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52" r:id="rId2"/>
    <p:sldMasterId id="2147483760" r:id="rId3"/>
  </p:sldMasterIdLst>
  <p:notesMasterIdLst>
    <p:notesMasterId r:id="rId16"/>
  </p:notesMasterIdLst>
  <p:handoutMasterIdLst>
    <p:handoutMasterId r:id="rId17"/>
  </p:handoutMasterIdLst>
  <p:sldIdLst>
    <p:sldId id="324" r:id="rId4"/>
    <p:sldId id="332" r:id="rId5"/>
    <p:sldId id="325" r:id="rId6"/>
    <p:sldId id="320" r:id="rId7"/>
    <p:sldId id="321" r:id="rId8"/>
    <p:sldId id="322" r:id="rId9"/>
    <p:sldId id="323" r:id="rId10"/>
    <p:sldId id="333" r:id="rId11"/>
    <p:sldId id="326" r:id="rId12"/>
    <p:sldId id="327" r:id="rId13"/>
    <p:sldId id="328" r:id="rId14"/>
    <p:sldId id="330" r:id="rId15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ina Rawkins" initials="GR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538"/>
    <a:srgbClr val="183153"/>
    <a:srgbClr val="8F1524"/>
    <a:srgbClr val="8F281B"/>
    <a:srgbClr val="E87D1E"/>
    <a:srgbClr val="FF9900"/>
    <a:srgbClr val="58BA72"/>
    <a:srgbClr val="FEDA5D"/>
    <a:srgbClr val="F7F7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364" autoAdjust="0"/>
  </p:normalViewPr>
  <p:slideViewPr>
    <p:cSldViewPr>
      <p:cViewPr varScale="1">
        <p:scale>
          <a:sx n="93" d="100"/>
          <a:sy n="93" d="100"/>
        </p:scale>
        <p:origin x="71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erdeen.aberdeen-asset.com\groupdfs\Tag%20SFTP\Tag%20Printing\Linzi\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erdeen.aberdeen-asset.com\groupdfs\Tag%20SFTP\Tag%20Printing\Linzi\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erdeen.aberdeen-asset.com\groupdfs\Tag%20SFTP\Tag%20Printing\Linzi\Appendix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erdeen.aberdeen-asset.com\groupdfs\Tag%20SFTP\Tag%20Printing\Linzi\Appendix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119317748838204"/>
          <c:y val="3.2717606864205447E-2"/>
          <c:w val="0.73153130855535853"/>
          <c:h val="0.883558037170292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F1538"/>
            </a:solidFill>
          </c:spPr>
          <c:invertIfNegative val="0"/>
          <c:dLbls>
            <c:dLbl>
              <c:idx val="4"/>
              <c:layout>
                <c:manualLayout>
                  <c:x val="6.81547075368807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2C-4AC3-A36D-F56B5A812282}"/>
                </c:ext>
              </c:extLst>
            </c:dLbl>
            <c:dLbl>
              <c:idx val="5"/>
              <c:layout>
                <c:manualLayout>
                  <c:x val="8.178564904425684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2C-4AC3-A36D-F56B5A812282}"/>
                </c:ext>
              </c:extLst>
            </c:dLbl>
            <c:dLbl>
              <c:idx val="11"/>
              <c:layout>
                <c:manualLayout>
                  <c:x val="1.09047532059008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2C-4AC3-A36D-F56B5A81228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Sheet1!$A$1:$A$12</c:f>
              <c:strCache>
                <c:ptCount val="12"/>
                <c:pt idx="0">
                  <c:v>Aviva Investment Account</c:v>
                </c:pt>
                <c:pt idx="1">
                  <c:v>The Share Centre</c:v>
                </c:pt>
                <c:pt idx="2">
                  <c:v>iWeb</c:v>
                </c:pt>
                <c:pt idx="3">
                  <c:v>TD Direct Investing</c:v>
                </c:pt>
                <c:pt idx="4">
                  <c:v>Bestinvest</c:v>
                </c:pt>
                <c:pt idx="5">
                  <c:v>Barclays Smart Investor </c:v>
                </c:pt>
                <c:pt idx="6">
                  <c:v>AJ Bell Youinvest</c:v>
                </c:pt>
                <c:pt idx="7">
                  <c:v>Fidelity Personal Investing</c:v>
                </c:pt>
                <c:pt idx="8">
                  <c:v>Alliance Trust Savings</c:v>
                </c:pt>
                <c:pt idx="9">
                  <c:v>Interactive Investor</c:v>
                </c:pt>
                <c:pt idx="10">
                  <c:v>Halifax Share Dealing</c:v>
                </c:pt>
                <c:pt idx="11">
                  <c:v>Hargreaves Lansdown</c:v>
                </c:pt>
              </c:strCache>
            </c:strRef>
          </c:cat>
          <c:val>
            <c:numRef>
              <c:f>Sheet1!$B$1:$B$12</c:f>
              <c:numCache>
                <c:formatCode>0%</c:formatCode>
                <c:ptCount val="12"/>
                <c:pt idx="0">
                  <c:v>0.05</c:v>
                </c:pt>
                <c:pt idx="1">
                  <c:v>0.05</c:v>
                </c:pt>
                <c:pt idx="2">
                  <c:v>0.06</c:v>
                </c:pt>
                <c:pt idx="3">
                  <c:v>0.06</c:v>
                </c:pt>
                <c:pt idx="4">
                  <c:v>0.09</c:v>
                </c:pt>
                <c:pt idx="5">
                  <c:v>0.09</c:v>
                </c:pt>
                <c:pt idx="6">
                  <c:v>0.11</c:v>
                </c:pt>
                <c:pt idx="7">
                  <c:v>0.11</c:v>
                </c:pt>
                <c:pt idx="8">
                  <c:v>0.14000000000000001</c:v>
                </c:pt>
                <c:pt idx="9">
                  <c:v>0.14000000000000001</c:v>
                </c:pt>
                <c:pt idx="10">
                  <c:v>0.15</c:v>
                </c:pt>
                <c:pt idx="1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2C-4AC3-A36D-F56B5A812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8778880"/>
        <c:axId val="158780416"/>
      </c:barChart>
      <c:catAx>
        <c:axId val="15877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solidFill>
              <a:srgbClr val="000000"/>
            </a:solidFill>
          </a:ln>
        </c:spPr>
        <c:crossAx val="158780416"/>
        <c:crosses val="autoZero"/>
        <c:auto val="1"/>
        <c:lblAlgn val="ctr"/>
        <c:lblOffset val="100"/>
        <c:noMultiLvlLbl val="0"/>
      </c:catAx>
      <c:valAx>
        <c:axId val="158780416"/>
        <c:scaling>
          <c:orientation val="minMax"/>
        </c:scaling>
        <c:delete val="0"/>
        <c:axPos val="b"/>
        <c:majorGridlines>
          <c:spPr>
            <a:ln>
              <a:solidFill>
                <a:srgbClr val="000000"/>
              </a:solidFill>
            </a:ln>
          </c:spPr>
        </c:majorGridlines>
        <c:numFmt formatCode="0%" sourceLinked="1"/>
        <c:majorTickMark val="out"/>
        <c:minorTickMark val="none"/>
        <c:tickLblPos val="low"/>
        <c:spPr>
          <a:ln>
            <a:noFill/>
          </a:ln>
        </c:spPr>
        <c:crossAx val="158778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rgbClr val="183153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002187226596674E-2"/>
          <c:y val="2.0682779235928841E-2"/>
          <c:w val="0.95199781277340334"/>
          <c:h val="0.529420384951881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F153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E87D1E"/>
              </a:solidFill>
            </c:spPr>
            <c:extLst>
              <c:ext xmlns:c16="http://schemas.microsoft.com/office/drawing/2014/chart" uri="{C3380CC4-5D6E-409C-BE32-E72D297353CC}">
                <c16:uniqueId val="{00000001-A558-4F4B-912F-6AAB5935269C}"/>
              </c:ext>
            </c:extLst>
          </c:dPt>
          <c:dLbls>
            <c:dLbl>
              <c:idx val="0"/>
              <c:layout>
                <c:manualLayout>
                  <c:x val="-4.3744531934144878E-7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58-4F4B-912F-6AAB5935269C}"/>
                </c:ext>
              </c:extLst>
            </c:dLbl>
            <c:dLbl>
              <c:idx val="1"/>
              <c:layout>
                <c:manualLayout>
                  <c:x val="0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58-4F4B-912F-6AAB5935269C}"/>
                </c:ext>
              </c:extLst>
            </c:dLbl>
            <c:dLbl>
              <c:idx val="3"/>
              <c:layout>
                <c:manualLayout>
                  <c:x val="0"/>
                  <c:y val="-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58-4F4B-912F-6AAB5935269C}"/>
                </c:ext>
              </c:extLst>
            </c:dLbl>
            <c:dLbl>
              <c:idx val="5"/>
              <c:layout>
                <c:manualLayout>
                  <c:x val="-5.0925337632079971E-17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58-4F4B-912F-6AAB5935269C}"/>
                </c:ext>
              </c:extLst>
            </c:dLbl>
            <c:dLbl>
              <c:idx val="6"/>
              <c:layout>
                <c:manualLayout>
                  <c:x val="0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58-4F4B-912F-6AAB5935269C}"/>
                </c:ext>
              </c:extLst>
            </c:dLbl>
            <c:dLbl>
              <c:idx val="7"/>
              <c:layout>
                <c:manualLayout>
                  <c:x val="0"/>
                  <c:y val="-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58-4F4B-912F-6AAB5935269C}"/>
                </c:ext>
              </c:extLst>
            </c:dLbl>
            <c:dLbl>
              <c:idx val="8"/>
              <c:layout>
                <c:manualLayout>
                  <c:x val="0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58-4F4B-912F-6AAB5935269C}"/>
                </c:ext>
              </c:extLst>
            </c:dLbl>
            <c:dLbl>
              <c:idx val="11"/>
              <c:layout>
                <c:manualLayout>
                  <c:x val="1.0185067526415994E-16"/>
                  <c:y val="-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558-4F4B-912F-6AAB5935269C}"/>
                </c:ext>
              </c:extLst>
            </c:dLbl>
            <c:dLbl>
              <c:idx val="12"/>
              <c:layout>
                <c:manualLayout>
                  <c:x val="0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558-4F4B-912F-6AAB593526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'Slide 16 - Chart 1'!$A$1:$A$13</c:f>
              <c:strCache>
                <c:ptCount val="13"/>
                <c:pt idx="0">
                  <c:v>National Press</c:v>
                </c:pt>
                <c:pt idx="1">
                  <c:v>Magazines</c:v>
                </c:pt>
                <c:pt idx="2">
                  <c:v>Internet</c:v>
                </c:pt>
                <c:pt idx="3">
                  <c:v>Outdoor</c:v>
                </c:pt>
                <c:pt idx="4">
                  <c:v>Television</c:v>
                </c:pt>
                <c:pt idx="5">
                  <c:v>Social Networking</c:v>
                </c:pt>
                <c:pt idx="6">
                  <c:v>Mobile</c:v>
                </c:pt>
                <c:pt idx="7">
                  <c:v>Cinema</c:v>
                </c:pt>
                <c:pt idx="8">
                  <c:v>Direct Mail (Top Responsiveness Quintile)</c:v>
                </c:pt>
                <c:pt idx="9">
                  <c:v>Comm. Radio</c:v>
                </c:pt>
                <c:pt idx="10">
                  <c:v>Gaming</c:v>
                </c:pt>
                <c:pt idx="11">
                  <c:v>VOD</c:v>
                </c:pt>
                <c:pt idx="12">
                  <c:v>Regional Press</c:v>
                </c:pt>
              </c:strCache>
            </c:strRef>
          </c:cat>
          <c:val>
            <c:numRef>
              <c:f>'Slide 16 - Chart 1'!$B$1:$B$13</c:f>
              <c:numCache>
                <c:formatCode>General</c:formatCode>
                <c:ptCount val="13"/>
                <c:pt idx="0">
                  <c:v>41.5</c:v>
                </c:pt>
                <c:pt idx="1">
                  <c:v>35.1</c:v>
                </c:pt>
                <c:pt idx="2">
                  <c:v>33.299999999999997</c:v>
                </c:pt>
                <c:pt idx="3">
                  <c:v>27.6</c:v>
                </c:pt>
                <c:pt idx="4">
                  <c:v>23.3</c:v>
                </c:pt>
                <c:pt idx="5">
                  <c:v>19.899999999999999</c:v>
                </c:pt>
                <c:pt idx="6">
                  <c:v>19.7</c:v>
                </c:pt>
                <c:pt idx="7">
                  <c:v>17.7</c:v>
                </c:pt>
                <c:pt idx="8">
                  <c:v>17.5</c:v>
                </c:pt>
                <c:pt idx="9">
                  <c:v>8.5</c:v>
                </c:pt>
                <c:pt idx="10">
                  <c:v>8.3000000000000007</c:v>
                </c:pt>
                <c:pt idx="11">
                  <c:v>6.7</c:v>
                </c:pt>
                <c:pt idx="12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558-4F4B-912F-6AAB59352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9283072"/>
        <c:axId val="159284608"/>
      </c:barChart>
      <c:catAx>
        <c:axId val="159283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>
            <a:solidFill>
              <a:srgbClr val="183153"/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59284608"/>
        <c:crosses val="autoZero"/>
        <c:auto val="1"/>
        <c:lblAlgn val="ctr"/>
        <c:lblOffset val="100"/>
        <c:noMultiLvlLbl val="0"/>
      </c:catAx>
      <c:valAx>
        <c:axId val="159284608"/>
        <c:scaling>
          <c:orientation val="minMax"/>
        </c:scaling>
        <c:delete val="0"/>
        <c:axPos val="l"/>
        <c:majorGridlines>
          <c:spPr>
            <a:ln>
              <a:solidFill>
                <a:srgbClr val="18315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59283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solidFill>
            <a:srgbClr val="183153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88364972115548"/>
          <c:y val="2.3739063867016623E-2"/>
          <c:w val="0.69064982502187222"/>
          <c:h val="0.9056051326917469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F1538"/>
            </a:solidFill>
          </c:spPr>
          <c:invertIfNegative val="0"/>
          <c:dPt>
            <c:idx val="22"/>
            <c:invertIfNegative val="0"/>
            <c:bubble3D val="0"/>
            <c:spPr>
              <a:solidFill>
                <a:srgbClr val="E87D1E"/>
              </a:solidFill>
            </c:spPr>
            <c:extLst>
              <c:ext xmlns:c16="http://schemas.microsoft.com/office/drawing/2014/chart" uri="{C3380CC4-5D6E-409C-BE32-E72D297353CC}">
                <c16:uniqueId val="{00000001-BD50-441F-BA5D-5C63C197953B}"/>
              </c:ext>
            </c:extLst>
          </c:dPt>
          <c:dLbls>
            <c:dLbl>
              <c:idx val="10"/>
              <c:layout>
                <c:manualLayout>
                  <c:x val="2.17551200011134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50-441F-BA5D-5C63C197953B}"/>
                </c:ext>
              </c:extLst>
            </c:dLbl>
            <c:dLbl>
              <c:idx val="11"/>
              <c:layout>
                <c:manualLayout>
                  <c:x val="1.9035730000974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50-441F-BA5D-5C63C197953B}"/>
                </c:ext>
              </c:extLst>
            </c:dLbl>
            <c:dLbl>
              <c:idx val="12"/>
              <c:layout>
                <c:manualLayout>
                  <c:x val="1.08775600005566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50-441F-BA5D-5C63C197953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'Slide 16 - Chart 2'!$A$1:$A$23</c:f>
              <c:strCache>
                <c:ptCount val="23"/>
                <c:pt idx="0">
                  <c:v>The Independent</c:v>
                </c:pt>
                <c:pt idx="1">
                  <c:v>The Independent on Sunday</c:v>
                </c:pt>
                <c:pt idx="2">
                  <c:v>Daily Star</c:v>
                </c:pt>
                <c:pt idx="3">
                  <c:v>Daily Star Sunday </c:v>
                </c:pt>
                <c:pt idx="4">
                  <c:v>The People</c:v>
                </c:pt>
                <c:pt idx="5">
                  <c:v>Daily Express</c:v>
                </c:pt>
                <c:pt idx="6">
                  <c:v>Sunday Mirror</c:v>
                </c:pt>
                <c:pt idx="7">
                  <c:v>Financial Times</c:v>
                </c:pt>
                <c:pt idx="8">
                  <c:v>London Evening Standard</c:v>
                </c:pt>
                <c:pt idx="9">
                  <c:v>Sunday Express</c:v>
                </c:pt>
                <c:pt idx="10">
                  <c:v>I (Newspaper)</c:v>
                </c:pt>
                <c:pt idx="11">
                  <c:v>Daily Mirror</c:v>
                </c:pt>
                <c:pt idx="12">
                  <c:v>The Observer</c:v>
                </c:pt>
                <c:pt idx="13">
                  <c:v>The Sun on Sunday</c:v>
                </c:pt>
                <c:pt idx="14">
                  <c:v>The Guardian</c:v>
                </c:pt>
                <c:pt idx="15">
                  <c:v>The Sun</c:v>
                </c:pt>
                <c:pt idx="16">
                  <c:v>The Sunday</c:v>
                </c:pt>
                <c:pt idx="17">
                  <c:v>Metro</c:v>
                </c:pt>
                <c:pt idx="18">
                  <c:v>The Daily Mail</c:v>
                </c:pt>
                <c:pt idx="19">
                  <c:v>The Times</c:v>
                </c:pt>
                <c:pt idx="20">
                  <c:v>The Daily Telegraph</c:v>
                </c:pt>
                <c:pt idx="21">
                  <c:v>The Mail on Sunday</c:v>
                </c:pt>
                <c:pt idx="22">
                  <c:v>The Sunday Times</c:v>
                </c:pt>
              </c:strCache>
            </c:strRef>
          </c:cat>
          <c:val>
            <c:numRef>
              <c:f>'Slide 16 - Chart 2'!$B$1:$B$23</c:f>
              <c:numCache>
                <c:formatCode>General</c:formatCode>
                <c:ptCount val="23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1.1000000000000001</c:v>
                </c:pt>
                <c:pt idx="5">
                  <c:v>2.2000000000000002</c:v>
                </c:pt>
                <c:pt idx="6">
                  <c:v>2.4</c:v>
                </c:pt>
                <c:pt idx="7">
                  <c:v>2.5</c:v>
                </c:pt>
                <c:pt idx="8">
                  <c:v>3.1</c:v>
                </c:pt>
                <c:pt idx="9">
                  <c:v>3.4</c:v>
                </c:pt>
                <c:pt idx="10">
                  <c:v>4</c:v>
                </c:pt>
                <c:pt idx="11">
                  <c:v>4.0999999999999996</c:v>
                </c:pt>
                <c:pt idx="12">
                  <c:v>4.3</c:v>
                </c:pt>
                <c:pt idx="13">
                  <c:v>4.8</c:v>
                </c:pt>
                <c:pt idx="14">
                  <c:v>4.9000000000000004</c:v>
                </c:pt>
                <c:pt idx="15">
                  <c:v>7.2</c:v>
                </c:pt>
                <c:pt idx="16">
                  <c:v>7.5</c:v>
                </c:pt>
                <c:pt idx="17">
                  <c:v>7.9</c:v>
                </c:pt>
                <c:pt idx="18">
                  <c:v>8.1</c:v>
                </c:pt>
                <c:pt idx="19">
                  <c:v>8.1999999999999993</c:v>
                </c:pt>
                <c:pt idx="20">
                  <c:v>10.8</c:v>
                </c:pt>
                <c:pt idx="21">
                  <c:v>11.6</c:v>
                </c:pt>
                <c:pt idx="22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50-441F-BA5D-5C63C1979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9383552"/>
        <c:axId val="159385088"/>
      </c:barChart>
      <c:catAx>
        <c:axId val="1593835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350">
            <a:solidFill>
              <a:srgbClr val="183153"/>
            </a:solidFill>
          </a:ln>
        </c:spPr>
        <c:crossAx val="159385088"/>
        <c:crosses val="autoZero"/>
        <c:auto val="1"/>
        <c:lblAlgn val="ctr"/>
        <c:lblOffset val="100"/>
        <c:noMultiLvlLbl val="0"/>
      </c:catAx>
      <c:valAx>
        <c:axId val="159385088"/>
        <c:scaling>
          <c:orientation val="minMax"/>
        </c:scaling>
        <c:delete val="0"/>
        <c:axPos val="b"/>
        <c:majorGridlines>
          <c:spPr>
            <a:ln>
              <a:solidFill>
                <a:srgbClr val="18315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59383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solidFill>
            <a:srgbClr val="183153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405074365704288E-2"/>
          <c:y val="3.2791333511099759E-2"/>
          <c:w val="0.86385651793525808"/>
          <c:h val="0.82777109067214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'Appendix III'!$B$3</c:f>
              <c:strCache>
                <c:ptCount val="1"/>
                <c:pt idx="0">
                  <c:v>Market Size </c:v>
                </c:pt>
              </c:strCache>
            </c:strRef>
          </c:tx>
          <c:spPr>
            <a:solidFill>
              <a:srgbClr val="8F1538"/>
            </a:solidFill>
          </c:spPr>
          <c:invertIfNegative val="0"/>
          <c:cat>
            <c:strRef>
              <c:f>'Appendix III'!$A$4:$A$8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'Appendix III'!$B$4:$B$8</c:f>
              <c:numCache>
                <c:formatCode>General</c:formatCode>
                <c:ptCount val="5"/>
                <c:pt idx="0">
                  <c:v>36.776000000000003</c:v>
                </c:pt>
                <c:pt idx="1">
                  <c:v>46.542000000000002</c:v>
                </c:pt>
                <c:pt idx="2">
                  <c:v>57.095999999999997</c:v>
                </c:pt>
                <c:pt idx="3">
                  <c:v>97.39</c:v>
                </c:pt>
                <c:pt idx="4">
                  <c:v>363.12200000000001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2-4354-B40F-FAA71CDD9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9442048"/>
        <c:axId val="159443584"/>
      </c:barChart>
      <c:lineChart>
        <c:grouping val="standard"/>
        <c:varyColors val="0"/>
        <c:ser>
          <c:idx val="1"/>
          <c:order val="1"/>
          <c:tx>
            <c:strRef>
              <c:f>'Appendix III'!$C$3</c:f>
              <c:strCache>
                <c:ptCount val="1"/>
                <c:pt idx="0">
                  <c:v>Percentage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'Appendix III'!$A$4:$A$8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'Appendix III'!$C$4:$C$8</c:f>
              <c:numCache>
                <c:formatCode>General</c:formatCode>
                <c:ptCount val="5"/>
                <c:pt idx="0">
                  <c:v>6.1</c:v>
                </c:pt>
                <c:pt idx="1">
                  <c:v>7.7</c:v>
                </c:pt>
                <c:pt idx="2">
                  <c:v>9.5</c:v>
                </c:pt>
                <c:pt idx="3">
                  <c:v>16.2</c:v>
                </c:pt>
                <c:pt idx="4">
                  <c:v>60.4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C2-4354-B40F-FAA71CDD9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446912"/>
        <c:axId val="159445376"/>
      </c:lineChart>
      <c:catAx>
        <c:axId val="159442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183153"/>
            </a:solidFill>
          </a:ln>
        </c:spPr>
        <c:crossAx val="159443584"/>
        <c:crosses val="autoZero"/>
        <c:auto val="1"/>
        <c:lblAlgn val="ctr"/>
        <c:lblOffset val="100"/>
        <c:noMultiLvlLbl val="0"/>
      </c:catAx>
      <c:valAx>
        <c:axId val="159443584"/>
        <c:scaling>
          <c:orientation val="minMax"/>
        </c:scaling>
        <c:delete val="0"/>
        <c:axPos val="l"/>
        <c:majorGridlines>
          <c:spPr>
            <a:ln>
              <a:solidFill>
                <a:srgbClr val="18315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59442048"/>
        <c:crosses val="autoZero"/>
        <c:crossBetween val="between"/>
      </c:valAx>
      <c:valAx>
        <c:axId val="1594453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59446912"/>
        <c:crosses val="max"/>
        <c:crossBetween val="between"/>
      </c:valAx>
      <c:catAx>
        <c:axId val="159446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44537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4.833770778652596E-4"/>
          <c:y val="0.93124781704078985"/>
          <c:w val="0.62403324584426945"/>
          <c:h val="5.086600104406479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rgbClr val="183153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405074365704288E-2"/>
          <c:y val="2.6518804802339781E-2"/>
          <c:w val="0.92559492563429568"/>
          <c:h val="0.81669079189605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'Appendix III'!$F$3</c:f>
              <c:strCache>
                <c:ptCount val="1"/>
                <c:pt idx="0">
                  <c:v>Number of People</c:v>
                </c:pt>
              </c:strCache>
            </c:strRef>
          </c:tx>
          <c:spPr>
            <a:solidFill>
              <a:srgbClr val="8F1538"/>
            </a:solidFill>
          </c:spPr>
          <c:invertIfNegative val="0"/>
          <c:cat>
            <c:strRef>
              <c:f>'Appendix III'!$E$4:$E$12</c:f>
              <c:strCache>
                <c:ptCount val="9"/>
                <c:pt idx="0">
                  <c:v> &gt;£250k</c:v>
                </c:pt>
                <c:pt idx="1">
                  <c:v>£250k - £500k</c:v>
                </c:pt>
                <c:pt idx="2">
                  <c:v>£500k - £750k</c:v>
                </c:pt>
                <c:pt idx="3">
                  <c:v>£750k - £1m</c:v>
                </c:pt>
                <c:pt idx="4">
                  <c:v>£1m - £2m</c:v>
                </c:pt>
                <c:pt idx="5">
                  <c:v>£2m - £5m</c:v>
                </c:pt>
                <c:pt idx="6">
                  <c:v>£5m - £10m</c:v>
                </c:pt>
                <c:pt idx="7">
                  <c:v>£10m - £20m</c:v>
                </c:pt>
                <c:pt idx="8">
                  <c:v>£20m+</c:v>
                </c:pt>
              </c:strCache>
            </c:strRef>
          </c:cat>
          <c:val>
            <c:numRef>
              <c:f>'Appendix III'!$F$4:$F$12</c:f>
              <c:numCache>
                <c:formatCode>General</c:formatCode>
                <c:ptCount val="9"/>
                <c:pt idx="0">
                  <c:v>255.49</c:v>
                </c:pt>
                <c:pt idx="1">
                  <c:v>66.769000000000005</c:v>
                </c:pt>
                <c:pt idx="2">
                  <c:v>41.8</c:v>
                </c:pt>
                <c:pt idx="3">
                  <c:v>31.52</c:v>
                </c:pt>
                <c:pt idx="4">
                  <c:v>39.68</c:v>
                </c:pt>
                <c:pt idx="5">
                  <c:v>9.9619999999999997</c:v>
                </c:pt>
                <c:pt idx="6">
                  <c:v>4.4269999999999996</c:v>
                </c:pt>
                <c:pt idx="7">
                  <c:v>2.0329999999999999</c:v>
                </c:pt>
                <c:pt idx="8">
                  <c:v>2.548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A3-4126-8D8B-50C20E2E6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9471104"/>
        <c:axId val="159472640"/>
      </c:barChart>
      <c:catAx>
        <c:axId val="159471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183153"/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59472640"/>
        <c:crosses val="autoZero"/>
        <c:auto val="1"/>
        <c:lblAlgn val="ctr"/>
        <c:lblOffset val="100"/>
        <c:noMultiLvlLbl val="0"/>
      </c:catAx>
      <c:valAx>
        <c:axId val="159472640"/>
        <c:scaling>
          <c:orientation val="minMax"/>
        </c:scaling>
        <c:delete val="0"/>
        <c:axPos val="l"/>
        <c:majorGridlines>
          <c:spPr>
            <a:ln>
              <a:solidFill>
                <a:srgbClr val="18315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59471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183153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40998-2F4F-4C85-865E-63A8F561AA02}" type="datetimeFigureOut">
              <a:rPr lang="en-GB" smtClean="0">
                <a:latin typeface="Arial" panose="020B0604020202020204" pitchFamily="34" charset="0"/>
              </a:rPr>
              <a:t>20/06/2020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CA48-0D97-44B1-9182-C91C686C97F4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27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5197515-E928-4F63-A9F7-85CE2CDD8F11}" type="datetimeFigureOut">
              <a:rPr lang="en-GB" smtClean="0"/>
              <a:pPr/>
              <a:t>20/06/2020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9F9962B-ED4C-4EA8-962B-E7231F1A41F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69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9962B-ED4C-4EA8-962B-E7231F1A41F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15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BC28B-BD6C-4019-8FC8-CC12D9E2A0BE}"/>
              </a:ext>
            </a:extLst>
          </p:cNvPr>
          <p:cNvSpPr/>
          <p:nvPr userDrawn="1"/>
        </p:nvSpPr>
        <p:spPr>
          <a:xfrm>
            <a:off x="0" y="0"/>
            <a:ext cx="9144000" cy="191683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0283" y="2203467"/>
            <a:ext cx="714603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0276" y="2628934"/>
            <a:ext cx="42269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rgbClr val="18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70301" y="6427629"/>
            <a:ext cx="39818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b="1" dirty="0">
                <a:solidFill>
                  <a:srgbClr val="183153"/>
                </a:solidFill>
                <a:cs typeface="Arial" pitchFamily="34" charset="0"/>
              </a:rPr>
              <a:t>For professional investors only – Not for public distribution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70277" y="6252686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70277" y="300038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4235899-526F-3F42-A406-B0C1D652C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70722"/>
            <a:ext cx="1080120" cy="6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2063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9C60C49B-C59D-4A57-84C6-77C0FF5B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1602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0277" y="2203363"/>
            <a:ext cx="714603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0276" y="2628934"/>
            <a:ext cx="42269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rgbClr val="18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70277" y="6427525"/>
            <a:ext cx="39818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b="1" dirty="0">
                <a:solidFill>
                  <a:srgbClr val="183153"/>
                </a:solidFill>
                <a:cs typeface="Arial" pitchFamily="34" charset="0"/>
              </a:rPr>
              <a:t>For professional investors only – Not for public distribution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70277" y="6252686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70277" y="300038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2526" r="11875" b="26481"/>
          <a:stretch/>
        </p:blipFill>
        <p:spPr>
          <a:xfrm>
            <a:off x="7839317" y="711201"/>
            <a:ext cx="1031631" cy="7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7033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T:\Tag SFTP\Tag Printing\Linzi\shutterstock_102143884_RT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50" r="11450"/>
          <a:stretch/>
        </p:blipFill>
        <p:spPr bwMode="auto">
          <a:xfrm>
            <a:off x="1772322" y="-38697"/>
            <a:ext cx="7371679" cy="689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3442018" cy="6858000"/>
          </a:xfrm>
          <a:prstGeom prst="rect">
            <a:avLst/>
          </a:prstGeom>
          <a:solidFill>
            <a:srgbClr val="8F1538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77" y="536962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77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074" name="Picture 2" descr="T:\Tag SFTP\Tag Printing\Linzi\Warhorse Partners Logo Stacked 2COL 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6" y="4971031"/>
            <a:ext cx="2098484" cy="141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28294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5959721" cy="6858000"/>
          </a:xfrm>
          <a:prstGeom prst="rect">
            <a:avLst/>
          </a:prstGeom>
          <a:solidFill>
            <a:srgbClr val="8F1538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0277" y="536962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70277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2526" r="11875" b="26481"/>
          <a:stretch/>
        </p:blipFill>
        <p:spPr>
          <a:xfrm>
            <a:off x="6941402" y="4701093"/>
            <a:ext cx="1929547" cy="14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69196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2526" r="11875" b="26481"/>
          <a:stretch/>
        </p:blipFill>
        <p:spPr>
          <a:xfrm>
            <a:off x="7939980" y="150607"/>
            <a:ext cx="933744" cy="68364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0278" y="1047750"/>
            <a:ext cx="8602627" cy="4480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183153"/>
                </a:solidFill>
              </a:defRPr>
            </a:lvl1pPr>
            <a:lvl2pPr>
              <a:defRPr>
                <a:solidFill>
                  <a:srgbClr val="183153"/>
                </a:solidFill>
              </a:defRPr>
            </a:lvl2pPr>
            <a:lvl3pPr>
              <a:defRPr>
                <a:solidFill>
                  <a:srgbClr val="183153"/>
                </a:solidFill>
              </a:defRPr>
            </a:lvl3pPr>
            <a:lvl4pPr>
              <a:defRPr>
                <a:solidFill>
                  <a:srgbClr val="183153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78" y="452664"/>
            <a:ext cx="8602627" cy="338554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270277" y="6461786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 smtClean="0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4290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70277" y="1047750"/>
            <a:ext cx="4231385" cy="44968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183153"/>
                </a:solidFill>
              </a:defRPr>
            </a:lvl1pPr>
            <a:lvl2pPr>
              <a:defRPr>
                <a:solidFill>
                  <a:srgbClr val="183153"/>
                </a:solidFill>
              </a:defRPr>
            </a:lvl2pPr>
            <a:lvl3pPr>
              <a:defRPr>
                <a:solidFill>
                  <a:srgbClr val="183153"/>
                </a:solidFill>
              </a:defRPr>
            </a:lvl3pPr>
            <a:lvl4pPr>
              <a:defRPr>
                <a:solidFill>
                  <a:srgbClr val="183153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4643805" y="1047350"/>
            <a:ext cx="4229099" cy="449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183153"/>
                </a:solidFill>
              </a:defRPr>
            </a:lvl1pPr>
            <a:lvl2pPr>
              <a:defRPr>
                <a:solidFill>
                  <a:srgbClr val="183153"/>
                </a:solidFill>
              </a:defRPr>
            </a:lvl2pPr>
            <a:lvl3pPr>
              <a:defRPr>
                <a:solidFill>
                  <a:srgbClr val="183153"/>
                </a:solidFill>
              </a:defRPr>
            </a:lvl3pPr>
            <a:lvl4pPr>
              <a:defRPr>
                <a:solidFill>
                  <a:srgbClr val="183153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70277" y="6461786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 smtClean="0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2526" r="11875" b="26481"/>
          <a:stretch/>
        </p:blipFill>
        <p:spPr>
          <a:xfrm>
            <a:off x="7939980" y="150607"/>
            <a:ext cx="933744" cy="6836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0278" y="452664"/>
            <a:ext cx="8602627" cy="338554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396677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270277" y="6461786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 smtClean="0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2526" r="11875" b="26481"/>
          <a:stretch/>
        </p:blipFill>
        <p:spPr>
          <a:xfrm>
            <a:off x="7939980" y="150607"/>
            <a:ext cx="933744" cy="68364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0278" y="452664"/>
            <a:ext cx="8602627" cy="338554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777772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77" y="2203363"/>
            <a:ext cx="7146035" cy="40011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70276" y="2628934"/>
            <a:ext cx="422698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rgbClr val="18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70277" y="6427525"/>
            <a:ext cx="39818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b="1" dirty="0">
                <a:solidFill>
                  <a:srgbClr val="183153"/>
                </a:solidFill>
                <a:cs typeface="Arial" pitchFamily="34" charset="0"/>
              </a:rPr>
              <a:t>For professional investors only – Not for public distribution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70277" y="300038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2526" r="11875" b="26481"/>
          <a:stretch/>
        </p:blipFill>
        <p:spPr>
          <a:xfrm>
            <a:off x="7839317" y="711201"/>
            <a:ext cx="1031631" cy="7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8586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BC28B-BD6C-4019-8FC8-CC12D9E2A0BE}"/>
              </a:ext>
            </a:extLst>
          </p:cNvPr>
          <p:cNvSpPr/>
          <p:nvPr userDrawn="1"/>
        </p:nvSpPr>
        <p:spPr>
          <a:xfrm>
            <a:off x="0" y="0"/>
            <a:ext cx="9144000" cy="191683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0283" y="2203467"/>
            <a:ext cx="714603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rgbClr val="8F153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70276" y="2628934"/>
            <a:ext cx="42269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rgbClr val="18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70301" y="6427629"/>
            <a:ext cx="39818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100" b="1" dirty="0">
                <a:solidFill>
                  <a:srgbClr val="183153"/>
                </a:solidFill>
                <a:cs typeface="Arial" pitchFamily="34" charset="0"/>
              </a:rPr>
              <a:t>For professional investors only – Not for public distribution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70277" y="6252686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70277" y="300038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4235899-526F-3F42-A406-B0C1D652C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70722"/>
            <a:ext cx="1080120" cy="6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79695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Tag SFTP\Tag Printing\Leanne\London Skyline - Copy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6"/>
          <a:stretch/>
        </p:blipFill>
        <p:spPr bwMode="auto">
          <a:xfrm>
            <a:off x="644597" y="-31867"/>
            <a:ext cx="8499423" cy="68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866183-5A9E-614B-B1D1-F40837CE8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8435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Tag SFTP\Tag Printing\Leanne\London Skyline - Copy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6"/>
          <a:stretch/>
        </p:blipFill>
        <p:spPr bwMode="auto">
          <a:xfrm>
            <a:off x="644597" y="-31867"/>
            <a:ext cx="8499423" cy="68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866183-5A9E-614B-B1D1-F40837CE8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026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Tag SFTP\Tag Printing\Leanne\london_city_skyline_with_gerkin_51750391_2_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866" y="0"/>
            <a:ext cx="5796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A8EE0-CA4C-4543-890D-1EBF970C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9616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Tag SFTP\Tag Printing\Leanne\london_skyline_view_from_st_pauls_cathedral_dusk_68997331_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9468" y="0"/>
            <a:ext cx="59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ACADB-8EB7-E948-BF12-4DDB530A5D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7158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2" cy="68580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8B9-E5E7-2A43-BDC9-3AE2DDDB15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6984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18D316-2154-4F96-A0BB-A6874597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A48C1-4CCE-4397-AEAE-095D53E1B0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9239" y="1341437"/>
            <a:ext cx="8645525" cy="49672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00583362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EEC777-6F55-400B-BA89-FF75BD22CA40}"/>
              </a:ext>
            </a:extLst>
          </p:cNvPr>
          <p:cNvSpPr/>
          <p:nvPr userDrawn="1"/>
        </p:nvSpPr>
        <p:spPr>
          <a:xfrm>
            <a:off x="5580112" y="0"/>
            <a:ext cx="3563888" cy="191683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8" y="0"/>
            <a:ext cx="5959721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19D08-D493-1C46-B442-FEE4D6689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5070" y="4988316"/>
            <a:ext cx="1929548" cy="11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930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EEA0960F-76E0-4294-ADE9-18082D5F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C8568D6-0CBD-49E8-9402-4612E5F974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875" y="1341438"/>
            <a:ext cx="4164013" cy="49672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DBAC2FB-41AA-4217-91E5-60F49FE46A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65675" y="1341438"/>
            <a:ext cx="4129088" cy="49672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47158857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EEA0960F-76E0-4294-ADE9-18082D5F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C8568D6-0CBD-49E8-9402-4612E5F974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877" y="1341437"/>
            <a:ext cx="2781987" cy="496728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DBAC2FB-41AA-4217-91E5-60F49FE46A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10863" y="1341437"/>
            <a:ext cx="2758653" cy="496728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D145C83-2F6A-4C8B-AD80-17CF11DE00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8515" y="1341437"/>
            <a:ext cx="2758653" cy="496728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1737498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9C60C49B-C59D-4A57-84C6-77C0FF5B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65623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Tag SFTP\Tag Printing\Leanne\london_city_skyline_with_gerkin_51750391_2_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866" y="0"/>
            <a:ext cx="5796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A8EE0-CA4C-4543-890D-1EBF970C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281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Tag SFTP\Tag Printing\Leanne\london_skyline_view_from_st_pauls_cathedral_dusk_68997331_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9468" y="0"/>
            <a:ext cx="5924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ACADB-8EB7-E948-BF12-4DDB530A5D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646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2" cy="68580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3442018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8B9-E5E7-2A43-BDC9-3AE2DDDB15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590" y="5386795"/>
            <a:ext cx="1656184" cy="10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756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18D316-2154-4F96-A0BB-A6874597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A48C1-4CCE-4397-AEAE-095D53E1B0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9239" y="1341437"/>
            <a:ext cx="8645525" cy="496728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327549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EEC777-6F55-400B-BA89-FF75BD22CA40}"/>
              </a:ext>
            </a:extLst>
          </p:cNvPr>
          <p:cNvSpPr/>
          <p:nvPr userDrawn="1"/>
        </p:nvSpPr>
        <p:spPr>
          <a:xfrm>
            <a:off x="5580112" y="0"/>
            <a:ext cx="3563888" cy="1916832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8" y="0"/>
            <a:ext cx="5959721" cy="6858000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0300" y="537066"/>
            <a:ext cx="2916935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ts val="24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70298" y="1356569"/>
            <a:ext cx="29285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12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19D08-D493-1C46-B442-FEE4D6689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5070" y="4988316"/>
            <a:ext cx="1929548" cy="11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729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EEA0960F-76E0-4294-ADE9-18082D5F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C8568D6-0CBD-49E8-9402-4612E5F974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875" y="1341438"/>
            <a:ext cx="4164013" cy="49672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DBAC2FB-41AA-4217-91E5-60F49FE46A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65675" y="1341438"/>
            <a:ext cx="4129088" cy="49672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834935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270277" y="6461890"/>
            <a:ext cx="22649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55E13717-5372-4872-AA2F-57969FF86C14}" type="slidenum">
              <a:rPr lang="en-GB" sz="800" b="1">
                <a:solidFill>
                  <a:srgbClr val="8F1538"/>
                </a:solidFill>
                <a:cs typeface="Arial" pitchFamily="34" charset="0"/>
              </a:rPr>
              <a:pPr/>
              <a:t>‹#›</a:t>
            </a:fld>
            <a:endParaRPr lang="en-GB" sz="800" b="1" dirty="0">
              <a:solidFill>
                <a:srgbClr val="8F1538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rgbClr val="8F1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EEA0960F-76E0-4294-ADE9-18082D5F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C8568D6-0CBD-49E8-9402-4612E5F974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877" y="1341437"/>
            <a:ext cx="2781987" cy="496728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DBAC2FB-41AA-4217-91E5-60F49FE46A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10863" y="1341437"/>
            <a:ext cx="2758653" cy="496728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D145C83-2F6A-4C8B-AD80-17CF11DE00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8515" y="1341437"/>
            <a:ext cx="2758653" cy="496728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926727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D5BE0D-F812-4C02-9507-D77C3CC01C7A}"/>
              </a:ext>
            </a:extLst>
          </p:cNvPr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1F005D74-F1EA-44E9-8582-F143A64A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26" y="452664"/>
            <a:ext cx="7542034" cy="338400"/>
          </a:xfrm>
          <a:prstGeom prst="rect">
            <a:avLst/>
          </a:prstGeom>
        </p:spPr>
        <p:txBody>
          <a:bodyPr vert="horz" lIns="0" tIns="45720" rIns="3600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E45CD5-8995-43F6-8B38-6F924E42B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39" y="1341438"/>
            <a:ext cx="8645525" cy="49672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62F05A-7615-4A05-ABD7-415542653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8824" y="6546251"/>
            <a:ext cx="260729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defRPr lang="en-GB" sz="800" b="1" smtClean="0">
                <a:solidFill>
                  <a:schemeClr val="accent1"/>
                </a:solidFill>
                <a:cs typeface="Arial" pitchFamily="34" charset="0"/>
              </a:defRPr>
            </a:lvl1pPr>
          </a:lstStyle>
          <a:p>
            <a:fld id="{94D6DA42-F459-485B-A70B-517CFD96D94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C33586-93E8-D04B-A253-9EB450DEA87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36" y="211820"/>
            <a:ext cx="933744" cy="5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4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3" r:id="rId6"/>
    <p:sldLayoutId id="2147483682" r:id="rId7"/>
    <p:sldLayoutId id="2147483684" r:id="rId8"/>
    <p:sldLayoutId id="2147483751" r:id="rId9"/>
    <p:sldLayoutId id="2147483685" r:id="rId10"/>
  </p:sldLayoutIdLst>
  <p:transition>
    <p:wipe dir="r"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1pPr>
      <a:lvl2pPr marL="361950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–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2pPr>
      <a:lvl3pPr marL="53975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3pPr>
      <a:lvl4pPr marL="71755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itchFamily="34" charset="0"/>
        <a:buChar char="»"/>
        <a:defRPr sz="1400" kern="1200">
          <a:solidFill>
            <a:srgbClr val="00246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0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6" userDrawn="1">
          <p15:clr>
            <a:srgbClr val="F26B43"/>
          </p15:clr>
        </p15:guide>
        <p15:guide id="4" pos="157" userDrawn="1">
          <p15:clr>
            <a:srgbClr val="F26B43"/>
          </p15:clr>
        </p15:guide>
        <p15:guide id="5" pos="5603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pos="2897" userDrawn="1">
          <p15:clr>
            <a:srgbClr val="F26B43"/>
          </p15:clr>
        </p15:guide>
        <p15:guide id="9" pos="27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0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ransition>
    <p:wipe dir="r"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rgbClr val="8F153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6213" indent="-176213" algn="l" defTabSz="914400" rtl="0" eaLnBrk="1" latinLnBrk="0" hangingPunct="1">
        <a:lnSpc>
          <a:spcPts val="1800"/>
        </a:lnSpc>
        <a:spcBef>
          <a:spcPts val="600"/>
        </a:spcBef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1pPr>
      <a:lvl2pPr marL="536575" indent="-176213" algn="l" defTabSz="914400" rtl="0" eaLnBrk="1" latinLnBrk="0" hangingPunct="1">
        <a:lnSpc>
          <a:spcPts val="18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2pPr>
      <a:lvl3pPr marL="896938" indent="-176213" algn="l" defTabSz="914400" rtl="0" eaLnBrk="1" latinLnBrk="0" hangingPunct="1">
        <a:lnSpc>
          <a:spcPts val="1800"/>
        </a:lnSpc>
        <a:spcBef>
          <a:spcPts val="600"/>
        </a:spcBef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3pPr>
      <a:lvl4pPr marL="1257300" indent="-184150" algn="l" defTabSz="914400" rtl="0" eaLnBrk="1" latinLnBrk="0" hangingPunct="1">
        <a:lnSpc>
          <a:spcPts val="1800"/>
        </a:lnSpc>
        <a:spcBef>
          <a:spcPts val="600"/>
        </a:spcBef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00246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D5BE0D-F812-4C02-9507-D77C3CC01C7A}"/>
              </a:ext>
            </a:extLst>
          </p:cNvPr>
          <p:cNvCxnSpPr/>
          <p:nvPr userDrawn="1"/>
        </p:nvCxnSpPr>
        <p:spPr>
          <a:xfrm>
            <a:off x="270277" y="917373"/>
            <a:ext cx="860344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1F005D74-F1EA-44E9-8582-F143A64A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26" y="452664"/>
            <a:ext cx="7542034" cy="338400"/>
          </a:xfrm>
          <a:prstGeom prst="rect">
            <a:avLst/>
          </a:prstGeom>
        </p:spPr>
        <p:txBody>
          <a:bodyPr vert="horz" lIns="0" tIns="45720" rIns="3600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E45CD5-8995-43F6-8B38-6F924E42B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39" y="1341438"/>
            <a:ext cx="8645525" cy="49672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62F05A-7615-4A05-ABD7-415542653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8824" y="6546251"/>
            <a:ext cx="260729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defRPr lang="en-GB" sz="800" b="1" smtClean="0">
                <a:solidFill>
                  <a:schemeClr val="accent1"/>
                </a:solidFill>
                <a:cs typeface="Arial" pitchFamily="34" charset="0"/>
              </a:defRPr>
            </a:lvl1pPr>
          </a:lstStyle>
          <a:p>
            <a:fld id="{94D6DA42-F459-485B-A70B-517CFD96D944}" type="slidenum">
              <a:rPr>
                <a:solidFill>
                  <a:srgbClr val="8F1538"/>
                </a:solidFill>
              </a:rPr>
              <a:pPr/>
              <a:t>‹#›</a:t>
            </a:fld>
            <a:endParaRPr>
              <a:solidFill>
                <a:srgbClr val="8F153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C33586-93E8-D04B-A253-9EB450DEA87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36" y="211820"/>
            <a:ext cx="933744" cy="5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p:transition>
    <p:wipe dir="r"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1pPr>
      <a:lvl2pPr marL="361950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–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2pPr>
      <a:lvl3pPr marL="53975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3pPr>
      <a:lvl4pPr marL="71755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Char char="•"/>
        <a:defRPr sz="1400" kern="1200">
          <a:solidFill>
            <a:srgbClr val="18315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itchFamily="34" charset="0"/>
        <a:buChar char="»"/>
        <a:defRPr sz="1400" kern="1200">
          <a:solidFill>
            <a:srgbClr val="00246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0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6" userDrawn="1">
          <p15:clr>
            <a:srgbClr val="F26B43"/>
          </p15:clr>
        </p15:guide>
        <p15:guide id="4" pos="157" userDrawn="1">
          <p15:clr>
            <a:srgbClr val="F26B43"/>
          </p15:clr>
        </p15:guide>
        <p15:guide id="5" pos="5603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pos="2897" userDrawn="1">
          <p15:clr>
            <a:srgbClr val="F26B43"/>
          </p15:clr>
        </p15:guide>
        <p15:guide id="9" pos="2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9" y="404664"/>
            <a:ext cx="2916935" cy="1231106"/>
          </a:xfrm>
        </p:spPr>
        <p:txBody>
          <a:bodyPr/>
          <a:lstStyle/>
          <a:p>
            <a:r>
              <a:rPr lang="en-GB" dirty="0"/>
              <a:t>Investment Trust sector: top buyers, sellers and platforms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9" y="3212978"/>
            <a:ext cx="2928544" cy="461665"/>
          </a:xfrm>
        </p:spPr>
        <p:txBody>
          <a:bodyPr/>
          <a:lstStyle/>
          <a:p>
            <a:r>
              <a:rPr lang="en-GB" dirty="0"/>
              <a:t>RDIR data analysis, Warhorse insight</a:t>
            </a:r>
          </a:p>
          <a:p>
            <a:r>
              <a:rPr lang="en-GB" dirty="0"/>
              <a:t>March 2019</a:t>
            </a:r>
          </a:p>
        </p:txBody>
      </p:sp>
    </p:spTree>
    <p:extLst>
      <p:ext uri="{BB962C8B-B14F-4D97-AF65-F5344CB8AC3E}">
        <p14:creationId xmlns:p14="http://schemas.microsoft.com/office/powerpoint/2010/main" val="1782136111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08037"/>
              </p:ext>
            </p:extLst>
          </p:nvPr>
        </p:nvGraphicFramePr>
        <p:xfrm>
          <a:off x="272561" y="1646267"/>
          <a:ext cx="8600343" cy="4122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0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7212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Which platform(s) do you use to</a:t>
                      </a:r>
                      <a:r>
                        <a:rPr lang="en-GB" sz="1200" baseline="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 buy investment trusts?</a:t>
                      </a:r>
                      <a:endParaRPr lang="en-GB" sz="1200" dirty="0">
                        <a:solidFill>
                          <a:srgbClr val="8F15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7243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5A9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462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in Finance, UK Investment Trust Study, February 2018</a:t>
            </a:r>
            <a:br>
              <a:rPr lang="en-GB" dirty="0"/>
            </a:br>
            <a:endParaRPr lang="en-GB" dirty="0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72561" y="5903040"/>
            <a:ext cx="8600343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5202238" algn="l"/>
              </a:tabLst>
            </a:pP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GB" sz="800" dirty="0" err="1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Plaforum</a:t>
            </a: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, UK Fund Distribution: Investment Trusts 2017, RD:IR/Warhorse Partners estimates.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561" y="1047750"/>
            <a:ext cx="86003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Hargreaves Lansdown is by far the most popular platform through which to buy ITs.</a:t>
            </a:r>
            <a:br>
              <a:rPr lang="en-GB" sz="12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</a:br>
            <a:r>
              <a:rPr lang="en-GB" sz="12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43% of investment trust investors use more than one platform, increasing to 52% of those described as “fans”.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476033277"/>
              </p:ext>
            </p:extLst>
          </p:nvPr>
        </p:nvGraphicFramePr>
        <p:xfrm>
          <a:off x="272561" y="1920583"/>
          <a:ext cx="8600343" cy="388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9896786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191287"/>
              </p:ext>
            </p:extLst>
          </p:nvPr>
        </p:nvGraphicFramePr>
        <p:xfrm>
          <a:off x="272562" y="2344189"/>
          <a:ext cx="4229100" cy="3727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749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National press remains the champion medium for reach and efficiency,</a:t>
                      </a:r>
                      <a:r>
                        <a:rPr lang="en-GB" sz="1200" baseline="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 followed by magazines</a:t>
                      </a:r>
                    </a:p>
                    <a:p>
                      <a:r>
                        <a:rPr lang="en-GB" sz="1000" baseline="0" dirty="0">
                          <a:solidFill>
                            <a:srgbClr val="183153"/>
                          </a:solidFill>
                          <a:latin typeface="Arial" pitchFamily="34" charset="0"/>
                          <a:cs typeface="Arial" pitchFamily="34" charset="0"/>
                        </a:rPr>
                        <a:t>Site, media and publications regularly visited by genre (Reach %)</a:t>
                      </a:r>
                      <a:endParaRPr lang="en-GB" sz="1000" dirty="0">
                        <a:solidFill>
                          <a:srgbClr val="18315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718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5A9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462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074583"/>
              </p:ext>
            </p:extLst>
          </p:nvPr>
        </p:nvGraphicFramePr>
        <p:xfrm>
          <a:off x="4643805" y="2344189"/>
          <a:ext cx="4229100" cy="3727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7491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The</a:t>
                      </a:r>
                      <a:r>
                        <a:rPr lang="en-GB" sz="1200" baseline="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 Sunday Times leads the national press pack in terms of reaching investment trust holders</a:t>
                      </a:r>
                    </a:p>
                    <a:p>
                      <a:r>
                        <a:rPr lang="en-GB" sz="1000" baseline="0" dirty="0">
                          <a:solidFill>
                            <a:srgbClr val="183153"/>
                          </a:solidFill>
                          <a:latin typeface="Arial" pitchFamily="34" charset="0"/>
                          <a:cs typeface="Arial" pitchFamily="34" charset="0"/>
                        </a:rPr>
                        <a:t>Readership % by IT Holders</a:t>
                      </a:r>
                      <a:endParaRPr lang="en-GB" sz="1000" dirty="0">
                        <a:solidFill>
                          <a:srgbClr val="18315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718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5A9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462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70278" y="1047750"/>
            <a:ext cx="8602627" cy="1263188"/>
          </a:xfrm>
        </p:spPr>
        <p:txBody>
          <a:bodyPr/>
          <a:lstStyle/>
          <a:p>
            <a:pPr marL="0" indent="0">
              <a:lnSpc>
                <a:spcPts val="1400"/>
              </a:lnSpc>
              <a:buNone/>
            </a:pPr>
            <a:r>
              <a:rPr lang="en-GB" sz="1200" b="1" dirty="0"/>
              <a:t>Scaling the UK IT audience investment</a:t>
            </a:r>
          </a:p>
          <a:p>
            <a:pPr>
              <a:lnSpc>
                <a:spcPts val="1400"/>
              </a:lnSpc>
            </a:pPr>
            <a:r>
              <a:rPr lang="en-GB" sz="1200" dirty="0"/>
              <a:t>Total investors for investment trusts = 600,925</a:t>
            </a:r>
          </a:p>
          <a:p>
            <a:pPr>
              <a:lnSpc>
                <a:spcPts val="1400"/>
              </a:lnSpc>
            </a:pPr>
            <a:r>
              <a:rPr lang="en-GB" sz="1200" dirty="0"/>
              <a:t>IT audience = 18% of the investment audience</a:t>
            </a:r>
          </a:p>
          <a:p>
            <a:pPr>
              <a:lnSpc>
                <a:spcPts val="1400"/>
              </a:lnSpc>
            </a:pPr>
            <a:r>
              <a:rPr lang="en-GB" sz="1200" dirty="0"/>
              <a:t>150,000 may be active in any one year</a:t>
            </a:r>
          </a:p>
          <a:p>
            <a:pPr>
              <a:lnSpc>
                <a:spcPts val="1400"/>
              </a:lnSpc>
            </a:pPr>
            <a:r>
              <a:rPr lang="en-GB" sz="1200" dirty="0"/>
              <a:t>4.8% of Times readers have an investment trust, Times readers represent 11.9% of the IT population of 600, 925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Traditional media revisited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2562" y="5903040"/>
            <a:ext cx="42291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5202238" algn="l"/>
              </a:tabLst>
            </a:pP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Source: Premier TGI/Ptarmigan Media. Readership percentage by investment trust holders.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643805" y="5903040"/>
            <a:ext cx="42291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5202238" algn="l"/>
              </a:tabLst>
            </a:pP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Source: Premier TGI, March 2015.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36909"/>
              </p:ext>
            </p:extLst>
          </p:nvPr>
        </p:nvGraphicFramePr>
        <p:xfrm>
          <a:off x="272561" y="2975379"/>
          <a:ext cx="422030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326823"/>
              </p:ext>
            </p:extLst>
          </p:nvPr>
        </p:nvGraphicFramePr>
        <p:xfrm>
          <a:off x="4643804" y="2971800"/>
          <a:ext cx="431092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9593313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 II: demography of investment trust owners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95983"/>
              </p:ext>
            </p:extLst>
          </p:nvPr>
        </p:nvGraphicFramePr>
        <p:xfrm>
          <a:off x="272562" y="1047751"/>
          <a:ext cx="4229100" cy="4305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7212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Investment trust owners</a:t>
                      </a:r>
                      <a:r>
                        <a:rPr lang="en-GB" sz="1200" baseline="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 age profile</a:t>
                      </a:r>
                      <a:br>
                        <a:rPr lang="en-GB" sz="1200" baseline="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endParaRPr lang="en-GB" sz="1200" dirty="0">
                        <a:solidFill>
                          <a:srgbClr val="18315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7243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5A9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462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72562" y="5903040"/>
            <a:ext cx="42291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5202238" algn="l"/>
              </a:tabLst>
            </a:pP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GB" sz="800" dirty="0" err="1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YouGov</a:t>
            </a: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, 2018.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36315"/>
              </p:ext>
            </p:extLst>
          </p:nvPr>
        </p:nvGraphicFramePr>
        <p:xfrm>
          <a:off x="4645270" y="1047750"/>
          <a:ext cx="4229100" cy="4305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7212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GB" sz="1200" baseline="0" dirty="0">
                          <a:solidFill>
                            <a:srgbClr val="8F1538"/>
                          </a:solidFill>
                          <a:latin typeface="Arial" pitchFamily="34" charset="0"/>
                          <a:cs typeface="Arial" pitchFamily="34" charset="0"/>
                        </a:rPr>
                        <a:t> value of wealth and assets (investment trust owners)</a:t>
                      </a:r>
                      <a:endParaRPr lang="en-GB" sz="1200" dirty="0">
                        <a:solidFill>
                          <a:srgbClr val="18315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7243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5A9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462" marR="66462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643805" y="5903040"/>
            <a:ext cx="42291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5202238" algn="l"/>
              </a:tabLst>
            </a:pP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GB" sz="800" dirty="0" err="1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YouGov</a:t>
            </a:r>
            <a:r>
              <a:rPr lang="en-GB" sz="800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, 2018.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578600"/>
              </p:ext>
            </p:extLst>
          </p:nvPr>
        </p:nvGraphicFramePr>
        <p:xfrm>
          <a:off x="281354" y="1559641"/>
          <a:ext cx="4220308" cy="426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767356"/>
              </p:ext>
            </p:extLst>
          </p:nvPr>
        </p:nvGraphicFramePr>
        <p:xfrm>
          <a:off x="4643804" y="1592891"/>
          <a:ext cx="4220308" cy="431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72561" y="1371600"/>
            <a:ext cx="15346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000" b="1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Market Size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20962" y="1371600"/>
            <a:ext cx="15346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1000" b="1" dirty="0">
                <a:solidFill>
                  <a:srgbClr val="183153"/>
                </a:solidFill>
                <a:latin typeface="Arial" pitchFamily="34" charset="0"/>
                <a:cs typeface="Arial" pitchFamily="34" charset="0"/>
              </a:rPr>
              <a:t>Percentage</a:t>
            </a:r>
          </a:p>
        </p:txBody>
      </p:sp>
    </p:spTree>
    <p:extLst>
      <p:ext uri="{BB962C8B-B14F-4D97-AF65-F5344CB8AC3E}">
        <p14:creationId xmlns:p14="http://schemas.microsoft.com/office/powerpoint/2010/main" val="228738335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6422" y="-157655"/>
            <a:ext cx="9502969" cy="7173310"/>
          </a:xfrm>
          <a:prstGeom prst="rect">
            <a:avLst/>
          </a:prstGeom>
          <a:solidFill>
            <a:srgbClr val="8F1538"/>
          </a:solidFill>
          <a:ln w="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70278" y="1047750"/>
            <a:ext cx="8602627" cy="448021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According to RD:IR, the public company register analysts, self-directed private investors using D2C platforms now own between a quarter and a third of investment trusts’ issued share capital. More powerfully perhaps in the short term, as a group they can account for between half and three-quarters of all positive annual share purchases.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Understanding this group’s varied constituencies, preferences and behaviours are  more challenging than the once simple world in which a small group of large institutional investors judged “performance” through simpler metrics.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773253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Buyers, sellers, holders, the investment trust sector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Just under 50% of all buying of investment trust shares in 2018 was undertaken by private investors via D2C platforms.  </a:t>
            </a:r>
          </a:p>
          <a:p>
            <a:r>
              <a:rPr lang="en-GB" dirty="0"/>
              <a:t>D2C platforms now have 25% of overall sector assets under administration. </a:t>
            </a:r>
          </a:p>
          <a:p>
            <a:r>
              <a:rPr lang="en-GB" dirty="0"/>
              <a:t>This is dominated by Hargreaves Lansdown Vantage Platform, who accounted for a meaty 30% of all D2C platform buying in 2018.  They were followed by broker platforms from AJ Bell with 9% and then Interactive Investor representing 8% of the top investment trust buyers in 2018.  </a:t>
            </a:r>
          </a:p>
          <a:p>
            <a:r>
              <a:rPr lang="en-GB" dirty="0"/>
              <a:t>In terms of ownership, the largest owning “platform” remains fund managers’ own savings schemes and ISA wrappers.  Although slightly declining in recent years, these still represent a chunky 7.8% ownership of sector assets, some £6.5 billion, around £1.2 billion more than Hargreaves at £4.7 billion at year end.  </a:t>
            </a:r>
          </a:p>
          <a:p>
            <a:r>
              <a:rPr lang="en-GB" dirty="0"/>
              <a:t>With Interactive Investor announcing the acquisition of Alliance Trust Savings in 2019, these combined account for over £5 billion of investment trusts </a:t>
            </a:r>
            <a:r>
              <a:rPr lang="en-GB" dirty="0" err="1"/>
              <a:t>AuA</a:t>
            </a:r>
            <a:r>
              <a:rPr lang="en-GB" dirty="0"/>
              <a:t>. </a:t>
            </a:r>
          </a:p>
          <a:p>
            <a:r>
              <a:rPr lang="en-GB" dirty="0"/>
              <a:t>By contrast to D2C platforms, which have £21 billion of investment trust assets under their administration (25.18% of sector assets), adviser platforms represent a small group, just £2.3 billion (2.82% of sector assets).  </a:t>
            </a:r>
          </a:p>
          <a:p>
            <a:r>
              <a:rPr lang="en-GB" dirty="0"/>
              <a:t>The most significant adviser platform is Transact which accounts for £694 million of investment trusts assets under administration.</a:t>
            </a:r>
          </a:p>
          <a:p>
            <a:r>
              <a:rPr lang="en-GB" dirty="0"/>
              <a:t>Some key wealth managers have been reducing their overall sector exposure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Brewins</a:t>
            </a:r>
            <a:r>
              <a:rPr lang="en-GB" dirty="0"/>
              <a:t>, Investec Wealth)</a:t>
            </a:r>
          </a:p>
        </p:txBody>
      </p:sp>
    </p:spTree>
    <p:extLst>
      <p:ext uri="{BB962C8B-B14F-4D97-AF65-F5344CB8AC3E}">
        <p14:creationId xmlns:p14="http://schemas.microsoft.com/office/powerpoint/2010/main" val="1605558494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Top 20 buyers: investment trust sector 2018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93917"/>
              </p:ext>
            </p:extLst>
          </p:nvPr>
        </p:nvGraphicFramePr>
        <p:xfrm>
          <a:off x="249239" y="1268757"/>
          <a:ext cx="8645525" cy="4775267"/>
        </p:xfrm>
        <a:graphic>
          <a:graphicData uri="http://schemas.openxmlformats.org/drawingml/2006/table">
            <a:tbl>
              <a:tblPr/>
              <a:tblGrid>
                <a:gridCol w="2926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1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7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 20 Buyers Dec 2018 - Dec 2017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31-Dec-18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31-Dec-17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Change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of top buyers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D2C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Hargreaves Lansdown, stockbrokers (EO)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D2C platform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5.68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28.80%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28.80%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AJ Bell, stockbrokers (EO)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D2C platform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9.35%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9.35%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UBS Wealth Management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0.14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Vanguard Group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2.82%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Mattioli Woods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Pension 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2.71%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Baillie Gifford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2.28%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Transact (EO)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IFA platform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4.23%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Border to Coast Pensions Partnership*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Pension 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Raymond James Investment Services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IFA platform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Interactive Investor (EO)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D2C platform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8.39%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8.39%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M&amp;G Investment Management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4.18%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Smith &amp; Williamson Wealth Management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8.86%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EFG Harris Allday, stockbrokers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4.35%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Investec Wealth &amp; Investment Ireland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Canaccord Genuity Wealth Management (ND)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1.22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6.21%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Quilter Investors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4.13%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1607 Capital Partners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4.34%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Newton Investment Management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Manager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1.41%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PGGM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Pension 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FundsDirect, stockbrokers (EO)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D2C platform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20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19.71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17.28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2.43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48.38%</a:t>
                      </a:r>
                    </a:p>
                  </a:txBody>
                  <a:tcPr marL="9303" marR="9303" marT="93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309322"/>
            <a:ext cx="66967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800" dirty="0">
                <a:latin typeface="Arial" pitchFamily="34" charset="0"/>
                <a:cs typeface="Arial" pitchFamily="34" charset="0"/>
              </a:rPr>
              <a:t>Source: Richard Davies Investor Relations, March 2019</a:t>
            </a:r>
          </a:p>
        </p:txBody>
      </p:sp>
    </p:spTree>
    <p:extLst>
      <p:ext uri="{BB962C8B-B14F-4D97-AF65-F5344CB8AC3E}">
        <p14:creationId xmlns:p14="http://schemas.microsoft.com/office/powerpoint/2010/main" val="214908110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Top 20 sellers: investment trust sector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309322"/>
            <a:ext cx="66967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800" dirty="0">
                <a:latin typeface="Arial" pitchFamily="34" charset="0"/>
                <a:cs typeface="Arial" pitchFamily="34" charset="0"/>
              </a:rPr>
              <a:t>Source: Richard Davies Investor Relations, March 2019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43918"/>
            <a:ext cx="8859887" cy="48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30779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Ownership through D2C platforms, end 2018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6"/>
            <a:ext cx="7681595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638074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Source: Richard Davies Investor Relations, March 2019</a:t>
            </a:r>
          </a:p>
        </p:txBody>
      </p:sp>
    </p:spTree>
    <p:extLst>
      <p:ext uri="{BB962C8B-B14F-4D97-AF65-F5344CB8AC3E}">
        <p14:creationId xmlns:p14="http://schemas.microsoft.com/office/powerpoint/2010/main" val="1551497260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Ownership through IFA platforms, end Dec, 2018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2"/>
            <a:ext cx="8357493" cy="345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594928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Source: Richard Davies Investor Relations, March 2019</a:t>
            </a:r>
          </a:p>
        </p:txBody>
      </p:sp>
    </p:spTree>
    <p:extLst>
      <p:ext uri="{BB962C8B-B14F-4D97-AF65-F5344CB8AC3E}">
        <p14:creationId xmlns:p14="http://schemas.microsoft.com/office/powerpoint/2010/main" val="22124067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Financial Clarity only collects some IFA platform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747757061"/>
              </p:ext>
            </p:extLst>
          </p:nvPr>
        </p:nvGraphicFramePr>
        <p:xfrm>
          <a:off x="539552" y="1412771"/>
          <a:ext cx="8136903" cy="4608516"/>
        </p:xfrm>
        <a:graphic>
          <a:graphicData uri="http://schemas.openxmlformats.org/drawingml/2006/table">
            <a:tbl>
              <a:tblPr/>
              <a:tblGrid>
                <a:gridCol w="3279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9478"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Value in Group (£)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Group 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Route to Market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Financial Clarity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31-Dec-18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31-Dec-18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Contributor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Transact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693,781,345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Nucleus, Novia, James Hay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573,800,534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Nucleus, Stocktrade, Novia, James Hay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384,691,402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Ascentric/Strawberry Invest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302,293,879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 Interactive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167,362,451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 Life Wrap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145,014,445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Citi Private Bank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29,421,390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Fusion Wealth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13,813,981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FNZ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11,035,829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True Potential Investor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9,788,249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Old Mutual Wealth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3,710,857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Embark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3,624,707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3,113,295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Conexim Advisors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1,843,079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James Hay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Adviser Platform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1,591,876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9478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£2,344,887,318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38734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rise and influence of D2C platforms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72562" y="1047750"/>
            <a:ext cx="2773328" cy="4978400"/>
          </a:xfrm>
          <a:prstGeom prst="rect">
            <a:avLst/>
          </a:prstGeom>
          <a:solidFill>
            <a:srgbClr val="8F1538"/>
          </a:solidFill>
        </p:spPr>
        <p:txBody>
          <a:bodyPr wrap="square" lIns="108000" tIns="108000" rIns="108000" bIns="108000"/>
          <a:lstStyle>
            <a:lvl1pPr marL="176213" indent="-176213" algn="l" defTabSz="914400" rtl="0" eaLnBrk="1" latinLnBrk="0" hangingPunct="1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rgbClr val="1831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6575" indent="-176213" algn="l" defTabSz="914400" rtl="0" eaLnBrk="1" latinLnBrk="0" hangingPunct="1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rgbClr val="18315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96938" indent="-176213" algn="l" defTabSz="914400" rtl="0" eaLnBrk="1" latinLnBrk="0" hangingPunct="1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rgbClr val="18315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57300" indent="-184150" algn="l" defTabSz="914400" rtl="0" eaLnBrk="1" latinLnBrk="0" hangingPunct="1">
              <a:lnSpc>
                <a:spcPts val="18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rgbClr val="18315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Font typeface="Arial" pitchFamily="34" charset="0"/>
              <a:buNone/>
            </a:pPr>
            <a:r>
              <a:rPr lang="en-GB" b="1" dirty="0">
                <a:solidFill>
                  <a:srgbClr val="FFFFFF"/>
                </a:solidFill>
              </a:rPr>
              <a:t>Key findings</a:t>
            </a:r>
          </a:p>
          <a:p>
            <a:pPr>
              <a:lnSpc>
                <a:spcPts val="1600"/>
              </a:lnSpc>
            </a:pPr>
            <a:r>
              <a:rPr lang="en-GB" dirty="0">
                <a:solidFill>
                  <a:srgbClr val="FFFFFF"/>
                </a:solidFill>
              </a:rPr>
              <a:t>D2C platforms now hold 25%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of issued investment trust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share capital, with Hargreaves Lansdown dominating the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overall market</a:t>
            </a:r>
          </a:p>
          <a:p>
            <a:pPr>
              <a:lnSpc>
                <a:spcPts val="1600"/>
              </a:lnSpc>
            </a:pPr>
            <a:r>
              <a:rPr lang="en-GB" dirty="0">
                <a:solidFill>
                  <a:srgbClr val="FFFFFF"/>
                </a:solidFill>
              </a:rPr>
              <a:t>D2C platform users tend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to be retired and ‘buy-and-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hold’ investors</a:t>
            </a:r>
          </a:p>
          <a:p>
            <a:pPr>
              <a:lnSpc>
                <a:spcPts val="1600"/>
              </a:lnSpc>
            </a:pPr>
            <a:r>
              <a:rPr lang="en-GB" dirty="0">
                <a:solidFill>
                  <a:srgbClr val="FFFFFF"/>
                </a:solidFill>
              </a:rPr>
              <a:t>Structural challenges may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be deterring advisers from holding ITs </a:t>
            </a:r>
          </a:p>
          <a:p>
            <a:pPr>
              <a:lnSpc>
                <a:spcPts val="1600"/>
              </a:lnSpc>
            </a:pP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77ECA9-9F50-AE47-A37E-F311D7F68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801266"/>
              </p:ext>
            </p:extLst>
          </p:nvPr>
        </p:nvGraphicFramePr>
        <p:xfrm>
          <a:off x="3187214" y="1047751"/>
          <a:ext cx="5682461" cy="23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8615">
                  <a:extLst>
                    <a:ext uri="{9D8B030D-6E8A-4147-A177-3AD203B41FA5}">
                      <a16:colId xmlns:a16="http://schemas.microsoft.com/office/drawing/2014/main" val="1011906323"/>
                    </a:ext>
                  </a:extLst>
                </a:gridCol>
                <a:gridCol w="1993846">
                  <a:extLst>
                    <a:ext uri="{9D8B030D-6E8A-4147-A177-3AD203B41FA5}">
                      <a16:colId xmlns:a16="http://schemas.microsoft.com/office/drawing/2014/main" val="838821135"/>
                    </a:ext>
                  </a:extLst>
                </a:gridCol>
              </a:tblGrid>
              <a:tr h="75742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</a:pPr>
                      <a:r>
                        <a:rPr lang="en-GB" sz="1200" b="1" i="0" u="none" strike="noStrike" dirty="0">
                          <a:solidFill>
                            <a:srgbClr val="8F1538"/>
                          </a:solidFill>
                          <a:effectLst/>
                          <a:latin typeface="+mj-lt"/>
                        </a:rPr>
                        <a:t>Top ten third-party platforms for investment trusts (RD:IR)</a:t>
                      </a:r>
                    </a:p>
                  </a:txBody>
                  <a:tcPr marL="0" marR="66462" marT="0" marB="180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% of sector issued share capital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270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Hargreaves Lansdown (Vantage)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5.94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54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Alliance Trust Savings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5.07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784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Barclays Smart Investor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1.78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832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 Bell </a:t>
                      </a:r>
                      <a:r>
                        <a:rPr lang="en-GB" sz="800" b="0" i="0" u="none" strike="noStrike" kern="1200" dirty="0" err="1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Youinvest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1.63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740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 Direct</a:t>
                      </a:r>
                      <a:r>
                        <a:rPr lang="en-GB" sz="800" b="0" i="0" u="none" strike="noStrike" kern="1200" baseline="300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1.27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755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Halifax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1.16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29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Self-Trade (Equinity)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0.93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39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Transact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0.89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653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Interactive Investor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0.66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47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Nucleus/James Hay</a:t>
                      </a:r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0.58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 ten total percentage of ISC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20.91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433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6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Source: RD:IR, share analysis as at 30 November 2017, percentage of issued share capital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0" i="0" u="none" strike="noStrike" kern="1200" baseline="300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6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Alliance Trust purchased </a:t>
                      </a:r>
                      <a:r>
                        <a:rPr lang="en-GB" sz="600" b="0" i="0" u="none" strike="noStrike" kern="1200" dirty="0" err="1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Stocktrade</a:t>
                      </a:r>
                      <a:r>
                        <a:rPr lang="en-GB" sz="6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Brewin Dolphin in 2015</a:t>
                      </a:r>
                      <a:r>
                        <a:rPr lang="en-GB" sz="600" b="0" i="0" u="none" strike="noStrike" dirty="0">
                          <a:solidFill>
                            <a:srgbClr val="183153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0" marR="66462" marT="360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800" b="0" i="0" u="none" strike="noStrike" dirty="0">
                        <a:solidFill>
                          <a:srgbClr val="183153"/>
                        </a:solidFill>
                        <a:effectLst/>
                        <a:latin typeface="+mj-lt"/>
                      </a:endParaRPr>
                    </a:p>
                  </a:txBody>
                  <a:tcPr marL="72000" marR="72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83CEDB9-4B7A-1044-9796-C4102D5AB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26732"/>
              </p:ext>
            </p:extLst>
          </p:nvPr>
        </p:nvGraphicFramePr>
        <p:xfrm>
          <a:off x="3187213" y="3460750"/>
          <a:ext cx="5682460" cy="249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692">
                  <a:extLst>
                    <a:ext uri="{9D8B030D-6E8A-4147-A177-3AD203B41FA5}">
                      <a16:colId xmlns:a16="http://schemas.microsoft.com/office/drawing/2014/main" val="2137973051"/>
                    </a:ext>
                  </a:extLst>
                </a:gridCol>
                <a:gridCol w="963692">
                  <a:extLst>
                    <a:ext uri="{9D8B030D-6E8A-4147-A177-3AD203B41FA5}">
                      <a16:colId xmlns:a16="http://schemas.microsoft.com/office/drawing/2014/main" val="1812062360"/>
                    </a:ext>
                  </a:extLst>
                </a:gridCol>
                <a:gridCol w="963692">
                  <a:extLst>
                    <a:ext uri="{9D8B030D-6E8A-4147-A177-3AD203B41FA5}">
                      <a16:colId xmlns:a16="http://schemas.microsoft.com/office/drawing/2014/main" val="3927853682"/>
                    </a:ext>
                  </a:extLst>
                </a:gridCol>
                <a:gridCol w="963692">
                  <a:extLst>
                    <a:ext uri="{9D8B030D-6E8A-4147-A177-3AD203B41FA5}">
                      <a16:colId xmlns:a16="http://schemas.microsoft.com/office/drawing/2014/main" val="2014010297"/>
                    </a:ext>
                  </a:extLst>
                </a:gridCol>
                <a:gridCol w="963692">
                  <a:extLst>
                    <a:ext uri="{9D8B030D-6E8A-4147-A177-3AD203B41FA5}">
                      <a16:colId xmlns:a16="http://schemas.microsoft.com/office/drawing/2014/main" val="1779641657"/>
                    </a:ext>
                  </a:extLst>
                </a:gridCol>
              </a:tblGrid>
              <a:tr h="73067">
                <a:tc gridSpan="5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8F1538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Top D2C platforms for investment trusts</a:t>
                      </a:r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788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b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800" b="1" i="0" u="none" strike="noStrike" dirty="0" err="1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AuA</a:t>
                      </a:r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customer owning ITs</a:t>
                      </a:r>
                      <a:r>
                        <a:rPr lang="en-GB" sz="800" b="1" i="0" u="none" strike="noStrike" baseline="30000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all </a:t>
                      </a:r>
                      <a:b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clients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Est. Investment Trust clients</a:t>
                      </a:r>
                      <a:r>
                        <a:rPr lang="en-GB" sz="800" b="1" i="0" u="none" strike="noStrike" baseline="30000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616087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Hargreaves Lansdown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£443,000,000,000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653,000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182,840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44816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Alliance Trust Savings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£5,000,000,000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100,400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386760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Barclays Stockbrokers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£14,900,000,000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619411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 Bell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£2,400,000,000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81411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 Direct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£18,000,000,000 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160866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Halifax Share Dealing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£N/A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708886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Interactive Investor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£2,100,000,000 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67,100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295152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Share Centre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£2,500,000,000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87,500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19394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Fidelity Personal Investor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£10,300,000,000 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272,400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90,000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657529"/>
                  </a:ext>
                </a:extLst>
              </a:tr>
              <a:tr h="62100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 dirty="0">
                          <a:solidFill>
                            <a:srgbClr val="1831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£93,000,000,000 </a:t>
                      </a: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800" b="1" i="0" u="none" strike="noStrike" dirty="0">
                        <a:solidFill>
                          <a:srgbClr val="18315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462" marR="66462" marT="18000" marB="180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216940"/>
                  </a:ext>
                </a:extLst>
              </a:tr>
              <a:tr h="62100">
                <a:tc gridSpan="5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>
                          <a:solidFill>
                            <a:srgbClr val="183153"/>
                          </a:solidFill>
                        </a:rPr>
                        <a:t>Source: </a:t>
                      </a:r>
                      <a:r>
                        <a:rPr lang="en-GB" sz="600" dirty="0" err="1">
                          <a:solidFill>
                            <a:srgbClr val="183153"/>
                          </a:solidFill>
                        </a:rPr>
                        <a:t>Platforum</a:t>
                      </a:r>
                      <a:r>
                        <a:rPr lang="en-GB" sz="600" dirty="0">
                          <a:solidFill>
                            <a:srgbClr val="183153"/>
                          </a:solidFill>
                        </a:rPr>
                        <a:t>, UK Fund </a:t>
                      </a:r>
                      <a:r>
                        <a:rPr lang="en-GB" sz="600" dirty="0" err="1">
                          <a:solidFill>
                            <a:srgbClr val="183153"/>
                          </a:solidFill>
                        </a:rPr>
                        <a:t>Distrubution</a:t>
                      </a:r>
                      <a:r>
                        <a:rPr lang="en-GB" sz="600" dirty="0">
                          <a:solidFill>
                            <a:srgbClr val="183153"/>
                          </a:solidFill>
                        </a:rPr>
                        <a:t>: Investment Trusts 2017, RDIR/ Aberdeen Standard Investments estimates.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0" i="0" u="none" strike="noStrike" kern="1200" baseline="300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6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600" b="0" i="0" u="none" strike="noStrike" kern="1200" dirty="0" err="1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Platforum</a:t>
                      </a:r>
                      <a:r>
                        <a:rPr lang="en-GB" sz="6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UK D2C Guide 2015 and</a:t>
                      </a:r>
                      <a:r>
                        <a:rPr lang="en-GB" sz="600" b="0" i="0" u="none" strike="noStrike" kern="1200" baseline="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platform</a:t>
                      </a:r>
                      <a:r>
                        <a:rPr lang="en-GB" sz="6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0" i="0" u="none" strike="noStrike" kern="1200" baseline="300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600" b="0" i="0" u="none" strike="noStrike" kern="1200" dirty="0">
                          <a:solidFill>
                            <a:srgbClr val="1831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RD:IR and manager estimates.</a:t>
                      </a:r>
                    </a:p>
                  </a:txBody>
                  <a:tcPr marL="0" marR="0" marT="360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894484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1_Office Theme">
  <a:themeElements>
    <a:clrScheme name="Warhouse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8F1538"/>
      </a:accent1>
      <a:accent2>
        <a:srgbClr val="183153"/>
      </a:accent2>
      <a:accent3>
        <a:srgbClr val="E87D1E"/>
      </a:accent3>
      <a:accent4>
        <a:srgbClr val="792561"/>
      </a:accent4>
      <a:accent5>
        <a:srgbClr val="AF9C4B"/>
      </a:accent5>
      <a:accent6>
        <a:srgbClr val="A90000"/>
      </a:accent6>
      <a:hlink>
        <a:srgbClr val="A90000"/>
      </a:hlink>
      <a:folHlink>
        <a:srgbClr val="A90000"/>
      </a:folHlink>
    </a:clrScheme>
    <a:fontScheme name="A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A96"/>
        </a:solidFill>
        <a:ln w="0">
          <a:noFill/>
          <a:miter lim="800000"/>
        </a:ln>
      </a:spPr>
      <a:bodyPr lIns="72000" tIns="36000" rIns="72000" bIns="36000" rtlCol="0" anchor="ctr"/>
      <a:lstStyle>
        <a:defPPr algn="ctr">
          <a:defRPr sz="100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A9CE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spcBef>
            <a:spcPts val="600"/>
          </a:spcBef>
          <a:defRPr sz="1400" dirty="0" smtClean="0">
            <a:solidFill>
              <a:srgbClr val="005A9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AAM">
      <a:dk1>
        <a:srgbClr val="005A96"/>
      </a:dk1>
      <a:lt1>
        <a:srgbClr val="FFFFFF"/>
      </a:lt1>
      <a:dk2>
        <a:srgbClr val="005A96"/>
      </a:dk2>
      <a:lt2>
        <a:srgbClr val="FFFFFF"/>
      </a:lt2>
      <a:accent1>
        <a:srgbClr val="1A9CE3"/>
      </a:accent1>
      <a:accent2>
        <a:srgbClr val="E87D1E"/>
      </a:accent2>
      <a:accent3>
        <a:srgbClr val="792561"/>
      </a:accent3>
      <a:accent4>
        <a:srgbClr val="AF9C4B"/>
      </a:accent4>
      <a:accent5>
        <a:srgbClr val="00AAA6"/>
      </a:accent5>
      <a:accent6>
        <a:srgbClr val="E20000"/>
      </a:accent6>
      <a:hlink>
        <a:srgbClr val="1A9CE3"/>
      </a:hlink>
      <a:folHlink>
        <a:srgbClr val="005A96"/>
      </a:folHlink>
    </a:clrScheme>
    <a:fontScheme name="A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A96"/>
        </a:solidFill>
        <a:ln w="0">
          <a:noFill/>
          <a:miter lim="800000"/>
        </a:ln>
      </a:spPr>
      <a:bodyPr lIns="72000" tIns="36000" rIns="72000" bIns="36000" rtlCol="0" anchor="ctr"/>
      <a:lstStyle>
        <a:defPPr algn="ctr">
          <a:defRPr sz="100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A9CE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spcBef>
            <a:spcPts val="600"/>
          </a:spcBef>
          <a:defRPr sz="1400" dirty="0" smtClean="0">
            <a:solidFill>
              <a:srgbClr val="005A9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Warhouse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8F1538"/>
      </a:accent1>
      <a:accent2>
        <a:srgbClr val="183153"/>
      </a:accent2>
      <a:accent3>
        <a:srgbClr val="E87D1E"/>
      </a:accent3>
      <a:accent4>
        <a:srgbClr val="792561"/>
      </a:accent4>
      <a:accent5>
        <a:srgbClr val="AF9C4B"/>
      </a:accent5>
      <a:accent6>
        <a:srgbClr val="A90000"/>
      </a:accent6>
      <a:hlink>
        <a:srgbClr val="A90000"/>
      </a:hlink>
      <a:folHlink>
        <a:srgbClr val="A90000"/>
      </a:folHlink>
    </a:clrScheme>
    <a:fontScheme name="A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A96"/>
        </a:solidFill>
        <a:ln w="0">
          <a:noFill/>
          <a:miter lim="800000"/>
        </a:ln>
      </a:spPr>
      <a:bodyPr lIns="72000" tIns="36000" rIns="72000" bIns="36000" rtlCol="0" anchor="ctr"/>
      <a:lstStyle>
        <a:defPPr algn="ctr">
          <a:defRPr sz="100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A9CE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spcBef>
            <a:spcPts val="600"/>
          </a:spcBef>
          <a:defRPr sz="1400" dirty="0" smtClean="0">
            <a:solidFill>
              <a:srgbClr val="005A9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1406</Words>
  <Application>Microsoft Office PowerPoint</Application>
  <PresentationFormat>On-screen Show (4:3)</PresentationFormat>
  <Paragraphs>363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1_Office Theme</vt:lpstr>
      <vt:lpstr>Office Theme</vt:lpstr>
      <vt:lpstr>2_Office Theme</vt:lpstr>
      <vt:lpstr>Investment Trust sector: top buyers, sellers and platforms 2018</vt:lpstr>
      <vt:lpstr>Introduction</vt:lpstr>
      <vt:lpstr>Buyers, sellers, holders, the investment trust sector 2018</vt:lpstr>
      <vt:lpstr>Top 20 buyers: investment trust sector 2018</vt:lpstr>
      <vt:lpstr>Top 20 sellers: investment trust sector 2018</vt:lpstr>
      <vt:lpstr>Ownership through D2C platforms, end 2018</vt:lpstr>
      <vt:lpstr>Ownership through IFA platforms, end Dec, 2018</vt:lpstr>
      <vt:lpstr>Financial Clarity only collects some IFA platform data</vt:lpstr>
      <vt:lpstr>The rise and influence of D2C platforms</vt:lpstr>
      <vt:lpstr>Research in Finance, UK Investment Trust Study, February 2018 </vt:lpstr>
      <vt:lpstr>Traditional media revisited</vt:lpstr>
      <vt:lpstr>Appendix II: demography of investment trust owners</vt:lpstr>
    </vt:vector>
  </TitlesOfParts>
  <Company>Aberdeen Asset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Background: 2017 JPMAM Customer Research</dc:title>
  <dc:creator>Georgina Rawkins</dc:creator>
  <cp:lastModifiedBy>Georgina Rawkins</cp:lastModifiedBy>
  <cp:revision>81</cp:revision>
  <cp:lastPrinted>2019-03-05T15:17:40Z</cp:lastPrinted>
  <dcterms:created xsi:type="dcterms:W3CDTF">2019-02-26T14:09:42Z</dcterms:created>
  <dcterms:modified xsi:type="dcterms:W3CDTF">2020-06-20T18:53:20Z</dcterms:modified>
</cp:coreProperties>
</file>