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Ex1.xml" ContentType="application/vnd.ms-office.chartex+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5"/>
  </p:notesMasterIdLst>
  <p:handoutMasterIdLst>
    <p:handoutMasterId r:id="rId26"/>
  </p:handoutMasterIdLst>
  <p:sldIdLst>
    <p:sldId id="609" r:id="rId5"/>
    <p:sldId id="629" r:id="rId6"/>
    <p:sldId id="667" r:id="rId7"/>
    <p:sldId id="623" r:id="rId8"/>
    <p:sldId id="649" r:id="rId9"/>
    <p:sldId id="670" r:id="rId10"/>
    <p:sldId id="669" r:id="rId11"/>
    <p:sldId id="651" r:id="rId12"/>
    <p:sldId id="605" r:id="rId13"/>
    <p:sldId id="451" r:id="rId14"/>
    <p:sldId id="645" r:id="rId15"/>
    <p:sldId id="622" r:id="rId16"/>
    <p:sldId id="620" r:id="rId17"/>
    <p:sldId id="647" r:id="rId18"/>
    <p:sldId id="646" r:id="rId19"/>
    <p:sldId id="624" r:id="rId20"/>
    <p:sldId id="265" r:id="rId21"/>
    <p:sldId id="617" r:id="rId22"/>
    <p:sldId id="625" r:id="rId23"/>
    <p:sldId id="671" r:id="rId24"/>
  </p:sldIdLst>
  <p:sldSz cx="9144000" cy="6858000" type="screen4x3"/>
  <p:notesSz cx="9944100"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ina Rawkins" initials="GR" lastIdx="13" clrIdx="0"/>
  <p:cmAuthor id="1" name="Piers Currie" initials="PC" lastIdx="1" clrIdx="1">
    <p:extLst>
      <p:ext uri="{19B8F6BF-5375-455C-9EA6-DF929625EA0E}">
        <p15:presenceInfo xmlns:p15="http://schemas.microsoft.com/office/powerpoint/2012/main" userId="cc2ef729f0f5826b" providerId="Windows Live"/>
      </p:ext>
    </p:extLst>
  </p:cmAuthor>
  <p:cmAuthor id="2" name="Ian" initials="I" lastIdx="6" clrIdx="2">
    <p:extLst>
      <p:ext uri="{19B8F6BF-5375-455C-9EA6-DF929625EA0E}">
        <p15:presenceInfo xmlns:p15="http://schemas.microsoft.com/office/powerpoint/2012/main" userId="Ian" providerId="None"/>
      </p:ext>
    </p:extLst>
  </p:cmAuthor>
  <p:cmAuthor id="3" name="Piers Currie" initials="PC [2]" lastIdx="1" clrIdx="3">
    <p:extLst>
      <p:ext uri="{19B8F6BF-5375-455C-9EA6-DF929625EA0E}">
        <p15:presenceInfo xmlns:p15="http://schemas.microsoft.com/office/powerpoint/2012/main" userId="Piers Cur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153"/>
    <a:srgbClr val="8F1538"/>
    <a:srgbClr val="A90000"/>
    <a:srgbClr val="E87D1E"/>
    <a:srgbClr val="AF9C4B"/>
    <a:srgbClr val="792561"/>
    <a:srgbClr val="ED974B"/>
    <a:srgbClr val="2A5692"/>
    <a:srgbClr val="CB1E50"/>
    <a:srgbClr val="6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55787-159C-443A-9529-3058419242C7}" v="6" dt="2021-05-25T12:39:32.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48" autoAdjust="0"/>
    <p:restoredTop sz="94639" autoAdjust="0"/>
  </p:normalViewPr>
  <p:slideViewPr>
    <p:cSldViewPr snapToGrid="0">
      <p:cViewPr varScale="1">
        <p:scale>
          <a:sx n="88" d="100"/>
          <a:sy n="88" d="100"/>
        </p:scale>
        <p:origin x="579" y="3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s Currie" userId="66770432-59fc-401f-a327-3e322b206735" providerId="ADAL" clId="{30755787-159C-443A-9529-3058419242C7}"/>
    <pc:docChg chg="modSld">
      <pc:chgData name="Piers Currie" userId="66770432-59fc-401f-a327-3e322b206735" providerId="ADAL" clId="{30755787-159C-443A-9529-3058419242C7}" dt="2021-05-25T12:41:39.331" v="79" actId="20577"/>
      <pc:docMkLst>
        <pc:docMk/>
      </pc:docMkLst>
      <pc:sldChg chg="modSp mod">
        <pc:chgData name="Piers Currie" userId="66770432-59fc-401f-a327-3e322b206735" providerId="ADAL" clId="{30755787-159C-443A-9529-3058419242C7}" dt="2021-05-25T12:41:39.331" v="79" actId="20577"/>
        <pc:sldMkLst>
          <pc:docMk/>
          <pc:sldMk cId="2005420952" sldId="617"/>
        </pc:sldMkLst>
        <pc:spChg chg="mod">
          <ac:chgData name="Piers Currie" userId="66770432-59fc-401f-a327-3e322b206735" providerId="ADAL" clId="{30755787-159C-443A-9529-3058419242C7}" dt="2021-05-25T12:41:39.331" v="79" actId="20577"/>
          <ac:spMkLst>
            <pc:docMk/>
            <pc:sldMk cId="2005420952" sldId="617"/>
            <ac:spMk id="3" creationId="{8E12AED1-A5E7-4215-978B-7F9EE4400DC3}"/>
          </ac:spMkLst>
        </pc:spChg>
      </pc:sldChg>
      <pc:sldChg chg="modSp">
        <pc:chgData name="Piers Currie" userId="66770432-59fc-401f-a327-3e322b206735" providerId="ADAL" clId="{30755787-159C-443A-9529-3058419242C7}" dt="2021-05-25T12:39:32.022" v="23" actId="13926"/>
        <pc:sldMkLst>
          <pc:docMk/>
          <pc:sldMk cId="1733095640" sldId="624"/>
        </pc:sldMkLst>
        <pc:graphicFrameChg chg="mod">
          <ac:chgData name="Piers Currie" userId="66770432-59fc-401f-a327-3e322b206735" providerId="ADAL" clId="{30755787-159C-443A-9529-3058419242C7}" dt="2021-05-25T12:39:32.022" v="23" actId="13926"/>
          <ac:graphicFrameMkLst>
            <pc:docMk/>
            <pc:sldMk cId="1733095640" sldId="624"/>
            <ac:graphicFrameMk id="15" creationId="{FB94BFD4-43E6-45E0-9056-26A606DABEF7}"/>
          </ac:graphicFrameMkLst>
        </pc:graphicFrameChg>
      </pc:sldChg>
      <pc:sldChg chg="modSp">
        <pc:chgData name="Piers Currie" userId="66770432-59fc-401f-a327-3e322b206735" providerId="ADAL" clId="{30755787-159C-443A-9529-3058419242C7}" dt="2021-05-25T12:39:06.487" v="22" actId="13926"/>
        <pc:sldMkLst>
          <pc:docMk/>
          <pc:sldMk cId="2048804757" sldId="651"/>
        </pc:sldMkLst>
        <pc:graphicFrameChg chg="mod">
          <ac:chgData name="Piers Currie" userId="66770432-59fc-401f-a327-3e322b206735" providerId="ADAL" clId="{30755787-159C-443A-9529-3058419242C7}" dt="2021-05-25T12:39:06.487" v="22" actId="13926"/>
          <ac:graphicFrameMkLst>
            <pc:docMk/>
            <pc:sldMk cId="2048804757" sldId="651"/>
            <ac:graphicFrameMk id="6" creationId="{A44558A4-648E-48CD-820E-FAC223C38B15}"/>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cc2ef729f0f5826b/Documents/Copy%20of%20Copy%20of%20RDIR%20Regional%20Independent%20Brokers%20Sector%20Analysis%2031%20Dec%2020pc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https://d.docs.live.net/f2a1a85b368c08c4/Documents/Alison/WarHorse/Jobs/013/Files/Copy%20of%20RDIR%20Regional%20Independent%20Brokers%20Sector%20Analysis%2031%20Dec%2020pc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4058398950130881E-4"/>
          <c:y val="3.1250000000000002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accent2"/>
              </a:solidFill>
              <a:latin typeface="+mn-lt"/>
              <a:ea typeface="+mn-ea"/>
              <a:cs typeface="+mn-cs"/>
            </a:defRPr>
          </a:pPr>
          <a:endParaRPr lang="en-US"/>
        </a:p>
      </c:txPr>
    </c:title>
    <c:autoTitleDeleted val="0"/>
    <c:plotArea>
      <c:layout>
        <c:manualLayout>
          <c:layoutTarget val="inner"/>
          <c:xMode val="edge"/>
          <c:yMode val="edge"/>
          <c:x val="0.18159475957096852"/>
          <c:y val="0.23556151574803147"/>
          <c:w val="0.63681048085806291"/>
          <c:h val="0.65639271653543307"/>
        </c:manualLayout>
      </c:layout>
      <c:pieChart>
        <c:varyColors val="1"/>
        <c:ser>
          <c:idx val="0"/>
          <c:order val="0"/>
          <c:tx>
            <c:strRef>
              <c:f>Sheet1!$B$1</c:f>
              <c:strCache>
                <c:ptCount val="1"/>
                <c:pt idx="0">
                  <c:v>RD:IR sector ownership ISC%, end 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BF-4D98-BCF0-43727285B4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BF-4D98-BCF0-43727285B4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BF-4D98-BCF0-43727285B4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BF-4D98-BCF0-43727285B47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BF-4D98-BCF0-43727285B47D}"/>
              </c:ext>
            </c:extLst>
          </c:dPt>
          <c:dLbls>
            <c:dLbl>
              <c:idx val="0"/>
              <c:layout>
                <c:manualLayout>
                  <c:x val="-3.0317715333363571E-2"/>
                  <c:y val="-3.3721948818897639E-2"/>
                </c:manualLayout>
              </c:layout>
              <c:tx>
                <c:rich>
                  <a:bodyPr rot="0" spcFirstLastPara="1" vertOverflow="ellipsis" vert="horz" wrap="square" lIns="38100" tIns="19050" rIns="38100" bIns="19050" anchor="ctr" anchorCtr="1">
                    <a:noAutofit/>
                  </a:bodyPr>
                  <a:lstStyle/>
                  <a:p>
                    <a:pPr>
                      <a:defRPr sz="1000" b="1" i="0" u="none" strike="noStrike" kern="1200" baseline="0">
                        <a:solidFill>
                          <a:srgbClr val="8F1538"/>
                        </a:solidFill>
                        <a:latin typeface="+mn-lt"/>
                        <a:ea typeface="+mn-ea"/>
                        <a:cs typeface="+mn-cs"/>
                      </a:defRPr>
                    </a:pPr>
                    <a:fld id="{8D254078-D041-459D-A335-529E3052363D}" type="CATEGORYNAME">
                      <a:rPr lang="en-US" b="1" smtClean="0">
                        <a:solidFill>
                          <a:srgbClr val="8F1538"/>
                        </a:solidFill>
                      </a:rPr>
                      <a:pPr>
                        <a:defRPr sz="1000" b="1" i="0" u="none" strike="noStrike" kern="1200" baseline="0">
                          <a:solidFill>
                            <a:srgbClr val="8F1538"/>
                          </a:solidFill>
                          <a:latin typeface="+mn-lt"/>
                          <a:ea typeface="+mn-ea"/>
                          <a:cs typeface="+mn-cs"/>
                        </a:defRPr>
                      </a:pPr>
                      <a:t>[CATEGORY NAME]</a:t>
                    </a:fld>
                    <a:endParaRPr lang="en-US" b="1" baseline="0" dirty="0">
                      <a:solidFill>
                        <a:srgbClr val="8F1538"/>
                      </a:solidFill>
                    </a:endParaRPr>
                  </a:p>
                  <a:p>
                    <a:pPr>
                      <a:defRPr sz="1000" b="1" i="0" u="none" strike="noStrike" kern="1200" baseline="0">
                        <a:solidFill>
                          <a:srgbClr val="8F1538"/>
                        </a:solidFill>
                        <a:latin typeface="+mn-lt"/>
                        <a:ea typeface="+mn-ea"/>
                        <a:cs typeface="+mn-cs"/>
                      </a:defRPr>
                    </a:pPr>
                    <a:fld id="{678D7A14-833E-477F-9ECF-787E2E3CE8BE}" type="PERCENTAGE">
                      <a:rPr lang="en-US" b="1" baseline="0" smtClean="0">
                        <a:solidFill>
                          <a:srgbClr val="8F1538"/>
                        </a:solidFill>
                      </a:rPr>
                      <a:pPr>
                        <a:defRPr sz="1000" b="1" i="0" u="none" strike="noStrike" kern="1200" baseline="0">
                          <a:solidFill>
                            <a:srgbClr val="8F1538"/>
                          </a:solidFill>
                          <a:latin typeface="+mn-lt"/>
                          <a:ea typeface="+mn-ea"/>
                          <a:cs typeface="+mn-cs"/>
                        </a:defRPr>
                      </a:pPr>
                      <a:t>[PERCENTAGE]</a:t>
                    </a:fld>
                    <a:endParaRPr lang="en-GB"/>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4557349420024494"/>
                      <c:h val="0.1203125"/>
                    </c:manualLayout>
                  </c15:layout>
                  <c15:dlblFieldTable/>
                  <c15:showDataLabelsRange val="0"/>
                </c:ext>
                <c:ext xmlns:c16="http://schemas.microsoft.com/office/drawing/2014/chart" uri="{C3380CC4-5D6E-409C-BE32-E72D297353CC}">
                  <c16:uniqueId val="{00000001-7ABF-4D98-BCF0-43727285B47D}"/>
                </c:ext>
              </c:extLst>
            </c:dLbl>
            <c:dLbl>
              <c:idx val="1"/>
              <c:layout>
                <c:manualLayout>
                  <c:x val="0.25303427811610013"/>
                  <c:y val="-8.8993110236220474E-2"/>
                </c:manualLayout>
              </c:layout>
              <c:tx>
                <c:rich>
                  <a:bodyPr/>
                  <a:lstStyle/>
                  <a:p>
                    <a:fld id="{3B82FC22-272A-4BC5-A7C6-D17B3BB9FCB4}" type="CATEGORYNAME">
                      <a:rPr lang="en-US" smtClean="0"/>
                      <a:pPr/>
                      <a:t>[CATEGORY NAME]</a:t>
                    </a:fld>
                    <a:endParaRPr lang="en-US" baseline="0" dirty="0"/>
                  </a:p>
                  <a:p>
                    <a:fld id="{08C7D16B-FBA8-49ED-82E8-54B5349DBDC6}" type="PERCENTAGE">
                      <a:rPr lang="en-US" baseline="0" smtClean="0"/>
                      <a:pPr/>
                      <a:t>[PERCENTAGE]</a:t>
                    </a:fld>
                    <a:endParaRPr lang="en-GB"/>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BF-4D98-BCF0-43727285B47D}"/>
                </c:ext>
              </c:extLst>
            </c:dLbl>
            <c:dLbl>
              <c:idx val="2"/>
              <c:layout>
                <c:manualLayout>
                  <c:x val="-0.19706514966686323"/>
                  <c:y val="0.33921382874015749"/>
                </c:manualLayout>
              </c:layout>
              <c:tx>
                <c:rich>
                  <a:bodyPr rot="0" spcFirstLastPara="1" vertOverflow="ellipsis" vert="horz" wrap="square" lIns="38100" tIns="19050" rIns="38100" bIns="19050" anchor="ctr" anchorCtr="1">
                    <a:spAutoFit/>
                  </a:bodyPr>
                  <a:lstStyle/>
                  <a:p>
                    <a:pPr>
                      <a:defRPr sz="1000" b="1" i="0" u="none" strike="noStrike" kern="1200" baseline="0">
                        <a:solidFill>
                          <a:srgbClr val="E87D1E"/>
                        </a:solidFill>
                        <a:latin typeface="+mn-lt"/>
                        <a:ea typeface="+mn-ea"/>
                        <a:cs typeface="+mn-cs"/>
                      </a:defRPr>
                    </a:pPr>
                    <a:fld id="{2B9AA8CD-C974-41E0-8EA2-6831813F1974}" type="CATEGORYNAME">
                      <a:rPr lang="en-GB" smtClean="0">
                        <a:solidFill>
                          <a:srgbClr val="E87D1E"/>
                        </a:solidFill>
                      </a:rPr>
                      <a:pPr>
                        <a:defRPr sz="1000" b="1" i="0" u="none" strike="noStrike" kern="1200" baseline="0">
                          <a:solidFill>
                            <a:srgbClr val="E87D1E"/>
                          </a:solidFill>
                          <a:latin typeface="+mn-lt"/>
                          <a:ea typeface="+mn-ea"/>
                          <a:cs typeface="+mn-cs"/>
                        </a:defRPr>
                      </a:pPr>
                      <a:t>[CATEGORY NAME]</a:t>
                    </a:fld>
                    <a:endParaRPr lang="en-GB" baseline="0" dirty="0">
                      <a:solidFill>
                        <a:srgbClr val="E87D1E"/>
                      </a:solidFill>
                    </a:endParaRPr>
                  </a:p>
                  <a:p>
                    <a:pPr>
                      <a:defRPr sz="1000" b="1" i="0" u="none" strike="noStrike" kern="1200" baseline="0">
                        <a:solidFill>
                          <a:srgbClr val="E87D1E"/>
                        </a:solidFill>
                        <a:latin typeface="+mn-lt"/>
                        <a:ea typeface="+mn-ea"/>
                        <a:cs typeface="+mn-cs"/>
                      </a:defRPr>
                    </a:pPr>
                    <a:fld id="{CC492525-6864-4435-8ADA-0919083A721A}" type="PERCENTAGE">
                      <a:rPr lang="en-GB" baseline="0" smtClean="0">
                        <a:solidFill>
                          <a:srgbClr val="E87D1E"/>
                        </a:solidFill>
                      </a:rPr>
                      <a:pPr>
                        <a:defRPr sz="1000" b="1" i="0" u="none" strike="noStrike" kern="1200" baseline="0">
                          <a:solidFill>
                            <a:srgbClr val="E87D1E"/>
                          </a:solidFill>
                          <a:latin typeface="+mn-lt"/>
                          <a:ea typeface="+mn-ea"/>
                          <a:cs typeface="+mn-cs"/>
                        </a:defRPr>
                      </a:pPr>
                      <a:t>[PERCENTAGE]</a:t>
                    </a:fld>
                    <a:endParaRPr lang="en-GB"/>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7968092395027894"/>
                      <c:h val="0.22500000000000001"/>
                    </c:manualLayout>
                  </c15:layout>
                  <c15:dlblFieldTable/>
                  <c15:showDataLabelsRange val="0"/>
                </c:ext>
                <c:ext xmlns:c16="http://schemas.microsoft.com/office/drawing/2014/chart" uri="{C3380CC4-5D6E-409C-BE32-E72D297353CC}">
                  <c16:uniqueId val="{00000005-7ABF-4D98-BCF0-43727285B47D}"/>
                </c:ext>
              </c:extLst>
            </c:dLbl>
            <c:dLbl>
              <c:idx val="3"/>
              <c:layout>
                <c:manualLayout>
                  <c:x val="-2.7285705077859237E-2"/>
                  <c:y val="2.8239173228346456E-2"/>
                </c:manualLayout>
              </c:layout>
              <c:tx>
                <c:rich>
                  <a:bodyPr rot="0" spcFirstLastPara="1" vertOverflow="ellipsis" vert="horz" wrap="square" lIns="38100" tIns="19050" rIns="38100" bIns="19050" anchor="ctr" anchorCtr="1">
                    <a:spAutoFit/>
                  </a:bodyPr>
                  <a:lstStyle/>
                  <a:p>
                    <a:pPr>
                      <a:defRPr sz="1000" b="1" i="0" u="none" strike="noStrike" kern="1200" baseline="0">
                        <a:solidFill>
                          <a:srgbClr val="792561"/>
                        </a:solidFill>
                        <a:latin typeface="+mn-lt"/>
                        <a:ea typeface="+mn-ea"/>
                        <a:cs typeface="+mn-cs"/>
                      </a:defRPr>
                    </a:pPr>
                    <a:fld id="{82F182BC-0897-4B97-AAF8-45EE7FD6C470}" type="CATEGORYNAME">
                      <a:rPr lang="en-US" smtClean="0">
                        <a:solidFill>
                          <a:srgbClr val="792561"/>
                        </a:solidFill>
                      </a:rPr>
                      <a:pPr>
                        <a:defRPr sz="1000" b="1" i="0" u="none" strike="noStrike" kern="1200" baseline="0">
                          <a:solidFill>
                            <a:srgbClr val="792561"/>
                          </a:solidFill>
                          <a:latin typeface="+mn-lt"/>
                          <a:ea typeface="+mn-ea"/>
                          <a:cs typeface="+mn-cs"/>
                        </a:defRPr>
                      </a:pPr>
                      <a:t>[CATEGORY NAME]</a:t>
                    </a:fld>
                    <a:endParaRPr lang="en-US" baseline="0" dirty="0">
                      <a:solidFill>
                        <a:srgbClr val="792561"/>
                      </a:solidFill>
                    </a:endParaRPr>
                  </a:p>
                  <a:p>
                    <a:pPr>
                      <a:defRPr sz="1000" b="1" i="0" u="none" strike="noStrike" kern="1200" baseline="0">
                        <a:solidFill>
                          <a:srgbClr val="792561"/>
                        </a:solidFill>
                        <a:latin typeface="+mn-lt"/>
                        <a:ea typeface="+mn-ea"/>
                        <a:cs typeface="+mn-cs"/>
                      </a:defRPr>
                    </a:pPr>
                    <a:fld id="{0FE0947B-3D0C-4DA9-813C-7655E0FDE10A}" type="PERCENTAGE">
                      <a:rPr lang="en-US" baseline="0" smtClean="0">
                        <a:solidFill>
                          <a:srgbClr val="792561"/>
                        </a:solidFill>
                      </a:rPr>
                      <a:pPr>
                        <a:defRPr sz="1000" b="1" i="0" u="none" strike="noStrike" kern="1200" baseline="0">
                          <a:solidFill>
                            <a:srgbClr val="792561"/>
                          </a:solidFill>
                          <a:latin typeface="+mn-lt"/>
                          <a:ea typeface="+mn-ea"/>
                          <a:cs typeface="+mn-cs"/>
                        </a:defRPr>
                      </a:pPr>
                      <a:t>[PERCENTAGE]</a:t>
                    </a:fld>
                    <a:endParaRPr lang="en-GB"/>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32212572541698797"/>
                      <c:h val="0.11718750000000001"/>
                    </c:manualLayout>
                  </c15:layout>
                  <c15:dlblFieldTable/>
                  <c15:showDataLabelsRange val="0"/>
                </c:ext>
                <c:ext xmlns:c16="http://schemas.microsoft.com/office/drawing/2014/chart" uri="{C3380CC4-5D6E-409C-BE32-E72D297353CC}">
                  <c16:uniqueId val="{00000007-7ABF-4D98-BCF0-43727285B47D}"/>
                </c:ext>
              </c:extLst>
            </c:dLbl>
            <c:dLbl>
              <c:idx val="4"/>
              <c:layout>
                <c:manualLayout>
                  <c:x val="4.8508344533381716E-2"/>
                  <c:y val="1.0562992125984253E-2"/>
                </c:manualLayout>
              </c:layout>
              <c:tx>
                <c:rich>
                  <a:bodyPr rot="0" spcFirstLastPara="1" vertOverflow="ellipsis" vert="horz" wrap="square" lIns="38100" tIns="19050" rIns="38100" bIns="19050" anchor="ctr" anchorCtr="1">
                    <a:noAutofit/>
                  </a:bodyPr>
                  <a:lstStyle/>
                  <a:p>
                    <a:pPr>
                      <a:defRPr sz="1000" b="1" i="0" u="none" strike="noStrike" kern="1200" baseline="0">
                        <a:solidFill>
                          <a:srgbClr val="AF9C4B"/>
                        </a:solidFill>
                        <a:latin typeface="+mn-lt"/>
                        <a:ea typeface="+mn-ea"/>
                        <a:cs typeface="+mn-cs"/>
                      </a:defRPr>
                    </a:pPr>
                    <a:fld id="{2F53D5FC-7A78-4F60-A70A-B96C1754D377}" type="CATEGORYNAME">
                      <a:rPr lang="en-US" b="1" smtClean="0">
                        <a:solidFill>
                          <a:srgbClr val="AF9C4B"/>
                        </a:solidFill>
                      </a:rPr>
                      <a:pPr>
                        <a:defRPr sz="1000" b="1" i="0" u="none" strike="noStrike" kern="1200" baseline="0">
                          <a:solidFill>
                            <a:srgbClr val="AF9C4B"/>
                          </a:solidFill>
                          <a:latin typeface="+mn-lt"/>
                          <a:ea typeface="+mn-ea"/>
                          <a:cs typeface="+mn-cs"/>
                        </a:defRPr>
                      </a:pPr>
                      <a:t>[CATEGORY NAME]</a:t>
                    </a:fld>
                    <a:r>
                      <a:rPr lang="en-US" b="1" baseline="0" dirty="0">
                        <a:solidFill>
                          <a:srgbClr val="AF9C4B"/>
                        </a:solidFill>
                      </a:rPr>
                      <a:t> </a:t>
                    </a:r>
                  </a:p>
                  <a:p>
                    <a:pPr>
                      <a:defRPr sz="1000" b="1" i="0" u="none" strike="noStrike" kern="1200" baseline="0">
                        <a:solidFill>
                          <a:srgbClr val="AF9C4B"/>
                        </a:solidFill>
                        <a:latin typeface="+mn-lt"/>
                        <a:ea typeface="+mn-ea"/>
                        <a:cs typeface="+mn-cs"/>
                      </a:defRPr>
                    </a:pPr>
                    <a:fld id="{690662B3-BE2C-4958-B34E-0AD685B34574}" type="PERCENTAGE">
                      <a:rPr lang="en-US" b="1" baseline="0" smtClean="0">
                        <a:solidFill>
                          <a:srgbClr val="AF9C4B"/>
                        </a:solidFill>
                      </a:rPr>
                      <a:pPr>
                        <a:defRPr sz="1000" b="1" i="0" u="none" strike="noStrike" kern="1200" baseline="0">
                          <a:solidFill>
                            <a:srgbClr val="AF9C4B"/>
                          </a:solidFill>
                          <a:latin typeface="+mn-lt"/>
                          <a:ea typeface="+mn-ea"/>
                          <a:cs typeface="+mn-cs"/>
                        </a:defRPr>
                      </a:pPr>
                      <a:t>[PERCENTAGE]</a:t>
                    </a:fld>
                    <a:endParaRPr lang="en-GB"/>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2131932193355408"/>
                      <c:h val="0.1328125"/>
                    </c:manualLayout>
                  </c15:layout>
                  <c15:dlblFieldTable/>
                  <c15:showDataLabelsRange val="0"/>
                </c:ext>
                <c:ext xmlns:c16="http://schemas.microsoft.com/office/drawing/2014/chart" uri="{C3380CC4-5D6E-409C-BE32-E72D297353CC}">
                  <c16:uniqueId val="{00000009-7ABF-4D98-BCF0-43727285B47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5"/>
                <c:pt idx="0">
                  <c:v>All D2C Platforms</c:v>
                </c:pt>
                <c:pt idx="1">
                  <c:v>Institution</c:v>
                </c:pt>
                <c:pt idx="2">
                  <c:v>Wealth Management (Non Regional Independent)</c:v>
                </c:pt>
                <c:pt idx="3">
                  <c:v>Regional Independent Brokers</c:v>
                </c:pt>
                <c:pt idx="4">
                  <c:v>Adviser Platforms</c:v>
                </c:pt>
              </c:strCache>
            </c:strRef>
          </c:cat>
          <c:val>
            <c:numRef>
              <c:f>Sheet1!$B$2:$B$6</c:f>
              <c:numCache>
                <c:formatCode>0.00</c:formatCode>
                <c:ptCount val="5"/>
                <c:pt idx="0">
                  <c:v>33.8916983796057</c:v>
                </c:pt>
                <c:pt idx="1">
                  <c:v>30.556331846047911</c:v>
                </c:pt>
                <c:pt idx="2" formatCode="General">
                  <c:v>28.23</c:v>
                </c:pt>
                <c:pt idx="3">
                  <c:v>5.4379752912083017</c:v>
                </c:pt>
                <c:pt idx="4">
                  <c:v>1.8831717981630316</c:v>
                </c:pt>
              </c:numCache>
            </c:numRef>
          </c:val>
          <c:extLst>
            <c:ext xmlns:c16="http://schemas.microsoft.com/office/drawing/2014/chart" uri="{C3380CC4-5D6E-409C-BE32-E72D297353CC}">
              <c16:uniqueId val="{00000000-F7CB-43AD-833F-A8C10EDD073E}"/>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7ABF-4D98-BCF0-43727285B4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D-7ABF-4D98-BCF0-43727285B4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F-7ABF-4D98-BCF0-43727285B4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1-7ABF-4D98-BCF0-43727285B47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3-7ABF-4D98-BCF0-43727285B47D}"/>
              </c:ext>
            </c:extLst>
          </c:dPt>
          <c:cat>
            <c:strRef>
              <c:f>Sheet1!$A$2:$A$6</c:f>
              <c:strCache>
                <c:ptCount val="5"/>
                <c:pt idx="0">
                  <c:v>All D2C Platforms</c:v>
                </c:pt>
                <c:pt idx="1">
                  <c:v>Institution</c:v>
                </c:pt>
                <c:pt idx="2">
                  <c:v>Wealth Management (Non Regional Independent)</c:v>
                </c:pt>
                <c:pt idx="3">
                  <c:v>Regional Independent Brokers</c:v>
                </c:pt>
                <c:pt idx="4">
                  <c:v>Adviser Platforms</c:v>
                </c:pt>
              </c:strCache>
            </c:strRef>
          </c:cat>
          <c:val>
            <c:numRef>
              <c:f>Sheet1!$C$2:$C$6</c:f>
              <c:numCache>
                <c:formatCode>"£"#,##0</c:formatCode>
                <c:ptCount val="5"/>
                <c:pt idx="0">
                  <c:v>46240171708.932701</c:v>
                </c:pt>
                <c:pt idx="1">
                  <c:v>41662456451.13327</c:v>
                </c:pt>
                <c:pt idx="2">
                  <c:v>38504877502.715889</c:v>
                </c:pt>
                <c:pt idx="3">
                  <c:v>7417019857.5973959</c:v>
                </c:pt>
                <c:pt idx="4">
                  <c:v>2568515278.9907341</c:v>
                </c:pt>
              </c:numCache>
            </c:numRef>
          </c:val>
          <c:extLst>
            <c:ext xmlns:c16="http://schemas.microsoft.com/office/drawing/2014/chart" uri="{C3380CC4-5D6E-409C-BE32-E72D297353CC}">
              <c16:uniqueId val="{00000002-F7CB-43AD-833F-A8C10EDD073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accent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accent2"/>
                </a:solidFill>
                <a:latin typeface="+mn-lt"/>
                <a:ea typeface="+mn-ea"/>
                <a:cs typeface="+mn-cs"/>
              </a:defRPr>
            </a:pPr>
            <a:r>
              <a:rPr lang="en-US" dirty="0"/>
              <a:t>Ownership by £ value,</a:t>
            </a:r>
            <a:r>
              <a:rPr lang="en-US" baseline="0" dirty="0"/>
              <a:t> end 2020</a:t>
            </a:r>
            <a:endParaRPr lang="en-US" dirty="0"/>
          </a:p>
        </c:rich>
      </c:tx>
      <c:layout>
        <c:manualLayout>
          <c:xMode val="edge"/>
          <c:yMode val="edge"/>
          <c:x val="6.4058398950130881E-4"/>
          <c:y val="3.1250000000000002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accent2"/>
              </a:solidFill>
              <a:latin typeface="+mn-lt"/>
              <a:ea typeface="+mn-ea"/>
              <a:cs typeface="+mn-cs"/>
            </a:defRPr>
          </a:pPr>
          <a:endParaRPr lang="en-US"/>
        </a:p>
      </c:txPr>
    </c:title>
    <c:autoTitleDeleted val="0"/>
    <c:plotArea>
      <c:layout>
        <c:manualLayout>
          <c:layoutTarget val="inner"/>
          <c:xMode val="edge"/>
          <c:yMode val="edge"/>
          <c:x val="0.18159475957096852"/>
          <c:y val="0.23556151574803147"/>
          <c:w val="0.63681048085806291"/>
          <c:h val="0.65639271653543307"/>
        </c:manualLayout>
      </c:layout>
      <c:pieChart>
        <c:varyColors val="1"/>
        <c:ser>
          <c:idx val="0"/>
          <c:order val="0"/>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3B-4BCF-A883-11F83A1900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3B-4BCF-A883-11F83A19007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3B-4BCF-A883-11F83A19007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3B-4BCF-A883-11F83A19007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3B-4BCF-A883-11F83A19007E}"/>
              </c:ext>
            </c:extLst>
          </c:dPt>
          <c:dLbls>
            <c:dLbl>
              <c:idx val="0"/>
              <c:layout>
                <c:manualLayout>
                  <c:x val="-3.0317715333363516E-3"/>
                  <c:y val="-6.8096948818897662E-2"/>
                </c:manualLayout>
              </c:layout>
              <c:tx>
                <c:rich>
                  <a:bodyPr rot="0" spcFirstLastPara="1" vertOverflow="ellipsis" vert="horz" wrap="square" lIns="38100" tIns="19050" rIns="38100" bIns="19050" anchor="ctr" anchorCtr="1">
                    <a:noAutofit/>
                  </a:bodyPr>
                  <a:lstStyle/>
                  <a:p>
                    <a:pPr>
                      <a:defRPr sz="1000" b="1" i="0" u="none" strike="noStrike" kern="1200" baseline="0">
                        <a:solidFill>
                          <a:srgbClr val="8F1538"/>
                        </a:solidFill>
                        <a:latin typeface="+mn-lt"/>
                        <a:ea typeface="+mn-ea"/>
                        <a:cs typeface="+mn-cs"/>
                      </a:defRPr>
                    </a:pPr>
                    <a:fld id="{8D254078-D041-459D-A335-529E3052363D}" type="CATEGORYNAME">
                      <a:rPr lang="en-US" b="1" smtClean="0">
                        <a:solidFill>
                          <a:srgbClr val="8F1538"/>
                        </a:solidFill>
                      </a:rPr>
                      <a:pPr>
                        <a:defRPr b="1">
                          <a:solidFill>
                            <a:srgbClr val="8F1538"/>
                          </a:solidFill>
                        </a:defRPr>
                      </a:pPr>
                      <a:t>[CATEGORY NAME]</a:t>
                    </a:fld>
                    <a:r>
                      <a:rPr lang="en-US" b="1" baseline="0" dirty="0">
                        <a:solidFill>
                          <a:srgbClr val="8F1538"/>
                        </a:solidFill>
                      </a:rPr>
                      <a:t> </a:t>
                    </a:r>
                    <a:fld id="{28C3D7A2-8E8B-4B31-AFD3-4BAEDE44A60F}" type="VALUE">
                      <a:rPr lang="en-US" b="1" baseline="0" smtClean="0">
                        <a:solidFill>
                          <a:srgbClr val="8F1538"/>
                        </a:solidFill>
                      </a:rPr>
                      <a:pPr>
                        <a:defRPr b="1">
                          <a:solidFill>
                            <a:srgbClr val="8F1538"/>
                          </a:solidFill>
                        </a:defRPr>
                      </a:pPr>
                      <a:t>[VALUE]</a:t>
                    </a:fld>
                    <a:endParaRPr lang="en-US" b="1" baseline="0" dirty="0">
                      <a:solidFill>
                        <a:srgbClr val="8F1538"/>
                      </a:solidFill>
                    </a:endParaRP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8F1538"/>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163703726691766"/>
                      <c:h val="0.1203125"/>
                    </c:manualLayout>
                  </c15:layout>
                  <c15:dlblFieldTable/>
                  <c15:showDataLabelsRange val="0"/>
                </c:ext>
                <c:ext xmlns:c16="http://schemas.microsoft.com/office/drawing/2014/chart" uri="{C3380CC4-5D6E-409C-BE32-E72D297353CC}">
                  <c16:uniqueId val="{00000001-C83B-4BCF-A883-11F83A19007E}"/>
                </c:ext>
              </c:extLst>
            </c:dLbl>
            <c:dLbl>
              <c:idx val="1"/>
              <c:layout>
                <c:manualLayout>
                  <c:x val="0.28335199344946371"/>
                  <c:y val="-8.8993110236220474E-2"/>
                </c:manualLayout>
              </c:layout>
              <c:tx>
                <c:rich>
                  <a:bodyPr/>
                  <a:lstStyle/>
                  <a:p>
                    <a:fld id="{3B82FC22-272A-4BC5-A7C6-D17B3BB9FCB4}" type="CATEGORYNAME">
                      <a:rPr lang="en-US" smtClean="0"/>
                      <a:pPr/>
                      <a:t>[CATEGORY NAME]</a:t>
                    </a:fld>
                    <a:r>
                      <a:rPr lang="en-US" baseline="0" dirty="0"/>
                      <a:t> </a:t>
                    </a:r>
                    <a:fld id="{A7D5723F-3294-4000-A491-6368708C97B9}"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558208819829218"/>
                      <c:h val="0.11718750000000001"/>
                    </c:manualLayout>
                  </c15:layout>
                  <c15:dlblFieldTable/>
                  <c15:showDataLabelsRange val="0"/>
                </c:ext>
                <c:ext xmlns:c16="http://schemas.microsoft.com/office/drawing/2014/chart" uri="{C3380CC4-5D6E-409C-BE32-E72D297353CC}">
                  <c16:uniqueId val="{00000003-C83B-4BCF-A883-11F83A19007E}"/>
                </c:ext>
              </c:extLst>
            </c:dLbl>
            <c:dLbl>
              <c:idx val="2"/>
              <c:layout>
                <c:manualLayout>
                  <c:x val="-0.19706514966686323"/>
                  <c:y val="0.33921382874015749"/>
                </c:manualLayout>
              </c:layout>
              <c:tx>
                <c:rich>
                  <a:bodyPr rot="0" spcFirstLastPara="1" vertOverflow="ellipsis" vert="horz" wrap="square" lIns="38100" tIns="19050" rIns="38100" bIns="19050" anchor="ctr" anchorCtr="1">
                    <a:spAutoFit/>
                  </a:bodyPr>
                  <a:lstStyle/>
                  <a:p>
                    <a:pPr>
                      <a:defRPr sz="1000" b="1" i="0" u="none" strike="noStrike" kern="1200" baseline="0">
                        <a:solidFill>
                          <a:srgbClr val="E87D1E"/>
                        </a:solidFill>
                        <a:latin typeface="+mn-lt"/>
                        <a:ea typeface="+mn-ea"/>
                        <a:cs typeface="+mn-cs"/>
                      </a:defRPr>
                    </a:pPr>
                    <a:fld id="{2B9AA8CD-C974-41E0-8EA2-6831813F1974}" type="CATEGORYNAME">
                      <a:rPr lang="en-GB" smtClean="0">
                        <a:solidFill>
                          <a:srgbClr val="E87D1E"/>
                        </a:solidFill>
                      </a:rPr>
                      <a:pPr>
                        <a:defRPr b="1">
                          <a:solidFill>
                            <a:srgbClr val="E87D1E"/>
                          </a:solidFill>
                        </a:defRPr>
                      </a:pPr>
                      <a:t>[CATEGORY NAME]</a:t>
                    </a:fld>
                    <a:r>
                      <a:rPr lang="en-GB" baseline="0" dirty="0">
                        <a:solidFill>
                          <a:srgbClr val="E87D1E"/>
                        </a:solidFill>
                      </a:rPr>
                      <a:t> </a:t>
                    </a:r>
                    <a:fld id="{AD7B003F-043D-4A9D-9B44-2FA44C019579}" type="VALUE">
                      <a:rPr lang="en-GB" baseline="0" smtClean="0">
                        <a:solidFill>
                          <a:srgbClr val="E87D1E"/>
                        </a:solidFill>
                      </a:rPr>
                      <a:pPr>
                        <a:defRPr b="1">
                          <a:solidFill>
                            <a:srgbClr val="E87D1E"/>
                          </a:solidFill>
                        </a:defRPr>
                      </a:pPr>
                      <a:t>[VALUE]</a:t>
                    </a:fld>
                    <a:endParaRPr lang="en-GB" baseline="0" dirty="0">
                      <a:solidFill>
                        <a:srgbClr val="E87D1E"/>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87D1E"/>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968092395027894"/>
                      <c:h val="0.22500000000000001"/>
                    </c:manualLayout>
                  </c15:layout>
                  <c15:dlblFieldTable/>
                  <c15:showDataLabelsRange val="0"/>
                </c:ext>
                <c:ext xmlns:c16="http://schemas.microsoft.com/office/drawing/2014/chart" uri="{C3380CC4-5D6E-409C-BE32-E72D297353CC}">
                  <c16:uniqueId val="{00000005-C83B-4BCF-A883-11F83A19007E}"/>
                </c:ext>
              </c:extLst>
            </c:dLbl>
            <c:dLbl>
              <c:idx val="3"/>
              <c:layout>
                <c:manualLayout>
                  <c:x val="7.579667555508849E-3"/>
                  <c:y val="2.8239173228346456E-2"/>
                </c:manualLayout>
              </c:layout>
              <c:tx>
                <c:rich>
                  <a:bodyPr rot="0" spcFirstLastPara="1" vertOverflow="ellipsis" vert="horz" wrap="square" lIns="38100" tIns="19050" rIns="38100" bIns="19050" anchor="ctr" anchorCtr="1">
                    <a:spAutoFit/>
                  </a:bodyPr>
                  <a:lstStyle/>
                  <a:p>
                    <a:pPr>
                      <a:defRPr sz="1000" b="1" i="0" u="none" strike="noStrike" kern="1200" baseline="0">
                        <a:solidFill>
                          <a:srgbClr val="792561"/>
                        </a:solidFill>
                        <a:latin typeface="+mn-lt"/>
                        <a:ea typeface="+mn-ea"/>
                        <a:cs typeface="+mn-cs"/>
                      </a:defRPr>
                    </a:pPr>
                    <a:fld id="{82F182BC-0897-4B97-AAF8-45EE7FD6C470}" type="CATEGORYNAME">
                      <a:rPr lang="en-US" smtClean="0">
                        <a:solidFill>
                          <a:srgbClr val="792561"/>
                        </a:solidFill>
                      </a:rPr>
                      <a:pPr>
                        <a:defRPr b="1">
                          <a:solidFill>
                            <a:srgbClr val="792561"/>
                          </a:solidFill>
                        </a:defRPr>
                      </a:pPr>
                      <a:t>[CATEGORY NAME]</a:t>
                    </a:fld>
                    <a:endParaRPr lang="en-US" baseline="0" dirty="0">
                      <a:solidFill>
                        <a:srgbClr val="792561"/>
                      </a:solidFill>
                    </a:endParaRPr>
                  </a:p>
                  <a:p>
                    <a:pPr>
                      <a:defRPr b="1">
                        <a:solidFill>
                          <a:srgbClr val="792561"/>
                        </a:solidFill>
                      </a:defRPr>
                    </a:pPr>
                    <a:fld id="{418BDF92-3161-4D85-9921-507FD8C51497}" type="VALUE">
                      <a:rPr lang="en-US" baseline="0" smtClean="0">
                        <a:solidFill>
                          <a:srgbClr val="792561"/>
                        </a:solidFill>
                      </a:rPr>
                      <a:pPr>
                        <a:defRPr b="1">
                          <a:solidFill>
                            <a:srgbClr val="79256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79256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9185647068372415"/>
                      <c:h val="0.11718750000000001"/>
                    </c:manualLayout>
                  </c15:layout>
                  <c15:dlblFieldTable/>
                  <c15:showDataLabelsRange val="0"/>
                </c:ext>
                <c:ext xmlns:c16="http://schemas.microsoft.com/office/drawing/2014/chart" uri="{C3380CC4-5D6E-409C-BE32-E72D297353CC}">
                  <c16:uniqueId val="{00000007-C83B-4BCF-A883-11F83A19007E}"/>
                </c:ext>
              </c:extLst>
            </c:dLbl>
            <c:dLbl>
              <c:idx val="4"/>
              <c:layout>
                <c:manualLayout>
                  <c:x val="8.7921374466754354E-2"/>
                  <c:y val="1.0562992125984253E-2"/>
                </c:manualLayout>
              </c:layout>
              <c:tx>
                <c:rich>
                  <a:bodyPr rot="0" spcFirstLastPara="1" vertOverflow="ellipsis" vert="horz" wrap="square" lIns="38100" tIns="19050" rIns="38100" bIns="19050" anchor="ctr" anchorCtr="1">
                    <a:noAutofit/>
                  </a:bodyPr>
                  <a:lstStyle/>
                  <a:p>
                    <a:pPr>
                      <a:defRPr sz="1000" b="1" i="0" u="none" strike="noStrike" kern="1200" baseline="0">
                        <a:solidFill>
                          <a:srgbClr val="AF9C4B"/>
                        </a:solidFill>
                        <a:latin typeface="+mn-lt"/>
                        <a:ea typeface="+mn-ea"/>
                        <a:cs typeface="+mn-cs"/>
                      </a:defRPr>
                    </a:pPr>
                    <a:fld id="{2F53D5FC-7A78-4F60-A70A-B96C1754D377}" type="CATEGORYNAME">
                      <a:rPr lang="en-US" b="1" smtClean="0">
                        <a:solidFill>
                          <a:srgbClr val="AF9C4B"/>
                        </a:solidFill>
                      </a:rPr>
                      <a:pPr>
                        <a:defRPr b="1">
                          <a:solidFill>
                            <a:srgbClr val="AF9C4B"/>
                          </a:solidFill>
                        </a:defRPr>
                      </a:pPr>
                      <a:t>[CATEGORY NAME]</a:t>
                    </a:fld>
                    <a:r>
                      <a:rPr lang="en-US" b="1" baseline="0" dirty="0">
                        <a:solidFill>
                          <a:srgbClr val="AF9C4B"/>
                        </a:solidFill>
                      </a:rPr>
                      <a:t> </a:t>
                    </a:r>
                    <a:fld id="{6DE79AD6-51B7-4769-9454-DAA3068A7466}" type="VALUE">
                      <a:rPr lang="en-US" b="1" baseline="0" smtClean="0">
                        <a:solidFill>
                          <a:srgbClr val="AF9C4B"/>
                        </a:solidFill>
                      </a:rPr>
                      <a:pPr>
                        <a:defRPr b="1">
                          <a:solidFill>
                            <a:srgbClr val="AF9C4B"/>
                          </a:solidFill>
                        </a:defRPr>
                      </a:pPr>
                      <a:t>[VALUE]</a:t>
                    </a:fld>
                    <a:endParaRPr lang="en-US" b="1" baseline="0" dirty="0">
                      <a:solidFill>
                        <a:srgbClr val="AF9C4B"/>
                      </a:solidFill>
                    </a:endParaRP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AF9C4B"/>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014538180029937"/>
                      <c:h val="0.1328125"/>
                    </c:manualLayout>
                  </c15:layout>
                  <c15:dlblFieldTable/>
                  <c15:showDataLabelsRange val="0"/>
                </c:ext>
                <c:ext xmlns:c16="http://schemas.microsoft.com/office/drawing/2014/chart" uri="{C3380CC4-5D6E-409C-BE32-E72D297353CC}">
                  <c16:uniqueId val="{00000009-C83B-4BCF-A883-11F83A19007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5"/>
                <c:pt idx="0">
                  <c:v>All D2C Platforms</c:v>
                </c:pt>
                <c:pt idx="1">
                  <c:v>Institution</c:v>
                </c:pt>
                <c:pt idx="2">
                  <c:v>Wealth Management (Non Regional Independent)</c:v>
                </c:pt>
                <c:pt idx="3">
                  <c:v>Regional Independent Brokers</c:v>
                </c:pt>
                <c:pt idx="4">
                  <c:v>Adviser Platforms</c:v>
                </c:pt>
              </c:strCache>
            </c:strRef>
          </c:cat>
          <c:val>
            <c:numRef>
              <c:f>Sheet1!$C$2:$C$6</c:f>
              <c:numCache>
                <c:formatCode>"£"#,##0</c:formatCode>
                <c:ptCount val="5"/>
                <c:pt idx="0">
                  <c:v>46240171708.932701</c:v>
                </c:pt>
                <c:pt idx="1">
                  <c:v>41662456451.13327</c:v>
                </c:pt>
                <c:pt idx="2">
                  <c:v>38504877502.715889</c:v>
                </c:pt>
                <c:pt idx="3">
                  <c:v>7417019857.5973959</c:v>
                </c:pt>
                <c:pt idx="4">
                  <c:v>2568515278.9907341</c:v>
                </c:pt>
              </c:numCache>
            </c:numRef>
          </c:val>
          <c:extLst>
            <c:ext xmlns:c16="http://schemas.microsoft.com/office/drawing/2014/chart" uri="{C3380CC4-5D6E-409C-BE32-E72D297353CC}">
              <c16:uniqueId val="{0000000A-C83B-4BCF-A883-11F83A19007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accent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6852261484475535E-3"/>
          <c:y val="2.5031915692507946E-3"/>
        </c:manualLayout>
      </c:layout>
      <c:overlay val="0"/>
      <c:spPr>
        <a:noFill/>
        <a:ln>
          <a:noFill/>
        </a:ln>
        <a:effectLst/>
      </c:spPr>
      <c:txPr>
        <a:bodyPr rot="0" spcFirstLastPara="1" vertOverflow="ellipsis" vert="horz" wrap="square" anchor="ctr" anchorCtr="1"/>
        <a:lstStyle/>
        <a:p>
          <a:pPr>
            <a:defRPr sz="1200" b="1" i="0" u="none" strike="noStrike" kern="1200" cap="all" spc="50" baseline="0">
              <a:solidFill>
                <a:srgbClr val="183153"/>
              </a:solidFill>
              <a:latin typeface="+mn-lt"/>
              <a:ea typeface="+mn-ea"/>
              <a:cs typeface="+mn-cs"/>
            </a:defRPr>
          </a:pPr>
          <a:endParaRPr lang="en-US"/>
        </a:p>
      </c:txPr>
    </c:title>
    <c:autoTitleDeleted val="0"/>
    <c:plotArea>
      <c:layout>
        <c:manualLayout>
          <c:layoutTarget val="inner"/>
          <c:xMode val="edge"/>
          <c:yMode val="edge"/>
          <c:x val="0.10442250917416956"/>
          <c:y val="0.10761634469775735"/>
          <c:w val="0.89453480268693919"/>
          <c:h val="0.73970138698494126"/>
        </c:manualLayout>
      </c:layout>
      <c:barChart>
        <c:barDir val="col"/>
        <c:grouping val="clustered"/>
        <c:varyColors val="0"/>
        <c:ser>
          <c:idx val="0"/>
          <c:order val="0"/>
          <c:tx>
            <c:strRef>
              <c:f>'[Copy of Copy of RDIR Regional Independent Brokers Sector Analysis 31 Dec 20pc1.xlsx]Ownership by Firm'!$B$22</c:f>
              <c:strCache>
                <c:ptCount val="1"/>
                <c:pt idx="0">
                  <c:v>2020 CASHFLOW</c:v>
                </c:pt>
              </c:strCache>
            </c:strRef>
          </c:tx>
          <c:spPr>
            <a:solidFill>
              <a:schemeClr val="accent1"/>
            </a:solidFill>
            <a:ln>
              <a:noFill/>
            </a:ln>
            <a:effectLst/>
            <a:scene3d>
              <a:camera prst="orthographicFront"/>
              <a:lightRig rig="brightRoom" dir="t"/>
            </a:scene3d>
            <a:sp3d prstMaterial="flat">
              <a:bevelT w="50800" h="101600" prst="angle"/>
              <a:contourClr>
                <a:srgbClr val="000000"/>
              </a:contourClr>
            </a:sp3d>
          </c:spPr>
          <c:invertIfNegative val="0"/>
          <c:cat>
            <c:strRef>
              <c:f>'[Copy of Copy of RDIR Regional Independent Brokers Sector Analysis 31 Dec 20pc1.xlsx]Ownership by Firm'!$A$23:$A$27</c:f>
              <c:strCache>
                <c:ptCount val="5"/>
                <c:pt idx="0">
                  <c:v>All D2C Platforms</c:v>
                </c:pt>
                <c:pt idx="1">
                  <c:v>Institution</c:v>
                </c:pt>
                <c:pt idx="2">
                  <c:v>Wealth Management (Non Regional Independent)</c:v>
                </c:pt>
                <c:pt idx="3">
                  <c:v>Regional Independent Brokers</c:v>
                </c:pt>
                <c:pt idx="4">
                  <c:v>Adviser Platforms</c:v>
                </c:pt>
              </c:strCache>
            </c:strRef>
          </c:cat>
          <c:val>
            <c:numRef>
              <c:f>'[Copy of Copy of RDIR Regional Independent Brokers Sector Analysis 31 Dec 20pc1.xlsx]Ownership by Firm'!$B$23:$B$27</c:f>
              <c:numCache>
                <c:formatCode>"£"#,##0</c:formatCode>
                <c:ptCount val="5"/>
                <c:pt idx="0">
                  <c:v>8233307280.2163992</c:v>
                </c:pt>
                <c:pt idx="1">
                  <c:v>6683636704.0671473</c:v>
                </c:pt>
                <c:pt idx="2">
                  <c:v>5707000036.8109579</c:v>
                </c:pt>
                <c:pt idx="3">
                  <c:v>1142683781.1062207</c:v>
                </c:pt>
                <c:pt idx="4">
                  <c:v>821004165.90673602</c:v>
                </c:pt>
              </c:numCache>
            </c:numRef>
          </c:val>
          <c:extLst>
            <c:ext xmlns:c16="http://schemas.microsoft.com/office/drawing/2014/chart" uri="{C3380CC4-5D6E-409C-BE32-E72D297353CC}">
              <c16:uniqueId val="{00000000-5794-450D-AA84-B86F7C9BDB92}"/>
            </c:ext>
          </c:extLst>
        </c:ser>
        <c:dLbls>
          <c:showLegendKey val="0"/>
          <c:showVal val="0"/>
          <c:showCatName val="0"/>
          <c:showSerName val="0"/>
          <c:showPercent val="0"/>
          <c:showBubbleSize val="0"/>
        </c:dLbls>
        <c:gapWidth val="150"/>
        <c:axId val="437767168"/>
        <c:axId val="437767824"/>
      </c:barChart>
      <c:catAx>
        <c:axId val="437767168"/>
        <c:scaling>
          <c:orientation val="minMax"/>
        </c:scaling>
        <c:delete val="0"/>
        <c:axPos val="b"/>
        <c:numFmt formatCode="General" sourceLinked="1"/>
        <c:majorTickMark val="none"/>
        <c:minorTickMark val="none"/>
        <c:tickLblPos val="nextTo"/>
        <c:spPr>
          <a:noFill/>
          <a:ln w="12700">
            <a:solidFill>
              <a:schemeClr val="bg1">
                <a:lumMod val="65000"/>
              </a:schemeClr>
            </a:solidFill>
          </a:ln>
          <a:effectLst/>
        </c:spPr>
        <c:txPr>
          <a:bodyPr rot="-60000000" spcFirstLastPara="1" vertOverflow="ellipsis" vert="horz" wrap="square" anchor="ctr" anchorCtr="1"/>
          <a:lstStyle/>
          <a:p>
            <a:pPr>
              <a:defRPr sz="1000" b="0" i="0" u="none" strike="noStrike" kern="1200" baseline="0">
                <a:solidFill>
                  <a:srgbClr val="183153"/>
                </a:solidFill>
                <a:latin typeface="+mn-lt"/>
                <a:ea typeface="+mn-ea"/>
                <a:cs typeface="+mn-cs"/>
              </a:defRPr>
            </a:pPr>
            <a:endParaRPr lang="en-US"/>
          </a:p>
        </c:txPr>
        <c:crossAx val="437767824"/>
        <c:crosses val="autoZero"/>
        <c:auto val="1"/>
        <c:lblAlgn val="ctr"/>
        <c:lblOffset val="100"/>
        <c:noMultiLvlLbl val="0"/>
      </c:catAx>
      <c:valAx>
        <c:axId val="4377678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83153"/>
                </a:solidFill>
                <a:latin typeface="+mn-lt"/>
                <a:ea typeface="+mn-ea"/>
                <a:cs typeface="+mn-cs"/>
              </a:defRPr>
            </a:pPr>
            <a:endParaRPr lang="en-US"/>
          </a:p>
        </c:txPr>
        <c:crossAx val="437767168"/>
        <c:crosses val="autoZero"/>
        <c:crossBetween val="between"/>
      </c:valAx>
      <c:spPr>
        <a:noFill/>
        <a:ln>
          <a:noFill/>
        </a:ln>
        <a:effectLst/>
      </c:spPr>
    </c:plotArea>
    <c:legend>
      <c:legendPos val="b"/>
      <c:layout>
        <c:manualLayout>
          <c:xMode val="edge"/>
          <c:yMode val="edge"/>
          <c:x val="0.11450158402804077"/>
          <c:y val="0.95728747065894848"/>
          <c:w val="0.16012992889367239"/>
          <c:h val="4.2712529341051575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18315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183153"/>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1913620051992504E-3"/>
          <c:y val="2.5567276462986738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183153"/>
              </a:solidFill>
              <a:latin typeface="+mn-lt"/>
              <a:ea typeface="+mn-ea"/>
              <a:cs typeface="+mn-cs"/>
            </a:defRPr>
          </a:pPr>
          <a:endParaRPr lang="en-US"/>
        </a:p>
      </c:txPr>
    </c:title>
    <c:autoTitleDeleted val="0"/>
    <c:plotArea>
      <c:layout>
        <c:manualLayout>
          <c:layoutTarget val="inner"/>
          <c:xMode val="edge"/>
          <c:yMode val="edge"/>
          <c:x val="0.12926918839515242"/>
          <c:y val="2.5567276462986737E-4"/>
          <c:w val="0.74118737728478012"/>
          <c:h val="0.9997443272353701"/>
        </c:manualLayout>
      </c:layout>
      <c:ofPieChart>
        <c:ofPieType val="bar"/>
        <c:varyColors val="1"/>
        <c:ser>
          <c:idx val="0"/>
          <c:order val="0"/>
          <c:tx>
            <c:strRef>
              <c:f>'Ownership by Firm'!$B$22</c:f>
              <c:strCache>
                <c:ptCount val="1"/>
                <c:pt idx="0">
                  <c:v>2020 CASHFLOW</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17-4530-878F-BC76A4C61D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A17-4530-878F-BC76A4C61D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A17-4530-878F-BC76A4C61D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A17-4530-878F-BC76A4C61D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A17-4530-878F-BC76A4C61DB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A17-4530-878F-BC76A4C61DBC}"/>
              </c:ext>
            </c:extLst>
          </c:dPt>
          <c:dLbls>
            <c:dLbl>
              <c:idx val="0"/>
              <c:layout>
                <c:manualLayout>
                  <c:x val="0.11390042825623665"/>
                  <c:y val="-5.496139039278392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1538"/>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17-4530-878F-BC76A4C61DBC}"/>
                </c:ext>
              </c:extLst>
            </c:dLbl>
            <c:dLbl>
              <c:idx val="1"/>
              <c:layout>
                <c:manualLayout>
                  <c:x val="5.1749315397272005E-4"/>
                  <c:y val="2.841832976431596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8315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17-4530-878F-BC76A4C61DBC}"/>
                </c:ext>
              </c:extLst>
            </c:dLbl>
            <c:dLbl>
              <c:idx val="2"/>
              <c:layout>
                <c:manualLayout>
                  <c:x val="2.6650781762818953E-3"/>
                  <c:y val="9.144206887985333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E87D1E"/>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17-4530-878F-BC76A4C61DBC}"/>
                </c:ext>
              </c:extLst>
            </c:dLbl>
            <c:dLbl>
              <c:idx val="3"/>
              <c:layout>
                <c:manualLayout>
                  <c:x val="-1.1011477035806465E-3"/>
                  <c:y val="-7.868621241333551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79256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191694547179031"/>
                      <c:h val="0.19502718485966283"/>
                    </c:manualLayout>
                  </c15:layout>
                </c:ext>
                <c:ext xmlns:c16="http://schemas.microsoft.com/office/drawing/2014/chart" uri="{C3380CC4-5D6E-409C-BE32-E72D297353CC}">
                  <c16:uniqueId val="{00000007-DA17-4530-878F-BC76A4C61DBC}"/>
                </c:ext>
              </c:extLst>
            </c:dLbl>
            <c:dLbl>
              <c:idx val="4"/>
              <c:layout>
                <c:manualLayout>
                  <c:x val="9.1402777737615709E-3"/>
                  <c:y val="-4.5879269710004673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AF9C4B"/>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049356748144271"/>
                      <c:h val="0.13427933598360631"/>
                    </c:manualLayout>
                  </c15:layout>
                </c:ext>
                <c:ext xmlns:c16="http://schemas.microsoft.com/office/drawing/2014/chart" uri="{C3380CC4-5D6E-409C-BE32-E72D297353CC}">
                  <c16:uniqueId val="{00000009-DA17-4530-878F-BC76A4C61DBC}"/>
                </c:ext>
              </c:extLst>
            </c:dLbl>
            <c:dLbl>
              <c:idx val="5"/>
              <c:layout>
                <c:manualLayout>
                  <c:x val="5.6098386159205907E-5"/>
                  <c:y val="5.1134552925973476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A9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A17-4530-878F-BC76A4C61DB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'Ownership by Firm'!$A$23:$A$27</c:f>
              <c:strCache>
                <c:ptCount val="5"/>
                <c:pt idx="0">
                  <c:v>All D2C Platforms</c:v>
                </c:pt>
                <c:pt idx="1">
                  <c:v>Institution</c:v>
                </c:pt>
                <c:pt idx="2">
                  <c:v>Wealth Management (Non Regional Independent)</c:v>
                </c:pt>
                <c:pt idx="3">
                  <c:v>Regional Independent Brokers</c:v>
                </c:pt>
                <c:pt idx="4">
                  <c:v>Adviser Platforms</c:v>
                </c:pt>
              </c:strCache>
            </c:strRef>
          </c:cat>
          <c:val>
            <c:numRef>
              <c:f>'Ownership by Firm'!$B$23:$B$27</c:f>
              <c:numCache>
                <c:formatCode>"£"#,##0</c:formatCode>
                <c:ptCount val="5"/>
                <c:pt idx="0">
                  <c:v>8233307280.2163992</c:v>
                </c:pt>
                <c:pt idx="1">
                  <c:v>6683636704.0671473</c:v>
                </c:pt>
                <c:pt idx="2">
                  <c:v>5707000036.8109579</c:v>
                </c:pt>
                <c:pt idx="3">
                  <c:v>1142683781.1062207</c:v>
                </c:pt>
                <c:pt idx="4">
                  <c:v>821004165.90673602</c:v>
                </c:pt>
              </c:numCache>
            </c:numRef>
          </c:val>
          <c:extLst>
            <c:ext xmlns:c16="http://schemas.microsoft.com/office/drawing/2014/chart" uri="{C3380CC4-5D6E-409C-BE32-E72D297353CC}">
              <c16:uniqueId val="{0000000C-DA17-4530-878F-BC76A4C61DBC}"/>
            </c:ext>
          </c:extLst>
        </c:ser>
        <c:dLbls>
          <c:dLblPos val="inEnd"/>
          <c:showLegendKey val="0"/>
          <c:showVal val="0"/>
          <c:showCatName val="0"/>
          <c:showSerName val="0"/>
          <c:showPercent val="1"/>
          <c:showBubbleSize val="0"/>
          <c:showLeaderLines val="0"/>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baseline="0">
                <a:solidFill>
                  <a:schemeClr val="accent2"/>
                </a:solidFill>
                <a:latin typeface="+mn-lt"/>
                <a:ea typeface="+mn-ea"/>
                <a:cs typeface="+mn-cs"/>
              </a:defRPr>
            </a:pPr>
            <a:r>
              <a:rPr lang="en-US" sz="1000" b="1" i="0" cap="all" baseline="0" dirty="0">
                <a:effectLst/>
              </a:rPr>
              <a:t>2019 Ex-market CASH flow: £19 BILLION</a:t>
            </a:r>
            <a:endParaRPr lang="en-GB" sz="1000" dirty="0">
              <a:effectLst/>
            </a:endParaRPr>
          </a:p>
        </c:rich>
      </c:tx>
      <c:layout>
        <c:manualLayout>
          <c:xMode val="edge"/>
          <c:yMode val="edge"/>
          <c:x val="2.6978782246837364E-3"/>
          <c:y val="7.4108260706498327E-2"/>
        </c:manualLayout>
      </c:layout>
      <c:overlay val="0"/>
      <c:spPr>
        <a:noFill/>
        <a:ln>
          <a:noFill/>
        </a:ln>
        <a:effectLst/>
      </c:spPr>
      <c:txPr>
        <a:bodyPr rot="0" spcFirstLastPara="1" vertOverflow="ellipsis" vert="horz" wrap="square" anchor="ctr" anchorCtr="1"/>
        <a:lstStyle/>
        <a:p>
          <a:pPr>
            <a:defRPr sz="1100" b="1" i="0" u="none" strike="noStrike" kern="1200" cap="all" baseline="0">
              <a:solidFill>
                <a:schemeClr val="accent2"/>
              </a:solidFill>
              <a:latin typeface="+mn-lt"/>
              <a:ea typeface="+mn-ea"/>
              <a:cs typeface="+mn-cs"/>
            </a:defRPr>
          </a:pPr>
          <a:endParaRPr lang="en-US"/>
        </a:p>
      </c:txPr>
    </c:title>
    <c:autoTitleDeleted val="0"/>
    <c:plotArea>
      <c:layout>
        <c:manualLayout>
          <c:layoutTarget val="inner"/>
          <c:xMode val="edge"/>
          <c:yMode val="edge"/>
          <c:x val="0"/>
          <c:y val="1.8277582913972959E-3"/>
          <c:w val="0.81460024260250874"/>
          <c:h val="0.88131207236465314"/>
        </c:manualLayout>
      </c:layout>
      <c:ofPieChart>
        <c:ofPieType val="bar"/>
        <c:varyColors val="1"/>
        <c:ser>
          <c:idx val="0"/>
          <c:order val="0"/>
          <c:tx>
            <c:strRef>
              <c:f>'Ownership by Region'!$G$77</c:f>
              <c:strCache>
                <c:ptCount val="1"/>
                <c:pt idx="0">
                  <c:v>2019 x market flow</c:v>
                </c:pt>
              </c:strCache>
            </c:strRef>
          </c:tx>
          <c:spPr>
            <a:ln w="19050">
              <a:solidFill>
                <a:schemeClr val="bg1"/>
              </a:solidFill>
            </a:ln>
            <a:effectLst/>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BF4A-47FD-863B-159B24F867C3}"/>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BF4A-47FD-863B-159B24F867C3}"/>
              </c:ext>
            </c:extLst>
          </c:dPt>
          <c:dPt>
            <c:idx val="2"/>
            <c:bubble3D val="0"/>
            <c:spPr>
              <a:solidFill>
                <a:schemeClr val="accent3"/>
              </a:solidFill>
              <a:ln w="19050">
                <a:solidFill>
                  <a:schemeClr val="bg1"/>
                </a:solidFill>
              </a:ln>
              <a:effectLst/>
            </c:spPr>
            <c:extLst>
              <c:ext xmlns:c16="http://schemas.microsoft.com/office/drawing/2014/chart" uri="{C3380CC4-5D6E-409C-BE32-E72D297353CC}">
                <c16:uniqueId val="{00000005-BF4A-47FD-863B-159B24F867C3}"/>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BF4A-47FD-863B-159B24F867C3}"/>
              </c:ext>
            </c:extLst>
          </c:dPt>
          <c:dPt>
            <c:idx val="4"/>
            <c:bubble3D val="0"/>
            <c:spPr>
              <a:solidFill>
                <a:schemeClr val="accent5"/>
              </a:solidFill>
              <a:ln w="19050">
                <a:solidFill>
                  <a:schemeClr val="bg1"/>
                </a:solidFill>
              </a:ln>
              <a:effectLst/>
            </c:spPr>
            <c:extLst>
              <c:ext xmlns:c16="http://schemas.microsoft.com/office/drawing/2014/chart" uri="{C3380CC4-5D6E-409C-BE32-E72D297353CC}">
                <c16:uniqueId val="{00000009-BF4A-47FD-863B-159B24F867C3}"/>
              </c:ext>
            </c:extLst>
          </c:dPt>
          <c:dPt>
            <c:idx val="5"/>
            <c:bubble3D val="0"/>
            <c:spPr>
              <a:solidFill>
                <a:schemeClr val="accent6"/>
              </a:solidFill>
              <a:ln w="19050">
                <a:solidFill>
                  <a:schemeClr val="bg1"/>
                </a:solidFill>
              </a:ln>
              <a:effectLst/>
            </c:spPr>
            <c:extLst>
              <c:ext xmlns:c16="http://schemas.microsoft.com/office/drawing/2014/chart" uri="{C3380CC4-5D6E-409C-BE32-E72D297353CC}">
                <c16:uniqueId val="{0000000B-BF4A-47FD-863B-159B24F867C3}"/>
              </c:ext>
            </c:extLst>
          </c:dPt>
          <c:dLbls>
            <c:dLbl>
              <c:idx val="0"/>
              <c:layout>
                <c:manualLayout>
                  <c:x val="-1.7657725852440902E-2"/>
                  <c:y val="-2.256815440702339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402673094440389"/>
                      <c:h val="0.18524015221991399"/>
                    </c:manualLayout>
                  </c15:layout>
                </c:ext>
                <c:ext xmlns:c16="http://schemas.microsoft.com/office/drawing/2014/chart" uri="{C3380CC4-5D6E-409C-BE32-E72D297353CC}">
                  <c16:uniqueId val="{00000001-BF4A-47FD-863B-159B24F867C3}"/>
                </c:ext>
              </c:extLst>
            </c:dLbl>
            <c:dLbl>
              <c:idx val="1"/>
              <c:layout>
                <c:manualLayout>
                  <c:x val="0"/>
                  <c:y val="-0.1589439064020259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F4A-47FD-863B-159B24F867C3}"/>
                </c:ext>
              </c:extLst>
            </c:dLbl>
            <c:dLbl>
              <c:idx val="2"/>
              <c:layout>
                <c:manualLayout>
                  <c:x val="-4.1221533170045392E-2"/>
                  <c:y val="0.1238575504093079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975380480320309"/>
                      <c:h val="0.25353920560660176"/>
                    </c:manualLayout>
                  </c15:layout>
                </c:ext>
                <c:ext xmlns:c16="http://schemas.microsoft.com/office/drawing/2014/chart" uri="{C3380CC4-5D6E-409C-BE32-E72D297353CC}">
                  <c16:uniqueId val="{00000005-BF4A-47FD-863B-159B24F867C3}"/>
                </c:ext>
              </c:extLst>
            </c:dLbl>
            <c:dLbl>
              <c:idx val="3"/>
              <c:layout>
                <c:manualLayout>
                  <c:x val="7.6617672148307937E-4"/>
                  <c:y val="-1.407946238764184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F4A-47FD-863B-159B24F867C3}"/>
                </c:ext>
              </c:extLst>
            </c:dLbl>
            <c:dLbl>
              <c:idx val="4"/>
              <c:layout>
                <c:manualLayout>
                  <c:x val="2.8470220142790634E-3"/>
                  <c:y val="-4.373704784479958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F4A-47FD-863B-159B24F867C3}"/>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BF4A-47FD-863B-159B24F867C3}"/>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'Ownership by Region'!$E$78:$F$82</c:f>
              <c:strCache>
                <c:ptCount val="5"/>
                <c:pt idx="0">
                  <c:v>D2C Platforms, Plans, Retail</c:v>
                </c:pt>
                <c:pt idx="1">
                  <c:v>Institutional</c:v>
                </c:pt>
                <c:pt idx="2">
                  <c:v>National Wealth Managers</c:v>
                </c:pt>
                <c:pt idx="3">
                  <c:v>Regional Independent Brokers</c:v>
                </c:pt>
                <c:pt idx="4">
                  <c:v>Adviser Platform</c:v>
                </c:pt>
              </c:strCache>
            </c:strRef>
          </c:cat>
          <c:val>
            <c:numRef>
              <c:f>'Ownership by Region'!$G$78:$G$82</c:f>
              <c:numCache>
                <c:formatCode>"£"#,##0</c:formatCode>
                <c:ptCount val="5"/>
                <c:pt idx="0">
                  <c:v>6690028634.8327932</c:v>
                </c:pt>
                <c:pt idx="1">
                  <c:v>5887684910.5741243</c:v>
                </c:pt>
                <c:pt idx="2">
                  <c:v>4983108838.3600025</c:v>
                </c:pt>
                <c:pt idx="3">
                  <c:v>1084405097.4531169</c:v>
                </c:pt>
                <c:pt idx="4">
                  <c:v>266976028.25493994</c:v>
                </c:pt>
              </c:numCache>
            </c:numRef>
          </c:val>
          <c:extLst>
            <c:ext xmlns:c16="http://schemas.microsoft.com/office/drawing/2014/chart" uri="{C3380CC4-5D6E-409C-BE32-E72D297353CC}">
              <c16:uniqueId val="{0000000C-BF4A-47FD-863B-159B24F867C3}"/>
            </c:ext>
          </c:extLst>
        </c:ser>
        <c:dLbls>
          <c:dLblPos val="outEnd"/>
          <c:showLegendKey val="0"/>
          <c:showVal val="0"/>
          <c:showCatName val="0"/>
          <c:showSerName val="0"/>
          <c:showPercent val="1"/>
          <c:showBubbleSize val="0"/>
          <c:showLeaderLines val="0"/>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00" b="1" i="0" u="none" strike="noStrike" kern="1200" cap="all" baseline="0" dirty="0" smtClean="0">
                <a:solidFill>
                  <a:schemeClr val="accent2"/>
                </a:solidFill>
                <a:highlight>
                  <a:srgbClr val="FFFF00"/>
                </a:highlight>
                <a:latin typeface="+mn-lt"/>
                <a:ea typeface="+mn-ea"/>
                <a:cs typeface="+mn-cs"/>
              </a:defRPr>
            </a:pPr>
            <a:r>
              <a:rPr lang="en-US" sz="1000" kern="1200" dirty="0">
                <a:solidFill>
                  <a:schemeClr val="accent2"/>
                </a:solidFill>
                <a:latin typeface="+mn-lt"/>
                <a:ea typeface="+mn-ea"/>
                <a:cs typeface="+mn-cs"/>
              </a:rPr>
              <a:t>2020 Ex-market CASH flow: £23 BILLION</a:t>
            </a:r>
          </a:p>
        </c:rich>
      </c:tx>
      <c:layout>
        <c:manualLayout>
          <c:xMode val="edge"/>
          <c:yMode val="edge"/>
          <c:x val="2.6978782246837364E-3"/>
          <c:y val="6.3881350121303651E-2"/>
        </c:manualLayout>
      </c:layout>
      <c:overlay val="0"/>
      <c:spPr>
        <a:noFill/>
        <a:ln>
          <a:noFill/>
        </a:ln>
        <a:effectLst/>
      </c:spPr>
      <c:txPr>
        <a:bodyPr rot="0" spcFirstLastPara="1" vertOverflow="ellipsis" vert="horz" wrap="square" anchor="ctr" anchorCtr="1"/>
        <a:lstStyle/>
        <a:p>
          <a:pPr>
            <a:defRPr lang="en-US" sz="1000" b="1" i="0" u="none" strike="noStrike" kern="1200" cap="all" baseline="0" dirty="0" smtClean="0">
              <a:solidFill>
                <a:schemeClr val="accent2"/>
              </a:solidFill>
              <a:highlight>
                <a:srgbClr val="FFFF00"/>
              </a:highlight>
              <a:latin typeface="+mn-lt"/>
              <a:ea typeface="+mn-ea"/>
              <a:cs typeface="+mn-cs"/>
            </a:defRPr>
          </a:pPr>
          <a:endParaRPr lang="en-US"/>
        </a:p>
      </c:txPr>
    </c:title>
    <c:autoTitleDeleted val="0"/>
    <c:plotArea>
      <c:layout>
        <c:manualLayout>
          <c:layoutTarget val="inner"/>
          <c:xMode val="edge"/>
          <c:yMode val="edge"/>
          <c:x val="0"/>
          <c:y val="1.8277582913972948E-3"/>
          <c:w val="0.81460024260250874"/>
          <c:h val="0.88131207236465314"/>
        </c:manualLayout>
      </c:layout>
      <c:ofPieChart>
        <c:ofPieType val="bar"/>
        <c:varyColors val="1"/>
        <c:ser>
          <c:idx val="0"/>
          <c:order val="0"/>
          <c:tx>
            <c:strRef>
              <c:f>Sheet1!$B$1</c:f>
              <c:strCache>
                <c:ptCount val="1"/>
                <c:pt idx="0">
                  <c:v>2019 x market flow</c:v>
                </c:pt>
              </c:strCache>
            </c:strRef>
          </c:tx>
          <c:spPr>
            <a:ln w="19050">
              <a:solidFill>
                <a:schemeClr val="bg1"/>
              </a:solidFill>
            </a:ln>
            <a:effectLst/>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0CD1-40D1-A2D8-8D7833A1BFF1}"/>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0CD1-40D1-A2D8-8D7833A1BFF1}"/>
              </c:ext>
            </c:extLst>
          </c:dPt>
          <c:dPt>
            <c:idx val="2"/>
            <c:bubble3D val="0"/>
            <c:spPr>
              <a:solidFill>
                <a:schemeClr val="accent3"/>
              </a:solidFill>
              <a:ln w="19050">
                <a:solidFill>
                  <a:schemeClr val="bg1"/>
                </a:solidFill>
              </a:ln>
              <a:effectLst/>
            </c:spPr>
            <c:extLst>
              <c:ext xmlns:c16="http://schemas.microsoft.com/office/drawing/2014/chart" uri="{C3380CC4-5D6E-409C-BE32-E72D297353CC}">
                <c16:uniqueId val="{00000005-0CD1-40D1-A2D8-8D7833A1BFF1}"/>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0CD1-40D1-A2D8-8D7833A1BFF1}"/>
              </c:ext>
            </c:extLst>
          </c:dPt>
          <c:dPt>
            <c:idx val="4"/>
            <c:bubble3D val="0"/>
            <c:spPr>
              <a:solidFill>
                <a:schemeClr val="accent5"/>
              </a:solidFill>
              <a:ln w="19050">
                <a:solidFill>
                  <a:schemeClr val="bg1"/>
                </a:solidFill>
              </a:ln>
              <a:effectLst/>
            </c:spPr>
            <c:extLst>
              <c:ext xmlns:c16="http://schemas.microsoft.com/office/drawing/2014/chart" uri="{C3380CC4-5D6E-409C-BE32-E72D297353CC}">
                <c16:uniqueId val="{00000009-0CD1-40D1-A2D8-8D7833A1BFF1}"/>
              </c:ext>
            </c:extLst>
          </c:dPt>
          <c:dPt>
            <c:idx val="5"/>
            <c:bubble3D val="0"/>
            <c:spPr>
              <a:solidFill>
                <a:schemeClr val="accent6"/>
              </a:solidFill>
              <a:ln w="19050">
                <a:solidFill>
                  <a:schemeClr val="bg1"/>
                </a:solidFill>
              </a:ln>
              <a:effectLst/>
            </c:spPr>
            <c:extLst>
              <c:ext xmlns:c16="http://schemas.microsoft.com/office/drawing/2014/chart" uri="{C3380CC4-5D6E-409C-BE32-E72D297353CC}">
                <c16:uniqueId val="{0000000B-0CD1-40D1-A2D8-8D7833A1BFF1}"/>
              </c:ext>
            </c:extLst>
          </c:dPt>
          <c:dLbls>
            <c:dLbl>
              <c:idx val="0"/>
              <c:layout>
                <c:manualLayout>
                  <c:x val="-1.7657725852440902E-2"/>
                  <c:y val="-2.256815440702339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402673094440389"/>
                      <c:h val="0.18524015221991399"/>
                    </c:manualLayout>
                  </c15:layout>
                </c:ext>
                <c:ext xmlns:c16="http://schemas.microsoft.com/office/drawing/2014/chart" uri="{C3380CC4-5D6E-409C-BE32-E72D297353CC}">
                  <c16:uniqueId val="{00000001-0CD1-40D1-A2D8-8D7833A1BFF1}"/>
                </c:ext>
              </c:extLst>
            </c:dLbl>
            <c:dLbl>
              <c:idx val="1"/>
              <c:layout>
                <c:manualLayout>
                  <c:x val="0"/>
                  <c:y val="-0.1819544552187139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D1-40D1-A2D8-8D7833A1BFF1}"/>
                </c:ext>
              </c:extLst>
            </c:dLbl>
            <c:dLbl>
              <c:idx val="2"/>
              <c:layout>
                <c:manualLayout>
                  <c:x val="-4.1221533170045392E-2"/>
                  <c:y val="0.1238575504093079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975380480320309"/>
                      <c:h val="0.25353920560660176"/>
                    </c:manualLayout>
                  </c15:layout>
                </c:ext>
                <c:ext xmlns:c16="http://schemas.microsoft.com/office/drawing/2014/chart" uri="{C3380CC4-5D6E-409C-BE32-E72D297353CC}">
                  <c16:uniqueId val="{00000005-0CD1-40D1-A2D8-8D7833A1BFF1}"/>
                </c:ext>
              </c:extLst>
            </c:dLbl>
            <c:dLbl>
              <c:idx val="3"/>
              <c:layout>
                <c:manualLayout>
                  <c:x val="7.6617672148307937E-4"/>
                  <c:y val="-1.407946238764184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CD1-40D1-A2D8-8D7833A1BFF1}"/>
                </c:ext>
              </c:extLst>
            </c:dLbl>
            <c:dLbl>
              <c:idx val="4"/>
              <c:layout>
                <c:manualLayout>
                  <c:x val="2.8470220142790634E-3"/>
                  <c:y val="-4.373704784479958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CD1-40D1-A2D8-8D7833A1BFF1}"/>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0CD1-40D1-A2D8-8D7833A1BFF1}"/>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D2C Platforms, Plans, Retail</c:v>
                </c:pt>
                <c:pt idx="1">
                  <c:v>Institutional</c:v>
                </c:pt>
                <c:pt idx="2">
                  <c:v>National Wealth Managers</c:v>
                </c:pt>
                <c:pt idx="3">
                  <c:v>Regional Independent Brokers</c:v>
                </c:pt>
                <c:pt idx="4">
                  <c:v>Adviser Platform</c:v>
                </c:pt>
              </c:strCache>
            </c:strRef>
          </c:cat>
          <c:val>
            <c:numRef>
              <c:f>Sheet1!$B$2:$B$6</c:f>
              <c:numCache>
                <c:formatCode>"£"#,##0_);[Red]\("£"#,##0\)</c:formatCode>
                <c:ptCount val="5"/>
                <c:pt idx="0">
                  <c:v>38009421145</c:v>
                </c:pt>
                <c:pt idx="1">
                  <c:v>34246539203</c:v>
                </c:pt>
                <c:pt idx="2">
                  <c:v>31651009307</c:v>
                </c:pt>
                <c:pt idx="3">
                  <c:v>6096790323</c:v>
                </c:pt>
                <c:pt idx="4">
                  <c:v>2111319559</c:v>
                </c:pt>
              </c:numCache>
            </c:numRef>
          </c:val>
          <c:extLst>
            <c:ext xmlns:c16="http://schemas.microsoft.com/office/drawing/2014/chart" uri="{C3380CC4-5D6E-409C-BE32-E72D297353CC}">
              <c16:uniqueId val="{0000000C-0CD1-40D1-A2D8-8D7833A1BFF1}"/>
            </c:ext>
          </c:extLst>
        </c:ser>
        <c:dLbls>
          <c:dLblPos val="outEnd"/>
          <c:showLegendKey val="0"/>
          <c:showVal val="0"/>
          <c:showCatName val="0"/>
          <c:showSerName val="0"/>
          <c:showPercent val="1"/>
          <c:showBubbleSize val="0"/>
          <c:showLeaderLines val="0"/>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accent2"/>
                </a:solidFill>
                <a:latin typeface="+mn-lt"/>
                <a:ea typeface="+mn-ea"/>
                <a:cs typeface="+mn-cs"/>
              </a:defRPr>
            </a:pPr>
            <a:r>
              <a:rPr lang="en-GB"/>
              <a:t>National Wealth Managers leaderboard 2016-2020</a:t>
            </a:r>
          </a:p>
        </c:rich>
      </c:tx>
      <c:layout>
        <c:manualLayout>
          <c:xMode val="edge"/>
          <c:yMode val="edge"/>
          <c:x val="4.7903282411158274E-4"/>
          <c:y val="4.6549781509253874E-3"/>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accent2"/>
              </a:solidFill>
              <a:latin typeface="+mn-lt"/>
              <a:ea typeface="+mn-ea"/>
              <a:cs typeface="+mn-cs"/>
            </a:defRPr>
          </a:pPr>
          <a:endParaRPr lang="en-US"/>
        </a:p>
      </c:txPr>
    </c:title>
    <c:autoTitleDeleted val="0"/>
    <c:plotArea>
      <c:layout>
        <c:manualLayout>
          <c:layoutTarget val="inner"/>
          <c:xMode val="edge"/>
          <c:yMode val="edge"/>
          <c:x val="0.18596464099668636"/>
          <c:y val="0.19247689732845835"/>
          <c:w val="0.81107779125114188"/>
          <c:h val="0.7835963533621472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Sheet1!$A$2:$A$11</c:f>
              <c:strCache>
                <c:ptCount val="10"/>
                <c:pt idx="0">
                  <c:v>Rathbones</c:v>
                </c:pt>
                <c:pt idx="1">
                  <c:v>Investec Wealth &amp; Investment</c:v>
                </c:pt>
                <c:pt idx="2">
                  <c:v>Charles Stanley</c:v>
                </c:pt>
                <c:pt idx="3">
                  <c:v>Brewin Dolphin, stockbrokers</c:v>
                </c:pt>
                <c:pt idx="4">
                  <c:v>Cazenove Capital Management</c:v>
                </c:pt>
                <c:pt idx="5">
                  <c:v>Quilter Cheviot Investment Management</c:v>
                </c:pt>
                <c:pt idx="6">
                  <c:v>Tilney</c:v>
                </c:pt>
                <c:pt idx="7">
                  <c:v>Smith &amp; Williamson Wealth Management</c:v>
                </c:pt>
                <c:pt idx="8">
                  <c:v>JM Finn, stockbrokers</c:v>
                </c:pt>
                <c:pt idx="9">
                  <c:v>UBS Wealth Management</c:v>
                </c:pt>
              </c:strCache>
            </c:strRef>
          </c:cat>
          <c:val>
            <c:numRef>
              <c:f>Sheet1!$B$2:$B$11</c:f>
              <c:numCache>
                <c:formatCode>0.00</c:formatCode>
                <c:ptCount val="10"/>
                <c:pt idx="0">
                  <c:v>5.5845642955384118</c:v>
                </c:pt>
                <c:pt idx="1">
                  <c:v>4.1806414822242042</c:v>
                </c:pt>
                <c:pt idx="2">
                  <c:v>2.7194292417138572</c:v>
                </c:pt>
                <c:pt idx="3">
                  <c:v>4.3122180845771023</c:v>
                </c:pt>
                <c:pt idx="4">
                  <c:v>0.94402352023710701</c:v>
                </c:pt>
                <c:pt idx="5">
                  <c:v>1.6061212763770851</c:v>
                </c:pt>
                <c:pt idx="6">
                  <c:v>0.81923145969465483</c:v>
                </c:pt>
                <c:pt idx="7">
                  <c:v>1.567496253084943</c:v>
                </c:pt>
                <c:pt idx="8">
                  <c:v>1.0396349230575876</c:v>
                </c:pt>
                <c:pt idx="9">
                  <c:v>0.17215398160648421</c:v>
                </c:pt>
              </c:numCache>
            </c:numRef>
          </c:val>
          <c:extLst>
            <c:ext xmlns:c16="http://schemas.microsoft.com/office/drawing/2014/chart" uri="{C3380CC4-5D6E-409C-BE32-E72D297353CC}">
              <c16:uniqueId val="{00000000-3CA6-410F-94FD-2A04B4A4FED0}"/>
            </c:ext>
          </c:extLst>
        </c:ser>
        <c:ser>
          <c:idx val="1"/>
          <c:order val="1"/>
          <c:tx>
            <c:strRef>
              <c:f>Sheet1!$C$1</c:f>
              <c:strCache>
                <c:ptCount val="1"/>
                <c:pt idx="0">
                  <c:v>Series 2</c:v>
                </c:pt>
              </c:strCache>
            </c:strRef>
          </c:tx>
          <c:spPr>
            <a:solidFill>
              <a:schemeClr val="accent2"/>
            </a:solidFill>
            <a:ln>
              <a:noFill/>
            </a:ln>
            <a:effectLst/>
          </c:spPr>
          <c:invertIfNegative val="0"/>
          <c:cat>
            <c:strRef>
              <c:f>Sheet1!$A$2:$A$11</c:f>
              <c:strCache>
                <c:ptCount val="10"/>
                <c:pt idx="0">
                  <c:v>Rathbones</c:v>
                </c:pt>
                <c:pt idx="1">
                  <c:v>Investec Wealth &amp; Investment</c:v>
                </c:pt>
                <c:pt idx="2">
                  <c:v>Charles Stanley</c:v>
                </c:pt>
                <c:pt idx="3">
                  <c:v>Brewin Dolphin, stockbrokers</c:v>
                </c:pt>
                <c:pt idx="4">
                  <c:v>Cazenove Capital Management</c:v>
                </c:pt>
                <c:pt idx="5">
                  <c:v>Quilter Cheviot Investment Management</c:v>
                </c:pt>
                <c:pt idx="6">
                  <c:v>Tilney</c:v>
                </c:pt>
                <c:pt idx="7">
                  <c:v>Smith &amp; Williamson Wealth Management</c:v>
                </c:pt>
                <c:pt idx="8">
                  <c:v>JM Finn, stockbrokers</c:v>
                </c:pt>
                <c:pt idx="9">
                  <c:v>UBS Wealth Management</c:v>
                </c:pt>
              </c:strCache>
            </c:strRef>
          </c:cat>
          <c:val>
            <c:numRef>
              <c:f>Sheet1!$C$2:$C$11</c:f>
              <c:numCache>
                <c:formatCode>0.00</c:formatCode>
                <c:ptCount val="10"/>
                <c:pt idx="0">
                  <c:v>5.6666247390309792</c:v>
                </c:pt>
                <c:pt idx="1">
                  <c:v>4.1388540381425143</c:v>
                </c:pt>
                <c:pt idx="2">
                  <c:v>2.9095417394282586</c:v>
                </c:pt>
                <c:pt idx="3">
                  <c:v>4.1659663466332129</c:v>
                </c:pt>
                <c:pt idx="4">
                  <c:v>1.0189681143048492</c:v>
                </c:pt>
                <c:pt idx="5">
                  <c:v>1.6609632791989113</c:v>
                </c:pt>
                <c:pt idx="6">
                  <c:v>0.86152011483482815</c:v>
                </c:pt>
                <c:pt idx="7">
                  <c:v>1.6695096917361156</c:v>
                </c:pt>
                <c:pt idx="8">
                  <c:v>1.0972473877962956</c:v>
                </c:pt>
                <c:pt idx="9">
                  <c:v>0.1703033498247111</c:v>
                </c:pt>
              </c:numCache>
            </c:numRef>
          </c:val>
          <c:extLst>
            <c:ext xmlns:c16="http://schemas.microsoft.com/office/drawing/2014/chart" uri="{C3380CC4-5D6E-409C-BE32-E72D297353CC}">
              <c16:uniqueId val="{00000001-3CA6-410F-94FD-2A04B4A4FED0}"/>
            </c:ext>
          </c:extLst>
        </c:ser>
        <c:ser>
          <c:idx val="2"/>
          <c:order val="2"/>
          <c:tx>
            <c:strRef>
              <c:f>Sheet1!$D$1</c:f>
              <c:strCache>
                <c:ptCount val="1"/>
                <c:pt idx="0">
                  <c:v>Series 3</c:v>
                </c:pt>
              </c:strCache>
            </c:strRef>
          </c:tx>
          <c:spPr>
            <a:solidFill>
              <a:schemeClr val="accent3"/>
            </a:solidFill>
            <a:ln>
              <a:noFill/>
            </a:ln>
            <a:effectLst/>
          </c:spPr>
          <c:invertIfNegative val="0"/>
          <c:cat>
            <c:strRef>
              <c:f>Sheet1!$A$2:$A$11</c:f>
              <c:strCache>
                <c:ptCount val="10"/>
                <c:pt idx="0">
                  <c:v>Rathbones</c:v>
                </c:pt>
                <c:pt idx="1">
                  <c:v>Investec Wealth &amp; Investment</c:v>
                </c:pt>
                <c:pt idx="2">
                  <c:v>Charles Stanley</c:v>
                </c:pt>
                <c:pt idx="3">
                  <c:v>Brewin Dolphin, stockbrokers</c:v>
                </c:pt>
                <c:pt idx="4">
                  <c:v>Cazenove Capital Management</c:v>
                </c:pt>
                <c:pt idx="5">
                  <c:v>Quilter Cheviot Investment Management</c:v>
                </c:pt>
                <c:pt idx="6">
                  <c:v>Tilney</c:v>
                </c:pt>
                <c:pt idx="7">
                  <c:v>Smith &amp; Williamson Wealth Management</c:v>
                </c:pt>
                <c:pt idx="8">
                  <c:v>JM Finn, stockbrokers</c:v>
                </c:pt>
                <c:pt idx="9">
                  <c:v>UBS Wealth Management</c:v>
                </c:pt>
              </c:strCache>
            </c:strRef>
          </c:cat>
          <c:val>
            <c:numRef>
              <c:f>Sheet1!$D$2:$D$11</c:f>
              <c:numCache>
                <c:formatCode>0.00</c:formatCode>
                <c:ptCount val="10"/>
                <c:pt idx="0">
                  <c:v>5.6394083114384053</c:v>
                </c:pt>
                <c:pt idx="1">
                  <c:v>3.6493472322783713</c:v>
                </c:pt>
                <c:pt idx="2">
                  <c:v>2.8898620981422032</c:v>
                </c:pt>
                <c:pt idx="3">
                  <c:v>4.1218123832232303</c:v>
                </c:pt>
                <c:pt idx="4">
                  <c:v>0.97000973279556313</c:v>
                </c:pt>
                <c:pt idx="5">
                  <c:v>1.711786518019645</c:v>
                </c:pt>
                <c:pt idx="6">
                  <c:v>0.85348591514188621</c:v>
                </c:pt>
                <c:pt idx="7">
                  <c:v>1.7522774151519558</c:v>
                </c:pt>
                <c:pt idx="8">
                  <c:v>1.1154532361882832</c:v>
                </c:pt>
                <c:pt idx="9">
                  <c:v>0.30513524961691618</c:v>
                </c:pt>
              </c:numCache>
            </c:numRef>
          </c:val>
          <c:extLst>
            <c:ext xmlns:c16="http://schemas.microsoft.com/office/drawing/2014/chart" uri="{C3380CC4-5D6E-409C-BE32-E72D297353CC}">
              <c16:uniqueId val="{00000002-3CA6-410F-94FD-2A04B4A4FED0}"/>
            </c:ext>
          </c:extLst>
        </c:ser>
        <c:ser>
          <c:idx val="3"/>
          <c:order val="3"/>
          <c:tx>
            <c:strRef>
              <c:f>Sheet1!$E$1</c:f>
              <c:strCache>
                <c:ptCount val="1"/>
                <c:pt idx="0">
                  <c:v>Series 4</c:v>
                </c:pt>
              </c:strCache>
            </c:strRef>
          </c:tx>
          <c:spPr>
            <a:solidFill>
              <a:schemeClr val="accent4"/>
            </a:solidFill>
            <a:ln>
              <a:noFill/>
            </a:ln>
            <a:effectLst/>
          </c:spPr>
          <c:invertIfNegative val="0"/>
          <c:cat>
            <c:strRef>
              <c:f>Sheet1!$A$2:$A$11</c:f>
              <c:strCache>
                <c:ptCount val="10"/>
                <c:pt idx="0">
                  <c:v>Rathbones</c:v>
                </c:pt>
                <c:pt idx="1">
                  <c:v>Investec Wealth &amp; Investment</c:v>
                </c:pt>
                <c:pt idx="2">
                  <c:v>Charles Stanley</c:v>
                </c:pt>
                <c:pt idx="3">
                  <c:v>Brewin Dolphin, stockbrokers</c:v>
                </c:pt>
                <c:pt idx="4">
                  <c:v>Cazenove Capital Management</c:v>
                </c:pt>
                <c:pt idx="5">
                  <c:v>Quilter Cheviot Investment Management</c:v>
                </c:pt>
                <c:pt idx="6">
                  <c:v>Tilney</c:v>
                </c:pt>
                <c:pt idx="7">
                  <c:v>Smith &amp; Williamson Wealth Management</c:v>
                </c:pt>
                <c:pt idx="8">
                  <c:v>JM Finn, stockbrokers</c:v>
                </c:pt>
                <c:pt idx="9">
                  <c:v>UBS Wealth Management</c:v>
                </c:pt>
              </c:strCache>
            </c:strRef>
          </c:cat>
          <c:val>
            <c:numRef>
              <c:f>Sheet1!$E$2:$E$11</c:f>
              <c:numCache>
                <c:formatCode>#,##0.00</c:formatCode>
                <c:ptCount val="10"/>
                <c:pt idx="0">
                  <c:v>5.5138266614066378</c:v>
                </c:pt>
                <c:pt idx="1">
                  <c:v>3.5292134768151393</c:v>
                </c:pt>
                <c:pt idx="2">
                  <c:v>2.7834468687080016</c:v>
                </c:pt>
                <c:pt idx="3">
                  <c:v>3.8036408654786724</c:v>
                </c:pt>
                <c:pt idx="4">
                  <c:v>1.0203556966149032</c:v>
                </c:pt>
                <c:pt idx="5">
                  <c:v>1.665457648266216</c:v>
                </c:pt>
                <c:pt idx="6">
                  <c:v>0.81439821896385467</c:v>
                </c:pt>
                <c:pt idx="7">
                  <c:v>1.8630440507509571</c:v>
                </c:pt>
                <c:pt idx="8">
                  <c:v>1.1248724447428735</c:v>
                </c:pt>
                <c:pt idx="9">
                  <c:v>0.3190641090129514</c:v>
                </c:pt>
              </c:numCache>
            </c:numRef>
          </c:val>
          <c:extLst>
            <c:ext xmlns:c16="http://schemas.microsoft.com/office/drawing/2014/chart" uri="{C3380CC4-5D6E-409C-BE32-E72D297353CC}">
              <c16:uniqueId val="{00000003-3CA6-410F-94FD-2A04B4A4FED0}"/>
            </c:ext>
          </c:extLst>
        </c:ser>
        <c:ser>
          <c:idx val="4"/>
          <c:order val="4"/>
          <c:tx>
            <c:strRef>
              <c:f>Sheet1!$F$1</c:f>
              <c:strCache>
                <c:ptCount val="1"/>
                <c:pt idx="0">
                  <c:v>Series 5</c:v>
                </c:pt>
              </c:strCache>
            </c:strRef>
          </c:tx>
          <c:spPr>
            <a:solidFill>
              <a:schemeClr val="accent5"/>
            </a:solidFill>
            <a:ln>
              <a:noFill/>
            </a:ln>
            <a:effectLst/>
          </c:spPr>
          <c:invertIfNegative val="0"/>
          <c:cat>
            <c:strRef>
              <c:f>Sheet1!$A$2:$A$11</c:f>
              <c:strCache>
                <c:ptCount val="10"/>
                <c:pt idx="0">
                  <c:v>Rathbones</c:v>
                </c:pt>
                <c:pt idx="1">
                  <c:v>Investec Wealth &amp; Investment</c:v>
                </c:pt>
                <c:pt idx="2">
                  <c:v>Charles Stanley</c:v>
                </c:pt>
                <c:pt idx="3">
                  <c:v>Brewin Dolphin, stockbrokers</c:v>
                </c:pt>
                <c:pt idx="4">
                  <c:v>Cazenove Capital Management</c:v>
                </c:pt>
                <c:pt idx="5">
                  <c:v>Quilter Cheviot Investment Management</c:v>
                </c:pt>
                <c:pt idx="6">
                  <c:v>Tilney</c:v>
                </c:pt>
                <c:pt idx="7">
                  <c:v>Smith &amp; Williamson Wealth Management</c:v>
                </c:pt>
                <c:pt idx="8">
                  <c:v>JM Finn, stockbrokers</c:v>
                </c:pt>
                <c:pt idx="9">
                  <c:v>UBS Wealth Management</c:v>
                </c:pt>
              </c:strCache>
            </c:strRef>
          </c:cat>
          <c:val>
            <c:numRef>
              <c:f>Sheet1!$F$2:$F$11</c:f>
              <c:numCache>
                <c:formatCode>0.00</c:formatCode>
                <c:ptCount val="10"/>
                <c:pt idx="0">
                  <c:v>5.3132807222165654</c:v>
                </c:pt>
                <c:pt idx="1">
                  <c:v>3.1804611209222107</c:v>
                </c:pt>
                <c:pt idx="2">
                  <c:v>2.6925137936218486</c:v>
                </c:pt>
                <c:pt idx="3">
                  <c:v>3.4897832205854953</c:v>
                </c:pt>
                <c:pt idx="4">
                  <c:v>0.92545998682153996</c:v>
                </c:pt>
                <c:pt idx="5">
                  <c:v>1.6955000268644005</c:v>
                </c:pt>
                <c:pt idx="6">
                  <c:v>0.82003184383725869</c:v>
                </c:pt>
                <c:pt idx="7">
                  <c:v>1.9115513810540046</c:v>
                </c:pt>
                <c:pt idx="8">
                  <c:v>1.1470781013500413</c:v>
                </c:pt>
                <c:pt idx="9">
                  <c:v>0.36428804376522722</c:v>
                </c:pt>
              </c:numCache>
            </c:numRef>
          </c:val>
          <c:extLst>
            <c:ext xmlns:c16="http://schemas.microsoft.com/office/drawing/2014/chart" uri="{C3380CC4-5D6E-409C-BE32-E72D297353CC}">
              <c16:uniqueId val="{00000004-3CA6-410F-94FD-2A04B4A4FED0}"/>
            </c:ext>
          </c:extLst>
        </c:ser>
        <c:dLbls>
          <c:showLegendKey val="0"/>
          <c:showVal val="0"/>
          <c:showCatName val="0"/>
          <c:showSerName val="0"/>
          <c:showPercent val="0"/>
          <c:showBubbleSize val="0"/>
        </c:dLbls>
        <c:gapWidth val="200"/>
        <c:overlap val="-27"/>
        <c:axId val="1858461680"/>
        <c:axId val="1858451280"/>
      </c:barChart>
      <c:catAx>
        <c:axId val="1858461680"/>
        <c:scaling>
          <c:orientation val="minMax"/>
        </c:scaling>
        <c:delete val="1"/>
        <c:axPos val="b"/>
        <c:numFmt formatCode="General" sourceLinked="1"/>
        <c:majorTickMark val="none"/>
        <c:minorTickMark val="none"/>
        <c:tickLblPos val="nextTo"/>
        <c:crossAx val="1858451280"/>
        <c:crosses val="autoZero"/>
        <c:auto val="1"/>
        <c:lblAlgn val="ctr"/>
        <c:lblOffset val="100"/>
        <c:noMultiLvlLbl val="0"/>
      </c:catAx>
      <c:valAx>
        <c:axId val="18584512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185846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accent2"/>
          </a:solidFill>
          <a:latin typeface="+mn-lt"/>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4058398950130881E-4"/>
          <c:y val="3.1250000000000002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accent2"/>
              </a:solidFill>
              <a:latin typeface="+mn-lt"/>
              <a:ea typeface="+mn-ea"/>
              <a:cs typeface="+mn-cs"/>
            </a:defRPr>
          </a:pPr>
          <a:endParaRPr lang="en-US"/>
        </a:p>
      </c:txPr>
    </c:title>
    <c:autoTitleDeleted val="0"/>
    <c:plotArea>
      <c:layout>
        <c:manualLayout>
          <c:layoutTarget val="inner"/>
          <c:xMode val="edge"/>
          <c:yMode val="edge"/>
          <c:x val="0.27861144863773191"/>
          <c:y val="0.23556151574803147"/>
          <c:w val="0.47309481805789966"/>
          <c:h val="0.48764271653543306"/>
        </c:manualLayout>
      </c:layout>
      <c:pieChart>
        <c:varyColors val="1"/>
        <c:ser>
          <c:idx val="0"/>
          <c:order val="0"/>
          <c:tx>
            <c:strRef>
              <c:f>Sheet1!$B$1</c:f>
              <c:strCache>
                <c:ptCount val="1"/>
                <c:pt idx="0">
                  <c:v>RD:IR sector ownership ISC%, end 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90-48EC-8015-4A5DB15DAF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90-48EC-8015-4A5DB15DAF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90-48EC-8015-4A5DB15DAF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90-48EC-8015-4A5DB15DAF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C90-48EC-8015-4A5DB15DAF98}"/>
              </c:ext>
            </c:extLst>
          </c:dPt>
          <c:dLbls>
            <c:dLbl>
              <c:idx val="0"/>
              <c:layout>
                <c:manualLayout>
                  <c:x val="-7.2762516800072577E-2"/>
                  <c:y val="-5.5969488188976953E-3"/>
                </c:manualLayout>
              </c:layout>
              <c:tx>
                <c:rich>
                  <a:bodyPr rot="0" spcFirstLastPara="1" vertOverflow="ellipsis" vert="horz" wrap="square" lIns="38100" tIns="19050" rIns="38100" bIns="19050" anchor="ctr" anchorCtr="1">
                    <a:noAutofit/>
                  </a:bodyPr>
                  <a:lstStyle/>
                  <a:p>
                    <a:pPr>
                      <a:defRPr sz="1000" b="1" i="0" u="none" strike="noStrike" kern="1200" baseline="0">
                        <a:solidFill>
                          <a:srgbClr val="8F1538"/>
                        </a:solidFill>
                        <a:latin typeface="+mn-lt"/>
                        <a:ea typeface="+mn-ea"/>
                        <a:cs typeface="+mn-cs"/>
                      </a:defRPr>
                    </a:pPr>
                    <a:fld id="{8D254078-D041-459D-A335-529E3052363D}" type="CATEGORYNAME">
                      <a:rPr lang="en-US" b="1" smtClean="0">
                        <a:solidFill>
                          <a:srgbClr val="8F1538"/>
                        </a:solidFill>
                      </a:rPr>
                      <a:pPr>
                        <a:defRPr sz="1000" b="1" i="0" u="none" strike="noStrike" kern="1200" baseline="0">
                          <a:solidFill>
                            <a:srgbClr val="8F1538"/>
                          </a:solidFill>
                          <a:latin typeface="+mn-lt"/>
                          <a:ea typeface="+mn-ea"/>
                          <a:cs typeface="+mn-cs"/>
                        </a:defRPr>
                      </a:pPr>
                      <a:t>[CATEGORY NAME]</a:t>
                    </a:fld>
                    <a:endParaRPr lang="en-US" b="1" baseline="0" dirty="0">
                      <a:solidFill>
                        <a:srgbClr val="8F1538"/>
                      </a:solidFill>
                    </a:endParaRPr>
                  </a:p>
                  <a:p>
                    <a:pPr>
                      <a:defRPr sz="1000" b="1" i="0" u="none" strike="noStrike" kern="1200" baseline="0">
                        <a:solidFill>
                          <a:srgbClr val="8F1538"/>
                        </a:solidFill>
                        <a:latin typeface="+mn-lt"/>
                        <a:ea typeface="+mn-ea"/>
                        <a:cs typeface="+mn-cs"/>
                      </a:defRPr>
                    </a:pPr>
                    <a:fld id="{678D7A14-833E-477F-9ECF-787E2E3CE8BE}" type="PERCENTAGE">
                      <a:rPr lang="en-US" b="1" baseline="0" smtClean="0">
                        <a:solidFill>
                          <a:srgbClr val="8F1538"/>
                        </a:solidFill>
                      </a:rPr>
                      <a:pPr>
                        <a:defRPr sz="1000" b="1" i="0" u="none" strike="noStrike" kern="1200" baseline="0">
                          <a:solidFill>
                            <a:srgbClr val="8F1538"/>
                          </a:solidFill>
                          <a:latin typeface="+mn-lt"/>
                          <a:ea typeface="+mn-ea"/>
                          <a:cs typeface="+mn-cs"/>
                        </a:defRPr>
                      </a:pPr>
                      <a:t>[PERCENTAGE]</a:t>
                    </a:fld>
                    <a:endParaRPr lang="en-GB"/>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4557349420024494"/>
                      <c:h val="0.1203125"/>
                    </c:manualLayout>
                  </c15:layout>
                  <c15:dlblFieldTable/>
                  <c15:showDataLabelsRange val="0"/>
                </c:ext>
                <c:ext xmlns:c16="http://schemas.microsoft.com/office/drawing/2014/chart" uri="{C3380CC4-5D6E-409C-BE32-E72D297353CC}">
                  <c16:uniqueId val="{00000001-EC90-48EC-8015-4A5DB15DAF98}"/>
                </c:ext>
              </c:extLst>
            </c:dLbl>
            <c:dLbl>
              <c:idx val="1"/>
              <c:layout>
                <c:manualLayout>
                  <c:x val="0.25303427811610013"/>
                  <c:y val="-8.8993110236220474E-2"/>
                </c:manualLayout>
              </c:layout>
              <c:tx>
                <c:rich>
                  <a:bodyPr/>
                  <a:lstStyle/>
                  <a:p>
                    <a:fld id="{3B82FC22-272A-4BC5-A7C6-D17B3BB9FCB4}" type="CATEGORYNAME">
                      <a:rPr lang="en-US" smtClean="0"/>
                      <a:pPr/>
                      <a:t>[CATEGORY NAME]</a:t>
                    </a:fld>
                    <a:r>
                      <a:rPr lang="en-US" baseline="0" dirty="0"/>
                      <a:t> </a:t>
                    </a:r>
                    <a:fld id="{08C7D16B-FBA8-49ED-82E8-54B5349DBDC6}" type="PERCENTAGE">
                      <a:rPr lang="en-US" baseline="0" smtClean="0"/>
                      <a:pPr/>
                      <a:t>[PERCENTAGE]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90-48EC-8015-4A5DB15DAF98}"/>
                </c:ext>
              </c:extLst>
            </c:dLbl>
            <c:dLbl>
              <c:idx val="2"/>
              <c:layout>
                <c:manualLayout>
                  <c:x val="3.6381258400036288E-2"/>
                  <c:y val="0.23921382874015748"/>
                </c:manualLayout>
              </c:layout>
              <c:tx>
                <c:rich>
                  <a:bodyPr rot="0" spcFirstLastPara="1" vertOverflow="ellipsis" vert="horz" wrap="square" lIns="38100" tIns="19050" rIns="38100" bIns="19050" anchor="ctr" anchorCtr="1">
                    <a:spAutoFit/>
                  </a:bodyPr>
                  <a:lstStyle/>
                  <a:p>
                    <a:pPr>
                      <a:defRPr sz="1000" b="1" i="0" u="none" strike="noStrike" kern="1200" baseline="0">
                        <a:solidFill>
                          <a:srgbClr val="E87D1E"/>
                        </a:solidFill>
                        <a:latin typeface="+mn-lt"/>
                        <a:ea typeface="+mn-ea"/>
                        <a:cs typeface="+mn-cs"/>
                      </a:defRPr>
                    </a:pPr>
                    <a:fld id="{2B9AA8CD-C974-41E0-8EA2-6831813F1974}" type="CATEGORYNAME">
                      <a:rPr lang="en-GB" smtClean="0">
                        <a:solidFill>
                          <a:srgbClr val="E87D1E"/>
                        </a:solidFill>
                      </a:rPr>
                      <a:pPr>
                        <a:defRPr sz="1000" b="1" i="0" u="none" strike="noStrike" kern="1200" baseline="0">
                          <a:solidFill>
                            <a:srgbClr val="E87D1E"/>
                          </a:solidFill>
                          <a:latin typeface="+mn-lt"/>
                          <a:ea typeface="+mn-ea"/>
                          <a:cs typeface="+mn-cs"/>
                        </a:defRPr>
                      </a:pPr>
                      <a:t>[CATEGORY NAME]</a:t>
                    </a:fld>
                    <a:endParaRPr lang="en-GB" baseline="0" dirty="0">
                      <a:solidFill>
                        <a:srgbClr val="E87D1E"/>
                      </a:solidFill>
                    </a:endParaRPr>
                  </a:p>
                  <a:p>
                    <a:pPr>
                      <a:defRPr sz="1000" b="1" i="0" u="none" strike="noStrike" kern="1200" baseline="0">
                        <a:solidFill>
                          <a:srgbClr val="E87D1E"/>
                        </a:solidFill>
                        <a:latin typeface="+mn-lt"/>
                        <a:ea typeface="+mn-ea"/>
                        <a:cs typeface="+mn-cs"/>
                      </a:defRPr>
                    </a:pPr>
                    <a:r>
                      <a:rPr lang="en-GB" baseline="0" dirty="0">
                        <a:solidFill>
                          <a:srgbClr val="E87D1E"/>
                        </a:solidFill>
                      </a:rPr>
                      <a:t> </a:t>
                    </a:r>
                    <a:fld id="{CC492525-6864-4435-8ADA-0919083A721A}" type="PERCENTAGE">
                      <a:rPr lang="en-GB" baseline="0" smtClean="0">
                        <a:solidFill>
                          <a:srgbClr val="E87D1E"/>
                        </a:solidFill>
                      </a:rPr>
                      <a:pPr>
                        <a:defRPr sz="1000" b="1" i="0" u="none" strike="noStrike" kern="1200" baseline="0">
                          <a:solidFill>
                            <a:srgbClr val="E87D1E"/>
                          </a:solidFill>
                          <a:latin typeface="+mn-lt"/>
                          <a:ea typeface="+mn-ea"/>
                          <a:cs typeface="+mn-cs"/>
                        </a:defRPr>
                      </a:pPr>
                      <a:t>[PERCENTAGE]</a:t>
                    </a:fld>
                    <a:endParaRPr lang="en-GB" baseline="0" dirty="0">
                      <a:solidFill>
                        <a:srgbClr val="E87D1E"/>
                      </a:solidFill>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7968092395027894"/>
                      <c:h val="0.22500000000000001"/>
                    </c:manualLayout>
                  </c15:layout>
                  <c15:dlblFieldTable/>
                  <c15:showDataLabelsRange val="0"/>
                </c:ext>
                <c:ext xmlns:c16="http://schemas.microsoft.com/office/drawing/2014/chart" uri="{C3380CC4-5D6E-409C-BE32-E72D297353CC}">
                  <c16:uniqueId val="{00000005-EC90-48EC-8015-4A5DB15DAF98}"/>
                </c:ext>
              </c:extLst>
            </c:dLbl>
            <c:dLbl>
              <c:idx val="3"/>
              <c:layout>
                <c:manualLayout>
                  <c:x val="-2.7285705077859237E-2"/>
                  <c:y val="2.8239173228346456E-2"/>
                </c:manualLayout>
              </c:layout>
              <c:tx>
                <c:rich>
                  <a:bodyPr rot="0" spcFirstLastPara="1" vertOverflow="ellipsis" vert="horz" wrap="square" lIns="38100" tIns="19050" rIns="38100" bIns="19050" anchor="ctr" anchorCtr="1">
                    <a:spAutoFit/>
                  </a:bodyPr>
                  <a:lstStyle/>
                  <a:p>
                    <a:pPr>
                      <a:defRPr sz="1000" b="1" i="0" u="none" strike="noStrike" kern="1200" baseline="0">
                        <a:solidFill>
                          <a:srgbClr val="792561"/>
                        </a:solidFill>
                        <a:latin typeface="+mn-lt"/>
                        <a:ea typeface="+mn-ea"/>
                        <a:cs typeface="+mn-cs"/>
                      </a:defRPr>
                    </a:pPr>
                    <a:fld id="{82F182BC-0897-4B97-AAF8-45EE7FD6C470}" type="CATEGORYNAME">
                      <a:rPr lang="en-US" smtClean="0">
                        <a:solidFill>
                          <a:srgbClr val="792561"/>
                        </a:solidFill>
                      </a:rPr>
                      <a:pPr>
                        <a:defRPr sz="1000" b="1" i="0" u="none" strike="noStrike" kern="1200" baseline="0">
                          <a:solidFill>
                            <a:srgbClr val="792561"/>
                          </a:solidFill>
                          <a:latin typeface="+mn-lt"/>
                          <a:ea typeface="+mn-ea"/>
                          <a:cs typeface="+mn-cs"/>
                        </a:defRPr>
                      </a:pPr>
                      <a:t>[CATEGORY NAME]</a:t>
                    </a:fld>
                    <a:endParaRPr lang="en-US" baseline="0" dirty="0">
                      <a:solidFill>
                        <a:srgbClr val="792561"/>
                      </a:solidFill>
                    </a:endParaRPr>
                  </a:p>
                  <a:p>
                    <a:pPr>
                      <a:defRPr sz="1000" b="1" i="0" u="none" strike="noStrike" kern="1200" baseline="0">
                        <a:solidFill>
                          <a:srgbClr val="792561"/>
                        </a:solidFill>
                        <a:latin typeface="+mn-lt"/>
                        <a:ea typeface="+mn-ea"/>
                        <a:cs typeface="+mn-cs"/>
                      </a:defRPr>
                    </a:pPr>
                    <a:fld id="{0FE0947B-3D0C-4DA9-813C-7655E0FDE10A}" type="PERCENTAGE">
                      <a:rPr lang="en-US" baseline="0" smtClean="0">
                        <a:solidFill>
                          <a:srgbClr val="792561"/>
                        </a:solidFill>
                      </a:rPr>
                      <a:pPr>
                        <a:defRPr sz="1000" b="1" i="0" u="none" strike="noStrike" kern="1200" baseline="0">
                          <a:solidFill>
                            <a:srgbClr val="792561"/>
                          </a:solidFill>
                          <a:latin typeface="+mn-lt"/>
                          <a:ea typeface="+mn-ea"/>
                          <a:cs typeface="+mn-cs"/>
                        </a:defRPr>
                      </a:pPr>
                      <a:t>[PERCENTAGE]</a:t>
                    </a:fld>
                    <a:endParaRPr lang="en-GB"/>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32212572541698797"/>
                      <c:h val="0.11718750000000001"/>
                    </c:manualLayout>
                  </c15:layout>
                  <c15:dlblFieldTable/>
                  <c15:showDataLabelsRange val="0"/>
                </c:ext>
                <c:ext xmlns:c16="http://schemas.microsoft.com/office/drawing/2014/chart" uri="{C3380CC4-5D6E-409C-BE32-E72D297353CC}">
                  <c16:uniqueId val="{00000007-EC90-48EC-8015-4A5DB15DAF98}"/>
                </c:ext>
              </c:extLst>
            </c:dLbl>
            <c:dLbl>
              <c:idx val="4"/>
              <c:layout>
                <c:manualLayout>
                  <c:x val="4.8508344533381716E-2"/>
                  <c:y val="1.0562992125984253E-2"/>
                </c:manualLayout>
              </c:layout>
              <c:tx>
                <c:rich>
                  <a:bodyPr rot="0" spcFirstLastPara="1" vertOverflow="ellipsis" vert="horz" wrap="square" lIns="38100" tIns="19050" rIns="38100" bIns="19050" anchor="ctr" anchorCtr="1">
                    <a:noAutofit/>
                  </a:bodyPr>
                  <a:lstStyle/>
                  <a:p>
                    <a:pPr>
                      <a:defRPr sz="1000" b="1" i="0" u="none" strike="noStrike" kern="1200" baseline="0">
                        <a:solidFill>
                          <a:srgbClr val="AF9C4B"/>
                        </a:solidFill>
                        <a:latin typeface="+mn-lt"/>
                        <a:ea typeface="+mn-ea"/>
                        <a:cs typeface="+mn-cs"/>
                      </a:defRPr>
                    </a:pPr>
                    <a:fld id="{2F53D5FC-7A78-4F60-A70A-B96C1754D377}" type="CATEGORYNAME">
                      <a:rPr lang="en-US" b="1" smtClean="0">
                        <a:solidFill>
                          <a:srgbClr val="AF9C4B"/>
                        </a:solidFill>
                      </a:rPr>
                      <a:pPr>
                        <a:defRPr sz="1000" b="1" i="0" u="none" strike="noStrike" kern="1200" baseline="0">
                          <a:solidFill>
                            <a:srgbClr val="AF9C4B"/>
                          </a:solidFill>
                          <a:latin typeface="+mn-lt"/>
                          <a:ea typeface="+mn-ea"/>
                          <a:cs typeface="+mn-cs"/>
                        </a:defRPr>
                      </a:pPr>
                      <a:t>[CATEGORY NAME]</a:t>
                    </a:fld>
                    <a:endParaRPr lang="en-US" b="1" baseline="0" dirty="0">
                      <a:solidFill>
                        <a:srgbClr val="AF9C4B"/>
                      </a:solidFill>
                    </a:endParaRPr>
                  </a:p>
                  <a:p>
                    <a:pPr>
                      <a:defRPr sz="1000" b="1" i="0" u="none" strike="noStrike" kern="1200" baseline="0">
                        <a:solidFill>
                          <a:srgbClr val="AF9C4B"/>
                        </a:solidFill>
                        <a:latin typeface="+mn-lt"/>
                        <a:ea typeface="+mn-ea"/>
                        <a:cs typeface="+mn-cs"/>
                      </a:defRPr>
                    </a:pPr>
                    <a:fld id="{690662B3-BE2C-4958-B34E-0AD685B34574}" type="PERCENTAGE">
                      <a:rPr lang="en-US" b="1" baseline="0" smtClean="0">
                        <a:solidFill>
                          <a:srgbClr val="AF9C4B"/>
                        </a:solidFill>
                      </a:rPr>
                      <a:pPr>
                        <a:defRPr sz="1000" b="1" i="0" u="none" strike="noStrike" kern="1200" baseline="0">
                          <a:solidFill>
                            <a:srgbClr val="AF9C4B"/>
                          </a:solidFill>
                          <a:latin typeface="+mn-lt"/>
                          <a:ea typeface="+mn-ea"/>
                          <a:cs typeface="+mn-cs"/>
                        </a:defRPr>
                      </a:pPr>
                      <a:t>[PERCENTAGE]</a:t>
                    </a:fld>
                    <a:endParaRPr lang="en-GB"/>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2131932193355408"/>
                      <c:h val="0.1328125"/>
                    </c:manualLayout>
                  </c15:layout>
                  <c15:dlblFieldTable/>
                  <c15:showDataLabelsRange val="0"/>
                </c:ext>
                <c:ext xmlns:c16="http://schemas.microsoft.com/office/drawing/2014/chart" uri="{C3380CC4-5D6E-409C-BE32-E72D297353CC}">
                  <c16:uniqueId val="{00000009-EC90-48EC-8015-4A5DB15DAF9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5"/>
                <c:pt idx="0">
                  <c:v>All D2C Platforms</c:v>
                </c:pt>
                <c:pt idx="1">
                  <c:v>Institution</c:v>
                </c:pt>
                <c:pt idx="2">
                  <c:v>Wealth Management (Non Regional Independent)</c:v>
                </c:pt>
                <c:pt idx="3">
                  <c:v>Regional Independent Brokers</c:v>
                </c:pt>
                <c:pt idx="4">
                  <c:v>Adviser Platforms</c:v>
                </c:pt>
              </c:strCache>
            </c:strRef>
          </c:cat>
          <c:val>
            <c:numRef>
              <c:f>Sheet1!$B$2:$B$6</c:f>
              <c:numCache>
                <c:formatCode>0.00</c:formatCode>
                <c:ptCount val="5"/>
                <c:pt idx="0">
                  <c:v>33.8916983796057</c:v>
                </c:pt>
                <c:pt idx="1">
                  <c:v>30.556331846047911</c:v>
                </c:pt>
                <c:pt idx="2" formatCode="General">
                  <c:v>28.23</c:v>
                </c:pt>
                <c:pt idx="3">
                  <c:v>5.4379752912083017</c:v>
                </c:pt>
                <c:pt idx="4">
                  <c:v>1.8831717981630316</c:v>
                </c:pt>
              </c:numCache>
            </c:numRef>
          </c:val>
          <c:extLst>
            <c:ext xmlns:c16="http://schemas.microsoft.com/office/drawing/2014/chart" uri="{C3380CC4-5D6E-409C-BE32-E72D297353CC}">
              <c16:uniqueId val="{0000000A-EC90-48EC-8015-4A5DB15DAF98}"/>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EC90-48EC-8015-4A5DB15DAF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EC90-48EC-8015-4A5DB15DAF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EC90-48EC-8015-4A5DB15DAF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EC90-48EC-8015-4A5DB15DAF9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EC90-48EC-8015-4A5DB15DAF98}"/>
              </c:ext>
            </c:extLst>
          </c:dPt>
          <c:cat>
            <c:strRef>
              <c:f>Sheet1!$A$2:$A$6</c:f>
              <c:strCache>
                <c:ptCount val="5"/>
                <c:pt idx="0">
                  <c:v>All D2C Platforms</c:v>
                </c:pt>
                <c:pt idx="1">
                  <c:v>Institution</c:v>
                </c:pt>
                <c:pt idx="2">
                  <c:v>Wealth Management (Non Regional Independent)</c:v>
                </c:pt>
                <c:pt idx="3">
                  <c:v>Regional Independent Brokers</c:v>
                </c:pt>
                <c:pt idx="4">
                  <c:v>Adviser Platforms</c:v>
                </c:pt>
              </c:strCache>
            </c:strRef>
          </c:cat>
          <c:val>
            <c:numRef>
              <c:f>Sheet1!$C$2:$C$6</c:f>
              <c:numCache>
                <c:formatCode>"£"#,##0</c:formatCode>
                <c:ptCount val="5"/>
                <c:pt idx="0">
                  <c:v>46240171708.932701</c:v>
                </c:pt>
                <c:pt idx="1">
                  <c:v>41662456451.13327</c:v>
                </c:pt>
                <c:pt idx="2">
                  <c:v>38504877502.715889</c:v>
                </c:pt>
                <c:pt idx="3">
                  <c:v>7417019857.5973959</c:v>
                </c:pt>
                <c:pt idx="4">
                  <c:v>2568515278.9907341</c:v>
                </c:pt>
              </c:numCache>
            </c:numRef>
          </c:val>
          <c:extLst>
            <c:ext xmlns:c16="http://schemas.microsoft.com/office/drawing/2014/chart" uri="{C3380CC4-5D6E-409C-BE32-E72D297353CC}">
              <c16:uniqueId val="{00000015-EC90-48EC-8015-4A5DB15DAF9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accent2"/>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00" b="1" i="0" u="none" strike="noStrike" kern="1200" cap="all" baseline="0" dirty="0" smtClean="0">
                <a:solidFill>
                  <a:schemeClr val="accent2"/>
                </a:solidFill>
                <a:highlight>
                  <a:srgbClr val="FFFF00"/>
                </a:highlight>
                <a:latin typeface="+mn-lt"/>
                <a:ea typeface="+mn-ea"/>
                <a:cs typeface="+mn-cs"/>
              </a:defRPr>
            </a:pPr>
            <a:r>
              <a:rPr lang="en-US" sz="1000" kern="1200" dirty="0">
                <a:solidFill>
                  <a:schemeClr val="accent2"/>
                </a:solidFill>
                <a:latin typeface="+mn-lt"/>
                <a:ea typeface="+mn-ea"/>
                <a:cs typeface="+mn-cs"/>
              </a:rPr>
              <a:t>2020 Ex-market CASH flow: £23 BILLION</a:t>
            </a:r>
          </a:p>
        </c:rich>
      </c:tx>
      <c:layout>
        <c:manualLayout>
          <c:xMode val="edge"/>
          <c:yMode val="edge"/>
          <c:x val="2.6978782246837364E-3"/>
          <c:y val="6.3881350121303651E-2"/>
        </c:manualLayout>
      </c:layout>
      <c:overlay val="0"/>
      <c:spPr>
        <a:noFill/>
        <a:ln>
          <a:noFill/>
        </a:ln>
        <a:effectLst/>
      </c:spPr>
      <c:txPr>
        <a:bodyPr rot="0" spcFirstLastPara="1" vertOverflow="ellipsis" vert="horz" wrap="square" anchor="ctr" anchorCtr="1"/>
        <a:lstStyle/>
        <a:p>
          <a:pPr>
            <a:defRPr lang="en-US" sz="1000" b="1" i="0" u="none" strike="noStrike" kern="1200" cap="all" baseline="0" dirty="0" smtClean="0">
              <a:solidFill>
                <a:schemeClr val="accent2"/>
              </a:solidFill>
              <a:highlight>
                <a:srgbClr val="FFFF00"/>
              </a:highlight>
              <a:latin typeface="+mn-lt"/>
              <a:ea typeface="+mn-ea"/>
              <a:cs typeface="+mn-cs"/>
            </a:defRPr>
          </a:pPr>
          <a:endParaRPr lang="en-US"/>
        </a:p>
      </c:txPr>
    </c:title>
    <c:autoTitleDeleted val="0"/>
    <c:plotArea>
      <c:layout>
        <c:manualLayout>
          <c:layoutTarget val="inner"/>
          <c:xMode val="edge"/>
          <c:yMode val="edge"/>
          <c:x val="0"/>
          <c:y val="1.8277582913972948E-3"/>
          <c:w val="0.81460024260250874"/>
          <c:h val="0.88131207236465314"/>
        </c:manualLayout>
      </c:layout>
      <c:ofPieChart>
        <c:ofPieType val="bar"/>
        <c:varyColors val="1"/>
        <c:ser>
          <c:idx val="0"/>
          <c:order val="0"/>
          <c:tx>
            <c:strRef>
              <c:f>Sheet1!$B$1</c:f>
              <c:strCache>
                <c:ptCount val="1"/>
                <c:pt idx="0">
                  <c:v>2019 x market flow</c:v>
                </c:pt>
              </c:strCache>
            </c:strRef>
          </c:tx>
          <c:spPr>
            <a:ln w="19050">
              <a:solidFill>
                <a:schemeClr val="bg1"/>
              </a:solidFill>
            </a:ln>
            <a:effectLst/>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C83C-4D37-A585-81A3ED0905E8}"/>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C83C-4D37-A585-81A3ED0905E8}"/>
              </c:ext>
            </c:extLst>
          </c:dPt>
          <c:dPt>
            <c:idx val="2"/>
            <c:bubble3D val="0"/>
            <c:spPr>
              <a:solidFill>
                <a:schemeClr val="accent3"/>
              </a:solidFill>
              <a:ln w="19050">
                <a:solidFill>
                  <a:schemeClr val="bg1"/>
                </a:solidFill>
              </a:ln>
              <a:effectLst/>
            </c:spPr>
            <c:extLst>
              <c:ext xmlns:c16="http://schemas.microsoft.com/office/drawing/2014/chart" uri="{C3380CC4-5D6E-409C-BE32-E72D297353CC}">
                <c16:uniqueId val="{00000005-C83C-4D37-A585-81A3ED0905E8}"/>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C83C-4D37-A585-81A3ED0905E8}"/>
              </c:ext>
            </c:extLst>
          </c:dPt>
          <c:dPt>
            <c:idx val="4"/>
            <c:bubble3D val="0"/>
            <c:spPr>
              <a:solidFill>
                <a:schemeClr val="accent5"/>
              </a:solidFill>
              <a:ln w="19050">
                <a:solidFill>
                  <a:schemeClr val="bg1"/>
                </a:solidFill>
              </a:ln>
              <a:effectLst/>
            </c:spPr>
            <c:extLst>
              <c:ext xmlns:c16="http://schemas.microsoft.com/office/drawing/2014/chart" uri="{C3380CC4-5D6E-409C-BE32-E72D297353CC}">
                <c16:uniqueId val="{00000009-C83C-4D37-A585-81A3ED0905E8}"/>
              </c:ext>
            </c:extLst>
          </c:dPt>
          <c:dPt>
            <c:idx val="5"/>
            <c:bubble3D val="0"/>
            <c:spPr>
              <a:solidFill>
                <a:schemeClr val="accent6"/>
              </a:solidFill>
              <a:ln w="19050">
                <a:solidFill>
                  <a:schemeClr val="bg1"/>
                </a:solidFill>
              </a:ln>
              <a:effectLst/>
            </c:spPr>
            <c:extLst>
              <c:ext xmlns:c16="http://schemas.microsoft.com/office/drawing/2014/chart" uri="{C3380CC4-5D6E-409C-BE32-E72D297353CC}">
                <c16:uniqueId val="{0000000B-C83C-4D37-A585-81A3ED0905E8}"/>
              </c:ext>
            </c:extLst>
          </c:dPt>
          <c:dLbls>
            <c:dLbl>
              <c:idx val="0"/>
              <c:layout>
                <c:manualLayout>
                  <c:x val="-1.7657725852440902E-2"/>
                  <c:y val="-2.256815440702339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402673094440389"/>
                      <c:h val="0.18524015221991399"/>
                    </c:manualLayout>
                  </c15:layout>
                </c:ext>
                <c:ext xmlns:c16="http://schemas.microsoft.com/office/drawing/2014/chart" uri="{C3380CC4-5D6E-409C-BE32-E72D297353CC}">
                  <c16:uniqueId val="{00000001-C83C-4D37-A585-81A3ED0905E8}"/>
                </c:ext>
              </c:extLst>
            </c:dLbl>
            <c:dLbl>
              <c:idx val="1"/>
              <c:layout>
                <c:manualLayout>
                  <c:x val="0"/>
                  <c:y val="-0.1819544552187139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83C-4D37-A585-81A3ED0905E8}"/>
                </c:ext>
              </c:extLst>
            </c:dLbl>
            <c:dLbl>
              <c:idx val="2"/>
              <c:layout>
                <c:manualLayout>
                  <c:x val="-4.1221533170045392E-2"/>
                  <c:y val="0.1238575504093079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975380480320309"/>
                      <c:h val="0.25353920560660176"/>
                    </c:manualLayout>
                  </c15:layout>
                </c:ext>
                <c:ext xmlns:c16="http://schemas.microsoft.com/office/drawing/2014/chart" uri="{C3380CC4-5D6E-409C-BE32-E72D297353CC}">
                  <c16:uniqueId val="{00000005-C83C-4D37-A585-81A3ED0905E8}"/>
                </c:ext>
              </c:extLst>
            </c:dLbl>
            <c:dLbl>
              <c:idx val="3"/>
              <c:layout>
                <c:manualLayout>
                  <c:x val="7.6617672148307937E-4"/>
                  <c:y val="-1.407946238764184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83C-4D37-A585-81A3ED0905E8}"/>
                </c:ext>
              </c:extLst>
            </c:dLbl>
            <c:dLbl>
              <c:idx val="4"/>
              <c:layout>
                <c:manualLayout>
                  <c:x val="2.8470220142790634E-3"/>
                  <c:y val="-4.373704784479958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83C-4D37-A585-81A3ED0905E8}"/>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C83C-4D37-A585-81A3ED0905E8}"/>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D2C Platforms, Plans, Retail</c:v>
                </c:pt>
                <c:pt idx="1">
                  <c:v>Institutional</c:v>
                </c:pt>
                <c:pt idx="2">
                  <c:v>National Wealth Managers</c:v>
                </c:pt>
                <c:pt idx="3">
                  <c:v>Regional Independent Brokers</c:v>
                </c:pt>
                <c:pt idx="4">
                  <c:v>Adviser Platform</c:v>
                </c:pt>
              </c:strCache>
            </c:strRef>
          </c:cat>
          <c:val>
            <c:numRef>
              <c:f>Sheet1!$B$2:$B$6</c:f>
              <c:numCache>
                <c:formatCode>"£"#,##0_);[Red]\("£"#,##0\)</c:formatCode>
                <c:ptCount val="5"/>
                <c:pt idx="0">
                  <c:v>38009421145</c:v>
                </c:pt>
                <c:pt idx="1">
                  <c:v>34246539203</c:v>
                </c:pt>
                <c:pt idx="2">
                  <c:v>31651009307</c:v>
                </c:pt>
                <c:pt idx="3">
                  <c:v>6096790323</c:v>
                </c:pt>
                <c:pt idx="4">
                  <c:v>2111319559</c:v>
                </c:pt>
              </c:numCache>
            </c:numRef>
          </c:val>
          <c:extLst>
            <c:ext xmlns:c16="http://schemas.microsoft.com/office/drawing/2014/chart" uri="{C3380CC4-5D6E-409C-BE32-E72D297353CC}">
              <c16:uniqueId val="{0000000C-C83C-4D37-A585-81A3ED0905E8}"/>
            </c:ext>
          </c:extLst>
        </c:ser>
        <c:dLbls>
          <c:dLblPos val="outEnd"/>
          <c:showLegendKey val="0"/>
          <c:showVal val="0"/>
          <c:showCatName val="0"/>
          <c:showSerName val="0"/>
          <c:showPercent val="1"/>
          <c:showBubbleSize val="0"/>
          <c:showLeaderLines val="0"/>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'[Copy of RDIR Regional Independent Brokers Sector Analysis 31 Dec 20pc1.xlsx]WHP D2C &gt; £50m'!$B$3:$B$17</cx:f>
        <cx:lvl ptCount="15">
          <cx:pt idx="0">Vantage</cx:pt>
          <cx:pt idx="1">Interactive Investor</cx:pt>
          <cx:pt idx="2">N/A</cx:pt>
          <cx:pt idx="3">AJ Bell Youinvest, Sippcenter</cx:pt>
          <cx:pt idx="4">Halifax</cx:pt>
          <cx:pt idx="5">Fidelity (platform)</cx:pt>
          <cx:pt idx="6">N/A</cx:pt>
          <cx:pt idx="7">Barclays Smart Investor</cx:pt>
          <cx:pt idx="8">The Share Centre</cx:pt>
          <cx:pt idx="9">EQi, Standard Life Wrap, Axa Self Investor</cx:pt>
          <cx:pt idx="10">Aegon, Aviva, Close Brothers, Fusion Wealth, Novia, Nucleus, Standard Life Elevate, True Potential</cx:pt>
          <cx:pt idx="11">Ascentric/Strawberry Invest</cx:pt>
          <cx:pt idx="12">X-O, SharedealActive</cx:pt>
          <cx:pt idx="13">Wealth Interactive</cx:pt>
          <cx:pt idx="14">N/A</cx:pt>
        </cx:lvl>
      </cx:strDim>
      <cx:numDim type="size">
        <cx:f>'[Copy of RDIR Regional Independent Brokers Sector Analysis 31 Dec 20pc1.xlsx]WHP D2C &gt; £50m'!$C$3:$C$17</cx:f>
        <cx:lvl ptCount="15" formatCode="#,##0">
          <cx:pt idx="0">11830143881.416401</cx:pt>
          <cx:pt idx="1">7630072489.8930721</cx:pt>
          <cx:pt idx="2">3908217533.5700011</cx:pt>
          <cx:pt idx="3">3028042103.8574309</cx:pt>
          <cx:pt idx="4">2160227463.3457475</cx:pt>
          <cx:pt idx="5">1824505495.1600006</cx:pt>
          <cx:pt idx="6">1458130167.1787572</cx:pt>
          <cx:pt idx="7">1269179190.5600655</cx:pt>
          <cx:pt idx="8">1063290141.6558472</cx:pt>
          <cx:pt idx="9">1006733376.7176651</cx:pt>
          <cx:pt idx="10">368853136.74861312</cx:pt>
          <cx:pt idx="11">338647074.65223134</cx:pt>
          <cx:pt idx="12">241166074.1246044</cx:pt>
          <cx:pt idx="13">217380537.1852814</cx:pt>
          <cx:pt idx="14">205908626.84102201</cx:pt>
        </cx:lvl>
      </cx:numDim>
    </cx:data>
  </cx:chartData>
  <cx:chart>
    <cx:plotArea>
      <cx:plotAreaRegion>
        <cx:series layoutId="treemap" uniqueId="{37AED3B7-8DE2-4507-8077-E1D2D307FA49}">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0.20325</cdr:x>
      <cdr:y>0.08007</cdr:y>
    </cdr:from>
    <cdr:to>
      <cdr:x>0.27282</cdr:x>
      <cdr:y>0.26331</cdr:y>
    </cdr:to>
    <cdr:pic>
      <cdr:nvPicPr>
        <cdr:cNvPr id="2" name="chart">
          <a:extLst xmlns:a="http://schemas.openxmlformats.org/drawingml/2006/main">
            <a:ext uri="{FF2B5EF4-FFF2-40B4-BE49-F238E27FC236}">
              <a16:creationId xmlns:a16="http://schemas.microsoft.com/office/drawing/2014/main" id="{9EBD6027-F1C3-49EC-A628-A4BA0411BB2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45544" y="213566"/>
          <a:ext cx="597477" cy="48874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806" cy="340064"/>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5631975" y="0"/>
            <a:ext cx="4309806" cy="340064"/>
          </a:xfrm>
          <a:prstGeom prst="rect">
            <a:avLst/>
          </a:prstGeom>
        </p:spPr>
        <p:txBody>
          <a:bodyPr vert="horz" lIns="91440" tIns="45720" rIns="91440" bIns="45720" rtlCol="0"/>
          <a:lstStyle>
            <a:lvl1pPr algn="r">
              <a:defRPr sz="1200"/>
            </a:lvl1pPr>
          </a:lstStyle>
          <a:p>
            <a:fld id="{2A340998-2F4F-4C85-865E-63A8F561AA02}" type="datetimeFigureOut">
              <a:rPr lang="en-GB" smtClean="0">
                <a:latin typeface="Arial" panose="020B0604020202020204" pitchFamily="34" charset="0"/>
              </a:rPr>
              <a:t>25/05/2021</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1" y="6464463"/>
            <a:ext cx="4309806" cy="340064"/>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5631975" y="6464463"/>
            <a:ext cx="4309806" cy="340064"/>
          </a:xfrm>
          <a:prstGeom prst="rect">
            <a:avLst/>
          </a:prstGeom>
        </p:spPr>
        <p:txBody>
          <a:bodyPr vert="horz" lIns="91440" tIns="45720" rIns="91440" bIns="45720" rtlCol="0" anchor="b"/>
          <a:lstStyle>
            <a:lvl1pPr algn="r">
              <a:defRPr sz="1200"/>
            </a:lvl1pPr>
          </a:lstStyle>
          <a:p>
            <a:fld id="{D1CECA48-0D97-44B1-9182-C91C686C97F4}"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353827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110" cy="340281"/>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5632689" y="0"/>
            <a:ext cx="4309110" cy="340281"/>
          </a:xfrm>
          <a:prstGeom prst="rect">
            <a:avLst/>
          </a:prstGeom>
        </p:spPr>
        <p:txBody>
          <a:bodyPr vert="horz" lIns="91440" tIns="45720" rIns="91440" bIns="45720" rtlCol="0"/>
          <a:lstStyle>
            <a:lvl1pPr algn="r">
              <a:defRPr sz="1200">
                <a:latin typeface="Arial" panose="020B0604020202020204" pitchFamily="34" charset="0"/>
              </a:defRPr>
            </a:lvl1pPr>
          </a:lstStyle>
          <a:p>
            <a:fld id="{05197515-E928-4F63-A9F7-85CE2CDD8F11}" type="datetimeFigureOut">
              <a:rPr lang="en-GB" smtClean="0"/>
              <a:pPr/>
              <a:t>25/05/2021</a:t>
            </a:fld>
            <a:endParaRPr lang="en-GB" dirty="0"/>
          </a:p>
        </p:txBody>
      </p:sp>
      <p:sp>
        <p:nvSpPr>
          <p:cNvPr id="4" name="Slide Image Placeholder 3"/>
          <p:cNvSpPr>
            <a:spLocks noGrp="1" noRot="1" noChangeAspect="1"/>
          </p:cNvSpPr>
          <p:nvPr>
            <p:ph type="sldImg" idx="2"/>
          </p:nvPr>
        </p:nvSpPr>
        <p:spPr>
          <a:xfrm>
            <a:off x="3273425" y="511175"/>
            <a:ext cx="3400425" cy="25511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4411" y="3232667"/>
            <a:ext cx="7955279" cy="306252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6464151"/>
            <a:ext cx="4309110" cy="340281"/>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5632689" y="6464151"/>
            <a:ext cx="4309110" cy="340281"/>
          </a:xfrm>
          <a:prstGeom prst="rect">
            <a:avLst/>
          </a:prstGeom>
        </p:spPr>
        <p:txBody>
          <a:bodyPr vert="horz" lIns="91440" tIns="45720" rIns="91440" bIns="45720" rtlCol="0" anchor="b"/>
          <a:lstStyle>
            <a:lvl1pPr algn="r">
              <a:defRPr sz="1200">
                <a:latin typeface="Arial" panose="020B0604020202020204" pitchFamily="34" charset="0"/>
              </a:defRPr>
            </a:lvl1pPr>
          </a:lstStyle>
          <a:p>
            <a:fld id="{99F9962B-ED4C-4EA8-962B-E7231F1A41F3}" type="slidenum">
              <a:rPr lang="en-GB" smtClean="0"/>
              <a:pPr/>
              <a:t>‹#›</a:t>
            </a:fld>
            <a:endParaRPr lang="en-GB" dirty="0"/>
          </a:p>
        </p:txBody>
      </p:sp>
    </p:spTree>
    <p:extLst>
      <p:ext uri="{BB962C8B-B14F-4D97-AF65-F5344CB8AC3E}">
        <p14:creationId xmlns:p14="http://schemas.microsoft.com/office/powerpoint/2010/main" val="116269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F9962B-ED4C-4EA8-962B-E7231F1A41F3}" type="slidenum">
              <a:rPr lang="en-GB" smtClean="0"/>
              <a:pPr/>
              <a:t>1</a:t>
            </a:fld>
            <a:endParaRPr lang="en-GB" dirty="0"/>
          </a:p>
        </p:txBody>
      </p:sp>
    </p:spTree>
    <p:extLst>
      <p:ext uri="{BB962C8B-B14F-4D97-AF65-F5344CB8AC3E}">
        <p14:creationId xmlns:p14="http://schemas.microsoft.com/office/powerpoint/2010/main" val="395118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GB" dirty="0"/>
          </a:p>
        </p:txBody>
      </p:sp>
      <p:sp>
        <p:nvSpPr>
          <p:cNvPr id="4" name="Slide Number Placeholder 3"/>
          <p:cNvSpPr>
            <a:spLocks noGrp="1"/>
          </p:cNvSpPr>
          <p:nvPr>
            <p:ph type="sldNum" sz="quarter" idx="10"/>
          </p:nvPr>
        </p:nvSpPr>
        <p:spPr/>
        <p:txBody>
          <a:bodyPr/>
          <a:lstStyle/>
          <a:p>
            <a:fld id="{99F9962B-ED4C-4EA8-962B-E7231F1A41F3}" type="slidenum">
              <a:rPr lang="en-GB" smtClean="0"/>
              <a:pPr/>
              <a:t>4</a:t>
            </a:fld>
            <a:endParaRPr lang="en-GB" dirty="0"/>
          </a:p>
        </p:txBody>
      </p:sp>
    </p:spTree>
    <p:extLst>
      <p:ext uri="{BB962C8B-B14F-4D97-AF65-F5344CB8AC3E}">
        <p14:creationId xmlns:p14="http://schemas.microsoft.com/office/powerpoint/2010/main" val="421779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F9962B-ED4C-4EA8-962B-E7231F1A41F3}" type="slidenum">
              <a:rPr lang="en-GB" smtClean="0"/>
              <a:pPr/>
              <a:t>9</a:t>
            </a:fld>
            <a:endParaRPr lang="en-GB" dirty="0"/>
          </a:p>
        </p:txBody>
      </p:sp>
    </p:spTree>
    <p:extLst>
      <p:ext uri="{BB962C8B-B14F-4D97-AF65-F5344CB8AC3E}">
        <p14:creationId xmlns:p14="http://schemas.microsoft.com/office/powerpoint/2010/main" val="308518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F9962B-ED4C-4EA8-962B-E7231F1A41F3}" type="slidenum">
              <a:rPr lang="en-GB" smtClean="0"/>
              <a:pPr/>
              <a:t>10</a:t>
            </a:fld>
            <a:endParaRPr lang="en-GB" dirty="0"/>
          </a:p>
        </p:txBody>
      </p:sp>
    </p:spTree>
    <p:extLst>
      <p:ext uri="{BB962C8B-B14F-4D97-AF65-F5344CB8AC3E}">
        <p14:creationId xmlns:p14="http://schemas.microsoft.com/office/powerpoint/2010/main" val="29188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F9962B-ED4C-4EA8-962B-E7231F1A41F3}" type="slidenum">
              <a:rPr lang="en-GB" smtClean="0"/>
              <a:pPr/>
              <a:t>11</a:t>
            </a:fld>
            <a:endParaRPr lang="en-GB" dirty="0"/>
          </a:p>
        </p:txBody>
      </p:sp>
    </p:spTree>
    <p:extLst>
      <p:ext uri="{BB962C8B-B14F-4D97-AF65-F5344CB8AC3E}">
        <p14:creationId xmlns:p14="http://schemas.microsoft.com/office/powerpoint/2010/main" val="178629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F9962B-ED4C-4EA8-962B-E7231F1A41F3}" type="slidenum">
              <a:rPr lang="en-GB" smtClean="0"/>
              <a:pPr/>
              <a:t>15</a:t>
            </a:fld>
            <a:endParaRPr lang="en-GB" dirty="0"/>
          </a:p>
        </p:txBody>
      </p:sp>
    </p:spTree>
    <p:extLst>
      <p:ext uri="{BB962C8B-B14F-4D97-AF65-F5344CB8AC3E}">
        <p14:creationId xmlns:p14="http://schemas.microsoft.com/office/powerpoint/2010/main" val="310817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0BC28B-BD6C-4019-8FC8-CC12D9E2A0BE}"/>
              </a:ext>
            </a:extLst>
          </p:cNvPr>
          <p:cNvSpPr/>
          <p:nvPr userDrawn="1"/>
        </p:nvSpPr>
        <p:spPr>
          <a:xfrm>
            <a:off x="0" y="0"/>
            <a:ext cx="9144000" cy="1916832"/>
          </a:xfrm>
          <a:prstGeom prst="rect">
            <a:avLst/>
          </a:prstGeom>
          <a:solidFill>
            <a:schemeClr val="bg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dirty="0">
              <a:latin typeface="Arial" pitchFamily="34" charset="0"/>
              <a:cs typeface="Arial" pitchFamily="34" charset="0"/>
            </a:endParaRPr>
          </a:p>
        </p:txBody>
      </p:sp>
      <p:sp>
        <p:nvSpPr>
          <p:cNvPr id="9" name="Title 1"/>
          <p:cNvSpPr>
            <a:spLocks noGrp="1"/>
          </p:cNvSpPr>
          <p:nvPr>
            <p:ph type="ctrTitle"/>
          </p:nvPr>
        </p:nvSpPr>
        <p:spPr>
          <a:xfrm>
            <a:off x="270283" y="2203467"/>
            <a:ext cx="7146035" cy="307777"/>
          </a:xfrm>
          <a:prstGeom prst="rect">
            <a:avLst/>
          </a:prstGeom>
        </p:spPr>
        <p:txBody>
          <a:bodyPr wrap="square" lIns="0" tIns="0" rIns="0" bIns="0" anchor="t" anchorCtr="0">
            <a:spAutoFit/>
          </a:bodyPr>
          <a:lstStyle>
            <a:lvl1pPr>
              <a:lnSpc>
                <a:spcPts val="2400"/>
              </a:lnSpc>
              <a:defRPr sz="2400" baseline="0">
                <a:solidFill>
                  <a:srgbClr val="8F1538"/>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270276" y="2628934"/>
            <a:ext cx="4226988" cy="153888"/>
          </a:xfrm>
          <a:prstGeom prst="rect">
            <a:avLst/>
          </a:prstGeom>
        </p:spPr>
        <p:txBody>
          <a:bodyPr wrap="square" lIns="0" tIns="0" rIns="0" bIns="0">
            <a:spAutoFit/>
          </a:bodyPr>
          <a:lstStyle>
            <a:lvl1pPr marL="0" indent="0" algn="l">
              <a:lnSpc>
                <a:spcPts val="1200"/>
              </a:lnSpc>
              <a:buNone/>
              <a:defRPr sz="1200" b="1">
                <a:solidFill>
                  <a:srgbClr val="1831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Box 11"/>
          <p:cNvSpPr txBox="1"/>
          <p:nvPr userDrawn="1"/>
        </p:nvSpPr>
        <p:spPr>
          <a:xfrm>
            <a:off x="270301" y="6427629"/>
            <a:ext cx="3981859" cy="169277"/>
          </a:xfrm>
          <a:prstGeom prst="rect">
            <a:avLst/>
          </a:prstGeom>
          <a:noFill/>
        </p:spPr>
        <p:txBody>
          <a:bodyPr wrap="none" lIns="0" tIns="0" rIns="0" bIns="0" rtlCol="0">
            <a:spAutoFit/>
          </a:bodyPr>
          <a:lstStyle/>
          <a:p>
            <a:r>
              <a:rPr lang="en-GB" sz="1100" b="1" dirty="0">
                <a:solidFill>
                  <a:srgbClr val="183153"/>
                </a:solidFill>
                <a:cs typeface="Arial" pitchFamily="34" charset="0"/>
              </a:rPr>
              <a:t>For professional investors only – Not for public distribution</a:t>
            </a:r>
          </a:p>
        </p:txBody>
      </p:sp>
      <p:cxnSp>
        <p:nvCxnSpPr>
          <p:cNvPr id="13" name="Straight Connector 12"/>
          <p:cNvCxnSpPr/>
          <p:nvPr userDrawn="1"/>
        </p:nvCxnSpPr>
        <p:spPr>
          <a:xfrm>
            <a:off x="270277" y="6252686"/>
            <a:ext cx="8603446" cy="0"/>
          </a:xfrm>
          <a:prstGeom prst="line">
            <a:avLst/>
          </a:prstGeom>
          <a:ln w="6350">
            <a:solidFill>
              <a:srgbClr val="8F153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70277" y="300038"/>
            <a:ext cx="8603446" cy="0"/>
          </a:xfrm>
          <a:prstGeom prst="line">
            <a:avLst/>
          </a:prstGeom>
          <a:ln w="6350">
            <a:solidFill>
              <a:srgbClr val="8F1538"/>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4235899-526F-3F42-A406-B0C1D652C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2360" y="670722"/>
            <a:ext cx="1080120" cy="670046"/>
          </a:xfrm>
          <a:prstGeom prst="rect">
            <a:avLst/>
          </a:prstGeom>
        </p:spPr>
      </p:pic>
    </p:spTree>
    <p:extLst>
      <p:ext uri="{BB962C8B-B14F-4D97-AF65-F5344CB8AC3E}">
        <p14:creationId xmlns:p14="http://schemas.microsoft.com/office/powerpoint/2010/main" val="72868206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extBox 11"/>
          <p:cNvSpPr txBox="1"/>
          <p:nvPr userDrawn="1"/>
        </p:nvSpPr>
        <p:spPr>
          <a:xfrm>
            <a:off x="270277" y="6461890"/>
            <a:ext cx="226490" cy="123111"/>
          </a:xfrm>
          <a:prstGeom prst="rect">
            <a:avLst/>
          </a:prstGeom>
          <a:noFill/>
        </p:spPr>
        <p:txBody>
          <a:bodyPr wrap="square" lIns="0" tIns="0" rIns="0" bIns="0" rtlCol="0" anchor="b" anchorCtr="0">
            <a:spAutoFit/>
          </a:bodyPr>
          <a:lstStyle/>
          <a:p>
            <a:fld id="{55E13717-5372-4872-AA2F-57969FF86C14}" type="slidenum">
              <a:rPr lang="en-GB" sz="800" b="1">
                <a:solidFill>
                  <a:srgbClr val="8F1538"/>
                </a:solidFill>
                <a:cs typeface="Arial" pitchFamily="34" charset="0"/>
              </a:rPr>
              <a:pPr/>
              <a:t>‹#›</a:t>
            </a:fld>
            <a:endParaRPr lang="en-GB" sz="800" b="1" dirty="0">
              <a:solidFill>
                <a:srgbClr val="8F1538"/>
              </a:solidFill>
              <a:cs typeface="Arial" pitchFamily="34" charset="0"/>
            </a:endParaRPr>
          </a:p>
        </p:txBody>
      </p:sp>
      <p:cxnSp>
        <p:nvCxnSpPr>
          <p:cNvPr id="15" name="Straight Connector 14"/>
          <p:cNvCxnSpPr/>
          <p:nvPr userDrawn="1"/>
        </p:nvCxnSpPr>
        <p:spPr>
          <a:xfrm>
            <a:off x="270277" y="917373"/>
            <a:ext cx="8603446" cy="0"/>
          </a:xfrm>
          <a:prstGeom prst="line">
            <a:avLst/>
          </a:prstGeom>
          <a:ln w="6350">
            <a:solidFill>
              <a:srgbClr val="8F1538"/>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C60C49B-C59D-4A57-84C6-77C0FF5B63E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3181602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ACF2-3781-44E5-8B51-6D295B61EA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18F862-F2B0-4C59-80AF-511BB8CB95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71C2F-C2E8-4472-9B6F-80C688298BC9}"/>
              </a:ext>
            </a:extLst>
          </p:cNvPr>
          <p:cNvSpPr>
            <a:spLocks noGrp="1"/>
          </p:cNvSpPr>
          <p:nvPr>
            <p:ph type="dt" sz="half" idx="10"/>
          </p:nvPr>
        </p:nvSpPr>
        <p:spPr/>
        <p:txBody>
          <a:bodyPr/>
          <a:lstStyle/>
          <a:p>
            <a:fld id="{4EFFD0C8-46D7-4B37-BE88-404548E83843}" type="datetimeFigureOut">
              <a:rPr lang="en-GB" smtClean="0"/>
              <a:t>25/05/2021</a:t>
            </a:fld>
            <a:endParaRPr lang="en-GB"/>
          </a:p>
        </p:txBody>
      </p:sp>
      <p:sp>
        <p:nvSpPr>
          <p:cNvPr id="5" name="Footer Placeholder 4">
            <a:extLst>
              <a:ext uri="{FF2B5EF4-FFF2-40B4-BE49-F238E27FC236}">
                <a16:creationId xmlns:a16="http://schemas.microsoft.com/office/drawing/2014/main" id="{1533591C-CFF0-4D08-B71B-A79C1D70C7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AFB40-AB66-4A5A-9B05-57B4BC48E5EB}"/>
              </a:ext>
            </a:extLst>
          </p:cNvPr>
          <p:cNvSpPr>
            <a:spLocks noGrp="1"/>
          </p:cNvSpPr>
          <p:nvPr>
            <p:ph type="sldNum" sz="quarter" idx="12"/>
          </p:nvPr>
        </p:nvSpPr>
        <p:spPr/>
        <p:txBody>
          <a:bodyPr/>
          <a:lstStyle/>
          <a:p>
            <a:fld id="{F9DFFB15-74EB-4D04-A459-D2D0F693D195}" type="slidenum">
              <a:rPr lang="en-GB" smtClean="0"/>
              <a:t>‹#›</a:t>
            </a:fld>
            <a:endParaRPr lang="en-GB"/>
          </a:p>
        </p:txBody>
      </p:sp>
    </p:spTree>
    <p:extLst>
      <p:ext uri="{BB962C8B-B14F-4D97-AF65-F5344CB8AC3E}">
        <p14:creationId xmlns:p14="http://schemas.microsoft.com/office/powerpoint/2010/main" val="1159286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2672" t="22526" r="11875" b="26481"/>
          <a:stretch/>
        </p:blipFill>
        <p:spPr>
          <a:xfrm>
            <a:off x="7939980" y="150608"/>
            <a:ext cx="933744" cy="683643"/>
          </a:xfrm>
          <a:prstGeom prst="rect">
            <a:avLst/>
          </a:prstGeom>
        </p:spPr>
      </p:pic>
      <p:sp>
        <p:nvSpPr>
          <p:cNvPr id="9" name="Text Placeholder 8"/>
          <p:cNvSpPr>
            <a:spLocks noGrp="1"/>
          </p:cNvSpPr>
          <p:nvPr>
            <p:ph type="body" sz="quarter" idx="13"/>
          </p:nvPr>
        </p:nvSpPr>
        <p:spPr>
          <a:xfrm>
            <a:off x="270278" y="1047750"/>
            <a:ext cx="8602627" cy="4480214"/>
          </a:xfrm>
          <a:prstGeom prst="rect">
            <a:avLst/>
          </a:prstGeom>
        </p:spPr>
        <p:txBody>
          <a:bodyPr lIns="0" tIns="0" rIns="0" bIns="0">
            <a:noAutofit/>
          </a:bodyPr>
          <a:lstStyle>
            <a:lvl1pPr>
              <a:defRPr>
                <a:solidFill>
                  <a:srgbClr val="183153"/>
                </a:solidFill>
              </a:defRPr>
            </a:lvl1pPr>
            <a:lvl2pPr>
              <a:defRPr>
                <a:solidFill>
                  <a:srgbClr val="183153"/>
                </a:solidFill>
              </a:defRPr>
            </a:lvl2pPr>
            <a:lvl3pPr>
              <a:defRPr>
                <a:solidFill>
                  <a:srgbClr val="183153"/>
                </a:solidFill>
              </a:defRPr>
            </a:lvl3pPr>
            <a:lvl4pPr>
              <a:defRPr>
                <a:solidFill>
                  <a:srgbClr val="183153"/>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270278" y="452664"/>
            <a:ext cx="8602627" cy="338554"/>
          </a:xfrm>
          <a:prstGeom prst="rect">
            <a:avLst/>
          </a:prstGeom>
        </p:spPr>
        <p:txBody>
          <a:bodyPr lIns="0" tIns="0" rIns="0" bIns="0"/>
          <a:lstStyle>
            <a:lvl1pPr>
              <a:defRPr>
                <a:solidFill>
                  <a:srgbClr val="8F1538"/>
                </a:solidFill>
              </a:defRPr>
            </a:lvl1pPr>
          </a:lstStyle>
          <a:p>
            <a:r>
              <a:rPr lang="en-US" dirty="0"/>
              <a:t>Click to edit Master title style</a:t>
            </a:r>
            <a:endParaRPr lang="en-GB" dirty="0"/>
          </a:p>
        </p:txBody>
      </p:sp>
      <p:cxnSp>
        <p:nvCxnSpPr>
          <p:cNvPr id="8" name="Straight Connector 7"/>
          <p:cNvCxnSpPr/>
          <p:nvPr userDrawn="1"/>
        </p:nvCxnSpPr>
        <p:spPr>
          <a:xfrm>
            <a:off x="270277" y="917373"/>
            <a:ext cx="8603446" cy="0"/>
          </a:xfrm>
          <a:prstGeom prst="line">
            <a:avLst/>
          </a:prstGeom>
          <a:ln w="6350">
            <a:solidFill>
              <a:srgbClr val="8F153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70277" y="6471340"/>
            <a:ext cx="226490" cy="113557"/>
          </a:xfrm>
          <a:prstGeom prst="rect">
            <a:avLst/>
          </a:prstGeom>
          <a:noFill/>
        </p:spPr>
        <p:txBody>
          <a:bodyPr wrap="square" lIns="0" tIns="0" rIns="0" bIns="0" rtlCol="0" anchor="b" anchorCtr="0">
            <a:spAutoFit/>
          </a:bodyPr>
          <a:lstStyle/>
          <a:p>
            <a:fld id="{55E13717-5372-4872-AA2F-57969FF86C14}" type="slidenum">
              <a:rPr lang="en-GB" sz="738" b="1" smtClean="0">
                <a:solidFill>
                  <a:srgbClr val="8F1538"/>
                </a:solidFill>
                <a:latin typeface="Arial" pitchFamily="34" charset="0"/>
                <a:cs typeface="Arial" pitchFamily="34" charset="0"/>
              </a:rPr>
              <a:pPr/>
              <a:t>‹#›</a:t>
            </a:fld>
            <a:endParaRPr lang="en-GB" sz="738" b="1" dirty="0">
              <a:solidFill>
                <a:srgbClr val="8F1538"/>
              </a:solidFill>
              <a:latin typeface="Arial" pitchFamily="34" charset="0"/>
              <a:cs typeface="Arial" pitchFamily="34" charset="0"/>
            </a:endParaRPr>
          </a:p>
        </p:txBody>
      </p:sp>
    </p:spTree>
    <p:extLst>
      <p:ext uri="{BB962C8B-B14F-4D97-AF65-F5344CB8AC3E}">
        <p14:creationId xmlns:p14="http://schemas.microsoft.com/office/powerpoint/2010/main" val="423429341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with Image">
    <p:spTree>
      <p:nvGrpSpPr>
        <p:cNvPr id="1" name=""/>
        <p:cNvGrpSpPr/>
        <p:nvPr/>
      </p:nvGrpSpPr>
      <p:grpSpPr>
        <a:xfrm>
          <a:off x="0" y="0"/>
          <a:ext cx="0" cy="0"/>
          <a:chOff x="0" y="0"/>
          <a:chExt cx="0" cy="0"/>
        </a:xfrm>
      </p:grpSpPr>
      <p:pic>
        <p:nvPicPr>
          <p:cNvPr id="1027" name="Picture 3" descr="T:\Tag SFTP\Tag Printing\Leanne\London Skyline - Copy.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7976"/>
          <a:stretch/>
        </p:blipFill>
        <p:spPr bwMode="auto">
          <a:xfrm>
            <a:off x="644597" y="-31867"/>
            <a:ext cx="8499423" cy="68788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 y="0"/>
            <a:ext cx="3442018" cy="68580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dirty="0">
              <a:solidFill>
                <a:srgbClr val="FFFFFF"/>
              </a:solidFill>
              <a:cs typeface="Arial" pitchFamily="34" charset="0"/>
            </a:endParaRPr>
          </a:p>
        </p:txBody>
      </p:sp>
      <p:sp>
        <p:nvSpPr>
          <p:cNvPr id="2" name="Title 1"/>
          <p:cNvSpPr>
            <a:spLocks noGrp="1"/>
          </p:cNvSpPr>
          <p:nvPr>
            <p:ph type="ctrTitle"/>
          </p:nvPr>
        </p:nvSpPr>
        <p:spPr>
          <a:xfrm>
            <a:off x="270300" y="537066"/>
            <a:ext cx="2916935" cy="615553"/>
          </a:xfrm>
          <a:prstGeom prst="rect">
            <a:avLst/>
          </a:prstGeom>
        </p:spPr>
        <p:txBody>
          <a:bodyPr wrap="square" lIns="0" tIns="0" rIns="0" bIns="0" anchor="t" anchorCtr="0">
            <a:spAutoFit/>
          </a:bodyPr>
          <a:lstStyle>
            <a:lvl1pPr>
              <a:lnSpc>
                <a:spcPts val="2400"/>
              </a:lnSpc>
              <a:defRPr sz="2400"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70298" y="1356569"/>
            <a:ext cx="2928544" cy="153888"/>
          </a:xfrm>
          <a:prstGeom prst="rect">
            <a:avLst/>
          </a:prstGeom>
        </p:spPr>
        <p:txBody>
          <a:bodyPr wrap="square" lIns="0" tIns="0" rIns="0" bIns="0">
            <a:spAutoFit/>
          </a:bodyPr>
          <a:lstStyle>
            <a:lvl1pPr marL="0" indent="0" algn="l">
              <a:lnSpc>
                <a:spcPts val="1200"/>
              </a:lnSpc>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a:extLst>
              <a:ext uri="{FF2B5EF4-FFF2-40B4-BE49-F238E27FC236}">
                <a16:creationId xmlns:a16="http://schemas.microsoft.com/office/drawing/2014/main" id="{0A866183-5A9E-614B-B1D1-F40837CE872A}"/>
              </a:ext>
            </a:extLst>
          </p:cNvPr>
          <p:cNvPicPr>
            <a:picLocks noChangeAspect="1"/>
          </p:cNvPicPr>
          <p:nvPr userDrawn="1"/>
        </p:nvPicPr>
        <p:blipFill>
          <a:blip r:embed="rId3"/>
          <a:stretch>
            <a:fillRect/>
          </a:stretch>
        </p:blipFill>
        <p:spPr>
          <a:xfrm>
            <a:off x="827590" y="5386795"/>
            <a:ext cx="1656184" cy="1028877"/>
          </a:xfrm>
          <a:prstGeom prst="rect">
            <a:avLst/>
          </a:prstGeom>
        </p:spPr>
      </p:pic>
    </p:spTree>
    <p:extLst>
      <p:ext uri="{BB962C8B-B14F-4D97-AF65-F5344CB8AC3E}">
        <p14:creationId xmlns:p14="http://schemas.microsoft.com/office/powerpoint/2010/main" val="1342610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with Image">
    <p:spTree>
      <p:nvGrpSpPr>
        <p:cNvPr id="1" name=""/>
        <p:cNvGrpSpPr/>
        <p:nvPr/>
      </p:nvGrpSpPr>
      <p:grpSpPr>
        <a:xfrm>
          <a:off x="0" y="0"/>
          <a:ext cx="0" cy="0"/>
          <a:chOff x="0" y="0"/>
          <a:chExt cx="0" cy="0"/>
        </a:xfrm>
      </p:grpSpPr>
      <p:pic>
        <p:nvPicPr>
          <p:cNvPr id="2050" name="Picture 2" descr="T:\Tag SFTP\Tag Printing\Leanne\london_city_skyline_with_gerkin_51750391_2_.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347866" y="0"/>
            <a:ext cx="579613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 y="0"/>
            <a:ext cx="3442018" cy="68580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dirty="0">
              <a:solidFill>
                <a:srgbClr val="FFFFFF"/>
              </a:solidFill>
              <a:cs typeface="Arial" pitchFamily="34" charset="0"/>
            </a:endParaRPr>
          </a:p>
        </p:txBody>
      </p:sp>
      <p:sp>
        <p:nvSpPr>
          <p:cNvPr id="2" name="Title 1"/>
          <p:cNvSpPr>
            <a:spLocks noGrp="1"/>
          </p:cNvSpPr>
          <p:nvPr>
            <p:ph type="ctrTitle"/>
          </p:nvPr>
        </p:nvSpPr>
        <p:spPr>
          <a:xfrm>
            <a:off x="270300" y="537066"/>
            <a:ext cx="2916935" cy="615553"/>
          </a:xfrm>
          <a:prstGeom prst="rect">
            <a:avLst/>
          </a:prstGeom>
        </p:spPr>
        <p:txBody>
          <a:bodyPr wrap="square" lIns="0" tIns="0" rIns="0" bIns="0" anchor="t" anchorCtr="0">
            <a:spAutoFit/>
          </a:bodyPr>
          <a:lstStyle>
            <a:lvl1pPr>
              <a:lnSpc>
                <a:spcPts val="2400"/>
              </a:lnSpc>
              <a:defRPr sz="2400"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70298" y="1356569"/>
            <a:ext cx="2928544" cy="153888"/>
          </a:xfrm>
          <a:prstGeom prst="rect">
            <a:avLst/>
          </a:prstGeom>
        </p:spPr>
        <p:txBody>
          <a:bodyPr wrap="square" lIns="0" tIns="0" rIns="0" bIns="0">
            <a:spAutoFit/>
          </a:bodyPr>
          <a:lstStyle>
            <a:lvl1pPr marL="0" indent="0" algn="l">
              <a:lnSpc>
                <a:spcPts val="1200"/>
              </a:lnSpc>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0C4A8EE0-CA4C-4543-890D-1EBF970C2362}"/>
              </a:ext>
            </a:extLst>
          </p:cNvPr>
          <p:cNvPicPr>
            <a:picLocks noChangeAspect="1"/>
          </p:cNvPicPr>
          <p:nvPr userDrawn="1"/>
        </p:nvPicPr>
        <p:blipFill>
          <a:blip r:embed="rId3"/>
          <a:stretch>
            <a:fillRect/>
          </a:stretch>
        </p:blipFill>
        <p:spPr>
          <a:xfrm>
            <a:off x="827590" y="5386795"/>
            <a:ext cx="1656184" cy="1028877"/>
          </a:xfrm>
          <a:prstGeom prst="rect">
            <a:avLst/>
          </a:prstGeom>
        </p:spPr>
      </p:pic>
    </p:spTree>
    <p:extLst>
      <p:ext uri="{BB962C8B-B14F-4D97-AF65-F5344CB8AC3E}">
        <p14:creationId xmlns:p14="http://schemas.microsoft.com/office/powerpoint/2010/main" val="110045281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with Image">
    <p:spTree>
      <p:nvGrpSpPr>
        <p:cNvPr id="1" name=""/>
        <p:cNvGrpSpPr/>
        <p:nvPr/>
      </p:nvGrpSpPr>
      <p:grpSpPr>
        <a:xfrm>
          <a:off x="0" y="0"/>
          <a:ext cx="0" cy="0"/>
          <a:chOff x="0" y="0"/>
          <a:chExt cx="0" cy="0"/>
        </a:xfrm>
      </p:grpSpPr>
      <p:pic>
        <p:nvPicPr>
          <p:cNvPr id="5" name="Picture 2" descr="T:\Tag SFTP\Tag Printing\Leanne\london_skyline_view_from_st_pauls_cathedral_dusk_68997331_1.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219468" y="0"/>
            <a:ext cx="592455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 y="0"/>
            <a:ext cx="3442018" cy="68580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dirty="0">
              <a:solidFill>
                <a:srgbClr val="FFFFFF"/>
              </a:solidFill>
              <a:cs typeface="Arial" pitchFamily="34" charset="0"/>
            </a:endParaRPr>
          </a:p>
        </p:txBody>
      </p:sp>
      <p:sp>
        <p:nvSpPr>
          <p:cNvPr id="2" name="Title 1"/>
          <p:cNvSpPr>
            <a:spLocks noGrp="1"/>
          </p:cNvSpPr>
          <p:nvPr>
            <p:ph type="ctrTitle"/>
          </p:nvPr>
        </p:nvSpPr>
        <p:spPr>
          <a:xfrm>
            <a:off x="270300" y="537066"/>
            <a:ext cx="2916935" cy="615553"/>
          </a:xfrm>
          <a:prstGeom prst="rect">
            <a:avLst/>
          </a:prstGeom>
        </p:spPr>
        <p:txBody>
          <a:bodyPr wrap="square" lIns="0" tIns="0" rIns="0" bIns="0" anchor="t" anchorCtr="0">
            <a:spAutoFit/>
          </a:bodyPr>
          <a:lstStyle>
            <a:lvl1pPr>
              <a:lnSpc>
                <a:spcPts val="2400"/>
              </a:lnSpc>
              <a:defRPr sz="2400"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70298" y="1356569"/>
            <a:ext cx="2928544" cy="153888"/>
          </a:xfrm>
          <a:prstGeom prst="rect">
            <a:avLst/>
          </a:prstGeom>
        </p:spPr>
        <p:txBody>
          <a:bodyPr wrap="square" lIns="0" tIns="0" rIns="0" bIns="0">
            <a:spAutoFit/>
          </a:bodyPr>
          <a:lstStyle>
            <a:lvl1pPr marL="0" indent="0" algn="l">
              <a:lnSpc>
                <a:spcPts val="1200"/>
              </a:lnSpc>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5C6ACADB-8EB7-E948-BF12-4DDB530A5DD0}"/>
              </a:ext>
            </a:extLst>
          </p:cNvPr>
          <p:cNvPicPr>
            <a:picLocks noChangeAspect="1"/>
          </p:cNvPicPr>
          <p:nvPr userDrawn="1"/>
        </p:nvPicPr>
        <p:blipFill>
          <a:blip r:embed="rId3"/>
          <a:stretch>
            <a:fillRect/>
          </a:stretch>
        </p:blipFill>
        <p:spPr>
          <a:xfrm>
            <a:off x="827590" y="5386795"/>
            <a:ext cx="1656184" cy="1028877"/>
          </a:xfrm>
          <a:prstGeom prst="rect">
            <a:avLst/>
          </a:prstGeom>
        </p:spPr>
      </p:pic>
    </p:spTree>
    <p:extLst>
      <p:ext uri="{BB962C8B-B14F-4D97-AF65-F5344CB8AC3E}">
        <p14:creationId xmlns:p14="http://schemas.microsoft.com/office/powerpoint/2010/main" val="16111646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with Im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2" cy="6858001"/>
          </a:xfrm>
          <a:prstGeom prst="rect">
            <a:avLst/>
          </a:prstGeom>
        </p:spPr>
      </p:pic>
      <p:sp>
        <p:nvSpPr>
          <p:cNvPr id="6" name="Rectangle 5"/>
          <p:cNvSpPr/>
          <p:nvPr userDrawn="1"/>
        </p:nvSpPr>
        <p:spPr>
          <a:xfrm>
            <a:off x="1" y="0"/>
            <a:ext cx="3442018" cy="68580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dirty="0">
              <a:solidFill>
                <a:srgbClr val="FFFFFF"/>
              </a:solidFill>
              <a:cs typeface="Arial" pitchFamily="34" charset="0"/>
            </a:endParaRPr>
          </a:p>
        </p:txBody>
      </p:sp>
      <p:sp>
        <p:nvSpPr>
          <p:cNvPr id="2" name="Title 1"/>
          <p:cNvSpPr>
            <a:spLocks noGrp="1"/>
          </p:cNvSpPr>
          <p:nvPr>
            <p:ph type="ctrTitle"/>
          </p:nvPr>
        </p:nvSpPr>
        <p:spPr>
          <a:xfrm>
            <a:off x="270300" y="537066"/>
            <a:ext cx="2916935" cy="615553"/>
          </a:xfrm>
          <a:prstGeom prst="rect">
            <a:avLst/>
          </a:prstGeom>
        </p:spPr>
        <p:txBody>
          <a:bodyPr wrap="square" lIns="0" tIns="0" rIns="0" bIns="0" anchor="t" anchorCtr="0">
            <a:spAutoFit/>
          </a:bodyPr>
          <a:lstStyle>
            <a:lvl1pPr>
              <a:lnSpc>
                <a:spcPts val="2400"/>
              </a:lnSpc>
              <a:defRPr sz="2400"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70298" y="1356569"/>
            <a:ext cx="2928544" cy="153888"/>
          </a:xfrm>
          <a:prstGeom prst="rect">
            <a:avLst/>
          </a:prstGeom>
        </p:spPr>
        <p:txBody>
          <a:bodyPr wrap="square" lIns="0" tIns="0" rIns="0" bIns="0">
            <a:spAutoFit/>
          </a:bodyPr>
          <a:lstStyle>
            <a:lvl1pPr marL="0" indent="0" algn="l">
              <a:lnSpc>
                <a:spcPts val="1200"/>
              </a:lnSpc>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BBB1D8B9-E5E7-2A43-BDC9-3AE2DDDB158B}"/>
              </a:ext>
            </a:extLst>
          </p:cNvPr>
          <p:cNvPicPr>
            <a:picLocks noChangeAspect="1"/>
          </p:cNvPicPr>
          <p:nvPr userDrawn="1"/>
        </p:nvPicPr>
        <p:blipFill>
          <a:blip r:embed="rId3"/>
          <a:stretch>
            <a:fillRect/>
          </a:stretch>
        </p:blipFill>
        <p:spPr>
          <a:xfrm>
            <a:off x="827590" y="5386795"/>
            <a:ext cx="1656184" cy="1028877"/>
          </a:xfrm>
          <a:prstGeom prst="rect">
            <a:avLst/>
          </a:prstGeom>
        </p:spPr>
      </p:pic>
    </p:spTree>
    <p:extLst>
      <p:ext uri="{BB962C8B-B14F-4D97-AF65-F5344CB8AC3E}">
        <p14:creationId xmlns:p14="http://schemas.microsoft.com/office/powerpoint/2010/main" val="99393756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cxnSp>
        <p:nvCxnSpPr>
          <p:cNvPr id="8" name="Straight Connector 7"/>
          <p:cNvCxnSpPr/>
          <p:nvPr userDrawn="1"/>
        </p:nvCxnSpPr>
        <p:spPr>
          <a:xfrm>
            <a:off x="270277" y="917373"/>
            <a:ext cx="8603446" cy="0"/>
          </a:xfrm>
          <a:prstGeom prst="line">
            <a:avLst/>
          </a:prstGeom>
          <a:ln w="6350">
            <a:solidFill>
              <a:srgbClr val="8F153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70277" y="6461890"/>
            <a:ext cx="226490" cy="123111"/>
          </a:xfrm>
          <a:prstGeom prst="rect">
            <a:avLst/>
          </a:prstGeom>
          <a:noFill/>
        </p:spPr>
        <p:txBody>
          <a:bodyPr wrap="square" lIns="0" tIns="0" rIns="0" bIns="0" rtlCol="0" anchor="b" anchorCtr="0">
            <a:spAutoFit/>
          </a:bodyPr>
          <a:lstStyle/>
          <a:p>
            <a:fld id="{55E13717-5372-4872-AA2F-57969FF86C14}" type="slidenum">
              <a:rPr lang="en-GB" sz="800" b="1">
                <a:solidFill>
                  <a:srgbClr val="8F1538"/>
                </a:solidFill>
                <a:cs typeface="Arial" pitchFamily="34" charset="0"/>
              </a:rPr>
              <a:pPr/>
              <a:t>‹#›</a:t>
            </a:fld>
            <a:endParaRPr lang="en-GB" sz="800" b="1" dirty="0">
              <a:solidFill>
                <a:srgbClr val="8F1538"/>
              </a:solidFill>
              <a:cs typeface="Arial" pitchFamily="34" charset="0"/>
            </a:endParaRPr>
          </a:p>
        </p:txBody>
      </p:sp>
      <p:sp>
        <p:nvSpPr>
          <p:cNvPr id="4" name="Title 3">
            <a:extLst>
              <a:ext uri="{FF2B5EF4-FFF2-40B4-BE49-F238E27FC236}">
                <a16:creationId xmlns:a16="http://schemas.microsoft.com/office/drawing/2014/main" id="{E418D316-2154-4F96-A0BB-A687459753B9}"/>
              </a:ext>
            </a:extLst>
          </p:cNvPr>
          <p:cNvSpPr>
            <a:spLocks noGrp="1"/>
          </p:cNvSpPr>
          <p:nvPr>
            <p:ph type="title"/>
          </p:nvPr>
        </p:nvSpPr>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F42A48C1-4CCE-4397-AEAE-095D53E1B000}"/>
              </a:ext>
            </a:extLst>
          </p:cNvPr>
          <p:cNvSpPr>
            <a:spLocks noGrp="1"/>
          </p:cNvSpPr>
          <p:nvPr>
            <p:ph sz="quarter" idx="10"/>
          </p:nvPr>
        </p:nvSpPr>
        <p:spPr>
          <a:xfrm>
            <a:off x="249239" y="1341437"/>
            <a:ext cx="8645525" cy="49672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4327549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to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EEC777-6F55-400B-BA89-FF75BD22CA40}"/>
              </a:ext>
            </a:extLst>
          </p:cNvPr>
          <p:cNvSpPr/>
          <p:nvPr userDrawn="1"/>
        </p:nvSpPr>
        <p:spPr>
          <a:xfrm>
            <a:off x="5580112" y="0"/>
            <a:ext cx="3563888" cy="1916832"/>
          </a:xfrm>
          <a:prstGeom prst="rect">
            <a:avLst/>
          </a:prstGeom>
          <a:solidFill>
            <a:schemeClr val="bg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dirty="0">
              <a:latin typeface="Arial" pitchFamily="34" charset="0"/>
              <a:cs typeface="Arial" pitchFamily="34" charset="0"/>
            </a:endParaRPr>
          </a:p>
        </p:txBody>
      </p:sp>
      <p:sp>
        <p:nvSpPr>
          <p:cNvPr id="9" name="Rectangle 8"/>
          <p:cNvSpPr/>
          <p:nvPr userDrawn="1"/>
        </p:nvSpPr>
        <p:spPr>
          <a:xfrm>
            <a:off x="28" y="0"/>
            <a:ext cx="5959721" cy="68580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dirty="0">
              <a:solidFill>
                <a:srgbClr val="FFFFFF"/>
              </a:solidFill>
              <a:cs typeface="Arial" pitchFamily="34" charset="0"/>
            </a:endParaRPr>
          </a:p>
        </p:txBody>
      </p:sp>
      <p:sp>
        <p:nvSpPr>
          <p:cNvPr id="10" name="Title 1"/>
          <p:cNvSpPr>
            <a:spLocks noGrp="1"/>
          </p:cNvSpPr>
          <p:nvPr>
            <p:ph type="ctrTitle"/>
          </p:nvPr>
        </p:nvSpPr>
        <p:spPr>
          <a:xfrm>
            <a:off x="270300" y="537066"/>
            <a:ext cx="2916935" cy="615553"/>
          </a:xfrm>
          <a:prstGeom prst="rect">
            <a:avLst/>
          </a:prstGeom>
        </p:spPr>
        <p:txBody>
          <a:bodyPr wrap="square" lIns="0" tIns="0" rIns="0" bIns="0" anchor="t" anchorCtr="0">
            <a:spAutoFit/>
          </a:bodyPr>
          <a:lstStyle>
            <a:lvl1pPr>
              <a:lnSpc>
                <a:spcPts val="2400"/>
              </a:lnSpc>
              <a:defRPr sz="2400" baseline="0">
                <a:solidFill>
                  <a:schemeClr val="bg1"/>
                </a:solidFill>
              </a:defRPr>
            </a:lvl1pPr>
          </a:lstStyle>
          <a:p>
            <a:r>
              <a:rPr lang="en-US" dirty="0"/>
              <a:t>Click to edit Master title style</a:t>
            </a:r>
            <a:endParaRPr lang="en-GB" dirty="0"/>
          </a:p>
        </p:txBody>
      </p:sp>
      <p:sp>
        <p:nvSpPr>
          <p:cNvPr id="12" name="Subtitle 2"/>
          <p:cNvSpPr>
            <a:spLocks noGrp="1"/>
          </p:cNvSpPr>
          <p:nvPr>
            <p:ph type="subTitle" idx="1"/>
          </p:nvPr>
        </p:nvSpPr>
        <p:spPr>
          <a:xfrm>
            <a:off x="270298" y="1356569"/>
            <a:ext cx="2928544" cy="153888"/>
          </a:xfrm>
          <a:prstGeom prst="rect">
            <a:avLst/>
          </a:prstGeom>
        </p:spPr>
        <p:txBody>
          <a:bodyPr wrap="square" lIns="0" tIns="0" rIns="0" bIns="0">
            <a:spAutoFit/>
          </a:bodyPr>
          <a:lstStyle>
            <a:lvl1pPr marL="0" indent="0" algn="l">
              <a:lnSpc>
                <a:spcPts val="1200"/>
              </a:lnSpc>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E8F19D08-D493-1C46-B442-FEE4D66895E9}"/>
              </a:ext>
            </a:extLst>
          </p:cNvPr>
          <p:cNvPicPr>
            <a:picLocks noChangeAspect="1"/>
          </p:cNvPicPr>
          <p:nvPr userDrawn="1"/>
        </p:nvPicPr>
        <p:blipFill>
          <a:blip r:embed="rId2"/>
          <a:stretch>
            <a:fillRect/>
          </a:stretch>
        </p:blipFill>
        <p:spPr>
          <a:xfrm>
            <a:off x="6595070" y="4988316"/>
            <a:ext cx="1929548" cy="1198701"/>
          </a:xfrm>
          <a:prstGeom prst="rect">
            <a:avLst/>
          </a:prstGeom>
        </p:spPr>
      </p:pic>
    </p:spTree>
    <p:extLst>
      <p:ext uri="{BB962C8B-B14F-4D97-AF65-F5344CB8AC3E}">
        <p14:creationId xmlns:p14="http://schemas.microsoft.com/office/powerpoint/2010/main" val="212797729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6" name="TextBox 15"/>
          <p:cNvSpPr txBox="1"/>
          <p:nvPr userDrawn="1"/>
        </p:nvSpPr>
        <p:spPr>
          <a:xfrm>
            <a:off x="270277" y="6461890"/>
            <a:ext cx="226490" cy="123111"/>
          </a:xfrm>
          <a:prstGeom prst="rect">
            <a:avLst/>
          </a:prstGeom>
          <a:noFill/>
        </p:spPr>
        <p:txBody>
          <a:bodyPr wrap="square" lIns="0" tIns="0" rIns="0" bIns="0" rtlCol="0" anchor="b" anchorCtr="0">
            <a:spAutoFit/>
          </a:bodyPr>
          <a:lstStyle/>
          <a:p>
            <a:fld id="{55E13717-5372-4872-AA2F-57969FF86C14}" type="slidenum">
              <a:rPr lang="en-GB" sz="800" b="1">
                <a:solidFill>
                  <a:srgbClr val="8F1538"/>
                </a:solidFill>
                <a:cs typeface="Arial" pitchFamily="34" charset="0"/>
              </a:rPr>
              <a:pPr/>
              <a:t>‹#›</a:t>
            </a:fld>
            <a:endParaRPr lang="en-GB" sz="800" b="1" dirty="0">
              <a:solidFill>
                <a:srgbClr val="8F1538"/>
              </a:solidFill>
              <a:cs typeface="Arial" pitchFamily="34" charset="0"/>
            </a:endParaRPr>
          </a:p>
        </p:txBody>
      </p:sp>
      <p:cxnSp>
        <p:nvCxnSpPr>
          <p:cNvPr id="20" name="Straight Connector 19"/>
          <p:cNvCxnSpPr/>
          <p:nvPr userDrawn="1"/>
        </p:nvCxnSpPr>
        <p:spPr>
          <a:xfrm>
            <a:off x="270277" y="917373"/>
            <a:ext cx="8603446" cy="0"/>
          </a:xfrm>
          <a:prstGeom prst="line">
            <a:avLst/>
          </a:prstGeom>
          <a:ln w="6350">
            <a:solidFill>
              <a:srgbClr val="8F1538"/>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EEA0960F-76E0-4294-ADE9-18082D5FEB64}"/>
              </a:ext>
            </a:extLst>
          </p:cNvPr>
          <p:cNvSpPr>
            <a:spLocks noGrp="1"/>
          </p:cNvSpPr>
          <p:nvPr>
            <p:ph type="title"/>
          </p:nvPr>
        </p:nvSpPr>
        <p:spPr/>
        <p:txBody>
          <a:bodyPr/>
          <a:lstStyle/>
          <a:p>
            <a:r>
              <a:rPr lang="en-US"/>
              <a:t>Click to edit Master title style</a:t>
            </a:r>
            <a:endParaRPr lang="en-GB"/>
          </a:p>
        </p:txBody>
      </p:sp>
      <p:sp>
        <p:nvSpPr>
          <p:cNvPr id="13" name="Content Placeholder 5">
            <a:extLst>
              <a:ext uri="{FF2B5EF4-FFF2-40B4-BE49-F238E27FC236}">
                <a16:creationId xmlns:a16="http://schemas.microsoft.com/office/drawing/2014/main" id="{FC8568D6-0CBD-49E8-9402-4612E5F97489}"/>
              </a:ext>
            </a:extLst>
          </p:cNvPr>
          <p:cNvSpPr>
            <a:spLocks noGrp="1"/>
          </p:cNvSpPr>
          <p:nvPr>
            <p:ph sz="quarter" idx="10"/>
          </p:nvPr>
        </p:nvSpPr>
        <p:spPr>
          <a:xfrm>
            <a:off x="269875" y="1341438"/>
            <a:ext cx="4164013" cy="49672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Content Placeholder 5">
            <a:extLst>
              <a:ext uri="{FF2B5EF4-FFF2-40B4-BE49-F238E27FC236}">
                <a16:creationId xmlns:a16="http://schemas.microsoft.com/office/drawing/2014/main" id="{1DBAC2FB-41AA-4217-91E5-60F49FE46A5D}"/>
              </a:ext>
            </a:extLst>
          </p:cNvPr>
          <p:cNvSpPr>
            <a:spLocks noGrp="1"/>
          </p:cNvSpPr>
          <p:nvPr>
            <p:ph sz="quarter" idx="11"/>
          </p:nvPr>
        </p:nvSpPr>
        <p:spPr>
          <a:xfrm>
            <a:off x="4765675" y="1341438"/>
            <a:ext cx="4129088" cy="49672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5834935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6" name="TextBox 15"/>
          <p:cNvSpPr txBox="1"/>
          <p:nvPr userDrawn="1"/>
        </p:nvSpPr>
        <p:spPr>
          <a:xfrm>
            <a:off x="270277" y="6461890"/>
            <a:ext cx="226490" cy="123111"/>
          </a:xfrm>
          <a:prstGeom prst="rect">
            <a:avLst/>
          </a:prstGeom>
          <a:noFill/>
        </p:spPr>
        <p:txBody>
          <a:bodyPr wrap="square" lIns="0" tIns="0" rIns="0" bIns="0" rtlCol="0" anchor="b" anchorCtr="0">
            <a:spAutoFit/>
          </a:bodyPr>
          <a:lstStyle/>
          <a:p>
            <a:fld id="{55E13717-5372-4872-AA2F-57969FF86C14}" type="slidenum">
              <a:rPr lang="en-GB" sz="800" b="1">
                <a:solidFill>
                  <a:srgbClr val="8F1538"/>
                </a:solidFill>
                <a:cs typeface="Arial" pitchFamily="34" charset="0"/>
              </a:rPr>
              <a:pPr/>
              <a:t>‹#›</a:t>
            </a:fld>
            <a:endParaRPr lang="en-GB" sz="800" b="1" dirty="0">
              <a:solidFill>
                <a:srgbClr val="8F1538"/>
              </a:solidFill>
              <a:cs typeface="Arial" pitchFamily="34" charset="0"/>
            </a:endParaRPr>
          </a:p>
        </p:txBody>
      </p:sp>
      <p:cxnSp>
        <p:nvCxnSpPr>
          <p:cNvPr id="20" name="Straight Connector 19"/>
          <p:cNvCxnSpPr/>
          <p:nvPr userDrawn="1"/>
        </p:nvCxnSpPr>
        <p:spPr>
          <a:xfrm>
            <a:off x="270277" y="917373"/>
            <a:ext cx="8603446" cy="0"/>
          </a:xfrm>
          <a:prstGeom prst="line">
            <a:avLst/>
          </a:prstGeom>
          <a:ln w="6350">
            <a:solidFill>
              <a:srgbClr val="8F1538"/>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EEA0960F-76E0-4294-ADE9-18082D5FEB64}"/>
              </a:ext>
            </a:extLst>
          </p:cNvPr>
          <p:cNvSpPr>
            <a:spLocks noGrp="1"/>
          </p:cNvSpPr>
          <p:nvPr>
            <p:ph type="title"/>
          </p:nvPr>
        </p:nvSpPr>
        <p:spPr/>
        <p:txBody>
          <a:bodyPr/>
          <a:lstStyle/>
          <a:p>
            <a:r>
              <a:rPr lang="en-US"/>
              <a:t>Click to edit Master title style</a:t>
            </a:r>
            <a:endParaRPr lang="en-GB"/>
          </a:p>
        </p:txBody>
      </p:sp>
      <p:sp>
        <p:nvSpPr>
          <p:cNvPr id="13" name="Content Placeholder 5">
            <a:extLst>
              <a:ext uri="{FF2B5EF4-FFF2-40B4-BE49-F238E27FC236}">
                <a16:creationId xmlns:a16="http://schemas.microsoft.com/office/drawing/2014/main" id="{FC8568D6-0CBD-49E8-9402-4612E5F97489}"/>
              </a:ext>
            </a:extLst>
          </p:cNvPr>
          <p:cNvSpPr>
            <a:spLocks noGrp="1"/>
          </p:cNvSpPr>
          <p:nvPr>
            <p:ph sz="quarter" idx="10"/>
          </p:nvPr>
        </p:nvSpPr>
        <p:spPr>
          <a:xfrm>
            <a:off x="269877" y="1341437"/>
            <a:ext cx="2781987" cy="496728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Content Placeholder 5">
            <a:extLst>
              <a:ext uri="{FF2B5EF4-FFF2-40B4-BE49-F238E27FC236}">
                <a16:creationId xmlns:a16="http://schemas.microsoft.com/office/drawing/2014/main" id="{1DBAC2FB-41AA-4217-91E5-60F49FE46A5D}"/>
              </a:ext>
            </a:extLst>
          </p:cNvPr>
          <p:cNvSpPr>
            <a:spLocks noGrp="1"/>
          </p:cNvSpPr>
          <p:nvPr>
            <p:ph sz="quarter" idx="11"/>
          </p:nvPr>
        </p:nvSpPr>
        <p:spPr>
          <a:xfrm>
            <a:off x="3210863" y="1341437"/>
            <a:ext cx="2758653" cy="496728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Content Placeholder 5">
            <a:extLst>
              <a:ext uri="{FF2B5EF4-FFF2-40B4-BE49-F238E27FC236}">
                <a16:creationId xmlns:a16="http://schemas.microsoft.com/office/drawing/2014/main" id="{3D145C83-2F6A-4C8B-AD80-17CF11DE0076}"/>
              </a:ext>
            </a:extLst>
          </p:cNvPr>
          <p:cNvSpPr>
            <a:spLocks noGrp="1"/>
          </p:cNvSpPr>
          <p:nvPr>
            <p:ph sz="quarter" idx="12"/>
          </p:nvPr>
        </p:nvSpPr>
        <p:spPr>
          <a:xfrm>
            <a:off x="6128515" y="1341437"/>
            <a:ext cx="2758653" cy="496728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1926727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5D5BE0D-F812-4C02-9507-D77C3CC01C7A}"/>
              </a:ext>
            </a:extLst>
          </p:cNvPr>
          <p:cNvCxnSpPr/>
          <p:nvPr userDrawn="1"/>
        </p:nvCxnSpPr>
        <p:spPr>
          <a:xfrm>
            <a:off x="270277" y="917373"/>
            <a:ext cx="860344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Placeholder 5">
            <a:extLst>
              <a:ext uri="{FF2B5EF4-FFF2-40B4-BE49-F238E27FC236}">
                <a16:creationId xmlns:a16="http://schemas.microsoft.com/office/drawing/2014/main" id="{1F005D74-F1EA-44E9-8582-F143A64A69EA}"/>
              </a:ext>
            </a:extLst>
          </p:cNvPr>
          <p:cNvSpPr>
            <a:spLocks noGrp="1"/>
          </p:cNvSpPr>
          <p:nvPr>
            <p:ph type="title"/>
          </p:nvPr>
        </p:nvSpPr>
        <p:spPr>
          <a:xfrm>
            <a:off x="270326" y="452664"/>
            <a:ext cx="7542034" cy="338400"/>
          </a:xfrm>
          <a:prstGeom prst="rect">
            <a:avLst/>
          </a:prstGeom>
        </p:spPr>
        <p:txBody>
          <a:bodyPr vert="horz" lIns="0" tIns="45720" rIns="36000" bIns="45720" rtlCol="0" anchor="ctr">
            <a:normAutofit/>
          </a:body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7DE45CD5-8995-43F6-8B38-6F924E42BF24}"/>
              </a:ext>
            </a:extLst>
          </p:cNvPr>
          <p:cNvSpPr>
            <a:spLocks noGrp="1"/>
          </p:cNvSpPr>
          <p:nvPr>
            <p:ph type="body" idx="1"/>
          </p:nvPr>
        </p:nvSpPr>
        <p:spPr>
          <a:xfrm>
            <a:off x="249239" y="1341438"/>
            <a:ext cx="8645525" cy="4967286"/>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Slide Number Placeholder 7">
            <a:extLst>
              <a:ext uri="{FF2B5EF4-FFF2-40B4-BE49-F238E27FC236}">
                <a16:creationId xmlns:a16="http://schemas.microsoft.com/office/drawing/2014/main" id="{9A62F05A-7615-4A05-ABD7-4155426532B8}"/>
              </a:ext>
            </a:extLst>
          </p:cNvPr>
          <p:cNvSpPr>
            <a:spLocks noGrp="1"/>
          </p:cNvSpPr>
          <p:nvPr>
            <p:ph type="sldNum" sz="quarter" idx="4"/>
          </p:nvPr>
        </p:nvSpPr>
        <p:spPr>
          <a:xfrm>
            <a:off x="278824" y="6546251"/>
            <a:ext cx="260729" cy="123111"/>
          </a:xfrm>
          <a:prstGeom prst="rect">
            <a:avLst/>
          </a:prstGeom>
          <a:noFill/>
        </p:spPr>
        <p:txBody>
          <a:bodyPr wrap="square" lIns="0" tIns="0" rIns="0" bIns="0" rtlCol="0" anchor="b" anchorCtr="0">
            <a:spAutoFit/>
          </a:bodyPr>
          <a:lstStyle>
            <a:lvl1pPr>
              <a:defRPr lang="en-GB" sz="800" b="1" smtClean="0">
                <a:solidFill>
                  <a:schemeClr val="accent1"/>
                </a:solidFill>
                <a:cs typeface="Arial" pitchFamily="34" charset="0"/>
              </a:defRPr>
            </a:lvl1pPr>
          </a:lstStyle>
          <a:p>
            <a:fld id="{94D6DA42-F459-485B-A70B-517CFD96D944}" type="slidenum">
              <a:rPr lang="en-GB" smtClean="0"/>
              <a:pPr/>
              <a:t>‹#›</a:t>
            </a:fld>
            <a:endParaRPr lang="en-GB" dirty="0"/>
          </a:p>
        </p:txBody>
      </p:sp>
      <p:pic>
        <p:nvPicPr>
          <p:cNvPr id="12" name="Picture 11">
            <a:extLst>
              <a:ext uri="{FF2B5EF4-FFF2-40B4-BE49-F238E27FC236}">
                <a16:creationId xmlns:a16="http://schemas.microsoft.com/office/drawing/2014/main" id="{6FC33586-93E8-D04B-A253-9EB450DEA87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58736" y="211820"/>
            <a:ext cx="933744" cy="579243"/>
          </a:xfrm>
          <a:prstGeom prst="rect">
            <a:avLst/>
          </a:prstGeom>
        </p:spPr>
      </p:pic>
    </p:spTree>
    <p:extLst>
      <p:ext uri="{BB962C8B-B14F-4D97-AF65-F5344CB8AC3E}">
        <p14:creationId xmlns:p14="http://schemas.microsoft.com/office/powerpoint/2010/main" val="15339463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3" r:id="rId6"/>
    <p:sldLayoutId id="2147483682" r:id="rId7"/>
    <p:sldLayoutId id="2147483684" r:id="rId8"/>
    <p:sldLayoutId id="2147483751" r:id="rId9"/>
    <p:sldLayoutId id="2147483685" r:id="rId10"/>
    <p:sldLayoutId id="2147483753" r:id="rId11"/>
    <p:sldLayoutId id="2147483754" r:id="rId12"/>
  </p:sldLayoutIdLst>
  <p:transition>
    <p:wipe dir="r"/>
  </p:transition>
  <p:hf sldNum="0" hdr="0" dt="0"/>
  <p:txStyles>
    <p:titleStyle>
      <a:lvl1pPr algn="l" defTabSz="914400" rtl="0" eaLnBrk="1" latinLnBrk="0" hangingPunct="1">
        <a:spcBef>
          <a:spcPct val="0"/>
        </a:spcBef>
        <a:buNone/>
        <a:defRPr sz="2200" kern="1200">
          <a:solidFill>
            <a:schemeClr val="accent1"/>
          </a:solidFill>
          <a:latin typeface="Arial" pitchFamily="34" charset="0"/>
          <a:ea typeface="+mj-ea"/>
          <a:cs typeface="Arial" pitchFamily="34" charset="0"/>
        </a:defRPr>
      </a:lvl1pPr>
    </p:titleStyle>
    <p:bodyStyle>
      <a:lvl1pPr marL="176213" indent="-176213" algn="l" defTabSz="914400" rtl="0" eaLnBrk="1" latinLnBrk="0" hangingPunct="1">
        <a:lnSpc>
          <a:spcPct val="100000"/>
        </a:lnSpc>
        <a:spcBef>
          <a:spcPts val="0"/>
        </a:spcBef>
        <a:spcAft>
          <a:spcPts val="1200"/>
        </a:spcAft>
        <a:buFont typeface="Arial" pitchFamily="34" charset="0"/>
        <a:buChar char="•"/>
        <a:defRPr sz="1400" kern="1200">
          <a:solidFill>
            <a:srgbClr val="183153"/>
          </a:solidFill>
          <a:latin typeface="Arial" pitchFamily="34" charset="0"/>
          <a:ea typeface="+mn-ea"/>
          <a:cs typeface="Arial" pitchFamily="34" charset="0"/>
        </a:defRPr>
      </a:lvl1pPr>
      <a:lvl2pPr marL="361950" indent="-184150" algn="l" defTabSz="914400" rtl="0" eaLnBrk="1" latinLnBrk="0" hangingPunct="1">
        <a:lnSpc>
          <a:spcPct val="100000"/>
        </a:lnSpc>
        <a:spcBef>
          <a:spcPts val="0"/>
        </a:spcBef>
        <a:spcAft>
          <a:spcPts val="1200"/>
        </a:spcAft>
        <a:buFont typeface="Arial" pitchFamily="34" charset="0"/>
        <a:buChar char="–"/>
        <a:defRPr sz="1400" kern="1200">
          <a:solidFill>
            <a:srgbClr val="183153"/>
          </a:solidFill>
          <a:latin typeface="Arial" pitchFamily="34" charset="0"/>
          <a:ea typeface="+mn-ea"/>
          <a:cs typeface="Arial" pitchFamily="34" charset="0"/>
        </a:defRPr>
      </a:lvl2pPr>
      <a:lvl3pPr marL="539750" indent="-177800" algn="l" defTabSz="914400" rtl="0" eaLnBrk="1" latinLnBrk="0" hangingPunct="1">
        <a:lnSpc>
          <a:spcPct val="100000"/>
        </a:lnSpc>
        <a:spcBef>
          <a:spcPts val="0"/>
        </a:spcBef>
        <a:spcAft>
          <a:spcPts val="1200"/>
        </a:spcAft>
        <a:buFont typeface="Arial" pitchFamily="34" charset="0"/>
        <a:buChar char="•"/>
        <a:defRPr sz="1400" kern="1200">
          <a:solidFill>
            <a:srgbClr val="183153"/>
          </a:solidFill>
          <a:latin typeface="Arial" pitchFamily="34" charset="0"/>
          <a:ea typeface="+mn-ea"/>
          <a:cs typeface="Arial" pitchFamily="34" charset="0"/>
        </a:defRPr>
      </a:lvl3pPr>
      <a:lvl4pPr marL="717550" indent="-177800" algn="l" defTabSz="914400" rtl="0" eaLnBrk="1" latinLnBrk="0" hangingPunct="1">
        <a:lnSpc>
          <a:spcPct val="100000"/>
        </a:lnSpc>
        <a:spcBef>
          <a:spcPts val="0"/>
        </a:spcBef>
        <a:spcAft>
          <a:spcPts val="1200"/>
        </a:spcAft>
        <a:buFont typeface="Arial" pitchFamily="34" charset="0"/>
        <a:buChar char="•"/>
        <a:defRPr sz="1400" kern="1200">
          <a:solidFill>
            <a:srgbClr val="183153"/>
          </a:solidFill>
          <a:latin typeface="Arial" pitchFamily="34" charset="0"/>
          <a:ea typeface="+mn-ea"/>
          <a:cs typeface="Arial" pitchFamily="34" charset="0"/>
        </a:defRPr>
      </a:lvl4pPr>
      <a:lvl5pPr marL="2057400" indent="-228600" algn="l" defTabSz="914400" rtl="0" eaLnBrk="1" latinLnBrk="0" hangingPunct="1">
        <a:lnSpc>
          <a:spcPct val="100000"/>
        </a:lnSpc>
        <a:spcBef>
          <a:spcPts val="0"/>
        </a:spcBef>
        <a:spcAft>
          <a:spcPts val="600"/>
        </a:spcAft>
        <a:buFont typeface="Arial" pitchFamily="34" charset="0"/>
        <a:buChar char="»"/>
        <a:defRPr sz="1400" kern="1200">
          <a:solidFill>
            <a:srgbClr val="00246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02" userDrawn="1">
          <p15:clr>
            <a:srgbClr val="F26B43"/>
          </p15:clr>
        </p15:guide>
        <p15:guide id="2" orient="horz" pos="2160" userDrawn="1">
          <p15:clr>
            <a:srgbClr val="F26B43"/>
          </p15:clr>
        </p15:guide>
        <p15:guide id="3" orient="horz" pos="576" userDrawn="1">
          <p15:clr>
            <a:srgbClr val="F26B43"/>
          </p15:clr>
        </p15:guide>
        <p15:guide id="4" pos="157" userDrawn="1">
          <p15:clr>
            <a:srgbClr val="F26B43"/>
          </p15:clr>
        </p15:guide>
        <p15:guide id="5" pos="5603" userDrawn="1">
          <p15:clr>
            <a:srgbClr val="F26B43"/>
          </p15:clr>
        </p15:guide>
        <p15:guide id="6" orient="horz" pos="845" userDrawn="1">
          <p15:clr>
            <a:srgbClr val="F26B43"/>
          </p15:clr>
        </p15:guide>
        <p15:guide id="7" orient="horz" pos="3974" userDrawn="1">
          <p15:clr>
            <a:srgbClr val="F26B43"/>
          </p15:clr>
        </p15:guide>
        <p15:guide id="8" pos="2897" userDrawn="1">
          <p15:clr>
            <a:srgbClr val="F26B43"/>
          </p15:clr>
        </p15:guide>
        <p15:guide id="9" pos="2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_1NP8joazl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microsoft.com/office/2014/relationships/chartEx" Target="../charts/chartEx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B94C-7BC1-4FCF-AA1B-81717D405DC5}"/>
              </a:ext>
            </a:extLst>
          </p:cNvPr>
          <p:cNvSpPr>
            <a:spLocks noGrp="1"/>
          </p:cNvSpPr>
          <p:nvPr>
            <p:ph type="ctrTitle"/>
          </p:nvPr>
        </p:nvSpPr>
        <p:spPr/>
        <p:txBody>
          <a:bodyPr/>
          <a:lstStyle/>
          <a:p>
            <a:r>
              <a:rPr lang="en-GB" dirty="0"/>
              <a:t>Investment trusts changing ownership 2020: </a:t>
            </a:r>
            <a:br>
              <a:rPr lang="en-GB" dirty="0"/>
            </a:br>
            <a:r>
              <a:rPr lang="en-GB" dirty="0"/>
              <a:t>Report highlights</a:t>
            </a:r>
          </a:p>
        </p:txBody>
      </p:sp>
      <p:sp>
        <p:nvSpPr>
          <p:cNvPr id="3" name="Subtitle 2">
            <a:extLst>
              <a:ext uri="{FF2B5EF4-FFF2-40B4-BE49-F238E27FC236}">
                <a16:creationId xmlns:a16="http://schemas.microsoft.com/office/drawing/2014/main" id="{3F13AEDE-A424-4504-B8AF-FF56E02A17A1}"/>
              </a:ext>
            </a:extLst>
          </p:cNvPr>
          <p:cNvSpPr>
            <a:spLocks noGrp="1"/>
          </p:cNvSpPr>
          <p:nvPr>
            <p:ph type="subTitle" idx="1"/>
          </p:nvPr>
        </p:nvSpPr>
        <p:spPr>
          <a:xfrm>
            <a:off x="270276" y="2628934"/>
            <a:ext cx="4226988" cy="4124206"/>
          </a:xfrm>
        </p:spPr>
        <p:txBody>
          <a:bodyPr/>
          <a:lstStyle/>
          <a:p>
            <a:endParaRPr lang="en-GB" sz="1400" dirty="0"/>
          </a:p>
          <a:p>
            <a:pPr>
              <a:lnSpc>
                <a:spcPct val="100000"/>
              </a:lnSpc>
            </a:pPr>
            <a:r>
              <a:rPr lang="en-GB" sz="1400" dirty="0"/>
              <a:t>Annual sector ownership and buying liquidity trends, RD:IR share analytics data</a:t>
            </a:r>
          </a:p>
          <a:p>
            <a:endParaRPr lang="en-GB" dirty="0"/>
          </a:p>
          <a:p>
            <a:endParaRPr lang="en-GB" dirty="0"/>
          </a:p>
          <a:p>
            <a:endParaRPr lang="en-GB" dirty="0"/>
          </a:p>
          <a:p>
            <a:endParaRPr lang="en-GB" dirty="0"/>
          </a:p>
          <a:p>
            <a:endParaRPr lang="en-GB" dirty="0"/>
          </a:p>
          <a:p>
            <a:endParaRPr lang="en-GB" dirty="0"/>
          </a:p>
          <a:p>
            <a:endParaRPr lang="en-GB" dirty="0"/>
          </a:p>
          <a:p>
            <a:r>
              <a:rPr lang="en-GB" dirty="0"/>
              <a:t>Warhorse Partners, 15 May 2021</a:t>
            </a:r>
            <a:endParaRPr lang="en-GB"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hlinkClick r:id="rId3"/>
              </a:rPr>
              <a:t>https://www.youtube.com/watch?v=_1NP8joazlI</a:t>
            </a:r>
            <a:endParaRPr lang="en-GB" dirty="0">
              <a:effectLst/>
              <a:latin typeface="Calibri" panose="020F0502020204030204" pitchFamily="34" charset="0"/>
              <a:ea typeface="Calibri" panose="020F0502020204030204" pitchFamily="34" charset="0"/>
            </a:endParaRPr>
          </a:p>
          <a:p>
            <a:endParaRPr lang="en-GB" dirty="0">
              <a:effectLst/>
              <a:latin typeface="Calibri" panose="020F0502020204030204" pitchFamily="34" charset="0"/>
              <a:ea typeface="Calibri" panose="020F0502020204030204" pitchFamily="34" charset="0"/>
            </a:endParaRPr>
          </a:p>
          <a:p>
            <a:endParaRPr lang="en-GB" dirty="0"/>
          </a:p>
        </p:txBody>
      </p:sp>
      <p:pic>
        <p:nvPicPr>
          <p:cNvPr id="4" name="Picture 3">
            <a:extLst>
              <a:ext uri="{FF2B5EF4-FFF2-40B4-BE49-F238E27FC236}">
                <a16:creationId xmlns:a16="http://schemas.microsoft.com/office/drawing/2014/main" id="{9CC99419-30E8-4DF8-874C-7EF4C800FCDB}"/>
              </a:ext>
            </a:extLst>
          </p:cNvPr>
          <p:cNvPicPr>
            <a:picLocks noChangeAspect="1"/>
          </p:cNvPicPr>
          <p:nvPr/>
        </p:nvPicPr>
        <p:blipFill>
          <a:blip r:embed="rId4"/>
          <a:stretch>
            <a:fillRect/>
          </a:stretch>
        </p:blipFill>
        <p:spPr>
          <a:xfrm>
            <a:off x="8017531" y="5784783"/>
            <a:ext cx="810168" cy="357897"/>
          </a:xfrm>
          <a:prstGeom prst="rect">
            <a:avLst/>
          </a:prstGeom>
        </p:spPr>
      </p:pic>
      <p:pic>
        <p:nvPicPr>
          <p:cNvPr id="5" name="Picture 4">
            <a:extLst>
              <a:ext uri="{FF2B5EF4-FFF2-40B4-BE49-F238E27FC236}">
                <a16:creationId xmlns:a16="http://schemas.microsoft.com/office/drawing/2014/main" id="{F88E5BE3-858D-47E0-AE7C-13B93B75CABC}"/>
              </a:ext>
            </a:extLst>
          </p:cNvPr>
          <p:cNvPicPr>
            <a:picLocks noChangeAspect="1"/>
          </p:cNvPicPr>
          <p:nvPr/>
        </p:nvPicPr>
        <p:blipFill>
          <a:blip r:embed="rId5"/>
          <a:stretch>
            <a:fillRect/>
          </a:stretch>
        </p:blipFill>
        <p:spPr>
          <a:xfrm>
            <a:off x="4102591" y="2788356"/>
            <a:ext cx="3860469" cy="2573646"/>
          </a:xfrm>
          <a:prstGeom prst="rect">
            <a:avLst/>
          </a:prstGeom>
        </p:spPr>
      </p:pic>
    </p:spTree>
    <p:extLst>
      <p:ext uri="{BB962C8B-B14F-4D97-AF65-F5344CB8AC3E}">
        <p14:creationId xmlns:p14="http://schemas.microsoft.com/office/powerpoint/2010/main" val="1933930187"/>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10B1-F6E6-4E64-B16A-25B3F14EEA6B}"/>
              </a:ext>
            </a:extLst>
          </p:cNvPr>
          <p:cNvSpPr>
            <a:spLocks noGrp="1"/>
          </p:cNvSpPr>
          <p:nvPr>
            <p:ph type="title"/>
          </p:nvPr>
        </p:nvSpPr>
        <p:spPr/>
        <p:txBody>
          <a:bodyPr>
            <a:noAutofit/>
          </a:bodyPr>
          <a:lstStyle/>
          <a:p>
            <a:pPr>
              <a:spcBef>
                <a:spcPts val="600"/>
              </a:spcBef>
            </a:pPr>
            <a:r>
              <a:rPr lang="en-GB" sz="2000" dirty="0">
                <a:solidFill>
                  <a:schemeClr val="accent1"/>
                </a:solidFill>
                <a:latin typeface="Arial" pitchFamily="34" charset="0"/>
                <a:cs typeface="Arial" pitchFamily="34" charset="0"/>
              </a:rPr>
              <a:t>The trend not favouring growth from the national WMs</a:t>
            </a:r>
          </a:p>
        </p:txBody>
      </p:sp>
      <p:sp>
        <p:nvSpPr>
          <p:cNvPr id="28" name="Content Placeholder 27">
            <a:extLst>
              <a:ext uri="{FF2B5EF4-FFF2-40B4-BE49-F238E27FC236}">
                <a16:creationId xmlns:a16="http://schemas.microsoft.com/office/drawing/2014/main" id="{162242CF-1DB0-45AF-8BE7-F60F8A6A429B}"/>
              </a:ext>
            </a:extLst>
          </p:cNvPr>
          <p:cNvSpPr>
            <a:spLocks noGrp="1"/>
          </p:cNvSpPr>
          <p:nvPr>
            <p:ph sz="quarter" idx="10"/>
          </p:nvPr>
        </p:nvSpPr>
        <p:spPr/>
        <p:txBody>
          <a:bodyPr/>
          <a:lstStyle/>
          <a:p>
            <a:pPr marL="0" indent="0">
              <a:spcAft>
                <a:spcPts val="0"/>
              </a:spcAft>
              <a:buNone/>
            </a:pPr>
            <a:r>
              <a:rPr lang="en-US" dirty="0"/>
              <a:t>Investec Wealth, Brewin reducing sector exposure (% ISC)</a:t>
            </a:r>
          </a:p>
          <a:p>
            <a:endParaRPr lang="en-GB" dirty="0"/>
          </a:p>
        </p:txBody>
      </p:sp>
      <p:graphicFrame>
        <p:nvGraphicFramePr>
          <p:cNvPr id="23" name="Table 22">
            <a:extLst>
              <a:ext uri="{FF2B5EF4-FFF2-40B4-BE49-F238E27FC236}">
                <a16:creationId xmlns:a16="http://schemas.microsoft.com/office/drawing/2014/main" id="{1622B7A5-4402-4290-8BD8-2E640C7D9C04}"/>
              </a:ext>
            </a:extLst>
          </p:cNvPr>
          <p:cNvGraphicFramePr>
            <a:graphicFrameLocks noGrp="1"/>
          </p:cNvGraphicFramePr>
          <p:nvPr>
            <p:extLst>
              <p:ext uri="{D42A27DB-BD31-4B8C-83A1-F6EECF244321}">
                <p14:modId xmlns:p14="http://schemas.microsoft.com/office/powerpoint/2010/main" val="4056492855"/>
              </p:ext>
            </p:extLst>
          </p:nvPr>
        </p:nvGraphicFramePr>
        <p:xfrm>
          <a:off x="409472" y="4247045"/>
          <a:ext cx="8465685" cy="1571207"/>
        </p:xfrm>
        <a:graphic>
          <a:graphicData uri="http://schemas.openxmlformats.org/drawingml/2006/table">
            <a:tbl>
              <a:tblPr>
                <a:tableStyleId>{5C22544A-7EE6-4342-B048-85BDC9FD1C3A}</a:tableStyleId>
              </a:tblPr>
              <a:tblGrid>
                <a:gridCol w="1399605">
                  <a:extLst>
                    <a:ext uri="{9D8B030D-6E8A-4147-A177-3AD203B41FA5}">
                      <a16:colId xmlns:a16="http://schemas.microsoft.com/office/drawing/2014/main" val="1613971247"/>
                    </a:ext>
                  </a:extLst>
                </a:gridCol>
                <a:gridCol w="706608">
                  <a:extLst>
                    <a:ext uri="{9D8B030D-6E8A-4147-A177-3AD203B41FA5}">
                      <a16:colId xmlns:a16="http://schemas.microsoft.com/office/drawing/2014/main" val="771140998"/>
                    </a:ext>
                  </a:extLst>
                </a:gridCol>
                <a:gridCol w="706608">
                  <a:extLst>
                    <a:ext uri="{9D8B030D-6E8A-4147-A177-3AD203B41FA5}">
                      <a16:colId xmlns:a16="http://schemas.microsoft.com/office/drawing/2014/main" val="4277620664"/>
                    </a:ext>
                  </a:extLst>
                </a:gridCol>
                <a:gridCol w="706608">
                  <a:extLst>
                    <a:ext uri="{9D8B030D-6E8A-4147-A177-3AD203B41FA5}">
                      <a16:colId xmlns:a16="http://schemas.microsoft.com/office/drawing/2014/main" val="3800084701"/>
                    </a:ext>
                  </a:extLst>
                </a:gridCol>
                <a:gridCol w="706608">
                  <a:extLst>
                    <a:ext uri="{9D8B030D-6E8A-4147-A177-3AD203B41FA5}">
                      <a16:colId xmlns:a16="http://schemas.microsoft.com/office/drawing/2014/main" val="600236384"/>
                    </a:ext>
                  </a:extLst>
                </a:gridCol>
                <a:gridCol w="706608">
                  <a:extLst>
                    <a:ext uri="{9D8B030D-6E8A-4147-A177-3AD203B41FA5}">
                      <a16:colId xmlns:a16="http://schemas.microsoft.com/office/drawing/2014/main" val="4009314117"/>
                    </a:ext>
                  </a:extLst>
                </a:gridCol>
                <a:gridCol w="706608">
                  <a:extLst>
                    <a:ext uri="{9D8B030D-6E8A-4147-A177-3AD203B41FA5}">
                      <a16:colId xmlns:a16="http://schemas.microsoft.com/office/drawing/2014/main" val="3588158934"/>
                    </a:ext>
                  </a:extLst>
                </a:gridCol>
                <a:gridCol w="706608">
                  <a:extLst>
                    <a:ext uri="{9D8B030D-6E8A-4147-A177-3AD203B41FA5}">
                      <a16:colId xmlns:a16="http://schemas.microsoft.com/office/drawing/2014/main" val="820508075"/>
                    </a:ext>
                  </a:extLst>
                </a:gridCol>
                <a:gridCol w="706608">
                  <a:extLst>
                    <a:ext uri="{9D8B030D-6E8A-4147-A177-3AD203B41FA5}">
                      <a16:colId xmlns:a16="http://schemas.microsoft.com/office/drawing/2014/main" val="3321028665"/>
                    </a:ext>
                  </a:extLst>
                </a:gridCol>
                <a:gridCol w="706608">
                  <a:extLst>
                    <a:ext uri="{9D8B030D-6E8A-4147-A177-3AD203B41FA5}">
                      <a16:colId xmlns:a16="http://schemas.microsoft.com/office/drawing/2014/main" val="990313550"/>
                    </a:ext>
                  </a:extLst>
                </a:gridCol>
                <a:gridCol w="706608">
                  <a:extLst>
                    <a:ext uri="{9D8B030D-6E8A-4147-A177-3AD203B41FA5}">
                      <a16:colId xmlns:a16="http://schemas.microsoft.com/office/drawing/2014/main" val="2253724848"/>
                    </a:ext>
                  </a:extLst>
                </a:gridCol>
              </a:tblGrid>
              <a:tr h="630987">
                <a:tc>
                  <a:txBody>
                    <a:bodyPr/>
                    <a:lstStyle/>
                    <a:p>
                      <a:pPr algn="l" fontAlgn="b"/>
                      <a:endParaRPr lang="en-GB" sz="900" b="0" i="0" u="none" strike="noStrike" dirty="0">
                        <a:solidFill>
                          <a:schemeClr val="accent2"/>
                        </a:solidFill>
                        <a:effectLst/>
                        <a:latin typeface="+mj-lt"/>
                      </a:endParaRPr>
                    </a:p>
                  </a:txBody>
                  <a:tcPr marL="9525" marR="9525" marT="3600" marB="10800" anchor="ct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Rathbones</a:t>
                      </a:r>
                    </a:p>
                  </a:txBody>
                  <a:tcPr marL="9525" marR="9525" marT="7200" marB="10800">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Investec Wealth &amp; Investment</a:t>
                      </a:r>
                    </a:p>
                  </a:txBody>
                  <a:tcPr marL="9525" marR="9525" marT="7200" marB="10800">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Charles Stanley</a:t>
                      </a:r>
                    </a:p>
                  </a:txBody>
                  <a:tcPr marL="9525" marR="9525" marT="7200" marB="10800">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Brewin Dolphin, stockbrokers</a:t>
                      </a:r>
                    </a:p>
                  </a:txBody>
                  <a:tcPr marL="9525" marR="9525" marT="7200" marB="10800">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Cazenove Capital Management</a:t>
                      </a:r>
                    </a:p>
                  </a:txBody>
                  <a:tcPr marL="9525" marR="9525" marT="7200" marB="10800">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Quilter Cheviot Investment Management</a:t>
                      </a:r>
                    </a:p>
                  </a:txBody>
                  <a:tcPr marL="9525" marR="9525" marT="7200" marB="10800">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Tilney</a:t>
                      </a:r>
                    </a:p>
                  </a:txBody>
                  <a:tcPr marL="9525" marR="9525" marT="7200" marB="10800">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Smith &amp; Williamson Wealth Management</a:t>
                      </a:r>
                    </a:p>
                  </a:txBody>
                  <a:tcPr marL="9525" marR="9525" marT="7200" marB="10800">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JM Finn, stockbrokers</a:t>
                      </a:r>
                    </a:p>
                  </a:txBody>
                  <a:tcPr marL="9525" marR="9525" marT="7200" marB="10800">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UBS Wealth Management</a:t>
                      </a:r>
                    </a:p>
                  </a:txBody>
                  <a:tcPr marL="9525" marR="9525" marT="3600" marB="10800">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31891694"/>
                  </a:ext>
                </a:extLst>
              </a:tr>
              <a:tr h="188044">
                <a:tc>
                  <a:txBody>
                    <a:bodyPr/>
                    <a:lstStyle/>
                    <a:p>
                      <a:pPr algn="r" fontAlgn="b"/>
                      <a:r>
                        <a:rPr lang="en-GB" sz="900" b="0" i="0" u="none" strike="noStrike" dirty="0">
                          <a:solidFill>
                            <a:schemeClr val="accent2"/>
                          </a:solidFill>
                          <a:effectLst/>
                          <a:latin typeface="+mj-lt"/>
                        </a:rPr>
                        <a:t>Dec 16 % RD:IR Stable</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5.58</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4.18</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2.72</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4.31</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0.94</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1.61</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0.82</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1.57</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1.04</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0.17</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927779807"/>
                  </a:ext>
                </a:extLst>
              </a:tr>
              <a:tr h="1880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900" b="0" i="0" u="none" strike="noStrike" kern="1200" dirty="0">
                          <a:solidFill>
                            <a:schemeClr val="accent2"/>
                          </a:solidFill>
                          <a:effectLst/>
                          <a:latin typeface="+mn-lt"/>
                          <a:ea typeface="+mn-ea"/>
                          <a:cs typeface="+mn-cs"/>
                        </a:rPr>
                        <a:t>Dec 17 % RD:IR Stable</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5.67</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4.14</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2.91</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4.17</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1.02</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1.66</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0.86</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1.67</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1.10</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0.17</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66147309"/>
                  </a:ext>
                </a:extLst>
              </a:tr>
              <a:tr h="1880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900" b="0" i="0" u="none" strike="noStrike" kern="1200" dirty="0">
                          <a:solidFill>
                            <a:schemeClr val="accent2"/>
                          </a:solidFill>
                          <a:effectLst/>
                          <a:latin typeface="+mn-lt"/>
                          <a:ea typeface="+mn-ea"/>
                          <a:cs typeface="+mn-cs"/>
                        </a:rPr>
                        <a:t>Dec 18 % RD:IR Stable</a:t>
                      </a:r>
                    </a:p>
                  </a:txBody>
                  <a:tcPr marL="9525" marR="9525" marT="3600" marB="1080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5.64</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3.65</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2.89</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4.12</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0.97</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1.71</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0.85</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1.75</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1.12</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0.31</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38772819"/>
                  </a:ext>
                </a:extLst>
              </a:tr>
              <a:tr h="1880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900" b="0" i="0" u="none" strike="noStrike" kern="1200" dirty="0">
                          <a:solidFill>
                            <a:schemeClr val="accent2"/>
                          </a:solidFill>
                          <a:effectLst/>
                          <a:latin typeface="+mn-lt"/>
                          <a:ea typeface="+mn-ea"/>
                          <a:cs typeface="+mn-cs"/>
                        </a:rPr>
                        <a:t>Dec 19 % RD:IR Stable</a:t>
                      </a:r>
                    </a:p>
                  </a:txBody>
                  <a:tcPr marL="9525" marR="9525" marT="3600" marB="1080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5.51</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3.53</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2.78</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3.80</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1.02</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1.67</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0.81</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1.86</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1.12</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0.32</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08039393"/>
                  </a:ext>
                </a:extLst>
              </a:tr>
              <a:tr h="1880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900" b="0" i="0" u="none" strike="noStrike" kern="1200" dirty="0">
                          <a:solidFill>
                            <a:schemeClr val="accent2"/>
                          </a:solidFill>
                          <a:effectLst/>
                          <a:latin typeface="+mn-lt"/>
                          <a:ea typeface="+mn-ea"/>
                          <a:cs typeface="+mn-cs"/>
                        </a:rPr>
                        <a:t>Dec 20 % RD:IR Stable</a:t>
                      </a:r>
                    </a:p>
                  </a:txBody>
                  <a:tcPr marL="9525" marR="9525" marT="3600" marB="1080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5.31</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3.18</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2.69</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3.49</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0.93</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1.70</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0.82</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a:solidFill>
                            <a:schemeClr val="accent2"/>
                          </a:solidFill>
                          <a:effectLst/>
                          <a:latin typeface="+mj-lt"/>
                        </a:rPr>
                        <a:t>1.91</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1.15</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en-GB" sz="900" b="0" i="0" u="none" strike="noStrike" dirty="0">
                          <a:solidFill>
                            <a:schemeClr val="accent2"/>
                          </a:solidFill>
                          <a:effectLst/>
                          <a:latin typeface="+mj-lt"/>
                        </a:rPr>
                        <a:t>0.36</a:t>
                      </a:r>
                    </a:p>
                  </a:txBody>
                  <a:tcPr marL="9525" marR="9525" marT="3600" marB="1080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84818246"/>
                  </a:ext>
                </a:extLst>
              </a:tr>
            </a:tbl>
          </a:graphicData>
        </a:graphic>
      </p:graphicFrame>
      <p:graphicFrame>
        <p:nvGraphicFramePr>
          <p:cNvPr id="26" name="Content Placeholder 16">
            <a:extLst>
              <a:ext uri="{FF2B5EF4-FFF2-40B4-BE49-F238E27FC236}">
                <a16:creationId xmlns:a16="http://schemas.microsoft.com/office/drawing/2014/main" id="{D36B0380-7476-4EA9-8D13-DF8795B57951}"/>
              </a:ext>
            </a:extLst>
          </p:cNvPr>
          <p:cNvGraphicFramePr>
            <a:graphicFrameLocks/>
          </p:cNvGraphicFramePr>
          <p:nvPr>
            <p:extLst>
              <p:ext uri="{D42A27DB-BD31-4B8C-83A1-F6EECF244321}">
                <p14:modId xmlns:p14="http://schemas.microsoft.com/office/powerpoint/2010/main" val="2624568647"/>
              </p:ext>
            </p:extLst>
          </p:nvPr>
        </p:nvGraphicFramePr>
        <p:xfrm>
          <a:off x="249235" y="1629688"/>
          <a:ext cx="8588138" cy="2667224"/>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5FDDCD3C-F093-4347-B4E0-226DBCF3DCFC}"/>
              </a:ext>
            </a:extLst>
          </p:cNvPr>
          <p:cNvSpPr txBox="1"/>
          <p:nvPr/>
        </p:nvSpPr>
        <p:spPr>
          <a:xfrm>
            <a:off x="249235" y="5901029"/>
            <a:ext cx="8486775" cy="153888"/>
          </a:xfrm>
          <a:prstGeom prst="rect">
            <a:avLst/>
          </a:prstGeom>
          <a:noFill/>
        </p:spPr>
        <p:txBody>
          <a:bodyPr wrap="square" lIns="0" tIns="0" rIns="0" bIns="0" rtlCol="0">
            <a:spAutoFit/>
          </a:bodyPr>
          <a:lstStyle/>
          <a:p>
            <a:pPr>
              <a:spcBef>
                <a:spcPts val="600"/>
              </a:spcBef>
            </a:pPr>
            <a:r>
              <a:rPr lang="en-GB" sz="1000" dirty="0">
                <a:solidFill>
                  <a:schemeClr val="accent2"/>
                </a:solidFill>
                <a:latin typeface="Arial" pitchFamily="34" charset="0"/>
                <a:cs typeface="Arial" pitchFamily="34" charset="0"/>
              </a:rPr>
              <a:t>Exclusion from FCA-risk model portfolios, central white lists, buying-time liquidity and concentration of institutions externally </a:t>
            </a:r>
          </a:p>
        </p:txBody>
      </p:sp>
      <p:sp>
        <p:nvSpPr>
          <p:cNvPr id="30" name="TextBox 29">
            <a:extLst>
              <a:ext uri="{FF2B5EF4-FFF2-40B4-BE49-F238E27FC236}">
                <a16:creationId xmlns:a16="http://schemas.microsoft.com/office/drawing/2014/main" id="{8B715B40-7EF1-439A-ACD6-FB31E2781B6E}"/>
              </a:ext>
            </a:extLst>
          </p:cNvPr>
          <p:cNvSpPr txBox="1"/>
          <p:nvPr/>
        </p:nvSpPr>
        <p:spPr>
          <a:xfrm>
            <a:off x="269875" y="6155155"/>
            <a:ext cx="4047286" cy="123111"/>
          </a:xfrm>
          <a:prstGeom prst="rect">
            <a:avLst/>
          </a:prstGeom>
          <a:noFill/>
        </p:spPr>
        <p:txBody>
          <a:bodyPr wrap="square" lIns="0" tIns="0" rIns="0" bIns="0" rtlCol="0">
            <a:spAutoFit/>
          </a:bodyPr>
          <a:lstStyle/>
          <a:p>
            <a:pPr>
              <a:spcBef>
                <a:spcPts val="450"/>
              </a:spcBef>
            </a:pPr>
            <a:r>
              <a:rPr lang="en-GB" sz="800" dirty="0">
                <a:solidFill>
                  <a:schemeClr val="accent2"/>
                </a:solidFill>
                <a:latin typeface="Arial" pitchFamily="34" charset="0"/>
                <a:cs typeface="Arial" pitchFamily="34" charset="0"/>
              </a:rPr>
              <a:t>Source; Richard Davies Investor Relations/ Warhorse Partners topology</a:t>
            </a:r>
          </a:p>
        </p:txBody>
      </p:sp>
      <p:pic>
        <p:nvPicPr>
          <p:cNvPr id="31" name="Picture 30">
            <a:extLst>
              <a:ext uri="{FF2B5EF4-FFF2-40B4-BE49-F238E27FC236}">
                <a16:creationId xmlns:a16="http://schemas.microsoft.com/office/drawing/2014/main" id="{AF835970-8E06-4B80-8C93-E093A4B28CDF}"/>
              </a:ext>
            </a:extLst>
          </p:cNvPr>
          <p:cNvPicPr>
            <a:picLocks noChangeAspect="1"/>
          </p:cNvPicPr>
          <p:nvPr/>
        </p:nvPicPr>
        <p:blipFill>
          <a:blip r:embed="rId4"/>
          <a:stretch>
            <a:fillRect/>
          </a:stretch>
        </p:blipFill>
        <p:spPr>
          <a:xfrm>
            <a:off x="8083924" y="6225488"/>
            <a:ext cx="810838" cy="359695"/>
          </a:xfrm>
          <a:prstGeom prst="rect">
            <a:avLst/>
          </a:prstGeom>
        </p:spPr>
      </p:pic>
      <p:sp>
        <p:nvSpPr>
          <p:cNvPr id="33" name="Arrow: Right 32">
            <a:extLst>
              <a:ext uri="{FF2B5EF4-FFF2-40B4-BE49-F238E27FC236}">
                <a16:creationId xmlns:a16="http://schemas.microsoft.com/office/drawing/2014/main" id="{7C68D604-8571-40AD-9035-1377848A34DD}"/>
              </a:ext>
            </a:extLst>
          </p:cNvPr>
          <p:cNvSpPr/>
          <p:nvPr/>
        </p:nvSpPr>
        <p:spPr>
          <a:xfrm rot="2170078">
            <a:off x="2665962" y="2550851"/>
            <a:ext cx="671203" cy="382176"/>
          </a:xfrm>
          <a:prstGeom prst="rightArrow">
            <a:avLst/>
          </a:prstGeom>
          <a:solidFill>
            <a:schemeClr val="accent2"/>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4" name="Arrow: Right 33">
            <a:extLst>
              <a:ext uri="{FF2B5EF4-FFF2-40B4-BE49-F238E27FC236}">
                <a16:creationId xmlns:a16="http://schemas.microsoft.com/office/drawing/2014/main" id="{BB4D21ED-2E9E-4CB9-B88A-99AF34A2B4F1}"/>
              </a:ext>
            </a:extLst>
          </p:cNvPr>
          <p:cNvSpPr/>
          <p:nvPr/>
        </p:nvSpPr>
        <p:spPr>
          <a:xfrm rot="2170078">
            <a:off x="4054791" y="2391093"/>
            <a:ext cx="660631" cy="389906"/>
          </a:xfrm>
          <a:prstGeom prst="rightArrow">
            <a:avLst/>
          </a:prstGeom>
          <a:solidFill>
            <a:schemeClr val="accent2"/>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5" name="Rectangle 34">
            <a:extLst>
              <a:ext uri="{FF2B5EF4-FFF2-40B4-BE49-F238E27FC236}">
                <a16:creationId xmlns:a16="http://schemas.microsoft.com/office/drawing/2014/main" id="{20453848-395B-4048-8825-D0EE4A9D91A3}"/>
              </a:ext>
            </a:extLst>
          </p:cNvPr>
          <p:cNvSpPr/>
          <p:nvPr/>
        </p:nvSpPr>
        <p:spPr>
          <a:xfrm>
            <a:off x="450641" y="4935080"/>
            <a:ext cx="96497" cy="96497"/>
          </a:xfrm>
          <a:prstGeom prst="rect">
            <a:avLst/>
          </a:prstGeom>
          <a:solidFill>
            <a:srgbClr val="8F1538"/>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6" name="Rectangle 35">
            <a:extLst>
              <a:ext uri="{FF2B5EF4-FFF2-40B4-BE49-F238E27FC236}">
                <a16:creationId xmlns:a16="http://schemas.microsoft.com/office/drawing/2014/main" id="{E8C7E5E5-C81A-4701-8148-9529F141002F}"/>
              </a:ext>
            </a:extLst>
          </p:cNvPr>
          <p:cNvSpPr/>
          <p:nvPr/>
        </p:nvSpPr>
        <p:spPr>
          <a:xfrm>
            <a:off x="450641" y="5131815"/>
            <a:ext cx="96497" cy="96497"/>
          </a:xfrm>
          <a:prstGeom prst="rect">
            <a:avLst/>
          </a:prstGeom>
          <a:solidFill>
            <a:srgbClr val="183153"/>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7" name="Rectangle 36">
            <a:extLst>
              <a:ext uri="{FF2B5EF4-FFF2-40B4-BE49-F238E27FC236}">
                <a16:creationId xmlns:a16="http://schemas.microsoft.com/office/drawing/2014/main" id="{BC7A7D82-32C0-48DB-B4FE-F453AED09E9A}"/>
              </a:ext>
            </a:extLst>
          </p:cNvPr>
          <p:cNvSpPr/>
          <p:nvPr/>
        </p:nvSpPr>
        <p:spPr>
          <a:xfrm>
            <a:off x="450640" y="5307866"/>
            <a:ext cx="96497" cy="96497"/>
          </a:xfrm>
          <a:prstGeom prst="rect">
            <a:avLst/>
          </a:prstGeom>
          <a:solidFill>
            <a:srgbClr val="E87D1E"/>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8" name="Rectangle 37">
            <a:extLst>
              <a:ext uri="{FF2B5EF4-FFF2-40B4-BE49-F238E27FC236}">
                <a16:creationId xmlns:a16="http://schemas.microsoft.com/office/drawing/2014/main" id="{79A6D383-C104-4087-BD21-396CCA7BF025}"/>
              </a:ext>
            </a:extLst>
          </p:cNvPr>
          <p:cNvSpPr/>
          <p:nvPr/>
        </p:nvSpPr>
        <p:spPr>
          <a:xfrm>
            <a:off x="450640" y="5494346"/>
            <a:ext cx="96497" cy="96497"/>
          </a:xfrm>
          <a:prstGeom prst="rect">
            <a:avLst/>
          </a:prstGeom>
          <a:solidFill>
            <a:srgbClr val="79256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40" name="Rectangle 39">
            <a:extLst>
              <a:ext uri="{FF2B5EF4-FFF2-40B4-BE49-F238E27FC236}">
                <a16:creationId xmlns:a16="http://schemas.microsoft.com/office/drawing/2014/main" id="{C9A18E44-24FF-472E-84A2-AE2EA734117F}"/>
              </a:ext>
            </a:extLst>
          </p:cNvPr>
          <p:cNvSpPr/>
          <p:nvPr/>
        </p:nvSpPr>
        <p:spPr>
          <a:xfrm>
            <a:off x="450639" y="5682188"/>
            <a:ext cx="96497" cy="96497"/>
          </a:xfrm>
          <a:prstGeom prst="rect">
            <a:avLst/>
          </a:prstGeom>
          <a:solidFill>
            <a:srgbClr val="AF9C4B"/>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Tree>
    <p:extLst>
      <p:ext uri="{BB962C8B-B14F-4D97-AF65-F5344CB8AC3E}">
        <p14:creationId xmlns:p14="http://schemas.microsoft.com/office/powerpoint/2010/main" val="232967636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ED8E-8279-4161-B890-7CDF5B97A637}"/>
              </a:ext>
            </a:extLst>
          </p:cNvPr>
          <p:cNvSpPr>
            <a:spLocks noGrp="1"/>
          </p:cNvSpPr>
          <p:nvPr>
            <p:ph type="title"/>
          </p:nvPr>
        </p:nvSpPr>
        <p:spPr/>
        <p:txBody>
          <a:bodyPr>
            <a:noAutofit/>
          </a:bodyPr>
          <a:lstStyle/>
          <a:p>
            <a:pPr>
              <a:spcBef>
                <a:spcPts val="600"/>
              </a:spcBef>
            </a:pPr>
            <a:r>
              <a:rPr lang="en-GB" sz="2000" dirty="0"/>
              <a:t>Big groups Investec, Brewin, Quilter see secular reduction in ISC</a:t>
            </a:r>
            <a:r>
              <a:rPr lang="en-GB" sz="1600" dirty="0"/>
              <a:t>%</a:t>
            </a:r>
            <a:endParaRPr lang="en-GB" sz="2000" dirty="0">
              <a:solidFill>
                <a:schemeClr val="accent1"/>
              </a:solidFill>
              <a:latin typeface="Arial" pitchFamily="34" charset="0"/>
              <a:cs typeface="Arial" pitchFamily="34" charset="0"/>
            </a:endParaRPr>
          </a:p>
        </p:txBody>
      </p:sp>
      <p:graphicFrame>
        <p:nvGraphicFramePr>
          <p:cNvPr id="11" name="Table 11">
            <a:extLst>
              <a:ext uri="{FF2B5EF4-FFF2-40B4-BE49-F238E27FC236}">
                <a16:creationId xmlns:a16="http://schemas.microsoft.com/office/drawing/2014/main" id="{1EBB7857-96AF-420C-8B2F-9D60ACBE5538}"/>
              </a:ext>
            </a:extLst>
          </p:cNvPr>
          <p:cNvGraphicFramePr>
            <a:graphicFrameLocks noGrp="1"/>
          </p:cNvGraphicFramePr>
          <p:nvPr>
            <p:ph sz="quarter" idx="10"/>
            <p:extLst>
              <p:ext uri="{D42A27DB-BD31-4B8C-83A1-F6EECF244321}">
                <p14:modId xmlns:p14="http://schemas.microsoft.com/office/powerpoint/2010/main" val="3145393502"/>
              </p:ext>
            </p:extLst>
          </p:nvPr>
        </p:nvGraphicFramePr>
        <p:xfrm>
          <a:off x="249238" y="1562711"/>
          <a:ext cx="8645524" cy="3482318"/>
        </p:xfrm>
        <a:graphic>
          <a:graphicData uri="http://schemas.openxmlformats.org/drawingml/2006/table">
            <a:tbl>
              <a:tblPr firstRow="1" bandRow="1">
                <a:tableStyleId>{5C22544A-7EE6-4342-B048-85BDC9FD1C3A}</a:tableStyleId>
              </a:tblPr>
              <a:tblGrid>
                <a:gridCol w="2206879">
                  <a:extLst>
                    <a:ext uri="{9D8B030D-6E8A-4147-A177-3AD203B41FA5}">
                      <a16:colId xmlns:a16="http://schemas.microsoft.com/office/drawing/2014/main" val="299990246"/>
                    </a:ext>
                  </a:extLst>
                </a:gridCol>
                <a:gridCol w="1287729">
                  <a:extLst>
                    <a:ext uri="{9D8B030D-6E8A-4147-A177-3AD203B41FA5}">
                      <a16:colId xmlns:a16="http://schemas.microsoft.com/office/drawing/2014/main" val="1431953533"/>
                    </a:ext>
                  </a:extLst>
                </a:gridCol>
                <a:gridCol w="1287729">
                  <a:extLst>
                    <a:ext uri="{9D8B030D-6E8A-4147-A177-3AD203B41FA5}">
                      <a16:colId xmlns:a16="http://schemas.microsoft.com/office/drawing/2014/main" val="3216263533"/>
                    </a:ext>
                  </a:extLst>
                </a:gridCol>
                <a:gridCol w="1287729">
                  <a:extLst>
                    <a:ext uri="{9D8B030D-6E8A-4147-A177-3AD203B41FA5}">
                      <a16:colId xmlns:a16="http://schemas.microsoft.com/office/drawing/2014/main" val="2544599823"/>
                    </a:ext>
                  </a:extLst>
                </a:gridCol>
                <a:gridCol w="1287729">
                  <a:extLst>
                    <a:ext uri="{9D8B030D-6E8A-4147-A177-3AD203B41FA5}">
                      <a16:colId xmlns:a16="http://schemas.microsoft.com/office/drawing/2014/main" val="759711398"/>
                    </a:ext>
                  </a:extLst>
                </a:gridCol>
                <a:gridCol w="1287729">
                  <a:extLst>
                    <a:ext uri="{9D8B030D-6E8A-4147-A177-3AD203B41FA5}">
                      <a16:colId xmlns:a16="http://schemas.microsoft.com/office/drawing/2014/main" val="398390086"/>
                    </a:ext>
                  </a:extLst>
                </a:gridCol>
              </a:tblGrid>
              <a:tr h="293359">
                <a:tc>
                  <a:txBody>
                    <a:bodyPr/>
                    <a:lstStyle/>
                    <a:p>
                      <a:pPr algn="l" fontAlgn="b"/>
                      <a:r>
                        <a:rPr lang="en-GB" sz="1000" b="0" i="0" u="none" strike="noStrike" dirty="0">
                          <a:solidFill>
                            <a:schemeClr val="accent2"/>
                          </a:solidFill>
                          <a:effectLst/>
                          <a:latin typeface="+mj-lt"/>
                        </a:rPr>
                        <a:t> </a:t>
                      </a:r>
                      <a:r>
                        <a:rPr lang="en-US" sz="1000" b="1" i="0" u="none" strike="noStrike" dirty="0">
                          <a:solidFill>
                            <a:schemeClr val="accent2"/>
                          </a:solidFill>
                          <a:effectLst/>
                          <a:latin typeface="+mj-lt"/>
                        </a:rPr>
                        <a:t>Wealth Management </a:t>
                      </a:r>
                      <a:br>
                        <a:rPr lang="en-US" sz="1000" b="1" i="0" u="none" strike="noStrike" dirty="0">
                          <a:solidFill>
                            <a:schemeClr val="accent2"/>
                          </a:solidFill>
                          <a:effectLst/>
                          <a:latin typeface="+mj-lt"/>
                        </a:rPr>
                      </a:br>
                      <a:r>
                        <a:rPr lang="en-US" sz="1000" b="1" i="0" u="none" strike="noStrike" dirty="0">
                          <a:solidFill>
                            <a:schemeClr val="accent2"/>
                          </a:solidFill>
                          <a:effectLst/>
                          <a:latin typeface="+mj-lt"/>
                        </a:rPr>
                        <a:t>(Non Regional Independent)</a:t>
                      </a:r>
                    </a:p>
                  </a:txBody>
                  <a:tcPr marL="45720" marR="45720" anchor="ctr">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chemeClr val="accent2"/>
                          </a:solidFill>
                          <a:effectLst/>
                          <a:latin typeface="+mj-lt"/>
                        </a:rPr>
                        <a:t>Dec 2020</a:t>
                      </a:r>
                    </a:p>
                    <a:p>
                      <a:pPr algn="r" fontAlgn="b"/>
                      <a:r>
                        <a:rPr lang="en-GB" sz="1000" b="1" i="0" u="none" strike="noStrike" dirty="0">
                          <a:solidFill>
                            <a:schemeClr val="accent2"/>
                          </a:solidFill>
                          <a:effectLst/>
                          <a:latin typeface="+mj-lt"/>
                        </a:rPr>
                        <a:t>£ RD:IR Stable</a:t>
                      </a:r>
                    </a:p>
                  </a:txBody>
                  <a:tcPr marL="45720" marR="45720" anchor="ctr">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chemeClr val="accent2"/>
                          </a:solidFill>
                          <a:effectLst/>
                          <a:latin typeface="+mj-lt"/>
                        </a:rPr>
                        <a:t>Dec 2020</a:t>
                      </a:r>
                    </a:p>
                    <a:p>
                      <a:pPr algn="r" fontAlgn="b"/>
                      <a:r>
                        <a:rPr lang="en-GB" sz="1000" b="1" i="0" u="none" strike="noStrike" dirty="0">
                          <a:solidFill>
                            <a:schemeClr val="accent2"/>
                          </a:solidFill>
                          <a:effectLst/>
                          <a:latin typeface="+mj-lt"/>
                        </a:rPr>
                        <a:t>% RD:IR Stable</a:t>
                      </a:r>
                    </a:p>
                  </a:txBody>
                  <a:tcPr marL="45720" marR="45720" anchor="ctr">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chemeClr val="accent2"/>
                          </a:solidFill>
                          <a:effectLst/>
                          <a:latin typeface="+mj-lt"/>
                        </a:rPr>
                        <a:t>Dec 2019</a:t>
                      </a:r>
                    </a:p>
                    <a:p>
                      <a:pPr algn="r" fontAlgn="b"/>
                      <a:r>
                        <a:rPr lang="en-GB" sz="1000" b="1" i="0" u="none" strike="noStrike" dirty="0">
                          <a:solidFill>
                            <a:schemeClr val="accent2"/>
                          </a:solidFill>
                          <a:effectLst/>
                          <a:latin typeface="+mj-lt"/>
                        </a:rPr>
                        <a:t>£ RD:IR Stable</a:t>
                      </a:r>
                    </a:p>
                  </a:txBody>
                  <a:tcPr marL="45720" marR="45720" anchor="ctr">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chemeClr val="accent2"/>
                          </a:solidFill>
                          <a:effectLst/>
                          <a:latin typeface="+mj-lt"/>
                        </a:rPr>
                        <a:t>Dec 2019</a:t>
                      </a:r>
                    </a:p>
                    <a:p>
                      <a:pPr algn="r" fontAlgn="b"/>
                      <a:r>
                        <a:rPr lang="en-GB" sz="1000" b="1" i="0" u="none" strike="noStrike" dirty="0">
                          <a:solidFill>
                            <a:schemeClr val="accent2"/>
                          </a:solidFill>
                          <a:effectLst/>
                          <a:latin typeface="+mj-lt"/>
                        </a:rPr>
                        <a:t>% RD:IR Stable</a:t>
                      </a:r>
                    </a:p>
                  </a:txBody>
                  <a:tcPr marL="45720" marR="45720" anchor="ctr">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0" i="0" u="none" strike="noStrike" dirty="0">
                          <a:solidFill>
                            <a:schemeClr val="accent2"/>
                          </a:solidFill>
                          <a:effectLst/>
                          <a:latin typeface="+mj-lt"/>
                        </a:rPr>
                        <a:t> </a:t>
                      </a:r>
                    </a:p>
                    <a:p>
                      <a:pPr algn="r" fontAlgn="b"/>
                      <a:r>
                        <a:rPr lang="en-GB" sz="1000" b="1" i="0" u="none" strike="noStrike" dirty="0">
                          <a:solidFill>
                            <a:schemeClr val="accent2"/>
                          </a:solidFill>
                          <a:effectLst/>
                          <a:latin typeface="+mj-lt"/>
                        </a:rPr>
                        <a:t>Change &gt; £50m</a:t>
                      </a:r>
                    </a:p>
                  </a:txBody>
                  <a:tcPr marL="45720" marR="45720" anchor="ctr">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68739302"/>
                  </a:ext>
                </a:extLst>
              </a:tr>
              <a:tr h="224022">
                <a:tc>
                  <a:txBody>
                    <a:bodyPr/>
                    <a:lstStyle/>
                    <a:p>
                      <a:pPr algn="l" fontAlgn="b"/>
                      <a:r>
                        <a:rPr lang="en-GB" sz="1000" b="0" i="0" u="none" strike="noStrike" dirty="0">
                          <a:solidFill>
                            <a:schemeClr val="accent2"/>
                          </a:solidFill>
                          <a:effectLst/>
                          <a:latin typeface="+mj-lt"/>
                        </a:rPr>
                        <a:t>Rathbones</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7,246,945,143</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5.31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6,005,338,532</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5.51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1,241,606,611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2133127"/>
                  </a:ext>
                </a:extLst>
              </a:tr>
              <a:tr h="293359">
                <a:tc>
                  <a:txBody>
                    <a:bodyPr/>
                    <a:lstStyle/>
                    <a:p>
                      <a:pPr algn="l" fontAlgn="b"/>
                      <a:r>
                        <a:rPr lang="en-GB" sz="1000" b="0" i="0" u="none" strike="noStrike">
                          <a:solidFill>
                            <a:schemeClr val="accent2"/>
                          </a:solidFill>
                          <a:effectLst/>
                          <a:latin typeface="+mj-lt"/>
                        </a:rPr>
                        <a:t>Brewin Dolphin, stockbrokers</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4,759,821,452</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3.49</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4,142,703,871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3.80</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617,117,581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5583403"/>
                  </a:ext>
                </a:extLst>
              </a:tr>
              <a:tr h="293359">
                <a:tc>
                  <a:txBody>
                    <a:bodyPr/>
                    <a:lstStyle/>
                    <a:p>
                      <a:pPr algn="l" fontAlgn="b"/>
                      <a:r>
                        <a:rPr lang="en-GB" sz="1000" b="0" i="0" u="none" strike="noStrike">
                          <a:solidFill>
                            <a:schemeClr val="accent2"/>
                          </a:solidFill>
                          <a:effectLst/>
                          <a:latin typeface="+mj-lt"/>
                        </a:rPr>
                        <a:t>Investec Wealth &amp; Investment</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4,337,927,634</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3.18</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3,843,813,558</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3.53</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494,114,076</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1650710"/>
                  </a:ext>
                </a:extLst>
              </a:tr>
              <a:tr h="224022">
                <a:tc>
                  <a:txBody>
                    <a:bodyPr/>
                    <a:lstStyle/>
                    <a:p>
                      <a:pPr algn="l" fontAlgn="b"/>
                      <a:r>
                        <a:rPr lang="en-GB" sz="1000" b="0" i="0" u="none" strike="noStrike">
                          <a:solidFill>
                            <a:schemeClr val="accent2"/>
                          </a:solidFill>
                          <a:effectLst/>
                          <a:latin typeface="+mj-lt"/>
                        </a:rPr>
                        <a:t>Charles Stanley</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3,672,401,437</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2.69</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3,031,568,049</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2.78</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640,833,388</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8754964"/>
                  </a:ext>
                </a:extLst>
              </a:tr>
              <a:tr h="286929">
                <a:tc>
                  <a:txBody>
                    <a:bodyPr/>
                    <a:lstStyle/>
                    <a:p>
                      <a:pPr algn="l" fontAlgn="b"/>
                      <a:r>
                        <a:rPr lang="en-GB" sz="1000" b="0" i="0" u="none" strike="noStrike">
                          <a:solidFill>
                            <a:schemeClr val="accent2"/>
                          </a:solidFill>
                          <a:effectLst/>
                          <a:latin typeface="+mj-lt"/>
                        </a:rPr>
                        <a:t>Smith &amp; Williamson Wealth Management</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2,607,223,055</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1.91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2,029,118,961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1.86</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578,104,094</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8379658"/>
                  </a:ext>
                </a:extLst>
              </a:tr>
              <a:tr h="286929">
                <a:tc>
                  <a:txBody>
                    <a:bodyPr/>
                    <a:lstStyle/>
                    <a:p>
                      <a:pPr algn="l" fontAlgn="b"/>
                      <a:r>
                        <a:rPr lang="en-GB" sz="1000" b="0" i="0" u="none" strike="noStrike">
                          <a:solidFill>
                            <a:schemeClr val="accent2"/>
                          </a:solidFill>
                          <a:effectLst/>
                          <a:latin typeface="+mj-lt"/>
                        </a:rPr>
                        <a:t>Quilter Cheviot Investment Management</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2,312,544,043</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1.70</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1,813,919,371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1.67</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498,624,673</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5312467"/>
                  </a:ext>
                </a:extLst>
              </a:tr>
              <a:tr h="224022">
                <a:tc>
                  <a:txBody>
                    <a:bodyPr/>
                    <a:lstStyle/>
                    <a:p>
                      <a:pPr algn="l" fontAlgn="b"/>
                      <a:r>
                        <a:rPr lang="en-GB" sz="1000" b="0" i="0" u="none" strike="noStrike">
                          <a:solidFill>
                            <a:schemeClr val="accent2"/>
                          </a:solidFill>
                          <a:effectLst/>
                          <a:latin typeface="+mj-lt"/>
                        </a:rPr>
                        <a:t>JM Finn, stockbrokers</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1,564,534,703</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1.15</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1,225,145,484</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1.12</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339,389,218</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2887551"/>
                  </a:ext>
                </a:extLst>
              </a:tr>
              <a:tr h="224022">
                <a:tc>
                  <a:txBody>
                    <a:bodyPr/>
                    <a:lstStyle/>
                    <a:p>
                      <a:pPr algn="l" fontAlgn="b"/>
                      <a:r>
                        <a:rPr lang="en-GB" sz="1000" b="0" i="0" u="none" strike="noStrike">
                          <a:solidFill>
                            <a:schemeClr val="accent2"/>
                          </a:solidFill>
                          <a:effectLst/>
                          <a:latin typeface="+mj-lt"/>
                        </a:rPr>
                        <a:t>Cazenove Capital Management</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1,262,263,017</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0.93</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1,111,311,936</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1.02</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150,951,082</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5140712"/>
                  </a:ext>
                </a:extLst>
              </a:tr>
              <a:tr h="224022">
                <a:tc>
                  <a:txBody>
                    <a:bodyPr/>
                    <a:lstStyle/>
                    <a:p>
                      <a:pPr algn="l" fontAlgn="b"/>
                      <a:r>
                        <a:rPr lang="en-GB" sz="1000" b="0" i="0" u="none" strike="noStrike">
                          <a:solidFill>
                            <a:schemeClr val="accent2"/>
                          </a:solidFill>
                          <a:effectLst/>
                          <a:latin typeface="+mj-lt"/>
                        </a:rPr>
                        <a:t>Tilney</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1,118,466,367</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0.82</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886,995,059</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0.81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231,471,308</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2095891"/>
                  </a:ext>
                </a:extLst>
              </a:tr>
              <a:tr h="224022">
                <a:tc>
                  <a:txBody>
                    <a:bodyPr/>
                    <a:lstStyle/>
                    <a:p>
                      <a:pPr algn="l" fontAlgn="b"/>
                      <a:r>
                        <a:rPr lang="en-GB" sz="1000" b="0" i="0" u="none" strike="noStrike" dirty="0" err="1">
                          <a:solidFill>
                            <a:schemeClr val="accent2"/>
                          </a:solidFill>
                          <a:effectLst/>
                          <a:latin typeface="+mj-lt"/>
                        </a:rPr>
                        <a:t>Killik</a:t>
                      </a:r>
                      <a:r>
                        <a:rPr lang="en-GB" sz="1000" b="0" i="0" u="none" strike="noStrike" dirty="0">
                          <a:solidFill>
                            <a:schemeClr val="accent2"/>
                          </a:solidFill>
                          <a:effectLst/>
                          <a:latin typeface="+mj-lt"/>
                        </a:rPr>
                        <a:t>, stockbrokers</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695,592,837</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0.51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554,807,836</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0.51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140,785,001</a:t>
                      </a:r>
                    </a:p>
                  </a:txBody>
                  <a:tcPr marL="45720" marR="4572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1925916"/>
                  </a:ext>
                </a:extLst>
              </a:tr>
              <a:tr h="224022">
                <a:tc>
                  <a:txBody>
                    <a:bodyPr/>
                    <a:lstStyle/>
                    <a:p>
                      <a:pPr algn="l" fontAlgn="b"/>
                      <a:r>
                        <a:rPr lang="en-GB" sz="1000" b="1" i="0" u="none" strike="noStrike" dirty="0">
                          <a:solidFill>
                            <a:schemeClr val="accent2"/>
                          </a:solidFill>
                          <a:effectLst/>
                          <a:latin typeface="+mj-lt"/>
                        </a:rPr>
                        <a:t>Top ten holders by change</a:t>
                      </a: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accent2"/>
                          </a:solidFill>
                          <a:effectLst/>
                          <a:latin typeface="+mj-lt"/>
                        </a:rPr>
                        <a:t>£29,577,719,690</a:t>
                      </a: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accent2"/>
                          </a:solidFill>
                          <a:effectLst/>
                          <a:latin typeface="+mj-lt"/>
                        </a:rPr>
                        <a:t>21.69%</a:t>
                      </a: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accent2"/>
                          </a:solidFill>
                          <a:effectLst/>
                          <a:latin typeface="+mj-lt"/>
                        </a:rPr>
                        <a:t>£24,644,722,657</a:t>
                      </a: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accent2"/>
                          </a:solidFill>
                          <a:effectLst/>
                          <a:latin typeface="+mj-lt"/>
                        </a:rPr>
                        <a:t>22.63%</a:t>
                      </a: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accent2"/>
                          </a:solidFill>
                          <a:effectLst/>
                          <a:latin typeface="+mj-lt"/>
                        </a:rPr>
                        <a:t>£4,932,997,033</a:t>
                      </a: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7537245"/>
                  </a:ext>
                </a:extLst>
              </a:tr>
            </a:tbl>
          </a:graphicData>
        </a:graphic>
      </p:graphicFrame>
      <p:sp>
        <p:nvSpPr>
          <p:cNvPr id="4" name="Footer Placeholder 3">
            <a:extLst>
              <a:ext uri="{FF2B5EF4-FFF2-40B4-BE49-F238E27FC236}">
                <a16:creationId xmlns:a16="http://schemas.microsoft.com/office/drawing/2014/main" id="{9FB0C68F-73F4-4A90-98B3-AC27F818FC42}"/>
              </a:ext>
            </a:extLst>
          </p:cNvPr>
          <p:cNvSpPr>
            <a:spLocks noGrp="1"/>
          </p:cNvSpPr>
          <p:nvPr>
            <p:ph type="ftr" sz="quarter" idx="4294967295"/>
          </p:nvPr>
        </p:nvSpPr>
        <p:spPr>
          <a:xfrm>
            <a:off x="0" y="0"/>
            <a:ext cx="0" cy="0"/>
          </a:xfrm>
        </p:spPr>
        <p:txBody>
          <a:bodyPr/>
          <a:lstStyle/>
          <a:p>
            <a:r>
              <a:rPr lang="en-GB" dirty="0"/>
              <a:t>  </a:t>
            </a:r>
          </a:p>
        </p:txBody>
      </p:sp>
      <p:sp>
        <p:nvSpPr>
          <p:cNvPr id="13" name="TextBox 12">
            <a:extLst>
              <a:ext uri="{FF2B5EF4-FFF2-40B4-BE49-F238E27FC236}">
                <a16:creationId xmlns:a16="http://schemas.microsoft.com/office/drawing/2014/main" id="{3C9E540C-705B-4D68-906D-FA6101729FE0}"/>
              </a:ext>
            </a:extLst>
          </p:cNvPr>
          <p:cNvSpPr txBox="1"/>
          <p:nvPr/>
        </p:nvSpPr>
        <p:spPr>
          <a:xfrm>
            <a:off x="340678" y="5218345"/>
            <a:ext cx="7696619" cy="153888"/>
          </a:xfrm>
          <a:prstGeom prst="rect">
            <a:avLst/>
          </a:prstGeom>
          <a:noFill/>
        </p:spPr>
        <p:txBody>
          <a:bodyPr wrap="square" lIns="0" tIns="0" rIns="0" bIns="0" rtlCol="0">
            <a:spAutoFit/>
          </a:bodyPr>
          <a:lstStyle/>
          <a:p>
            <a:pPr>
              <a:spcBef>
                <a:spcPts val="600"/>
              </a:spcBef>
            </a:pPr>
            <a:r>
              <a:rPr lang="en-US" sz="1000" dirty="0">
                <a:solidFill>
                  <a:schemeClr val="accent2"/>
                </a:solidFill>
              </a:rPr>
              <a:t>The top ten national WMs are three quarters of their overall segment by ISC%</a:t>
            </a:r>
          </a:p>
        </p:txBody>
      </p:sp>
      <p:sp>
        <p:nvSpPr>
          <p:cNvPr id="9" name="TextBox 8">
            <a:extLst>
              <a:ext uri="{FF2B5EF4-FFF2-40B4-BE49-F238E27FC236}">
                <a16:creationId xmlns:a16="http://schemas.microsoft.com/office/drawing/2014/main" id="{3F074720-F94E-474B-93C5-0A8EB616C759}"/>
              </a:ext>
            </a:extLst>
          </p:cNvPr>
          <p:cNvSpPr txBox="1"/>
          <p:nvPr/>
        </p:nvSpPr>
        <p:spPr>
          <a:xfrm>
            <a:off x="249238" y="1295633"/>
            <a:ext cx="7696619" cy="215444"/>
          </a:xfrm>
          <a:prstGeom prst="rect">
            <a:avLst/>
          </a:prstGeom>
          <a:noFill/>
        </p:spPr>
        <p:txBody>
          <a:bodyPr wrap="square" lIns="0" tIns="0" rIns="0" bIns="0" rtlCol="0">
            <a:spAutoFit/>
          </a:bodyPr>
          <a:lstStyle/>
          <a:p>
            <a:pPr>
              <a:spcBef>
                <a:spcPts val="600"/>
              </a:spcBef>
            </a:pPr>
            <a:r>
              <a:rPr lang="en-US" sz="1400" dirty="0">
                <a:solidFill>
                  <a:schemeClr val="accent2"/>
                </a:solidFill>
                <a:latin typeface="+mj-lt"/>
              </a:rPr>
              <a:t>National wealth manager top ten by growth, in absolute value 2020</a:t>
            </a:r>
          </a:p>
        </p:txBody>
      </p:sp>
      <p:pic>
        <p:nvPicPr>
          <p:cNvPr id="10" name="Picture 9">
            <a:extLst>
              <a:ext uri="{FF2B5EF4-FFF2-40B4-BE49-F238E27FC236}">
                <a16:creationId xmlns:a16="http://schemas.microsoft.com/office/drawing/2014/main" id="{4DD3009C-7407-4874-911B-4EF19974535F}"/>
              </a:ext>
            </a:extLst>
          </p:cNvPr>
          <p:cNvPicPr>
            <a:picLocks noChangeAspect="1"/>
          </p:cNvPicPr>
          <p:nvPr/>
        </p:nvPicPr>
        <p:blipFill>
          <a:blip r:embed="rId3"/>
          <a:stretch>
            <a:fillRect/>
          </a:stretch>
        </p:blipFill>
        <p:spPr>
          <a:xfrm>
            <a:off x="8083924" y="6225488"/>
            <a:ext cx="810838" cy="359695"/>
          </a:xfrm>
          <a:prstGeom prst="rect">
            <a:avLst/>
          </a:prstGeom>
        </p:spPr>
      </p:pic>
      <p:sp>
        <p:nvSpPr>
          <p:cNvPr id="15" name="TextBox 14">
            <a:extLst>
              <a:ext uri="{FF2B5EF4-FFF2-40B4-BE49-F238E27FC236}">
                <a16:creationId xmlns:a16="http://schemas.microsoft.com/office/drawing/2014/main" id="{37DC9626-CD11-4208-962A-DDE734DDA216}"/>
              </a:ext>
            </a:extLst>
          </p:cNvPr>
          <p:cNvSpPr txBox="1"/>
          <p:nvPr/>
        </p:nvSpPr>
        <p:spPr>
          <a:xfrm>
            <a:off x="269875" y="6155155"/>
            <a:ext cx="4047286" cy="123111"/>
          </a:xfrm>
          <a:prstGeom prst="rect">
            <a:avLst/>
          </a:prstGeom>
          <a:noFill/>
        </p:spPr>
        <p:txBody>
          <a:bodyPr wrap="square" lIns="0" tIns="0" rIns="0" bIns="0" rtlCol="0">
            <a:spAutoFit/>
          </a:bodyPr>
          <a:lstStyle/>
          <a:p>
            <a:pPr>
              <a:spcBef>
                <a:spcPts val="450"/>
              </a:spcBef>
            </a:pPr>
            <a:r>
              <a:rPr lang="en-GB" sz="800" dirty="0">
                <a:solidFill>
                  <a:schemeClr val="accent2"/>
                </a:solidFill>
                <a:latin typeface="Arial" pitchFamily="34" charset="0"/>
                <a:cs typeface="Arial" pitchFamily="34" charset="0"/>
              </a:rPr>
              <a:t>Source; Richard Davies Investor Relations/ Warhorse Partners topology</a:t>
            </a:r>
          </a:p>
        </p:txBody>
      </p:sp>
    </p:spTree>
    <p:extLst>
      <p:ext uri="{BB962C8B-B14F-4D97-AF65-F5344CB8AC3E}">
        <p14:creationId xmlns:p14="http://schemas.microsoft.com/office/powerpoint/2010/main" val="177342204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47">
            <a:extLst>
              <a:ext uri="{FF2B5EF4-FFF2-40B4-BE49-F238E27FC236}">
                <a16:creationId xmlns:a16="http://schemas.microsoft.com/office/drawing/2014/main" id="{3BCE9218-03E0-477A-901A-0E8552A4BB70}"/>
              </a:ext>
            </a:extLst>
          </p:cNvPr>
          <p:cNvSpPr>
            <a:spLocks noGrp="1"/>
          </p:cNvSpPr>
          <p:nvPr>
            <p:ph sz="quarter" idx="10"/>
          </p:nvPr>
        </p:nvSpPr>
        <p:spPr/>
        <p:txBody>
          <a:bodyPr/>
          <a:lstStyle/>
          <a:p>
            <a:pPr marL="0" indent="0">
              <a:buNone/>
            </a:pPr>
            <a:r>
              <a:rPr lang="en-US" dirty="0"/>
              <a:t>Direct Platforms, Plans and Self-</a:t>
            </a:r>
            <a:r>
              <a:rPr lang="en-US" dirty="0" err="1"/>
              <a:t>Directeds</a:t>
            </a:r>
            <a:endParaRPr lang="en-US" dirty="0"/>
          </a:p>
          <a:p>
            <a:endParaRPr lang="en-GB" dirty="0"/>
          </a:p>
        </p:txBody>
      </p:sp>
      <p:sp>
        <p:nvSpPr>
          <p:cNvPr id="2" name="Title 1">
            <a:extLst>
              <a:ext uri="{FF2B5EF4-FFF2-40B4-BE49-F238E27FC236}">
                <a16:creationId xmlns:a16="http://schemas.microsoft.com/office/drawing/2014/main" id="{F8D76C90-EB2C-488B-953E-5FA78D387293}"/>
              </a:ext>
            </a:extLst>
          </p:cNvPr>
          <p:cNvSpPr>
            <a:spLocks noGrp="1"/>
          </p:cNvSpPr>
          <p:nvPr>
            <p:ph type="title"/>
          </p:nvPr>
        </p:nvSpPr>
        <p:spPr/>
        <p:txBody>
          <a:bodyPr>
            <a:normAutofit fontScale="90000"/>
          </a:bodyPr>
          <a:lstStyle/>
          <a:p>
            <a:r>
              <a:rPr lang="en-GB" dirty="0"/>
              <a:t>Vantage (HL) still leads the D2C platform cohort (ISC%)</a:t>
            </a:r>
          </a:p>
        </p:txBody>
      </p:sp>
      <p:sp>
        <p:nvSpPr>
          <p:cNvPr id="4" name="Footer Placeholder 3">
            <a:extLst>
              <a:ext uri="{FF2B5EF4-FFF2-40B4-BE49-F238E27FC236}">
                <a16:creationId xmlns:a16="http://schemas.microsoft.com/office/drawing/2014/main" id="{5CD1EC93-00F5-4593-A4A0-9750D4C23A0C}"/>
              </a:ext>
            </a:extLst>
          </p:cNvPr>
          <p:cNvSpPr>
            <a:spLocks noGrp="1"/>
          </p:cNvSpPr>
          <p:nvPr>
            <p:ph type="ftr" sz="quarter" idx="4294967295"/>
          </p:nvPr>
        </p:nvSpPr>
        <p:spPr>
          <a:xfrm>
            <a:off x="0" y="0"/>
            <a:ext cx="0" cy="0"/>
          </a:xfrm>
        </p:spPr>
        <p:txBody>
          <a:bodyPr/>
          <a:lstStyle/>
          <a:p>
            <a:r>
              <a:rPr lang="en-GB" dirty="0"/>
              <a:t> </a:t>
            </a: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7C6C5146-AA2C-4173-AE9C-E2536D4FB495}"/>
                  </a:ext>
                </a:extLst>
              </p:cNvPr>
              <p:cNvGraphicFramePr/>
              <p:nvPr>
                <p:extLst>
                  <p:ext uri="{D42A27DB-BD31-4B8C-83A1-F6EECF244321}">
                    <p14:modId xmlns:p14="http://schemas.microsoft.com/office/powerpoint/2010/main" val="4271264528"/>
                  </p:ext>
                </p:extLst>
              </p:nvPr>
            </p:nvGraphicFramePr>
            <p:xfrm>
              <a:off x="182561" y="1592131"/>
              <a:ext cx="5408614" cy="394928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hart 9">
                <a:extLst>
                  <a:ext uri="{FF2B5EF4-FFF2-40B4-BE49-F238E27FC236}">
                    <a16:creationId xmlns:a16="http://schemas.microsoft.com/office/drawing/2014/main" id="{7C6C5146-AA2C-4173-AE9C-E2536D4FB495}"/>
                  </a:ext>
                </a:extLst>
              </p:cNvPr>
              <p:cNvPicPr>
                <a:picLocks noGrp="1" noRot="1" noChangeAspect="1" noMove="1" noResize="1" noEditPoints="1" noAdjustHandles="1" noChangeArrowheads="1" noChangeShapeType="1"/>
              </p:cNvPicPr>
              <p:nvPr/>
            </p:nvPicPr>
            <p:blipFill>
              <a:blip r:embed="rId3"/>
              <a:stretch>
                <a:fillRect/>
              </a:stretch>
            </p:blipFill>
            <p:spPr>
              <a:xfrm>
                <a:off x="182561" y="1592131"/>
                <a:ext cx="5408614" cy="3949284"/>
              </a:xfrm>
              <a:prstGeom prst="rect">
                <a:avLst/>
              </a:prstGeom>
            </p:spPr>
          </p:pic>
        </mc:Fallback>
      </mc:AlternateContent>
      <p:grpSp>
        <p:nvGrpSpPr>
          <p:cNvPr id="49" name="Group 48">
            <a:extLst>
              <a:ext uri="{FF2B5EF4-FFF2-40B4-BE49-F238E27FC236}">
                <a16:creationId xmlns:a16="http://schemas.microsoft.com/office/drawing/2014/main" id="{59EAB141-7869-4112-B10B-4540FC11FEDE}"/>
              </a:ext>
            </a:extLst>
          </p:cNvPr>
          <p:cNvGrpSpPr/>
          <p:nvPr/>
        </p:nvGrpSpPr>
        <p:grpSpPr>
          <a:xfrm>
            <a:off x="5683250" y="1659772"/>
            <a:ext cx="3119439" cy="3836565"/>
            <a:chOff x="5775322" y="1800646"/>
            <a:chExt cx="3119439" cy="3836565"/>
          </a:xfrm>
        </p:grpSpPr>
        <p:graphicFrame>
          <p:nvGraphicFramePr>
            <p:cNvPr id="31" name="Content Placeholder 12">
              <a:extLst>
                <a:ext uri="{FF2B5EF4-FFF2-40B4-BE49-F238E27FC236}">
                  <a16:creationId xmlns:a16="http://schemas.microsoft.com/office/drawing/2014/main" id="{4E5DDD89-1536-4F5C-A685-60213853EC35}"/>
                </a:ext>
              </a:extLst>
            </p:cNvPr>
            <p:cNvGraphicFramePr>
              <a:graphicFrameLocks/>
            </p:cNvGraphicFramePr>
            <p:nvPr>
              <p:extLst>
                <p:ext uri="{D42A27DB-BD31-4B8C-83A1-F6EECF244321}">
                  <p14:modId xmlns:p14="http://schemas.microsoft.com/office/powerpoint/2010/main" val="2038367562"/>
                </p:ext>
              </p:extLst>
            </p:nvPr>
          </p:nvGraphicFramePr>
          <p:xfrm>
            <a:off x="5775322" y="1800646"/>
            <a:ext cx="3119439" cy="3836565"/>
          </p:xfrm>
          <a:graphic>
            <a:graphicData uri="http://schemas.openxmlformats.org/drawingml/2006/table">
              <a:tbl>
                <a:tblPr>
                  <a:tableStyleId>{5C22544A-7EE6-4342-B048-85BDC9FD1C3A}</a:tableStyleId>
                </a:tblPr>
                <a:tblGrid>
                  <a:gridCol w="211724">
                    <a:extLst>
                      <a:ext uri="{9D8B030D-6E8A-4147-A177-3AD203B41FA5}">
                        <a16:colId xmlns:a16="http://schemas.microsoft.com/office/drawing/2014/main" val="2040615353"/>
                      </a:ext>
                    </a:extLst>
                  </a:gridCol>
                  <a:gridCol w="2907715">
                    <a:extLst>
                      <a:ext uri="{9D8B030D-6E8A-4147-A177-3AD203B41FA5}">
                        <a16:colId xmlns:a16="http://schemas.microsoft.com/office/drawing/2014/main" val="3737544264"/>
                      </a:ext>
                    </a:extLst>
                  </a:gridCol>
                </a:tblGrid>
                <a:tr h="255771">
                  <a:tc>
                    <a:txBody>
                      <a:bodyPr/>
                      <a:lstStyle/>
                      <a:p>
                        <a:pPr algn="l" fontAlgn="b"/>
                        <a:endParaRPr lang="en-GB" sz="1000" b="0" i="0" u="none" strike="noStrike" dirty="0">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dirty="0">
                            <a:solidFill>
                              <a:schemeClr val="accent2"/>
                            </a:solidFill>
                            <a:effectLst/>
                          </a:rPr>
                          <a:t>Hargreaves Lansdown, stockbrokers (EO)</a:t>
                        </a:r>
                        <a:endParaRPr lang="en-GB" sz="1000" b="0" i="0" u="none" strike="noStrike" dirty="0">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8375906"/>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dirty="0">
                            <a:solidFill>
                              <a:schemeClr val="accent2"/>
                            </a:solidFill>
                            <a:effectLst/>
                          </a:rPr>
                          <a:t>Interactive Investor*</a:t>
                        </a:r>
                        <a:endParaRPr lang="en-GB" sz="1000" b="0" i="0" u="none" strike="noStrike" dirty="0">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271290"/>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dirty="0">
                            <a:solidFill>
                              <a:schemeClr val="accent2"/>
                            </a:solidFill>
                            <a:effectLst/>
                          </a:rPr>
                          <a:t>Saving Plans</a:t>
                        </a:r>
                        <a:endParaRPr lang="en-GB" sz="1000" b="0" i="0" u="none" strike="noStrike" dirty="0">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5872"/>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dirty="0">
                            <a:solidFill>
                              <a:schemeClr val="accent2"/>
                            </a:solidFill>
                            <a:effectLst/>
                          </a:rPr>
                          <a:t>AJ Bell, stockbrokers (EO)</a:t>
                        </a:r>
                        <a:endParaRPr lang="en-GB" sz="1000" b="0" i="0" u="none" strike="noStrike" dirty="0">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744946"/>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a:solidFill>
                              <a:schemeClr val="accent2"/>
                            </a:solidFill>
                            <a:effectLst/>
                          </a:rPr>
                          <a:t>HSDL, stockbrokers (EO)</a:t>
                        </a:r>
                        <a:endParaRPr lang="en-GB" sz="1000" b="0" i="0" u="none" strike="noStrike">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1077550"/>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dirty="0">
                            <a:solidFill>
                              <a:schemeClr val="accent2"/>
                            </a:solidFill>
                            <a:effectLst/>
                          </a:rPr>
                          <a:t>Fidelity (platform)</a:t>
                        </a:r>
                        <a:endParaRPr lang="en-GB" sz="1000" b="0" i="0" u="none" strike="noStrike" dirty="0">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2214792"/>
                    </a:ext>
                  </a:extLst>
                </a:tr>
                <a:tr h="255771">
                  <a:tc>
                    <a:txBody>
                      <a:bodyPr/>
                      <a:lstStyle/>
                      <a:p>
                        <a:pPr algn="l" fontAlgn="b"/>
                        <a:endParaRPr lang="en-US" sz="1000" b="0" i="0" u="none" strike="noStrike" dirty="0">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a:solidFill>
                              <a:schemeClr val="accent2"/>
                            </a:solidFill>
                            <a:effectLst/>
                          </a:rPr>
                          <a:t>Canaccord Genuity Wealth Management (ND)</a:t>
                        </a:r>
                        <a:endParaRPr lang="en-US" sz="1000" b="0" i="0" u="none" strike="noStrike">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2013317"/>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dirty="0">
                            <a:solidFill>
                              <a:schemeClr val="accent2"/>
                            </a:solidFill>
                            <a:effectLst/>
                          </a:rPr>
                          <a:t>Barclays Smart Investor (EO)</a:t>
                        </a:r>
                        <a:endParaRPr lang="en-GB" sz="1000" b="0" i="0" u="none" strike="noStrike" dirty="0">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8947278"/>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a:solidFill>
                              <a:schemeClr val="accent2"/>
                            </a:solidFill>
                            <a:effectLst/>
                          </a:rPr>
                          <a:t>Share Centre, stockbrokers (EO)**</a:t>
                        </a:r>
                        <a:endParaRPr lang="en-GB" sz="1000" b="0" i="0" u="none" strike="noStrike">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58179"/>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a:solidFill>
                              <a:schemeClr val="accent2"/>
                            </a:solidFill>
                            <a:effectLst/>
                          </a:rPr>
                          <a:t>EQi, stockbrokers (EO)</a:t>
                        </a:r>
                        <a:endParaRPr lang="en-GB" sz="1000" b="0" i="0" u="none" strike="noStrike">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243645"/>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dirty="0" err="1">
                            <a:solidFill>
                              <a:schemeClr val="accent2"/>
                            </a:solidFill>
                            <a:effectLst/>
                          </a:rPr>
                          <a:t>Winterflood</a:t>
                        </a:r>
                        <a:r>
                          <a:rPr lang="en-GB" sz="1000" u="none" strike="noStrike" dirty="0">
                            <a:solidFill>
                              <a:schemeClr val="accent2"/>
                            </a:solidFill>
                            <a:effectLst/>
                          </a:rPr>
                          <a:t> Platform Services</a:t>
                        </a:r>
                        <a:endParaRPr lang="en-GB" sz="1000" b="0" i="0" u="none" strike="noStrike" dirty="0">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065675"/>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a:solidFill>
                              <a:schemeClr val="accent2"/>
                            </a:solidFill>
                            <a:effectLst/>
                          </a:rPr>
                          <a:t>FundsDirect, stockbrokers (EO)</a:t>
                        </a:r>
                        <a:endParaRPr lang="en-GB" sz="1000" b="0" i="0" u="none" strike="noStrike">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8476348"/>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a:solidFill>
                              <a:schemeClr val="accent2"/>
                            </a:solidFill>
                            <a:effectLst/>
                          </a:rPr>
                          <a:t>Jarvis Investment Management (EO)</a:t>
                        </a:r>
                        <a:endParaRPr lang="en-GB" sz="1000" b="0" i="0" u="none" strike="noStrike">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560250"/>
                    </a:ext>
                  </a:extLst>
                </a:tr>
                <a:tr h="255771">
                  <a:tc>
                    <a:txBody>
                      <a:bodyPr/>
                      <a:lstStyle/>
                      <a:p>
                        <a:pPr algn="l" fontAlgn="b"/>
                        <a:endParaRPr lang="en-GB" sz="1000" b="0" i="0" u="none" strike="noStrike">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a:solidFill>
                              <a:schemeClr val="accent2"/>
                            </a:solidFill>
                            <a:effectLst/>
                          </a:rPr>
                          <a:t>Quilter International</a:t>
                        </a:r>
                        <a:endParaRPr lang="en-GB" sz="1000" b="0" i="0" u="none" strike="noStrike">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6903926"/>
                    </a:ext>
                  </a:extLst>
                </a:tr>
                <a:tr h="255771">
                  <a:tc>
                    <a:txBody>
                      <a:bodyPr/>
                      <a:lstStyle/>
                      <a:p>
                        <a:pPr algn="l" fontAlgn="b"/>
                        <a:endParaRPr lang="en-GB" sz="1000" b="0" i="0" u="none" strike="noStrike" dirty="0">
                          <a:solidFill>
                            <a:schemeClr val="accent2"/>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u="none" strike="noStrike" dirty="0">
                            <a:solidFill>
                              <a:schemeClr val="accent2"/>
                            </a:solidFill>
                            <a:effectLst/>
                          </a:rPr>
                          <a:t>Corporation of Lloyds</a:t>
                        </a:r>
                        <a:endParaRPr lang="en-GB" sz="1000" b="0" i="0" u="none" strike="noStrike" dirty="0">
                          <a:solidFill>
                            <a:schemeClr val="accent2"/>
                          </a:solidFill>
                          <a:effectLst/>
                          <a:latin typeface="Calibri" panose="020F0502020204030204" pitchFamily="34" charset="0"/>
                        </a:endParaRPr>
                      </a:p>
                    </a:txBody>
                    <a:tcPr marL="72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248508"/>
                    </a:ext>
                  </a:extLst>
                </a:tr>
              </a:tbl>
            </a:graphicData>
          </a:graphic>
        </p:graphicFrame>
        <p:sp>
          <p:nvSpPr>
            <p:cNvPr id="32" name="Rectangle 31">
              <a:extLst>
                <a:ext uri="{FF2B5EF4-FFF2-40B4-BE49-F238E27FC236}">
                  <a16:creationId xmlns:a16="http://schemas.microsoft.com/office/drawing/2014/main" id="{ADEF06E1-4C38-4534-AD38-53DAFA218A32}"/>
                </a:ext>
              </a:extLst>
            </p:cNvPr>
            <p:cNvSpPr/>
            <p:nvPr/>
          </p:nvSpPr>
          <p:spPr>
            <a:xfrm>
              <a:off x="5816603" y="1855535"/>
              <a:ext cx="144000" cy="144000"/>
            </a:xfrm>
            <a:prstGeom prst="rect">
              <a:avLst/>
            </a:prstGeom>
            <a:solidFill>
              <a:srgbClr val="8F1538"/>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3" name="Rectangle 32">
              <a:extLst>
                <a:ext uri="{FF2B5EF4-FFF2-40B4-BE49-F238E27FC236}">
                  <a16:creationId xmlns:a16="http://schemas.microsoft.com/office/drawing/2014/main" id="{8011FCC8-592E-41DB-BA6A-BD48FC570C0F}"/>
                </a:ext>
              </a:extLst>
            </p:cNvPr>
            <p:cNvSpPr/>
            <p:nvPr/>
          </p:nvSpPr>
          <p:spPr>
            <a:xfrm>
              <a:off x="5816603" y="2111302"/>
              <a:ext cx="144000" cy="144000"/>
            </a:xfrm>
            <a:prstGeom prst="rect">
              <a:avLst/>
            </a:prstGeom>
            <a:solidFill>
              <a:srgbClr val="183153"/>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4" name="Rectangle 33">
              <a:extLst>
                <a:ext uri="{FF2B5EF4-FFF2-40B4-BE49-F238E27FC236}">
                  <a16:creationId xmlns:a16="http://schemas.microsoft.com/office/drawing/2014/main" id="{903420E1-DB4D-4198-B2CB-54F00E63B7AF}"/>
                </a:ext>
              </a:extLst>
            </p:cNvPr>
            <p:cNvSpPr/>
            <p:nvPr/>
          </p:nvSpPr>
          <p:spPr>
            <a:xfrm>
              <a:off x="5816603" y="2367069"/>
              <a:ext cx="144000" cy="144000"/>
            </a:xfrm>
            <a:prstGeom prst="rect">
              <a:avLst/>
            </a:prstGeom>
            <a:solidFill>
              <a:srgbClr val="E87D1E"/>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5" name="Rectangle 34">
              <a:extLst>
                <a:ext uri="{FF2B5EF4-FFF2-40B4-BE49-F238E27FC236}">
                  <a16:creationId xmlns:a16="http://schemas.microsoft.com/office/drawing/2014/main" id="{B074E847-B8CF-4220-A397-3B5CA3A1BDC7}"/>
                </a:ext>
              </a:extLst>
            </p:cNvPr>
            <p:cNvSpPr/>
            <p:nvPr/>
          </p:nvSpPr>
          <p:spPr>
            <a:xfrm>
              <a:off x="5816603" y="2622836"/>
              <a:ext cx="144000" cy="144000"/>
            </a:xfrm>
            <a:prstGeom prst="rect">
              <a:avLst/>
            </a:prstGeom>
            <a:solidFill>
              <a:srgbClr val="79256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6" name="Rectangle 35">
              <a:extLst>
                <a:ext uri="{FF2B5EF4-FFF2-40B4-BE49-F238E27FC236}">
                  <a16:creationId xmlns:a16="http://schemas.microsoft.com/office/drawing/2014/main" id="{B4894F23-AD91-42CB-A9EA-53F6A7F72714}"/>
                </a:ext>
              </a:extLst>
            </p:cNvPr>
            <p:cNvSpPr/>
            <p:nvPr/>
          </p:nvSpPr>
          <p:spPr>
            <a:xfrm>
              <a:off x="5816603" y="2878603"/>
              <a:ext cx="144000" cy="144000"/>
            </a:xfrm>
            <a:prstGeom prst="rect">
              <a:avLst/>
            </a:prstGeom>
            <a:solidFill>
              <a:srgbClr val="AF9C4B"/>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7" name="Rectangle 36">
              <a:extLst>
                <a:ext uri="{FF2B5EF4-FFF2-40B4-BE49-F238E27FC236}">
                  <a16:creationId xmlns:a16="http://schemas.microsoft.com/office/drawing/2014/main" id="{211D76FC-96D6-4413-B93F-D68FD91F96F9}"/>
                </a:ext>
              </a:extLst>
            </p:cNvPr>
            <p:cNvSpPr/>
            <p:nvPr/>
          </p:nvSpPr>
          <p:spPr>
            <a:xfrm>
              <a:off x="5816603" y="3134370"/>
              <a:ext cx="144000" cy="144000"/>
            </a:xfrm>
            <a:prstGeom prst="rect">
              <a:avLst/>
            </a:prstGeom>
            <a:solidFill>
              <a:srgbClr val="A90000"/>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8" name="Rectangle 37">
              <a:extLst>
                <a:ext uri="{FF2B5EF4-FFF2-40B4-BE49-F238E27FC236}">
                  <a16:creationId xmlns:a16="http://schemas.microsoft.com/office/drawing/2014/main" id="{219936D6-ECDA-4C43-A0C3-B93E0C4C5AE0}"/>
                </a:ext>
              </a:extLst>
            </p:cNvPr>
            <p:cNvSpPr/>
            <p:nvPr/>
          </p:nvSpPr>
          <p:spPr>
            <a:xfrm>
              <a:off x="5816603" y="3397719"/>
              <a:ext cx="144000" cy="144000"/>
            </a:xfrm>
            <a:prstGeom prst="rect">
              <a:avLst/>
            </a:prstGeom>
            <a:solidFill>
              <a:srgbClr val="560D22"/>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39" name="Rectangle 38">
              <a:extLst>
                <a:ext uri="{FF2B5EF4-FFF2-40B4-BE49-F238E27FC236}">
                  <a16:creationId xmlns:a16="http://schemas.microsoft.com/office/drawing/2014/main" id="{3590867D-675C-4886-AC97-D6836514E49A}"/>
                </a:ext>
              </a:extLst>
            </p:cNvPr>
            <p:cNvSpPr/>
            <p:nvPr/>
          </p:nvSpPr>
          <p:spPr>
            <a:xfrm>
              <a:off x="5816603" y="3646929"/>
              <a:ext cx="144000" cy="144000"/>
            </a:xfrm>
            <a:prstGeom prst="rect">
              <a:avLst/>
            </a:prstGeom>
            <a:solidFill>
              <a:srgbClr val="0E1D32"/>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40" name="Rectangle 39">
              <a:extLst>
                <a:ext uri="{FF2B5EF4-FFF2-40B4-BE49-F238E27FC236}">
                  <a16:creationId xmlns:a16="http://schemas.microsoft.com/office/drawing/2014/main" id="{A22BB804-6B9A-473B-9C13-45E55E4E7ABA}"/>
                </a:ext>
              </a:extLst>
            </p:cNvPr>
            <p:cNvSpPr/>
            <p:nvPr/>
          </p:nvSpPr>
          <p:spPr>
            <a:xfrm>
              <a:off x="5816603" y="3916304"/>
              <a:ext cx="144000" cy="144000"/>
            </a:xfrm>
            <a:prstGeom prst="rect">
              <a:avLst/>
            </a:prstGeom>
            <a:solidFill>
              <a:srgbClr val="8F4B0F"/>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41" name="Rectangle 40">
              <a:extLst>
                <a:ext uri="{FF2B5EF4-FFF2-40B4-BE49-F238E27FC236}">
                  <a16:creationId xmlns:a16="http://schemas.microsoft.com/office/drawing/2014/main" id="{1ED50E4E-C049-4920-A078-D57578EBA18D}"/>
                </a:ext>
              </a:extLst>
            </p:cNvPr>
            <p:cNvSpPr/>
            <p:nvPr/>
          </p:nvSpPr>
          <p:spPr>
            <a:xfrm>
              <a:off x="5816603" y="4175234"/>
              <a:ext cx="144000" cy="144000"/>
            </a:xfrm>
            <a:prstGeom prst="rect">
              <a:avLst/>
            </a:prstGeom>
            <a:solidFill>
              <a:srgbClr val="49163A"/>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42" name="Rectangle 41">
              <a:extLst>
                <a:ext uri="{FF2B5EF4-FFF2-40B4-BE49-F238E27FC236}">
                  <a16:creationId xmlns:a16="http://schemas.microsoft.com/office/drawing/2014/main" id="{CA6008B6-3292-4775-9D7B-CDCBB69A8B24}"/>
                </a:ext>
              </a:extLst>
            </p:cNvPr>
            <p:cNvSpPr/>
            <p:nvPr/>
          </p:nvSpPr>
          <p:spPr>
            <a:xfrm>
              <a:off x="5816603" y="4427469"/>
              <a:ext cx="144000" cy="144000"/>
            </a:xfrm>
            <a:prstGeom prst="rect">
              <a:avLst/>
            </a:prstGeom>
            <a:solidFill>
              <a:srgbClr val="695E2D"/>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43" name="Rectangle 42">
              <a:extLst>
                <a:ext uri="{FF2B5EF4-FFF2-40B4-BE49-F238E27FC236}">
                  <a16:creationId xmlns:a16="http://schemas.microsoft.com/office/drawing/2014/main" id="{B3F0B162-1A43-4CBE-9563-262F62EDD704}"/>
                </a:ext>
              </a:extLst>
            </p:cNvPr>
            <p:cNvSpPr/>
            <p:nvPr/>
          </p:nvSpPr>
          <p:spPr>
            <a:xfrm>
              <a:off x="5816603" y="4687793"/>
              <a:ext cx="144000" cy="144000"/>
            </a:xfrm>
            <a:prstGeom prst="rect">
              <a:avLst/>
            </a:prstGeom>
            <a:solidFill>
              <a:srgbClr val="650000"/>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44" name="Rectangle 43">
              <a:extLst>
                <a:ext uri="{FF2B5EF4-FFF2-40B4-BE49-F238E27FC236}">
                  <a16:creationId xmlns:a16="http://schemas.microsoft.com/office/drawing/2014/main" id="{EFE03955-6D76-4A37-A126-760A8164A291}"/>
                </a:ext>
              </a:extLst>
            </p:cNvPr>
            <p:cNvSpPr/>
            <p:nvPr/>
          </p:nvSpPr>
          <p:spPr>
            <a:xfrm>
              <a:off x="5816603" y="4939904"/>
              <a:ext cx="144000" cy="144000"/>
            </a:xfrm>
            <a:prstGeom prst="rect">
              <a:avLst/>
            </a:prstGeom>
            <a:solidFill>
              <a:srgbClr val="CB1E50"/>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45" name="Rectangle 44">
              <a:extLst>
                <a:ext uri="{FF2B5EF4-FFF2-40B4-BE49-F238E27FC236}">
                  <a16:creationId xmlns:a16="http://schemas.microsoft.com/office/drawing/2014/main" id="{D0D94186-46D6-4434-9A38-9AC2C4586F00}"/>
                </a:ext>
              </a:extLst>
            </p:cNvPr>
            <p:cNvSpPr/>
            <p:nvPr/>
          </p:nvSpPr>
          <p:spPr>
            <a:xfrm>
              <a:off x="5816603" y="5192015"/>
              <a:ext cx="144000" cy="144000"/>
            </a:xfrm>
            <a:prstGeom prst="rect">
              <a:avLst/>
            </a:prstGeom>
            <a:solidFill>
              <a:srgbClr val="2A5692"/>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46" name="Rectangle 45">
              <a:extLst>
                <a:ext uri="{FF2B5EF4-FFF2-40B4-BE49-F238E27FC236}">
                  <a16:creationId xmlns:a16="http://schemas.microsoft.com/office/drawing/2014/main" id="{513E142F-817B-4D84-A500-8E2DAC89B11D}"/>
                </a:ext>
              </a:extLst>
            </p:cNvPr>
            <p:cNvSpPr/>
            <p:nvPr/>
          </p:nvSpPr>
          <p:spPr>
            <a:xfrm>
              <a:off x="5816603" y="5444126"/>
              <a:ext cx="144000" cy="144000"/>
            </a:xfrm>
            <a:prstGeom prst="rect">
              <a:avLst/>
            </a:prstGeom>
            <a:solidFill>
              <a:srgbClr val="ED974B"/>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grpSp>
      <p:sp>
        <p:nvSpPr>
          <p:cNvPr id="50" name="TextBox 49">
            <a:extLst>
              <a:ext uri="{FF2B5EF4-FFF2-40B4-BE49-F238E27FC236}">
                <a16:creationId xmlns:a16="http://schemas.microsoft.com/office/drawing/2014/main" id="{EE84DD9E-29C1-4BEB-8DB2-E9B68C318EE0}"/>
              </a:ext>
            </a:extLst>
          </p:cNvPr>
          <p:cNvSpPr txBox="1"/>
          <p:nvPr/>
        </p:nvSpPr>
        <p:spPr>
          <a:xfrm>
            <a:off x="270325" y="5583820"/>
            <a:ext cx="8106417" cy="153888"/>
          </a:xfrm>
          <a:prstGeom prst="rect">
            <a:avLst/>
          </a:prstGeom>
          <a:noFill/>
        </p:spPr>
        <p:txBody>
          <a:bodyPr wrap="square" lIns="0" tIns="0" rIns="0" bIns="0" rtlCol="0">
            <a:spAutoFit/>
          </a:bodyPr>
          <a:lstStyle/>
          <a:p>
            <a:pPr>
              <a:spcBef>
                <a:spcPts val="600"/>
              </a:spcBef>
            </a:pPr>
            <a:r>
              <a:rPr lang="en-US" sz="1000" dirty="0">
                <a:solidFill>
                  <a:schemeClr val="accent2"/>
                </a:solidFill>
                <a:latin typeface="Arial" pitchFamily="34" charset="0"/>
                <a:cs typeface="Arial" pitchFamily="34" charset="0"/>
              </a:rPr>
              <a:t>Interactive meanwhile bought Alliance Trust Savings and The Share Centre </a:t>
            </a:r>
          </a:p>
        </p:txBody>
      </p:sp>
      <p:sp>
        <p:nvSpPr>
          <p:cNvPr id="51" name="TextBox 50">
            <a:extLst>
              <a:ext uri="{FF2B5EF4-FFF2-40B4-BE49-F238E27FC236}">
                <a16:creationId xmlns:a16="http://schemas.microsoft.com/office/drawing/2014/main" id="{A905CF41-B80E-455F-AB4C-F55FE187C8DD}"/>
              </a:ext>
            </a:extLst>
          </p:cNvPr>
          <p:cNvSpPr txBox="1"/>
          <p:nvPr/>
        </p:nvSpPr>
        <p:spPr>
          <a:xfrm>
            <a:off x="270325" y="5840767"/>
            <a:ext cx="8106417" cy="384721"/>
          </a:xfrm>
          <a:prstGeom prst="rect">
            <a:avLst/>
          </a:prstGeom>
          <a:noFill/>
        </p:spPr>
        <p:txBody>
          <a:bodyPr wrap="square" lIns="0" tIns="0" rIns="0" bIns="0" rtlCol="0">
            <a:spAutoFit/>
          </a:bodyPr>
          <a:lstStyle/>
          <a:p>
            <a:pPr>
              <a:spcBef>
                <a:spcPts val="600"/>
              </a:spcBef>
            </a:pPr>
            <a:r>
              <a:rPr lang="en-US" sz="1000" dirty="0">
                <a:solidFill>
                  <a:schemeClr val="accent2"/>
                </a:solidFill>
                <a:latin typeface="Arial" pitchFamily="34" charset="0"/>
                <a:cs typeface="Arial" pitchFamily="34" charset="0"/>
              </a:rPr>
              <a:t>*Interactive Investor (D2C Platform) purchased the D2C business of Alliance Trust Savings (Adviser &amp; D2C platform) October 2019</a:t>
            </a:r>
          </a:p>
          <a:p>
            <a:pPr>
              <a:spcBef>
                <a:spcPts val="600"/>
              </a:spcBef>
            </a:pPr>
            <a:r>
              <a:rPr lang="en-US" sz="1000" dirty="0">
                <a:solidFill>
                  <a:schemeClr val="accent2"/>
                </a:solidFill>
                <a:latin typeface="Arial" pitchFamily="34" charset="0"/>
                <a:cs typeface="Arial" pitchFamily="34" charset="0"/>
              </a:rPr>
              <a:t>**Share Centre </a:t>
            </a:r>
            <a:r>
              <a:rPr lang="en-US" sz="1000" dirty="0" err="1">
                <a:solidFill>
                  <a:schemeClr val="accent2"/>
                </a:solidFill>
                <a:latin typeface="Arial" pitchFamily="34" charset="0"/>
                <a:cs typeface="Arial" pitchFamily="34" charset="0"/>
              </a:rPr>
              <a:t>aquired</a:t>
            </a:r>
            <a:r>
              <a:rPr lang="en-US" sz="1000" dirty="0">
                <a:solidFill>
                  <a:schemeClr val="accent2"/>
                </a:solidFill>
                <a:latin typeface="Arial" pitchFamily="34" charset="0"/>
                <a:cs typeface="Arial" pitchFamily="34" charset="0"/>
              </a:rPr>
              <a:t> by Interactive Investor February 2020</a:t>
            </a:r>
          </a:p>
        </p:txBody>
      </p:sp>
    </p:spTree>
    <p:extLst>
      <p:ext uri="{BB962C8B-B14F-4D97-AF65-F5344CB8AC3E}">
        <p14:creationId xmlns:p14="http://schemas.microsoft.com/office/powerpoint/2010/main" val="397443091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F4AB-8A8E-475E-88CC-649B4C08C949}"/>
              </a:ext>
            </a:extLst>
          </p:cNvPr>
          <p:cNvSpPr>
            <a:spLocks noGrp="1"/>
          </p:cNvSpPr>
          <p:nvPr>
            <p:ph type="title"/>
          </p:nvPr>
        </p:nvSpPr>
        <p:spPr/>
        <p:txBody>
          <a:bodyPr>
            <a:noAutofit/>
          </a:bodyPr>
          <a:lstStyle/>
          <a:p>
            <a:r>
              <a:rPr lang="en-GB" sz="1900" dirty="0"/>
              <a:t>D2C channel concentrated: </a:t>
            </a:r>
            <a:r>
              <a:rPr lang="en-GB" sz="1900" dirty="0">
                <a:latin typeface="+mn-lt"/>
                <a:ea typeface="+mn-ea"/>
                <a:cs typeface="+mn-cs"/>
              </a:rPr>
              <a:t>but c £8.2 bn of positive net flows in 2020</a:t>
            </a:r>
          </a:p>
        </p:txBody>
      </p:sp>
      <p:graphicFrame>
        <p:nvGraphicFramePr>
          <p:cNvPr id="12" name="Table 12">
            <a:extLst>
              <a:ext uri="{FF2B5EF4-FFF2-40B4-BE49-F238E27FC236}">
                <a16:creationId xmlns:a16="http://schemas.microsoft.com/office/drawing/2014/main" id="{57139F26-4BEE-4F4B-B1A7-A5E6CC2D5198}"/>
              </a:ext>
            </a:extLst>
          </p:cNvPr>
          <p:cNvGraphicFramePr>
            <a:graphicFrameLocks noGrp="1"/>
          </p:cNvGraphicFramePr>
          <p:nvPr>
            <p:ph sz="quarter" idx="10"/>
            <p:extLst>
              <p:ext uri="{D42A27DB-BD31-4B8C-83A1-F6EECF244321}">
                <p14:modId xmlns:p14="http://schemas.microsoft.com/office/powerpoint/2010/main" val="1039307113"/>
              </p:ext>
            </p:extLst>
          </p:nvPr>
        </p:nvGraphicFramePr>
        <p:xfrm>
          <a:off x="249238" y="1341438"/>
          <a:ext cx="8645522" cy="3025440"/>
        </p:xfrm>
        <a:graphic>
          <a:graphicData uri="http://schemas.openxmlformats.org/drawingml/2006/table">
            <a:tbl>
              <a:tblPr firstRow="1" bandRow="1">
                <a:tableStyleId>{5C22544A-7EE6-4342-B048-85BDC9FD1C3A}</a:tableStyleId>
              </a:tblPr>
              <a:tblGrid>
                <a:gridCol w="2026608">
                  <a:extLst>
                    <a:ext uri="{9D8B030D-6E8A-4147-A177-3AD203B41FA5}">
                      <a16:colId xmlns:a16="http://schemas.microsoft.com/office/drawing/2014/main" val="490453177"/>
                    </a:ext>
                  </a:extLst>
                </a:gridCol>
                <a:gridCol w="1052277">
                  <a:extLst>
                    <a:ext uri="{9D8B030D-6E8A-4147-A177-3AD203B41FA5}">
                      <a16:colId xmlns:a16="http://schemas.microsoft.com/office/drawing/2014/main" val="1115062826"/>
                    </a:ext>
                  </a:extLst>
                </a:gridCol>
                <a:gridCol w="1052277">
                  <a:extLst>
                    <a:ext uri="{9D8B030D-6E8A-4147-A177-3AD203B41FA5}">
                      <a16:colId xmlns:a16="http://schemas.microsoft.com/office/drawing/2014/main" val="2005734253"/>
                    </a:ext>
                  </a:extLst>
                </a:gridCol>
                <a:gridCol w="422171">
                  <a:extLst>
                    <a:ext uri="{9D8B030D-6E8A-4147-A177-3AD203B41FA5}">
                      <a16:colId xmlns:a16="http://schemas.microsoft.com/office/drawing/2014/main" val="2168575695"/>
                    </a:ext>
                  </a:extLst>
                </a:gridCol>
                <a:gridCol w="1987635">
                  <a:extLst>
                    <a:ext uri="{9D8B030D-6E8A-4147-A177-3AD203B41FA5}">
                      <a16:colId xmlns:a16="http://schemas.microsoft.com/office/drawing/2014/main" val="149254767"/>
                    </a:ext>
                  </a:extLst>
                </a:gridCol>
                <a:gridCol w="1052277">
                  <a:extLst>
                    <a:ext uri="{9D8B030D-6E8A-4147-A177-3AD203B41FA5}">
                      <a16:colId xmlns:a16="http://schemas.microsoft.com/office/drawing/2014/main" val="172849271"/>
                    </a:ext>
                  </a:extLst>
                </a:gridCol>
                <a:gridCol w="1052277">
                  <a:extLst>
                    <a:ext uri="{9D8B030D-6E8A-4147-A177-3AD203B41FA5}">
                      <a16:colId xmlns:a16="http://schemas.microsoft.com/office/drawing/2014/main" val="530633909"/>
                    </a:ext>
                  </a:extLst>
                </a:gridCol>
              </a:tblGrid>
              <a:tr h="120086">
                <a:tc>
                  <a:txBody>
                    <a:bodyPr/>
                    <a:lstStyle/>
                    <a:p>
                      <a:endParaRPr lang="en-GB" sz="1000" baseline="0" dirty="0">
                        <a:solidFill>
                          <a:schemeClr val="accent2"/>
                        </a:solidFill>
                        <a:latin typeface="+mj-lt"/>
                      </a:endParaRP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baseline="0" dirty="0">
                          <a:solidFill>
                            <a:schemeClr val="accent2"/>
                          </a:solidFill>
                          <a:effectLst/>
                          <a:latin typeface="+mj-lt"/>
                        </a:rPr>
                        <a:t>Dec 2020</a:t>
                      </a:r>
                    </a:p>
                    <a:p>
                      <a:pPr algn="r" fontAlgn="b"/>
                      <a:r>
                        <a:rPr lang="en-GB" sz="1000" b="1" i="0" u="none" strike="noStrike" baseline="0" dirty="0">
                          <a:solidFill>
                            <a:schemeClr val="accent2"/>
                          </a:solidFill>
                          <a:effectLst/>
                          <a:latin typeface="+mj-lt"/>
                        </a:rPr>
                        <a:t>£ RD:IR Stable</a:t>
                      </a: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baseline="0" dirty="0">
                          <a:solidFill>
                            <a:schemeClr val="accent2"/>
                          </a:solidFill>
                          <a:effectLst/>
                          <a:latin typeface="+mj-lt"/>
                        </a:rPr>
                        <a:t>Dec </a:t>
                      </a:r>
                      <a:r>
                        <a:rPr lang="en-GB" sz="1000" b="1" i="0" u="none" strike="noStrike" kern="1200" baseline="0" dirty="0">
                          <a:solidFill>
                            <a:schemeClr val="accent2"/>
                          </a:solidFill>
                          <a:effectLst/>
                          <a:latin typeface="+mn-lt"/>
                          <a:ea typeface="+mn-ea"/>
                          <a:cs typeface="+mn-cs"/>
                        </a:rPr>
                        <a:t>2020</a:t>
                      </a:r>
                      <a:r>
                        <a:rPr lang="en-GB" sz="1000" b="1" i="0" u="none" strike="noStrike" baseline="0" dirty="0">
                          <a:solidFill>
                            <a:schemeClr val="accent2"/>
                          </a:solidFill>
                          <a:effectLst/>
                          <a:latin typeface="+mj-lt"/>
                        </a:rPr>
                        <a:t> </a:t>
                      </a:r>
                      <a:br>
                        <a:rPr lang="en-GB" sz="1000" b="1" i="0" u="none" strike="noStrike" baseline="0" dirty="0">
                          <a:solidFill>
                            <a:schemeClr val="accent2"/>
                          </a:solidFill>
                          <a:effectLst/>
                          <a:latin typeface="+mj-lt"/>
                        </a:rPr>
                      </a:br>
                      <a:r>
                        <a:rPr lang="en-GB" sz="1000" b="1" i="0" u="none" strike="noStrike" baseline="0" dirty="0">
                          <a:solidFill>
                            <a:schemeClr val="accent2"/>
                          </a:solidFill>
                          <a:effectLst/>
                          <a:latin typeface="+mj-lt"/>
                        </a:rPr>
                        <a:t>% RD:IR Stable</a:t>
                      </a: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000" baseline="0" dirty="0">
                        <a:solidFill>
                          <a:schemeClr val="accent2"/>
                        </a:solidFill>
                        <a:latin typeface="+mj-lt"/>
                      </a:endParaRP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000" baseline="0" dirty="0">
                        <a:solidFill>
                          <a:schemeClr val="accent2"/>
                        </a:solidFill>
                        <a:latin typeface="+mj-lt"/>
                      </a:endParaRP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baseline="0" dirty="0">
                          <a:solidFill>
                            <a:schemeClr val="accent2"/>
                          </a:solidFill>
                          <a:effectLst/>
                          <a:latin typeface="+mj-lt"/>
                        </a:rPr>
                        <a:t>Dec 2020</a:t>
                      </a:r>
                    </a:p>
                    <a:p>
                      <a:pPr algn="r" fontAlgn="b"/>
                      <a:r>
                        <a:rPr lang="en-GB" sz="1000" b="1" i="0" u="none" strike="noStrike" baseline="0" dirty="0">
                          <a:solidFill>
                            <a:schemeClr val="accent2"/>
                          </a:solidFill>
                          <a:effectLst/>
                          <a:latin typeface="+mj-lt"/>
                        </a:rPr>
                        <a:t>£ RD:IR Stable</a:t>
                      </a: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baseline="0" dirty="0">
                          <a:solidFill>
                            <a:schemeClr val="accent2"/>
                          </a:solidFill>
                          <a:effectLst/>
                          <a:latin typeface="+mj-lt"/>
                        </a:rPr>
                        <a:t>Dec </a:t>
                      </a:r>
                      <a:r>
                        <a:rPr lang="en-GB" sz="1000" b="1" i="0" u="none" strike="noStrike" kern="1200" baseline="0" dirty="0">
                          <a:solidFill>
                            <a:schemeClr val="accent2"/>
                          </a:solidFill>
                          <a:effectLst/>
                          <a:latin typeface="+mn-lt"/>
                          <a:ea typeface="+mn-ea"/>
                          <a:cs typeface="+mn-cs"/>
                        </a:rPr>
                        <a:t>2020</a:t>
                      </a:r>
                    </a:p>
                    <a:p>
                      <a:pPr algn="r" fontAlgn="b"/>
                      <a:r>
                        <a:rPr lang="en-GB" sz="1000" b="1" i="0" u="none" strike="noStrike" baseline="0" dirty="0">
                          <a:solidFill>
                            <a:schemeClr val="accent2"/>
                          </a:solidFill>
                          <a:effectLst/>
                          <a:latin typeface="+mj-lt"/>
                        </a:rPr>
                        <a:t>% RD:IR Stable</a:t>
                      </a: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03006601"/>
                  </a:ext>
                </a:extLst>
              </a:tr>
              <a:tr h="148825">
                <a:tc>
                  <a:txBody>
                    <a:bodyPr/>
                    <a:lstStyle/>
                    <a:p>
                      <a:pPr algn="l" fontAlgn="b"/>
                      <a:r>
                        <a:rPr lang="en-GB" sz="1000" b="0" i="0" u="none" strike="noStrike" dirty="0">
                          <a:solidFill>
                            <a:schemeClr val="accent2"/>
                          </a:solidFill>
                          <a:effectLst/>
                          <a:latin typeface="+mj-lt"/>
                        </a:rPr>
                        <a:t>Hargreaves Lansdown, stockbrokers (EO)</a:t>
                      </a:r>
                    </a:p>
                  </a:txBody>
                  <a:tcPr marL="28800" marR="28800" marT="28800" marB="360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11,830,143,881</a:t>
                      </a:r>
                    </a:p>
                  </a:txBody>
                  <a:tcPr marL="28800" marR="28800" marT="28800" marB="360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chemeClr val="accent2"/>
                          </a:solidFill>
                          <a:effectLst/>
                          <a:latin typeface="+mj-lt"/>
                        </a:rPr>
                        <a:t>8.67</a:t>
                      </a:r>
                    </a:p>
                  </a:txBody>
                  <a:tcPr marL="28800" marR="28800" marT="28800" marB="360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solidFill>
                          <a:schemeClr val="accent2"/>
                        </a:solidFill>
                        <a:latin typeface="+mj-lt"/>
                      </a:endParaRPr>
                    </a:p>
                  </a:txBody>
                  <a:tcPr marL="28800" marR="28800" marT="28800" marB="360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err="1">
                          <a:solidFill>
                            <a:schemeClr val="accent2"/>
                          </a:solidFill>
                          <a:effectLst/>
                          <a:latin typeface="+mj-lt"/>
                        </a:rPr>
                        <a:t>Winterflood</a:t>
                      </a:r>
                      <a:r>
                        <a:rPr lang="en-GB" sz="1000" b="0" i="0" u="none" strike="noStrike" dirty="0">
                          <a:solidFill>
                            <a:schemeClr val="accent2"/>
                          </a:solidFill>
                          <a:effectLst/>
                          <a:latin typeface="+mj-lt"/>
                        </a:rPr>
                        <a:t> Platform Services</a:t>
                      </a:r>
                    </a:p>
                  </a:txBody>
                  <a:tcPr marL="28800" marR="28800" marT="28800" marB="360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368,853,137</a:t>
                      </a:r>
                    </a:p>
                  </a:txBody>
                  <a:tcPr marL="28800" marR="28800" marT="28800" marB="360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0.27</a:t>
                      </a:r>
                    </a:p>
                  </a:txBody>
                  <a:tcPr marL="28800" marR="28800" marT="28800" marB="360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4471"/>
                  </a:ext>
                </a:extLst>
              </a:tr>
              <a:tr h="148825">
                <a:tc>
                  <a:txBody>
                    <a:bodyPr/>
                    <a:lstStyle/>
                    <a:p>
                      <a:pPr algn="l" fontAlgn="b"/>
                      <a:r>
                        <a:rPr lang="en-GB" sz="1000" b="0" i="0" u="none" strike="noStrike">
                          <a:solidFill>
                            <a:schemeClr val="accent2"/>
                          </a:solidFill>
                          <a:effectLst/>
                          <a:latin typeface="+mj-lt"/>
                        </a:rPr>
                        <a:t>Interactive Investor*</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chemeClr val="accent2"/>
                          </a:solidFill>
                          <a:effectLst/>
                          <a:latin typeface="+mj-lt"/>
                        </a:rPr>
                        <a:t>7,630,072,490</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5.59</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solidFill>
                          <a:schemeClr val="accent2"/>
                        </a:solidFill>
                        <a:latin typeface="+mj-lt"/>
                      </a:endParaRP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err="1">
                          <a:solidFill>
                            <a:schemeClr val="accent2"/>
                          </a:solidFill>
                          <a:effectLst/>
                          <a:latin typeface="+mj-lt"/>
                        </a:rPr>
                        <a:t>FundsDirect</a:t>
                      </a:r>
                      <a:r>
                        <a:rPr lang="en-GB" sz="1000" b="0" i="0" u="none" strike="noStrike" dirty="0">
                          <a:solidFill>
                            <a:schemeClr val="accent2"/>
                          </a:solidFill>
                          <a:effectLst/>
                          <a:latin typeface="+mj-lt"/>
                        </a:rPr>
                        <a:t>, stockbrokers (EO)</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338,647,075</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0.25</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491353"/>
                  </a:ext>
                </a:extLst>
              </a:tr>
              <a:tr h="148825">
                <a:tc>
                  <a:txBody>
                    <a:bodyPr/>
                    <a:lstStyle/>
                    <a:p>
                      <a:pPr algn="l" fontAlgn="b"/>
                      <a:r>
                        <a:rPr lang="en-GB" sz="1000" b="0" i="0" u="none" strike="noStrike">
                          <a:solidFill>
                            <a:schemeClr val="accent2"/>
                          </a:solidFill>
                          <a:effectLst/>
                          <a:latin typeface="+mj-lt"/>
                        </a:rPr>
                        <a:t>Saving Plans</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3,908,217,534</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chemeClr val="accent2"/>
                          </a:solidFill>
                          <a:effectLst/>
                          <a:latin typeface="+mj-lt"/>
                        </a:rPr>
                        <a:t>2.87</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solidFill>
                          <a:schemeClr val="accent2"/>
                        </a:solidFill>
                        <a:latin typeface="+mj-lt"/>
                      </a:endParaRP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a:solidFill>
                            <a:schemeClr val="accent2"/>
                          </a:solidFill>
                          <a:effectLst/>
                          <a:latin typeface="+mj-lt"/>
                        </a:rPr>
                        <a:t>Jarvis Investment Management (EO)</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241,166,074</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0.18</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2083979"/>
                  </a:ext>
                </a:extLst>
              </a:tr>
              <a:tr h="148825">
                <a:tc>
                  <a:txBody>
                    <a:bodyPr/>
                    <a:lstStyle/>
                    <a:p>
                      <a:pPr algn="l" fontAlgn="b"/>
                      <a:r>
                        <a:rPr lang="en-GB" sz="1000" b="0" i="0" u="none" strike="noStrike">
                          <a:solidFill>
                            <a:schemeClr val="accent2"/>
                          </a:solidFill>
                          <a:effectLst/>
                          <a:latin typeface="+mj-lt"/>
                        </a:rPr>
                        <a:t>AJ Bell, stockbrokers (EO)</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3,028,042,104</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chemeClr val="accent2"/>
                          </a:solidFill>
                          <a:effectLst/>
                          <a:latin typeface="+mj-lt"/>
                        </a:rPr>
                        <a:t>2.22</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solidFill>
                          <a:schemeClr val="accent2"/>
                        </a:solidFill>
                        <a:latin typeface="+mj-lt"/>
                      </a:endParaRP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accent2"/>
                          </a:solidFill>
                          <a:effectLst/>
                          <a:latin typeface="+mj-lt"/>
                        </a:rPr>
                        <a:t>Quilter International</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217,380,537</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0.16</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618019"/>
                  </a:ext>
                </a:extLst>
              </a:tr>
              <a:tr h="148825">
                <a:tc>
                  <a:txBody>
                    <a:bodyPr/>
                    <a:lstStyle/>
                    <a:p>
                      <a:pPr algn="l" fontAlgn="b"/>
                      <a:r>
                        <a:rPr lang="en-GB" sz="1000" b="0" i="0" u="none" strike="noStrike">
                          <a:solidFill>
                            <a:schemeClr val="accent2"/>
                          </a:solidFill>
                          <a:effectLst/>
                          <a:latin typeface="+mj-lt"/>
                        </a:rPr>
                        <a:t>HSDL, stockbrokers (EO)</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2,160,227,463</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1.58</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solidFill>
                          <a:schemeClr val="accent2"/>
                        </a:solidFill>
                        <a:latin typeface="+mj-lt"/>
                      </a:endParaRP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accent2"/>
                          </a:solidFill>
                          <a:effectLst/>
                          <a:latin typeface="+mj-lt"/>
                        </a:rPr>
                        <a:t>Corporation of Lloyds</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205,908,627</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0.15</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2553772"/>
                  </a:ext>
                </a:extLst>
              </a:tr>
              <a:tr h="148825">
                <a:tc>
                  <a:txBody>
                    <a:bodyPr/>
                    <a:lstStyle/>
                    <a:p>
                      <a:pPr algn="l" fontAlgn="b"/>
                      <a:r>
                        <a:rPr lang="en-GB" sz="1000" b="0" i="0" u="none" strike="noStrike">
                          <a:solidFill>
                            <a:schemeClr val="accent2"/>
                          </a:solidFill>
                          <a:effectLst/>
                          <a:latin typeface="+mj-lt"/>
                        </a:rPr>
                        <a:t>Fidelity (platform)</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1,824,505,495</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1.34</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solidFill>
                          <a:schemeClr val="accent2"/>
                        </a:solidFill>
                        <a:latin typeface="+mj-lt"/>
                      </a:endParaRP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accent2"/>
                          </a:solidFill>
                          <a:effectLst/>
                          <a:latin typeface="+mj-lt"/>
                        </a:rPr>
                        <a:t>James Sharp, stockbrokers</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199,166,799</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0.15</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207527"/>
                  </a:ext>
                </a:extLst>
              </a:tr>
              <a:tr h="148825">
                <a:tc>
                  <a:txBody>
                    <a:bodyPr/>
                    <a:lstStyle/>
                    <a:p>
                      <a:pPr algn="l" fontAlgn="b"/>
                      <a:r>
                        <a:rPr lang="en-US" sz="1000" b="0" i="0" u="none" strike="noStrike">
                          <a:solidFill>
                            <a:schemeClr val="accent2"/>
                          </a:solidFill>
                          <a:effectLst/>
                          <a:latin typeface="+mj-lt"/>
                        </a:rPr>
                        <a:t>Canaccord Genuity Wealth Management (ND)</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1,458,130,167</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1.07</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solidFill>
                          <a:schemeClr val="accent2"/>
                        </a:solidFill>
                        <a:latin typeface="+mj-lt"/>
                      </a:endParaRP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a:solidFill>
                            <a:schemeClr val="accent2"/>
                          </a:solidFill>
                          <a:effectLst/>
                          <a:latin typeface="+mj-lt"/>
                        </a:rPr>
                        <a:t>Interactive Brokers (EO)</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chemeClr val="accent2"/>
                          </a:solidFill>
                          <a:effectLst/>
                          <a:latin typeface="+mj-lt"/>
                        </a:rPr>
                        <a:t>190,374,857</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0.14</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7531531"/>
                  </a:ext>
                </a:extLst>
              </a:tr>
              <a:tr h="148825">
                <a:tc>
                  <a:txBody>
                    <a:bodyPr/>
                    <a:lstStyle/>
                    <a:p>
                      <a:pPr algn="l" fontAlgn="b"/>
                      <a:r>
                        <a:rPr lang="en-GB" sz="1000" b="0" i="0" u="none" strike="noStrike">
                          <a:solidFill>
                            <a:schemeClr val="accent2"/>
                          </a:solidFill>
                          <a:effectLst/>
                          <a:latin typeface="+mj-lt"/>
                        </a:rPr>
                        <a:t>Barclays Smart Investor (EO)</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1,269,179,191</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0.93</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solidFill>
                          <a:schemeClr val="accent2"/>
                        </a:solidFill>
                        <a:latin typeface="+mj-lt"/>
                      </a:endParaRP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a:solidFill>
                            <a:schemeClr val="accent2"/>
                          </a:solidFill>
                          <a:effectLst/>
                          <a:latin typeface="+mj-lt"/>
                        </a:rPr>
                        <a:t>ASB Securities (EO)</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134,419,746</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0.10</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659485"/>
                  </a:ext>
                </a:extLst>
              </a:tr>
              <a:tr h="148825">
                <a:tc>
                  <a:txBody>
                    <a:bodyPr/>
                    <a:lstStyle/>
                    <a:p>
                      <a:pPr algn="l" fontAlgn="b"/>
                      <a:r>
                        <a:rPr lang="en-GB" sz="1000" b="0" i="0" u="none" strike="noStrike">
                          <a:solidFill>
                            <a:schemeClr val="accent2"/>
                          </a:solidFill>
                          <a:effectLst/>
                          <a:latin typeface="+mj-lt"/>
                        </a:rPr>
                        <a:t>Share Centre, stockbrokers (EO)**</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1,063,290,142</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0.78</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a:solidFill>
                          <a:schemeClr val="accent2"/>
                        </a:solidFill>
                        <a:latin typeface="+mj-lt"/>
                      </a:endParaRP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a:solidFill>
                            <a:schemeClr val="accent2"/>
                          </a:solidFill>
                          <a:effectLst/>
                          <a:latin typeface="+mj-lt"/>
                        </a:rPr>
                        <a:t>IG Markets, stockbrokers (EO)</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chemeClr val="accent2"/>
                          </a:solidFill>
                          <a:effectLst/>
                          <a:latin typeface="+mj-lt"/>
                        </a:rPr>
                        <a:t>103,819,051</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chemeClr val="accent2"/>
                          </a:solidFill>
                          <a:effectLst/>
                          <a:latin typeface="+mj-lt"/>
                        </a:rPr>
                        <a:t>0.08</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0933640"/>
                  </a:ext>
                </a:extLst>
              </a:tr>
              <a:tr h="148825">
                <a:tc>
                  <a:txBody>
                    <a:bodyPr/>
                    <a:lstStyle/>
                    <a:p>
                      <a:pPr algn="l" fontAlgn="b"/>
                      <a:r>
                        <a:rPr lang="en-GB" sz="1000" b="0" i="0" u="none" strike="noStrike" dirty="0" err="1">
                          <a:solidFill>
                            <a:schemeClr val="accent2"/>
                          </a:solidFill>
                          <a:effectLst/>
                          <a:latin typeface="+mj-lt"/>
                        </a:rPr>
                        <a:t>EQi</a:t>
                      </a:r>
                      <a:r>
                        <a:rPr lang="en-GB" sz="1000" b="0" i="0" u="none" strike="noStrike" dirty="0">
                          <a:solidFill>
                            <a:schemeClr val="accent2"/>
                          </a:solidFill>
                          <a:effectLst/>
                          <a:latin typeface="+mj-lt"/>
                        </a:rPr>
                        <a:t>, stockbrokers (EO)</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chemeClr val="accent2"/>
                          </a:solidFill>
                          <a:effectLst/>
                          <a:latin typeface="+mj-lt"/>
                        </a:rPr>
                        <a:t>1,006,733,377</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chemeClr val="accent2"/>
                          </a:solidFill>
                          <a:effectLst/>
                          <a:latin typeface="+mj-lt"/>
                        </a:rPr>
                        <a:t>0.74</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solidFill>
                          <a:schemeClr val="accent2"/>
                        </a:solidFill>
                        <a:latin typeface="+mj-lt"/>
                      </a:endParaRP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accent2"/>
                          </a:solidFill>
                          <a:effectLst/>
                          <a:latin typeface="+mj-lt"/>
                        </a:rPr>
                        <a:t>Saunderson House</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chemeClr val="accent2"/>
                          </a:solidFill>
                          <a:effectLst/>
                          <a:latin typeface="+mj-lt"/>
                        </a:rPr>
                        <a:t>103,075,858</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chemeClr val="accent2"/>
                          </a:solidFill>
                          <a:effectLst/>
                          <a:latin typeface="+mj-lt"/>
                        </a:rPr>
                        <a:t>0.08</a:t>
                      </a:r>
                    </a:p>
                  </a:txBody>
                  <a:tcPr marL="28800" marR="28800" marT="28800" marB="360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597890"/>
                  </a:ext>
                </a:extLst>
              </a:tr>
            </a:tbl>
          </a:graphicData>
        </a:graphic>
      </p:graphicFrame>
      <p:sp>
        <p:nvSpPr>
          <p:cNvPr id="4" name="Footer Placeholder 3">
            <a:extLst>
              <a:ext uri="{FF2B5EF4-FFF2-40B4-BE49-F238E27FC236}">
                <a16:creationId xmlns:a16="http://schemas.microsoft.com/office/drawing/2014/main" id="{2D17876C-464E-4355-AC08-F41F73C7B740}"/>
              </a:ext>
            </a:extLst>
          </p:cNvPr>
          <p:cNvSpPr>
            <a:spLocks noGrp="1"/>
          </p:cNvSpPr>
          <p:nvPr>
            <p:ph type="ftr" sz="quarter" idx="4294967295"/>
          </p:nvPr>
        </p:nvSpPr>
        <p:spPr>
          <a:xfrm>
            <a:off x="0" y="0"/>
            <a:ext cx="0" cy="0"/>
          </a:xfrm>
        </p:spPr>
        <p:txBody>
          <a:bodyPr/>
          <a:lstStyle/>
          <a:p>
            <a:r>
              <a:rPr lang="en-GB" dirty="0"/>
              <a:t> </a:t>
            </a:r>
          </a:p>
        </p:txBody>
      </p:sp>
      <p:sp>
        <p:nvSpPr>
          <p:cNvPr id="3" name="TextBox 2">
            <a:extLst>
              <a:ext uri="{FF2B5EF4-FFF2-40B4-BE49-F238E27FC236}">
                <a16:creationId xmlns:a16="http://schemas.microsoft.com/office/drawing/2014/main" id="{00CA8F05-4923-42D1-9722-F21ECB317A77}"/>
              </a:ext>
            </a:extLst>
          </p:cNvPr>
          <p:cNvSpPr txBox="1"/>
          <p:nvPr/>
        </p:nvSpPr>
        <p:spPr>
          <a:xfrm>
            <a:off x="270325" y="4546527"/>
            <a:ext cx="8106417" cy="153888"/>
          </a:xfrm>
          <a:prstGeom prst="rect">
            <a:avLst/>
          </a:prstGeom>
          <a:noFill/>
        </p:spPr>
        <p:txBody>
          <a:bodyPr wrap="square" lIns="0" tIns="0" rIns="0" bIns="0" rtlCol="0">
            <a:spAutoFit/>
          </a:bodyPr>
          <a:lstStyle/>
          <a:p>
            <a:pPr>
              <a:spcBef>
                <a:spcPts val="600"/>
              </a:spcBef>
            </a:pPr>
            <a:r>
              <a:rPr lang="en-GB" sz="1000" dirty="0">
                <a:solidFill>
                  <a:schemeClr val="accent2"/>
                </a:solidFill>
                <a:latin typeface="Arial" pitchFamily="34" charset="0"/>
                <a:cs typeface="Arial" pitchFamily="34" charset="0"/>
              </a:rPr>
              <a:t>The top five platforms and retail outlets account for  over 60% of its </a:t>
            </a:r>
            <a:r>
              <a:rPr lang="en-GB" sz="1000" dirty="0" err="1">
                <a:solidFill>
                  <a:schemeClr val="accent2"/>
                </a:solidFill>
                <a:latin typeface="Arial" pitchFamily="34" charset="0"/>
                <a:cs typeface="Arial" pitchFamily="34" charset="0"/>
              </a:rPr>
              <a:t>AuM</a:t>
            </a:r>
            <a:r>
              <a:rPr lang="en-GB" sz="1000" dirty="0">
                <a:solidFill>
                  <a:schemeClr val="accent2"/>
                </a:solidFill>
                <a:latin typeface="Arial" pitchFamily="34" charset="0"/>
                <a:cs typeface="Arial" pitchFamily="34" charset="0"/>
              </a:rPr>
              <a:t>,</a:t>
            </a:r>
            <a:endParaRPr lang="en-GB" sz="1000" dirty="0">
              <a:solidFill>
                <a:schemeClr val="accent2"/>
              </a:solidFill>
              <a:highlight>
                <a:srgbClr val="FFFF00"/>
              </a:highlight>
            </a:endParaRPr>
          </a:p>
        </p:txBody>
      </p:sp>
      <p:pic>
        <p:nvPicPr>
          <p:cNvPr id="7" name="Picture 6">
            <a:extLst>
              <a:ext uri="{FF2B5EF4-FFF2-40B4-BE49-F238E27FC236}">
                <a16:creationId xmlns:a16="http://schemas.microsoft.com/office/drawing/2014/main" id="{594B096C-996D-40E9-B06E-ADE4D151E609}"/>
              </a:ext>
            </a:extLst>
          </p:cNvPr>
          <p:cNvPicPr>
            <a:picLocks noChangeAspect="1"/>
          </p:cNvPicPr>
          <p:nvPr/>
        </p:nvPicPr>
        <p:blipFill>
          <a:blip r:embed="rId2"/>
          <a:stretch>
            <a:fillRect/>
          </a:stretch>
        </p:blipFill>
        <p:spPr>
          <a:xfrm>
            <a:off x="8083924" y="6225488"/>
            <a:ext cx="810838" cy="359695"/>
          </a:xfrm>
          <a:prstGeom prst="rect">
            <a:avLst/>
          </a:prstGeom>
        </p:spPr>
      </p:pic>
      <p:sp>
        <p:nvSpPr>
          <p:cNvPr id="8" name="TextBox 7">
            <a:extLst>
              <a:ext uri="{FF2B5EF4-FFF2-40B4-BE49-F238E27FC236}">
                <a16:creationId xmlns:a16="http://schemas.microsoft.com/office/drawing/2014/main" id="{C16408E8-4DC8-48A2-BB3B-6B9C8DF40B46}"/>
              </a:ext>
            </a:extLst>
          </p:cNvPr>
          <p:cNvSpPr txBox="1"/>
          <p:nvPr/>
        </p:nvSpPr>
        <p:spPr>
          <a:xfrm>
            <a:off x="270325" y="5840767"/>
            <a:ext cx="8106417" cy="384721"/>
          </a:xfrm>
          <a:prstGeom prst="rect">
            <a:avLst/>
          </a:prstGeom>
          <a:noFill/>
        </p:spPr>
        <p:txBody>
          <a:bodyPr wrap="square" lIns="0" tIns="0" rIns="0" bIns="0" rtlCol="0">
            <a:spAutoFit/>
          </a:bodyPr>
          <a:lstStyle/>
          <a:p>
            <a:pPr>
              <a:spcBef>
                <a:spcPts val="600"/>
              </a:spcBef>
            </a:pPr>
            <a:r>
              <a:rPr lang="en-US" sz="1000" dirty="0">
                <a:solidFill>
                  <a:schemeClr val="accent2"/>
                </a:solidFill>
                <a:latin typeface="Arial" pitchFamily="34" charset="0"/>
                <a:cs typeface="Arial" pitchFamily="34" charset="0"/>
              </a:rPr>
              <a:t>*Interactive Investor (D2C Platform) purchased the D2C business of Alliance Trust Savings (Adviser &amp; D2C platform) October 2019</a:t>
            </a:r>
          </a:p>
          <a:p>
            <a:pPr>
              <a:spcBef>
                <a:spcPts val="600"/>
              </a:spcBef>
            </a:pPr>
            <a:r>
              <a:rPr lang="en-US" sz="1000" dirty="0">
                <a:solidFill>
                  <a:schemeClr val="accent2"/>
                </a:solidFill>
                <a:latin typeface="Arial" pitchFamily="34" charset="0"/>
                <a:cs typeface="Arial" pitchFamily="34" charset="0"/>
              </a:rPr>
              <a:t>**Share Centre </a:t>
            </a:r>
            <a:r>
              <a:rPr lang="en-US" sz="1000" dirty="0" err="1">
                <a:solidFill>
                  <a:schemeClr val="accent2"/>
                </a:solidFill>
                <a:latin typeface="Arial" pitchFamily="34" charset="0"/>
                <a:cs typeface="Arial" pitchFamily="34" charset="0"/>
              </a:rPr>
              <a:t>aquired</a:t>
            </a:r>
            <a:r>
              <a:rPr lang="en-US" sz="1000" dirty="0">
                <a:solidFill>
                  <a:schemeClr val="accent2"/>
                </a:solidFill>
                <a:latin typeface="Arial" pitchFamily="34" charset="0"/>
                <a:cs typeface="Arial" pitchFamily="34" charset="0"/>
              </a:rPr>
              <a:t> by Interactive Investor February 2020</a:t>
            </a:r>
          </a:p>
        </p:txBody>
      </p:sp>
    </p:spTree>
    <p:extLst>
      <p:ext uri="{BB962C8B-B14F-4D97-AF65-F5344CB8AC3E}">
        <p14:creationId xmlns:p14="http://schemas.microsoft.com/office/powerpoint/2010/main" val="404769492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E759-BAD4-4AA4-ADA5-D45F629E1E34}"/>
              </a:ext>
            </a:extLst>
          </p:cNvPr>
          <p:cNvSpPr>
            <a:spLocks noGrp="1"/>
          </p:cNvSpPr>
          <p:nvPr>
            <p:ph type="title"/>
          </p:nvPr>
        </p:nvSpPr>
        <p:spPr/>
        <p:txBody>
          <a:bodyPr>
            <a:noAutofit/>
          </a:bodyPr>
          <a:lstStyle/>
          <a:p>
            <a:r>
              <a:rPr lang="en-GB" sz="2000" dirty="0">
                <a:latin typeface="+mn-lt"/>
                <a:ea typeface="+mn-ea"/>
                <a:cs typeface="+mn-cs"/>
              </a:rPr>
              <a:t>Top twenty regional wealth managers by penetration and region</a:t>
            </a:r>
          </a:p>
        </p:txBody>
      </p:sp>
      <p:graphicFrame>
        <p:nvGraphicFramePr>
          <p:cNvPr id="6" name="Table 6">
            <a:extLst>
              <a:ext uri="{FF2B5EF4-FFF2-40B4-BE49-F238E27FC236}">
                <a16:creationId xmlns:a16="http://schemas.microsoft.com/office/drawing/2014/main" id="{78D3DE16-ED41-4CB2-8477-A8EBE984E685}"/>
              </a:ext>
            </a:extLst>
          </p:cNvPr>
          <p:cNvGraphicFramePr>
            <a:graphicFrameLocks noGrp="1"/>
          </p:cNvGraphicFramePr>
          <p:nvPr>
            <p:ph sz="quarter" idx="10"/>
            <p:extLst>
              <p:ext uri="{D42A27DB-BD31-4B8C-83A1-F6EECF244321}">
                <p14:modId xmlns:p14="http://schemas.microsoft.com/office/powerpoint/2010/main" val="2428608552"/>
              </p:ext>
            </p:extLst>
          </p:nvPr>
        </p:nvGraphicFramePr>
        <p:xfrm>
          <a:off x="249236" y="1341438"/>
          <a:ext cx="8616467" cy="4713600"/>
        </p:xfrm>
        <a:graphic>
          <a:graphicData uri="http://schemas.openxmlformats.org/drawingml/2006/table">
            <a:tbl>
              <a:tblPr firstRow="1" bandRow="1">
                <a:tableStyleId>{5C22544A-7EE6-4342-B048-85BDC9FD1C3A}</a:tableStyleId>
              </a:tblPr>
              <a:tblGrid>
                <a:gridCol w="2374694">
                  <a:extLst>
                    <a:ext uri="{9D8B030D-6E8A-4147-A177-3AD203B41FA5}">
                      <a16:colId xmlns:a16="http://schemas.microsoft.com/office/drawing/2014/main" val="4271761404"/>
                    </a:ext>
                  </a:extLst>
                </a:gridCol>
                <a:gridCol w="2097157">
                  <a:extLst>
                    <a:ext uri="{9D8B030D-6E8A-4147-A177-3AD203B41FA5}">
                      <a16:colId xmlns:a16="http://schemas.microsoft.com/office/drawing/2014/main" val="892637264"/>
                    </a:ext>
                  </a:extLst>
                </a:gridCol>
                <a:gridCol w="1036154">
                  <a:extLst>
                    <a:ext uri="{9D8B030D-6E8A-4147-A177-3AD203B41FA5}">
                      <a16:colId xmlns:a16="http://schemas.microsoft.com/office/drawing/2014/main" val="462034116"/>
                    </a:ext>
                  </a:extLst>
                </a:gridCol>
                <a:gridCol w="1036154">
                  <a:extLst>
                    <a:ext uri="{9D8B030D-6E8A-4147-A177-3AD203B41FA5}">
                      <a16:colId xmlns:a16="http://schemas.microsoft.com/office/drawing/2014/main" val="3810965225"/>
                    </a:ext>
                  </a:extLst>
                </a:gridCol>
                <a:gridCol w="1036154">
                  <a:extLst>
                    <a:ext uri="{9D8B030D-6E8A-4147-A177-3AD203B41FA5}">
                      <a16:colId xmlns:a16="http://schemas.microsoft.com/office/drawing/2014/main" val="4131491080"/>
                    </a:ext>
                  </a:extLst>
                </a:gridCol>
                <a:gridCol w="1036154">
                  <a:extLst>
                    <a:ext uri="{9D8B030D-6E8A-4147-A177-3AD203B41FA5}">
                      <a16:colId xmlns:a16="http://schemas.microsoft.com/office/drawing/2014/main" val="4036921930"/>
                    </a:ext>
                  </a:extLst>
                </a:gridCol>
              </a:tblGrid>
              <a:tr h="0">
                <a:tc>
                  <a:txBody>
                    <a:bodyPr/>
                    <a:lstStyle/>
                    <a:p>
                      <a:pPr algn="l" fontAlgn="b"/>
                      <a:r>
                        <a:rPr lang="en-GB" sz="1000" b="1" i="0" u="none" strike="noStrike" dirty="0">
                          <a:solidFill>
                            <a:schemeClr val="accent2"/>
                          </a:solidFill>
                          <a:effectLst/>
                          <a:latin typeface="+mj-lt"/>
                        </a:rPr>
                        <a:t>RDIR Category</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l" fontAlgn="b"/>
                      <a:r>
                        <a:rPr lang="en-GB" sz="1000" b="1" i="0" u="none" strike="noStrike" dirty="0">
                          <a:solidFill>
                            <a:schemeClr val="accent2"/>
                          </a:solidFill>
                          <a:effectLst/>
                          <a:latin typeface="+mj-lt"/>
                        </a:rPr>
                        <a:t>Region</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chemeClr val="accent2"/>
                          </a:solidFill>
                          <a:effectLst/>
                          <a:latin typeface="+mj-lt"/>
                        </a:rPr>
                        <a:t>Dec 2020 </a:t>
                      </a:r>
                    </a:p>
                    <a:p>
                      <a:pPr algn="r" fontAlgn="b"/>
                      <a:r>
                        <a:rPr lang="en-GB" sz="1000" b="1" i="0" u="none" strike="noStrike" dirty="0">
                          <a:solidFill>
                            <a:schemeClr val="accent2"/>
                          </a:solidFill>
                          <a:effectLst/>
                          <a:latin typeface="+mj-lt"/>
                        </a:rPr>
                        <a:t>% RD:IR Stable</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chemeClr val="accent2"/>
                          </a:solidFill>
                          <a:effectLst/>
                          <a:latin typeface="+mj-lt"/>
                        </a:rPr>
                        <a:t>Dec 2020 </a:t>
                      </a:r>
                    </a:p>
                    <a:p>
                      <a:pPr algn="r" fontAlgn="b"/>
                      <a:r>
                        <a:rPr lang="en-GB" sz="1000" b="1" i="0" u="none" strike="noStrike" dirty="0">
                          <a:solidFill>
                            <a:schemeClr val="accent2"/>
                          </a:solidFill>
                          <a:effectLst/>
                          <a:latin typeface="+mj-lt"/>
                        </a:rPr>
                        <a:t>£ RD:IR Stable</a:t>
                      </a:r>
                    </a:p>
                  </a:txBody>
                  <a:tcPr marL="28800" marR="28800" marT="28800" marB="36000"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chemeClr val="accent2"/>
                          </a:solidFill>
                          <a:effectLst/>
                          <a:latin typeface="+mj-lt"/>
                        </a:rPr>
                        <a:t>Dec 2019 </a:t>
                      </a:r>
                    </a:p>
                    <a:p>
                      <a:pPr algn="r" fontAlgn="b"/>
                      <a:r>
                        <a:rPr lang="en-GB" sz="1000" b="1" i="0" u="none" strike="noStrike" dirty="0">
                          <a:solidFill>
                            <a:schemeClr val="accent2"/>
                          </a:solidFill>
                          <a:effectLst/>
                          <a:latin typeface="+mj-lt"/>
                        </a:rPr>
                        <a:t>% RD:IR Stable</a:t>
                      </a:r>
                    </a:p>
                  </a:txBody>
                  <a:tcPr marL="28800" marR="28800" marT="28800" marB="36000"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chemeClr val="accent2"/>
                          </a:solidFill>
                          <a:effectLst/>
                          <a:latin typeface="+mj-lt"/>
                        </a:rPr>
                        <a:t>Dec 2019 </a:t>
                      </a:r>
                    </a:p>
                    <a:p>
                      <a:pPr algn="r" fontAlgn="b"/>
                      <a:r>
                        <a:rPr lang="en-GB" sz="1000" b="1" i="0" u="none" strike="noStrike" dirty="0">
                          <a:solidFill>
                            <a:schemeClr val="accent2"/>
                          </a:solidFill>
                          <a:effectLst/>
                          <a:latin typeface="+mj-lt"/>
                        </a:rPr>
                        <a:t>£ RD:IR Stable</a:t>
                      </a:r>
                    </a:p>
                  </a:txBody>
                  <a:tcPr marL="28800" marR="28800" marT="28800" marB="36000" anchor="b">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60475497"/>
                  </a:ext>
                </a:extLst>
              </a:tr>
              <a:tr h="180000">
                <a:tc>
                  <a:txBody>
                    <a:bodyPr/>
                    <a:lstStyle/>
                    <a:p>
                      <a:pPr algn="l" fontAlgn="b"/>
                      <a:r>
                        <a:rPr lang="en-GB" sz="1000" b="0" i="0" u="none" strike="noStrike" dirty="0">
                          <a:solidFill>
                            <a:schemeClr val="tx1"/>
                          </a:solidFill>
                          <a:effectLst/>
                          <a:latin typeface="+mj-lt"/>
                        </a:rPr>
                        <a:t>EFG Harris </a:t>
                      </a:r>
                      <a:r>
                        <a:rPr lang="en-GB" sz="1000" b="0" i="0" u="none" strike="noStrike" dirty="0" err="1">
                          <a:solidFill>
                            <a:schemeClr val="tx1"/>
                          </a:solidFill>
                          <a:effectLst/>
                          <a:latin typeface="+mj-lt"/>
                        </a:rPr>
                        <a:t>Allday</a:t>
                      </a:r>
                      <a:r>
                        <a:rPr lang="en-GB" sz="1000" b="0" i="0" u="none" strike="noStrike" dirty="0">
                          <a:solidFill>
                            <a:schemeClr val="tx1"/>
                          </a:solidFill>
                          <a:effectLst/>
                          <a:latin typeface="+mj-lt"/>
                        </a:rPr>
                        <a:t>, stockbrokers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chemeClr val="tx1"/>
                          </a:solidFill>
                          <a:effectLst/>
                          <a:latin typeface="+mj-lt"/>
                        </a:rPr>
                        <a:t>Birmingham</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tx1"/>
                          </a:solidFill>
                          <a:effectLst/>
                          <a:latin typeface="+mj-lt"/>
                        </a:rPr>
                        <a:t>0.89</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tx1"/>
                          </a:solidFill>
                          <a:effectLst/>
                          <a:latin typeface="+mj-lt"/>
                        </a:rPr>
                        <a:t>1,220,264,875</a:t>
                      </a:r>
                    </a:p>
                  </a:txBody>
                  <a:tcPr marL="28800" marR="28800" marT="28800" marB="36000"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tx1"/>
                          </a:solidFill>
                          <a:effectLst/>
                          <a:latin typeface="+mj-lt"/>
                        </a:rPr>
                        <a:t>0.93</a:t>
                      </a:r>
                    </a:p>
                  </a:txBody>
                  <a:tcPr marL="28800" marR="28800" marT="28800" marB="36000"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tx1"/>
                          </a:solidFill>
                          <a:effectLst/>
                          <a:latin typeface="+mj-lt"/>
                        </a:rPr>
                        <a:t>1,010,646,768</a:t>
                      </a:r>
                    </a:p>
                  </a:txBody>
                  <a:tcPr marL="28800" marR="28800" marT="28800" marB="36000" anchor="b">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48474581"/>
                  </a:ext>
                </a:extLst>
              </a:tr>
              <a:tr h="180000">
                <a:tc>
                  <a:txBody>
                    <a:bodyPr/>
                    <a:lstStyle/>
                    <a:p>
                      <a:pPr algn="l" fontAlgn="b"/>
                      <a:r>
                        <a:rPr lang="en-GB" sz="1000" b="0" i="0" u="none" strike="noStrike" dirty="0">
                          <a:solidFill>
                            <a:schemeClr val="tx1"/>
                          </a:solidFill>
                          <a:effectLst/>
                          <a:latin typeface="+mj-lt"/>
                        </a:rPr>
                        <a:t>Redmayne Bentley, stockbrokers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chemeClr val="tx1"/>
                          </a:solidFill>
                          <a:effectLst/>
                          <a:latin typeface="+mj-lt"/>
                        </a:rPr>
                        <a:t>Leeds &amp; N East</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tx1"/>
                          </a:solidFill>
                          <a:effectLst/>
                          <a:latin typeface="+mj-lt"/>
                        </a:rPr>
                        <a:t>0.78</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tx1"/>
                          </a:solidFill>
                          <a:effectLst/>
                          <a:latin typeface="+mj-lt"/>
                        </a:rPr>
                        <a:t>1,064,763,591</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tx1"/>
                          </a:solidFill>
                          <a:effectLst/>
                          <a:latin typeface="+mj-lt"/>
                        </a:rPr>
                        <a:t>0.86</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tx1"/>
                          </a:solidFill>
                          <a:effectLst/>
                          <a:latin typeface="+mj-lt"/>
                        </a:rPr>
                        <a:t>937,444,033</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3808049"/>
                  </a:ext>
                </a:extLst>
              </a:tr>
              <a:tr h="180000">
                <a:tc>
                  <a:txBody>
                    <a:bodyPr/>
                    <a:lstStyle/>
                    <a:p>
                      <a:pPr algn="l" fontAlgn="b"/>
                      <a:r>
                        <a:rPr lang="en-GB" sz="1000" b="0" i="0" u="none" strike="noStrike" dirty="0">
                          <a:solidFill>
                            <a:srgbClr val="A90000"/>
                          </a:solidFill>
                          <a:effectLst/>
                          <a:latin typeface="+mj-lt"/>
                        </a:rPr>
                        <a:t>Raymond James Investment Services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rgbClr val="A90000"/>
                          </a:solidFill>
                          <a:effectLst/>
                          <a:latin typeface="+mj-lt"/>
                        </a:rPr>
                        <a:t>Regional Offices (Raymond James)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0.50</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680,528,836</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0.48</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518,842,184</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61509282"/>
                  </a:ext>
                </a:extLst>
              </a:tr>
              <a:tr h="180000">
                <a:tc>
                  <a:txBody>
                    <a:bodyPr/>
                    <a:lstStyle/>
                    <a:p>
                      <a:pPr algn="l" fontAlgn="b"/>
                      <a:r>
                        <a:rPr lang="en-GB" sz="1000" b="0" i="0" u="none" strike="noStrike">
                          <a:solidFill>
                            <a:schemeClr val="accent2"/>
                          </a:solidFill>
                          <a:effectLst/>
                          <a:latin typeface="+mj-lt"/>
                        </a:rPr>
                        <a:t>WM Thomson</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chemeClr val="accent2"/>
                          </a:solidFill>
                          <a:effectLst/>
                          <a:latin typeface="+mj-lt"/>
                        </a:rPr>
                        <a:t>Scotland</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0.32</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442,951,776</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0.37</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401,063,554</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63672487"/>
                  </a:ext>
                </a:extLst>
              </a:tr>
              <a:tr h="180000">
                <a:tc>
                  <a:txBody>
                    <a:bodyPr/>
                    <a:lstStyle/>
                    <a:p>
                      <a:pPr algn="l" fontAlgn="b"/>
                      <a:r>
                        <a:rPr lang="en-GB" sz="1000" b="0" i="0" u="none" strike="noStrike">
                          <a:solidFill>
                            <a:schemeClr val="accent2"/>
                          </a:solidFill>
                          <a:effectLst/>
                          <a:latin typeface="+mj-lt"/>
                        </a:rPr>
                        <a:t>Rowan Dartington, stockbrokers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chemeClr val="accent2"/>
                          </a:solidFill>
                          <a:effectLst/>
                          <a:latin typeface="+mj-lt"/>
                        </a:rPr>
                        <a:t>Bristol</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0.17</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232,434,847</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0.17</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190,568,588</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44414114"/>
                  </a:ext>
                </a:extLst>
              </a:tr>
              <a:tr h="180000">
                <a:tc>
                  <a:txBody>
                    <a:bodyPr/>
                    <a:lstStyle/>
                    <a:p>
                      <a:pPr algn="l" fontAlgn="b"/>
                      <a:r>
                        <a:rPr lang="en-GB" sz="1000" b="0" i="0" u="none" strike="noStrike">
                          <a:solidFill>
                            <a:schemeClr val="accent2"/>
                          </a:solidFill>
                          <a:effectLst/>
                          <a:latin typeface="+mj-lt"/>
                        </a:rPr>
                        <a:t>Adam &amp; Co Investment Management</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chemeClr val="accent2"/>
                          </a:solidFill>
                          <a:effectLst/>
                          <a:latin typeface="+mj-lt"/>
                        </a:rPr>
                        <a:t>Scotland</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0.16</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216,167,778</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0.17</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187,635,659</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86957287"/>
                  </a:ext>
                </a:extLst>
              </a:tr>
              <a:tr h="180000">
                <a:tc>
                  <a:txBody>
                    <a:bodyPr/>
                    <a:lstStyle/>
                    <a:p>
                      <a:pPr algn="l" fontAlgn="b"/>
                      <a:r>
                        <a:rPr lang="en-GB" sz="1000" b="0" i="0" u="none" strike="noStrike">
                          <a:solidFill>
                            <a:schemeClr val="accent2"/>
                          </a:solidFill>
                          <a:effectLst/>
                          <a:latin typeface="+mj-lt"/>
                        </a:rPr>
                        <a:t>WH Ireland, stockbrokers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chemeClr val="accent2"/>
                          </a:solidFill>
                          <a:effectLst/>
                          <a:latin typeface="+mj-lt"/>
                        </a:rPr>
                        <a:t>Manchester</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0.12</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168,191,858</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0.17</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186,637,045</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85554763"/>
                  </a:ext>
                </a:extLst>
              </a:tr>
              <a:tr h="180000">
                <a:tc>
                  <a:txBody>
                    <a:bodyPr/>
                    <a:lstStyle/>
                    <a:p>
                      <a:pPr algn="l" fontAlgn="b"/>
                      <a:r>
                        <a:rPr lang="en-GB" sz="1000" b="0" i="0" u="none" strike="noStrike">
                          <a:solidFill>
                            <a:schemeClr val="accent2"/>
                          </a:solidFill>
                          <a:effectLst/>
                          <a:latin typeface="+mj-lt"/>
                        </a:rPr>
                        <a:t>Wesleyan Assurance</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chemeClr val="accent2"/>
                          </a:solidFill>
                          <a:effectLst/>
                          <a:latin typeface="+mj-lt"/>
                        </a:rPr>
                        <a:t>Birmingham</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0.18</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245,513,901</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0.18</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193,849,525</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79024246"/>
                  </a:ext>
                </a:extLst>
              </a:tr>
              <a:tr h="180000">
                <a:tc>
                  <a:txBody>
                    <a:bodyPr/>
                    <a:lstStyle/>
                    <a:p>
                      <a:pPr algn="l" fontAlgn="b"/>
                      <a:r>
                        <a:rPr lang="en-GB" sz="1000" b="0" i="0" u="none" strike="noStrike">
                          <a:solidFill>
                            <a:schemeClr val="accent2"/>
                          </a:solidFill>
                          <a:effectLst/>
                          <a:latin typeface="+mj-lt"/>
                        </a:rPr>
                        <a:t>Pilling, stockbrokers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chemeClr val="accent2"/>
                          </a:solidFill>
                          <a:effectLst/>
                          <a:latin typeface="+mj-lt"/>
                        </a:rPr>
                        <a:t>Manchester</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0.16</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212,647,113</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0.17</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180,184,493</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17619301"/>
                  </a:ext>
                </a:extLst>
              </a:tr>
              <a:tr h="180000">
                <a:tc>
                  <a:txBody>
                    <a:bodyPr/>
                    <a:lstStyle/>
                    <a:p>
                      <a:pPr algn="l" fontAlgn="b"/>
                      <a:r>
                        <a:rPr lang="en-GB" sz="1000" b="0" i="0" u="none" strike="noStrike">
                          <a:solidFill>
                            <a:schemeClr val="accent2"/>
                          </a:solidFill>
                          <a:effectLst/>
                          <a:latin typeface="+mj-lt"/>
                        </a:rPr>
                        <a:t>James Sharp, stockbrokers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chemeClr val="accent2"/>
                          </a:solidFill>
                          <a:effectLst/>
                          <a:latin typeface="+mj-lt"/>
                        </a:rPr>
                        <a:t>Manchester</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0.15</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199,166,799</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0.16</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169,079,117</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9553471"/>
                  </a:ext>
                </a:extLst>
              </a:tr>
              <a:tr h="180000">
                <a:tc>
                  <a:txBody>
                    <a:bodyPr/>
                    <a:lstStyle/>
                    <a:p>
                      <a:pPr algn="l" fontAlgn="b"/>
                      <a:r>
                        <a:rPr lang="en-GB" sz="1000" b="0" i="0" u="none" strike="noStrike" dirty="0">
                          <a:solidFill>
                            <a:srgbClr val="A90000"/>
                          </a:solidFill>
                          <a:effectLst/>
                          <a:latin typeface="+mj-lt"/>
                        </a:rPr>
                        <a:t>Brewin Dolphin Ireland</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rgbClr val="A90000"/>
                          </a:solidFill>
                          <a:effectLst/>
                          <a:latin typeface="+mj-lt"/>
                        </a:rPr>
                        <a:t>Ireland</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0.53</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724,041,507</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0.45</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494,330,919</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46199010"/>
                  </a:ext>
                </a:extLst>
              </a:tr>
              <a:tr h="180000">
                <a:tc>
                  <a:txBody>
                    <a:bodyPr/>
                    <a:lstStyle/>
                    <a:p>
                      <a:pPr algn="l" fontAlgn="b"/>
                      <a:r>
                        <a:rPr lang="en-GB" sz="1000" b="0" i="0" u="none" strike="noStrike">
                          <a:solidFill>
                            <a:schemeClr val="accent2"/>
                          </a:solidFill>
                          <a:effectLst/>
                          <a:latin typeface="+mj-lt"/>
                        </a:rPr>
                        <a:t>Hawksmoor Investment Management</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a:solidFill>
                            <a:schemeClr val="accent2"/>
                          </a:solidFill>
                          <a:effectLst/>
                          <a:latin typeface="+mj-lt"/>
                        </a:rPr>
                        <a:t>Exeter</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0.14</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187,425,647</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0.15</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158,404,988</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92286888"/>
                  </a:ext>
                </a:extLst>
              </a:tr>
              <a:tr h="180000">
                <a:tc>
                  <a:txBody>
                    <a:bodyPr/>
                    <a:lstStyle/>
                    <a:p>
                      <a:pPr algn="l" fontAlgn="b"/>
                      <a:r>
                        <a:rPr lang="en-GB" sz="1000" b="0" i="0" u="none" strike="noStrike">
                          <a:solidFill>
                            <a:schemeClr val="accent2"/>
                          </a:solidFill>
                          <a:effectLst/>
                          <a:latin typeface="+mj-lt"/>
                        </a:rPr>
                        <a:t>Barratt &amp; Cooke, stockbrokers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a:solidFill>
                            <a:schemeClr val="accent2"/>
                          </a:solidFill>
                          <a:effectLst/>
                          <a:latin typeface="+mj-lt"/>
                        </a:rPr>
                        <a:t>Norfolk</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0.13</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180,397,755</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0.14</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151,046,921</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29498978"/>
                  </a:ext>
                </a:extLst>
              </a:tr>
              <a:tr h="180000">
                <a:tc>
                  <a:txBody>
                    <a:bodyPr/>
                    <a:lstStyle/>
                    <a:p>
                      <a:pPr algn="l" fontAlgn="b"/>
                      <a:r>
                        <a:rPr lang="en-GB" sz="1000" b="0" i="0" u="none" strike="noStrike">
                          <a:solidFill>
                            <a:schemeClr val="accent2"/>
                          </a:solidFill>
                          <a:effectLst/>
                          <a:latin typeface="+mj-lt"/>
                        </a:rPr>
                        <a:t>Albert E Sharp, stockbrokers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a:solidFill>
                            <a:schemeClr val="accent2"/>
                          </a:solidFill>
                          <a:effectLst/>
                          <a:latin typeface="+mj-lt"/>
                        </a:rPr>
                        <a:t>Birmingham</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0.13</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178,991,939</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0.13</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146,796,968</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5574949"/>
                  </a:ext>
                </a:extLst>
              </a:tr>
              <a:tr h="180000">
                <a:tc>
                  <a:txBody>
                    <a:bodyPr/>
                    <a:lstStyle/>
                    <a:p>
                      <a:pPr algn="l" fontAlgn="b"/>
                      <a:r>
                        <a:rPr lang="en-GB" sz="1000" b="0" i="0" u="none" strike="noStrike" dirty="0">
                          <a:solidFill>
                            <a:srgbClr val="A90000"/>
                          </a:solidFill>
                          <a:effectLst/>
                          <a:latin typeface="+mj-lt"/>
                        </a:rPr>
                        <a:t>Rossie House Investment Management</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rgbClr val="A90000"/>
                          </a:solidFill>
                          <a:effectLst/>
                          <a:latin typeface="+mj-lt"/>
                        </a:rPr>
                        <a:t>Scotland</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0.12</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A90000"/>
                          </a:solidFill>
                          <a:effectLst/>
                          <a:latin typeface="+mj-lt"/>
                        </a:rPr>
                        <a:t>161,612,486</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A90000"/>
                          </a:solidFill>
                          <a:effectLst/>
                          <a:latin typeface="+mj-lt"/>
                        </a:rPr>
                        <a:t>0.11</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117,471,110</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517830141"/>
                  </a:ext>
                </a:extLst>
              </a:tr>
              <a:tr h="180000">
                <a:tc>
                  <a:txBody>
                    <a:bodyPr/>
                    <a:lstStyle/>
                    <a:p>
                      <a:pPr algn="l" fontAlgn="b"/>
                      <a:r>
                        <a:rPr lang="en-GB" sz="1000" b="0" i="0" u="none" strike="noStrike" dirty="0">
                          <a:solidFill>
                            <a:srgbClr val="A90000"/>
                          </a:solidFill>
                          <a:effectLst/>
                          <a:latin typeface="+mj-lt"/>
                        </a:rPr>
                        <a:t>Ravenscroft</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rgbClr val="A90000"/>
                          </a:solidFill>
                          <a:effectLst/>
                          <a:latin typeface="+mj-lt"/>
                        </a:rPr>
                        <a:t>Channel Islands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0.19</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256,529,963</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0.11</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115,170,015</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069249967"/>
                  </a:ext>
                </a:extLst>
              </a:tr>
              <a:tr h="180000">
                <a:tc>
                  <a:txBody>
                    <a:bodyPr/>
                    <a:lstStyle/>
                    <a:p>
                      <a:pPr algn="l" fontAlgn="b"/>
                      <a:r>
                        <a:rPr lang="en-GB" sz="1000" b="0" i="0" u="none" strike="noStrike" dirty="0">
                          <a:solidFill>
                            <a:schemeClr val="accent2"/>
                          </a:solidFill>
                          <a:effectLst/>
                          <a:latin typeface="+mj-lt"/>
                        </a:rPr>
                        <a:t>Gore Browne Investment Management</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a:solidFill>
                            <a:schemeClr val="accent2"/>
                          </a:solidFill>
                          <a:effectLst/>
                          <a:latin typeface="+mj-lt"/>
                        </a:rPr>
                        <a:t>Salisbury</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0.09</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121,599,614</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0.10</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106,039,083</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05762068"/>
                  </a:ext>
                </a:extLst>
              </a:tr>
              <a:tr h="180000">
                <a:tc>
                  <a:txBody>
                    <a:bodyPr/>
                    <a:lstStyle/>
                    <a:p>
                      <a:pPr algn="l" fontAlgn="b"/>
                      <a:r>
                        <a:rPr lang="en-GB" sz="1000" b="0" i="0" u="none" strike="noStrike" dirty="0">
                          <a:solidFill>
                            <a:srgbClr val="A90000"/>
                          </a:solidFill>
                          <a:effectLst/>
                          <a:latin typeface="+mj-lt"/>
                        </a:rPr>
                        <a:t>Davy Private Clients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rgbClr val="A90000"/>
                          </a:solidFill>
                          <a:effectLst/>
                          <a:latin typeface="+mj-lt"/>
                        </a:rPr>
                        <a:t>Ireland</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0.11</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146,742,842</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0.09</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A90000"/>
                          </a:solidFill>
                          <a:effectLst/>
                          <a:latin typeface="+mj-lt"/>
                        </a:rPr>
                        <a:t>93,404,041</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476772829"/>
                  </a:ext>
                </a:extLst>
              </a:tr>
              <a:tr h="0">
                <a:tc>
                  <a:txBody>
                    <a:bodyPr/>
                    <a:lstStyle/>
                    <a:p>
                      <a:pPr algn="l" fontAlgn="b"/>
                      <a:r>
                        <a:rPr lang="en-GB" sz="1000" b="0" i="0" u="none" strike="noStrike">
                          <a:solidFill>
                            <a:schemeClr val="accent2"/>
                          </a:solidFill>
                          <a:effectLst/>
                          <a:latin typeface="+mj-lt"/>
                        </a:rPr>
                        <a:t>Murray Asset Management</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a:solidFill>
                            <a:schemeClr val="accent2"/>
                          </a:solidFill>
                          <a:effectLst/>
                          <a:latin typeface="+mj-lt"/>
                        </a:rPr>
                        <a:t>Scotland</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0.06</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85,587,635</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0.07</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79,680,931</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07279046"/>
                  </a:ext>
                </a:extLst>
              </a:tr>
              <a:tr h="180000">
                <a:tc>
                  <a:txBody>
                    <a:bodyPr/>
                    <a:lstStyle/>
                    <a:p>
                      <a:pPr algn="l" fontAlgn="b"/>
                      <a:r>
                        <a:rPr lang="en-GB" sz="1000" b="0" i="0" u="none" strike="noStrike" dirty="0">
                          <a:solidFill>
                            <a:schemeClr val="accent2"/>
                          </a:solidFill>
                          <a:effectLst/>
                          <a:latin typeface="+mj-lt"/>
                        </a:rPr>
                        <a:t>Brown Shipley</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n-GB" sz="1000" b="0" i="0" u="none" strike="noStrike" dirty="0">
                          <a:solidFill>
                            <a:schemeClr val="accent2"/>
                          </a:solidFill>
                          <a:effectLst/>
                          <a:latin typeface="+mj-lt"/>
                        </a:rPr>
                        <a:t>Manchester</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0.17</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234,162,154</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chemeClr val="accent2"/>
                          </a:solidFill>
                          <a:effectLst/>
                          <a:latin typeface="+mj-lt"/>
                        </a:rPr>
                        <a:t>0.20</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chemeClr val="accent2"/>
                          </a:solidFill>
                          <a:effectLst/>
                          <a:latin typeface="+mj-lt"/>
                        </a:rPr>
                        <a:t>216,682,265</a:t>
                      </a:r>
                    </a:p>
                  </a:txBody>
                  <a:tcPr marL="28800" marR="28800" marT="28800" marB="360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78283255"/>
                  </a:ext>
                </a:extLst>
              </a:tr>
            </a:tbl>
          </a:graphicData>
        </a:graphic>
      </p:graphicFrame>
    </p:spTree>
    <p:extLst>
      <p:ext uri="{BB962C8B-B14F-4D97-AF65-F5344CB8AC3E}">
        <p14:creationId xmlns:p14="http://schemas.microsoft.com/office/powerpoint/2010/main" val="368781586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7AD6-7E85-4BEB-A7F0-EB491C456BE1}"/>
              </a:ext>
            </a:extLst>
          </p:cNvPr>
          <p:cNvSpPr>
            <a:spLocks noGrp="1"/>
          </p:cNvSpPr>
          <p:nvPr>
            <p:ph type="title"/>
          </p:nvPr>
        </p:nvSpPr>
        <p:spPr/>
        <p:txBody>
          <a:bodyPr>
            <a:noAutofit/>
          </a:bodyPr>
          <a:lstStyle/>
          <a:p>
            <a:r>
              <a:rPr lang="en-GB" sz="2000" dirty="0">
                <a:latin typeface="+mn-lt"/>
                <a:ea typeface="+mn-ea"/>
                <a:cs typeface="+mn-cs"/>
              </a:rPr>
              <a:t>Advisor Platforms 2020 vs 2019</a:t>
            </a:r>
          </a:p>
        </p:txBody>
      </p:sp>
      <p:graphicFrame>
        <p:nvGraphicFramePr>
          <p:cNvPr id="6" name="Content Placeholder 5">
            <a:extLst>
              <a:ext uri="{FF2B5EF4-FFF2-40B4-BE49-F238E27FC236}">
                <a16:creationId xmlns:a16="http://schemas.microsoft.com/office/drawing/2014/main" id="{49E668F4-E57D-4D0B-A16A-1680D056489B}"/>
              </a:ext>
            </a:extLst>
          </p:cNvPr>
          <p:cNvGraphicFramePr>
            <a:graphicFrameLocks noGrp="1"/>
          </p:cNvGraphicFramePr>
          <p:nvPr>
            <p:ph sz="quarter" idx="10"/>
            <p:extLst>
              <p:ext uri="{D42A27DB-BD31-4B8C-83A1-F6EECF244321}">
                <p14:modId xmlns:p14="http://schemas.microsoft.com/office/powerpoint/2010/main" val="1401323305"/>
              </p:ext>
            </p:extLst>
          </p:nvPr>
        </p:nvGraphicFramePr>
        <p:xfrm>
          <a:off x="249238" y="1341437"/>
          <a:ext cx="8606526" cy="4194828"/>
        </p:xfrm>
        <a:graphic>
          <a:graphicData uri="http://schemas.openxmlformats.org/drawingml/2006/table">
            <a:tbl>
              <a:tblPr firstRow="1" bandRow="1">
                <a:tableStyleId>{5C22544A-7EE6-4342-B048-85BDC9FD1C3A}</a:tableStyleId>
              </a:tblPr>
              <a:tblGrid>
                <a:gridCol w="2868842">
                  <a:extLst>
                    <a:ext uri="{9D8B030D-6E8A-4147-A177-3AD203B41FA5}">
                      <a16:colId xmlns:a16="http://schemas.microsoft.com/office/drawing/2014/main" val="2266755042"/>
                    </a:ext>
                  </a:extLst>
                </a:gridCol>
                <a:gridCol w="2868842">
                  <a:extLst>
                    <a:ext uri="{9D8B030D-6E8A-4147-A177-3AD203B41FA5}">
                      <a16:colId xmlns:a16="http://schemas.microsoft.com/office/drawing/2014/main" val="1159499514"/>
                    </a:ext>
                  </a:extLst>
                </a:gridCol>
                <a:gridCol w="2868842">
                  <a:extLst>
                    <a:ext uri="{9D8B030D-6E8A-4147-A177-3AD203B41FA5}">
                      <a16:colId xmlns:a16="http://schemas.microsoft.com/office/drawing/2014/main" val="1809808334"/>
                    </a:ext>
                  </a:extLst>
                </a:gridCol>
              </a:tblGrid>
              <a:tr h="179019">
                <a:tc>
                  <a:txBody>
                    <a:bodyPr/>
                    <a:lstStyle/>
                    <a:p>
                      <a:pPr algn="r"/>
                      <a:r>
                        <a:rPr lang="en-GB" sz="1000" baseline="0" dirty="0">
                          <a:solidFill>
                            <a:schemeClr val="accent2"/>
                          </a:solidFill>
                          <a:latin typeface="+mj-lt"/>
                        </a:rPr>
                        <a:t>Dec 2020</a:t>
                      </a:r>
                    </a:p>
                    <a:p>
                      <a:pPr algn="r"/>
                      <a:r>
                        <a:rPr lang="en-GB" sz="1000" baseline="0" dirty="0">
                          <a:solidFill>
                            <a:schemeClr val="accent2"/>
                          </a:solidFill>
                          <a:latin typeface="+mj-lt"/>
                        </a:rPr>
                        <a:t>£ / % RD:IR Stable</a:t>
                      </a:r>
                    </a:p>
                  </a:txBody>
                  <a:tcPr marL="45720" marR="4572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000" b="1" i="0" u="none" strike="noStrike" baseline="0" dirty="0">
                          <a:solidFill>
                            <a:schemeClr val="accent2"/>
                          </a:solidFill>
                          <a:effectLst/>
                          <a:latin typeface="+mj-lt"/>
                        </a:rPr>
                        <a:t>Advisor Platform name</a:t>
                      </a:r>
                    </a:p>
                  </a:txBody>
                  <a:tcPr marL="45720" marR="4572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000" b="1" kern="1200" baseline="0" dirty="0">
                          <a:solidFill>
                            <a:schemeClr val="accent2"/>
                          </a:solidFill>
                          <a:latin typeface="+mj-lt"/>
                          <a:ea typeface="+mn-ea"/>
                          <a:cs typeface="+mn-cs"/>
                        </a:rPr>
                        <a:t>Dec 2019</a:t>
                      </a:r>
                    </a:p>
                    <a:p>
                      <a:r>
                        <a:rPr lang="en-GB" sz="1000" b="1" kern="1200" baseline="0" dirty="0">
                          <a:solidFill>
                            <a:schemeClr val="accent2"/>
                          </a:solidFill>
                          <a:latin typeface="+mj-lt"/>
                          <a:ea typeface="+mn-ea"/>
                          <a:cs typeface="+mn-cs"/>
                        </a:rPr>
                        <a:t>£ / % RD:IR Stable</a:t>
                      </a:r>
                    </a:p>
                  </a:txBody>
                  <a:tcPr marL="45720" marR="4572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29436891"/>
                  </a:ext>
                </a:extLst>
              </a:tr>
              <a:tr h="633098">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accent2"/>
                          </a:solidFill>
                          <a:effectLst/>
                          <a:latin typeface="+mj-lt"/>
                        </a:rPr>
                        <a:t>Transact </a:t>
                      </a:r>
                    </a:p>
                  </a:txBody>
                  <a:tcPr marL="9525" marR="9525" marT="9525" marB="0" anchor="ctr">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0023542"/>
                  </a:ext>
                </a:extLst>
              </a:tr>
              <a:tr h="633098">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accent2"/>
                          </a:solidFill>
                          <a:effectLst/>
                          <a:latin typeface="+mj-lt"/>
                        </a:rPr>
                        <a:t>Embark Platform</a:t>
                      </a:r>
                    </a:p>
                  </a:txBody>
                  <a:tcPr marL="9525" marR="9525" marT="9525"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59930"/>
                  </a:ext>
                </a:extLst>
              </a:tr>
              <a:tr h="633098">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accent2"/>
                          </a:solidFill>
                          <a:effectLst/>
                          <a:latin typeface="+mj-lt"/>
                        </a:rPr>
                        <a:t>Stocktrade, Novia , James Hay  (ATS)</a:t>
                      </a:r>
                    </a:p>
                  </a:txBody>
                  <a:tcPr marL="9525" marR="9525" marT="9525"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172466"/>
                  </a:ext>
                </a:extLst>
              </a:tr>
              <a:tr h="633098">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accent2"/>
                          </a:solidFill>
                          <a:effectLst/>
                          <a:latin typeface="+mj-lt"/>
                        </a:rPr>
                        <a:t>Standard Life Wrap </a:t>
                      </a:r>
                    </a:p>
                  </a:txBody>
                  <a:tcPr marL="9525" marR="9525" marT="9525"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176941"/>
                  </a:ext>
                </a:extLst>
              </a:tr>
              <a:tr h="633098">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accent2"/>
                          </a:solidFill>
                          <a:effectLst/>
                          <a:latin typeface="+mj-lt"/>
                        </a:rPr>
                        <a:t>Nucleus, Novia, James Hay  (BD) </a:t>
                      </a:r>
                    </a:p>
                  </a:txBody>
                  <a:tcPr marL="9525" marR="9525" marT="9525"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373032"/>
                  </a:ext>
                </a:extLst>
              </a:tr>
              <a:tr h="633098">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accent2"/>
                          </a:solidFill>
                          <a:effectLst/>
                          <a:latin typeface="+mj-lt"/>
                        </a:rPr>
                        <a:t>Alliance Trust Savings</a:t>
                      </a:r>
                    </a:p>
                  </a:txBody>
                  <a:tcPr marL="9525" marR="9525" marT="9525"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dirty="0">
                        <a:solidFill>
                          <a:schemeClr val="accent2"/>
                        </a:solidFill>
                        <a:effectLst/>
                        <a:latin typeface="+mj-lt"/>
                      </a:endParaRPr>
                    </a:p>
                  </a:txBody>
                  <a:tcPr marL="45720" marR="4572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37223"/>
                  </a:ext>
                </a:extLst>
              </a:tr>
            </a:tbl>
          </a:graphicData>
        </a:graphic>
      </p:graphicFrame>
      <p:sp>
        <p:nvSpPr>
          <p:cNvPr id="9" name="Rectangle 8">
            <a:extLst>
              <a:ext uri="{FF2B5EF4-FFF2-40B4-BE49-F238E27FC236}">
                <a16:creationId xmlns:a16="http://schemas.microsoft.com/office/drawing/2014/main" id="{AC193D24-0DD1-4B79-AA2C-DDB550775F91}"/>
              </a:ext>
            </a:extLst>
          </p:cNvPr>
          <p:cNvSpPr/>
          <p:nvPr/>
        </p:nvSpPr>
        <p:spPr>
          <a:xfrm>
            <a:off x="357810" y="1815441"/>
            <a:ext cx="2733260" cy="4680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10" name="Rectangle 9">
            <a:extLst>
              <a:ext uri="{FF2B5EF4-FFF2-40B4-BE49-F238E27FC236}">
                <a16:creationId xmlns:a16="http://schemas.microsoft.com/office/drawing/2014/main" id="{F7CA3E58-4E0B-4B24-818C-C59021A9F1D1}"/>
              </a:ext>
            </a:extLst>
          </p:cNvPr>
          <p:cNvSpPr/>
          <p:nvPr/>
        </p:nvSpPr>
        <p:spPr>
          <a:xfrm>
            <a:off x="1464367" y="2457135"/>
            <a:ext cx="1626703" cy="4680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11" name="Rectangle 10">
            <a:extLst>
              <a:ext uri="{FF2B5EF4-FFF2-40B4-BE49-F238E27FC236}">
                <a16:creationId xmlns:a16="http://schemas.microsoft.com/office/drawing/2014/main" id="{BC9AC94B-DCC7-41A9-A368-65D8855F0F33}"/>
              </a:ext>
            </a:extLst>
          </p:cNvPr>
          <p:cNvSpPr/>
          <p:nvPr/>
        </p:nvSpPr>
        <p:spPr>
          <a:xfrm>
            <a:off x="2034210" y="3097544"/>
            <a:ext cx="1056860" cy="4680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12" name="Rectangle 11">
            <a:extLst>
              <a:ext uri="{FF2B5EF4-FFF2-40B4-BE49-F238E27FC236}">
                <a16:creationId xmlns:a16="http://schemas.microsoft.com/office/drawing/2014/main" id="{B0C11C4E-E4B0-448B-A632-E036EEBFBAE6}"/>
              </a:ext>
            </a:extLst>
          </p:cNvPr>
          <p:cNvSpPr/>
          <p:nvPr/>
        </p:nvSpPr>
        <p:spPr>
          <a:xfrm>
            <a:off x="2693506" y="3740254"/>
            <a:ext cx="397564" cy="4680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13" name="Rectangle 12">
            <a:extLst>
              <a:ext uri="{FF2B5EF4-FFF2-40B4-BE49-F238E27FC236}">
                <a16:creationId xmlns:a16="http://schemas.microsoft.com/office/drawing/2014/main" id="{43D92AC0-1C72-42AC-AA28-FD0699B8A692}"/>
              </a:ext>
            </a:extLst>
          </p:cNvPr>
          <p:cNvSpPr/>
          <p:nvPr/>
        </p:nvSpPr>
        <p:spPr>
          <a:xfrm>
            <a:off x="2902228" y="4353213"/>
            <a:ext cx="188842" cy="4680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14" name="Rectangle 13">
            <a:extLst>
              <a:ext uri="{FF2B5EF4-FFF2-40B4-BE49-F238E27FC236}">
                <a16:creationId xmlns:a16="http://schemas.microsoft.com/office/drawing/2014/main" id="{871D7E48-3220-4AC6-9D59-694800D29AB2}"/>
              </a:ext>
            </a:extLst>
          </p:cNvPr>
          <p:cNvSpPr/>
          <p:nvPr/>
        </p:nvSpPr>
        <p:spPr>
          <a:xfrm>
            <a:off x="3001619" y="5001211"/>
            <a:ext cx="89451" cy="468000"/>
          </a:xfrm>
          <a:prstGeom prst="rect">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dirty="0">
              <a:latin typeface="Arial" pitchFamily="34" charset="0"/>
              <a:cs typeface="Arial" pitchFamily="34" charset="0"/>
            </a:endParaRPr>
          </a:p>
        </p:txBody>
      </p:sp>
      <p:sp>
        <p:nvSpPr>
          <p:cNvPr id="15" name="Rectangle 14">
            <a:extLst>
              <a:ext uri="{FF2B5EF4-FFF2-40B4-BE49-F238E27FC236}">
                <a16:creationId xmlns:a16="http://schemas.microsoft.com/office/drawing/2014/main" id="{669E0235-8A1E-4F5C-A253-005E6FF81A22}"/>
              </a:ext>
            </a:extLst>
          </p:cNvPr>
          <p:cNvSpPr/>
          <p:nvPr/>
        </p:nvSpPr>
        <p:spPr>
          <a:xfrm>
            <a:off x="6052932" y="1815441"/>
            <a:ext cx="2131325" cy="468000"/>
          </a:xfrm>
          <a:prstGeom prst="rect">
            <a:avLst/>
          </a:prstGeom>
          <a:solidFill>
            <a:schemeClr val="accent3"/>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16" name="Rectangle 15">
            <a:extLst>
              <a:ext uri="{FF2B5EF4-FFF2-40B4-BE49-F238E27FC236}">
                <a16:creationId xmlns:a16="http://schemas.microsoft.com/office/drawing/2014/main" id="{40C4B9CE-0C34-46E9-BA51-E6E183A2A005}"/>
              </a:ext>
            </a:extLst>
          </p:cNvPr>
          <p:cNvSpPr/>
          <p:nvPr/>
        </p:nvSpPr>
        <p:spPr>
          <a:xfrm>
            <a:off x="6052931" y="2453914"/>
            <a:ext cx="45719" cy="468000"/>
          </a:xfrm>
          <a:prstGeom prst="rect">
            <a:avLst/>
          </a:prstGeom>
          <a:solidFill>
            <a:schemeClr val="accent3"/>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17" name="Rectangle 16">
            <a:extLst>
              <a:ext uri="{FF2B5EF4-FFF2-40B4-BE49-F238E27FC236}">
                <a16:creationId xmlns:a16="http://schemas.microsoft.com/office/drawing/2014/main" id="{8E5D6FB7-84CC-46B7-AA30-381155EE7D23}"/>
              </a:ext>
            </a:extLst>
          </p:cNvPr>
          <p:cNvSpPr/>
          <p:nvPr/>
        </p:nvSpPr>
        <p:spPr>
          <a:xfrm>
            <a:off x="6052931" y="3086336"/>
            <a:ext cx="955397" cy="468000"/>
          </a:xfrm>
          <a:prstGeom prst="rect">
            <a:avLst/>
          </a:prstGeom>
          <a:solidFill>
            <a:schemeClr val="accent3"/>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19" name="Rectangle 18">
            <a:extLst>
              <a:ext uri="{FF2B5EF4-FFF2-40B4-BE49-F238E27FC236}">
                <a16:creationId xmlns:a16="http://schemas.microsoft.com/office/drawing/2014/main" id="{43E346CF-129D-4337-9827-152B48E675E6}"/>
              </a:ext>
            </a:extLst>
          </p:cNvPr>
          <p:cNvSpPr/>
          <p:nvPr/>
        </p:nvSpPr>
        <p:spPr>
          <a:xfrm>
            <a:off x="6052931" y="3724814"/>
            <a:ext cx="374372" cy="468000"/>
          </a:xfrm>
          <a:prstGeom prst="rect">
            <a:avLst/>
          </a:prstGeom>
          <a:solidFill>
            <a:schemeClr val="accent3"/>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20" name="Rectangle 19">
            <a:extLst>
              <a:ext uri="{FF2B5EF4-FFF2-40B4-BE49-F238E27FC236}">
                <a16:creationId xmlns:a16="http://schemas.microsoft.com/office/drawing/2014/main" id="{A88C65A7-3678-4890-9F1F-2FCDB88DDFE2}"/>
              </a:ext>
            </a:extLst>
          </p:cNvPr>
          <p:cNvSpPr/>
          <p:nvPr/>
        </p:nvSpPr>
        <p:spPr>
          <a:xfrm>
            <a:off x="6053761" y="4353213"/>
            <a:ext cx="199196" cy="468000"/>
          </a:xfrm>
          <a:prstGeom prst="rect">
            <a:avLst/>
          </a:prstGeom>
          <a:solidFill>
            <a:schemeClr val="accent3"/>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21" name="Rectangle 20">
            <a:extLst>
              <a:ext uri="{FF2B5EF4-FFF2-40B4-BE49-F238E27FC236}">
                <a16:creationId xmlns:a16="http://schemas.microsoft.com/office/drawing/2014/main" id="{3682811C-8B0A-4CCB-BC86-CEC52DC6FC8F}"/>
              </a:ext>
            </a:extLst>
          </p:cNvPr>
          <p:cNvSpPr/>
          <p:nvPr/>
        </p:nvSpPr>
        <p:spPr>
          <a:xfrm>
            <a:off x="6052931" y="5001211"/>
            <a:ext cx="1507847" cy="468000"/>
          </a:xfrm>
          <a:prstGeom prst="rect">
            <a:avLst/>
          </a:prstGeom>
          <a:solidFill>
            <a:schemeClr val="accent3"/>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000">
              <a:latin typeface="Arial" pitchFamily="34" charset="0"/>
              <a:cs typeface="Arial" pitchFamily="34" charset="0"/>
            </a:endParaRPr>
          </a:p>
        </p:txBody>
      </p:sp>
      <p:sp>
        <p:nvSpPr>
          <p:cNvPr id="22" name="TextBox 21">
            <a:extLst>
              <a:ext uri="{FF2B5EF4-FFF2-40B4-BE49-F238E27FC236}">
                <a16:creationId xmlns:a16="http://schemas.microsoft.com/office/drawing/2014/main" id="{D45474B4-83C0-4537-B9E6-00AAB60C4739}"/>
              </a:ext>
            </a:extLst>
          </p:cNvPr>
          <p:cNvSpPr txBox="1"/>
          <p:nvPr/>
        </p:nvSpPr>
        <p:spPr>
          <a:xfrm>
            <a:off x="682074" y="1957108"/>
            <a:ext cx="2314575" cy="184666"/>
          </a:xfrm>
          <a:prstGeom prst="rect">
            <a:avLst/>
          </a:prstGeom>
          <a:noFill/>
        </p:spPr>
        <p:txBody>
          <a:bodyPr wrap="square" lIns="0" tIns="0" rIns="0" bIns="0" rtlCol="0">
            <a:spAutoFit/>
          </a:bodyPr>
          <a:lstStyle/>
          <a:p>
            <a:pPr algn="r">
              <a:spcBef>
                <a:spcPts val="600"/>
              </a:spcBef>
            </a:pPr>
            <a:r>
              <a:rPr lang="en-GB" sz="1200" b="1" i="0" u="none" strike="noStrike" dirty="0">
                <a:solidFill>
                  <a:schemeClr val="bg1"/>
                </a:solidFill>
                <a:effectLst/>
                <a:latin typeface="+mj-lt"/>
              </a:rPr>
              <a:t>£1,148,797,501</a:t>
            </a:r>
            <a:r>
              <a:rPr lang="en-GB" sz="1200" b="1" dirty="0">
                <a:solidFill>
                  <a:schemeClr val="bg1"/>
                </a:solidFill>
                <a:latin typeface="+mj-lt"/>
              </a:rPr>
              <a:t> / </a:t>
            </a:r>
            <a:r>
              <a:rPr lang="en-GB" sz="1200" b="1" i="0" u="none" strike="noStrike" dirty="0">
                <a:solidFill>
                  <a:schemeClr val="bg1"/>
                </a:solidFill>
                <a:effectLst/>
                <a:latin typeface="+mj-lt"/>
              </a:rPr>
              <a:t>0.84%</a:t>
            </a:r>
            <a:r>
              <a:rPr lang="en-GB" sz="1200" b="1" dirty="0">
                <a:solidFill>
                  <a:schemeClr val="bg1"/>
                </a:solidFill>
                <a:latin typeface="+mj-lt"/>
              </a:rPr>
              <a:t> </a:t>
            </a:r>
            <a:endParaRPr lang="en-GB" sz="1200" b="1" dirty="0">
              <a:solidFill>
                <a:schemeClr val="bg1"/>
              </a:solidFill>
              <a:latin typeface="+mj-lt"/>
              <a:cs typeface="Arial" pitchFamily="34" charset="0"/>
            </a:endParaRPr>
          </a:p>
        </p:txBody>
      </p:sp>
      <p:sp>
        <p:nvSpPr>
          <p:cNvPr id="23" name="TextBox 22">
            <a:extLst>
              <a:ext uri="{FF2B5EF4-FFF2-40B4-BE49-F238E27FC236}">
                <a16:creationId xmlns:a16="http://schemas.microsoft.com/office/drawing/2014/main" id="{15430B62-165C-4B6F-8990-08FD708300C5}"/>
              </a:ext>
            </a:extLst>
          </p:cNvPr>
          <p:cNvSpPr txBox="1"/>
          <p:nvPr/>
        </p:nvSpPr>
        <p:spPr>
          <a:xfrm>
            <a:off x="682074" y="2595581"/>
            <a:ext cx="2314575" cy="184666"/>
          </a:xfrm>
          <a:prstGeom prst="rect">
            <a:avLst/>
          </a:prstGeom>
          <a:noFill/>
        </p:spPr>
        <p:txBody>
          <a:bodyPr wrap="square" lIns="0" tIns="0" rIns="0" bIns="0" rtlCol="0">
            <a:spAutoFit/>
          </a:bodyPr>
          <a:lstStyle/>
          <a:p>
            <a:pPr algn="r">
              <a:spcBef>
                <a:spcPts val="600"/>
              </a:spcBef>
            </a:pPr>
            <a:r>
              <a:rPr lang="en-GB" sz="1200" b="1" i="0" u="none" strike="noStrike" dirty="0">
                <a:solidFill>
                  <a:schemeClr val="bg1"/>
                </a:solidFill>
                <a:effectLst/>
                <a:latin typeface="+mj-lt"/>
              </a:rPr>
              <a:t>£675,927,251</a:t>
            </a:r>
            <a:r>
              <a:rPr lang="en-GB" sz="1200" b="1" dirty="0">
                <a:solidFill>
                  <a:schemeClr val="bg1"/>
                </a:solidFill>
                <a:latin typeface="+mj-lt"/>
              </a:rPr>
              <a:t> / </a:t>
            </a:r>
            <a:r>
              <a:rPr lang="en-GB" sz="1200" b="1" i="0" u="none" strike="noStrike" dirty="0">
                <a:solidFill>
                  <a:schemeClr val="bg1"/>
                </a:solidFill>
                <a:effectLst/>
                <a:latin typeface="+mj-lt"/>
              </a:rPr>
              <a:t>0.50%</a:t>
            </a:r>
            <a:r>
              <a:rPr lang="en-GB" sz="1200" b="1" dirty="0">
                <a:solidFill>
                  <a:schemeClr val="bg1"/>
                </a:solidFill>
                <a:latin typeface="+mj-lt"/>
              </a:rPr>
              <a:t> </a:t>
            </a:r>
            <a:endParaRPr lang="en-GB" sz="1200" b="1" dirty="0">
              <a:solidFill>
                <a:schemeClr val="bg1"/>
              </a:solidFill>
              <a:latin typeface="+mj-lt"/>
              <a:cs typeface="Arial" pitchFamily="34" charset="0"/>
            </a:endParaRPr>
          </a:p>
        </p:txBody>
      </p:sp>
      <p:sp>
        <p:nvSpPr>
          <p:cNvPr id="24" name="TextBox 23">
            <a:extLst>
              <a:ext uri="{FF2B5EF4-FFF2-40B4-BE49-F238E27FC236}">
                <a16:creationId xmlns:a16="http://schemas.microsoft.com/office/drawing/2014/main" id="{1F6157BB-EC73-4C17-A823-256DB9A50F27}"/>
              </a:ext>
            </a:extLst>
          </p:cNvPr>
          <p:cNvSpPr txBox="1"/>
          <p:nvPr/>
        </p:nvSpPr>
        <p:spPr>
          <a:xfrm>
            <a:off x="-337515" y="3242324"/>
            <a:ext cx="2314575" cy="184666"/>
          </a:xfrm>
          <a:prstGeom prst="rect">
            <a:avLst/>
          </a:prstGeom>
          <a:noFill/>
        </p:spPr>
        <p:txBody>
          <a:bodyPr wrap="square" lIns="0" tIns="0" rIns="0" bIns="0" rtlCol="0">
            <a:spAutoFit/>
          </a:bodyPr>
          <a:lstStyle/>
          <a:p>
            <a:pPr algn="r">
              <a:spcBef>
                <a:spcPts val="600"/>
              </a:spcBef>
            </a:pPr>
            <a:r>
              <a:rPr lang="en-GB" sz="1200" b="1" i="0" u="none" strike="noStrike" dirty="0">
                <a:solidFill>
                  <a:schemeClr val="accent2"/>
                </a:solidFill>
                <a:effectLst/>
                <a:latin typeface="+mj-lt"/>
              </a:rPr>
              <a:t>£429,430,394 </a:t>
            </a:r>
            <a:r>
              <a:rPr lang="en-GB" sz="1200" b="1" dirty="0">
                <a:solidFill>
                  <a:schemeClr val="accent2"/>
                </a:solidFill>
                <a:latin typeface="+mj-lt"/>
              </a:rPr>
              <a:t>/ </a:t>
            </a:r>
            <a:r>
              <a:rPr lang="en-GB" sz="1200" b="1" i="0" u="none" strike="noStrike" dirty="0">
                <a:solidFill>
                  <a:schemeClr val="accent2"/>
                </a:solidFill>
                <a:effectLst/>
                <a:latin typeface="+mj-lt"/>
              </a:rPr>
              <a:t>0.31%</a:t>
            </a:r>
            <a:r>
              <a:rPr lang="en-GB" sz="1200" b="1" dirty="0">
                <a:solidFill>
                  <a:schemeClr val="accent2"/>
                </a:solidFill>
                <a:latin typeface="+mj-lt"/>
              </a:rPr>
              <a:t> </a:t>
            </a:r>
            <a:endParaRPr lang="en-GB" sz="1200" b="1" dirty="0">
              <a:solidFill>
                <a:schemeClr val="accent2"/>
              </a:solidFill>
              <a:latin typeface="+mj-lt"/>
              <a:cs typeface="Arial" pitchFamily="34" charset="0"/>
            </a:endParaRPr>
          </a:p>
        </p:txBody>
      </p:sp>
      <p:sp>
        <p:nvSpPr>
          <p:cNvPr id="25" name="TextBox 24">
            <a:extLst>
              <a:ext uri="{FF2B5EF4-FFF2-40B4-BE49-F238E27FC236}">
                <a16:creationId xmlns:a16="http://schemas.microsoft.com/office/drawing/2014/main" id="{0CBB7E29-9AAB-442C-8BA5-AC8B1D379862}"/>
              </a:ext>
            </a:extLst>
          </p:cNvPr>
          <p:cNvSpPr txBox="1"/>
          <p:nvPr/>
        </p:nvSpPr>
        <p:spPr>
          <a:xfrm>
            <a:off x="307079" y="3881921"/>
            <a:ext cx="2314575" cy="184666"/>
          </a:xfrm>
          <a:prstGeom prst="rect">
            <a:avLst/>
          </a:prstGeom>
          <a:noFill/>
        </p:spPr>
        <p:txBody>
          <a:bodyPr wrap="square" lIns="0" tIns="0" rIns="0" bIns="0" rtlCol="0">
            <a:spAutoFit/>
          </a:bodyPr>
          <a:lstStyle/>
          <a:p>
            <a:pPr algn="r">
              <a:spcBef>
                <a:spcPts val="600"/>
              </a:spcBef>
            </a:pPr>
            <a:r>
              <a:rPr lang="en-GB" sz="1200" b="1" i="0" u="none" strike="noStrike" dirty="0">
                <a:solidFill>
                  <a:schemeClr val="accent2"/>
                </a:solidFill>
                <a:effectLst/>
                <a:latin typeface="+mj-lt"/>
              </a:rPr>
              <a:t>£153,327,962 </a:t>
            </a:r>
            <a:r>
              <a:rPr lang="en-GB" sz="1200" b="1" dirty="0">
                <a:solidFill>
                  <a:schemeClr val="accent2"/>
                </a:solidFill>
                <a:latin typeface="+mj-lt"/>
              </a:rPr>
              <a:t>/ </a:t>
            </a:r>
            <a:r>
              <a:rPr lang="en-GB" sz="1200" b="1" i="0" u="none" strike="noStrike" dirty="0">
                <a:solidFill>
                  <a:schemeClr val="accent2"/>
                </a:solidFill>
                <a:effectLst/>
                <a:latin typeface="+mj-lt"/>
              </a:rPr>
              <a:t>0.11%</a:t>
            </a:r>
            <a:r>
              <a:rPr lang="en-GB" sz="1200" b="1" dirty="0">
                <a:solidFill>
                  <a:schemeClr val="accent2"/>
                </a:solidFill>
                <a:latin typeface="+mj-lt"/>
              </a:rPr>
              <a:t> </a:t>
            </a:r>
            <a:endParaRPr lang="en-GB" sz="1200" b="1" dirty="0">
              <a:solidFill>
                <a:schemeClr val="accent2"/>
              </a:solidFill>
              <a:latin typeface="+mj-lt"/>
              <a:cs typeface="Arial" pitchFamily="34" charset="0"/>
            </a:endParaRPr>
          </a:p>
        </p:txBody>
      </p:sp>
      <p:sp>
        <p:nvSpPr>
          <p:cNvPr id="26" name="TextBox 25">
            <a:extLst>
              <a:ext uri="{FF2B5EF4-FFF2-40B4-BE49-F238E27FC236}">
                <a16:creationId xmlns:a16="http://schemas.microsoft.com/office/drawing/2014/main" id="{EB32A6B9-E408-41C8-A9D1-3CA958DB7709}"/>
              </a:ext>
            </a:extLst>
          </p:cNvPr>
          <p:cNvSpPr txBox="1"/>
          <p:nvPr/>
        </p:nvSpPr>
        <p:spPr>
          <a:xfrm>
            <a:off x="534818" y="4512094"/>
            <a:ext cx="2314575" cy="184666"/>
          </a:xfrm>
          <a:prstGeom prst="rect">
            <a:avLst/>
          </a:prstGeom>
          <a:noFill/>
        </p:spPr>
        <p:txBody>
          <a:bodyPr wrap="square" lIns="0" tIns="0" rIns="0" bIns="0" rtlCol="0">
            <a:spAutoFit/>
          </a:bodyPr>
          <a:lstStyle/>
          <a:p>
            <a:pPr algn="r">
              <a:spcBef>
                <a:spcPts val="600"/>
              </a:spcBef>
            </a:pPr>
            <a:r>
              <a:rPr lang="en-GB" sz="1200" b="1" i="0" u="none" strike="noStrike" dirty="0">
                <a:solidFill>
                  <a:schemeClr val="accent2"/>
                </a:solidFill>
                <a:effectLst/>
                <a:latin typeface="+mj-lt"/>
              </a:rPr>
              <a:t>£59,643,194 </a:t>
            </a:r>
            <a:r>
              <a:rPr lang="en-GB" sz="1200" b="1" dirty="0">
                <a:solidFill>
                  <a:schemeClr val="accent2"/>
                </a:solidFill>
                <a:latin typeface="+mj-lt"/>
              </a:rPr>
              <a:t>/ </a:t>
            </a:r>
            <a:r>
              <a:rPr lang="en-GB" sz="1200" b="1" i="0" u="none" strike="noStrike" dirty="0">
                <a:solidFill>
                  <a:schemeClr val="accent2"/>
                </a:solidFill>
                <a:effectLst/>
                <a:latin typeface="+mj-lt"/>
              </a:rPr>
              <a:t>0.04%</a:t>
            </a:r>
            <a:r>
              <a:rPr lang="en-GB" sz="1200" b="1" dirty="0">
                <a:solidFill>
                  <a:schemeClr val="accent2"/>
                </a:solidFill>
                <a:latin typeface="+mj-lt"/>
              </a:rPr>
              <a:t> </a:t>
            </a:r>
            <a:endParaRPr lang="en-GB" sz="1200" b="1" dirty="0">
              <a:solidFill>
                <a:schemeClr val="accent2"/>
              </a:solidFill>
              <a:latin typeface="+mj-lt"/>
              <a:cs typeface="Arial" pitchFamily="34" charset="0"/>
            </a:endParaRPr>
          </a:p>
        </p:txBody>
      </p:sp>
      <p:sp>
        <p:nvSpPr>
          <p:cNvPr id="27" name="TextBox 26">
            <a:extLst>
              <a:ext uri="{FF2B5EF4-FFF2-40B4-BE49-F238E27FC236}">
                <a16:creationId xmlns:a16="http://schemas.microsoft.com/office/drawing/2014/main" id="{8F4AF8A6-E7EF-4C99-AD4D-70F9C473DAAF}"/>
              </a:ext>
            </a:extLst>
          </p:cNvPr>
          <p:cNvSpPr txBox="1"/>
          <p:nvPr/>
        </p:nvSpPr>
        <p:spPr>
          <a:xfrm>
            <a:off x="636728" y="5127533"/>
            <a:ext cx="2314575" cy="184666"/>
          </a:xfrm>
          <a:prstGeom prst="rect">
            <a:avLst/>
          </a:prstGeom>
          <a:noFill/>
        </p:spPr>
        <p:txBody>
          <a:bodyPr wrap="square" lIns="0" tIns="0" rIns="0" bIns="0" rtlCol="0">
            <a:spAutoFit/>
          </a:bodyPr>
          <a:lstStyle/>
          <a:p>
            <a:pPr algn="r">
              <a:spcBef>
                <a:spcPts val="600"/>
              </a:spcBef>
            </a:pPr>
            <a:r>
              <a:rPr lang="en-GB" sz="1200" b="1" i="0" u="none" strike="noStrike" dirty="0">
                <a:solidFill>
                  <a:schemeClr val="accent2"/>
                </a:solidFill>
                <a:effectLst/>
                <a:latin typeface="+mj-lt"/>
              </a:rPr>
              <a:t>£36,451,909 </a:t>
            </a:r>
            <a:r>
              <a:rPr lang="en-GB" sz="1200" b="1" dirty="0">
                <a:solidFill>
                  <a:schemeClr val="accent2"/>
                </a:solidFill>
                <a:latin typeface="+mj-lt"/>
              </a:rPr>
              <a:t>/ </a:t>
            </a:r>
            <a:r>
              <a:rPr lang="en-GB" sz="1200" b="1" i="0" u="none" strike="noStrike" dirty="0">
                <a:solidFill>
                  <a:schemeClr val="accent2"/>
                </a:solidFill>
                <a:effectLst/>
                <a:latin typeface="+mj-lt"/>
              </a:rPr>
              <a:t>0.03%</a:t>
            </a:r>
            <a:r>
              <a:rPr lang="en-GB" sz="1200" b="1" dirty="0">
                <a:solidFill>
                  <a:schemeClr val="accent2"/>
                </a:solidFill>
                <a:latin typeface="+mj-lt"/>
              </a:rPr>
              <a:t> </a:t>
            </a:r>
            <a:endParaRPr lang="en-GB" sz="1200" b="1" dirty="0">
              <a:solidFill>
                <a:schemeClr val="accent2"/>
              </a:solidFill>
              <a:latin typeface="+mj-lt"/>
              <a:cs typeface="Arial" pitchFamily="34" charset="0"/>
            </a:endParaRPr>
          </a:p>
        </p:txBody>
      </p:sp>
      <p:sp>
        <p:nvSpPr>
          <p:cNvPr id="28" name="TextBox 27">
            <a:extLst>
              <a:ext uri="{FF2B5EF4-FFF2-40B4-BE49-F238E27FC236}">
                <a16:creationId xmlns:a16="http://schemas.microsoft.com/office/drawing/2014/main" id="{3C555BB4-9FDA-4C39-AD22-0E3E033EB4D9}"/>
              </a:ext>
            </a:extLst>
          </p:cNvPr>
          <p:cNvSpPr txBox="1"/>
          <p:nvPr/>
        </p:nvSpPr>
        <p:spPr>
          <a:xfrm>
            <a:off x="6147351" y="1946943"/>
            <a:ext cx="2314575" cy="184666"/>
          </a:xfrm>
          <a:prstGeom prst="rect">
            <a:avLst/>
          </a:prstGeom>
          <a:noFill/>
        </p:spPr>
        <p:txBody>
          <a:bodyPr wrap="square" lIns="0" tIns="0" rIns="0" bIns="0" rtlCol="0">
            <a:spAutoFit/>
          </a:bodyPr>
          <a:lstStyle/>
          <a:p>
            <a:pPr>
              <a:spcBef>
                <a:spcPts val="600"/>
              </a:spcBef>
            </a:pPr>
            <a:r>
              <a:rPr lang="en-GB" sz="1200" b="1" i="0" u="none" strike="noStrike" dirty="0">
                <a:solidFill>
                  <a:schemeClr val="bg1"/>
                </a:solidFill>
                <a:effectLst/>
                <a:latin typeface="+mj-lt"/>
              </a:rPr>
              <a:t>£889,225,644</a:t>
            </a:r>
            <a:r>
              <a:rPr lang="en-GB" sz="1200" b="1" dirty="0">
                <a:solidFill>
                  <a:schemeClr val="bg1"/>
                </a:solidFill>
                <a:latin typeface="+mj-lt"/>
              </a:rPr>
              <a:t> / </a:t>
            </a:r>
            <a:r>
              <a:rPr lang="en-GB" sz="1200" b="1" i="0" u="none" strike="noStrike" dirty="0">
                <a:solidFill>
                  <a:schemeClr val="bg1"/>
                </a:solidFill>
                <a:effectLst/>
                <a:latin typeface="+mj-lt"/>
              </a:rPr>
              <a:t>0.82%</a:t>
            </a:r>
            <a:r>
              <a:rPr lang="en-GB" sz="1200" b="1" dirty="0">
                <a:solidFill>
                  <a:schemeClr val="bg1"/>
                </a:solidFill>
                <a:latin typeface="+mj-lt"/>
              </a:rPr>
              <a:t> </a:t>
            </a:r>
            <a:endParaRPr lang="en-GB" sz="1200" b="1" dirty="0">
              <a:solidFill>
                <a:schemeClr val="bg1"/>
              </a:solidFill>
              <a:latin typeface="+mj-lt"/>
              <a:cs typeface="Arial" pitchFamily="34" charset="0"/>
            </a:endParaRPr>
          </a:p>
        </p:txBody>
      </p:sp>
      <p:sp>
        <p:nvSpPr>
          <p:cNvPr id="29" name="TextBox 28">
            <a:extLst>
              <a:ext uri="{FF2B5EF4-FFF2-40B4-BE49-F238E27FC236}">
                <a16:creationId xmlns:a16="http://schemas.microsoft.com/office/drawing/2014/main" id="{9F23C994-6423-4F9F-8FA0-54D9CC2094A5}"/>
              </a:ext>
            </a:extLst>
          </p:cNvPr>
          <p:cNvSpPr txBox="1"/>
          <p:nvPr/>
        </p:nvSpPr>
        <p:spPr>
          <a:xfrm>
            <a:off x="6240117" y="2598802"/>
            <a:ext cx="2314575" cy="184666"/>
          </a:xfrm>
          <a:prstGeom prst="rect">
            <a:avLst/>
          </a:prstGeom>
          <a:noFill/>
        </p:spPr>
        <p:txBody>
          <a:bodyPr wrap="square" lIns="0" tIns="0" rIns="0" bIns="0" rtlCol="0">
            <a:spAutoFit/>
          </a:bodyPr>
          <a:lstStyle/>
          <a:p>
            <a:pPr>
              <a:spcBef>
                <a:spcPts val="600"/>
              </a:spcBef>
            </a:pPr>
            <a:r>
              <a:rPr lang="en-GB" sz="1200" b="1" i="0" u="none" strike="noStrike" dirty="0">
                <a:solidFill>
                  <a:schemeClr val="accent2"/>
                </a:solidFill>
                <a:effectLst/>
                <a:latin typeface="+mj-lt"/>
              </a:rPr>
              <a:t>£5,983,904 </a:t>
            </a:r>
            <a:r>
              <a:rPr lang="en-GB" sz="1200" b="1" dirty="0">
                <a:solidFill>
                  <a:schemeClr val="accent2"/>
                </a:solidFill>
                <a:latin typeface="+mj-lt"/>
              </a:rPr>
              <a:t>/ </a:t>
            </a:r>
            <a:r>
              <a:rPr lang="en-GB" sz="1200" b="1" i="0" u="none" strike="noStrike" dirty="0">
                <a:solidFill>
                  <a:schemeClr val="accent2"/>
                </a:solidFill>
                <a:effectLst/>
                <a:latin typeface="+mj-lt"/>
              </a:rPr>
              <a:t>0.01%</a:t>
            </a:r>
            <a:r>
              <a:rPr lang="en-GB" sz="1200" b="1" dirty="0">
                <a:solidFill>
                  <a:schemeClr val="accent2"/>
                </a:solidFill>
                <a:latin typeface="+mj-lt"/>
              </a:rPr>
              <a:t> </a:t>
            </a:r>
            <a:endParaRPr lang="en-GB" sz="1200" b="1" dirty="0">
              <a:solidFill>
                <a:schemeClr val="accent2"/>
              </a:solidFill>
              <a:latin typeface="+mj-lt"/>
              <a:cs typeface="Arial" pitchFamily="34" charset="0"/>
            </a:endParaRPr>
          </a:p>
        </p:txBody>
      </p:sp>
      <p:sp>
        <p:nvSpPr>
          <p:cNvPr id="30" name="TextBox 29">
            <a:extLst>
              <a:ext uri="{FF2B5EF4-FFF2-40B4-BE49-F238E27FC236}">
                <a16:creationId xmlns:a16="http://schemas.microsoft.com/office/drawing/2014/main" id="{59DA4D3B-8B9F-41EE-BADE-257C1AA58124}"/>
              </a:ext>
            </a:extLst>
          </p:cNvPr>
          <p:cNvSpPr txBox="1"/>
          <p:nvPr/>
        </p:nvSpPr>
        <p:spPr>
          <a:xfrm>
            <a:off x="6313657" y="4484347"/>
            <a:ext cx="2314575" cy="184666"/>
          </a:xfrm>
          <a:prstGeom prst="rect">
            <a:avLst/>
          </a:prstGeom>
          <a:noFill/>
        </p:spPr>
        <p:txBody>
          <a:bodyPr wrap="square" lIns="0" tIns="0" rIns="0" bIns="0" rtlCol="0">
            <a:spAutoFit/>
          </a:bodyPr>
          <a:lstStyle/>
          <a:p>
            <a:pPr>
              <a:spcBef>
                <a:spcPts val="600"/>
              </a:spcBef>
            </a:pPr>
            <a:r>
              <a:rPr lang="en-GB" sz="1200" b="1" i="0" u="none" strike="noStrike" dirty="0">
                <a:solidFill>
                  <a:schemeClr val="accent2"/>
                </a:solidFill>
                <a:effectLst/>
                <a:latin typeface="+mj-lt"/>
              </a:rPr>
              <a:t>£60,661,014 </a:t>
            </a:r>
            <a:r>
              <a:rPr lang="en-GB" sz="1200" b="1" dirty="0">
                <a:solidFill>
                  <a:schemeClr val="accent2"/>
                </a:solidFill>
                <a:latin typeface="+mj-lt"/>
              </a:rPr>
              <a:t>/ </a:t>
            </a:r>
            <a:r>
              <a:rPr lang="en-GB" sz="1200" b="1" i="0" u="none" strike="noStrike" dirty="0">
                <a:solidFill>
                  <a:schemeClr val="accent2"/>
                </a:solidFill>
                <a:effectLst/>
                <a:latin typeface="+mj-lt"/>
              </a:rPr>
              <a:t>0.06%</a:t>
            </a:r>
            <a:r>
              <a:rPr lang="en-GB" sz="1200" b="1" dirty="0">
                <a:solidFill>
                  <a:schemeClr val="accent2"/>
                </a:solidFill>
                <a:latin typeface="+mj-lt"/>
              </a:rPr>
              <a:t> </a:t>
            </a:r>
            <a:endParaRPr lang="en-GB" sz="1200" b="1" dirty="0">
              <a:solidFill>
                <a:schemeClr val="accent2"/>
              </a:solidFill>
              <a:latin typeface="+mj-lt"/>
              <a:cs typeface="Arial" pitchFamily="34" charset="0"/>
            </a:endParaRPr>
          </a:p>
        </p:txBody>
      </p:sp>
      <p:sp>
        <p:nvSpPr>
          <p:cNvPr id="31" name="TextBox 30">
            <a:extLst>
              <a:ext uri="{FF2B5EF4-FFF2-40B4-BE49-F238E27FC236}">
                <a16:creationId xmlns:a16="http://schemas.microsoft.com/office/drawing/2014/main" id="{846CADEB-F631-466B-9168-9FF14F3DDB31}"/>
              </a:ext>
            </a:extLst>
          </p:cNvPr>
          <p:cNvSpPr txBox="1"/>
          <p:nvPr/>
        </p:nvSpPr>
        <p:spPr>
          <a:xfrm>
            <a:off x="6495839" y="3881942"/>
            <a:ext cx="2314575" cy="184666"/>
          </a:xfrm>
          <a:prstGeom prst="rect">
            <a:avLst/>
          </a:prstGeom>
          <a:noFill/>
        </p:spPr>
        <p:txBody>
          <a:bodyPr wrap="square" lIns="0" tIns="0" rIns="0" bIns="0" rtlCol="0">
            <a:spAutoFit/>
          </a:bodyPr>
          <a:lstStyle/>
          <a:p>
            <a:pPr>
              <a:spcBef>
                <a:spcPts val="600"/>
              </a:spcBef>
            </a:pPr>
            <a:r>
              <a:rPr lang="en-GB" sz="1200" b="1" i="0" u="none" strike="noStrike" dirty="0">
                <a:solidFill>
                  <a:schemeClr val="accent2"/>
                </a:solidFill>
                <a:effectLst/>
                <a:latin typeface="+mj-lt"/>
              </a:rPr>
              <a:t>£140,529,080 </a:t>
            </a:r>
            <a:r>
              <a:rPr lang="en-GB" sz="1200" b="1" dirty="0">
                <a:solidFill>
                  <a:schemeClr val="accent2"/>
                </a:solidFill>
                <a:latin typeface="+mj-lt"/>
              </a:rPr>
              <a:t>/ </a:t>
            </a:r>
            <a:r>
              <a:rPr lang="en-GB" sz="1200" b="1" i="0" u="none" strike="noStrike" dirty="0">
                <a:solidFill>
                  <a:schemeClr val="accent2"/>
                </a:solidFill>
                <a:effectLst/>
                <a:latin typeface="+mj-lt"/>
              </a:rPr>
              <a:t>0.13%</a:t>
            </a:r>
            <a:r>
              <a:rPr lang="en-GB" sz="1200" b="1" dirty="0">
                <a:solidFill>
                  <a:schemeClr val="accent2"/>
                </a:solidFill>
                <a:latin typeface="+mj-lt"/>
              </a:rPr>
              <a:t> </a:t>
            </a:r>
            <a:endParaRPr lang="en-GB" sz="1200" b="1" dirty="0">
              <a:solidFill>
                <a:schemeClr val="accent2"/>
              </a:solidFill>
              <a:latin typeface="+mj-lt"/>
              <a:cs typeface="Arial" pitchFamily="34" charset="0"/>
            </a:endParaRPr>
          </a:p>
        </p:txBody>
      </p:sp>
      <p:sp>
        <p:nvSpPr>
          <p:cNvPr id="32" name="TextBox 31">
            <a:extLst>
              <a:ext uri="{FF2B5EF4-FFF2-40B4-BE49-F238E27FC236}">
                <a16:creationId xmlns:a16="http://schemas.microsoft.com/office/drawing/2014/main" id="{4B9F397F-282A-40E7-AB96-CABAE1AE6F7C}"/>
              </a:ext>
            </a:extLst>
          </p:cNvPr>
          <p:cNvSpPr txBox="1"/>
          <p:nvPr/>
        </p:nvSpPr>
        <p:spPr>
          <a:xfrm>
            <a:off x="7107718" y="3228003"/>
            <a:ext cx="2314575" cy="184666"/>
          </a:xfrm>
          <a:prstGeom prst="rect">
            <a:avLst/>
          </a:prstGeom>
          <a:noFill/>
        </p:spPr>
        <p:txBody>
          <a:bodyPr wrap="square" lIns="0" tIns="0" rIns="0" bIns="0" rtlCol="0">
            <a:spAutoFit/>
          </a:bodyPr>
          <a:lstStyle/>
          <a:p>
            <a:pPr>
              <a:spcBef>
                <a:spcPts val="600"/>
              </a:spcBef>
            </a:pPr>
            <a:r>
              <a:rPr lang="en-GB" sz="1200" b="1" i="0" u="none" strike="noStrike" dirty="0">
                <a:solidFill>
                  <a:schemeClr val="accent2"/>
                </a:solidFill>
                <a:effectLst/>
                <a:latin typeface="+mj-lt"/>
              </a:rPr>
              <a:t>£391,421,748 </a:t>
            </a:r>
            <a:r>
              <a:rPr lang="en-GB" sz="1200" b="1" dirty="0">
                <a:solidFill>
                  <a:schemeClr val="accent2"/>
                </a:solidFill>
                <a:latin typeface="+mj-lt"/>
              </a:rPr>
              <a:t>/ </a:t>
            </a:r>
            <a:r>
              <a:rPr lang="en-GB" sz="1200" b="1" i="0" u="none" strike="noStrike" dirty="0">
                <a:solidFill>
                  <a:schemeClr val="accent2"/>
                </a:solidFill>
                <a:effectLst/>
                <a:latin typeface="+mj-lt"/>
              </a:rPr>
              <a:t>0.36%</a:t>
            </a:r>
            <a:r>
              <a:rPr lang="en-GB" sz="1200" b="1" dirty="0">
                <a:solidFill>
                  <a:schemeClr val="accent2"/>
                </a:solidFill>
                <a:latin typeface="+mj-lt"/>
              </a:rPr>
              <a:t> </a:t>
            </a:r>
            <a:endParaRPr lang="en-GB" sz="1200" b="1" dirty="0">
              <a:solidFill>
                <a:schemeClr val="accent2"/>
              </a:solidFill>
              <a:latin typeface="+mj-lt"/>
              <a:cs typeface="Arial" pitchFamily="34" charset="0"/>
            </a:endParaRPr>
          </a:p>
        </p:txBody>
      </p:sp>
      <p:sp>
        <p:nvSpPr>
          <p:cNvPr id="33" name="TextBox 32">
            <a:extLst>
              <a:ext uri="{FF2B5EF4-FFF2-40B4-BE49-F238E27FC236}">
                <a16:creationId xmlns:a16="http://schemas.microsoft.com/office/drawing/2014/main" id="{462D7BF8-AA33-42F4-92B9-25E43CBF46C3}"/>
              </a:ext>
            </a:extLst>
          </p:cNvPr>
          <p:cNvSpPr txBox="1"/>
          <p:nvPr/>
        </p:nvSpPr>
        <p:spPr>
          <a:xfrm>
            <a:off x="6080676" y="5128307"/>
            <a:ext cx="2314575" cy="184666"/>
          </a:xfrm>
          <a:prstGeom prst="rect">
            <a:avLst/>
          </a:prstGeom>
          <a:noFill/>
        </p:spPr>
        <p:txBody>
          <a:bodyPr wrap="square" lIns="0" tIns="0" rIns="0" bIns="0" rtlCol="0">
            <a:spAutoFit/>
          </a:bodyPr>
          <a:lstStyle/>
          <a:p>
            <a:pPr>
              <a:spcBef>
                <a:spcPts val="600"/>
              </a:spcBef>
            </a:pPr>
            <a:r>
              <a:rPr lang="en-GB" sz="1200" b="1" i="0" u="none" strike="noStrike" dirty="0">
                <a:solidFill>
                  <a:schemeClr val="bg1"/>
                </a:solidFill>
                <a:effectLst/>
                <a:latin typeface="+mj-lt"/>
              </a:rPr>
              <a:t>£619,783,958</a:t>
            </a:r>
            <a:r>
              <a:rPr lang="en-GB" sz="1200" b="1" dirty="0">
                <a:solidFill>
                  <a:schemeClr val="bg1"/>
                </a:solidFill>
                <a:latin typeface="+mj-lt"/>
              </a:rPr>
              <a:t> / </a:t>
            </a:r>
            <a:r>
              <a:rPr lang="en-GB" sz="1200" b="1" i="0" u="none" strike="noStrike" dirty="0">
                <a:solidFill>
                  <a:schemeClr val="bg1"/>
                </a:solidFill>
                <a:effectLst/>
                <a:latin typeface="+mj-lt"/>
              </a:rPr>
              <a:t>0.57%</a:t>
            </a:r>
            <a:r>
              <a:rPr lang="en-GB" sz="1200" b="1" dirty="0">
                <a:solidFill>
                  <a:schemeClr val="bg1"/>
                </a:solidFill>
                <a:latin typeface="+mj-lt"/>
              </a:rPr>
              <a:t> </a:t>
            </a:r>
            <a:endParaRPr lang="en-GB" sz="1200" b="1" dirty="0">
              <a:solidFill>
                <a:schemeClr val="bg1"/>
              </a:solidFill>
              <a:latin typeface="+mj-lt"/>
              <a:cs typeface="Arial" pitchFamily="34" charset="0"/>
            </a:endParaRPr>
          </a:p>
        </p:txBody>
      </p:sp>
      <p:sp>
        <p:nvSpPr>
          <p:cNvPr id="34" name="TextBox 33">
            <a:extLst>
              <a:ext uri="{FF2B5EF4-FFF2-40B4-BE49-F238E27FC236}">
                <a16:creationId xmlns:a16="http://schemas.microsoft.com/office/drawing/2014/main" id="{F2F9F6A2-B23C-4C9D-9CCC-00FFC3FAC6EB}"/>
              </a:ext>
            </a:extLst>
          </p:cNvPr>
          <p:cNvSpPr txBox="1"/>
          <p:nvPr/>
        </p:nvSpPr>
        <p:spPr>
          <a:xfrm>
            <a:off x="270325" y="5840767"/>
            <a:ext cx="8106417" cy="153888"/>
          </a:xfrm>
          <a:prstGeom prst="rect">
            <a:avLst/>
          </a:prstGeom>
          <a:noFill/>
        </p:spPr>
        <p:txBody>
          <a:bodyPr wrap="square" lIns="0" tIns="0" rIns="0" bIns="0" rtlCol="0">
            <a:spAutoFit/>
          </a:bodyPr>
          <a:lstStyle/>
          <a:p>
            <a:pPr>
              <a:spcBef>
                <a:spcPts val="600"/>
              </a:spcBef>
            </a:pPr>
            <a:r>
              <a:rPr lang="en-US" sz="1000" dirty="0">
                <a:solidFill>
                  <a:schemeClr val="accent2"/>
                </a:solidFill>
                <a:latin typeface="Arial" pitchFamily="34" charset="0"/>
                <a:cs typeface="Arial" pitchFamily="34" charset="0"/>
              </a:rPr>
              <a:t>*Embark (Adviser Platform) purchased ATS (Adviser &amp; D2C Platform) advisor business. Completed November 2020</a:t>
            </a:r>
          </a:p>
        </p:txBody>
      </p:sp>
    </p:spTree>
    <p:extLst>
      <p:ext uri="{BB962C8B-B14F-4D97-AF65-F5344CB8AC3E}">
        <p14:creationId xmlns:p14="http://schemas.microsoft.com/office/powerpoint/2010/main" val="115379517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C11A-4F39-4BEE-A5B3-14B67D4182C4}"/>
              </a:ext>
            </a:extLst>
          </p:cNvPr>
          <p:cNvSpPr>
            <a:spLocks noGrp="1"/>
          </p:cNvSpPr>
          <p:nvPr>
            <p:ph type="title"/>
          </p:nvPr>
        </p:nvSpPr>
        <p:spPr/>
        <p:txBody>
          <a:bodyPr>
            <a:noAutofit/>
          </a:bodyPr>
          <a:lstStyle/>
          <a:p>
            <a:r>
              <a:rPr lang="en-GB" sz="2000" dirty="0"/>
              <a:t>Summary: ownership and buying liquidity the key indicators</a:t>
            </a:r>
          </a:p>
        </p:txBody>
      </p:sp>
      <p:pic>
        <p:nvPicPr>
          <p:cNvPr id="7" name="Picture 6">
            <a:extLst>
              <a:ext uri="{FF2B5EF4-FFF2-40B4-BE49-F238E27FC236}">
                <a16:creationId xmlns:a16="http://schemas.microsoft.com/office/drawing/2014/main" id="{3BA17C74-1890-4F78-BE64-8461467B8C68}"/>
              </a:ext>
            </a:extLst>
          </p:cNvPr>
          <p:cNvPicPr>
            <a:picLocks noChangeAspect="1"/>
          </p:cNvPicPr>
          <p:nvPr/>
        </p:nvPicPr>
        <p:blipFill>
          <a:blip r:embed="rId2"/>
          <a:stretch>
            <a:fillRect/>
          </a:stretch>
        </p:blipFill>
        <p:spPr>
          <a:xfrm>
            <a:off x="8083924" y="6225488"/>
            <a:ext cx="810838" cy="359695"/>
          </a:xfrm>
          <a:prstGeom prst="rect">
            <a:avLst/>
          </a:prstGeom>
        </p:spPr>
      </p:pic>
      <p:graphicFrame>
        <p:nvGraphicFramePr>
          <p:cNvPr id="14" name="Chart 13">
            <a:extLst>
              <a:ext uri="{FF2B5EF4-FFF2-40B4-BE49-F238E27FC236}">
                <a16:creationId xmlns:a16="http://schemas.microsoft.com/office/drawing/2014/main" id="{3C35EAD8-585F-4A7C-B79D-1545D14337DA}"/>
              </a:ext>
            </a:extLst>
          </p:cNvPr>
          <p:cNvGraphicFramePr/>
          <p:nvPr>
            <p:extLst>
              <p:ext uri="{D42A27DB-BD31-4B8C-83A1-F6EECF244321}">
                <p14:modId xmlns:p14="http://schemas.microsoft.com/office/powerpoint/2010/main" val="652809135"/>
              </p:ext>
            </p:extLst>
          </p:nvPr>
        </p:nvGraphicFramePr>
        <p:xfrm>
          <a:off x="244918" y="1322203"/>
          <a:ext cx="418897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7">
            <a:extLst>
              <a:ext uri="{FF2B5EF4-FFF2-40B4-BE49-F238E27FC236}">
                <a16:creationId xmlns:a16="http://schemas.microsoft.com/office/drawing/2014/main" id="{FB94BFD4-43E6-45E0-9056-26A606DABEF7}"/>
              </a:ext>
            </a:extLst>
          </p:cNvPr>
          <p:cNvGraphicFramePr>
            <a:graphicFrameLocks/>
          </p:cNvGraphicFramePr>
          <p:nvPr>
            <p:extLst>
              <p:ext uri="{D42A27DB-BD31-4B8C-83A1-F6EECF244321}">
                <p14:modId xmlns:p14="http://schemas.microsoft.com/office/powerpoint/2010/main" val="1016593878"/>
              </p:ext>
            </p:extLst>
          </p:nvPr>
        </p:nvGraphicFramePr>
        <p:xfrm>
          <a:off x="4710112" y="1025479"/>
          <a:ext cx="4164013" cy="49672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309564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422" y="118242"/>
            <a:ext cx="9502969" cy="6621517"/>
          </a:xfrm>
          <a:prstGeom prst="rect">
            <a:avLst/>
          </a:prstGeom>
          <a:solidFill>
            <a:srgbClr val="8F1538"/>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923" dirty="0">
              <a:latin typeface="Arial" pitchFamily="34" charset="0"/>
              <a:cs typeface="Arial" pitchFamily="34" charset="0"/>
            </a:endParaRPr>
          </a:p>
        </p:txBody>
      </p:sp>
      <p:sp>
        <p:nvSpPr>
          <p:cNvPr id="6" name="Text Placeholder 1"/>
          <p:cNvSpPr txBox="1">
            <a:spLocks/>
          </p:cNvSpPr>
          <p:nvPr/>
        </p:nvSpPr>
        <p:spPr>
          <a:xfrm>
            <a:off x="270278" y="1230923"/>
            <a:ext cx="8602627" cy="4135582"/>
          </a:xfrm>
          <a:prstGeom prst="rect">
            <a:avLst/>
          </a:prstGeom>
        </p:spPr>
        <p:txBody>
          <a:bodyPr lIns="0" tIns="0" rIns="0" bIns="0">
            <a:noAutofit/>
          </a:bodyPr>
          <a:lstStyle>
            <a:lvl1pPr marL="176213" indent="-176213" algn="l" defTabSz="914400" rtl="0" eaLnBrk="1" latinLnBrk="0" hangingPunct="1">
              <a:lnSpc>
                <a:spcPts val="1800"/>
              </a:lnSpc>
              <a:spcBef>
                <a:spcPts val="600"/>
              </a:spcBef>
              <a:buFont typeface="Arial" pitchFamily="34" charset="0"/>
              <a:buChar char="•"/>
              <a:defRPr sz="1400" kern="1200">
                <a:solidFill>
                  <a:srgbClr val="183153"/>
                </a:solidFill>
                <a:latin typeface="Arial" pitchFamily="34" charset="0"/>
                <a:ea typeface="+mn-ea"/>
                <a:cs typeface="Arial" pitchFamily="34" charset="0"/>
              </a:defRPr>
            </a:lvl1pPr>
            <a:lvl2pPr marL="536575" indent="-176213" algn="l" defTabSz="914400" rtl="0" eaLnBrk="1" latinLnBrk="0" hangingPunct="1">
              <a:lnSpc>
                <a:spcPts val="1800"/>
              </a:lnSpc>
              <a:spcBef>
                <a:spcPts val="600"/>
              </a:spcBef>
              <a:buFont typeface="Arial" pitchFamily="34" charset="0"/>
              <a:buChar char="–"/>
              <a:defRPr sz="1400" kern="1200">
                <a:solidFill>
                  <a:srgbClr val="183153"/>
                </a:solidFill>
                <a:latin typeface="Arial" pitchFamily="34" charset="0"/>
                <a:ea typeface="+mn-ea"/>
                <a:cs typeface="Arial" pitchFamily="34" charset="0"/>
              </a:defRPr>
            </a:lvl2pPr>
            <a:lvl3pPr marL="896938" indent="-176213" algn="l" defTabSz="914400" rtl="0" eaLnBrk="1" latinLnBrk="0" hangingPunct="1">
              <a:lnSpc>
                <a:spcPts val="1800"/>
              </a:lnSpc>
              <a:spcBef>
                <a:spcPts val="600"/>
              </a:spcBef>
              <a:buFont typeface="Arial" pitchFamily="34" charset="0"/>
              <a:buChar char="•"/>
              <a:defRPr sz="1400" kern="1200">
                <a:solidFill>
                  <a:srgbClr val="183153"/>
                </a:solidFill>
                <a:latin typeface="Arial" pitchFamily="34" charset="0"/>
                <a:ea typeface="+mn-ea"/>
                <a:cs typeface="Arial" pitchFamily="34" charset="0"/>
              </a:defRPr>
            </a:lvl3pPr>
            <a:lvl4pPr marL="1257300" indent="-184150" algn="l" defTabSz="914400" rtl="0" eaLnBrk="1" latinLnBrk="0" hangingPunct="1">
              <a:lnSpc>
                <a:spcPts val="1800"/>
              </a:lnSpc>
              <a:spcBef>
                <a:spcPts val="600"/>
              </a:spcBef>
              <a:buFont typeface="Arial" pitchFamily="34" charset="0"/>
              <a:buChar char="•"/>
              <a:defRPr sz="1400" kern="1200">
                <a:solidFill>
                  <a:srgbClr val="183153"/>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246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662" b="1" dirty="0">
              <a:solidFill>
                <a:schemeClr val="bg1"/>
              </a:solidFill>
              <a:highlight>
                <a:srgbClr val="FFFF00"/>
              </a:highlight>
            </a:endParaRPr>
          </a:p>
          <a:p>
            <a:pPr marL="176213" marR="0" lvl="0" indent="-176213"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GB" sz="2000" b="0" i="0"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rPr>
              <a:t>Institutions are not what they were long ago: activists are now 31%</a:t>
            </a:r>
          </a:p>
          <a:p>
            <a:pPr marL="176213" marR="0" lvl="0" indent="-176213"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GB" sz="2000" b="0" i="0"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rPr>
              <a:t>National wealth managers: many are still reducing sector exposure year on year</a:t>
            </a:r>
          </a:p>
          <a:p>
            <a:pPr marL="176213" marR="0" lvl="0" indent="-176213"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GB" sz="2000" b="0" i="0"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rPr>
              <a:t>Regional independent wealth managers just 5% of </a:t>
            </a:r>
            <a:r>
              <a:rPr kumimoji="0" lang="en-GB" sz="2000" b="0" i="0" u="none" strike="noStrike" kern="1200" cap="none" spc="0" normalizeH="0" baseline="0" noProof="0" dirty="0" err="1">
                <a:ln>
                  <a:noFill/>
                </a:ln>
                <a:solidFill>
                  <a:schemeClr val="bg1">
                    <a:lumMod val="95000"/>
                  </a:schemeClr>
                </a:solidFill>
                <a:effectLst/>
                <a:uLnTx/>
                <a:uFillTx/>
                <a:latin typeface="Arial" pitchFamily="34" charset="0"/>
                <a:ea typeface="+mn-ea"/>
                <a:cs typeface="Arial" pitchFamily="34" charset="0"/>
              </a:rPr>
              <a:t>AuM</a:t>
            </a:r>
            <a:endParaRPr kumimoji="0" lang="en-GB" sz="2000" b="0" i="0"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a:p>
            <a:pPr marL="176213" marR="0" lvl="0" indent="-176213"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GB" sz="2000" b="0" i="0"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rPr>
              <a:t>D2C through self-directed investors still the fast growing space – a third of cash flow, 34% of </a:t>
            </a:r>
            <a:r>
              <a:rPr kumimoji="0" lang="en-GB" sz="2000" b="0" i="0" u="none" strike="noStrike" kern="1200" cap="none" spc="0" normalizeH="0" baseline="0" noProof="0" dirty="0" err="1">
                <a:ln>
                  <a:noFill/>
                </a:ln>
                <a:solidFill>
                  <a:schemeClr val="bg1">
                    <a:lumMod val="95000"/>
                  </a:schemeClr>
                </a:solidFill>
                <a:effectLst/>
                <a:uLnTx/>
                <a:uFillTx/>
                <a:latin typeface="Arial" pitchFamily="34" charset="0"/>
                <a:ea typeface="+mn-ea"/>
                <a:cs typeface="Arial" pitchFamily="34" charset="0"/>
              </a:rPr>
              <a:t>AuM</a:t>
            </a:r>
            <a:endParaRPr kumimoji="0" lang="en-GB" sz="2000" b="0" i="0"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endParaRPr>
          </a:p>
          <a:p>
            <a:pPr marL="176213" marR="0" lvl="0" indent="-176213"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GB" sz="2000" b="0" i="0" u="none" strike="noStrike" kern="1200" cap="none" spc="0" normalizeH="0" baseline="0" noProof="0" dirty="0">
                <a:ln>
                  <a:noFill/>
                </a:ln>
                <a:solidFill>
                  <a:schemeClr val="bg1">
                    <a:lumMod val="95000"/>
                  </a:schemeClr>
                </a:solidFill>
                <a:effectLst/>
                <a:uLnTx/>
                <a:uFillTx/>
                <a:latin typeface="Arial" pitchFamily="34" charset="0"/>
                <a:ea typeface="+mn-ea"/>
                <a:cs typeface="Arial" pitchFamily="34" charset="0"/>
              </a:rPr>
              <a:t>Adviser platforms are small, 2% </a:t>
            </a:r>
          </a:p>
          <a:p>
            <a:pPr marL="0" indent="0">
              <a:buNone/>
            </a:pPr>
            <a:endParaRPr lang="en-GB" sz="1662" b="1" dirty="0">
              <a:solidFill>
                <a:schemeClr val="bg2"/>
              </a:solidFill>
            </a:endParaRPr>
          </a:p>
        </p:txBody>
      </p:sp>
      <p:sp>
        <p:nvSpPr>
          <p:cNvPr id="8" name="Title 2"/>
          <p:cNvSpPr txBox="1">
            <a:spLocks/>
          </p:cNvSpPr>
          <p:nvPr/>
        </p:nvSpPr>
        <p:spPr>
          <a:xfrm>
            <a:off x="270278" y="501194"/>
            <a:ext cx="8602627" cy="312511"/>
          </a:xfrm>
          <a:prstGeom prst="rect">
            <a:avLst/>
          </a:prstGeom>
        </p:spPr>
        <p:txBody>
          <a:bodyPr lIns="0" tIns="0" rIns="0" bIns="0"/>
          <a:lstStyle>
            <a:lvl1pPr algn="l" defTabSz="914400" rtl="0" eaLnBrk="1" latinLnBrk="0" hangingPunct="1">
              <a:spcBef>
                <a:spcPct val="0"/>
              </a:spcBef>
              <a:buNone/>
              <a:defRPr sz="2200" kern="1200">
                <a:solidFill>
                  <a:srgbClr val="8F1538"/>
                </a:solidFill>
                <a:latin typeface="Arial" pitchFamily="34" charset="0"/>
                <a:ea typeface="+mj-ea"/>
                <a:cs typeface="Arial" pitchFamily="34" charset="0"/>
              </a:defRPr>
            </a:lvl1pPr>
          </a:lstStyle>
          <a:p>
            <a:r>
              <a:rPr lang="en-GB" sz="2031" dirty="0">
                <a:solidFill>
                  <a:schemeClr val="bg1"/>
                </a:solidFill>
              </a:rPr>
              <a:t>Conclusions</a:t>
            </a:r>
          </a:p>
        </p:txBody>
      </p:sp>
    </p:spTree>
    <p:extLst>
      <p:ext uri="{BB962C8B-B14F-4D97-AF65-F5344CB8AC3E}">
        <p14:creationId xmlns:p14="http://schemas.microsoft.com/office/powerpoint/2010/main" val="137141582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1185-760A-4084-910E-FE74172E50B4}"/>
              </a:ext>
            </a:extLst>
          </p:cNvPr>
          <p:cNvSpPr>
            <a:spLocks noGrp="1"/>
          </p:cNvSpPr>
          <p:nvPr>
            <p:ph type="ctrTitle"/>
          </p:nvPr>
        </p:nvSpPr>
        <p:spPr/>
        <p:txBody>
          <a:bodyPr/>
          <a:lstStyle/>
          <a:p>
            <a:r>
              <a:rPr lang="en-GB" dirty="0"/>
              <a:t>Appendix</a:t>
            </a:r>
          </a:p>
        </p:txBody>
      </p:sp>
      <p:sp>
        <p:nvSpPr>
          <p:cNvPr id="3" name="Subtitle 2">
            <a:extLst>
              <a:ext uri="{FF2B5EF4-FFF2-40B4-BE49-F238E27FC236}">
                <a16:creationId xmlns:a16="http://schemas.microsoft.com/office/drawing/2014/main" id="{8E12AED1-A5E7-4215-978B-7F9EE4400DC3}"/>
              </a:ext>
            </a:extLst>
          </p:cNvPr>
          <p:cNvSpPr>
            <a:spLocks noGrp="1"/>
          </p:cNvSpPr>
          <p:nvPr>
            <p:ph type="subTitle" idx="1"/>
          </p:nvPr>
        </p:nvSpPr>
        <p:spPr>
          <a:xfrm>
            <a:off x="270276" y="2628934"/>
            <a:ext cx="4226988" cy="461665"/>
          </a:xfrm>
        </p:spPr>
        <p:txBody>
          <a:bodyPr/>
          <a:lstStyle/>
          <a:p>
            <a:r>
              <a:rPr lang="en-GB" dirty="0"/>
              <a:t>Eight year trend </a:t>
            </a:r>
          </a:p>
          <a:p>
            <a:r>
              <a:rPr lang="en-GB" dirty="0"/>
              <a:t>Top twenty investor groups over time</a:t>
            </a:r>
          </a:p>
        </p:txBody>
      </p:sp>
    </p:spTree>
    <p:extLst>
      <p:ext uri="{BB962C8B-B14F-4D97-AF65-F5344CB8AC3E}">
        <p14:creationId xmlns:p14="http://schemas.microsoft.com/office/powerpoint/2010/main" val="200542095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65CB-4023-4A3C-A545-F834575BBA03}"/>
              </a:ext>
            </a:extLst>
          </p:cNvPr>
          <p:cNvSpPr>
            <a:spLocks noGrp="1"/>
          </p:cNvSpPr>
          <p:nvPr>
            <p:ph type="title"/>
          </p:nvPr>
        </p:nvSpPr>
        <p:spPr/>
        <p:txBody>
          <a:bodyPr>
            <a:noAutofit/>
          </a:bodyPr>
          <a:lstStyle/>
          <a:p>
            <a:r>
              <a:rPr lang="en-GB" sz="2000" dirty="0"/>
              <a:t>Eight year trend, platforms v professional audiences ISC%</a:t>
            </a:r>
          </a:p>
        </p:txBody>
      </p:sp>
      <p:graphicFrame>
        <p:nvGraphicFramePr>
          <p:cNvPr id="4" name="Content Placeholder 3">
            <a:extLst>
              <a:ext uri="{FF2B5EF4-FFF2-40B4-BE49-F238E27FC236}">
                <a16:creationId xmlns:a16="http://schemas.microsoft.com/office/drawing/2014/main" id="{49A558D3-F197-44C6-AAEB-4703E9CEE534}"/>
              </a:ext>
            </a:extLst>
          </p:cNvPr>
          <p:cNvGraphicFramePr>
            <a:graphicFrameLocks noGrp="1"/>
          </p:cNvGraphicFramePr>
          <p:nvPr>
            <p:ph sz="quarter" idx="10"/>
          </p:nvPr>
        </p:nvGraphicFramePr>
        <p:xfrm>
          <a:off x="249238" y="1341438"/>
          <a:ext cx="8645522" cy="1018348"/>
        </p:xfrm>
        <a:graphic>
          <a:graphicData uri="http://schemas.openxmlformats.org/drawingml/2006/table">
            <a:tbl>
              <a:tblPr>
                <a:tableStyleId>{5C22544A-7EE6-4342-B048-85BDC9FD1C3A}</a:tableStyleId>
              </a:tblPr>
              <a:tblGrid>
                <a:gridCol w="2301730">
                  <a:extLst>
                    <a:ext uri="{9D8B030D-6E8A-4147-A177-3AD203B41FA5}">
                      <a16:colId xmlns:a16="http://schemas.microsoft.com/office/drawing/2014/main" val="1794547711"/>
                    </a:ext>
                  </a:extLst>
                </a:gridCol>
                <a:gridCol w="792974">
                  <a:extLst>
                    <a:ext uri="{9D8B030D-6E8A-4147-A177-3AD203B41FA5}">
                      <a16:colId xmlns:a16="http://schemas.microsoft.com/office/drawing/2014/main" val="3975455781"/>
                    </a:ext>
                  </a:extLst>
                </a:gridCol>
                <a:gridCol w="792974">
                  <a:extLst>
                    <a:ext uri="{9D8B030D-6E8A-4147-A177-3AD203B41FA5}">
                      <a16:colId xmlns:a16="http://schemas.microsoft.com/office/drawing/2014/main" val="3605410609"/>
                    </a:ext>
                  </a:extLst>
                </a:gridCol>
                <a:gridCol w="792974">
                  <a:extLst>
                    <a:ext uri="{9D8B030D-6E8A-4147-A177-3AD203B41FA5}">
                      <a16:colId xmlns:a16="http://schemas.microsoft.com/office/drawing/2014/main" val="452160913"/>
                    </a:ext>
                  </a:extLst>
                </a:gridCol>
                <a:gridCol w="792974">
                  <a:extLst>
                    <a:ext uri="{9D8B030D-6E8A-4147-A177-3AD203B41FA5}">
                      <a16:colId xmlns:a16="http://schemas.microsoft.com/office/drawing/2014/main" val="2344656301"/>
                    </a:ext>
                  </a:extLst>
                </a:gridCol>
                <a:gridCol w="792974">
                  <a:extLst>
                    <a:ext uri="{9D8B030D-6E8A-4147-A177-3AD203B41FA5}">
                      <a16:colId xmlns:a16="http://schemas.microsoft.com/office/drawing/2014/main" val="3140781859"/>
                    </a:ext>
                  </a:extLst>
                </a:gridCol>
                <a:gridCol w="792974">
                  <a:extLst>
                    <a:ext uri="{9D8B030D-6E8A-4147-A177-3AD203B41FA5}">
                      <a16:colId xmlns:a16="http://schemas.microsoft.com/office/drawing/2014/main" val="2353391167"/>
                    </a:ext>
                  </a:extLst>
                </a:gridCol>
                <a:gridCol w="792974">
                  <a:extLst>
                    <a:ext uri="{9D8B030D-6E8A-4147-A177-3AD203B41FA5}">
                      <a16:colId xmlns:a16="http://schemas.microsoft.com/office/drawing/2014/main" val="3751992674"/>
                    </a:ext>
                  </a:extLst>
                </a:gridCol>
                <a:gridCol w="792974">
                  <a:extLst>
                    <a:ext uri="{9D8B030D-6E8A-4147-A177-3AD203B41FA5}">
                      <a16:colId xmlns:a16="http://schemas.microsoft.com/office/drawing/2014/main" val="2576911921"/>
                    </a:ext>
                  </a:extLst>
                </a:gridCol>
              </a:tblGrid>
              <a:tr h="221548">
                <a:tc>
                  <a:txBody>
                    <a:bodyPr/>
                    <a:lstStyle/>
                    <a:p>
                      <a:pPr algn="l" fontAlgn="b"/>
                      <a:endParaRPr lang="en-GB" sz="1000" b="1" i="0" u="none" strike="noStrike" dirty="0">
                        <a:solidFill>
                          <a:srgbClr val="183153"/>
                        </a:solidFill>
                        <a:effectLst/>
                        <a:latin typeface="+mj-lt"/>
                      </a:endParaRP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45111324"/>
                  </a:ext>
                </a:extLst>
              </a:tr>
              <a:tr h="14257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00" b="1" u="none" strike="noStrike" kern="1200" dirty="0">
                          <a:solidFill>
                            <a:srgbClr val="183153"/>
                          </a:solidFill>
                          <a:effectLst/>
                          <a:latin typeface="+mj-lt"/>
                          <a:ea typeface="+mn-ea"/>
                          <a:cs typeface="+mn-cs"/>
                        </a:rPr>
                        <a:t>Key segmentation</a:t>
                      </a:r>
                      <a:endParaRPr lang="en-GB" sz="1000" b="1" i="0" u="none" strike="noStrike" kern="1200" dirty="0">
                        <a:solidFill>
                          <a:srgbClr val="183153"/>
                        </a:solidFill>
                        <a:effectLst/>
                        <a:latin typeface="+mj-lt"/>
                        <a:ea typeface="+mn-ea"/>
                        <a:cs typeface="+mn-cs"/>
                      </a:endParaRPr>
                    </a:p>
                  </a:txBody>
                  <a:tcPr marL="28800" marR="28800" marT="18000" marB="2880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20</a:t>
                      </a:r>
                    </a:p>
                  </a:txBody>
                  <a:tcPr marL="28800" marR="28800" marT="18000" marB="2880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19</a:t>
                      </a:r>
                    </a:p>
                  </a:txBody>
                  <a:tcPr marL="28800" marR="28800" marT="18000" marB="2880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18</a:t>
                      </a:r>
                    </a:p>
                  </a:txBody>
                  <a:tcPr marL="28800" marR="28800" marT="18000" marB="2880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17</a:t>
                      </a:r>
                    </a:p>
                  </a:txBody>
                  <a:tcPr marL="28800" marR="28800" marT="18000" marB="2880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16</a:t>
                      </a:r>
                    </a:p>
                  </a:txBody>
                  <a:tcPr marL="28800" marR="28800" marT="18000" marB="2880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15</a:t>
                      </a:r>
                    </a:p>
                  </a:txBody>
                  <a:tcPr marL="28800" marR="28800" marT="18000" marB="2880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14</a:t>
                      </a:r>
                    </a:p>
                  </a:txBody>
                  <a:tcPr marL="28800" marR="28800" marT="18000" marB="2880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13</a:t>
                      </a:r>
                    </a:p>
                  </a:txBody>
                  <a:tcPr marL="28800" marR="28800" marT="18000" marB="28800" anchor="b">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2340053"/>
                  </a:ext>
                </a:extLst>
              </a:tr>
              <a:tr h="142577">
                <a:tc>
                  <a:txBody>
                    <a:bodyPr/>
                    <a:lstStyle/>
                    <a:p>
                      <a:pPr algn="l" fontAlgn="b"/>
                      <a:r>
                        <a:rPr lang="en-GB" sz="1000" b="0" i="0" u="none" strike="noStrike">
                          <a:solidFill>
                            <a:srgbClr val="183153"/>
                          </a:solidFill>
                          <a:effectLst/>
                          <a:latin typeface="+mj-lt"/>
                        </a:rPr>
                        <a:t>D2C Platforms, Plans</a:t>
                      </a: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26.14</a:t>
                      </a: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25.78</a:t>
                      </a: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26.48</a:t>
                      </a: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25.75</a:t>
                      </a: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24.28</a:t>
                      </a: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23.42</a:t>
                      </a: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23.00</a:t>
                      </a: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23.85</a:t>
                      </a:r>
                    </a:p>
                  </a:txBody>
                  <a:tcPr marL="28800" marR="28800" marT="18000" marB="28800" anchor="b">
                    <a:lnL w="12700" cmpd="sng">
                      <a:noFill/>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21990"/>
                  </a:ext>
                </a:extLst>
              </a:tr>
              <a:tr h="142577">
                <a:tc>
                  <a:txBody>
                    <a:bodyPr/>
                    <a:lstStyle/>
                    <a:p>
                      <a:pPr algn="l" fontAlgn="b"/>
                      <a:r>
                        <a:rPr lang="en-GB" sz="1000" b="0" i="0" u="none" strike="noStrike">
                          <a:solidFill>
                            <a:srgbClr val="183153"/>
                          </a:solidFill>
                          <a:effectLst/>
                          <a:latin typeface="+mj-lt"/>
                        </a:rPr>
                        <a:t>Adviser Platform</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rgbClr val="183153"/>
                          </a:solidFill>
                          <a:effectLst/>
                          <a:latin typeface="+mj-lt"/>
                        </a:rPr>
                        <a:t>1.88</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1.44</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1.56</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1.56</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1.51</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1.42</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1.37</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1.30</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685778"/>
                  </a:ext>
                </a:extLst>
              </a:tr>
              <a:tr h="142577">
                <a:tc>
                  <a:txBody>
                    <a:bodyPr/>
                    <a:lstStyle/>
                    <a:p>
                      <a:pPr algn="l" fontAlgn="b"/>
                      <a:r>
                        <a:rPr lang="en-GB" sz="1000" b="0" i="0" u="none" strike="noStrike" dirty="0">
                          <a:solidFill>
                            <a:srgbClr val="183153"/>
                          </a:solidFill>
                          <a:effectLst/>
                          <a:latin typeface="+mj-lt"/>
                        </a:rPr>
                        <a:t>Institutions and Wealth Managers</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rgbClr val="183153"/>
                          </a:solidFill>
                          <a:effectLst/>
                          <a:latin typeface="+mj-lt"/>
                        </a:rPr>
                        <a:t>71.98</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72.78</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rgbClr val="183153"/>
                          </a:solidFill>
                          <a:effectLst/>
                          <a:latin typeface="+mj-lt"/>
                        </a:rPr>
                        <a:t>71.96</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rgbClr val="183153"/>
                          </a:solidFill>
                          <a:effectLst/>
                          <a:latin typeface="+mj-lt"/>
                        </a:rPr>
                        <a:t>72.69</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rgbClr val="183153"/>
                          </a:solidFill>
                          <a:effectLst/>
                          <a:latin typeface="+mj-lt"/>
                        </a:rPr>
                        <a:t>74.21</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rgbClr val="183153"/>
                          </a:solidFill>
                          <a:effectLst/>
                          <a:latin typeface="+mj-lt"/>
                        </a:rPr>
                        <a:t>75.16</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rgbClr val="183153"/>
                          </a:solidFill>
                          <a:effectLst/>
                          <a:latin typeface="+mj-lt"/>
                        </a:rPr>
                        <a:t>75.64</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dirty="0">
                          <a:solidFill>
                            <a:srgbClr val="183153"/>
                          </a:solidFill>
                          <a:effectLst/>
                          <a:latin typeface="+mj-lt"/>
                        </a:rPr>
                        <a:t>74.84</a:t>
                      </a:r>
                    </a:p>
                  </a:txBody>
                  <a:tcPr marL="28800" marR="28800" marT="18000" marB="28800" anchor="b">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692251"/>
                  </a:ext>
                </a:extLst>
              </a:tr>
            </a:tbl>
          </a:graphicData>
        </a:graphic>
      </p:graphicFrame>
      <p:graphicFrame>
        <p:nvGraphicFramePr>
          <p:cNvPr id="5" name="Table 4">
            <a:extLst>
              <a:ext uri="{FF2B5EF4-FFF2-40B4-BE49-F238E27FC236}">
                <a16:creationId xmlns:a16="http://schemas.microsoft.com/office/drawing/2014/main" id="{070DF37B-F9CC-48B3-B6F9-AD44BDE43D33}"/>
              </a:ext>
            </a:extLst>
          </p:cNvPr>
          <p:cNvGraphicFramePr>
            <a:graphicFrameLocks noGrp="1"/>
          </p:cNvGraphicFramePr>
          <p:nvPr/>
        </p:nvGraphicFramePr>
        <p:xfrm>
          <a:off x="249238" y="2496483"/>
          <a:ext cx="8645519" cy="3386400"/>
        </p:xfrm>
        <a:graphic>
          <a:graphicData uri="http://schemas.openxmlformats.org/drawingml/2006/table">
            <a:tbl>
              <a:tblPr>
                <a:tableStyleId>{5C22544A-7EE6-4342-B048-85BDC9FD1C3A}</a:tableStyleId>
              </a:tblPr>
              <a:tblGrid>
                <a:gridCol w="2345106">
                  <a:extLst>
                    <a:ext uri="{9D8B030D-6E8A-4147-A177-3AD203B41FA5}">
                      <a16:colId xmlns:a16="http://schemas.microsoft.com/office/drawing/2014/main" val="3718445004"/>
                    </a:ext>
                  </a:extLst>
                </a:gridCol>
                <a:gridCol w="731731">
                  <a:extLst>
                    <a:ext uri="{9D8B030D-6E8A-4147-A177-3AD203B41FA5}">
                      <a16:colId xmlns:a16="http://schemas.microsoft.com/office/drawing/2014/main" val="3421314609"/>
                    </a:ext>
                  </a:extLst>
                </a:gridCol>
                <a:gridCol w="795526">
                  <a:extLst>
                    <a:ext uri="{9D8B030D-6E8A-4147-A177-3AD203B41FA5}">
                      <a16:colId xmlns:a16="http://schemas.microsoft.com/office/drawing/2014/main" val="3589769095"/>
                    </a:ext>
                  </a:extLst>
                </a:gridCol>
                <a:gridCol w="795526">
                  <a:extLst>
                    <a:ext uri="{9D8B030D-6E8A-4147-A177-3AD203B41FA5}">
                      <a16:colId xmlns:a16="http://schemas.microsoft.com/office/drawing/2014/main" val="4275799517"/>
                    </a:ext>
                  </a:extLst>
                </a:gridCol>
                <a:gridCol w="795526">
                  <a:extLst>
                    <a:ext uri="{9D8B030D-6E8A-4147-A177-3AD203B41FA5}">
                      <a16:colId xmlns:a16="http://schemas.microsoft.com/office/drawing/2014/main" val="1889810283"/>
                    </a:ext>
                  </a:extLst>
                </a:gridCol>
                <a:gridCol w="795526">
                  <a:extLst>
                    <a:ext uri="{9D8B030D-6E8A-4147-A177-3AD203B41FA5}">
                      <a16:colId xmlns:a16="http://schemas.microsoft.com/office/drawing/2014/main" val="2118347038"/>
                    </a:ext>
                  </a:extLst>
                </a:gridCol>
                <a:gridCol w="795526">
                  <a:extLst>
                    <a:ext uri="{9D8B030D-6E8A-4147-A177-3AD203B41FA5}">
                      <a16:colId xmlns:a16="http://schemas.microsoft.com/office/drawing/2014/main" val="3064838059"/>
                    </a:ext>
                  </a:extLst>
                </a:gridCol>
                <a:gridCol w="795526">
                  <a:extLst>
                    <a:ext uri="{9D8B030D-6E8A-4147-A177-3AD203B41FA5}">
                      <a16:colId xmlns:a16="http://schemas.microsoft.com/office/drawing/2014/main" val="1760433967"/>
                    </a:ext>
                  </a:extLst>
                </a:gridCol>
                <a:gridCol w="795526">
                  <a:extLst>
                    <a:ext uri="{9D8B030D-6E8A-4147-A177-3AD203B41FA5}">
                      <a16:colId xmlns:a16="http://schemas.microsoft.com/office/drawing/2014/main" val="3638996840"/>
                    </a:ext>
                  </a:extLst>
                </a:gridCol>
              </a:tblGrid>
              <a:tr h="182245">
                <a:tc>
                  <a:txBody>
                    <a:bodyPr/>
                    <a:lstStyle/>
                    <a:p>
                      <a:pPr algn="l" fontAlgn="b"/>
                      <a:endParaRPr lang="en-GB" sz="1000" b="1"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a:solidFill>
                            <a:srgbClr val="183153"/>
                          </a:solidFill>
                          <a:effectLst/>
                          <a:latin typeface="+mj-lt"/>
                        </a:rPr>
                        <a:t>%</a:t>
                      </a:r>
                      <a:endParaRPr lang="en-GB" sz="1000" b="1"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a:solidFill>
                            <a:srgbClr val="183153"/>
                          </a:solidFill>
                          <a:effectLst/>
                          <a:latin typeface="+mj-lt"/>
                        </a:rPr>
                        <a:t>%</a:t>
                      </a:r>
                      <a:endParaRPr lang="en-GB" sz="1000" b="1"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u="none" strike="noStrike" dirty="0">
                          <a:solidFill>
                            <a:srgbClr val="183153"/>
                          </a:solidFill>
                          <a:effectLst/>
                          <a:latin typeface="+mj-lt"/>
                        </a:rPr>
                        <a:t>%</a:t>
                      </a:r>
                      <a:endParaRPr lang="en-GB" sz="1000" b="1"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37778740"/>
                  </a:ext>
                </a:extLst>
              </a:tr>
              <a:tr h="18224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00" b="1" u="none" strike="noStrike" dirty="0">
                          <a:solidFill>
                            <a:srgbClr val="183153"/>
                          </a:solidFill>
                          <a:effectLst/>
                          <a:latin typeface="+mj-lt"/>
                        </a:rPr>
                        <a:t>RDIR broad topology type of Investor</a:t>
                      </a:r>
                      <a:endParaRPr lang="en-GB" sz="1000" b="1"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20</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19</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18</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17</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16</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15</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14</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rgbClr val="183153"/>
                          </a:solidFill>
                          <a:effectLst/>
                          <a:latin typeface="+mj-lt"/>
                        </a:rPr>
                        <a:t>31 Dec 13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00072433"/>
                  </a:ext>
                </a:extLst>
              </a:tr>
              <a:tr h="182245">
                <a:tc>
                  <a:txBody>
                    <a:bodyPr/>
                    <a:lstStyle/>
                    <a:p>
                      <a:pPr algn="l" fontAlgn="b"/>
                      <a:r>
                        <a:rPr lang="en-GB" sz="1000" b="1" u="none" strike="noStrike" dirty="0">
                          <a:solidFill>
                            <a:srgbClr val="183153"/>
                          </a:solidFill>
                          <a:effectLst/>
                          <a:latin typeface="+mj-lt"/>
                        </a:rPr>
                        <a:t>Warhorse D2C</a:t>
                      </a:r>
                      <a:endParaRPr lang="en-GB" sz="1000" b="1"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113349"/>
                  </a:ext>
                </a:extLst>
              </a:tr>
              <a:tr h="182245">
                <a:tc>
                  <a:txBody>
                    <a:bodyPr/>
                    <a:lstStyle/>
                    <a:p>
                      <a:pPr algn="l" fontAlgn="b"/>
                      <a:r>
                        <a:rPr lang="en-GB" sz="1000" u="none" strike="noStrike" dirty="0">
                          <a:solidFill>
                            <a:srgbClr val="183153"/>
                          </a:solidFill>
                          <a:effectLst/>
                          <a:latin typeface="+mj-lt"/>
                        </a:rPr>
                        <a:t>Manager Share Plans</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2.87</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3.62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6.98</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6.98</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7.12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7.44</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8.39</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9.02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34004"/>
                  </a:ext>
                </a:extLst>
              </a:tr>
              <a:tr h="182245">
                <a:tc>
                  <a:txBody>
                    <a:bodyPr/>
                    <a:lstStyle/>
                    <a:p>
                      <a:pPr algn="l" fontAlgn="b"/>
                      <a:r>
                        <a:rPr lang="en-GB" sz="1000" u="none" strike="noStrike" dirty="0">
                          <a:solidFill>
                            <a:srgbClr val="183153"/>
                          </a:solidFill>
                          <a:effectLst/>
                          <a:latin typeface="+mj-lt"/>
                        </a:rPr>
                        <a:t>Self-directed D2Cs, </a:t>
                      </a:r>
                      <a:r>
                        <a:rPr lang="en-GB" sz="1000" u="none" strike="noStrike" dirty="0" err="1">
                          <a:solidFill>
                            <a:srgbClr val="183153"/>
                          </a:solidFill>
                          <a:effectLst/>
                          <a:latin typeface="+mj-lt"/>
                        </a:rPr>
                        <a:t>cerificated</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32.46</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30.56</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28.11</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28.44</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27.05</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26.29</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25.03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23.03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0179235"/>
                  </a:ext>
                </a:extLst>
              </a:tr>
              <a:tr h="182245">
                <a:tc>
                  <a:txBody>
                    <a:bodyPr/>
                    <a:lstStyle/>
                    <a:p>
                      <a:pPr algn="l"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35.33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34.18</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35.09</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35.42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34.17</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33.72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33.42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32.05</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505345"/>
                  </a:ext>
                </a:extLst>
              </a:tr>
              <a:tr h="182245">
                <a:tc>
                  <a:txBody>
                    <a:bodyPr/>
                    <a:lstStyle/>
                    <a:p>
                      <a:pPr algn="l" fontAlgn="b"/>
                      <a:r>
                        <a:rPr lang="en-GB" sz="1000" b="1" u="none" strike="noStrike" dirty="0">
                          <a:solidFill>
                            <a:srgbClr val="183153"/>
                          </a:solidFill>
                          <a:effectLst/>
                          <a:latin typeface="+mj-lt"/>
                        </a:rPr>
                        <a:t>Warhorse Wealth Management</a:t>
                      </a:r>
                      <a:endParaRPr lang="en-GB" sz="1000" b="1"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1625587"/>
                  </a:ext>
                </a:extLst>
              </a:tr>
              <a:tr h="182245">
                <a:tc>
                  <a:txBody>
                    <a:bodyPr/>
                    <a:lstStyle/>
                    <a:p>
                      <a:pPr algn="l" fontAlgn="b"/>
                      <a:r>
                        <a:rPr lang="en-GB" sz="1000" u="none" strike="noStrike" dirty="0">
                          <a:solidFill>
                            <a:srgbClr val="183153"/>
                          </a:solidFill>
                          <a:effectLst/>
                          <a:latin typeface="+mj-lt"/>
                        </a:rPr>
                        <a:t>Raw wealth Management</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34.12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35.02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35.14</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34.63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33.82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34.08</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34.91</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35.32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9087367"/>
                  </a:ext>
                </a:extLst>
              </a:tr>
              <a:tr h="182245">
                <a:tc>
                  <a:txBody>
                    <a:bodyPr/>
                    <a:lstStyle/>
                    <a:p>
                      <a:pPr algn="l"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34.12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35.02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35.14</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34.63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33.82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34.08</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34.91</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35.32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990991"/>
                  </a:ext>
                </a:extLst>
              </a:tr>
              <a:tr h="182245">
                <a:tc>
                  <a:txBody>
                    <a:bodyPr/>
                    <a:lstStyle/>
                    <a:p>
                      <a:pPr algn="l"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308105"/>
                  </a:ext>
                </a:extLst>
              </a:tr>
              <a:tr h="182245">
                <a:tc>
                  <a:txBody>
                    <a:bodyPr/>
                    <a:lstStyle/>
                    <a:p>
                      <a:pPr algn="l" fontAlgn="b"/>
                      <a:r>
                        <a:rPr lang="en-GB" sz="1000" b="1" u="none" strike="noStrike" dirty="0">
                          <a:solidFill>
                            <a:srgbClr val="183153"/>
                          </a:solidFill>
                          <a:effectLst/>
                          <a:latin typeface="+mj-lt"/>
                        </a:rPr>
                        <a:t>Warhorse </a:t>
                      </a:r>
                      <a:r>
                        <a:rPr lang="en-GB" sz="1000" b="1" u="none" strike="noStrike" dirty="0" err="1">
                          <a:solidFill>
                            <a:srgbClr val="183153"/>
                          </a:solidFill>
                          <a:effectLst/>
                          <a:latin typeface="+mj-lt"/>
                        </a:rPr>
                        <a:t>insitutions</a:t>
                      </a:r>
                      <a:endParaRPr lang="en-GB" sz="1000" b="1"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dirty="0">
                          <a:solidFill>
                            <a:srgbClr val="183153"/>
                          </a:solidFill>
                          <a:effectLst/>
                          <a:latin typeface="+mj-lt"/>
                        </a:rPr>
                        <a:t> </a:t>
                      </a:r>
                      <a:endParaRPr lang="en-GB" sz="1000" b="0" i="0" u="none" strike="noStrike" dirty="0">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a:solidFill>
                            <a:srgbClr val="183153"/>
                          </a:solidFill>
                          <a:effectLst/>
                          <a:latin typeface="+mj-lt"/>
                        </a:rPr>
                        <a:t> </a:t>
                      </a:r>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117438"/>
                  </a:ext>
                </a:extLst>
              </a:tr>
              <a:tr h="182245">
                <a:tc>
                  <a:txBody>
                    <a:bodyPr/>
                    <a:lstStyle/>
                    <a:p>
                      <a:pPr algn="l" fontAlgn="b"/>
                      <a:r>
                        <a:rPr lang="en-GB" sz="1000" b="0" i="0" u="none" strike="noStrike">
                          <a:solidFill>
                            <a:srgbClr val="183153"/>
                          </a:solidFill>
                          <a:effectLst/>
                          <a:latin typeface="+mj-lt"/>
                        </a:rPr>
                        <a:t>Mutual Fund Manager</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2.77</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2.94</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2.75</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2.71</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2.43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1.89</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1.73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1.58</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0447996"/>
                  </a:ext>
                </a:extLst>
              </a:tr>
              <a:tr h="182245">
                <a:tc>
                  <a:txBody>
                    <a:bodyPr/>
                    <a:lstStyle/>
                    <a:p>
                      <a:pPr algn="l" fontAlgn="b"/>
                      <a:r>
                        <a:rPr lang="en-GB" sz="1000" b="0" i="0" u="none" strike="noStrike">
                          <a:solidFill>
                            <a:srgbClr val="183153"/>
                          </a:solidFill>
                          <a:effectLst/>
                          <a:latin typeface="+mj-lt"/>
                        </a:rPr>
                        <a:t>Asset Manager</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11.01</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10.77</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10.12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9.93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10.37</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10.04</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9.81</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10.45</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8581502"/>
                  </a:ext>
                </a:extLst>
              </a:tr>
              <a:tr h="182245">
                <a:tc>
                  <a:txBody>
                    <a:bodyPr/>
                    <a:lstStyle/>
                    <a:p>
                      <a:pPr algn="l" fontAlgn="b"/>
                      <a:r>
                        <a:rPr lang="en-GB" sz="1000" b="0" i="0" u="none" strike="noStrike">
                          <a:solidFill>
                            <a:srgbClr val="183153"/>
                          </a:solidFill>
                          <a:effectLst/>
                          <a:latin typeface="+mj-lt"/>
                        </a:rPr>
                        <a:t>Pension Fund Manager</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6.84</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7.17</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7.03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7.62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8.30</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9.18</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9.01</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9.34</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06394"/>
                  </a:ext>
                </a:extLst>
              </a:tr>
              <a:tr h="182245">
                <a:tc>
                  <a:txBody>
                    <a:bodyPr/>
                    <a:lstStyle/>
                    <a:p>
                      <a:pPr algn="l" fontAlgn="b"/>
                      <a:r>
                        <a:rPr lang="en-GB" sz="1000" b="0" i="0" u="none" strike="noStrike">
                          <a:solidFill>
                            <a:srgbClr val="183153"/>
                          </a:solidFill>
                          <a:effectLst/>
                          <a:latin typeface="+mj-lt"/>
                        </a:rPr>
                        <a:t>Institution &lt;3%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5.66</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5.44</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5.21</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5.15</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6.11</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5.39</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5.42</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5.16</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34392"/>
                  </a:ext>
                </a:extLst>
              </a:tr>
              <a:tr h="182245">
                <a:tc>
                  <a:txBody>
                    <a:bodyPr/>
                    <a:lstStyle/>
                    <a:p>
                      <a:pPr algn="l" fontAlgn="b"/>
                      <a:r>
                        <a:rPr lang="en-GB" sz="1000" b="0" i="0" u="none" strike="noStrike">
                          <a:solidFill>
                            <a:srgbClr val="183153"/>
                          </a:solidFill>
                          <a:effectLst/>
                          <a:latin typeface="+mj-lt"/>
                        </a:rPr>
                        <a:t>Insurance Fund Manager</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4.28</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4.48</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4.67</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4.53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4.79</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5.71</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5.70</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a:solidFill>
                            <a:srgbClr val="183153"/>
                          </a:solidFill>
                          <a:effectLst/>
                          <a:latin typeface="+mj-lt"/>
                        </a:rPr>
                        <a:t>6.10</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7554089"/>
                  </a:ext>
                </a:extLst>
              </a:tr>
              <a:tr h="182245">
                <a:tc>
                  <a:txBody>
                    <a:bodyPr/>
                    <a:lstStyle/>
                    <a:p>
                      <a:pPr algn="l" fontAlgn="b"/>
                      <a:endParaRPr lang="en-GB" sz="1000" b="0" i="0" u="none" strike="noStrike">
                        <a:solidFill>
                          <a:srgbClr val="183153"/>
                        </a:solidFill>
                        <a:effectLst/>
                        <a:latin typeface="+mj-lt"/>
                      </a:endParaRP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a:solidFill>
                            <a:srgbClr val="183153"/>
                          </a:solidFill>
                          <a:effectLst/>
                          <a:latin typeface="+mj-lt"/>
                        </a:rPr>
                        <a:t>30.56</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a:solidFill>
                            <a:srgbClr val="183153"/>
                          </a:solidFill>
                          <a:effectLst/>
                          <a:latin typeface="+mj-lt"/>
                        </a:rPr>
                        <a:t>30.79</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a:solidFill>
                            <a:srgbClr val="183153"/>
                          </a:solidFill>
                          <a:effectLst/>
                          <a:latin typeface="+mj-lt"/>
                        </a:rPr>
                        <a:t>29.77</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a:solidFill>
                            <a:srgbClr val="183153"/>
                          </a:solidFill>
                          <a:effectLst/>
                          <a:latin typeface="+mj-lt"/>
                        </a:rPr>
                        <a:t>29.95</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a:solidFill>
                            <a:srgbClr val="183153"/>
                          </a:solidFill>
                          <a:effectLst/>
                          <a:latin typeface="+mj-lt"/>
                        </a:rPr>
                        <a:t>32.01</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a:solidFill>
                            <a:srgbClr val="183153"/>
                          </a:solidFill>
                          <a:effectLst/>
                          <a:latin typeface="+mj-lt"/>
                        </a:rPr>
                        <a:t>32.20</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a:solidFill>
                            <a:srgbClr val="183153"/>
                          </a:solidFill>
                          <a:effectLst/>
                          <a:latin typeface="+mj-lt"/>
                        </a:rPr>
                        <a:t>31.67</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i="0" u="none" strike="noStrike" dirty="0">
                          <a:solidFill>
                            <a:srgbClr val="183153"/>
                          </a:solidFill>
                          <a:effectLst/>
                          <a:latin typeface="+mj-lt"/>
                        </a:rPr>
                        <a:t>32.63</a:t>
                      </a:r>
                    </a:p>
                  </a:txBody>
                  <a:tcPr marL="28800" marR="28800" marT="18000" marB="28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4127113"/>
                  </a:ext>
                </a:extLst>
              </a:tr>
            </a:tbl>
          </a:graphicData>
        </a:graphic>
      </p:graphicFrame>
      <p:pic>
        <p:nvPicPr>
          <p:cNvPr id="7" name="Picture 6">
            <a:extLst>
              <a:ext uri="{FF2B5EF4-FFF2-40B4-BE49-F238E27FC236}">
                <a16:creationId xmlns:a16="http://schemas.microsoft.com/office/drawing/2014/main" id="{518A3514-BD9D-4B2D-A7C0-B90ABEFC05A8}"/>
              </a:ext>
            </a:extLst>
          </p:cNvPr>
          <p:cNvPicPr>
            <a:picLocks noChangeAspect="1"/>
          </p:cNvPicPr>
          <p:nvPr/>
        </p:nvPicPr>
        <p:blipFill>
          <a:blip r:embed="rId2"/>
          <a:stretch>
            <a:fillRect/>
          </a:stretch>
        </p:blipFill>
        <p:spPr>
          <a:xfrm>
            <a:off x="8083924" y="6225488"/>
            <a:ext cx="810838" cy="359695"/>
          </a:xfrm>
          <a:prstGeom prst="rect">
            <a:avLst/>
          </a:prstGeom>
        </p:spPr>
      </p:pic>
    </p:spTree>
    <p:extLst>
      <p:ext uri="{BB962C8B-B14F-4D97-AF65-F5344CB8AC3E}">
        <p14:creationId xmlns:p14="http://schemas.microsoft.com/office/powerpoint/2010/main" val="143529205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73B8-B6B1-48BE-8E03-3ECFF35FCA1E}"/>
              </a:ext>
            </a:extLst>
          </p:cNvPr>
          <p:cNvSpPr>
            <a:spLocks noGrp="1"/>
          </p:cNvSpPr>
          <p:nvPr>
            <p:ph type="title"/>
          </p:nvPr>
        </p:nvSpPr>
        <p:spPr/>
        <p:txBody>
          <a:bodyPr>
            <a:normAutofit fontScale="90000"/>
          </a:bodyPr>
          <a:lstStyle/>
          <a:p>
            <a:r>
              <a:rPr lang="en-GB" dirty="0"/>
              <a:t>RD:IR and Warhorse Partners Project 2018-2021</a:t>
            </a:r>
          </a:p>
        </p:txBody>
      </p:sp>
      <p:sp>
        <p:nvSpPr>
          <p:cNvPr id="3" name="Content Placeholder 2">
            <a:extLst>
              <a:ext uri="{FF2B5EF4-FFF2-40B4-BE49-F238E27FC236}">
                <a16:creationId xmlns:a16="http://schemas.microsoft.com/office/drawing/2014/main" id="{E23C4354-83E3-4E16-8F3C-86772BDB1C7B}"/>
              </a:ext>
            </a:extLst>
          </p:cNvPr>
          <p:cNvSpPr>
            <a:spLocks noGrp="1"/>
          </p:cNvSpPr>
          <p:nvPr>
            <p:ph sz="quarter" idx="10"/>
          </p:nvPr>
        </p:nvSpPr>
        <p:spPr>
          <a:xfrm>
            <a:off x="1710567" y="2141494"/>
            <a:ext cx="2723321" cy="4157293"/>
          </a:xfrm>
        </p:spPr>
        <p:txBody>
          <a:bodyPr>
            <a:normAutofit/>
          </a:bodyPr>
          <a:lstStyle/>
          <a:p>
            <a:pPr marL="0" indent="0">
              <a:spcAft>
                <a:spcPts val="600"/>
              </a:spcAft>
              <a:buNone/>
            </a:pPr>
            <a:r>
              <a:rPr lang="en-GB" sz="1300" b="1" dirty="0">
                <a:latin typeface="+mj-lt"/>
              </a:rPr>
              <a:t>Richard Davies, </a:t>
            </a:r>
            <a:br>
              <a:rPr lang="en-GB" sz="1300" b="1" dirty="0">
                <a:latin typeface="+mj-lt"/>
              </a:rPr>
            </a:br>
            <a:r>
              <a:rPr lang="en-GB" sz="1300" b="1" dirty="0">
                <a:latin typeface="+mj-lt"/>
              </a:rPr>
              <a:t>Managing Director of RD:IR:</a:t>
            </a:r>
          </a:p>
          <a:p>
            <a:pPr marL="0" indent="0">
              <a:spcAft>
                <a:spcPts val="600"/>
              </a:spcAft>
              <a:buNone/>
            </a:pPr>
            <a:r>
              <a:rPr lang="en-GB" sz="1300" dirty="0">
                <a:latin typeface="+mj-lt"/>
              </a:rPr>
              <a:t>“The ownership of UK investment trusts has changed significantly since we started our analysis of the sector, and particularly since the arrival of RDR. </a:t>
            </a:r>
          </a:p>
          <a:p>
            <a:pPr marL="0" indent="0">
              <a:spcAft>
                <a:spcPts val="600"/>
              </a:spcAft>
              <a:buNone/>
            </a:pPr>
            <a:r>
              <a:rPr lang="en-GB" sz="1300" dirty="0">
                <a:latin typeface="+mj-lt"/>
              </a:rPr>
              <a:t>We are delighted to work with Warhorse Partners on this study to provide the sector with the data and insights to help Boards and managers navigate the complexities of the contemporary investment trust share register for better marketing.”</a:t>
            </a:r>
          </a:p>
          <a:p>
            <a:pPr marL="0" indent="0">
              <a:spcAft>
                <a:spcPts val="600"/>
              </a:spcAft>
              <a:buNone/>
            </a:pPr>
            <a:endParaRPr lang="en-GB" sz="1300" dirty="0">
              <a:latin typeface="+mj-lt"/>
            </a:endParaRPr>
          </a:p>
          <a:p>
            <a:pPr marL="0" indent="0">
              <a:spcAft>
                <a:spcPts val="600"/>
              </a:spcAft>
              <a:buNone/>
            </a:pPr>
            <a:endParaRPr lang="en-GB" sz="1300" dirty="0">
              <a:latin typeface="+mj-lt"/>
            </a:endParaRPr>
          </a:p>
        </p:txBody>
      </p:sp>
      <p:sp>
        <p:nvSpPr>
          <p:cNvPr id="4" name="Content Placeholder 3">
            <a:extLst>
              <a:ext uri="{FF2B5EF4-FFF2-40B4-BE49-F238E27FC236}">
                <a16:creationId xmlns:a16="http://schemas.microsoft.com/office/drawing/2014/main" id="{DD6E8E3D-3844-4342-B1DE-7429D5FC81FD}"/>
              </a:ext>
            </a:extLst>
          </p:cNvPr>
          <p:cNvSpPr>
            <a:spLocks noGrp="1"/>
          </p:cNvSpPr>
          <p:nvPr>
            <p:ph sz="quarter" idx="11"/>
          </p:nvPr>
        </p:nvSpPr>
        <p:spPr>
          <a:xfrm>
            <a:off x="6261652" y="2141494"/>
            <a:ext cx="2723321" cy="4246744"/>
          </a:xfrm>
        </p:spPr>
        <p:txBody>
          <a:bodyPr>
            <a:normAutofit/>
          </a:bodyPr>
          <a:lstStyle/>
          <a:p>
            <a:pPr marL="0" indent="0">
              <a:spcAft>
                <a:spcPts val="600"/>
              </a:spcAft>
              <a:buNone/>
            </a:pPr>
            <a:r>
              <a:rPr lang="en-GB" sz="1300" b="1" dirty="0">
                <a:latin typeface="+mj-lt"/>
              </a:rPr>
              <a:t>Piers Currie </a:t>
            </a:r>
            <a:br>
              <a:rPr lang="en-GB" sz="1300" b="1" dirty="0">
                <a:latin typeface="+mj-lt"/>
              </a:rPr>
            </a:br>
            <a:r>
              <a:rPr lang="en-GB" sz="1300" b="1" dirty="0">
                <a:latin typeface="+mj-lt"/>
              </a:rPr>
              <a:t>of Warhorse Partners </a:t>
            </a:r>
          </a:p>
          <a:p>
            <a:pPr marL="0" indent="0">
              <a:spcAft>
                <a:spcPts val="600"/>
              </a:spcAft>
              <a:buNone/>
            </a:pPr>
            <a:r>
              <a:rPr lang="en-GB" sz="1300" dirty="0">
                <a:latin typeface="+mj-lt"/>
              </a:rPr>
              <a:t>“The challenge for any investment trust board today is to identify how effectively it is tailoring its marketing and communications to this new audience and also their advisers - who read and share what they </a:t>
            </a:r>
            <a:br>
              <a:rPr lang="en-GB" sz="1300" dirty="0">
                <a:latin typeface="+mj-lt"/>
              </a:rPr>
            </a:br>
            <a:r>
              <a:rPr lang="en-GB" sz="1300" dirty="0">
                <a:latin typeface="+mj-lt"/>
              </a:rPr>
              <a:t>do too.  </a:t>
            </a:r>
          </a:p>
          <a:p>
            <a:pPr marL="0" indent="0">
              <a:spcAft>
                <a:spcPts val="600"/>
              </a:spcAft>
              <a:buNone/>
            </a:pPr>
            <a:r>
              <a:rPr lang="en-GB" sz="1300" dirty="0">
                <a:latin typeface="+mj-lt"/>
              </a:rPr>
              <a:t>In our view, there are two key benchmark targets that investment trusts should be looking at, namely retail issued share capital growth over time and buying liquidity in sterling terms, excluding market impact and performance.”  </a:t>
            </a:r>
          </a:p>
          <a:p>
            <a:pPr marL="0" indent="0">
              <a:spcAft>
                <a:spcPts val="600"/>
              </a:spcAft>
              <a:buNone/>
            </a:pPr>
            <a:endParaRPr lang="en-GB" sz="1300" dirty="0">
              <a:latin typeface="+mj-lt"/>
            </a:endParaRPr>
          </a:p>
        </p:txBody>
      </p:sp>
      <p:sp>
        <p:nvSpPr>
          <p:cNvPr id="5" name="TextBox 4">
            <a:extLst>
              <a:ext uri="{FF2B5EF4-FFF2-40B4-BE49-F238E27FC236}">
                <a16:creationId xmlns:a16="http://schemas.microsoft.com/office/drawing/2014/main" id="{10B2C3CA-6902-426D-B245-A6B99DBD7763}"/>
              </a:ext>
            </a:extLst>
          </p:cNvPr>
          <p:cNvSpPr txBox="1"/>
          <p:nvPr/>
        </p:nvSpPr>
        <p:spPr>
          <a:xfrm>
            <a:off x="269875" y="1303337"/>
            <a:ext cx="8568874" cy="646331"/>
          </a:xfrm>
          <a:prstGeom prst="rect">
            <a:avLst/>
          </a:prstGeom>
          <a:noFill/>
        </p:spPr>
        <p:txBody>
          <a:bodyPr wrap="square" lIns="0" tIns="0" rIns="0" bIns="0" rtlCol="0">
            <a:spAutoFit/>
          </a:bodyPr>
          <a:lstStyle/>
          <a:p>
            <a:pPr>
              <a:spcBef>
                <a:spcPts val="600"/>
              </a:spcBef>
            </a:pPr>
            <a:r>
              <a:rPr lang="en-GB" sz="1400" dirty="0">
                <a:solidFill>
                  <a:srgbClr val="183153"/>
                </a:solidFill>
                <a:latin typeface="+mj-lt"/>
              </a:rPr>
              <a:t>Attending to all distribution channels is indispensable to managing share prices and discounts and to the future health of the investment trust sector. The report </a:t>
            </a:r>
            <a:r>
              <a:rPr lang="en-US" sz="1400" dirty="0">
                <a:solidFill>
                  <a:srgbClr val="183153"/>
                </a:solidFill>
                <a:latin typeface="+mj-lt"/>
              </a:rPr>
              <a:t>analyses share register data, trends and behaviours from over 220 UK-listed investment companies with a combined market value of £136 billion. </a:t>
            </a:r>
            <a:endParaRPr lang="en-GB" sz="1400" dirty="0">
              <a:solidFill>
                <a:srgbClr val="183153"/>
              </a:solidFill>
              <a:latin typeface="+mj-lt"/>
              <a:cs typeface="Arial" pitchFamily="34" charset="0"/>
            </a:endParaRPr>
          </a:p>
        </p:txBody>
      </p:sp>
      <p:pic>
        <p:nvPicPr>
          <p:cNvPr id="7" name="Picture 6">
            <a:extLst>
              <a:ext uri="{FF2B5EF4-FFF2-40B4-BE49-F238E27FC236}">
                <a16:creationId xmlns:a16="http://schemas.microsoft.com/office/drawing/2014/main" id="{2B0B464D-CC14-4873-8373-D6E9AEB82EA6}"/>
              </a:ext>
            </a:extLst>
          </p:cNvPr>
          <p:cNvPicPr>
            <a:picLocks noChangeAspect="1"/>
          </p:cNvPicPr>
          <p:nvPr/>
        </p:nvPicPr>
        <p:blipFill>
          <a:blip r:embed="rId2"/>
          <a:stretch>
            <a:fillRect/>
          </a:stretch>
        </p:blipFill>
        <p:spPr>
          <a:xfrm>
            <a:off x="269875" y="2230946"/>
            <a:ext cx="1289128" cy="1632029"/>
          </a:xfrm>
          <a:prstGeom prst="rect">
            <a:avLst/>
          </a:prstGeom>
        </p:spPr>
      </p:pic>
      <p:pic>
        <p:nvPicPr>
          <p:cNvPr id="8" name="Picture 7">
            <a:extLst>
              <a:ext uri="{FF2B5EF4-FFF2-40B4-BE49-F238E27FC236}">
                <a16:creationId xmlns:a16="http://schemas.microsoft.com/office/drawing/2014/main" id="{E593901C-CF83-4FC5-A146-335BFAA3B5EF}"/>
              </a:ext>
            </a:extLst>
          </p:cNvPr>
          <p:cNvPicPr>
            <a:picLocks noChangeAspect="1"/>
          </p:cNvPicPr>
          <p:nvPr/>
        </p:nvPicPr>
        <p:blipFill rotWithShape="1">
          <a:blip r:embed="rId3"/>
          <a:srcRect l="11260" r="4311"/>
          <a:stretch/>
        </p:blipFill>
        <p:spPr>
          <a:xfrm>
            <a:off x="4817505" y="2141494"/>
            <a:ext cx="1289128" cy="1632029"/>
          </a:xfrm>
          <a:prstGeom prst="rect">
            <a:avLst/>
          </a:prstGeom>
        </p:spPr>
      </p:pic>
      <p:sp>
        <p:nvSpPr>
          <p:cNvPr id="9" name="TextBox 8">
            <a:extLst>
              <a:ext uri="{FF2B5EF4-FFF2-40B4-BE49-F238E27FC236}">
                <a16:creationId xmlns:a16="http://schemas.microsoft.com/office/drawing/2014/main" id="{4CFC5693-B834-44C7-A50B-83C2E6890DB4}"/>
              </a:ext>
            </a:extLst>
          </p:cNvPr>
          <p:cNvSpPr txBox="1"/>
          <p:nvPr/>
        </p:nvSpPr>
        <p:spPr>
          <a:xfrm>
            <a:off x="1050039" y="5892957"/>
            <a:ext cx="7263720" cy="369332"/>
          </a:xfrm>
          <a:prstGeom prst="rect">
            <a:avLst/>
          </a:prstGeom>
          <a:noFill/>
        </p:spPr>
        <p:txBody>
          <a:bodyPr wrap="square" lIns="0" tIns="0" rIns="0" bIns="0" rtlCol="0">
            <a:spAutoFit/>
          </a:bodyPr>
          <a:lstStyle/>
          <a:p>
            <a:pPr algn="ctr"/>
            <a:r>
              <a:rPr lang="en-GB" sz="1200" dirty="0">
                <a:solidFill>
                  <a:srgbClr val="183153"/>
                </a:solidFill>
                <a:latin typeface="+mj-lt"/>
                <a:cs typeface="Arial" pitchFamily="34" charset="0"/>
              </a:rPr>
              <a:t>Our grateful thanks to Ian Smith, Joint Head of Analytics at RD:IR, </a:t>
            </a:r>
          </a:p>
          <a:p>
            <a:pPr algn="ctr"/>
            <a:r>
              <a:rPr lang="en-GB" sz="1200" dirty="0">
                <a:solidFill>
                  <a:srgbClr val="183153"/>
                </a:solidFill>
                <a:latin typeface="+mj-lt"/>
                <a:cs typeface="Arial" pitchFamily="34" charset="0"/>
              </a:rPr>
              <a:t>for his patient hard work on the data that acts as the foundation of this report</a:t>
            </a:r>
          </a:p>
        </p:txBody>
      </p:sp>
      <p:pic>
        <p:nvPicPr>
          <p:cNvPr id="11" name="Picture 10">
            <a:extLst>
              <a:ext uri="{FF2B5EF4-FFF2-40B4-BE49-F238E27FC236}">
                <a16:creationId xmlns:a16="http://schemas.microsoft.com/office/drawing/2014/main" id="{C067B2E5-C1A9-407C-9730-92294B570D7F}"/>
              </a:ext>
            </a:extLst>
          </p:cNvPr>
          <p:cNvPicPr>
            <a:picLocks noChangeAspect="1"/>
          </p:cNvPicPr>
          <p:nvPr/>
        </p:nvPicPr>
        <p:blipFill>
          <a:blip r:embed="rId4"/>
          <a:stretch>
            <a:fillRect/>
          </a:stretch>
        </p:blipFill>
        <p:spPr>
          <a:xfrm>
            <a:off x="8083924" y="6225488"/>
            <a:ext cx="810838" cy="359695"/>
          </a:xfrm>
          <a:prstGeom prst="rect">
            <a:avLst/>
          </a:prstGeom>
        </p:spPr>
      </p:pic>
    </p:spTree>
    <p:extLst>
      <p:ext uri="{BB962C8B-B14F-4D97-AF65-F5344CB8AC3E}">
        <p14:creationId xmlns:p14="http://schemas.microsoft.com/office/powerpoint/2010/main" val="3427753530"/>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A4B3-E259-49EC-81FE-DD8BF8D2728D}"/>
              </a:ext>
            </a:extLst>
          </p:cNvPr>
          <p:cNvSpPr>
            <a:spLocks noGrp="1"/>
          </p:cNvSpPr>
          <p:nvPr>
            <p:ph type="title"/>
          </p:nvPr>
        </p:nvSpPr>
        <p:spPr/>
        <p:txBody>
          <a:bodyPr>
            <a:noAutofit/>
          </a:bodyPr>
          <a:lstStyle/>
          <a:p>
            <a:r>
              <a:rPr lang="en-GB" sz="2000" dirty="0"/>
              <a:t>Top twenty investor groups since 2012</a:t>
            </a:r>
          </a:p>
        </p:txBody>
      </p:sp>
      <p:graphicFrame>
        <p:nvGraphicFramePr>
          <p:cNvPr id="3" name="Table 2">
            <a:extLst>
              <a:ext uri="{FF2B5EF4-FFF2-40B4-BE49-F238E27FC236}">
                <a16:creationId xmlns:a16="http://schemas.microsoft.com/office/drawing/2014/main" id="{B984AC57-5313-4F4C-B42E-5278FC88E73C}"/>
              </a:ext>
            </a:extLst>
          </p:cNvPr>
          <p:cNvGraphicFramePr>
            <a:graphicFrameLocks noGrp="1"/>
          </p:cNvGraphicFramePr>
          <p:nvPr/>
        </p:nvGraphicFramePr>
        <p:xfrm>
          <a:off x="238427" y="1320171"/>
          <a:ext cx="8656332" cy="4474338"/>
        </p:xfrm>
        <a:graphic>
          <a:graphicData uri="http://schemas.openxmlformats.org/drawingml/2006/table">
            <a:tbl>
              <a:tblPr>
                <a:tableStyleId>{5C22544A-7EE6-4342-B048-85BDC9FD1C3A}</a:tableStyleId>
              </a:tblPr>
              <a:tblGrid>
                <a:gridCol w="2633982">
                  <a:extLst>
                    <a:ext uri="{9D8B030D-6E8A-4147-A177-3AD203B41FA5}">
                      <a16:colId xmlns:a16="http://schemas.microsoft.com/office/drawing/2014/main" val="1324958812"/>
                    </a:ext>
                  </a:extLst>
                </a:gridCol>
                <a:gridCol w="669150">
                  <a:extLst>
                    <a:ext uri="{9D8B030D-6E8A-4147-A177-3AD203B41FA5}">
                      <a16:colId xmlns:a16="http://schemas.microsoft.com/office/drawing/2014/main" val="2089240065"/>
                    </a:ext>
                  </a:extLst>
                </a:gridCol>
                <a:gridCol w="669150">
                  <a:extLst>
                    <a:ext uri="{9D8B030D-6E8A-4147-A177-3AD203B41FA5}">
                      <a16:colId xmlns:a16="http://schemas.microsoft.com/office/drawing/2014/main" val="1078620018"/>
                    </a:ext>
                  </a:extLst>
                </a:gridCol>
                <a:gridCol w="669150">
                  <a:extLst>
                    <a:ext uri="{9D8B030D-6E8A-4147-A177-3AD203B41FA5}">
                      <a16:colId xmlns:a16="http://schemas.microsoft.com/office/drawing/2014/main" val="4261799747"/>
                    </a:ext>
                  </a:extLst>
                </a:gridCol>
                <a:gridCol w="669150">
                  <a:extLst>
                    <a:ext uri="{9D8B030D-6E8A-4147-A177-3AD203B41FA5}">
                      <a16:colId xmlns:a16="http://schemas.microsoft.com/office/drawing/2014/main" val="2258754926"/>
                    </a:ext>
                  </a:extLst>
                </a:gridCol>
                <a:gridCol w="669150">
                  <a:extLst>
                    <a:ext uri="{9D8B030D-6E8A-4147-A177-3AD203B41FA5}">
                      <a16:colId xmlns:a16="http://schemas.microsoft.com/office/drawing/2014/main" val="3713849151"/>
                    </a:ext>
                  </a:extLst>
                </a:gridCol>
                <a:gridCol w="669150">
                  <a:extLst>
                    <a:ext uri="{9D8B030D-6E8A-4147-A177-3AD203B41FA5}">
                      <a16:colId xmlns:a16="http://schemas.microsoft.com/office/drawing/2014/main" val="1705509151"/>
                    </a:ext>
                  </a:extLst>
                </a:gridCol>
                <a:gridCol w="669150">
                  <a:extLst>
                    <a:ext uri="{9D8B030D-6E8A-4147-A177-3AD203B41FA5}">
                      <a16:colId xmlns:a16="http://schemas.microsoft.com/office/drawing/2014/main" val="1078894706"/>
                    </a:ext>
                  </a:extLst>
                </a:gridCol>
                <a:gridCol w="669150">
                  <a:extLst>
                    <a:ext uri="{9D8B030D-6E8A-4147-A177-3AD203B41FA5}">
                      <a16:colId xmlns:a16="http://schemas.microsoft.com/office/drawing/2014/main" val="3633636908"/>
                    </a:ext>
                  </a:extLst>
                </a:gridCol>
                <a:gridCol w="669150">
                  <a:extLst>
                    <a:ext uri="{9D8B030D-6E8A-4147-A177-3AD203B41FA5}">
                      <a16:colId xmlns:a16="http://schemas.microsoft.com/office/drawing/2014/main" val="901404699"/>
                    </a:ext>
                  </a:extLst>
                </a:gridCol>
              </a:tblGrid>
              <a:tr h="203379">
                <a:tc>
                  <a:txBody>
                    <a:bodyPr/>
                    <a:lstStyle/>
                    <a:p>
                      <a:pPr algn="l" fontAlgn="b"/>
                      <a:endParaRPr lang="en-GB" sz="1000" b="1" i="0" u="none" strike="noStrike" dirty="0">
                        <a:solidFill>
                          <a:srgbClr val="183153"/>
                        </a:solidFill>
                        <a:effectLst/>
                        <a:latin typeface="+mj-lt"/>
                      </a:endParaRPr>
                    </a:p>
                  </a:txBody>
                  <a:tcPr marL="18000" marR="18000" marT="10800" marB="21600" anchor="b">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GB" sz="1000" b="1" i="0" u="none" strike="noStrike">
                          <a:solidFill>
                            <a:srgbClr val="183153"/>
                          </a:solidFill>
                          <a:effectLst/>
                          <a:latin typeface="+mj-lt"/>
                        </a:rPr>
                        <a:t>%</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GB" sz="1000" b="1" i="0" u="none" strike="noStrike">
                          <a:solidFill>
                            <a:srgbClr val="183153"/>
                          </a:solidFill>
                          <a:effectLst/>
                          <a:latin typeface="+mj-lt"/>
                        </a:rPr>
                        <a:t>%</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a:t>
                      </a:r>
                    </a:p>
                  </a:txBody>
                  <a:tcPr marL="18000" marR="18000" marT="10800" marB="21600"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a:t>
                      </a:r>
                    </a:p>
                  </a:txBody>
                  <a:tcPr marL="18000" marR="18000" marT="10800" marB="21600" anchor="b">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65152338"/>
                  </a:ext>
                </a:extLst>
              </a:tr>
              <a:tr h="2033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00" b="1" u="none" strike="noStrike" kern="1200" dirty="0">
                          <a:solidFill>
                            <a:srgbClr val="183153"/>
                          </a:solidFill>
                          <a:effectLst/>
                          <a:latin typeface="+mj-lt"/>
                          <a:ea typeface="+mn-ea"/>
                          <a:cs typeface="+mn-cs"/>
                        </a:rPr>
                        <a:t>Top 20 Investors</a:t>
                      </a:r>
                      <a:endParaRPr lang="en-GB" sz="1000" b="1" i="0" u="none" strike="noStrike" kern="1200" dirty="0">
                        <a:solidFill>
                          <a:srgbClr val="183153"/>
                        </a:solidFill>
                        <a:effectLst/>
                        <a:latin typeface="+mj-lt"/>
                        <a:ea typeface="+mn-ea"/>
                        <a:cs typeface="+mn-cs"/>
                      </a:endParaRPr>
                    </a:p>
                  </a:txBody>
                  <a:tcPr marL="18000" marR="18000" marT="10800" marB="2160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31 Dec 20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31 Dec 19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31 Dec 18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31 Dec 17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31 Dec 16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31 Dec 15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31 Dec 14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31 Dec 13</a:t>
                      </a:r>
                    </a:p>
                  </a:txBody>
                  <a:tcPr marL="18000" marR="18000" marT="10800" marB="216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rgbClr val="183153"/>
                          </a:solidFill>
                          <a:effectLst/>
                          <a:latin typeface="+mj-lt"/>
                        </a:rPr>
                        <a:t>31 Dec 12</a:t>
                      </a:r>
                    </a:p>
                  </a:txBody>
                  <a:tcPr marL="18000" marR="18000" marT="10800" marB="2160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24289350"/>
                  </a:ext>
                </a:extLst>
              </a:tr>
              <a:tr h="203379">
                <a:tc>
                  <a:txBody>
                    <a:bodyPr/>
                    <a:lstStyle/>
                    <a:p>
                      <a:pPr algn="l" fontAlgn="b"/>
                      <a:r>
                        <a:rPr lang="en-GB" sz="1000" b="0" i="0" u="none" strike="noStrike" dirty="0">
                          <a:solidFill>
                            <a:srgbClr val="183153"/>
                          </a:solidFill>
                          <a:effectLst/>
                          <a:latin typeface="+mj-lt"/>
                        </a:rPr>
                        <a:t>Hargreaves Lansdown, stockbrokers (EO)</a:t>
                      </a:r>
                    </a:p>
                  </a:txBody>
                  <a:tcPr marL="18000" marR="18000" marT="10800" marB="21600" anchor="b">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8.67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7.56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5.62</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5.08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4.08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3.73</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2.95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2.75</a:t>
                      </a:r>
                    </a:p>
                  </a:txBody>
                  <a:tcPr marL="18000" marR="18000" marT="10800" marB="21600"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2.19</a:t>
                      </a:r>
                    </a:p>
                  </a:txBody>
                  <a:tcPr marL="18000" marR="18000" marT="10800" marB="21600" anchor="b">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763024351"/>
                  </a:ext>
                </a:extLst>
              </a:tr>
              <a:tr h="203379">
                <a:tc>
                  <a:txBody>
                    <a:bodyPr/>
                    <a:lstStyle/>
                    <a:p>
                      <a:pPr algn="l" fontAlgn="b"/>
                      <a:r>
                        <a:rPr lang="en-GB" sz="1000" b="0" i="0" u="none" strike="noStrike">
                          <a:solidFill>
                            <a:srgbClr val="183153"/>
                          </a:solidFill>
                          <a:effectLst/>
                          <a:latin typeface="+mj-lt"/>
                        </a:rPr>
                        <a:t>Interactive Investor (EO)*</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5.59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5.40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1.65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1.57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1.38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1.28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1.12</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1.07</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0.98</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00888019"/>
                  </a:ext>
                </a:extLst>
              </a:tr>
              <a:tr h="203379">
                <a:tc>
                  <a:txBody>
                    <a:bodyPr/>
                    <a:lstStyle/>
                    <a:p>
                      <a:pPr algn="l" fontAlgn="b"/>
                      <a:r>
                        <a:rPr lang="en-GB" sz="1000" b="0" i="0" u="none" strike="noStrike" dirty="0">
                          <a:solidFill>
                            <a:srgbClr val="183153"/>
                          </a:solidFill>
                          <a:effectLst/>
                          <a:latin typeface="+mj-lt"/>
                        </a:rPr>
                        <a:t>Rathbones</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5.31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5.51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5.64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5.67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5.58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5.47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5.62</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5.62</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5.44</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886543047"/>
                  </a:ext>
                </a:extLst>
              </a:tr>
              <a:tr h="203379">
                <a:tc>
                  <a:txBody>
                    <a:bodyPr/>
                    <a:lstStyle/>
                    <a:p>
                      <a:pPr algn="l" fontAlgn="b"/>
                      <a:r>
                        <a:rPr lang="en-GB" sz="1000" b="0" i="0" u="none" strike="noStrike">
                          <a:solidFill>
                            <a:srgbClr val="183153"/>
                          </a:solidFill>
                          <a:effectLst/>
                          <a:latin typeface="+mj-lt"/>
                        </a:rPr>
                        <a:t>Brewin Dolphin, stockbrokers</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3.49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3.80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4.12</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4.17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4.31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4.86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5.53</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5.72</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5.45</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58515071"/>
                  </a:ext>
                </a:extLst>
              </a:tr>
              <a:tr h="203379">
                <a:tc>
                  <a:txBody>
                    <a:bodyPr/>
                    <a:lstStyle/>
                    <a:p>
                      <a:pPr algn="l" fontAlgn="b"/>
                      <a:r>
                        <a:rPr lang="en-GB" sz="1000" b="0" i="0" u="none" strike="noStrike">
                          <a:solidFill>
                            <a:srgbClr val="183153"/>
                          </a:solidFill>
                          <a:effectLst/>
                          <a:latin typeface="+mj-lt"/>
                        </a:rPr>
                        <a:t>Investec Wealth &amp; Investment</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3.18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3.53</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3.65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4.14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4.18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4.42</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4.35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4.25</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4.08</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92604115"/>
                  </a:ext>
                </a:extLst>
              </a:tr>
              <a:tr h="203379">
                <a:tc>
                  <a:txBody>
                    <a:bodyPr/>
                    <a:lstStyle/>
                    <a:p>
                      <a:pPr algn="l" fontAlgn="b"/>
                      <a:r>
                        <a:rPr lang="en-GB" sz="1000" b="0" i="0" u="none" strike="noStrike">
                          <a:solidFill>
                            <a:srgbClr val="183153"/>
                          </a:solidFill>
                          <a:effectLst/>
                          <a:latin typeface="+mj-lt"/>
                        </a:rPr>
                        <a:t>BlackRock</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2.90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2.66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2.49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2.48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2.55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2.58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2.45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2.59</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2.49</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64977775"/>
                  </a:ext>
                </a:extLst>
              </a:tr>
              <a:tr h="203379">
                <a:tc>
                  <a:txBody>
                    <a:bodyPr/>
                    <a:lstStyle/>
                    <a:p>
                      <a:pPr algn="l" fontAlgn="b"/>
                      <a:r>
                        <a:rPr lang="en-GB" sz="1000" b="0" i="0" u="none" strike="noStrike">
                          <a:solidFill>
                            <a:srgbClr val="183153"/>
                          </a:solidFill>
                          <a:effectLst/>
                          <a:latin typeface="+mj-lt"/>
                        </a:rPr>
                        <a:t>Charles Stanley</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2.69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2.78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2.89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2.91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2.72</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2.55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2.55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2.60</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2.53</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787562367"/>
                  </a:ext>
                </a:extLst>
              </a:tr>
              <a:tr h="203379">
                <a:tc>
                  <a:txBody>
                    <a:bodyPr/>
                    <a:lstStyle/>
                    <a:p>
                      <a:pPr algn="l" fontAlgn="b"/>
                      <a:r>
                        <a:rPr lang="en-GB" sz="1000" b="0" i="0" u="none" strike="noStrike">
                          <a:solidFill>
                            <a:srgbClr val="183153"/>
                          </a:solidFill>
                          <a:effectLst/>
                          <a:latin typeface="+mj-lt"/>
                        </a:rPr>
                        <a:t>AJ Bell, stockbrokers (EO)</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2.22</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1.98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1.85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1.43</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0.99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0.71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0.51</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0.26</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755145839"/>
                  </a:ext>
                </a:extLst>
              </a:tr>
              <a:tr h="203379">
                <a:tc>
                  <a:txBody>
                    <a:bodyPr/>
                    <a:lstStyle/>
                    <a:p>
                      <a:pPr algn="l" fontAlgn="b"/>
                      <a:r>
                        <a:rPr lang="en-US" sz="1000" b="0" i="0" u="none" strike="noStrike">
                          <a:solidFill>
                            <a:srgbClr val="183153"/>
                          </a:solidFill>
                          <a:effectLst/>
                          <a:latin typeface="+mj-lt"/>
                        </a:rPr>
                        <a:t>City of London Investment Management</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2.03</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1.87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1.80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1.76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1.75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1.31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1.38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1.17</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2.14</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19346821"/>
                  </a:ext>
                </a:extLst>
              </a:tr>
              <a:tr h="203379">
                <a:tc>
                  <a:txBody>
                    <a:bodyPr/>
                    <a:lstStyle/>
                    <a:p>
                      <a:pPr algn="l" fontAlgn="b"/>
                      <a:r>
                        <a:rPr lang="en-GB" sz="1000" b="0" i="0" u="none" strike="noStrike">
                          <a:solidFill>
                            <a:srgbClr val="183153"/>
                          </a:solidFill>
                          <a:effectLst/>
                          <a:latin typeface="+mj-lt"/>
                        </a:rPr>
                        <a:t>Smith &amp; Williamson Wealth Management</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1.91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1.86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1.75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1.67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1.57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1.56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1.53</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1.50</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1.49</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3630055"/>
                  </a:ext>
                </a:extLst>
              </a:tr>
              <a:tr h="203379">
                <a:tc>
                  <a:txBody>
                    <a:bodyPr/>
                    <a:lstStyle/>
                    <a:p>
                      <a:pPr algn="l" fontAlgn="b"/>
                      <a:r>
                        <a:rPr lang="en-GB" sz="1000" b="0" i="0" u="none" strike="noStrike">
                          <a:solidFill>
                            <a:srgbClr val="183153"/>
                          </a:solidFill>
                          <a:effectLst/>
                          <a:latin typeface="+mj-lt"/>
                        </a:rPr>
                        <a:t>Legal &amp; General Investment Management</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1.85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1.95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2.11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2.10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2.31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2.40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2.49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2.73</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3.18</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82795958"/>
                  </a:ext>
                </a:extLst>
              </a:tr>
              <a:tr h="203379">
                <a:tc>
                  <a:txBody>
                    <a:bodyPr/>
                    <a:lstStyle/>
                    <a:p>
                      <a:pPr algn="l" fontAlgn="b"/>
                      <a:r>
                        <a:rPr lang="en-GB" sz="1000" b="0" i="0" u="none" strike="noStrike">
                          <a:solidFill>
                            <a:srgbClr val="183153"/>
                          </a:solidFill>
                          <a:effectLst/>
                          <a:latin typeface="+mj-lt"/>
                        </a:rPr>
                        <a:t>Quilter Cheviot Investment Management</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1.70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1.67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1.71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1.66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1.61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1.61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1.64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1.79</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1.76</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56980291"/>
                  </a:ext>
                </a:extLst>
              </a:tr>
              <a:tr h="203379">
                <a:tc>
                  <a:txBody>
                    <a:bodyPr/>
                    <a:lstStyle/>
                    <a:p>
                      <a:pPr algn="l" fontAlgn="b"/>
                      <a:r>
                        <a:rPr lang="en-GB" sz="1000" b="0" i="0" u="none" strike="noStrike">
                          <a:solidFill>
                            <a:srgbClr val="183153"/>
                          </a:solidFill>
                          <a:effectLst/>
                          <a:latin typeface="+mj-lt"/>
                        </a:rPr>
                        <a:t>HSDL, stockbrokers (EO)</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1.58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1.57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1.54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1.71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1.86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1.64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1.65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1.77</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1.83</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40730709"/>
                  </a:ext>
                </a:extLst>
              </a:tr>
              <a:tr h="203379">
                <a:tc>
                  <a:txBody>
                    <a:bodyPr/>
                    <a:lstStyle/>
                    <a:p>
                      <a:pPr algn="l" fontAlgn="b"/>
                      <a:r>
                        <a:rPr lang="en-GB" sz="1000" b="0" i="0" u="none" strike="noStrike">
                          <a:solidFill>
                            <a:srgbClr val="183153"/>
                          </a:solidFill>
                          <a:effectLst/>
                          <a:latin typeface="+mj-lt"/>
                        </a:rPr>
                        <a:t>Aberdeen Standard Investments</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1.52</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1.91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1.91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2.01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2.14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2.24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2.27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2.39</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2.84</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291039"/>
                  </a:ext>
                </a:extLst>
              </a:tr>
              <a:tr h="203379">
                <a:tc>
                  <a:txBody>
                    <a:bodyPr/>
                    <a:lstStyle/>
                    <a:p>
                      <a:pPr algn="l" fontAlgn="b"/>
                      <a:r>
                        <a:rPr lang="en-GB" sz="1000" b="0" i="0" u="none" strike="noStrike">
                          <a:solidFill>
                            <a:srgbClr val="183153"/>
                          </a:solidFill>
                          <a:effectLst/>
                          <a:latin typeface="+mj-lt"/>
                        </a:rPr>
                        <a:t>Lazard Asset Management</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1.44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1.33</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1.47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2.08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2.07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1.99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2.08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2.08</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2.15</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63912107"/>
                  </a:ext>
                </a:extLst>
              </a:tr>
              <a:tr h="203379">
                <a:tc>
                  <a:txBody>
                    <a:bodyPr/>
                    <a:lstStyle/>
                    <a:p>
                      <a:pPr algn="l" fontAlgn="b"/>
                      <a:r>
                        <a:rPr lang="en-GB" sz="1000" b="0" i="0" u="none" strike="noStrike">
                          <a:solidFill>
                            <a:srgbClr val="183153"/>
                          </a:solidFill>
                          <a:effectLst/>
                          <a:latin typeface="+mj-lt"/>
                        </a:rPr>
                        <a:t>Fidelity (platform)</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1.34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1.08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0.97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0.69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0.75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0.86</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0.98</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848152113"/>
                  </a:ext>
                </a:extLst>
              </a:tr>
              <a:tr h="203379">
                <a:tc>
                  <a:txBody>
                    <a:bodyPr/>
                    <a:lstStyle/>
                    <a:p>
                      <a:pPr algn="l" fontAlgn="b"/>
                      <a:r>
                        <a:rPr lang="en-GB" sz="1000" b="0" i="0" u="none" strike="noStrike">
                          <a:solidFill>
                            <a:srgbClr val="183153"/>
                          </a:solidFill>
                          <a:effectLst/>
                          <a:latin typeface="+mj-lt"/>
                        </a:rPr>
                        <a:t>Wells Capital Management</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0.96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1.09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1.36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1.08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0.74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0.50</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0.44</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80420346"/>
                  </a:ext>
                </a:extLst>
              </a:tr>
              <a:tr h="203379">
                <a:tc>
                  <a:txBody>
                    <a:bodyPr/>
                    <a:lstStyle/>
                    <a:p>
                      <a:pPr algn="l" fontAlgn="b"/>
                      <a:r>
                        <a:rPr lang="en-GB" sz="1000" b="0" i="0" u="none" strike="noStrike">
                          <a:solidFill>
                            <a:srgbClr val="183153"/>
                          </a:solidFill>
                          <a:effectLst/>
                          <a:latin typeface="+mj-lt"/>
                        </a:rPr>
                        <a:t>JM Finn, stockbrokers</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1.12</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1.12</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1.04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1.09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1.09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1.12</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1.01</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177369933"/>
                  </a:ext>
                </a:extLst>
              </a:tr>
              <a:tr h="203379">
                <a:tc>
                  <a:txBody>
                    <a:bodyPr/>
                    <a:lstStyle/>
                    <a:p>
                      <a:pPr algn="l" fontAlgn="b"/>
                      <a:r>
                        <a:rPr lang="en-US" sz="1000" b="0" i="0" u="none" strike="noStrike">
                          <a:solidFill>
                            <a:srgbClr val="183153"/>
                          </a:solidFill>
                          <a:effectLst/>
                          <a:latin typeface="+mj-lt"/>
                        </a:rPr>
                        <a:t>Canaccord Genuity Wealth Management (ND)</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1.07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1.20</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1.14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1.01</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0.94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0.86</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0.86</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0.65</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90366063"/>
                  </a:ext>
                </a:extLst>
              </a:tr>
              <a:tr h="203379">
                <a:tc>
                  <a:txBody>
                    <a:bodyPr/>
                    <a:lstStyle/>
                    <a:p>
                      <a:pPr algn="l" fontAlgn="b"/>
                      <a:r>
                        <a:rPr lang="en-GB" sz="1000" b="0" i="0" u="none" strike="noStrike" dirty="0">
                          <a:solidFill>
                            <a:srgbClr val="183153"/>
                          </a:solidFill>
                          <a:effectLst/>
                          <a:latin typeface="+mj-lt"/>
                        </a:rPr>
                        <a:t>Vanguard Group</a:t>
                      </a:r>
                    </a:p>
                  </a:txBody>
                  <a:tcPr marL="18000" marR="18000" marT="10800" marB="21600" anchor="b">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1.02</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0.99</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0.57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0.44</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0.35</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0.28</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a:solidFill>
                            <a:srgbClr val="183153"/>
                          </a:solidFill>
                          <a:effectLst/>
                          <a:latin typeface="+mj-lt"/>
                        </a:rPr>
                        <a:t>0.17</a:t>
                      </a:r>
                    </a:p>
                  </a:txBody>
                  <a:tcPr marL="18000" marR="18000" marT="10800" marB="216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0.14</a:t>
                      </a:r>
                    </a:p>
                  </a:txBody>
                  <a:tcPr marL="18000" marR="18000" marT="10800" marB="216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r" fontAlgn="b"/>
                      <a:r>
                        <a:rPr lang="en-GB" sz="1000" b="0" i="0" u="none" strike="noStrike" dirty="0">
                          <a:solidFill>
                            <a:srgbClr val="183153"/>
                          </a:solidFill>
                          <a:effectLst/>
                          <a:latin typeface="+mj-lt"/>
                        </a:rPr>
                        <a:t>0.10</a:t>
                      </a:r>
                    </a:p>
                  </a:txBody>
                  <a:tcPr marL="18000" marR="18000" marT="10800" marB="21600" anchor="b">
                    <a:lnL w="12700" cap="flat" cmpd="sng" algn="ctr">
                      <a:no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3659145"/>
                  </a:ext>
                </a:extLst>
              </a:tr>
            </a:tbl>
          </a:graphicData>
        </a:graphic>
      </p:graphicFrame>
      <p:sp>
        <p:nvSpPr>
          <p:cNvPr id="6" name="TextBox 5">
            <a:extLst>
              <a:ext uri="{FF2B5EF4-FFF2-40B4-BE49-F238E27FC236}">
                <a16:creationId xmlns:a16="http://schemas.microsoft.com/office/drawing/2014/main" id="{D7F338EB-12C2-47DE-BE8B-14FCF15FE6B5}"/>
              </a:ext>
            </a:extLst>
          </p:cNvPr>
          <p:cNvSpPr txBox="1"/>
          <p:nvPr/>
        </p:nvSpPr>
        <p:spPr>
          <a:xfrm>
            <a:off x="270326" y="6210801"/>
            <a:ext cx="6251945" cy="153888"/>
          </a:xfrm>
          <a:prstGeom prst="rect">
            <a:avLst/>
          </a:prstGeom>
          <a:noFill/>
        </p:spPr>
        <p:txBody>
          <a:bodyPr wrap="square" lIns="0" tIns="0" rIns="0" bIns="0" rtlCol="0">
            <a:spAutoFit/>
          </a:bodyPr>
          <a:lstStyle/>
          <a:p>
            <a:pPr>
              <a:spcBef>
                <a:spcPts val="600"/>
              </a:spcBef>
            </a:pPr>
            <a:r>
              <a:rPr lang="en-US" sz="1000" u="none" strike="noStrike" dirty="0">
                <a:solidFill>
                  <a:schemeClr val="accent2"/>
                </a:solidFill>
                <a:effectLst/>
                <a:latin typeface="+mj-lt"/>
              </a:rPr>
              <a:t>*Interactive Investor purchased the D2C business of Alliance Trust Savings October 2019</a:t>
            </a:r>
          </a:p>
        </p:txBody>
      </p:sp>
      <p:pic>
        <p:nvPicPr>
          <p:cNvPr id="7" name="Picture 6">
            <a:extLst>
              <a:ext uri="{FF2B5EF4-FFF2-40B4-BE49-F238E27FC236}">
                <a16:creationId xmlns:a16="http://schemas.microsoft.com/office/drawing/2014/main" id="{6AEE02DD-21AD-47B3-AAC7-397BA874BED1}"/>
              </a:ext>
            </a:extLst>
          </p:cNvPr>
          <p:cNvPicPr>
            <a:picLocks noChangeAspect="1"/>
          </p:cNvPicPr>
          <p:nvPr/>
        </p:nvPicPr>
        <p:blipFill>
          <a:blip r:embed="rId2"/>
          <a:stretch>
            <a:fillRect/>
          </a:stretch>
        </p:blipFill>
        <p:spPr>
          <a:xfrm>
            <a:off x="8083924" y="6225488"/>
            <a:ext cx="810838" cy="359695"/>
          </a:xfrm>
          <a:prstGeom prst="rect">
            <a:avLst/>
          </a:prstGeom>
        </p:spPr>
      </p:pic>
    </p:spTree>
    <p:extLst>
      <p:ext uri="{BB962C8B-B14F-4D97-AF65-F5344CB8AC3E}">
        <p14:creationId xmlns:p14="http://schemas.microsoft.com/office/powerpoint/2010/main" val="224555520"/>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4946-F21B-4B18-B8C2-F42B9856EBB1}"/>
              </a:ext>
            </a:extLst>
          </p:cNvPr>
          <p:cNvSpPr>
            <a:spLocks noGrp="1"/>
          </p:cNvSpPr>
          <p:nvPr>
            <p:ph type="title"/>
          </p:nvPr>
        </p:nvSpPr>
        <p:spPr/>
        <p:txBody>
          <a:bodyPr>
            <a:normAutofit fontScale="90000"/>
          </a:bodyPr>
          <a:lstStyle/>
          <a:p>
            <a:r>
              <a:rPr lang="en-GB" dirty="0"/>
              <a:t>Context of the RD:IR universe </a:t>
            </a:r>
          </a:p>
        </p:txBody>
      </p:sp>
      <p:sp>
        <p:nvSpPr>
          <p:cNvPr id="3" name="Content Placeholder 2">
            <a:extLst>
              <a:ext uri="{FF2B5EF4-FFF2-40B4-BE49-F238E27FC236}">
                <a16:creationId xmlns:a16="http://schemas.microsoft.com/office/drawing/2014/main" id="{6F1C94E9-D2BD-41A4-A08B-C1F9C0BA0F44}"/>
              </a:ext>
            </a:extLst>
          </p:cNvPr>
          <p:cNvSpPr>
            <a:spLocks noGrp="1"/>
          </p:cNvSpPr>
          <p:nvPr>
            <p:ph sz="quarter" idx="10"/>
          </p:nvPr>
        </p:nvSpPr>
        <p:spPr>
          <a:xfrm>
            <a:off x="270326" y="1341437"/>
            <a:ext cx="8624435" cy="4967283"/>
          </a:xfrm>
        </p:spPr>
        <p:txBody>
          <a:bodyPr/>
          <a:lstStyle/>
          <a:p>
            <a:pPr marL="0" indent="0">
              <a:buNone/>
            </a:pPr>
            <a:r>
              <a:rPr lang="en-GB" dirty="0"/>
              <a:t>RD:IR universe was 221 trusts with a total value of £136bn at end of 2020.  This rose from £112 bn in 2019.  </a:t>
            </a:r>
          </a:p>
          <a:p>
            <a:pPr marL="0" indent="0">
              <a:buNone/>
            </a:pPr>
            <a:r>
              <a:rPr lang="en-GB" b="1" dirty="0"/>
              <a:t>The share price total return for the FTSE Equity Investment Instruments Index was +17.8% last year. </a:t>
            </a:r>
          </a:p>
          <a:p>
            <a:pPr marL="0" indent="0">
              <a:buNone/>
            </a:pPr>
            <a:r>
              <a:rPr lang="en-GB" dirty="0"/>
              <a:t>According to the AIC’s website, there are 388 investment companies at present (including VCTs) representing assets of £239bn. WINs had the universe at 322 companies at 9 May 2021, with total assets (not net assets) of £234bn. Looking at WINs datasheets at the end of 2019 and 2020, aggregate nets stood at £168,534m and £193,642m respectively. Adjusting for capital changes, growth in assets comes out as £20.5bn in 2020 – see the table below.</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7" name="Table 6">
            <a:extLst>
              <a:ext uri="{FF2B5EF4-FFF2-40B4-BE49-F238E27FC236}">
                <a16:creationId xmlns:a16="http://schemas.microsoft.com/office/drawing/2014/main" id="{1C682A10-1301-4902-BF46-E925B2E1C651}"/>
              </a:ext>
            </a:extLst>
          </p:cNvPr>
          <p:cNvGraphicFramePr>
            <a:graphicFrameLocks/>
          </p:cNvGraphicFramePr>
          <p:nvPr>
            <p:extLst>
              <p:ext uri="{D42A27DB-BD31-4B8C-83A1-F6EECF244321}">
                <p14:modId xmlns:p14="http://schemas.microsoft.com/office/powerpoint/2010/main" val="1503932132"/>
              </p:ext>
            </p:extLst>
          </p:nvPr>
        </p:nvGraphicFramePr>
        <p:xfrm>
          <a:off x="249236" y="3326964"/>
          <a:ext cx="8645525" cy="2606400"/>
        </p:xfrm>
        <a:graphic>
          <a:graphicData uri="http://schemas.openxmlformats.org/drawingml/2006/table">
            <a:tbl>
              <a:tblPr firstRow="1" bandRow="1">
                <a:tableStyleId>{5C22544A-7EE6-4342-B048-85BDC9FD1C3A}</a:tableStyleId>
              </a:tblPr>
              <a:tblGrid>
                <a:gridCol w="3751264">
                  <a:extLst>
                    <a:ext uri="{9D8B030D-6E8A-4147-A177-3AD203B41FA5}">
                      <a16:colId xmlns:a16="http://schemas.microsoft.com/office/drawing/2014/main" val="4271761404"/>
                    </a:ext>
                  </a:extLst>
                </a:gridCol>
                <a:gridCol w="1348987">
                  <a:extLst>
                    <a:ext uri="{9D8B030D-6E8A-4147-A177-3AD203B41FA5}">
                      <a16:colId xmlns:a16="http://schemas.microsoft.com/office/drawing/2014/main" val="892637264"/>
                    </a:ext>
                  </a:extLst>
                </a:gridCol>
                <a:gridCol w="1181758">
                  <a:extLst>
                    <a:ext uri="{9D8B030D-6E8A-4147-A177-3AD203B41FA5}">
                      <a16:colId xmlns:a16="http://schemas.microsoft.com/office/drawing/2014/main" val="462034116"/>
                    </a:ext>
                  </a:extLst>
                </a:gridCol>
                <a:gridCol w="1181758">
                  <a:extLst>
                    <a:ext uri="{9D8B030D-6E8A-4147-A177-3AD203B41FA5}">
                      <a16:colId xmlns:a16="http://schemas.microsoft.com/office/drawing/2014/main" val="3810965225"/>
                    </a:ext>
                  </a:extLst>
                </a:gridCol>
                <a:gridCol w="1181758">
                  <a:extLst>
                    <a:ext uri="{9D8B030D-6E8A-4147-A177-3AD203B41FA5}">
                      <a16:colId xmlns:a16="http://schemas.microsoft.com/office/drawing/2014/main" val="4131491080"/>
                    </a:ext>
                  </a:extLst>
                </a:gridCol>
              </a:tblGrid>
              <a:tr h="0">
                <a:tc>
                  <a:txBody>
                    <a:bodyPr/>
                    <a:lstStyle/>
                    <a:p>
                      <a:pPr algn="l" fontAlgn="b"/>
                      <a:endParaRPr lang="en-GB" sz="1000" b="1" i="0" u="none" strike="noStrike" dirty="0">
                        <a:solidFill>
                          <a:schemeClr val="accent2"/>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l" fontAlgn="b"/>
                      <a:endParaRPr lang="en-GB" sz="1000" b="1" i="0" u="none" strike="noStrike" dirty="0">
                        <a:solidFill>
                          <a:schemeClr val="accent2"/>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endParaRPr lang="en-GB" sz="1000" b="1" i="0" u="none" strike="noStrike" dirty="0">
                        <a:solidFill>
                          <a:schemeClr val="accent2"/>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chemeClr val="accent2"/>
                          </a:solidFill>
                          <a:effectLst/>
                          <a:latin typeface="+mj-lt"/>
                        </a:rPr>
                        <a:t>£m</a:t>
                      </a:r>
                    </a:p>
                  </a:txBody>
                  <a:tcPr marL="28800" marR="28800" marT="28800" marB="36000"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r" fontAlgn="b"/>
                      <a:r>
                        <a:rPr lang="en-GB" sz="1000" b="1" i="0" u="none" strike="noStrike" dirty="0">
                          <a:solidFill>
                            <a:schemeClr val="accent2"/>
                          </a:solidFill>
                          <a:effectLst/>
                          <a:latin typeface="+mj-lt"/>
                        </a:rPr>
                        <a:t>£m</a:t>
                      </a:r>
                    </a:p>
                  </a:txBody>
                  <a:tcPr marL="28800" marR="28800" marT="28800" marB="36000"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60475497"/>
                  </a:ext>
                </a:extLst>
              </a:tr>
              <a:tr h="180000">
                <a:tc>
                  <a:txBody>
                    <a:bodyPr/>
                    <a:lstStyle/>
                    <a:p>
                      <a:pPr algn="l" fontAlgn="b"/>
                      <a:r>
                        <a:rPr lang="en-GB" sz="1000" b="0" i="0" u="none" strike="noStrike" dirty="0">
                          <a:solidFill>
                            <a:srgbClr val="183153"/>
                          </a:solidFill>
                          <a:effectLst/>
                          <a:latin typeface="+mj-lt"/>
                        </a:rPr>
                        <a:t>Net Assets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b"/>
                      <a:r>
                        <a:rPr lang="en-GB" sz="1000" b="0" i="0" u="none" strike="noStrike" dirty="0">
                          <a:solidFill>
                            <a:srgbClr val="183153"/>
                          </a:solidFill>
                          <a:effectLst/>
                          <a:latin typeface="+mj-lt"/>
                        </a:rPr>
                        <a:t>31/12/2019</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000" b="1" i="0" u="none" strike="noStrike" dirty="0">
                          <a:solidFill>
                            <a:srgbClr val="183153"/>
                          </a:solidFill>
                          <a:effectLst/>
                          <a:latin typeface="+mj-lt"/>
                        </a:rPr>
                        <a:t>168,534</a:t>
                      </a:r>
                    </a:p>
                  </a:txBody>
                  <a:tcPr marL="28800" marR="28800" marT="28800" marB="36000"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8474581"/>
                  </a:ext>
                </a:extLst>
              </a:tr>
              <a:tr h="180000">
                <a:tc>
                  <a:txBody>
                    <a:bodyPr/>
                    <a:lstStyle/>
                    <a:p>
                      <a:pPr algn="l" fontAlgn="b"/>
                      <a:r>
                        <a:rPr lang="en-GB" sz="1000" b="0" i="0" u="none" strike="noStrike" dirty="0">
                          <a:solidFill>
                            <a:srgbClr val="183153"/>
                          </a:solidFill>
                          <a:effectLst/>
                          <a:latin typeface="+mj-lt"/>
                        </a:rPr>
                        <a:t>Buybacks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000" b="0" i="0" u="none" strike="noStrike" dirty="0">
                          <a:solidFill>
                            <a:srgbClr val="183153"/>
                          </a:solidFill>
                          <a:effectLst/>
                          <a:latin typeface="+mj-lt"/>
                        </a:rPr>
                        <a:t>-1,678</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808049"/>
                  </a:ext>
                </a:extLst>
              </a:tr>
              <a:tr h="180000">
                <a:tc>
                  <a:txBody>
                    <a:bodyPr/>
                    <a:lstStyle/>
                    <a:p>
                      <a:pPr algn="l" fontAlgn="b"/>
                      <a:r>
                        <a:rPr lang="en-GB" sz="1000" b="0" i="0" u="none" strike="noStrike" dirty="0">
                          <a:solidFill>
                            <a:srgbClr val="183153"/>
                          </a:solidFill>
                          <a:effectLst/>
                          <a:latin typeface="+mj-lt"/>
                        </a:rPr>
                        <a:t>Tenders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000" b="0" i="0" u="none" strike="noStrike" dirty="0">
                          <a:solidFill>
                            <a:srgbClr val="183153"/>
                          </a:solidFill>
                          <a:effectLst/>
                          <a:latin typeface="+mj-lt"/>
                        </a:rPr>
                        <a:t>-999</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1509282"/>
                  </a:ext>
                </a:extLst>
              </a:tr>
              <a:tr h="180000">
                <a:tc>
                  <a:txBody>
                    <a:bodyPr/>
                    <a:lstStyle/>
                    <a:p>
                      <a:pPr algn="l" fontAlgn="b"/>
                      <a:r>
                        <a:rPr lang="en-GB" sz="1000" b="0" i="0" u="none" strike="noStrike" dirty="0">
                          <a:solidFill>
                            <a:srgbClr val="183153"/>
                          </a:solidFill>
                          <a:effectLst/>
                          <a:latin typeface="+mj-lt"/>
                        </a:rPr>
                        <a:t>Liquidations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000" b="0" i="0" u="none" strike="noStrike" dirty="0">
                          <a:solidFill>
                            <a:srgbClr val="183153"/>
                          </a:solidFill>
                          <a:effectLst/>
                          <a:latin typeface="+mj-lt"/>
                        </a:rPr>
                        <a:t>-503</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3672487"/>
                  </a:ext>
                </a:extLst>
              </a:tr>
              <a:tr h="180000">
                <a:tc>
                  <a:txBody>
                    <a:bodyPr/>
                    <a:lstStyle/>
                    <a:p>
                      <a:pPr algn="l" fontAlgn="b"/>
                      <a:r>
                        <a:rPr lang="en-GB" sz="1000" b="0" i="0" u="none" strike="noStrike" dirty="0">
                          <a:solidFill>
                            <a:srgbClr val="183153"/>
                          </a:solidFill>
                          <a:effectLst/>
                          <a:latin typeface="+mj-lt"/>
                        </a:rPr>
                        <a:t>Issuance</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000" b="0" i="0" u="none" strike="noStrike" dirty="0">
                          <a:solidFill>
                            <a:srgbClr val="183153"/>
                          </a:solidFill>
                          <a:effectLst/>
                          <a:latin typeface="+mj-lt"/>
                        </a:rPr>
                        <a:t>7,827</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4414114"/>
                  </a:ext>
                </a:extLst>
              </a:tr>
              <a:tr h="180000">
                <a:tc>
                  <a:txBody>
                    <a:bodyPr/>
                    <a:lstStyle/>
                    <a:p>
                      <a:pPr algn="l" fontAlgn="b"/>
                      <a:r>
                        <a:rPr lang="en-GB" sz="1000" b="0" i="0" u="none" strike="noStrike" dirty="0">
                          <a:solidFill>
                            <a:srgbClr val="183153"/>
                          </a:solidFill>
                          <a:effectLst/>
                          <a:latin typeface="+mj-lt"/>
                        </a:rPr>
                        <a:t>Net cashflow</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000" b="0" i="0" u="none" strike="noStrike" dirty="0">
                          <a:solidFill>
                            <a:srgbClr val="183153"/>
                          </a:solidFill>
                          <a:effectLst/>
                          <a:latin typeface="+mj-lt"/>
                        </a:rPr>
                        <a:t>4,647</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957287"/>
                  </a:ext>
                </a:extLst>
              </a:tr>
              <a:tr h="180000">
                <a:tc>
                  <a:txBody>
                    <a:bodyPr/>
                    <a:lstStyle/>
                    <a:p>
                      <a:pPr algn="l" fontAlgn="b"/>
                      <a:r>
                        <a:rPr lang="en-GB" sz="1000" b="0" i="0" u="none" strike="noStrike" dirty="0">
                          <a:solidFill>
                            <a:srgbClr val="183153"/>
                          </a:solidFill>
                          <a:effectLst/>
                          <a:latin typeface="+mj-lt"/>
                        </a:rPr>
                        <a:t>Growth in assets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000" b="0" i="0" u="none" strike="noStrike" dirty="0">
                          <a:solidFill>
                            <a:srgbClr val="183153"/>
                          </a:solidFill>
                          <a:effectLst/>
                          <a:latin typeface="+mj-lt"/>
                        </a:rPr>
                        <a:t>20,461</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85554763"/>
                  </a:ext>
                </a:extLst>
              </a:tr>
              <a:tr h="18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00" b="0" i="0" u="none" strike="noStrike" kern="1200" dirty="0">
                          <a:solidFill>
                            <a:srgbClr val="183153"/>
                          </a:solidFill>
                          <a:effectLst/>
                          <a:latin typeface="+mn-lt"/>
                          <a:ea typeface="+mn-ea"/>
                          <a:cs typeface="+mn-cs"/>
                        </a:rPr>
                        <a:t>Net Assets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00" b="0" i="0" u="none" strike="noStrike" kern="1200" dirty="0">
                          <a:solidFill>
                            <a:srgbClr val="183153"/>
                          </a:solidFill>
                          <a:effectLst/>
                          <a:latin typeface="+mn-lt"/>
                          <a:ea typeface="+mn-ea"/>
                          <a:cs typeface="+mn-cs"/>
                        </a:rPr>
                        <a:t>31/12/2020</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000" b="1" i="0" u="none" strike="noStrike" dirty="0">
                          <a:solidFill>
                            <a:srgbClr val="183153"/>
                          </a:solidFill>
                          <a:effectLst/>
                          <a:latin typeface="+mj-lt"/>
                        </a:rPr>
                        <a:t>193,642</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7224747"/>
                  </a:ext>
                </a:extLst>
              </a:tr>
              <a:tr h="180000">
                <a:tc>
                  <a:txBody>
                    <a:bodyPr/>
                    <a:lstStyle/>
                    <a:p>
                      <a:pPr algn="l"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9814229"/>
                  </a:ext>
                </a:extLst>
              </a:tr>
              <a:tr h="180000">
                <a:tc>
                  <a:txBody>
                    <a:bodyPr/>
                    <a:lstStyle/>
                    <a:p>
                      <a:pPr algn="l" fontAlgn="b"/>
                      <a:r>
                        <a:rPr lang="en-GB" sz="1000" b="0" i="1" u="none" strike="noStrike" dirty="0">
                          <a:solidFill>
                            <a:srgbClr val="183153"/>
                          </a:solidFill>
                          <a:effectLst/>
                          <a:latin typeface="+mj-lt"/>
                        </a:rPr>
                        <a:t>Increase in net assets in 2020</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000" b="0" i="1" u="none" strike="noStrike" dirty="0">
                          <a:solidFill>
                            <a:srgbClr val="183153"/>
                          </a:solidFill>
                          <a:effectLst/>
                          <a:latin typeface="+mj-lt"/>
                        </a:rPr>
                        <a:t>14.9%</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7474499"/>
                  </a:ext>
                </a:extLst>
              </a:tr>
              <a:tr h="180000">
                <a:tc>
                  <a:txBody>
                    <a:bodyPr/>
                    <a:lstStyle/>
                    <a:p>
                      <a:pPr algn="l" fontAlgn="b"/>
                      <a:r>
                        <a:rPr lang="en-GB" sz="1000" b="0" i="1" u="none" strike="noStrike" dirty="0">
                          <a:solidFill>
                            <a:srgbClr val="183153"/>
                          </a:solidFill>
                          <a:effectLst/>
                          <a:latin typeface="+mj-lt"/>
                        </a:rPr>
                        <a:t>Growth in Assets as % of starting assets</a:t>
                      </a: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endParaRPr lang="en-GB" sz="1000" b="0" i="0" u="none" strike="noStrike" dirty="0">
                        <a:solidFill>
                          <a:srgbClr val="183153"/>
                        </a:solidFill>
                        <a:effectLst/>
                        <a:latin typeface="+mj-lt"/>
                      </a:endParaRP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fontAlgn="b"/>
                      <a:r>
                        <a:rPr lang="en-GB" sz="1000" b="0" i="1" u="none" strike="noStrike" dirty="0">
                          <a:solidFill>
                            <a:srgbClr val="183153"/>
                          </a:solidFill>
                          <a:effectLst/>
                          <a:latin typeface="+mj-lt"/>
                        </a:rPr>
                        <a:t>12.1%</a:t>
                      </a:r>
                    </a:p>
                  </a:txBody>
                  <a:tcPr marL="28800" marR="28800" marT="28800" marB="36000" anchor="b">
                    <a:lnL w="12700" cap="flat" cmpd="sng" algn="ctr">
                      <a:no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8283255"/>
                  </a:ext>
                </a:extLst>
              </a:tr>
            </a:tbl>
          </a:graphicData>
        </a:graphic>
      </p:graphicFrame>
    </p:spTree>
    <p:extLst>
      <p:ext uri="{BB962C8B-B14F-4D97-AF65-F5344CB8AC3E}">
        <p14:creationId xmlns:p14="http://schemas.microsoft.com/office/powerpoint/2010/main" val="129427264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latin typeface="+mn-lt"/>
                <a:ea typeface="+mn-ea"/>
                <a:cs typeface="+mn-cs"/>
              </a:rPr>
              <a:t>Changing investment trust sector 2020</a:t>
            </a:r>
          </a:p>
        </p:txBody>
      </p:sp>
      <p:sp>
        <p:nvSpPr>
          <p:cNvPr id="3" name="Content Placeholder 2"/>
          <p:cNvSpPr>
            <a:spLocks noGrp="1"/>
          </p:cNvSpPr>
          <p:nvPr>
            <p:ph sz="quarter" idx="10"/>
          </p:nvPr>
        </p:nvSpPr>
        <p:spPr/>
        <p:txBody>
          <a:bodyPr>
            <a:normAutofit/>
          </a:bodyPr>
          <a:lstStyle/>
          <a:p>
            <a:r>
              <a:rPr lang="en-GB" b="1" dirty="0"/>
              <a:t>Institutional</a:t>
            </a:r>
            <a:r>
              <a:rPr lang="en-GB" dirty="0"/>
              <a:t> owners led by activists and indexers</a:t>
            </a:r>
          </a:p>
          <a:p>
            <a:pPr lvl="1"/>
            <a:r>
              <a:rPr lang="en-GB" dirty="0"/>
              <a:t>£41bn 2020 (£33bn n 2019)  AuM, top ten holders dominate, indexers 40% of top ten</a:t>
            </a:r>
          </a:p>
          <a:p>
            <a:r>
              <a:rPr lang="en-GB" b="1" dirty="0"/>
              <a:t>National wealth managers </a:t>
            </a:r>
            <a:r>
              <a:rPr lang="en-GB" dirty="0"/>
              <a:t>see many still reducing sector exposure</a:t>
            </a:r>
          </a:p>
          <a:p>
            <a:pPr lvl="1"/>
            <a:r>
              <a:rPr lang="en-GB" dirty="0"/>
              <a:t>£38bn 2020 (£32bn in 2019) many divesting, </a:t>
            </a:r>
            <a:r>
              <a:rPr lang="en-GB" dirty="0" err="1"/>
              <a:t>eg</a:t>
            </a:r>
            <a:r>
              <a:rPr lang="en-GB" dirty="0"/>
              <a:t> outflows of £1.8bn from two last year</a:t>
            </a:r>
          </a:p>
          <a:p>
            <a:r>
              <a:rPr lang="en-GB" b="1" dirty="0"/>
              <a:t>Regional independent brokers</a:t>
            </a:r>
            <a:r>
              <a:rPr lang="en-GB" dirty="0"/>
              <a:t> 5% of </a:t>
            </a:r>
            <a:r>
              <a:rPr lang="en-GB" dirty="0" err="1"/>
              <a:t>AuM</a:t>
            </a:r>
            <a:r>
              <a:rPr lang="en-GB" dirty="0"/>
              <a:t>, mainly static</a:t>
            </a:r>
          </a:p>
          <a:p>
            <a:pPr lvl="1"/>
            <a:r>
              <a:rPr lang="en-GB" dirty="0"/>
              <a:t>£7bn (£6bn in 2020) Raymond James growing</a:t>
            </a:r>
          </a:p>
          <a:p>
            <a:r>
              <a:rPr lang="en-GB" b="1" dirty="0"/>
              <a:t>D2C and self-directed </a:t>
            </a:r>
            <a:r>
              <a:rPr lang="en-GB" dirty="0"/>
              <a:t>investors still the fast growing space – a third of cash flow</a:t>
            </a:r>
          </a:p>
          <a:p>
            <a:pPr lvl="1"/>
            <a:r>
              <a:rPr lang="en-GB" dirty="0"/>
              <a:t>£46bn (£38 bin 2019), inflows of £8.2bn v £6.75 bn in 2019</a:t>
            </a:r>
          </a:p>
          <a:p>
            <a:r>
              <a:rPr lang="en-GB" b="1" dirty="0"/>
              <a:t>Adviser platforms </a:t>
            </a:r>
            <a:r>
              <a:rPr lang="en-GB" dirty="0"/>
              <a:t>are small, less than 3% of AuM </a:t>
            </a:r>
          </a:p>
          <a:p>
            <a:pPr lvl="1"/>
            <a:r>
              <a:rPr lang="en-GB" dirty="0"/>
              <a:t>£1.35bn v £1.5 bn </a:t>
            </a:r>
            <a:r>
              <a:rPr lang="en-GB" dirty="0" err="1"/>
              <a:t>AuM</a:t>
            </a:r>
            <a:r>
              <a:rPr lang="en-GB" dirty="0"/>
              <a:t> in 2019</a:t>
            </a:r>
          </a:p>
          <a:p>
            <a:endParaRPr lang="en-GB" dirty="0"/>
          </a:p>
          <a:p>
            <a:pPr marL="0" indent="0">
              <a:buNone/>
            </a:pPr>
            <a:endParaRPr lang="en-GB" dirty="0"/>
          </a:p>
        </p:txBody>
      </p:sp>
    </p:spTree>
    <p:extLst>
      <p:ext uri="{BB962C8B-B14F-4D97-AF65-F5344CB8AC3E}">
        <p14:creationId xmlns:p14="http://schemas.microsoft.com/office/powerpoint/2010/main" val="3879295226"/>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CA0E-997C-4A4B-9EB3-D2E0DDE93F62}"/>
              </a:ext>
            </a:extLst>
          </p:cNvPr>
          <p:cNvSpPr>
            <a:spLocks noGrp="1"/>
          </p:cNvSpPr>
          <p:nvPr>
            <p:ph type="title"/>
          </p:nvPr>
        </p:nvSpPr>
        <p:spPr/>
        <p:txBody>
          <a:bodyPr>
            <a:noAutofit/>
          </a:bodyPr>
          <a:lstStyle/>
          <a:p>
            <a:r>
              <a:rPr lang="en-GB" sz="2000" dirty="0"/>
              <a:t>RD:IR IT universe 2020: ownership by shareholder type: </a:t>
            </a:r>
            <a:r>
              <a:rPr lang="en-GB" sz="2000" dirty="0">
                <a:latin typeface="+mn-lt"/>
                <a:ea typeface="+mn-ea"/>
                <a:cs typeface="+mn-cs"/>
              </a:rPr>
              <a:t>£136 bn</a:t>
            </a:r>
          </a:p>
        </p:txBody>
      </p:sp>
      <p:sp>
        <p:nvSpPr>
          <p:cNvPr id="7" name="TextBox 6">
            <a:extLst>
              <a:ext uri="{FF2B5EF4-FFF2-40B4-BE49-F238E27FC236}">
                <a16:creationId xmlns:a16="http://schemas.microsoft.com/office/drawing/2014/main" id="{65FBBF37-04A9-4D4D-B06F-5F0AB7512D6B}"/>
              </a:ext>
            </a:extLst>
          </p:cNvPr>
          <p:cNvSpPr txBox="1"/>
          <p:nvPr/>
        </p:nvSpPr>
        <p:spPr>
          <a:xfrm>
            <a:off x="269875" y="6204850"/>
            <a:ext cx="4047286" cy="123111"/>
          </a:xfrm>
          <a:prstGeom prst="rect">
            <a:avLst/>
          </a:prstGeom>
          <a:noFill/>
        </p:spPr>
        <p:txBody>
          <a:bodyPr wrap="square" lIns="0" tIns="0" rIns="0" bIns="0" rtlCol="0">
            <a:spAutoFit/>
          </a:bodyPr>
          <a:lstStyle/>
          <a:p>
            <a:pPr>
              <a:spcBef>
                <a:spcPts val="450"/>
              </a:spcBef>
            </a:pPr>
            <a:r>
              <a:rPr lang="en-GB" sz="800" dirty="0">
                <a:solidFill>
                  <a:schemeClr val="accent2"/>
                </a:solidFill>
                <a:latin typeface="Arial" pitchFamily="34" charset="0"/>
                <a:cs typeface="Arial" pitchFamily="34" charset="0"/>
              </a:rPr>
              <a:t>Source; Richard Davies Investor Relations/ Warhorse Partners topology</a:t>
            </a:r>
          </a:p>
        </p:txBody>
      </p:sp>
      <p:sp>
        <p:nvSpPr>
          <p:cNvPr id="3" name="TextBox 2">
            <a:extLst>
              <a:ext uri="{FF2B5EF4-FFF2-40B4-BE49-F238E27FC236}">
                <a16:creationId xmlns:a16="http://schemas.microsoft.com/office/drawing/2014/main" id="{42BD9321-8306-458E-90DF-4D5ACB6F8063}"/>
              </a:ext>
            </a:extLst>
          </p:cNvPr>
          <p:cNvSpPr txBox="1"/>
          <p:nvPr/>
        </p:nvSpPr>
        <p:spPr>
          <a:xfrm>
            <a:off x="276669" y="5860113"/>
            <a:ext cx="4047286" cy="161583"/>
          </a:xfrm>
          <a:prstGeom prst="rect">
            <a:avLst/>
          </a:prstGeom>
          <a:noFill/>
        </p:spPr>
        <p:txBody>
          <a:bodyPr wrap="square" lIns="0" tIns="0" rIns="0" bIns="0" rtlCol="0">
            <a:spAutoFit/>
          </a:bodyPr>
          <a:lstStyle/>
          <a:p>
            <a:pPr>
              <a:spcBef>
                <a:spcPts val="450"/>
              </a:spcBef>
            </a:pPr>
            <a:r>
              <a:rPr lang="en-GB" sz="1050" dirty="0">
                <a:solidFill>
                  <a:schemeClr val="accent2"/>
                </a:solidFill>
                <a:latin typeface="Arial" pitchFamily="34" charset="0"/>
                <a:cs typeface="Arial" pitchFamily="34" charset="0"/>
              </a:rPr>
              <a:t>RD:IR analyses over </a:t>
            </a:r>
            <a:r>
              <a:rPr lang="en-GB" sz="1000" dirty="0">
                <a:solidFill>
                  <a:schemeClr val="accent2"/>
                </a:solidFill>
              </a:rPr>
              <a:t>60% of all investment trusts at a granular level</a:t>
            </a:r>
          </a:p>
        </p:txBody>
      </p:sp>
      <p:pic>
        <p:nvPicPr>
          <p:cNvPr id="18" name="Picture 17">
            <a:extLst>
              <a:ext uri="{FF2B5EF4-FFF2-40B4-BE49-F238E27FC236}">
                <a16:creationId xmlns:a16="http://schemas.microsoft.com/office/drawing/2014/main" id="{AA81B591-A99D-40D3-8B78-A89E1854412D}"/>
              </a:ext>
            </a:extLst>
          </p:cNvPr>
          <p:cNvPicPr>
            <a:picLocks noChangeAspect="1"/>
          </p:cNvPicPr>
          <p:nvPr/>
        </p:nvPicPr>
        <p:blipFill>
          <a:blip r:embed="rId2"/>
          <a:stretch>
            <a:fillRect/>
          </a:stretch>
        </p:blipFill>
        <p:spPr>
          <a:xfrm>
            <a:off x="8083924" y="6225488"/>
            <a:ext cx="810838" cy="359695"/>
          </a:xfrm>
          <a:prstGeom prst="rect">
            <a:avLst/>
          </a:prstGeom>
        </p:spPr>
      </p:pic>
      <p:graphicFrame>
        <p:nvGraphicFramePr>
          <p:cNvPr id="23" name="Chart 22">
            <a:extLst>
              <a:ext uri="{FF2B5EF4-FFF2-40B4-BE49-F238E27FC236}">
                <a16:creationId xmlns:a16="http://schemas.microsoft.com/office/drawing/2014/main" id="{AF00ABF4-15F2-4230-86DC-3ABAAE32646F}"/>
              </a:ext>
            </a:extLst>
          </p:cNvPr>
          <p:cNvGraphicFramePr/>
          <p:nvPr>
            <p:extLst>
              <p:ext uri="{D42A27DB-BD31-4B8C-83A1-F6EECF244321}">
                <p14:modId xmlns:p14="http://schemas.microsoft.com/office/powerpoint/2010/main" val="100712904"/>
              </p:ext>
            </p:extLst>
          </p:nvPr>
        </p:nvGraphicFramePr>
        <p:xfrm>
          <a:off x="244918" y="1322203"/>
          <a:ext cx="418897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E3F7D35C-4F46-44FA-8E8D-E6C669B8CC95}"/>
              </a:ext>
            </a:extLst>
          </p:cNvPr>
          <p:cNvGraphicFramePr/>
          <p:nvPr>
            <p:extLst>
              <p:ext uri="{D42A27DB-BD31-4B8C-83A1-F6EECF244321}">
                <p14:modId xmlns:p14="http://schemas.microsoft.com/office/powerpoint/2010/main" val="2571923034"/>
              </p:ext>
            </p:extLst>
          </p:nvPr>
        </p:nvGraphicFramePr>
        <p:xfrm>
          <a:off x="4765675" y="1322203"/>
          <a:ext cx="418897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281750"/>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3222-2A37-4139-9FAB-4E9EE525629D}"/>
              </a:ext>
            </a:extLst>
          </p:cNvPr>
          <p:cNvSpPr>
            <a:spLocks noGrp="1"/>
          </p:cNvSpPr>
          <p:nvPr>
            <p:ph type="title"/>
          </p:nvPr>
        </p:nvSpPr>
        <p:spPr/>
        <p:txBody>
          <a:bodyPr>
            <a:normAutofit fontScale="90000"/>
          </a:bodyPr>
          <a:lstStyle/>
          <a:p>
            <a:r>
              <a:rPr lang="en-GB" dirty="0"/>
              <a:t>Cashflow ex performance 2020 by investor group (23bn)</a:t>
            </a:r>
          </a:p>
        </p:txBody>
      </p:sp>
      <p:graphicFrame>
        <p:nvGraphicFramePr>
          <p:cNvPr id="4" name="Content Placeholder 3">
            <a:extLst>
              <a:ext uri="{FF2B5EF4-FFF2-40B4-BE49-F238E27FC236}">
                <a16:creationId xmlns:a16="http://schemas.microsoft.com/office/drawing/2014/main" id="{C6ABD1F9-9A5B-48F5-80ED-A4730C02FB9D}"/>
              </a:ext>
            </a:extLst>
          </p:cNvPr>
          <p:cNvGraphicFramePr>
            <a:graphicFrameLocks noGrp="1"/>
          </p:cNvGraphicFramePr>
          <p:nvPr>
            <p:ph sz="quarter" idx="10"/>
            <p:extLst>
              <p:ext uri="{D42A27DB-BD31-4B8C-83A1-F6EECF244321}">
                <p14:modId xmlns:p14="http://schemas.microsoft.com/office/powerpoint/2010/main" val="312718204"/>
              </p:ext>
            </p:extLst>
          </p:nvPr>
        </p:nvGraphicFramePr>
        <p:xfrm>
          <a:off x="249237" y="1331813"/>
          <a:ext cx="8731853" cy="5073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909303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5AF5-2482-44A9-8E40-828B5B9A5F91}"/>
              </a:ext>
            </a:extLst>
          </p:cNvPr>
          <p:cNvSpPr>
            <a:spLocks noGrp="1"/>
          </p:cNvSpPr>
          <p:nvPr>
            <p:ph type="title"/>
          </p:nvPr>
        </p:nvSpPr>
        <p:spPr/>
        <p:txBody>
          <a:bodyPr>
            <a:normAutofit fontScale="90000"/>
          </a:bodyPr>
          <a:lstStyle/>
          <a:p>
            <a:r>
              <a:rPr lang="en-GB" dirty="0"/>
              <a:t>Cashflow by percentage by investor group 2020 (23bn)</a:t>
            </a:r>
          </a:p>
        </p:txBody>
      </p:sp>
      <p:graphicFrame>
        <p:nvGraphicFramePr>
          <p:cNvPr id="4" name="Content Placeholder 3">
            <a:extLst>
              <a:ext uri="{FF2B5EF4-FFF2-40B4-BE49-F238E27FC236}">
                <a16:creationId xmlns:a16="http://schemas.microsoft.com/office/drawing/2014/main" id="{C6ABD1F9-9A5B-48F5-80ED-A4730C02FB9D}"/>
              </a:ext>
            </a:extLst>
          </p:cNvPr>
          <p:cNvGraphicFramePr>
            <a:graphicFrameLocks noGrp="1"/>
          </p:cNvGraphicFramePr>
          <p:nvPr>
            <p:ph sz="quarter" idx="10"/>
            <p:extLst>
              <p:ext uri="{D42A27DB-BD31-4B8C-83A1-F6EECF244321}">
                <p14:modId xmlns:p14="http://schemas.microsoft.com/office/powerpoint/2010/main" val="2449444404"/>
              </p:ext>
            </p:extLst>
          </p:nvPr>
        </p:nvGraphicFramePr>
        <p:xfrm>
          <a:off x="249238" y="1341438"/>
          <a:ext cx="8645525"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987820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8646-0F55-482F-AC70-A80E6CED1B9F}"/>
              </a:ext>
            </a:extLst>
          </p:cNvPr>
          <p:cNvSpPr>
            <a:spLocks noGrp="1"/>
          </p:cNvSpPr>
          <p:nvPr>
            <p:ph type="title"/>
          </p:nvPr>
        </p:nvSpPr>
        <p:spPr/>
        <p:txBody>
          <a:bodyPr>
            <a:noAutofit/>
          </a:bodyPr>
          <a:lstStyle/>
          <a:p>
            <a:r>
              <a:rPr lang="en-GB" sz="2000" dirty="0"/>
              <a:t>D2C is the dominant single growth segment by cash flow </a:t>
            </a:r>
          </a:p>
        </p:txBody>
      </p:sp>
      <p:graphicFrame>
        <p:nvGraphicFramePr>
          <p:cNvPr id="8" name="Content Placeholder 7">
            <a:extLst>
              <a:ext uri="{FF2B5EF4-FFF2-40B4-BE49-F238E27FC236}">
                <a16:creationId xmlns:a16="http://schemas.microsoft.com/office/drawing/2014/main" id="{3A74DE4A-9AAF-491A-9FA3-D86EA5395D7A}"/>
              </a:ext>
            </a:extLst>
          </p:cNvPr>
          <p:cNvGraphicFramePr>
            <a:graphicFrameLocks noGrp="1"/>
          </p:cNvGraphicFramePr>
          <p:nvPr>
            <p:ph sz="quarter" idx="10"/>
            <p:extLst>
              <p:ext uri="{D42A27DB-BD31-4B8C-83A1-F6EECF244321}">
                <p14:modId xmlns:p14="http://schemas.microsoft.com/office/powerpoint/2010/main" val="692493016"/>
              </p:ext>
            </p:extLst>
          </p:nvPr>
        </p:nvGraphicFramePr>
        <p:xfrm>
          <a:off x="269875" y="1025478"/>
          <a:ext cx="4164013" cy="49672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F192E90-BBFC-42BC-9F9A-8947951E654C}"/>
              </a:ext>
            </a:extLst>
          </p:cNvPr>
          <p:cNvSpPr txBox="1"/>
          <p:nvPr/>
        </p:nvSpPr>
        <p:spPr>
          <a:xfrm>
            <a:off x="368110" y="5232592"/>
            <a:ext cx="7542034" cy="153888"/>
          </a:xfrm>
          <a:prstGeom prst="rect">
            <a:avLst/>
          </a:prstGeom>
          <a:noFill/>
        </p:spPr>
        <p:txBody>
          <a:bodyPr wrap="square" lIns="0" tIns="0" rIns="0" bIns="0" rtlCol="0">
            <a:spAutoFit/>
          </a:bodyPr>
          <a:lstStyle/>
          <a:p>
            <a:pPr>
              <a:spcBef>
                <a:spcPts val="450"/>
              </a:spcBef>
            </a:pPr>
            <a:r>
              <a:rPr lang="en-GB" sz="1000" dirty="0">
                <a:solidFill>
                  <a:schemeClr val="accent2"/>
                </a:solidFill>
              </a:rPr>
              <a:t>D2C segment overall was  c. £8.3 bn (£6.7 billion in 2019) (36%) of all annual positive buying liquidity last year</a:t>
            </a:r>
          </a:p>
        </p:txBody>
      </p:sp>
      <p:graphicFrame>
        <p:nvGraphicFramePr>
          <p:cNvPr id="6" name="Content Placeholder 7">
            <a:extLst>
              <a:ext uri="{FF2B5EF4-FFF2-40B4-BE49-F238E27FC236}">
                <a16:creationId xmlns:a16="http://schemas.microsoft.com/office/drawing/2014/main" id="{A44558A4-648E-48CD-820E-FAC223C38B15}"/>
              </a:ext>
            </a:extLst>
          </p:cNvPr>
          <p:cNvGraphicFramePr>
            <a:graphicFrameLocks/>
          </p:cNvGraphicFramePr>
          <p:nvPr>
            <p:extLst>
              <p:ext uri="{D42A27DB-BD31-4B8C-83A1-F6EECF244321}">
                <p14:modId xmlns:p14="http://schemas.microsoft.com/office/powerpoint/2010/main" val="2929112034"/>
              </p:ext>
            </p:extLst>
          </p:nvPr>
        </p:nvGraphicFramePr>
        <p:xfrm>
          <a:off x="4710112" y="1025479"/>
          <a:ext cx="4164013" cy="4967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80475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ED8E-8279-4161-B890-7CDF5B97A637}"/>
              </a:ext>
            </a:extLst>
          </p:cNvPr>
          <p:cNvSpPr>
            <a:spLocks noGrp="1"/>
          </p:cNvSpPr>
          <p:nvPr>
            <p:ph type="title"/>
          </p:nvPr>
        </p:nvSpPr>
        <p:spPr/>
        <p:txBody>
          <a:bodyPr>
            <a:noAutofit/>
          </a:bodyPr>
          <a:lstStyle/>
          <a:p>
            <a:pPr>
              <a:spcBef>
                <a:spcPts val="600"/>
              </a:spcBef>
            </a:pPr>
            <a:r>
              <a:rPr lang="en-GB" sz="2000" dirty="0">
                <a:solidFill>
                  <a:schemeClr val="accent1"/>
                </a:solidFill>
                <a:latin typeface="Arial" pitchFamily="34" charset="0"/>
                <a:cs typeface="Arial" pitchFamily="34" charset="0"/>
              </a:rPr>
              <a:t>Activists are </a:t>
            </a:r>
            <a:r>
              <a:rPr lang="en-GB" sz="2000" dirty="0">
                <a:solidFill>
                  <a:schemeClr val="accent1"/>
                </a:solidFill>
                <a:latin typeface="+mn-lt"/>
                <a:ea typeface="+mn-ea"/>
                <a:cs typeface="+mn-cs"/>
              </a:rPr>
              <a:t>4</a:t>
            </a:r>
            <a:r>
              <a:rPr lang="en-GB" sz="2000" dirty="0">
                <a:latin typeface="+mn-lt"/>
                <a:ea typeface="+mn-ea"/>
                <a:cs typeface="+mn-cs"/>
              </a:rPr>
              <a:t>0% of top buying 10 institutions</a:t>
            </a:r>
            <a:r>
              <a:rPr lang="en-GB" sz="2000" dirty="0">
                <a:solidFill>
                  <a:schemeClr val="accent1"/>
                </a:solidFill>
                <a:latin typeface="Arial" pitchFamily="34" charset="0"/>
                <a:cs typeface="Arial" pitchFamily="34" charset="0"/>
              </a:rPr>
              <a:t>, indexers also high</a:t>
            </a:r>
          </a:p>
        </p:txBody>
      </p:sp>
      <p:graphicFrame>
        <p:nvGraphicFramePr>
          <p:cNvPr id="11" name="Table 11">
            <a:extLst>
              <a:ext uri="{FF2B5EF4-FFF2-40B4-BE49-F238E27FC236}">
                <a16:creationId xmlns:a16="http://schemas.microsoft.com/office/drawing/2014/main" id="{1EBB7857-96AF-420C-8B2F-9D60ACBE5538}"/>
              </a:ext>
            </a:extLst>
          </p:cNvPr>
          <p:cNvGraphicFramePr>
            <a:graphicFrameLocks noGrp="1"/>
          </p:cNvGraphicFramePr>
          <p:nvPr>
            <p:ph sz="quarter" idx="10"/>
            <p:extLst>
              <p:ext uri="{D42A27DB-BD31-4B8C-83A1-F6EECF244321}">
                <p14:modId xmlns:p14="http://schemas.microsoft.com/office/powerpoint/2010/main" val="1654964138"/>
              </p:ext>
            </p:extLst>
          </p:nvPr>
        </p:nvGraphicFramePr>
        <p:xfrm>
          <a:off x="199697" y="1562711"/>
          <a:ext cx="8695065" cy="3383280"/>
        </p:xfrm>
        <a:graphic>
          <a:graphicData uri="http://schemas.openxmlformats.org/drawingml/2006/table">
            <a:tbl>
              <a:tblPr firstRow="1" bandRow="1">
                <a:tableStyleId>{5C22544A-7EE6-4342-B048-85BDC9FD1C3A}</a:tableStyleId>
              </a:tblPr>
              <a:tblGrid>
                <a:gridCol w="2256420">
                  <a:extLst>
                    <a:ext uri="{9D8B030D-6E8A-4147-A177-3AD203B41FA5}">
                      <a16:colId xmlns:a16="http://schemas.microsoft.com/office/drawing/2014/main" val="299990246"/>
                    </a:ext>
                  </a:extLst>
                </a:gridCol>
                <a:gridCol w="1287729">
                  <a:extLst>
                    <a:ext uri="{9D8B030D-6E8A-4147-A177-3AD203B41FA5}">
                      <a16:colId xmlns:a16="http://schemas.microsoft.com/office/drawing/2014/main" val="1431953533"/>
                    </a:ext>
                  </a:extLst>
                </a:gridCol>
                <a:gridCol w="1287729">
                  <a:extLst>
                    <a:ext uri="{9D8B030D-6E8A-4147-A177-3AD203B41FA5}">
                      <a16:colId xmlns:a16="http://schemas.microsoft.com/office/drawing/2014/main" val="3216263533"/>
                    </a:ext>
                  </a:extLst>
                </a:gridCol>
                <a:gridCol w="1287729">
                  <a:extLst>
                    <a:ext uri="{9D8B030D-6E8A-4147-A177-3AD203B41FA5}">
                      <a16:colId xmlns:a16="http://schemas.microsoft.com/office/drawing/2014/main" val="2544599823"/>
                    </a:ext>
                  </a:extLst>
                </a:gridCol>
                <a:gridCol w="1287729">
                  <a:extLst>
                    <a:ext uri="{9D8B030D-6E8A-4147-A177-3AD203B41FA5}">
                      <a16:colId xmlns:a16="http://schemas.microsoft.com/office/drawing/2014/main" val="759711398"/>
                    </a:ext>
                  </a:extLst>
                </a:gridCol>
                <a:gridCol w="1287729">
                  <a:extLst>
                    <a:ext uri="{9D8B030D-6E8A-4147-A177-3AD203B41FA5}">
                      <a16:colId xmlns:a16="http://schemas.microsoft.com/office/drawing/2014/main" val="398390086"/>
                    </a:ext>
                  </a:extLst>
                </a:gridCol>
              </a:tblGrid>
              <a:tr h="199165">
                <a:tc>
                  <a:txBody>
                    <a:bodyPr/>
                    <a:lstStyle/>
                    <a:p>
                      <a:pPr algn="l" fontAlgn="b"/>
                      <a:r>
                        <a:rPr lang="en-GB" sz="1000" b="0" i="0" u="none" strike="noStrike" dirty="0">
                          <a:solidFill>
                            <a:schemeClr val="accent2"/>
                          </a:solidFill>
                          <a:effectLst/>
                          <a:latin typeface="+mj-lt"/>
                        </a:rPr>
                        <a:t> </a:t>
                      </a:r>
                    </a:p>
                    <a:p>
                      <a:pPr algn="l" fontAlgn="b"/>
                      <a:r>
                        <a:rPr lang="en-GB" sz="1000" b="1" i="0" u="none" strike="noStrike" dirty="0">
                          <a:solidFill>
                            <a:schemeClr val="accent2"/>
                          </a:solidFill>
                          <a:effectLst/>
                          <a:latin typeface="+mj-lt"/>
                        </a:rPr>
                        <a:t>Institution</a:t>
                      </a:r>
                    </a:p>
                  </a:txBody>
                  <a:tcPr marL="45720" marR="45720" anchor="b">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chemeClr val="accent2"/>
                          </a:solidFill>
                          <a:effectLst/>
                          <a:latin typeface="+mj-lt"/>
                        </a:rPr>
                        <a:t>Dec 2020</a:t>
                      </a:r>
                    </a:p>
                    <a:p>
                      <a:pPr algn="r" fontAlgn="b"/>
                      <a:r>
                        <a:rPr lang="en-GB" sz="1000" b="1" i="0" u="none" strike="noStrike" dirty="0">
                          <a:solidFill>
                            <a:schemeClr val="accent2"/>
                          </a:solidFill>
                          <a:effectLst/>
                          <a:latin typeface="+mj-lt"/>
                        </a:rPr>
                        <a:t>£ RD:IR Stable</a:t>
                      </a:r>
                    </a:p>
                  </a:txBody>
                  <a:tcPr marL="45720" marR="45720" anchor="b">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chemeClr val="accent2"/>
                          </a:solidFill>
                          <a:effectLst/>
                          <a:latin typeface="+mj-lt"/>
                        </a:rPr>
                        <a:t>Dec 2020</a:t>
                      </a:r>
                    </a:p>
                    <a:p>
                      <a:pPr algn="r" fontAlgn="b"/>
                      <a:r>
                        <a:rPr lang="en-GB" sz="1000" b="1" i="0" u="none" strike="noStrike" dirty="0">
                          <a:solidFill>
                            <a:schemeClr val="accent2"/>
                          </a:solidFill>
                          <a:effectLst/>
                          <a:latin typeface="+mj-lt"/>
                        </a:rPr>
                        <a:t>% RD:IR Stable</a:t>
                      </a:r>
                    </a:p>
                  </a:txBody>
                  <a:tcPr marL="45720" marR="45720" anchor="b">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chemeClr val="accent2"/>
                          </a:solidFill>
                          <a:effectLst/>
                          <a:latin typeface="+mj-lt"/>
                        </a:rPr>
                        <a:t>Dec 2019</a:t>
                      </a:r>
                    </a:p>
                    <a:p>
                      <a:pPr algn="r" fontAlgn="b"/>
                      <a:r>
                        <a:rPr lang="en-GB" sz="1000" b="1" i="0" u="none" strike="noStrike" dirty="0">
                          <a:solidFill>
                            <a:schemeClr val="accent2"/>
                          </a:solidFill>
                          <a:effectLst/>
                          <a:latin typeface="+mj-lt"/>
                        </a:rPr>
                        <a:t>£ RD:IR Stable</a:t>
                      </a:r>
                    </a:p>
                  </a:txBody>
                  <a:tcPr marL="45720" marR="45720" anchor="b">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1" i="0" u="none" strike="noStrike" dirty="0">
                          <a:solidFill>
                            <a:schemeClr val="accent2"/>
                          </a:solidFill>
                          <a:effectLst/>
                          <a:latin typeface="+mj-lt"/>
                        </a:rPr>
                        <a:t>Dec 2019</a:t>
                      </a:r>
                    </a:p>
                    <a:p>
                      <a:pPr algn="r" fontAlgn="b"/>
                      <a:r>
                        <a:rPr lang="en-GB" sz="1000" b="1" i="0" u="none" strike="noStrike" dirty="0">
                          <a:solidFill>
                            <a:schemeClr val="accent2"/>
                          </a:solidFill>
                          <a:effectLst/>
                          <a:latin typeface="+mj-lt"/>
                        </a:rPr>
                        <a:t>% RD:IR Stable</a:t>
                      </a:r>
                    </a:p>
                  </a:txBody>
                  <a:tcPr marL="45720" marR="45720" anchor="b">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1000" b="0" i="0" u="none" strike="noStrike" dirty="0">
                          <a:solidFill>
                            <a:schemeClr val="accent2"/>
                          </a:solidFill>
                          <a:effectLst/>
                          <a:latin typeface="+mj-lt"/>
                        </a:rPr>
                        <a:t> </a:t>
                      </a:r>
                    </a:p>
                    <a:p>
                      <a:pPr algn="r" fontAlgn="b"/>
                      <a:r>
                        <a:rPr lang="en-GB" sz="1000" b="1" i="0" u="none" strike="noStrike" dirty="0">
                          <a:solidFill>
                            <a:schemeClr val="accent2"/>
                          </a:solidFill>
                          <a:effectLst/>
                          <a:latin typeface="+mj-lt"/>
                        </a:rPr>
                        <a:t>Change &gt; £50m</a:t>
                      </a:r>
                    </a:p>
                  </a:txBody>
                  <a:tcPr marL="45720" marR="45720" anchor="b">
                    <a:lnL w="12700" cmpd="sng">
                      <a:noFill/>
                    </a:lnL>
                    <a:lnR w="12700" cmpd="sng">
                      <a:noFill/>
                    </a:lnR>
                    <a:lnT w="190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68739302"/>
                  </a:ext>
                </a:extLst>
              </a:tr>
              <a:tr h="151217">
                <a:tc>
                  <a:txBody>
                    <a:bodyPr/>
                    <a:lstStyle/>
                    <a:p>
                      <a:pPr algn="l" fontAlgn="b"/>
                      <a:r>
                        <a:rPr lang="en-GB" sz="1000" b="0" i="0" u="none" strike="noStrike" dirty="0">
                          <a:solidFill>
                            <a:schemeClr val="accent2"/>
                          </a:solidFill>
                          <a:effectLst/>
                          <a:latin typeface="+mj-lt"/>
                        </a:rPr>
                        <a:t>BlackRock</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3,961,078,672</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2.90</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2,895,251,202</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2.66</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1,065,827,469</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2133127"/>
                  </a:ext>
                </a:extLst>
              </a:tr>
              <a:tr h="199165">
                <a:tc>
                  <a:txBody>
                    <a:bodyPr/>
                    <a:lstStyle/>
                    <a:p>
                      <a:pPr algn="l" fontAlgn="b"/>
                      <a:r>
                        <a:rPr lang="en-US" sz="1000" b="0" i="0" u="none" strike="noStrike" dirty="0">
                          <a:solidFill>
                            <a:srgbClr val="A90000"/>
                          </a:solidFill>
                          <a:effectLst/>
                          <a:latin typeface="+mj-lt"/>
                        </a:rPr>
                        <a:t>City of London Investment Management</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2,764,684,378</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2.03</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2,037,832,434</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1.87</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726,851,943</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5583403"/>
                  </a:ext>
                </a:extLst>
              </a:tr>
              <a:tr h="199165">
                <a:tc>
                  <a:txBody>
                    <a:bodyPr/>
                    <a:lstStyle/>
                    <a:p>
                      <a:pPr algn="l" fontAlgn="b"/>
                      <a:r>
                        <a:rPr lang="en-GB" sz="1000" b="0" i="0" u="none" strike="noStrike" dirty="0">
                          <a:solidFill>
                            <a:schemeClr val="accent2"/>
                          </a:solidFill>
                          <a:effectLst/>
                          <a:latin typeface="+mj-lt"/>
                        </a:rPr>
                        <a:t>Legal &amp; General Investment Management</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2,516,762,717</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1.85</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2,127,997,212</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1.95</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388,765,505</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1650710"/>
                  </a:ext>
                </a:extLst>
              </a:tr>
              <a:tr h="152091">
                <a:tc>
                  <a:txBody>
                    <a:bodyPr/>
                    <a:lstStyle/>
                    <a:p>
                      <a:pPr algn="l" fontAlgn="b"/>
                      <a:r>
                        <a:rPr lang="en-GB" sz="1000" b="0" i="0" u="none" strike="noStrike" dirty="0">
                          <a:solidFill>
                            <a:srgbClr val="A90000"/>
                          </a:solidFill>
                          <a:effectLst/>
                          <a:latin typeface="+mj-lt"/>
                        </a:rPr>
                        <a:t>Lazard Asset Management</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rgbClr val="A90000"/>
                          </a:solidFill>
                          <a:effectLst/>
                          <a:latin typeface="+mj-lt"/>
                        </a:rPr>
                        <a:t>1,967,157,227</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rgbClr val="A90000"/>
                          </a:solidFill>
                          <a:effectLst/>
                          <a:latin typeface="+mj-lt"/>
                        </a:rPr>
                        <a:t>1.44</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1,448,070,703</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1.33</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519,086,524</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8754964"/>
                  </a:ext>
                </a:extLst>
              </a:tr>
              <a:tr h="152091">
                <a:tc>
                  <a:txBody>
                    <a:bodyPr/>
                    <a:lstStyle/>
                    <a:p>
                      <a:pPr algn="l" fontAlgn="b"/>
                      <a:r>
                        <a:rPr lang="en-GB" sz="1000" b="0" i="0" u="none" strike="noStrike" dirty="0">
                          <a:solidFill>
                            <a:srgbClr val="A90000"/>
                          </a:solidFill>
                          <a:effectLst/>
                          <a:latin typeface="+mj-lt"/>
                        </a:rPr>
                        <a:t>Wells Capital Management</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1,611,068,006</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1.18</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1,047,178,941</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0.96</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563,889,065</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8379658"/>
                  </a:ext>
                </a:extLst>
              </a:tr>
              <a:tr h="152091">
                <a:tc>
                  <a:txBody>
                    <a:bodyPr/>
                    <a:lstStyle/>
                    <a:p>
                      <a:pPr algn="l" fontAlgn="b"/>
                      <a:r>
                        <a:rPr lang="en-GB" sz="1000" b="0" i="0" u="none" strike="noStrike">
                          <a:solidFill>
                            <a:schemeClr val="accent2"/>
                          </a:solidFill>
                          <a:effectLst/>
                          <a:latin typeface="+mj-lt"/>
                        </a:rPr>
                        <a:t>Vanguard Group</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1,390,126,160</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1.02</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1,080,835,196</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0.99</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309,290,964</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5312467"/>
                  </a:ext>
                </a:extLst>
              </a:tr>
              <a:tr h="152091">
                <a:tc>
                  <a:txBody>
                    <a:bodyPr/>
                    <a:lstStyle/>
                    <a:p>
                      <a:pPr algn="l" fontAlgn="b"/>
                      <a:r>
                        <a:rPr lang="en-GB" sz="1000" b="0" i="0" u="none" strike="noStrike">
                          <a:solidFill>
                            <a:schemeClr val="accent2"/>
                          </a:solidFill>
                          <a:effectLst/>
                          <a:latin typeface="+mj-lt"/>
                        </a:rPr>
                        <a:t>M&amp;G Investments</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1,238,678,044</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0.91</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958,933,275</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0.88</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279,744,769</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2887551"/>
                  </a:ext>
                </a:extLst>
              </a:tr>
              <a:tr h="152091">
                <a:tc>
                  <a:txBody>
                    <a:bodyPr/>
                    <a:lstStyle/>
                    <a:p>
                      <a:pPr algn="l" fontAlgn="b"/>
                      <a:r>
                        <a:rPr lang="en-GB" sz="1000" b="0" i="0" u="none" strike="noStrike" dirty="0">
                          <a:solidFill>
                            <a:srgbClr val="A90000"/>
                          </a:solidFill>
                          <a:effectLst/>
                          <a:latin typeface="+mj-lt"/>
                        </a:rPr>
                        <a:t>1607 Capital Partners</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1,068,108,496</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0.78</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967,636,836</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0.89</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rgbClr val="A90000"/>
                          </a:solidFill>
                          <a:effectLst/>
                          <a:latin typeface="+mj-lt"/>
                        </a:rPr>
                        <a:t>100,471,660</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5140712"/>
                  </a:ext>
                </a:extLst>
              </a:tr>
              <a:tr h="152091">
                <a:tc>
                  <a:txBody>
                    <a:bodyPr/>
                    <a:lstStyle/>
                    <a:p>
                      <a:pPr algn="l" fontAlgn="b"/>
                      <a:r>
                        <a:rPr lang="en-GB" sz="1000" b="0" i="0" u="none" strike="noStrike">
                          <a:solidFill>
                            <a:schemeClr val="accent2"/>
                          </a:solidFill>
                          <a:effectLst/>
                          <a:latin typeface="+mj-lt"/>
                        </a:rPr>
                        <a:t>Close Brothers Asset Management</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860,801,803</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0.63</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652,196,471</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0.60</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208,605,332</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2095891"/>
                  </a:ext>
                </a:extLst>
              </a:tr>
              <a:tr h="152091">
                <a:tc>
                  <a:txBody>
                    <a:bodyPr/>
                    <a:lstStyle/>
                    <a:p>
                      <a:pPr algn="l" fontAlgn="b"/>
                      <a:r>
                        <a:rPr lang="en-GB" sz="1000" b="0" i="0" u="none" strike="noStrike">
                          <a:solidFill>
                            <a:schemeClr val="accent2"/>
                          </a:solidFill>
                          <a:effectLst/>
                          <a:latin typeface="+mj-lt"/>
                        </a:rPr>
                        <a:t>Quilter Investors</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668,073,354</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0.49</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a:solidFill>
                            <a:schemeClr val="accent2"/>
                          </a:solidFill>
                          <a:effectLst/>
                          <a:latin typeface="+mj-lt"/>
                        </a:rPr>
                        <a:t>594,698,828</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0.55</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accent2"/>
                          </a:solidFill>
                          <a:effectLst/>
                          <a:latin typeface="+mj-lt"/>
                        </a:rPr>
                        <a:t>73,374,526</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1925916"/>
                  </a:ext>
                </a:extLst>
              </a:tr>
              <a:tr h="152091">
                <a:tc>
                  <a:txBody>
                    <a:bodyPr/>
                    <a:lstStyle/>
                    <a:p>
                      <a:pPr algn="l" fontAlgn="b"/>
                      <a:r>
                        <a:rPr lang="en-GB" sz="1000" b="1" i="0" u="none" strike="noStrike" dirty="0">
                          <a:solidFill>
                            <a:schemeClr val="accent2"/>
                          </a:solidFill>
                          <a:effectLst/>
                          <a:latin typeface="+mj-lt"/>
                        </a:rPr>
                        <a:t>Top ten holders by change</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endParaRPr lang="en-GB" sz="1000" b="1" i="0" u="none" strike="noStrike" dirty="0">
                        <a:solidFill>
                          <a:schemeClr val="accent2"/>
                        </a:solidFill>
                        <a:effectLst/>
                        <a:latin typeface="+mj-lt"/>
                      </a:endParaRP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accent2"/>
                          </a:solidFill>
                          <a:effectLst/>
                          <a:latin typeface="+mj-lt"/>
                        </a:rPr>
                        <a:t>13.23%</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endParaRPr lang="en-GB" sz="1000" b="1" i="0" u="none" strike="noStrike" dirty="0">
                        <a:solidFill>
                          <a:schemeClr val="accent2"/>
                        </a:solidFill>
                        <a:effectLst/>
                        <a:latin typeface="+mj-lt"/>
                      </a:endParaRP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accent2"/>
                          </a:solidFill>
                          <a:effectLst/>
                          <a:latin typeface="+mj-lt"/>
                        </a:rPr>
                        <a:t>12.68%</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accent2"/>
                          </a:solidFill>
                          <a:effectLst/>
                          <a:latin typeface="+mj-lt"/>
                        </a:rPr>
                        <a:t>£4,235,907,757</a:t>
                      </a:r>
                    </a:p>
                  </a:txBody>
                  <a:tcPr marL="45720" marR="45720" anchor="b">
                    <a:lnL w="12700" cmpd="sng">
                      <a:noFill/>
                    </a:lnL>
                    <a:lnR w="12700" cmpd="sng">
                      <a:noFill/>
                    </a:lnR>
                    <a:lnT w="12700" cap="flat" cmpd="sng" algn="ctr">
                      <a:solidFill>
                        <a:schemeClr val="bg1">
                          <a:lumMod val="7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7537245"/>
                  </a:ext>
                </a:extLst>
              </a:tr>
            </a:tbl>
          </a:graphicData>
        </a:graphic>
      </p:graphicFrame>
      <p:sp>
        <p:nvSpPr>
          <p:cNvPr id="4" name="Footer Placeholder 3">
            <a:extLst>
              <a:ext uri="{FF2B5EF4-FFF2-40B4-BE49-F238E27FC236}">
                <a16:creationId xmlns:a16="http://schemas.microsoft.com/office/drawing/2014/main" id="{9FB0C68F-73F4-4A90-98B3-AC27F818FC42}"/>
              </a:ext>
            </a:extLst>
          </p:cNvPr>
          <p:cNvSpPr>
            <a:spLocks noGrp="1"/>
          </p:cNvSpPr>
          <p:nvPr>
            <p:ph type="ftr" sz="quarter" idx="4294967295"/>
          </p:nvPr>
        </p:nvSpPr>
        <p:spPr>
          <a:xfrm>
            <a:off x="0" y="0"/>
            <a:ext cx="0" cy="0"/>
          </a:xfrm>
        </p:spPr>
        <p:txBody>
          <a:bodyPr/>
          <a:lstStyle/>
          <a:p>
            <a:r>
              <a:rPr lang="en-GB" dirty="0"/>
              <a:t>  </a:t>
            </a:r>
          </a:p>
        </p:txBody>
      </p:sp>
      <p:sp>
        <p:nvSpPr>
          <p:cNvPr id="13" name="TextBox 12">
            <a:extLst>
              <a:ext uri="{FF2B5EF4-FFF2-40B4-BE49-F238E27FC236}">
                <a16:creationId xmlns:a16="http://schemas.microsoft.com/office/drawing/2014/main" id="{3C9E540C-705B-4D68-906D-FA6101729FE0}"/>
              </a:ext>
            </a:extLst>
          </p:cNvPr>
          <p:cNvSpPr txBox="1"/>
          <p:nvPr/>
        </p:nvSpPr>
        <p:spPr>
          <a:xfrm>
            <a:off x="249238" y="5050547"/>
            <a:ext cx="8645524" cy="153888"/>
          </a:xfrm>
          <a:prstGeom prst="rect">
            <a:avLst/>
          </a:prstGeom>
          <a:noFill/>
        </p:spPr>
        <p:txBody>
          <a:bodyPr wrap="square" lIns="0" tIns="0" rIns="0" bIns="0" rtlCol="0">
            <a:spAutoFit/>
          </a:bodyPr>
          <a:lstStyle/>
          <a:p>
            <a:pPr>
              <a:spcBef>
                <a:spcPts val="600"/>
              </a:spcBef>
            </a:pPr>
            <a:r>
              <a:rPr lang="en-GB" sz="1000" dirty="0">
                <a:solidFill>
                  <a:schemeClr val="accent2"/>
                </a:solidFill>
                <a:latin typeface="Arial" pitchFamily="34" charset="0"/>
                <a:cs typeface="Arial" pitchFamily="34" charset="0"/>
              </a:rPr>
              <a:t>Top ten holders are over 40% of the  top ten institutional segment by ISC% in 2020,</a:t>
            </a:r>
            <a:r>
              <a:rPr lang="en-GB" sz="1000" dirty="0">
                <a:solidFill>
                  <a:schemeClr val="accent2"/>
                </a:solidFill>
              </a:rPr>
              <a:t>   The top ten are 40% of all institutional buyers by ISC%.</a:t>
            </a:r>
          </a:p>
        </p:txBody>
      </p:sp>
      <p:pic>
        <p:nvPicPr>
          <p:cNvPr id="3" name="Picture 2">
            <a:extLst>
              <a:ext uri="{FF2B5EF4-FFF2-40B4-BE49-F238E27FC236}">
                <a16:creationId xmlns:a16="http://schemas.microsoft.com/office/drawing/2014/main" id="{05327506-A1C2-4D27-87CF-F070E333F854}"/>
              </a:ext>
            </a:extLst>
          </p:cNvPr>
          <p:cNvPicPr>
            <a:picLocks noChangeAspect="1"/>
          </p:cNvPicPr>
          <p:nvPr/>
        </p:nvPicPr>
        <p:blipFill>
          <a:blip r:embed="rId3"/>
          <a:stretch>
            <a:fillRect/>
          </a:stretch>
        </p:blipFill>
        <p:spPr>
          <a:xfrm>
            <a:off x="8083924" y="6225488"/>
            <a:ext cx="810838" cy="359695"/>
          </a:xfrm>
          <a:prstGeom prst="rect">
            <a:avLst/>
          </a:prstGeom>
        </p:spPr>
      </p:pic>
      <p:sp>
        <p:nvSpPr>
          <p:cNvPr id="9" name="TextBox 8">
            <a:extLst>
              <a:ext uri="{FF2B5EF4-FFF2-40B4-BE49-F238E27FC236}">
                <a16:creationId xmlns:a16="http://schemas.microsoft.com/office/drawing/2014/main" id="{3F074720-F94E-474B-93C5-0A8EB616C759}"/>
              </a:ext>
            </a:extLst>
          </p:cNvPr>
          <p:cNvSpPr txBox="1"/>
          <p:nvPr/>
        </p:nvSpPr>
        <p:spPr>
          <a:xfrm>
            <a:off x="249238" y="1295633"/>
            <a:ext cx="7696619" cy="215444"/>
          </a:xfrm>
          <a:prstGeom prst="rect">
            <a:avLst/>
          </a:prstGeom>
          <a:noFill/>
        </p:spPr>
        <p:txBody>
          <a:bodyPr wrap="square" lIns="0" tIns="0" rIns="0" bIns="0" rtlCol="0">
            <a:spAutoFit/>
          </a:bodyPr>
          <a:lstStyle/>
          <a:p>
            <a:pPr>
              <a:spcBef>
                <a:spcPts val="600"/>
              </a:spcBef>
            </a:pPr>
            <a:r>
              <a:rPr lang="en-GB" sz="1400" dirty="0">
                <a:solidFill>
                  <a:schemeClr val="accent2"/>
                </a:solidFill>
                <a:latin typeface="+mj-lt"/>
              </a:rPr>
              <a:t>Top ten institutional holders in the sector, ranked by y-o-y change</a:t>
            </a:r>
            <a:endParaRPr lang="en-GB" sz="1400" dirty="0">
              <a:solidFill>
                <a:schemeClr val="accent2"/>
              </a:solidFill>
              <a:latin typeface="+mj-lt"/>
              <a:cs typeface="Arial" pitchFamily="34" charset="0"/>
            </a:endParaRPr>
          </a:p>
        </p:txBody>
      </p:sp>
      <p:sp>
        <p:nvSpPr>
          <p:cNvPr id="10" name="TextBox 9">
            <a:extLst>
              <a:ext uri="{FF2B5EF4-FFF2-40B4-BE49-F238E27FC236}">
                <a16:creationId xmlns:a16="http://schemas.microsoft.com/office/drawing/2014/main" id="{71BEBE03-AD3E-463E-B6EE-B2A0CA341949}"/>
              </a:ext>
            </a:extLst>
          </p:cNvPr>
          <p:cNvSpPr txBox="1"/>
          <p:nvPr/>
        </p:nvSpPr>
        <p:spPr>
          <a:xfrm>
            <a:off x="269875" y="6155155"/>
            <a:ext cx="4047286" cy="123111"/>
          </a:xfrm>
          <a:prstGeom prst="rect">
            <a:avLst/>
          </a:prstGeom>
          <a:noFill/>
        </p:spPr>
        <p:txBody>
          <a:bodyPr wrap="square" lIns="0" tIns="0" rIns="0" bIns="0" rtlCol="0">
            <a:spAutoFit/>
          </a:bodyPr>
          <a:lstStyle/>
          <a:p>
            <a:pPr>
              <a:spcBef>
                <a:spcPts val="450"/>
              </a:spcBef>
            </a:pPr>
            <a:r>
              <a:rPr lang="en-GB" sz="800" dirty="0">
                <a:solidFill>
                  <a:schemeClr val="accent2"/>
                </a:solidFill>
                <a:latin typeface="Arial" pitchFamily="34" charset="0"/>
                <a:cs typeface="Arial" pitchFamily="34" charset="0"/>
              </a:rPr>
              <a:t>Source; Richard Davies Investor Relations/ Warhorse Partners topology</a:t>
            </a:r>
          </a:p>
        </p:txBody>
      </p:sp>
    </p:spTree>
    <p:extLst>
      <p:ext uri="{BB962C8B-B14F-4D97-AF65-F5344CB8AC3E}">
        <p14:creationId xmlns:p14="http://schemas.microsoft.com/office/powerpoint/2010/main" val="2452695662"/>
      </p:ext>
    </p:extLst>
  </p:cSld>
  <p:clrMapOvr>
    <a:masterClrMapping/>
  </p:clrMapOvr>
  <p:transition>
    <p:wipe dir="r"/>
  </p:transition>
</p:sld>
</file>

<file path=ppt/theme/theme1.xml><?xml version="1.0" encoding="utf-8"?>
<a:theme xmlns:a="http://schemas.openxmlformats.org/drawingml/2006/main" name="1_Office Theme">
  <a:themeElements>
    <a:clrScheme name="Warhouse">
      <a:dk1>
        <a:srgbClr val="000000"/>
      </a:dk1>
      <a:lt1>
        <a:srgbClr val="FFFFFF"/>
      </a:lt1>
      <a:dk2>
        <a:srgbClr val="333333"/>
      </a:dk2>
      <a:lt2>
        <a:srgbClr val="FFFFFF"/>
      </a:lt2>
      <a:accent1>
        <a:srgbClr val="8F1538"/>
      </a:accent1>
      <a:accent2>
        <a:srgbClr val="183153"/>
      </a:accent2>
      <a:accent3>
        <a:srgbClr val="E87D1E"/>
      </a:accent3>
      <a:accent4>
        <a:srgbClr val="792561"/>
      </a:accent4>
      <a:accent5>
        <a:srgbClr val="AF9C4B"/>
      </a:accent5>
      <a:accent6>
        <a:srgbClr val="A90000"/>
      </a:accent6>
      <a:hlink>
        <a:srgbClr val="A90000"/>
      </a:hlink>
      <a:folHlink>
        <a:srgbClr val="A90000"/>
      </a:folHlink>
    </a:clrScheme>
    <a:fontScheme name="A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A96"/>
        </a:solidFill>
        <a:ln w="0">
          <a:noFill/>
          <a:miter lim="800000"/>
        </a:ln>
      </a:spPr>
      <a:bodyPr lIns="72000" tIns="36000" rIns="72000" bIns="36000" rtlCol="0" anchor="ctr"/>
      <a:lstStyle>
        <a:defPPr algn="ctr">
          <a:defRPr sz="100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A9CE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spcBef>
            <a:spcPts val="600"/>
          </a:spcBef>
          <a:defRPr sz="1400" dirty="0" smtClean="0">
            <a:solidFill>
              <a:srgbClr val="005A96"/>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8B3E2E618D144988F773FB7C132DC5" ma:contentTypeVersion="7" ma:contentTypeDescription="Create a new document." ma:contentTypeScope="" ma:versionID="40e4cefdf98c0b23b61bdfefd3378226">
  <xsd:schema xmlns:xsd="http://www.w3.org/2001/XMLSchema" xmlns:xs="http://www.w3.org/2001/XMLSchema" xmlns:p="http://schemas.microsoft.com/office/2006/metadata/properties" xmlns:ns3="703a2a3a-8ba0-44ab-a620-84c3a93e5763" targetNamespace="http://schemas.microsoft.com/office/2006/metadata/properties" ma:root="true" ma:fieldsID="d350454898ffbe9b1c339bccd0ad561d" ns3:_="">
    <xsd:import namespace="703a2a3a-8ba0-44ab-a620-84c3a93e57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3a2a3a-8ba0-44ab-a620-84c3a93e57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560B72-AD3C-4B82-9222-B91BB3EF0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3a2a3a-8ba0-44ab-a620-84c3a93e5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858376-DFAB-4ED5-9068-3FBFD08D7F97}">
  <ds:schemaRefs>
    <ds:schemaRef ds:uri="http://schemas.microsoft.com/sharepoint/v3/contenttype/forms"/>
  </ds:schemaRefs>
</ds:datastoreItem>
</file>

<file path=customXml/itemProps3.xml><?xml version="1.0" encoding="utf-8"?>
<ds:datastoreItem xmlns:ds="http://schemas.openxmlformats.org/officeDocument/2006/customXml" ds:itemID="{24C1D906-C672-4E64-9243-A7877B45D8BD}">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703a2a3a-8ba0-44ab-a620-84c3a93e5763"/>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2830</Words>
  <Application>Microsoft Office PowerPoint</Application>
  <PresentationFormat>On-screen Show (4:3)</PresentationFormat>
  <Paragraphs>1047</Paragraphs>
  <Slides>20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1_Office Theme</vt:lpstr>
      <vt:lpstr>Investment trusts changing ownership 2020:  Report highlights</vt:lpstr>
      <vt:lpstr>RD:IR and Warhorse Partners Project 2018-2021</vt:lpstr>
      <vt:lpstr>Context of the RD:IR universe </vt:lpstr>
      <vt:lpstr>Changing investment trust sector 2020</vt:lpstr>
      <vt:lpstr>RD:IR IT universe 2020: ownership by shareholder type: £136 bn</vt:lpstr>
      <vt:lpstr>Cashflow ex performance 2020 by investor group (23bn)</vt:lpstr>
      <vt:lpstr>Cashflow by percentage by investor group 2020 (23bn)</vt:lpstr>
      <vt:lpstr>D2C is the dominant single growth segment by cash flow </vt:lpstr>
      <vt:lpstr>Activists are 40% of top buying 10 institutions, indexers also high</vt:lpstr>
      <vt:lpstr>The trend not favouring growth from the national WMs</vt:lpstr>
      <vt:lpstr>Big groups Investec, Brewin, Quilter see secular reduction in ISC%</vt:lpstr>
      <vt:lpstr>Vantage (HL) still leads the D2C platform cohort (ISC%)</vt:lpstr>
      <vt:lpstr>D2C channel concentrated: but c £8.2 bn of positive net flows in 2020</vt:lpstr>
      <vt:lpstr>Top twenty regional wealth managers by penetration and region</vt:lpstr>
      <vt:lpstr>Advisor Platforms 2020 vs 2019</vt:lpstr>
      <vt:lpstr>Summary: ownership and buying liquidity the key indicators</vt:lpstr>
      <vt:lpstr>PowerPoint Presentation</vt:lpstr>
      <vt:lpstr>Appendix</vt:lpstr>
      <vt:lpstr>Eight year trend, platforms v professional audiences ISC%</vt:lpstr>
      <vt:lpstr>Top twenty investor groups since 2012</vt:lpstr>
    </vt:vector>
  </TitlesOfParts>
  <Company>Aberdeen Asset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2017 JPMAM Customer Research</dc:title>
  <dc:creator>Georgina Rawkins</dc:creator>
  <cp:lastModifiedBy>Piers Currie</cp:lastModifiedBy>
  <cp:revision>268</cp:revision>
  <cp:lastPrinted>2019-03-19T16:06:20Z</cp:lastPrinted>
  <dcterms:created xsi:type="dcterms:W3CDTF">2019-02-26T14:09:42Z</dcterms:created>
  <dcterms:modified xsi:type="dcterms:W3CDTF">2021-05-25T12:41:45Z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0x010100588B3E2E618D144988F773FB7C132DC5</vt:lpwstr>
  </property>
</Properties>
</file>