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1" r:id="rId2"/>
    <p:sldId id="256" r:id="rId3"/>
    <p:sldId id="287" r:id="rId4"/>
    <p:sldId id="257" r:id="rId5"/>
    <p:sldId id="260" r:id="rId6"/>
    <p:sldId id="262" r:id="rId7"/>
    <p:sldId id="273" r:id="rId8"/>
    <p:sldId id="271" r:id="rId9"/>
    <p:sldId id="275" r:id="rId10"/>
    <p:sldId id="259" r:id="rId11"/>
    <p:sldId id="264" r:id="rId12"/>
    <p:sldId id="284" r:id="rId13"/>
    <p:sldId id="274" r:id="rId14"/>
    <p:sldId id="265" r:id="rId15"/>
    <p:sldId id="263" r:id="rId16"/>
    <p:sldId id="270" r:id="rId17"/>
    <p:sldId id="266" r:id="rId18"/>
    <p:sldId id="268" r:id="rId19"/>
    <p:sldId id="269" r:id="rId20"/>
    <p:sldId id="278" r:id="rId21"/>
    <p:sldId id="281" r:id="rId22"/>
    <p:sldId id="282" r:id="rId23"/>
    <p:sldId id="288" r:id="rId24"/>
    <p:sldId id="276" r:id="rId25"/>
    <p:sldId id="283" r:id="rId26"/>
    <p:sldId id="277" r:id="rId27"/>
    <p:sldId id="280" r:id="rId28"/>
    <p:sldId id="286" r:id="rId2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snapToGrid="0">
      <p:cViewPr varScale="1">
        <p:scale>
          <a:sx n="75" d="100"/>
          <a:sy n="75" d="100"/>
        </p:scale>
        <p:origin x="98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DDE50699-8D41-4C50-8908-0F428621838B}" type="datetimeFigureOut">
              <a:rPr lang="en-US" smtClean="0"/>
              <a:t>10/16/2024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6BF44EAD-4E2D-42C9-B6A6-F0BA34E4BC75}" type="slidenum">
              <a:rPr lang="en-US" smtClean="0"/>
              <a:t>‹#›</a:t>
            </a:fld>
            <a:endParaRPr lang="en-US"/>
          </a:p>
        </p:txBody>
      </p:sp>
    </p:spTree>
    <p:extLst>
      <p:ext uri="{BB962C8B-B14F-4D97-AF65-F5344CB8AC3E}">
        <p14:creationId xmlns:p14="http://schemas.microsoft.com/office/powerpoint/2010/main" val="29494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07BC-42BA-4A90-D0D2-7000F9FA70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9C5815-58B4-A235-CD24-08E68B14E4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7E0F69-63E0-4FDC-4E00-C8A8F17B5D5F}"/>
              </a:ext>
            </a:extLst>
          </p:cNvPr>
          <p:cNvSpPr>
            <a:spLocks noGrp="1"/>
          </p:cNvSpPr>
          <p:nvPr>
            <p:ph type="dt" sz="half" idx="10"/>
          </p:nvPr>
        </p:nvSpPr>
        <p:spPr/>
        <p:txBody>
          <a:bodyPr/>
          <a:lstStyle/>
          <a:p>
            <a:fld id="{F2792DD3-C66E-46A4-8C23-42C381631B57}" type="datetime1">
              <a:rPr lang="en-US" smtClean="0"/>
              <a:t>10/16/2024</a:t>
            </a:fld>
            <a:endParaRPr lang="en-US"/>
          </a:p>
        </p:txBody>
      </p:sp>
      <p:sp>
        <p:nvSpPr>
          <p:cNvPr id="5" name="Footer Placeholder 4">
            <a:extLst>
              <a:ext uri="{FF2B5EF4-FFF2-40B4-BE49-F238E27FC236}">
                <a16:creationId xmlns:a16="http://schemas.microsoft.com/office/drawing/2014/main" id="{87132922-A1D6-C8EE-9902-83F7CEE52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18FA2-EDD5-B890-C4AC-518E84B28FE1}"/>
              </a:ext>
            </a:extLst>
          </p:cNvPr>
          <p:cNvSpPr>
            <a:spLocks noGrp="1"/>
          </p:cNvSpPr>
          <p:nvPr>
            <p:ph type="sldNum" sz="quarter" idx="12"/>
          </p:nvPr>
        </p:nvSpPr>
        <p:spPr/>
        <p:txBody>
          <a:bodyPr/>
          <a:lstStyle/>
          <a:p>
            <a:fld id="{B54C553B-52D6-4094-B799-66F22E62578C}" type="slidenum">
              <a:rPr lang="en-US" smtClean="0"/>
              <a:t>‹#›</a:t>
            </a:fld>
            <a:endParaRPr lang="en-US"/>
          </a:p>
        </p:txBody>
      </p:sp>
    </p:spTree>
    <p:extLst>
      <p:ext uri="{BB962C8B-B14F-4D97-AF65-F5344CB8AC3E}">
        <p14:creationId xmlns:p14="http://schemas.microsoft.com/office/powerpoint/2010/main" val="172141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8177-A04A-0745-C233-2285485FF7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F9E3FF-A5E3-D59B-E8CB-C214F50988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5AE28-6498-1E8F-BEF1-74D3AB3FC676}"/>
              </a:ext>
            </a:extLst>
          </p:cNvPr>
          <p:cNvSpPr>
            <a:spLocks noGrp="1"/>
          </p:cNvSpPr>
          <p:nvPr>
            <p:ph type="dt" sz="half" idx="10"/>
          </p:nvPr>
        </p:nvSpPr>
        <p:spPr/>
        <p:txBody>
          <a:bodyPr/>
          <a:lstStyle/>
          <a:p>
            <a:fld id="{FADB9557-FACA-4339-8784-32D14CD5ED65}" type="datetime1">
              <a:rPr lang="en-US" smtClean="0"/>
              <a:t>10/16/2024</a:t>
            </a:fld>
            <a:endParaRPr lang="en-US"/>
          </a:p>
        </p:txBody>
      </p:sp>
      <p:sp>
        <p:nvSpPr>
          <p:cNvPr id="5" name="Footer Placeholder 4">
            <a:extLst>
              <a:ext uri="{FF2B5EF4-FFF2-40B4-BE49-F238E27FC236}">
                <a16:creationId xmlns:a16="http://schemas.microsoft.com/office/drawing/2014/main" id="{B0679BEF-4431-E159-2590-A6500A987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9DD2C-9612-6EBD-C4E4-3605C120AE40}"/>
              </a:ext>
            </a:extLst>
          </p:cNvPr>
          <p:cNvSpPr>
            <a:spLocks noGrp="1"/>
          </p:cNvSpPr>
          <p:nvPr>
            <p:ph type="sldNum" sz="quarter" idx="12"/>
          </p:nvPr>
        </p:nvSpPr>
        <p:spPr/>
        <p:txBody>
          <a:bodyPr/>
          <a:lstStyle/>
          <a:p>
            <a:fld id="{B54C553B-52D6-4094-B799-66F22E62578C}" type="slidenum">
              <a:rPr lang="en-US" smtClean="0"/>
              <a:t>‹#›</a:t>
            </a:fld>
            <a:endParaRPr lang="en-US"/>
          </a:p>
        </p:txBody>
      </p:sp>
    </p:spTree>
    <p:extLst>
      <p:ext uri="{BB962C8B-B14F-4D97-AF65-F5344CB8AC3E}">
        <p14:creationId xmlns:p14="http://schemas.microsoft.com/office/powerpoint/2010/main" val="239989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67B2BF-62C7-B99E-941C-62D8A39B03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8A7181-DDD2-56A2-9D2B-699524C982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E5CC6-DD70-A16A-4539-B79D92B35169}"/>
              </a:ext>
            </a:extLst>
          </p:cNvPr>
          <p:cNvSpPr>
            <a:spLocks noGrp="1"/>
          </p:cNvSpPr>
          <p:nvPr>
            <p:ph type="dt" sz="half" idx="10"/>
          </p:nvPr>
        </p:nvSpPr>
        <p:spPr/>
        <p:txBody>
          <a:bodyPr/>
          <a:lstStyle/>
          <a:p>
            <a:fld id="{27A54568-9242-400E-9A2F-60F4E369F2A3}" type="datetime1">
              <a:rPr lang="en-US" smtClean="0"/>
              <a:t>10/16/2024</a:t>
            </a:fld>
            <a:endParaRPr lang="en-US"/>
          </a:p>
        </p:txBody>
      </p:sp>
      <p:sp>
        <p:nvSpPr>
          <p:cNvPr id="5" name="Footer Placeholder 4">
            <a:extLst>
              <a:ext uri="{FF2B5EF4-FFF2-40B4-BE49-F238E27FC236}">
                <a16:creationId xmlns:a16="http://schemas.microsoft.com/office/drawing/2014/main" id="{11AED403-824A-8EAA-4A81-D8D361068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6E11D-310B-00EC-0250-AB73E1514DD7}"/>
              </a:ext>
            </a:extLst>
          </p:cNvPr>
          <p:cNvSpPr>
            <a:spLocks noGrp="1"/>
          </p:cNvSpPr>
          <p:nvPr>
            <p:ph type="sldNum" sz="quarter" idx="12"/>
          </p:nvPr>
        </p:nvSpPr>
        <p:spPr/>
        <p:txBody>
          <a:bodyPr/>
          <a:lstStyle/>
          <a:p>
            <a:fld id="{B54C553B-52D6-4094-B799-66F22E62578C}" type="slidenum">
              <a:rPr lang="en-US" smtClean="0"/>
              <a:t>‹#›</a:t>
            </a:fld>
            <a:endParaRPr lang="en-US"/>
          </a:p>
        </p:txBody>
      </p:sp>
    </p:spTree>
    <p:extLst>
      <p:ext uri="{BB962C8B-B14F-4D97-AF65-F5344CB8AC3E}">
        <p14:creationId xmlns:p14="http://schemas.microsoft.com/office/powerpoint/2010/main" val="153513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C28F8-07EC-964D-A445-321CF8010F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D3424D-0339-3AC7-E56A-856C151A59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6B64C-8A31-2F3C-A093-6F1F4C712BED}"/>
              </a:ext>
            </a:extLst>
          </p:cNvPr>
          <p:cNvSpPr>
            <a:spLocks noGrp="1"/>
          </p:cNvSpPr>
          <p:nvPr>
            <p:ph type="dt" sz="half" idx="10"/>
          </p:nvPr>
        </p:nvSpPr>
        <p:spPr/>
        <p:txBody>
          <a:bodyPr/>
          <a:lstStyle/>
          <a:p>
            <a:fld id="{033A07AC-0B75-40CF-8B9A-A3BFFF3BD841}" type="datetime1">
              <a:rPr lang="en-US" smtClean="0"/>
              <a:t>10/16/2024</a:t>
            </a:fld>
            <a:endParaRPr lang="en-US"/>
          </a:p>
        </p:txBody>
      </p:sp>
      <p:sp>
        <p:nvSpPr>
          <p:cNvPr id="5" name="Footer Placeholder 4">
            <a:extLst>
              <a:ext uri="{FF2B5EF4-FFF2-40B4-BE49-F238E27FC236}">
                <a16:creationId xmlns:a16="http://schemas.microsoft.com/office/drawing/2014/main" id="{0BC8668E-45D0-BD66-6E2D-1BE4FF4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D6719-D251-0594-2DE5-ECEAEB86F849}"/>
              </a:ext>
            </a:extLst>
          </p:cNvPr>
          <p:cNvSpPr>
            <a:spLocks noGrp="1"/>
          </p:cNvSpPr>
          <p:nvPr>
            <p:ph type="sldNum" sz="quarter" idx="12"/>
          </p:nvPr>
        </p:nvSpPr>
        <p:spPr/>
        <p:txBody>
          <a:bodyPr/>
          <a:lstStyle/>
          <a:p>
            <a:fld id="{B54C553B-52D6-4094-B799-66F22E62578C}" type="slidenum">
              <a:rPr lang="en-US" smtClean="0"/>
              <a:t>‹#›</a:t>
            </a:fld>
            <a:endParaRPr lang="en-US"/>
          </a:p>
        </p:txBody>
      </p:sp>
    </p:spTree>
    <p:extLst>
      <p:ext uri="{BB962C8B-B14F-4D97-AF65-F5344CB8AC3E}">
        <p14:creationId xmlns:p14="http://schemas.microsoft.com/office/powerpoint/2010/main" val="163361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95C9-9EB8-A728-5C73-82670F0CD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9265D4-62A6-4CF3-89FB-5097A079F2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084DC0-4844-F9CA-C16D-D23219EDC6D1}"/>
              </a:ext>
            </a:extLst>
          </p:cNvPr>
          <p:cNvSpPr>
            <a:spLocks noGrp="1"/>
          </p:cNvSpPr>
          <p:nvPr>
            <p:ph type="dt" sz="half" idx="10"/>
          </p:nvPr>
        </p:nvSpPr>
        <p:spPr/>
        <p:txBody>
          <a:bodyPr/>
          <a:lstStyle/>
          <a:p>
            <a:fld id="{0345E761-BDFA-49BA-AF66-F087B412CF9E}" type="datetime1">
              <a:rPr lang="en-US" smtClean="0"/>
              <a:t>10/16/2024</a:t>
            </a:fld>
            <a:endParaRPr lang="en-US"/>
          </a:p>
        </p:txBody>
      </p:sp>
      <p:sp>
        <p:nvSpPr>
          <p:cNvPr id="5" name="Footer Placeholder 4">
            <a:extLst>
              <a:ext uri="{FF2B5EF4-FFF2-40B4-BE49-F238E27FC236}">
                <a16:creationId xmlns:a16="http://schemas.microsoft.com/office/drawing/2014/main" id="{9508D7A0-A47B-D3ED-8E91-61DA3C6B0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9A12C-2BFB-D192-E069-5A835EA6FD65}"/>
              </a:ext>
            </a:extLst>
          </p:cNvPr>
          <p:cNvSpPr>
            <a:spLocks noGrp="1"/>
          </p:cNvSpPr>
          <p:nvPr>
            <p:ph type="sldNum" sz="quarter" idx="12"/>
          </p:nvPr>
        </p:nvSpPr>
        <p:spPr/>
        <p:txBody>
          <a:bodyPr/>
          <a:lstStyle/>
          <a:p>
            <a:fld id="{B54C553B-52D6-4094-B799-66F22E62578C}" type="slidenum">
              <a:rPr lang="en-US" smtClean="0"/>
              <a:t>‹#›</a:t>
            </a:fld>
            <a:endParaRPr lang="en-US"/>
          </a:p>
        </p:txBody>
      </p:sp>
    </p:spTree>
    <p:extLst>
      <p:ext uri="{BB962C8B-B14F-4D97-AF65-F5344CB8AC3E}">
        <p14:creationId xmlns:p14="http://schemas.microsoft.com/office/powerpoint/2010/main" val="266998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E7E0B-C2AD-BD12-DD17-8DBEC89EA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6D8CB5-1815-2592-EAC6-A1214E3CD8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504107-763E-3429-89D7-15C8DAE970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00461B-E567-2318-29B6-1577A1E27AEF}"/>
              </a:ext>
            </a:extLst>
          </p:cNvPr>
          <p:cNvSpPr>
            <a:spLocks noGrp="1"/>
          </p:cNvSpPr>
          <p:nvPr>
            <p:ph type="dt" sz="half" idx="10"/>
          </p:nvPr>
        </p:nvSpPr>
        <p:spPr/>
        <p:txBody>
          <a:bodyPr/>
          <a:lstStyle/>
          <a:p>
            <a:fld id="{49ABA14F-2956-498C-AB00-358B0C1539EE}" type="datetime1">
              <a:rPr lang="en-US" smtClean="0"/>
              <a:t>10/16/2024</a:t>
            </a:fld>
            <a:endParaRPr lang="en-US"/>
          </a:p>
        </p:txBody>
      </p:sp>
      <p:sp>
        <p:nvSpPr>
          <p:cNvPr id="6" name="Footer Placeholder 5">
            <a:extLst>
              <a:ext uri="{FF2B5EF4-FFF2-40B4-BE49-F238E27FC236}">
                <a16:creationId xmlns:a16="http://schemas.microsoft.com/office/drawing/2014/main" id="{E54D4875-7695-9B06-D3A9-607728486B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3BAFF3-F60A-6058-CD3A-D4117274FE0C}"/>
              </a:ext>
            </a:extLst>
          </p:cNvPr>
          <p:cNvSpPr>
            <a:spLocks noGrp="1"/>
          </p:cNvSpPr>
          <p:nvPr>
            <p:ph type="sldNum" sz="quarter" idx="12"/>
          </p:nvPr>
        </p:nvSpPr>
        <p:spPr/>
        <p:txBody>
          <a:bodyPr/>
          <a:lstStyle/>
          <a:p>
            <a:fld id="{B54C553B-52D6-4094-B799-66F22E62578C}" type="slidenum">
              <a:rPr lang="en-US" smtClean="0"/>
              <a:t>‹#›</a:t>
            </a:fld>
            <a:endParaRPr lang="en-US"/>
          </a:p>
        </p:txBody>
      </p:sp>
    </p:spTree>
    <p:extLst>
      <p:ext uri="{BB962C8B-B14F-4D97-AF65-F5344CB8AC3E}">
        <p14:creationId xmlns:p14="http://schemas.microsoft.com/office/powerpoint/2010/main" val="2462305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C8240-D202-DB8B-D0C7-F7D37444E6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01BE20-413C-AF9B-5FF7-8EFF6C87EE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4D0842-F85D-6FB5-F2BF-E4263C6FB9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1217CA-DE3D-DE9E-90AF-C77EA6955E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B81D9-5C60-14D9-BA04-68096E4469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B95296-4159-08BF-61EF-0595A756FF26}"/>
              </a:ext>
            </a:extLst>
          </p:cNvPr>
          <p:cNvSpPr>
            <a:spLocks noGrp="1"/>
          </p:cNvSpPr>
          <p:nvPr>
            <p:ph type="dt" sz="half" idx="10"/>
          </p:nvPr>
        </p:nvSpPr>
        <p:spPr/>
        <p:txBody>
          <a:bodyPr/>
          <a:lstStyle/>
          <a:p>
            <a:fld id="{88BE8E55-090C-4DF3-91D0-FCAD3EFEF091}" type="datetime1">
              <a:rPr lang="en-US" smtClean="0"/>
              <a:t>10/16/2024</a:t>
            </a:fld>
            <a:endParaRPr lang="en-US"/>
          </a:p>
        </p:txBody>
      </p:sp>
      <p:sp>
        <p:nvSpPr>
          <p:cNvPr id="8" name="Footer Placeholder 7">
            <a:extLst>
              <a:ext uri="{FF2B5EF4-FFF2-40B4-BE49-F238E27FC236}">
                <a16:creationId xmlns:a16="http://schemas.microsoft.com/office/drawing/2014/main" id="{5339BF8F-B5DA-E740-5C1E-762C09A08E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1B19D9-27E8-9CEC-96A1-5E5D699B24AC}"/>
              </a:ext>
            </a:extLst>
          </p:cNvPr>
          <p:cNvSpPr>
            <a:spLocks noGrp="1"/>
          </p:cNvSpPr>
          <p:nvPr>
            <p:ph type="sldNum" sz="quarter" idx="12"/>
          </p:nvPr>
        </p:nvSpPr>
        <p:spPr/>
        <p:txBody>
          <a:bodyPr/>
          <a:lstStyle/>
          <a:p>
            <a:fld id="{B54C553B-52D6-4094-B799-66F22E62578C}" type="slidenum">
              <a:rPr lang="en-US" smtClean="0"/>
              <a:t>‹#›</a:t>
            </a:fld>
            <a:endParaRPr lang="en-US"/>
          </a:p>
        </p:txBody>
      </p:sp>
    </p:spTree>
    <p:extLst>
      <p:ext uri="{BB962C8B-B14F-4D97-AF65-F5344CB8AC3E}">
        <p14:creationId xmlns:p14="http://schemas.microsoft.com/office/powerpoint/2010/main" val="2046619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39B0-6818-C6E7-2B8D-0EBE4653FF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F70A57-4AFF-40BC-9DB4-AFED84AA2AE7}"/>
              </a:ext>
            </a:extLst>
          </p:cNvPr>
          <p:cNvSpPr>
            <a:spLocks noGrp="1"/>
          </p:cNvSpPr>
          <p:nvPr>
            <p:ph type="dt" sz="half" idx="10"/>
          </p:nvPr>
        </p:nvSpPr>
        <p:spPr/>
        <p:txBody>
          <a:bodyPr/>
          <a:lstStyle/>
          <a:p>
            <a:fld id="{6E079068-4B2D-4B30-9DF1-2446AD6C8ECE}" type="datetime1">
              <a:rPr lang="en-US" smtClean="0"/>
              <a:t>10/16/2024</a:t>
            </a:fld>
            <a:endParaRPr lang="en-US"/>
          </a:p>
        </p:txBody>
      </p:sp>
      <p:sp>
        <p:nvSpPr>
          <p:cNvPr id="4" name="Footer Placeholder 3">
            <a:extLst>
              <a:ext uri="{FF2B5EF4-FFF2-40B4-BE49-F238E27FC236}">
                <a16:creationId xmlns:a16="http://schemas.microsoft.com/office/drawing/2014/main" id="{48FDD757-CF9E-FA7A-5453-A2DE6C8486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3AB0C0-A950-6CF6-EA96-435828049E03}"/>
              </a:ext>
            </a:extLst>
          </p:cNvPr>
          <p:cNvSpPr>
            <a:spLocks noGrp="1"/>
          </p:cNvSpPr>
          <p:nvPr>
            <p:ph type="sldNum" sz="quarter" idx="12"/>
          </p:nvPr>
        </p:nvSpPr>
        <p:spPr/>
        <p:txBody>
          <a:bodyPr/>
          <a:lstStyle/>
          <a:p>
            <a:fld id="{B54C553B-52D6-4094-B799-66F22E62578C}" type="slidenum">
              <a:rPr lang="en-US" smtClean="0"/>
              <a:t>‹#›</a:t>
            </a:fld>
            <a:endParaRPr lang="en-US"/>
          </a:p>
        </p:txBody>
      </p:sp>
    </p:spTree>
    <p:extLst>
      <p:ext uri="{BB962C8B-B14F-4D97-AF65-F5344CB8AC3E}">
        <p14:creationId xmlns:p14="http://schemas.microsoft.com/office/powerpoint/2010/main" val="378430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9DDEF7-4166-DBE5-B28F-92DCF1967627}"/>
              </a:ext>
            </a:extLst>
          </p:cNvPr>
          <p:cNvSpPr>
            <a:spLocks noGrp="1"/>
          </p:cNvSpPr>
          <p:nvPr>
            <p:ph type="dt" sz="half" idx="10"/>
          </p:nvPr>
        </p:nvSpPr>
        <p:spPr/>
        <p:txBody>
          <a:bodyPr/>
          <a:lstStyle/>
          <a:p>
            <a:fld id="{7825811E-2916-4F52-9F4C-417CAED765D4}" type="datetime1">
              <a:rPr lang="en-US" smtClean="0"/>
              <a:t>10/16/2024</a:t>
            </a:fld>
            <a:endParaRPr lang="en-US"/>
          </a:p>
        </p:txBody>
      </p:sp>
      <p:sp>
        <p:nvSpPr>
          <p:cNvPr id="3" name="Footer Placeholder 2">
            <a:extLst>
              <a:ext uri="{FF2B5EF4-FFF2-40B4-BE49-F238E27FC236}">
                <a16:creationId xmlns:a16="http://schemas.microsoft.com/office/drawing/2014/main" id="{BD7FCD0B-0A23-01D5-AD44-253E060BC2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846AE7-99C8-7251-3D17-565BAC63C847}"/>
              </a:ext>
            </a:extLst>
          </p:cNvPr>
          <p:cNvSpPr>
            <a:spLocks noGrp="1"/>
          </p:cNvSpPr>
          <p:nvPr>
            <p:ph type="sldNum" sz="quarter" idx="12"/>
          </p:nvPr>
        </p:nvSpPr>
        <p:spPr/>
        <p:txBody>
          <a:bodyPr/>
          <a:lstStyle/>
          <a:p>
            <a:fld id="{B54C553B-52D6-4094-B799-66F22E62578C}" type="slidenum">
              <a:rPr lang="en-US" smtClean="0"/>
              <a:t>‹#›</a:t>
            </a:fld>
            <a:endParaRPr lang="en-US"/>
          </a:p>
        </p:txBody>
      </p:sp>
    </p:spTree>
    <p:extLst>
      <p:ext uri="{BB962C8B-B14F-4D97-AF65-F5344CB8AC3E}">
        <p14:creationId xmlns:p14="http://schemas.microsoft.com/office/powerpoint/2010/main" val="25048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0EBC4-7FBA-0259-7618-59A83E08A4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876100-38ED-BFA0-5723-9284DCE34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440B1C-3DFC-08D0-5626-0A9B70E938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BE46EA-EF9B-E4F6-D48A-CEE7C811F752}"/>
              </a:ext>
            </a:extLst>
          </p:cNvPr>
          <p:cNvSpPr>
            <a:spLocks noGrp="1"/>
          </p:cNvSpPr>
          <p:nvPr>
            <p:ph type="dt" sz="half" idx="10"/>
          </p:nvPr>
        </p:nvSpPr>
        <p:spPr/>
        <p:txBody>
          <a:bodyPr/>
          <a:lstStyle/>
          <a:p>
            <a:fld id="{E4249A8C-2A95-4902-A48D-E86A61F3F942}" type="datetime1">
              <a:rPr lang="en-US" smtClean="0"/>
              <a:t>10/16/2024</a:t>
            </a:fld>
            <a:endParaRPr lang="en-US"/>
          </a:p>
        </p:txBody>
      </p:sp>
      <p:sp>
        <p:nvSpPr>
          <p:cNvPr id="6" name="Footer Placeholder 5">
            <a:extLst>
              <a:ext uri="{FF2B5EF4-FFF2-40B4-BE49-F238E27FC236}">
                <a16:creationId xmlns:a16="http://schemas.microsoft.com/office/drawing/2014/main" id="{C26923DD-4416-15F1-CB46-268495497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7B15F-3647-ACF1-3CEE-4E9FB43A46C3}"/>
              </a:ext>
            </a:extLst>
          </p:cNvPr>
          <p:cNvSpPr>
            <a:spLocks noGrp="1"/>
          </p:cNvSpPr>
          <p:nvPr>
            <p:ph type="sldNum" sz="quarter" idx="12"/>
          </p:nvPr>
        </p:nvSpPr>
        <p:spPr/>
        <p:txBody>
          <a:bodyPr/>
          <a:lstStyle/>
          <a:p>
            <a:fld id="{B54C553B-52D6-4094-B799-66F22E62578C}" type="slidenum">
              <a:rPr lang="en-US" smtClean="0"/>
              <a:t>‹#›</a:t>
            </a:fld>
            <a:endParaRPr lang="en-US"/>
          </a:p>
        </p:txBody>
      </p:sp>
    </p:spTree>
    <p:extLst>
      <p:ext uri="{BB962C8B-B14F-4D97-AF65-F5344CB8AC3E}">
        <p14:creationId xmlns:p14="http://schemas.microsoft.com/office/powerpoint/2010/main" val="1338657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2618-4D26-1079-896F-FB92011579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B9C303-0B49-6956-77E4-818184CEE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C0655-05F6-00D8-DE4F-DC341FAD2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FEA347-BC7C-112D-7067-B5DEC2993181}"/>
              </a:ext>
            </a:extLst>
          </p:cNvPr>
          <p:cNvSpPr>
            <a:spLocks noGrp="1"/>
          </p:cNvSpPr>
          <p:nvPr>
            <p:ph type="dt" sz="half" idx="10"/>
          </p:nvPr>
        </p:nvSpPr>
        <p:spPr/>
        <p:txBody>
          <a:bodyPr/>
          <a:lstStyle/>
          <a:p>
            <a:fld id="{AE2FAFAF-6C91-4FE5-9F74-7FB4EB177F2E}" type="datetime1">
              <a:rPr lang="en-US" smtClean="0"/>
              <a:t>10/16/2024</a:t>
            </a:fld>
            <a:endParaRPr lang="en-US"/>
          </a:p>
        </p:txBody>
      </p:sp>
      <p:sp>
        <p:nvSpPr>
          <p:cNvPr id="6" name="Footer Placeholder 5">
            <a:extLst>
              <a:ext uri="{FF2B5EF4-FFF2-40B4-BE49-F238E27FC236}">
                <a16:creationId xmlns:a16="http://schemas.microsoft.com/office/drawing/2014/main" id="{775C2A4B-A7E4-4540-CAEA-D514B1E1D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A73F6-E8CC-4DFF-0472-746B1FD4456C}"/>
              </a:ext>
            </a:extLst>
          </p:cNvPr>
          <p:cNvSpPr>
            <a:spLocks noGrp="1"/>
          </p:cNvSpPr>
          <p:nvPr>
            <p:ph type="sldNum" sz="quarter" idx="12"/>
          </p:nvPr>
        </p:nvSpPr>
        <p:spPr/>
        <p:txBody>
          <a:bodyPr/>
          <a:lstStyle/>
          <a:p>
            <a:fld id="{B54C553B-52D6-4094-B799-66F22E62578C}" type="slidenum">
              <a:rPr lang="en-US" smtClean="0"/>
              <a:t>‹#›</a:t>
            </a:fld>
            <a:endParaRPr lang="en-US"/>
          </a:p>
        </p:txBody>
      </p:sp>
    </p:spTree>
    <p:extLst>
      <p:ext uri="{BB962C8B-B14F-4D97-AF65-F5344CB8AC3E}">
        <p14:creationId xmlns:p14="http://schemas.microsoft.com/office/powerpoint/2010/main" val="336290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DF988-3CE9-A59C-1439-50E662950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D1061A-7CA7-F4D7-6B3F-932985264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23041-0C98-E937-14C1-B50F1B27F8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A2145D-A528-480A-AC2C-50005F5730BA}" type="datetime1">
              <a:rPr lang="en-US" smtClean="0"/>
              <a:t>10/16/2024</a:t>
            </a:fld>
            <a:endParaRPr lang="en-US"/>
          </a:p>
        </p:txBody>
      </p:sp>
      <p:sp>
        <p:nvSpPr>
          <p:cNvPr id="5" name="Footer Placeholder 4">
            <a:extLst>
              <a:ext uri="{FF2B5EF4-FFF2-40B4-BE49-F238E27FC236}">
                <a16:creationId xmlns:a16="http://schemas.microsoft.com/office/drawing/2014/main" id="{8F5464D1-4E5D-EA0D-F343-F542B998C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1788F2-3B26-BFE5-1A6E-F569EAEF7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4C553B-52D6-4094-B799-66F22E62578C}" type="slidenum">
              <a:rPr lang="en-US" smtClean="0"/>
              <a:t>‹#›</a:t>
            </a:fld>
            <a:endParaRPr lang="en-US"/>
          </a:p>
        </p:txBody>
      </p:sp>
    </p:spTree>
    <p:extLst>
      <p:ext uri="{BB962C8B-B14F-4D97-AF65-F5344CB8AC3E}">
        <p14:creationId xmlns:p14="http://schemas.microsoft.com/office/powerpoint/2010/main" val="1149868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ax.ny.gov/online/createaccount.htm" TargetMode="External"/><Relationship Id="rId2" Type="http://schemas.openxmlformats.org/officeDocument/2006/relationships/hyperlink" Target="https://www.tax.ny.gov/onlin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ax.ny.gov/online/createaccount.htm#ind" TargetMode="External"/><Relationship Id="rId2" Type="http://schemas.openxmlformats.org/officeDocument/2006/relationships/hyperlink" Target="https://www.tax.ny.gov/onlin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ax.ny.gov/pit/property/star/eligibility.htm" TargetMode="External"/><Relationship Id="rId2" Type="http://schemas.openxmlformats.org/officeDocument/2006/relationships/hyperlink" Target="https://www.tax.ny.gov/pit/property/sta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ax.ny.gov/pit/property/star/" TargetMode="External"/><Relationship Id="rId2" Type="http://schemas.openxmlformats.org/officeDocument/2006/relationships/hyperlink" Target="https://www.tax.ny.gov/pit/property/star/stardd-qa.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tax.ny.gov/pit/property/star/stardd-qa.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thurston.assessor@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ax.ny.gov/pdf/current_forms/orpts/rp425ivp_fill_in.pdf" TargetMode="External"/><Relationship Id="rId2" Type="http://schemas.openxmlformats.org/officeDocument/2006/relationships/hyperlink" Target="https://www.tax.ny.gov/pdf/current_forms/orpts/rp425e_fill_in.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a:bodyPr>
          <a:lstStyle/>
          <a:p>
            <a:r>
              <a:rPr lang="en-US" sz="3200" dirty="0"/>
              <a:t>Does the Assessor Raise or Lower Taxes?</a:t>
            </a:r>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1128409"/>
            <a:ext cx="10515600" cy="5048554"/>
          </a:xfrm>
        </p:spPr>
        <p:txBody>
          <a:bodyPr>
            <a:normAutofit/>
          </a:bodyPr>
          <a:lstStyle/>
          <a:p>
            <a:pPr marL="0" indent="0">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No!  While you may often see the job title of “Tax Assessor”, there is no such position defined by New York State law – and assessors don’t levy taxes.  The elected officials who create and vote on </a:t>
            </a:r>
            <a:r>
              <a:rPr lang="en-US" sz="3200" kern="100">
                <a:effectLst/>
                <a:latin typeface="Aptos" panose="020B0004020202020204" pitchFamily="34" charset="0"/>
                <a:ea typeface="Aptos" panose="020B0004020202020204" pitchFamily="34" charset="0"/>
                <a:cs typeface="Times New Roman" panose="02020603050405020304" pitchFamily="18" charset="0"/>
              </a:rPr>
              <a:t>budgets are </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responsible for tax rates and levies.</a:t>
            </a:r>
          </a:p>
          <a:p>
            <a:pPr marL="0" indent="0">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kern="100" dirty="0">
                <a:effectLst/>
                <a:latin typeface="Aptos" panose="020B0004020202020204" pitchFamily="34" charset="0"/>
                <a:ea typeface="Aptos" panose="020B0004020202020204" pitchFamily="34" charset="0"/>
                <a:cs typeface="Times New Roman" panose="02020603050405020304" pitchFamily="18" charset="0"/>
              </a:rPr>
              <a:t>Tracy Carman</a:t>
            </a:r>
          </a:p>
          <a:p>
            <a:pPr marL="0" indent="0">
              <a:buNone/>
            </a:pPr>
            <a:r>
              <a:rPr lang="en-US" kern="100" dirty="0">
                <a:latin typeface="Aptos" panose="020B0004020202020204" pitchFamily="34" charset="0"/>
                <a:ea typeface="Aptos" panose="020B0004020202020204" pitchFamily="34" charset="0"/>
                <a:cs typeface="Times New Roman" panose="02020603050405020304" pitchFamily="18" charset="0"/>
              </a:rPr>
              <a:t>Communications Director, NYS Assessors Association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835A146-8C33-AA96-963E-70F20CC5E48E}"/>
              </a:ext>
            </a:extLst>
          </p:cNvPr>
          <p:cNvSpPr>
            <a:spLocks noGrp="1"/>
          </p:cNvSpPr>
          <p:nvPr>
            <p:ph type="sldNum" sz="quarter" idx="12"/>
          </p:nvPr>
        </p:nvSpPr>
        <p:spPr/>
        <p:txBody>
          <a:bodyPr/>
          <a:lstStyle/>
          <a:p>
            <a:fld id="{B54C553B-52D6-4094-B799-66F22E62578C}" type="slidenum">
              <a:rPr lang="en-US" smtClean="0"/>
              <a:t>1</a:t>
            </a:fld>
            <a:endParaRPr lang="en-US"/>
          </a:p>
        </p:txBody>
      </p:sp>
    </p:spTree>
    <p:extLst>
      <p:ext uri="{BB962C8B-B14F-4D97-AF65-F5344CB8AC3E}">
        <p14:creationId xmlns:p14="http://schemas.microsoft.com/office/powerpoint/2010/main" val="1396435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 Definitions</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1128409"/>
            <a:ext cx="10515600" cy="5048554"/>
          </a:xfrm>
        </p:spPr>
        <p:txBody>
          <a:bodyPr>
            <a:normAutofit/>
          </a:bodyPr>
          <a:lstStyle/>
          <a:p>
            <a:pPr marL="0" indent="0">
              <a:buNone/>
            </a:pPr>
            <a:r>
              <a:rPr lang="en-US" sz="3200" b="1" kern="100" dirty="0">
                <a:latin typeface="Aptos" panose="020B0004020202020204" pitchFamily="34" charset="0"/>
                <a:ea typeface="Aptos" panose="020B0004020202020204" pitchFamily="34" charset="0"/>
                <a:cs typeface="Times New Roman" panose="02020603050405020304" pitchFamily="18" charset="0"/>
              </a:rPr>
              <a:t>Primary Residence</a:t>
            </a:r>
          </a:p>
          <a:p>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There is no one single factor that determines whether a property is your primary residence, but factors such as voting, vehicle registrations, and length of time spent each year on the property may be relevant. </a:t>
            </a:r>
          </a:p>
          <a:p>
            <a:pPr marL="34290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The assessor may ask you to provide proof of residency with the application. In addition, the assessor may occasionally request proof of residence after the exemption has been granted to verify that the property remains your primary residence.</a:t>
            </a: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endParaRPr lang="en-US" sz="1900" b="1" kern="1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2000" dirty="0"/>
          </a:p>
        </p:txBody>
      </p:sp>
      <p:sp>
        <p:nvSpPr>
          <p:cNvPr id="4" name="Slide Number Placeholder 3">
            <a:extLst>
              <a:ext uri="{FF2B5EF4-FFF2-40B4-BE49-F238E27FC236}">
                <a16:creationId xmlns:a16="http://schemas.microsoft.com/office/drawing/2014/main" id="{40BFAD78-E29A-1FEE-E296-8A231DA1C63E}"/>
              </a:ext>
            </a:extLst>
          </p:cNvPr>
          <p:cNvSpPr>
            <a:spLocks noGrp="1"/>
          </p:cNvSpPr>
          <p:nvPr>
            <p:ph type="sldNum" sz="quarter" idx="12"/>
          </p:nvPr>
        </p:nvSpPr>
        <p:spPr/>
        <p:txBody>
          <a:bodyPr/>
          <a:lstStyle/>
          <a:p>
            <a:fld id="{B54C553B-52D6-4094-B799-66F22E62578C}" type="slidenum">
              <a:rPr lang="en-US" smtClean="0"/>
              <a:t>10</a:t>
            </a:fld>
            <a:endParaRPr lang="en-US"/>
          </a:p>
        </p:txBody>
      </p:sp>
    </p:spTree>
    <p:extLst>
      <p:ext uri="{BB962C8B-B14F-4D97-AF65-F5344CB8AC3E}">
        <p14:creationId xmlns:p14="http://schemas.microsoft.com/office/powerpoint/2010/main" val="133102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 Definitions</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1117600"/>
            <a:ext cx="10515600" cy="5527039"/>
          </a:xfrm>
        </p:spPr>
        <p:txBody>
          <a:bodyPr>
            <a:normAutofit/>
          </a:bodyPr>
          <a:lstStyle/>
          <a:p>
            <a:pPr marL="0" indent="0">
              <a:buNone/>
            </a:pPr>
            <a:r>
              <a:rPr lang="en-US" sz="3200" b="1" kern="100" dirty="0">
                <a:latin typeface="Aptos" panose="020B0004020202020204" pitchFamily="34" charset="0"/>
                <a:ea typeface="Aptos" panose="020B0004020202020204" pitchFamily="34" charset="0"/>
                <a:cs typeface="Times New Roman" panose="02020603050405020304" pitchFamily="18" charset="0"/>
              </a:rPr>
              <a:t>Income</a:t>
            </a:r>
          </a:p>
          <a:p>
            <a:pPr marL="0" indent="0">
              <a:buNone/>
            </a:pP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Income eligibility for the 2025 STAR credit is based on federal or state income tax return information from the 2023 tax year.</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kern="100" dirty="0">
                <a:latin typeface="Aptos" panose="020B0004020202020204" pitchFamily="34" charset="0"/>
                <a:ea typeface="Aptos" panose="020B0004020202020204" pitchFamily="34" charset="0"/>
                <a:cs typeface="Times New Roman" panose="02020603050405020304" pitchFamily="18" charset="0"/>
              </a:rPr>
              <a:t>Income for STAR purposes means federal </a:t>
            </a:r>
            <a:r>
              <a:rPr lang="en-US" i="1" kern="100" dirty="0">
                <a:latin typeface="Aptos" panose="020B0004020202020204" pitchFamily="34" charset="0"/>
                <a:ea typeface="Aptos" panose="020B0004020202020204" pitchFamily="34" charset="0"/>
                <a:cs typeface="Times New Roman" panose="02020603050405020304" pitchFamily="18" charset="0"/>
              </a:rPr>
              <a:t>adjusted gross income </a:t>
            </a:r>
            <a:r>
              <a:rPr lang="en-US" kern="100" dirty="0">
                <a:latin typeface="Aptos" panose="020B0004020202020204" pitchFamily="34" charset="0"/>
                <a:ea typeface="Aptos" panose="020B0004020202020204" pitchFamily="34" charset="0"/>
                <a:cs typeface="Times New Roman" panose="02020603050405020304" pitchFamily="18" charset="0"/>
              </a:rPr>
              <a:t>minus the taxable amount of total distributions from IRAs (Individual retirement accounts and individual retirement annuities).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kern="100" dirty="0">
                <a:latin typeface="Aptos" panose="020B0004020202020204" pitchFamily="34" charset="0"/>
                <a:cs typeface="Times New Roman" panose="02020603050405020304" pitchFamily="18" charset="0"/>
              </a:rPr>
              <a:t>Income from selling property is included. </a:t>
            </a:r>
            <a:endParaRPr lang="en-US" dirty="0"/>
          </a:p>
        </p:txBody>
      </p:sp>
      <p:sp>
        <p:nvSpPr>
          <p:cNvPr id="4" name="Slide Number Placeholder 3">
            <a:extLst>
              <a:ext uri="{FF2B5EF4-FFF2-40B4-BE49-F238E27FC236}">
                <a16:creationId xmlns:a16="http://schemas.microsoft.com/office/drawing/2014/main" id="{37F72CE1-C299-4638-3BA7-D868B78FBCA8}"/>
              </a:ext>
            </a:extLst>
          </p:cNvPr>
          <p:cNvSpPr>
            <a:spLocks noGrp="1"/>
          </p:cNvSpPr>
          <p:nvPr>
            <p:ph type="sldNum" sz="quarter" idx="12"/>
          </p:nvPr>
        </p:nvSpPr>
        <p:spPr/>
        <p:txBody>
          <a:bodyPr/>
          <a:lstStyle/>
          <a:p>
            <a:fld id="{B54C553B-52D6-4094-B799-66F22E62578C}" type="slidenum">
              <a:rPr lang="en-US" smtClean="0"/>
              <a:t>11</a:t>
            </a:fld>
            <a:endParaRPr lang="en-US"/>
          </a:p>
        </p:txBody>
      </p:sp>
    </p:spTree>
    <p:extLst>
      <p:ext uri="{BB962C8B-B14F-4D97-AF65-F5344CB8AC3E}">
        <p14:creationId xmlns:p14="http://schemas.microsoft.com/office/powerpoint/2010/main" val="1240561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 Definitions</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963038"/>
            <a:ext cx="10515600" cy="5681601"/>
          </a:xfrm>
        </p:spPr>
        <p:txBody>
          <a:bodyPr>
            <a:normAutofit/>
          </a:bodyPr>
          <a:lstStyle/>
          <a:p>
            <a:pPr marL="0" indent="0">
              <a:buNone/>
            </a:pPr>
            <a:r>
              <a:rPr lang="en-US" sz="3200" b="1" kern="100" dirty="0">
                <a:latin typeface="Aptos" panose="020B0004020202020204" pitchFamily="34" charset="0"/>
                <a:ea typeface="Aptos" panose="020B0004020202020204" pitchFamily="34" charset="0"/>
                <a:cs typeface="Times New Roman" panose="02020603050405020304" pitchFamily="18" charset="0"/>
              </a:rPr>
              <a:t>Income</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To determine your income eligibility, use the table below to identify line references on your federal or state income tax returns:</a:t>
            </a:r>
            <a:endParaRPr lang="en-US" dirty="0"/>
          </a:p>
        </p:txBody>
      </p:sp>
      <p:graphicFrame>
        <p:nvGraphicFramePr>
          <p:cNvPr id="6" name="Table 5">
            <a:extLst>
              <a:ext uri="{FF2B5EF4-FFF2-40B4-BE49-F238E27FC236}">
                <a16:creationId xmlns:a16="http://schemas.microsoft.com/office/drawing/2014/main" id="{2CDDFB9F-E7DC-969B-D4D1-F6374B297663}"/>
              </a:ext>
            </a:extLst>
          </p:cNvPr>
          <p:cNvGraphicFramePr>
            <a:graphicFrameLocks noGrp="1"/>
          </p:cNvGraphicFramePr>
          <p:nvPr>
            <p:extLst>
              <p:ext uri="{D42A27DB-BD31-4B8C-83A1-F6EECF244321}">
                <p14:modId xmlns:p14="http://schemas.microsoft.com/office/powerpoint/2010/main" val="3840180382"/>
              </p:ext>
            </p:extLst>
          </p:nvPr>
        </p:nvGraphicFramePr>
        <p:xfrm>
          <a:off x="838200" y="2794000"/>
          <a:ext cx="9982200" cy="3709034"/>
        </p:xfrm>
        <a:graphic>
          <a:graphicData uri="http://schemas.openxmlformats.org/drawingml/2006/table">
            <a:tbl>
              <a:tblPr firstRow="1" firstCol="1" bandRow="1">
                <a:tableStyleId>{5C22544A-7EE6-4342-B048-85BDC9FD1C3A}</a:tableStyleId>
              </a:tblPr>
              <a:tblGrid>
                <a:gridCol w="2492898">
                  <a:extLst>
                    <a:ext uri="{9D8B030D-6E8A-4147-A177-3AD203B41FA5}">
                      <a16:colId xmlns:a16="http://schemas.microsoft.com/office/drawing/2014/main" val="1848763300"/>
                    </a:ext>
                  </a:extLst>
                </a:gridCol>
                <a:gridCol w="2991478">
                  <a:extLst>
                    <a:ext uri="{9D8B030D-6E8A-4147-A177-3AD203B41FA5}">
                      <a16:colId xmlns:a16="http://schemas.microsoft.com/office/drawing/2014/main" val="1429200797"/>
                    </a:ext>
                  </a:extLst>
                </a:gridCol>
                <a:gridCol w="2492898">
                  <a:extLst>
                    <a:ext uri="{9D8B030D-6E8A-4147-A177-3AD203B41FA5}">
                      <a16:colId xmlns:a16="http://schemas.microsoft.com/office/drawing/2014/main" val="53909746"/>
                    </a:ext>
                  </a:extLst>
                </a:gridCol>
                <a:gridCol w="2004926">
                  <a:extLst>
                    <a:ext uri="{9D8B030D-6E8A-4147-A177-3AD203B41FA5}">
                      <a16:colId xmlns:a16="http://schemas.microsoft.com/office/drawing/2014/main" val="1423933478"/>
                    </a:ext>
                  </a:extLst>
                </a:gridCol>
              </a:tblGrid>
              <a:tr h="426833">
                <a:tc gridSpan="4">
                  <a:txBody>
                    <a:bodyPr/>
                    <a:lstStyle/>
                    <a:p>
                      <a:pPr marL="0" marR="0">
                        <a:lnSpc>
                          <a:spcPct val="107000"/>
                        </a:lnSpc>
                        <a:spcBef>
                          <a:spcPts val="0"/>
                        </a:spcBef>
                        <a:spcAft>
                          <a:spcPts val="800"/>
                        </a:spcAft>
                      </a:pPr>
                      <a:r>
                        <a:rPr lang="en-US" sz="1100" kern="100" dirty="0">
                          <a:effectLst/>
                        </a:rPr>
                        <a:t>How to calculate your income for STAR</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9311428"/>
                  </a:ext>
                </a:extLst>
              </a:tr>
              <a:tr h="287211">
                <a:tc rowSpan="2">
                  <a:txBody>
                    <a:bodyPr/>
                    <a:lstStyle/>
                    <a:p>
                      <a:pPr marL="0" marR="0">
                        <a:lnSpc>
                          <a:spcPct val="107000"/>
                        </a:lnSpc>
                        <a:spcBef>
                          <a:spcPts val="0"/>
                        </a:spcBef>
                        <a:spcAft>
                          <a:spcPts val="800"/>
                        </a:spcAft>
                      </a:pPr>
                      <a:r>
                        <a:rPr lang="en-US" sz="1100" kern="100">
                          <a:effectLst/>
                        </a:rPr>
                        <a:t>Form number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rowSpan="2">
                  <a:txBody>
                    <a:bodyPr/>
                    <a:lstStyle/>
                    <a:p>
                      <a:pPr marL="0" marR="0">
                        <a:lnSpc>
                          <a:spcPct val="107000"/>
                        </a:lnSpc>
                        <a:spcBef>
                          <a:spcPts val="0"/>
                        </a:spcBef>
                        <a:spcAft>
                          <a:spcPts val="800"/>
                        </a:spcAft>
                      </a:pPr>
                      <a:r>
                        <a:rPr lang="en-US" sz="1100" kern="100" dirty="0">
                          <a:effectLst/>
                        </a:rPr>
                        <a:t>Title of income tax form</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gridSpan="2">
                  <a:txBody>
                    <a:bodyPr/>
                    <a:lstStyle/>
                    <a:p>
                      <a:pPr marL="0" marR="0">
                        <a:lnSpc>
                          <a:spcPct val="107000"/>
                        </a:lnSpc>
                        <a:spcBef>
                          <a:spcPts val="0"/>
                        </a:spcBef>
                        <a:spcAft>
                          <a:spcPts val="800"/>
                        </a:spcAft>
                      </a:pPr>
                      <a:r>
                        <a:rPr lang="en-US" sz="1100" kern="100" dirty="0">
                          <a:effectLst/>
                        </a:rPr>
                        <a:t>Income for STAR purposes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hMerge="1">
                  <a:txBody>
                    <a:bodyPr/>
                    <a:lstStyle/>
                    <a:p>
                      <a:endParaRPr lang="en-US"/>
                    </a:p>
                  </a:txBody>
                  <a:tcPr/>
                </a:tc>
                <a:extLst>
                  <a:ext uri="{0D108BD9-81ED-4DB2-BD59-A6C34878D82A}">
                    <a16:rowId xmlns:a16="http://schemas.microsoft.com/office/drawing/2014/main" val="1867674702"/>
                  </a:ext>
                </a:extLst>
              </a:tr>
              <a:tr h="28721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800"/>
                        </a:spcAft>
                      </a:pPr>
                      <a:r>
                        <a:rPr lang="en-US" sz="1100" kern="100" dirty="0">
                          <a:effectLst/>
                        </a:rPr>
                        <a:t>2022 income tax form</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800"/>
                        </a:spcAft>
                      </a:pPr>
                      <a:r>
                        <a:rPr lang="en-US" sz="1100" kern="100">
                          <a:effectLst/>
                        </a:rPr>
                        <a:t>2023 income tax form</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966816802"/>
                  </a:ext>
                </a:extLst>
              </a:tr>
              <a:tr h="1884656">
                <a:tc>
                  <a:txBody>
                    <a:bodyPr/>
                    <a:lstStyle/>
                    <a:p>
                      <a:pPr marL="0" marR="0">
                        <a:lnSpc>
                          <a:spcPct val="107000"/>
                        </a:lnSpc>
                        <a:spcBef>
                          <a:spcPts val="0"/>
                        </a:spcBef>
                        <a:spcAft>
                          <a:spcPts val="800"/>
                        </a:spcAft>
                      </a:pPr>
                      <a:r>
                        <a:rPr lang="en-US" sz="1100" kern="100">
                          <a:effectLst/>
                        </a:rPr>
                        <a:t>Federal Form 1040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800"/>
                        </a:spcAft>
                      </a:pPr>
                      <a:r>
                        <a:rPr lang="en-US" sz="1100" kern="100" dirty="0">
                          <a:effectLst/>
                        </a:rPr>
                        <a:t>U.S. Individual Income Tax Return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800"/>
                        </a:spcAft>
                      </a:pPr>
                      <a:r>
                        <a:rPr lang="en-US" sz="1100" kern="100" dirty="0">
                          <a:effectLst/>
                        </a:rPr>
                        <a:t>Adjusted gross income (line 11) minus taxable portion of IRA distributions (line 4b)</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800"/>
                        </a:spcAft>
                      </a:pPr>
                      <a:r>
                        <a:rPr lang="en-US" sz="1100" kern="100">
                          <a:effectLst/>
                        </a:rPr>
                        <a:t>Adjusted gross income (line 11) minus taxable portion of IRA distributions (line 4b)</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784313801"/>
                  </a:ext>
                </a:extLst>
              </a:tr>
              <a:tr h="823123">
                <a:tc>
                  <a:txBody>
                    <a:bodyPr/>
                    <a:lstStyle/>
                    <a:p>
                      <a:pPr marL="0" marR="0">
                        <a:lnSpc>
                          <a:spcPct val="107000"/>
                        </a:lnSpc>
                        <a:spcBef>
                          <a:spcPts val="0"/>
                        </a:spcBef>
                        <a:spcAft>
                          <a:spcPts val="800"/>
                        </a:spcAft>
                      </a:pPr>
                      <a:r>
                        <a:rPr lang="en-US" sz="1100" kern="100">
                          <a:effectLst/>
                        </a:rPr>
                        <a:t>NYS Form IT-201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800"/>
                        </a:spcAft>
                      </a:pPr>
                      <a:r>
                        <a:rPr lang="en-US" sz="1100" kern="100">
                          <a:effectLst/>
                        </a:rPr>
                        <a:t>Resident Income Tax Return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800"/>
                        </a:spcAft>
                      </a:pPr>
                      <a:r>
                        <a:rPr lang="en-US" sz="1100" kern="100">
                          <a:effectLst/>
                        </a:rPr>
                        <a:t>Federal adjusted gross income (line 19) minus taxable portion of IRA distributions (line 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lnSpc>
                          <a:spcPct val="107000"/>
                        </a:lnSpc>
                        <a:spcBef>
                          <a:spcPts val="0"/>
                        </a:spcBef>
                        <a:spcAft>
                          <a:spcPts val="800"/>
                        </a:spcAft>
                      </a:pPr>
                      <a:r>
                        <a:rPr lang="en-US" sz="1100" kern="100" dirty="0">
                          <a:effectLst/>
                        </a:rPr>
                        <a:t>Federal adjusted gross income (line 19) minus taxable portion of IRA distributions (line 9)</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58301530"/>
                  </a:ext>
                </a:extLst>
              </a:tr>
            </a:tbl>
          </a:graphicData>
        </a:graphic>
      </p:graphicFrame>
      <p:sp>
        <p:nvSpPr>
          <p:cNvPr id="4" name="Slide Number Placeholder 3">
            <a:extLst>
              <a:ext uri="{FF2B5EF4-FFF2-40B4-BE49-F238E27FC236}">
                <a16:creationId xmlns:a16="http://schemas.microsoft.com/office/drawing/2014/main" id="{37F72CE1-C299-4638-3BA7-D868B78FBCA8}"/>
              </a:ext>
            </a:extLst>
          </p:cNvPr>
          <p:cNvSpPr>
            <a:spLocks noGrp="1"/>
          </p:cNvSpPr>
          <p:nvPr>
            <p:ph type="sldNum" sz="quarter" idx="12"/>
          </p:nvPr>
        </p:nvSpPr>
        <p:spPr/>
        <p:txBody>
          <a:bodyPr/>
          <a:lstStyle/>
          <a:p>
            <a:fld id="{B54C553B-52D6-4094-B799-66F22E62578C}" type="slidenum">
              <a:rPr lang="en-US" smtClean="0"/>
              <a:t>12</a:t>
            </a:fld>
            <a:endParaRPr lang="en-US"/>
          </a:p>
        </p:txBody>
      </p:sp>
    </p:spTree>
    <p:extLst>
      <p:ext uri="{BB962C8B-B14F-4D97-AF65-F5344CB8AC3E}">
        <p14:creationId xmlns:p14="http://schemas.microsoft.com/office/powerpoint/2010/main" val="1167553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 Definitions</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883920"/>
            <a:ext cx="10515600" cy="5293043"/>
          </a:xfrm>
        </p:spPr>
        <p:txBody>
          <a:bodyPr>
            <a:normAutofit/>
          </a:bodyPr>
          <a:lstStyle/>
          <a:p>
            <a:pPr marL="0" indent="0">
              <a:lnSpc>
                <a:spcPct val="107000"/>
              </a:lnSpc>
              <a:spcBef>
                <a:spcPts val="0"/>
              </a:spcBef>
              <a:spcAft>
                <a:spcPts val="800"/>
              </a:spcAft>
              <a:buSzPts val="1000"/>
              <a:buNone/>
              <a:tabLst>
                <a:tab pos="457200" algn="l"/>
              </a:tabLst>
            </a:pPr>
            <a:r>
              <a:rPr lang="en-US" sz="3200" b="1" kern="100" dirty="0">
                <a:latin typeface="Aptos" panose="020B0004020202020204" pitchFamily="34" charset="0"/>
                <a:ea typeface="Aptos" panose="020B0004020202020204" pitchFamily="34" charset="0"/>
                <a:cs typeface="Times New Roman" panose="02020603050405020304" pitchFamily="18" charset="0"/>
              </a:rPr>
              <a:t>Income - continued</a:t>
            </a:r>
          </a:p>
          <a:p>
            <a:pPr marL="342900" indent="-342900">
              <a:lnSpc>
                <a:spcPct val="107000"/>
              </a:lnSpc>
              <a:spcBef>
                <a:spcPts val="0"/>
              </a:spcBef>
              <a:spcAft>
                <a:spcPts val="800"/>
              </a:spcAft>
              <a:buSzPts val="1000"/>
              <a:buFont typeface="Symbol" panose="05050102010706020507" pitchFamily="18" charset="2"/>
              <a:buChar char=""/>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Income is verified by NYS for both the STAR exemption and STAR credit.</a:t>
            </a: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kern="100" dirty="0">
                <a:latin typeface="Aptos" panose="020B0004020202020204" pitchFamily="34" charset="0"/>
                <a:ea typeface="Aptos" panose="020B0004020202020204" pitchFamily="34" charset="0"/>
                <a:cs typeface="Times New Roman" panose="02020603050405020304" pitchFamily="18" charset="0"/>
              </a:rPr>
              <a:t>If you file income taxes, then no further action is required by you.  NYS will review.</a:t>
            </a: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b="1" kern="100" dirty="0">
                <a:effectLst/>
                <a:latin typeface="Aptos" panose="020B0004020202020204" pitchFamily="34" charset="0"/>
                <a:ea typeface="Aptos" panose="020B0004020202020204" pitchFamily="34" charset="0"/>
                <a:cs typeface="Times New Roman" panose="02020603050405020304" pitchFamily="18" charset="0"/>
              </a:rPr>
              <a:t>If you do not fi</a:t>
            </a:r>
            <a:r>
              <a:rPr lang="en-US" b="1" kern="100" dirty="0">
                <a:latin typeface="Aptos" panose="020B0004020202020204" pitchFamily="34" charset="0"/>
                <a:ea typeface="Aptos" panose="020B0004020202020204" pitchFamily="34" charset="0"/>
                <a:cs typeface="Times New Roman" panose="02020603050405020304" pitchFamily="18" charset="0"/>
              </a:rPr>
              <a:t>le income taxes, then you will receive a form </a:t>
            </a:r>
            <a:r>
              <a:rPr lang="en-US" b="0" i="0" dirty="0">
                <a:solidFill>
                  <a:srgbClr val="111111"/>
                </a:solidFill>
                <a:effectLst/>
                <a:latin typeface="Proxima Nova"/>
              </a:rPr>
              <a:t>RP-5300-WS </a:t>
            </a:r>
            <a:r>
              <a:rPr lang="en-US" b="1" kern="100" dirty="0">
                <a:latin typeface="Aptos" panose="020B0004020202020204" pitchFamily="34" charset="0"/>
                <a:ea typeface="Aptos" panose="020B0004020202020204" pitchFamily="34" charset="0"/>
                <a:cs typeface="Times New Roman" panose="02020603050405020304" pitchFamily="18" charset="0"/>
              </a:rPr>
              <a:t>from NYS to fill in your income and send back to the address on the form.  Please review the income year when filling out the form.  Also return timely</a:t>
            </a:r>
            <a:r>
              <a:rPr lang="en-US" b="1" kern="100">
                <a:latin typeface="Aptos" panose="020B0004020202020204" pitchFamily="34" charset="0"/>
                <a:ea typeface="Aptos" panose="020B0004020202020204" pitchFamily="34" charset="0"/>
                <a:cs typeface="Times New Roman" panose="02020603050405020304" pitchFamily="18" charset="0"/>
              </a:rPr>
              <a:t>. </a:t>
            </a: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kern="100">
                <a:effectLst/>
                <a:latin typeface="Aptos" panose="020B0004020202020204" pitchFamily="34" charset="0"/>
                <a:ea typeface="Aptos" panose="020B0004020202020204" pitchFamily="34" charset="0"/>
                <a:cs typeface="Times New Roman" panose="02020603050405020304" pitchFamily="18" charset="0"/>
              </a:rPr>
              <a:t>Definition </a:t>
            </a:r>
            <a:r>
              <a:rPr lang="en-US" kern="100" dirty="0">
                <a:effectLst/>
                <a:latin typeface="Aptos" panose="020B0004020202020204" pitchFamily="34" charset="0"/>
                <a:ea typeface="Aptos" panose="020B0004020202020204" pitchFamily="34" charset="0"/>
                <a:cs typeface="Times New Roman" panose="02020603050405020304" pitchFamily="18" charset="0"/>
              </a:rPr>
              <a:t>of Income can change with any new laws.</a:t>
            </a:r>
          </a:p>
          <a:p>
            <a:pPr marL="1257300" lvl="2"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1257300" lvl="2" indent="-342900">
              <a:lnSpc>
                <a:spcPct val="107000"/>
              </a:lnSpc>
              <a:spcBef>
                <a:spcPts val="0"/>
              </a:spcBef>
              <a:spcAft>
                <a:spcPts val="800"/>
              </a:spcAft>
              <a:buSzPts val="1000"/>
              <a:buFont typeface="Symbol" panose="05050102010706020507" pitchFamily="18" charset="2"/>
              <a:buChar char=""/>
              <a:tabLst>
                <a:tab pos="457200" algn="l"/>
              </a:tabLs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endParaRPr lang="en-US" sz="1900" b="1" kern="1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2000" dirty="0"/>
          </a:p>
        </p:txBody>
      </p:sp>
      <p:sp>
        <p:nvSpPr>
          <p:cNvPr id="4" name="Slide Number Placeholder 3">
            <a:extLst>
              <a:ext uri="{FF2B5EF4-FFF2-40B4-BE49-F238E27FC236}">
                <a16:creationId xmlns:a16="http://schemas.microsoft.com/office/drawing/2014/main" id="{96714596-5A20-9B78-8B79-2282DB8BEA0F}"/>
              </a:ext>
            </a:extLst>
          </p:cNvPr>
          <p:cNvSpPr>
            <a:spLocks noGrp="1"/>
          </p:cNvSpPr>
          <p:nvPr>
            <p:ph type="sldNum" sz="quarter" idx="12"/>
          </p:nvPr>
        </p:nvSpPr>
        <p:spPr/>
        <p:txBody>
          <a:bodyPr/>
          <a:lstStyle/>
          <a:p>
            <a:fld id="{B54C553B-52D6-4094-B799-66F22E62578C}" type="slidenum">
              <a:rPr lang="en-US" smtClean="0"/>
              <a:t>13</a:t>
            </a:fld>
            <a:endParaRPr lang="en-US"/>
          </a:p>
        </p:txBody>
      </p:sp>
    </p:spTree>
    <p:extLst>
      <p:ext uri="{BB962C8B-B14F-4D97-AF65-F5344CB8AC3E}">
        <p14:creationId xmlns:p14="http://schemas.microsoft.com/office/powerpoint/2010/main" val="1305915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a:t>
            </a:r>
            <a:r>
              <a:rPr lang="en-US" dirty="0"/>
              <a:t> Savings amount compare</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963038"/>
            <a:ext cx="10515600" cy="5722242"/>
          </a:xfrm>
        </p:spPr>
        <p:txBody>
          <a:bodyPr>
            <a:normAutofit/>
          </a:bodyPr>
          <a:lstStyle/>
          <a:p>
            <a:pPr marL="0" marR="0" indent="0">
              <a:lnSpc>
                <a:spcPct val="107000"/>
              </a:lnSpc>
              <a:spcBef>
                <a:spcPts val="0"/>
              </a:spcBef>
              <a:spcAft>
                <a:spcPts val="800"/>
              </a:spcAft>
              <a:buNone/>
            </a:pPr>
            <a:r>
              <a:rPr lang="en-US" b="1" kern="100" dirty="0">
                <a:effectLst/>
                <a:latin typeface="Aptos" panose="020B0004020202020204" pitchFamily="34" charset="0"/>
                <a:ea typeface="Aptos" panose="020B0004020202020204" pitchFamily="34" charset="0"/>
                <a:cs typeface="Times New Roman" panose="02020603050405020304" pitchFamily="18" charset="0"/>
              </a:rPr>
              <a:t>Compare STAR credit and exemption savings amounts</a:t>
            </a:r>
          </a:p>
          <a:p>
            <a:pPr marL="457200" lvl="1">
              <a:lnSpc>
                <a:spcPct val="107000"/>
              </a:lnSpc>
              <a:spcBef>
                <a:spcPts val="0"/>
              </a:spcBef>
              <a:spcAft>
                <a:spcPts val="800"/>
              </a:spcAft>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The amount of the STAR credit can differ from the STAR exemption savings because, by law, the STAR credit can increase by as much as 2% each year, but the value of the STAR exemption </a:t>
            </a:r>
            <a:r>
              <a:rPr lang="en-US" sz="2200" b="1" u="sng" kern="100" dirty="0">
                <a:effectLst/>
                <a:latin typeface="Aptos" panose="020B0004020202020204" pitchFamily="34" charset="0"/>
                <a:ea typeface="Aptos" panose="020B0004020202020204" pitchFamily="34" charset="0"/>
                <a:cs typeface="Times New Roman" panose="02020603050405020304" pitchFamily="18" charset="0"/>
              </a:rPr>
              <a:t>savings cannot increase</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a:t>
            </a:r>
          </a:p>
          <a:p>
            <a:pPr marL="457200" lvl="1">
              <a:lnSpc>
                <a:spcPct val="107000"/>
              </a:lnSpc>
              <a:spcBef>
                <a:spcPts val="0"/>
              </a:spcBef>
              <a:spcAft>
                <a:spcPts val="800"/>
              </a:spcAft>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Your individual STAR credit or STAR exemption saving may be less than the amount shown on the next slide.  This may be due to a few reasons.</a:t>
            </a:r>
          </a:p>
          <a:p>
            <a:pPr marL="914400" lvl="2">
              <a:lnSpc>
                <a:spcPct val="107000"/>
              </a:lnSpc>
              <a:spcBef>
                <a:spcPts val="0"/>
              </a:spcBef>
              <a:spcAft>
                <a:spcPts val="800"/>
              </a:spcAft>
            </a:pPr>
            <a:r>
              <a:rPr lang="en-US" sz="1800" kern="100" dirty="0">
                <a:latin typeface="Aptos" panose="020B0004020202020204" pitchFamily="34" charset="0"/>
                <a:ea typeface="Aptos" panose="020B0004020202020204" pitchFamily="34" charset="0"/>
                <a:cs typeface="Times New Roman" panose="02020603050405020304" pitchFamily="18" charset="0"/>
              </a:rPr>
              <a:t>Your individual STAR credit or STAR exemption savings cannot exceed the amount of the school taxes you pay.  </a:t>
            </a:r>
          </a:p>
          <a:p>
            <a:pPr marL="914400" lvl="2">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 ensure that STAR credits are issues timely, the government request expected tax rates from the school districts.  If the actual tax rate is greater that the expected rate, the amount shown may be greater that the STAR credit you received.  The additional amount will be added to your 2023 STAR credit check. </a:t>
            </a:r>
          </a:p>
          <a:p>
            <a:pPr marL="457200" lvl="1">
              <a:lnSpc>
                <a:spcPct val="107000"/>
              </a:lnSpc>
              <a:spcBef>
                <a:spcPts val="0"/>
              </a:spcBef>
              <a:spcAft>
                <a:spcPts val="800"/>
              </a:spcAft>
            </a:pPr>
            <a:r>
              <a:rPr lang="en-US" sz="2200" kern="100" dirty="0">
                <a:latin typeface="Aptos" panose="020B0004020202020204" pitchFamily="34" charset="0"/>
                <a:ea typeface="Aptos" panose="020B0004020202020204" pitchFamily="34" charset="0"/>
                <a:cs typeface="Times New Roman" panose="02020603050405020304" pitchFamily="18" charset="0"/>
              </a:rPr>
              <a:t>Using date provided by Steuben/NYS county in the next slide if may benefit to switch to the STAR credit.</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endParaRPr lang="en-US" sz="1900" b="1" kern="1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2000" dirty="0"/>
          </a:p>
        </p:txBody>
      </p:sp>
      <p:sp>
        <p:nvSpPr>
          <p:cNvPr id="4" name="Slide Number Placeholder 3">
            <a:extLst>
              <a:ext uri="{FF2B5EF4-FFF2-40B4-BE49-F238E27FC236}">
                <a16:creationId xmlns:a16="http://schemas.microsoft.com/office/drawing/2014/main" id="{0B2BDE9E-C0C2-92C3-6DA9-88D66D107864}"/>
              </a:ext>
            </a:extLst>
          </p:cNvPr>
          <p:cNvSpPr>
            <a:spLocks noGrp="1"/>
          </p:cNvSpPr>
          <p:nvPr>
            <p:ph type="sldNum" sz="quarter" idx="12"/>
          </p:nvPr>
        </p:nvSpPr>
        <p:spPr/>
        <p:txBody>
          <a:bodyPr/>
          <a:lstStyle/>
          <a:p>
            <a:fld id="{B54C553B-52D6-4094-B799-66F22E62578C}" type="slidenum">
              <a:rPr lang="en-US" smtClean="0"/>
              <a:t>14</a:t>
            </a:fld>
            <a:endParaRPr lang="en-US"/>
          </a:p>
        </p:txBody>
      </p:sp>
    </p:spTree>
    <p:extLst>
      <p:ext uri="{BB962C8B-B14F-4D97-AF65-F5344CB8AC3E}">
        <p14:creationId xmlns:p14="http://schemas.microsoft.com/office/powerpoint/2010/main" val="3945142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763284"/>
          </a:xfrm>
        </p:spPr>
        <p:txBody>
          <a:bodyPr>
            <a:normAutofit fontScale="90000"/>
          </a:bodyPr>
          <a:lstStyle/>
          <a:p>
            <a:r>
              <a:rPr lang="en-US" sz="4400" dirty="0"/>
              <a:t>NYS STAR Information –</a:t>
            </a:r>
            <a:r>
              <a:rPr lang="en-US" dirty="0"/>
              <a:t> Benefit difference between exemption and credit</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1483359"/>
            <a:ext cx="10515600" cy="4693603"/>
          </a:xfrm>
        </p:spPr>
        <p:txBody>
          <a:bodyPr>
            <a:normAutofit/>
          </a:bodyPr>
          <a:lstStyle/>
          <a:p>
            <a:pPr lvl="1"/>
            <a:endParaRPr lang="en-US" sz="2000" dirty="0"/>
          </a:p>
        </p:txBody>
      </p:sp>
      <p:graphicFrame>
        <p:nvGraphicFramePr>
          <p:cNvPr id="4" name="Table 3">
            <a:extLst>
              <a:ext uri="{FF2B5EF4-FFF2-40B4-BE49-F238E27FC236}">
                <a16:creationId xmlns:a16="http://schemas.microsoft.com/office/drawing/2014/main" id="{D14CE49A-5AF9-A925-16AC-D45E6611B52F}"/>
              </a:ext>
            </a:extLst>
          </p:cNvPr>
          <p:cNvGraphicFramePr>
            <a:graphicFrameLocks noGrp="1"/>
          </p:cNvGraphicFramePr>
          <p:nvPr>
            <p:extLst>
              <p:ext uri="{D42A27DB-BD31-4B8C-83A1-F6EECF244321}">
                <p14:modId xmlns:p14="http://schemas.microsoft.com/office/powerpoint/2010/main" val="1506399243"/>
              </p:ext>
            </p:extLst>
          </p:nvPr>
        </p:nvGraphicFramePr>
        <p:xfrm>
          <a:off x="1088389" y="1483359"/>
          <a:ext cx="10015221" cy="5082052"/>
        </p:xfrm>
        <a:graphic>
          <a:graphicData uri="http://schemas.openxmlformats.org/drawingml/2006/table">
            <a:tbl>
              <a:tblPr firstRow="1" firstCol="1" bandRow="1">
                <a:tableStyleId>{5C22544A-7EE6-4342-B048-85BDC9FD1C3A}</a:tableStyleId>
              </a:tblPr>
              <a:tblGrid>
                <a:gridCol w="1177291">
                  <a:extLst>
                    <a:ext uri="{9D8B030D-6E8A-4147-A177-3AD203B41FA5}">
                      <a16:colId xmlns:a16="http://schemas.microsoft.com/office/drawing/2014/main" val="3644891881"/>
                    </a:ext>
                  </a:extLst>
                </a:gridCol>
                <a:gridCol w="1005618">
                  <a:extLst>
                    <a:ext uri="{9D8B030D-6E8A-4147-A177-3AD203B41FA5}">
                      <a16:colId xmlns:a16="http://schemas.microsoft.com/office/drawing/2014/main" val="1883984699"/>
                    </a:ext>
                  </a:extLst>
                </a:gridCol>
                <a:gridCol w="879909">
                  <a:extLst>
                    <a:ext uri="{9D8B030D-6E8A-4147-A177-3AD203B41FA5}">
                      <a16:colId xmlns:a16="http://schemas.microsoft.com/office/drawing/2014/main" val="186299807"/>
                    </a:ext>
                  </a:extLst>
                </a:gridCol>
                <a:gridCol w="1215112">
                  <a:extLst>
                    <a:ext uri="{9D8B030D-6E8A-4147-A177-3AD203B41FA5}">
                      <a16:colId xmlns:a16="http://schemas.microsoft.com/office/drawing/2014/main" val="464105506"/>
                    </a:ext>
                  </a:extLst>
                </a:gridCol>
                <a:gridCol w="1221244">
                  <a:extLst>
                    <a:ext uri="{9D8B030D-6E8A-4147-A177-3AD203B41FA5}">
                      <a16:colId xmlns:a16="http://schemas.microsoft.com/office/drawing/2014/main" val="3769572805"/>
                    </a:ext>
                  </a:extLst>
                </a:gridCol>
                <a:gridCol w="1273364">
                  <a:extLst>
                    <a:ext uri="{9D8B030D-6E8A-4147-A177-3AD203B41FA5}">
                      <a16:colId xmlns:a16="http://schemas.microsoft.com/office/drawing/2014/main" val="2184906973"/>
                    </a:ext>
                  </a:extLst>
                </a:gridCol>
                <a:gridCol w="932029">
                  <a:extLst>
                    <a:ext uri="{9D8B030D-6E8A-4147-A177-3AD203B41FA5}">
                      <a16:colId xmlns:a16="http://schemas.microsoft.com/office/drawing/2014/main" val="1487790942"/>
                    </a:ext>
                  </a:extLst>
                </a:gridCol>
                <a:gridCol w="1068971">
                  <a:extLst>
                    <a:ext uri="{9D8B030D-6E8A-4147-A177-3AD203B41FA5}">
                      <a16:colId xmlns:a16="http://schemas.microsoft.com/office/drawing/2014/main" val="3062291380"/>
                    </a:ext>
                  </a:extLst>
                </a:gridCol>
                <a:gridCol w="1241683">
                  <a:extLst>
                    <a:ext uri="{9D8B030D-6E8A-4147-A177-3AD203B41FA5}">
                      <a16:colId xmlns:a16="http://schemas.microsoft.com/office/drawing/2014/main" val="1794203474"/>
                    </a:ext>
                  </a:extLst>
                </a:gridCol>
              </a:tblGrid>
              <a:tr h="1452881">
                <a:tc>
                  <a:txBody>
                    <a:bodyPr/>
                    <a:lstStyle/>
                    <a:p>
                      <a:pPr marL="0" marR="0">
                        <a:lnSpc>
                          <a:spcPct val="107000"/>
                        </a:lnSpc>
                        <a:spcBef>
                          <a:spcPts val="0"/>
                        </a:spcBef>
                        <a:spcAft>
                          <a:spcPts val="0"/>
                        </a:spcAft>
                      </a:pPr>
                      <a:r>
                        <a:rPr lang="en-US" sz="1400" kern="0" dirty="0">
                          <a:effectLst/>
                        </a:rPr>
                        <a:t>Municipality</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dirty="0">
                          <a:effectLst/>
                        </a:rPr>
                        <a:t>School district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dirty="0">
                          <a:effectLst/>
                        </a:rPr>
                        <a:t>Tax class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dirty="0">
                          <a:effectLst/>
                        </a:rPr>
                        <a:t>Enhanced STAR credit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dirty="0">
                          <a:effectLst/>
                        </a:rPr>
                        <a:t>Enhanced STAR exemption savings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dirty="0">
                          <a:effectLst/>
                        </a:rPr>
                        <a:t>Difference between Enhanced STAR credit and exemption savings*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dirty="0">
                          <a:effectLst/>
                        </a:rPr>
                        <a:t>Basic STAR credit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dirty="0">
                          <a:effectLst/>
                        </a:rPr>
                        <a:t>Basic STAR exemption savings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dirty="0">
                          <a:effectLst/>
                        </a:rPr>
                        <a:t>Difference between Basic STAR credit and exemption savings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1199761"/>
                  </a:ext>
                </a:extLst>
              </a:tr>
              <a:tr h="853440">
                <a:tc>
                  <a:txBody>
                    <a:bodyPr/>
                    <a:lstStyle/>
                    <a:p>
                      <a:pPr marL="0" marR="0">
                        <a:lnSpc>
                          <a:spcPct val="107000"/>
                        </a:lnSpc>
                        <a:spcBef>
                          <a:spcPts val="0"/>
                        </a:spcBef>
                        <a:spcAft>
                          <a:spcPts val="0"/>
                        </a:spcAft>
                      </a:pPr>
                      <a:r>
                        <a:rPr lang="en-US" sz="1400" kern="0" dirty="0">
                          <a:effectLst/>
                        </a:rPr>
                        <a:t>Town of Thurston</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0" dirty="0">
                          <a:effectLst/>
                        </a:rPr>
                        <a:t>Addison</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kern="0">
                          <a:effectLst/>
                        </a:rPr>
                        <a:t>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dirty="0">
                          <a:effectLst/>
                        </a:rPr>
                        <a:t>$1,213.00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dirty="0">
                          <a:effectLst/>
                        </a:rPr>
                        <a:t>$1,160.00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dirty="0">
                          <a:effectLst/>
                        </a:rPr>
                        <a:t>$53.00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dirty="0">
                          <a:effectLst/>
                        </a:rPr>
                        <a:t>$446.83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dirty="0">
                          <a:effectLst/>
                        </a:rPr>
                        <a:t>$446.83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dirty="0">
                          <a:effectLst/>
                        </a:rPr>
                        <a:t>$0.00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3108390"/>
                  </a:ext>
                </a:extLst>
              </a:tr>
              <a:tr h="1215498">
                <a:tc>
                  <a:txBody>
                    <a:bodyPr/>
                    <a:lstStyle/>
                    <a:p>
                      <a:pPr marL="0" marR="0">
                        <a:lnSpc>
                          <a:spcPct val="107000"/>
                        </a:lnSpc>
                        <a:spcBef>
                          <a:spcPts val="0"/>
                        </a:spcBef>
                        <a:spcAft>
                          <a:spcPts val="0"/>
                        </a:spcAft>
                      </a:pPr>
                      <a:r>
                        <a:rPr lang="en-US" sz="1400" kern="0" dirty="0">
                          <a:effectLst/>
                        </a:rPr>
                        <a:t>Town of Thurston</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0" dirty="0">
                          <a:effectLst/>
                          <a:latin typeface="Aptos" panose="020B0004020202020204" pitchFamily="34" charset="0"/>
                          <a:ea typeface="Aptos" panose="020B0004020202020204" pitchFamily="34" charset="0"/>
                          <a:cs typeface="Times New Roman" panose="02020603050405020304" pitchFamily="18" charset="0"/>
                        </a:rPr>
                        <a:t>Bath</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kern="0">
                          <a:effectLst/>
                        </a:rPr>
                        <a:t>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dirty="0">
                          <a:effectLst/>
                        </a:rPr>
                        <a:t>$1,093.00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dirty="0">
                          <a:effectLst/>
                        </a:rPr>
                        <a:t>$990.00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dirty="0">
                          <a:effectLst/>
                        </a:rPr>
                        <a:t>$103.00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dirty="0">
                          <a:effectLst/>
                        </a:rPr>
                        <a:t>$462.48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a:effectLst/>
                        </a:rPr>
                        <a:t>$448.00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a:effectLst/>
                        </a:rPr>
                        <a:t>$14.48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1025879"/>
                  </a:ext>
                </a:extLst>
              </a:tr>
              <a:tr h="1422883">
                <a:tc>
                  <a:txBody>
                    <a:bodyPr/>
                    <a:lstStyle/>
                    <a:p>
                      <a:pPr marL="0" marR="0">
                        <a:lnSpc>
                          <a:spcPct val="107000"/>
                        </a:lnSpc>
                        <a:spcBef>
                          <a:spcPts val="0"/>
                        </a:spcBef>
                        <a:spcAft>
                          <a:spcPts val="0"/>
                        </a:spcAft>
                      </a:pPr>
                      <a:r>
                        <a:rPr lang="en-US" sz="1400" kern="0" dirty="0">
                          <a:effectLst/>
                        </a:rPr>
                        <a:t>Town of Thurston</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kern="0" dirty="0">
                          <a:effectLst/>
                        </a:rPr>
                        <a:t>Campbell-Savona</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kern="0" dirty="0">
                          <a:effectLst/>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a:effectLst/>
                        </a:rPr>
                        <a:t>$1,220.00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a:effectLst/>
                        </a:rPr>
                        <a:t>$1,146.00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dirty="0">
                          <a:effectLst/>
                        </a:rPr>
                        <a:t>$74.00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dirty="0">
                          <a:effectLst/>
                        </a:rPr>
                        <a:t>$473.50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dirty="0">
                          <a:effectLst/>
                        </a:rPr>
                        <a:t>$473.50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400" kern="0" dirty="0">
                          <a:effectLst/>
                        </a:rPr>
                        <a:t>$0.00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9075753"/>
                  </a:ext>
                </a:extLst>
              </a:tr>
            </a:tbl>
          </a:graphicData>
        </a:graphic>
      </p:graphicFrame>
      <p:sp>
        <p:nvSpPr>
          <p:cNvPr id="5" name="Slide Number Placeholder 4">
            <a:extLst>
              <a:ext uri="{FF2B5EF4-FFF2-40B4-BE49-F238E27FC236}">
                <a16:creationId xmlns:a16="http://schemas.microsoft.com/office/drawing/2014/main" id="{A01A6EAE-7ACD-1F9C-3A23-7DE11FC124D7}"/>
              </a:ext>
            </a:extLst>
          </p:cNvPr>
          <p:cNvSpPr>
            <a:spLocks noGrp="1"/>
          </p:cNvSpPr>
          <p:nvPr>
            <p:ph type="sldNum" sz="quarter" idx="12"/>
          </p:nvPr>
        </p:nvSpPr>
        <p:spPr/>
        <p:txBody>
          <a:bodyPr/>
          <a:lstStyle/>
          <a:p>
            <a:fld id="{B54C553B-52D6-4094-B799-66F22E62578C}" type="slidenum">
              <a:rPr lang="en-US" smtClean="0"/>
              <a:t>15</a:t>
            </a:fld>
            <a:endParaRPr lang="en-US"/>
          </a:p>
        </p:txBody>
      </p:sp>
    </p:spTree>
    <p:extLst>
      <p:ext uri="{BB962C8B-B14F-4D97-AF65-F5344CB8AC3E}">
        <p14:creationId xmlns:p14="http://schemas.microsoft.com/office/powerpoint/2010/main" val="1190120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a:t>
            </a:r>
            <a:r>
              <a:rPr lang="en-US" dirty="0"/>
              <a:t> Switching to STAR credit</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1066800"/>
            <a:ext cx="10515600" cy="5547360"/>
          </a:xfrm>
        </p:spPr>
        <p:txBody>
          <a:bodyPr>
            <a:normAutofit lnSpcReduction="10000"/>
          </a:bodyPr>
          <a:lstStyle/>
          <a:p>
            <a:pPr marL="0" marR="0" indent="0">
              <a:lnSpc>
                <a:spcPct val="107000"/>
              </a:lnSpc>
              <a:spcBef>
                <a:spcPts val="0"/>
              </a:spcBef>
              <a:spcAft>
                <a:spcPts val="800"/>
              </a:spcAft>
              <a:buNone/>
            </a:pPr>
            <a:r>
              <a:rPr lang="en-US" sz="3000" b="1" kern="100" dirty="0">
                <a:effectLst/>
                <a:latin typeface="Aptos" panose="020B0004020202020204" pitchFamily="34" charset="0"/>
                <a:ea typeface="Aptos" panose="020B0004020202020204" pitchFamily="34" charset="0"/>
                <a:cs typeface="Times New Roman" panose="02020603050405020304" pitchFamily="18" charset="0"/>
              </a:rPr>
              <a:t>Switching to STAR credit</a:t>
            </a:r>
          </a:p>
          <a:p>
            <a:pPr marL="0" marR="0">
              <a:lnSpc>
                <a:spcPct val="107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If you want to receive the STAR credit instead of the exemption, it may be to your advantage</a:t>
            </a:r>
            <a:r>
              <a:rPr lang="en-US" sz="2400" u="sng" kern="100" dirty="0">
                <a:effectLst/>
                <a:latin typeface="Aptos" panose="020B0004020202020204" pitchFamily="34" charset="0"/>
                <a:ea typeface="Aptos" panose="020B0004020202020204" pitchFamily="34" charset="0"/>
                <a:cs typeface="Times New Roman" panose="02020603050405020304" pitchFamily="18" charset="0"/>
              </a:rPr>
              <a:t>.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However, once you switch to the STAR credit, you </a:t>
            </a:r>
            <a:r>
              <a:rPr lang="en-US" sz="2400" b="1" kern="100" dirty="0">
                <a:effectLst/>
                <a:latin typeface="Aptos" panose="020B0004020202020204" pitchFamily="34" charset="0"/>
                <a:ea typeface="Aptos" panose="020B0004020202020204" pitchFamily="34" charset="0"/>
                <a:cs typeface="Times New Roman" panose="02020603050405020304" pitchFamily="18" charset="0"/>
              </a:rPr>
              <a:t>cannot</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switch back to the exemption.</a:t>
            </a:r>
          </a:p>
          <a:p>
            <a:pPr marL="0">
              <a:lnSpc>
                <a:spcPct val="107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To receive the STAR credit, phone 518-457-2036</a:t>
            </a:r>
          </a:p>
          <a:p>
            <a:pPr marL="0" marR="0">
              <a:lnSpc>
                <a:spcPct val="107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To receive the STAR credit, access the Homeowner Benefit Portal in your Individual Online Services account:</a:t>
            </a:r>
          </a:p>
          <a:p>
            <a:pPr marL="800100" lvl="1" indent="-342900">
              <a:lnSpc>
                <a:spcPct val="107000"/>
              </a:lnSpc>
              <a:spcBef>
                <a:spcPts val="0"/>
              </a:spcBef>
              <a:spcAft>
                <a:spcPts val="800"/>
              </a:spcAft>
              <a:buFont typeface="+mj-lt"/>
              <a:buAutoNum type="arabicPeriod"/>
              <a:tabLst>
                <a:tab pos="457200" algn="l"/>
              </a:tabLst>
            </a:pPr>
            <a:r>
              <a:rPr lang="en-US" sz="2000" u="sng" kern="1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Log in</a:t>
            </a:r>
            <a:r>
              <a:rPr lang="en-US" sz="2000" kern="1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rPr>
              <a:t> to (or </a:t>
            </a:r>
            <a:r>
              <a:rPr lang="en-US" sz="2000" u="sng" kern="1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create</a:t>
            </a:r>
            <a:r>
              <a:rPr lang="en-US" sz="2000" kern="1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your Individual Online Services account.</a:t>
            </a:r>
          </a:p>
          <a:p>
            <a:pPr marL="800100" lvl="1" indent="-342900">
              <a:lnSpc>
                <a:spcPct val="107000"/>
              </a:lnSpc>
              <a:spcBef>
                <a:spcPts val="0"/>
              </a:spcBef>
              <a:spcAft>
                <a:spcPts val="800"/>
              </a:spcAft>
              <a:buFont typeface="+mj-lt"/>
              <a:buAutoNum type="arabicPeriod"/>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Select the ≡ </a:t>
            </a:r>
            <a:r>
              <a:rPr lang="en-US" sz="2000" i="1" kern="100" dirty="0">
                <a:effectLst/>
                <a:latin typeface="Aptos" panose="020B0004020202020204" pitchFamily="34" charset="0"/>
                <a:ea typeface="Aptos" panose="020B0004020202020204" pitchFamily="34" charset="0"/>
                <a:cs typeface="Times New Roman" panose="02020603050405020304" pitchFamily="18" charset="0"/>
              </a:rPr>
              <a:t>Services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menu in the upper-left corner of your </a:t>
            </a:r>
            <a:r>
              <a:rPr lang="en-US" sz="2000" i="1" kern="100" dirty="0">
                <a:effectLst/>
                <a:latin typeface="Aptos" panose="020B0004020202020204" pitchFamily="34" charset="0"/>
                <a:ea typeface="Aptos" panose="020B0004020202020204" pitchFamily="34" charset="0"/>
                <a:cs typeface="Times New Roman" panose="02020603050405020304" pitchFamily="18" charset="0"/>
              </a:rPr>
              <a:t>Account Summary.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Bef>
                <a:spcPts val="0"/>
              </a:spcBef>
              <a:spcAft>
                <a:spcPts val="800"/>
              </a:spcAft>
              <a:buFont typeface="+mj-lt"/>
              <a:buAutoNum type="arabicPeriod"/>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Select </a:t>
            </a:r>
            <a:r>
              <a:rPr lang="en-US" sz="2000" i="1" kern="100" dirty="0">
                <a:effectLst/>
                <a:latin typeface="Aptos" panose="020B0004020202020204" pitchFamily="34" charset="0"/>
                <a:ea typeface="Aptos" panose="020B0004020202020204" pitchFamily="34" charset="0"/>
                <a:cs typeface="Times New Roman" panose="02020603050405020304" pitchFamily="18" charset="0"/>
              </a:rPr>
              <a:t>Real property tax,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then choose </a:t>
            </a:r>
            <a:r>
              <a:rPr lang="en-US" sz="2000" i="1" kern="100" dirty="0">
                <a:effectLst/>
                <a:latin typeface="Aptos" panose="020B0004020202020204" pitchFamily="34" charset="0"/>
                <a:ea typeface="Aptos" panose="020B0004020202020204" pitchFamily="34" charset="0"/>
                <a:cs typeface="Times New Roman" panose="02020603050405020304" pitchFamily="18" charset="0"/>
              </a:rPr>
              <a:t>Homeowner Benefit Portal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from the expanded menu.</a:t>
            </a:r>
          </a:p>
          <a:p>
            <a:r>
              <a:rPr lang="en-US" sz="2400" dirty="0">
                <a:effectLst/>
                <a:latin typeface="Aptos" panose="020B0004020202020204" pitchFamily="34" charset="0"/>
                <a:ea typeface="Aptos" panose="020B0004020202020204" pitchFamily="34" charset="0"/>
                <a:cs typeface="Times New Roman" panose="02020603050405020304" pitchFamily="18" charset="0"/>
              </a:rPr>
              <a:t>Select </a:t>
            </a:r>
            <a:r>
              <a:rPr lang="en-US" sz="2400" i="1" dirty="0">
                <a:effectLst/>
                <a:latin typeface="Aptos" panose="020B0004020202020204" pitchFamily="34" charset="0"/>
                <a:ea typeface="Aptos" panose="020B0004020202020204" pitchFamily="34" charset="0"/>
                <a:cs typeface="Times New Roman" panose="02020603050405020304" pitchFamily="18" charset="0"/>
              </a:rPr>
              <a:t>Actions </a:t>
            </a:r>
            <a:r>
              <a:rPr lang="en-US" sz="2400" dirty="0">
                <a:effectLst/>
                <a:latin typeface="Aptos" panose="020B0004020202020204" pitchFamily="34" charset="0"/>
                <a:ea typeface="Aptos" panose="020B0004020202020204" pitchFamily="34" charset="0"/>
                <a:cs typeface="Times New Roman" panose="02020603050405020304" pitchFamily="18" charset="0"/>
              </a:rPr>
              <a:t>and choose </a:t>
            </a:r>
            <a:r>
              <a:rPr lang="en-US" sz="2400" i="1" dirty="0">
                <a:effectLst/>
                <a:latin typeface="Aptos" panose="020B0004020202020204" pitchFamily="34" charset="0"/>
                <a:ea typeface="Aptos" panose="020B0004020202020204" pitchFamily="34" charset="0"/>
                <a:cs typeface="Times New Roman" panose="02020603050405020304" pitchFamily="18" charset="0"/>
              </a:rPr>
              <a:t>Switch to credit</a:t>
            </a:r>
            <a:r>
              <a:rPr lang="en-US" sz="2400" dirty="0">
                <a:effectLst/>
                <a:latin typeface="Aptos" panose="020B0004020202020204" pitchFamily="34" charset="0"/>
                <a:ea typeface="Aptos" panose="020B0004020202020204" pitchFamily="34" charset="0"/>
                <a:cs typeface="Times New Roman" panose="02020603050405020304" pitchFamily="18" charset="0"/>
              </a:rPr>
              <a:t> from the drop-down menu.</a:t>
            </a:r>
          </a:p>
          <a:p>
            <a:r>
              <a:rPr lang="en-US" kern="100" dirty="0">
                <a:latin typeface="Aptos" panose="020B0004020202020204" pitchFamily="34" charset="0"/>
                <a:ea typeface="Aptos" panose="020B0004020202020204" pitchFamily="34" charset="0"/>
                <a:cs typeface="Times New Roman" panose="02020603050405020304" pitchFamily="18" charset="0"/>
              </a:rPr>
              <a:t>This must be done by December 31</a:t>
            </a:r>
            <a:r>
              <a:rPr lang="en-US" kern="100" baseline="30000" dirty="0">
                <a:latin typeface="Aptos" panose="020B0004020202020204" pitchFamily="34" charset="0"/>
                <a:ea typeface="Aptos" panose="020B0004020202020204" pitchFamily="34" charset="0"/>
                <a:cs typeface="Times New Roman" panose="02020603050405020304" pitchFamily="18" charset="0"/>
              </a:rPr>
              <a:t>st.</a:t>
            </a:r>
          </a:p>
          <a:p>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685800" lvl="2" indent="0">
              <a:lnSpc>
                <a:spcPct val="107000"/>
              </a:lnSpc>
              <a:spcBef>
                <a:spcPts val="0"/>
              </a:spcBef>
              <a:spcAft>
                <a:spcPts val="800"/>
              </a:spcAft>
              <a:buNone/>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D189181-7FD4-2F80-0AF7-4180040E2610}"/>
              </a:ext>
            </a:extLst>
          </p:cNvPr>
          <p:cNvSpPr>
            <a:spLocks noGrp="1"/>
          </p:cNvSpPr>
          <p:nvPr>
            <p:ph type="sldNum" sz="quarter" idx="12"/>
          </p:nvPr>
        </p:nvSpPr>
        <p:spPr/>
        <p:txBody>
          <a:bodyPr/>
          <a:lstStyle/>
          <a:p>
            <a:fld id="{B54C553B-52D6-4094-B799-66F22E62578C}" type="slidenum">
              <a:rPr lang="en-US" smtClean="0"/>
              <a:t>16</a:t>
            </a:fld>
            <a:endParaRPr lang="en-US"/>
          </a:p>
        </p:txBody>
      </p:sp>
    </p:spTree>
    <p:extLst>
      <p:ext uri="{BB962C8B-B14F-4D97-AF65-F5344CB8AC3E}">
        <p14:creationId xmlns:p14="http://schemas.microsoft.com/office/powerpoint/2010/main" val="2050357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a:t>
            </a:r>
            <a:r>
              <a:rPr lang="en-US" dirty="0"/>
              <a:t> STAR Credit </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1066800"/>
            <a:ext cx="10515600" cy="5547360"/>
          </a:xfrm>
        </p:spPr>
        <p:txBody>
          <a:bodyPr>
            <a:normAutofit/>
          </a:bodyPr>
          <a:lstStyle/>
          <a:p>
            <a:pPr marL="0" marR="0" indent="0">
              <a:lnSpc>
                <a:spcPct val="107000"/>
              </a:lnSpc>
              <a:spcBef>
                <a:spcPts val="0"/>
              </a:spcBef>
              <a:spcAft>
                <a:spcPts val="800"/>
              </a:spcAft>
              <a:buNone/>
            </a:pPr>
            <a:r>
              <a:rPr lang="en-US" sz="3000" b="1" kern="100" dirty="0">
                <a:effectLst/>
                <a:latin typeface="Aptos" panose="020B0004020202020204" pitchFamily="34" charset="0"/>
                <a:ea typeface="Aptos" panose="020B0004020202020204" pitchFamily="34" charset="0"/>
                <a:cs typeface="Times New Roman" panose="02020603050405020304" pitchFamily="18" charset="0"/>
              </a:rPr>
              <a:t>STAR credit – Further details</a:t>
            </a:r>
          </a:p>
          <a:p>
            <a:pPr marL="457200" lvl="1">
              <a:lnSpc>
                <a:spcPct val="107000"/>
              </a:lnSpc>
              <a:spcBef>
                <a:spcPts val="0"/>
              </a:spcBef>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How to report your property tax credit details.  You do not need to do anything on your New York State income tax return, </a:t>
            </a:r>
            <a:r>
              <a:rPr lang="en-US" b="1" kern="100" dirty="0">
                <a:effectLst/>
                <a:latin typeface="Aptos" panose="020B0004020202020204" pitchFamily="34" charset="0"/>
                <a:ea typeface="Aptos" panose="020B0004020202020204" pitchFamily="34" charset="0"/>
                <a:cs typeface="Times New Roman" panose="02020603050405020304" pitchFamily="18" charset="0"/>
              </a:rPr>
              <a:t>unless </a:t>
            </a:r>
            <a:r>
              <a:rPr lang="en-US" kern="100" dirty="0">
                <a:effectLst/>
                <a:latin typeface="Aptos" panose="020B0004020202020204" pitchFamily="34" charset="0"/>
                <a:ea typeface="Aptos" panose="020B0004020202020204" pitchFamily="34" charset="0"/>
                <a:cs typeface="Times New Roman" panose="02020603050405020304" pitchFamily="18" charset="0"/>
              </a:rPr>
              <a:t>you itemize your deductions.  If you itemize your deductions, reduce your itemized deduction for real estate taxes paid by the total amount of any STAR credit received during the tax year, keep your check stub for your tax records.</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2000" dirty="0"/>
          </a:p>
        </p:txBody>
      </p:sp>
      <p:sp>
        <p:nvSpPr>
          <p:cNvPr id="4" name="Slide Number Placeholder 3">
            <a:extLst>
              <a:ext uri="{FF2B5EF4-FFF2-40B4-BE49-F238E27FC236}">
                <a16:creationId xmlns:a16="http://schemas.microsoft.com/office/drawing/2014/main" id="{9BC15564-FD3D-D8E5-6248-5AD350982FA9}"/>
              </a:ext>
            </a:extLst>
          </p:cNvPr>
          <p:cNvSpPr>
            <a:spLocks noGrp="1"/>
          </p:cNvSpPr>
          <p:nvPr>
            <p:ph type="sldNum" sz="quarter" idx="12"/>
          </p:nvPr>
        </p:nvSpPr>
        <p:spPr/>
        <p:txBody>
          <a:bodyPr/>
          <a:lstStyle/>
          <a:p>
            <a:fld id="{B54C553B-52D6-4094-B799-66F22E62578C}" type="slidenum">
              <a:rPr lang="en-US" smtClean="0"/>
              <a:t>17</a:t>
            </a:fld>
            <a:endParaRPr lang="en-US"/>
          </a:p>
        </p:txBody>
      </p:sp>
    </p:spTree>
    <p:extLst>
      <p:ext uri="{BB962C8B-B14F-4D97-AF65-F5344CB8AC3E}">
        <p14:creationId xmlns:p14="http://schemas.microsoft.com/office/powerpoint/2010/main" val="169519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1089640" cy="597913"/>
          </a:xfrm>
        </p:spPr>
        <p:txBody>
          <a:bodyPr>
            <a:normAutofit fontScale="90000"/>
          </a:bodyPr>
          <a:lstStyle/>
          <a:p>
            <a:r>
              <a:rPr lang="en-US" sz="4400" dirty="0"/>
              <a:t>NYS STAR Information –</a:t>
            </a:r>
            <a:r>
              <a:rPr lang="en-US" dirty="0"/>
              <a:t> STAR Credit New </a:t>
            </a:r>
            <a:r>
              <a:rPr lang="en-US" dirty="0" err="1"/>
              <a:t>Homeower</a:t>
            </a:r>
            <a:r>
              <a:rPr lang="en-US" dirty="0"/>
              <a:t> </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1066800"/>
            <a:ext cx="10515600" cy="5547360"/>
          </a:xfrm>
        </p:spPr>
        <p:txBody>
          <a:bodyPr>
            <a:normAutofit lnSpcReduction="10000"/>
          </a:bodyPr>
          <a:lstStyle/>
          <a:p>
            <a:pPr marL="0" marR="0" indent="0">
              <a:lnSpc>
                <a:spcPct val="107000"/>
              </a:lnSpc>
              <a:spcBef>
                <a:spcPts val="0"/>
              </a:spcBef>
              <a:spcAft>
                <a:spcPts val="800"/>
              </a:spcAft>
              <a:buNone/>
            </a:pPr>
            <a:r>
              <a:rPr lang="en-US" sz="3000" b="1" kern="100" dirty="0">
                <a:effectLst/>
                <a:latin typeface="Aptos" panose="020B0004020202020204" pitchFamily="34" charset="0"/>
                <a:ea typeface="Aptos" panose="020B0004020202020204" pitchFamily="34" charset="0"/>
                <a:cs typeface="Times New Roman" panose="02020603050405020304" pitchFamily="18" charset="0"/>
              </a:rPr>
              <a:t>STAR credit – New homeowner</a:t>
            </a:r>
          </a:p>
          <a:p>
            <a:pPr marL="0">
              <a:lnSpc>
                <a:spcPct val="107000"/>
              </a:lnSpc>
              <a:spcBef>
                <a:spcPts val="0"/>
              </a:spcBef>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Apply by:</a:t>
            </a:r>
          </a:p>
          <a:p>
            <a:pPr marL="457200" lvl="1">
              <a:lnSpc>
                <a:spcPct val="107000"/>
              </a:lnSpc>
              <a:spcBef>
                <a:spcPts val="0"/>
              </a:spcBef>
              <a:spcAft>
                <a:spcPts val="800"/>
              </a:spcAft>
            </a:pPr>
            <a:r>
              <a:rPr lang="en-US" sz="2200" kern="100" dirty="0">
                <a:latin typeface="Aptos" panose="020B0004020202020204" pitchFamily="34" charset="0"/>
                <a:ea typeface="Aptos" panose="020B0004020202020204" pitchFamily="34" charset="0"/>
                <a:cs typeface="Times New Roman" panose="02020603050405020304" pitchFamily="18" charset="0"/>
              </a:rPr>
              <a:t>P</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honing  518-457-2036</a:t>
            </a:r>
          </a:p>
          <a:p>
            <a:pPr marL="457200" lvl="1">
              <a:lnSpc>
                <a:spcPct val="107000"/>
              </a:lnSpc>
              <a:spcBef>
                <a:spcPts val="0"/>
              </a:spcBef>
              <a:spcAft>
                <a:spcPts val="800"/>
              </a:spcAft>
            </a:pPr>
            <a:r>
              <a:rPr lang="en-US" sz="2200" kern="100" dirty="0">
                <a:latin typeface="Aptos" panose="020B0004020202020204" pitchFamily="34" charset="0"/>
                <a:ea typeface="Aptos" panose="020B0004020202020204" pitchFamily="34" charset="0"/>
                <a:cs typeface="Times New Roman" panose="02020603050405020304" pitchFamily="18" charset="0"/>
              </a:rPr>
              <a:t>U</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sing the H</a:t>
            </a:r>
            <a:r>
              <a:rPr lang="en-US" sz="2200" u="sng" kern="100" dirty="0">
                <a:effectLst/>
                <a:latin typeface="Aptos" panose="020B0004020202020204" pitchFamily="34" charset="0"/>
                <a:ea typeface="Aptos" panose="020B0004020202020204" pitchFamily="34" charset="0"/>
                <a:cs typeface="Times New Roman" panose="02020603050405020304" pitchFamily="18" charset="0"/>
              </a:rPr>
              <a:t>ome owners </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portal (get more info here)</a:t>
            </a:r>
          </a:p>
          <a:p>
            <a:pPr marL="457200" lvl="1">
              <a:lnSpc>
                <a:spcPct val="107000"/>
              </a:lnSpc>
              <a:spcBef>
                <a:spcPts val="0"/>
              </a:spcBef>
              <a:spcAft>
                <a:spcPts val="800"/>
              </a:spcAft>
            </a:pPr>
            <a:r>
              <a:rPr lang="en-US" sz="2200" kern="100" dirty="0">
                <a:effectLst/>
                <a:latin typeface="Aptos" panose="020B0004020202020204" pitchFamily="34" charset="0"/>
                <a:ea typeface="Aptos" panose="020B0004020202020204" pitchFamily="34" charset="0"/>
                <a:cs typeface="Times New Roman" panose="02020603050405020304" pitchFamily="18" charset="0"/>
              </a:rPr>
              <a:t>To view whether you are receiving the STAR credit or the STAR exemption, access the Homeowner Benefit Portal by logging into your Tax Department Individual Online Services account.</a:t>
            </a:r>
          </a:p>
          <a:p>
            <a:pPr marL="0" marR="0">
              <a:lnSpc>
                <a:spcPct val="107000"/>
              </a:lnSpc>
              <a:spcBef>
                <a:spcPts val="0"/>
              </a:spcBef>
              <a:spcAft>
                <a:spcPts val="800"/>
              </a:spcAft>
            </a:pPr>
            <a:r>
              <a:rPr lang="en-US" sz="2000" i="1" kern="100" dirty="0">
                <a:effectLst/>
                <a:latin typeface="Aptos" panose="020B0004020202020204" pitchFamily="34" charset="0"/>
                <a:ea typeface="Aptos" panose="020B0004020202020204" pitchFamily="34" charset="0"/>
                <a:cs typeface="Times New Roman" panose="02020603050405020304" pitchFamily="18" charset="0"/>
              </a:rPr>
              <a:t>Once you have an Individual account:</a:t>
            </a:r>
          </a:p>
          <a:p>
            <a:pPr marL="800100" lvl="1" indent="-342900">
              <a:lnSpc>
                <a:spcPct val="107000"/>
              </a:lnSpc>
              <a:spcBef>
                <a:spcPts val="0"/>
              </a:spcBef>
              <a:spcAft>
                <a:spcPts val="800"/>
              </a:spcAft>
              <a:buFont typeface="+mj-lt"/>
              <a:buAutoNum type="arabicPeriod"/>
              <a:tabLst>
                <a:tab pos="457200" algn="l"/>
              </a:tabLst>
            </a:pPr>
            <a:r>
              <a:rPr lang="en-US" sz="2000" i="1" u="sng" kern="1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Log in</a:t>
            </a:r>
            <a:r>
              <a:rPr lang="en-US" sz="2000" i="1" kern="1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n-US" sz="2000" i="1" kern="100" dirty="0">
                <a:effectLst/>
                <a:latin typeface="Aptos" panose="020B0004020202020204" pitchFamily="34" charset="0"/>
                <a:ea typeface="Aptos" panose="020B0004020202020204" pitchFamily="34" charset="0"/>
                <a:cs typeface="Times New Roman" panose="02020603050405020304" pitchFamily="18" charset="0"/>
              </a:rPr>
              <a:t>and select the ≡ Services menu in the upper-left corner of your Account Summary.</a:t>
            </a:r>
          </a:p>
          <a:p>
            <a:pPr marL="800100" lvl="1" indent="-342900">
              <a:lnSpc>
                <a:spcPct val="107000"/>
              </a:lnSpc>
              <a:spcBef>
                <a:spcPts val="0"/>
              </a:spcBef>
              <a:spcAft>
                <a:spcPts val="800"/>
              </a:spcAft>
              <a:buFont typeface="+mj-lt"/>
              <a:buAutoNum type="arabicPeriod"/>
              <a:tabLst>
                <a:tab pos="457200" algn="l"/>
              </a:tabLst>
            </a:pPr>
            <a:r>
              <a:rPr lang="en-US" sz="2000" i="1" kern="100" dirty="0">
                <a:effectLst/>
                <a:latin typeface="Aptos" panose="020B0004020202020204" pitchFamily="34" charset="0"/>
                <a:ea typeface="Aptos" panose="020B0004020202020204" pitchFamily="34" charset="0"/>
                <a:cs typeface="Times New Roman" panose="02020603050405020304" pitchFamily="18" charset="0"/>
              </a:rPr>
              <a:t>Choose Real property tax, then Homeowner Benefit Portal from the expanded menu.</a:t>
            </a:r>
          </a:p>
          <a:p>
            <a:pPr marL="800100" lvl="1" indent="-342900">
              <a:lnSpc>
                <a:spcPct val="107000"/>
              </a:lnSpc>
              <a:spcBef>
                <a:spcPts val="0"/>
              </a:spcBef>
              <a:spcAft>
                <a:spcPts val="800"/>
              </a:spcAft>
              <a:buFont typeface="+mj-lt"/>
              <a:buAutoNum type="arabicPeriod"/>
              <a:tabLst>
                <a:tab pos="457200" algn="l"/>
              </a:tabLst>
            </a:pPr>
            <a:r>
              <a:rPr lang="en-US" sz="2000" i="1" kern="100" dirty="0">
                <a:effectLst/>
                <a:latin typeface="Aptos" panose="020B0004020202020204" pitchFamily="34" charset="0"/>
                <a:ea typeface="Aptos" panose="020B0004020202020204" pitchFamily="34" charset="0"/>
                <a:cs typeface="Times New Roman" panose="02020603050405020304" pitchFamily="18" charset="0"/>
              </a:rPr>
              <a:t>View your benefit type in the Benefit type column.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lvl="2">
              <a:lnSpc>
                <a:spcPct val="107000"/>
              </a:lnSpc>
              <a:spcBef>
                <a:spcPts val="0"/>
              </a:spcBef>
              <a:spcAft>
                <a:spcPts val="800"/>
              </a:spcAft>
            </a:pPr>
            <a:r>
              <a:rPr lang="en-US" i="1" kern="100" dirty="0">
                <a:effectLst/>
                <a:latin typeface="Aptos" panose="020B0004020202020204" pitchFamily="34" charset="0"/>
                <a:ea typeface="Aptos" panose="020B0004020202020204" pitchFamily="34" charset="0"/>
                <a:cs typeface="Times New Roman" panose="02020603050405020304" pitchFamily="18" charset="0"/>
              </a:rPr>
              <a:t>If you do not have an </a:t>
            </a:r>
            <a:r>
              <a:rPr lang="en-US" b="1" i="1" kern="100" dirty="0">
                <a:effectLst/>
                <a:latin typeface="Aptos" panose="020B0004020202020204" pitchFamily="34" charset="0"/>
                <a:ea typeface="Aptos" panose="020B0004020202020204" pitchFamily="34" charset="0"/>
                <a:cs typeface="Times New Roman" panose="02020603050405020304" pitchFamily="18" charset="0"/>
              </a:rPr>
              <a:t>Individual</a:t>
            </a:r>
            <a:r>
              <a:rPr lang="en-US" i="1" kern="100" dirty="0">
                <a:effectLst/>
                <a:latin typeface="Aptos" panose="020B0004020202020204" pitchFamily="34" charset="0"/>
                <a:ea typeface="Aptos" panose="020B0004020202020204" pitchFamily="34" charset="0"/>
                <a:cs typeface="Times New Roman" panose="02020603050405020304" pitchFamily="18" charset="0"/>
              </a:rPr>
              <a:t> Online Services account, </a:t>
            </a:r>
            <a:r>
              <a:rPr lang="en-US" i="1" u="sng" kern="1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create one</a:t>
            </a:r>
            <a:r>
              <a:rPr lang="en-US" i="1" kern="1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rPr>
              <a:t>. </a:t>
            </a:r>
          </a:p>
          <a:p>
            <a:pPr marL="457200" lvl="1">
              <a:lnSpc>
                <a:spcPct val="107000"/>
              </a:lnSpc>
              <a:spcBef>
                <a:spcPts val="0"/>
              </a:spcBef>
              <a:spcAft>
                <a:spcPts val="800"/>
              </a:spcAft>
            </a:pP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685800" lvl="2" indent="0">
              <a:lnSpc>
                <a:spcPct val="107000"/>
              </a:lnSpc>
              <a:spcBef>
                <a:spcPts val="0"/>
              </a:spcBef>
              <a:spcAft>
                <a:spcPts val="800"/>
              </a:spcAft>
              <a:buNone/>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ED2DFDD-6C6D-788C-690E-E460C9AF1807}"/>
              </a:ext>
            </a:extLst>
          </p:cNvPr>
          <p:cNvSpPr>
            <a:spLocks noGrp="1"/>
          </p:cNvSpPr>
          <p:nvPr>
            <p:ph type="sldNum" sz="quarter" idx="12"/>
          </p:nvPr>
        </p:nvSpPr>
        <p:spPr/>
        <p:txBody>
          <a:bodyPr/>
          <a:lstStyle/>
          <a:p>
            <a:fld id="{B54C553B-52D6-4094-B799-66F22E62578C}" type="slidenum">
              <a:rPr lang="en-US" smtClean="0"/>
              <a:t>18</a:t>
            </a:fld>
            <a:endParaRPr lang="en-US"/>
          </a:p>
        </p:txBody>
      </p:sp>
    </p:spTree>
    <p:extLst>
      <p:ext uri="{BB962C8B-B14F-4D97-AF65-F5344CB8AC3E}">
        <p14:creationId xmlns:p14="http://schemas.microsoft.com/office/powerpoint/2010/main" val="127442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1109960" cy="597913"/>
          </a:xfrm>
        </p:spPr>
        <p:txBody>
          <a:bodyPr>
            <a:normAutofit fontScale="90000"/>
          </a:bodyPr>
          <a:lstStyle/>
          <a:p>
            <a:r>
              <a:rPr lang="en-US" sz="4400" dirty="0"/>
              <a:t>NYS STAR Information –</a:t>
            </a:r>
            <a:r>
              <a:rPr lang="en-US" dirty="0"/>
              <a:t> STAR Credit New Homeowner </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1371600"/>
            <a:ext cx="10515600" cy="5252720"/>
          </a:xfrm>
        </p:spPr>
        <p:txBody>
          <a:bodyPr>
            <a:normAutofit lnSpcReduction="10000"/>
          </a:bodyPr>
          <a:lstStyle/>
          <a:p>
            <a:pPr marL="0" marR="0" indent="0">
              <a:lnSpc>
                <a:spcPct val="107000"/>
              </a:lnSpc>
              <a:spcBef>
                <a:spcPts val="0"/>
              </a:spcBef>
              <a:spcAft>
                <a:spcPts val="800"/>
              </a:spcAft>
              <a:buNone/>
            </a:pPr>
            <a:r>
              <a:rPr lang="en-US" sz="3000" b="1" kern="100" dirty="0">
                <a:effectLst/>
                <a:latin typeface="Aptos" panose="020B0004020202020204" pitchFamily="34" charset="0"/>
                <a:ea typeface="Aptos" panose="020B0004020202020204" pitchFamily="34" charset="0"/>
                <a:cs typeface="Times New Roman" panose="02020603050405020304" pitchFamily="18" charset="0"/>
              </a:rPr>
              <a:t>STAR credit – New homeowner </a:t>
            </a:r>
          </a:p>
          <a:p>
            <a:pPr marL="457200" lvl="1">
              <a:lnSpc>
                <a:spcPct val="107000"/>
              </a:lnSpc>
              <a:spcBef>
                <a:spcPts val="0"/>
              </a:spcBef>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You will become eligible for the STAR credit in the first year that you own the home and it is your primary residence as of the date that school taxes are due.</a:t>
            </a:r>
          </a:p>
          <a:p>
            <a:pPr marL="914400" lvl="2">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Example 1:</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If the school taxes in your community are due by September 30, and you purchase the home on September 15, you will become eligible for STAR that year, as long as you</a:t>
            </a:r>
            <a:r>
              <a:rPr lang="en-US" sz="1800" i="1" kern="1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n-US" sz="1800" i="1" u="sng" kern="1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Register for the STAR credit</a:t>
            </a:r>
            <a:r>
              <a:rPr lang="en-US" sz="1800" i="1" kern="1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rPr>
              <a:t> and meet the </a:t>
            </a:r>
            <a:r>
              <a:rPr lang="en-US" sz="1800" i="1" u="sng" kern="1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eligibility</a:t>
            </a:r>
            <a:r>
              <a:rPr lang="en-US" sz="1800" i="1" kern="1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rPr>
              <a:t> criteria.</a:t>
            </a:r>
            <a:endParaRPr lang="en-US" sz="1800" kern="1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457200" lvl="1">
              <a:lnSpc>
                <a:spcPct val="107000"/>
              </a:lnSpc>
              <a:spcBef>
                <a:spcPts val="0"/>
              </a:spcBef>
              <a:spcAft>
                <a:spcPts val="800"/>
              </a:spcAft>
            </a:pPr>
            <a:r>
              <a:rPr lang="en-US" b="1" kern="100" dirty="0">
                <a:effectLst/>
                <a:latin typeface="Aptos" panose="020B0004020202020204" pitchFamily="34" charset="0"/>
                <a:ea typeface="Aptos" panose="020B0004020202020204" pitchFamily="34" charset="0"/>
                <a:cs typeface="Times New Roman" panose="02020603050405020304" pitchFamily="18" charset="0"/>
              </a:rPr>
              <a:t>Exception:</a:t>
            </a:r>
            <a:r>
              <a:rPr lang="en-US" kern="100" dirty="0">
                <a:effectLst/>
                <a:latin typeface="Aptos" panose="020B0004020202020204" pitchFamily="34" charset="0"/>
                <a:ea typeface="Aptos" panose="020B0004020202020204" pitchFamily="34" charset="0"/>
                <a:cs typeface="Times New Roman" panose="02020603050405020304" pitchFamily="18" charset="0"/>
              </a:rPr>
              <a:t> If the prior owner had been receiving a STAR exemption on the home, and the sale occurred after the local taxable status date (generally March 1), his or her STAR exemption will be carried over to your first school tax bill, and you will begin receiving the STAR credit the following year.</a:t>
            </a:r>
          </a:p>
          <a:p>
            <a:pPr marL="914400" lvl="2">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Example 2:</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If the school taxes in your community are due by September 30, and you purchase the home on October 15 (after school taxes are due), you will become eligible for the STAR credit the following year, as long as you register and meet the eligibility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nSpc>
                <a:spcPct val="107000"/>
              </a:lnSpc>
              <a:spcBef>
                <a:spcPts val="0"/>
              </a:spcBef>
              <a:spcAft>
                <a:spcPts val="800"/>
              </a:spcAft>
            </a:pP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marL="685800" lvl="2" indent="0">
              <a:lnSpc>
                <a:spcPct val="107000"/>
              </a:lnSpc>
              <a:spcBef>
                <a:spcPts val="0"/>
              </a:spcBef>
              <a:spcAft>
                <a:spcPts val="800"/>
              </a:spcAft>
              <a:buNone/>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A3AA9E3-71DC-B7B0-61B8-B368DEE16D6D}"/>
              </a:ext>
            </a:extLst>
          </p:cNvPr>
          <p:cNvSpPr>
            <a:spLocks noGrp="1"/>
          </p:cNvSpPr>
          <p:nvPr>
            <p:ph type="sldNum" sz="quarter" idx="12"/>
          </p:nvPr>
        </p:nvSpPr>
        <p:spPr/>
        <p:txBody>
          <a:bodyPr/>
          <a:lstStyle/>
          <a:p>
            <a:fld id="{B54C553B-52D6-4094-B799-66F22E62578C}" type="slidenum">
              <a:rPr lang="en-US" smtClean="0"/>
              <a:t>19</a:t>
            </a:fld>
            <a:endParaRPr lang="en-US"/>
          </a:p>
        </p:txBody>
      </p:sp>
    </p:spTree>
    <p:extLst>
      <p:ext uri="{BB962C8B-B14F-4D97-AF65-F5344CB8AC3E}">
        <p14:creationId xmlns:p14="http://schemas.microsoft.com/office/powerpoint/2010/main" val="118729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1589-5262-0E9F-AF69-4BA96C344759}"/>
              </a:ext>
            </a:extLst>
          </p:cNvPr>
          <p:cNvSpPr>
            <a:spLocks noGrp="1"/>
          </p:cNvSpPr>
          <p:nvPr>
            <p:ph type="ctrTitle"/>
          </p:nvPr>
        </p:nvSpPr>
        <p:spPr>
          <a:xfrm>
            <a:off x="1524000" y="1214438"/>
            <a:ext cx="9144000" cy="2387600"/>
          </a:xfrm>
        </p:spPr>
        <p:txBody>
          <a:bodyPr/>
          <a:lstStyle/>
          <a:p>
            <a:r>
              <a:rPr lang="en-US" dirty="0"/>
              <a:t>NYS STAR Information</a:t>
            </a:r>
          </a:p>
        </p:txBody>
      </p:sp>
      <p:sp>
        <p:nvSpPr>
          <p:cNvPr id="3" name="Subtitle 2">
            <a:extLst>
              <a:ext uri="{FF2B5EF4-FFF2-40B4-BE49-F238E27FC236}">
                <a16:creationId xmlns:a16="http://schemas.microsoft.com/office/drawing/2014/main" id="{EB9D9DF3-99E0-D234-4358-E1B43F287D8E}"/>
              </a:ext>
            </a:extLst>
          </p:cNvPr>
          <p:cNvSpPr>
            <a:spLocks noGrp="1"/>
          </p:cNvSpPr>
          <p:nvPr>
            <p:ph type="subTitle" idx="1"/>
          </p:nvPr>
        </p:nvSpPr>
        <p:spPr/>
        <p:txBody>
          <a:bodyPr/>
          <a:lstStyle/>
          <a:p>
            <a:endParaRPr lang="en-US" dirty="0"/>
          </a:p>
          <a:p>
            <a:r>
              <a:rPr lang="en-US" dirty="0"/>
              <a:t>By: Thurston Assessors</a:t>
            </a:r>
          </a:p>
        </p:txBody>
      </p:sp>
      <p:sp>
        <p:nvSpPr>
          <p:cNvPr id="4" name="Slide Number Placeholder 3">
            <a:extLst>
              <a:ext uri="{FF2B5EF4-FFF2-40B4-BE49-F238E27FC236}">
                <a16:creationId xmlns:a16="http://schemas.microsoft.com/office/drawing/2014/main" id="{B8D4610D-1A68-5C72-AA67-1B5BFD43BD51}"/>
              </a:ext>
            </a:extLst>
          </p:cNvPr>
          <p:cNvSpPr>
            <a:spLocks noGrp="1"/>
          </p:cNvSpPr>
          <p:nvPr>
            <p:ph type="sldNum" sz="quarter" idx="12"/>
          </p:nvPr>
        </p:nvSpPr>
        <p:spPr/>
        <p:txBody>
          <a:bodyPr/>
          <a:lstStyle/>
          <a:p>
            <a:fld id="{B54C553B-52D6-4094-B799-66F22E62578C}" type="slidenum">
              <a:rPr lang="en-US" smtClean="0"/>
              <a:t>2</a:t>
            </a:fld>
            <a:endParaRPr lang="en-US"/>
          </a:p>
        </p:txBody>
      </p:sp>
    </p:spTree>
    <p:extLst>
      <p:ext uri="{BB962C8B-B14F-4D97-AF65-F5344CB8AC3E}">
        <p14:creationId xmlns:p14="http://schemas.microsoft.com/office/powerpoint/2010/main" val="2349048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 </a:t>
            </a:r>
            <a:r>
              <a:rPr lang="en-US" sz="4400" dirty="0" err="1"/>
              <a:t>Misc</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1066800"/>
            <a:ext cx="10515600" cy="5547360"/>
          </a:xfrm>
        </p:spPr>
        <p:txBody>
          <a:bodyPr>
            <a:normAutofit/>
          </a:bodyPr>
          <a:lstStyle/>
          <a:p>
            <a:pPr marL="0" marR="0" indent="0">
              <a:lnSpc>
                <a:spcPct val="107000"/>
              </a:lnSpc>
              <a:spcBef>
                <a:spcPts val="0"/>
              </a:spcBef>
              <a:spcAft>
                <a:spcPts val="800"/>
              </a:spcAft>
              <a:buNone/>
            </a:pPr>
            <a:r>
              <a:rPr lang="en-US" sz="3000" b="1" kern="100" dirty="0">
                <a:effectLst/>
                <a:latin typeface="Aptos" panose="020B0004020202020204" pitchFamily="34" charset="0"/>
                <a:ea typeface="Aptos" panose="020B0004020202020204" pitchFamily="34" charset="0"/>
                <a:cs typeface="Times New Roman" panose="02020603050405020304" pitchFamily="18" charset="0"/>
              </a:rPr>
              <a:t>Can I qualify for both School low income and Basic STAR</a:t>
            </a:r>
          </a:p>
          <a:p>
            <a:pPr marL="457200" lvl="1">
              <a:lnSpc>
                <a:spcPct val="107000"/>
              </a:lnSpc>
              <a:spcBef>
                <a:spcPts val="0"/>
              </a:spcBef>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Yes, however the income limit can be and is different than other taxing authorities.  	</a:t>
            </a:r>
          </a:p>
          <a:p>
            <a:pPr marL="457200" lvl="1">
              <a:lnSpc>
                <a:spcPct val="107000"/>
              </a:lnSpc>
              <a:spcBef>
                <a:spcPts val="0"/>
              </a:spcBef>
              <a:spcAft>
                <a:spcPts val="800"/>
              </a:spcAft>
            </a:pPr>
            <a:r>
              <a:rPr lang="en-US" kern="100" dirty="0">
                <a:latin typeface="Aptos" panose="020B0004020202020204" pitchFamily="34" charset="0"/>
                <a:ea typeface="Aptos" panose="020B0004020202020204" pitchFamily="34" charset="0"/>
                <a:cs typeface="Times New Roman" panose="02020603050405020304" pitchFamily="18" charset="0"/>
              </a:rPr>
              <a:t>For example, it is a much lower income limit than for County taxes.</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685800" lvl="2" indent="0">
              <a:lnSpc>
                <a:spcPct val="107000"/>
              </a:lnSpc>
              <a:spcBef>
                <a:spcPts val="0"/>
              </a:spcBef>
              <a:spcAft>
                <a:spcPts val="800"/>
              </a:spcAft>
              <a:buNone/>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DF67B6-7AEB-C0CD-F8CD-EA090A7B33CF}"/>
              </a:ext>
            </a:extLst>
          </p:cNvPr>
          <p:cNvSpPr>
            <a:spLocks noGrp="1"/>
          </p:cNvSpPr>
          <p:nvPr>
            <p:ph type="sldNum" sz="quarter" idx="12"/>
          </p:nvPr>
        </p:nvSpPr>
        <p:spPr/>
        <p:txBody>
          <a:bodyPr/>
          <a:lstStyle/>
          <a:p>
            <a:fld id="{B54C553B-52D6-4094-B799-66F22E62578C}" type="slidenum">
              <a:rPr lang="en-US" smtClean="0"/>
              <a:t>20</a:t>
            </a:fld>
            <a:endParaRPr lang="en-US"/>
          </a:p>
        </p:txBody>
      </p:sp>
    </p:spTree>
    <p:extLst>
      <p:ext uri="{BB962C8B-B14F-4D97-AF65-F5344CB8AC3E}">
        <p14:creationId xmlns:p14="http://schemas.microsoft.com/office/powerpoint/2010/main" val="2282572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 </a:t>
            </a:r>
            <a:r>
              <a:rPr lang="en-US" sz="4400" dirty="0" err="1"/>
              <a:t>Misc</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1076960"/>
            <a:ext cx="10515600" cy="5537200"/>
          </a:xfrm>
        </p:spPr>
        <p:txBody>
          <a:bodyPr>
            <a:normAutofit fontScale="92500" lnSpcReduction="20000"/>
          </a:bodyPr>
          <a:lstStyle/>
          <a:p>
            <a:pPr marL="0" indent="0" algn="l">
              <a:buNone/>
            </a:pPr>
            <a:r>
              <a:rPr lang="en-US" sz="3300" b="1" i="0" dirty="0">
                <a:solidFill>
                  <a:srgbClr val="4E4E4E"/>
                </a:solidFill>
                <a:effectLst/>
                <a:latin typeface="Proxima Nova"/>
              </a:rPr>
              <a:t>Changes in ownership, residency, or mailing address</a:t>
            </a:r>
          </a:p>
          <a:p>
            <a:pPr marL="0" indent="0" algn="l">
              <a:buNone/>
            </a:pPr>
            <a:endParaRPr lang="en-US" sz="3300" i="0" dirty="0">
              <a:solidFill>
                <a:srgbClr val="4E4E4E"/>
              </a:solidFill>
              <a:effectLst/>
              <a:latin typeface="Proxima Nova"/>
            </a:endParaRPr>
          </a:p>
          <a:p>
            <a:pPr algn="l"/>
            <a:r>
              <a:rPr lang="en-US" sz="2600" i="0" strike="noStrike" dirty="0">
                <a:solidFill>
                  <a:schemeClr val="bg2">
                    <a:lumMod val="10000"/>
                  </a:schemeClr>
                </a:solidFill>
                <a:effectLst/>
                <a:latin typeface="Proxima Nova"/>
                <a:hlinkClick r:id="rId2">
                  <a:extLst>
                    <a:ext uri="{A12FA001-AC4F-418D-AE19-62706E023703}">
                      <ahyp:hlinkClr xmlns:ahyp="http://schemas.microsoft.com/office/drawing/2018/hyperlinkcolor" val="tx"/>
                    </a:ext>
                  </a:extLst>
                </a:hlinkClick>
              </a:rPr>
              <a:t>I registered for the STAR credit in a previous year. Since then, I bought and moved to a new home. Do I need to register again?</a:t>
            </a:r>
            <a:endParaRPr lang="en-US" sz="2600" i="0" dirty="0">
              <a:solidFill>
                <a:schemeClr val="bg2">
                  <a:lumMod val="10000"/>
                </a:schemeClr>
              </a:solidFill>
              <a:effectLst/>
              <a:latin typeface="Proxima Nova"/>
            </a:endParaRPr>
          </a:p>
          <a:p>
            <a:pPr lvl="1"/>
            <a:r>
              <a:rPr lang="en-US" sz="2600" kern="100" dirty="0">
                <a:latin typeface="Aptos" panose="020B0004020202020204" pitchFamily="34" charset="0"/>
                <a:cs typeface="Times New Roman" panose="02020603050405020304" pitchFamily="18" charset="0"/>
              </a:rPr>
              <a:t>Yes. If you change residences, you must re-register for the STAR credit for your new property in order to receive the benefit on your new home. See </a:t>
            </a:r>
            <a:r>
              <a:rPr lang="en-US" sz="2600" kern="100" dirty="0">
                <a:latin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Register for the STAR credit</a:t>
            </a:r>
            <a:r>
              <a:rPr lang="en-US" sz="2600" kern="100" dirty="0">
                <a:latin typeface="Aptos" panose="020B0004020202020204" pitchFamily="34" charset="0"/>
                <a:cs typeface="Times New Roman" panose="02020603050405020304" pitchFamily="18" charset="0"/>
              </a:rPr>
              <a:t>.</a:t>
            </a:r>
          </a:p>
          <a:p>
            <a:pPr lvl="1"/>
            <a:endParaRPr lang="en-US" kern="100" dirty="0">
              <a:latin typeface="Aptos" panose="020B0004020202020204" pitchFamily="34" charset="0"/>
              <a:cs typeface="Times New Roman" panose="02020603050405020304" pitchFamily="18" charset="0"/>
            </a:endParaRPr>
          </a:p>
          <a:p>
            <a:pPr algn="l"/>
            <a:r>
              <a:rPr lang="en-US" sz="2600" i="0" strike="noStrike" dirty="0">
                <a:solidFill>
                  <a:schemeClr val="bg2">
                    <a:lumMod val="10000"/>
                  </a:schemeClr>
                </a:solidFill>
                <a:effectLst/>
                <a:latin typeface="Proxima Nova"/>
                <a:hlinkClick r:id="rId2">
                  <a:extLst>
                    <a:ext uri="{A12FA001-AC4F-418D-AE19-62706E023703}">
                      <ahyp:hlinkClr xmlns:ahyp="http://schemas.microsoft.com/office/drawing/2018/hyperlinkcolor" val="tx"/>
                    </a:ext>
                  </a:extLst>
                </a:hlinkClick>
              </a:rPr>
              <a:t>I have not moved, or sold my property, but would like to change my mailing address. Should I update my STAR registration?</a:t>
            </a:r>
            <a:endParaRPr lang="en-US" sz="2600" i="0" dirty="0">
              <a:solidFill>
                <a:schemeClr val="bg2">
                  <a:lumMod val="10000"/>
                </a:schemeClr>
              </a:solidFill>
              <a:effectLst/>
              <a:latin typeface="Proxima Nova"/>
            </a:endParaRPr>
          </a:p>
          <a:p>
            <a:pPr lvl="1"/>
            <a:r>
              <a:rPr lang="en-US" i="1" kern="100" dirty="0">
                <a:latin typeface="Aptos" panose="020B0004020202020204" pitchFamily="34" charset="0"/>
                <a:cs typeface="Times New Roman" panose="02020603050405020304" pitchFamily="18" charset="0"/>
              </a:rPr>
              <a:t>Yes. Log in to your Individual Online Services account to view your existing registration.</a:t>
            </a:r>
          </a:p>
          <a:p>
            <a:pPr lvl="1"/>
            <a:r>
              <a:rPr lang="en-US" i="1" kern="100" dirty="0">
                <a:latin typeface="Aptos" panose="020B0004020202020204" pitchFamily="34" charset="0"/>
                <a:cs typeface="Times New Roman" panose="02020603050405020304" pitchFamily="18" charset="0"/>
              </a:rPr>
              <a:t>After you log in, select the ≡ Services menu in the upper-left corner of your screen. You’ll find the link for Homeowner Benefit Portal in the Real property tax menu.</a:t>
            </a:r>
          </a:p>
          <a:p>
            <a:pPr lvl="1"/>
            <a:r>
              <a:rPr lang="en-US" i="1" kern="100" dirty="0">
                <a:latin typeface="Aptos" panose="020B0004020202020204" pitchFamily="34" charset="0"/>
                <a:cs typeface="Times New Roman" panose="02020603050405020304" pitchFamily="18" charset="0"/>
              </a:rPr>
              <a:t>To update a registration, select Actions and choose Edit Registration from the drop-down menu.</a:t>
            </a:r>
          </a:p>
        </p:txBody>
      </p:sp>
      <p:sp>
        <p:nvSpPr>
          <p:cNvPr id="4" name="Slide Number Placeholder 3">
            <a:extLst>
              <a:ext uri="{FF2B5EF4-FFF2-40B4-BE49-F238E27FC236}">
                <a16:creationId xmlns:a16="http://schemas.microsoft.com/office/drawing/2014/main" id="{2938D553-A7E6-897C-77C5-FBC98CB40E84}"/>
              </a:ext>
            </a:extLst>
          </p:cNvPr>
          <p:cNvSpPr>
            <a:spLocks noGrp="1"/>
          </p:cNvSpPr>
          <p:nvPr>
            <p:ph type="sldNum" sz="quarter" idx="12"/>
          </p:nvPr>
        </p:nvSpPr>
        <p:spPr/>
        <p:txBody>
          <a:bodyPr/>
          <a:lstStyle/>
          <a:p>
            <a:fld id="{B54C553B-52D6-4094-B799-66F22E62578C}" type="slidenum">
              <a:rPr lang="en-US" smtClean="0"/>
              <a:t>21</a:t>
            </a:fld>
            <a:endParaRPr lang="en-US"/>
          </a:p>
        </p:txBody>
      </p:sp>
    </p:spTree>
    <p:extLst>
      <p:ext uri="{BB962C8B-B14F-4D97-AF65-F5344CB8AC3E}">
        <p14:creationId xmlns:p14="http://schemas.microsoft.com/office/powerpoint/2010/main" val="2562809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 </a:t>
            </a:r>
            <a:r>
              <a:rPr lang="en-US" sz="4400" dirty="0" err="1"/>
              <a:t>Misc</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1066800"/>
            <a:ext cx="10515600" cy="5547360"/>
          </a:xfrm>
        </p:spPr>
        <p:txBody>
          <a:bodyPr>
            <a:normAutofit/>
          </a:bodyPr>
          <a:lstStyle/>
          <a:p>
            <a:pPr marL="0" indent="0" algn="l">
              <a:buNone/>
            </a:pPr>
            <a:r>
              <a:rPr lang="en-US" b="1" i="0" dirty="0">
                <a:solidFill>
                  <a:srgbClr val="4E4E4E"/>
                </a:solidFill>
                <a:effectLst/>
                <a:latin typeface="Proxima Nova"/>
              </a:rPr>
              <a:t>Changes in ownership, residency, or mailing address</a:t>
            </a:r>
          </a:p>
          <a:p>
            <a:pPr marL="0" indent="0" algn="l">
              <a:buNone/>
            </a:pPr>
            <a:endParaRPr lang="en-US" i="0" dirty="0">
              <a:solidFill>
                <a:srgbClr val="4E4E4E"/>
              </a:solidFill>
              <a:effectLst/>
              <a:latin typeface="Proxima Nova"/>
            </a:endParaRPr>
          </a:p>
          <a:p>
            <a:pPr algn="l"/>
            <a:r>
              <a:rPr lang="en-US" sz="2600" dirty="0">
                <a:solidFill>
                  <a:srgbClr val="000000"/>
                </a:solidFill>
                <a:latin typeface="Proxima Nova"/>
                <a:hlinkClick r:id="rId2">
                  <a:extLst>
                    <a:ext uri="{A12FA001-AC4F-418D-AE19-62706E023703}">
                      <ahyp:hlinkClr xmlns:ahyp="http://schemas.microsoft.com/office/drawing/2018/hyperlinkcolor" val="tx"/>
                    </a:ext>
                  </a:extLst>
                </a:hlinkClick>
              </a:rPr>
              <a:t>I have continuously owned my home and have been receiving the STAR exemption, but a co-owner has been added or removed due to marriage, divorce, or the death of a spouse. Do I have to switch to the STAR credit?</a:t>
            </a:r>
            <a:endParaRPr lang="en-US" sz="2600" dirty="0">
              <a:solidFill>
                <a:srgbClr val="000000"/>
              </a:solidFill>
              <a:latin typeface="Proxima Nova"/>
            </a:endParaRPr>
          </a:p>
          <a:p>
            <a:pPr lvl="1"/>
            <a:r>
              <a:rPr lang="en-US" kern="100" dirty="0">
                <a:latin typeface="Aptos" panose="020B0004020202020204" pitchFamily="34" charset="0"/>
                <a:cs typeface="Times New Roman" panose="02020603050405020304" pitchFamily="18" charset="0"/>
              </a:rPr>
              <a:t>No. If you received the STAR exemption in 2015 and you continue to own the home, you’re eligible to continue receiving the exemption.</a:t>
            </a:r>
          </a:p>
          <a:p>
            <a:pPr marL="0" marR="0">
              <a:lnSpc>
                <a:spcPct val="107000"/>
              </a:lnSpc>
              <a:spcBef>
                <a:spcPts val="0"/>
              </a:spcBef>
              <a:spcAft>
                <a:spcPts val="800"/>
              </a:spcAf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685800" lvl="2" indent="0">
              <a:lnSpc>
                <a:spcPct val="107000"/>
              </a:lnSpc>
              <a:spcBef>
                <a:spcPts val="0"/>
              </a:spcBef>
              <a:spcAft>
                <a:spcPts val="800"/>
              </a:spcAft>
              <a:buNone/>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0540EB1-B897-48B3-DFC8-EC811E34EA94}"/>
              </a:ext>
            </a:extLst>
          </p:cNvPr>
          <p:cNvSpPr>
            <a:spLocks noGrp="1"/>
          </p:cNvSpPr>
          <p:nvPr>
            <p:ph type="sldNum" sz="quarter" idx="12"/>
          </p:nvPr>
        </p:nvSpPr>
        <p:spPr/>
        <p:txBody>
          <a:bodyPr/>
          <a:lstStyle/>
          <a:p>
            <a:fld id="{B54C553B-52D6-4094-B799-66F22E62578C}" type="slidenum">
              <a:rPr lang="en-US" smtClean="0"/>
              <a:t>22</a:t>
            </a:fld>
            <a:endParaRPr lang="en-US"/>
          </a:p>
        </p:txBody>
      </p:sp>
    </p:spTree>
    <p:extLst>
      <p:ext uri="{BB962C8B-B14F-4D97-AF65-F5344CB8AC3E}">
        <p14:creationId xmlns:p14="http://schemas.microsoft.com/office/powerpoint/2010/main" val="2617122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 </a:t>
            </a:r>
            <a:r>
              <a:rPr lang="en-US" sz="4400" dirty="0" err="1"/>
              <a:t>Misc</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1249680"/>
            <a:ext cx="10515600" cy="5364480"/>
          </a:xfrm>
        </p:spPr>
        <p:txBody>
          <a:bodyPr>
            <a:normAutofit/>
          </a:bodyPr>
          <a:lstStyle/>
          <a:p>
            <a:pPr marL="0" indent="0" algn="l">
              <a:buNone/>
            </a:pPr>
            <a:r>
              <a:rPr lang="en-US" sz="3200" b="1" i="0" dirty="0">
                <a:solidFill>
                  <a:srgbClr val="4E4E4E"/>
                </a:solidFill>
                <a:effectLst/>
                <a:latin typeface="Proxima Nova"/>
              </a:rPr>
              <a:t>Respond to letter</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nSpc>
                <a:spcPct val="107000"/>
              </a:lnSpc>
              <a:spcBef>
                <a:spcPts val="0"/>
              </a:spcBef>
              <a:spcAft>
                <a:spcPts val="80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We may send you a letter requesting additional information or notifying you of a change to your STAR benefit or to the STAR program.</a:t>
            </a:r>
          </a:p>
          <a:p>
            <a:pPr marL="457200" lvl="1">
              <a:lnSpc>
                <a:spcPct val="107000"/>
              </a:lnSpc>
              <a:spcBef>
                <a:spcPts val="0"/>
              </a:spcBef>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If you received a STAR letter, select it from the list below for more information. (You can find the number of your letter in its lower-left corner.)</a:t>
            </a:r>
          </a:p>
          <a:p>
            <a:pPr marL="0" marR="0">
              <a:lnSpc>
                <a:spcPct val="107000"/>
              </a:lnSpc>
              <a:spcBef>
                <a:spcPts val="0"/>
              </a:spcBef>
              <a:spcAft>
                <a:spcPts val="800"/>
              </a:spcAf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685800" lvl="2" indent="0">
              <a:lnSpc>
                <a:spcPct val="107000"/>
              </a:lnSpc>
              <a:spcBef>
                <a:spcPts val="0"/>
              </a:spcBef>
              <a:spcAft>
                <a:spcPts val="800"/>
              </a:spcAft>
              <a:buNone/>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0540EB1-B897-48B3-DFC8-EC811E34EA94}"/>
              </a:ext>
            </a:extLst>
          </p:cNvPr>
          <p:cNvSpPr>
            <a:spLocks noGrp="1"/>
          </p:cNvSpPr>
          <p:nvPr>
            <p:ph type="sldNum" sz="quarter" idx="12"/>
          </p:nvPr>
        </p:nvSpPr>
        <p:spPr/>
        <p:txBody>
          <a:bodyPr/>
          <a:lstStyle/>
          <a:p>
            <a:fld id="{B54C553B-52D6-4094-B799-66F22E62578C}" type="slidenum">
              <a:rPr lang="en-US" smtClean="0"/>
              <a:t>23</a:t>
            </a:fld>
            <a:endParaRPr lang="en-US"/>
          </a:p>
        </p:txBody>
      </p:sp>
    </p:spTree>
    <p:extLst>
      <p:ext uri="{BB962C8B-B14F-4D97-AF65-F5344CB8AC3E}">
        <p14:creationId xmlns:p14="http://schemas.microsoft.com/office/powerpoint/2010/main" val="2990200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792480"/>
            <a:ext cx="10515600" cy="5821680"/>
          </a:xfrm>
        </p:spPr>
        <p:txBody>
          <a:bodyPr>
            <a:normAutofit/>
          </a:bodyPr>
          <a:lstStyle/>
          <a:p>
            <a:pPr marL="0" marR="0" indent="0">
              <a:lnSpc>
                <a:spcPct val="107000"/>
              </a:lnSpc>
              <a:spcBef>
                <a:spcPts val="0"/>
              </a:spcBef>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The New York State website contains a great deal of information available to you.  </a:t>
            </a:r>
            <a:r>
              <a:rPr lang="en-US" sz="3600" b="1" kern="100" dirty="0">
                <a:effectLst/>
                <a:latin typeface="Aptos" panose="020B0004020202020204" pitchFamily="34" charset="0"/>
                <a:ea typeface="Aptos" panose="020B0004020202020204" pitchFamily="34" charset="0"/>
                <a:cs typeface="Times New Roman" panose="02020603050405020304" pitchFamily="18" charset="0"/>
              </a:rPr>
              <a:t>www.tax.ny.gov/star</a:t>
            </a:r>
            <a:endParaRPr lang="en-US" sz="3600" b="1"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685800" lvl="2" indent="0">
              <a:lnSpc>
                <a:spcPct val="107000"/>
              </a:lnSpc>
              <a:spcBef>
                <a:spcPts val="0"/>
              </a:spcBef>
              <a:spcAft>
                <a:spcPts val="800"/>
              </a:spcAft>
              <a:buNone/>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A1B3881E-3272-B8D6-3DEA-0C8F2A9806F8}"/>
              </a:ext>
            </a:extLst>
          </p:cNvPr>
          <p:cNvPicPr>
            <a:picLocks noChangeAspect="1"/>
          </p:cNvPicPr>
          <p:nvPr/>
        </p:nvPicPr>
        <p:blipFill>
          <a:blip r:embed="rId2"/>
          <a:stretch>
            <a:fillRect/>
          </a:stretch>
        </p:blipFill>
        <p:spPr>
          <a:xfrm>
            <a:off x="411480" y="1889761"/>
            <a:ext cx="11369040" cy="4968239"/>
          </a:xfrm>
          <a:prstGeom prst="rect">
            <a:avLst/>
          </a:prstGeom>
        </p:spPr>
      </p:pic>
      <p:sp>
        <p:nvSpPr>
          <p:cNvPr id="4" name="Slide Number Placeholder 3">
            <a:extLst>
              <a:ext uri="{FF2B5EF4-FFF2-40B4-BE49-F238E27FC236}">
                <a16:creationId xmlns:a16="http://schemas.microsoft.com/office/drawing/2014/main" id="{F89F56E5-8CA5-AF1F-430B-4535B4B99E44}"/>
              </a:ext>
            </a:extLst>
          </p:cNvPr>
          <p:cNvSpPr>
            <a:spLocks noGrp="1"/>
          </p:cNvSpPr>
          <p:nvPr>
            <p:ph type="sldNum" sz="quarter" idx="12"/>
          </p:nvPr>
        </p:nvSpPr>
        <p:spPr/>
        <p:txBody>
          <a:bodyPr/>
          <a:lstStyle/>
          <a:p>
            <a:fld id="{B54C553B-52D6-4094-B799-66F22E62578C}" type="slidenum">
              <a:rPr lang="en-US" smtClean="0"/>
              <a:t>24</a:t>
            </a:fld>
            <a:endParaRPr lang="en-US"/>
          </a:p>
        </p:txBody>
      </p:sp>
    </p:spTree>
    <p:extLst>
      <p:ext uri="{BB962C8B-B14F-4D97-AF65-F5344CB8AC3E}">
        <p14:creationId xmlns:p14="http://schemas.microsoft.com/office/powerpoint/2010/main" val="845973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792480"/>
            <a:ext cx="10515600" cy="5821680"/>
          </a:xfrm>
        </p:spPr>
        <p:txBody>
          <a:bodyPr>
            <a:normAutofit/>
          </a:bodyPr>
          <a:lstStyle/>
          <a:p>
            <a:pPr marL="0" marR="0" indent="0">
              <a:lnSpc>
                <a:spcPct val="107000"/>
              </a:lnSpc>
              <a:spcBef>
                <a:spcPts val="0"/>
              </a:spcBef>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The New York State website contains a great deal of information available to you.  </a:t>
            </a:r>
            <a:endParaRPr lang="en-US" sz="2400"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685800" lvl="2" indent="0">
              <a:lnSpc>
                <a:spcPct val="107000"/>
              </a:lnSpc>
              <a:spcBef>
                <a:spcPts val="0"/>
              </a:spcBef>
              <a:spcAft>
                <a:spcPts val="800"/>
              </a:spcAft>
              <a:buNone/>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5185F593-DEA2-09E5-54C4-CA62E29A00CA}"/>
              </a:ext>
            </a:extLst>
          </p:cNvPr>
          <p:cNvPicPr>
            <a:picLocks noChangeAspect="1"/>
          </p:cNvPicPr>
          <p:nvPr/>
        </p:nvPicPr>
        <p:blipFill>
          <a:blip r:embed="rId2"/>
          <a:stretch>
            <a:fillRect/>
          </a:stretch>
        </p:blipFill>
        <p:spPr>
          <a:xfrm>
            <a:off x="314960" y="1686560"/>
            <a:ext cx="11724640" cy="5171440"/>
          </a:xfrm>
          <a:prstGeom prst="rect">
            <a:avLst/>
          </a:prstGeom>
        </p:spPr>
      </p:pic>
      <p:sp>
        <p:nvSpPr>
          <p:cNvPr id="4" name="Slide Number Placeholder 3">
            <a:extLst>
              <a:ext uri="{FF2B5EF4-FFF2-40B4-BE49-F238E27FC236}">
                <a16:creationId xmlns:a16="http://schemas.microsoft.com/office/drawing/2014/main" id="{3503A63E-F32F-5261-F0C4-00F3E3DA17B5}"/>
              </a:ext>
            </a:extLst>
          </p:cNvPr>
          <p:cNvSpPr>
            <a:spLocks noGrp="1"/>
          </p:cNvSpPr>
          <p:nvPr>
            <p:ph type="sldNum" sz="quarter" idx="12"/>
          </p:nvPr>
        </p:nvSpPr>
        <p:spPr/>
        <p:txBody>
          <a:bodyPr/>
          <a:lstStyle/>
          <a:p>
            <a:fld id="{B54C553B-52D6-4094-B799-66F22E62578C}" type="slidenum">
              <a:rPr lang="en-US" smtClean="0"/>
              <a:t>25</a:t>
            </a:fld>
            <a:endParaRPr lang="en-US"/>
          </a:p>
        </p:txBody>
      </p:sp>
    </p:spTree>
    <p:extLst>
      <p:ext uri="{BB962C8B-B14F-4D97-AF65-F5344CB8AC3E}">
        <p14:creationId xmlns:p14="http://schemas.microsoft.com/office/powerpoint/2010/main" val="1503817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1066800"/>
            <a:ext cx="10515600" cy="5547360"/>
          </a:xfrm>
        </p:spPr>
        <p:txBody>
          <a:bodyPr>
            <a:normAutofit/>
          </a:bodyPr>
          <a:lstStyle/>
          <a:p>
            <a:pPr marL="0" marR="0" indent="0">
              <a:lnSpc>
                <a:spcPct val="107000"/>
              </a:lnSpc>
              <a:spcBef>
                <a:spcPts val="0"/>
              </a:spcBef>
              <a:spcAft>
                <a:spcPts val="8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685800" lvl="2" indent="0">
              <a:lnSpc>
                <a:spcPct val="107000"/>
              </a:lnSpc>
              <a:spcBef>
                <a:spcPts val="0"/>
              </a:spcBef>
              <a:spcAft>
                <a:spcPts val="800"/>
              </a:spcAft>
              <a:buNone/>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C1C319D-7104-1DE7-8D1C-AB04659E76A1}"/>
              </a:ext>
            </a:extLst>
          </p:cNvPr>
          <p:cNvPicPr>
            <a:picLocks noChangeAspect="1"/>
          </p:cNvPicPr>
          <p:nvPr/>
        </p:nvPicPr>
        <p:blipFill>
          <a:blip r:embed="rId2"/>
          <a:stretch>
            <a:fillRect/>
          </a:stretch>
        </p:blipFill>
        <p:spPr>
          <a:xfrm>
            <a:off x="71120" y="1198880"/>
            <a:ext cx="11917680" cy="5659120"/>
          </a:xfrm>
          <a:prstGeom prst="rect">
            <a:avLst/>
          </a:prstGeom>
        </p:spPr>
      </p:pic>
      <p:sp>
        <p:nvSpPr>
          <p:cNvPr id="4" name="Slide Number Placeholder 3">
            <a:extLst>
              <a:ext uri="{FF2B5EF4-FFF2-40B4-BE49-F238E27FC236}">
                <a16:creationId xmlns:a16="http://schemas.microsoft.com/office/drawing/2014/main" id="{EDBB1305-FB81-5BA9-4846-116D63E56D3B}"/>
              </a:ext>
            </a:extLst>
          </p:cNvPr>
          <p:cNvSpPr>
            <a:spLocks noGrp="1"/>
          </p:cNvSpPr>
          <p:nvPr>
            <p:ph type="sldNum" sz="quarter" idx="12"/>
          </p:nvPr>
        </p:nvSpPr>
        <p:spPr/>
        <p:txBody>
          <a:bodyPr/>
          <a:lstStyle/>
          <a:p>
            <a:fld id="{B54C553B-52D6-4094-B799-66F22E62578C}" type="slidenum">
              <a:rPr lang="en-US" smtClean="0"/>
              <a:t>26</a:t>
            </a:fld>
            <a:endParaRPr lang="en-US"/>
          </a:p>
        </p:txBody>
      </p:sp>
    </p:spTree>
    <p:extLst>
      <p:ext uri="{BB962C8B-B14F-4D97-AF65-F5344CB8AC3E}">
        <p14:creationId xmlns:p14="http://schemas.microsoft.com/office/powerpoint/2010/main" val="1287636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1066800"/>
            <a:ext cx="10515600" cy="5547360"/>
          </a:xfrm>
        </p:spPr>
        <p:txBody>
          <a:bodyPr>
            <a:normAutofit/>
          </a:bodyPr>
          <a:lstStyle/>
          <a:p>
            <a:pPr marL="0" marR="0" indent="0">
              <a:lnSpc>
                <a:spcPct val="107000"/>
              </a:lnSpc>
              <a:spcBef>
                <a:spcPts val="0"/>
              </a:spcBef>
              <a:spcAft>
                <a:spcPts val="8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685800" lvl="2" indent="0">
              <a:lnSpc>
                <a:spcPct val="107000"/>
              </a:lnSpc>
              <a:spcBef>
                <a:spcPts val="0"/>
              </a:spcBef>
              <a:spcAft>
                <a:spcPts val="800"/>
              </a:spcAft>
              <a:buNone/>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6828EA0-55D3-A654-5EFC-B8D9BB07DEE2}"/>
              </a:ext>
            </a:extLst>
          </p:cNvPr>
          <p:cNvPicPr>
            <a:picLocks noChangeAspect="1"/>
          </p:cNvPicPr>
          <p:nvPr/>
        </p:nvPicPr>
        <p:blipFill>
          <a:blip r:embed="rId2"/>
          <a:stretch>
            <a:fillRect/>
          </a:stretch>
        </p:blipFill>
        <p:spPr>
          <a:xfrm>
            <a:off x="142240" y="1066800"/>
            <a:ext cx="11775440" cy="5791200"/>
          </a:xfrm>
          <a:prstGeom prst="rect">
            <a:avLst/>
          </a:prstGeom>
        </p:spPr>
      </p:pic>
      <p:sp>
        <p:nvSpPr>
          <p:cNvPr id="4" name="Slide Number Placeholder 3">
            <a:extLst>
              <a:ext uri="{FF2B5EF4-FFF2-40B4-BE49-F238E27FC236}">
                <a16:creationId xmlns:a16="http://schemas.microsoft.com/office/drawing/2014/main" id="{0DF70190-4655-CA57-AE8D-158B52402E7F}"/>
              </a:ext>
            </a:extLst>
          </p:cNvPr>
          <p:cNvSpPr>
            <a:spLocks noGrp="1"/>
          </p:cNvSpPr>
          <p:nvPr>
            <p:ph type="sldNum" sz="quarter" idx="12"/>
          </p:nvPr>
        </p:nvSpPr>
        <p:spPr/>
        <p:txBody>
          <a:bodyPr/>
          <a:lstStyle/>
          <a:p>
            <a:fld id="{B54C553B-52D6-4094-B799-66F22E62578C}" type="slidenum">
              <a:rPr lang="en-US" smtClean="0"/>
              <a:t>27</a:t>
            </a:fld>
            <a:endParaRPr lang="en-US"/>
          </a:p>
        </p:txBody>
      </p:sp>
    </p:spTree>
    <p:extLst>
      <p:ext uri="{BB962C8B-B14F-4D97-AF65-F5344CB8AC3E}">
        <p14:creationId xmlns:p14="http://schemas.microsoft.com/office/powerpoint/2010/main" val="3260232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 </a:t>
            </a:r>
            <a:r>
              <a:rPr lang="en-US" sz="4400" dirty="0" err="1"/>
              <a:t>Misc</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1066800"/>
            <a:ext cx="10515600" cy="5547360"/>
          </a:xfrm>
        </p:spPr>
        <p:txBody>
          <a:bodyPr>
            <a:normAutofit/>
          </a:bodyPr>
          <a:lstStyle/>
          <a:p>
            <a:pPr marL="0" marR="0" indent="0">
              <a:lnSpc>
                <a:spcPct val="107000"/>
              </a:lnSpc>
              <a:spcBef>
                <a:spcPts val="0"/>
              </a:spcBef>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Assessors</a:t>
            </a:r>
          </a:p>
          <a:p>
            <a:pPr marL="0" marR="0" indent="0">
              <a:lnSpc>
                <a:spcPct val="107000"/>
              </a:lnSpc>
              <a:spcBef>
                <a:spcPts val="0"/>
              </a:spcBef>
              <a:spcAft>
                <a:spcPts val="800"/>
              </a:spcAft>
              <a:buNone/>
            </a:pPr>
            <a:r>
              <a:rPr lang="en-US" b="0" i="0" dirty="0">
                <a:solidFill>
                  <a:srgbClr val="5E5E5E"/>
                </a:solidFill>
                <a:effectLst/>
                <a:latin typeface="Source Sans Pro" panose="020B0503030403020204" pitchFamily="34" charset="0"/>
              </a:rPr>
              <a:t>Thursday evenings starting second week of September thru April, 7pm until 8:30pm at Thurston Town Hall 607-527-4494 or call an assessor to make an appointment. </a:t>
            </a:r>
          </a:p>
          <a:p>
            <a:pPr marL="0" marR="0" indent="0">
              <a:lnSpc>
                <a:spcPct val="107000"/>
              </a:lnSpc>
              <a:spcBef>
                <a:spcPts val="0"/>
              </a:spcBef>
              <a:spcAft>
                <a:spcPts val="800"/>
              </a:spcAft>
              <a:buNone/>
            </a:pPr>
            <a:r>
              <a:rPr lang="en-US" b="0" i="0" dirty="0">
                <a:solidFill>
                  <a:srgbClr val="5E5E5E"/>
                </a:solidFill>
                <a:effectLst/>
                <a:latin typeface="Source Sans Pro" panose="020B0503030403020204" pitchFamily="34" charset="0"/>
              </a:rPr>
              <a:t>Email </a:t>
            </a:r>
            <a:r>
              <a:rPr lang="en-US" b="0" i="0" u="sng" dirty="0">
                <a:solidFill>
                  <a:srgbClr val="02537E"/>
                </a:solidFill>
                <a:effectLst/>
                <a:latin typeface="Source Sans Pro" panose="020B0503030403020204" pitchFamily="34" charset="0"/>
                <a:hlinkClick r:id="rId2"/>
              </a:rPr>
              <a:t>thurston.assessor@gmail.com</a:t>
            </a:r>
            <a:endParaRPr lang="en-US" b="0" i="0" dirty="0">
              <a:solidFill>
                <a:srgbClr val="5E5E5E"/>
              </a:solidFill>
              <a:effectLst/>
              <a:latin typeface="Source Sans Pro" panose="020B0503030403020204" pitchFamily="34" charset="0"/>
            </a:endParaRPr>
          </a:p>
          <a:p>
            <a:pPr algn="l"/>
            <a:endParaRPr lang="en-US" sz="2000" b="0" i="0" dirty="0">
              <a:solidFill>
                <a:srgbClr val="5E5E5E"/>
              </a:solidFill>
              <a:effectLst/>
              <a:latin typeface="Source Sans Pro" panose="020B0503030403020204" pitchFamily="34" charset="0"/>
            </a:endParaRPr>
          </a:p>
          <a:p>
            <a:pPr marL="0" indent="0" algn="l">
              <a:buNone/>
            </a:pPr>
            <a:r>
              <a:rPr lang="en-US" sz="2400" b="0" i="0" dirty="0">
                <a:solidFill>
                  <a:srgbClr val="5E5E5E"/>
                </a:solidFill>
                <a:effectLst/>
                <a:latin typeface="Source Sans Pro" panose="020B0503030403020204" pitchFamily="34" charset="0"/>
              </a:rPr>
              <a:t>Gordon Foster		607-383-4377</a:t>
            </a:r>
          </a:p>
          <a:p>
            <a:pPr marL="0" indent="0" algn="l">
              <a:buNone/>
            </a:pPr>
            <a:r>
              <a:rPr lang="en-US" sz="2400" b="0" i="0" dirty="0">
                <a:solidFill>
                  <a:srgbClr val="5E5E5E"/>
                </a:solidFill>
                <a:effectLst/>
                <a:latin typeface="Source Sans Pro" panose="020B0503030403020204" pitchFamily="34" charset="0"/>
              </a:rPr>
              <a:t> Diana Dixon		607-527-8313</a:t>
            </a:r>
          </a:p>
          <a:p>
            <a:pPr marL="0" indent="0" algn="l">
              <a:buNone/>
            </a:pPr>
            <a:r>
              <a:rPr lang="en-US" sz="2400" b="0" i="0" dirty="0">
                <a:solidFill>
                  <a:srgbClr val="5E5E5E"/>
                </a:solidFill>
                <a:effectLst/>
                <a:latin typeface="Source Sans Pro" panose="020B0503030403020204" pitchFamily="34" charset="0"/>
              </a:rPr>
              <a:t> Gerald J. </a:t>
            </a:r>
            <a:r>
              <a:rPr lang="en-US" sz="2400" b="0" i="0" dirty="0" err="1">
                <a:solidFill>
                  <a:srgbClr val="5E5E5E"/>
                </a:solidFill>
                <a:effectLst/>
                <a:latin typeface="Source Sans Pro" panose="020B0503030403020204" pitchFamily="34" charset="0"/>
              </a:rPr>
              <a:t>Gebhard</a:t>
            </a:r>
            <a:r>
              <a:rPr lang="en-US" sz="2400" b="0" i="0" dirty="0">
                <a:solidFill>
                  <a:srgbClr val="5E5E5E"/>
                </a:solidFill>
                <a:effectLst/>
                <a:latin typeface="Source Sans Pro" panose="020B0503030403020204" pitchFamily="34" charset="0"/>
              </a:rPr>
              <a:t>	607-259-7622</a:t>
            </a:r>
          </a:p>
          <a:p>
            <a:pPr marL="0" indent="0" algn="l">
              <a:buNone/>
            </a:pPr>
            <a:endParaRPr lang="en-US" sz="2400" kern="100" dirty="0">
              <a:solidFill>
                <a:srgbClr val="5E5E5E"/>
              </a:solidFill>
              <a:latin typeface="Source Sans Pro" panose="020B0503030403020204" pitchFamily="34" charset="0"/>
              <a:ea typeface="Aptos" panose="020B0004020202020204" pitchFamily="34" charset="0"/>
              <a:cs typeface="Times New Roman" panose="02020603050405020304" pitchFamily="18" charset="0"/>
            </a:endParaRPr>
          </a:p>
          <a:p>
            <a:pPr marL="685800" lvl="2" indent="0">
              <a:lnSpc>
                <a:spcPct val="107000"/>
              </a:lnSpc>
              <a:spcBef>
                <a:spcPts val="0"/>
              </a:spcBef>
              <a:spcAft>
                <a:spcPts val="800"/>
              </a:spcAft>
              <a:buNone/>
            </a:pP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DF67B6-7AEB-C0CD-F8CD-EA090A7B33CF}"/>
              </a:ext>
            </a:extLst>
          </p:cNvPr>
          <p:cNvSpPr>
            <a:spLocks noGrp="1"/>
          </p:cNvSpPr>
          <p:nvPr>
            <p:ph type="sldNum" sz="quarter" idx="12"/>
          </p:nvPr>
        </p:nvSpPr>
        <p:spPr/>
        <p:txBody>
          <a:bodyPr/>
          <a:lstStyle/>
          <a:p>
            <a:fld id="{B54C553B-52D6-4094-B799-66F22E62578C}" type="slidenum">
              <a:rPr lang="en-US" smtClean="0"/>
              <a:t>28</a:t>
            </a:fld>
            <a:endParaRPr lang="en-US"/>
          </a:p>
        </p:txBody>
      </p:sp>
    </p:spTree>
    <p:extLst>
      <p:ext uri="{BB962C8B-B14F-4D97-AF65-F5344CB8AC3E}">
        <p14:creationId xmlns:p14="http://schemas.microsoft.com/office/powerpoint/2010/main" val="263455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1128409"/>
            <a:ext cx="10515600" cy="5048554"/>
          </a:xfrm>
        </p:spPr>
        <p:txBody>
          <a:bodyPr>
            <a:normAutofit/>
          </a:bodyPr>
          <a:lstStyle/>
          <a:p>
            <a:pPr marL="0" indent="0">
              <a:buNone/>
            </a:pPr>
            <a:r>
              <a:rPr lang="en-US" sz="3000" b="1" dirty="0">
                <a:effectLst/>
                <a:latin typeface="Aptos" panose="020B0004020202020204" pitchFamily="34" charset="0"/>
                <a:ea typeface="Aptos" panose="020B0004020202020204" pitchFamily="34" charset="0"/>
                <a:cs typeface="Times New Roman" panose="02020603050405020304" pitchFamily="18" charset="0"/>
              </a:rPr>
              <a:t>The School Tax Relief (STAR) program offers property tax relief to eligible New York State homeowners on </a:t>
            </a:r>
            <a:r>
              <a:rPr lang="en-US" sz="3000" b="1" u="sng" dirty="0">
                <a:effectLst/>
                <a:latin typeface="Aptos" panose="020B0004020202020204" pitchFamily="34" charset="0"/>
                <a:ea typeface="Aptos" panose="020B0004020202020204" pitchFamily="34" charset="0"/>
                <a:cs typeface="Times New Roman" panose="02020603050405020304" pitchFamily="18" charset="0"/>
              </a:rPr>
              <a:t>School </a:t>
            </a:r>
            <a:r>
              <a:rPr lang="en-US" sz="3000" b="1" u="sng" dirty="0">
                <a:latin typeface="Aptos" panose="020B0004020202020204" pitchFamily="34" charset="0"/>
                <a:ea typeface="Aptos" panose="020B0004020202020204" pitchFamily="34" charset="0"/>
                <a:cs typeface="Times New Roman" panose="02020603050405020304" pitchFamily="18" charset="0"/>
              </a:rPr>
              <a:t>D</a:t>
            </a:r>
            <a:r>
              <a:rPr lang="en-US" sz="3000" b="1" u="sng" dirty="0">
                <a:effectLst/>
                <a:latin typeface="Aptos" panose="020B0004020202020204" pitchFamily="34" charset="0"/>
                <a:ea typeface="Aptos" panose="020B0004020202020204" pitchFamily="34" charset="0"/>
                <a:cs typeface="Times New Roman" panose="02020603050405020304" pitchFamily="18" charset="0"/>
              </a:rPr>
              <a:t>istrict taxes.</a:t>
            </a:r>
          </a:p>
          <a:p>
            <a:pPr marL="0" indent="0">
              <a:buNone/>
            </a:pPr>
            <a:endParaRPr lang="en-US" sz="1500" b="1"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07000"/>
              </a:lnSpc>
              <a:spcBef>
                <a:spcPts val="0"/>
              </a:spcBef>
              <a:spcAft>
                <a:spcPts val="800"/>
              </a:spcAft>
              <a:buNone/>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There are two forms of STAR.  Basic STAR and Enhanced STAR.  Each with </a:t>
            </a:r>
            <a:r>
              <a:rPr lang="en-US" sz="2400" kern="100" dirty="0" err="1">
                <a:effectLst/>
                <a:latin typeface="Aptos" panose="020B0004020202020204" pitchFamily="34" charset="0"/>
                <a:ea typeface="Aptos" panose="020B0004020202020204" pitchFamily="34" charset="0"/>
                <a:cs typeface="Times New Roman" panose="02020603050405020304" pitchFamily="18" charset="0"/>
              </a:rPr>
              <a:t>egilibility</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requirements.  </a:t>
            </a:r>
          </a:p>
          <a:p>
            <a:pPr marL="342900" indent="-342900">
              <a:lnSpc>
                <a:spcPct val="107000"/>
              </a:lnSpc>
              <a:spcBef>
                <a:spcPts val="0"/>
              </a:spcBef>
              <a:spcAft>
                <a:spcPts val="800"/>
              </a:spcAft>
              <a:buSzPts val="1000"/>
              <a:buFont typeface="Symbol" panose="05050102010706020507" pitchFamily="18" charset="2"/>
              <a:buChar char=""/>
              <a:tabLst>
                <a:tab pos="457200" algn="l"/>
              </a:tabLst>
            </a:pPr>
            <a:r>
              <a:rPr lang="en-US" b="1" u="sng" kern="100" dirty="0">
                <a:effectLst/>
                <a:latin typeface="Aptos" panose="020B0004020202020204" pitchFamily="34" charset="0"/>
                <a:ea typeface="Aptos" panose="020B0004020202020204" pitchFamily="34" charset="0"/>
                <a:cs typeface="Times New Roman" panose="02020603050405020304" pitchFamily="18" charset="0"/>
              </a:rPr>
              <a:t>Basic STAR</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endParaRPr lang="en-US" sz="25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r>
              <a:rPr lang="en-US" b="1" u="sng" kern="100" dirty="0">
                <a:effectLst/>
                <a:latin typeface="Aptos" panose="020B0004020202020204" pitchFamily="34" charset="0"/>
                <a:ea typeface="Aptos" panose="020B0004020202020204" pitchFamily="34" charset="0"/>
                <a:cs typeface="Times New Roman" panose="02020603050405020304" pitchFamily="18" charset="0"/>
              </a:rPr>
              <a:t>Enhanced STAR</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O</a:t>
            </a:r>
            <a:r>
              <a:rPr lang="en-US" kern="100" dirty="0">
                <a:latin typeface="Aptos" panose="020B0004020202020204" pitchFamily="34" charset="0"/>
                <a:ea typeface="Aptos" panose="020B0004020202020204" pitchFamily="34" charset="0"/>
                <a:cs typeface="Times New Roman" panose="02020603050405020304" pitchFamily="18" charset="0"/>
              </a:rPr>
              <a:t>ver 65</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835A146-8C33-AA96-963E-70F20CC5E48E}"/>
              </a:ext>
            </a:extLst>
          </p:cNvPr>
          <p:cNvSpPr>
            <a:spLocks noGrp="1"/>
          </p:cNvSpPr>
          <p:nvPr>
            <p:ph type="sldNum" sz="quarter" idx="12"/>
          </p:nvPr>
        </p:nvSpPr>
        <p:spPr/>
        <p:txBody>
          <a:bodyPr/>
          <a:lstStyle/>
          <a:p>
            <a:fld id="{B54C553B-52D6-4094-B799-66F22E62578C}" type="slidenum">
              <a:rPr lang="en-US" smtClean="0"/>
              <a:t>3</a:t>
            </a:fld>
            <a:endParaRPr lang="en-US"/>
          </a:p>
        </p:txBody>
      </p:sp>
    </p:spTree>
    <p:extLst>
      <p:ext uri="{BB962C8B-B14F-4D97-AF65-F5344CB8AC3E}">
        <p14:creationId xmlns:p14="http://schemas.microsoft.com/office/powerpoint/2010/main" val="4190596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963038"/>
            <a:ext cx="10515600" cy="5213925"/>
          </a:xfrm>
        </p:spPr>
        <p:txBody>
          <a:bodyPr>
            <a:normAutofit fontScale="92500" lnSpcReduction="10000"/>
          </a:bodyPr>
          <a:lstStyle/>
          <a:p>
            <a:pPr marL="0" indent="0">
              <a:buNone/>
            </a:pPr>
            <a:endParaRPr lang="en-US" sz="1500" b="1"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07000"/>
              </a:lnSpc>
              <a:spcBef>
                <a:spcPts val="0"/>
              </a:spcBef>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If you are eligible and enrolled in the STAR program, you’ll receive your benefit each year in one of two ways:</a:t>
            </a: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endParaRPr lang="en-US" sz="19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r>
              <a:rPr lang="en-US" sz="2700" b="1" u="sng" kern="100" dirty="0">
                <a:effectLst/>
                <a:latin typeface="Aptos" panose="020B0004020202020204" pitchFamily="34" charset="0"/>
                <a:ea typeface="Aptos" panose="020B0004020202020204" pitchFamily="34" charset="0"/>
                <a:cs typeface="Times New Roman" panose="02020603050405020304" pitchFamily="18" charset="0"/>
              </a:rPr>
              <a:t>STAR exemption</a:t>
            </a:r>
            <a:r>
              <a:rPr lang="en-US" sz="2700" b="1" u="sng" kern="100" dirty="0">
                <a:latin typeface="Aptos" panose="020B0004020202020204" pitchFamily="34" charset="0"/>
                <a:ea typeface="Aptos" panose="020B0004020202020204" pitchFamily="34" charset="0"/>
                <a:cs typeface="Times New Roman" panose="02020603050405020304" pitchFamily="18" charset="0"/>
              </a:rPr>
              <a:t>.</a:t>
            </a:r>
            <a:r>
              <a:rPr lang="en-US" sz="27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500" kern="100" dirty="0">
                <a:effectLst/>
                <a:latin typeface="Aptos" panose="020B0004020202020204" pitchFamily="34" charset="0"/>
                <a:ea typeface="Aptos" panose="020B0004020202020204" pitchFamily="34" charset="0"/>
                <a:cs typeface="Times New Roman" panose="02020603050405020304" pitchFamily="18" charset="0"/>
              </a:rPr>
              <a:t>A reduction on your school tax bill. If you’ve been receiving the STAR exemption since 2016, you can continue to receive it for the same primary residence. As long as you remain eligible, you’ll see a reduction on your school tax bill for the amount of your STAR exemption. Note: The STAR exemption is no longer available to new homeowners.</a:t>
            </a:r>
          </a:p>
          <a:p>
            <a:pPr marL="342900" indent="-342900">
              <a:lnSpc>
                <a:spcPct val="107000"/>
              </a:lnSpc>
              <a:spcBef>
                <a:spcPts val="0"/>
              </a:spcBef>
              <a:spcAft>
                <a:spcPts val="800"/>
              </a:spcAft>
              <a:buSzPts val="1000"/>
              <a:buFont typeface="Symbol" panose="05050102010706020507" pitchFamily="18" charset="2"/>
              <a:buChar char=""/>
              <a:tabLst>
                <a:tab pos="457200" algn="l"/>
              </a:tabLst>
            </a:pPr>
            <a:endParaRPr lang="en-US" sz="25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r>
              <a:rPr lang="en-US" sz="2700" b="1" u="sng" kern="100" dirty="0">
                <a:effectLst/>
                <a:latin typeface="Aptos" panose="020B0004020202020204" pitchFamily="34" charset="0"/>
                <a:ea typeface="Aptos" panose="020B0004020202020204" pitchFamily="34" charset="0"/>
                <a:cs typeface="Times New Roman" panose="02020603050405020304" pitchFamily="18" charset="0"/>
              </a:rPr>
              <a:t>STAR credit</a:t>
            </a:r>
            <a:r>
              <a:rPr lang="en-US" sz="27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500" kern="100" dirty="0">
                <a:effectLst/>
                <a:latin typeface="Aptos" panose="020B0004020202020204" pitchFamily="34" charset="0"/>
                <a:ea typeface="Aptos" panose="020B0004020202020204" pitchFamily="34" charset="0"/>
                <a:cs typeface="Times New Roman" panose="02020603050405020304" pitchFamily="18" charset="0"/>
              </a:rPr>
              <a:t>The Tax Department will issue your STAR benefit via check or direct deposit. You can use your STAR benefit to help pay your school taxes. </a:t>
            </a:r>
            <a:br>
              <a:rPr lang="en-US" sz="2500" kern="100" dirty="0">
                <a:effectLst/>
                <a:latin typeface="Aptos" panose="020B0004020202020204" pitchFamily="34" charset="0"/>
                <a:ea typeface="Aptos" panose="020B0004020202020204" pitchFamily="34" charset="0"/>
                <a:cs typeface="Times New Roman" panose="02020603050405020304" pitchFamily="18" charset="0"/>
              </a:rPr>
            </a:br>
            <a:endParaRPr lang="en-US" sz="25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endParaRPr lang="en-US" sz="2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D0D27BF-A23E-1E5D-1C21-75FF60399E36}"/>
              </a:ext>
            </a:extLst>
          </p:cNvPr>
          <p:cNvSpPr>
            <a:spLocks noGrp="1"/>
          </p:cNvSpPr>
          <p:nvPr>
            <p:ph type="sldNum" sz="quarter" idx="12"/>
          </p:nvPr>
        </p:nvSpPr>
        <p:spPr/>
        <p:txBody>
          <a:bodyPr/>
          <a:lstStyle/>
          <a:p>
            <a:fld id="{B54C553B-52D6-4094-B799-66F22E62578C}" type="slidenum">
              <a:rPr lang="en-US" smtClean="0"/>
              <a:t>4</a:t>
            </a:fld>
            <a:endParaRPr lang="en-US"/>
          </a:p>
        </p:txBody>
      </p:sp>
    </p:spTree>
    <p:extLst>
      <p:ext uri="{BB962C8B-B14F-4D97-AF65-F5344CB8AC3E}">
        <p14:creationId xmlns:p14="http://schemas.microsoft.com/office/powerpoint/2010/main" val="65193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 Eligibility </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963038"/>
            <a:ext cx="10515600" cy="5661282"/>
          </a:xfrm>
        </p:spPr>
        <p:txBody>
          <a:bodyPr>
            <a:normAutofit fontScale="70000" lnSpcReduction="20000"/>
          </a:bodyPr>
          <a:lstStyle/>
          <a:p>
            <a:pPr marL="0" indent="0" fontAlgn="t">
              <a:lnSpc>
                <a:spcPct val="107000"/>
              </a:lnSpc>
              <a:spcBef>
                <a:spcPts val="0"/>
              </a:spcBef>
              <a:buNone/>
            </a:pPr>
            <a:r>
              <a:rPr lang="en-US" sz="4000" b="1" dirty="0">
                <a:effectLst/>
                <a:latin typeface="Aptos" panose="020B0004020202020204" pitchFamily="34" charset="0"/>
                <a:ea typeface="Aptos" panose="020B0004020202020204" pitchFamily="34" charset="0"/>
                <a:cs typeface="Times New Roman" panose="02020603050405020304" pitchFamily="18" charset="0"/>
              </a:rPr>
              <a:t>Basic STAR</a:t>
            </a:r>
          </a:p>
          <a:p>
            <a:pPr lvl="1">
              <a:lnSpc>
                <a:spcPct val="107000"/>
              </a:lnSpc>
              <a:spcBef>
                <a:spcPts val="0"/>
              </a:spcBef>
              <a:spcAft>
                <a:spcPts val="800"/>
              </a:spcAft>
              <a:buSzPts val="1000"/>
              <a:tabLst>
                <a:tab pos="457200" algn="l"/>
              </a:tabLst>
            </a:pPr>
            <a:r>
              <a:rPr lang="en-US" sz="2600" kern="100" dirty="0">
                <a:effectLst/>
                <a:latin typeface="Aptos" panose="020B0004020202020204" pitchFamily="34" charset="0"/>
                <a:ea typeface="Aptos" panose="020B0004020202020204" pitchFamily="34" charset="0"/>
                <a:cs typeface="Times New Roman" panose="02020603050405020304" pitchFamily="18" charset="0"/>
              </a:rPr>
              <a:t>The property must be the primary residence of an owner.</a:t>
            </a:r>
          </a:p>
          <a:p>
            <a:pPr lvl="1">
              <a:lnSpc>
                <a:spcPct val="107000"/>
              </a:lnSpc>
              <a:spcBef>
                <a:spcPts val="0"/>
              </a:spcBef>
              <a:spcAft>
                <a:spcPts val="800"/>
              </a:spcAft>
              <a:buSzPts val="1000"/>
              <a:tabLst>
                <a:tab pos="457200" algn="l"/>
              </a:tabLst>
            </a:pPr>
            <a:r>
              <a:rPr lang="en-US" sz="2600" kern="100" dirty="0">
                <a:effectLst/>
                <a:latin typeface="Aptos" panose="020B0004020202020204" pitchFamily="34" charset="0"/>
                <a:ea typeface="Aptos" panose="020B0004020202020204" pitchFamily="34" charset="0"/>
                <a:cs typeface="Times New Roman" panose="02020603050405020304" pitchFamily="18" charset="0"/>
              </a:rPr>
              <a:t>Must be owned by the eligible applicant.</a:t>
            </a:r>
          </a:p>
          <a:p>
            <a:pPr lvl="2">
              <a:lnSpc>
                <a:spcPct val="107000"/>
              </a:lnSpc>
              <a:spcBef>
                <a:spcPts val="0"/>
              </a:spcBef>
              <a:spcAft>
                <a:spcPts val="800"/>
              </a:spcAft>
              <a:buSzPts val="1000"/>
              <a:tabLst>
                <a:tab pos="457200" algn="l"/>
              </a:tabLst>
            </a:pPr>
            <a:r>
              <a:rPr lang="en-US" sz="2600" kern="100" dirty="0">
                <a:latin typeface="Aptos" panose="020B0004020202020204" pitchFamily="34" charset="0"/>
                <a:ea typeface="Aptos" panose="020B0004020202020204" pitchFamily="34" charset="0"/>
                <a:cs typeface="Times New Roman" panose="02020603050405020304" pitchFamily="18" charset="0"/>
              </a:rPr>
              <a:t>Life use, Trust and Life Estates are eligible.</a:t>
            </a:r>
          </a:p>
          <a:p>
            <a:pPr lvl="2">
              <a:lnSpc>
                <a:spcPct val="107000"/>
              </a:lnSpc>
              <a:spcBef>
                <a:spcPts val="0"/>
              </a:spcBef>
              <a:spcAft>
                <a:spcPts val="800"/>
              </a:spcAft>
              <a:buSzPts val="1000"/>
              <a:tabLst>
                <a:tab pos="457200" algn="l"/>
              </a:tabLst>
            </a:pPr>
            <a:r>
              <a:rPr lang="en-US" sz="2600" kern="100" dirty="0">
                <a:effectLst/>
                <a:latin typeface="Aptos" panose="020B0004020202020204" pitchFamily="34" charset="0"/>
                <a:ea typeface="Aptos" panose="020B0004020202020204" pitchFamily="34" charset="0"/>
                <a:cs typeface="Times New Roman" panose="02020603050405020304" pitchFamily="18" charset="0"/>
              </a:rPr>
              <a:t>Corporations, partnerships, and LLCs are not eligible unless it is a farm dwelling.</a:t>
            </a:r>
          </a:p>
          <a:p>
            <a:pPr lvl="1">
              <a:lnSpc>
                <a:spcPct val="107000"/>
              </a:lnSpc>
              <a:spcBef>
                <a:spcPts val="0"/>
              </a:spcBef>
              <a:spcAft>
                <a:spcPts val="800"/>
              </a:spcAft>
              <a:buSzPts val="1000"/>
              <a:tabLst>
                <a:tab pos="457200" algn="l"/>
              </a:tabLst>
            </a:pPr>
            <a:r>
              <a:rPr lang="en-US" sz="2600" kern="100" dirty="0">
                <a:latin typeface="Aptos" panose="020B0004020202020204" pitchFamily="34" charset="0"/>
                <a:ea typeface="Aptos" panose="020B0004020202020204" pitchFamily="34" charset="0"/>
                <a:cs typeface="Times New Roman" panose="02020603050405020304" pitchFamily="18" charset="0"/>
              </a:rPr>
              <a:t>Land contracts where the purchaser is in possession of home, the purchaser is considered the owner and therefore meets the owner/residency requirements.</a:t>
            </a:r>
          </a:p>
          <a:p>
            <a:pPr lvl="1">
              <a:lnSpc>
                <a:spcPct val="107000"/>
              </a:lnSpc>
              <a:spcBef>
                <a:spcPts val="0"/>
              </a:spcBef>
              <a:spcAft>
                <a:spcPts val="800"/>
              </a:spcAft>
              <a:buSzPts val="1000"/>
              <a:tabLst>
                <a:tab pos="457200" algn="l"/>
              </a:tabLst>
            </a:pPr>
            <a:r>
              <a:rPr lang="en-US" sz="2600" kern="100" dirty="0">
                <a:effectLst/>
                <a:latin typeface="Aptos" panose="020B0004020202020204" pitchFamily="34" charset="0"/>
                <a:ea typeface="Aptos" panose="020B0004020202020204" pitchFamily="34" charset="0"/>
                <a:cs typeface="Times New Roman" panose="02020603050405020304" pitchFamily="18" charset="0"/>
              </a:rPr>
              <a:t>Married couples can receive only one STAR benefit regardless of how many properties they own, unless the are legally separated.</a:t>
            </a:r>
          </a:p>
          <a:p>
            <a:pPr lvl="1">
              <a:lnSpc>
                <a:spcPct val="107000"/>
              </a:lnSpc>
              <a:spcBef>
                <a:spcPts val="0"/>
              </a:spcBef>
              <a:spcAft>
                <a:spcPts val="800"/>
              </a:spcAft>
              <a:buSzPts val="1000"/>
              <a:tabLst>
                <a:tab pos="457200" algn="l"/>
              </a:tabLst>
            </a:pPr>
            <a:r>
              <a:rPr lang="en-US" sz="2600" kern="100" dirty="0">
                <a:effectLst/>
                <a:latin typeface="Aptos" panose="020B0004020202020204" pitchFamily="34" charset="0"/>
                <a:ea typeface="Aptos" panose="020B0004020202020204" pitchFamily="34" charset="0"/>
                <a:cs typeface="Times New Roman" panose="02020603050405020304" pitchFamily="18" charset="0"/>
              </a:rPr>
              <a:t>Owners cannot have more than one STAR.</a:t>
            </a:r>
          </a:p>
          <a:p>
            <a:pPr lvl="2">
              <a:lnSpc>
                <a:spcPct val="107000"/>
              </a:lnSpc>
              <a:spcBef>
                <a:spcPts val="0"/>
              </a:spcBef>
              <a:spcAft>
                <a:spcPts val="800"/>
              </a:spcAft>
              <a:buSzPts val="1000"/>
              <a:tabLst>
                <a:tab pos="457200" algn="l"/>
              </a:tabLst>
            </a:pPr>
            <a:r>
              <a:rPr lang="en-US" sz="2600" kern="100" dirty="0">
                <a:effectLst/>
                <a:latin typeface="Aptos" panose="020B0004020202020204" pitchFamily="34" charset="0"/>
                <a:ea typeface="Aptos" panose="020B0004020202020204" pitchFamily="34" charset="0"/>
                <a:cs typeface="Times New Roman" panose="02020603050405020304" pitchFamily="18" charset="0"/>
              </a:rPr>
              <a:t>Parents own and reside </a:t>
            </a:r>
            <a:r>
              <a:rPr lang="en-US" sz="2600" kern="100" dirty="0">
                <a:latin typeface="Aptos" panose="020B0004020202020204" pitchFamily="34" charset="0"/>
                <a:ea typeface="Aptos" panose="020B0004020202020204" pitchFamily="34" charset="0"/>
                <a:cs typeface="Times New Roman" panose="02020603050405020304" pitchFamily="18" charset="0"/>
              </a:rPr>
              <a:t>at one property, </a:t>
            </a:r>
            <a:r>
              <a:rPr lang="en-US" sz="2600" kern="100" dirty="0">
                <a:effectLst/>
                <a:latin typeface="Aptos" panose="020B0004020202020204" pitchFamily="34" charset="0"/>
                <a:ea typeface="Aptos" panose="020B0004020202020204" pitchFamily="34" charset="0"/>
                <a:cs typeface="Times New Roman" panose="02020603050405020304" pitchFamily="18" charset="0"/>
              </a:rPr>
              <a:t>and they are an owner of a property with a child where the child resides.  We are directed by the state to remove the exception from a property.  </a:t>
            </a:r>
          </a:p>
          <a:p>
            <a:pPr lvl="1">
              <a:lnSpc>
                <a:spcPct val="107000"/>
              </a:lnSpc>
              <a:spcBef>
                <a:spcPts val="0"/>
              </a:spcBef>
              <a:spcAft>
                <a:spcPts val="800"/>
              </a:spcAft>
              <a:buSzPts val="1000"/>
              <a:tabLst>
                <a:tab pos="457200" algn="l"/>
              </a:tabLst>
            </a:pPr>
            <a:r>
              <a:rPr lang="en-US" sz="2600" kern="100" dirty="0">
                <a:latin typeface="Aptos" panose="020B0004020202020204" pitchFamily="34" charset="0"/>
                <a:ea typeface="Aptos" panose="020B0004020202020204" pitchFamily="34" charset="0"/>
                <a:cs typeface="Times New Roman" panose="02020603050405020304" pitchFamily="18" charset="0"/>
              </a:rPr>
              <a:t>Income of $250,000 or less for the exemption and $500,000 for the credit.</a:t>
            </a:r>
          </a:p>
          <a:p>
            <a:pPr lvl="2">
              <a:lnSpc>
                <a:spcPct val="107000"/>
              </a:lnSpc>
              <a:spcBef>
                <a:spcPts val="0"/>
              </a:spcBef>
              <a:spcAft>
                <a:spcPts val="800"/>
              </a:spcAft>
              <a:buSzPts val="1000"/>
              <a:tabLst>
                <a:tab pos="457200" algn="l"/>
              </a:tabLst>
            </a:pPr>
            <a:r>
              <a:rPr lang="en-US" sz="2600" kern="100" dirty="0">
                <a:effectLst/>
                <a:latin typeface="Aptos" panose="020B0004020202020204" pitchFamily="34" charset="0"/>
                <a:ea typeface="Aptos" panose="020B0004020202020204" pitchFamily="34" charset="0"/>
                <a:cs typeface="Times New Roman" panose="02020603050405020304" pitchFamily="18" charset="0"/>
              </a:rPr>
              <a:t>The income limit applies to the combined incomes of </a:t>
            </a:r>
            <a:r>
              <a:rPr lang="en-US" sz="2600" kern="100" dirty="0">
                <a:latin typeface="Aptos" panose="020B0004020202020204" pitchFamily="34" charset="0"/>
                <a:ea typeface="Aptos" panose="020B0004020202020204" pitchFamily="34" charset="0"/>
                <a:cs typeface="Times New Roman" panose="02020603050405020304" pitchFamily="18" charset="0"/>
              </a:rPr>
              <a:t>only the owners and owners’ spouse who reside at the property.</a:t>
            </a:r>
          </a:p>
          <a:p>
            <a:pPr lvl="1">
              <a:lnSpc>
                <a:spcPct val="107000"/>
              </a:lnSpc>
              <a:spcBef>
                <a:spcPts val="0"/>
              </a:spcBef>
              <a:spcAft>
                <a:spcPts val="800"/>
              </a:spcAft>
              <a:buSzPts val="1000"/>
              <a:tabLst>
                <a:tab pos="457200" algn="l"/>
              </a:tabLst>
            </a:pPr>
            <a:r>
              <a:rPr lang="en-US" sz="2600" kern="100" dirty="0">
                <a:latin typeface="Aptos" panose="020B0004020202020204" pitchFamily="34" charset="0"/>
                <a:cs typeface="Times New Roman" panose="02020603050405020304" pitchFamily="18" charset="0"/>
              </a:rPr>
              <a:t>Based on the first $30,000 of the full value of a home.</a:t>
            </a:r>
          </a:p>
          <a:p>
            <a:pPr lvl="2">
              <a:lnSpc>
                <a:spcPct val="107000"/>
              </a:lnSpc>
              <a:spcBef>
                <a:spcPts val="0"/>
              </a:spcBef>
              <a:spcAft>
                <a:spcPts val="800"/>
              </a:spcAft>
              <a:buSzPts val="1000"/>
              <a:tabLst>
                <a:tab pos="457200" algn="l"/>
              </a:tabLst>
            </a:pPr>
            <a:endParaRPr lang="en-US" sz="2600" kern="100" dirty="0">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Bef>
                <a:spcPts val="0"/>
              </a:spcBef>
              <a:spcAft>
                <a:spcPts val="800"/>
              </a:spcAft>
              <a:buSzPts val="1000"/>
              <a:tabLst>
                <a:tab pos="457200" algn="l"/>
              </a:tabLst>
            </a:pPr>
            <a:endParaRPr lang="en-US" sz="21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Bef>
                <a:spcPts val="0"/>
              </a:spcBef>
              <a:spcAft>
                <a:spcPts val="800"/>
              </a:spcAft>
              <a:buSzPts val="1000"/>
              <a:tabLst>
                <a:tab pos="457200" algn="l"/>
              </a:tabLst>
            </a:pPr>
            <a:endParaRPr lang="en-US" sz="2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endParaRPr lang="en-US" sz="2500" b="1" kern="1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2000" dirty="0"/>
          </a:p>
        </p:txBody>
      </p:sp>
      <p:sp>
        <p:nvSpPr>
          <p:cNvPr id="5" name="Rectangle 1">
            <a:extLst>
              <a:ext uri="{FF2B5EF4-FFF2-40B4-BE49-F238E27FC236}">
                <a16:creationId xmlns:a16="http://schemas.microsoft.com/office/drawing/2014/main" id="{226BDE3F-EE72-B585-D09B-B3A667658DB3}"/>
              </a:ext>
            </a:extLst>
          </p:cNvPr>
          <p:cNvSpPr>
            <a:spLocks noChangeArrowheads="1"/>
          </p:cNvSpPr>
          <p:nvPr/>
        </p:nvSpPr>
        <p:spPr bwMode="auto">
          <a:xfrm>
            <a:off x="2957513" y="1736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a:extLst>
              <a:ext uri="{FF2B5EF4-FFF2-40B4-BE49-F238E27FC236}">
                <a16:creationId xmlns:a16="http://schemas.microsoft.com/office/drawing/2014/main" id="{6587D168-AB03-6A0E-C5D5-96959605AD16}"/>
              </a:ext>
            </a:extLst>
          </p:cNvPr>
          <p:cNvSpPr>
            <a:spLocks noGrp="1"/>
          </p:cNvSpPr>
          <p:nvPr>
            <p:ph type="sldNum" sz="quarter" idx="12"/>
          </p:nvPr>
        </p:nvSpPr>
        <p:spPr/>
        <p:txBody>
          <a:bodyPr/>
          <a:lstStyle/>
          <a:p>
            <a:fld id="{B54C553B-52D6-4094-B799-66F22E62578C}" type="slidenum">
              <a:rPr lang="en-US" smtClean="0"/>
              <a:t>5</a:t>
            </a:fld>
            <a:endParaRPr lang="en-US"/>
          </a:p>
        </p:txBody>
      </p:sp>
    </p:spTree>
    <p:extLst>
      <p:ext uri="{BB962C8B-B14F-4D97-AF65-F5344CB8AC3E}">
        <p14:creationId xmlns:p14="http://schemas.microsoft.com/office/powerpoint/2010/main" val="3673458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 Eligibility </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963038"/>
            <a:ext cx="10515600" cy="5732402"/>
          </a:xfrm>
        </p:spPr>
        <p:txBody>
          <a:bodyPr>
            <a:normAutofit lnSpcReduction="10000"/>
          </a:bodyPr>
          <a:lstStyle/>
          <a:p>
            <a:pPr marL="0" indent="0" fontAlgn="t">
              <a:lnSpc>
                <a:spcPct val="107000"/>
              </a:lnSpc>
              <a:spcBef>
                <a:spcPts val="0"/>
              </a:spcBef>
              <a:buNone/>
            </a:pPr>
            <a:r>
              <a:rPr lang="en-US" b="1" dirty="0">
                <a:latin typeface="Aptos" panose="020B0004020202020204" pitchFamily="34" charset="0"/>
                <a:ea typeface="Aptos" panose="020B0004020202020204" pitchFamily="34" charset="0"/>
                <a:cs typeface="Times New Roman" panose="02020603050405020304" pitchFamily="18" charset="0"/>
              </a:rPr>
              <a:t>Enhanced</a:t>
            </a:r>
            <a:r>
              <a:rPr lang="en-US" b="1" dirty="0">
                <a:effectLst/>
                <a:latin typeface="Aptos" panose="020B0004020202020204" pitchFamily="34" charset="0"/>
                <a:ea typeface="Aptos" panose="020B0004020202020204" pitchFamily="34" charset="0"/>
                <a:cs typeface="Times New Roman" panose="02020603050405020304" pitchFamily="18" charset="0"/>
              </a:rPr>
              <a:t> STAR</a:t>
            </a:r>
          </a:p>
          <a:p>
            <a:pPr lvl="1">
              <a:lnSpc>
                <a:spcPct val="107000"/>
              </a:lnSpc>
              <a:spcBef>
                <a:spcPts val="0"/>
              </a:spcBef>
              <a:spcAft>
                <a:spcPts val="800"/>
              </a:spcAft>
              <a:buSzPts val="1000"/>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The property must be the primary residence of at least one age-eligible owner.</a:t>
            </a:r>
          </a:p>
          <a:p>
            <a:pPr lvl="1">
              <a:lnSpc>
                <a:spcPct val="107000"/>
              </a:lnSpc>
              <a:spcBef>
                <a:spcPts val="0"/>
              </a:spcBef>
              <a:spcAft>
                <a:spcPts val="800"/>
              </a:spcAft>
              <a:buSzPts val="1000"/>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Must be owned by the eligible applicant.</a:t>
            </a:r>
          </a:p>
          <a:p>
            <a:pPr lvl="2">
              <a:lnSpc>
                <a:spcPct val="107000"/>
              </a:lnSpc>
              <a:spcBef>
                <a:spcPts val="0"/>
              </a:spcBef>
              <a:spcAft>
                <a:spcPts val="800"/>
              </a:spcAft>
              <a:buSzPts val="1000"/>
              <a:tabLst>
                <a:tab pos="457200" algn="l"/>
              </a:tabLst>
            </a:pPr>
            <a:r>
              <a:rPr lang="en-US" kern="100" dirty="0">
                <a:latin typeface="Aptos" panose="020B0004020202020204" pitchFamily="34" charset="0"/>
                <a:ea typeface="Aptos" panose="020B0004020202020204" pitchFamily="34" charset="0"/>
                <a:cs typeface="Times New Roman" panose="02020603050405020304" pitchFamily="18" charset="0"/>
              </a:rPr>
              <a:t>Life use, Trust and Life Estates are eligible.</a:t>
            </a:r>
          </a:p>
          <a:p>
            <a:pPr lvl="2">
              <a:lnSpc>
                <a:spcPct val="107000"/>
              </a:lnSpc>
              <a:spcBef>
                <a:spcPts val="0"/>
              </a:spcBef>
              <a:spcAft>
                <a:spcPts val="800"/>
              </a:spcAft>
              <a:buSzPts val="1000"/>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Corporations, partnerships, and LLCs are not eligible unless it is a farm dwelling.</a:t>
            </a:r>
          </a:p>
          <a:p>
            <a:pPr lvl="1">
              <a:lnSpc>
                <a:spcPct val="107000"/>
              </a:lnSpc>
              <a:spcBef>
                <a:spcPts val="0"/>
              </a:spcBef>
              <a:spcAft>
                <a:spcPts val="800"/>
              </a:spcAft>
              <a:buSzPts val="1000"/>
              <a:tabLst>
                <a:tab pos="457200" algn="l"/>
              </a:tabLst>
            </a:pPr>
            <a:r>
              <a:rPr lang="en-US" sz="2000" kern="100" dirty="0">
                <a:latin typeface="Aptos" panose="020B0004020202020204" pitchFamily="34" charset="0"/>
                <a:ea typeface="Aptos" panose="020B0004020202020204" pitchFamily="34" charset="0"/>
                <a:cs typeface="Times New Roman" panose="02020603050405020304" pitchFamily="18" charset="0"/>
              </a:rPr>
              <a:t>Land contracts where the purchaser is in possession of home, the purchases is considered the owner and therefore meets the owner/residency requirements.</a:t>
            </a:r>
          </a:p>
          <a:p>
            <a:pPr lvl="1">
              <a:lnSpc>
                <a:spcPct val="107000"/>
              </a:lnSpc>
              <a:spcBef>
                <a:spcPts val="0"/>
              </a:spcBef>
              <a:spcAft>
                <a:spcPts val="800"/>
              </a:spcAft>
              <a:buSzPts val="1000"/>
              <a:tabLst>
                <a:tab pos="457200" algn="l"/>
              </a:tabLs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65 or older.</a:t>
            </a:r>
          </a:p>
          <a:p>
            <a:pPr lvl="2">
              <a:lnSpc>
                <a:spcPct val="107000"/>
              </a:lnSpc>
              <a:spcBef>
                <a:spcPts val="0"/>
              </a:spcBef>
              <a:spcAft>
                <a:spcPts val="800"/>
              </a:spcAft>
              <a:buSzPts val="1000"/>
              <a:tabLst>
                <a:tab pos="457200" algn="l"/>
              </a:tabLst>
            </a:pPr>
            <a:r>
              <a:rPr lang="en-US" b="1" kern="100" dirty="0">
                <a:latin typeface="Aptos" panose="020B0004020202020204" pitchFamily="34" charset="0"/>
                <a:ea typeface="Aptos" panose="020B0004020202020204" pitchFamily="34" charset="0"/>
                <a:cs typeface="Times New Roman" panose="02020603050405020304" pitchFamily="18" charset="0"/>
              </a:rPr>
              <a:t>In the current tax exemption year.   For example, for 2025 tax roll year if you are 65 anytime in 2025 then you meet the age requirement even if after March 1</a:t>
            </a:r>
            <a:r>
              <a:rPr lang="en-US" b="1" kern="100" baseline="30000" dirty="0">
                <a:latin typeface="Aptos" panose="020B0004020202020204" pitchFamily="34" charset="0"/>
                <a:ea typeface="Aptos" panose="020B0004020202020204" pitchFamily="34" charset="0"/>
                <a:cs typeface="Times New Roman" panose="02020603050405020304" pitchFamily="18" charset="0"/>
              </a:rPr>
              <a:t>st</a:t>
            </a:r>
            <a:r>
              <a:rPr lang="en-US" b="1" kern="100" dirty="0">
                <a:latin typeface="Aptos" panose="020B0004020202020204" pitchFamily="34" charset="0"/>
                <a:ea typeface="Aptos" panose="020B0004020202020204" pitchFamily="34" charset="0"/>
                <a:cs typeface="Times New Roman" panose="02020603050405020304" pitchFamily="18" charset="0"/>
              </a:rPr>
              <a:t>.  </a:t>
            </a:r>
          </a:p>
          <a:p>
            <a:pPr lvl="2">
              <a:lnSpc>
                <a:spcPct val="107000"/>
              </a:lnSpc>
              <a:spcBef>
                <a:spcPts val="0"/>
              </a:spcBef>
              <a:spcAft>
                <a:spcPts val="800"/>
              </a:spcAft>
              <a:buSzPts val="1000"/>
              <a:tabLst>
                <a:tab pos="457200" algn="l"/>
              </a:tabLst>
            </a:pPr>
            <a:r>
              <a:rPr lang="en-US" kern="100" dirty="0">
                <a:latin typeface="Aptos" panose="020B0004020202020204" pitchFamily="34" charset="0"/>
                <a:ea typeface="Aptos" panose="020B0004020202020204" pitchFamily="34" charset="0"/>
                <a:cs typeface="Times New Roman" panose="02020603050405020304" pitchFamily="18" charset="0"/>
              </a:rPr>
              <a:t>All owners must be at 65 as of December 31, except where jointly owned by a married couple or only siblings, in which cases only one owner needs to be 65.</a:t>
            </a:r>
          </a:p>
          <a:p>
            <a:pPr lvl="1">
              <a:lnSpc>
                <a:spcPct val="107000"/>
              </a:lnSpc>
              <a:spcBef>
                <a:spcPts val="0"/>
              </a:spcBef>
              <a:spcAft>
                <a:spcPts val="800"/>
              </a:spcAft>
              <a:buSzPts val="1000"/>
              <a:tabLst>
                <a:tab pos="457200" algn="l"/>
              </a:tabLst>
            </a:pPr>
            <a:r>
              <a:rPr lang="en-US" sz="2000" kern="100" dirty="0">
                <a:latin typeface="Aptos" panose="020B0004020202020204" pitchFamily="34" charset="0"/>
                <a:ea typeface="Aptos" panose="020B0004020202020204" pitchFamily="34" charset="0"/>
                <a:cs typeface="Times New Roman" panose="02020603050405020304" pitchFamily="18" charset="0"/>
              </a:rPr>
              <a:t>Income of $107,300 or less for 2025.</a:t>
            </a:r>
          </a:p>
          <a:p>
            <a:pPr lvl="2">
              <a:lnSpc>
                <a:spcPct val="107000"/>
              </a:lnSpc>
              <a:spcBef>
                <a:spcPts val="0"/>
              </a:spcBef>
              <a:spcAft>
                <a:spcPts val="800"/>
              </a:spcAft>
              <a:buSzPts val="1000"/>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The income limit applies to the combined incomes of all owners (residents and non-residents) and any owner’s spouse who resides at the property.</a:t>
            </a:r>
          </a:p>
          <a:p>
            <a:pPr lvl="1">
              <a:lnSpc>
                <a:spcPct val="107000"/>
              </a:lnSpc>
              <a:spcBef>
                <a:spcPts val="0"/>
              </a:spcBef>
              <a:spcAft>
                <a:spcPts val="800"/>
              </a:spcAft>
              <a:buSzPts val="1000"/>
              <a:tabLst>
                <a:tab pos="457200" algn="l"/>
              </a:tabLst>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Bef>
                <a:spcPts val="0"/>
              </a:spcBef>
              <a:spcAft>
                <a:spcPts val="800"/>
              </a:spcAft>
              <a:buSzPts val="1000"/>
              <a:tabLst>
                <a:tab pos="457200" algn="l"/>
              </a:tabLst>
            </a:pPr>
            <a:endParaRPr lang="en-US" sz="2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endParaRPr lang="en-US" sz="2500" b="1" kern="1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2000" dirty="0"/>
          </a:p>
        </p:txBody>
      </p:sp>
      <p:sp>
        <p:nvSpPr>
          <p:cNvPr id="5" name="Rectangle 1">
            <a:extLst>
              <a:ext uri="{FF2B5EF4-FFF2-40B4-BE49-F238E27FC236}">
                <a16:creationId xmlns:a16="http://schemas.microsoft.com/office/drawing/2014/main" id="{226BDE3F-EE72-B585-D09B-B3A667658DB3}"/>
              </a:ext>
            </a:extLst>
          </p:cNvPr>
          <p:cNvSpPr>
            <a:spLocks noChangeArrowheads="1"/>
          </p:cNvSpPr>
          <p:nvPr/>
        </p:nvSpPr>
        <p:spPr bwMode="auto">
          <a:xfrm>
            <a:off x="2957513" y="1736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a:extLst>
              <a:ext uri="{FF2B5EF4-FFF2-40B4-BE49-F238E27FC236}">
                <a16:creationId xmlns:a16="http://schemas.microsoft.com/office/drawing/2014/main" id="{1881DCF8-3D46-4BE2-29A1-5A92A918845D}"/>
              </a:ext>
            </a:extLst>
          </p:cNvPr>
          <p:cNvSpPr>
            <a:spLocks noGrp="1"/>
          </p:cNvSpPr>
          <p:nvPr>
            <p:ph type="sldNum" sz="quarter" idx="12"/>
          </p:nvPr>
        </p:nvSpPr>
        <p:spPr/>
        <p:txBody>
          <a:bodyPr/>
          <a:lstStyle/>
          <a:p>
            <a:fld id="{B54C553B-52D6-4094-B799-66F22E62578C}" type="slidenum">
              <a:rPr lang="en-US" smtClean="0"/>
              <a:t>6</a:t>
            </a:fld>
            <a:endParaRPr lang="en-US"/>
          </a:p>
        </p:txBody>
      </p:sp>
    </p:spTree>
    <p:extLst>
      <p:ext uri="{BB962C8B-B14F-4D97-AF65-F5344CB8AC3E}">
        <p14:creationId xmlns:p14="http://schemas.microsoft.com/office/powerpoint/2010/main" val="249901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 Eligibility </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963038"/>
            <a:ext cx="10515600" cy="5213925"/>
          </a:xfrm>
        </p:spPr>
        <p:txBody>
          <a:bodyPr>
            <a:normAutofit/>
          </a:bodyPr>
          <a:lstStyle/>
          <a:p>
            <a:pPr marL="0" indent="0" fontAlgn="t">
              <a:lnSpc>
                <a:spcPct val="107000"/>
              </a:lnSpc>
              <a:spcBef>
                <a:spcPts val="0"/>
              </a:spcBef>
              <a:buNone/>
            </a:pPr>
            <a:r>
              <a:rPr lang="en-US" sz="3000" b="1" dirty="0">
                <a:latin typeface="Aptos" panose="020B0004020202020204" pitchFamily="34" charset="0"/>
                <a:ea typeface="Aptos" panose="020B0004020202020204" pitchFamily="34" charset="0"/>
                <a:cs typeface="Times New Roman" panose="02020603050405020304" pitchFamily="18" charset="0"/>
              </a:rPr>
              <a:t>Enhanced</a:t>
            </a:r>
            <a:r>
              <a:rPr lang="en-US" sz="3000" b="1" dirty="0">
                <a:effectLst/>
                <a:latin typeface="Aptos" panose="020B0004020202020204" pitchFamily="34" charset="0"/>
                <a:ea typeface="Aptos" panose="020B0004020202020204" pitchFamily="34" charset="0"/>
                <a:cs typeface="Times New Roman" panose="02020603050405020304" pitchFamily="18" charset="0"/>
              </a:rPr>
              <a:t> STAR continued </a:t>
            </a:r>
          </a:p>
          <a:p>
            <a:pPr marL="0" indent="0" fontAlgn="t">
              <a:lnSpc>
                <a:spcPct val="107000"/>
              </a:lnSpc>
              <a:spcBef>
                <a:spcPts val="0"/>
              </a:spcBef>
              <a:buNone/>
            </a:pPr>
            <a:endParaRPr lang="en-US" sz="2400" dirty="0">
              <a:latin typeface="Arial" panose="020B0604020202020204" pitchFamily="34" charset="0"/>
            </a:endParaRPr>
          </a:p>
          <a:p>
            <a:pPr lvl="1">
              <a:lnSpc>
                <a:spcPct val="107000"/>
              </a:lnSpc>
              <a:spcBef>
                <a:spcPts val="0"/>
              </a:spcBef>
              <a:spcAft>
                <a:spcPts val="800"/>
              </a:spcAft>
              <a:buSzPts val="1000"/>
              <a:tabLst>
                <a:tab pos="457200" algn="l"/>
              </a:tabLst>
            </a:pPr>
            <a:r>
              <a:rPr lang="en-US" kern="100" dirty="0">
                <a:latin typeface="Aptos" panose="020B0004020202020204" pitchFamily="34" charset="0"/>
                <a:cs typeface="Times New Roman" panose="02020603050405020304" pitchFamily="18" charset="0"/>
              </a:rPr>
              <a:t>Based on the first $84,000 of the full value of a home for the 2024-2025 school year.</a:t>
            </a:r>
          </a:p>
          <a:p>
            <a:pPr lvl="1">
              <a:lnSpc>
                <a:spcPct val="107000"/>
              </a:lnSpc>
              <a:spcBef>
                <a:spcPts val="0"/>
              </a:spcBef>
              <a:spcAft>
                <a:spcPts val="800"/>
              </a:spcAft>
              <a:buSzPts val="1000"/>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Married couple can receive only one STAR benefit regardless of how many properties they own, unless the are legally separated.</a:t>
            </a:r>
          </a:p>
          <a:p>
            <a:pPr lvl="1">
              <a:lnSpc>
                <a:spcPct val="107000"/>
              </a:lnSpc>
              <a:spcBef>
                <a:spcPts val="0"/>
              </a:spcBef>
              <a:spcAft>
                <a:spcPts val="800"/>
              </a:spcAft>
              <a:buSzPts val="1000"/>
              <a:tabLst>
                <a:tab pos="457200" algn="l"/>
              </a:tabLst>
            </a:pPr>
            <a:r>
              <a:rPr lang="en-US" kern="100" dirty="0">
                <a:effectLst/>
                <a:latin typeface="Aptos" panose="020B0004020202020204" pitchFamily="34" charset="0"/>
                <a:ea typeface="Aptos" panose="020B0004020202020204" pitchFamily="34" charset="0"/>
                <a:cs typeface="Times New Roman" panose="02020603050405020304" pitchFamily="18" charset="0"/>
              </a:rPr>
              <a:t>A surviving spouse can retain an existing Enhanced STAR benefit that had been granted to an age-eligible spouse if the surviving spouse is at least 62 years of age by December 31 in the year that their age-eligible spouse passed away. Otherwise, the surviving spouse may apply for Enhanced STAR in the year in which they turn 65. Until then, they may receive the Basic STAR benefit as long as they are otherwise eligible.</a:t>
            </a:r>
          </a:p>
          <a:p>
            <a:pPr lvl="1">
              <a:lnSpc>
                <a:spcPct val="107000"/>
              </a:lnSpc>
              <a:spcBef>
                <a:spcPts val="0"/>
              </a:spcBef>
              <a:spcAft>
                <a:spcPts val="800"/>
              </a:spcAft>
              <a:buSzPts val="1000"/>
              <a:tabLst>
                <a:tab pos="457200" algn="l"/>
              </a:tabLs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Bef>
                <a:spcPts val="0"/>
              </a:spcBef>
              <a:spcAft>
                <a:spcPts val="800"/>
              </a:spcAft>
              <a:buSzPts val="1000"/>
              <a:tabLst>
                <a:tab pos="457200" algn="l"/>
              </a:tabLst>
            </a:pPr>
            <a:endParaRPr lang="en-US" sz="21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Bef>
                <a:spcPts val="0"/>
              </a:spcBef>
              <a:spcAft>
                <a:spcPts val="800"/>
              </a:spcAft>
              <a:buSzPts val="1000"/>
              <a:tabLst>
                <a:tab pos="457200" algn="l"/>
              </a:tabLst>
            </a:pPr>
            <a:endParaRPr lang="en-US" sz="25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Bef>
                <a:spcPts val="0"/>
              </a:spcBef>
              <a:spcAft>
                <a:spcPts val="800"/>
              </a:spcAft>
              <a:buSzPts val="1000"/>
              <a:tabLst>
                <a:tab pos="457200" algn="l"/>
              </a:tabLst>
            </a:pPr>
            <a:endParaRPr lang="en-US" sz="2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endParaRPr lang="en-US" sz="2500" b="1" kern="1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2000" dirty="0"/>
          </a:p>
        </p:txBody>
      </p:sp>
      <p:sp>
        <p:nvSpPr>
          <p:cNvPr id="5" name="Rectangle 1">
            <a:extLst>
              <a:ext uri="{FF2B5EF4-FFF2-40B4-BE49-F238E27FC236}">
                <a16:creationId xmlns:a16="http://schemas.microsoft.com/office/drawing/2014/main" id="{226BDE3F-EE72-B585-D09B-B3A667658DB3}"/>
              </a:ext>
            </a:extLst>
          </p:cNvPr>
          <p:cNvSpPr>
            <a:spLocks noChangeArrowheads="1"/>
          </p:cNvSpPr>
          <p:nvPr/>
        </p:nvSpPr>
        <p:spPr bwMode="auto">
          <a:xfrm>
            <a:off x="2957513" y="1736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a:extLst>
              <a:ext uri="{FF2B5EF4-FFF2-40B4-BE49-F238E27FC236}">
                <a16:creationId xmlns:a16="http://schemas.microsoft.com/office/drawing/2014/main" id="{858E2E13-1F57-D238-A8FD-FB0CDDA3C445}"/>
              </a:ext>
            </a:extLst>
          </p:cNvPr>
          <p:cNvSpPr>
            <a:spLocks noGrp="1"/>
          </p:cNvSpPr>
          <p:nvPr>
            <p:ph type="sldNum" sz="quarter" idx="12"/>
          </p:nvPr>
        </p:nvSpPr>
        <p:spPr/>
        <p:txBody>
          <a:bodyPr/>
          <a:lstStyle/>
          <a:p>
            <a:fld id="{B54C553B-52D6-4094-B799-66F22E62578C}" type="slidenum">
              <a:rPr lang="en-US" smtClean="0"/>
              <a:t>7</a:t>
            </a:fld>
            <a:endParaRPr lang="en-US"/>
          </a:p>
        </p:txBody>
      </p:sp>
    </p:spTree>
    <p:extLst>
      <p:ext uri="{BB962C8B-B14F-4D97-AF65-F5344CB8AC3E}">
        <p14:creationId xmlns:p14="http://schemas.microsoft.com/office/powerpoint/2010/main" val="66771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 Eligibility </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963038"/>
            <a:ext cx="10515600" cy="5213925"/>
          </a:xfrm>
        </p:spPr>
        <p:txBody>
          <a:bodyPr>
            <a:normAutofit/>
          </a:bodyPr>
          <a:lstStyle/>
          <a:p>
            <a:pPr marL="0" indent="0" fontAlgn="t">
              <a:lnSpc>
                <a:spcPct val="107000"/>
              </a:lnSpc>
              <a:spcBef>
                <a:spcPts val="0"/>
              </a:spcBef>
              <a:buNone/>
            </a:pPr>
            <a:r>
              <a:rPr lang="en-US" sz="3000" b="1" dirty="0">
                <a:latin typeface="Aptos" panose="020B0004020202020204" pitchFamily="34" charset="0"/>
                <a:ea typeface="Aptos" panose="020B0004020202020204" pitchFamily="34" charset="0"/>
                <a:cs typeface="Times New Roman" panose="02020603050405020304" pitchFamily="18" charset="0"/>
              </a:rPr>
              <a:t>Enhanced</a:t>
            </a:r>
            <a:r>
              <a:rPr lang="en-US" sz="3000" b="1" dirty="0">
                <a:effectLst/>
                <a:latin typeface="Aptos" panose="020B0004020202020204" pitchFamily="34" charset="0"/>
                <a:ea typeface="Aptos" panose="020B0004020202020204" pitchFamily="34" charset="0"/>
                <a:cs typeface="Times New Roman" panose="02020603050405020304" pitchFamily="18" charset="0"/>
              </a:rPr>
              <a:t> STAR continued </a:t>
            </a:r>
            <a:endParaRPr lang="en-US" sz="3000" dirty="0">
              <a:latin typeface="Arial" panose="020B0604020202020204" pitchFamily="34" charset="0"/>
            </a:endParaRP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07000"/>
              </a:lnSpc>
              <a:spcBef>
                <a:spcPts val="0"/>
              </a:spcBef>
              <a:spcAft>
                <a:spcPts val="8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To upgrade your Basic STAR exemption to the Enhanced STAR exemption, you must submit the following to your assessor:</a:t>
            </a: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sz="2000" u="sng" kern="1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RP-425-E</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i="1" kern="100" dirty="0">
                <a:effectLst/>
                <a:latin typeface="Aptos" panose="020B0004020202020204" pitchFamily="34" charset="0"/>
                <a:ea typeface="Aptos" panose="020B0004020202020204" pitchFamily="34" charset="0"/>
                <a:cs typeface="Times New Roman" panose="02020603050405020304" pitchFamily="18" charset="0"/>
              </a:rPr>
              <a:t>Application for Enhanced STAR Exemption</a:t>
            </a:r>
            <a:r>
              <a:rPr lang="en-US" sz="2000" i="1" kern="100" dirty="0">
                <a:latin typeface="Aptos" panose="020B0004020202020204" pitchFamily="34" charset="0"/>
                <a:ea typeface="Aptos" panose="020B0004020202020204" pitchFamily="34" charset="0"/>
                <a:cs typeface="Times New Roman" panose="02020603050405020304" pitchFamily="18" charset="0"/>
              </a:rPr>
              <a:t>, </a:t>
            </a:r>
            <a:r>
              <a:rPr lang="en-US" sz="2000" kern="100" dirty="0">
                <a:latin typeface="Aptos" panose="020B0004020202020204" pitchFamily="34" charset="0"/>
                <a:ea typeface="Aptos" panose="020B0004020202020204" pitchFamily="34" charset="0"/>
                <a:cs typeface="Times New Roman" panose="02020603050405020304" pitchFamily="18" charset="0"/>
              </a:rPr>
              <a:t>and</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sz="2000" u="sng" kern="1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RP-425-IVP</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i="1" kern="100" dirty="0">
                <a:effectLst/>
                <a:latin typeface="Aptos" panose="020B0004020202020204" pitchFamily="34" charset="0"/>
                <a:ea typeface="Aptos" panose="020B0004020202020204" pitchFamily="34" charset="0"/>
                <a:cs typeface="Times New Roman" panose="02020603050405020304" pitchFamily="18" charset="0"/>
              </a:rPr>
              <a:t>Supplement to Form RP-425-E</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(include the Social Security numbers of all owners of the property and any of their spouses who reside at the property).</a:t>
            </a: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US" sz="2000" kern="100" dirty="0">
                <a:latin typeface="Aptos" panose="020B0004020202020204" pitchFamily="34" charset="0"/>
                <a:ea typeface="Aptos" panose="020B0004020202020204" pitchFamily="34" charset="0"/>
                <a:cs typeface="Times New Roman" panose="02020603050405020304" pitchFamily="18" charset="0"/>
              </a:rPr>
              <a:t>Eligible owners should apply to their assessor’s office by March 1.</a:t>
            </a:r>
            <a:endParaRPr lang="en-US" sz="25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Bef>
                <a:spcPts val="0"/>
              </a:spcBef>
              <a:spcAft>
                <a:spcPts val="800"/>
              </a:spcAft>
              <a:buSzPts val="1000"/>
              <a:tabLst>
                <a:tab pos="457200" algn="l"/>
              </a:tabLst>
            </a:pPr>
            <a:endParaRPr lang="en-US" sz="2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endParaRPr lang="en-US" sz="2500" b="1" kern="1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2000" dirty="0"/>
          </a:p>
        </p:txBody>
      </p:sp>
      <p:sp>
        <p:nvSpPr>
          <p:cNvPr id="5" name="Rectangle 1">
            <a:extLst>
              <a:ext uri="{FF2B5EF4-FFF2-40B4-BE49-F238E27FC236}">
                <a16:creationId xmlns:a16="http://schemas.microsoft.com/office/drawing/2014/main" id="{226BDE3F-EE72-B585-D09B-B3A667658DB3}"/>
              </a:ext>
            </a:extLst>
          </p:cNvPr>
          <p:cNvSpPr>
            <a:spLocks noChangeArrowheads="1"/>
          </p:cNvSpPr>
          <p:nvPr/>
        </p:nvSpPr>
        <p:spPr bwMode="auto">
          <a:xfrm>
            <a:off x="2957513" y="1736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a:extLst>
              <a:ext uri="{FF2B5EF4-FFF2-40B4-BE49-F238E27FC236}">
                <a16:creationId xmlns:a16="http://schemas.microsoft.com/office/drawing/2014/main" id="{9271F57C-CAF8-9649-3919-1D9659DCA177}"/>
              </a:ext>
            </a:extLst>
          </p:cNvPr>
          <p:cNvSpPr>
            <a:spLocks noGrp="1"/>
          </p:cNvSpPr>
          <p:nvPr>
            <p:ph type="sldNum" sz="quarter" idx="12"/>
          </p:nvPr>
        </p:nvSpPr>
        <p:spPr/>
        <p:txBody>
          <a:bodyPr/>
          <a:lstStyle/>
          <a:p>
            <a:fld id="{B54C553B-52D6-4094-B799-66F22E62578C}" type="slidenum">
              <a:rPr lang="en-US" smtClean="0"/>
              <a:t>8</a:t>
            </a:fld>
            <a:endParaRPr lang="en-US"/>
          </a:p>
        </p:txBody>
      </p:sp>
    </p:spTree>
    <p:extLst>
      <p:ext uri="{BB962C8B-B14F-4D97-AF65-F5344CB8AC3E}">
        <p14:creationId xmlns:p14="http://schemas.microsoft.com/office/powerpoint/2010/main" val="22627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283-3969-7BEF-A456-4F4FCCE4A84F}"/>
              </a:ext>
            </a:extLst>
          </p:cNvPr>
          <p:cNvSpPr>
            <a:spLocks noGrp="1"/>
          </p:cNvSpPr>
          <p:nvPr>
            <p:ph type="title"/>
          </p:nvPr>
        </p:nvSpPr>
        <p:spPr>
          <a:xfrm>
            <a:off x="838200" y="365125"/>
            <a:ext cx="10515600" cy="597913"/>
          </a:xfrm>
        </p:spPr>
        <p:txBody>
          <a:bodyPr>
            <a:normAutofit fontScale="90000"/>
          </a:bodyPr>
          <a:lstStyle/>
          <a:p>
            <a:r>
              <a:rPr lang="en-US" sz="4400" dirty="0"/>
              <a:t>NYS STAR Information – Eligibility </a:t>
            </a:r>
            <a:endParaRPr lang="en-US" sz="3200" dirty="0"/>
          </a:p>
        </p:txBody>
      </p:sp>
      <p:sp>
        <p:nvSpPr>
          <p:cNvPr id="3" name="Content Placeholder 2">
            <a:extLst>
              <a:ext uri="{FF2B5EF4-FFF2-40B4-BE49-F238E27FC236}">
                <a16:creationId xmlns:a16="http://schemas.microsoft.com/office/drawing/2014/main" id="{A2996AF4-EAC1-2D40-2177-743BFF1BA92C}"/>
              </a:ext>
            </a:extLst>
          </p:cNvPr>
          <p:cNvSpPr>
            <a:spLocks noGrp="1"/>
          </p:cNvSpPr>
          <p:nvPr>
            <p:ph idx="1"/>
          </p:nvPr>
        </p:nvSpPr>
        <p:spPr>
          <a:xfrm>
            <a:off x="838200" y="963038"/>
            <a:ext cx="10515600" cy="5752722"/>
          </a:xfrm>
        </p:spPr>
        <p:txBody>
          <a:bodyPr>
            <a:normAutofit/>
          </a:bodyPr>
          <a:lstStyle/>
          <a:p>
            <a:pPr marL="0" marR="0" indent="0">
              <a:lnSpc>
                <a:spcPct val="107000"/>
              </a:lnSpc>
              <a:spcBef>
                <a:spcPts val="0"/>
              </a:spcBef>
              <a:spcAft>
                <a:spcPts val="800"/>
              </a:spcAft>
              <a:buNone/>
            </a:pPr>
            <a:r>
              <a:rPr lang="en-US" b="1" kern="100" dirty="0">
                <a:effectLst/>
                <a:latin typeface="Aptos" panose="020B0004020202020204" pitchFamily="34" charset="0"/>
                <a:ea typeface="Aptos" panose="020B0004020202020204" pitchFamily="34" charset="0"/>
                <a:cs typeface="Times New Roman" panose="02020603050405020304" pitchFamily="18" charset="0"/>
              </a:rPr>
              <a:t>Special eligibility rules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200" b="1" kern="100" dirty="0">
                <a:effectLst/>
                <a:latin typeface="Aptos" panose="020B0004020202020204" pitchFamily="34" charset="0"/>
                <a:ea typeface="Aptos" panose="020B0004020202020204" pitchFamily="34" charset="0"/>
                <a:cs typeface="Times New Roman" panose="02020603050405020304" pitchFamily="18" charset="0"/>
              </a:rPr>
              <a:t>Nursing home residents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you own your home, you're eligible for Basic or Enhanced STAR, as long as no one other than the co-owner or spouse resides there.</a:t>
            </a:r>
          </a:p>
          <a:p>
            <a:pPr marL="0" marR="0">
              <a:lnSpc>
                <a:spcPct val="107000"/>
              </a:lnSpc>
              <a:spcBef>
                <a:spcPts val="0"/>
              </a:spcBef>
              <a:spcAft>
                <a:spcPts val="800"/>
              </a:spcAft>
            </a:pPr>
            <a:r>
              <a:rPr lang="en-US" sz="2200" b="1" kern="100" dirty="0">
                <a:effectLst/>
                <a:latin typeface="Aptos" panose="020B0004020202020204" pitchFamily="34" charset="0"/>
                <a:ea typeface="Aptos" panose="020B0004020202020204" pitchFamily="34" charset="0"/>
                <a:cs typeface="Times New Roman" panose="02020603050405020304" pitchFamily="18" charset="0"/>
              </a:rPr>
              <a:t>Trusts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you're a trust beneficiary who conveyed your home to trustees but continues to live in the home, you get the STAR benefit. For example, a senior creates a trust and conveys her home to her children as trustees. If she remains in the home as the beneficiary of the trust, she is considered the homeowner and gets the STAR benefit.</a:t>
            </a:r>
          </a:p>
          <a:p>
            <a:pPr marL="0" marR="0">
              <a:lnSpc>
                <a:spcPct val="107000"/>
              </a:lnSpc>
              <a:spcBef>
                <a:spcPts val="0"/>
              </a:spcBef>
              <a:spcAft>
                <a:spcPts val="800"/>
              </a:spcAft>
            </a:pPr>
            <a:r>
              <a:rPr lang="en-US" sz="2200" b="1" kern="100" dirty="0">
                <a:effectLst/>
                <a:latin typeface="Aptos" panose="020B0004020202020204" pitchFamily="34" charset="0"/>
                <a:ea typeface="Aptos" panose="020B0004020202020204" pitchFamily="34" charset="0"/>
                <a:cs typeface="Times New Roman" panose="02020603050405020304" pitchFamily="18" charset="0"/>
              </a:rPr>
              <a:t>Life estates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Under a life estate, one party has a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life tenancy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(ownership for the rest of his or her life) and another party—the remainderman—will become the owner after the life tenant dies. While the deed may appear to convey ownership to the remainderman, the remainderman will not take title until the death of the life tenant. Therefore, for exemption purposes, the life tenant is deemed to own the property, and STAR eligibility is based on the life tenant's qualifications.</a:t>
            </a:r>
          </a:p>
          <a:p>
            <a:pPr lvl="1">
              <a:lnSpc>
                <a:spcPct val="107000"/>
              </a:lnSpc>
              <a:spcBef>
                <a:spcPts val="0"/>
              </a:spcBef>
              <a:spcAft>
                <a:spcPts val="800"/>
              </a:spcAft>
              <a:buSzPts val="1000"/>
              <a:tabLst>
                <a:tab pos="457200" algn="l"/>
              </a:tabLst>
            </a:pPr>
            <a:endParaRPr lang="en-US" sz="2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Bef>
                <a:spcPts val="0"/>
              </a:spcBef>
              <a:spcAft>
                <a:spcPts val="800"/>
              </a:spcAft>
              <a:buSzPts val="1000"/>
              <a:buFont typeface="Symbol" panose="05050102010706020507" pitchFamily="18" charset="2"/>
              <a:buChar char=""/>
              <a:tabLst>
                <a:tab pos="457200" algn="l"/>
              </a:tabLst>
            </a:pPr>
            <a:endParaRPr lang="en-US" sz="2500" b="1" kern="1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2000" dirty="0"/>
          </a:p>
        </p:txBody>
      </p:sp>
      <p:sp>
        <p:nvSpPr>
          <p:cNvPr id="5" name="Rectangle 1">
            <a:extLst>
              <a:ext uri="{FF2B5EF4-FFF2-40B4-BE49-F238E27FC236}">
                <a16:creationId xmlns:a16="http://schemas.microsoft.com/office/drawing/2014/main" id="{226BDE3F-EE72-B585-D09B-B3A667658DB3}"/>
              </a:ext>
            </a:extLst>
          </p:cNvPr>
          <p:cNvSpPr>
            <a:spLocks noChangeArrowheads="1"/>
          </p:cNvSpPr>
          <p:nvPr/>
        </p:nvSpPr>
        <p:spPr bwMode="auto">
          <a:xfrm>
            <a:off x="2957513" y="1736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Slide Number Placeholder 3">
            <a:extLst>
              <a:ext uri="{FF2B5EF4-FFF2-40B4-BE49-F238E27FC236}">
                <a16:creationId xmlns:a16="http://schemas.microsoft.com/office/drawing/2014/main" id="{18EC7270-6846-A5C4-D63E-E3EAA990E987}"/>
              </a:ext>
            </a:extLst>
          </p:cNvPr>
          <p:cNvSpPr>
            <a:spLocks noGrp="1"/>
          </p:cNvSpPr>
          <p:nvPr>
            <p:ph type="sldNum" sz="quarter" idx="12"/>
          </p:nvPr>
        </p:nvSpPr>
        <p:spPr/>
        <p:txBody>
          <a:bodyPr/>
          <a:lstStyle/>
          <a:p>
            <a:fld id="{B54C553B-52D6-4094-B799-66F22E62578C}" type="slidenum">
              <a:rPr lang="en-US" smtClean="0"/>
              <a:t>9</a:t>
            </a:fld>
            <a:endParaRPr lang="en-US"/>
          </a:p>
        </p:txBody>
      </p:sp>
    </p:spTree>
    <p:extLst>
      <p:ext uri="{BB962C8B-B14F-4D97-AF65-F5344CB8AC3E}">
        <p14:creationId xmlns:p14="http://schemas.microsoft.com/office/powerpoint/2010/main" val="4224348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505</TotalTime>
  <Words>2770</Words>
  <Application>Microsoft Office PowerPoint</Application>
  <PresentationFormat>Widescreen</PresentationFormat>
  <Paragraphs>272</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Aptos Display</vt:lpstr>
      <vt:lpstr>Arial</vt:lpstr>
      <vt:lpstr>Proxima Nova</vt:lpstr>
      <vt:lpstr>Source Sans Pro</vt:lpstr>
      <vt:lpstr>Symbol</vt:lpstr>
      <vt:lpstr>Office Theme</vt:lpstr>
      <vt:lpstr>Does the Assessor Raise or Lower Taxes?</vt:lpstr>
      <vt:lpstr>NYS STAR Information</vt:lpstr>
      <vt:lpstr>NYS STAR Information</vt:lpstr>
      <vt:lpstr>NYS STAR Information</vt:lpstr>
      <vt:lpstr>NYS STAR Information – Eligibility </vt:lpstr>
      <vt:lpstr>NYS STAR Information – Eligibility </vt:lpstr>
      <vt:lpstr>NYS STAR Information – Eligibility </vt:lpstr>
      <vt:lpstr>NYS STAR Information – Eligibility </vt:lpstr>
      <vt:lpstr>NYS STAR Information – Eligibility </vt:lpstr>
      <vt:lpstr>NYS STAR Information - Definitions</vt:lpstr>
      <vt:lpstr>NYS STAR Information - Definitions</vt:lpstr>
      <vt:lpstr>NYS STAR Information - Definitions</vt:lpstr>
      <vt:lpstr>NYS STAR Information - Definitions</vt:lpstr>
      <vt:lpstr>NYS STAR Information – Savings amount compare</vt:lpstr>
      <vt:lpstr>NYS STAR Information – Benefit difference between exemption and credit</vt:lpstr>
      <vt:lpstr>NYS STAR Information – Switching to STAR credit</vt:lpstr>
      <vt:lpstr>NYS STAR Information – STAR Credit </vt:lpstr>
      <vt:lpstr>NYS STAR Information – STAR Credit New Homeower </vt:lpstr>
      <vt:lpstr>NYS STAR Information – STAR Credit New Homeowner </vt:lpstr>
      <vt:lpstr>NYS STAR Information - Misc</vt:lpstr>
      <vt:lpstr>NYS STAR Information - Misc</vt:lpstr>
      <vt:lpstr>NYS STAR Information - Misc</vt:lpstr>
      <vt:lpstr>NYS STAR Information - Misc</vt:lpstr>
      <vt:lpstr>NYS STAR Information</vt:lpstr>
      <vt:lpstr>NYS STAR Information</vt:lpstr>
      <vt:lpstr>NYS STAR Information</vt:lpstr>
      <vt:lpstr>NYS STAR Information</vt:lpstr>
      <vt:lpstr>NYS STAR Information - Misc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Thurston Assessor</dc:creator>
  <cp:lastModifiedBy>Thurston Assessor</cp:lastModifiedBy>
  <cp:revision>50</cp:revision>
  <cp:lastPrinted>2024-10-15T14:06:53Z</cp:lastPrinted>
  <dcterms:created xsi:type="dcterms:W3CDTF">2024-09-24T13:06:32Z</dcterms:created>
  <dcterms:modified xsi:type="dcterms:W3CDTF">2024-10-16T22:08:05Z</dcterms:modified>
</cp:coreProperties>
</file>