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Image"/>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Imag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666699290_02_crop_3159x1892.jpeg"/>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660384004_1290x1720.jpeg"/>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8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9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ease2020.org" TargetMode="Externa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klickitatcounty.org/DocumentCenter/View/7140/Lund-Hill-Solar-Energy-Project-FEIS-8-22-19" TargetMode="Externa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www.klickitatcounty.org/DocumentCenter/View/366/Table-of-Contents-" TargetMode="External"/><Relationship Id="rId3" Type="http://schemas.openxmlformats.org/officeDocument/2006/relationships/hyperlink" Target="https://www.klickitatcounty.org/DocumentCenter/View/369/Revised-Tables-" TargetMode="External"/><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CEASE Citizens Educated About Solar Energy cease2020.org"/>
          <p:cNvSpPr txBox="1"/>
          <p:nvPr>
            <p:ph type="body" sz="quarter" idx="1"/>
          </p:nvPr>
        </p:nvSpPr>
        <p:spPr>
          <a:xfrm>
            <a:off x="4933139" y="12907385"/>
            <a:ext cx="21971003" cy="636980"/>
          </a:xfrm>
          <a:prstGeom prst="rect">
            <a:avLst/>
          </a:prstGeom>
        </p:spPr>
        <p:txBody>
          <a:bodyPr/>
          <a:lstStyle/>
          <a:p>
            <a:pPr/>
            <a:r>
              <a:t>CEASE Citizens Educated About Solar Energy </a:t>
            </a:r>
            <a:r>
              <a:rPr u="sng">
                <a:solidFill>
                  <a:srgbClr val="0000FF"/>
                </a:solidFill>
                <a:uFill>
                  <a:solidFill>
                    <a:srgbClr val="0000FF"/>
                  </a:solidFill>
                </a:uFill>
                <a:hlinkClick r:id="rId2" invalidUrl="" action="" tgtFrame="" tooltip="" history="1" highlightClick="0" endSnd="0"/>
              </a:rPr>
              <a:t>cease2020.org</a:t>
            </a:r>
          </a:p>
        </p:txBody>
      </p:sp>
      <p:sp>
        <p:nvSpPr>
          <p:cNvPr id="152" name="Klickitat County Industrial Scale Solar Projects"/>
          <p:cNvSpPr txBox="1"/>
          <p:nvPr>
            <p:ph type="title"/>
          </p:nvPr>
        </p:nvSpPr>
        <p:spPr>
          <a:xfrm>
            <a:off x="839570" y="-511812"/>
            <a:ext cx="21971006" cy="4648203"/>
          </a:xfrm>
          <a:prstGeom prst="rect">
            <a:avLst/>
          </a:prstGeom>
        </p:spPr>
        <p:txBody>
          <a:bodyPr/>
          <a:lstStyle>
            <a:lvl1pPr algn="ctr">
              <a:defRPr spc="-300"/>
            </a:lvl1pPr>
          </a:lstStyle>
          <a:p>
            <a:pPr/>
            <a:r>
              <a:t>Klickitat County Industrial Scale Solar Projects</a:t>
            </a:r>
          </a:p>
        </p:txBody>
      </p:sp>
      <p:pic>
        <p:nvPicPr>
          <p:cNvPr id="153" name="new view outside of goldendale.png" descr="new view outside of goldendale.png"/>
          <p:cNvPicPr>
            <a:picLocks noChangeAspect="1"/>
          </p:cNvPicPr>
          <p:nvPr/>
        </p:nvPicPr>
        <p:blipFill>
          <a:blip r:embed="rId3">
            <a:extLst/>
          </a:blip>
          <a:stretch>
            <a:fillRect/>
          </a:stretch>
        </p:blipFill>
        <p:spPr>
          <a:xfrm>
            <a:off x="6265157" y="4617618"/>
            <a:ext cx="11853686" cy="783394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ferences for Lund Hill Solar Project based on all wind projects"/>
          <p:cNvSpPr txBox="1"/>
          <p:nvPr>
            <p:ph type="title"/>
          </p:nvPr>
        </p:nvSpPr>
        <p:spPr>
          <a:prstGeom prst="rect">
            <a:avLst/>
          </a:prstGeom>
        </p:spPr>
        <p:txBody>
          <a:bodyPr/>
          <a:lstStyle>
            <a:lvl1pPr defTabSz="1658069">
              <a:defRPr spc="-200" sz="5700"/>
            </a:lvl1pPr>
          </a:lstStyle>
          <a:p>
            <a:pPr/>
            <a:r>
              <a:t>References for Lund Hill Solar Project based on all wind projects</a:t>
            </a:r>
          </a:p>
        </p:txBody>
      </p:sp>
      <p:pic>
        <p:nvPicPr>
          <p:cNvPr id="184" name="Screen Shot 2021-04-07 at 5.14.52 PM.png" descr="Screen Shot 2021-04-07 at 5.14.52 PM.png"/>
          <p:cNvPicPr>
            <a:picLocks noChangeAspect="1"/>
          </p:cNvPicPr>
          <p:nvPr/>
        </p:nvPicPr>
        <p:blipFill>
          <a:blip r:embed="rId2">
            <a:extLst/>
          </a:blip>
          <a:stretch>
            <a:fillRect/>
          </a:stretch>
        </p:blipFill>
        <p:spPr>
          <a:xfrm>
            <a:off x="1526294" y="3195809"/>
            <a:ext cx="22513398" cy="786665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Screen Shot 2021-04-13 at 2.02.12 PM.png" descr="Screen Shot 2021-04-13 at 2.02.12 PM.png"/>
          <p:cNvPicPr>
            <a:picLocks noChangeAspect="1"/>
          </p:cNvPicPr>
          <p:nvPr/>
        </p:nvPicPr>
        <p:blipFill>
          <a:blip r:embed="rId2">
            <a:extLst/>
          </a:blip>
          <a:stretch>
            <a:fillRect/>
          </a:stretch>
        </p:blipFill>
        <p:spPr>
          <a:xfrm>
            <a:off x="1059754" y="-459256"/>
            <a:ext cx="19578938" cy="1463451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rcRect l="9683" t="8706" r="5545" b="0"/>
          <a:stretch>
            <a:fillRect/>
          </a:stretch>
        </p:blipFill>
        <p:spPr>
          <a:xfrm>
            <a:off x="6848871" y="31638"/>
            <a:ext cx="10686254" cy="148934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Image" descr="Image"/>
          <p:cNvPicPr>
            <a:picLocks noChangeAspect="1"/>
          </p:cNvPicPr>
          <p:nvPr/>
        </p:nvPicPr>
        <p:blipFill>
          <a:blip r:embed="rId2">
            <a:extLst/>
          </a:blip>
          <a:srcRect l="10776" t="2706" r="3138" b="60968"/>
          <a:stretch>
            <a:fillRect/>
          </a:stretch>
        </p:blipFill>
        <p:spPr>
          <a:xfrm>
            <a:off x="2264756" y="-450171"/>
            <a:ext cx="19731141" cy="1077489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In depth review of the Comprehensive Plan"/>
          <p:cNvSpPr txBox="1"/>
          <p:nvPr>
            <p:ph type="title"/>
          </p:nvPr>
        </p:nvSpPr>
        <p:spPr>
          <a:xfrm>
            <a:off x="1610307" y="672554"/>
            <a:ext cx="21971002" cy="1433164"/>
          </a:xfrm>
          <a:prstGeom prst="rect">
            <a:avLst/>
          </a:prstGeom>
        </p:spPr>
        <p:txBody>
          <a:bodyPr/>
          <a:lstStyle>
            <a:lvl1pPr algn="ctr">
              <a:defRPr spc="-200"/>
            </a:lvl1pPr>
          </a:lstStyle>
          <a:p>
            <a:pPr/>
            <a:r>
              <a:t>In depth review of the Comprehensive Plan</a:t>
            </a:r>
          </a:p>
        </p:txBody>
      </p:sp>
      <p:sp>
        <p:nvSpPr>
          <p:cNvPr id="193" name="“Klickitat is sparsely populated and situated on the east dryside of the cascade mountains…”…"/>
          <p:cNvSpPr txBox="1"/>
          <p:nvPr>
            <p:ph type="body" idx="1"/>
          </p:nvPr>
        </p:nvSpPr>
        <p:spPr>
          <a:xfrm>
            <a:off x="1536700" y="4248503"/>
            <a:ext cx="21971000" cy="8256014"/>
          </a:xfrm>
          <a:prstGeom prst="rect">
            <a:avLst/>
          </a:prstGeom>
        </p:spPr>
        <p:txBody>
          <a:bodyPr lIns="50800" tIns="50800" rIns="50800" bIns="50800"/>
          <a:lstStyle/>
          <a:p>
            <a:pPr marL="609600" indent="-609600" defTabSz="2438337">
              <a:lnSpc>
                <a:spcPct val="90000"/>
              </a:lnSpc>
              <a:spcBef>
                <a:spcPts val="4500"/>
              </a:spcBef>
              <a:buSzPct val="123000"/>
              <a:buChar char="•"/>
              <a:defRPr b="0" sz="4800"/>
            </a:pPr>
            <a:r>
              <a:t>“Klickitat is sparsely populated and situated on the east dryside of the cascade mountains…”</a:t>
            </a:r>
          </a:p>
          <a:p>
            <a:pPr marL="609600" indent="-609600" defTabSz="2438337">
              <a:lnSpc>
                <a:spcPct val="90000"/>
              </a:lnSpc>
              <a:spcBef>
                <a:spcPts val="4500"/>
              </a:spcBef>
              <a:buSzPct val="123000"/>
              <a:buChar char="•"/>
              <a:defRPr b="0" sz="4800"/>
            </a:pPr>
            <a:r>
              <a:t>“Solar Energy is an emission free energy resource and if sensitively sited with respect to wildlife habitat, stormwater and other issues, can be sited with less than significant adverse impacts.”</a:t>
            </a:r>
          </a:p>
          <a:p>
            <a:pPr marL="609600" indent="-609600" defTabSz="2438337">
              <a:lnSpc>
                <a:spcPct val="90000"/>
              </a:lnSpc>
              <a:spcBef>
                <a:spcPts val="4500"/>
              </a:spcBef>
              <a:buSzPct val="123000"/>
              <a:buChar char="•"/>
              <a:defRPr b="0" sz="4800"/>
            </a:pPr>
            <a:r>
              <a:t>“The energy overlay shall include siting standards as a means of addressing characteristics and issues of each site”</a:t>
            </a:r>
          </a:p>
          <a:p>
            <a:pPr marL="609600" indent="-609600" defTabSz="2438337">
              <a:lnSpc>
                <a:spcPct val="90000"/>
              </a:lnSpc>
              <a:spcBef>
                <a:spcPts val="4500"/>
              </a:spcBef>
              <a:buSzPct val="123000"/>
              <a:buChar char="•"/>
              <a:defRPr b="0" sz="4800"/>
            </a:pPr>
            <a:r>
              <a:t>Projects outside the EOZ shall be subjected to a Conditional Use Permit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9" name="Group"/>
          <p:cNvGrpSpPr/>
          <p:nvPr/>
        </p:nvGrpSpPr>
        <p:grpSpPr>
          <a:xfrm>
            <a:off x="4856757" y="1396616"/>
            <a:ext cx="15556093" cy="11140196"/>
            <a:chOff x="0" y="0"/>
            <a:chExt cx="15556092" cy="11140195"/>
          </a:xfrm>
        </p:grpSpPr>
        <p:pic>
          <p:nvPicPr>
            <p:cNvPr id="195" name="Screen Shot 2021-04-14 at 1.59.36 AM.png" descr="Screen Shot 2021-04-14 at 1.59.36 AM.png"/>
            <p:cNvPicPr>
              <a:picLocks noChangeAspect="1"/>
            </p:cNvPicPr>
            <p:nvPr/>
          </p:nvPicPr>
          <p:blipFill>
            <a:blip r:embed="rId2">
              <a:extLst/>
            </a:blip>
            <a:srcRect l="0" t="0" r="0" b="1914"/>
            <a:stretch>
              <a:fillRect/>
            </a:stretch>
          </p:blipFill>
          <p:spPr>
            <a:xfrm>
              <a:off x="0" y="0"/>
              <a:ext cx="15556093" cy="11140196"/>
            </a:xfrm>
            <a:prstGeom prst="rect">
              <a:avLst/>
            </a:prstGeom>
            <a:ln w="12700" cap="flat">
              <a:noFill/>
              <a:miter lim="400000"/>
            </a:ln>
            <a:effectLst/>
          </p:spPr>
        </p:pic>
        <p:pic>
          <p:nvPicPr>
            <p:cNvPr id="196" name="Line Line" descr="Line Line"/>
            <p:cNvPicPr>
              <a:picLocks noChangeAspect="1"/>
            </p:cNvPicPr>
            <p:nvPr/>
          </p:nvPicPr>
          <p:blipFill>
            <a:blip r:embed="rId3">
              <a:extLst/>
            </a:blip>
            <a:stretch>
              <a:fillRect/>
            </a:stretch>
          </p:blipFill>
          <p:spPr>
            <a:xfrm>
              <a:off x="2985445" y="8566031"/>
              <a:ext cx="11586306" cy="76202"/>
            </a:xfrm>
            <a:prstGeom prst="rect">
              <a:avLst/>
            </a:prstGeom>
            <a:ln w="12700" cap="flat">
              <a:noFill/>
              <a:miter lim="400000"/>
            </a:ln>
            <a:effectLst/>
          </p:spPr>
        </p:pic>
        <p:pic>
          <p:nvPicPr>
            <p:cNvPr id="197" name="Line Line" descr="Line Line"/>
            <p:cNvPicPr>
              <a:picLocks noChangeAspect="1"/>
            </p:cNvPicPr>
            <p:nvPr/>
          </p:nvPicPr>
          <p:blipFill>
            <a:blip r:embed="rId4">
              <a:extLst/>
            </a:blip>
            <a:stretch>
              <a:fillRect/>
            </a:stretch>
          </p:blipFill>
          <p:spPr>
            <a:xfrm>
              <a:off x="9718641" y="2708944"/>
              <a:ext cx="3849856" cy="76202"/>
            </a:xfrm>
            <a:prstGeom prst="rect">
              <a:avLst/>
            </a:prstGeom>
            <a:ln w="12700" cap="flat">
              <a:noFill/>
              <a:miter lim="400000"/>
            </a:ln>
            <a:effectLst/>
          </p:spPr>
        </p:pic>
        <p:pic>
          <p:nvPicPr>
            <p:cNvPr id="198" name="Line Line" descr="Line Line"/>
            <p:cNvPicPr>
              <a:picLocks noChangeAspect="1"/>
            </p:cNvPicPr>
            <p:nvPr/>
          </p:nvPicPr>
          <p:blipFill>
            <a:blip r:embed="rId5">
              <a:extLst/>
            </a:blip>
            <a:stretch>
              <a:fillRect/>
            </a:stretch>
          </p:blipFill>
          <p:spPr>
            <a:xfrm>
              <a:off x="395523" y="8968153"/>
              <a:ext cx="1290336" cy="7620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Screen Shot 2021-04-07 at 10.29.56 AM.png" descr="Screen Shot 2021-04-07 at 10.29.56 AM.png"/>
          <p:cNvPicPr>
            <a:picLocks noChangeAspect="1"/>
          </p:cNvPicPr>
          <p:nvPr/>
        </p:nvPicPr>
        <p:blipFill>
          <a:blip r:embed="rId2">
            <a:extLst/>
          </a:blip>
          <a:stretch>
            <a:fillRect/>
          </a:stretch>
        </p:blipFill>
        <p:spPr>
          <a:xfrm>
            <a:off x="5749311" y="-427652"/>
            <a:ext cx="11694556" cy="15185466"/>
          </a:xfrm>
          <a:prstGeom prst="rect">
            <a:avLst/>
          </a:prstGeom>
          <a:ln w="12700">
            <a:miter lim="400000"/>
          </a:ln>
        </p:spPr>
      </p:pic>
      <p:sp>
        <p:nvSpPr>
          <p:cNvPr id="202" name="Not “Sparsely Populated”"/>
          <p:cNvSpPr txBox="1"/>
          <p:nvPr/>
        </p:nvSpPr>
        <p:spPr>
          <a:xfrm>
            <a:off x="17968717" y="748183"/>
            <a:ext cx="3845381" cy="2799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500">
                <a:solidFill>
                  <a:srgbClr val="000000"/>
                </a:solidFill>
                <a:latin typeface="Arial Black"/>
                <a:ea typeface="Arial Black"/>
                <a:cs typeface="Arial Black"/>
                <a:sym typeface="Arial Black"/>
              </a:defRPr>
            </a:pPr>
            <a:r>
              <a:t>Not </a:t>
            </a:r>
            <a:r>
              <a:rPr b="1">
                <a:latin typeface="+mn-lt"/>
                <a:ea typeface="+mn-ea"/>
                <a:cs typeface="+mn-cs"/>
                <a:sym typeface="Helvetica Neue"/>
              </a:rPr>
              <a:t>“Sparsely Populated”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Screen Shot 2021-04-14 at 2.32.55 AM.png" descr="Screen Shot 2021-04-14 at 2.32.55 AM.png"/>
          <p:cNvPicPr>
            <a:picLocks noChangeAspect="1"/>
          </p:cNvPicPr>
          <p:nvPr/>
        </p:nvPicPr>
        <p:blipFill>
          <a:blip r:embed="rId2">
            <a:extLst/>
          </a:blip>
          <a:stretch>
            <a:fillRect/>
          </a:stretch>
        </p:blipFill>
        <p:spPr>
          <a:xfrm>
            <a:off x="955778" y="0"/>
            <a:ext cx="9930875" cy="13716002"/>
          </a:xfrm>
          <a:prstGeom prst="rect">
            <a:avLst/>
          </a:prstGeom>
          <a:ln w="12700">
            <a:miter lim="400000"/>
          </a:ln>
        </p:spPr>
      </p:pic>
      <p:sp>
        <p:nvSpPr>
          <p:cNvPr id="205" name="Without local ordinances siting councils like EFSEC will use our County’s existing industrial solar ordinances. It will be easy to comply when there is nothing to comply with. This is why it is essential to establish ordinances now."/>
          <p:cNvSpPr txBox="1"/>
          <p:nvPr/>
        </p:nvSpPr>
        <p:spPr>
          <a:xfrm>
            <a:off x="11717897" y="1407733"/>
            <a:ext cx="11439492" cy="6990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5500">
              <a:defRPr b="1" sz="5500">
                <a:solidFill>
                  <a:srgbClr val="000000"/>
                </a:solidFill>
              </a:defRPr>
            </a:pPr>
            <a:r>
              <a:t>Without local ordinances siting councils like EFSEC will use our County’s existing industrial solar ordinances. It will be easy to comply when there is nothing to comply with. This is why it is </a:t>
            </a:r>
            <a:r>
              <a:rPr>
                <a:solidFill>
                  <a:srgbClr val="FF2600"/>
                </a:solidFill>
              </a:rPr>
              <a:t>essential</a:t>
            </a:r>
            <a:r>
              <a:t> to establish ordinances now.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1922066" y="2071965"/>
            <a:ext cx="21618452" cy="8343965"/>
          </a:xfrm>
          <a:prstGeom prst="rect">
            <a:avLst/>
          </a:prstGeom>
          <a:ln w="12700">
            <a:miter lim="400000"/>
          </a:ln>
        </p:spPr>
      </p:pic>
      <p:pic>
        <p:nvPicPr>
          <p:cNvPr id="208" name="Image" descr="Image"/>
          <p:cNvPicPr>
            <a:picLocks noChangeAspect="1"/>
          </p:cNvPicPr>
          <p:nvPr/>
        </p:nvPicPr>
        <p:blipFill>
          <a:blip r:embed="rId2">
            <a:extLst/>
          </a:blip>
          <a:stretch>
            <a:fillRect/>
          </a:stretch>
        </p:blipFill>
        <p:spPr>
          <a:xfrm>
            <a:off x="-1033855" y="-9688235"/>
            <a:ext cx="21618452" cy="834396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Screen Shot 2021-04-13 at 3.44.05 PM.png" descr="Screen Shot 2021-04-13 at 3.44.05 PM.png"/>
          <p:cNvPicPr>
            <a:picLocks noChangeAspect="1"/>
          </p:cNvPicPr>
          <p:nvPr/>
        </p:nvPicPr>
        <p:blipFill>
          <a:blip r:embed="rId2">
            <a:extLst/>
          </a:blip>
          <a:stretch>
            <a:fillRect/>
          </a:stretch>
        </p:blipFill>
        <p:spPr>
          <a:xfrm>
            <a:off x="881549" y="2934523"/>
            <a:ext cx="23126680" cy="10444309"/>
          </a:xfrm>
          <a:prstGeom prst="rect">
            <a:avLst/>
          </a:prstGeom>
          <a:ln w="12700">
            <a:miter lim="400000"/>
          </a:ln>
        </p:spPr>
      </p:pic>
      <p:sp>
        <p:nvSpPr>
          <p:cNvPr id="211" name="SEPA Componets"/>
          <p:cNvSpPr txBox="1"/>
          <p:nvPr/>
        </p:nvSpPr>
        <p:spPr>
          <a:xfrm>
            <a:off x="5032128" y="1104747"/>
            <a:ext cx="14825526" cy="1378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170" sz="8500">
                <a:solidFill>
                  <a:srgbClr val="000000"/>
                </a:solidFill>
              </a:defRPr>
            </a:lvl1pPr>
          </a:lstStyle>
          <a:p>
            <a:pPr/>
            <a:r>
              <a:t>SEPA Componets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1. Energy Overlay Zone (if inside the EOZ)…"/>
          <p:cNvSpPr txBox="1"/>
          <p:nvPr/>
        </p:nvSpPr>
        <p:spPr>
          <a:xfrm>
            <a:off x="1608885" y="4767170"/>
            <a:ext cx="21844103" cy="32929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90000"/>
              </a:lnSpc>
              <a:spcBef>
                <a:spcPts val="4500"/>
              </a:spcBef>
              <a:defRPr b="1" sz="4800">
                <a:solidFill>
                  <a:srgbClr val="EE230C"/>
                </a:solidFill>
              </a:defRPr>
            </a:pPr>
            <a:r>
              <a:t>1. Energy Overlay Zone (if inside the EOZ)</a:t>
            </a:r>
          </a:p>
          <a:p>
            <a:pPr algn="l">
              <a:lnSpc>
                <a:spcPct val="90000"/>
              </a:lnSpc>
              <a:spcBef>
                <a:spcPts val="4500"/>
              </a:spcBef>
              <a:defRPr b="1" sz="4800">
                <a:solidFill>
                  <a:srgbClr val="EE230C"/>
                </a:solidFill>
              </a:defRPr>
            </a:pPr>
            <a:r>
              <a:t>2. Energy Facility Siting Evaluation Council aka EFSEC (anywhere)</a:t>
            </a:r>
          </a:p>
          <a:p>
            <a:pPr algn="l">
              <a:lnSpc>
                <a:spcPct val="90000"/>
              </a:lnSpc>
              <a:spcBef>
                <a:spcPts val="4500"/>
              </a:spcBef>
              <a:defRPr b="1" sz="4800">
                <a:solidFill>
                  <a:srgbClr val="EE230C"/>
                </a:solidFill>
              </a:defRPr>
            </a:pPr>
            <a:r>
              <a:t>3. Comprehensive Plan through a Conditional Use Permit (outside the EOZ)</a:t>
            </a:r>
          </a:p>
        </p:txBody>
      </p:sp>
      <p:sp>
        <p:nvSpPr>
          <p:cNvPr id="156" name="Options for permitting Industrial Scale Solar Projects in Klickitat County"/>
          <p:cNvSpPr txBox="1"/>
          <p:nvPr/>
        </p:nvSpPr>
        <p:spPr>
          <a:xfrm>
            <a:off x="1180622" y="885900"/>
            <a:ext cx="22022753" cy="24311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defRPr b="1" spc="-170" sz="8500">
                <a:solidFill>
                  <a:srgbClr val="000000"/>
                </a:solidFill>
              </a:defRPr>
            </a:lvl1pPr>
          </a:lstStyle>
          <a:p>
            <a:pPr/>
            <a:r>
              <a:t>Options for permitting Industrial Scale Solar Projects in Klickitat County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grpSp>
        <p:nvGrpSpPr>
          <p:cNvPr id="218" name="Group"/>
          <p:cNvGrpSpPr/>
          <p:nvPr/>
        </p:nvGrpSpPr>
        <p:grpSpPr>
          <a:xfrm>
            <a:off x="1668429" y="-168735"/>
            <a:ext cx="23164922" cy="13831101"/>
            <a:chOff x="0" y="0"/>
            <a:chExt cx="23164920" cy="13831099"/>
          </a:xfrm>
        </p:grpSpPr>
        <p:pic>
          <p:nvPicPr>
            <p:cNvPr id="213" name="Screen Shot 2021-04-08 at 9.20.46 AM.png" descr="Screen Shot 2021-04-08 at 9.20.46 AM.png">
              <a:hlinkClick r:id="rId2" invalidUrl="" action="" tgtFrame="" tooltip="" history="1" highlightClick="0" endSnd="0"/>
            </p:cNvPr>
            <p:cNvPicPr>
              <a:picLocks noChangeAspect="1"/>
            </p:cNvPicPr>
            <p:nvPr/>
          </p:nvPicPr>
          <p:blipFill>
            <a:blip r:embed="rId3">
              <a:extLst/>
            </a:blip>
            <a:stretch>
              <a:fillRect/>
            </a:stretch>
          </p:blipFill>
          <p:spPr>
            <a:xfrm>
              <a:off x="-1" y="-1"/>
              <a:ext cx="11403004" cy="13806673"/>
            </a:xfrm>
            <a:prstGeom prst="rect">
              <a:avLst/>
            </a:prstGeom>
            <a:ln w="12700" cap="flat">
              <a:noFill/>
              <a:miter lim="400000"/>
            </a:ln>
            <a:effectLst/>
          </p:spPr>
        </p:pic>
        <p:pic>
          <p:nvPicPr>
            <p:cNvPr id="214" name="Screen Shot 2021-04-08 at 9.21.13 AM.png" descr="Screen Shot 2021-04-08 at 9.21.13 AM.png"/>
            <p:cNvPicPr>
              <a:picLocks noChangeAspect="1"/>
            </p:cNvPicPr>
            <p:nvPr/>
          </p:nvPicPr>
          <p:blipFill>
            <a:blip r:embed="rId4">
              <a:extLst/>
            </a:blip>
            <a:stretch>
              <a:fillRect/>
            </a:stretch>
          </p:blipFill>
          <p:spPr>
            <a:xfrm>
              <a:off x="11932374" y="24427"/>
              <a:ext cx="11232547" cy="13806673"/>
            </a:xfrm>
            <a:prstGeom prst="rect">
              <a:avLst/>
            </a:prstGeom>
            <a:ln w="12700" cap="flat">
              <a:noFill/>
              <a:miter lim="400000"/>
            </a:ln>
            <a:effectLst/>
          </p:spPr>
        </p:pic>
        <p:pic>
          <p:nvPicPr>
            <p:cNvPr id="215" name="Line Line" descr="Line Line"/>
            <p:cNvPicPr>
              <a:picLocks noChangeAspect="1"/>
            </p:cNvPicPr>
            <p:nvPr/>
          </p:nvPicPr>
          <p:blipFill>
            <a:blip r:embed="rId5">
              <a:extLst/>
            </a:blip>
            <a:stretch>
              <a:fillRect/>
            </a:stretch>
          </p:blipFill>
          <p:spPr>
            <a:xfrm>
              <a:off x="771064" y="6388018"/>
              <a:ext cx="4883080" cy="78705"/>
            </a:xfrm>
            <a:prstGeom prst="rect">
              <a:avLst/>
            </a:prstGeom>
            <a:ln w="12700" cap="flat">
              <a:noFill/>
              <a:miter lim="400000"/>
            </a:ln>
            <a:effectLst/>
          </p:spPr>
        </p:pic>
        <p:pic>
          <p:nvPicPr>
            <p:cNvPr id="216" name="Line Line" descr="Line Line"/>
            <p:cNvPicPr>
              <a:picLocks noChangeAspect="1"/>
            </p:cNvPicPr>
            <p:nvPr/>
          </p:nvPicPr>
          <p:blipFill>
            <a:blip r:embed="rId5">
              <a:extLst/>
            </a:blip>
            <a:stretch>
              <a:fillRect/>
            </a:stretch>
          </p:blipFill>
          <p:spPr>
            <a:xfrm>
              <a:off x="14245874" y="4927821"/>
              <a:ext cx="4883081" cy="78704"/>
            </a:xfrm>
            <a:prstGeom prst="rect">
              <a:avLst/>
            </a:prstGeom>
            <a:ln w="12700" cap="flat">
              <a:noFill/>
              <a:miter lim="400000"/>
            </a:ln>
            <a:effectLst/>
          </p:spPr>
        </p:pic>
        <p:pic>
          <p:nvPicPr>
            <p:cNvPr id="217" name="Line Line" descr="Line Line"/>
            <p:cNvPicPr>
              <a:picLocks noChangeAspect="1"/>
            </p:cNvPicPr>
            <p:nvPr/>
          </p:nvPicPr>
          <p:blipFill>
            <a:blip r:embed="rId5">
              <a:extLst/>
            </a:blip>
            <a:stretch>
              <a:fillRect/>
            </a:stretch>
          </p:blipFill>
          <p:spPr>
            <a:xfrm>
              <a:off x="5407833" y="6106226"/>
              <a:ext cx="4883082" cy="7870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Mitigation Results"/>
          <p:cNvSpPr txBox="1"/>
          <p:nvPr>
            <p:ph type="title"/>
          </p:nvPr>
        </p:nvSpPr>
        <p:spPr>
          <a:prstGeom prst="rect">
            <a:avLst/>
          </a:prstGeom>
        </p:spPr>
        <p:txBody>
          <a:bodyPr/>
          <a:lstStyle>
            <a:lvl1pPr algn="ctr">
              <a:defRPr spc="-200"/>
            </a:lvl1pPr>
          </a:lstStyle>
          <a:p>
            <a:pPr/>
            <a:r>
              <a:t> Mitigation Results</a:t>
            </a:r>
          </a:p>
        </p:txBody>
      </p:sp>
      <p:grpSp>
        <p:nvGrpSpPr>
          <p:cNvPr id="224" name="Group"/>
          <p:cNvGrpSpPr/>
          <p:nvPr/>
        </p:nvGrpSpPr>
        <p:grpSpPr>
          <a:xfrm>
            <a:off x="2030737" y="2672620"/>
            <a:ext cx="20858495" cy="10925183"/>
            <a:chOff x="0" y="0"/>
            <a:chExt cx="20858494" cy="10925181"/>
          </a:xfrm>
        </p:grpSpPr>
        <p:pic>
          <p:nvPicPr>
            <p:cNvPr id="221" name="Screen Shot 2021-04-08 at 9.44.39 AM.png" descr="Screen Shot 2021-04-08 at 9.44.39 AM.png"/>
            <p:cNvPicPr>
              <a:picLocks noChangeAspect="1"/>
            </p:cNvPicPr>
            <p:nvPr/>
          </p:nvPicPr>
          <p:blipFill>
            <a:blip r:embed="rId2">
              <a:extLst/>
            </a:blip>
            <a:stretch>
              <a:fillRect/>
            </a:stretch>
          </p:blipFill>
          <p:spPr>
            <a:xfrm>
              <a:off x="30266" y="2338227"/>
              <a:ext cx="20797963" cy="1494466"/>
            </a:xfrm>
            <a:prstGeom prst="rect">
              <a:avLst/>
            </a:prstGeom>
            <a:ln w="12700" cap="flat">
              <a:noFill/>
              <a:miter lim="400000"/>
            </a:ln>
            <a:effectLst/>
          </p:spPr>
        </p:pic>
        <p:pic>
          <p:nvPicPr>
            <p:cNvPr id="222" name="Screen Shot 2021-04-08 at 9.44.15 AM.png" descr="Screen Shot 2021-04-08 at 9.44.15 AM.png"/>
            <p:cNvPicPr>
              <a:picLocks noChangeAspect="1"/>
            </p:cNvPicPr>
            <p:nvPr/>
          </p:nvPicPr>
          <p:blipFill>
            <a:blip r:embed="rId3">
              <a:extLst/>
            </a:blip>
            <a:stretch>
              <a:fillRect/>
            </a:stretch>
          </p:blipFill>
          <p:spPr>
            <a:xfrm>
              <a:off x="0" y="0"/>
              <a:ext cx="20858495" cy="1516420"/>
            </a:xfrm>
            <a:prstGeom prst="rect">
              <a:avLst/>
            </a:prstGeom>
            <a:ln w="12700" cap="flat">
              <a:noFill/>
              <a:miter lim="400000"/>
            </a:ln>
            <a:effectLst/>
          </p:spPr>
        </p:pic>
        <p:pic>
          <p:nvPicPr>
            <p:cNvPr id="223" name="FC589CA1-DB98-40A7-891A-18D165FB3746_4_5005_c.jpeg" descr="FC589CA1-DB98-40A7-891A-18D165FB3746_4_5005_c.jpeg"/>
            <p:cNvPicPr>
              <a:picLocks noChangeAspect="1"/>
            </p:cNvPicPr>
            <p:nvPr/>
          </p:nvPicPr>
          <p:blipFill>
            <a:blip r:embed="rId4">
              <a:extLst/>
            </a:blip>
            <a:stretch>
              <a:fillRect/>
            </a:stretch>
          </p:blipFill>
          <p:spPr>
            <a:xfrm>
              <a:off x="99638" y="4654500"/>
              <a:ext cx="20659218" cy="627068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Assumption:…"/>
          <p:cNvSpPr txBox="1"/>
          <p:nvPr>
            <p:ph type="title"/>
          </p:nvPr>
        </p:nvSpPr>
        <p:spPr>
          <a:xfrm>
            <a:off x="1185323" y="605842"/>
            <a:ext cx="10061676" cy="7891213"/>
          </a:xfrm>
          <a:prstGeom prst="rect">
            <a:avLst/>
          </a:prstGeom>
        </p:spPr>
        <p:txBody>
          <a:bodyPr/>
          <a:lstStyle/>
          <a:p>
            <a:pPr defTabSz="2292038">
              <a:lnSpc>
                <a:spcPct val="90000"/>
              </a:lnSpc>
              <a:spcBef>
                <a:spcPts val="4200"/>
              </a:spcBef>
              <a:defRPr b="0" spc="0" sz="4500"/>
            </a:pPr>
            <a:r>
              <a:t>Assumption:</a:t>
            </a:r>
          </a:p>
          <a:p>
            <a:pPr defTabSz="2292038">
              <a:lnSpc>
                <a:spcPct val="90000"/>
              </a:lnSpc>
              <a:spcBef>
                <a:spcPts val="4200"/>
              </a:spcBef>
              <a:defRPr b="0" spc="0" sz="4500"/>
            </a:pPr>
            <a:r>
              <a:t>Surely there’s State codes and laws that corporations have to abide by.</a:t>
            </a:r>
          </a:p>
          <a:p>
            <a:pPr defTabSz="2292038">
              <a:lnSpc>
                <a:spcPct val="90000"/>
              </a:lnSpc>
              <a:spcBef>
                <a:spcPts val="4200"/>
              </a:spcBef>
              <a:defRPr b="0" spc="0" sz="4500"/>
            </a:pPr>
          </a:p>
          <a:p>
            <a:pPr defTabSz="2292038">
              <a:lnSpc>
                <a:spcPct val="90000"/>
              </a:lnSpc>
              <a:spcBef>
                <a:spcPts val="4200"/>
              </a:spcBef>
              <a:defRPr b="0" spc="0" sz="4500"/>
            </a:pPr>
            <a:r>
              <a:t>Truth:</a:t>
            </a:r>
          </a:p>
          <a:p>
            <a:pPr defTabSz="2292038">
              <a:lnSpc>
                <a:spcPct val="90000"/>
              </a:lnSpc>
              <a:spcBef>
                <a:spcPts val="4200"/>
              </a:spcBef>
              <a:defRPr b="0" spc="0" sz="4500"/>
            </a:pPr>
            <a:r>
              <a:t>If you were to look up “solar” in our State’s building codes you will not find anything regarding industrial scale solar projects.</a:t>
            </a:r>
          </a:p>
        </p:txBody>
      </p:sp>
      <p:pic>
        <p:nvPicPr>
          <p:cNvPr id="227" name="Screen Shot 2021-04-13 at 5.30.45 PM.png" descr="Screen Shot 2021-04-13 at 5.30.45 PM.png"/>
          <p:cNvPicPr>
            <a:picLocks noChangeAspect="1"/>
          </p:cNvPicPr>
          <p:nvPr/>
        </p:nvPicPr>
        <p:blipFill>
          <a:blip r:embed="rId2">
            <a:extLst/>
          </a:blip>
          <a:stretch>
            <a:fillRect/>
          </a:stretch>
        </p:blipFill>
        <p:spPr>
          <a:xfrm>
            <a:off x="11133272" y="-45623"/>
            <a:ext cx="15026822" cy="10778291"/>
          </a:xfrm>
          <a:prstGeom prst="rect">
            <a:avLst/>
          </a:prstGeom>
          <a:ln w="12700">
            <a:miter lim="400000"/>
          </a:ln>
        </p:spPr>
      </p:pic>
      <p:sp>
        <p:nvSpPr>
          <p:cNvPr id="228" name="More needs to be done on all levels of Government. Local, State, and Federal all lack proper data and experts to approve these projects."/>
          <p:cNvSpPr txBox="1"/>
          <p:nvPr/>
        </p:nvSpPr>
        <p:spPr>
          <a:xfrm>
            <a:off x="71174" y="10930594"/>
            <a:ext cx="24241654" cy="1808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5500">
                <a:solidFill>
                  <a:srgbClr val="FF2600"/>
                </a:solidFill>
              </a:defRPr>
            </a:lvl1pPr>
          </a:lstStyle>
          <a:p>
            <a:pPr/>
            <a:r>
              <a:t>More needs to be done on all levels of Government. Local, State, and Federal all lack proper data and experts to approve these projects.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Conditional Use Permit…"/>
          <p:cNvSpPr txBox="1"/>
          <p:nvPr/>
        </p:nvSpPr>
        <p:spPr>
          <a:xfrm>
            <a:off x="1496695" y="1894753"/>
            <a:ext cx="21390610" cy="32906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spc="-232" sz="11600">
                <a:solidFill>
                  <a:srgbClr val="000000"/>
                </a:solidFill>
                <a:latin typeface="Helvetica Neue Medium"/>
                <a:ea typeface="Helvetica Neue Medium"/>
                <a:cs typeface="Helvetica Neue Medium"/>
                <a:sym typeface="Helvetica Neue Medium"/>
              </a:defRPr>
            </a:pPr>
            <a:r>
              <a:t>Conditional Use Permit</a:t>
            </a:r>
          </a:p>
          <a:p>
            <a:pPr>
              <a:lnSpc>
                <a:spcPct val="80000"/>
              </a:lnSpc>
              <a:defRPr spc="-232" sz="11600">
                <a:solidFill>
                  <a:srgbClr val="000000"/>
                </a:solidFill>
                <a:latin typeface="Helvetica Neue Medium"/>
                <a:ea typeface="Helvetica Neue Medium"/>
                <a:cs typeface="Helvetica Neue Medium"/>
                <a:sym typeface="Helvetica Neue Medium"/>
              </a:defRPr>
            </a:pPr>
            <a:r>
              <a:t>CUP</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cup.jpg" descr="cup.jpg"/>
          <p:cNvPicPr>
            <a:picLocks noChangeAspect="1"/>
          </p:cNvPicPr>
          <p:nvPr/>
        </p:nvPicPr>
        <p:blipFill>
          <a:blip r:embed="rId2">
            <a:extLst/>
          </a:blip>
          <a:stretch>
            <a:fillRect/>
          </a:stretch>
        </p:blipFill>
        <p:spPr>
          <a:xfrm>
            <a:off x="3359425" y="1175230"/>
            <a:ext cx="17665150" cy="1136554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Screen Shot 2021-04-07 at 10.56.15 AM.png" descr="Screen Shot 2021-04-07 at 10.56.15 AM.png"/>
          <p:cNvPicPr>
            <a:picLocks noChangeAspect="1"/>
          </p:cNvPicPr>
          <p:nvPr/>
        </p:nvPicPr>
        <p:blipFill>
          <a:blip r:embed="rId2">
            <a:extLst/>
          </a:blip>
          <a:stretch>
            <a:fillRect/>
          </a:stretch>
        </p:blipFill>
        <p:spPr>
          <a:xfrm>
            <a:off x="5396322" y="4495846"/>
            <a:ext cx="13591357" cy="8516204"/>
          </a:xfrm>
          <a:prstGeom prst="rect">
            <a:avLst/>
          </a:prstGeom>
          <a:ln w="12700">
            <a:miter lim="400000"/>
          </a:ln>
        </p:spPr>
      </p:pic>
      <p:sp>
        <p:nvSpPr>
          <p:cNvPr id="235" name="If the applicant is billed to cover county’s costs, then why does it cost $4,000 for the resident to file an appeal?"/>
          <p:cNvSpPr txBox="1"/>
          <p:nvPr/>
        </p:nvSpPr>
        <p:spPr>
          <a:xfrm>
            <a:off x="532764" y="-733"/>
            <a:ext cx="23081120" cy="18085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5500">
              <a:defRPr b="1" sz="5500">
                <a:solidFill>
                  <a:srgbClr val="000000"/>
                </a:solidFill>
              </a:defRPr>
            </a:lvl1pPr>
          </a:lstStyle>
          <a:p>
            <a:pPr/>
            <a:r>
              <a:t>If the applicant is billed to cover county’s costs, then why does it cost $4,000 for the resident to file an appeal?</a:t>
            </a:r>
          </a:p>
        </p:txBody>
      </p:sp>
      <p:pic>
        <p:nvPicPr>
          <p:cNvPr id="236" name="Screen Shot 2021-04-07 at 10.56.15 AM.png" descr="Screen Shot 2021-04-07 at 10.56.15 AM.png"/>
          <p:cNvPicPr>
            <a:picLocks noChangeAspect="1"/>
          </p:cNvPicPr>
          <p:nvPr/>
        </p:nvPicPr>
        <p:blipFill>
          <a:blip r:embed="rId2">
            <a:extLst/>
          </a:blip>
          <a:stretch>
            <a:fillRect/>
          </a:stretch>
        </p:blipFill>
        <p:spPr>
          <a:xfrm>
            <a:off x="5523322" y="4610146"/>
            <a:ext cx="13591357" cy="8516204"/>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5760F230-FF11-4883-B011-825C7FA88B05.jpeg" descr="5760F230-FF11-4883-B011-825C7FA88B05.jpeg"/>
          <p:cNvPicPr>
            <a:picLocks noChangeAspect="1"/>
          </p:cNvPicPr>
          <p:nvPr/>
        </p:nvPicPr>
        <p:blipFill>
          <a:blip r:embed="rId2">
            <a:extLst/>
          </a:blip>
          <a:stretch>
            <a:fillRect/>
          </a:stretch>
        </p:blipFill>
        <p:spPr>
          <a:xfrm>
            <a:off x="1692243" y="1216131"/>
            <a:ext cx="20238858" cy="1087501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 descr="Image"/>
          <p:cNvPicPr>
            <a:picLocks noChangeAspect="1"/>
          </p:cNvPicPr>
          <p:nvPr/>
        </p:nvPicPr>
        <p:blipFill>
          <a:blip r:embed="rId2">
            <a:extLst/>
          </a:blip>
          <a:stretch>
            <a:fillRect/>
          </a:stretch>
        </p:blipFill>
        <p:spPr>
          <a:xfrm>
            <a:off x="7063189" y="-676201"/>
            <a:ext cx="11643763" cy="150684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1884831" y="-5607249"/>
            <a:ext cx="18817274" cy="2435176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History Energy Overlay Zone EOZ"/>
          <p:cNvSpPr txBox="1"/>
          <p:nvPr>
            <p:ph type="title"/>
          </p:nvPr>
        </p:nvSpPr>
        <p:spPr>
          <a:xfrm>
            <a:off x="4432300" y="698500"/>
            <a:ext cx="21971000" cy="1433164"/>
          </a:xfrm>
          <a:prstGeom prst="rect">
            <a:avLst/>
          </a:prstGeom>
        </p:spPr>
        <p:txBody>
          <a:bodyPr/>
          <a:lstStyle>
            <a:lvl1pPr>
              <a:defRPr spc="-200"/>
            </a:lvl1pPr>
          </a:lstStyle>
          <a:p>
            <a:pPr/>
            <a:r>
              <a:t>History Energy Overlay Zone EOZ</a:t>
            </a:r>
          </a:p>
        </p:txBody>
      </p:sp>
      <p:sp>
        <p:nvSpPr>
          <p:cNvPr id="159" name="Energy Overlay Zone EOZ: Established in 2005 for Wind projects the EOZ covers 2/3 of the county. Renewable Energy Projects such as Wind and Industrial Solar are permitted out right."/>
          <p:cNvSpPr txBox="1"/>
          <p:nvPr>
            <p:ph type="body" idx="1"/>
          </p:nvPr>
        </p:nvSpPr>
        <p:spPr>
          <a:xfrm>
            <a:off x="1435100" y="2343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b="0" sz="4800"/>
            </a:lvl1pPr>
          </a:lstStyle>
          <a:p>
            <a:pPr/>
            <a:r>
              <a:t>Energy Overlay Zone EOZ: Established in 2005 for Wind projects the EOZ covers 2/3 of the county. Renewable Energy Projects such as Wind and Industrial Solar are permitted out right. </a:t>
            </a:r>
          </a:p>
        </p:txBody>
      </p:sp>
      <p:pic>
        <p:nvPicPr>
          <p:cNvPr id="160" name="IMG_1224.jpeg" descr="IMG_1224.jpeg"/>
          <p:cNvPicPr>
            <a:picLocks noChangeAspect="1"/>
          </p:cNvPicPr>
          <p:nvPr/>
        </p:nvPicPr>
        <p:blipFill>
          <a:blip r:embed="rId2">
            <a:extLst/>
          </a:blip>
          <a:stretch>
            <a:fillRect/>
          </a:stretch>
        </p:blipFill>
        <p:spPr>
          <a:xfrm>
            <a:off x="4372954" y="4378804"/>
            <a:ext cx="15179801" cy="947115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Lack of ordinances and governances…"/>
          <p:cNvSpPr txBox="1"/>
          <p:nvPr>
            <p:ph type="body" idx="1"/>
          </p:nvPr>
        </p:nvSpPr>
        <p:spPr>
          <a:xfrm>
            <a:off x="1206500" y="3981886"/>
            <a:ext cx="21971000" cy="8256013"/>
          </a:xfrm>
          <a:prstGeom prst="rect">
            <a:avLst/>
          </a:prstGeom>
        </p:spPr>
        <p:txBody>
          <a:bodyPr/>
          <a:lstStyle/>
          <a:p>
            <a:pPr/>
            <a:r>
              <a:t>Lack of ordinances and governances</a:t>
            </a:r>
          </a:p>
          <a:p>
            <a:pPr/>
            <a:r>
              <a:t>Lack of data</a:t>
            </a:r>
          </a:p>
          <a:p>
            <a:pPr/>
            <a:r>
              <a:t>Lack of transparency</a:t>
            </a:r>
          </a:p>
          <a:p>
            <a:pPr/>
            <a:r>
              <a:t>Expense to a resident to appeal is $4,000 </a:t>
            </a:r>
          </a:p>
          <a:p>
            <a:pPr/>
            <a:r>
              <a:t>Loss of property value</a:t>
            </a:r>
          </a:p>
          <a:p>
            <a:pPr/>
            <a:r>
              <a:t>Many residents are outside the EOZ</a:t>
            </a:r>
          </a:p>
          <a:p>
            <a:pPr/>
            <a:r>
              <a:t>Solar Projects like the ones proposed are unprecedented.</a:t>
            </a:r>
          </a:p>
          <a:p>
            <a:pPr/>
            <a:r>
              <a:t>EFSEC takes control from local government. Lack of local ordinances to consider.</a:t>
            </a:r>
          </a:p>
        </p:txBody>
      </p:sp>
      <p:sp>
        <p:nvSpPr>
          <p:cNvPr id="163" name="Concerns"/>
          <p:cNvSpPr txBox="1"/>
          <p:nvPr/>
        </p:nvSpPr>
        <p:spPr>
          <a:xfrm>
            <a:off x="8400102" y="748982"/>
            <a:ext cx="6699505" cy="18495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232" sz="11600">
                <a:solidFill>
                  <a:srgbClr val="000000"/>
                </a:solidFill>
              </a:defRPr>
            </a:lvl1pPr>
          </a:lstStyle>
          <a:p>
            <a:pPr/>
            <a:r>
              <a:t>Concerns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Energy Overlay Zone Outdated"/>
          <p:cNvSpPr txBox="1"/>
          <p:nvPr>
            <p:ph type="title" idx="4294967295"/>
          </p:nvPr>
        </p:nvSpPr>
        <p:spPr>
          <a:xfrm>
            <a:off x="4381499" y="469900"/>
            <a:ext cx="19049902" cy="1435100"/>
          </a:xfrm>
          <a:prstGeom prst="rect">
            <a:avLst/>
          </a:prstGeom>
        </p:spPr>
        <p:txBody>
          <a:bodyPr/>
          <a:lstStyle>
            <a:lvl1pPr>
              <a:defRPr spc="-200"/>
            </a:lvl1pPr>
          </a:lstStyle>
          <a:p>
            <a:pPr/>
            <a:r>
              <a:t>Energy Overlay Zone Outdated</a:t>
            </a:r>
          </a:p>
        </p:txBody>
      </p:sp>
      <p:sp>
        <p:nvSpPr>
          <p:cNvPr id="166" name="None of the references or studies that were done for the Environmental Impact Statements referenced Industrial Scale Solar Projects…"/>
          <p:cNvSpPr txBox="1"/>
          <p:nvPr>
            <p:ph type="body" sz="quarter" idx="4294967295"/>
          </p:nvPr>
        </p:nvSpPr>
        <p:spPr>
          <a:xfrm>
            <a:off x="546153" y="2432376"/>
            <a:ext cx="22335164" cy="2969715"/>
          </a:xfrm>
          <a:prstGeom prst="rect">
            <a:avLst/>
          </a:prstGeom>
        </p:spPr>
        <p:txBody>
          <a:bodyPr numCol="1" spcCol="38100"/>
          <a:lstStyle/>
          <a:p>
            <a:pPr/>
            <a:r>
              <a:rPr u="sng">
                <a:solidFill>
                  <a:srgbClr val="0000FF"/>
                </a:solidFill>
                <a:uFill>
                  <a:solidFill>
                    <a:srgbClr val="0000FF"/>
                  </a:solidFill>
                </a:uFill>
                <a:hlinkClick r:id="rId2" invalidUrl="" action="" tgtFrame="" tooltip="" history="1" highlightClick="0" endSnd="0"/>
              </a:rPr>
              <a:t>None of the references or studies that were done for the Environmental Impact Statements referenced Industrial Scale Solar Projects </a:t>
            </a:r>
          </a:p>
          <a:p>
            <a:pPr/>
            <a:r>
              <a:t>A lot of growth has happened in 16 years.</a:t>
            </a:r>
          </a:p>
        </p:txBody>
      </p:sp>
      <p:pic>
        <p:nvPicPr>
          <p:cNvPr id="167" name="Screen Shot 2021-04-07 at 3.19.23 PM.png" descr="Screen Shot 2021-04-07 at 3.19.23 PM.png">
            <a:hlinkClick r:id="rId3" invalidUrl="" action="" tgtFrame="" tooltip="" history="1" highlightClick="0" endSnd="0"/>
          </p:cNvPr>
          <p:cNvPicPr>
            <a:picLocks noChangeAspect="1"/>
          </p:cNvPicPr>
          <p:nvPr/>
        </p:nvPicPr>
        <p:blipFill>
          <a:blip r:embed="rId4">
            <a:extLst/>
          </a:blip>
          <a:stretch>
            <a:fillRect/>
          </a:stretch>
        </p:blipFill>
        <p:spPr>
          <a:xfrm>
            <a:off x="2190948" y="5929467"/>
            <a:ext cx="20002062" cy="618330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o_1__IBn1OB3_1_5419e87a-3de6-4e95-b784-cfb06e70bdb2_400x400.jpg" descr="o_1__IBn1OB3_1_5419e87a-3de6-4e95-b784-cfb06e70bdb2_400x400.jpg"/>
          <p:cNvPicPr>
            <a:picLocks noChangeAspect="1"/>
          </p:cNvPicPr>
          <p:nvPr/>
        </p:nvPicPr>
        <p:blipFill>
          <a:blip r:embed="rId2">
            <a:extLst/>
          </a:blip>
          <a:stretch>
            <a:fillRect/>
          </a:stretch>
        </p:blipFill>
        <p:spPr>
          <a:xfrm>
            <a:off x="1582920" y="1383798"/>
            <a:ext cx="10327418" cy="7745565"/>
          </a:xfrm>
          <a:prstGeom prst="rect">
            <a:avLst/>
          </a:prstGeom>
          <a:ln w="12700">
            <a:miter lim="400000"/>
          </a:ln>
        </p:spPr>
      </p:pic>
      <p:pic>
        <p:nvPicPr>
          <p:cNvPr id="170" name="8ee932fa87aeead5c1d53b367aafae10.jpg.webp" descr="8ee932fa87aeead5c1d53b367aafae10.jpg.webp"/>
          <p:cNvPicPr>
            <a:picLocks noChangeAspect="1"/>
          </p:cNvPicPr>
          <p:nvPr/>
        </p:nvPicPr>
        <p:blipFill>
          <a:blip r:embed="rId3">
            <a:extLst/>
          </a:blip>
          <a:stretch>
            <a:fillRect/>
          </a:stretch>
        </p:blipFill>
        <p:spPr>
          <a:xfrm>
            <a:off x="12304852" y="1474185"/>
            <a:ext cx="11025028" cy="7564792"/>
          </a:xfrm>
          <a:prstGeom prst="rect">
            <a:avLst/>
          </a:prstGeom>
          <a:ln w="12700">
            <a:miter lim="400000"/>
          </a:ln>
        </p:spPr>
      </p:pic>
      <p:sp>
        <p:nvSpPr>
          <p:cNvPr id="171" name="40 KW system"/>
          <p:cNvSpPr txBox="1"/>
          <p:nvPr>
            <p:ph type="title" idx="4294967295"/>
          </p:nvPr>
        </p:nvSpPr>
        <p:spPr>
          <a:xfrm>
            <a:off x="3924300" y="9109075"/>
            <a:ext cx="7623707" cy="1435100"/>
          </a:xfrm>
          <a:prstGeom prst="rect">
            <a:avLst/>
          </a:prstGeom>
        </p:spPr>
        <p:txBody>
          <a:bodyPr/>
          <a:lstStyle>
            <a:lvl1pPr>
              <a:defRPr spc="-200"/>
            </a:lvl1pPr>
          </a:lstStyle>
          <a:p>
            <a:pPr/>
            <a:r>
              <a:t>40 KW system</a:t>
            </a:r>
          </a:p>
        </p:txBody>
      </p:sp>
      <p:sp>
        <p:nvSpPr>
          <p:cNvPr id="172" name="150 MW system"/>
          <p:cNvSpPr txBox="1"/>
          <p:nvPr/>
        </p:nvSpPr>
        <p:spPr>
          <a:xfrm>
            <a:off x="13970000" y="8778875"/>
            <a:ext cx="7200900" cy="2095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lvl1pPr algn="l" defTabSz="2194505">
              <a:lnSpc>
                <a:spcPct val="80000"/>
              </a:lnSpc>
              <a:defRPr b="1" spc="-200" sz="7600">
                <a:solidFill>
                  <a:srgbClr val="000000"/>
                </a:solidFill>
              </a:defRPr>
            </a:lvl1pPr>
          </a:lstStyle>
          <a:p>
            <a:pPr/>
            <a:r>
              <a:t>150 MW system</a:t>
            </a:r>
          </a:p>
        </p:txBody>
      </p:sp>
      <p:sp>
        <p:nvSpPr>
          <p:cNvPr id="173" name="NOTE: Kilowatt = 1,000 Watts   MagaWatt=1,000 Kilowatts."/>
          <p:cNvSpPr txBox="1"/>
          <p:nvPr/>
        </p:nvSpPr>
        <p:spPr>
          <a:xfrm>
            <a:off x="3667504" y="11537778"/>
            <a:ext cx="1704898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609600" indent="-609600" algn="l">
              <a:lnSpc>
                <a:spcPct val="90000"/>
              </a:lnSpc>
              <a:spcBef>
                <a:spcPts val="4500"/>
              </a:spcBef>
              <a:buSzPct val="123000"/>
              <a:buChar char="•"/>
              <a:defRPr sz="4800">
                <a:solidFill>
                  <a:srgbClr val="000000"/>
                </a:solidFill>
              </a:defRPr>
            </a:lvl1pPr>
          </a:lstStyle>
          <a:p>
            <a:pPr/>
            <a:r>
              <a:t>NOTE: Kilowatt = 1,000 Watts   MagaWatt=1,000 Kilowatts.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99067BF9-8784-482C-ACF9-AF32A713681B.jpeg" descr="99067BF9-8784-482C-ACF9-AF32A713681B.jpeg"/>
          <p:cNvPicPr>
            <a:picLocks noChangeAspect="1"/>
          </p:cNvPicPr>
          <p:nvPr/>
        </p:nvPicPr>
        <p:blipFill>
          <a:blip r:embed="rId2">
            <a:extLst/>
          </a:blip>
          <a:stretch>
            <a:fillRect/>
          </a:stretch>
        </p:blipFill>
        <p:spPr>
          <a:xfrm>
            <a:off x="3217286" y="2920501"/>
            <a:ext cx="17949427" cy="9873528"/>
          </a:xfrm>
          <a:prstGeom prst="rect">
            <a:avLst/>
          </a:prstGeom>
          <a:ln w="12700">
            <a:miter lim="400000"/>
          </a:ln>
        </p:spPr>
      </p:pic>
      <p:sp>
        <p:nvSpPr>
          <p:cNvPr id="176" name="Current Siting Ordinances for Industrial Solar Projects"/>
          <p:cNvSpPr txBox="1"/>
          <p:nvPr/>
        </p:nvSpPr>
        <p:spPr>
          <a:xfrm>
            <a:off x="5642404" y="221208"/>
            <a:ext cx="14433899" cy="2431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1" spc="-170" sz="8500">
                <a:solidFill>
                  <a:srgbClr val="000000"/>
                </a:solidFill>
              </a:defRPr>
            </a:lvl1pPr>
          </a:lstStyle>
          <a:p>
            <a:pPr/>
            <a:r>
              <a:t>Current Siting Ordinances for Industrial Solar Projects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3024433" y="0"/>
            <a:ext cx="18335134"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Washington’s Largest Utility Scale Solar Project…"/>
          <p:cNvSpPr txBox="1"/>
          <p:nvPr>
            <p:ph type="title"/>
          </p:nvPr>
        </p:nvSpPr>
        <p:spPr>
          <a:prstGeom prst="rect">
            <a:avLst/>
          </a:prstGeom>
        </p:spPr>
        <p:txBody>
          <a:bodyPr/>
          <a:lstStyle/>
          <a:p>
            <a:pPr defTabSz="1365468">
              <a:defRPr spc="-99" sz="4700"/>
            </a:pPr>
            <a:r>
              <a:t>Washington’s Largest Utility Scale Solar Project</a:t>
            </a:r>
            <a:endParaRPr spc="-95"/>
          </a:p>
          <a:p>
            <a:pPr defTabSz="1365468">
              <a:defRPr spc="-99" sz="4700"/>
            </a:pPr>
            <a:r>
              <a:t>Lund Hill in Bickleton surrounds a resident in a 5,000 acre project </a:t>
            </a:r>
          </a:p>
        </p:txBody>
      </p:sp>
      <p:pic>
        <p:nvPicPr>
          <p:cNvPr id="181" name="Screen Shot 2021-04-07 at 4.01.14 PM.png" descr="Screen Shot 2021-04-07 at 4.01.14 PM.png"/>
          <p:cNvPicPr>
            <a:picLocks noChangeAspect="1"/>
          </p:cNvPicPr>
          <p:nvPr/>
        </p:nvPicPr>
        <p:blipFill>
          <a:blip r:embed="rId2">
            <a:extLst/>
          </a:blip>
          <a:stretch>
            <a:fillRect/>
          </a:stretch>
        </p:blipFill>
        <p:spPr>
          <a:xfrm>
            <a:off x="3267388" y="2434831"/>
            <a:ext cx="17172400" cy="1144279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