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0" r:id="rId1"/>
  </p:sldMasterIdLst>
  <p:notesMasterIdLst>
    <p:notesMasterId r:id="rId9"/>
  </p:notesMasterIdLst>
  <p:sldIdLst>
    <p:sldId id="256" r:id="rId2"/>
    <p:sldId id="257" r:id="rId3"/>
    <p:sldId id="258" r:id="rId4"/>
    <p:sldId id="259" r:id="rId5"/>
    <p:sldId id="260" r:id="rId6"/>
    <p:sldId id="261" r:id="rId7"/>
    <p:sldId id="262" r:id="rId8"/>
  </p:sldIdLst>
  <p:sldSz cx="24384000" cy="13716000"/>
  <p:notesSz cx="6858000" cy="9144000"/>
  <p:embeddedFontLst>
    <p:embeddedFont>
      <p:font typeface="Titillium Web" panose="020B0604020202020204" charset="0"/>
      <p:regular r:id="rId10"/>
      <p:bold r:id="rId11"/>
      <p:italic r:id="rId12"/>
      <p:boldItalic r:id="rId13"/>
    </p:embeddedFont>
    <p:embeddedFont>
      <p:font typeface="Slabo 13px" panose="020B0604020202020204" charset="0"/>
      <p:regular r:id="rId14"/>
    </p:embeddedFont>
    <p:embeddedFont>
      <p:font typeface="Helvetica Neue" panose="020B060402020202020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C6657978-0FAB-43D9-9135-D453C177B413}">
  <a:tblStyle styleId="{C6657978-0FAB-43D9-9135-D453C177B413}" styleName="Table_0">
    <a:wholeTbl>
      <a:tcTxStyle b="off" i="off">
        <a:font>
          <a:latin typeface="Titillium WebBlack"/>
          <a:ea typeface="Titillium WebBlack"/>
          <a:cs typeface="Titillium WebBlack"/>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4" d="100"/>
          <a:sy n="44" d="100"/>
        </p:scale>
        <p:origin x="-168" y="-558"/>
      </p:cViewPr>
      <p:guideLst>
        <p:guide orient="horz" pos="4320"/>
        <p:guide pos="76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 name="Shape 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lstStyle>
            <a:lvl1pPr marL="457200" marR="0" lvl="0"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1pPr>
            <a:lvl2pPr marL="914400" marR="0" lvl="1"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2pPr>
            <a:lvl3pPr marL="1371600" marR="0" lvl="2"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3pPr>
            <a:lvl4pPr marL="1828800" marR="0" lvl="3"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4pPr>
            <a:lvl5pPr marL="2286000" marR="0" lvl="4"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5pPr>
            <a:lvl6pPr marL="2743200" marR="0" lvl="5"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6pPr>
            <a:lvl7pPr marL="3200400" marR="0" lvl="6"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7pPr>
            <a:lvl8pPr marL="3657600" marR="0" lvl="7"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8pPr>
            <a:lvl9pPr marL="4114800" marR="0" lvl="8"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9pPr>
          </a:lstStyle>
          <a:p>
            <a:endParaRPr/>
          </a:p>
        </p:txBody>
      </p:sp>
    </p:spTree>
    <p:extLst>
      <p:ext uri="{BB962C8B-B14F-4D97-AF65-F5344CB8AC3E}">
        <p14:creationId xmlns:p14="http://schemas.microsoft.com/office/powerpoint/2010/main" val="20107055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
        <p:cNvGrpSpPr/>
        <p:nvPr/>
      </p:nvGrpSpPr>
      <p:grpSpPr>
        <a:xfrm>
          <a:off x="0" y="0"/>
          <a:ext cx="0" cy="0"/>
          <a:chOff x="0" y="0"/>
          <a:chExt cx="0" cy="0"/>
        </a:xfrm>
      </p:grpSpPr>
      <p:sp>
        <p:nvSpPr>
          <p:cNvPr id="14" name="Shape 1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Shape 2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 name="Shape 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Shape 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 name="Shape 43"/>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17999"/>
              </a:lnSpc>
              <a:spcBef>
                <a:spcPts val="0"/>
              </a:spcBef>
              <a:spcAft>
                <a:spcPts val="0"/>
              </a:spcAft>
              <a:buNone/>
            </a:pPr>
            <a:r>
              <a:rPr lang="en-US"/>
              <a:t>try adjusting the level of specificity-more specific or less specific as you play with the statements. Example: a question about weight loss may yield more motivating ideas if you broaden it out to better overall health, or feel healthier. Or, my example of dating being broadened out to improving my social life.  Or time with the kids might be overall time management. Alternately if you start very broad you may find that your goals are more specific and want to narrow it down.  Make more money might actually be remedied by managing spending, for example. Travel might be narrowed to a specific trip. </a:t>
            </a:r>
            <a:endParaRPr sz="2200" b="0" i="0" u="none" strike="noStrike" cap="none">
              <a:latin typeface="Helvetica Neue"/>
              <a:ea typeface="Helvetica Neue"/>
              <a:cs typeface="Helvetica Neue"/>
              <a:sym typeface="Helvetica Neue"/>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Intro" type="tx">
  <p:cSld name="TITLE_AND_BODY">
    <p:spTree>
      <p:nvGrpSpPr>
        <p:cNvPr id="1" name="Shape 8"/>
        <p:cNvGrpSpPr/>
        <p:nvPr/>
      </p:nvGrpSpPr>
      <p:grpSpPr>
        <a:xfrm>
          <a:off x="0" y="0"/>
          <a:ext cx="0" cy="0"/>
          <a:chOff x="0" y="0"/>
          <a:chExt cx="0" cy="0"/>
        </a:xfrm>
      </p:grpSpPr>
      <p:sp>
        <p:nvSpPr>
          <p:cNvPr id="9" name="Shape 9"/>
          <p:cNvSpPr/>
          <p:nvPr/>
        </p:nvSpPr>
        <p:spPr>
          <a:xfrm>
            <a:off x="-91317" y="578"/>
            <a:ext cx="24566634" cy="13714843"/>
          </a:xfrm>
          <a:prstGeom prst="rect">
            <a:avLst/>
          </a:prstGeom>
          <a:solidFill>
            <a:srgbClr val="F2C81B"/>
          </a:solidFill>
          <a:ln>
            <a:noFill/>
          </a:ln>
          <a:effectLst>
            <a:outerShdw blurRad="38100" dist="25400" dir="5400000" rotWithShape="0">
              <a:srgbClr val="000000">
                <a:alpha val="49803"/>
              </a:srgbClr>
            </a:outerShdw>
          </a:effectLst>
        </p:spPr>
        <p:txBody>
          <a:bodyPr spcFirstLastPara="1" wrap="square" lIns="0" tIns="0" rIns="0" bIns="0" anchor="ctr" anchorCtr="0">
            <a:noAutofit/>
          </a:bodyPr>
          <a:lstStyle/>
          <a:p>
            <a:pPr marL="0" marR="0" lvl="0" indent="0" algn="ctr" rtl="0">
              <a:spcBef>
                <a:spcPts val="0"/>
              </a:spcBef>
              <a:spcAft>
                <a:spcPts val="0"/>
              </a:spcAft>
              <a:buNone/>
            </a:pPr>
            <a:endParaRPr sz="4000" b="0" i="0" u="none" strike="noStrike" cap="none">
              <a:latin typeface="Slabo 13px"/>
              <a:ea typeface="Slabo 13px"/>
              <a:cs typeface="Slabo 13px"/>
              <a:sym typeface="Slabo 13px"/>
            </a:endParaRPr>
          </a:p>
        </p:txBody>
      </p:sp>
      <p:cxnSp>
        <p:nvCxnSpPr>
          <p:cNvPr id="10" name="Shape 10"/>
          <p:cNvCxnSpPr/>
          <p:nvPr/>
        </p:nvCxnSpPr>
        <p:spPr>
          <a:xfrm>
            <a:off x="-319890" y="7620000"/>
            <a:ext cx="22714816" cy="0"/>
          </a:xfrm>
          <a:prstGeom prst="straightConnector1">
            <a:avLst/>
          </a:prstGeom>
          <a:noFill/>
          <a:ln>
            <a:noFill/>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Numbered">
  <p:cSld name="Numbered">
    <p:spTree>
      <p:nvGrpSpPr>
        <p:cNvPr id="1" name="Shape 11"/>
        <p:cNvGrpSpPr/>
        <p:nvPr/>
      </p:nvGrpSpPr>
      <p:grpSpPr>
        <a:xfrm>
          <a:off x="0" y="0"/>
          <a:ext cx="0" cy="0"/>
          <a:chOff x="0" y="0"/>
          <a:chExt cx="0" cy="0"/>
        </a:xfrm>
      </p:grpSpPr>
      <p:sp>
        <p:nvSpPr>
          <p:cNvPr id="12" name="Shape 12"/>
          <p:cNvSpPr/>
          <p:nvPr/>
        </p:nvSpPr>
        <p:spPr>
          <a:xfrm>
            <a:off x="5422912" y="662918"/>
            <a:ext cx="18238562" cy="12370234"/>
          </a:xfrm>
          <a:prstGeom prst="rect">
            <a:avLst/>
          </a:prstGeom>
          <a:solidFill>
            <a:srgbClr val="F2C81B"/>
          </a:solidFill>
          <a:ln>
            <a:noFill/>
          </a:ln>
          <a:effectLst>
            <a:outerShdw blurRad="38100" dist="25400" dir="5400000" rotWithShape="0">
              <a:srgbClr val="000000">
                <a:alpha val="49803"/>
              </a:srgbClr>
            </a:outerShdw>
          </a:effectLst>
        </p:spPr>
        <p:txBody>
          <a:bodyPr spcFirstLastPara="1" wrap="square" lIns="0" tIns="0" rIns="0" bIns="0" anchor="ctr" anchorCtr="0">
            <a:noAutofit/>
          </a:bodyPr>
          <a:lstStyle/>
          <a:p>
            <a:pPr marL="0" marR="0" lvl="0" indent="0" algn="ctr" rtl="0">
              <a:spcBef>
                <a:spcPts val="0"/>
              </a:spcBef>
              <a:spcAft>
                <a:spcPts val="0"/>
              </a:spcAft>
              <a:buNone/>
            </a:pPr>
            <a:endParaRPr sz="4000" b="0" i="0" u="none" strike="noStrike" cap="none">
              <a:latin typeface="Slabo 13px"/>
              <a:ea typeface="Slabo 13px"/>
              <a:cs typeface="Slabo 13px"/>
              <a:sym typeface="Slabo 13px"/>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Shape 6"/>
          <p:cNvSpPr/>
          <p:nvPr/>
        </p:nvSpPr>
        <p:spPr>
          <a:xfrm>
            <a:off x="11442858" y="-71815"/>
            <a:ext cx="12979084" cy="13859631"/>
          </a:xfrm>
          <a:prstGeom prst="rect">
            <a:avLst/>
          </a:prstGeom>
          <a:solidFill>
            <a:srgbClr val="000000">
              <a:alpha val="84705"/>
            </a:srgbClr>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4000" b="0" i="0" u="none" strike="noStrike" cap="none">
              <a:latin typeface="Slabo 13px"/>
              <a:ea typeface="Slabo 13px"/>
              <a:cs typeface="Slabo 13px"/>
              <a:sym typeface="Slabo 13px"/>
            </a:endParaRPr>
          </a:p>
        </p:txBody>
      </p:sp>
      <p:sp>
        <p:nvSpPr>
          <p:cNvPr id="7" name="Shape 7"/>
          <p:cNvSpPr txBox="1">
            <a:spLocks noGrp="1"/>
          </p:cNvSpPr>
          <p:nvPr>
            <p:ph type="body" idx="1"/>
          </p:nvPr>
        </p:nvSpPr>
        <p:spPr>
          <a:xfrm>
            <a:off x="12645628" y="3276151"/>
            <a:ext cx="10007601" cy="9207501"/>
          </a:xfrm>
          <a:prstGeom prst="rect">
            <a:avLst/>
          </a:prstGeom>
          <a:noFill/>
          <a:ln>
            <a:noFill/>
          </a:ln>
        </p:spPr>
        <p:txBody>
          <a:bodyPr spcFirstLastPara="1" wrap="square" lIns="91425" tIns="91425" rIns="91425" bIns="91425" anchor="ctr" anchorCtr="0"/>
          <a:lstStyle>
            <a:lvl1pPr marL="457200" marR="0" lvl="0" indent="-323850" algn="l" rtl="0">
              <a:spcBef>
                <a:spcPts val="4500"/>
              </a:spcBef>
              <a:spcAft>
                <a:spcPts val="0"/>
              </a:spcAft>
              <a:buClr>
                <a:srgbClr val="FFFFFF"/>
              </a:buClr>
              <a:buSzPts val="1500"/>
              <a:buFont typeface="Slabo 13px"/>
              <a:buChar char="•"/>
              <a:defRPr sz="5000" b="0" i="0" u="none" strike="noStrike" cap="none">
                <a:solidFill>
                  <a:srgbClr val="FFFFFF"/>
                </a:solidFill>
                <a:latin typeface="Slabo 13px"/>
                <a:ea typeface="Slabo 13px"/>
                <a:cs typeface="Slabo 13px"/>
                <a:sym typeface="Slabo 13px"/>
              </a:defRPr>
            </a:lvl1pPr>
            <a:lvl2pPr marL="914400" marR="0" lvl="1" indent="-323850" algn="l" rtl="0">
              <a:spcBef>
                <a:spcPts val="4500"/>
              </a:spcBef>
              <a:spcAft>
                <a:spcPts val="0"/>
              </a:spcAft>
              <a:buClr>
                <a:srgbClr val="FFFFFF"/>
              </a:buClr>
              <a:buSzPts val="1500"/>
              <a:buFont typeface="Slabo 13px"/>
              <a:buChar char="•"/>
              <a:defRPr sz="5000" b="0" i="0" u="none" strike="noStrike" cap="none">
                <a:solidFill>
                  <a:srgbClr val="FFFFFF"/>
                </a:solidFill>
                <a:latin typeface="Slabo 13px"/>
                <a:ea typeface="Slabo 13px"/>
                <a:cs typeface="Slabo 13px"/>
                <a:sym typeface="Slabo 13px"/>
              </a:defRPr>
            </a:lvl2pPr>
            <a:lvl3pPr marL="1371600" marR="0" lvl="2" indent="-323850" algn="l" rtl="0">
              <a:spcBef>
                <a:spcPts val="4500"/>
              </a:spcBef>
              <a:spcAft>
                <a:spcPts val="0"/>
              </a:spcAft>
              <a:buClr>
                <a:srgbClr val="FFFFFF"/>
              </a:buClr>
              <a:buSzPts val="1500"/>
              <a:buFont typeface="Slabo 13px"/>
              <a:buChar char="•"/>
              <a:defRPr sz="5000" b="0" i="0" u="none" strike="noStrike" cap="none">
                <a:solidFill>
                  <a:srgbClr val="FFFFFF"/>
                </a:solidFill>
                <a:latin typeface="Slabo 13px"/>
                <a:ea typeface="Slabo 13px"/>
                <a:cs typeface="Slabo 13px"/>
                <a:sym typeface="Slabo 13px"/>
              </a:defRPr>
            </a:lvl3pPr>
            <a:lvl4pPr marL="1828800" marR="0" lvl="3" indent="-323850" algn="l" rtl="0">
              <a:spcBef>
                <a:spcPts val="4500"/>
              </a:spcBef>
              <a:spcAft>
                <a:spcPts val="0"/>
              </a:spcAft>
              <a:buClr>
                <a:srgbClr val="FFFFFF"/>
              </a:buClr>
              <a:buSzPts val="1500"/>
              <a:buFont typeface="Slabo 13px"/>
              <a:buChar char="•"/>
              <a:defRPr sz="5000" b="0" i="0" u="none" strike="noStrike" cap="none">
                <a:solidFill>
                  <a:srgbClr val="FFFFFF"/>
                </a:solidFill>
                <a:latin typeface="Slabo 13px"/>
                <a:ea typeface="Slabo 13px"/>
                <a:cs typeface="Slabo 13px"/>
                <a:sym typeface="Slabo 13px"/>
              </a:defRPr>
            </a:lvl4pPr>
            <a:lvl5pPr marL="2286000" marR="0" lvl="4" indent="-323850" algn="l" rtl="0">
              <a:spcBef>
                <a:spcPts val="4500"/>
              </a:spcBef>
              <a:spcAft>
                <a:spcPts val="0"/>
              </a:spcAft>
              <a:buClr>
                <a:srgbClr val="FFFFFF"/>
              </a:buClr>
              <a:buSzPts val="1500"/>
              <a:buFont typeface="Slabo 13px"/>
              <a:buChar char="•"/>
              <a:defRPr sz="5000" b="0" i="0" u="none" strike="noStrike" cap="none">
                <a:solidFill>
                  <a:srgbClr val="FFFFFF"/>
                </a:solidFill>
                <a:latin typeface="Slabo 13px"/>
                <a:ea typeface="Slabo 13px"/>
                <a:cs typeface="Slabo 13px"/>
                <a:sym typeface="Slabo 13px"/>
              </a:defRPr>
            </a:lvl5pPr>
            <a:lvl6pPr marL="2743200" marR="0" lvl="5" indent="-387350" algn="l" rtl="0">
              <a:spcBef>
                <a:spcPts val="4500"/>
              </a:spcBef>
              <a:spcAft>
                <a:spcPts val="0"/>
              </a:spcAft>
              <a:buClr>
                <a:srgbClr val="FFFFFF"/>
              </a:buClr>
              <a:buSzPts val="2500"/>
              <a:buFont typeface="Slabo 13px"/>
              <a:buChar char="•"/>
              <a:defRPr sz="5000" b="0" i="0" u="none" strike="noStrike" cap="none">
                <a:solidFill>
                  <a:srgbClr val="FFFFFF"/>
                </a:solidFill>
                <a:latin typeface="Slabo 13px"/>
                <a:ea typeface="Slabo 13px"/>
                <a:cs typeface="Slabo 13px"/>
                <a:sym typeface="Slabo 13px"/>
              </a:defRPr>
            </a:lvl6pPr>
            <a:lvl7pPr marL="3200400" marR="0" lvl="6" indent="-387350" algn="l" rtl="0">
              <a:spcBef>
                <a:spcPts val="4500"/>
              </a:spcBef>
              <a:spcAft>
                <a:spcPts val="0"/>
              </a:spcAft>
              <a:buClr>
                <a:srgbClr val="FFFFFF"/>
              </a:buClr>
              <a:buSzPts val="2500"/>
              <a:buFont typeface="Slabo 13px"/>
              <a:buChar char="•"/>
              <a:defRPr sz="5000" b="0" i="0" u="none" strike="noStrike" cap="none">
                <a:solidFill>
                  <a:srgbClr val="FFFFFF"/>
                </a:solidFill>
                <a:latin typeface="Slabo 13px"/>
                <a:ea typeface="Slabo 13px"/>
                <a:cs typeface="Slabo 13px"/>
                <a:sym typeface="Slabo 13px"/>
              </a:defRPr>
            </a:lvl7pPr>
            <a:lvl8pPr marL="3657600" marR="0" lvl="7" indent="-387350" algn="l" rtl="0">
              <a:spcBef>
                <a:spcPts val="4500"/>
              </a:spcBef>
              <a:spcAft>
                <a:spcPts val="0"/>
              </a:spcAft>
              <a:buClr>
                <a:srgbClr val="FFFFFF"/>
              </a:buClr>
              <a:buSzPts val="2500"/>
              <a:buFont typeface="Slabo 13px"/>
              <a:buChar char="•"/>
              <a:defRPr sz="5000" b="0" i="0" u="none" strike="noStrike" cap="none">
                <a:solidFill>
                  <a:srgbClr val="FFFFFF"/>
                </a:solidFill>
                <a:latin typeface="Slabo 13px"/>
                <a:ea typeface="Slabo 13px"/>
                <a:cs typeface="Slabo 13px"/>
                <a:sym typeface="Slabo 13px"/>
              </a:defRPr>
            </a:lvl8pPr>
            <a:lvl9pPr marL="4114800" marR="0" lvl="8" indent="-387350" algn="l" rtl="0">
              <a:spcBef>
                <a:spcPts val="4500"/>
              </a:spcBef>
              <a:spcAft>
                <a:spcPts val="0"/>
              </a:spcAft>
              <a:buClr>
                <a:srgbClr val="FFFFFF"/>
              </a:buClr>
              <a:buSzPts val="2500"/>
              <a:buFont typeface="Slabo 13px"/>
              <a:buChar char="•"/>
              <a:defRPr sz="5000" b="0" i="0" u="none" strike="noStrike" cap="none">
                <a:solidFill>
                  <a:srgbClr val="FFFFFF"/>
                </a:solidFill>
                <a:latin typeface="Slabo 13px"/>
                <a:ea typeface="Slabo 13px"/>
                <a:cs typeface="Slabo 13px"/>
                <a:sym typeface="Slabo 13px"/>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Shape 17"/>
          <p:cNvSpPr/>
          <p:nvPr/>
        </p:nvSpPr>
        <p:spPr>
          <a:xfrm>
            <a:off x="3288185" y="2119534"/>
            <a:ext cx="15249334" cy="2994462"/>
          </a:xfrm>
          <a:prstGeom prst="rect">
            <a:avLst/>
          </a:prstGeom>
          <a:noFill/>
          <a:ln>
            <a:noFill/>
          </a:ln>
        </p:spPr>
        <p:txBody>
          <a:bodyPr spcFirstLastPara="1" wrap="square" lIns="0" tIns="0" rIns="0" bIns="0" anchor="b" anchorCtr="0">
            <a:noAutofit/>
          </a:bodyPr>
          <a:lstStyle/>
          <a:p>
            <a:pPr marL="0" marR="0" lvl="0" indent="0" algn="ctr" rtl="0">
              <a:lnSpc>
                <a:spcPct val="80000"/>
              </a:lnSpc>
              <a:spcBef>
                <a:spcPts val="0"/>
              </a:spcBef>
              <a:spcAft>
                <a:spcPts val="0"/>
              </a:spcAft>
              <a:buNone/>
            </a:pPr>
            <a:r>
              <a:rPr lang="en-US" sz="11625" b="0" i="0" u="none" strike="noStrike" cap="none">
                <a:latin typeface="Titillium Web"/>
                <a:ea typeface="Titillium Web"/>
                <a:cs typeface="Titillium Web"/>
                <a:sym typeface="Titillium Web"/>
              </a:rPr>
              <a:t>THE FIVE REGRETS</a:t>
            </a:r>
            <a:endParaRPr sz="11625" b="0" i="0" u="none" strike="noStrike" cap="none">
              <a:latin typeface="Titillium Web"/>
              <a:ea typeface="Titillium Web"/>
              <a:cs typeface="Titillium Web"/>
              <a:sym typeface="Titillium Web"/>
            </a:endParaRPr>
          </a:p>
        </p:txBody>
      </p:sp>
      <p:sp>
        <p:nvSpPr>
          <p:cNvPr id="18" name="Shape 18"/>
          <p:cNvSpPr/>
          <p:nvPr/>
        </p:nvSpPr>
        <p:spPr>
          <a:xfrm>
            <a:off x="13840856" y="9358924"/>
            <a:ext cx="4252178" cy="55479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2970" b="0" i="0" u="none" strike="noStrike" cap="none">
                <a:latin typeface="Slabo 13px"/>
                <a:ea typeface="Slabo 13px"/>
                <a:cs typeface="Slabo 13px"/>
                <a:sym typeface="Slabo 13px"/>
              </a:rPr>
              <a:t>presented by</a:t>
            </a:r>
            <a:endParaRPr/>
          </a:p>
        </p:txBody>
      </p:sp>
      <p:sp>
        <p:nvSpPr>
          <p:cNvPr id="19" name="Shape 19"/>
          <p:cNvSpPr/>
          <p:nvPr/>
        </p:nvSpPr>
        <p:spPr>
          <a:xfrm>
            <a:off x="12535278" y="10062025"/>
            <a:ext cx="4500300" cy="1087500"/>
          </a:xfrm>
          <a:prstGeom prst="rect">
            <a:avLst/>
          </a:prstGeom>
          <a:noFill/>
          <a:ln>
            <a:noFill/>
          </a:ln>
        </p:spPr>
        <p:txBody>
          <a:bodyPr spcFirstLastPara="1" wrap="square" lIns="50800" tIns="50800" rIns="50800" bIns="50800" anchor="ctr" anchorCtr="0">
            <a:noAutofit/>
          </a:bodyPr>
          <a:lstStyle/>
          <a:p>
            <a:pPr marL="0" marR="0" lvl="0" indent="0" algn="ctr" rtl="0">
              <a:spcBef>
                <a:spcPts val="0"/>
              </a:spcBef>
              <a:spcAft>
                <a:spcPts val="0"/>
              </a:spcAft>
              <a:buNone/>
            </a:pPr>
            <a:r>
              <a:rPr lang="en-US" sz="4000" b="0" i="0" u="none" strike="noStrike" cap="none">
                <a:latin typeface="Slabo 13px"/>
                <a:ea typeface="Slabo 13px"/>
                <a:cs typeface="Slabo 13px"/>
                <a:sym typeface="Slabo 13px"/>
              </a:rPr>
              <a:t> </a:t>
            </a:r>
            <a:r>
              <a:rPr lang="en-US" sz="4400" b="0" i="0" u="none" strike="noStrike" cap="none">
                <a:latin typeface="Slabo 13px"/>
                <a:ea typeface="Slabo 13px"/>
                <a:cs typeface="Slabo 13px"/>
                <a:sym typeface="Slabo 13px"/>
              </a:rPr>
              <a:t>Vivian Geffen</a:t>
            </a:r>
            <a:endParaRPr/>
          </a:p>
          <a:p>
            <a:pPr marL="0" marR="0" lvl="0" indent="0" algn="ctr" rtl="0">
              <a:spcBef>
                <a:spcPts val="0"/>
              </a:spcBef>
              <a:spcAft>
                <a:spcPts val="0"/>
              </a:spcAft>
              <a:buNone/>
            </a:pPr>
            <a:r>
              <a:rPr lang="en-US" sz="2000" b="0" i="0" u="none" strike="noStrike" cap="none">
                <a:latin typeface="Slabo 13px"/>
                <a:ea typeface="Slabo 13px"/>
                <a:cs typeface="Slabo 13px"/>
                <a:sym typeface="Slabo 13px"/>
              </a:rPr>
              <a:t>Creativitymuse.com</a:t>
            </a:r>
            <a:endParaRPr sz="2000" b="0" i="0" u="none" strike="noStrike" cap="none">
              <a:latin typeface="Slabo 13px"/>
              <a:ea typeface="Slabo 13px"/>
              <a:cs typeface="Slabo 13px"/>
              <a:sym typeface="Slabo 13px"/>
            </a:endParaRPr>
          </a:p>
        </p:txBody>
      </p:sp>
      <p:sp>
        <p:nvSpPr>
          <p:cNvPr id="20" name="Shape 20"/>
          <p:cNvSpPr/>
          <p:nvPr/>
        </p:nvSpPr>
        <p:spPr>
          <a:xfrm>
            <a:off x="3483810" y="4023034"/>
            <a:ext cx="15249334" cy="2994462"/>
          </a:xfrm>
          <a:prstGeom prst="rect">
            <a:avLst/>
          </a:prstGeom>
          <a:noFill/>
          <a:ln>
            <a:noFill/>
          </a:ln>
        </p:spPr>
        <p:txBody>
          <a:bodyPr spcFirstLastPara="1" wrap="square" lIns="0" tIns="0" rIns="0" bIns="0" anchor="b" anchorCtr="0">
            <a:noAutofit/>
          </a:bodyPr>
          <a:lstStyle/>
          <a:p>
            <a:pPr marL="0" marR="0" lvl="0" indent="0" algn="ctr" rtl="0">
              <a:spcBef>
                <a:spcPts val="0"/>
              </a:spcBef>
              <a:spcAft>
                <a:spcPts val="0"/>
              </a:spcAft>
              <a:buNone/>
            </a:pPr>
            <a:r>
              <a:rPr lang="en-US" sz="15000" b="0" i="0" u="none" strike="noStrike" cap="none">
                <a:latin typeface="Titillium Web"/>
                <a:ea typeface="Titillium Web"/>
                <a:cs typeface="Titillium Web"/>
                <a:sym typeface="Titillium Web"/>
              </a:rPr>
              <a:t>OF THE DYING</a:t>
            </a:r>
            <a:endParaRPr sz="15000" b="0" i="0" u="none" strike="noStrike" cap="none">
              <a:latin typeface="Titillium Web"/>
              <a:ea typeface="Titillium Web"/>
              <a:cs typeface="Titillium Web"/>
              <a:sym typeface="Titillium Web"/>
            </a:endParaRPr>
          </a:p>
        </p:txBody>
      </p:sp>
      <p:pic>
        <p:nvPicPr>
          <p:cNvPr id="21" name="Shape 21"/>
          <p:cNvPicPr preferRelativeResize="0"/>
          <p:nvPr/>
        </p:nvPicPr>
        <p:blipFill rotWithShape="1">
          <a:blip r:embed="rId3">
            <a:alphaModFix/>
          </a:blip>
          <a:srcRect/>
          <a:stretch/>
        </p:blipFill>
        <p:spPr>
          <a:xfrm>
            <a:off x="17469414" y="8983896"/>
            <a:ext cx="4303302" cy="2523003"/>
          </a:xfrm>
          <a:prstGeom prst="rect">
            <a:avLst/>
          </a:prstGeom>
          <a:noFill/>
          <a:ln>
            <a:noFill/>
          </a:ln>
        </p:spPr>
      </p:pic>
      <p:cxnSp>
        <p:nvCxnSpPr>
          <p:cNvPr id="22" name="Shape 22"/>
          <p:cNvCxnSpPr/>
          <p:nvPr/>
        </p:nvCxnSpPr>
        <p:spPr>
          <a:xfrm rot="10800000" flipH="1">
            <a:off x="4722875" y="6887400"/>
            <a:ext cx="12948600" cy="19800"/>
          </a:xfrm>
          <a:prstGeom prst="straightConnector1">
            <a:avLst/>
          </a:prstGeom>
          <a:noFill/>
          <a:ln w="19050" cap="flat" cmpd="sng">
            <a:solidFill>
              <a:srgbClr val="000000"/>
            </a:solidFill>
            <a:prstDash val="solid"/>
            <a:round/>
            <a:headEnd type="none" w="med" len="med"/>
            <a:tailEnd type="none"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p:nvPr/>
        </p:nvSpPr>
        <p:spPr>
          <a:xfrm>
            <a:off x="-42024" y="7768666"/>
            <a:ext cx="5330617" cy="5947334"/>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endParaRPr sz="30000" b="0" i="0" u="none" strike="noStrike" cap="none">
              <a:latin typeface="Titillium Web"/>
              <a:ea typeface="Titillium Web"/>
              <a:cs typeface="Titillium Web"/>
              <a:sym typeface="Titillium Web"/>
            </a:endParaRPr>
          </a:p>
        </p:txBody>
      </p:sp>
      <p:sp>
        <p:nvSpPr>
          <p:cNvPr id="28" name="Shape 28"/>
          <p:cNvSpPr/>
          <p:nvPr/>
        </p:nvSpPr>
        <p:spPr>
          <a:xfrm>
            <a:off x="6832283" y="2587052"/>
            <a:ext cx="10380900" cy="1641600"/>
          </a:xfrm>
          <a:prstGeom prst="rect">
            <a:avLst/>
          </a:prstGeom>
          <a:noFill/>
          <a:ln>
            <a:noFill/>
          </a:ln>
        </p:spPr>
        <p:txBody>
          <a:bodyPr spcFirstLastPara="1" wrap="square" lIns="50800" tIns="50800" rIns="50800" bIns="50800" anchor="ctr" anchorCtr="0">
            <a:noAutofit/>
          </a:bodyPr>
          <a:lstStyle/>
          <a:p>
            <a:pPr marL="0" marR="0" lvl="0" indent="0" algn="l" rtl="0">
              <a:spcBef>
                <a:spcPts val="0"/>
              </a:spcBef>
              <a:spcAft>
                <a:spcPts val="0"/>
              </a:spcAft>
              <a:buNone/>
            </a:pPr>
            <a:r>
              <a:rPr lang="en-US" sz="7200" b="0" i="0" u="none" strike="noStrike" cap="none">
                <a:latin typeface="Titillium Web"/>
                <a:ea typeface="Titillium Web"/>
                <a:cs typeface="Titillium Web"/>
                <a:sym typeface="Titillium Web"/>
              </a:rPr>
              <a:t>The Top Five Regrets:</a:t>
            </a:r>
            <a:endParaRPr sz="7200"/>
          </a:p>
        </p:txBody>
      </p:sp>
      <p:sp>
        <p:nvSpPr>
          <p:cNvPr id="29" name="Shape 29"/>
          <p:cNvSpPr txBox="1"/>
          <p:nvPr/>
        </p:nvSpPr>
        <p:spPr>
          <a:xfrm>
            <a:off x="6714208" y="4781067"/>
            <a:ext cx="15118525" cy="6258123"/>
          </a:xfrm>
          <a:prstGeom prst="rect">
            <a:avLst/>
          </a:prstGeom>
          <a:noFill/>
          <a:ln>
            <a:noFill/>
          </a:ln>
        </p:spPr>
        <p:txBody>
          <a:bodyPr spcFirstLastPara="1" wrap="square" lIns="50800" tIns="50800" rIns="50800" bIns="50800" anchor="ctr" anchorCtr="0">
            <a:noAutofit/>
          </a:bodyPr>
          <a:lstStyle/>
          <a:p>
            <a:pPr marL="742950" marR="0" lvl="0" indent="-742950" algn="l" rtl="0">
              <a:spcBef>
                <a:spcPts val="0"/>
              </a:spcBef>
              <a:spcAft>
                <a:spcPts val="0"/>
              </a:spcAft>
              <a:buSzPts val="4000"/>
              <a:buFont typeface="Titillium Web"/>
              <a:buAutoNum type="arabicPeriod"/>
            </a:pPr>
            <a:r>
              <a:rPr lang="en-US" sz="4000" b="0" i="0" u="none" strike="noStrike" cap="none">
                <a:latin typeface="Slabo 13px"/>
                <a:ea typeface="Slabo 13px"/>
                <a:cs typeface="Slabo 13px"/>
                <a:sym typeface="Slabo 13px"/>
              </a:rPr>
              <a:t>If only had the courage to live a life true to myself and not the life others expected of me.</a:t>
            </a:r>
            <a:endParaRPr/>
          </a:p>
          <a:p>
            <a:pPr marL="742950" marR="0" lvl="0" indent="-488950" algn="l" rtl="0">
              <a:spcBef>
                <a:spcPts val="0"/>
              </a:spcBef>
              <a:spcAft>
                <a:spcPts val="0"/>
              </a:spcAft>
              <a:buSzPts val="4000"/>
              <a:buFont typeface="Titillium Web"/>
              <a:buNone/>
            </a:pPr>
            <a:endParaRPr sz="4000" b="0" i="0" u="none" strike="noStrike" cap="none">
              <a:latin typeface="Slabo 13px"/>
              <a:ea typeface="Slabo 13px"/>
              <a:cs typeface="Slabo 13px"/>
              <a:sym typeface="Slabo 13px"/>
            </a:endParaRPr>
          </a:p>
          <a:p>
            <a:pPr marL="742950" marR="0" lvl="0" indent="-742950" algn="l" rtl="0">
              <a:spcBef>
                <a:spcPts val="0"/>
              </a:spcBef>
              <a:spcAft>
                <a:spcPts val="0"/>
              </a:spcAft>
              <a:buSzPts val="4000"/>
              <a:buFont typeface="Titillium Web"/>
              <a:buAutoNum type="arabicPeriod"/>
            </a:pPr>
            <a:r>
              <a:rPr lang="en-US" sz="4000" b="0" i="0" u="none" strike="noStrike" cap="none">
                <a:latin typeface="Slabo 13px"/>
                <a:ea typeface="Slabo 13px"/>
                <a:cs typeface="Slabo 13px"/>
                <a:sym typeface="Slabo 13px"/>
              </a:rPr>
              <a:t>I wish I hadn’t worked so hard</a:t>
            </a:r>
            <a:endParaRPr/>
          </a:p>
          <a:p>
            <a:pPr marL="742950" marR="0" lvl="0" indent="-488950" algn="l" rtl="0">
              <a:spcBef>
                <a:spcPts val="0"/>
              </a:spcBef>
              <a:spcAft>
                <a:spcPts val="0"/>
              </a:spcAft>
              <a:buSzPts val="4000"/>
              <a:buFont typeface="Titillium Web"/>
              <a:buNone/>
            </a:pPr>
            <a:endParaRPr sz="4000" b="0" i="0" u="none" strike="noStrike" cap="none">
              <a:latin typeface="Slabo 13px"/>
              <a:ea typeface="Slabo 13px"/>
              <a:cs typeface="Slabo 13px"/>
              <a:sym typeface="Slabo 13px"/>
            </a:endParaRPr>
          </a:p>
          <a:p>
            <a:pPr marL="742950" marR="0" lvl="0" indent="-742950" algn="l" rtl="0">
              <a:spcBef>
                <a:spcPts val="0"/>
              </a:spcBef>
              <a:spcAft>
                <a:spcPts val="0"/>
              </a:spcAft>
              <a:buSzPts val="4000"/>
              <a:buFont typeface="Titillium Web"/>
              <a:buAutoNum type="arabicPeriod"/>
            </a:pPr>
            <a:r>
              <a:rPr lang="en-US" sz="4000" b="0" i="0" u="none" strike="noStrike" cap="none">
                <a:latin typeface="Slabo 13px"/>
                <a:ea typeface="Slabo 13px"/>
                <a:cs typeface="Slabo 13px"/>
                <a:sym typeface="Slabo 13px"/>
              </a:rPr>
              <a:t>I wish I had the courage to express my feelings</a:t>
            </a:r>
            <a:endParaRPr/>
          </a:p>
          <a:p>
            <a:pPr marL="742950" marR="0" lvl="0" indent="-488950" algn="l" rtl="0">
              <a:spcBef>
                <a:spcPts val="0"/>
              </a:spcBef>
              <a:spcAft>
                <a:spcPts val="0"/>
              </a:spcAft>
              <a:buSzPts val="4000"/>
              <a:buFont typeface="Titillium Web"/>
              <a:buNone/>
            </a:pPr>
            <a:endParaRPr sz="4000" b="0" i="0" u="none" strike="noStrike" cap="none">
              <a:latin typeface="Slabo 13px"/>
              <a:ea typeface="Slabo 13px"/>
              <a:cs typeface="Slabo 13px"/>
              <a:sym typeface="Slabo 13px"/>
            </a:endParaRPr>
          </a:p>
          <a:p>
            <a:pPr marL="742950" marR="0" lvl="0" indent="-742950" algn="l" rtl="0">
              <a:spcBef>
                <a:spcPts val="0"/>
              </a:spcBef>
              <a:spcAft>
                <a:spcPts val="0"/>
              </a:spcAft>
              <a:buSzPts val="4000"/>
              <a:buFont typeface="Titillium Web"/>
              <a:buAutoNum type="arabicPeriod"/>
            </a:pPr>
            <a:r>
              <a:rPr lang="en-US" sz="4000" b="0" i="0" u="none" strike="noStrike" cap="none">
                <a:latin typeface="Slabo 13px"/>
                <a:ea typeface="Slabo 13px"/>
                <a:cs typeface="Slabo 13px"/>
                <a:sym typeface="Slabo 13px"/>
              </a:rPr>
              <a:t>I wish I had stayed in touch with friends</a:t>
            </a:r>
            <a:endParaRPr/>
          </a:p>
          <a:p>
            <a:pPr marL="742950" marR="0" lvl="0" indent="-488950" algn="l" rtl="0">
              <a:spcBef>
                <a:spcPts val="0"/>
              </a:spcBef>
              <a:spcAft>
                <a:spcPts val="0"/>
              </a:spcAft>
              <a:buSzPts val="4000"/>
              <a:buFont typeface="Titillium Web"/>
              <a:buNone/>
            </a:pPr>
            <a:endParaRPr sz="4000" b="0" i="0" u="none" strike="noStrike" cap="none">
              <a:latin typeface="Slabo 13px"/>
              <a:ea typeface="Slabo 13px"/>
              <a:cs typeface="Slabo 13px"/>
              <a:sym typeface="Slabo 13px"/>
            </a:endParaRPr>
          </a:p>
          <a:p>
            <a:pPr marL="742950" marR="0" lvl="0" indent="-742950" algn="l" rtl="0">
              <a:spcBef>
                <a:spcPts val="0"/>
              </a:spcBef>
              <a:spcAft>
                <a:spcPts val="0"/>
              </a:spcAft>
              <a:buSzPts val="4000"/>
              <a:buFont typeface="Titillium Web"/>
              <a:buAutoNum type="arabicPeriod"/>
            </a:pPr>
            <a:r>
              <a:rPr lang="en-US" sz="4000" b="0" i="0" u="none" strike="noStrike" cap="none">
                <a:latin typeface="Slabo 13px"/>
                <a:ea typeface="Slabo 13px"/>
                <a:cs typeface="Slabo 13px"/>
                <a:sym typeface="Slabo 13px"/>
              </a:rPr>
              <a:t>I wish I let myself be happier</a:t>
            </a:r>
            <a:endParaRPr/>
          </a:p>
        </p:txBody>
      </p:sp>
      <p:sp>
        <p:nvSpPr>
          <p:cNvPr id="30" name="Shape 30"/>
          <p:cNvSpPr txBox="1"/>
          <p:nvPr/>
        </p:nvSpPr>
        <p:spPr>
          <a:xfrm>
            <a:off x="10803576" y="11591750"/>
            <a:ext cx="10549800" cy="594900"/>
          </a:xfrm>
          <a:prstGeom prst="rect">
            <a:avLst/>
          </a:prstGeom>
          <a:noFill/>
          <a:ln>
            <a:noFill/>
          </a:ln>
        </p:spPr>
        <p:txBody>
          <a:bodyPr spcFirstLastPara="1" wrap="square" lIns="50800" tIns="50800" rIns="50800" bIns="50800" anchor="ctr" anchorCtr="0">
            <a:noAutofit/>
          </a:bodyPr>
          <a:lstStyle/>
          <a:p>
            <a:pPr marL="0" marR="0" lvl="0" indent="0" algn="ctr" rtl="0">
              <a:spcBef>
                <a:spcPts val="0"/>
              </a:spcBef>
              <a:spcAft>
                <a:spcPts val="0"/>
              </a:spcAft>
              <a:buNone/>
            </a:pPr>
            <a:r>
              <a:rPr lang="en-US" sz="3200" b="0" i="0" u="none" strike="noStrike" cap="none">
                <a:latin typeface="Slabo 13px"/>
                <a:ea typeface="Slabo 13px"/>
                <a:cs typeface="Slabo 13px"/>
                <a:sym typeface="Slabo 13px"/>
              </a:rPr>
              <a:t>Bronnie Ware, The Top Five Regrets of the Dying</a:t>
            </a:r>
            <a:endParaRPr sz="3200" b="0" i="0" u="none" strike="noStrike" cap="none">
              <a:solidFill>
                <a:srgbClr val="000000"/>
              </a:solidFill>
              <a:latin typeface="Slabo 13px"/>
              <a:ea typeface="Slabo 13px"/>
              <a:cs typeface="Slabo 13px"/>
              <a:sym typeface="Slabo 13px"/>
            </a:endParaRPr>
          </a:p>
        </p:txBody>
      </p:sp>
      <p:cxnSp>
        <p:nvCxnSpPr>
          <p:cNvPr id="31" name="Shape 31"/>
          <p:cNvCxnSpPr/>
          <p:nvPr/>
        </p:nvCxnSpPr>
        <p:spPr>
          <a:xfrm>
            <a:off x="7025275" y="3876700"/>
            <a:ext cx="8166600" cy="198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p:nvPr/>
        </p:nvSpPr>
        <p:spPr>
          <a:xfrm>
            <a:off x="-15254" y="7818474"/>
            <a:ext cx="5330617" cy="5947334"/>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endParaRPr sz="30000" b="0" i="0" u="none" strike="noStrike" cap="none">
              <a:latin typeface="Titillium Web"/>
              <a:ea typeface="Titillium Web"/>
              <a:cs typeface="Titillium Web"/>
              <a:sym typeface="Titillium Web"/>
            </a:endParaRPr>
          </a:p>
        </p:txBody>
      </p:sp>
      <p:sp>
        <p:nvSpPr>
          <p:cNvPr id="37" name="Shape 37"/>
          <p:cNvSpPr/>
          <p:nvPr/>
        </p:nvSpPr>
        <p:spPr>
          <a:xfrm>
            <a:off x="9360800" y="2706877"/>
            <a:ext cx="8657700" cy="1333800"/>
          </a:xfrm>
          <a:prstGeom prst="rect">
            <a:avLst/>
          </a:prstGeom>
          <a:noFill/>
          <a:ln>
            <a:noFill/>
          </a:ln>
        </p:spPr>
        <p:txBody>
          <a:bodyPr spcFirstLastPara="1" wrap="square" lIns="50800" tIns="50800" rIns="50800" bIns="50800" anchor="ctr" anchorCtr="0">
            <a:noAutofit/>
          </a:bodyPr>
          <a:lstStyle/>
          <a:p>
            <a:pPr marL="0" marR="0" lvl="0" indent="0" algn="l" rtl="0">
              <a:spcBef>
                <a:spcPts val="0"/>
              </a:spcBef>
              <a:spcAft>
                <a:spcPts val="0"/>
              </a:spcAft>
              <a:buNone/>
            </a:pPr>
            <a:r>
              <a:rPr lang="en-US" sz="7200">
                <a:latin typeface="Titillium Web"/>
                <a:ea typeface="Titillium Web"/>
                <a:cs typeface="Titillium Web"/>
                <a:sym typeface="Titillium Web"/>
              </a:rPr>
              <a:t>   </a:t>
            </a:r>
            <a:r>
              <a:rPr lang="en-US" sz="7200" b="0" i="0" u="none" strike="noStrike" cap="none">
                <a:latin typeface="Titillium Web"/>
                <a:ea typeface="Titillium Web"/>
                <a:cs typeface="Titillium Web"/>
                <a:sym typeface="Titillium Web"/>
              </a:rPr>
              <a:t>Statement Starters</a:t>
            </a:r>
            <a:endParaRPr sz="7200" b="0" i="0" u="none" strike="noStrike" cap="none">
              <a:latin typeface="Titillium Web"/>
              <a:ea typeface="Titillium Web"/>
              <a:cs typeface="Titillium Web"/>
              <a:sym typeface="Titillium Web"/>
            </a:endParaRPr>
          </a:p>
        </p:txBody>
      </p:sp>
      <p:sp>
        <p:nvSpPr>
          <p:cNvPr id="38" name="Shape 38"/>
          <p:cNvSpPr txBox="1"/>
          <p:nvPr/>
        </p:nvSpPr>
        <p:spPr>
          <a:xfrm>
            <a:off x="9064958" y="4512850"/>
            <a:ext cx="7258397" cy="5273238"/>
          </a:xfrm>
          <a:prstGeom prst="rect">
            <a:avLst/>
          </a:prstGeom>
          <a:noFill/>
          <a:ln>
            <a:noFill/>
          </a:ln>
        </p:spPr>
        <p:txBody>
          <a:bodyPr spcFirstLastPara="1" wrap="square" lIns="50800" tIns="50800" rIns="50800" bIns="50800" anchor="ctr" anchorCtr="0">
            <a:noAutofit/>
          </a:bodyPr>
          <a:lstStyle/>
          <a:p>
            <a:pPr marL="742950" marR="0" lvl="0" indent="-742950" algn="l" rtl="0">
              <a:spcBef>
                <a:spcPts val="0"/>
              </a:spcBef>
              <a:spcAft>
                <a:spcPts val="0"/>
              </a:spcAft>
              <a:buClr>
                <a:srgbClr val="000000"/>
              </a:buClr>
              <a:buSzPts val="4800"/>
              <a:buFont typeface="Titillium Web"/>
              <a:buAutoNum type="arabicPeriod"/>
            </a:pPr>
            <a:r>
              <a:rPr lang="en-US" sz="4800" b="0" i="0" u="none" strike="noStrike" cap="none">
                <a:solidFill>
                  <a:srgbClr val="000000"/>
                </a:solidFill>
                <a:latin typeface="Slabo 13px"/>
                <a:ea typeface="Slabo 13px"/>
                <a:cs typeface="Slabo 13px"/>
                <a:sym typeface="Slabo 13px"/>
              </a:rPr>
              <a:t>How to…</a:t>
            </a:r>
            <a:endParaRPr/>
          </a:p>
          <a:p>
            <a:pPr marL="742950" marR="0" lvl="0" indent="-438150" algn="l" rtl="0">
              <a:spcBef>
                <a:spcPts val="0"/>
              </a:spcBef>
              <a:spcAft>
                <a:spcPts val="0"/>
              </a:spcAft>
              <a:buSzPts val="4800"/>
              <a:buFont typeface="Titillium Web"/>
              <a:buNone/>
            </a:pPr>
            <a:endParaRPr sz="4800" b="0" i="0" u="none" strike="noStrike" cap="none">
              <a:solidFill>
                <a:srgbClr val="000000"/>
              </a:solidFill>
              <a:latin typeface="Slabo 13px"/>
              <a:ea typeface="Slabo 13px"/>
              <a:cs typeface="Slabo 13px"/>
              <a:sym typeface="Slabo 13px"/>
            </a:endParaRPr>
          </a:p>
          <a:p>
            <a:pPr marL="742950" marR="0" lvl="0" indent="-742950" algn="l" rtl="0">
              <a:spcBef>
                <a:spcPts val="0"/>
              </a:spcBef>
              <a:spcAft>
                <a:spcPts val="0"/>
              </a:spcAft>
              <a:buClr>
                <a:srgbClr val="000000"/>
              </a:buClr>
              <a:buSzPts val="4800"/>
              <a:buFont typeface="Titillium Web"/>
              <a:buAutoNum type="arabicPeriod"/>
            </a:pPr>
            <a:r>
              <a:rPr lang="en-US" sz="4800" b="0" i="0" u="none" strike="noStrike" cap="none">
                <a:solidFill>
                  <a:srgbClr val="000000"/>
                </a:solidFill>
                <a:latin typeface="Slabo 13px"/>
                <a:ea typeface="Slabo 13px"/>
                <a:cs typeface="Slabo 13px"/>
                <a:sym typeface="Slabo 13px"/>
              </a:rPr>
              <a:t>How might…</a:t>
            </a:r>
            <a:endParaRPr/>
          </a:p>
          <a:p>
            <a:pPr marL="742950" marR="0" lvl="0" indent="-438150" algn="l" rtl="0">
              <a:spcBef>
                <a:spcPts val="0"/>
              </a:spcBef>
              <a:spcAft>
                <a:spcPts val="0"/>
              </a:spcAft>
              <a:buSzPts val="4800"/>
              <a:buFont typeface="Titillium Web"/>
              <a:buNone/>
            </a:pPr>
            <a:endParaRPr sz="4800" b="0" i="0" u="none" strike="noStrike" cap="none">
              <a:solidFill>
                <a:srgbClr val="000000"/>
              </a:solidFill>
              <a:latin typeface="Slabo 13px"/>
              <a:ea typeface="Slabo 13px"/>
              <a:cs typeface="Slabo 13px"/>
              <a:sym typeface="Slabo 13px"/>
            </a:endParaRPr>
          </a:p>
          <a:p>
            <a:pPr marL="742950" marR="0" lvl="0" indent="-742950" algn="l" rtl="0">
              <a:spcBef>
                <a:spcPts val="0"/>
              </a:spcBef>
              <a:spcAft>
                <a:spcPts val="0"/>
              </a:spcAft>
              <a:buClr>
                <a:srgbClr val="000000"/>
              </a:buClr>
              <a:buSzPts val="4800"/>
              <a:buFont typeface="Titillium Web"/>
              <a:buAutoNum type="arabicPeriod"/>
            </a:pPr>
            <a:r>
              <a:rPr lang="en-US" sz="4800" b="0" i="0" u="none" strike="noStrike" cap="none">
                <a:solidFill>
                  <a:srgbClr val="000000"/>
                </a:solidFill>
                <a:latin typeface="Slabo 13px"/>
                <a:ea typeface="Slabo 13px"/>
                <a:cs typeface="Slabo 13px"/>
                <a:sym typeface="Slabo 13px"/>
              </a:rPr>
              <a:t>In what ways might…</a:t>
            </a:r>
            <a:endParaRPr/>
          </a:p>
          <a:p>
            <a:pPr marL="742950" marR="0" lvl="0" indent="-438150" algn="l" rtl="0">
              <a:spcBef>
                <a:spcPts val="0"/>
              </a:spcBef>
              <a:spcAft>
                <a:spcPts val="0"/>
              </a:spcAft>
              <a:buSzPts val="4800"/>
              <a:buFont typeface="Titillium Web"/>
              <a:buNone/>
            </a:pPr>
            <a:endParaRPr sz="4800" b="0" i="0" u="none" strike="noStrike" cap="none">
              <a:solidFill>
                <a:srgbClr val="000000"/>
              </a:solidFill>
              <a:latin typeface="Slabo 13px"/>
              <a:ea typeface="Slabo 13px"/>
              <a:cs typeface="Slabo 13px"/>
              <a:sym typeface="Slabo 13px"/>
            </a:endParaRPr>
          </a:p>
          <a:p>
            <a:pPr marL="742950" marR="0" lvl="0" indent="-742950" algn="l" rtl="0">
              <a:spcBef>
                <a:spcPts val="0"/>
              </a:spcBef>
              <a:spcAft>
                <a:spcPts val="0"/>
              </a:spcAft>
              <a:buClr>
                <a:srgbClr val="000000"/>
              </a:buClr>
              <a:buSzPts val="4800"/>
              <a:buFont typeface="Titillium Web"/>
              <a:buAutoNum type="arabicPeriod"/>
            </a:pPr>
            <a:r>
              <a:rPr lang="en-US" sz="4800" b="0" i="0" u="none" strike="noStrike" cap="none">
                <a:solidFill>
                  <a:srgbClr val="000000"/>
                </a:solidFill>
                <a:latin typeface="Slabo 13px"/>
                <a:ea typeface="Slabo 13px"/>
                <a:cs typeface="Slabo 13px"/>
                <a:sym typeface="Slabo 13px"/>
              </a:rPr>
              <a:t>What might be all the…</a:t>
            </a:r>
            <a:endParaRPr sz="4800" b="0" i="0" u="none" strike="noStrike" cap="none">
              <a:solidFill>
                <a:srgbClr val="000000"/>
              </a:solidFill>
              <a:latin typeface="Slabo 13px"/>
              <a:ea typeface="Slabo 13px"/>
              <a:cs typeface="Slabo 13px"/>
              <a:sym typeface="Slabo 13px"/>
            </a:endParaRPr>
          </a:p>
        </p:txBody>
      </p:sp>
      <p:sp>
        <p:nvSpPr>
          <p:cNvPr id="39" name="Shape 39"/>
          <p:cNvSpPr txBox="1"/>
          <p:nvPr/>
        </p:nvSpPr>
        <p:spPr>
          <a:xfrm>
            <a:off x="6867850" y="11232950"/>
            <a:ext cx="15998700" cy="379500"/>
          </a:xfrm>
          <a:prstGeom prst="rect">
            <a:avLst/>
          </a:prstGeom>
          <a:noFill/>
          <a:ln>
            <a:noFill/>
          </a:ln>
        </p:spPr>
        <p:txBody>
          <a:bodyPr spcFirstLastPara="1" wrap="square" lIns="50800" tIns="50800" rIns="50800" bIns="50800" anchor="ctr" anchorCtr="0">
            <a:noAutofit/>
          </a:bodyPr>
          <a:lstStyle/>
          <a:p>
            <a:pPr marL="0" marR="0" lvl="0" indent="0" algn="ctr" rtl="0">
              <a:spcBef>
                <a:spcPts val="0"/>
              </a:spcBef>
              <a:spcAft>
                <a:spcPts val="0"/>
              </a:spcAft>
              <a:buNone/>
            </a:pPr>
            <a:r>
              <a:rPr lang="en-US" sz="1800" b="0" i="0" u="none" strike="noStrike" cap="none">
                <a:latin typeface="Slabo 13px"/>
                <a:ea typeface="Slabo 13px"/>
                <a:cs typeface="Slabo 13px"/>
                <a:sym typeface="Slabo 13px"/>
              </a:rPr>
              <a:t>Miller, B., Vehar, J. R., &amp; Firestien, R. L. (2001). </a:t>
            </a:r>
            <a:r>
              <a:rPr lang="en-US" sz="1800" b="0" i="1" u="none" strike="noStrike" cap="none">
                <a:latin typeface="Slabo 13px"/>
                <a:ea typeface="Slabo 13px"/>
                <a:cs typeface="Slabo 13px"/>
                <a:sym typeface="Slabo 13px"/>
              </a:rPr>
              <a:t>Creativity unbound: An introduction to creative process</a:t>
            </a:r>
            <a:r>
              <a:rPr lang="en-US" sz="1800" b="0" i="0" u="none" strike="noStrike" cap="none">
                <a:latin typeface="Slabo 13px"/>
                <a:ea typeface="Slabo 13px"/>
                <a:cs typeface="Slabo 13px"/>
                <a:sym typeface="Slabo 13px"/>
              </a:rPr>
              <a:t>. Williamsville, NY: Innovation Resources</a:t>
            </a:r>
            <a:r>
              <a:rPr lang="en-US" sz="1600" b="0" i="0" u="none" strike="noStrike" cap="none">
                <a:latin typeface="Slabo 13px"/>
                <a:ea typeface="Slabo 13px"/>
                <a:cs typeface="Slabo 13px"/>
                <a:sym typeface="Slabo 13px"/>
              </a:rPr>
              <a:t>.</a:t>
            </a:r>
            <a:endParaRPr sz="1600" b="0" i="0" u="none" strike="noStrike" cap="none">
              <a:solidFill>
                <a:srgbClr val="000000"/>
              </a:solidFill>
              <a:latin typeface="Slabo 13px"/>
              <a:ea typeface="Slabo 13px"/>
              <a:cs typeface="Slabo 13px"/>
              <a:sym typeface="Slabo 13px"/>
            </a:endParaRPr>
          </a:p>
        </p:txBody>
      </p:sp>
      <p:cxnSp>
        <p:nvCxnSpPr>
          <p:cNvPr id="40" name="Shape 40"/>
          <p:cNvCxnSpPr/>
          <p:nvPr/>
        </p:nvCxnSpPr>
        <p:spPr>
          <a:xfrm>
            <a:off x="8934100" y="3817650"/>
            <a:ext cx="9366900" cy="198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4"/>
        <p:cNvGrpSpPr/>
        <p:nvPr/>
      </p:nvGrpSpPr>
      <p:grpSpPr>
        <a:xfrm>
          <a:off x="0" y="0"/>
          <a:ext cx="0" cy="0"/>
          <a:chOff x="0" y="0"/>
          <a:chExt cx="0" cy="0"/>
        </a:xfrm>
      </p:grpSpPr>
      <p:sp>
        <p:nvSpPr>
          <p:cNvPr id="45" name="Shape 45"/>
          <p:cNvSpPr/>
          <p:nvPr/>
        </p:nvSpPr>
        <p:spPr>
          <a:xfrm>
            <a:off x="0" y="7768666"/>
            <a:ext cx="5330617" cy="5947334"/>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endParaRPr sz="30000" b="0" i="0" u="none" strike="noStrike" cap="none">
              <a:latin typeface="Titillium Web"/>
              <a:ea typeface="Titillium Web"/>
              <a:cs typeface="Titillium Web"/>
              <a:sym typeface="Titillium Web"/>
            </a:endParaRPr>
          </a:p>
        </p:txBody>
      </p:sp>
      <p:sp>
        <p:nvSpPr>
          <p:cNvPr id="46" name="Shape 46"/>
          <p:cNvSpPr/>
          <p:nvPr/>
        </p:nvSpPr>
        <p:spPr>
          <a:xfrm>
            <a:off x="7717745" y="2546206"/>
            <a:ext cx="13183096" cy="933589"/>
          </a:xfrm>
          <a:prstGeom prst="rect">
            <a:avLst/>
          </a:prstGeom>
          <a:noFill/>
          <a:ln>
            <a:noFill/>
          </a:ln>
        </p:spPr>
        <p:txBody>
          <a:bodyPr spcFirstLastPara="1" wrap="square" lIns="50800" tIns="50800" rIns="50800" bIns="50800" anchor="ctr" anchorCtr="0">
            <a:noAutofit/>
          </a:bodyPr>
          <a:lstStyle/>
          <a:p>
            <a:pPr marL="0" marR="0" lvl="0" indent="0" algn="l" rtl="0">
              <a:spcBef>
                <a:spcPts val="0"/>
              </a:spcBef>
              <a:spcAft>
                <a:spcPts val="0"/>
              </a:spcAft>
              <a:buNone/>
            </a:pPr>
            <a:r>
              <a:rPr lang="en-US" sz="5400" b="1" i="1" u="none" strike="noStrike" cap="none">
                <a:latin typeface="Titillium Web"/>
                <a:ea typeface="Titillium Web"/>
                <a:cs typeface="Titillium Web"/>
                <a:sym typeface="Titillium Web"/>
              </a:rPr>
              <a:t>Opening to imagination and exploration</a:t>
            </a:r>
            <a:endParaRPr sz="5400" b="1" i="1" u="none" strike="noStrike" cap="none">
              <a:latin typeface="Titillium Web"/>
              <a:ea typeface="Titillium Web"/>
              <a:cs typeface="Titillium Web"/>
              <a:sym typeface="Titillium Web"/>
            </a:endParaRPr>
          </a:p>
        </p:txBody>
      </p:sp>
      <p:sp>
        <p:nvSpPr>
          <p:cNvPr id="47" name="Shape 47"/>
          <p:cNvSpPr txBox="1"/>
          <p:nvPr/>
        </p:nvSpPr>
        <p:spPr>
          <a:xfrm>
            <a:off x="6481012" y="3934094"/>
            <a:ext cx="16619619" cy="610424"/>
          </a:xfrm>
          <a:prstGeom prst="rect">
            <a:avLst/>
          </a:prstGeom>
          <a:noFill/>
          <a:ln>
            <a:noFill/>
          </a:ln>
        </p:spPr>
        <p:txBody>
          <a:bodyPr spcFirstLastPara="1" wrap="square" lIns="50800" tIns="50800" rIns="50800" bIns="50800" anchor="t" anchorCtr="0">
            <a:noAutofit/>
          </a:bodyPr>
          <a:lstStyle/>
          <a:p>
            <a:pPr marL="0" marR="0" lvl="0" indent="0" algn="l" rtl="0">
              <a:lnSpc>
                <a:spcPct val="100000"/>
              </a:lnSpc>
              <a:spcBef>
                <a:spcPts val="0"/>
              </a:spcBef>
              <a:spcAft>
                <a:spcPts val="0"/>
              </a:spcAft>
              <a:buClr>
                <a:srgbClr val="000000"/>
              </a:buClr>
              <a:buSzPts val="3300"/>
              <a:buFont typeface="Slabo 13px"/>
              <a:buNone/>
            </a:pPr>
            <a:r>
              <a:rPr lang="en-US" sz="3300" b="0" i="0" u="none" strike="noStrike" cap="none">
                <a:solidFill>
                  <a:srgbClr val="000000"/>
                </a:solidFill>
                <a:latin typeface="Slabo 13px"/>
                <a:ea typeface="Slabo 13px"/>
                <a:cs typeface="Slabo 13px"/>
                <a:sym typeface="Slabo 13px"/>
              </a:rPr>
              <a:t>I wish I’d had the courage to live a </a:t>
            </a:r>
            <a:r>
              <a:rPr lang="en-US" sz="3300" b="1" i="1" u="none" strike="noStrike" cap="none">
                <a:solidFill>
                  <a:srgbClr val="000000"/>
                </a:solidFill>
                <a:latin typeface="Slabo 13px"/>
                <a:ea typeface="Slabo 13px"/>
                <a:cs typeface="Slabo 13px"/>
                <a:sym typeface="Slabo 13px"/>
              </a:rPr>
              <a:t>life true to myself</a:t>
            </a:r>
            <a:r>
              <a:rPr lang="en-US" sz="3300" b="0" i="0" u="none" strike="noStrike" cap="none">
                <a:solidFill>
                  <a:srgbClr val="000000"/>
                </a:solidFill>
                <a:latin typeface="Slabo 13px"/>
                <a:ea typeface="Slabo 13px"/>
                <a:cs typeface="Slabo 13px"/>
                <a:sym typeface="Slabo 13px"/>
              </a:rPr>
              <a:t>, not what others expected of me</a:t>
            </a:r>
            <a:endParaRPr sz="3300" b="0" i="0" u="none" strike="noStrike" cap="none">
              <a:solidFill>
                <a:srgbClr val="000000"/>
              </a:solidFill>
              <a:latin typeface="Slabo 13px"/>
              <a:ea typeface="Slabo 13px"/>
              <a:cs typeface="Slabo 13px"/>
              <a:sym typeface="Slabo 13px"/>
            </a:endParaRPr>
          </a:p>
        </p:txBody>
      </p:sp>
      <p:sp>
        <p:nvSpPr>
          <p:cNvPr id="48" name="Shape 48"/>
          <p:cNvSpPr txBox="1"/>
          <p:nvPr/>
        </p:nvSpPr>
        <p:spPr>
          <a:xfrm>
            <a:off x="9047744" y="4858109"/>
            <a:ext cx="9930063" cy="718145"/>
          </a:xfrm>
          <a:prstGeom prst="rect">
            <a:avLst/>
          </a:prstGeom>
          <a:no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000000"/>
              </a:buClr>
              <a:buSzPts val="4000"/>
              <a:buFont typeface="Slabo 13px"/>
              <a:buNone/>
            </a:pPr>
            <a:r>
              <a:rPr lang="en-US" sz="4000" b="0" i="1" u="none" strike="noStrike" cap="none">
                <a:solidFill>
                  <a:srgbClr val="000000"/>
                </a:solidFill>
                <a:latin typeface="Slabo 13px"/>
                <a:ea typeface="Slabo 13px"/>
                <a:cs typeface="Slabo 13px"/>
                <a:sym typeface="Slabo 13px"/>
              </a:rPr>
              <a:t>Transforming into a question…</a:t>
            </a:r>
            <a:endParaRPr sz="4000" b="0" i="0" u="none" strike="noStrike" cap="none">
              <a:solidFill>
                <a:srgbClr val="000000"/>
              </a:solidFill>
              <a:latin typeface="Slabo 13px"/>
              <a:ea typeface="Slabo 13px"/>
              <a:cs typeface="Slabo 13px"/>
              <a:sym typeface="Slabo 13px"/>
            </a:endParaRPr>
          </a:p>
        </p:txBody>
      </p:sp>
      <p:sp>
        <p:nvSpPr>
          <p:cNvPr id="49" name="Shape 49"/>
          <p:cNvSpPr txBox="1"/>
          <p:nvPr/>
        </p:nvSpPr>
        <p:spPr>
          <a:xfrm>
            <a:off x="7945616" y="7262378"/>
            <a:ext cx="13623922" cy="2641749"/>
          </a:xfrm>
          <a:prstGeom prst="rect">
            <a:avLst/>
          </a:prstGeom>
          <a:noFill/>
          <a:ln>
            <a:noFill/>
          </a:ln>
        </p:spPr>
        <p:txBody>
          <a:bodyPr spcFirstLastPara="1" wrap="square" lIns="50800" tIns="50800" rIns="50800" bIns="50800" anchor="t" anchorCtr="0">
            <a:noAutofit/>
          </a:bodyPr>
          <a:lstStyle/>
          <a:p>
            <a:pPr marL="0" marR="0" lvl="0" indent="0" algn="l" rtl="0">
              <a:lnSpc>
                <a:spcPct val="100000"/>
              </a:lnSpc>
              <a:spcBef>
                <a:spcPts val="0"/>
              </a:spcBef>
              <a:spcAft>
                <a:spcPts val="0"/>
              </a:spcAft>
              <a:buClr>
                <a:srgbClr val="000000"/>
              </a:buClr>
              <a:buSzPts val="4000"/>
              <a:buFont typeface="Slabo 13px"/>
              <a:buNone/>
            </a:pPr>
            <a:r>
              <a:rPr lang="en-US" sz="4000" b="0" i="0" u="none" strike="noStrike" cap="none">
                <a:solidFill>
                  <a:srgbClr val="000000"/>
                </a:solidFill>
                <a:latin typeface="Slabo 13px"/>
                <a:ea typeface="Slabo 13px"/>
                <a:cs typeface="Slabo 13px"/>
                <a:sym typeface="Slabo 13px"/>
              </a:rPr>
              <a:t>*What might be all the ways I could be more true to myself?</a:t>
            </a:r>
            <a:endParaRPr/>
          </a:p>
          <a:p>
            <a:pPr marL="0" marR="0" lvl="0" indent="0" algn="l" rtl="0">
              <a:lnSpc>
                <a:spcPct val="100000"/>
              </a:lnSpc>
              <a:spcBef>
                <a:spcPts val="1800"/>
              </a:spcBef>
              <a:spcAft>
                <a:spcPts val="0"/>
              </a:spcAft>
              <a:buClr>
                <a:srgbClr val="000000"/>
              </a:buClr>
              <a:buSzPts val="4000"/>
              <a:buFont typeface="Slabo 13px"/>
              <a:buNone/>
            </a:pPr>
            <a:r>
              <a:rPr lang="en-US" sz="4000" b="0" i="0" u="none" strike="noStrike" cap="none">
                <a:solidFill>
                  <a:srgbClr val="000000"/>
                </a:solidFill>
                <a:latin typeface="Slabo 13px"/>
                <a:ea typeface="Slabo 13px"/>
                <a:cs typeface="Slabo 13px"/>
                <a:sym typeface="Slabo 13px"/>
              </a:rPr>
              <a:t>*How might I live more authentically?</a:t>
            </a:r>
            <a:endParaRPr/>
          </a:p>
          <a:p>
            <a:pPr marL="0" marR="0" lvl="0" indent="0" algn="l" rtl="0">
              <a:lnSpc>
                <a:spcPct val="100000"/>
              </a:lnSpc>
              <a:spcBef>
                <a:spcPts val="1800"/>
              </a:spcBef>
              <a:spcAft>
                <a:spcPts val="1800"/>
              </a:spcAft>
              <a:buClr>
                <a:srgbClr val="000000"/>
              </a:buClr>
              <a:buSzPts val="4000"/>
              <a:buFont typeface="Slabo 13px"/>
              <a:buNone/>
            </a:pPr>
            <a:r>
              <a:rPr lang="en-US" sz="4000" b="0" i="0" u="none" strike="noStrike" cap="none">
                <a:solidFill>
                  <a:srgbClr val="000000"/>
                </a:solidFill>
                <a:latin typeface="Slabo 13px"/>
                <a:ea typeface="Slabo 13px"/>
                <a:cs typeface="Slabo 13px"/>
                <a:sym typeface="Slabo 13px"/>
              </a:rPr>
              <a:t>*In what ways might I live my truth? </a:t>
            </a:r>
            <a:endParaRPr sz="4000" b="0" i="0" u="none" strike="noStrike" cap="none">
              <a:solidFill>
                <a:srgbClr val="000000"/>
              </a:solidFill>
              <a:latin typeface="Slabo 13px"/>
              <a:ea typeface="Slabo 13px"/>
              <a:cs typeface="Slabo 13px"/>
              <a:sym typeface="Slabo 13px"/>
            </a:endParaRPr>
          </a:p>
        </p:txBody>
      </p:sp>
      <p:sp>
        <p:nvSpPr>
          <p:cNvPr id="50" name="Shape 50"/>
          <p:cNvSpPr txBox="1"/>
          <p:nvPr/>
        </p:nvSpPr>
        <p:spPr>
          <a:xfrm>
            <a:off x="9375850" y="10362563"/>
            <a:ext cx="11188200" cy="656700"/>
          </a:xfrm>
          <a:prstGeom prst="rect">
            <a:avLst/>
          </a:prstGeom>
          <a:noFill/>
          <a:ln>
            <a:noFill/>
          </a:ln>
        </p:spPr>
        <p:txBody>
          <a:bodyPr spcFirstLastPara="1" wrap="square" lIns="50800" tIns="50800" rIns="50800" bIns="50800" anchor="t" anchorCtr="0">
            <a:noAutofit/>
          </a:bodyPr>
          <a:lstStyle/>
          <a:p>
            <a:pPr marL="0" marR="0" lvl="0" indent="0" algn="l" rtl="0">
              <a:lnSpc>
                <a:spcPct val="100000"/>
              </a:lnSpc>
              <a:spcBef>
                <a:spcPts val="0"/>
              </a:spcBef>
              <a:spcAft>
                <a:spcPts val="0"/>
              </a:spcAft>
              <a:buClr>
                <a:srgbClr val="000000"/>
              </a:buClr>
              <a:buSzPts val="3600"/>
              <a:buFont typeface="Slabo 13px"/>
              <a:buNone/>
            </a:pPr>
            <a:r>
              <a:rPr lang="en-US" sz="3600" b="0" i="0" u="none" strike="noStrike" cap="none">
                <a:solidFill>
                  <a:srgbClr val="000000"/>
                </a:solidFill>
                <a:latin typeface="Slabo 13px"/>
                <a:ea typeface="Slabo 13px"/>
                <a:cs typeface="Slabo 13px"/>
                <a:sym typeface="Slabo 13px"/>
              </a:rPr>
              <a:t>(Consider synonyms: authentic, honest, aligned) </a:t>
            </a:r>
            <a:endParaRPr/>
          </a:p>
        </p:txBody>
      </p:sp>
      <p:sp>
        <p:nvSpPr>
          <p:cNvPr id="51" name="Shape 51"/>
          <p:cNvSpPr txBox="1"/>
          <p:nvPr/>
        </p:nvSpPr>
        <p:spPr>
          <a:xfrm>
            <a:off x="17216900" y="11477700"/>
            <a:ext cx="5330700" cy="533400"/>
          </a:xfrm>
          <a:prstGeom prst="rect">
            <a:avLst/>
          </a:prstGeom>
          <a:no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000000"/>
              </a:buClr>
              <a:buSzPts val="2800"/>
              <a:buFont typeface="Slabo 13px"/>
              <a:buNone/>
            </a:pPr>
            <a:r>
              <a:rPr lang="en-US" sz="2800" b="0" i="0" u="none" strike="noStrike" cap="none">
                <a:solidFill>
                  <a:srgbClr val="000000"/>
                </a:solidFill>
                <a:latin typeface="Slabo 13px"/>
                <a:ea typeface="Slabo 13px"/>
                <a:cs typeface="Slabo 13px"/>
                <a:sym typeface="Slabo 13px"/>
              </a:rPr>
              <a:t>creativitymuse.com/wlac</a:t>
            </a:r>
            <a:endParaRPr sz="2800" b="0" i="0" u="none" strike="noStrike" cap="none">
              <a:solidFill>
                <a:srgbClr val="000000"/>
              </a:solidFill>
              <a:latin typeface="Slabo 13px"/>
              <a:ea typeface="Slabo 13px"/>
              <a:cs typeface="Slabo 13px"/>
              <a:sym typeface="Slabo 13px"/>
            </a:endParaRPr>
          </a:p>
        </p:txBody>
      </p:sp>
      <p:sp>
        <p:nvSpPr>
          <p:cNvPr id="52" name="Shape 52"/>
          <p:cNvSpPr txBox="1"/>
          <p:nvPr/>
        </p:nvSpPr>
        <p:spPr>
          <a:xfrm>
            <a:off x="8181474" y="6048850"/>
            <a:ext cx="11742821" cy="718145"/>
          </a:xfrm>
          <a:prstGeom prst="rect">
            <a:avLst/>
          </a:prstGeom>
          <a:noFill/>
          <a:ln w="38100" cap="flat" cmpd="sng">
            <a:solidFill>
              <a:schemeClr val="dk1"/>
            </a:solidFill>
            <a:prstDash val="solid"/>
            <a:miter lim="400000"/>
            <a:headEnd type="none" w="sm" len="sm"/>
            <a:tailEnd type="none" w="sm" len="sm"/>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000000"/>
              </a:buClr>
              <a:buSzPts val="4000"/>
              <a:buFont typeface="Slabo 13px"/>
              <a:buNone/>
            </a:pPr>
            <a:r>
              <a:rPr lang="en-US" sz="4000" b="1" i="0" u="none" strike="noStrike" cap="none">
                <a:solidFill>
                  <a:srgbClr val="000000"/>
                </a:solidFill>
                <a:latin typeface="Slabo 13px"/>
                <a:ea typeface="Slabo 13px"/>
                <a:cs typeface="Slabo 13px"/>
                <a:sym typeface="Slabo 13px"/>
              </a:rPr>
              <a:t>How might I  +  live a life true to myself?</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graphicFrame>
        <p:nvGraphicFramePr>
          <p:cNvPr id="57" name="Shape 57"/>
          <p:cNvGraphicFramePr/>
          <p:nvPr/>
        </p:nvGraphicFramePr>
        <p:xfrm>
          <a:off x="6004171" y="4522892"/>
          <a:ext cx="17088425" cy="5498450"/>
        </p:xfrm>
        <a:graphic>
          <a:graphicData uri="http://schemas.openxmlformats.org/drawingml/2006/table">
            <a:tbl>
              <a:tblPr firstRow="1" bandRow="1">
                <a:noFill/>
                <a:tableStyleId>{C6657978-0FAB-43D9-9135-D453C177B413}</a:tableStyleId>
              </a:tblPr>
              <a:tblGrid>
                <a:gridCol w="2348850"/>
                <a:gridCol w="3343175"/>
                <a:gridCol w="2503250"/>
                <a:gridCol w="3804300"/>
                <a:gridCol w="5088850"/>
              </a:tblGrid>
              <a:tr h="515075">
                <a:tc>
                  <a:txBody>
                    <a:bodyPr/>
                    <a:lstStyle/>
                    <a:p>
                      <a:pPr marL="0" marR="0" lvl="0" indent="0" algn="r" rtl="0">
                        <a:spcBef>
                          <a:spcPts val="0"/>
                        </a:spcBef>
                        <a:spcAft>
                          <a:spcPts val="0"/>
                        </a:spcAft>
                        <a:buNone/>
                      </a:pPr>
                      <a:r>
                        <a:rPr lang="en-US" sz="2800" u="none" strike="noStrike" cap="none"/>
                        <a:t>Stuck </a:t>
                      </a:r>
                      <a:endParaRPr/>
                    </a:p>
                  </a:txBody>
                  <a:tcPr marL="91450" marR="91450" marT="45725" marB="45725"/>
                </a:tc>
                <a:tc>
                  <a:txBody>
                    <a:bodyPr/>
                    <a:lstStyle/>
                    <a:p>
                      <a:pPr marL="0" marR="0" lvl="0" indent="0" rtl="0">
                        <a:spcBef>
                          <a:spcPts val="0"/>
                        </a:spcBef>
                        <a:spcAft>
                          <a:spcPts val="0"/>
                        </a:spcAft>
                        <a:buNone/>
                      </a:pPr>
                      <a:r>
                        <a:rPr lang="en-US" sz="2800" u="none" strike="noStrike" cap="none"/>
                        <a:t>Statement</a:t>
                      </a:r>
                      <a:endParaRPr/>
                    </a:p>
                  </a:txBody>
                  <a:tcPr marL="91450" marR="91450" marT="45725" marB="45725"/>
                </a:tc>
                <a:tc>
                  <a:txBody>
                    <a:bodyPr/>
                    <a:lstStyle/>
                    <a:p>
                      <a:pPr marL="0" marR="0" lvl="0" indent="0" algn="ctr" rtl="0">
                        <a:spcBef>
                          <a:spcPts val="0"/>
                        </a:spcBef>
                        <a:spcAft>
                          <a:spcPts val="0"/>
                        </a:spcAft>
                        <a:buNone/>
                      </a:pPr>
                      <a:r>
                        <a:rPr lang="en-US" sz="2800"/>
                        <a:t>Remove</a:t>
                      </a:r>
                      <a:endParaRPr/>
                    </a:p>
                  </a:txBody>
                  <a:tcPr marL="91450" marR="91450" marT="45725" marB="45725"/>
                </a:tc>
                <a:tc>
                  <a:txBody>
                    <a:bodyPr/>
                    <a:lstStyle/>
                    <a:p>
                      <a:pPr marL="0" marR="0" lvl="0" indent="0" rtl="0">
                        <a:spcBef>
                          <a:spcPts val="0"/>
                        </a:spcBef>
                        <a:spcAft>
                          <a:spcPts val="0"/>
                        </a:spcAft>
                        <a:buNone/>
                      </a:pPr>
                      <a:r>
                        <a:rPr lang="en-US" sz="2800"/>
                        <a:t>Add a Statment Starter</a:t>
                      </a:r>
                      <a:endParaRPr sz="2800"/>
                    </a:p>
                  </a:txBody>
                  <a:tcPr marL="91450" marR="91450" marT="45725" marB="45725"/>
                </a:tc>
                <a:tc>
                  <a:txBody>
                    <a:bodyPr/>
                    <a:lstStyle/>
                    <a:p>
                      <a:pPr marL="0" marR="0" lvl="0" indent="0" algn="ctr" rtl="0">
                        <a:spcBef>
                          <a:spcPts val="0"/>
                        </a:spcBef>
                        <a:spcAft>
                          <a:spcPts val="0"/>
                        </a:spcAft>
                        <a:buNone/>
                      </a:pPr>
                      <a:r>
                        <a:rPr lang="en-US" sz="2800"/>
                        <a:t>New Question</a:t>
                      </a:r>
                      <a:endParaRPr/>
                    </a:p>
                  </a:txBody>
                  <a:tcPr marL="91450" marR="91450" marT="45725" marB="45725"/>
                </a:tc>
              </a:tr>
              <a:tr h="1339225">
                <a:tc>
                  <a:txBody>
                    <a:bodyPr/>
                    <a:lstStyle/>
                    <a:p>
                      <a:pPr marL="0" marR="0" lvl="0" indent="0" algn="r" rtl="0">
                        <a:spcBef>
                          <a:spcPts val="0"/>
                        </a:spcBef>
                        <a:spcAft>
                          <a:spcPts val="0"/>
                        </a:spcAft>
                        <a:buNone/>
                      </a:pPr>
                      <a:r>
                        <a:rPr lang="en-US" sz="2800"/>
                        <a:t>I Wish</a:t>
                      </a:r>
                      <a:endParaRPr/>
                    </a:p>
                  </a:txBody>
                  <a:tcPr marL="91450" marR="91450" marT="45725" marB="45725"/>
                </a:tc>
                <a:tc>
                  <a:txBody>
                    <a:bodyPr/>
                    <a:lstStyle/>
                    <a:p>
                      <a:pPr marL="0" marR="0" lvl="0" indent="0" rtl="0">
                        <a:spcBef>
                          <a:spcPts val="0"/>
                        </a:spcBef>
                        <a:spcAft>
                          <a:spcPts val="0"/>
                        </a:spcAft>
                        <a:buNone/>
                      </a:pPr>
                      <a:r>
                        <a:rPr lang="en-US" sz="2800"/>
                        <a:t>I could live a life true to myself</a:t>
                      </a:r>
                      <a:endParaRPr/>
                    </a:p>
                  </a:txBody>
                  <a:tcPr marL="91450" marR="91450" marT="45725" marB="45725"/>
                </a:tc>
                <a:tc>
                  <a:txBody>
                    <a:bodyPr/>
                    <a:lstStyle/>
                    <a:p>
                      <a:pPr marL="0" marR="0" lvl="0" indent="0" algn="ctr" rtl="0">
                        <a:spcBef>
                          <a:spcPts val="0"/>
                        </a:spcBef>
                        <a:spcAft>
                          <a:spcPts val="0"/>
                        </a:spcAft>
                        <a:buNone/>
                      </a:pPr>
                      <a:r>
                        <a:rPr lang="en-US" sz="2800"/>
                        <a:t>I Wish</a:t>
                      </a:r>
                      <a:endParaRPr/>
                    </a:p>
                  </a:txBody>
                  <a:tcPr marL="91450" marR="91450" marT="45725" marB="45725"/>
                </a:tc>
                <a:tc>
                  <a:txBody>
                    <a:bodyPr/>
                    <a:lstStyle/>
                    <a:p>
                      <a:pPr marL="0" marR="0" lvl="0" indent="0" algn="ctr" rtl="0">
                        <a:spcBef>
                          <a:spcPts val="0"/>
                        </a:spcBef>
                        <a:spcAft>
                          <a:spcPts val="0"/>
                        </a:spcAft>
                        <a:buNone/>
                      </a:pPr>
                      <a:r>
                        <a:rPr lang="en-US" sz="2800"/>
                        <a:t>What might be all the ways</a:t>
                      </a:r>
                      <a:endParaRPr sz="2800"/>
                    </a:p>
                  </a:txBody>
                  <a:tcPr marL="91450" marR="91450" marT="45725" marB="45725"/>
                </a:tc>
                <a:tc>
                  <a:txBody>
                    <a:bodyPr/>
                    <a:lstStyle/>
                    <a:p>
                      <a:pPr marL="0" marR="0" lvl="0" indent="0" algn="l" rtl="0">
                        <a:spcBef>
                          <a:spcPts val="0"/>
                        </a:spcBef>
                        <a:spcAft>
                          <a:spcPts val="0"/>
                        </a:spcAft>
                        <a:buNone/>
                      </a:pPr>
                      <a:r>
                        <a:rPr lang="en-US" sz="2800"/>
                        <a:t>What might be all the ways to live a life true to myself? </a:t>
                      </a:r>
                      <a:endParaRPr/>
                    </a:p>
                  </a:txBody>
                  <a:tcPr marL="91450" marR="91450" marT="45725" marB="45725"/>
                </a:tc>
              </a:tr>
              <a:tr h="927150">
                <a:tc>
                  <a:txBody>
                    <a:bodyPr/>
                    <a:lstStyle/>
                    <a:p>
                      <a:pPr marL="0" marR="0" lvl="0" indent="0" algn="r" rtl="0">
                        <a:spcBef>
                          <a:spcPts val="0"/>
                        </a:spcBef>
                        <a:spcAft>
                          <a:spcPts val="0"/>
                        </a:spcAft>
                        <a:buNone/>
                      </a:pPr>
                      <a:r>
                        <a:rPr lang="en-US" sz="2800"/>
                        <a:t>I Can’t</a:t>
                      </a:r>
                      <a:endParaRPr/>
                    </a:p>
                  </a:txBody>
                  <a:tcPr marL="91450" marR="91450" marT="45725" marB="45725"/>
                </a:tc>
                <a:tc>
                  <a:txBody>
                    <a:bodyPr/>
                    <a:lstStyle/>
                    <a:p>
                      <a:pPr marL="0" marR="0" lvl="0" indent="0" rtl="0">
                        <a:spcBef>
                          <a:spcPts val="0"/>
                        </a:spcBef>
                        <a:spcAft>
                          <a:spcPts val="0"/>
                        </a:spcAft>
                        <a:buNone/>
                      </a:pPr>
                      <a:r>
                        <a:rPr lang="en-US" sz="2800"/>
                        <a:t>make time to exercise</a:t>
                      </a:r>
                      <a:endParaRPr/>
                    </a:p>
                  </a:txBody>
                  <a:tcPr marL="91450" marR="91450" marT="45725" marB="45725"/>
                </a:tc>
                <a:tc>
                  <a:txBody>
                    <a:bodyPr/>
                    <a:lstStyle/>
                    <a:p>
                      <a:pPr marL="0" marR="0" lvl="0" indent="0" algn="ctr" rtl="0">
                        <a:spcBef>
                          <a:spcPts val="0"/>
                        </a:spcBef>
                        <a:spcAft>
                          <a:spcPts val="0"/>
                        </a:spcAft>
                        <a:buNone/>
                      </a:pPr>
                      <a:r>
                        <a:rPr lang="en-US" sz="2800"/>
                        <a:t>I can’t</a:t>
                      </a:r>
                      <a:endParaRPr/>
                    </a:p>
                  </a:txBody>
                  <a:tcPr marL="91450" marR="91450" marT="45725" marB="45725"/>
                </a:tc>
                <a:tc>
                  <a:txBody>
                    <a:bodyPr/>
                    <a:lstStyle/>
                    <a:p>
                      <a:pPr marL="0" marR="0" lvl="0" indent="0" algn="ctr" rtl="0">
                        <a:spcBef>
                          <a:spcPts val="0"/>
                        </a:spcBef>
                        <a:spcAft>
                          <a:spcPts val="0"/>
                        </a:spcAft>
                        <a:buNone/>
                      </a:pPr>
                      <a:r>
                        <a:rPr lang="en-US" sz="2800"/>
                        <a:t>How might I </a:t>
                      </a:r>
                      <a:endParaRPr/>
                    </a:p>
                  </a:txBody>
                  <a:tcPr marL="91450" marR="91450" marT="45725" marB="45725"/>
                </a:tc>
                <a:tc>
                  <a:txBody>
                    <a:bodyPr/>
                    <a:lstStyle/>
                    <a:p>
                      <a:pPr marL="0" marR="0" lvl="0" indent="0" algn="l" rtl="0">
                        <a:spcBef>
                          <a:spcPts val="0"/>
                        </a:spcBef>
                        <a:spcAft>
                          <a:spcPts val="0"/>
                        </a:spcAft>
                        <a:buNone/>
                      </a:pPr>
                      <a:r>
                        <a:rPr lang="en-US" sz="2800"/>
                        <a:t>How might I take better care of myself?</a:t>
                      </a:r>
                      <a:endParaRPr/>
                    </a:p>
                  </a:txBody>
                  <a:tcPr marL="91450" marR="91450" marT="45725" marB="45725"/>
                </a:tc>
              </a:tr>
              <a:tr h="1751275">
                <a:tc>
                  <a:txBody>
                    <a:bodyPr/>
                    <a:lstStyle/>
                    <a:p>
                      <a:pPr marL="0" marR="0" lvl="0" indent="0" algn="r" rtl="0">
                        <a:spcBef>
                          <a:spcPts val="0"/>
                        </a:spcBef>
                        <a:spcAft>
                          <a:spcPts val="0"/>
                        </a:spcAft>
                        <a:buNone/>
                      </a:pPr>
                      <a:r>
                        <a:rPr lang="en-US" sz="2800"/>
                        <a:t>It’s just</a:t>
                      </a:r>
                      <a:endParaRPr/>
                    </a:p>
                  </a:txBody>
                  <a:tcPr marL="91450" marR="91450" marT="45725" marB="45725"/>
                </a:tc>
                <a:tc>
                  <a:txBody>
                    <a:bodyPr/>
                    <a:lstStyle/>
                    <a:p>
                      <a:pPr marL="0" marR="0" lvl="0" indent="0" rtl="0">
                        <a:spcBef>
                          <a:spcPts val="0"/>
                        </a:spcBef>
                        <a:spcAft>
                          <a:spcPts val="0"/>
                        </a:spcAft>
                        <a:buNone/>
                      </a:pPr>
                      <a:r>
                        <a:rPr lang="en-US" sz="2800"/>
                        <a:t>impossible to break into that field</a:t>
                      </a:r>
                      <a:endParaRPr/>
                    </a:p>
                  </a:txBody>
                  <a:tcPr marL="91450" marR="91450" marT="45725" marB="45725"/>
                </a:tc>
                <a:tc>
                  <a:txBody>
                    <a:bodyPr/>
                    <a:lstStyle/>
                    <a:p>
                      <a:pPr marL="0" marR="0" lvl="0" indent="0" algn="ctr" rtl="0">
                        <a:spcBef>
                          <a:spcPts val="0"/>
                        </a:spcBef>
                        <a:spcAft>
                          <a:spcPts val="0"/>
                        </a:spcAft>
                        <a:buNone/>
                      </a:pPr>
                      <a:r>
                        <a:rPr lang="en-US" sz="2800"/>
                        <a:t>It’s just</a:t>
                      </a:r>
                      <a:endParaRPr/>
                    </a:p>
                  </a:txBody>
                  <a:tcPr marL="91450" marR="91450" marT="45725" marB="45725"/>
                </a:tc>
                <a:tc>
                  <a:txBody>
                    <a:bodyPr/>
                    <a:lstStyle/>
                    <a:p>
                      <a:pPr marL="0" marR="0" lvl="0" indent="0" algn="ctr" rtl="0">
                        <a:spcBef>
                          <a:spcPts val="0"/>
                        </a:spcBef>
                        <a:spcAft>
                          <a:spcPts val="0"/>
                        </a:spcAft>
                        <a:buNone/>
                      </a:pPr>
                      <a:r>
                        <a:rPr lang="en-US" sz="2800"/>
                        <a:t>In what ways might I </a:t>
                      </a:r>
                      <a:endParaRPr sz="2800"/>
                    </a:p>
                  </a:txBody>
                  <a:tcPr marL="91450" marR="91450" marT="45725" marB="45725"/>
                </a:tc>
                <a:tc>
                  <a:txBody>
                    <a:bodyPr/>
                    <a:lstStyle/>
                    <a:p>
                      <a:pPr marL="0" marR="0" lvl="0" indent="0" algn="l" rtl="0">
                        <a:spcBef>
                          <a:spcPts val="0"/>
                        </a:spcBef>
                        <a:spcAft>
                          <a:spcPts val="0"/>
                        </a:spcAft>
                        <a:buNone/>
                      </a:pPr>
                      <a:r>
                        <a:rPr lang="en-US" sz="2800"/>
                        <a:t>In what ways might I make contact with people who could assist my process? </a:t>
                      </a:r>
                      <a:endParaRPr/>
                    </a:p>
                  </a:txBody>
                  <a:tcPr marL="91450" marR="91450" marT="45725" marB="45725"/>
                </a:tc>
              </a:tr>
              <a:tr h="515075">
                <a:tc>
                  <a:txBody>
                    <a:bodyPr/>
                    <a:lstStyle/>
                    <a:p>
                      <a:pPr marL="0" marR="0" lvl="0" indent="0" algn="r" rtl="0">
                        <a:spcBef>
                          <a:spcPts val="0"/>
                        </a:spcBef>
                        <a:spcAft>
                          <a:spcPts val="0"/>
                        </a:spcAft>
                        <a:buNone/>
                      </a:pPr>
                      <a:r>
                        <a:rPr lang="en-US" sz="2800"/>
                        <a:t>I already tried</a:t>
                      </a:r>
                      <a:endParaRPr/>
                    </a:p>
                  </a:txBody>
                  <a:tcPr marL="91450" marR="91450" marT="45725" marB="45725"/>
                </a:tc>
                <a:tc>
                  <a:txBody>
                    <a:bodyPr/>
                    <a:lstStyle/>
                    <a:p>
                      <a:pPr marL="0" marR="0" lvl="0" indent="0" rtl="0">
                        <a:spcBef>
                          <a:spcPts val="0"/>
                        </a:spcBef>
                        <a:spcAft>
                          <a:spcPts val="0"/>
                        </a:spcAft>
                        <a:buNone/>
                      </a:pPr>
                      <a:r>
                        <a:rPr lang="en-US" sz="2800"/>
                        <a:t>to do that</a:t>
                      </a:r>
                      <a:endParaRPr/>
                    </a:p>
                  </a:txBody>
                  <a:tcPr marL="91450" marR="91450" marT="45725" marB="45725"/>
                </a:tc>
                <a:tc>
                  <a:txBody>
                    <a:bodyPr/>
                    <a:lstStyle/>
                    <a:p>
                      <a:pPr marL="0" marR="0" lvl="0" indent="0" algn="ctr" rtl="0">
                        <a:spcBef>
                          <a:spcPts val="0"/>
                        </a:spcBef>
                        <a:spcAft>
                          <a:spcPts val="0"/>
                        </a:spcAft>
                        <a:buNone/>
                      </a:pPr>
                      <a:r>
                        <a:rPr lang="en-US" sz="2800"/>
                        <a:t>I already tried</a:t>
                      </a:r>
                      <a:endParaRPr/>
                    </a:p>
                    <a:p>
                      <a:pPr marL="0" marR="0" lvl="0" indent="0" algn="ctr" rtl="0">
                        <a:spcBef>
                          <a:spcPts val="0"/>
                        </a:spcBef>
                        <a:spcAft>
                          <a:spcPts val="0"/>
                        </a:spcAft>
                        <a:buNone/>
                      </a:pPr>
                      <a:endParaRPr sz="2800"/>
                    </a:p>
                  </a:txBody>
                  <a:tcPr marL="91450" marR="91450" marT="45725" marB="45725"/>
                </a:tc>
                <a:tc>
                  <a:txBody>
                    <a:bodyPr/>
                    <a:lstStyle/>
                    <a:p>
                      <a:pPr marL="0" marR="0" lvl="0" indent="0" algn="ctr" rtl="0">
                        <a:spcBef>
                          <a:spcPts val="0"/>
                        </a:spcBef>
                        <a:spcAft>
                          <a:spcPts val="0"/>
                        </a:spcAft>
                        <a:buNone/>
                      </a:pPr>
                      <a:r>
                        <a:rPr lang="en-US" sz="2800"/>
                        <a:t>How to </a:t>
                      </a:r>
                      <a:endParaRPr sz="2800"/>
                    </a:p>
                  </a:txBody>
                  <a:tcPr marL="91450" marR="91450" marT="45725" marB="45725"/>
                </a:tc>
                <a:tc>
                  <a:txBody>
                    <a:bodyPr/>
                    <a:lstStyle/>
                    <a:p>
                      <a:pPr marL="0" marR="0" lvl="0" indent="0" algn="l" rtl="0">
                        <a:spcBef>
                          <a:spcPts val="0"/>
                        </a:spcBef>
                        <a:spcAft>
                          <a:spcPts val="0"/>
                        </a:spcAft>
                        <a:buNone/>
                      </a:pPr>
                      <a:r>
                        <a:rPr lang="en-US" sz="2800"/>
                        <a:t>How to adjust my approach to that endeavor? </a:t>
                      </a:r>
                      <a:endParaRPr/>
                    </a:p>
                  </a:txBody>
                  <a:tcPr marL="91450" marR="91450" marT="45725" marB="45725"/>
                </a:tc>
              </a:tr>
            </a:tbl>
          </a:graphicData>
        </a:graphic>
      </p:graphicFrame>
      <p:sp>
        <p:nvSpPr>
          <p:cNvPr id="58" name="Shape 58"/>
          <p:cNvSpPr txBox="1"/>
          <p:nvPr/>
        </p:nvSpPr>
        <p:spPr>
          <a:xfrm>
            <a:off x="7615625" y="2466175"/>
            <a:ext cx="13007700" cy="1333800"/>
          </a:xfrm>
          <a:prstGeom prst="rect">
            <a:avLst/>
          </a:prstGeom>
          <a:no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000000"/>
              </a:buClr>
              <a:buSzPts val="4000"/>
              <a:buFont typeface="Slabo 13px"/>
              <a:buNone/>
            </a:pPr>
            <a:r>
              <a:rPr lang="en-US" sz="4000" b="0" i="0" u="none" strike="noStrike" cap="none">
                <a:solidFill>
                  <a:srgbClr val="000000"/>
                </a:solidFill>
                <a:latin typeface="Slabo 13px"/>
                <a:ea typeface="Slabo 13px"/>
                <a:cs typeface="Slabo 13px"/>
                <a:sym typeface="Slabo 13px"/>
              </a:rPr>
              <a:t>Examples of transforming statements</a:t>
            </a:r>
            <a:endParaRPr/>
          </a:p>
          <a:p>
            <a:pPr marL="0" marR="0" lvl="0" indent="0" algn="ctr" rtl="0">
              <a:lnSpc>
                <a:spcPct val="100000"/>
              </a:lnSpc>
              <a:spcBef>
                <a:spcPts val="0"/>
              </a:spcBef>
              <a:spcAft>
                <a:spcPts val="0"/>
              </a:spcAft>
              <a:buClr>
                <a:srgbClr val="000000"/>
              </a:buClr>
              <a:buSzPts val="4000"/>
              <a:buFont typeface="Slabo 13px"/>
              <a:buNone/>
            </a:pPr>
            <a:r>
              <a:rPr lang="en-US" sz="4000" b="0" i="0" u="none" strike="noStrike" cap="none">
                <a:solidFill>
                  <a:srgbClr val="000000"/>
                </a:solidFill>
                <a:latin typeface="Slabo 13px"/>
                <a:ea typeface="Slabo 13px"/>
                <a:cs typeface="Slabo 13px"/>
                <a:sym typeface="Slabo 13px"/>
              </a:rPr>
              <a:t> into questions that invite exploration</a:t>
            </a:r>
            <a:endParaRPr/>
          </a:p>
        </p:txBody>
      </p:sp>
      <p:sp>
        <p:nvSpPr>
          <p:cNvPr id="59" name="Shape 59"/>
          <p:cNvSpPr txBox="1"/>
          <p:nvPr/>
        </p:nvSpPr>
        <p:spPr>
          <a:xfrm>
            <a:off x="15487075" y="11338725"/>
            <a:ext cx="6592200" cy="533400"/>
          </a:xfrm>
          <a:prstGeom prst="rect">
            <a:avLst/>
          </a:prstGeom>
          <a:noFill/>
          <a:ln>
            <a:noFill/>
          </a:ln>
        </p:spPr>
        <p:txBody>
          <a:bodyPr spcFirstLastPara="1" wrap="square" lIns="50800" tIns="50800" rIns="50800" bIns="50800" anchor="ctr" anchorCtr="0">
            <a:noAutofit/>
          </a:bodyPr>
          <a:lstStyle/>
          <a:p>
            <a:pPr marL="0" marR="0" lvl="0" indent="0" algn="ctr" rtl="0">
              <a:lnSpc>
                <a:spcPct val="100000"/>
              </a:lnSpc>
              <a:spcBef>
                <a:spcPts val="0"/>
              </a:spcBef>
              <a:spcAft>
                <a:spcPts val="0"/>
              </a:spcAft>
              <a:buClr>
                <a:srgbClr val="000000"/>
              </a:buClr>
              <a:buSzPts val="2800"/>
              <a:buFont typeface="Slabo 13px"/>
              <a:buNone/>
            </a:pPr>
            <a:r>
              <a:rPr lang="en-US" sz="2800" b="0" i="0" u="none" strike="noStrike" cap="none">
                <a:solidFill>
                  <a:srgbClr val="000000"/>
                </a:solidFill>
                <a:latin typeface="Slabo 13px"/>
                <a:ea typeface="Slabo 13px"/>
                <a:cs typeface="Slabo 13px"/>
                <a:sym typeface="Slabo 13px"/>
              </a:rPr>
              <a:t>www.creativitymuse.com/wlac</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p:nvPr/>
        </p:nvSpPr>
        <p:spPr>
          <a:xfrm>
            <a:off x="-42024" y="7768666"/>
            <a:ext cx="5330617" cy="5947334"/>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endParaRPr sz="30000" b="0" i="0" u="none" strike="noStrike" cap="none">
              <a:latin typeface="Titillium Web"/>
              <a:ea typeface="Titillium Web"/>
              <a:cs typeface="Titillium Web"/>
              <a:sym typeface="Titillium Web"/>
            </a:endParaRPr>
          </a:p>
        </p:txBody>
      </p:sp>
      <p:sp>
        <p:nvSpPr>
          <p:cNvPr id="65" name="Shape 65"/>
          <p:cNvSpPr/>
          <p:nvPr/>
        </p:nvSpPr>
        <p:spPr>
          <a:xfrm>
            <a:off x="6492240" y="2029368"/>
            <a:ext cx="15768321" cy="7833090"/>
          </a:xfrm>
          <a:prstGeom prst="rect">
            <a:avLst/>
          </a:prstGeom>
          <a:noFill/>
          <a:ln>
            <a:noFill/>
          </a:ln>
        </p:spPr>
        <p:txBody>
          <a:bodyPr spcFirstLastPara="1" wrap="square" lIns="50800" tIns="50800" rIns="50800" bIns="50800" anchor="t" anchorCtr="0">
            <a:noAutofit/>
          </a:bodyPr>
          <a:lstStyle/>
          <a:p>
            <a:pPr marL="0" marR="0" lvl="0" indent="0" algn="l" rtl="0">
              <a:spcBef>
                <a:spcPts val="0"/>
              </a:spcBef>
              <a:spcAft>
                <a:spcPts val="0"/>
              </a:spcAft>
              <a:buNone/>
            </a:pPr>
            <a:r>
              <a:rPr lang="en-US" sz="4400" b="1" i="1" u="none" strike="noStrike" cap="none" dirty="0">
                <a:latin typeface="Titillium Web"/>
                <a:ea typeface="Titillium Web"/>
                <a:cs typeface="Titillium Web"/>
                <a:sym typeface="Titillium Web"/>
              </a:rPr>
              <a:t>          Feeling stuck? Practice creative thinking. </a:t>
            </a:r>
            <a:endParaRPr dirty="0"/>
          </a:p>
          <a:p>
            <a:pPr marL="1143000" marR="0" lvl="0" indent="-863600" algn="l" rtl="0">
              <a:spcBef>
                <a:spcPts val="0"/>
              </a:spcBef>
              <a:spcAft>
                <a:spcPts val="0"/>
              </a:spcAft>
              <a:buSzPts val="4400"/>
              <a:buFont typeface="Titillium Web"/>
              <a:buNone/>
            </a:pPr>
            <a:endParaRPr sz="4400" b="0" i="0" u="none" strike="noStrike" cap="none" dirty="0">
              <a:latin typeface="Titillium Web"/>
              <a:ea typeface="Titillium Web"/>
              <a:cs typeface="Titillium Web"/>
              <a:sym typeface="Titillium Web"/>
            </a:endParaRPr>
          </a:p>
          <a:p>
            <a:pPr marL="457200" marR="0" lvl="0" indent="-457200" algn="l" rtl="0">
              <a:spcBef>
                <a:spcPts val="0"/>
              </a:spcBef>
              <a:spcAft>
                <a:spcPts val="0"/>
              </a:spcAft>
              <a:buSzPts val="4400"/>
              <a:buFont typeface="Titillium Web"/>
              <a:buAutoNum type="arabicPeriod"/>
            </a:pPr>
            <a:r>
              <a:rPr lang="en-US" sz="4400" b="0" i="0" u="none" strike="noStrike" cap="none" dirty="0">
                <a:latin typeface="Titillium Web"/>
                <a:ea typeface="Titillium Web"/>
                <a:cs typeface="Titillium Web"/>
                <a:sym typeface="Titillium Web"/>
              </a:rPr>
              <a:t>Notice where you’re stuck: </a:t>
            </a:r>
            <a:r>
              <a:rPr lang="en-US" sz="4400" b="0" i="1" u="none" strike="noStrike" cap="none" dirty="0">
                <a:latin typeface="Titillium Web"/>
                <a:ea typeface="Titillium Web"/>
                <a:cs typeface="Titillium Web"/>
                <a:sym typeface="Titillium Web"/>
              </a:rPr>
              <a:t>I don’t, I can’t, I always, it’s just..</a:t>
            </a:r>
            <a:endParaRPr dirty="0"/>
          </a:p>
          <a:p>
            <a:pPr marL="457200" marR="0" lvl="0" indent="-457200" algn="l" rtl="0">
              <a:spcBef>
                <a:spcPts val="1800"/>
              </a:spcBef>
              <a:spcAft>
                <a:spcPts val="0"/>
              </a:spcAft>
              <a:buSzPts val="4400"/>
              <a:buFont typeface="Titillium Web"/>
              <a:buAutoNum type="arabicPeriod"/>
            </a:pPr>
            <a:r>
              <a:rPr lang="en-US" sz="4400" b="0" i="0" u="none" strike="noStrike" cap="none" dirty="0">
                <a:latin typeface="Titillium Web"/>
                <a:ea typeface="Titillium Web"/>
                <a:cs typeface="Titillium Web"/>
                <a:sym typeface="Titillium Web"/>
              </a:rPr>
              <a:t>Remove the stuck statement and replace it with  a statement starter to turn it into a question-</a:t>
            </a:r>
            <a:endParaRPr dirty="0"/>
          </a:p>
          <a:p>
            <a:pPr marL="457200" marR="0" lvl="0" indent="-457200" algn="l" rtl="0">
              <a:spcBef>
                <a:spcPts val="1800"/>
              </a:spcBef>
              <a:spcAft>
                <a:spcPts val="0"/>
              </a:spcAft>
              <a:buSzPts val="4400"/>
              <a:buFont typeface="Titillium Web"/>
              <a:buAutoNum type="arabicPeriod"/>
            </a:pPr>
            <a:r>
              <a:rPr lang="en-US" sz="4400" b="0" i="0" u="none" strike="noStrike" cap="none" dirty="0">
                <a:latin typeface="Titillium Web"/>
                <a:ea typeface="Titillium Web"/>
                <a:cs typeface="Titillium Web"/>
                <a:sym typeface="Titillium Web"/>
              </a:rPr>
              <a:t>Ask yourself the question and generate many ideas. When you find some that might work and motivate you.</a:t>
            </a:r>
            <a:endParaRPr sz="4400" b="0" i="0" u="none" strike="noStrike" cap="none" dirty="0">
              <a:latin typeface="Titillium Web"/>
              <a:ea typeface="Titillium Web"/>
              <a:cs typeface="Titillium Web"/>
              <a:sym typeface="Titillium Web"/>
            </a:endParaRPr>
          </a:p>
          <a:p>
            <a:pPr marL="457200" marR="0" lvl="0" indent="-457200" algn="l" rtl="0">
              <a:spcBef>
                <a:spcPts val="1800"/>
              </a:spcBef>
              <a:spcAft>
                <a:spcPts val="0"/>
              </a:spcAft>
              <a:buSzPts val="4400"/>
              <a:buFont typeface="Titillium Web"/>
              <a:buAutoNum type="arabicPeriod"/>
            </a:pPr>
            <a:r>
              <a:rPr lang="en-US" sz="4400" b="0" i="0" u="none" strike="noStrike" cap="none" dirty="0">
                <a:latin typeface="Titillium Web"/>
                <a:ea typeface="Titillium Web"/>
                <a:cs typeface="Titillium Web"/>
                <a:sym typeface="Titillium Web"/>
              </a:rPr>
              <a:t>Shape the ideas into a plan</a:t>
            </a:r>
            <a:endParaRPr dirty="0"/>
          </a:p>
          <a:p>
            <a:pPr marL="457200" marR="0" lvl="0" indent="-457200" algn="l" rtl="0">
              <a:spcBef>
                <a:spcPts val="1800"/>
              </a:spcBef>
              <a:spcAft>
                <a:spcPts val="0"/>
              </a:spcAft>
              <a:buSzPts val="4400"/>
              <a:buFont typeface="Titillium Web"/>
              <a:buAutoNum type="arabicPeriod"/>
            </a:pPr>
            <a:r>
              <a:rPr lang="en-US" sz="4400" b="0" i="0" u="none" strike="noStrike" cap="none" dirty="0">
                <a:latin typeface="Titillium Web"/>
                <a:ea typeface="Titillium Web"/>
                <a:cs typeface="Titillium Web"/>
                <a:sym typeface="Titillium Web"/>
              </a:rPr>
              <a:t>Take action on your plan, course correct as necessary</a:t>
            </a:r>
            <a:endParaRPr sz="4400" b="0" i="0" u="none" strike="noStrike" cap="none" dirty="0">
              <a:latin typeface="Titillium Web"/>
              <a:ea typeface="Titillium Web"/>
              <a:cs typeface="Titillium Web"/>
              <a:sym typeface="Titillium Web"/>
            </a:endParaRPr>
          </a:p>
          <a:p>
            <a:pPr marL="0" marR="0" lvl="0" indent="0" algn="r" rtl="0">
              <a:spcBef>
                <a:spcPts val="1800"/>
              </a:spcBef>
              <a:spcAft>
                <a:spcPts val="0"/>
              </a:spcAft>
              <a:buNone/>
            </a:pPr>
            <a:r>
              <a:rPr lang="en-US" sz="4400" b="0" i="0" u="none" strike="noStrike" cap="none" dirty="0">
                <a:latin typeface="Titillium Web"/>
                <a:ea typeface="Titillium Web"/>
                <a:cs typeface="Titillium Web"/>
                <a:sym typeface="Titillium Web"/>
              </a:rPr>
              <a:t>                                                                                                      													                                                             </a:t>
            </a:r>
            <a:r>
              <a:rPr lang="en-US" sz="2800" b="0" i="0" u="none" strike="noStrike" cap="none" dirty="0" smtClean="0">
                <a:latin typeface="Titillium Web"/>
                <a:ea typeface="Titillium Web"/>
                <a:cs typeface="Titillium Web"/>
                <a:sym typeface="Titillium Web"/>
              </a:rPr>
              <a:t>                    Creativitymuse.com/</a:t>
            </a:r>
            <a:r>
              <a:rPr lang="en-US" sz="2800" b="0" i="0" u="none" strike="noStrike" cap="none" dirty="0" err="1" smtClean="0">
                <a:latin typeface="Titillium Web"/>
                <a:ea typeface="Titillium Web"/>
                <a:cs typeface="Titillium Web"/>
                <a:sym typeface="Titillium Web"/>
              </a:rPr>
              <a:t>wlac</a:t>
            </a:r>
            <a:endParaRPr sz="2800" b="0" i="0" u="none" strike="noStrike" cap="none" dirty="0">
              <a:latin typeface="Titillium Web"/>
              <a:ea typeface="Titillium Web"/>
              <a:cs typeface="Titillium Web"/>
              <a:sym typeface="Titillium Web"/>
            </a:endParaRPr>
          </a:p>
        </p:txBody>
      </p:sp>
      <p:cxnSp>
        <p:nvCxnSpPr>
          <p:cNvPr id="66" name="Shape 66"/>
          <p:cNvCxnSpPr/>
          <p:nvPr/>
        </p:nvCxnSpPr>
        <p:spPr>
          <a:xfrm rot="10800000" flipH="1">
            <a:off x="7733700" y="2715575"/>
            <a:ext cx="9701700" cy="59100"/>
          </a:xfrm>
          <a:prstGeom prst="straightConnector1">
            <a:avLst/>
          </a:prstGeom>
          <a:noFill/>
          <a:ln w="9525" cap="flat" cmpd="sng">
            <a:solidFill>
              <a:schemeClr val="dk2"/>
            </a:solidFill>
            <a:prstDash val="solid"/>
            <a:round/>
            <a:headEnd type="none" w="med" len="med"/>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10398" y="1870423"/>
            <a:ext cx="15044059" cy="7848302"/>
          </a:xfrm>
          <a:prstGeom prst="rect">
            <a:avLst/>
          </a:prstGeom>
          <a:noFill/>
        </p:spPr>
        <p:txBody>
          <a:bodyPr wrap="square" rtlCol="0">
            <a:spAutoFit/>
          </a:bodyPr>
          <a:lstStyle/>
          <a:p>
            <a:r>
              <a:rPr lang="en-US" sz="2800" dirty="0" smtClean="0"/>
              <a:t>Thank you for downloading this presentation. I hope you find it helpful on your journey of developing a creative mindset.</a:t>
            </a:r>
          </a:p>
          <a:p>
            <a:endParaRPr lang="en-US" sz="2800" dirty="0" smtClean="0"/>
          </a:p>
          <a:p>
            <a:r>
              <a:rPr lang="en-US" sz="2800" dirty="0" smtClean="0"/>
              <a:t> Please reach out if  you would like more information about my services like Creativity Coaching, Optimize your Pitch Breakthrough Sessions, Improvisation Classes and Mastermind groups. </a:t>
            </a:r>
          </a:p>
          <a:p>
            <a:endParaRPr lang="en-US" sz="2800" dirty="0"/>
          </a:p>
          <a:p>
            <a:r>
              <a:rPr lang="en-US" sz="2800" dirty="0" smtClean="0"/>
              <a:t>I am dedicated to supporting people to enjoy more authentic self-expression, self-confidence and accountability as they develop businesses or undertake creative projects that have been tucked away for far too long. </a:t>
            </a:r>
          </a:p>
          <a:p>
            <a:endParaRPr lang="en-US" sz="2800" dirty="0"/>
          </a:p>
          <a:p>
            <a:r>
              <a:rPr lang="en-US" sz="2800" dirty="0" smtClean="0"/>
              <a:t>Remember, if you’re alive you are able to create. Keep your mind open, ask questions, find allies and keep taking action as you manifest a life of your won self-generated possibility.</a:t>
            </a:r>
          </a:p>
          <a:p>
            <a:endParaRPr lang="en-US" sz="2800" dirty="0"/>
          </a:p>
          <a:p>
            <a:r>
              <a:rPr lang="en-US" sz="2800" dirty="0" smtClean="0"/>
              <a:t>Sincerely,</a:t>
            </a:r>
          </a:p>
          <a:p>
            <a:r>
              <a:rPr lang="en-US" sz="2800" dirty="0" smtClean="0"/>
              <a:t>Vivian </a:t>
            </a:r>
            <a:r>
              <a:rPr lang="en-US" sz="2800" dirty="0" err="1" smtClean="0"/>
              <a:t>Geffe</a:t>
            </a:r>
            <a:endParaRPr lang="en-US" sz="2800" dirty="0" smtClean="0"/>
          </a:p>
          <a:p>
            <a:r>
              <a:rPr lang="en-US" sz="2800" dirty="0" err="1" smtClean="0"/>
              <a:t>CreativityMuse</a:t>
            </a:r>
            <a:endParaRPr lang="en-US" sz="2800" dirty="0" smtClean="0"/>
          </a:p>
          <a:p>
            <a:r>
              <a:rPr lang="en-US" sz="2800" dirty="0" smtClean="0"/>
              <a:t>vivian@creativitymuse.com</a:t>
            </a:r>
            <a:endParaRPr lang="en-US" sz="2800" dirty="0"/>
          </a:p>
        </p:txBody>
      </p:sp>
    </p:spTree>
    <p:extLst>
      <p:ext uri="{BB962C8B-B14F-4D97-AF65-F5344CB8AC3E}">
        <p14:creationId xmlns:p14="http://schemas.microsoft.com/office/powerpoint/2010/main" val="1021927592"/>
      </p:ext>
    </p:extLst>
  </p:cSld>
  <p:clrMapOvr>
    <a:masterClrMapping/>
  </p:clrMapOvr>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647</Words>
  <Application>Microsoft Office PowerPoint</Application>
  <PresentationFormat>Custom</PresentationFormat>
  <Paragraphs>83</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Titillium Web</vt:lpstr>
      <vt:lpstr>Slabo 13px</vt:lpstr>
      <vt:lpstr>Titillium WebBlack</vt:lpstr>
      <vt:lpstr>Helvetica Neue</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vivian</dc:creator>
  <cp:lastModifiedBy>vivian</cp:lastModifiedBy>
  <cp:revision>2</cp:revision>
  <dcterms:modified xsi:type="dcterms:W3CDTF">2018-04-21T02:23:51Z</dcterms:modified>
</cp:coreProperties>
</file>