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68" r:id="rId4"/>
    <p:sldId id="309" r:id="rId5"/>
    <p:sldId id="277" r:id="rId6"/>
    <p:sldId id="279" r:id="rId7"/>
    <p:sldId id="291" r:id="rId8"/>
    <p:sldId id="310" r:id="rId9"/>
    <p:sldId id="311" r:id="rId10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87563-B443-46AA-9C0F-A10970E59F4E}" v="7" dt="2020-08-20T23:08:11.456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94633" autoAdjust="0"/>
  </p:normalViewPr>
  <p:slideViewPr>
    <p:cSldViewPr showGuides="1">
      <p:cViewPr varScale="1">
        <p:scale>
          <a:sx n="102" d="100"/>
          <a:sy n="102" d="100"/>
        </p:scale>
        <p:origin x="2088" y="114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E3E5-4147-4A1E-BCEF-0EAC3ECE138C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A78D-4C07-4874-BEC3-800390560850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9D3B-5B32-4955-B84A-E07193DA76AF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D6A3-2043-434A-AA25-BBEBAE7D41D7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8242-D86E-4107-97B7-1CBA40E9E1A1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6956-3742-41AE-B569-4E366E9BD22D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CCF-3A6F-4FF9-B37F-7AD49C6DAE34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C1E98-E9D8-48BE-89FB-05C17C707B19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EA1C-94C5-42F5-A123-1E009554F4F1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6D931266-3409-4618-AAF2-81E3A0AF5699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FB0A-7853-4B50-B0D5-746F659F83A6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5480C5-30DE-4BC5-A52B-FA4258EBB853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20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853" y="2768474"/>
            <a:ext cx="12109118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Presentation to the</a:t>
            </a:r>
            <a:br>
              <a:rPr lang="en-US" sz="5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</a:br>
            <a:r>
              <a:rPr lang="en-US" sz="5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fornian FB" panose="0207040306080B030204" pitchFamily="18" charset="0"/>
              </a:rPr>
              <a:t>East Garrison Community Services District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39091" y="5069169"/>
            <a:ext cx="7771606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Jonathan Brinkmann, Principal Analyst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September 10, 2025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03412" y="48768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74597" y="228600"/>
            <a:ext cx="938910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>
                <a:solidFill>
                  <a:schemeClr val="accent1"/>
                </a:solidFill>
                <a:latin typeface="+mj-lt"/>
              </a:rPr>
              <a:t>LAFCO </a:t>
            </a:r>
            <a:r>
              <a:rPr lang="en-US" sz="6600" dirty="0">
                <a:solidFill>
                  <a:schemeClr val="accent1"/>
                </a:solidFill>
                <a:latin typeface="Monotype Corsiva" panose="03010101010201010101" pitchFamily="66" charset="0"/>
              </a:rPr>
              <a:t>of Monterey County</a:t>
            </a:r>
            <a:endParaRPr lang="en-US" sz="700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48094" y="1353301"/>
            <a:ext cx="9442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0244" y="1353301"/>
            <a:ext cx="93378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dirty="0">
                <a:latin typeface="+mj-lt"/>
              </a:rPr>
              <a:t>LOCAL AGENCY FORMATION COMMISSION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0AA3-8C99-7862-C669-CD838E5D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Agency Formation Commission of Monterey County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98" y="1980923"/>
            <a:ext cx="56462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3400" dirty="0"/>
              <a:t>LAFCO’s Role &amp; Responsibilities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1203" y="3119696"/>
            <a:ext cx="53342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3400" dirty="0"/>
              <a:t>2025 LAFCO Study for East Garrison CSD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1203" y="4317981"/>
            <a:ext cx="52580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3400" dirty="0"/>
              <a:t>Study Recommendations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75412" y="2822494"/>
            <a:ext cx="4914409" cy="245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4A461-686C-77F0-8031-431E5F8C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815102"/>
            <a:ext cx="10055781" cy="822961"/>
          </a:xfrm>
          <a:solidFill>
            <a:schemeClr val="accent2"/>
          </a:solidFill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Agency Formation Commission of Monterey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905000"/>
            <a:ext cx="5334000" cy="4267200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Tx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LAFCO of Monterey County…</a:t>
            </a:r>
          </a:p>
          <a:p>
            <a:pPr marL="576072" indent="-576072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tx1"/>
                </a:solidFill>
              </a:rPr>
              <a:t>An independent  regulatory authority of the State of California, created in 1963  </a:t>
            </a:r>
          </a:p>
          <a:p>
            <a:pPr marL="576072" indent="-576072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tx1"/>
                </a:solidFill>
              </a:rPr>
              <a:t>General powers and authority to regulate boundaries of cities and special districts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A9942-E351-4A88-96DC-980CC3C5B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1373" y="381001"/>
            <a:ext cx="4549263" cy="58872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E600B-3EEA-A6F0-5237-23AFDD8F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45734"/>
            <a:ext cx="10255218" cy="402336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LAFCO’s mission is to promote sustainable growth and good governance in Monterey County by:</a:t>
            </a:r>
          </a:p>
          <a:p>
            <a:pPr marL="941722" lvl="4" indent="-576072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tx1"/>
                </a:solidFill>
              </a:rPr>
              <a:t>Encouraging the orderly formation, growth and development of local government agencies </a:t>
            </a:r>
          </a:p>
          <a:p>
            <a:pPr marL="941722" lvl="4" indent="-576072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tx1"/>
                </a:solidFill>
              </a:rPr>
              <a:t>Discouraging urban sprawl</a:t>
            </a:r>
          </a:p>
          <a:p>
            <a:pPr marL="941722" lvl="4" indent="-576072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tx1"/>
                </a:solidFill>
              </a:rPr>
              <a:t>Preserving open space and prime agricultural lands</a:t>
            </a:r>
          </a:p>
          <a:p>
            <a:pPr marL="941722" lvl="4" indent="-576072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tx1"/>
                </a:solidFill>
              </a:rPr>
              <a:t>Encouraging efficient delivery of government services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6994" y="914400"/>
            <a:ext cx="10055781" cy="746761"/>
          </a:xfrm>
          <a:solidFill>
            <a:schemeClr val="accent2"/>
          </a:solidFill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LAFCO’s Role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4CC4E-B0D0-4849-87FD-42BB5BD7ED27}"/>
              </a:ext>
            </a:extLst>
          </p:cNvPr>
          <p:cNvSpPr txBox="1"/>
          <p:nvPr/>
        </p:nvSpPr>
        <p:spPr>
          <a:xfrm>
            <a:off x="0" y="6488668"/>
            <a:ext cx="5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Agency Formation Commission of Monterey County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2C677-20CE-AC94-18FB-E286F391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815102"/>
            <a:ext cx="10055781" cy="82296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LAFCO Commissioners and Staff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Agency Formation Commission of Monterey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2438400"/>
            <a:ext cx="5029200" cy="2666999"/>
          </a:xfrm>
        </p:spPr>
        <p:txBody>
          <a:bodyPr>
            <a:noAutofit/>
          </a:bodyPr>
          <a:lstStyle/>
          <a:p>
            <a:pPr marL="658258" lvl="3" indent="-38404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County Supervisors (3)</a:t>
            </a:r>
          </a:p>
          <a:p>
            <a:pPr marL="658258" lvl="3" indent="-38404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City Councilmembers (3)</a:t>
            </a:r>
          </a:p>
          <a:p>
            <a:pPr marL="658258" lvl="3" indent="-38404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Special District Board Members (3)</a:t>
            </a:r>
          </a:p>
          <a:p>
            <a:pPr marL="658258" lvl="3" indent="-38404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Public Members (2) </a:t>
            </a:r>
          </a:p>
          <a:p>
            <a:pPr marL="29252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tx1"/>
                </a:solidFill>
              </a:rPr>
              <a:t>All 11 members are required to represent the interests of the entire public.</a:t>
            </a:r>
          </a:p>
          <a:p>
            <a:pPr marL="29252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79593" y="1798961"/>
            <a:ext cx="3965099" cy="297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81173" y="1798961"/>
            <a:ext cx="53340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126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/>
              <a:t>Commissioners, a unique mix: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AC343-76E3-4086-B79C-065ADAD80299}"/>
              </a:ext>
            </a:extLst>
          </p:cNvPr>
          <p:cNvSpPr txBox="1"/>
          <p:nvPr/>
        </p:nvSpPr>
        <p:spPr>
          <a:xfrm>
            <a:off x="1096963" y="4772785"/>
            <a:ext cx="8610600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126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/>
              <a:t>Professional Staff (3 FTE staff plus contract staff)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386CC-0EF4-CBF3-D1B7-2297F849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815102"/>
            <a:ext cx="10055781" cy="82296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LAFCO’s Oversight Responsibilities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Agency Formation Commission of Monterey County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6964" y="1905000"/>
            <a:ext cx="48450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Under LAFCO Purview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12 Cities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42 Independent Special Districts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Airport, Cemeteries, Community Service Districts, Fire, Harbor, Health Care, Mosquito Abatement, Memorial, Recreation &amp; Park, Resource Conservation, Solid Waste, Water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48 Dependent Special Districts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County Service Areas, Water, Transit, Sanitation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0612" y="1905000"/>
            <a:ext cx="4800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Not Under LAFCO Purview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Joint Power Authorities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Community Facilities Districts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Mello-Roos Districts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School or College Districts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County Boundaries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Bridge &amp; Highway Districts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Improvement Districts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Zones of Benefit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Air Pollution/Quality Districts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87DE9-307E-9A71-45CF-91A36DA5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6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815102"/>
            <a:ext cx="10055781" cy="82296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LAFCO Study for East Garrison CSD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Agency Formation Commission of Monterey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2" y="1845734"/>
            <a:ext cx="5454650" cy="4197164"/>
          </a:xfrm>
        </p:spPr>
        <p:txBody>
          <a:bodyPr>
            <a:normAutofit/>
          </a:bodyPr>
          <a:lstStyle/>
          <a:p>
            <a:pPr marL="576072" indent="-576072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</a:rPr>
              <a:t>Reviewed Services, Governance, Finances, Boundaries, and Spheres of Influence for East Garrison CSD and other CSDs</a:t>
            </a:r>
          </a:p>
          <a:p>
            <a:pPr marL="576072" indent="-576072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</a:rPr>
              <a:t>Dependent District Status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E29F0-94FA-708C-3DC4-F9821A1C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F6E78-1642-5927-E130-F1CC9D56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5" r="740" b="12202"/>
          <a:stretch/>
        </p:blipFill>
        <p:spPr>
          <a:xfrm>
            <a:off x="6704012" y="1742205"/>
            <a:ext cx="4267201" cy="48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344C1-8D95-B3E9-C55B-FDC69FD85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7C10-4D28-48F0-BA96-AAE73723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815102"/>
            <a:ext cx="10055781" cy="82296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LAFCO Study Recommendations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26CCA-EA93-3949-7532-BCA307E17759}"/>
              </a:ext>
            </a:extLst>
          </p:cNvPr>
          <p:cNvSpPr txBox="1"/>
          <p:nvPr/>
        </p:nvSpPr>
        <p:spPr>
          <a:xfrm>
            <a:off x="0" y="6488668"/>
            <a:ext cx="5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Agency Formation Commission of Monterey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E92C-ACEF-60A8-840F-E90238EC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2" y="1845734"/>
            <a:ext cx="5454650" cy="4197164"/>
          </a:xfrm>
        </p:spPr>
        <p:txBody>
          <a:bodyPr>
            <a:normAutofit lnSpcReduction="10000"/>
          </a:bodyPr>
          <a:lstStyle/>
          <a:p>
            <a:pPr marL="576072" indent="-576072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</a:rPr>
              <a:t>Affirm currently adopted Sphere of Influence for East Garrison CSD</a:t>
            </a:r>
          </a:p>
          <a:p>
            <a:pPr marL="576072" indent="-576072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</a:rPr>
              <a:t>Continue to coordinate with and assist the County of Monterey in achieving East Garrison CSD becoming an independent special district.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4B454-AB20-1B4B-2894-01DA1088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99B54-D944-843A-3AC0-324A422F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78" t="17902" r="4537" b="13874"/>
          <a:stretch/>
        </p:blipFill>
        <p:spPr>
          <a:xfrm>
            <a:off x="7085013" y="1947459"/>
            <a:ext cx="3810000" cy="37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3DE8FF8-789A-47A6-9664-4F178021C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224" y="1181685"/>
            <a:ext cx="7770376" cy="53326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 dirty="0">
                <a:solidFill>
                  <a:schemeClr val="tx2"/>
                </a:solidFill>
              </a:rPr>
              <a:t>Questions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B2DB40D-7DB2-4943-912C-603B77E4E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224" y="1448316"/>
            <a:ext cx="7770376" cy="464699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marL="342797" indent="-342797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399" b="1" dirty="0">
              <a:solidFill>
                <a:schemeClr val="tx1"/>
              </a:solidFill>
              <a:latin typeface="+mj-lt"/>
            </a:endParaRPr>
          </a:p>
          <a:p>
            <a:pPr marL="342797" indent="-342797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chemeClr val="tx1"/>
                </a:solidFill>
              </a:rPr>
              <a:t>LAFCO staff are available to help answer your questions.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8E7F-D964-CB45-285C-D734C555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1" y="6458998"/>
            <a:ext cx="1311683" cy="365030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31521B"/>
      </a:accent1>
      <a:accent2>
        <a:srgbClr val="31521B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LAFCO Standard">
      <a:majorFont>
        <a:latin typeface="Californian FB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11949</TotalTime>
  <Words>395</Words>
  <Application>Microsoft Office PowerPoint</Application>
  <PresentationFormat>Custom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Californian FB</vt:lpstr>
      <vt:lpstr>Euphemia</vt:lpstr>
      <vt:lpstr>Monotype Corsiva</vt:lpstr>
      <vt:lpstr>Wingdings</vt:lpstr>
      <vt:lpstr>Retrospect</vt:lpstr>
      <vt:lpstr>Presentation to the East Garrison Community Services District Advisory Committee</vt:lpstr>
      <vt:lpstr>Overview</vt:lpstr>
      <vt:lpstr>Introduction</vt:lpstr>
      <vt:lpstr>LAFCO’s Role </vt:lpstr>
      <vt:lpstr>LAFCO Commissioners and Staff</vt:lpstr>
      <vt:lpstr>LAFCO’s Oversight Responsibilities</vt:lpstr>
      <vt:lpstr>2025 LAFCO Study for East Garrison CSD</vt:lpstr>
      <vt:lpstr>LAFCO Study Recommendations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to the Monterey County Civil Grand Jury</dc:title>
  <dc:creator>Serrano, Joe A.</dc:creator>
  <cp:lastModifiedBy>Brinkmann, Jonathan</cp:lastModifiedBy>
  <cp:revision>203</cp:revision>
  <cp:lastPrinted>2025-09-10T18:04:58Z</cp:lastPrinted>
  <dcterms:created xsi:type="dcterms:W3CDTF">2017-08-29T18:15:58Z</dcterms:created>
  <dcterms:modified xsi:type="dcterms:W3CDTF">2025-09-12T20:38:52Z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