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Lst>
  <p:notesMasterIdLst>
    <p:notesMasterId r:id="rId25"/>
  </p:notesMasterIdLst>
  <p:sldIdLst>
    <p:sldId id="312" r:id="rId9"/>
    <p:sldId id="324" r:id="rId10"/>
    <p:sldId id="325" r:id="rId11"/>
    <p:sldId id="328" r:id="rId12"/>
    <p:sldId id="329" r:id="rId13"/>
    <p:sldId id="332" r:id="rId14"/>
    <p:sldId id="333" r:id="rId15"/>
    <p:sldId id="338" r:id="rId16"/>
    <p:sldId id="339" r:id="rId17"/>
    <p:sldId id="340" r:id="rId18"/>
    <p:sldId id="341" r:id="rId19"/>
    <p:sldId id="342" r:id="rId20"/>
    <p:sldId id="343" r:id="rId21"/>
    <p:sldId id="345" r:id="rId22"/>
    <p:sldId id="344" r:id="rId23"/>
    <p:sldId id="323" r:id="rId24"/>
  </p:sldIdLst>
  <p:sldSz cx="9144000" cy="6858000" type="screen4x3"/>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F768"/>
    <a:srgbClr val="4EA5B6"/>
    <a:srgbClr val="E25832"/>
    <a:srgbClr val="581C0C"/>
    <a:srgbClr val="224C54"/>
    <a:srgbClr val="9E3316"/>
    <a:srgbClr val="98C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3310" autoAdjust="0"/>
  </p:normalViewPr>
  <p:slideViewPr>
    <p:cSldViewPr showGuides="1">
      <p:cViewPr varScale="1">
        <p:scale>
          <a:sx n="54" d="100"/>
          <a:sy n="54" d="100"/>
        </p:scale>
        <p:origin x="1708" y="48"/>
      </p:cViewPr>
      <p:guideLst>
        <p:guide orient="horz" pos="2076"/>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1291F-1F8C-4583-AA12-BC57C01908A9}" type="datetimeFigureOut">
              <a:rPr lang="zh-CN" altLang="en-US" smtClean="0"/>
              <a:t>2023/8/24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ED78A4-5114-462E-BFD0-97AC85BA4F2B}" type="slidenum">
              <a:rPr lang="zh-CN" altLang="en-US" smtClean="0"/>
              <a:t>‹#›</a:t>
            </a:fld>
            <a:endParaRPr lang="zh-CN" altLang="en-US"/>
          </a:p>
        </p:txBody>
      </p:sp>
    </p:spTree>
    <p:extLst>
      <p:ext uri="{BB962C8B-B14F-4D97-AF65-F5344CB8AC3E}">
        <p14:creationId xmlns:p14="http://schemas.microsoft.com/office/powerpoint/2010/main" val="3882914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11</a:t>
            </a:fld>
            <a:endParaRPr lang="zh-CN" altLang="en-US"/>
          </a:p>
        </p:txBody>
      </p:sp>
    </p:spTree>
    <p:extLst>
      <p:ext uri="{BB962C8B-B14F-4D97-AF65-F5344CB8AC3E}">
        <p14:creationId xmlns:p14="http://schemas.microsoft.com/office/powerpoint/2010/main" val="231193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13</a:t>
            </a:fld>
            <a:endParaRPr lang="zh-CN" altLang="en-US"/>
          </a:p>
        </p:txBody>
      </p:sp>
    </p:spTree>
    <p:extLst>
      <p:ext uri="{BB962C8B-B14F-4D97-AF65-F5344CB8AC3E}">
        <p14:creationId xmlns:p14="http://schemas.microsoft.com/office/powerpoint/2010/main" val="142219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ED78A4-5114-462E-BFD0-97AC85BA4F2B}" type="slidenum">
              <a:rPr lang="zh-CN" altLang="en-US" smtClean="0"/>
              <a:t>16</a:t>
            </a:fld>
            <a:endParaRPr lang="zh-CN" altLang="en-US"/>
          </a:p>
        </p:txBody>
      </p:sp>
    </p:spTree>
    <p:extLst>
      <p:ext uri="{BB962C8B-B14F-4D97-AF65-F5344CB8AC3E}">
        <p14:creationId xmlns:p14="http://schemas.microsoft.com/office/powerpoint/2010/main" val="203789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84398E-F8F5-45DC-8E8D-A620BF20712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8326-DBAB-41E8-AC93-E9640103E9B2}" type="datetimeFigureOut">
              <a:rPr lang="zh-CN" altLang="en-US" smtClean="0"/>
              <a:t>2023/8/24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398E-F8F5-45DC-8E8D-A620BF20712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7.pn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36.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2.png"/><Relationship Id="rId5" Type="http://schemas.openxmlformats.org/officeDocument/2006/relationships/tags" Target="../tags/tag83.xml"/><Relationship Id="rId10" Type="http://schemas.openxmlformats.org/officeDocument/2006/relationships/image" Target="../media/image29.png"/><Relationship Id="rId4" Type="http://schemas.openxmlformats.org/officeDocument/2006/relationships/tags" Target="../tags/tag82.xml"/><Relationship Id="rId9"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tags" Target="../tags/tag90.xml"/><Relationship Id="rId7" Type="http://schemas.openxmlformats.org/officeDocument/2006/relationships/image" Target="../media/image2.png"/><Relationship Id="rId12" Type="http://schemas.openxmlformats.org/officeDocument/2006/relationships/image" Target="../media/image43.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jpeg"/><Relationship Id="rId11" Type="http://schemas.openxmlformats.org/officeDocument/2006/relationships/image" Target="../media/image42.png"/><Relationship Id="rId5" Type="http://schemas.openxmlformats.org/officeDocument/2006/relationships/slideLayout" Target="../slideLayouts/slideLayout8.xml"/><Relationship Id="rId10" Type="http://schemas.openxmlformats.org/officeDocument/2006/relationships/image" Target="../media/image41.png"/><Relationship Id="rId4" Type="http://schemas.openxmlformats.org/officeDocument/2006/relationships/tags" Target="../tags/tag91.xml"/><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92.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2.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47.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jpeg"/><Relationship Id="rId5" Type="http://schemas.openxmlformats.org/officeDocument/2006/relationships/tags" Target="../tags/tag97.xml"/><Relationship Id="rId15" Type="http://schemas.openxmlformats.org/officeDocument/2006/relationships/image" Target="../media/image49.png"/><Relationship Id="rId10" Type="http://schemas.openxmlformats.org/officeDocument/2006/relationships/slideLayout" Target="../slideLayouts/slideLayout8.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52.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2.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51.png"/><Relationship Id="rId5" Type="http://schemas.openxmlformats.org/officeDocument/2006/relationships/tags" Target="../tags/tag106.xml"/><Relationship Id="rId10" Type="http://schemas.openxmlformats.org/officeDocument/2006/relationships/image" Target="../media/image50.png"/><Relationship Id="rId4" Type="http://schemas.openxmlformats.org/officeDocument/2006/relationships/tags" Target="../tags/tag105.xml"/><Relationship Id="rId9"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tags" Target="../tags/tag8.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image" Target="../media/image2.png"/><Relationship Id="rId3" Type="http://schemas.openxmlformats.org/officeDocument/2006/relationships/tags" Target="../tags/tag11.xml"/><Relationship Id="rId21" Type="http://schemas.openxmlformats.org/officeDocument/2006/relationships/image" Target="../media/image10.png"/><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1.jpeg"/><Relationship Id="rId25" Type="http://schemas.openxmlformats.org/officeDocument/2006/relationships/image" Target="../media/image14.png"/><Relationship Id="rId2" Type="http://schemas.openxmlformats.org/officeDocument/2006/relationships/tags" Target="../tags/tag10.xml"/><Relationship Id="rId16" Type="http://schemas.openxmlformats.org/officeDocument/2006/relationships/slideLayout" Target="../slideLayouts/slideLayout3.xml"/><Relationship Id="rId20" Type="http://schemas.openxmlformats.org/officeDocument/2006/relationships/image" Target="../media/image9.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13.pn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12.png"/><Relationship Id="rId10" Type="http://schemas.openxmlformats.org/officeDocument/2006/relationships/tags" Target="../tags/tag18.xml"/><Relationship Id="rId19" Type="http://schemas.openxmlformats.org/officeDocument/2006/relationships/image" Target="../media/image7.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slideLayout" Target="../slideLayouts/slideLayout4.xml"/><Relationship Id="rId18" Type="http://schemas.openxmlformats.org/officeDocument/2006/relationships/image" Target="../media/image16.png"/><Relationship Id="rId3" Type="http://schemas.openxmlformats.org/officeDocument/2006/relationships/tags" Target="../tags/tag26.xml"/><Relationship Id="rId21" Type="http://schemas.openxmlformats.org/officeDocument/2006/relationships/image" Target="../media/image19.png"/><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image" Target="../media/image15.png"/><Relationship Id="rId2" Type="http://schemas.openxmlformats.org/officeDocument/2006/relationships/tags" Target="../tags/tag25.xml"/><Relationship Id="rId16" Type="http://schemas.openxmlformats.org/officeDocument/2006/relationships/image" Target="../media/image8.png"/><Relationship Id="rId20" Type="http://schemas.openxmlformats.org/officeDocument/2006/relationships/image" Target="../media/image18.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image" Target="../media/image2.png"/><Relationship Id="rId10" Type="http://schemas.openxmlformats.org/officeDocument/2006/relationships/tags" Target="../tags/tag33.xml"/><Relationship Id="rId19" Type="http://schemas.openxmlformats.org/officeDocument/2006/relationships/image" Target="../media/image17.png"/><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1.jpe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8.xml"/><Relationship Id="rId7" Type="http://schemas.openxmlformats.org/officeDocument/2006/relationships/image" Target="../media/image2.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jpeg"/><Relationship Id="rId5" Type="http://schemas.openxmlformats.org/officeDocument/2006/relationships/slideLayout" Target="../slideLayouts/slideLayout5.xml"/><Relationship Id="rId4" Type="http://schemas.openxmlformats.org/officeDocument/2006/relationships/tags" Target="../tags/tag39.xml"/></Relationships>
</file>

<file path=ppt/slides/_rels/slide7.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21" Type="http://schemas.openxmlformats.org/officeDocument/2006/relationships/tags" Target="../tags/tag60.xml"/><Relationship Id="rId34" Type="http://schemas.openxmlformats.org/officeDocument/2006/relationships/image" Target="../media/image25.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24.png"/><Relationship Id="rId38" Type="http://schemas.openxmlformats.org/officeDocument/2006/relationships/image" Target="../media/image21.pn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image" Target="../media/image1.jpe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23.png"/><Relationship Id="rId37" Type="http://schemas.openxmlformats.org/officeDocument/2006/relationships/image" Target="../media/image28.pn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slideLayout" Target="../slideLayouts/slideLayout6.xml"/><Relationship Id="rId36" Type="http://schemas.openxmlformats.org/officeDocument/2006/relationships/image" Target="../media/image27.png"/><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22.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tags" Target="../tags/tag66.xml"/><Relationship Id="rId30" Type="http://schemas.openxmlformats.org/officeDocument/2006/relationships/image" Target="../media/image2.png"/><Relationship Id="rId35" Type="http://schemas.openxmlformats.org/officeDocument/2006/relationships/image" Target="../media/image26.png"/><Relationship Id="rId8" Type="http://schemas.openxmlformats.org/officeDocument/2006/relationships/tags" Target="../tags/tag47.xml"/><Relationship Id="rId3" Type="http://schemas.openxmlformats.org/officeDocument/2006/relationships/tags" Target="../tags/tag4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70.xml"/></Relationships>
</file>

<file path=ppt/slides/_rels/slide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tags" Target="../tags/tag72.xml"/><Relationship Id="rId16" Type="http://schemas.openxmlformats.org/officeDocument/2006/relationships/image" Target="../media/image33.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2.png"/><Relationship Id="rId5" Type="http://schemas.openxmlformats.org/officeDocument/2006/relationships/tags" Target="../tags/tag75.xml"/><Relationship Id="rId15" Type="http://schemas.openxmlformats.org/officeDocument/2006/relationships/image" Target="../media/image32.png"/><Relationship Id="rId10" Type="http://schemas.openxmlformats.org/officeDocument/2006/relationships/image" Target="../media/image1.jpeg"/><Relationship Id="rId4" Type="http://schemas.openxmlformats.org/officeDocument/2006/relationships/tags" Target="../tags/tag74.xml"/><Relationship Id="rId9" Type="http://schemas.openxmlformats.org/officeDocument/2006/relationships/slideLayout" Target="../slideLayouts/slideLayout8.xml"/><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4" cstate="print"/>
          <a:stretch>
            <a:fillRect/>
          </a:stretch>
        </p:blipFill>
        <p:spPr>
          <a:xfrm>
            <a:off x="0" y="-213695"/>
            <a:ext cx="9144000" cy="6593640"/>
          </a:xfrm>
          <a:prstGeom prst="rect">
            <a:avLst/>
          </a:prstGeom>
          <a:solidFill>
            <a:schemeClr val="tx2">
              <a:lumMod val="20000"/>
              <a:lumOff val="80000"/>
            </a:schemeClr>
          </a:solidFill>
        </p:spPr>
      </p:pic>
      <p:pic>
        <p:nvPicPr>
          <p:cNvPr id="6" name="图片 5" descr="2JUP$RY4B6G(RGH$(LS)TVV"/>
          <p:cNvPicPr>
            <a:picLocks noChangeAspect="1"/>
          </p:cNvPicPr>
          <p:nvPr/>
        </p:nvPicPr>
        <p:blipFill>
          <a:blip r:embed="rId5"/>
          <a:stretch>
            <a:fillRect/>
          </a:stretch>
        </p:blipFill>
        <p:spPr>
          <a:xfrm>
            <a:off x="0" y="5901890"/>
            <a:ext cx="9144000" cy="956110"/>
          </a:xfrm>
          <a:prstGeom prst="rect">
            <a:avLst/>
          </a:prstGeom>
        </p:spPr>
      </p:pic>
      <p:sp>
        <p:nvSpPr>
          <p:cNvPr id="3" name="文本框 2"/>
          <p:cNvSpPr txBox="1"/>
          <p:nvPr/>
        </p:nvSpPr>
        <p:spPr>
          <a:xfrm>
            <a:off x="107504" y="383763"/>
            <a:ext cx="8928992" cy="830997"/>
          </a:xfrm>
          <a:prstGeom prst="rect">
            <a:avLst/>
          </a:prstGeom>
          <a:noFill/>
        </p:spPr>
        <p:txBody>
          <a:bodyPr wrap="square" rtlCol="0">
            <a:spAutoFit/>
          </a:bodyPr>
          <a:lstStyle/>
          <a:p>
            <a:pPr algn="ctr"/>
            <a:r>
              <a:rPr lang="en-US" altLang="zh-CN" sz="2400" b="1"/>
              <a:t>Guidewire Trial Sample Description</a:t>
            </a:r>
          </a:p>
          <a:p>
            <a:pPr algn="ctr"/>
            <a:r>
              <a:rPr lang="en-US" altLang="zh-CN" sz="2400" b="1"/>
              <a:t>Qinghai Provincial People’s Hospital</a:t>
            </a:r>
            <a:endParaRPr lang="en-US" altLang="zh-CN" dirty="0"/>
          </a:p>
        </p:txBody>
      </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719942662"/>
              </p:ext>
            </p:extLst>
          </p:nvPr>
        </p:nvGraphicFramePr>
        <p:xfrm>
          <a:off x="827584" y="1512074"/>
          <a:ext cx="7689019" cy="1855718"/>
        </p:xfrm>
        <a:graphic>
          <a:graphicData uri="http://schemas.openxmlformats.org/drawingml/2006/table">
            <a:tbl>
              <a:tblPr firstRow="1" bandRow="1">
                <a:tableStyleId>{5C22544A-7EE6-4342-B048-85BDC9FD1C3A}</a:tableStyleId>
              </a:tblPr>
              <a:tblGrid>
                <a:gridCol w="1712355">
                  <a:extLst>
                    <a:ext uri="{9D8B030D-6E8A-4147-A177-3AD203B41FA5}">
                      <a16:colId xmlns:a16="http://schemas.microsoft.com/office/drawing/2014/main" val="20000"/>
                    </a:ext>
                  </a:extLst>
                </a:gridCol>
                <a:gridCol w="1781175">
                  <a:extLst>
                    <a:ext uri="{9D8B030D-6E8A-4147-A177-3AD203B41FA5}">
                      <a16:colId xmlns:a16="http://schemas.microsoft.com/office/drawing/2014/main" val="20001"/>
                    </a:ext>
                  </a:extLst>
                </a:gridCol>
                <a:gridCol w="1233805">
                  <a:extLst>
                    <a:ext uri="{9D8B030D-6E8A-4147-A177-3AD203B41FA5}">
                      <a16:colId xmlns:a16="http://schemas.microsoft.com/office/drawing/2014/main" val="20002"/>
                    </a:ext>
                  </a:extLst>
                </a:gridCol>
                <a:gridCol w="2961684">
                  <a:extLst>
                    <a:ext uri="{9D8B030D-6E8A-4147-A177-3AD203B41FA5}">
                      <a16:colId xmlns:a16="http://schemas.microsoft.com/office/drawing/2014/main" val="20003"/>
                    </a:ext>
                  </a:extLst>
                </a:gridCol>
              </a:tblGrid>
              <a:tr h="370840">
                <a:tc>
                  <a:txBody>
                    <a:bodyPr/>
                    <a:lstStyle/>
                    <a:p>
                      <a:pPr algn="ctr"/>
                      <a:r>
                        <a:rPr lang="en-US" altLang="zh-CN" dirty="0"/>
                        <a:t>Specifications</a:t>
                      </a:r>
                      <a:endParaRPr lang="zh-CN" altLang="en-US" dirty="0"/>
                    </a:p>
                  </a:txBody>
                  <a:tcPr anchor="ctr"/>
                </a:tc>
                <a:tc>
                  <a:txBody>
                    <a:bodyPr/>
                    <a:lstStyle/>
                    <a:p>
                      <a:pPr algn="ctr"/>
                      <a:r>
                        <a:rPr lang="en-US" altLang="zh-CN" dirty="0"/>
                        <a:t>Lot</a:t>
                      </a:r>
                      <a:r>
                        <a:rPr lang="en-US" altLang="zh-CN" baseline="0" dirty="0"/>
                        <a:t> Number</a:t>
                      </a:r>
                      <a:endParaRPr lang="zh-CN" altLang="en-US"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dirty="0"/>
                        <a:t>Tip</a:t>
                      </a:r>
                      <a:r>
                        <a:rPr lang="en-US" altLang="zh-CN" baseline="0" dirty="0"/>
                        <a:t> Force</a:t>
                      </a:r>
                      <a:endParaRPr lang="zh-CN" altLang="en-US" dirty="0"/>
                    </a:p>
                  </a:txBody>
                  <a:tcPr anchor="ctr"/>
                </a:tc>
                <a:tc>
                  <a:txBody>
                    <a:bodyPr/>
                    <a:lstStyle/>
                    <a:p>
                      <a:pPr algn="ctr"/>
                      <a:r>
                        <a:rPr lang="en-US" altLang="zh-CN" dirty="0"/>
                        <a:t>Remark</a:t>
                      </a:r>
                      <a:endParaRPr lang="zh-CN" altLang="en-US" dirty="0"/>
                    </a:p>
                  </a:txBody>
                  <a:tcPr anchor="ctr"/>
                </a:tc>
                <a:extLst>
                  <a:ext uri="{0D108BD9-81ED-4DB2-BD59-A6C34878D82A}">
                    <a16:rowId xmlns:a16="http://schemas.microsoft.com/office/drawing/2014/main" val="10000"/>
                  </a:ext>
                </a:extLst>
              </a:tr>
              <a:tr h="370840">
                <a:tc rowSpan="4">
                  <a:txBody>
                    <a:bodyPr/>
                    <a:lstStyle/>
                    <a:p>
                      <a:pPr algn="ctr"/>
                      <a:r>
                        <a:rPr lang="en-US" altLang="zh-CN" dirty="0"/>
                        <a:t>IW-14-190-MDS</a:t>
                      </a:r>
                      <a:endParaRPr lang="zh-CN" altLang="en-US" dirty="0"/>
                    </a:p>
                  </a:txBody>
                  <a:tcPr anchor="ctr">
                    <a:solidFill>
                      <a:schemeClr val="accent1">
                        <a:lumMod val="40000"/>
                        <a:lumOff val="60000"/>
                      </a:schemeClr>
                    </a:solidFill>
                  </a:tcPr>
                </a:tc>
                <a:tc>
                  <a:txBody>
                    <a:bodyPr/>
                    <a:lstStyle/>
                    <a:p>
                      <a:pPr algn="ctr"/>
                      <a:r>
                        <a:rPr lang="en-US" altLang="zh-CN" dirty="0"/>
                        <a:t>07SY23042301</a:t>
                      </a:r>
                      <a:endParaRPr lang="zh-CN" altLang="en-US" dirty="0"/>
                    </a:p>
                  </a:txBody>
                  <a:tcPr anchor="ctr">
                    <a:solidFill>
                      <a:schemeClr val="accent1">
                        <a:lumMod val="40000"/>
                        <a:lumOff val="60000"/>
                      </a:schemeClr>
                    </a:solidFill>
                  </a:tcPr>
                </a:tc>
                <a:tc>
                  <a:txBody>
                    <a:bodyPr/>
                    <a:lstStyle/>
                    <a:p>
                      <a:pPr algn="ctr"/>
                      <a:r>
                        <a:rPr lang="en-US" altLang="zh-CN" dirty="0"/>
                        <a:t>0.8 gf</a:t>
                      </a:r>
                      <a:endParaRPr lang="zh-CN" altLang="en-US" dirty="0"/>
                    </a:p>
                  </a:txBody>
                  <a:tcPr anchor="ctr">
                    <a:solidFill>
                      <a:schemeClr val="accent1">
                        <a:lumMod val="40000"/>
                        <a:lumOff val="60000"/>
                      </a:schemeClr>
                    </a:solidFill>
                  </a:tcPr>
                </a:tc>
                <a:tc rowSpan="2">
                  <a:txBody>
                    <a:bodyPr/>
                    <a:lstStyle/>
                    <a:p>
                      <a:pPr algn="ctr"/>
                      <a:r>
                        <a:rPr lang="en-US" altLang="zh-CN" dirty="0"/>
                        <a:t>Improved</a:t>
                      </a:r>
                      <a:r>
                        <a:rPr lang="en-US" altLang="zh-CN" baseline="0" dirty="0"/>
                        <a:t> one to one torque</a:t>
                      </a:r>
                      <a:endParaRPr lang="zh-CN" altLang="en-US" dirty="0"/>
                    </a:p>
                  </a:txBody>
                  <a:tcPr anchor="ctr">
                    <a:solidFill>
                      <a:schemeClr val="accent1">
                        <a:lumMod val="40000"/>
                        <a:lumOff val="60000"/>
                      </a:schemeClr>
                    </a:solidFill>
                  </a:tcPr>
                </a:tc>
                <a:extLst>
                  <a:ext uri="{0D108BD9-81ED-4DB2-BD59-A6C34878D82A}">
                    <a16:rowId xmlns:a16="http://schemas.microsoft.com/office/drawing/2014/main" val="10001"/>
                  </a:ext>
                </a:extLst>
              </a:tr>
              <a:tr h="370840">
                <a:tc vMerge="1">
                  <a:txBody>
                    <a:bodyPr/>
                    <a:lstStyle/>
                    <a:p>
                      <a:endParaRPr lang="zh-CN"/>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dirty="0"/>
                        <a:t>07SY23042302</a:t>
                      </a:r>
                      <a:endParaRPr lang="zh-CN" altLang="en-US" dirty="0"/>
                    </a:p>
                  </a:txBody>
                  <a:tcPr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dirty="0"/>
                        <a:t>0.6 gf</a:t>
                      </a:r>
                      <a:endParaRPr lang="zh-CN" altLang="en-US" dirty="0"/>
                    </a:p>
                  </a:txBody>
                  <a:tcPr anchor="ctr">
                    <a:solidFill>
                      <a:schemeClr val="accent1">
                        <a:lumMod val="40000"/>
                        <a:lumOff val="60000"/>
                      </a:schemeClr>
                    </a:solidFill>
                  </a:tcPr>
                </a:tc>
                <a:tc vMerge="1">
                  <a:txBody>
                    <a:bodyPr/>
                    <a:lstStyle/>
                    <a:p>
                      <a:endParaRPr lang="zh-CN"/>
                    </a:p>
                  </a:txBody>
                  <a:tcPr/>
                </a:tc>
                <a:extLst>
                  <a:ext uri="{0D108BD9-81ED-4DB2-BD59-A6C34878D82A}">
                    <a16:rowId xmlns:a16="http://schemas.microsoft.com/office/drawing/2014/main" val="10002"/>
                  </a:ext>
                </a:extLst>
              </a:tr>
              <a:tr h="372358">
                <a:tc vMerge="1">
                  <a:txBody>
                    <a:bodyPr/>
                    <a:lstStyle/>
                    <a:p>
                      <a:endParaRPr lang="zh-CN"/>
                    </a:p>
                  </a:txBody>
                  <a:tcPr/>
                </a:tc>
                <a:tc>
                  <a:txBody>
                    <a:bodyPr/>
                    <a:lstStyle/>
                    <a:p>
                      <a:pPr algn="ctr"/>
                      <a:r>
                        <a:rPr lang="en-US" altLang="zh-CN" dirty="0"/>
                        <a:t>0722051801</a:t>
                      </a:r>
                      <a:endParaRPr lang="zh-CN" altLang="en-US" dirty="0"/>
                    </a:p>
                  </a:txBody>
                  <a:tcPr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dirty="0"/>
                        <a:t>0.8 gf</a:t>
                      </a:r>
                      <a:endParaRPr lang="zh-CN" altLang="en-US" dirty="0"/>
                    </a:p>
                  </a:txBody>
                  <a:tcPr anchor="ctr">
                    <a:solidFill>
                      <a:schemeClr val="accent1">
                        <a:lumMod val="40000"/>
                        <a:lumOff val="60000"/>
                      </a:schemeClr>
                    </a:solidFill>
                  </a:tcPr>
                </a:tc>
                <a:tc>
                  <a:txBody>
                    <a:bodyPr/>
                    <a:lstStyle/>
                    <a:p>
                      <a:pPr algn="ctr"/>
                      <a:endParaRPr lang="zh-CN" altLang="en-US" dirty="0"/>
                    </a:p>
                  </a:txBody>
                  <a:tcPr anchor="ctr">
                    <a:solidFill>
                      <a:schemeClr val="accent1">
                        <a:lumMod val="40000"/>
                        <a:lumOff val="60000"/>
                      </a:schemeClr>
                    </a:solidFill>
                  </a:tcPr>
                </a:tc>
                <a:extLst>
                  <a:ext uri="{0D108BD9-81ED-4DB2-BD59-A6C34878D82A}">
                    <a16:rowId xmlns:a16="http://schemas.microsoft.com/office/drawing/2014/main" val="10003"/>
                  </a:ext>
                </a:extLst>
              </a:tr>
              <a:tr h="370840">
                <a:tc vMerge="1">
                  <a:txBody>
                    <a:bodyPr/>
                    <a:lstStyle/>
                    <a:p>
                      <a:endParaRPr lang="zh-CN"/>
                    </a:p>
                  </a:txBody>
                  <a:tcPr/>
                </a:tc>
                <a:tc>
                  <a:txBody>
                    <a:bodyPr/>
                    <a:lstStyle/>
                    <a:p>
                      <a:pPr algn="ctr"/>
                      <a:r>
                        <a:rPr lang="en-US" altLang="zh-CN" dirty="0"/>
                        <a:t>0723032101</a:t>
                      </a:r>
                      <a:endParaRPr lang="zh-CN" altLang="en-US" dirty="0"/>
                    </a:p>
                  </a:txBody>
                  <a:tcPr anchor="ctr">
                    <a:solidFill>
                      <a:schemeClr val="accent1">
                        <a:lumMod val="40000"/>
                        <a:lumOff val="60000"/>
                      </a:schemeClr>
                    </a:solidFill>
                  </a:tcPr>
                </a:tc>
                <a:tc>
                  <a:txBody>
                    <a:bodyPr/>
                    <a:lstStyle/>
                    <a:p>
                      <a:pPr algn="ctr"/>
                      <a:r>
                        <a:rPr lang="en-US" altLang="zh-CN" dirty="0"/>
                        <a:t>1.5 gf</a:t>
                      </a:r>
                      <a:endParaRPr lang="zh-CN" altLang="en-US" dirty="0"/>
                    </a:p>
                  </a:txBody>
                  <a:tcPr anchor="ctr">
                    <a:solidFill>
                      <a:schemeClr val="accent1">
                        <a:lumMod val="40000"/>
                        <a:lumOff val="60000"/>
                      </a:schemeClr>
                    </a:solidFill>
                  </a:tcPr>
                </a:tc>
                <a:tc>
                  <a:txBody>
                    <a:bodyPr/>
                    <a:lstStyle/>
                    <a:p>
                      <a:pPr algn="ctr"/>
                      <a:endParaRPr lang="zh-CN" altLang="en-US" dirty="0"/>
                    </a:p>
                  </a:txBody>
                  <a:tcPr anchor="ctr">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7" name="文本框 6"/>
          <p:cNvSpPr txBox="1"/>
          <p:nvPr>
            <p:custDataLst>
              <p:tags r:id="rId2"/>
            </p:custDataLst>
          </p:nvPr>
        </p:nvSpPr>
        <p:spPr>
          <a:xfrm>
            <a:off x="827404" y="3500755"/>
            <a:ext cx="7777043" cy="1338828"/>
          </a:xfrm>
          <a:prstGeom prst="rect">
            <a:avLst/>
          </a:prstGeom>
          <a:noFill/>
        </p:spPr>
        <p:txBody>
          <a:bodyPr wrap="square" rtlCol="0">
            <a:spAutoFit/>
          </a:bodyPr>
          <a:lstStyle/>
          <a:p>
            <a:pPr>
              <a:lnSpc>
                <a:spcPct val="150000"/>
              </a:lnSpc>
            </a:pPr>
            <a:r>
              <a:rPr lang="zh-CN" altLang="en-US"/>
              <a:t>         </a:t>
            </a:r>
            <a:r>
              <a:rPr lang="en-US" altLang="zh-CN"/>
              <a:t>Total six surgeries were recorded and found one vessel was tortuous, seven vessels were narrowed, and one vessel was occluded. The usage of Inno-Pathwire is listed below:</a:t>
            </a:r>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9" cstate="print"/>
          <a:stretch>
            <a:fillRect/>
          </a:stretch>
        </p:blipFill>
        <p:spPr>
          <a:xfrm>
            <a:off x="0" y="0"/>
            <a:ext cx="9144000" cy="6593640"/>
          </a:xfrm>
          <a:prstGeom prst="rect">
            <a:avLst/>
          </a:prstGeom>
        </p:spPr>
      </p:pic>
      <p:pic>
        <p:nvPicPr>
          <p:cNvPr id="31" name="图片 30"/>
          <p:cNvPicPr>
            <a:picLocks noChangeAspect="1"/>
          </p:cNvPicPr>
          <p:nvPr>
            <p:custDataLst>
              <p:tags r:id="rId1"/>
            </p:custDataLst>
          </p:nvPr>
        </p:nvPicPr>
        <p:blipFill>
          <a:blip r:embed="rId10"/>
          <a:stretch>
            <a:fillRect/>
          </a:stretch>
        </p:blipFill>
        <p:spPr>
          <a:xfrm>
            <a:off x="2324" y="658181"/>
            <a:ext cx="3411283" cy="2733125"/>
          </a:xfrm>
          <a:prstGeom prst="rect">
            <a:avLst/>
          </a:prstGeom>
        </p:spPr>
      </p:pic>
      <p:pic>
        <p:nvPicPr>
          <p:cNvPr id="6" name="图片 5" descr="2JUP$RY4B6G(RGH$(LS)TVV"/>
          <p:cNvPicPr>
            <a:picLocks noChangeAspect="1"/>
          </p:cNvPicPr>
          <p:nvPr/>
        </p:nvPicPr>
        <p:blipFill>
          <a:blip r:embed="rId11"/>
          <a:stretch>
            <a:fillRect/>
          </a:stretch>
        </p:blipFill>
        <p:spPr>
          <a:xfrm>
            <a:off x="0" y="5901890"/>
            <a:ext cx="9144000" cy="956110"/>
          </a:xfrm>
          <a:prstGeom prst="rect">
            <a:avLst/>
          </a:prstGeom>
        </p:spPr>
      </p:pic>
      <p:sp>
        <p:nvSpPr>
          <p:cNvPr id="17" name="椭圆 16"/>
          <p:cNvSpPr/>
          <p:nvPr/>
        </p:nvSpPr>
        <p:spPr>
          <a:xfrm>
            <a:off x="0" y="547772"/>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18" name="矩形 17"/>
          <p:cNvSpPr/>
          <p:nvPr/>
        </p:nvSpPr>
        <p:spPr>
          <a:xfrm>
            <a:off x="3696233" y="403539"/>
            <a:ext cx="3259418" cy="553998"/>
          </a:xfrm>
          <a:prstGeom prst="rect">
            <a:avLst/>
          </a:prstGeom>
        </p:spPr>
        <p:txBody>
          <a:bodyPr wrap="none">
            <a:spAutoFit/>
          </a:bodyPr>
          <a:lstStyle/>
          <a:p>
            <a:pPr>
              <a:lnSpc>
                <a:spcPct val="150000"/>
              </a:lnSpc>
            </a:pPr>
            <a:r>
              <a:rPr lang="en-US" altLang="zh-CN" sz="2000" dirty="0"/>
              <a:t>b.    Diagonal branch stenosis</a:t>
            </a:r>
            <a:r>
              <a:rPr lang="en-US" altLang="zh-CN" dirty="0"/>
              <a:t>.</a:t>
            </a:r>
          </a:p>
        </p:txBody>
      </p:sp>
      <p:pic>
        <p:nvPicPr>
          <p:cNvPr id="42" name="图片 41"/>
          <p:cNvPicPr>
            <a:picLocks noChangeAspect="1"/>
          </p:cNvPicPr>
          <p:nvPr>
            <p:custDataLst>
              <p:tags r:id="rId2"/>
            </p:custDataLst>
          </p:nvPr>
        </p:nvPicPr>
        <p:blipFill>
          <a:blip r:embed="rId10"/>
          <a:stretch>
            <a:fillRect/>
          </a:stretch>
        </p:blipFill>
        <p:spPr>
          <a:xfrm>
            <a:off x="0" y="3391306"/>
            <a:ext cx="3419872" cy="2733125"/>
          </a:xfrm>
          <a:prstGeom prst="rect">
            <a:avLst/>
          </a:prstGeom>
        </p:spPr>
      </p:pic>
      <p:sp>
        <p:nvSpPr>
          <p:cNvPr id="19" name="任意多边形 18"/>
          <p:cNvSpPr/>
          <p:nvPr/>
        </p:nvSpPr>
        <p:spPr>
          <a:xfrm>
            <a:off x="1488501" y="3663950"/>
            <a:ext cx="1365275" cy="708025"/>
          </a:xfrm>
          <a:custGeom>
            <a:avLst/>
            <a:gdLst>
              <a:gd name="connsiteX0" fmla="*/ 0 w 1365275"/>
              <a:gd name="connsiteY0" fmla="*/ 165100 h 708025"/>
              <a:gd name="connsiteX1" fmla="*/ 88900 w 1365275"/>
              <a:gd name="connsiteY1" fmla="*/ 161925 h 708025"/>
              <a:gd name="connsiteX2" fmla="*/ 107950 w 1365275"/>
              <a:gd name="connsiteY2" fmla="*/ 155575 h 708025"/>
              <a:gd name="connsiteX3" fmla="*/ 130175 w 1365275"/>
              <a:gd name="connsiteY3" fmla="*/ 152400 h 708025"/>
              <a:gd name="connsiteX4" fmla="*/ 142875 w 1365275"/>
              <a:gd name="connsiteY4" fmla="*/ 149225 h 708025"/>
              <a:gd name="connsiteX5" fmla="*/ 171450 w 1365275"/>
              <a:gd name="connsiteY5" fmla="*/ 142875 h 708025"/>
              <a:gd name="connsiteX6" fmla="*/ 184150 w 1365275"/>
              <a:gd name="connsiteY6" fmla="*/ 136525 h 708025"/>
              <a:gd name="connsiteX7" fmla="*/ 203200 w 1365275"/>
              <a:gd name="connsiteY7" fmla="*/ 130175 h 708025"/>
              <a:gd name="connsiteX8" fmla="*/ 228600 w 1365275"/>
              <a:gd name="connsiteY8" fmla="*/ 120650 h 708025"/>
              <a:gd name="connsiteX9" fmla="*/ 254000 w 1365275"/>
              <a:gd name="connsiteY9" fmla="*/ 114300 h 708025"/>
              <a:gd name="connsiteX10" fmla="*/ 266700 w 1365275"/>
              <a:gd name="connsiteY10" fmla="*/ 104775 h 708025"/>
              <a:gd name="connsiteX11" fmla="*/ 298450 w 1365275"/>
              <a:gd name="connsiteY11" fmla="*/ 95250 h 708025"/>
              <a:gd name="connsiteX12" fmla="*/ 307975 w 1365275"/>
              <a:gd name="connsiteY12" fmla="*/ 88900 h 708025"/>
              <a:gd name="connsiteX13" fmla="*/ 323850 w 1365275"/>
              <a:gd name="connsiteY13" fmla="*/ 85725 h 708025"/>
              <a:gd name="connsiteX14" fmla="*/ 333375 w 1365275"/>
              <a:gd name="connsiteY14" fmla="*/ 82550 h 708025"/>
              <a:gd name="connsiteX15" fmla="*/ 346075 w 1365275"/>
              <a:gd name="connsiteY15" fmla="*/ 79375 h 708025"/>
              <a:gd name="connsiteX16" fmla="*/ 368300 w 1365275"/>
              <a:gd name="connsiteY16" fmla="*/ 66675 h 708025"/>
              <a:gd name="connsiteX17" fmla="*/ 377825 w 1365275"/>
              <a:gd name="connsiteY17" fmla="*/ 63500 h 708025"/>
              <a:gd name="connsiteX18" fmla="*/ 396875 w 1365275"/>
              <a:gd name="connsiteY18" fmla="*/ 50800 h 708025"/>
              <a:gd name="connsiteX19" fmla="*/ 403225 w 1365275"/>
              <a:gd name="connsiteY19" fmla="*/ 41275 h 708025"/>
              <a:gd name="connsiteX20" fmla="*/ 412750 w 1365275"/>
              <a:gd name="connsiteY20" fmla="*/ 38100 h 708025"/>
              <a:gd name="connsiteX21" fmla="*/ 422275 w 1365275"/>
              <a:gd name="connsiteY21" fmla="*/ 31750 h 708025"/>
              <a:gd name="connsiteX22" fmla="*/ 434975 w 1365275"/>
              <a:gd name="connsiteY22" fmla="*/ 22225 h 708025"/>
              <a:gd name="connsiteX23" fmla="*/ 444500 w 1365275"/>
              <a:gd name="connsiteY23" fmla="*/ 12700 h 708025"/>
              <a:gd name="connsiteX24" fmla="*/ 488950 w 1365275"/>
              <a:gd name="connsiteY24" fmla="*/ 3175 h 708025"/>
              <a:gd name="connsiteX25" fmla="*/ 520700 w 1365275"/>
              <a:gd name="connsiteY25" fmla="*/ 0 h 708025"/>
              <a:gd name="connsiteX26" fmla="*/ 577850 w 1365275"/>
              <a:gd name="connsiteY26" fmla="*/ 3175 h 708025"/>
              <a:gd name="connsiteX27" fmla="*/ 590550 w 1365275"/>
              <a:gd name="connsiteY27" fmla="*/ 6350 h 708025"/>
              <a:gd name="connsiteX28" fmla="*/ 619125 w 1365275"/>
              <a:gd name="connsiteY28" fmla="*/ 15875 h 708025"/>
              <a:gd name="connsiteX29" fmla="*/ 647700 w 1365275"/>
              <a:gd name="connsiteY29" fmla="*/ 22225 h 708025"/>
              <a:gd name="connsiteX30" fmla="*/ 660400 w 1365275"/>
              <a:gd name="connsiteY30" fmla="*/ 31750 h 708025"/>
              <a:gd name="connsiteX31" fmla="*/ 679450 w 1365275"/>
              <a:gd name="connsiteY31" fmla="*/ 38100 h 708025"/>
              <a:gd name="connsiteX32" fmla="*/ 685800 w 1365275"/>
              <a:gd name="connsiteY32" fmla="*/ 47625 h 708025"/>
              <a:gd name="connsiteX33" fmla="*/ 695325 w 1365275"/>
              <a:gd name="connsiteY33" fmla="*/ 53975 h 708025"/>
              <a:gd name="connsiteX34" fmla="*/ 708025 w 1365275"/>
              <a:gd name="connsiteY34" fmla="*/ 63500 h 708025"/>
              <a:gd name="connsiteX35" fmla="*/ 711200 w 1365275"/>
              <a:gd name="connsiteY35" fmla="*/ 73025 h 708025"/>
              <a:gd name="connsiteX36" fmla="*/ 723900 w 1365275"/>
              <a:gd name="connsiteY36" fmla="*/ 92075 h 708025"/>
              <a:gd name="connsiteX37" fmla="*/ 727075 w 1365275"/>
              <a:gd name="connsiteY37" fmla="*/ 101600 h 708025"/>
              <a:gd name="connsiteX38" fmla="*/ 739775 w 1365275"/>
              <a:gd name="connsiteY38" fmla="*/ 120650 h 708025"/>
              <a:gd name="connsiteX39" fmla="*/ 752475 w 1365275"/>
              <a:gd name="connsiteY39" fmla="*/ 149225 h 708025"/>
              <a:gd name="connsiteX40" fmla="*/ 784225 w 1365275"/>
              <a:gd name="connsiteY40" fmla="*/ 161925 h 708025"/>
              <a:gd name="connsiteX41" fmla="*/ 793750 w 1365275"/>
              <a:gd name="connsiteY41" fmla="*/ 168275 h 708025"/>
              <a:gd name="connsiteX42" fmla="*/ 806450 w 1365275"/>
              <a:gd name="connsiteY42" fmla="*/ 174625 h 708025"/>
              <a:gd name="connsiteX43" fmla="*/ 815975 w 1365275"/>
              <a:gd name="connsiteY43" fmla="*/ 184150 h 708025"/>
              <a:gd name="connsiteX44" fmla="*/ 828675 w 1365275"/>
              <a:gd name="connsiteY44" fmla="*/ 200025 h 708025"/>
              <a:gd name="connsiteX45" fmla="*/ 847725 w 1365275"/>
              <a:gd name="connsiteY45" fmla="*/ 219075 h 708025"/>
              <a:gd name="connsiteX46" fmla="*/ 854075 w 1365275"/>
              <a:gd name="connsiteY46" fmla="*/ 228600 h 708025"/>
              <a:gd name="connsiteX47" fmla="*/ 863600 w 1365275"/>
              <a:gd name="connsiteY47" fmla="*/ 231775 h 708025"/>
              <a:gd name="connsiteX48" fmla="*/ 892175 w 1365275"/>
              <a:gd name="connsiteY48" fmla="*/ 260350 h 708025"/>
              <a:gd name="connsiteX49" fmla="*/ 901700 w 1365275"/>
              <a:gd name="connsiteY49" fmla="*/ 269875 h 708025"/>
              <a:gd name="connsiteX50" fmla="*/ 904875 w 1365275"/>
              <a:gd name="connsiteY50" fmla="*/ 279400 h 708025"/>
              <a:gd name="connsiteX51" fmla="*/ 911225 w 1365275"/>
              <a:gd name="connsiteY51" fmla="*/ 301625 h 708025"/>
              <a:gd name="connsiteX52" fmla="*/ 920750 w 1365275"/>
              <a:gd name="connsiteY52" fmla="*/ 349250 h 708025"/>
              <a:gd name="connsiteX53" fmla="*/ 923925 w 1365275"/>
              <a:gd name="connsiteY53" fmla="*/ 368300 h 708025"/>
              <a:gd name="connsiteX54" fmla="*/ 927100 w 1365275"/>
              <a:gd name="connsiteY54" fmla="*/ 377825 h 708025"/>
              <a:gd name="connsiteX55" fmla="*/ 930275 w 1365275"/>
              <a:gd name="connsiteY55" fmla="*/ 393700 h 708025"/>
              <a:gd name="connsiteX56" fmla="*/ 942975 w 1365275"/>
              <a:gd name="connsiteY56" fmla="*/ 422275 h 708025"/>
              <a:gd name="connsiteX57" fmla="*/ 949325 w 1365275"/>
              <a:gd name="connsiteY57" fmla="*/ 434975 h 708025"/>
              <a:gd name="connsiteX58" fmla="*/ 962025 w 1365275"/>
              <a:gd name="connsiteY58" fmla="*/ 438150 h 708025"/>
              <a:gd name="connsiteX59" fmla="*/ 990600 w 1365275"/>
              <a:gd name="connsiteY59" fmla="*/ 447675 h 708025"/>
              <a:gd name="connsiteX60" fmla="*/ 1003300 w 1365275"/>
              <a:gd name="connsiteY60" fmla="*/ 454025 h 708025"/>
              <a:gd name="connsiteX61" fmla="*/ 1022350 w 1365275"/>
              <a:gd name="connsiteY61" fmla="*/ 466725 h 708025"/>
              <a:gd name="connsiteX62" fmla="*/ 1028700 w 1365275"/>
              <a:gd name="connsiteY62" fmla="*/ 479425 h 708025"/>
              <a:gd name="connsiteX63" fmla="*/ 1038225 w 1365275"/>
              <a:gd name="connsiteY63" fmla="*/ 485775 h 708025"/>
              <a:gd name="connsiteX64" fmla="*/ 1054100 w 1365275"/>
              <a:gd name="connsiteY64" fmla="*/ 498475 h 708025"/>
              <a:gd name="connsiteX65" fmla="*/ 1069975 w 1365275"/>
              <a:gd name="connsiteY65" fmla="*/ 501650 h 708025"/>
              <a:gd name="connsiteX66" fmla="*/ 1082675 w 1365275"/>
              <a:gd name="connsiteY66" fmla="*/ 508000 h 708025"/>
              <a:gd name="connsiteX67" fmla="*/ 1089025 w 1365275"/>
              <a:gd name="connsiteY67" fmla="*/ 517525 h 708025"/>
              <a:gd name="connsiteX68" fmla="*/ 1108075 w 1365275"/>
              <a:gd name="connsiteY68" fmla="*/ 523875 h 708025"/>
              <a:gd name="connsiteX69" fmla="*/ 1130300 w 1365275"/>
              <a:gd name="connsiteY69" fmla="*/ 539750 h 708025"/>
              <a:gd name="connsiteX70" fmla="*/ 1143000 w 1365275"/>
              <a:gd name="connsiteY70" fmla="*/ 561975 h 708025"/>
              <a:gd name="connsiteX71" fmla="*/ 1158875 w 1365275"/>
              <a:gd name="connsiteY71" fmla="*/ 581025 h 708025"/>
              <a:gd name="connsiteX72" fmla="*/ 1174750 w 1365275"/>
              <a:gd name="connsiteY72" fmla="*/ 606425 h 708025"/>
              <a:gd name="connsiteX73" fmla="*/ 1212850 w 1365275"/>
              <a:gd name="connsiteY73" fmla="*/ 615950 h 708025"/>
              <a:gd name="connsiteX74" fmla="*/ 1222375 w 1365275"/>
              <a:gd name="connsiteY74" fmla="*/ 619125 h 708025"/>
              <a:gd name="connsiteX75" fmla="*/ 1228725 w 1365275"/>
              <a:gd name="connsiteY75" fmla="*/ 628650 h 708025"/>
              <a:gd name="connsiteX76" fmla="*/ 1270000 w 1365275"/>
              <a:gd name="connsiteY76" fmla="*/ 641350 h 708025"/>
              <a:gd name="connsiteX77" fmla="*/ 1282700 w 1365275"/>
              <a:gd name="connsiteY77" fmla="*/ 647700 h 708025"/>
              <a:gd name="connsiteX78" fmla="*/ 1301750 w 1365275"/>
              <a:gd name="connsiteY78" fmla="*/ 660400 h 708025"/>
              <a:gd name="connsiteX79" fmla="*/ 1317625 w 1365275"/>
              <a:gd name="connsiteY79" fmla="*/ 663575 h 708025"/>
              <a:gd name="connsiteX80" fmla="*/ 1330325 w 1365275"/>
              <a:gd name="connsiteY80" fmla="*/ 669925 h 708025"/>
              <a:gd name="connsiteX81" fmla="*/ 1343025 w 1365275"/>
              <a:gd name="connsiteY81" fmla="*/ 682625 h 708025"/>
              <a:gd name="connsiteX82" fmla="*/ 1352550 w 1365275"/>
              <a:gd name="connsiteY82" fmla="*/ 692150 h 708025"/>
              <a:gd name="connsiteX83" fmla="*/ 1355725 w 1365275"/>
              <a:gd name="connsiteY83" fmla="*/ 701675 h 708025"/>
              <a:gd name="connsiteX84" fmla="*/ 1365250 w 1365275"/>
              <a:gd name="connsiteY84" fmla="*/ 708025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65275" h="708025">
                <a:moveTo>
                  <a:pt x="0" y="165100"/>
                </a:moveTo>
                <a:cubicBezTo>
                  <a:pt x="29633" y="164042"/>
                  <a:pt x="59363" y="164531"/>
                  <a:pt x="88900" y="161925"/>
                </a:cubicBezTo>
                <a:cubicBezTo>
                  <a:pt x="95568" y="161337"/>
                  <a:pt x="101428" y="157080"/>
                  <a:pt x="107950" y="155575"/>
                </a:cubicBezTo>
                <a:cubicBezTo>
                  <a:pt x="115242" y="153892"/>
                  <a:pt x="122812" y="153739"/>
                  <a:pt x="130175" y="152400"/>
                </a:cubicBezTo>
                <a:cubicBezTo>
                  <a:pt x="134468" y="151619"/>
                  <a:pt x="138615" y="150172"/>
                  <a:pt x="142875" y="149225"/>
                </a:cubicBezTo>
                <a:cubicBezTo>
                  <a:pt x="147813" y="148128"/>
                  <a:pt x="165819" y="144987"/>
                  <a:pt x="171450" y="142875"/>
                </a:cubicBezTo>
                <a:cubicBezTo>
                  <a:pt x="175882" y="141213"/>
                  <a:pt x="179756" y="138283"/>
                  <a:pt x="184150" y="136525"/>
                </a:cubicBezTo>
                <a:cubicBezTo>
                  <a:pt x="190365" y="134039"/>
                  <a:pt x="196985" y="132661"/>
                  <a:pt x="203200" y="130175"/>
                </a:cubicBezTo>
                <a:cubicBezTo>
                  <a:pt x="210074" y="127425"/>
                  <a:pt x="220779" y="122783"/>
                  <a:pt x="228600" y="120650"/>
                </a:cubicBezTo>
                <a:cubicBezTo>
                  <a:pt x="237020" y="118354"/>
                  <a:pt x="254000" y="114300"/>
                  <a:pt x="254000" y="114300"/>
                </a:cubicBezTo>
                <a:cubicBezTo>
                  <a:pt x="258233" y="111125"/>
                  <a:pt x="261967" y="107142"/>
                  <a:pt x="266700" y="104775"/>
                </a:cubicBezTo>
                <a:cubicBezTo>
                  <a:pt x="284448" y="95901"/>
                  <a:pt x="277477" y="109232"/>
                  <a:pt x="298450" y="95250"/>
                </a:cubicBezTo>
                <a:cubicBezTo>
                  <a:pt x="301625" y="93133"/>
                  <a:pt x="304402" y="90240"/>
                  <a:pt x="307975" y="88900"/>
                </a:cubicBezTo>
                <a:cubicBezTo>
                  <a:pt x="313028" y="87005"/>
                  <a:pt x="318615" y="87034"/>
                  <a:pt x="323850" y="85725"/>
                </a:cubicBezTo>
                <a:cubicBezTo>
                  <a:pt x="327097" y="84913"/>
                  <a:pt x="330157" y="83469"/>
                  <a:pt x="333375" y="82550"/>
                </a:cubicBezTo>
                <a:cubicBezTo>
                  <a:pt x="337571" y="81351"/>
                  <a:pt x="341989" y="80907"/>
                  <a:pt x="346075" y="79375"/>
                </a:cubicBezTo>
                <a:cubicBezTo>
                  <a:pt x="368340" y="71026"/>
                  <a:pt x="349877" y="75887"/>
                  <a:pt x="368300" y="66675"/>
                </a:cubicBezTo>
                <a:cubicBezTo>
                  <a:pt x="371293" y="65178"/>
                  <a:pt x="374899" y="65125"/>
                  <a:pt x="377825" y="63500"/>
                </a:cubicBezTo>
                <a:cubicBezTo>
                  <a:pt x="384496" y="59794"/>
                  <a:pt x="396875" y="50800"/>
                  <a:pt x="396875" y="50800"/>
                </a:cubicBezTo>
                <a:cubicBezTo>
                  <a:pt x="398992" y="47625"/>
                  <a:pt x="400245" y="43659"/>
                  <a:pt x="403225" y="41275"/>
                </a:cubicBezTo>
                <a:cubicBezTo>
                  <a:pt x="405838" y="39184"/>
                  <a:pt x="409757" y="39597"/>
                  <a:pt x="412750" y="38100"/>
                </a:cubicBezTo>
                <a:cubicBezTo>
                  <a:pt x="416163" y="36393"/>
                  <a:pt x="419170" y="33968"/>
                  <a:pt x="422275" y="31750"/>
                </a:cubicBezTo>
                <a:cubicBezTo>
                  <a:pt x="426581" y="28674"/>
                  <a:pt x="430957" y="25669"/>
                  <a:pt x="434975" y="22225"/>
                </a:cubicBezTo>
                <a:cubicBezTo>
                  <a:pt x="438384" y="19303"/>
                  <a:pt x="440575" y="14881"/>
                  <a:pt x="444500" y="12700"/>
                </a:cubicBezTo>
                <a:cubicBezTo>
                  <a:pt x="457287" y="5596"/>
                  <a:pt x="475211" y="4702"/>
                  <a:pt x="488950" y="3175"/>
                </a:cubicBezTo>
                <a:cubicBezTo>
                  <a:pt x="499521" y="2000"/>
                  <a:pt x="510117" y="1058"/>
                  <a:pt x="520700" y="0"/>
                </a:cubicBezTo>
                <a:cubicBezTo>
                  <a:pt x="539750" y="1058"/>
                  <a:pt x="558849" y="1448"/>
                  <a:pt x="577850" y="3175"/>
                </a:cubicBezTo>
                <a:cubicBezTo>
                  <a:pt x="582196" y="3570"/>
                  <a:pt x="586379" y="5067"/>
                  <a:pt x="590550" y="6350"/>
                </a:cubicBezTo>
                <a:cubicBezTo>
                  <a:pt x="600146" y="9303"/>
                  <a:pt x="609221" y="14224"/>
                  <a:pt x="619125" y="15875"/>
                </a:cubicBezTo>
                <a:cubicBezTo>
                  <a:pt x="641476" y="19600"/>
                  <a:pt x="632068" y="17014"/>
                  <a:pt x="647700" y="22225"/>
                </a:cubicBezTo>
                <a:cubicBezTo>
                  <a:pt x="651933" y="25400"/>
                  <a:pt x="655667" y="29383"/>
                  <a:pt x="660400" y="31750"/>
                </a:cubicBezTo>
                <a:cubicBezTo>
                  <a:pt x="666387" y="34743"/>
                  <a:pt x="679450" y="38100"/>
                  <a:pt x="679450" y="38100"/>
                </a:cubicBezTo>
                <a:cubicBezTo>
                  <a:pt x="681567" y="41275"/>
                  <a:pt x="683102" y="44927"/>
                  <a:pt x="685800" y="47625"/>
                </a:cubicBezTo>
                <a:cubicBezTo>
                  <a:pt x="688498" y="50323"/>
                  <a:pt x="692220" y="51757"/>
                  <a:pt x="695325" y="53975"/>
                </a:cubicBezTo>
                <a:cubicBezTo>
                  <a:pt x="699631" y="57051"/>
                  <a:pt x="703792" y="60325"/>
                  <a:pt x="708025" y="63500"/>
                </a:cubicBezTo>
                <a:cubicBezTo>
                  <a:pt x="709083" y="66675"/>
                  <a:pt x="709575" y="70099"/>
                  <a:pt x="711200" y="73025"/>
                </a:cubicBezTo>
                <a:cubicBezTo>
                  <a:pt x="714906" y="79696"/>
                  <a:pt x="721487" y="84835"/>
                  <a:pt x="723900" y="92075"/>
                </a:cubicBezTo>
                <a:cubicBezTo>
                  <a:pt x="724958" y="95250"/>
                  <a:pt x="725450" y="98674"/>
                  <a:pt x="727075" y="101600"/>
                </a:cubicBezTo>
                <a:cubicBezTo>
                  <a:pt x="730781" y="108271"/>
                  <a:pt x="737362" y="113410"/>
                  <a:pt x="739775" y="120650"/>
                </a:cubicBezTo>
                <a:cubicBezTo>
                  <a:pt x="742919" y="130081"/>
                  <a:pt x="744928" y="141678"/>
                  <a:pt x="752475" y="149225"/>
                </a:cubicBezTo>
                <a:cubicBezTo>
                  <a:pt x="760563" y="157313"/>
                  <a:pt x="773712" y="159297"/>
                  <a:pt x="784225" y="161925"/>
                </a:cubicBezTo>
                <a:cubicBezTo>
                  <a:pt x="787400" y="164042"/>
                  <a:pt x="790437" y="166382"/>
                  <a:pt x="793750" y="168275"/>
                </a:cubicBezTo>
                <a:cubicBezTo>
                  <a:pt x="797859" y="170623"/>
                  <a:pt x="802599" y="171874"/>
                  <a:pt x="806450" y="174625"/>
                </a:cubicBezTo>
                <a:cubicBezTo>
                  <a:pt x="810104" y="177235"/>
                  <a:pt x="812800" y="180975"/>
                  <a:pt x="815975" y="184150"/>
                </a:cubicBezTo>
                <a:cubicBezTo>
                  <a:pt x="821493" y="200704"/>
                  <a:pt x="815070" y="187931"/>
                  <a:pt x="828675" y="200025"/>
                </a:cubicBezTo>
                <a:cubicBezTo>
                  <a:pt x="835387" y="205991"/>
                  <a:pt x="842744" y="211603"/>
                  <a:pt x="847725" y="219075"/>
                </a:cubicBezTo>
                <a:cubicBezTo>
                  <a:pt x="849842" y="222250"/>
                  <a:pt x="851095" y="226216"/>
                  <a:pt x="854075" y="228600"/>
                </a:cubicBezTo>
                <a:cubicBezTo>
                  <a:pt x="856688" y="230691"/>
                  <a:pt x="860425" y="230717"/>
                  <a:pt x="863600" y="231775"/>
                </a:cubicBezTo>
                <a:lnTo>
                  <a:pt x="892175" y="260350"/>
                </a:lnTo>
                <a:lnTo>
                  <a:pt x="901700" y="269875"/>
                </a:lnTo>
                <a:cubicBezTo>
                  <a:pt x="902758" y="273050"/>
                  <a:pt x="903956" y="276182"/>
                  <a:pt x="904875" y="279400"/>
                </a:cubicBezTo>
                <a:cubicBezTo>
                  <a:pt x="912848" y="307307"/>
                  <a:pt x="903612" y="278787"/>
                  <a:pt x="911225" y="301625"/>
                </a:cubicBezTo>
                <a:cubicBezTo>
                  <a:pt x="917635" y="346492"/>
                  <a:pt x="910252" y="300260"/>
                  <a:pt x="920750" y="349250"/>
                </a:cubicBezTo>
                <a:cubicBezTo>
                  <a:pt x="922099" y="355545"/>
                  <a:pt x="922528" y="362016"/>
                  <a:pt x="923925" y="368300"/>
                </a:cubicBezTo>
                <a:cubicBezTo>
                  <a:pt x="924651" y="371567"/>
                  <a:pt x="926288" y="374578"/>
                  <a:pt x="927100" y="377825"/>
                </a:cubicBezTo>
                <a:cubicBezTo>
                  <a:pt x="928409" y="383060"/>
                  <a:pt x="928855" y="388494"/>
                  <a:pt x="930275" y="393700"/>
                </a:cubicBezTo>
                <a:cubicBezTo>
                  <a:pt x="937506" y="420212"/>
                  <a:pt x="933098" y="404990"/>
                  <a:pt x="942975" y="422275"/>
                </a:cubicBezTo>
                <a:cubicBezTo>
                  <a:pt x="945323" y="426384"/>
                  <a:pt x="945689" y="431945"/>
                  <a:pt x="949325" y="434975"/>
                </a:cubicBezTo>
                <a:cubicBezTo>
                  <a:pt x="952677" y="437769"/>
                  <a:pt x="957854" y="436867"/>
                  <a:pt x="962025" y="438150"/>
                </a:cubicBezTo>
                <a:cubicBezTo>
                  <a:pt x="971621" y="441103"/>
                  <a:pt x="981620" y="443185"/>
                  <a:pt x="990600" y="447675"/>
                </a:cubicBezTo>
                <a:cubicBezTo>
                  <a:pt x="994833" y="449792"/>
                  <a:pt x="999449" y="451274"/>
                  <a:pt x="1003300" y="454025"/>
                </a:cubicBezTo>
                <a:cubicBezTo>
                  <a:pt x="1024110" y="468889"/>
                  <a:pt x="1001918" y="459914"/>
                  <a:pt x="1022350" y="466725"/>
                </a:cubicBezTo>
                <a:cubicBezTo>
                  <a:pt x="1024467" y="470958"/>
                  <a:pt x="1025670" y="475789"/>
                  <a:pt x="1028700" y="479425"/>
                </a:cubicBezTo>
                <a:cubicBezTo>
                  <a:pt x="1031143" y="482356"/>
                  <a:pt x="1035172" y="483485"/>
                  <a:pt x="1038225" y="485775"/>
                </a:cubicBezTo>
                <a:cubicBezTo>
                  <a:pt x="1043646" y="489841"/>
                  <a:pt x="1048039" y="495444"/>
                  <a:pt x="1054100" y="498475"/>
                </a:cubicBezTo>
                <a:cubicBezTo>
                  <a:pt x="1058927" y="500888"/>
                  <a:pt x="1064683" y="500592"/>
                  <a:pt x="1069975" y="501650"/>
                </a:cubicBezTo>
                <a:cubicBezTo>
                  <a:pt x="1074208" y="503767"/>
                  <a:pt x="1079039" y="504970"/>
                  <a:pt x="1082675" y="508000"/>
                </a:cubicBezTo>
                <a:cubicBezTo>
                  <a:pt x="1085606" y="510443"/>
                  <a:pt x="1085789" y="515503"/>
                  <a:pt x="1089025" y="517525"/>
                </a:cubicBezTo>
                <a:cubicBezTo>
                  <a:pt x="1094701" y="521073"/>
                  <a:pt x="1102088" y="520882"/>
                  <a:pt x="1108075" y="523875"/>
                </a:cubicBezTo>
                <a:cubicBezTo>
                  <a:pt x="1118761" y="529218"/>
                  <a:pt x="1123149" y="529739"/>
                  <a:pt x="1130300" y="539750"/>
                </a:cubicBezTo>
                <a:cubicBezTo>
                  <a:pt x="1145827" y="561488"/>
                  <a:pt x="1128002" y="543977"/>
                  <a:pt x="1143000" y="561975"/>
                </a:cubicBezTo>
                <a:cubicBezTo>
                  <a:pt x="1154939" y="576302"/>
                  <a:pt x="1150275" y="565976"/>
                  <a:pt x="1158875" y="581025"/>
                </a:cubicBezTo>
                <a:cubicBezTo>
                  <a:pt x="1162797" y="587889"/>
                  <a:pt x="1167745" y="601755"/>
                  <a:pt x="1174750" y="606425"/>
                </a:cubicBezTo>
                <a:cubicBezTo>
                  <a:pt x="1184373" y="612841"/>
                  <a:pt x="1202138" y="613569"/>
                  <a:pt x="1212850" y="615950"/>
                </a:cubicBezTo>
                <a:cubicBezTo>
                  <a:pt x="1216117" y="616676"/>
                  <a:pt x="1219200" y="618067"/>
                  <a:pt x="1222375" y="619125"/>
                </a:cubicBezTo>
                <a:cubicBezTo>
                  <a:pt x="1224492" y="622300"/>
                  <a:pt x="1225620" y="626432"/>
                  <a:pt x="1228725" y="628650"/>
                </a:cubicBezTo>
                <a:cubicBezTo>
                  <a:pt x="1241100" y="637489"/>
                  <a:pt x="1256839" y="634769"/>
                  <a:pt x="1270000" y="641350"/>
                </a:cubicBezTo>
                <a:cubicBezTo>
                  <a:pt x="1274233" y="643467"/>
                  <a:pt x="1278641" y="645265"/>
                  <a:pt x="1282700" y="647700"/>
                </a:cubicBezTo>
                <a:cubicBezTo>
                  <a:pt x="1289244" y="651627"/>
                  <a:pt x="1294266" y="658903"/>
                  <a:pt x="1301750" y="660400"/>
                </a:cubicBezTo>
                <a:lnTo>
                  <a:pt x="1317625" y="663575"/>
                </a:lnTo>
                <a:cubicBezTo>
                  <a:pt x="1321858" y="665692"/>
                  <a:pt x="1326978" y="666578"/>
                  <a:pt x="1330325" y="669925"/>
                </a:cubicBezTo>
                <a:cubicBezTo>
                  <a:pt x="1347258" y="686858"/>
                  <a:pt x="1317625" y="674158"/>
                  <a:pt x="1343025" y="682625"/>
                </a:cubicBezTo>
                <a:cubicBezTo>
                  <a:pt x="1346200" y="685800"/>
                  <a:pt x="1350059" y="688414"/>
                  <a:pt x="1352550" y="692150"/>
                </a:cubicBezTo>
                <a:cubicBezTo>
                  <a:pt x="1354406" y="694935"/>
                  <a:pt x="1353358" y="699308"/>
                  <a:pt x="1355725" y="701675"/>
                </a:cubicBezTo>
                <a:cubicBezTo>
                  <a:pt x="1366254" y="712204"/>
                  <a:pt x="1365250" y="699284"/>
                  <a:pt x="1365250" y="708025"/>
                </a:cubicBezTo>
              </a:path>
            </a:pathLst>
          </a:cu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2"/>
          <a:stretch>
            <a:fillRect/>
          </a:stretch>
        </p:blipFill>
        <p:spPr>
          <a:xfrm>
            <a:off x="3830726" y="1299499"/>
            <a:ext cx="2260248" cy="2658098"/>
          </a:xfrm>
          <a:prstGeom prst="rect">
            <a:avLst/>
          </a:prstGeom>
        </p:spPr>
      </p:pic>
      <p:sp>
        <p:nvSpPr>
          <p:cNvPr id="25" name="文本框 24"/>
          <p:cNvSpPr txBox="1"/>
          <p:nvPr>
            <p:custDataLst>
              <p:tags r:id="rId3"/>
            </p:custDataLst>
          </p:nvPr>
        </p:nvSpPr>
        <p:spPr>
          <a:xfrm>
            <a:off x="4869395" y="2118084"/>
            <a:ext cx="1349848"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(0.8 gf)</a:t>
            </a:r>
            <a:endParaRPr lang="zh-CN" altLang="en-US" sz="1200" dirty="0">
              <a:sym typeface="+mn-ea"/>
            </a:endParaRPr>
          </a:p>
        </p:txBody>
      </p:sp>
      <p:sp>
        <p:nvSpPr>
          <p:cNvPr id="44" name="椭圆 43"/>
          <p:cNvSpPr/>
          <p:nvPr/>
        </p:nvSpPr>
        <p:spPr>
          <a:xfrm>
            <a:off x="3696233" y="1213568"/>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cxnSp>
        <p:nvCxnSpPr>
          <p:cNvPr id="29" name="直接箭头连接符 28"/>
          <p:cNvCxnSpPr/>
          <p:nvPr/>
        </p:nvCxnSpPr>
        <p:spPr>
          <a:xfrm flipH="1">
            <a:off x="5076058" y="1384734"/>
            <a:ext cx="298832" cy="801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p:cNvSpPr txBox="1"/>
          <p:nvPr>
            <p:custDataLst>
              <p:tags r:id="rId4"/>
            </p:custDataLst>
          </p:nvPr>
        </p:nvSpPr>
        <p:spPr>
          <a:xfrm>
            <a:off x="5343636" y="1244608"/>
            <a:ext cx="1154637" cy="369368"/>
          </a:xfrm>
          <a:prstGeom prst="rect">
            <a:avLst/>
          </a:prstGeom>
          <a:noFill/>
        </p:spPr>
        <p:txBody>
          <a:bodyPr wrap="square" rtlCol="0">
            <a:noAutofit/>
          </a:bodyPr>
          <a:lstStyle/>
          <a:p>
            <a:r>
              <a:rPr lang="en-US" altLang="zh-CN" sz="1200" dirty="0">
                <a:sym typeface="+mn-ea"/>
              </a:rPr>
              <a:t>balloon</a:t>
            </a:r>
            <a:endParaRPr lang="zh-CN" altLang="en-US" sz="1200" dirty="0">
              <a:sym typeface="+mn-ea"/>
            </a:endParaRPr>
          </a:p>
        </p:txBody>
      </p:sp>
      <p:pic>
        <p:nvPicPr>
          <p:cNvPr id="46" name="图片 45"/>
          <p:cNvPicPr>
            <a:picLocks noChangeAspect="1"/>
          </p:cNvPicPr>
          <p:nvPr/>
        </p:nvPicPr>
        <p:blipFill>
          <a:blip r:embed="rId13"/>
          <a:stretch>
            <a:fillRect/>
          </a:stretch>
        </p:blipFill>
        <p:spPr>
          <a:xfrm>
            <a:off x="6460037" y="1011979"/>
            <a:ext cx="2100446" cy="3234912"/>
          </a:xfrm>
          <a:prstGeom prst="rect">
            <a:avLst/>
          </a:prstGeom>
        </p:spPr>
      </p:pic>
      <p:sp>
        <p:nvSpPr>
          <p:cNvPr id="47" name="文本框 46"/>
          <p:cNvSpPr txBox="1"/>
          <p:nvPr>
            <p:custDataLst>
              <p:tags r:id="rId5"/>
            </p:custDataLst>
          </p:nvPr>
        </p:nvSpPr>
        <p:spPr>
          <a:xfrm>
            <a:off x="7452320" y="2131682"/>
            <a:ext cx="1255675"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(0.8 gf)</a:t>
            </a:r>
            <a:endParaRPr lang="zh-CN" altLang="en-US" sz="1200" dirty="0">
              <a:sym typeface="+mn-ea"/>
            </a:endParaRPr>
          </a:p>
        </p:txBody>
      </p:sp>
      <p:sp>
        <p:nvSpPr>
          <p:cNvPr id="28" name="椭圆 27"/>
          <p:cNvSpPr/>
          <p:nvPr/>
        </p:nvSpPr>
        <p:spPr>
          <a:xfrm>
            <a:off x="6331768" y="908720"/>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
        <p:nvSpPr>
          <p:cNvPr id="48" name="文本框 47"/>
          <p:cNvSpPr txBox="1"/>
          <p:nvPr>
            <p:custDataLst>
              <p:tags r:id="rId6"/>
            </p:custDataLst>
          </p:nvPr>
        </p:nvSpPr>
        <p:spPr>
          <a:xfrm>
            <a:off x="4009722" y="4054155"/>
            <a:ext cx="2018631" cy="369368"/>
          </a:xfrm>
          <a:prstGeom prst="rect">
            <a:avLst/>
          </a:prstGeom>
          <a:noFill/>
        </p:spPr>
        <p:txBody>
          <a:bodyPr wrap="square" rtlCol="0">
            <a:noAutofit/>
          </a:bodyPr>
          <a:lstStyle/>
          <a:p>
            <a:r>
              <a:rPr lang="en-US" altLang="zh-CN" sz="1200" dirty="0">
                <a:sym typeface="+mn-ea"/>
              </a:rPr>
              <a:t>Pathwire support balloon for expansion.</a:t>
            </a:r>
            <a:endParaRPr lang="zh-CN" altLang="en-US" sz="1200" dirty="0">
              <a:sym typeface="+mn-ea"/>
            </a:endParaRPr>
          </a:p>
        </p:txBody>
      </p:sp>
      <p:sp>
        <p:nvSpPr>
          <p:cNvPr id="49" name="文本框 48"/>
          <p:cNvSpPr txBox="1"/>
          <p:nvPr>
            <p:custDataLst>
              <p:tags r:id="rId7"/>
            </p:custDataLst>
          </p:nvPr>
        </p:nvSpPr>
        <p:spPr>
          <a:xfrm>
            <a:off x="6657825" y="4355776"/>
            <a:ext cx="2018631" cy="369368"/>
          </a:xfrm>
          <a:prstGeom prst="rect">
            <a:avLst/>
          </a:prstGeom>
          <a:noFill/>
        </p:spPr>
        <p:txBody>
          <a:bodyPr wrap="square" rtlCol="0">
            <a:noAutofit/>
          </a:bodyPr>
          <a:lstStyle/>
          <a:p>
            <a:r>
              <a:rPr lang="en-US" altLang="zh-CN" sz="1200" dirty="0">
                <a:sym typeface="+mn-ea"/>
              </a:rPr>
              <a:t>Successfully completed the treatment.</a:t>
            </a:r>
            <a:endParaRPr lang="zh-CN" altLang="en-US" sz="1200" dirty="0">
              <a:sym typeface="+mn-ea"/>
            </a:endParaRPr>
          </a:p>
        </p:txBody>
      </p:sp>
    </p:spTree>
    <p:extLst>
      <p:ext uri="{BB962C8B-B14F-4D97-AF65-F5344CB8AC3E}">
        <p14:creationId xmlns:p14="http://schemas.microsoft.com/office/powerpoint/2010/main" val="2347693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5"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6"/>
          <a:stretch>
            <a:fillRect/>
          </a:stretch>
        </p:blipFill>
        <p:spPr>
          <a:xfrm>
            <a:off x="0" y="5901890"/>
            <a:ext cx="9144000" cy="956110"/>
          </a:xfrm>
          <a:prstGeom prst="rect">
            <a:avLst/>
          </a:prstGeom>
        </p:spPr>
      </p:pic>
      <p:sp>
        <p:nvSpPr>
          <p:cNvPr id="12" name="文本框 11"/>
          <p:cNvSpPr txBox="1"/>
          <p:nvPr/>
        </p:nvSpPr>
        <p:spPr>
          <a:xfrm>
            <a:off x="4766550" y="682094"/>
            <a:ext cx="4128359" cy="5450851"/>
          </a:xfrm>
          <a:prstGeom prst="rect">
            <a:avLst/>
          </a:prstGeom>
          <a:noFill/>
        </p:spPr>
        <p:txBody>
          <a:bodyPr wrap="square" rtlCol="0">
            <a:spAutoFit/>
          </a:bodyPr>
          <a:lstStyle/>
          <a:p>
            <a:pPr>
              <a:lnSpc>
                <a:spcPct val="150000"/>
              </a:lnSpc>
            </a:pPr>
            <a:r>
              <a:rPr lang="en-US" altLang="zh-CN" dirty="0"/>
              <a:t>Surgery Five</a:t>
            </a:r>
            <a:endParaRPr lang="zh-CN" altLang="en-US" dirty="0"/>
          </a:p>
          <a:p>
            <a:pPr>
              <a:lnSpc>
                <a:spcPct val="150000"/>
              </a:lnSpc>
            </a:pPr>
            <a:r>
              <a:rPr lang="en-US" altLang="zh-CN" dirty="0"/>
              <a:t>Surgeon: Leader of cardiovascular surgery doctor, Chief cardiovascular doctor.</a:t>
            </a:r>
          </a:p>
          <a:p>
            <a:pPr>
              <a:lnSpc>
                <a:spcPct val="150000"/>
              </a:lnSpc>
            </a:pPr>
            <a:r>
              <a:rPr lang="en-US" altLang="zh-CN" dirty="0"/>
              <a:t>Guidewire</a:t>
            </a:r>
            <a:r>
              <a:rPr lang="zh-CN" altLang="en-US" dirty="0"/>
              <a:t>：</a:t>
            </a:r>
            <a:r>
              <a:rPr lang="en-US" altLang="zh-CN" dirty="0"/>
              <a:t>Inno-Pathwire</a:t>
            </a:r>
            <a:r>
              <a:rPr lang="zh-CN" altLang="en-US" dirty="0"/>
              <a:t> </a:t>
            </a:r>
            <a:r>
              <a:rPr lang="en-US" altLang="zh-CN" dirty="0"/>
              <a:t>- 1.5 gf (n=2) </a:t>
            </a:r>
          </a:p>
          <a:p>
            <a:pPr>
              <a:lnSpc>
                <a:spcPct val="150000"/>
              </a:lnSpc>
            </a:pPr>
            <a:r>
              <a:rPr lang="en-US" altLang="zh-CN" dirty="0"/>
              <a:t>Patient’s lesion: restenosis at the junction of previously implanted stents in the anterior descending artery.</a:t>
            </a:r>
          </a:p>
          <a:p>
            <a:pPr>
              <a:lnSpc>
                <a:spcPct val="150000"/>
              </a:lnSpc>
            </a:pPr>
            <a:r>
              <a:rPr lang="en-US" altLang="zh-CN" dirty="0"/>
              <a:t>Use pathwire to make a circular loop, which is difficult to enter the stent. Later, use the same pathwire, make a small angle elbow on the tip, push it while rotating and enter the stent and the occlusion smoothly.</a:t>
            </a:r>
          </a:p>
        </p:txBody>
      </p:sp>
      <p:pic>
        <p:nvPicPr>
          <p:cNvPr id="3" name="图片 2"/>
          <p:cNvPicPr>
            <a:picLocks noChangeAspect="1"/>
          </p:cNvPicPr>
          <p:nvPr/>
        </p:nvPicPr>
        <p:blipFill>
          <a:blip r:embed="rId7"/>
          <a:stretch>
            <a:fillRect/>
          </a:stretch>
        </p:blipFill>
        <p:spPr>
          <a:xfrm>
            <a:off x="539552" y="1340768"/>
            <a:ext cx="4123767" cy="3610080"/>
          </a:xfrm>
          <a:prstGeom prst="rect">
            <a:avLst/>
          </a:prstGeom>
        </p:spPr>
      </p:pic>
      <p:sp>
        <p:nvSpPr>
          <p:cNvPr id="15" name="椭圆 14"/>
          <p:cNvSpPr/>
          <p:nvPr/>
        </p:nvSpPr>
        <p:spPr>
          <a:xfrm rot="20953910">
            <a:off x="2922769" y="2544170"/>
            <a:ext cx="426563" cy="49697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
            </p:custDataLst>
          </p:nvPr>
        </p:nvSpPr>
        <p:spPr>
          <a:xfrm>
            <a:off x="3131840" y="2132753"/>
            <a:ext cx="1531479" cy="519728"/>
          </a:xfrm>
          <a:prstGeom prst="rect">
            <a:avLst/>
          </a:prstGeom>
          <a:noFill/>
        </p:spPr>
        <p:txBody>
          <a:bodyPr wrap="square" rtlCol="0">
            <a:noAutofit/>
          </a:bodyPr>
          <a:lstStyle/>
          <a:p>
            <a:r>
              <a:rPr lang="en-US" altLang="zh-CN" sz="1200" dirty="0">
                <a:sym typeface="+mn-ea"/>
              </a:rPr>
              <a:t>Anterior descending artery stenosis</a:t>
            </a:r>
            <a:endParaRPr lang="zh-CN" altLang="en-US" sz="1200" dirty="0">
              <a:sym typeface="+mn-ea"/>
            </a:endParaRPr>
          </a:p>
        </p:txBody>
      </p:sp>
      <p:cxnSp>
        <p:nvCxnSpPr>
          <p:cNvPr id="9" name="直接箭头连接符 8"/>
          <p:cNvCxnSpPr/>
          <p:nvPr/>
        </p:nvCxnSpPr>
        <p:spPr>
          <a:xfrm flipV="1">
            <a:off x="2601435" y="2708920"/>
            <a:ext cx="0" cy="559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2771800" y="3371731"/>
            <a:ext cx="728005" cy="572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2"/>
            </p:custDataLst>
          </p:nvPr>
        </p:nvSpPr>
        <p:spPr>
          <a:xfrm>
            <a:off x="1809770" y="3197381"/>
            <a:ext cx="1322070" cy="592869"/>
          </a:xfrm>
          <a:prstGeom prst="rect">
            <a:avLst/>
          </a:prstGeom>
          <a:noFill/>
        </p:spPr>
        <p:txBody>
          <a:bodyPr wrap="square" rtlCol="0">
            <a:noAutofit/>
          </a:bodyPr>
          <a:lstStyle/>
          <a:p>
            <a:r>
              <a:rPr lang="en-US" altLang="zh-CN" sz="1200" dirty="0">
                <a:sym typeface="+mn-ea"/>
              </a:rPr>
              <a:t>Previously implanted stent</a:t>
            </a:r>
            <a:endParaRPr lang="zh-CN" altLang="en-US" sz="1200" dirty="0">
              <a:sym typeface="+mn-ea"/>
            </a:endParaRPr>
          </a:p>
        </p:txBody>
      </p:sp>
    </p:spTree>
    <p:extLst>
      <p:ext uri="{BB962C8B-B14F-4D97-AF65-F5344CB8AC3E}">
        <p14:creationId xmlns:p14="http://schemas.microsoft.com/office/powerpoint/2010/main" val="225109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6"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7"/>
          <a:stretch>
            <a:fillRect/>
          </a:stretch>
        </p:blipFill>
        <p:spPr>
          <a:xfrm>
            <a:off x="0" y="5901890"/>
            <a:ext cx="9144000" cy="956110"/>
          </a:xfrm>
          <a:prstGeom prst="rect">
            <a:avLst/>
          </a:prstGeom>
        </p:spPr>
      </p:pic>
      <p:pic>
        <p:nvPicPr>
          <p:cNvPr id="3" name="图片 2"/>
          <p:cNvPicPr>
            <a:picLocks noChangeAspect="1"/>
          </p:cNvPicPr>
          <p:nvPr/>
        </p:nvPicPr>
        <p:blipFill>
          <a:blip r:embed="rId8"/>
          <a:stretch>
            <a:fillRect/>
          </a:stretch>
        </p:blipFill>
        <p:spPr>
          <a:xfrm>
            <a:off x="162131" y="692696"/>
            <a:ext cx="2249629" cy="2880320"/>
          </a:xfrm>
          <a:prstGeom prst="rect">
            <a:avLst/>
          </a:prstGeom>
        </p:spPr>
      </p:pic>
      <p:sp>
        <p:nvSpPr>
          <p:cNvPr id="22" name="文本框 21"/>
          <p:cNvSpPr txBox="1"/>
          <p:nvPr>
            <p:custDataLst>
              <p:tags r:id="rId1"/>
            </p:custDataLst>
          </p:nvPr>
        </p:nvSpPr>
        <p:spPr>
          <a:xfrm>
            <a:off x="2442178" y="1058070"/>
            <a:ext cx="1539930" cy="1656184"/>
          </a:xfrm>
          <a:prstGeom prst="rect">
            <a:avLst/>
          </a:prstGeom>
          <a:noFill/>
        </p:spPr>
        <p:txBody>
          <a:bodyPr wrap="square" rtlCol="0">
            <a:noAutofit/>
          </a:bodyPr>
          <a:lstStyle/>
          <a:p>
            <a:r>
              <a:rPr lang="en-US" altLang="zh-CN" sz="1200" dirty="0">
                <a:sym typeface="+mn-ea"/>
              </a:rPr>
              <a:t>First, used the UB3 guidewire to form a loop to implement, but the guidewire was too stiff, and the size of the loop was too large to enter the stent.</a:t>
            </a:r>
            <a:endParaRPr lang="zh-CN" altLang="en-US" sz="1200" dirty="0">
              <a:sym typeface="+mn-ea"/>
            </a:endParaRPr>
          </a:p>
        </p:txBody>
      </p:sp>
      <p:sp>
        <p:nvSpPr>
          <p:cNvPr id="24" name="椭圆 23"/>
          <p:cNvSpPr/>
          <p:nvPr/>
        </p:nvSpPr>
        <p:spPr>
          <a:xfrm>
            <a:off x="54627" y="619780"/>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pic>
        <p:nvPicPr>
          <p:cNvPr id="7" name="图片 6"/>
          <p:cNvPicPr>
            <a:picLocks noChangeAspect="1"/>
          </p:cNvPicPr>
          <p:nvPr/>
        </p:nvPicPr>
        <p:blipFill>
          <a:blip r:embed="rId9"/>
          <a:stretch>
            <a:fillRect/>
          </a:stretch>
        </p:blipFill>
        <p:spPr>
          <a:xfrm>
            <a:off x="6372200" y="3717032"/>
            <a:ext cx="1675911" cy="1949529"/>
          </a:xfrm>
          <a:prstGeom prst="rect">
            <a:avLst/>
          </a:prstGeom>
        </p:spPr>
      </p:pic>
      <p:pic>
        <p:nvPicPr>
          <p:cNvPr id="8" name="图片 7"/>
          <p:cNvPicPr>
            <a:picLocks noChangeAspect="1"/>
          </p:cNvPicPr>
          <p:nvPr/>
        </p:nvPicPr>
        <p:blipFill>
          <a:blip r:embed="rId10"/>
          <a:stretch>
            <a:fillRect/>
          </a:stretch>
        </p:blipFill>
        <p:spPr>
          <a:xfrm>
            <a:off x="176929" y="3717033"/>
            <a:ext cx="1606627" cy="1949529"/>
          </a:xfrm>
          <a:prstGeom prst="rect">
            <a:avLst/>
          </a:prstGeom>
        </p:spPr>
      </p:pic>
      <p:pic>
        <p:nvPicPr>
          <p:cNvPr id="9" name="图片 8"/>
          <p:cNvPicPr>
            <a:picLocks noChangeAspect="1"/>
          </p:cNvPicPr>
          <p:nvPr/>
        </p:nvPicPr>
        <p:blipFill>
          <a:blip r:embed="rId11"/>
          <a:stretch>
            <a:fillRect/>
          </a:stretch>
        </p:blipFill>
        <p:spPr>
          <a:xfrm>
            <a:off x="1803227" y="3717033"/>
            <a:ext cx="1471191" cy="1949529"/>
          </a:xfrm>
          <a:prstGeom prst="rect">
            <a:avLst/>
          </a:prstGeom>
        </p:spPr>
      </p:pic>
      <p:pic>
        <p:nvPicPr>
          <p:cNvPr id="10" name="图片 9"/>
          <p:cNvPicPr>
            <a:picLocks noChangeAspect="1"/>
          </p:cNvPicPr>
          <p:nvPr/>
        </p:nvPicPr>
        <p:blipFill>
          <a:blip r:embed="rId12"/>
          <a:stretch>
            <a:fillRect/>
          </a:stretch>
        </p:blipFill>
        <p:spPr>
          <a:xfrm>
            <a:off x="3294089" y="3717033"/>
            <a:ext cx="1538200" cy="1949529"/>
          </a:xfrm>
          <a:prstGeom prst="rect">
            <a:avLst/>
          </a:prstGeom>
        </p:spPr>
      </p:pic>
      <p:pic>
        <p:nvPicPr>
          <p:cNvPr id="11" name="图片 10"/>
          <p:cNvPicPr>
            <a:picLocks noChangeAspect="1"/>
          </p:cNvPicPr>
          <p:nvPr/>
        </p:nvPicPr>
        <p:blipFill>
          <a:blip r:embed="rId13"/>
          <a:stretch>
            <a:fillRect/>
          </a:stretch>
        </p:blipFill>
        <p:spPr>
          <a:xfrm>
            <a:off x="4851044" y="3717033"/>
            <a:ext cx="1501220" cy="1949529"/>
          </a:xfrm>
          <a:prstGeom prst="rect">
            <a:avLst/>
          </a:prstGeom>
        </p:spPr>
      </p:pic>
      <p:sp>
        <p:nvSpPr>
          <p:cNvPr id="12" name="矩形 11"/>
          <p:cNvSpPr/>
          <p:nvPr/>
        </p:nvSpPr>
        <p:spPr>
          <a:xfrm>
            <a:off x="26096" y="5666561"/>
            <a:ext cx="8424936" cy="461665"/>
          </a:xfrm>
          <a:prstGeom prst="rect">
            <a:avLst/>
          </a:prstGeom>
        </p:spPr>
        <p:txBody>
          <a:bodyPr wrap="square">
            <a:spAutoFit/>
          </a:bodyPr>
          <a:lstStyle/>
          <a:p>
            <a:r>
              <a:rPr lang="en-US" altLang="zh-CN" sz="1200" dirty="0"/>
              <a:t>Finally, used the same pathwire to make a small angle elbow on the tip, pushed it while rotating, passed the stent and the occlusion smoothly, and successfully completed the treatment.</a:t>
            </a:r>
          </a:p>
        </p:txBody>
      </p:sp>
      <p:sp>
        <p:nvSpPr>
          <p:cNvPr id="30" name="椭圆 29"/>
          <p:cNvSpPr/>
          <p:nvPr/>
        </p:nvSpPr>
        <p:spPr>
          <a:xfrm>
            <a:off x="54627" y="3645024"/>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pic>
        <p:nvPicPr>
          <p:cNvPr id="13" name="图片 12"/>
          <p:cNvPicPr>
            <a:picLocks noChangeAspect="1"/>
          </p:cNvPicPr>
          <p:nvPr/>
        </p:nvPicPr>
        <p:blipFill>
          <a:blip r:embed="rId14"/>
          <a:stretch>
            <a:fillRect/>
          </a:stretch>
        </p:blipFill>
        <p:spPr>
          <a:xfrm>
            <a:off x="4110336" y="745434"/>
            <a:ext cx="3384376" cy="2770915"/>
          </a:xfrm>
          <a:prstGeom prst="rect">
            <a:avLst/>
          </a:prstGeom>
        </p:spPr>
      </p:pic>
      <p:sp>
        <p:nvSpPr>
          <p:cNvPr id="32" name="椭圆 31"/>
          <p:cNvSpPr/>
          <p:nvPr/>
        </p:nvSpPr>
        <p:spPr>
          <a:xfrm>
            <a:off x="3982108" y="639598"/>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33" name="文本框 32"/>
          <p:cNvSpPr txBox="1"/>
          <p:nvPr>
            <p:custDataLst>
              <p:tags r:id="rId2"/>
            </p:custDataLst>
          </p:nvPr>
        </p:nvSpPr>
        <p:spPr>
          <a:xfrm>
            <a:off x="7550188" y="1058070"/>
            <a:ext cx="1538336" cy="1656184"/>
          </a:xfrm>
          <a:prstGeom prst="rect">
            <a:avLst/>
          </a:prstGeom>
          <a:noFill/>
        </p:spPr>
        <p:txBody>
          <a:bodyPr wrap="square" rtlCol="0">
            <a:noAutofit/>
          </a:bodyPr>
          <a:lstStyle/>
          <a:p>
            <a:r>
              <a:rPr lang="en-US" altLang="zh-CN" sz="1200" dirty="0">
                <a:sym typeface="+mn-ea"/>
              </a:rPr>
              <a:t>Later, tried pathwire to make a circular push, after passing through the first stent, the occlusion segment could not be passed.</a:t>
            </a:r>
            <a:endParaRPr lang="zh-CN" altLang="en-US" sz="1200" dirty="0">
              <a:sym typeface="+mn-ea"/>
            </a:endParaRPr>
          </a:p>
        </p:txBody>
      </p:sp>
      <p:sp>
        <p:nvSpPr>
          <p:cNvPr id="35" name="文本框 34"/>
          <p:cNvSpPr txBox="1"/>
          <p:nvPr>
            <p:custDataLst>
              <p:tags r:id="rId3"/>
            </p:custDataLst>
          </p:nvPr>
        </p:nvSpPr>
        <p:spPr>
          <a:xfrm>
            <a:off x="5508104" y="1432764"/>
            <a:ext cx="1368152"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( 1.5 gf)</a:t>
            </a:r>
            <a:endParaRPr lang="zh-CN" altLang="en-US" sz="1200" dirty="0">
              <a:sym typeface="+mn-ea"/>
            </a:endParaRPr>
          </a:p>
        </p:txBody>
      </p:sp>
      <p:sp>
        <p:nvSpPr>
          <p:cNvPr id="36" name="文本框 35"/>
          <p:cNvSpPr txBox="1"/>
          <p:nvPr>
            <p:custDataLst>
              <p:tags r:id="rId4"/>
            </p:custDataLst>
          </p:nvPr>
        </p:nvSpPr>
        <p:spPr>
          <a:xfrm>
            <a:off x="282483" y="4446016"/>
            <a:ext cx="1337189"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(1.5 gf)</a:t>
            </a:r>
            <a:endParaRPr lang="zh-CN" altLang="en-US" sz="1200" dirty="0">
              <a:sym typeface="+mn-ea"/>
            </a:endParaRPr>
          </a:p>
        </p:txBody>
      </p:sp>
    </p:spTree>
    <p:extLst>
      <p:ext uri="{BB962C8B-B14F-4D97-AF65-F5344CB8AC3E}">
        <p14:creationId xmlns:p14="http://schemas.microsoft.com/office/powerpoint/2010/main" val="373628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4" cstate="print"/>
          <a:stretch>
            <a:fillRect/>
          </a:stretch>
        </p:blipFill>
        <p:spPr>
          <a:xfrm>
            <a:off x="0" y="0"/>
            <a:ext cx="9144000" cy="6593640"/>
          </a:xfrm>
          <a:prstGeom prst="rect">
            <a:avLst/>
          </a:prstGeom>
        </p:spPr>
      </p:pic>
      <p:pic>
        <p:nvPicPr>
          <p:cNvPr id="5" name="图片 4"/>
          <p:cNvPicPr>
            <a:picLocks noChangeAspect="1"/>
          </p:cNvPicPr>
          <p:nvPr/>
        </p:nvPicPr>
        <p:blipFill>
          <a:blip r:embed="rId5"/>
          <a:stretch>
            <a:fillRect/>
          </a:stretch>
        </p:blipFill>
        <p:spPr>
          <a:xfrm>
            <a:off x="316033" y="913441"/>
            <a:ext cx="4536504" cy="4988449"/>
          </a:xfrm>
          <a:prstGeom prst="rect">
            <a:avLst/>
          </a:prstGeom>
        </p:spPr>
      </p:pic>
      <p:pic>
        <p:nvPicPr>
          <p:cNvPr id="6" name="图片 5" descr="2JUP$RY4B6G(RGH$(LS)TVV"/>
          <p:cNvPicPr>
            <a:picLocks noChangeAspect="1"/>
          </p:cNvPicPr>
          <p:nvPr/>
        </p:nvPicPr>
        <p:blipFill>
          <a:blip r:embed="rId6"/>
          <a:stretch>
            <a:fillRect/>
          </a:stretch>
        </p:blipFill>
        <p:spPr>
          <a:xfrm>
            <a:off x="0" y="5901890"/>
            <a:ext cx="9144000" cy="956110"/>
          </a:xfrm>
          <a:prstGeom prst="rect">
            <a:avLst/>
          </a:prstGeom>
        </p:spPr>
      </p:pic>
      <p:sp>
        <p:nvSpPr>
          <p:cNvPr id="12" name="文本框 11"/>
          <p:cNvSpPr txBox="1"/>
          <p:nvPr/>
        </p:nvSpPr>
        <p:spPr>
          <a:xfrm>
            <a:off x="4941981" y="805815"/>
            <a:ext cx="4128359" cy="3416320"/>
          </a:xfrm>
          <a:prstGeom prst="rect">
            <a:avLst/>
          </a:prstGeom>
          <a:noFill/>
        </p:spPr>
        <p:txBody>
          <a:bodyPr wrap="square" rtlCol="0">
            <a:spAutoFit/>
          </a:bodyPr>
          <a:lstStyle/>
          <a:p>
            <a:pPr>
              <a:lnSpc>
                <a:spcPct val="150000"/>
              </a:lnSpc>
            </a:pPr>
            <a:r>
              <a:rPr lang="en-US" altLang="zh-CN" dirty="0"/>
              <a:t>Surgery Six</a:t>
            </a:r>
            <a:endParaRPr lang="zh-CN" altLang="en-US" dirty="0"/>
          </a:p>
          <a:p>
            <a:pPr>
              <a:lnSpc>
                <a:spcPct val="150000"/>
              </a:lnSpc>
            </a:pPr>
            <a:r>
              <a:rPr lang="en-US" altLang="zh-CN" dirty="0"/>
              <a:t>Surgeon: Chief Cardiovascular Doctor</a:t>
            </a:r>
          </a:p>
          <a:p>
            <a:pPr>
              <a:lnSpc>
                <a:spcPct val="150000"/>
              </a:lnSpc>
            </a:pPr>
            <a:r>
              <a:rPr lang="en-US" altLang="zh-CN" dirty="0"/>
              <a:t>Guidewire: Inno-Pathwire</a:t>
            </a:r>
            <a:r>
              <a:rPr lang="zh-CN" altLang="en-US" dirty="0"/>
              <a:t> </a:t>
            </a:r>
            <a:r>
              <a:rPr lang="en-US" altLang="zh-CN" dirty="0"/>
              <a:t>(0.8 gf)</a:t>
            </a:r>
          </a:p>
          <a:p>
            <a:pPr>
              <a:lnSpc>
                <a:spcPct val="150000"/>
              </a:lnSpc>
            </a:pPr>
            <a:r>
              <a:rPr lang="en-US" altLang="zh-CN" dirty="0"/>
              <a:t>Patient’s lesion: posterior descending artery occlusion.</a:t>
            </a:r>
          </a:p>
          <a:p>
            <a:pPr>
              <a:lnSpc>
                <a:spcPct val="150000"/>
              </a:lnSpc>
            </a:pPr>
            <a:r>
              <a:rPr lang="en-US" altLang="zh-CN" dirty="0"/>
              <a:t>The Inno-Pathwire combined with the UB3 guidewire opened the occlusion lesions of the posterior descending artery.</a:t>
            </a:r>
          </a:p>
        </p:txBody>
      </p:sp>
      <p:sp>
        <p:nvSpPr>
          <p:cNvPr id="15" name="椭圆 14"/>
          <p:cNvSpPr/>
          <p:nvPr/>
        </p:nvSpPr>
        <p:spPr>
          <a:xfrm rot="333454">
            <a:off x="2073881" y="4422624"/>
            <a:ext cx="2703511" cy="58885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
            </p:custDataLst>
          </p:nvPr>
        </p:nvSpPr>
        <p:spPr>
          <a:xfrm rot="343676">
            <a:off x="1894632" y="4070264"/>
            <a:ext cx="3557544" cy="596265"/>
          </a:xfrm>
          <a:prstGeom prst="rect">
            <a:avLst/>
          </a:prstGeom>
          <a:noFill/>
        </p:spPr>
        <p:txBody>
          <a:bodyPr wrap="square" rtlCol="0">
            <a:noAutofit/>
          </a:bodyPr>
          <a:lstStyle/>
          <a:p>
            <a:r>
              <a:rPr lang="en-US" altLang="zh-CN" sz="1400" dirty="0">
                <a:sym typeface="+mn-ea"/>
              </a:rPr>
              <a:t>Posterior descending artery occlusion.</a:t>
            </a:r>
            <a:endParaRPr lang="zh-CN" altLang="en-US" sz="1400" dirty="0">
              <a:sym typeface="+mn-ea"/>
            </a:endParaRPr>
          </a:p>
        </p:txBody>
      </p:sp>
    </p:spTree>
    <p:extLst>
      <p:ext uri="{BB962C8B-B14F-4D97-AF65-F5344CB8AC3E}">
        <p14:creationId xmlns:p14="http://schemas.microsoft.com/office/powerpoint/2010/main" val="66886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11" cstate="print"/>
          <a:stretch>
            <a:fillRect/>
          </a:stretch>
        </p:blipFill>
        <p:spPr>
          <a:xfrm>
            <a:off x="0" y="3712"/>
            <a:ext cx="9144000" cy="6593640"/>
          </a:xfrm>
          <a:prstGeom prst="rect">
            <a:avLst/>
          </a:prstGeom>
        </p:spPr>
      </p:pic>
      <p:pic>
        <p:nvPicPr>
          <p:cNvPr id="16" name="图片 15"/>
          <p:cNvPicPr>
            <a:picLocks noChangeAspect="1"/>
          </p:cNvPicPr>
          <p:nvPr/>
        </p:nvPicPr>
        <p:blipFill>
          <a:blip r:embed="rId12"/>
          <a:stretch>
            <a:fillRect/>
          </a:stretch>
        </p:blipFill>
        <p:spPr>
          <a:xfrm>
            <a:off x="107504" y="730235"/>
            <a:ext cx="2274413" cy="3763687"/>
          </a:xfrm>
          <a:prstGeom prst="rect">
            <a:avLst/>
          </a:prstGeom>
        </p:spPr>
      </p:pic>
      <p:pic>
        <p:nvPicPr>
          <p:cNvPr id="6" name="图片 5" descr="2JUP$RY4B6G(RGH$(LS)TVV"/>
          <p:cNvPicPr>
            <a:picLocks noChangeAspect="1"/>
          </p:cNvPicPr>
          <p:nvPr/>
        </p:nvPicPr>
        <p:blipFill>
          <a:blip r:embed="rId13"/>
          <a:stretch>
            <a:fillRect/>
          </a:stretch>
        </p:blipFill>
        <p:spPr>
          <a:xfrm>
            <a:off x="0" y="5901890"/>
            <a:ext cx="9144000" cy="956110"/>
          </a:xfrm>
          <a:prstGeom prst="rect">
            <a:avLst/>
          </a:prstGeom>
        </p:spPr>
      </p:pic>
      <p:sp>
        <p:nvSpPr>
          <p:cNvPr id="22" name="文本框 21"/>
          <p:cNvSpPr txBox="1"/>
          <p:nvPr>
            <p:custDataLst>
              <p:tags r:id="rId1"/>
            </p:custDataLst>
          </p:nvPr>
        </p:nvSpPr>
        <p:spPr>
          <a:xfrm>
            <a:off x="107504" y="4618258"/>
            <a:ext cx="2220452" cy="1656184"/>
          </a:xfrm>
          <a:prstGeom prst="rect">
            <a:avLst/>
          </a:prstGeom>
          <a:noFill/>
        </p:spPr>
        <p:txBody>
          <a:bodyPr wrap="square" rtlCol="0">
            <a:noAutofit/>
          </a:bodyPr>
          <a:lstStyle/>
          <a:p>
            <a:r>
              <a:rPr lang="en-US" altLang="zh-CN" sz="1200" dirty="0">
                <a:sym typeface="+mn-ea"/>
              </a:rPr>
              <a:t>The Inno-Pathwire guides the microcatheter to the occlusion.</a:t>
            </a:r>
            <a:endParaRPr lang="zh-CN" altLang="en-US" sz="1200" dirty="0">
              <a:sym typeface="+mn-ea"/>
            </a:endParaRPr>
          </a:p>
        </p:txBody>
      </p:sp>
      <p:sp>
        <p:nvSpPr>
          <p:cNvPr id="24" name="椭圆 23"/>
          <p:cNvSpPr/>
          <p:nvPr/>
        </p:nvSpPr>
        <p:spPr>
          <a:xfrm>
            <a:off x="34760" y="602336"/>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cxnSp>
        <p:nvCxnSpPr>
          <p:cNvPr id="15" name="直接箭头连接符 14"/>
          <p:cNvCxnSpPr/>
          <p:nvPr/>
        </p:nvCxnSpPr>
        <p:spPr>
          <a:xfrm>
            <a:off x="1907704" y="3886598"/>
            <a:ext cx="7200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2"/>
            </p:custDataLst>
          </p:nvPr>
        </p:nvSpPr>
        <p:spPr>
          <a:xfrm>
            <a:off x="827584" y="3563688"/>
            <a:ext cx="1362970" cy="328874"/>
          </a:xfrm>
          <a:prstGeom prst="rect">
            <a:avLst/>
          </a:prstGeom>
          <a:noFill/>
        </p:spPr>
        <p:txBody>
          <a:bodyPr wrap="square" rtlCol="0">
            <a:noAutofit/>
          </a:bodyPr>
          <a:lstStyle/>
          <a:p>
            <a:r>
              <a:rPr lang="en-US" altLang="zh-CN" sz="1200" dirty="0">
                <a:sym typeface="+mn-ea"/>
              </a:rPr>
              <a:t>Microcatheter tip</a:t>
            </a:r>
            <a:endParaRPr lang="zh-CN" altLang="en-US" sz="1200" dirty="0">
              <a:sym typeface="+mn-ea"/>
            </a:endParaRPr>
          </a:p>
        </p:txBody>
      </p:sp>
      <p:sp>
        <p:nvSpPr>
          <p:cNvPr id="26" name="文本框 25"/>
          <p:cNvSpPr txBox="1"/>
          <p:nvPr>
            <p:custDataLst>
              <p:tags r:id="rId3"/>
            </p:custDataLst>
          </p:nvPr>
        </p:nvSpPr>
        <p:spPr>
          <a:xfrm>
            <a:off x="965163" y="4211760"/>
            <a:ext cx="1362793"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(0.8 gf)</a:t>
            </a:r>
            <a:endParaRPr lang="zh-CN" altLang="en-US" sz="1200" dirty="0">
              <a:sym typeface="+mn-ea"/>
            </a:endParaRPr>
          </a:p>
        </p:txBody>
      </p:sp>
      <p:pic>
        <p:nvPicPr>
          <p:cNvPr id="17" name="图片 16"/>
          <p:cNvPicPr>
            <a:picLocks noChangeAspect="1"/>
          </p:cNvPicPr>
          <p:nvPr/>
        </p:nvPicPr>
        <p:blipFill>
          <a:blip r:embed="rId14"/>
          <a:stretch>
            <a:fillRect/>
          </a:stretch>
        </p:blipFill>
        <p:spPr>
          <a:xfrm>
            <a:off x="2759609" y="730235"/>
            <a:ext cx="2291267" cy="3763687"/>
          </a:xfrm>
          <a:prstGeom prst="rect">
            <a:avLst/>
          </a:prstGeom>
        </p:spPr>
      </p:pic>
      <p:cxnSp>
        <p:nvCxnSpPr>
          <p:cNvPr id="28" name="直接箭头连接符 27"/>
          <p:cNvCxnSpPr/>
          <p:nvPr/>
        </p:nvCxnSpPr>
        <p:spPr>
          <a:xfrm>
            <a:off x="4663139" y="3848812"/>
            <a:ext cx="7200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4"/>
            </p:custDataLst>
          </p:nvPr>
        </p:nvSpPr>
        <p:spPr>
          <a:xfrm>
            <a:off x="3669554" y="3569211"/>
            <a:ext cx="1276435" cy="285565"/>
          </a:xfrm>
          <a:prstGeom prst="rect">
            <a:avLst/>
          </a:prstGeom>
          <a:noFill/>
        </p:spPr>
        <p:txBody>
          <a:bodyPr wrap="square" rtlCol="0">
            <a:noAutofit/>
          </a:bodyPr>
          <a:lstStyle/>
          <a:p>
            <a:r>
              <a:rPr lang="en-US" altLang="zh-CN" sz="1200" dirty="0">
                <a:sym typeface="+mn-ea"/>
              </a:rPr>
              <a:t>Microcatheter tip</a:t>
            </a:r>
            <a:endParaRPr lang="zh-CN" altLang="en-US" sz="1200" dirty="0">
              <a:sym typeface="+mn-ea"/>
            </a:endParaRPr>
          </a:p>
        </p:txBody>
      </p:sp>
      <p:sp>
        <p:nvSpPr>
          <p:cNvPr id="31" name="文本框 30"/>
          <p:cNvSpPr txBox="1"/>
          <p:nvPr>
            <p:custDataLst>
              <p:tags r:id="rId5"/>
            </p:custDataLst>
          </p:nvPr>
        </p:nvSpPr>
        <p:spPr>
          <a:xfrm>
            <a:off x="3669554" y="3926289"/>
            <a:ext cx="585144" cy="369368"/>
          </a:xfrm>
          <a:prstGeom prst="rect">
            <a:avLst/>
          </a:prstGeom>
          <a:noFill/>
        </p:spPr>
        <p:txBody>
          <a:bodyPr wrap="square" rtlCol="0">
            <a:noAutofit/>
          </a:bodyPr>
          <a:lstStyle/>
          <a:p>
            <a:r>
              <a:rPr lang="en-US" altLang="zh-CN" sz="1200" dirty="0">
                <a:sym typeface="+mn-ea"/>
              </a:rPr>
              <a:t>UB3</a:t>
            </a:r>
            <a:endParaRPr lang="zh-CN" altLang="en-US" sz="1200" dirty="0">
              <a:sym typeface="+mn-ea"/>
            </a:endParaRPr>
          </a:p>
        </p:txBody>
      </p:sp>
      <p:pic>
        <p:nvPicPr>
          <p:cNvPr id="18" name="图片 17"/>
          <p:cNvPicPr>
            <a:picLocks noChangeAspect="1"/>
          </p:cNvPicPr>
          <p:nvPr/>
        </p:nvPicPr>
        <p:blipFill>
          <a:blip r:embed="rId15"/>
          <a:stretch>
            <a:fillRect/>
          </a:stretch>
        </p:blipFill>
        <p:spPr>
          <a:xfrm>
            <a:off x="5459318" y="727296"/>
            <a:ext cx="3361154" cy="3766626"/>
          </a:xfrm>
          <a:prstGeom prst="rect">
            <a:avLst/>
          </a:prstGeom>
        </p:spPr>
      </p:pic>
      <p:sp>
        <p:nvSpPr>
          <p:cNvPr id="34" name="椭圆 33"/>
          <p:cNvSpPr/>
          <p:nvPr/>
        </p:nvSpPr>
        <p:spPr>
          <a:xfrm>
            <a:off x="2699792" y="601642"/>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37" name="文本框 36"/>
          <p:cNvSpPr txBox="1"/>
          <p:nvPr>
            <p:custDataLst>
              <p:tags r:id="rId6"/>
            </p:custDataLst>
          </p:nvPr>
        </p:nvSpPr>
        <p:spPr>
          <a:xfrm>
            <a:off x="2759609" y="4653136"/>
            <a:ext cx="2220452" cy="1656184"/>
          </a:xfrm>
          <a:prstGeom prst="rect">
            <a:avLst/>
          </a:prstGeom>
          <a:noFill/>
        </p:spPr>
        <p:txBody>
          <a:bodyPr wrap="square" rtlCol="0">
            <a:noAutofit/>
          </a:bodyPr>
          <a:lstStyle/>
          <a:p>
            <a:r>
              <a:rPr lang="en-US" altLang="zh-CN" sz="1200" dirty="0">
                <a:sym typeface="+mn-ea"/>
              </a:rPr>
              <a:t>The UB3 guidewire follows the microcatheter to the occlusion.</a:t>
            </a:r>
            <a:endParaRPr lang="zh-CN" altLang="en-US" sz="1200" dirty="0">
              <a:sym typeface="+mn-ea"/>
            </a:endParaRPr>
          </a:p>
        </p:txBody>
      </p:sp>
      <p:sp>
        <p:nvSpPr>
          <p:cNvPr id="38" name="文本框 37"/>
          <p:cNvSpPr txBox="1"/>
          <p:nvPr>
            <p:custDataLst>
              <p:tags r:id="rId7"/>
            </p:custDataLst>
          </p:nvPr>
        </p:nvSpPr>
        <p:spPr>
          <a:xfrm>
            <a:off x="5411714" y="4653136"/>
            <a:ext cx="3624782" cy="1656184"/>
          </a:xfrm>
          <a:prstGeom prst="rect">
            <a:avLst/>
          </a:prstGeom>
          <a:noFill/>
        </p:spPr>
        <p:txBody>
          <a:bodyPr wrap="square" rtlCol="0">
            <a:noAutofit/>
          </a:bodyPr>
          <a:lstStyle/>
          <a:p>
            <a:r>
              <a:rPr lang="en-US" altLang="zh-CN" sz="1200" dirty="0">
                <a:sym typeface="+mn-ea"/>
              </a:rPr>
              <a:t>After the UB3 guidewire reaches the occlusion with the microcatheter, push the microcatheter through the lesion.</a:t>
            </a:r>
            <a:endParaRPr lang="zh-CN" altLang="en-US" sz="1200" dirty="0">
              <a:sym typeface="+mn-ea"/>
            </a:endParaRPr>
          </a:p>
        </p:txBody>
      </p:sp>
      <p:sp>
        <p:nvSpPr>
          <p:cNvPr id="39" name="椭圆 38"/>
          <p:cNvSpPr/>
          <p:nvPr/>
        </p:nvSpPr>
        <p:spPr>
          <a:xfrm>
            <a:off x="5367769" y="601642"/>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cxnSp>
        <p:nvCxnSpPr>
          <p:cNvPr id="40" name="直接箭头连接符 39"/>
          <p:cNvCxnSpPr/>
          <p:nvPr/>
        </p:nvCxnSpPr>
        <p:spPr>
          <a:xfrm flipH="1">
            <a:off x="8172400" y="3983728"/>
            <a:ext cx="49767" cy="311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custDataLst>
              <p:tags r:id="rId8"/>
            </p:custDataLst>
          </p:nvPr>
        </p:nvSpPr>
        <p:spPr>
          <a:xfrm>
            <a:off x="7515743" y="3691940"/>
            <a:ext cx="1268721" cy="357189"/>
          </a:xfrm>
          <a:prstGeom prst="rect">
            <a:avLst/>
          </a:prstGeom>
          <a:noFill/>
        </p:spPr>
        <p:txBody>
          <a:bodyPr wrap="square" rtlCol="0">
            <a:noAutofit/>
          </a:bodyPr>
          <a:lstStyle/>
          <a:p>
            <a:r>
              <a:rPr lang="en-US" altLang="zh-CN" sz="1200" dirty="0">
                <a:sym typeface="+mn-ea"/>
              </a:rPr>
              <a:t>Microcatheter tip</a:t>
            </a:r>
            <a:endParaRPr lang="zh-CN" altLang="en-US" sz="1200" dirty="0">
              <a:sym typeface="+mn-ea"/>
            </a:endParaRPr>
          </a:p>
        </p:txBody>
      </p:sp>
      <p:sp>
        <p:nvSpPr>
          <p:cNvPr id="21" name="文本框 20"/>
          <p:cNvSpPr txBox="1"/>
          <p:nvPr>
            <p:custDataLst>
              <p:tags r:id="rId9"/>
            </p:custDataLst>
          </p:nvPr>
        </p:nvSpPr>
        <p:spPr>
          <a:xfrm>
            <a:off x="7014462" y="3920535"/>
            <a:ext cx="585144" cy="369368"/>
          </a:xfrm>
          <a:prstGeom prst="rect">
            <a:avLst/>
          </a:prstGeom>
          <a:noFill/>
        </p:spPr>
        <p:txBody>
          <a:bodyPr wrap="square" rtlCol="0">
            <a:noAutofit/>
          </a:bodyPr>
          <a:lstStyle/>
          <a:p>
            <a:r>
              <a:rPr lang="en-US" altLang="zh-CN" sz="1200" dirty="0">
                <a:sym typeface="+mn-ea"/>
              </a:rPr>
              <a:t>UB3</a:t>
            </a:r>
            <a:endParaRPr lang="zh-CN" altLang="en-US" sz="1200" dirty="0">
              <a:sym typeface="+mn-ea"/>
            </a:endParaRPr>
          </a:p>
        </p:txBody>
      </p:sp>
    </p:spTree>
    <p:extLst>
      <p:ext uri="{BB962C8B-B14F-4D97-AF65-F5344CB8AC3E}">
        <p14:creationId xmlns:p14="http://schemas.microsoft.com/office/powerpoint/2010/main" val="3964112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9" cstate="print"/>
          <a:stretch>
            <a:fillRect/>
          </a:stretch>
        </p:blipFill>
        <p:spPr>
          <a:xfrm>
            <a:off x="0" y="3712"/>
            <a:ext cx="9144000" cy="6593640"/>
          </a:xfrm>
          <a:prstGeom prst="rect">
            <a:avLst/>
          </a:prstGeom>
        </p:spPr>
      </p:pic>
      <p:pic>
        <p:nvPicPr>
          <p:cNvPr id="27" name="图片 26"/>
          <p:cNvPicPr>
            <a:picLocks noChangeAspect="1"/>
          </p:cNvPicPr>
          <p:nvPr/>
        </p:nvPicPr>
        <p:blipFill>
          <a:blip r:embed="rId10"/>
          <a:stretch>
            <a:fillRect/>
          </a:stretch>
        </p:blipFill>
        <p:spPr>
          <a:xfrm>
            <a:off x="4161922" y="1035388"/>
            <a:ext cx="4718870" cy="1358767"/>
          </a:xfrm>
          <a:prstGeom prst="rect">
            <a:avLst/>
          </a:prstGeom>
        </p:spPr>
      </p:pic>
      <p:pic>
        <p:nvPicPr>
          <p:cNvPr id="21" name="图片 20"/>
          <p:cNvPicPr>
            <a:picLocks noChangeAspect="1"/>
          </p:cNvPicPr>
          <p:nvPr/>
        </p:nvPicPr>
        <p:blipFill>
          <a:blip r:embed="rId11"/>
          <a:stretch>
            <a:fillRect/>
          </a:stretch>
        </p:blipFill>
        <p:spPr>
          <a:xfrm>
            <a:off x="212564" y="1048761"/>
            <a:ext cx="3613407" cy="3892408"/>
          </a:xfrm>
          <a:prstGeom prst="rect">
            <a:avLst/>
          </a:prstGeom>
        </p:spPr>
      </p:pic>
      <p:pic>
        <p:nvPicPr>
          <p:cNvPr id="6" name="图片 5" descr="2JUP$RY4B6G(RGH$(LS)TVV"/>
          <p:cNvPicPr>
            <a:picLocks noChangeAspect="1"/>
          </p:cNvPicPr>
          <p:nvPr/>
        </p:nvPicPr>
        <p:blipFill>
          <a:blip r:embed="rId12"/>
          <a:stretch>
            <a:fillRect/>
          </a:stretch>
        </p:blipFill>
        <p:spPr>
          <a:xfrm>
            <a:off x="0" y="5901890"/>
            <a:ext cx="9144000" cy="956110"/>
          </a:xfrm>
          <a:prstGeom prst="rect">
            <a:avLst/>
          </a:prstGeom>
        </p:spPr>
      </p:pic>
      <p:sp>
        <p:nvSpPr>
          <p:cNvPr id="22" name="文本框 21"/>
          <p:cNvSpPr txBox="1"/>
          <p:nvPr>
            <p:custDataLst>
              <p:tags r:id="rId1"/>
            </p:custDataLst>
          </p:nvPr>
        </p:nvSpPr>
        <p:spPr>
          <a:xfrm>
            <a:off x="218598" y="5085184"/>
            <a:ext cx="3562050" cy="472609"/>
          </a:xfrm>
          <a:prstGeom prst="rect">
            <a:avLst/>
          </a:prstGeom>
          <a:noFill/>
        </p:spPr>
        <p:txBody>
          <a:bodyPr wrap="square" rtlCol="0">
            <a:noAutofit/>
          </a:bodyPr>
          <a:lstStyle/>
          <a:p>
            <a:r>
              <a:rPr lang="en-US" altLang="zh-CN" sz="1200" dirty="0">
                <a:sym typeface="+mn-ea"/>
              </a:rPr>
              <a:t>The Inno-Pathwire goes through the lesion along with the microcatheter.</a:t>
            </a:r>
            <a:endParaRPr lang="zh-CN" altLang="en-US" sz="1200" dirty="0">
              <a:sym typeface="+mn-ea"/>
            </a:endParaRPr>
          </a:p>
        </p:txBody>
      </p:sp>
      <p:sp>
        <p:nvSpPr>
          <p:cNvPr id="24" name="椭圆 23"/>
          <p:cNvSpPr/>
          <p:nvPr/>
        </p:nvSpPr>
        <p:spPr>
          <a:xfrm>
            <a:off x="107504" y="962376"/>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4</a:t>
            </a:r>
            <a:endParaRPr lang="zh-CN" altLang="en-US" dirty="0">
              <a:solidFill>
                <a:schemeClr val="tx1"/>
              </a:solidFill>
            </a:endParaRPr>
          </a:p>
        </p:txBody>
      </p:sp>
      <p:cxnSp>
        <p:nvCxnSpPr>
          <p:cNvPr id="15" name="直接箭头连接符 14"/>
          <p:cNvCxnSpPr/>
          <p:nvPr/>
        </p:nvCxnSpPr>
        <p:spPr>
          <a:xfrm flipH="1">
            <a:off x="3132576" y="3766703"/>
            <a:ext cx="90391" cy="363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2"/>
            </p:custDataLst>
          </p:nvPr>
        </p:nvSpPr>
        <p:spPr>
          <a:xfrm>
            <a:off x="2470567" y="3506055"/>
            <a:ext cx="1310081" cy="350061"/>
          </a:xfrm>
          <a:prstGeom prst="rect">
            <a:avLst/>
          </a:prstGeom>
          <a:noFill/>
        </p:spPr>
        <p:txBody>
          <a:bodyPr wrap="square" rtlCol="0">
            <a:noAutofit/>
          </a:bodyPr>
          <a:lstStyle/>
          <a:p>
            <a:r>
              <a:rPr lang="en-US" altLang="zh-CN" sz="1200" dirty="0">
                <a:sym typeface="+mn-ea"/>
              </a:rPr>
              <a:t>Microcatheter tip</a:t>
            </a:r>
            <a:endParaRPr lang="zh-CN" altLang="en-US" sz="1200" dirty="0">
              <a:sym typeface="+mn-ea"/>
            </a:endParaRPr>
          </a:p>
        </p:txBody>
      </p:sp>
      <p:sp>
        <p:nvSpPr>
          <p:cNvPr id="26" name="文本框 25"/>
          <p:cNvSpPr txBox="1"/>
          <p:nvPr>
            <p:custDataLst>
              <p:tags r:id="rId3"/>
            </p:custDataLst>
          </p:nvPr>
        </p:nvSpPr>
        <p:spPr>
          <a:xfrm>
            <a:off x="880404" y="4128980"/>
            <a:ext cx="1154637" cy="369368"/>
          </a:xfrm>
          <a:prstGeom prst="rect">
            <a:avLst/>
          </a:prstGeom>
          <a:noFill/>
        </p:spPr>
        <p:txBody>
          <a:bodyPr wrap="square" rtlCol="0">
            <a:noAutofit/>
          </a:bodyPr>
          <a:lstStyle/>
          <a:p>
            <a:r>
              <a:rPr lang="en-US" altLang="zh-CN" sz="1200" dirty="0">
                <a:sym typeface="+mn-ea"/>
              </a:rPr>
              <a:t>Pathwire(0.8g)</a:t>
            </a:r>
            <a:endParaRPr lang="zh-CN" altLang="en-US" sz="1200" dirty="0">
              <a:sym typeface="+mn-ea"/>
            </a:endParaRPr>
          </a:p>
        </p:txBody>
      </p:sp>
      <p:sp>
        <p:nvSpPr>
          <p:cNvPr id="38" name="文本框 37"/>
          <p:cNvSpPr txBox="1"/>
          <p:nvPr>
            <p:custDataLst>
              <p:tags r:id="rId4"/>
            </p:custDataLst>
          </p:nvPr>
        </p:nvSpPr>
        <p:spPr>
          <a:xfrm>
            <a:off x="4391025" y="2425772"/>
            <a:ext cx="4260663" cy="624960"/>
          </a:xfrm>
          <a:prstGeom prst="rect">
            <a:avLst/>
          </a:prstGeom>
          <a:noFill/>
        </p:spPr>
        <p:txBody>
          <a:bodyPr wrap="square" rtlCol="0">
            <a:noAutofit/>
          </a:bodyPr>
          <a:lstStyle/>
          <a:p>
            <a:r>
              <a:rPr lang="en-US" altLang="zh-CN" sz="1200" dirty="0">
                <a:sym typeface="+mn-ea"/>
              </a:rPr>
              <a:t>With the guidewire in place, the microcatheter is withdrawn. The stent is delivered along the guidewire, and the occlusion is expanded.</a:t>
            </a:r>
            <a:endParaRPr lang="zh-CN" altLang="en-US" sz="1200" dirty="0">
              <a:sym typeface="+mn-ea"/>
            </a:endParaRPr>
          </a:p>
        </p:txBody>
      </p:sp>
      <p:sp>
        <p:nvSpPr>
          <p:cNvPr id="39" name="椭圆 38"/>
          <p:cNvSpPr/>
          <p:nvPr/>
        </p:nvSpPr>
        <p:spPr>
          <a:xfrm>
            <a:off x="4033694" y="962376"/>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5</a:t>
            </a:r>
            <a:endParaRPr lang="zh-CN" altLang="en-US" dirty="0">
              <a:solidFill>
                <a:schemeClr val="tx1"/>
              </a:solidFill>
            </a:endParaRPr>
          </a:p>
        </p:txBody>
      </p:sp>
      <p:sp>
        <p:nvSpPr>
          <p:cNvPr id="41" name="文本框 40"/>
          <p:cNvSpPr txBox="1"/>
          <p:nvPr>
            <p:custDataLst>
              <p:tags r:id="rId5"/>
            </p:custDataLst>
          </p:nvPr>
        </p:nvSpPr>
        <p:spPr>
          <a:xfrm>
            <a:off x="6588960" y="1213684"/>
            <a:ext cx="997748" cy="281760"/>
          </a:xfrm>
          <a:prstGeom prst="rect">
            <a:avLst/>
          </a:prstGeom>
          <a:noFill/>
        </p:spPr>
        <p:txBody>
          <a:bodyPr wrap="square" rtlCol="0">
            <a:noAutofit/>
          </a:bodyPr>
          <a:lstStyle/>
          <a:p>
            <a:r>
              <a:rPr lang="en-US" altLang="zh-CN" sz="1200" dirty="0">
                <a:sym typeface="+mn-ea"/>
              </a:rPr>
              <a:t>stent</a:t>
            </a:r>
            <a:endParaRPr lang="zh-CN" altLang="en-US" sz="1200" dirty="0">
              <a:sym typeface="+mn-ea"/>
            </a:endParaRPr>
          </a:p>
        </p:txBody>
      </p:sp>
      <p:sp>
        <p:nvSpPr>
          <p:cNvPr id="42" name="文本框 41"/>
          <p:cNvSpPr txBox="1"/>
          <p:nvPr>
            <p:custDataLst>
              <p:tags r:id="rId6"/>
            </p:custDataLst>
          </p:nvPr>
        </p:nvSpPr>
        <p:spPr>
          <a:xfrm>
            <a:off x="7524329" y="1890204"/>
            <a:ext cx="1356464"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(0.8 gf)</a:t>
            </a:r>
            <a:endParaRPr lang="zh-CN" altLang="en-US" sz="1200" dirty="0">
              <a:sym typeface="+mn-ea"/>
            </a:endParaRPr>
          </a:p>
        </p:txBody>
      </p:sp>
      <p:pic>
        <p:nvPicPr>
          <p:cNvPr id="43" name="图片 42"/>
          <p:cNvPicPr>
            <a:picLocks noChangeAspect="1"/>
          </p:cNvPicPr>
          <p:nvPr/>
        </p:nvPicPr>
        <p:blipFill>
          <a:blip r:embed="rId13"/>
          <a:stretch>
            <a:fillRect/>
          </a:stretch>
        </p:blipFill>
        <p:spPr>
          <a:xfrm>
            <a:off x="4161922" y="3232339"/>
            <a:ext cx="4718870" cy="1528818"/>
          </a:xfrm>
          <a:prstGeom prst="rect">
            <a:avLst/>
          </a:prstGeom>
        </p:spPr>
      </p:pic>
      <p:sp>
        <p:nvSpPr>
          <p:cNvPr id="44" name="椭圆 43"/>
          <p:cNvSpPr/>
          <p:nvPr/>
        </p:nvSpPr>
        <p:spPr>
          <a:xfrm>
            <a:off x="4033694" y="3122769"/>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6</a:t>
            </a:r>
            <a:endParaRPr lang="zh-CN" altLang="en-US" dirty="0">
              <a:solidFill>
                <a:schemeClr val="tx1"/>
              </a:solidFill>
            </a:endParaRPr>
          </a:p>
        </p:txBody>
      </p:sp>
      <p:sp>
        <p:nvSpPr>
          <p:cNvPr id="45" name="文本框 44"/>
          <p:cNvSpPr txBox="1"/>
          <p:nvPr>
            <p:custDataLst>
              <p:tags r:id="rId7"/>
            </p:custDataLst>
          </p:nvPr>
        </p:nvSpPr>
        <p:spPr>
          <a:xfrm>
            <a:off x="4572735" y="4850912"/>
            <a:ext cx="4260663" cy="306280"/>
          </a:xfrm>
          <a:prstGeom prst="rect">
            <a:avLst/>
          </a:prstGeom>
          <a:noFill/>
        </p:spPr>
        <p:txBody>
          <a:bodyPr wrap="square" rtlCol="0">
            <a:noAutofit/>
          </a:bodyPr>
          <a:lstStyle/>
          <a:p>
            <a:r>
              <a:rPr lang="en-US" altLang="zh-CN" sz="1200" dirty="0">
                <a:sym typeface="+mn-ea"/>
              </a:rPr>
              <a:t>The surgery was successfully completed.</a:t>
            </a:r>
            <a:endParaRPr lang="zh-CN" altLang="en-US" sz="1200" dirty="0">
              <a:sym typeface="+mn-ea"/>
            </a:endParaRPr>
          </a:p>
        </p:txBody>
      </p:sp>
    </p:spTree>
    <p:extLst>
      <p:ext uri="{BB962C8B-B14F-4D97-AF65-F5344CB8AC3E}">
        <p14:creationId xmlns:p14="http://schemas.microsoft.com/office/powerpoint/2010/main" val="414146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3" cstate="print"/>
          <a:stretch>
            <a:fillRect/>
          </a:stretch>
        </p:blipFill>
        <p:spPr>
          <a:xfrm>
            <a:off x="-34330" y="0"/>
            <a:ext cx="9144000" cy="6593640"/>
          </a:xfrm>
          <a:prstGeom prst="rect">
            <a:avLst/>
          </a:prstGeom>
        </p:spPr>
      </p:pic>
      <p:pic>
        <p:nvPicPr>
          <p:cNvPr id="6" name="图片 5" descr="2JUP$RY4B6G(RGH$(LS)TVV"/>
          <p:cNvPicPr>
            <a:picLocks noChangeAspect="1"/>
          </p:cNvPicPr>
          <p:nvPr/>
        </p:nvPicPr>
        <p:blipFill>
          <a:blip r:embed="rId4"/>
          <a:stretch>
            <a:fillRect/>
          </a:stretch>
        </p:blipFill>
        <p:spPr>
          <a:xfrm>
            <a:off x="0" y="5901890"/>
            <a:ext cx="9144000" cy="956110"/>
          </a:xfrm>
          <a:prstGeom prst="rect">
            <a:avLst/>
          </a:prstGeom>
        </p:spPr>
      </p:pic>
      <p:sp>
        <p:nvSpPr>
          <p:cNvPr id="3" name="文本框 2"/>
          <p:cNvSpPr txBox="1"/>
          <p:nvPr/>
        </p:nvSpPr>
        <p:spPr>
          <a:xfrm>
            <a:off x="0" y="776752"/>
            <a:ext cx="8928992" cy="3885936"/>
          </a:xfrm>
          <a:prstGeom prst="rect">
            <a:avLst/>
          </a:prstGeom>
          <a:noFill/>
        </p:spPr>
        <p:txBody>
          <a:bodyPr wrap="square" rtlCol="0">
            <a:spAutoFit/>
          </a:bodyPr>
          <a:lstStyle/>
          <a:p>
            <a:pPr algn="ctr">
              <a:lnSpc>
                <a:spcPct val="150000"/>
              </a:lnSpc>
            </a:pPr>
            <a:r>
              <a:rPr lang="en-US" altLang="zh-CN" sz="2000" b="1" dirty="0"/>
              <a:t>Description of the trial samples by Qinghai Provincial People’s Hospital</a:t>
            </a:r>
          </a:p>
          <a:p>
            <a:pPr>
              <a:lnSpc>
                <a:spcPct val="150000"/>
              </a:lnSpc>
            </a:pPr>
            <a:r>
              <a:rPr lang="zh-CN" altLang="en-US" dirty="0"/>
              <a:t>         </a:t>
            </a:r>
            <a:r>
              <a:rPr lang="en-US" altLang="zh-CN" sz="1600" dirty="0"/>
              <a:t>Total six surgeries were recorded and found one vessel was tortuous, seven vessels were narrowed, and one vessel was occluded. The usage of Inno-Pathwire is listed below:</a:t>
            </a:r>
          </a:p>
          <a:p>
            <a:pPr>
              <a:lnSpc>
                <a:spcPct val="150000"/>
              </a:lnSpc>
            </a:pPr>
            <a:endParaRPr lang="en-US" altLang="zh-CN" sz="1600" dirty="0"/>
          </a:p>
          <a:p>
            <a:pPr>
              <a:lnSpc>
                <a:spcPct val="150000"/>
              </a:lnSpc>
            </a:pPr>
            <a:endParaRPr lang="en-US" altLang="zh-CN" sz="1600" dirty="0"/>
          </a:p>
          <a:p>
            <a:pPr>
              <a:lnSpc>
                <a:spcPct val="150000"/>
              </a:lnSpc>
            </a:pPr>
            <a:endParaRPr lang="en-US" altLang="zh-CN" sz="1600" dirty="0"/>
          </a:p>
          <a:p>
            <a:pPr>
              <a:lnSpc>
                <a:spcPct val="150000"/>
              </a:lnSpc>
            </a:pPr>
            <a:r>
              <a:rPr lang="en-US" altLang="zh-CN" sz="1600" dirty="0"/>
              <a:t>After the surgeries, the doctor’s evaluation: low tip force, less damage to blood vessels when guiding the devices, good tracking performance and can pass through tortuous blood vessels smoothly. The performance of torqueability was not mentioned, it indicates the torqueability is within the normal acceptable range (need to use a torquer to control the torqueability).</a:t>
            </a:r>
            <a:endParaRPr lang="en-US" altLang="zh-CN" sz="1400" dirty="0"/>
          </a:p>
        </p:txBody>
      </p:sp>
      <p:graphicFrame>
        <p:nvGraphicFramePr>
          <p:cNvPr id="2" name="表格 1"/>
          <p:cNvGraphicFramePr>
            <a:graphicFrameLocks noGrp="1"/>
          </p:cNvGraphicFramePr>
          <p:nvPr>
            <p:extLst>
              <p:ext uri="{D42A27DB-BD31-4B8C-83A1-F6EECF244321}">
                <p14:modId xmlns:p14="http://schemas.microsoft.com/office/powerpoint/2010/main" val="2737887541"/>
              </p:ext>
            </p:extLst>
          </p:nvPr>
        </p:nvGraphicFramePr>
        <p:xfrm>
          <a:off x="1489670" y="2348880"/>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r>
                        <a:rPr lang="en-US" altLang="zh-CN" dirty="0"/>
                        <a:t>Specification</a:t>
                      </a:r>
                      <a:endParaRPr lang="zh-CN" altLang="en-US" dirty="0"/>
                    </a:p>
                  </a:txBody>
                  <a:tcPr/>
                </a:tc>
                <a:tc>
                  <a:txBody>
                    <a:bodyPr/>
                    <a:lstStyle/>
                    <a:p>
                      <a:pPr algn="ctr"/>
                      <a:r>
                        <a:rPr lang="en-US" altLang="zh-CN" dirty="0"/>
                        <a:t>0.6 gf</a:t>
                      </a:r>
                      <a:endParaRPr lang="zh-CN" alt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dirty="0"/>
                        <a:t>0.8 gf</a:t>
                      </a:r>
                      <a:endParaRPr lang="zh-CN" altLang="en-US" dirty="0"/>
                    </a:p>
                  </a:txBody>
                  <a:tcPr/>
                </a:tc>
                <a:tc>
                  <a:txBody>
                    <a:bodyPr/>
                    <a:lstStyle/>
                    <a:p>
                      <a:pPr algn="ctr"/>
                      <a:r>
                        <a:rPr lang="en-US" altLang="zh-CN" dirty="0"/>
                        <a:t>1.5 gf</a:t>
                      </a:r>
                      <a:endParaRPr lang="zh-CN" altLang="en-US" dirty="0"/>
                    </a:p>
                  </a:txBody>
                  <a:tcPr/>
                </a:tc>
                <a:extLst>
                  <a:ext uri="{0D108BD9-81ED-4DB2-BD59-A6C34878D82A}">
                    <a16:rowId xmlns:a16="http://schemas.microsoft.com/office/drawing/2014/main" val="10000"/>
                  </a:ext>
                </a:extLst>
              </a:tr>
              <a:tr h="370840">
                <a:tc>
                  <a:txBody>
                    <a:bodyPr/>
                    <a:lstStyle/>
                    <a:p>
                      <a:pPr algn="ctr"/>
                      <a:r>
                        <a:rPr lang="en-US" altLang="zh-CN" dirty="0"/>
                        <a:t>Quantity</a:t>
                      </a:r>
                      <a:endParaRPr lang="zh-CN" altLang="en-US" dirty="0"/>
                    </a:p>
                  </a:txBody>
                  <a:tcPr/>
                </a:tc>
                <a:tc>
                  <a:txBody>
                    <a:bodyPr/>
                    <a:lstStyle/>
                    <a:p>
                      <a:pPr algn="ctr"/>
                      <a:r>
                        <a:rPr lang="en-US" altLang="zh-CN" dirty="0"/>
                        <a:t>2pcs</a:t>
                      </a:r>
                      <a:endParaRPr lang="zh-CN" alt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dirty="0"/>
                        <a:t>5pcs</a:t>
                      </a:r>
                      <a:endParaRPr lang="zh-CN" alt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dirty="0"/>
                        <a:t>3pcs</a:t>
                      </a:r>
                      <a:endParaRPr lang="zh-CN" alt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3"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4"/>
          <a:stretch>
            <a:fillRect/>
          </a:stretch>
        </p:blipFill>
        <p:spPr>
          <a:xfrm>
            <a:off x="0" y="5901890"/>
            <a:ext cx="9144000" cy="956110"/>
          </a:xfrm>
          <a:prstGeom prst="rect">
            <a:avLst/>
          </a:prstGeom>
        </p:spPr>
      </p:pic>
      <p:sp>
        <p:nvSpPr>
          <p:cNvPr id="7" name="文本框 6"/>
          <p:cNvSpPr txBox="1"/>
          <p:nvPr/>
        </p:nvSpPr>
        <p:spPr>
          <a:xfrm>
            <a:off x="5185408" y="805815"/>
            <a:ext cx="3958592" cy="5078313"/>
          </a:xfrm>
          <a:prstGeom prst="rect">
            <a:avLst/>
          </a:prstGeom>
          <a:noFill/>
        </p:spPr>
        <p:txBody>
          <a:bodyPr wrap="square" rtlCol="0">
            <a:spAutoFit/>
          </a:bodyPr>
          <a:lstStyle/>
          <a:p>
            <a:pPr>
              <a:lnSpc>
                <a:spcPct val="150000"/>
              </a:lnSpc>
            </a:pPr>
            <a:r>
              <a:rPr lang="en-US" altLang="zh-CN" dirty="0"/>
              <a:t>Surgery One:</a:t>
            </a:r>
            <a:endParaRPr lang="zh-CN" altLang="en-US" dirty="0"/>
          </a:p>
          <a:p>
            <a:pPr>
              <a:lnSpc>
                <a:spcPct val="150000"/>
              </a:lnSpc>
            </a:pPr>
            <a:r>
              <a:rPr lang="en-US" altLang="zh-CN" dirty="0"/>
              <a:t>Surgeon: Head of Cardiovascular Group</a:t>
            </a:r>
          </a:p>
          <a:p>
            <a:pPr>
              <a:lnSpc>
                <a:spcPct val="150000"/>
              </a:lnSpc>
            </a:pPr>
            <a:r>
              <a:rPr lang="en-US" altLang="zh-CN" dirty="0"/>
              <a:t>Guidewire</a:t>
            </a:r>
            <a:r>
              <a:rPr lang="zh-CN" altLang="en-US" dirty="0"/>
              <a:t>：</a:t>
            </a:r>
            <a:r>
              <a:rPr lang="en-US" altLang="zh-CN" dirty="0"/>
              <a:t>Inno-Pathwire</a:t>
            </a:r>
            <a:r>
              <a:rPr lang="zh-CN" altLang="en-US" dirty="0"/>
              <a:t>（</a:t>
            </a:r>
            <a:r>
              <a:rPr lang="en-US" altLang="zh-CN" dirty="0"/>
              <a:t>0.6 gf</a:t>
            </a:r>
            <a:r>
              <a:rPr lang="zh-CN" altLang="en-US" dirty="0"/>
              <a:t>）</a:t>
            </a:r>
            <a:endParaRPr lang="en-US" altLang="zh-CN" dirty="0"/>
          </a:p>
          <a:p>
            <a:pPr>
              <a:lnSpc>
                <a:spcPct val="150000"/>
              </a:lnSpc>
            </a:pPr>
            <a:r>
              <a:rPr lang="en-US" altLang="zh-CN" dirty="0"/>
              <a:t>Patient’s Lesion: Radial Artery Tortuosity</a:t>
            </a:r>
            <a:endParaRPr lang="zh-CN" altLang="en-US" dirty="0"/>
          </a:p>
          <a:p>
            <a:pPr>
              <a:lnSpc>
                <a:spcPct val="150000"/>
              </a:lnSpc>
            </a:pPr>
            <a:r>
              <a:rPr lang="en-US" altLang="zh-CN" dirty="0"/>
              <a:t>When the patient used the angiographic guidewire and catheter during the surgery, the radial artery was tortuous and could not pass through. Afterwards, the Inno-Pathwire was used for guidance and successfully reached the ascending aorta.</a:t>
            </a:r>
          </a:p>
          <a:p>
            <a:pPr>
              <a:lnSpc>
                <a:spcPct val="150000"/>
              </a:lnSpc>
            </a:pPr>
            <a:r>
              <a:rPr lang="en-US" altLang="zh-CN" dirty="0"/>
              <a:t>        </a:t>
            </a:r>
          </a:p>
        </p:txBody>
      </p:sp>
      <p:pic>
        <p:nvPicPr>
          <p:cNvPr id="13" name="图片 12"/>
          <p:cNvPicPr>
            <a:picLocks noChangeAspect="1"/>
          </p:cNvPicPr>
          <p:nvPr/>
        </p:nvPicPr>
        <p:blipFill>
          <a:blip r:embed="rId5"/>
          <a:stretch>
            <a:fillRect/>
          </a:stretch>
        </p:blipFill>
        <p:spPr>
          <a:xfrm>
            <a:off x="379688" y="572670"/>
            <a:ext cx="1819275" cy="5448300"/>
          </a:xfrm>
          <a:prstGeom prst="rect">
            <a:avLst/>
          </a:prstGeom>
        </p:spPr>
      </p:pic>
      <p:sp>
        <p:nvSpPr>
          <p:cNvPr id="16" name="任意多边形 15"/>
          <p:cNvSpPr/>
          <p:nvPr/>
        </p:nvSpPr>
        <p:spPr>
          <a:xfrm>
            <a:off x="1157758" y="3644900"/>
            <a:ext cx="201196" cy="2187575"/>
          </a:xfrm>
          <a:custGeom>
            <a:avLst/>
            <a:gdLst>
              <a:gd name="connsiteX0" fmla="*/ 86842 w 201196"/>
              <a:gd name="connsiteY0" fmla="*/ 2187575 h 2187575"/>
              <a:gd name="connsiteX1" fmla="*/ 86842 w 201196"/>
              <a:gd name="connsiteY1" fmla="*/ 2136775 h 2187575"/>
              <a:gd name="connsiteX2" fmla="*/ 83667 w 201196"/>
              <a:gd name="connsiteY2" fmla="*/ 1943100 h 2187575"/>
              <a:gd name="connsiteX3" fmla="*/ 74142 w 201196"/>
              <a:gd name="connsiteY3" fmla="*/ 1924050 h 2187575"/>
              <a:gd name="connsiteX4" fmla="*/ 70967 w 201196"/>
              <a:gd name="connsiteY4" fmla="*/ 1914525 h 2187575"/>
              <a:gd name="connsiteX5" fmla="*/ 64617 w 201196"/>
              <a:gd name="connsiteY5" fmla="*/ 1866900 h 2187575"/>
              <a:gd name="connsiteX6" fmla="*/ 55092 w 201196"/>
              <a:gd name="connsiteY6" fmla="*/ 1812925 h 2187575"/>
              <a:gd name="connsiteX7" fmla="*/ 51917 w 201196"/>
              <a:gd name="connsiteY7" fmla="*/ 1752600 h 2187575"/>
              <a:gd name="connsiteX8" fmla="*/ 45567 w 201196"/>
              <a:gd name="connsiteY8" fmla="*/ 1727200 h 2187575"/>
              <a:gd name="connsiteX9" fmla="*/ 39217 w 201196"/>
              <a:gd name="connsiteY9" fmla="*/ 1708150 h 2187575"/>
              <a:gd name="connsiteX10" fmla="*/ 36042 w 201196"/>
              <a:gd name="connsiteY10" fmla="*/ 1698625 h 2187575"/>
              <a:gd name="connsiteX11" fmla="*/ 29692 w 201196"/>
              <a:gd name="connsiteY11" fmla="*/ 1685925 h 2187575"/>
              <a:gd name="connsiteX12" fmla="*/ 23342 w 201196"/>
              <a:gd name="connsiteY12" fmla="*/ 1501775 h 2187575"/>
              <a:gd name="connsiteX13" fmla="*/ 13817 w 201196"/>
              <a:gd name="connsiteY13" fmla="*/ 1470025 h 2187575"/>
              <a:gd name="connsiteX14" fmla="*/ 4292 w 201196"/>
              <a:gd name="connsiteY14" fmla="*/ 1438275 h 2187575"/>
              <a:gd name="connsiteX15" fmla="*/ 4292 w 201196"/>
              <a:gd name="connsiteY15" fmla="*/ 1289050 h 2187575"/>
              <a:gd name="connsiteX16" fmla="*/ 7467 w 201196"/>
              <a:gd name="connsiteY16" fmla="*/ 1279525 h 2187575"/>
              <a:gd name="connsiteX17" fmla="*/ 10642 w 201196"/>
              <a:gd name="connsiteY17" fmla="*/ 1250950 h 2187575"/>
              <a:gd name="connsiteX18" fmla="*/ 16992 w 201196"/>
              <a:gd name="connsiteY18" fmla="*/ 1228725 h 2187575"/>
              <a:gd name="connsiteX19" fmla="*/ 20167 w 201196"/>
              <a:gd name="connsiteY19" fmla="*/ 1216025 h 2187575"/>
              <a:gd name="connsiteX20" fmla="*/ 29692 w 201196"/>
              <a:gd name="connsiteY20" fmla="*/ 1184275 h 2187575"/>
              <a:gd name="connsiteX21" fmla="*/ 32867 w 201196"/>
              <a:gd name="connsiteY21" fmla="*/ 1085850 h 2187575"/>
              <a:gd name="connsiteX22" fmla="*/ 36042 w 201196"/>
              <a:gd name="connsiteY22" fmla="*/ 1060450 h 2187575"/>
              <a:gd name="connsiteX23" fmla="*/ 39217 w 201196"/>
              <a:gd name="connsiteY23" fmla="*/ 990600 h 2187575"/>
              <a:gd name="connsiteX24" fmla="*/ 42392 w 201196"/>
              <a:gd name="connsiteY24" fmla="*/ 825500 h 2187575"/>
              <a:gd name="connsiteX25" fmla="*/ 45567 w 201196"/>
              <a:gd name="connsiteY25" fmla="*/ 796925 h 2187575"/>
              <a:gd name="connsiteX26" fmla="*/ 51917 w 201196"/>
              <a:gd name="connsiteY26" fmla="*/ 777875 h 2187575"/>
              <a:gd name="connsiteX27" fmla="*/ 55092 w 201196"/>
              <a:gd name="connsiteY27" fmla="*/ 768350 h 2187575"/>
              <a:gd name="connsiteX28" fmla="*/ 58267 w 201196"/>
              <a:gd name="connsiteY28" fmla="*/ 749300 h 2187575"/>
              <a:gd name="connsiteX29" fmla="*/ 64617 w 201196"/>
              <a:gd name="connsiteY29" fmla="*/ 714375 h 2187575"/>
              <a:gd name="connsiteX30" fmla="*/ 70967 w 201196"/>
              <a:gd name="connsiteY30" fmla="*/ 701675 h 2187575"/>
              <a:gd name="connsiteX31" fmla="*/ 77317 w 201196"/>
              <a:gd name="connsiteY31" fmla="*/ 692150 h 2187575"/>
              <a:gd name="connsiteX32" fmla="*/ 86842 w 201196"/>
              <a:gd name="connsiteY32" fmla="*/ 688975 h 2187575"/>
              <a:gd name="connsiteX33" fmla="*/ 93192 w 201196"/>
              <a:gd name="connsiteY33" fmla="*/ 669925 h 2187575"/>
              <a:gd name="connsiteX34" fmla="*/ 105892 w 201196"/>
              <a:gd name="connsiteY34" fmla="*/ 650875 h 2187575"/>
              <a:gd name="connsiteX35" fmla="*/ 115417 w 201196"/>
              <a:gd name="connsiteY35" fmla="*/ 641350 h 2187575"/>
              <a:gd name="connsiteX36" fmla="*/ 131292 w 201196"/>
              <a:gd name="connsiteY36" fmla="*/ 628650 h 2187575"/>
              <a:gd name="connsiteX37" fmla="*/ 140817 w 201196"/>
              <a:gd name="connsiteY37" fmla="*/ 619125 h 2187575"/>
              <a:gd name="connsiteX38" fmla="*/ 143992 w 201196"/>
              <a:gd name="connsiteY38" fmla="*/ 609600 h 2187575"/>
              <a:gd name="connsiteX39" fmla="*/ 150342 w 201196"/>
              <a:gd name="connsiteY39" fmla="*/ 600075 h 2187575"/>
              <a:gd name="connsiteX40" fmla="*/ 159867 w 201196"/>
              <a:gd name="connsiteY40" fmla="*/ 581025 h 2187575"/>
              <a:gd name="connsiteX41" fmla="*/ 166217 w 201196"/>
              <a:gd name="connsiteY41" fmla="*/ 555625 h 2187575"/>
              <a:gd name="connsiteX42" fmla="*/ 169392 w 201196"/>
              <a:gd name="connsiteY42" fmla="*/ 533400 h 2187575"/>
              <a:gd name="connsiteX43" fmla="*/ 175742 w 201196"/>
              <a:gd name="connsiteY43" fmla="*/ 523875 h 2187575"/>
              <a:gd name="connsiteX44" fmla="*/ 182092 w 201196"/>
              <a:gd name="connsiteY44" fmla="*/ 504825 h 2187575"/>
              <a:gd name="connsiteX45" fmla="*/ 188442 w 201196"/>
              <a:gd name="connsiteY45" fmla="*/ 495300 h 2187575"/>
              <a:gd name="connsiteX46" fmla="*/ 194792 w 201196"/>
              <a:gd name="connsiteY46" fmla="*/ 476250 h 2187575"/>
              <a:gd name="connsiteX47" fmla="*/ 201142 w 201196"/>
              <a:gd name="connsiteY47" fmla="*/ 434975 h 2187575"/>
              <a:gd name="connsiteX48" fmla="*/ 197967 w 201196"/>
              <a:gd name="connsiteY48" fmla="*/ 406400 h 2187575"/>
              <a:gd name="connsiteX49" fmla="*/ 191617 w 201196"/>
              <a:gd name="connsiteY49" fmla="*/ 377825 h 2187575"/>
              <a:gd name="connsiteX50" fmla="*/ 185267 w 201196"/>
              <a:gd name="connsiteY50" fmla="*/ 358775 h 2187575"/>
              <a:gd name="connsiteX51" fmla="*/ 182092 w 201196"/>
              <a:gd name="connsiteY51" fmla="*/ 349250 h 2187575"/>
              <a:gd name="connsiteX52" fmla="*/ 178917 w 201196"/>
              <a:gd name="connsiteY52" fmla="*/ 336550 h 2187575"/>
              <a:gd name="connsiteX53" fmla="*/ 163042 w 201196"/>
              <a:gd name="connsiteY53" fmla="*/ 320675 h 2187575"/>
              <a:gd name="connsiteX54" fmla="*/ 153517 w 201196"/>
              <a:gd name="connsiteY54" fmla="*/ 311150 h 2187575"/>
              <a:gd name="connsiteX55" fmla="*/ 150342 w 201196"/>
              <a:gd name="connsiteY55" fmla="*/ 301625 h 2187575"/>
              <a:gd name="connsiteX56" fmla="*/ 137642 w 201196"/>
              <a:gd name="connsiteY56" fmla="*/ 292100 h 2187575"/>
              <a:gd name="connsiteX57" fmla="*/ 128117 w 201196"/>
              <a:gd name="connsiteY57" fmla="*/ 282575 h 2187575"/>
              <a:gd name="connsiteX58" fmla="*/ 124942 w 201196"/>
              <a:gd name="connsiteY58" fmla="*/ 269875 h 2187575"/>
              <a:gd name="connsiteX59" fmla="*/ 112242 w 201196"/>
              <a:gd name="connsiteY59" fmla="*/ 250825 h 2187575"/>
              <a:gd name="connsiteX60" fmla="*/ 105892 w 201196"/>
              <a:gd name="connsiteY60" fmla="*/ 222250 h 2187575"/>
              <a:gd name="connsiteX61" fmla="*/ 99542 w 201196"/>
              <a:gd name="connsiteY61" fmla="*/ 212725 h 2187575"/>
              <a:gd name="connsiteX62" fmla="*/ 96367 w 201196"/>
              <a:gd name="connsiteY62" fmla="*/ 187325 h 2187575"/>
              <a:gd name="connsiteX63" fmla="*/ 90017 w 201196"/>
              <a:gd name="connsiteY63" fmla="*/ 158750 h 2187575"/>
              <a:gd name="connsiteX64" fmla="*/ 96367 w 201196"/>
              <a:gd name="connsiteY64" fmla="*/ 88900 h 2187575"/>
              <a:gd name="connsiteX65" fmla="*/ 102717 w 201196"/>
              <a:gd name="connsiteY65" fmla="*/ 63500 h 2187575"/>
              <a:gd name="connsiteX66" fmla="*/ 105892 w 201196"/>
              <a:gd name="connsiteY66" fmla="*/ 44450 h 2187575"/>
              <a:gd name="connsiteX67" fmla="*/ 115417 w 201196"/>
              <a:gd name="connsiteY67" fmla="*/ 15875 h 2187575"/>
              <a:gd name="connsiteX68" fmla="*/ 118592 w 201196"/>
              <a:gd name="connsiteY68" fmla="*/ 6350 h 2187575"/>
              <a:gd name="connsiteX69" fmla="*/ 118592 w 201196"/>
              <a:gd name="connsiteY69" fmla="*/ 0 h 218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01196" h="2187575">
                <a:moveTo>
                  <a:pt x="86842" y="2187575"/>
                </a:moveTo>
                <a:cubicBezTo>
                  <a:pt x="79609" y="2144177"/>
                  <a:pt x="86842" y="2197824"/>
                  <a:pt x="86842" y="2136775"/>
                </a:cubicBezTo>
                <a:cubicBezTo>
                  <a:pt x="86842" y="2072208"/>
                  <a:pt x="85684" y="2007636"/>
                  <a:pt x="83667" y="1943100"/>
                </a:cubicBezTo>
                <a:cubicBezTo>
                  <a:pt x="83401" y="1934588"/>
                  <a:pt x="77656" y="1931078"/>
                  <a:pt x="74142" y="1924050"/>
                </a:cubicBezTo>
                <a:cubicBezTo>
                  <a:pt x="72645" y="1921057"/>
                  <a:pt x="71779" y="1917772"/>
                  <a:pt x="70967" y="1914525"/>
                </a:cubicBezTo>
                <a:cubicBezTo>
                  <a:pt x="65001" y="1890662"/>
                  <a:pt x="69718" y="1899208"/>
                  <a:pt x="64617" y="1866900"/>
                </a:cubicBezTo>
                <a:cubicBezTo>
                  <a:pt x="47395" y="1757827"/>
                  <a:pt x="67366" y="1911117"/>
                  <a:pt x="55092" y="1812925"/>
                </a:cubicBezTo>
                <a:cubicBezTo>
                  <a:pt x="54034" y="1792817"/>
                  <a:pt x="54141" y="1772613"/>
                  <a:pt x="51917" y="1752600"/>
                </a:cubicBezTo>
                <a:cubicBezTo>
                  <a:pt x="50953" y="1743926"/>
                  <a:pt x="48327" y="1735479"/>
                  <a:pt x="45567" y="1727200"/>
                </a:cubicBezTo>
                <a:lnTo>
                  <a:pt x="39217" y="1708150"/>
                </a:lnTo>
                <a:cubicBezTo>
                  <a:pt x="38159" y="1704975"/>
                  <a:pt x="37539" y="1701618"/>
                  <a:pt x="36042" y="1698625"/>
                </a:cubicBezTo>
                <a:lnTo>
                  <a:pt x="29692" y="1685925"/>
                </a:lnTo>
                <a:cubicBezTo>
                  <a:pt x="20484" y="1593840"/>
                  <a:pt x="31409" y="1711511"/>
                  <a:pt x="23342" y="1501775"/>
                </a:cubicBezTo>
                <a:cubicBezTo>
                  <a:pt x="23133" y="1496351"/>
                  <a:pt x="14506" y="1472093"/>
                  <a:pt x="13817" y="1470025"/>
                </a:cubicBezTo>
                <a:cubicBezTo>
                  <a:pt x="8206" y="1453191"/>
                  <a:pt x="11561" y="1463718"/>
                  <a:pt x="4292" y="1438275"/>
                </a:cubicBezTo>
                <a:cubicBezTo>
                  <a:pt x="-1753" y="1371779"/>
                  <a:pt x="-1101" y="1394210"/>
                  <a:pt x="4292" y="1289050"/>
                </a:cubicBezTo>
                <a:cubicBezTo>
                  <a:pt x="4463" y="1285708"/>
                  <a:pt x="6409" y="1282700"/>
                  <a:pt x="7467" y="1279525"/>
                </a:cubicBezTo>
                <a:cubicBezTo>
                  <a:pt x="8525" y="1270000"/>
                  <a:pt x="9185" y="1260422"/>
                  <a:pt x="10642" y="1250950"/>
                </a:cubicBezTo>
                <a:cubicBezTo>
                  <a:pt x="12296" y="1240197"/>
                  <a:pt x="14226" y="1238406"/>
                  <a:pt x="16992" y="1228725"/>
                </a:cubicBezTo>
                <a:cubicBezTo>
                  <a:pt x="18191" y="1224529"/>
                  <a:pt x="18913" y="1220205"/>
                  <a:pt x="20167" y="1216025"/>
                </a:cubicBezTo>
                <a:cubicBezTo>
                  <a:pt x="31762" y="1177376"/>
                  <a:pt x="22374" y="1213547"/>
                  <a:pt x="29692" y="1184275"/>
                </a:cubicBezTo>
                <a:cubicBezTo>
                  <a:pt x="30750" y="1151467"/>
                  <a:pt x="31186" y="1118632"/>
                  <a:pt x="32867" y="1085850"/>
                </a:cubicBezTo>
                <a:cubicBezTo>
                  <a:pt x="33304" y="1077329"/>
                  <a:pt x="35474" y="1068964"/>
                  <a:pt x="36042" y="1060450"/>
                </a:cubicBezTo>
                <a:cubicBezTo>
                  <a:pt x="37592" y="1037194"/>
                  <a:pt x="38159" y="1013883"/>
                  <a:pt x="39217" y="990600"/>
                </a:cubicBezTo>
                <a:cubicBezTo>
                  <a:pt x="40275" y="935567"/>
                  <a:pt x="40588" y="880514"/>
                  <a:pt x="42392" y="825500"/>
                </a:cubicBezTo>
                <a:cubicBezTo>
                  <a:pt x="42706" y="815922"/>
                  <a:pt x="43687" y="806323"/>
                  <a:pt x="45567" y="796925"/>
                </a:cubicBezTo>
                <a:cubicBezTo>
                  <a:pt x="46880" y="790361"/>
                  <a:pt x="49800" y="784225"/>
                  <a:pt x="51917" y="777875"/>
                </a:cubicBezTo>
                <a:cubicBezTo>
                  <a:pt x="52975" y="774700"/>
                  <a:pt x="54542" y="771651"/>
                  <a:pt x="55092" y="768350"/>
                </a:cubicBezTo>
                <a:cubicBezTo>
                  <a:pt x="56150" y="762000"/>
                  <a:pt x="57288" y="755663"/>
                  <a:pt x="58267" y="749300"/>
                </a:cubicBezTo>
                <a:cubicBezTo>
                  <a:pt x="59577" y="740784"/>
                  <a:pt x="61074" y="723822"/>
                  <a:pt x="64617" y="714375"/>
                </a:cubicBezTo>
                <a:cubicBezTo>
                  <a:pt x="66279" y="709943"/>
                  <a:pt x="68619" y="705784"/>
                  <a:pt x="70967" y="701675"/>
                </a:cubicBezTo>
                <a:cubicBezTo>
                  <a:pt x="72860" y="698362"/>
                  <a:pt x="74337" y="694534"/>
                  <a:pt x="77317" y="692150"/>
                </a:cubicBezTo>
                <a:cubicBezTo>
                  <a:pt x="79930" y="690059"/>
                  <a:pt x="83667" y="690033"/>
                  <a:pt x="86842" y="688975"/>
                </a:cubicBezTo>
                <a:cubicBezTo>
                  <a:pt x="88959" y="682625"/>
                  <a:pt x="89479" y="675494"/>
                  <a:pt x="93192" y="669925"/>
                </a:cubicBezTo>
                <a:lnTo>
                  <a:pt x="105892" y="650875"/>
                </a:lnTo>
                <a:cubicBezTo>
                  <a:pt x="108383" y="647139"/>
                  <a:pt x="112542" y="644799"/>
                  <a:pt x="115417" y="641350"/>
                </a:cubicBezTo>
                <a:cubicBezTo>
                  <a:pt x="126464" y="628093"/>
                  <a:pt x="115655" y="633862"/>
                  <a:pt x="131292" y="628650"/>
                </a:cubicBezTo>
                <a:cubicBezTo>
                  <a:pt x="134467" y="625475"/>
                  <a:pt x="138326" y="622861"/>
                  <a:pt x="140817" y="619125"/>
                </a:cubicBezTo>
                <a:cubicBezTo>
                  <a:pt x="142673" y="616340"/>
                  <a:pt x="142495" y="612593"/>
                  <a:pt x="143992" y="609600"/>
                </a:cubicBezTo>
                <a:cubicBezTo>
                  <a:pt x="145699" y="606187"/>
                  <a:pt x="148635" y="603488"/>
                  <a:pt x="150342" y="600075"/>
                </a:cubicBezTo>
                <a:cubicBezTo>
                  <a:pt x="163487" y="573785"/>
                  <a:pt x="141669" y="608322"/>
                  <a:pt x="159867" y="581025"/>
                </a:cubicBezTo>
                <a:cubicBezTo>
                  <a:pt x="161984" y="572558"/>
                  <a:pt x="164983" y="564265"/>
                  <a:pt x="166217" y="555625"/>
                </a:cubicBezTo>
                <a:cubicBezTo>
                  <a:pt x="167275" y="548217"/>
                  <a:pt x="167242" y="540568"/>
                  <a:pt x="169392" y="533400"/>
                </a:cubicBezTo>
                <a:cubicBezTo>
                  <a:pt x="170488" y="529745"/>
                  <a:pt x="174192" y="527362"/>
                  <a:pt x="175742" y="523875"/>
                </a:cubicBezTo>
                <a:cubicBezTo>
                  <a:pt x="178460" y="517758"/>
                  <a:pt x="178379" y="510394"/>
                  <a:pt x="182092" y="504825"/>
                </a:cubicBezTo>
                <a:cubicBezTo>
                  <a:pt x="184209" y="501650"/>
                  <a:pt x="186892" y="498787"/>
                  <a:pt x="188442" y="495300"/>
                </a:cubicBezTo>
                <a:cubicBezTo>
                  <a:pt x="191160" y="489183"/>
                  <a:pt x="194792" y="476250"/>
                  <a:pt x="194792" y="476250"/>
                </a:cubicBezTo>
                <a:cubicBezTo>
                  <a:pt x="196909" y="462492"/>
                  <a:pt x="200510" y="448881"/>
                  <a:pt x="201142" y="434975"/>
                </a:cubicBezTo>
                <a:cubicBezTo>
                  <a:pt x="201577" y="425401"/>
                  <a:pt x="199322" y="415887"/>
                  <a:pt x="197967" y="406400"/>
                </a:cubicBezTo>
                <a:cubicBezTo>
                  <a:pt x="197143" y="400632"/>
                  <a:pt x="193508" y="384128"/>
                  <a:pt x="191617" y="377825"/>
                </a:cubicBezTo>
                <a:cubicBezTo>
                  <a:pt x="189694" y="371414"/>
                  <a:pt x="187384" y="365125"/>
                  <a:pt x="185267" y="358775"/>
                </a:cubicBezTo>
                <a:cubicBezTo>
                  <a:pt x="184209" y="355600"/>
                  <a:pt x="182904" y="352497"/>
                  <a:pt x="182092" y="349250"/>
                </a:cubicBezTo>
                <a:cubicBezTo>
                  <a:pt x="181034" y="345017"/>
                  <a:pt x="180636" y="340561"/>
                  <a:pt x="178917" y="336550"/>
                </a:cubicBezTo>
                <a:cubicBezTo>
                  <a:pt x="173743" y="324477"/>
                  <a:pt x="172449" y="328515"/>
                  <a:pt x="163042" y="320675"/>
                </a:cubicBezTo>
                <a:cubicBezTo>
                  <a:pt x="159593" y="317800"/>
                  <a:pt x="156692" y="314325"/>
                  <a:pt x="153517" y="311150"/>
                </a:cubicBezTo>
                <a:cubicBezTo>
                  <a:pt x="152459" y="307975"/>
                  <a:pt x="152485" y="304196"/>
                  <a:pt x="150342" y="301625"/>
                </a:cubicBezTo>
                <a:cubicBezTo>
                  <a:pt x="146954" y="297560"/>
                  <a:pt x="141660" y="295544"/>
                  <a:pt x="137642" y="292100"/>
                </a:cubicBezTo>
                <a:cubicBezTo>
                  <a:pt x="134233" y="289178"/>
                  <a:pt x="131292" y="285750"/>
                  <a:pt x="128117" y="282575"/>
                </a:cubicBezTo>
                <a:cubicBezTo>
                  <a:pt x="127059" y="278342"/>
                  <a:pt x="126893" y="273778"/>
                  <a:pt x="124942" y="269875"/>
                </a:cubicBezTo>
                <a:cubicBezTo>
                  <a:pt x="121529" y="263049"/>
                  <a:pt x="112242" y="250825"/>
                  <a:pt x="112242" y="250825"/>
                </a:cubicBezTo>
                <a:cubicBezTo>
                  <a:pt x="111023" y="243508"/>
                  <a:pt x="109800" y="230066"/>
                  <a:pt x="105892" y="222250"/>
                </a:cubicBezTo>
                <a:cubicBezTo>
                  <a:pt x="104185" y="218837"/>
                  <a:pt x="101659" y="215900"/>
                  <a:pt x="99542" y="212725"/>
                </a:cubicBezTo>
                <a:cubicBezTo>
                  <a:pt x="98484" y="204258"/>
                  <a:pt x="97850" y="195728"/>
                  <a:pt x="96367" y="187325"/>
                </a:cubicBezTo>
                <a:cubicBezTo>
                  <a:pt x="94671" y="177716"/>
                  <a:pt x="90407" y="168500"/>
                  <a:pt x="90017" y="158750"/>
                </a:cubicBezTo>
                <a:cubicBezTo>
                  <a:pt x="89357" y="142253"/>
                  <a:pt x="92010" y="109232"/>
                  <a:pt x="96367" y="88900"/>
                </a:cubicBezTo>
                <a:cubicBezTo>
                  <a:pt x="98196" y="80366"/>
                  <a:pt x="101282" y="72108"/>
                  <a:pt x="102717" y="63500"/>
                </a:cubicBezTo>
                <a:cubicBezTo>
                  <a:pt x="103775" y="57150"/>
                  <a:pt x="104331" y="50695"/>
                  <a:pt x="105892" y="44450"/>
                </a:cubicBezTo>
                <a:lnTo>
                  <a:pt x="115417" y="15875"/>
                </a:lnTo>
                <a:cubicBezTo>
                  <a:pt x="116475" y="12700"/>
                  <a:pt x="118592" y="9697"/>
                  <a:pt x="118592" y="6350"/>
                </a:cubicBezTo>
                <a:lnTo>
                  <a:pt x="118592"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315410" y="3537962"/>
            <a:ext cx="1092290" cy="307777"/>
          </a:xfrm>
          <a:prstGeom prst="rect">
            <a:avLst/>
          </a:prstGeom>
          <a:noFill/>
        </p:spPr>
        <p:txBody>
          <a:bodyPr wrap="square" rtlCol="0" anchor="t">
            <a:spAutoFit/>
          </a:bodyPr>
          <a:lstStyle/>
          <a:p>
            <a:r>
              <a:rPr lang="en-US" altLang="zh-CN" sz="1400" b="1" dirty="0">
                <a:solidFill>
                  <a:srgbClr val="FF0000"/>
                </a:solidFill>
                <a:sym typeface="+mn-ea"/>
              </a:rPr>
              <a:t>Wrong path</a:t>
            </a:r>
            <a:endParaRPr lang="zh-CN" altLang="en-US" sz="1400" b="1" dirty="0">
              <a:solidFill>
                <a:srgbClr val="FF0000"/>
              </a:solidFill>
              <a:sym typeface="+mn-ea"/>
            </a:endParaRPr>
          </a:p>
        </p:txBody>
      </p:sp>
      <p:sp>
        <p:nvSpPr>
          <p:cNvPr id="18" name="任意多边形 17"/>
          <p:cNvSpPr/>
          <p:nvPr/>
        </p:nvSpPr>
        <p:spPr>
          <a:xfrm>
            <a:off x="1276350" y="2251075"/>
            <a:ext cx="356432" cy="1416050"/>
          </a:xfrm>
          <a:custGeom>
            <a:avLst/>
            <a:gdLst>
              <a:gd name="connsiteX0" fmla="*/ 0 w 356432"/>
              <a:gd name="connsiteY0" fmla="*/ 1416050 h 1416050"/>
              <a:gd name="connsiteX1" fmla="*/ 6350 w 356432"/>
              <a:gd name="connsiteY1" fmla="*/ 1374775 h 1416050"/>
              <a:gd name="connsiteX2" fmla="*/ 9525 w 356432"/>
              <a:gd name="connsiteY2" fmla="*/ 1320800 h 1416050"/>
              <a:gd name="connsiteX3" fmla="*/ 15875 w 356432"/>
              <a:gd name="connsiteY3" fmla="*/ 1298575 h 1416050"/>
              <a:gd name="connsiteX4" fmla="*/ 19050 w 356432"/>
              <a:gd name="connsiteY4" fmla="*/ 1279525 h 1416050"/>
              <a:gd name="connsiteX5" fmla="*/ 25400 w 356432"/>
              <a:gd name="connsiteY5" fmla="*/ 1222375 h 1416050"/>
              <a:gd name="connsiteX6" fmla="*/ 31750 w 356432"/>
              <a:gd name="connsiteY6" fmla="*/ 1190625 h 1416050"/>
              <a:gd name="connsiteX7" fmla="*/ 38100 w 356432"/>
              <a:gd name="connsiteY7" fmla="*/ 1174750 h 1416050"/>
              <a:gd name="connsiteX8" fmla="*/ 41275 w 356432"/>
              <a:gd name="connsiteY8" fmla="*/ 1162050 h 1416050"/>
              <a:gd name="connsiteX9" fmla="*/ 47625 w 356432"/>
              <a:gd name="connsiteY9" fmla="*/ 1152525 h 1416050"/>
              <a:gd name="connsiteX10" fmla="*/ 57150 w 356432"/>
              <a:gd name="connsiteY10" fmla="*/ 1123950 h 1416050"/>
              <a:gd name="connsiteX11" fmla="*/ 60325 w 356432"/>
              <a:gd name="connsiteY11" fmla="*/ 1114425 h 1416050"/>
              <a:gd name="connsiteX12" fmla="*/ 73025 w 356432"/>
              <a:gd name="connsiteY12" fmla="*/ 1095375 h 1416050"/>
              <a:gd name="connsiteX13" fmla="*/ 79375 w 356432"/>
              <a:gd name="connsiteY13" fmla="*/ 1076325 h 1416050"/>
              <a:gd name="connsiteX14" fmla="*/ 92075 w 356432"/>
              <a:gd name="connsiteY14" fmla="*/ 1057275 h 1416050"/>
              <a:gd name="connsiteX15" fmla="*/ 98425 w 356432"/>
              <a:gd name="connsiteY15" fmla="*/ 1047750 h 1416050"/>
              <a:gd name="connsiteX16" fmla="*/ 107950 w 356432"/>
              <a:gd name="connsiteY16" fmla="*/ 1035050 h 1416050"/>
              <a:gd name="connsiteX17" fmla="*/ 117475 w 356432"/>
              <a:gd name="connsiteY17" fmla="*/ 1012825 h 1416050"/>
              <a:gd name="connsiteX18" fmla="*/ 127000 w 356432"/>
              <a:gd name="connsiteY18" fmla="*/ 1003300 h 1416050"/>
              <a:gd name="connsiteX19" fmla="*/ 139700 w 356432"/>
              <a:gd name="connsiteY19" fmla="*/ 977900 h 1416050"/>
              <a:gd name="connsiteX20" fmla="*/ 146050 w 356432"/>
              <a:gd name="connsiteY20" fmla="*/ 958850 h 1416050"/>
              <a:gd name="connsiteX21" fmla="*/ 149225 w 356432"/>
              <a:gd name="connsiteY21" fmla="*/ 949325 h 1416050"/>
              <a:gd name="connsiteX22" fmla="*/ 152400 w 356432"/>
              <a:gd name="connsiteY22" fmla="*/ 939800 h 1416050"/>
              <a:gd name="connsiteX23" fmla="*/ 158750 w 356432"/>
              <a:gd name="connsiteY23" fmla="*/ 927100 h 1416050"/>
              <a:gd name="connsiteX24" fmla="*/ 165100 w 356432"/>
              <a:gd name="connsiteY24" fmla="*/ 908050 h 1416050"/>
              <a:gd name="connsiteX25" fmla="*/ 168275 w 356432"/>
              <a:gd name="connsiteY25" fmla="*/ 898525 h 1416050"/>
              <a:gd name="connsiteX26" fmla="*/ 174625 w 356432"/>
              <a:gd name="connsiteY26" fmla="*/ 889000 h 1416050"/>
              <a:gd name="connsiteX27" fmla="*/ 180975 w 356432"/>
              <a:gd name="connsiteY27" fmla="*/ 860425 h 1416050"/>
              <a:gd name="connsiteX28" fmla="*/ 190500 w 356432"/>
              <a:gd name="connsiteY28" fmla="*/ 847725 h 1416050"/>
              <a:gd name="connsiteX29" fmla="*/ 200025 w 356432"/>
              <a:gd name="connsiteY29" fmla="*/ 825500 h 1416050"/>
              <a:gd name="connsiteX30" fmla="*/ 203200 w 356432"/>
              <a:gd name="connsiteY30" fmla="*/ 815975 h 1416050"/>
              <a:gd name="connsiteX31" fmla="*/ 209550 w 356432"/>
              <a:gd name="connsiteY31" fmla="*/ 793750 h 1416050"/>
              <a:gd name="connsiteX32" fmla="*/ 215900 w 356432"/>
              <a:gd name="connsiteY32" fmla="*/ 784225 h 1416050"/>
              <a:gd name="connsiteX33" fmla="*/ 219075 w 356432"/>
              <a:gd name="connsiteY33" fmla="*/ 774700 h 1416050"/>
              <a:gd name="connsiteX34" fmla="*/ 225425 w 356432"/>
              <a:gd name="connsiteY34" fmla="*/ 765175 h 1416050"/>
              <a:gd name="connsiteX35" fmla="*/ 234950 w 356432"/>
              <a:gd name="connsiteY35" fmla="*/ 733425 h 1416050"/>
              <a:gd name="connsiteX36" fmla="*/ 241300 w 356432"/>
              <a:gd name="connsiteY36" fmla="*/ 720725 h 1416050"/>
              <a:gd name="connsiteX37" fmla="*/ 250825 w 356432"/>
              <a:gd name="connsiteY37" fmla="*/ 695325 h 1416050"/>
              <a:gd name="connsiteX38" fmla="*/ 263525 w 356432"/>
              <a:gd name="connsiteY38" fmla="*/ 676275 h 1416050"/>
              <a:gd name="connsiteX39" fmla="*/ 279400 w 356432"/>
              <a:gd name="connsiteY39" fmla="*/ 638175 h 1416050"/>
              <a:gd name="connsiteX40" fmla="*/ 279400 w 356432"/>
              <a:gd name="connsiteY40" fmla="*/ 638175 h 1416050"/>
              <a:gd name="connsiteX41" fmla="*/ 285750 w 356432"/>
              <a:gd name="connsiteY41" fmla="*/ 619125 h 1416050"/>
              <a:gd name="connsiteX42" fmla="*/ 288925 w 356432"/>
              <a:gd name="connsiteY42" fmla="*/ 609600 h 1416050"/>
              <a:gd name="connsiteX43" fmla="*/ 292100 w 356432"/>
              <a:gd name="connsiteY43" fmla="*/ 590550 h 1416050"/>
              <a:gd name="connsiteX44" fmla="*/ 298450 w 356432"/>
              <a:gd name="connsiteY44" fmla="*/ 571500 h 1416050"/>
              <a:gd name="connsiteX45" fmla="*/ 301625 w 356432"/>
              <a:gd name="connsiteY45" fmla="*/ 558800 h 1416050"/>
              <a:gd name="connsiteX46" fmla="*/ 311150 w 356432"/>
              <a:gd name="connsiteY46" fmla="*/ 498475 h 1416050"/>
              <a:gd name="connsiteX47" fmla="*/ 314325 w 356432"/>
              <a:gd name="connsiteY47" fmla="*/ 466725 h 1416050"/>
              <a:gd name="connsiteX48" fmla="*/ 323850 w 356432"/>
              <a:gd name="connsiteY48" fmla="*/ 419100 h 1416050"/>
              <a:gd name="connsiteX49" fmla="*/ 327025 w 356432"/>
              <a:gd name="connsiteY49" fmla="*/ 381000 h 1416050"/>
              <a:gd name="connsiteX50" fmla="*/ 333375 w 356432"/>
              <a:gd name="connsiteY50" fmla="*/ 355600 h 1416050"/>
              <a:gd name="connsiteX51" fmla="*/ 336550 w 356432"/>
              <a:gd name="connsiteY51" fmla="*/ 333375 h 1416050"/>
              <a:gd name="connsiteX52" fmla="*/ 342900 w 356432"/>
              <a:gd name="connsiteY52" fmla="*/ 301625 h 1416050"/>
              <a:gd name="connsiteX53" fmla="*/ 349250 w 356432"/>
              <a:gd name="connsiteY53" fmla="*/ 222250 h 1416050"/>
              <a:gd name="connsiteX54" fmla="*/ 355600 w 356432"/>
              <a:gd name="connsiteY54" fmla="*/ 196850 h 1416050"/>
              <a:gd name="connsiteX55" fmla="*/ 355600 w 356432"/>
              <a:gd name="connsiteY55"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56432" h="1416050">
                <a:moveTo>
                  <a:pt x="0" y="1416050"/>
                </a:moveTo>
                <a:cubicBezTo>
                  <a:pt x="3390" y="1399102"/>
                  <a:pt x="4812" y="1393997"/>
                  <a:pt x="6350" y="1374775"/>
                </a:cubicBezTo>
                <a:cubicBezTo>
                  <a:pt x="7787" y="1356810"/>
                  <a:pt x="7290" y="1338684"/>
                  <a:pt x="9525" y="1320800"/>
                </a:cubicBezTo>
                <a:cubicBezTo>
                  <a:pt x="10481" y="1313155"/>
                  <a:pt x="14143" y="1306082"/>
                  <a:pt x="15875" y="1298575"/>
                </a:cubicBezTo>
                <a:cubicBezTo>
                  <a:pt x="17323" y="1292302"/>
                  <a:pt x="18298" y="1285918"/>
                  <a:pt x="19050" y="1279525"/>
                </a:cubicBezTo>
                <a:cubicBezTo>
                  <a:pt x="22753" y="1248052"/>
                  <a:pt x="20668" y="1249191"/>
                  <a:pt x="25400" y="1222375"/>
                </a:cubicBezTo>
                <a:cubicBezTo>
                  <a:pt x="27276" y="1211746"/>
                  <a:pt x="27742" y="1200646"/>
                  <a:pt x="31750" y="1190625"/>
                </a:cubicBezTo>
                <a:cubicBezTo>
                  <a:pt x="33867" y="1185333"/>
                  <a:pt x="36298" y="1180157"/>
                  <a:pt x="38100" y="1174750"/>
                </a:cubicBezTo>
                <a:cubicBezTo>
                  <a:pt x="39480" y="1170610"/>
                  <a:pt x="39556" y="1166061"/>
                  <a:pt x="41275" y="1162050"/>
                </a:cubicBezTo>
                <a:cubicBezTo>
                  <a:pt x="42778" y="1158543"/>
                  <a:pt x="46075" y="1156012"/>
                  <a:pt x="47625" y="1152525"/>
                </a:cubicBezTo>
                <a:lnTo>
                  <a:pt x="57150" y="1123950"/>
                </a:lnTo>
                <a:cubicBezTo>
                  <a:pt x="58208" y="1120775"/>
                  <a:pt x="58469" y="1117210"/>
                  <a:pt x="60325" y="1114425"/>
                </a:cubicBezTo>
                <a:cubicBezTo>
                  <a:pt x="64558" y="1108075"/>
                  <a:pt x="70612" y="1102615"/>
                  <a:pt x="73025" y="1095375"/>
                </a:cubicBezTo>
                <a:cubicBezTo>
                  <a:pt x="75142" y="1089025"/>
                  <a:pt x="75662" y="1081894"/>
                  <a:pt x="79375" y="1076325"/>
                </a:cubicBezTo>
                <a:lnTo>
                  <a:pt x="92075" y="1057275"/>
                </a:lnTo>
                <a:cubicBezTo>
                  <a:pt x="94192" y="1054100"/>
                  <a:pt x="96135" y="1050803"/>
                  <a:pt x="98425" y="1047750"/>
                </a:cubicBezTo>
                <a:lnTo>
                  <a:pt x="107950" y="1035050"/>
                </a:lnTo>
                <a:cubicBezTo>
                  <a:pt x="110541" y="1027277"/>
                  <a:pt x="112571" y="1019691"/>
                  <a:pt x="117475" y="1012825"/>
                </a:cubicBezTo>
                <a:cubicBezTo>
                  <a:pt x="120085" y="1009171"/>
                  <a:pt x="123825" y="1006475"/>
                  <a:pt x="127000" y="1003300"/>
                </a:cubicBezTo>
                <a:cubicBezTo>
                  <a:pt x="134796" y="972115"/>
                  <a:pt x="123509" y="1010282"/>
                  <a:pt x="139700" y="977900"/>
                </a:cubicBezTo>
                <a:cubicBezTo>
                  <a:pt x="142693" y="971913"/>
                  <a:pt x="143933" y="965200"/>
                  <a:pt x="146050" y="958850"/>
                </a:cubicBezTo>
                <a:lnTo>
                  <a:pt x="149225" y="949325"/>
                </a:lnTo>
                <a:cubicBezTo>
                  <a:pt x="150283" y="946150"/>
                  <a:pt x="150903" y="942793"/>
                  <a:pt x="152400" y="939800"/>
                </a:cubicBezTo>
                <a:cubicBezTo>
                  <a:pt x="154517" y="935567"/>
                  <a:pt x="156992" y="931494"/>
                  <a:pt x="158750" y="927100"/>
                </a:cubicBezTo>
                <a:cubicBezTo>
                  <a:pt x="161236" y="920885"/>
                  <a:pt x="162983" y="914400"/>
                  <a:pt x="165100" y="908050"/>
                </a:cubicBezTo>
                <a:cubicBezTo>
                  <a:pt x="166158" y="904875"/>
                  <a:pt x="166419" y="901310"/>
                  <a:pt x="168275" y="898525"/>
                </a:cubicBezTo>
                <a:lnTo>
                  <a:pt x="174625" y="889000"/>
                </a:lnTo>
                <a:cubicBezTo>
                  <a:pt x="175402" y="884337"/>
                  <a:pt x="177297" y="866862"/>
                  <a:pt x="180975" y="860425"/>
                </a:cubicBezTo>
                <a:cubicBezTo>
                  <a:pt x="183600" y="855831"/>
                  <a:pt x="187325" y="851958"/>
                  <a:pt x="190500" y="847725"/>
                </a:cubicBezTo>
                <a:cubicBezTo>
                  <a:pt x="197108" y="821294"/>
                  <a:pt x="189062" y="847426"/>
                  <a:pt x="200025" y="825500"/>
                </a:cubicBezTo>
                <a:cubicBezTo>
                  <a:pt x="201522" y="822507"/>
                  <a:pt x="202281" y="819193"/>
                  <a:pt x="203200" y="815975"/>
                </a:cubicBezTo>
                <a:cubicBezTo>
                  <a:pt x="204556" y="811228"/>
                  <a:pt x="207012" y="798825"/>
                  <a:pt x="209550" y="793750"/>
                </a:cubicBezTo>
                <a:cubicBezTo>
                  <a:pt x="211257" y="790337"/>
                  <a:pt x="214193" y="787638"/>
                  <a:pt x="215900" y="784225"/>
                </a:cubicBezTo>
                <a:cubicBezTo>
                  <a:pt x="217397" y="781232"/>
                  <a:pt x="217578" y="777693"/>
                  <a:pt x="219075" y="774700"/>
                </a:cubicBezTo>
                <a:cubicBezTo>
                  <a:pt x="220782" y="771287"/>
                  <a:pt x="223875" y="768662"/>
                  <a:pt x="225425" y="765175"/>
                </a:cubicBezTo>
                <a:cubicBezTo>
                  <a:pt x="242794" y="726094"/>
                  <a:pt x="223867" y="762979"/>
                  <a:pt x="234950" y="733425"/>
                </a:cubicBezTo>
                <a:cubicBezTo>
                  <a:pt x="236612" y="728993"/>
                  <a:pt x="239638" y="725157"/>
                  <a:pt x="241300" y="720725"/>
                </a:cubicBezTo>
                <a:cubicBezTo>
                  <a:pt x="248836" y="700630"/>
                  <a:pt x="239039" y="714969"/>
                  <a:pt x="250825" y="695325"/>
                </a:cubicBezTo>
                <a:cubicBezTo>
                  <a:pt x="254752" y="688781"/>
                  <a:pt x="263525" y="676275"/>
                  <a:pt x="263525" y="676275"/>
                </a:cubicBezTo>
                <a:cubicBezTo>
                  <a:pt x="268996" y="654392"/>
                  <a:pt x="264749" y="667478"/>
                  <a:pt x="279400" y="638175"/>
                </a:cubicBezTo>
                <a:lnTo>
                  <a:pt x="279400" y="638175"/>
                </a:lnTo>
                <a:lnTo>
                  <a:pt x="285750" y="619125"/>
                </a:lnTo>
                <a:cubicBezTo>
                  <a:pt x="286808" y="615950"/>
                  <a:pt x="288375" y="612901"/>
                  <a:pt x="288925" y="609600"/>
                </a:cubicBezTo>
                <a:cubicBezTo>
                  <a:pt x="289983" y="603250"/>
                  <a:pt x="290539" y="596795"/>
                  <a:pt x="292100" y="590550"/>
                </a:cubicBezTo>
                <a:cubicBezTo>
                  <a:pt x="293723" y="584056"/>
                  <a:pt x="296527" y="577911"/>
                  <a:pt x="298450" y="571500"/>
                </a:cubicBezTo>
                <a:cubicBezTo>
                  <a:pt x="299704" y="567320"/>
                  <a:pt x="300567" y="563033"/>
                  <a:pt x="301625" y="558800"/>
                </a:cubicBezTo>
                <a:cubicBezTo>
                  <a:pt x="310489" y="470156"/>
                  <a:pt x="298164" y="580719"/>
                  <a:pt x="311150" y="498475"/>
                </a:cubicBezTo>
                <a:cubicBezTo>
                  <a:pt x="312809" y="487969"/>
                  <a:pt x="312666" y="477231"/>
                  <a:pt x="314325" y="466725"/>
                </a:cubicBezTo>
                <a:cubicBezTo>
                  <a:pt x="319248" y="435545"/>
                  <a:pt x="320934" y="445347"/>
                  <a:pt x="323850" y="419100"/>
                </a:cubicBezTo>
                <a:cubicBezTo>
                  <a:pt x="325257" y="406434"/>
                  <a:pt x="325135" y="393603"/>
                  <a:pt x="327025" y="381000"/>
                </a:cubicBezTo>
                <a:cubicBezTo>
                  <a:pt x="328320" y="372369"/>
                  <a:pt x="331663" y="364158"/>
                  <a:pt x="333375" y="355600"/>
                </a:cubicBezTo>
                <a:cubicBezTo>
                  <a:pt x="334843" y="348262"/>
                  <a:pt x="335249" y="340745"/>
                  <a:pt x="336550" y="333375"/>
                </a:cubicBezTo>
                <a:cubicBezTo>
                  <a:pt x="338426" y="322746"/>
                  <a:pt x="341299" y="312299"/>
                  <a:pt x="342900" y="301625"/>
                </a:cubicBezTo>
                <a:cubicBezTo>
                  <a:pt x="350831" y="248750"/>
                  <a:pt x="340621" y="288406"/>
                  <a:pt x="349250" y="222250"/>
                </a:cubicBezTo>
                <a:cubicBezTo>
                  <a:pt x="350379" y="213596"/>
                  <a:pt x="355351" y="205574"/>
                  <a:pt x="355600" y="196850"/>
                </a:cubicBezTo>
                <a:cubicBezTo>
                  <a:pt x="357474" y="131260"/>
                  <a:pt x="355600" y="65617"/>
                  <a:pt x="3556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14179" y="3978185"/>
            <a:ext cx="1061874" cy="307777"/>
          </a:xfrm>
          <a:prstGeom prst="rect">
            <a:avLst/>
          </a:prstGeom>
          <a:noFill/>
        </p:spPr>
        <p:txBody>
          <a:bodyPr wrap="square" rtlCol="0" anchor="t">
            <a:spAutoFit/>
          </a:bodyPr>
          <a:lstStyle/>
          <a:p>
            <a:r>
              <a:rPr lang="en-US" altLang="zh-CN" sz="1400" b="1" dirty="0">
                <a:solidFill>
                  <a:schemeClr val="accent3">
                    <a:lumMod val="50000"/>
                  </a:schemeClr>
                </a:solidFill>
                <a:sym typeface="+mn-ea"/>
              </a:rPr>
              <a:t>Target path</a:t>
            </a:r>
            <a:endParaRPr lang="zh-CN" altLang="en-US" sz="1400" b="1" dirty="0">
              <a:solidFill>
                <a:schemeClr val="accent3">
                  <a:lumMod val="50000"/>
                </a:schemeClr>
              </a:solidFill>
              <a:sym typeface="+mn-ea"/>
            </a:endParaRPr>
          </a:p>
        </p:txBody>
      </p:sp>
      <p:sp>
        <p:nvSpPr>
          <p:cNvPr id="22" name="任意多边形 21"/>
          <p:cNvSpPr/>
          <p:nvPr/>
        </p:nvSpPr>
        <p:spPr>
          <a:xfrm>
            <a:off x="1090479" y="3314700"/>
            <a:ext cx="352658" cy="2505075"/>
          </a:xfrm>
          <a:custGeom>
            <a:avLst/>
            <a:gdLst>
              <a:gd name="connsiteX0" fmla="*/ 147771 w 352658"/>
              <a:gd name="connsiteY0" fmla="*/ 2505075 h 2505075"/>
              <a:gd name="connsiteX1" fmla="*/ 147771 w 352658"/>
              <a:gd name="connsiteY1" fmla="*/ 2252663 h 2505075"/>
              <a:gd name="connsiteX2" fmla="*/ 133484 w 352658"/>
              <a:gd name="connsiteY2" fmla="*/ 2238375 h 2505075"/>
              <a:gd name="connsiteX3" fmla="*/ 123959 w 352658"/>
              <a:gd name="connsiteY3" fmla="*/ 2224088 h 2505075"/>
              <a:gd name="connsiteX4" fmla="*/ 119196 w 352658"/>
              <a:gd name="connsiteY4" fmla="*/ 2057400 h 2505075"/>
              <a:gd name="connsiteX5" fmla="*/ 109671 w 352658"/>
              <a:gd name="connsiteY5" fmla="*/ 2033588 h 2505075"/>
              <a:gd name="connsiteX6" fmla="*/ 95384 w 352658"/>
              <a:gd name="connsiteY6" fmla="*/ 2019300 h 2505075"/>
              <a:gd name="connsiteX7" fmla="*/ 85859 w 352658"/>
              <a:gd name="connsiteY7" fmla="*/ 1809750 h 2505075"/>
              <a:gd name="connsiteX8" fmla="*/ 81096 w 352658"/>
              <a:gd name="connsiteY8" fmla="*/ 1790700 h 2505075"/>
              <a:gd name="connsiteX9" fmla="*/ 71571 w 352658"/>
              <a:gd name="connsiteY9" fmla="*/ 1747838 h 2505075"/>
              <a:gd name="connsiteX10" fmla="*/ 62046 w 352658"/>
              <a:gd name="connsiteY10" fmla="*/ 1719263 h 2505075"/>
              <a:gd name="connsiteX11" fmla="*/ 66809 w 352658"/>
              <a:gd name="connsiteY11" fmla="*/ 1676400 h 2505075"/>
              <a:gd name="connsiteX12" fmla="*/ 71571 w 352658"/>
              <a:gd name="connsiteY12" fmla="*/ 1662113 h 2505075"/>
              <a:gd name="connsiteX13" fmla="*/ 81096 w 352658"/>
              <a:gd name="connsiteY13" fmla="*/ 1628775 h 2505075"/>
              <a:gd name="connsiteX14" fmla="*/ 85859 w 352658"/>
              <a:gd name="connsiteY14" fmla="*/ 1595438 h 2505075"/>
              <a:gd name="connsiteX15" fmla="*/ 95384 w 352658"/>
              <a:gd name="connsiteY15" fmla="*/ 1566863 h 2505075"/>
              <a:gd name="connsiteX16" fmla="*/ 100146 w 352658"/>
              <a:gd name="connsiteY16" fmla="*/ 1471613 h 2505075"/>
              <a:gd name="connsiteX17" fmla="*/ 104909 w 352658"/>
              <a:gd name="connsiteY17" fmla="*/ 1457325 h 2505075"/>
              <a:gd name="connsiteX18" fmla="*/ 114434 w 352658"/>
              <a:gd name="connsiteY18" fmla="*/ 1266825 h 2505075"/>
              <a:gd name="connsiteX19" fmla="*/ 138246 w 352658"/>
              <a:gd name="connsiteY19" fmla="*/ 1028700 h 2505075"/>
              <a:gd name="connsiteX20" fmla="*/ 147771 w 352658"/>
              <a:gd name="connsiteY20" fmla="*/ 1014413 h 2505075"/>
              <a:gd name="connsiteX21" fmla="*/ 166821 w 352658"/>
              <a:gd name="connsiteY21" fmla="*/ 985838 h 2505075"/>
              <a:gd name="connsiteX22" fmla="*/ 181109 w 352658"/>
              <a:gd name="connsiteY22" fmla="*/ 981075 h 2505075"/>
              <a:gd name="connsiteX23" fmla="*/ 190634 w 352658"/>
              <a:gd name="connsiteY23" fmla="*/ 966788 h 2505075"/>
              <a:gd name="connsiteX24" fmla="*/ 204921 w 352658"/>
              <a:gd name="connsiteY24" fmla="*/ 957263 h 2505075"/>
              <a:gd name="connsiteX25" fmla="*/ 214446 w 352658"/>
              <a:gd name="connsiteY25" fmla="*/ 928688 h 2505075"/>
              <a:gd name="connsiteX26" fmla="*/ 223971 w 352658"/>
              <a:gd name="connsiteY26" fmla="*/ 890588 h 2505075"/>
              <a:gd name="connsiteX27" fmla="*/ 228734 w 352658"/>
              <a:gd name="connsiteY27" fmla="*/ 871538 h 2505075"/>
              <a:gd name="connsiteX28" fmla="*/ 247784 w 352658"/>
              <a:gd name="connsiteY28" fmla="*/ 866775 h 2505075"/>
              <a:gd name="connsiteX29" fmla="*/ 252546 w 352658"/>
              <a:gd name="connsiteY29" fmla="*/ 728663 h 2505075"/>
              <a:gd name="connsiteX30" fmla="*/ 238259 w 352658"/>
              <a:gd name="connsiteY30" fmla="*/ 719138 h 2505075"/>
              <a:gd name="connsiteX31" fmla="*/ 200159 w 352658"/>
              <a:gd name="connsiteY31" fmla="*/ 671513 h 2505075"/>
              <a:gd name="connsiteX32" fmla="*/ 185871 w 352658"/>
              <a:gd name="connsiteY32" fmla="*/ 657225 h 2505075"/>
              <a:gd name="connsiteX33" fmla="*/ 119196 w 352658"/>
              <a:gd name="connsiteY33" fmla="*/ 661988 h 2505075"/>
              <a:gd name="connsiteX34" fmla="*/ 95384 w 352658"/>
              <a:gd name="connsiteY34" fmla="*/ 671513 h 2505075"/>
              <a:gd name="connsiteX35" fmla="*/ 62046 w 352658"/>
              <a:gd name="connsiteY35" fmla="*/ 685800 h 2505075"/>
              <a:gd name="connsiteX36" fmla="*/ 19184 w 352658"/>
              <a:gd name="connsiteY36" fmla="*/ 681038 h 2505075"/>
              <a:gd name="connsiteX37" fmla="*/ 33471 w 352658"/>
              <a:gd name="connsiteY37" fmla="*/ 557213 h 2505075"/>
              <a:gd name="connsiteX38" fmla="*/ 38234 w 352658"/>
              <a:gd name="connsiteY38" fmla="*/ 542925 h 2505075"/>
              <a:gd name="connsiteX39" fmla="*/ 47759 w 352658"/>
              <a:gd name="connsiteY39" fmla="*/ 504825 h 2505075"/>
              <a:gd name="connsiteX40" fmla="*/ 57284 w 352658"/>
              <a:gd name="connsiteY40" fmla="*/ 490538 h 2505075"/>
              <a:gd name="connsiteX41" fmla="*/ 66809 w 352658"/>
              <a:gd name="connsiteY41" fmla="*/ 457200 h 2505075"/>
              <a:gd name="connsiteX42" fmla="*/ 71571 w 352658"/>
              <a:gd name="connsiteY42" fmla="*/ 442913 h 2505075"/>
              <a:gd name="connsiteX43" fmla="*/ 81096 w 352658"/>
              <a:gd name="connsiteY43" fmla="*/ 376238 h 2505075"/>
              <a:gd name="connsiteX44" fmla="*/ 95384 w 352658"/>
              <a:gd name="connsiteY44" fmla="*/ 333375 h 2505075"/>
              <a:gd name="connsiteX45" fmla="*/ 100146 w 352658"/>
              <a:gd name="connsiteY45" fmla="*/ 319088 h 2505075"/>
              <a:gd name="connsiteX46" fmla="*/ 109671 w 352658"/>
              <a:gd name="connsiteY46" fmla="*/ 285750 h 2505075"/>
              <a:gd name="connsiteX47" fmla="*/ 123959 w 352658"/>
              <a:gd name="connsiteY47" fmla="*/ 280988 h 2505075"/>
              <a:gd name="connsiteX48" fmla="*/ 138246 w 352658"/>
              <a:gd name="connsiteY48" fmla="*/ 252413 h 2505075"/>
              <a:gd name="connsiteX49" fmla="*/ 152534 w 352658"/>
              <a:gd name="connsiteY49" fmla="*/ 242888 h 2505075"/>
              <a:gd name="connsiteX50" fmla="*/ 176346 w 352658"/>
              <a:gd name="connsiteY50" fmla="*/ 219075 h 2505075"/>
              <a:gd name="connsiteX51" fmla="*/ 200159 w 352658"/>
              <a:gd name="connsiteY51" fmla="*/ 200025 h 2505075"/>
              <a:gd name="connsiteX52" fmla="*/ 223971 w 352658"/>
              <a:gd name="connsiteY52" fmla="*/ 176213 h 2505075"/>
              <a:gd name="connsiteX53" fmla="*/ 238259 w 352658"/>
              <a:gd name="connsiteY53" fmla="*/ 161925 h 2505075"/>
              <a:gd name="connsiteX54" fmla="*/ 252546 w 352658"/>
              <a:gd name="connsiteY54" fmla="*/ 152400 h 2505075"/>
              <a:gd name="connsiteX55" fmla="*/ 266834 w 352658"/>
              <a:gd name="connsiteY55" fmla="*/ 138113 h 2505075"/>
              <a:gd name="connsiteX56" fmla="*/ 295409 w 352658"/>
              <a:gd name="connsiteY56" fmla="*/ 114300 h 2505075"/>
              <a:gd name="connsiteX57" fmla="*/ 314459 w 352658"/>
              <a:gd name="connsiteY57" fmla="*/ 85725 h 2505075"/>
              <a:gd name="connsiteX58" fmla="*/ 333509 w 352658"/>
              <a:gd name="connsiteY58" fmla="*/ 57150 h 2505075"/>
              <a:gd name="connsiteX59" fmla="*/ 343034 w 352658"/>
              <a:gd name="connsiteY59" fmla="*/ 23813 h 2505075"/>
              <a:gd name="connsiteX60" fmla="*/ 352559 w 352658"/>
              <a:gd name="connsiteY60" fmla="*/ 0 h 250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2658" h="2505075">
                <a:moveTo>
                  <a:pt x="147771" y="2505075"/>
                </a:moveTo>
                <a:cubicBezTo>
                  <a:pt x="152278" y="2414954"/>
                  <a:pt x="158235" y="2346842"/>
                  <a:pt x="147771" y="2252663"/>
                </a:cubicBezTo>
                <a:cubicBezTo>
                  <a:pt x="147027" y="2245969"/>
                  <a:pt x="137796" y="2243549"/>
                  <a:pt x="133484" y="2238375"/>
                </a:cubicBezTo>
                <a:cubicBezTo>
                  <a:pt x="129820" y="2233978"/>
                  <a:pt x="127134" y="2228850"/>
                  <a:pt x="123959" y="2224088"/>
                </a:cubicBezTo>
                <a:cubicBezTo>
                  <a:pt x="127515" y="2131619"/>
                  <a:pt x="138308" y="2124292"/>
                  <a:pt x="119196" y="2057400"/>
                </a:cubicBezTo>
                <a:cubicBezTo>
                  <a:pt x="116847" y="2049180"/>
                  <a:pt x="114202" y="2040837"/>
                  <a:pt x="109671" y="2033588"/>
                </a:cubicBezTo>
                <a:cubicBezTo>
                  <a:pt x="106101" y="2027877"/>
                  <a:pt x="100146" y="2024063"/>
                  <a:pt x="95384" y="2019300"/>
                </a:cubicBezTo>
                <a:cubicBezTo>
                  <a:pt x="82671" y="1892185"/>
                  <a:pt x="99809" y="2074807"/>
                  <a:pt x="85859" y="1809750"/>
                </a:cubicBezTo>
                <a:cubicBezTo>
                  <a:pt x="85515" y="1803214"/>
                  <a:pt x="82516" y="1797090"/>
                  <a:pt x="81096" y="1790700"/>
                </a:cubicBezTo>
                <a:cubicBezTo>
                  <a:pt x="77208" y="1773204"/>
                  <a:pt x="76553" y="1764443"/>
                  <a:pt x="71571" y="1747838"/>
                </a:cubicBezTo>
                <a:cubicBezTo>
                  <a:pt x="68686" y="1738221"/>
                  <a:pt x="62046" y="1719263"/>
                  <a:pt x="62046" y="1719263"/>
                </a:cubicBezTo>
                <a:cubicBezTo>
                  <a:pt x="63634" y="1704975"/>
                  <a:pt x="64446" y="1690580"/>
                  <a:pt x="66809" y="1676400"/>
                </a:cubicBezTo>
                <a:cubicBezTo>
                  <a:pt x="67634" y="1671448"/>
                  <a:pt x="70192" y="1666940"/>
                  <a:pt x="71571" y="1662113"/>
                </a:cubicBezTo>
                <a:cubicBezTo>
                  <a:pt x="83534" y="1620244"/>
                  <a:pt x="69676" y="1663039"/>
                  <a:pt x="81096" y="1628775"/>
                </a:cubicBezTo>
                <a:cubicBezTo>
                  <a:pt x="82684" y="1617663"/>
                  <a:pt x="83335" y="1606376"/>
                  <a:pt x="85859" y="1595438"/>
                </a:cubicBezTo>
                <a:cubicBezTo>
                  <a:pt x="88117" y="1585655"/>
                  <a:pt x="95384" y="1566863"/>
                  <a:pt x="95384" y="1566863"/>
                </a:cubicBezTo>
                <a:cubicBezTo>
                  <a:pt x="96971" y="1535113"/>
                  <a:pt x="97392" y="1503283"/>
                  <a:pt x="100146" y="1471613"/>
                </a:cubicBezTo>
                <a:cubicBezTo>
                  <a:pt x="100581" y="1466612"/>
                  <a:pt x="104645" y="1462338"/>
                  <a:pt x="104909" y="1457325"/>
                </a:cubicBezTo>
                <a:cubicBezTo>
                  <a:pt x="115610" y="1254011"/>
                  <a:pt x="97938" y="1349299"/>
                  <a:pt x="114434" y="1266825"/>
                </a:cubicBezTo>
                <a:cubicBezTo>
                  <a:pt x="119456" y="1045837"/>
                  <a:pt x="80440" y="1115408"/>
                  <a:pt x="138246" y="1028700"/>
                </a:cubicBezTo>
                <a:lnTo>
                  <a:pt x="147771" y="1014413"/>
                </a:lnTo>
                <a:lnTo>
                  <a:pt x="166821" y="985838"/>
                </a:lnTo>
                <a:lnTo>
                  <a:pt x="181109" y="981075"/>
                </a:lnTo>
                <a:cubicBezTo>
                  <a:pt x="184284" y="976313"/>
                  <a:pt x="186587" y="970835"/>
                  <a:pt x="190634" y="966788"/>
                </a:cubicBezTo>
                <a:cubicBezTo>
                  <a:pt x="194681" y="962741"/>
                  <a:pt x="201888" y="962117"/>
                  <a:pt x="204921" y="957263"/>
                </a:cubicBezTo>
                <a:cubicBezTo>
                  <a:pt x="210242" y="948749"/>
                  <a:pt x="211271" y="938213"/>
                  <a:pt x="214446" y="928688"/>
                </a:cubicBezTo>
                <a:cubicBezTo>
                  <a:pt x="222959" y="903151"/>
                  <a:pt x="216306" y="925080"/>
                  <a:pt x="223971" y="890588"/>
                </a:cubicBezTo>
                <a:cubicBezTo>
                  <a:pt x="225391" y="884198"/>
                  <a:pt x="224106" y="876166"/>
                  <a:pt x="228734" y="871538"/>
                </a:cubicBezTo>
                <a:cubicBezTo>
                  <a:pt x="233362" y="866910"/>
                  <a:pt x="241434" y="868363"/>
                  <a:pt x="247784" y="866775"/>
                </a:cubicBezTo>
                <a:cubicBezTo>
                  <a:pt x="266280" y="811287"/>
                  <a:pt x="267159" y="819991"/>
                  <a:pt x="252546" y="728663"/>
                </a:cubicBezTo>
                <a:cubicBezTo>
                  <a:pt x="251642" y="723011"/>
                  <a:pt x="243021" y="722313"/>
                  <a:pt x="238259" y="719138"/>
                </a:cubicBezTo>
                <a:cubicBezTo>
                  <a:pt x="222710" y="688040"/>
                  <a:pt x="233754" y="705108"/>
                  <a:pt x="200159" y="671513"/>
                </a:cubicBezTo>
                <a:lnTo>
                  <a:pt x="185871" y="657225"/>
                </a:lnTo>
                <a:cubicBezTo>
                  <a:pt x="163646" y="658813"/>
                  <a:pt x="141205" y="658513"/>
                  <a:pt x="119196" y="661988"/>
                </a:cubicBezTo>
                <a:cubicBezTo>
                  <a:pt x="110752" y="663321"/>
                  <a:pt x="103196" y="668041"/>
                  <a:pt x="95384" y="671513"/>
                </a:cubicBezTo>
                <a:cubicBezTo>
                  <a:pt x="60080" y="687204"/>
                  <a:pt x="91388" y="676021"/>
                  <a:pt x="62046" y="685800"/>
                </a:cubicBezTo>
                <a:cubicBezTo>
                  <a:pt x="47759" y="684213"/>
                  <a:pt x="23730" y="694676"/>
                  <a:pt x="19184" y="681038"/>
                </a:cubicBezTo>
                <a:cubicBezTo>
                  <a:pt x="-20890" y="560816"/>
                  <a:pt x="10734" y="602686"/>
                  <a:pt x="33471" y="557213"/>
                </a:cubicBezTo>
                <a:cubicBezTo>
                  <a:pt x="35716" y="552723"/>
                  <a:pt x="37016" y="547795"/>
                  <a:pt x="38234" y="542925"/>
                </a:cubicBezTo>
                <a:cubicBezTo>
                  <a:pt x="40952" y="532051"/>
                  <a:pt x="42314" y="515714"/>
                  <a:pt x="47759" y="504825"/>
                </a:cubicBezTo>
                <a:cubicBezTo>
                  <a:pt x="50319" y="499706"/>
                  <a:pt x="54109" y="495300"/>
                  <a:pt x="57284" y="490538"/>
                </a:cubicBezTo>
                <a:cubicBezTo>
                  <a:pt x="68704" y="456274"/>
                  <a:pt x="54846" y="499069"/>
                  <a:pt x="66809" y="457200"/>
                </a:cubicBezTo>
                <a:cubicBezTo>
                  <a:pt x="68188" y="452373"/>
                  <a:pt x="69984" y="447675"/>
                  <a:pt x="71571" y="442913"/>
                </a:cubicBezTo>
                <a:cubicBezTo>
                  <a:pt x="74746" y="420688"/>
                  <a:pt x="73996" y="397537"/>
                  <a:pt x="81096" y="376238"/>
                </a:cubicBezTo>
                <a:lnTo>
                  <a:pt x="95384" y="333375"/>
                </a:lnTo>
                <a:cubicBezTo>
                  <a:pt x="96971" y="328613"/>
                  <a:pt x="98928" y="323958"/>
                  <a:pt x="100146" y="319088"/>
                </a:cubicBezTo>
                <a:cubicBezTo>
                  <a:pt x="100187" y="318926"/>
                  <a:pt x="107395" y="288026"/>
                  <a:pt x="109671" y="285750"/>
                </a:cubicBezTo>
                <a:cubicBezTo>
                  <a:pt x="113221" y="282200"/>
                  <a:pt x="119196" y="282575"/>
                  <a:pt x="123959" y="280988"/>
                </a:cubicBezTo>
                <a:cubicBezTo>
                  <a:pt x="127832" y="269367"/>
                  <a:pt x="129013" y="261646"/>
                  <a:pt x="138246" y="252413"/>
                </a:cubicBezTo>
                <a:cubicBezTo>
                  <a:pt x="142294" y="248366"/>
                  <a:pt x="147771" y="246063"/>
                  <a:pt x="152534" y="242888"/>
                </a:cubicBezTo>
                <a:cubicBezTo>
                  <a:pt x="162101" y="214183"/>
                  <a:pt x="149185" y="241709"/>
                  <a:pt x="176346" y="219075"/>
                </a:cubicBezTo>
                <a:cubicBezTo>
                  <a:pt x="205069" y="195139"/>
                  <a:pt x="166044" y="211397"/>
                  <a:pt x="200159" y="200025"/>
                </a:cubicBezTo>
                <a:cubicBezTo>
                  <a:pt x="217622" y="173832"/>
                  <a:pt x="200159" y="196057"/>
                  <a:pt x="223971" y="176213"/>
                </a:cubicBezTo>
                <a:cubicBezTo>
                  <a:pt x="229145" y="171901"/>
                  <a:pt x="233085" y="166237"/>
                  <a:pt x="238259" y="161925"/>
                </a:cubicBezTo>
                <a:cubicBezTo>
                  <a:pt x="242656" y="158261"/>
                  <a:pt x="248149" y="156064"/>
                  <a:pt x="252546" y="152400"/>
                </a:cubicBezTo>
                <a:cubicBezTo>
                  <a:pt x="257720" y="148088"/>
                  <a:pt x="261660" y="142425"/>
                  <a:pt x="266834" y="138113"/>
                </a:cubicBezTo>
                <a:cubicBezTo>
                  <a:pt x="306609" y="104968"/>
                  <a:pt x="253675" y="156034"/>
                  <a:pt x="295409" y="114300"/>
                </a:cubicBezTo>
                <a:cubicBezTo>
                  <a:pt x="304516" y="86976"/>
                  <a:pt x="293649" y="112481"/>
                  <a:pt x="314459" y="85725"/>
                </a:cubicBezTo>
                <a:cubicBezTo>
                  <a:pt x="321487" y="76689"/>
                  <a:pt x="333509" y="57150"/>
                  <a:pt x="333509" y="57150"/>
                </a:cubicBezTo>
                <a:cubicBezTo>
                  <a:pt x="335036" y="51040"/>
                  <a:pt x="339615" y="30650"/>
                  <a:pt x="343034" y="23813"/>
                </a:cubicBezTo>
                <a:cubicBezTo>
                  <a:pt x="354320" y="1242"/>
                  <a:pt x="352559" y="18378"/>
                  <a:pt x="352559"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6"/>
          <a:stretch>
            <a:fillRect/>
          </a:stretch>
        </p:blipFill>
        <p:spPr>
          <a:xfrm>
            <a:off x="2230983" y="572670"/>
            <a:ext cx="1206045" cy="2445459"/>
          </a:xfrm>
          <a:prstGeom prst="rect">
            <a:avLst/>
          </a:prstGeom>
        </p:spPr>
      </p:pic>
      <p:pic>
        <p:nvPicPr>
          <p:cNvPr id="24" name="图片 23"/>
          <p:cNvPicPr>
            <a:picLocks noChangeAspect="1"/>
          </p:cNvPicPr>
          <p:nvPr/>
        </p:nvPicPr>
        <p:blipFill>
          <a:blip r:embed="rId7"/>
          <a:stretch>
            <a:fillRect/>
          </a:stretch>
        </p:blipFill>
        <p:spPr>
          <a:xfrm>
            <a:off x="3109109" y="1923785"/>
            <a:ext cx="1111603" cy="2781830"/>
          </a:xfrm>
          <a:prstGeom prst="rect">
            <a:avLst/>
          </a:prstGeom>
        </p:spPr>
      </p:pic>
      <p:pic>
        <p:nvPicPr>
          <p:cNvPr id="25" name="图片 24"/>
          <p:cNvPicPr>
            <a:picLocks noChangeAspect="1"/>
          </p:cNvPicPr>
          <p:nvPr/>
        </p:nvPicPr>
        <p:blipFill>
          <a:blip r:embed="rId8"/>
          <a:stretch>
            <a:fillRect/>
          </a:stretch>
        </p:blipFill>
        <p:spPr>
          <a:xfrm>
            <a:off x="3947343" y="3729279"/>
            <a:ext cx="1128713" cy="2457451"/>
          </a:xfrm>
          <a:prstGeom prst="rect">
            <a:avLst/>
          </a:prstGeom>
        </p:spPr>
      </p:pic>
      <p:sp>
        <p:nvSpPr>
          <p:cNvPr id="10" name="文本框 9"/>
          <p:cNvSpPr txBox="1"/>
          <p:nvPr>
            <p:custDataLst>
              <p:tags r:id="rId1"/>
            </p:custDataLst>
          </p:nvPr>
        </p:nvSpPr>
        <p:spPr>
          <a:xfrm>
            <a:off x="4519686" y="5431533"/>
            <a:ext cx="2192094" cy="584775"/>
          </a:xfrm>
          <a:prstGeom prst="rect">
            <a:avLst/>
          </a:prstGeom>
          <a:noFill/>
        </p:spPr>
        <p:txBody>
          <a:bodyPr wrap="square" rtlCol="0" anchor="t">
            <a:spAutoFit/>
          </a:bodyPr>
          <a:lstStyle/>
          <a:p>
            <a:r>
              <a:rPr lang="en-US" altLang="zh-CN" sz="1600" b="1" dirty="0">
                <a:solidFill>
                  <a:srgbClr val="FF0000"/>
                </a:solidFill>
                <a:sym typeface="+mn-ea"/>
              </a:rPr>
              <a:t>Successfully passed tortuous vessel</a:t>
            </a:r>
            <a:endParaRPr lang="zh-CN" altLang="en-US" sz="1600" b="1" dirty="0">
              <a:solidFill>
                <a:srgbClr val="FF0000"/>
              </a:solidFill>
              <a:sym typeface="+mn-ea"/>
            </a:endParaRPr>
          </a:p>
        </p:txBody>
      </p:sp>
      <p:sp>
        <p:nvSpPr>
          <p:cNvPr id="2" name="任意多边形 1"/>
          <p:cNvSpPr/>
          <p:nvPr/>
        </p:nvSpPr>
        <p:spPr>
          <a:xfrm>
            <a:off x="1443038" y="2181225"/>
            <a:ext cx="145256" cy="1138238"/>
          </a:xfrm>
          <a:custGeom>
            <a:avLst/>
            <a:gdLst>
              <a:gd name="connsiteX0" fmla="*/ 0 w 145256"/>
              <a:gd name="connsiteY0" fmla="*/ 1138238 h 1138238"/>
              <a:gd name="connsiteX1" fmla="*/ 19050 w 145256"/>
              <a:gd name="connsiteY1" fmla="*/ 1112044 h 1138238"/>
              <a:gd name="connsiteX2" fmla="*/ 23812 w 145256"/>
              <a:gd name="connsiteY2" fmla="*/ 1104900 h 1138238"/>
              <a:gd name="connsiteX3" fmla="*/ 28575 w 145256"/>
              <a:gd name="connsiteY3" fmla="*/ 1097756 h 1138238"/>
              <a:gd name="connsiteX4" fmla="*/ 30956 w 145256"/>
              <a:gd name="connsiteY4" fmla="*/ 1090613 h 1138238"/>
              <a:gd name="connsiteX5" fmla="*/ 45243 w 145256"/>
              <a:gd name="connsiteY5" fmla="*/ 1071563 h 1138238"/>
              <a:gd name="connsiteX6" fmla="*/ 50006 w 145256"/>
              <a:gd name="connsiteY6" fmla="*/ 1062038 h 1138238"/>
              <a:gd name="connsiteX7" fmla="*/ 52387 w 145256"/>
              <a:gd name="connsiteY7" fmla="*/ 1054894 h 1138238"/>
              <a:gd name="connsiteX8" fmla="*/ 57150 w 145256"/>
              <a:gd name="connsiteY8" fmla="*/ 1047750 h 1138238"/>
              <a:gd name="connsiteX9" fmla="*/ 64293 w 145256"/>
              <a:gd name="connsiteY9" fmla="*/ 1023938 h 1138238"/>
              <a:gd name="connsiteX10" fmla="*/ 69056 w 145256"/>
              <a:gd name="connsiteY10" fmla="*/ 1012031 h 1138238"/>
              <a:gd name="connsiteX11" fmla="*/ 76200 w 145256"/>
              <a:gd name="connsiteY11" fmla="*/ 995363 h 1138238"/>
              <a:gd name="connsiteX12" fmla="*/ 80962 w 145256"/>
              <a:gd name="connsiteY12" fmla="*/ 978694 h 1138238"/>
              <a:gd name="connsiteX13" fmla="*/ 85725 w 145256"/>
              <a:gd name="connsiteY13" fmla="*/ 969169 h 1138238"/>
              <a:gd name="connsiteX14" fmla="*/ 90487 w 145256"/>
              <a:gd name="connsiteY14" fmla="*/ 962025 h 1138238"/>
              <a:gd name="connsiteX15" fmla="*/ 100012 w 145256"/>
              <a:gd name="connsiteY15" fmla="*/ 940594 h 1138238"/>
              <a:gd name="connsiteX16" fmla="*/ 102393 w 145256"/>
              <a:gd name="connsiteY16" fmla="*/ 931069 h 1138238"/>
              <a:gd name="connsiteX17" fmla="*/ 104775 w 145256"/>
              <a:gd name="connsiteY17" fmla="*/ 923925 h 1138238"/>
              <a:gd name="connsiteX18" fmla="*/ 111918 w 145256"/>
              <a:gd name="connsiteY18" fmla="*/ 888206 h 1138238"/>
              <a:gd name="connsiteX19" fmla="*/ 114300 w 145256"/>
              <a:gd name="connsiteY19" fmla="*/ 873919 h 1138238"/>
              <a:gd name="connsiteX20" fmla="*/ 123825 w 145256"/>
              <a:gd name="connsiteY20" fmla="*/ 850106 h 1138238"/>
              <a:gd name="connsiteX21" fmla="*/ 128587 w 145256"/>
              <a:gd name="connsiteY21" fmla="*/ 823913 h 1138238"/>
              <a:gd name="connsiteX22" fmla="*/ 133350 w 145256"/>
              <a:gd name="connsiteY22" fmla="*/ 816769 h 1138238"/>
              <a:gd name="connsiteX23" fmla="*/ 138112 w 145256"/>
              <a:gd name="connsiteY23" fmla="*/ 797719 h 1138238"/>
              <a:gd name="connsiteX24" fmla="*/ 142875 w 145256"/>
              <a:gd name="connsiteY24" fmla="*/ 788194 h 1138238"/>
              <a:gd name="connsiteX25" fmla="*/ 145256 w 145256"/>
              <a:gd name="connsiteY25" fmla="*/ 778669 h 1138238"/>
              <a:gd name="connsiteX26" fmla="*/ 142875 w 145256"/>
              <a:gd name="connsiteY26" fmla="*/ 719138 h 1138238"/>
              <a:gd name="connsiteX27" fmla="*/ 133350 w 145256"/>
              <a:gd name="connsiteY27" fmla="*/ 697706 h 1138238"/>
              <a:gd name="connsiteX28" fmla="*/ 116681 w 145256"/>
              <a:gd name="connsiteY28" fmla="*/ 681038 h 1138238"/>
              <a:gd name="connsiteX29" fmla="*/ 109537 w 145256"/>
              <a:gd name="connsiteY29" fmla="*/ 673894 h 1138238"/>
              <a:gd name="connsiteX30" fmla="*/ 102393 w 145256"/>
              <a:gd name="connsiteY30" fmla="*/ 666750 h 1138238"/>
              <a:gd name="connsiteX31" fmla="*/ 95250 w 145256"/>
              <a:gd name="connsiteY31" fmla="*/ 664369 h 1138238"/>
              <a:gd name="connsiteX32" fmla="*/ 88106 w 145256"/>
              <a:gd name="connsiteY32" fmla="*/ 657225 h 1138238"/>
              <a:gd name="connsiteX33" fmla="*/ 78581 w 145256"/>
              <a:gd name="connsiteY33" fmla="*/ 640556 h 1138238"/>
              <a:gd name="connsiteX34" fmla="*/ 76200 w 145256"/>
              <a:gd name="connsiteY34" fmla="*/ 628650 h 1138238"/>
              <a:gd name="connsiteX35" fmla="*/ 71437 w 145256"/>
              <a:gd name="connsiteY35" fmla="*/ 621506 h 1138238"/>
              <a:gd name="connsiteX36" fmla="*/ 59531 w 145256"/>
              <a:gd name="connsiteY36" fmla="*/ 600075 h 1138238"/>
              <a:gd name="connsiteX37" fmla="*/ 54768 w 145256"/>
              <a:gd name="connsiteY37" fmla="*/ 578644 h 1138238"/>
              <a:gd name="connsiteX38" fmla="*/ 50006 w 145256"/>
              <a:gd name="connsiteY38" fmla="*/ 571500 h 1138238"/>
              <a:gd name="connsiteX39" fmla="*/ 42862 w 145256"/>
              <a:gd name="connsiteY39" fmla="*/ 552450 h 1138238"/>
              <a:gd name="connsiteX40" fmla="*/ 35718 w 145256"/>
              <a:gd name="connsiteY40" fmla="*/ 538163 h 1138238"/>
              <a:gd name="connsiteX41" fmla="*/ 30956 w 145256"/>
              <a:gd name="connsiteY41" fmla="*/ 521494 h 1138238"/>
              <a:gd name="connsiteX42" fmla="*/ 28575 w 145256"/>
              <a:gd name="connsiteY42" fmla="*/ 514350 h 1138238"/>
              <a:gd name="connsiteX43" fmla="*/ 33337 w 145256"/>
              <a:gd name="connsiteY43" fmla="*/ 431006 h 1138238"/>
              <a:gd name="connsiteX44" fmla="*/ 38100 w 145256"/>
              <a:gd name="connsiteY44" fmla="*/ 416719 h 1138238"/>
              <a:gd name="connsiteX45" fmla="*/ 40481 w 145256"/>
              <a:gd name="connsiteY45" fmla="*/ 402431 h 1138238"/>
              <a:gd name="connsiteX46" fmla="*/ 45243 w 145256"/>
              <a:gd name="connsiteY46" fmla="*/ 350044 h 1138238"/>
              <a:gd name="connsiteX47" fmla="*/ 52387 w 145256"/>
              <a:gd name="connsiteY47" fmla="*/ 333375 h 1138238"/>
              <a:gd name="connsiteX48" fmla="*/ 54768 w 145256"/>
              <a:gd name="connsiteY48" fmla="*/ 321469 h 1138238"/>
              <a:gd name="connsiteX49" fmla="*/ 59531 w 145256"/>
              <a:gd name="connsiteY49" fmla="*/ 307181 h 1138238"/>
              <a:gd name="connsiteX50" fmla="*/ 61912 w 145256"/>
              <a:gd name="connsiteY50" fmla="*/ 295275 h 1138238"/>
              <a:gd name="connsiteX51" fmla="*/ 64293 w 145256"/>
              <a:gd name="connsiteY51" fmla="*/ 288131 h 1138238"/>
              <a:gd name="connsiteX52" fmla="*/ 69056 w 145256"/>
              <a:gd name="connsiteY52" fmla="*/ 264319 h 1138238"/>
              <a:gd name="connsiteX53" fmla="*/ 78581 w 145256"/>
              <a:gd name="connsiteY53" fmla="*/ 233363 h 1138238"/>
              <a:gd name="connsiteX54" fmla="*/ 80962 w 145256"/>
              <a:gd name="connsiteY54" fmla="*/ 219075 h 1138238"/>
              <a:gd name="connsiteX55" fmla="*/ 83343 w 145256"/>
              <a:gd name="connsiteY55" fmla="*/ 211931 h 1138238"/>
              <a:gd name="connsiteX56" fmla="*/ 85725 w 145256"/>
              <a:gd name="connsiteY56" fmla="*/ 200025 h 1138238"/>
              <a:gd name="connsiteX57" fmla="*/ 88106 w 145256"/>
              <a:gd name="connsiteY57" fmla="*/ 192881 h 1138238"/>
              <a:gd name="connsiteX58" fmla="*/ 92868 w 145256"/>
              <a:gd name="connsiteY58" fmla="*/ 176213 h 1138238"/>
              <a:gd name="connsiteX59" fmla="*/ 97631 w 145256"/>
              <a:gd name="connsiteY59" fmla="*/ 166688 h 1138238"/>
              <a:gd name="connsiteX60" fmla="*/ 95250 w 145256"/>
              <a:gd name="connsiteY60" fmla="*/ 104775 h 1138238"/>
              <a:gd name="connsiteX61" fmla="*/ 90487 w 145256"/>
              <a:gd name="connsiteY61" fmla="*/ 59531 h 1138238"/>
              <a:gd name="connsiteX62" fmla="*/ 83343 w 145256"/>
              <a:gd name="connsiteY62" fmla="*/ 23813 h 1138238"/>
              <a:gd name="connsiteX63" fmla="*/ 78581 w 145256"/>
              <a:gd name="connsiteY63" fmla="*/ 0 h 113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5256" h="1138238">
                <a:moveTo>
                  <a:pt x="0" y="1138238"/>
                </a:moveTo>
                <a:cubicBezTo>
                  <a:pt x="13097" y="1121866"/>
                  <a:pt x="6710" y="1130555"/>
                  <a:pt x="19050" y="1112044"/>
                </a:cubicBezTo>
                <a:lnTo>
                  <a:pt x="23812" y="1104900"/>
                </a:lnTo>
                <a:lnTo>
                  <a:pt x="28575" y="1097756"/>
                </a:lnTo>
                <a:cubicBezTo>
                  <a:pt x="29369" y="1095375"/>
                  <a:pt x="29609" y="1092730"/>
                  <a:pt x="30956" y="1090613"/>
                </a:cubicBezTo>
                <a:cubicBezTo>
                  <a:pt x="35217" y="1083916"/>
                  <a:pt x="41693" y="1078662"/>
                  <a:pt x="45243" y="1071563"/>
                </a:cubicBezTo>
                <a:cubicBezTo>
                  <a:pt x="46831" y="1068388"/>
                  <a:pt x="48608" y="1065301"/>
                  <a:pt x="50006" y="1062038"/>
                </a:cubicBezTo>
                <a:cubicBezTo>
                  <a:pt x="50995" y="1059731"/>
                  <a:pt x="51264" y="1057139"/>
                  <a:pt x="52387" y="1054894"/>
                </a:cubicBezTo>
                <a:cubicBezTo>
                  <a:pt x="53667" y="1052334"/>
                  <a:pt x="55562" y="1050131"/>
                  <a:pt x="57150" y="1047750"/>
                </a:cubicBezTo>
                <a:cubicBezTo>
                  <a:pt x="59488" y="1038396"/>
                  <a:pt x="60429" y="1033598"/>
                  <a:pt x="64293" y="1023938"/>
                </a:cubicBezTo>
                <a:cubicBezTo>
                  <a:pt x="65881" y="1019969"/>
                  <a:pt x="67555" y="1016034"/>
                  <a:pt x="69056" y="1012031"/>
                </a:cubicBezTo>
                <a:cubicBezTo>
                  <a:pt x="74312" y="998017"/>
                  <a:pt x="67837" y="1012088"/>
                  <a:pt x="76200" y="995363"/>
                </a:cubicBezTo>
                <a:cubicBezTo>
                  <a:pt x="77408" y="990532"/>
                  <a:pt x="78913" y="983475"/>
                  <a:pt x="80962" y="978694"/>
                </a:cubicBezTo>
                <a:cubicBezTo>
                  <a:pt x="82360" y="975431"/>
                  <a:pt x="83964" y="972251"/>
                  <a:pt x="85725" y="969169"/>
                </a:cubicBezTo>
                <a:cubicBezTo>
                  <a:pt x="87145" y="966684"/>
                  <a:pt x="89325" y="964640"/>
                  <a:pt x="90487" y="962025"/>
                </a:cubicBezTo>
                <a:cubicBezTo>
                  <a:pt x="101822" y="936521"/>
                  <a:pt x="89235" y="956762"/>
                  <a:pt x="100012" y="940594"/>
                </a:cubicBezTo>
                <a:cubicBezTo>
                  <a:pt x="100806" y="937419"/>
                  <a:pt x="101494" y="934216"/>
                  <a:pt x="102393" y="931069"/>
                </a:cubicBezTo>
                <a:cubicBezTo>
                  <a:pt x="103083" y="928655"/>
                  <a:pt x="104230" y="926375"/>
                  <a:pt x="104775" y="923925"/>
                </a:cubicBezTo>
                <a:cubicBezTo>
                  <a:pt x="107409" y="912072"/>
                  <a:pt x="109921" y="900183"/>
                  <a:pt x="111918" y="888206"/>
                </a:cubicBezTo>
                <a:cubicBezTo>
                  <a:pt x="112712" y="883444"/>
                  <a:pt x="113129" y="878603"/>
                  <a:pt x="114300" y="873919"/>
                </a:cubicBezTo>
                <a:cubicBezTo>
                  <a:pt x="117244" y="862144"/>
                  <a:pt x="118896" y="859963"/>
                  <a:pt x="123825" y="850106"/>
                </a:cubicBezTo>
                <a:cubicBezTo>
                  <a:pt x="124092" y="848502"/>
                  <a:pt x="127589" y="826575"/>
                  <a:pt x="128587" y="823913"/>
                </a:cubicBezTo>
                <a:cubicBezTo>
                  <a:pt x="129592" y="821233"/>
                  <a:pt x="131762" y="819150"/>
                  <a:pt x="133350" y="816769"/>
                </a:cubicBezTo>
                <a:cubicBezTo>
                  <a:pt x="134747" y="809784"/>
                  <a:pt x="135367" y="804124"/>
                  <a:pt x="138112" y="797719"/>
                </a:cubicBezTo>
                <a:cubicBezTo>
                  <a:pt x="139510" y="794456"/>
                  <a:pt x="141287" y="791369"/>
                  <a:pt x="142875" y="788194"/>
                </a:cubicBezTo>
                <a:cubicBezTo>
                  <a:pt x="143669" y="785019"/>
                  <a:pt x="145256" y="781942"/>
                  <a:pt x="145256" y="778669"/>
                </a:cubicBezTo>
                <a:cubicBezTo>
                  <a:pt x="145256" y="758809"/>
                  <a:pt x="144788" y="738905"/>
                  <a:pt x="142875" y="719138"/>
                </a:cubicBezTo>
                <a:cubicBezTo>
                  <a:pt x="142273" y="712915"/>
                  <a:pt x="138009" y="702882"/>
                  <a:pt x="133350" y="697706"/>
                </a:cubicBezTo>
                <a:cubicBezTo>
                  <a:pt x="128094" y="691866"/>
                  <a:pt x="122237" y="686594"/>
                  <a:pt x="116681" y="681038"/>
                </a:cubicBezTo>
                <a:lnTo>
                  <a:pt x="109537" y="673894"/>
                </a:lnTo>
                <a:cubicBezTo>
                  <a:pt x="107156" y="671513"/>
                  <a:pt x="105588" y="667815"/>
                  <a:pt x="102393" y="666750"/>
                </a:cubicBezTo>
                <a:lnTo>
                  <a:pt x="95250" y="664369"/>
                </a:lnTo>
                <a:cubicBezTo>
                  <a:pt x="92869" y="661988"/>
                  <a:pt x="89777" y="660149"/>
                  <a:pt x="88106" y="657225"/>
                </a:cubicBezTo>
                <a:cubicBezTo>
                  <a:pt x="75314" y="634838"/>
                  <a:pt x="97912" y="659887"/>
                  <a:pt x="78581" y="640556"/>
                </a:cubicBezTo>
                <a:cubicBezTo>
                  <a:pt x="77787" y="636587"/>
                  <a:pt x="77621" y="632440"/>
                  <a:pt x="76200" y="628650"/>
                </a:cubicBezTo>
                <a:cubicBezTo>
                  <a:pt x="75195" y="625970"/>
                  <a:pt x="72717" y="624066"/>
                  <a:pt x="71437" y="621506"/>
                </a:cubicBezTo>
                <a:cubicBezTo>
                  <a:pt x="60523" y="599677"/>
                  <a:pt x="73584" y="618811"/>
                  <a:pt x="59531" y="600075"/>
                </a:cubicBezTo>
                <a:cubicBezTo>
                  <a:pt x="58615" y="594580"/>
                  <a:pt x="57701" y="584510"/>
                  <a:pt x="54768" y="578644"/>
                </a:cubicBezTo>
                <a:cubicBezTo>
                  <a:pt x="53488" y="576084"/>
                  <a:pt x="51593" y="573881"/>
                  <a:pt x="50006" y="571500"/>
                </a:cubicBezTo>
                <a:cubicBezTo>
                  <a:pt x="45616" y="553937"/>
                  <a:pt x="50334" y="569885"/>
                  <a:pt x="42862" y="552450"/>
                </a:cubicBezTo>
                <a:cubicBezTo>
                  <a:pt x="36946" y="538647"/>
                  <a:pt x="44872" y="551891"/>
                  <a:pt x="35718" y="538163"/>
                </a:cubicBezTo>
                <a:cubicBezTo>
                  <a:pt x="30009" y="521034"/>
                  <a:pt x="36935" y="542425"/>
                  <a:pt x="30956" y="521494"/>
                </a:cubicBezTo>
                <a:cubicBezTo>
                  <a:pt x="30266" y="519080"/>
                  <a:pt x="29369" y="516731"/>
                  <a:pt x="28575" y="514350"/>
                </a:cubicBezTo>
                <a:cubicBezTo>
                  <a:pt x="28751" y="510482"/>
                  <a:pt x="31199" y="444544"/>
                  <a:pt x="33337" y="431006"/>
                </a:cubicBezTo>
                <a:cubicBezTo>
                  <a:pt x="34120" y="426047"/>
                  <a:pt x="36512" y="421481"/>
                  <a:pt x="38100" y="416719"/>
                </a:cubicBezTo>
                <a:cubicBezTo>
                  <a:pt x="38894" y="411956"/>
                  <a:pt x="39948" y="407230"/>
                  <a:pt x="40481" y="402431"/>
                </a:cubicBezTo>
                <a:cubicBezTo>
                  <a:pt x="41586" y="392483"/>
                  <a:pt x="43529" y="361186"/>
                  <a:pt x="45243" y="350044"/>
                </a:cubicBezTo>
                <a:cubicBezTo>
                  <a:pt x="46021" y="344986"/>
                  <a:pt x="50358" y="337433"/>
                  <a:pt x="52387" y="333375"/>
                </a:cubicBezTo>
                <a:cubicBezTo>
                  <a:pt x="53181" y="329406"/>
                  <a:pt x="53703" y="325374"/>
                  <a:pt x="54768" y="321469"/>
                </a:cubicBezTo>
                <a:cubicBezTo>
                  <a:pt x="56089" y="316626"/>
                  <a:pt x="58547" y="312104"/>
                  <a:pt x="59531" y="307181"/>
                </a:cubicBezTo>
                <a:cubicBezTo>
                  <a:pt x="60325" y="303212"/>
                  <a:pt x="60930" y="299201"/>
                  <a:pt x="61912" y="295275"/>
                </a:cubicBezTo>
                <a:cubicBezTo>
                  <a:pt x="62521" y="292840"/>
                  <a:pt x="63729" y="290577"/>
                  <a:pt x="64293" y="288131"/>
                </a:cubicBezTo>
                <a:cubicBezTo>
                  <a:pt x="66113" y="280244"/>
                  <a:pt x="66497" y="271998"/>
                  <a:pt x="69056" y="264319"/>
                </a:cubicBezTo>
                <a:cubicBezTo>
                  <a:pt x="72307" y="254565"/>
                  <a:pt x="76281" y="243330"/>
                  <a:pt x="78581" y="233363"/>
                </a:cubicBezTo>
                <a:cubicBezTo>
                  <a:pt x="79667" y="228658"/>
                  <a:pt x="79915" y="223788"/>
                  <a:pt x="80962" y="219075"/>
                </a:cubicBezTo>
                <a:cubicBezTo>
                  <a:pt x="81506" y="216625"/>
                  <a:pt x="82734" y="214366"/>
                  <a:pt x="83343" y="211931"/>
                </a:cubicBezTo>
                <a:cubicBezTo>
                  <a:pt x="84325" y="208005"/>
                  <a:pt x="84743" y="203951"/>
                  <a:pt x="85725" y="200025"/>
                </a:cubicBezTo>
                <a:cubicBezTo>
                  <a:pt x="86334" y="197590"/>
                  <a:pt x="87416" y="195295"/>
                  <a:pt x="88106" y="192881"/>
                </a:cubicBezTo>
                <a:cubicBezTo>
                  <a:pt x="89832" y="186841"/>
                  <a:pt x="90421" y="181921"/>
                  <a:pt x="92868" y="176213"/>
                </a:cubicBezTo>
                <a:cubicBezTo>
                  <a:pt x="94266" y="172950"/>
                  <a:pt x="96043" y="169863"/>
                  <a:pt x="97631" y="166688"/>
                </a:cubicBezTo>
                <a:cubicBezTo>
                  <a:pt x="96837" y="146050"/>
                  <a:pt x="96365" y="125398"/>
                  <a:pt x="95250" y="104775"/>
                </a:cubicBezTo>
                <a:cubicBezTo>
                  <a:pt x="94525" y="91358"/>
                  <a:pt x="92323" y="73303"/>
                  <a:pt x="90487" y="59531"/>
                </a:cubicBezTo>
                <a:cubicBezTo>
                  <a:pt x="85739" y="23920"/>
                  <a:pt x="91148" y="62843"/>
                  <a:pt x="83343" y="23813"/>
                </a:cubicBezTo>
                <a:lnTo>
                  <a:pt x="78581" y="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599180" y="3357245"/>
            <a:ext cx="828804" cy="369332"/>
          </a:xfrm>
          <a:prstGeom prst="rect">
            <a:avLst/>
          </a:prstGeom>
          <a:noFill/>
        </p:spPr>
        <p:txBody>
          <a:bodyPr wrap="square" rtlCol="0">
            <a:spAutoFit/>
          </a:bodyPr>
          <a:lstStyle/>
          <a:p>
            <a:r>
              <a:rPr lang="en-US" altLang="zh-CN" dirty="0"/>
              <a:t>0.6 gf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6"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7"/>
          <a:stretch>
            <a:fillRect/>
          </a:stretch>
        </p:blipFill>
        <p:spPr>
          <a:xfrm>
            <a:off x="0" y="5901890"/>
            <a:ext cx="9144000" cy="956110"/>
          </a:xfrm>
          <a:prstGeom prst="rect">
            <a:avLst/>
          </a:prstGeom>
        </p:spPr>
      </p:pic>
      <p:sp>
        <p:nvSpPr>
          <p:cNvPr id="7" name="文本框 6"/>
          <p:cNvSpPr txBox="1"/>
          <p:nvPr/>
        </p:nvSpPr>
        <p:spPr>
          <a:xfrm>
            <a:off x="4344940" y="908720"/>
            <a:ext cx="4711504" cy="3373359"/>
          </a:xfrm>
          <a:prstGeom prst="rect">
            <a:avLst/>
          </a:prstGeom>
          <a:noFill/>
        </p:spPr>
        <p:txBody>
          <a:bodyPr wrap="square" rtlCol="0">
            <a:spAutoFit/>
          </a:bodyPr>
          <a:lstStyle/>
          <a:p>
            <a:pPr>
              <a:lnSpc>
                <a:spcPct val="150000"/>
              </a:lnSpc>
            </a:pPr>
            <a:r>
              <a:rPr lang="en-US" altLang="zh-CN" dirty="0">
                <a:sym typeface="+mn-ea"/>
              </a:rPr>
              <a:t>Surgery Two</a:t>
            </a:r>
            <a:endParaRPr lang="zh-CN" altLang="en-US" dirty="0"/>
          </a:p>
          <a:p>
            <a:pPr>
              <a:lnSpc>
                <a:spcPct val="150000"/>
              </a:lnSpc>
            </a:pPr>
            <a:r>
              <a:rPr lang="en-US" altLang="zh-CN" dirty="0"/>
              <a:t>Surgeon: Chief Cardiovascular Doctor</a:t>
            </a:r>
          </a:p>
          <a:p>
            <a:pPr>
              <a:lnSpc>
                <a:spcPct val="150000"/>
              </a:lnSpc>
            </a:pPr>
            <a:r>
              <a:rPr lang="en-US" altLang="zh-CN" dirty="0"/>
              <a:t>Guidewire: Inno-Pathwire - 0.6 gf (n=1) and 1.5 gf (n=2</a:t>
            </a:r>
            <a:r>
              <a:rPr lang="zh-CN" altLang="en-US" dirty="0"/>
              <a:t>）</a:t>
            </a:r>
            <a:endParaRPr lang="en-US" altLang="zh-CN" dirty="0"/>
          </a:p>
          <a:p>
            <a:pPr>
              <a:lnSpc>
                <a:spcPct val="150000"/>
              </a:lnSpc>
            </a:pPr>
            <a:r>
              <a:rPr lang="en-US" altLang="zh-CN" dirty="0"/>
              <a:t>Patient lesions:</a:t>
            </a:r>
            <a:endParaRPr lang="en-US" altLang="zh-CN" b="1" dirty="0"/>
          </a:p>
          <a:p>
            <a:pPr marL="342900" indent="-342900">
              <a:lnSpc>
                <a:spcPct val="150000"/>
              </a:lnSpc>
              <a:buFont typeface="+mj-lt"/>
              <a:buAutoNum type="alphaLcPeriod"/>
            </a:pPr>
            <a:r>
              <a:rPr lang="en-US" altLang="zh-CN" dirty="0"/>
              <a:t>Stenosis of the left anterior descending branch.</a:t>
            </a:r>
          </a:p>
          <a:p>
            <a:pPr marL="342900" indent="-342900">
              <a:lnSpc>
                <a:spcPct val="150000"/>
              </a:lnSpc>
              <a:buFont typeface="+mj-lt"/>
              <a:buAutoNum type="alphaLcPeriod"/>
            </a:pPr>
            <a:r>
              <a:rPr lang="en-US" altLang="zh-CN" dirty="0"/>
              <a:t>Stenosis of the right coronary artery.</a:t>
            </a:r>
            <a:endParaRPr lang="zh-CN" altLang="en-US" dirty="0"/>
          </a:p>
        </p:txBody>
      </p:sp>
      <p:pic>
        <p:nvPicPr>
          <p:cNvPr id="2" name="图片 1"/>
          <p:cNvPicPr>
            <a:picLocks noChangeAspect="1"/>
          </p:cNvPicPr>
          <p:nvPr>
            <p:custDataLst>
              <p:tags r:id="rId1"/>
            </p:custDataLst>
          </p:nvPr>
        </p:nvPicPr>
        <p:blipFill>
          <a:blip r:embed="rId8"/>
          <a:stretch>
            <a:fillRect/>
          </a:stretch>
        </p:blipFill>
        <p:spPr>
          <a:xfrm>
            <a:off x="787807" y="686435"/>
            <a:ext cx="3416300" cy="2814320"/>
          </a:xfrm>
          <a:prstGeom prst="rect">
            <a:avLst/>
          </a:prstGeom>
        </p:spPr>
      </p:pic>
      <p:sp>
        <p:nvSpPr>
          <p:cNvPr id="8" name="椭圆 7"/>
          <p:cNvSpPr/>
          <p:nvPr/>
        </p:nvSpPr>
        <p:spPr>
          <a:xfrm rot="960000">
            <a:off x="2005330" y="2135505"/>
            <a:ext cx="344805" cy="12858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2"/>
            </p:custDataLst>
          </p:nvPr>
        </p:nvPicPr>
        <p:blipFill>
          <a:blip r:embed="rId9"/>
          <a:stretch>
            <a:fillRect/>
          </a:stretch>
        </p:blipFill>
        <p:spPr>
          <a:xfrm>
            <a:off x="773837" y="3476725"/>
            <a:ext cx="3430270" cy="2449195"/>
          </a:xfrm>
          <a:prstGeom prst="rect">
            <a:avLst/>
          </a:prstGeom>
        </p:spPr>
      </p:pic>
      <p:sp>
        <p:nvSpPr>
          <p:cNvPr id="11" name="椭圆 10"/>
          <p:cNvSpPr/>
          <p:nvPr>
            <p:custDataLst>
              <p:tags r:id="rId3"/>
            </p:custDataLst>
          </p:nvPr>
        </p:nvSpPr>
        <p:spPr>
          <a:xfrm rot="20700000">
            <a:off x="1557655" y="4624705"/>
            <a:ext cx="445135" cy="3949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4"/>
            </p:custDataLst>
          </p:nvPr>
        </p:nvSpPr>
        <p:spPr>
          <a:xfrm rot="20700000">
            <a:off x="1602105" y="5062855"/>
            <a:ext cx="445135" cy="4794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17" cstate="print"/>
          <a:stretch>
            <a:fillRect/>
          </a:stretch>
        </p:blipFill>
        <p:spPr>
          <a:xfrm>
            <a:off x="295086" y="-60225"/>
            <a:ext cx="9144000" cy="6593640"/>
          </a:xfrm>
          <a:prstGeom prst="rect">
            <a:avLst/>
          </a:prstGeom>
        </p:spPr>
      </p:pic>
      <p:pic>
        <p:nvPicPr>
          <p:cNvPr id="6" name="图片 5" descr="2JUP$RY4B6G(RGH$(LS)TVV"/>
          <p:cNvPicPr>
            <a:picLocks noChangeAspect="1"/>
          </p:cNvPicPr>
          <p:nvPr/>
        </p:nvPicPr>
        <p:blipFill>
          <a:blip r:embed="rId18"/>
          <a:stretch>
            <a:fillRect/>
          </a:stretch>
        </p:blipFill>
        <p:spPr>
          <a:xfrm>
            <a:off x="0" y="5900620"/>
            <a:ext cx="9144000" cy="956110"/>
          </a:xfrm>
          <a:prstGeom prst="rect">
            <a:avLst/>
          </a:prstGeom>
        </p:spPr>
      </p:pic>
      <p:pic>
        <p:nvPicPr>
          <p:cNvPr id="2" name="图片 1"/>
          <p:cNvPicPr>
            <a:picLocks noChangeAspect="1"/>
          </p:cNvPicPr>
          <p:nvPr>
            <p:custDataLst>
              <p:tags r:id="rId1"/>
            </p:custDataLst>
          </p:nvPr>
        </p:nvPicPr>
        <p:blipFill>
          <a:blip r:embed="rId19"/>
          <a:stretch>
            <a:fillRect/>
          </a:stretch>
        </p:blipFill>
        <p:spPr>
          <a:xfrm>
            <a:off x="466725" y="692785"/>
            <a:ext cx="2478405" cy="2041525"/>
          </a:xfrm>
          <a:prstGeom prst="rect">
            <a:avLst/>
          </a:prstGeom>
        </p:spPr>
      </p:pic>
      <p:sp>
        <p:nvSpPr>
          <p:cNvPr id="8" name="椭圆 7"/>
          <p:cNvSpPr/>
          <p:nvPr/>
        </p:nvSpPr>
        <p:spPr>
          <a:xfrm rot="960000">
            <a:off x="1189355" y="1573530"/>
            <a:ext cx="273050" cy="11010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203575" y="476885"/>
            <a:ext cx="5940425" cy="553998"/>
          </a:xfrm>
          <a:prstGeom prst="rect">
            <a:avLst/>
          </a:prstGeom>
          <a:noFill/>
        </p:spPr>
        <p:txBody>
          <a:bodyPr wrap="square" rtlCol="0" anchor="t">
            <a:spAutoFit/>
          </a:bodyPr>
          <a:lstStyle/>
          <a:p>
            <a:pPr>
              <a:lnSpc>
                <a:spcPct val="150000"/>
              </a:lnSpc>
            </a:pPr>
            <a:r>
              <a:rPr lang="en-US" altLang="zh-CN" sz="2000" dirty="0">
                <a:sym typeface="+mn-ea"/>
              </a:rPr>
              <a:t>a.</a:t>
            </a:r>
            <a:r>
              <a:rPr lang="en-US" altLang="zh-CN" sz="2000" dirty="0"/>
              <a:t> Stenosis of the left anterior descending branch.</a:t>
            </a:r>
          </a:p>
        </p:txBody>
      </p:sp>
      <p:sp>
        <p:nvSpPr>
          <p:cNvPr id="10" name="文本框 9"/>
          <p:cNvSpPr txBox="1"/>
          <p:nvPr/>
        </p:nvSpPr>
        <p:spPr>
          <a:xfrm>
            <a:off x="179512" y="2734945"/>
            <a:ext cx="2973263" cy="461665"/>
          </a:xfrm>
          <a:prstGeom prst="rect">
            <a:avLst/>
          </a:prstGeom>
          <a:noFill/>
        </p:spPr>
        <p:txBody>
          <a:bodyPr wrap="square" rtlCol="0">
            <a:spAutoFit/>
          </a:bodyPr>
          <a:lstStyle/>
          <a:p>
            <a:r>
              <a:rPr lang="en-US" altLang="zh-CN" sz="1200" dirty="0"/>
              <a:t>Left coronary angiography, diagnosis of left anterior descending branch stenosis</a:t>
            </a:r>
            <a:endParaRPr lang="zh-CN" altLang="en-US" sz="1200" dirty="0"/>
          </a:p>
        </p:txBody>
      </p:sp>
      <p:sp>
        <p:nvSpPr>
          <p:cNvPr id="12" name="文本框 11"/>
          <p:cNvSpPr txBox="1"/>
          <p:nvPr>
            <p:custDataLst>
              <p:tags r:id="rId2"/>
            </p:custDataLst>
          </p:nvPr>
        </p:nvSpPr>
        <p:spPr>
          <a:xfrm>
            <a:off x="155598" y="5838825"/>
            <a:ext cx="3099617" cy="307777"/>
          </a:xfrm>
          <a:prstGeom prst="rect">
            <a:avLst/>
          </a:prstGeom>
          <a:noFill/>
        </p:spPr>
        <p:txBody>
          <a:bodyPr wrap="square" rtlCol="0">
            <a:spAutoFit/>
          </a:bodyPr>
          <a:lstStyle/>
          <a:p>
            <a:r>
              <a:rPr lang="en-US" altLang="zh-CN" sz="1400" dirty="0"/>
              <a:t>Guidewire forms a loop at the stenosis</a:t>
            </a:r>
            <a:endParaRPr lang="zh-CN" altLang="en-US" sz="1400" dirty="0"/>
          </a:p>
        </p:txBody>
      </p:sp>
      <p:pic>
        <p:nvPicPr>
          <p:cNvPr id="15" name="图片 14"/>
          <p:cNvPicPr>
            <a:picLocks noChangeAspect="1"/>
          </p:cNvPicPr>
          <p:nvPr>
            <p:custDataLst>
              <p:tags r:id="rId3"/>
            </p:custDataLst>
          </p:nvPr>
        </p:nvPicPr>
        <p:blipFill>
          <a:blip r:embed="rId20"/>
          <a:stretch>
            <a:fillRect/>
          </a:stretch>
        </p:blipFill>
        <p:spPr>
          <a:xfrm>
            <a:off x="503987" y="3198177"/>
            <a:ext cx="2402840" cy="1141730"/>
          </a:xfrm>
          <a:prstGeom prst="rect">
            <a:avLst/>
          </a:prstGeom>
        </p:spPr>
      </p:pic>
      <p:pic>
        <p:nvPicPr>
          <p:cNvPr id="16" name="图片 15"/>
          <p:cNvPicPr>
            <a:picLocks noChangeAspect="1"/>
          </p:cNvPicPr>
          <p:nvPr>
            <p:custDataLst>
              <p:tags r:id="rId4"/>
            </p:custDataLst>
          </p:nvPr>
        </p:nvPicPr>
        <p:blipFill>
          <a:blip r:embed="rId21"/>
          <a:stretch>
            <a:fillRect/>
          </a:stretch>
        </p:blipFill>
        <p:spPr>
          <a:xfrm>
            <a:off x="682625" y="4221480"/>
            <a:ext cx="2111375" cy="1617345"/>
          </a:xfrm>
          <a:prstGeom prst="rect">
            <a:avLst/>
          </a:prstGeom>
        </p:spPr>
      </p:pic>
      <p:sp>
        <p:nvSpPr>
          <p:cNvPr id="18" name="椭圆 17"/>
          <p:cNvSpPr/>
          <p:nvPr>
            <p:custDataLst>
              <p:tags r:id="rId5"/>
            </p:custDataLst>
          </p:nvPr>
        </p:nvSpPr>
        <p:spPr>
          <a:xfrm>
            <a:off x="2503170" y="5398770"/>
            <a:ext cx="290830" cy="4400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6"/>
            </p:custDataLst>
          </p:nvPr>
        </p:nvSpPr>
        <p:spPr>
          <a:xfrm>
            <a:off x="3203575" y="5013568"/>
            <a:ext cx="2808585" cy="1384995"/>
          </a:xfrm>
          <a:prstGeom prst="rect">
            <a:avLst/>
          </a:prstGeom>
          <a:noFill/>
        </p:spPr>
        <p:txBody>
          <a:bodyPr wrap="square" rtlCol="0">
            <a:spAutoFit/>
          </a:bodyPr>
          <a:lstStyle/>
          <a:p>
            <a:r>
              <a:rPr lang="en-US" altLang="zh-CN" sz="1400" dirty="0"/>
              <a:t>After the guidewire passes through the lesion, the balloon catheter is dilated. It was judged that a stent needs to be implanted. A guidewire is required for side branch protection.</a:t>
            </a:r>
            <a:endParaRPr lang="zh-CN" altLang="en-US" sz="1400" dirty="0"/>
          </a:p>
        </p:txBody>
      </p:sp>
      <p:pic>
        <p:nvPicPr>
          <p:cNvPr id="21" name="图片 20"/>
          <p:cNvPicPr>
            <a:picLocks noChangeAspect="1"/>
          </p:cNvPicPr>
          <p:nvPr>
            <p:custDataLst>
              <p:tags r:id="rId7"/>
            </p:custDataLst>
          </p:nvPr>
        </p:nvPicPr>
        <p:blipFill>
          <a:blip r:embed="rId22"/>
          <a:stretch>
            <a:fillRect/>
          </a:stretch>
        </p:blipFill>
        <p:spPr>
          <a:xfrm>
            <a:off x="3203575" y="1268730"/>
            <a:ext cx="1101725" cy="3668395"/>
          </a:xfrm>
          <a:prstGeom prst="rect">
            <a:avLst/>
          </a:prstGeom>
        </p:spPr>
      </p:pic>
      <p:pic>
        <p:nvPicPr>
          <p:cNvPr id="22" name="图片 21"/>
          <p:cNvPicPr>
            <a:picLocks noChangeAspect="1"/>
          </p:cNvPicPr>
          <p:nvPr>
            <p:custDataLst>
              <p:tags r:id="rId8"/>
            </p:custDataLst>
          </p:nvPr>
        </p:nvPicPr>
        <p:blipFill>
          <a:blip r:embed="rId23"/>
          <a:stretch>
            <a:fillRect/>
          </a:stretch>
        </p:blipFill>
        <p:spPr>
          <a:xfrm>
            <a:off x="4356100" y="1278255"/>
            <a:ext cx="1397635" cy="3656965"/>
          </a:xfrm>
          <a:prstGeom prst="rect">
            <a:avLst/>
          </a:prstGeom>
        </p:spPr>
      </p:pic>
      <p:sp>
        <p:nvSpPr>
          <p:cNvPr id="23" name="椭圆 22"/>
          <p:cNvSpPr/>
          <p:nvPr>
            <p:custDataLst>
              <p:tags r:id="rId9"/>
            </p:custDataLst>
          </p:nvPr>
        </p:nvSpPr>
        <p:spPr>
          <a:xfrm rot="420000">
            <a:off x="4576445" y="2136140"/>
            <a:ext cx="414655" cy="26581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09515" y="2571750"/>
            <a:ext cx="678815" cy="1329690"/>
          </a:xfrm>
          <a:custGeom>
            <a:avLst/>
            <a:gdLst>
              <a:gd name="connisteX0" fmla="*/ 0 w 678815"/>
              <a:gd name="connsiteY0" fmla="*/ 0 h 1329690"/>
              <a:gd name="connisteX1" fmla="*/ 64135 w 678815"/>
              <a:gd name="connsiteY1" fmla="*/ 24130 h 1329690"/>
              <a:gd name="connisteX2" fmla="*/ 108585 w 678815"/>
              <a:gd name="connsiteY2" fmla="*/ 90805 h 1329690"/>
              <a:gd name="connisteX3" fmla="*/ 125095 w 678815"/>
              <a:gd name="connsiteY3" fmla="*/ 156210 h 1329690"/>
              <a:gd name="connisteX4" fmla="*/ 129540 w 678815"/>
              <a:gd name="connsiteY4" fmla="*/ 222885 h 1329690"/>
              <a:gd name="connisteX5" fmla="*/ 122555 w 678815"/>
              <a:gd name="connsiteY5" fmla="*/ 288290 h 1329690"/>
              <a:gd name="connisteX6" fmla="*/ 118110 w 678815"/>
              <a:gd name="connsiteY6" fmla="*/ 352425 h 1329690"/>
              <a:gd name="connisteX7" fmla="*/ 125095 w 678815"/>
              <a:gd name="connsiteY7" fmla="*/ 417830 h 1329690"/>
              <a:gd name="connisteX8" fmla="*/ 151130 w 678815"/>
              <a:gd name="connsiteY8" fmla="*/ 481965 h 1329690"/>
              <a:gd name="connisteX9" fmla="*/ 215265 w 678815"/>
              <a:gd name="connsiteY9" fmla="*/ 500380 h 1329690"/>
              <a:gd name="connisteX10" fmla="*/ 280035 w 678815"/>
              <a:gd name="connsiteY10" fmla="*/ 473710 h 1329690"/>
              <a:gd name="connisteX11" fmla="*/ 344170 w 678815"/>
              <a:gd name="connsiteY11" fmla="*/ 472440 h 1329690"/>
              <a:gd name="connisteX12" fmla="*/ 393065 w 678815"/>
              <a:gd name="connsiteY12" fmla="*/ 538480 h 1329690"/>
              <a:gd name="connisteX13" fmla="*/ 396240 w 678815"/>
              <a:gd name="connsiteY13" fmla="*/ 602615 h 1329690"/>
              <a:gd name="connisteX14" fmla="*/ 390525 w 678815"/>
              <a:gd name="connsiteY14" fmla="*/ 666750 h 1329690"/>
              <a:gd name="connisteX15" fmla="*/ 454660 w 678815"/>
              <a:gd name="connsiteY15" fmla="*/ 690880 h 1329690"/>
              <a:gd name="connisteX16" fmla="*/ 519430 w 678815"/>
              <a:gd name="connsiteY16" fmla="*/ 687070 h 1329690"/>
              <a:gd name="connisteX17" fmla="*/ 578485 w 678815"/>
              <a:gd name="connsiteY17" fmla="*/ 751205 h 1329690"/>
              <a:gd name="connisteX18" fmla="*/ 546735 w 678815"/>
              <a:gd name="connsiteY18" fmla="*/ 815340 h 1329690"/>
              <a:gd name="connisteX19" fmla="*/ 506095 w 678815"/>
              <a:gd name="connsiteY19" fmla="*/ 880110 h 1329690"/>
              <a:gd name="connisteX20" fmla="*/ 518160 w 678815"/>
              <a:gd name="connsiteY20" fmla="*/ 944245 h 1329690"/>
              <a:gd name="connisteX21" fmla="*/ 582295 w 678815"/>
              <a:gd name="connsiteY21" fmla="*/ 1009650 h 1329690"/>
              <a:gd name="connisteX22" fmla="*/ 597535 w 678815"/>
              <a:gd name="connsiteY22" fmla="*/ 1073785 h 1329690"/>
              <a:gd name="connisteX23" fmla="*/ 607060 w 678815"/>
              <a:gd name="connsiteY23" fmla="*/ 1138555 h 1329690"/>
              <a:gd name="connisteX24" fmla="*/ 616585 w 678815"/>
              <a:gd name="connsiteY24" fmla="*/ 1202690 h 1329690"/>
              <a:gd name="connisteX25" fmla="*/ 614680 w 678815"/>
              <a:gd name="connsiteY25" fmla="*/ 1266825 h 1329690"/>
              <a:gd name="connisteX26" fmla="*/ 678815 w 678815"/>
              <a:gd name="connsiteY26" fmla="*/ 1329690 h 13296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Lst>
            <a:rect l="l" t="t" r="r" b="b"/>
            <a:pathLst>
              <a:path w="678815" h="1329690">
                <a:moveTo>
                  <a:pt x="0" y="0"/>
                </a:moveTo>
                <a:cubicBezTo>
                  <a:pt x="12065" y="3175"/>
                  <a:pt x="42545" y="5715"/>
                  <a:pt x="64135" y="24130"/>
                </a:cubicBezTo>
                <a:cubicBezTo>
                  <a:pt x="85725" y="42545"/>
                  <a:pt x="96520" y="64135"/>
                  <a:pt x="108585" y="90805"/>
                </a:cubicBezTo>
                <a:cubicBezTo>
                  <a:pt x="120650" y="117475"/>
                  <a:pt x="120650" y="129540"/>
                  <a:pt x="125095" y="156210"/>
                </a:cubicBezTo>
                <a:cubicBezTo>
                  <a:pt x="129540" y="182880"/>
                  <a:pt x="130175" y="196215"/>
                  <a:pt x="129540" y="222885"/>
                </a:cubicBezTo>
                <a:cubicBezTo>
                  <a:pt x="128905" y="249555"/>
                  <a:pt x="125095" y="262255"/>
                  <a:pt x="122555" y="288290"/>
                </a:cubicBezTo>
                <a:cubicBezTo>
                  <a:pt x="120015" y="314325"/>
                  <a:pt x="117475" y="326390"/>
                  <a:pt x="118110" y="352425"/>
                </a:cubicBezTo>
                <a:cubicBezTo>
                  <a:pt x="118745" y="378460"/>
                  <a:pt x="118745" y="391795"/>
                  <a:pt x="125095" y="417830"/>
                </a:cubicBezTo>
                <a:cubicBezTo>
                  <a:pt x="131445" y="443865"/>
                  <a:pt x="133350" y="465455"/>
                  <a:pt x="151130" y="481965"/>
                </a:cubicBezTo>
                <a:cubicBezTo>
                  <a:pt x="168910" y="498475"/>
                  <a:pt x="189230" y="502285"/>
                  <a:pt x="215265" y="500380"/>
                </a:cubicBezTo>
                <a:cubicBezTo>
                  <a:pt x="241300" y="498475"/>
                  <a:pt x="254000" y="479425"/>
                  <a:pt x="280035" y="473710"/>
                </a:cubicBezTo>
                <a:cubicBezTo>
                  <a:pt x="306070" y="467995"/>
                  <a:pt x="321310" y="459740"/>
                  <a:pt x="344170" y="472440"/>
                </a:cubicBezTo>
                <a:cubicBezTo>
                  <a:pt x="367030" y="485140"/>
                  <a:pt x="382905" y="512445"/>
                  <a:pt x="393065" y="538480"/>
                </a:cubicBezTo>
                <a:cubicBezTo>
                  <a:pt x="403225" y="564515"/>
                  <a:pt x="396875" y="577215"/>
                  <a:pt x="396240" y="602615"/>
                </a:cubicBezTo>
                <a:cubicBezTo>
                  <a:pt x="395605" y="628015"/>
                  <a:pt x="379095" y="648970"/>
                  <a:pt x="390525" y="666750"/>
                </a:cubicBezTo>
                <a:cubicBezTo>
                  <a:pt x="401955" y="684530"/>
                  <a:pt x="428625" y="687070"/>
                  <a:pt x="454660" y="690880"/>
                </a:cubicBezTo>
                <a:cubicBezTo>
                  <a:pt x="480695" y="694690"/>
                  <a:pt x="494665" y="675005"/>
                  <a:pt x="519430" y="687070"/>
                </a:cubicBezTo>
                <a:cubicBezTo>
                  <a:pt x="544195" y="699135"/>
                  <a:pt x="572770" y="725805"/>
                  <a:pt x="578485" y="751205"/>
                </a:cubicBezTo>
                <a:cubicBezTo>
                  <a:pt x="584200" y="776605"/>
                  <a:pt x="561340" y="789305"/>
                  <a:pt x="546735" y="815340"/>
                </a:cubicBezTo>
                <a:cubicBezTo>
                  <a:pt x="532130" y="841375"/>
                  <a:pt x="511810" y="854075"/>
                  <a:pt x="506095" y="880110"/>
                </a:cubicBezTo>
                <a:cubicBezTo>
                  <a:pt x="500380" y="906145"/>
                  <a:pt x="502920" y="918210"/>
                  <a:pt x="518160" y="944245"/>
                </a:cubicBezTo>
                <a:cubicBezTo>
                  <a:pt x="533400" y="970280"/>
                  <a:pt x="566420" y="983615"/>
                  <a:pt x="582295" y="1009650"/>
                </a:cubicBezTo>
                <a:cubicBezTo>
                  <a:pt x="598170" y="1035685"/>
                  <a:pt x="592455" y="1047750"/>
                  <a:pt x="597535" y="1073785"/>
                </a:cubicBezTo>
                <a:cubicBezTo>
                  <a:pt x="602615" y="1099820"/>
                  <a:pt x="603250" y="1112520"/>
                  <a:pt x="607060" y="1138555"/>
                </a:cubicBezTo>
                <a:cubicBezTo>
                  <a:pt x="610870" y="1164590"/>
                  <a:pt x="615315" y="1177290"/>
                  <a:pt x="616585" y="1202690"/>
                </a:cubicBezTo>
                <a:cubicBezTo>
                  <a:pt x="617855" y="1228090"/>
                  <a:pt x="601980" y="1241425"/>
                  <a:pt x="614680" y="1266825"/>
                </a:cubicBezTo>
                <a:cubicBezTo>
                  <a:pt x="627380" y="1292225"/>
                  <a:pt x="666115" y="1318260"/>
                  <a:pt x="678815" y="1329690"/>
                </a:cubicBezTo>
              </a:path>
            </a:pathLst>
          </a:custGeom>
          <a:ln w="12700">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sp>
        <p:nvSpPr>
          <p:cNvPr id="27" name="文本框 26"/>
          <p:cNvSpPr txBox="1"/>
          <p:nvPr/>
        </p:nvSpPr>
        <p:spPr>
          <a:xfrm>
            <a:off x="5612130" y="1918970"/>
            <a:ext cx="587375" cy="307777"/>
          </a:xfrm>
          <a:prstGeom prst="rect">
            <a:avLst/>
          </a:prstGeom>
          <a:noFill/>
        </p:spPr>
        <p:txBody>
          <a:bodyPr wrap="square" rtlCol="0">
            <a:spAutoFit/>
          </a:bodyPr>
          <a:lstStyle/>
          <a:p>
            <a:r>
              <a:rPr lang="en-US" altLang="zh-CN" sz="1400" dirty="0">
                <a:solidFill>
                  <a:srgbClr val="00B050"/>
                </a:solidFill>
              </a:rPr>
              <a:t>  </a:t>
            </a:r>
            <a:endParaRPr lang="zh-CN" altLang="en-US" sz="1400" dirty="0">
              <a:solidFill>
                <a:srgbClr val="00B050"/>
              </a:solidFill>
            </a:endParaRPr>
          </a:p>
        </p:txBody>
      </p:sp>
      <p:pic>
        <p:nvPicPr>
          <p:cNvPr id="28" name="图片 27"/>
          <p:cNvPicPr>
            <a:picLocks noChangeAspect="1"/>
          </p:cNvPicPr>
          <p:nvPr>
            <p:custDataLst>
              <p:tags r:id="rId10"/>
            </p:custDataLst>
          </p:nvPr>
        </p:nvPicPr>
        <p:blipFill>
          <a:blip r:embed="rId24"/>
          <a:stretch>
            <a:fillRect/>
          </a:stretch>
        </p:blipFill>
        <p:spPr>
          <a:xfrm>
            <a:off x="6392545" y="1557020"/>
            <a:ext cx="1118870" cy="2868295"/>
          </a:xfrm>
          <a:prstGeom prst="rect">
            <a:avLst/>
          </a:prstGeom>
        </p:spPr>
      </p:pic>
      <p:sp>
        <p:nvSpPr>
          <p:cNvPr id="30" name="文本框 29"/>
          <p:cNvSpPr txBox="1"/>
          <p:nvPr>
            <p:custDataLst>
              <p:tags r:id="rId11"/>
            </p:custDataLst>
          </p:nvPr>
        </p:nvSpPr>
        <p:spPr>
          <a:xfrm>
            <a:off x="6299835" y="4537710"/>
            <a:ext cx="2844165" cy="954107"/>
          </a:xfrm>
          <a:prstGeom prst="rect">
            <a:avLst/>
          </a:prstGeom>
          <a:noFill/>
        </p:spPr>
        <p:txBody>
          <a:bodyPr wrap="square" rtlCol="0">
            <a:spAutoFit/>
          </a:bodyPr>
          <a:lstStyle/>
          <a:p>
            <a:r>
              <a:rPr lang="en-US" altLang="zh-CN" sz="1400" dirty="0"/>
              <a:t>After successfully reaching the target blood vessel, the stent was released, and the surgery was completed.</a:t>
            </a:r>
            <a:endParaRPr lang="zh-CN" altLang="en-US" sz="1400" dirty="0"/>
          </a:p>
        </p:txBody>
      </p:sp>
      <p:pic>
        <p:nvPicPr>
          <p:cNvPr id="31" name="图片 30"/>
          <p:cNvPicPr>
            <a:picLocks noChangeAspect="1"/>
          </p:cNvPicPr>
          <p:nvPr>
            <p:custDataLst>
              <p:tags r:id="rId12"/>
            </p:custDataLst>
          </p:nvPr>
        </p:nvPicPr>
        <p:blipFill>
          <a:blip r:embed="rId25"/>
          <a:stretch>
            <a:fillRect/>
          </a:stretch>
        </p:blipFill>
        <p:spPr>
          <a:xfrm>
            <a:off x="7545070" y="1801495"/>
            <a:ext cx="1534160" cy="2419985"/>
          </a:xfrm>
          <a:prstGeom prst="rect">
            <a:avLst/>
          </a:prstGeom>
        </p:spPr>
      </p:pic>
      <p:sp>
        <p:nvSpPr>
          <p:cNvPr id="32" name="文本框 31"/>
          <p:cNvSpPr txBox="1"/>
          <p:nvPr/>
        </p:nvSpPr>
        <p:spPr>
          <a:xfrm>
            <a:off x="6659880" y="3889375"/>
            <a:ext cx="760095" cy="307777"/>
          </a:xfrm>
          <a:prstGeom prst="rect">
            <a:avLst/>
          </a:prstGeom>
          <a:noFill/>
        </p:spPr>
        <p:txBody>
          <a:bodyPr wrap="square" rtlCol="0">
            <a:spAutoFit/>
          </a:bodyPr>
          <a:lstStyle/>
          <a:p>
            <a:r>
              <a:rPr lang="en-US" altLang="zh-CN" sz="1400" dirty="0"/>
              <a:t>0.6 gf</a:t>
            </a:r>
          </a:p>
        </p:txBody>
      </p:sp>
      <p:sp>
        <p:nvSpPr>
          <p:cNvPr id="33" name="文本框 32"/>
          <p:cNvSpPr txBox="1"/>
          <p:nvPr>
            <p:custDataLst>
              <p:tags r:id="rId13"/>
            </p:custDataLst>
          </p:nvPr>
        </p:nvSpPr>
        <p:spPr>
          <a:xfrm>
            <a:off x="6705628" y="3025140"/>
            <a:ext cx="714347" cy="307777"/>
          </a:xfrm>
          <a:prstGeom prst="rect">
            <a:avLst/>
          </a:prstGeom>
          <a:noFill/>
        </p:spPr>
        <p:txBody>
          <a:bodyPr wrap="square" rtlCol="0">
            <a:spAutoFit/>
          </a:bodyPr>
          <a:lstStyle/>
          <a:p>
            <a:r>
              <a:rPr lang="en-US" altLang="zh-CN" sz="1400" dirty="0"/>
              <a:t>1.5 gf </a:t>
            </a:r>
          </a:p>
        </p:txBody>
      </p:sp>
      <p:sp>
        <p:nvSpPr>
          <p:cNvPr id="34" name="椭圆 33"/>
          <p:cNvSpPr/>
          <p:nvPr/>
        </p:nvSpPr>
        <p:spPr>
          <a:xfrm>
            <a:off x="327109" y="566814"/>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35" name="椭圆 34"/>
          <p:cNvSpPr/>
          <p:nvPr/>
        </p:nvSpPr>
        <p:spPr>
          <a:xfrm>
            <a:off x="241585" y="3209290"/>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36" name="椭圆 35"/>
          <p:cNvSpPr/>
          <p:nvPr/>
        </p:nvSpPr>
        <p:spPr>
          <a:xfrm>
            <a:off x="3084746" y="1168911"/>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
        <p:nvSpPr>
          <p:cNvPr id="37" name="椭圆 36"/>
          <p:cNvSpPr/>
          <p:nvPr/>
        </p:nvSpPr>
        <p:spPr>
          <a:xfrm>
            <a:off x="6288321" y="1400469"/>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4</a:t>
            </a:r>
            <a:endParaRPr lang="zh-CN" altLang="en-US" dirty="0">
              <a:solidFill>
                <a:schemeClr val="tx1"/>
              </a:solidFill>
            </a:endParaRPr>
          </a:p>
        </p:txBody>
      </p:sp>
      <p:sp>
        <p:nvSpPr>
          <p:cNvPr id="29" name="文本框 28"/>
          <p:cNvSpPr txBox="1"/>
          <p:nvPr>
            <p:custDataLst>
              <p:tags r:id="rId14"/>
            </p:custDataLst>
          </p:nvPr>
        </p:nvSpPr>
        <p:spPr>
          <a:xfrm>
            <a:off x="2219325" y="3651685"/>
            <a:ext cx="677863" cy="307777"/>
          </a:xfrm>
          <a:prstGeom prst="rect">
            <a:avLst/>
          </a:prstGeom>
          <a:noFill/>
        </p:spPr>
        <p:txBody>
          <a:bodyPr wrap="square" rtlCol="0">
            <a:spAutoFit/>
          </a:bodyPr>
          <a:lstStyle/>
          <a:p>
            <a:r>
              <a:rPr lang="en-US" altLang="zh-CN" sz="1400" dirty="0"/>
              <a:t>1.5 gf</a:t>
            </a:r>
          </a:p>
        </p:txBody>
      </p:sp>
      <p:sp>
        <p:nvSpPr>
          <p:cNvPr id="38" name="文本框 37"/>
          <p:cNvSpPr txBox="1"/>
          <p:nvPr>
            <p:custDataLst>
              <p:tags r:id="rId15"/>
            </p:custDataLst>
          </p:nvPr>
        </p:nvSpPr>
        <p:spPr>
          <a:xfrm>
            <a:off x="2051721" y="5041700"/>
            <a:ext cx="742280" cy="307777"/>
          </a:xfrm>
          <a:prstGeom prst="rect">
            <a:avLst/>
          </a:prstGeom>
          <a:noFill/>
        </p:spPr>
        <p:txBody>
          <a:bodyPr wrap="square" rtlCol="0">
            <a:spAutoFit/>
          </a:bodyPr>
          <a:lstStyle/>
          <a:p>
            <a:r>
              <a:rPr lang="en-US" altLang="zh-CN" sz="1400" dirty="0"/>
              <a:t>1.5 gf</a:t>
            </a:r>
          </a:p>
        </p:txBody>
      </p:sp>
      <p:sp>
        <p:nvSpPr>
          <p:cNvPr id="39" name="文本框 38"/>
          <p:cNvSpPr txBox="1"/>
          <p:nvPr/>
        </p:nvSpPr>
        <p:spPr>
          <a:xfrm>
            <a:off x="3278734" y="4442142"/>
            <a:ext cx="733206" cy="307777"/>
          </a:xfrm>
          <a:prstGeom prst="rect">
            <a:avLst/>
          </a:prstGeom>
          <a:noFill/>
        </p:spPr>
        <p:txBody>
          <a:bodyPr wrap="square" rtlCol="0">
            <a:spAutoFit/>
          </a:bodyPr>
          <a:lstStyle/>
          <a:p>
            <a:r>
              <a:rPr lang="en-US" altLang="zh-CN" sz="1400" dirty="0"/>
              <a:t>0.6 gf</a:t>
            </a:r>
          </a:p>
        </p:txBody>
      </p:sp>
      <p:sp>
        <p:nvSpPr>
          <p:cNvPr id="40" name="文本框 39"/>
          <p:cNvSpPr txBox="1"/>
          <p:nvPr/>
        </p:nvSpPr>
        <p:spPr>
          <a:xfrm>
            <a:off x="4686529" y="4667885"/>
            <a:ext cx="752672" cy="307777"/>
          </a:xfrm>
          <a:prstGeom prst="rect">
            <a:avLst/>
          </a:prstGeom>
          <a:noFill/>
        </p:spPr>
        <p:txBody>
          <a:bodyPr wrap="square" rtlCol="0">
            <a:spAutoFit/>
          </a:bodyPr>
          <a:lstStyle/>
          <a:p>
            <a:r>
              <a:rPr lang="en-US" altLang="zh-CN" sz="1400" dirty="0"/>
              <a:t>0.6 gf</a:t>
            </a:r>
          </a:p>
        </p:txBody>
      </p:sp>
      <p:sp>
        <p:nvSpPr>
          <p:cNvPr id="3" name="TextBox 2"/>
          <p:cNvSpPr txBox="1"/>
          <p:nvPr/>
        </p:nvSpPr>
        <p:spPr>
          <a:xfrm>
            <a:off x="5783361" y="1263132"/>
            <a:ext cx="400110" cy="4001291"/>
          </a:xfrm>
          <a:prstGeom prst="rect">
            <a:avLst/>
          </a:prstGeom>
          <a:noFill/>
        </p:spPr>
        <p:txBody>
          <a:bodyPr vert="eaVert" wrap="square" rtlCol="0">
            <a:spAutoFit/>
          </a:bodyPr>
          <a:lstStyle/>
          <a:p>
            <a:r>
              <a:rPr lang="en-US" sz="1400" dirty="0">
                <a:solidFill>
                  <a:srgbClr val="00B050"/>
                </a:solidFill>
              </a:rPr>
              <a:t>Blood vessels used for collateral protection (tortuous)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14" cstate="print"/>
          <a:stretch>
            <a:fillRect/>
          </a:stretch>
        </p:blipFill>
        <p:spPr>
          <a:xfrm>
            <a:off x="-36195" y="0"/>
            <a:ext cx="9144000" cy="6593640"/>
          </a:xfrm>
          <a:prstGeom prst="rect">
            <a:avLst/>
          </a:prstGeom>
        </p:spPr>
      </p:pic>
      <p:pic>
        <p:nvPicPr>
          <p:cNvPr id="6" name="图片 5" descr="2JUP$RY4B6G(RGH$(LS)TVV"/>
          <p:cNvPicPr>
            <a:picLocks noChangeAspect="1"/>
          </p:cNvPicPr>
          <p:nvPr/>
        </p:nvPicPr>
        <p:blipFill>
          <a:blip r:embed="rId15"/>
          <a:stretch>
            <a:fillRect/>
          </a:stretch>
        </p:blipFill>
        <p:spPr>
          <a:xfrm>
            <a:off x="0" y="5900620"/>
            <a:ext cx="9144000" cy="956110"/>
          </a:xfrm>
          <a:prstGeom prst="rect">
            <a:avLst/>
          </a:prstGeom>
        </p:spPr>
      </p:pic>
      <p:sp>
        <p:nvSpPr>
          <p:cNvPr id="5" name="文本框 4"/>
          <p:cNvSpPr txBox="1"/>
          <p:nvPr/>
        </p:nvSpPr>
        <p:spPr>
          <a:xfrm>
            <a:off x="3203575" y="476885"/>
            <a:ext cx="5346700" cy="553998"/>
          </a:xfrm>
          <a:prstGeom prst="rect">
            <a:avLst/>
          </a:prstGeom>
          <a:noFill/>
        </p:spPr>
        <p:txBody>
          <a:bodyPr wrap="square" rtlCol="0" anchor="t">
            <a:spAutoFit/>
          </a:bodyPr>
          <a:lstStyle/>
          <a:p>
            <a:pPr>
              <a:lnSpc>
                <a:spcPct val="150000"/>
              </a:lnSpc>
            </a:pPr>
            <a:r>
              <a:rPr lang="en-US" altLang="zh-CN" sz="2000" dirty="0"/>
              <a:t>b.  Stenosis of the right coronary artery.</a:t>
            </a:r>
            <a:endParaRPr lang="zh-CN" altLang="en-US" sz="2000" dirty="0"/>
          </a:p>
        </p:txBody>
      </p:sp>
      <p:pic>
        <p:nvPicPr>
          <p:cNvPr id="9" name="图片 8"/>
          <p:cNvPicPr>
            <a:picLocks noChangeAspect="1"/>
          </p:cNvPicPr>
          <p:nvPr>
            <p:custDataLst>
              <p:tags r:id="rId1"/>
            </p:custDataLst>
          </p:nvPr>
        </p:nvPicPr>
        <p:blipFill>
          <a:blip r:embed="rId16"/>
          <a:stretch>
            <a:fillRect/>
          </a:stretch>
        </p:blipFill>
        <p:spPr>
          <a:xfrm>
            <a:off x="179705" y="620395"/>
            <a:ext cx="2961640" cy="2115185"/>
          </a:xfrm>
          <a:prstGeom prst="rect">
            <a:avLst/>
          </a:prstGeom>
        </p:spPr>
      </p:pic>
      <p:sp>
        <p:nvSpPr>
          <p:cNvPr id="14" name="文本框 13"/>
          <p:cNvSpPr txBox="1"/>
          <p:nvPr/>
        </p:nvSpPr>
        <p:spPr>
          <a:xfrm>
            <a:off x="1102994" y="1412240"/>
            <a:ext cx="2038351" cy="830997"/>
          </a:xfrm>
          <a:prstGeom prst="rect">
            <a:avLst/>
          </a:prstGeom>
          <a:noFill/>
        </p:spPr>
        <p:txBody>
          <a:bodyPr wrap="square" rtlCol="0">
            <a:spAutoFit/>
          </a:bodyPr>
          <a:lstStyle/>
          <a:p>
            <a:r>
              <a:rPr lang="en-US" altLang="zh-CN" sz="1600" dirty="0"/>
              <a:t>Right coronary artery with two plaque stenosis</a:t>
            </a:r>
            <a:endParaRPr lang="zh-CN" altLang="en-US" sz="1600" dirty="0"/>
          </a:p>
        </p:txBody>
      </p:sp>
      <p:sp>
        <p:nvSpPr>
          <p:cNvPr id="24" name="椭圆 23"/>
          <p:cNvSpPr/>
          <p:nvPr>
            <p:custDataLst>
              <p:tags r:id="rId2"/>
            </p:custDataLst>
          </p:nvPr>
        </p:nvSpPr>
        <p:spPr>
          <a:xfrm rot="20700000">
            <a:off x="570865" y="1542415"/>
            <a:ext cx="562610" cy="8705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custDataLst>
              <p:tags r:id="rId3"/>
            </p:custDataLst>
          </p:nvPr>
        </p:nvPicPr>
        <p:blipFill>
          <a:blip r:embed="rId17"/>
          <a:stretch>
            <a:fillRect/>
          </a:stretch>
        </p:blipFill>
        <p:spPr>
          <a:xfrm>
            <a:off x="179705" y="2708910"/>
            <a:ext cx="2455545" cy="2557145"/>
          </a:xfrm>
          <a:prstGeom prst="rect">
            <a:avLst/>
          </a:prstGeom>
          <a:ln w="12700" cmpd="sng">
            <a:solidFill>
              <a:schemeClr val="tx1"/>
            </a:solidFill>
            <a:prstDash val="solid"/>
          </a:ln>
        </p:spPr>
      </p:pic>
      <p:pic>
        <p:nvPicPr>
          <p:cNvPr id="34" name="图片 33"/>
          <p:cNvPicPr>
            <a:picLocks noChangeAspect="1"/>
          </p:cNvPicPr>
          <p:nvPr>
            <p:custDataLst>
              <p:tags r:id="rId4"/>
            </p:custDataLst>
          </p:nvPr>
        </p:nvPicPr>
        <p:blipFill>
          <a:blip r:embed="rId18"/>
          <a:stretch>
            <a:fillRect/>
          </a:stretch>
        </p:blipFill>
        <p:spPr>
          <a:xfrm>
            <a:off x="1102995" y="3644900"/>
            <a:ext cx="2229485" cy="2433320"/>
          </a:xfrm>
          <a:prstGeom prst="rect">
            <a:avLst/>
          </a:prstGeom>
          <a:ln w="12700" cmpd="sng">
            <a:solidFill>
              <a:schemeClr val="tx1"/>
            </a:solidFill>
            <a:prstDash val="solid"/>
          </a:ln>
        </p:spPr>
      </p:pic>
      <p:pic>
        <p:nvPicPr>
          <p:cNvPr id="35" name="图片 34"/>
          <p:cNvPicPr>
            <a:picLocks noChangeAspect="1"/>
          </p:cNvPicPr>
          <p:nvPr>
            <p:custDataLst>
              <p:tags r:id="rId5"/>
            </p:custDataLst>
          </p:nvPr>
        </p:nvPicPr>
        <p:blipFill>
          <a:blip r:embed="rId19"/>
          <a:stretch>
            <a:fillRect/>
          </a:stretch>
        </p:blipFill>
        <p:spPr>
          <a:xfrm>
            <a:off x="2483485" y="3933190"/>
            <a:ext cx="2405380" cy="2600325"/>
          </a:xfrm>
          <a:prstGeom prst="rect">
            <a:avLst/>
          </a:prstGeom>
          <a:ln w="12700" cmpd="sng">
            <a:solidFill>
              <a:schemeClr val="tx1"/>
            </a:solidFill>
            <a:prstDash val="solid"/>
          </a:ln>
        </p:spPr>
      </p:pic>
      <p:sp>
        <p:nvSpPr>
          <p:cNvPr id="36" name="文本框 35"/>
          <p:cNvSpPr txBox="1"/>
          <p:nvPr>
            <p:custDataLst>
              <p:tags r:id="rId6"/>
            </p:custDataLst>
          </p:nvPr>
        </p:nvSpPr>
        <p:spPr>
          <a:xfrm>
            <a:off x="2700020" y="3031132"/>
            <a:ext cx="1862455" cy="584775"/>
          </a:xfrm>
          <a:prstGeom prst="rect">
            <a:avLst/>
          </a:prstGeom>
          <a:noFill/>
        </p:spPr>
        <p:txBody>
          <a:bodyPr wrap="square" rtlCol="0">
            <a:spAutoFit/>
          </a:bodyPr>
          <a:lstStyle/>
          <a:p>
            <a:r>
              <a:rPr lang="en-US" altLang="zh-CN" sz="1600" dirty="0"/>
              <a:t>Guidewire loops through lesion</a:t>
            </a:r>
            <a:endParaRPr lang="zh-CN" altLang="en-US" sz="1600" dirty="0"/>
          </a:p>
        </p:txBody>
      </p:sp>
      <p:pic>
        <p:nvPicPr>
          <p:cNvPr id="37" name="图片 36"/>
          <p:cNvPicPr>
            <a:picLocks noChangeAspect="1"/>
          </p:cNvPicPr>
          <p:nvPr>
            <p:custDataLst>
              <p:tags r:id="rId7"/>
            </p:custDataLst>
          </p:nvPr>
        </p:nvPicPr>
        <p:blipFill>
          <a:blip r:embed="rId20"/>
          <a:stretch>
            <a:fillRect/>
          </a:stretch>
        </p:blipFill>
        <p:spPr>
          <a:xfrm>
            <a:off x="5076190" y="939800"/>
            <a:ext cx="1834515" cy="2248535"/>
          </a:xfrm>
          <a:prstGeom prst="rect">
            <a:avLst/>
          </a:prstGeom>
        </p:spPr>
      </p:pic>
      <p:pic>
        <p:nvPicPr>
          <p:cNvPr id="38" name="图片 37"/>
          <p:cNvPicPr>
            <a:picLocks noChangeAspect="1"/>
          </p:cNvPicPr>
          <p:nvPr>
            <p:custDataLst>
              <p:tags r:id="rId8"/>
            </p:custDataLst>
          </p:nvPr>
        </p:nvPicPr>
        <p:blipFill>
          <a:blip r:embed="rId21"/>
          <a:stretch>
            <a:fillRect/>
          </a:stretch>
        </p:blipFill>
        <p:spPr>
          <a:xfrm>
            <a:off x="6948264" y="939799"/>
            <a:ext cx="1920240" cy="2248535"/>
          </a:xfrm>
          <a:prstGeom prst="rect">
            <a:avLst/>
          </a:prstGeom>
        </p:spPr>
      </p:pic>
      <p:pic>
        <p:nvPicPr>
          <p:cNvPr id="39" name="图片 38"/>
          <p:cNvPicPr>
            <a:picLocks noChangeAspect="1"/>
          </p:cNvPicPr>
          <p:nvPr>
            <p:custDataLst>
              <p:tags r:id="rId9"/>
            </p:custDataLst>
          </p:nvPr>
        </p:nvPicPr>
        <p:blipFill>
          <a:blip r:embed="rId22"/>
          <a:stretch>
            <a:fillRect/>
          </a:stretch>
        </p:blipFill>
        <p:spPr>
          <a:xfrm>
            <a:off x="5796280" y="4004945"/>
            <a:ext cx="2628900" cy="2430145"/>
          </a:xfrm>
          <a:prstGeom prst="rect">
            <a:avLst/>
          </a:prstGeom>
        </p:spPr>
      </p:pic>
      <p:sp>
        <p:nvSpPr>
          <p:cNvPr id="40" name="椭圆 39"/>
          <p:cNvSpPr/>
          <p:nvPr>
            <p:custDataLst>
              <p:tags r:id="rId10"/>
            </p:custDataLst>
          </p:nvPr>
        </p:nvSpPr>
        <p:spPr>
          <a:xfrm rot="21300000">
            <a:off x="5064125" y="1362075"/>
            <a:ext cx="562610" cy="14103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11"/>
            </p:custDataLst>
          </p:nvPr>
        </p:nvSpPr>
        <p:spPr>
          <a:xfrm rot="840000">
            <a:off x="6987515" y="1449705"/>
            <a:ext cx="426720" cy="9721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custDataLst>
              <p:tags r:id="rId12"/>
            </p:custDataLst>
          </p:nvPr>
        </p:nvSpPr>
        <p:spPr>
          <a:xfrm>
            <a:off x="5795645" y="3188334"/>
            <a:ext cx="2754630" cy="830997"/>
          </a:xfrm>
          <a:prstGeom prst="rect">
            <a:avLst/>
          </a:prstGeom>
          <a:noFill/>
        </p:spPr>
        <p:txBody>
          <a:bodyPr wrap="square" rtlCol="0">
            <a:spAutoFit/>
          </a:bodyPr>
          <a:lstStyle/>
          <a:p>
            <a:r>
              <a:rPr lang="en-US" altLang="zh-CN" sz="1600" dirty="0"/>
              <a:t>Guidewire delivery stent, post-expansion balloon successfully completed the surgery.</a:t>
            </a:r>
            <a:endParaRPr lang="zh-CN" altLang="en-US" sz="1600" dirty="0"/>
          </a:p>
        </p:txBody>
      </p:sp>
      <p:sp>
        <p:nvSpPr>
          <p:cNvPr id="44" name="文本框 43"/>
          <p:cNvSpPr txBox="1"/>
          <p:nvPr/>
        </p:nvSpPr>
        <p:spPr>
          <a:xfrm>
            <a:off x="3707765" y="5805170"/>
            <a:ext cx="854710" cy="368300"/>
          </a:xfrm>
          <a:prstGeom prst="rect">
            <a:avLst/>
          </a:prstGeom>
          <a:noFill/>
        </p:spPr>
        <p:txBody>
          <a:bodyPr wrap="square" rtlCol="0">
            <a:spAutoFit/>
          </a:bodyPr>
          <a:lstStyle/>
          <a:p>
            <a:r>
              <a:rPr lang="en-US" altLang="zh-CN" dirty="0"/>
              <a:t>1.5 gf</a:t>
            </a:r>
            <a:endParaRPr lang="zh-CN" altLang="en-US" dirty="0"/>
          </a:p>
        </p:txBody>
      </p:sp>
      <p:sp>
        <p:nvSpPr>
          <p:cNvPr id="19" name="椭圆 18"/>
          <p:cNvSpPr/>
          <p:nvPr/>
        </p:nvSpPr>
        <p:spPr>
          <a:xfrm>
            <a:off x="28082" y="2573348"/>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20" name="椭圆 19"/>
          <p:cNvSpPr/>
          <p:nvPr/>
        </p:nvSpPr>
        <p:spPr>
          <a:xfrm>
            <a:off x="6800575" y="952181"/>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21" name="椭圆 20"/>
          <p:cNvSpPr/>
          <p:nvPr/>
        </p:nvSpPr>
        <p:spPr>
          <a:xfrm>
            <a:off x="5667417" y="3876827"/>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6"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7"/>
          <a:stretch>
            <a:fillRect/>
          </a:stretch>
        </p:blipFill>
        <p:spPr>
          <a:xfrm>
            <a:off x="0" y="5901890"/>
            <a:ext cx="9144000" cy="956110"/>
          </a:xfrm>
          <a:prstGeom prst="rect">
            <a:avLst/>
          </a:prstGeom>
        </p:spPr>
      </p:pic>
      <p:sp>
        <p:nvSpPr>
          <p:cNvPr id="7" name="文本框 6"/>
          <p:cNvSpPr txBox="1"/>
          <p:nvPr/>
        </p:nvSpPr>
        <p:spPr>
          <a:xfrm>
            <a:off x="4608254" y="805815"/>
            <a:ext cx="4500250" cy="2585323"/>
          </a:xfrm>
          <a:prstGeom prst="rect">
            <a:avLst/>
          </a:prstGeom>
          <a:noFill/>
        </p:spPr>
        <p:txBody>
          <a:bodyPr wrap="square" rtlCol="0">
            <a:spAutoFit/>
          </a:bodyPr>
          <a:lstStyle/>
          <a:p>
            <a:pPr>
              <a:lnSpc>
                <a:spcPct val="150000"/>
              </a:lnSpc>
            </a:pPr>
            <a:r>
              <a:rPr lang="en-US" altLang="zh-CN" dirty="0"/>
              <a:t>Surgery Three</a:t>
            </a:r>
            <a:endParaRPr lang="zh-CN" altLang="en-US" dirty="0"/>
          </a:p>
          <a:p>
            <a:pPr>
              <a:lnSpc>
                <a:spcPct val="150000"/>
              </a:lnSpc>
            </a:pPr>
            <a:r>
              <a:rPr lang="en-US" altLang="zh-CN" dirty="0"/>
              <a:t>Surgeon: Chief Cardiovascular Doctor</a:t>
            </a:r>
          </a:p>
          <a:p>
            <a:pPr>
              <a:lnSpc>
                <a:spcPct val="150000"/>
              </a:lnSpc>
            </a:pPr>
            <a:r>
              <a:rPr lang="en-US" altLang="zh-CN" dirty="0"/>
              <a:t>Guidewires</a:t>
            </a:r>
            <a:r>
              <a:rPr lang="zh-CN" altLang="en-US" dirty="0"/>
              <a:t>：</a:t>
            </a:r>
            <a:r>
              <a:rPr lang="en-US" altLang="zh-CN" dirty="0"/>
              <a:t>Inno-Pathwire with 0.8 gf (n=2), </a:t>
            </a:r>
          </a:p>
          <a:p>
            <a:pPr>
              <a:lnSpc>
                <a:spcPct val="150000"/>
              </a:lnSpc>
            </a:pPr>
            <a:r>
              <a:rPr lang="en-US" altLang="zh-CN" dirty="0"/>
              <a:t>Fielder-XT</a:t>
            </a:r>
          </a:p>
          <a:p>
            <a:pPr>
              <a:lnSpc>
                <a:spcPct val="150000"/>
              </a:lnSpc>
            </a:pPr>
            <a:r>
              <a:rPr lang="en-US" altLang="zh-CN" dirty="0"/>
              <a:t>Patient lesion: stenosis of the right coronary artery and its branches.</a:t>
            </a:r>
          </a:p>
        </p:txBody>
      </p:sp>
      <p:pic>
        <p:nvPicPr>
          <p:cNvPr id="12" name="图片 11"/>
          <p:cNvPicPr>
            <a:picLocks noChangeAspect="1"/>
          </p:cNvPicPr>
          <p:nvPr>
            <p:custDataLst>
              <p:tags r:id="rId1"/>
            </p:custDataLst>
          </p:nvPr>
        </p:nvPicPr>
        <p:blipFill>
          <a:blip r:embed="rId8"/>
          <a:stretch>
            <a:fillRect/>
          </a:stretch>
        </p:blipFill>
        <p:spPr>
          <a:xfrm>
            <a:off x="2376234" y="2030730"/>
            <a:ext cx="2159000" cy="2797175"/>
          </a:xfrm>
          <a:prstGeom prst="rect">
            <a:avLst/>
          </a:prstGeom>
        </p:spPr>
      </p:pic>
      <p:sp>
        <p:nvSpPr>
          <p:cNvPr id="16" name="任意多边形 15"/>
          <p:cNvSpPr/>
          <p:nvPr>
            <p:custDataLst>
              <p:tags r:id="rId2"/>
            </p:custDataLst>
          </p:nvPr>
        </p:nvSpPr>
        <p:spPr>
          <a:xfrm>
            <a:off x="2592134" y="3105785"/>
            <a:ext cx="283210" cy="934085"/>
          </a:xfrm>
          <a:custGeom>
            <a:avLst/>
            <a:gdLst>
              <a:gd name="connisteX0" fmla="*/ 285588 w 323688"/>
              <a:gd name="connsiteY0" fmla="*/ 0 h 1073150"/>
              <a:gd name="connisteX1" fmla="*/ 227168 w 323688"/>
              <a:gd name="connsiteY1" fmla="*/ 65405 h 1073150"/>
              <a:gd name="connisteX2" fmla="*/ 185893 w 323688"/>
              <a:gd name="connsiteY2" fmla="*/ 132080 h 1073150"/>
              <a:gd name="connisteX3" fmla="*/ 149063 w 323688"/>
              <a:gd name="connsiteY3" fmla="*/ 198755 h 1073150"/>
              <a:gd name="connisteX4" fmla="*/ 117313 w 323688"/>
              <a:gd name="connsiteY4" fmla="*/ 263525 h 1073150"/>
              <a:gd name="connisteX5" fmla="*/ 88738 w 323688"/>
              <a:gd name="connsiteY5" fmla="*/ 328930 h 1073150"/>
              <a:gd name="connisteX6" fmla="*/ 76038 w 323688"/>
              <a:gd name="connsiteY6" fmla="*/ 393700 h 1073150"/>
              <a:gd name="connisteX7" fmla="*/ 74768 w 323688"/>
              <a:gd name="connsiteY7" fmla="*/ 459105 h 1073150"/>
              <a:gd name="connisteX8" fmla="*/ 100168 w 323688"/>
              <a:gd name="connsiteY8" fmla="*/ 523875 h 1073150"/>
              <a:gd name="connisteX9" fmla="*/ 93818 w 323688"/>
              <a:gd name="connsiteY9" fmla="*/ 590550 h 1073150"/>
              <a:gd name="connisteX10" fmla="*/ 33493 w 323688"/>
              <a:gd name="connsiteY10" fmla="*/ 655955 h 1073150"/>
              <a:gd name="connisteX11" fmla="*/ 28413 w 323688"/>
              <a:gd name="connsiteY11" fmla="*/ 720725 h 1073150"/>
              <a:gd name="connisteX12" fmla="*/ 25238 w 323688"/>
              <a:gd name="connsiteY12" fmla="*/ 786130 h 1073150"/>
              <a:gd name="connisteX13" fmla="*/ 23968 w 323688"/>
              <a:gd name="connsiteY13" fmla="*/ 850900 h 1073150"/>
              <a:gd name="connisteX14" fmla="*/ 1743 w 323688"/>
              <a:gd name="connsiteY14" fmla="*/ 916305 h 1073150"/>
              <a:gd name="connisteX15" fmla="*/ 8093 w 323688"/>
              <a:gd name="connsiteY15" fmla="*/ 850900 h 1073150"/>
              <a:gd name="connisteX16" fmla="*/ 47463 w 323688"/>
              <a:gd name="connsiteY16" fmla="*/ 784225 h 1073150"/>
              <a:gd name="connisteX17" fmla="*/ 103343 w 323688"/>
              <a:gd name="connsiteY17" fmla="*/ 719455 h 1073150"/>
              <a:gd name="connisteX18" fmla="*/ 152238 w 323688"/>
              <a:gd name="connsiteY18" fmla="*/ 786130 h 1073150"/>
              <a:gd name="connisteX19" fmla="*/ 147793 w 323688"/>
              <a:gd name="connsiteY19" fmla="*/ 850900 h 1073150"/>
              <a:gd name="connisteX20" fmla="*/ 177638 w 323688"/>
              <a:gd name="connsiteY20" fmla="*/ 916305 h 1073150"/>
              <a:gd name="connisteX21" fmla="*/ 243043 w 323688"/>
              <a:gd name="connsiteY21" fmla="*/ 958850 h 1073150"/>
              <a:gd name="connisteX22" fmla="*/ 307813 w 323688"/>
              <a:gd name="connsiteY22" fmla="*/ 1008380 h 1073150"/>
              <a:gd name="connisteX23" fmla="*/ 323688 w 323688"/>
              <a:gd name="connsiteY23" fmla="*/ 1073150 h 10731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323688" h="1073150">
                <a:moveTo>
                  <a:pt x="285588" y="0"/>
                </a:moveTo>
                <a:cubicBezTo>
                  <a:pt x="274793" y="11430"/>
                  <a:pt x="246853" y="38735"/>
                  <a:pt x="227168" y="65405"/>
                </a:cubicBezTo>
                <a:cubicBezTo>
                  <a:pt x="207483" y="92075"/>
                  <a:pt x="201768" y="105410"/>
                  <a:pt x="185893" y="132080"/>
                </a:cubicBezTo>
                <a:cubicBezTo>
                  <a:pt x="170018" y="158750"/>
                  <a:pt x="163033" y="172720"/>
                  <a:pt x="149063" y="198755"/>
                </a:cubicBezTo>
                <a:cubicBezTo>
                  <a:pt x="135093" y="224790"/>
                  <a:pt x="129378" y="237490"/>
                  <a:pt x="117313" y="263525"/>
                </a:cubicBezTo>
                <a:cubicBezTo>
                  <a:pt x="105248" y="289560"/>
                  <a:pt x="96993" y="302895"/>
                  <a:pt x="88738" y="328930"/>
                </a:cubicBezTo>
                <a:cubicBezTo>
                  <a:pt x="80483" y="354965"/>
                  <a:pt x="78578" y="367665"/>
                  <a:pt x="76038" y="393700"/>
                </a:cubicBezTo>
                <a:cubicBezTo>
                  <a:pt x="73498" y="419735"/>
                  <a:pt x="69688" y="433070"/>
                  <a:pt x="74768" y="459105"/>
                </a:cubicBezTo>
                <a:cubicBezTo>
                  <a:pt x="79848" y="485140"/>
                  <a:pt x="96358" y="497840"/>
                  <a:pt x="100168" y="523875"/>
                </a:cubicBezTo>
                <a:cubicBezTo>
                  <a:pt x="103978" y="549910"/>
                  <a:pt x="107153" y="563880"/>
                  <a:pt x="93818" y="590550"/>
                </a:cubicBezTo>
                <a:cubicBezTo>
                  <a:pt x="80483" y="617220"/>
                  <a:pt x="46828" y="629920"/>
                  <a:pt x="33493" y="655955"/>
                </a:cubicBezTo>
                <a:cubicBezTo>
                  <a:pt x="20158" y="681990"/>
                  <a:pt x="30318" y="694690"/>
                  <a:pt x="28413" y="720725"/>
                </a:cubicBezTo>
                <a:cubicBezTo>
                  <a:pt x="26508" y="746760"/>
                  <a:pt x="25873" y="760095"/>
                  <a:pt x="25238" y="786130"/>
                </a:cubicBezTo>
                <a:cubicBezTo>
                  <a:pt x="24603" y="812165"/>
                  <a:pt x="28413" y="824865"/>
                  <a:pt x="23968" y="850900"/>
                </a:cubicBezTo>
                <a:cubicBezTo>
                  <a:pt x="19523" y="876935"/>
                  <a:pt x="4918" y="916305"/>
                  <a:pt x="1743" y="916305"/>
                </a:cubicBezTo>
                <a:cubicBezTo>
                  <a:pt x="-1432" y="916305"/>
                  <a:pt x="-797" y="877570"/>
                  <a:pt x="8093" y="850900"/>
                </a:cubicBezTo>
                <a:cubicBezTo>
                  <a:pt x="16983" y="824230"/>
                  <a:pt x="28413" y="810260"/>
                  <a:pt x="47463" y="784225"/>
                </a:cubicBezTo>
                <a:cubicBezTo>
                  <a:pt x="66513" y="758190"/>
                  <a:pt x="82388" y="718820"/>
                  <a:pt x="103343" y="719455"/>
                </a:cubicBezTo>
                <a:cubicBezTo>
                  <a:pt x="124298" y="720090"/>
                  <a:pt x="143348" y="760095"/>
                  <a:pt x="152238" y="786130"/>
                </a:cubicBezTo>
                <a:cubicBezTo>
                  <a:pt x="161128" y="812165"/>
                  <a:pt x="142713" y="824865"/>
                  <a:pt x="147793" y="850900"/>
                </a:cubicBezTo>
                <a:cubicBezTo>
                  <a:pt x="152873" y="876935"/>
                  <a:pt x="158588" y="894715"/>
                  <a:pt x="177638" y="916305"/>
                </a:cubicBezTo>
                <a:cubicBezTo>
                  <a:pt x="196688" y="937895"/>
                  <a:pt x="217008" y="940435"/>
                  <a:pt x="243043" y="958850"/>
                </a:cubicBezTo>
                <a:cubicBezTo>
                  <a:pt x="269078" y="977265"/>
                  <a:pt x="291938" y="985520"/>
                  <a:pt x="307813" y="1008380"/>
                </a:cubicBezTo>
                <a:cubicBezTo>
                  <a:pt x="323688" y="1031240"/>
                  <a:pt x="321783" y="1061085"/>
                  <a:pt x="323688" y="1073150"/>
                </a:cubicBezTo>
              </a:path>
            </a:pathLst>
          </a:custGeom>
          <a:noFill/>
          <a:ln>
            <a:solidFill>
              <a:srgbClr val="29F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3"/>
            </p:custDataLst>
          </p:nvPr>
        </p:nvSpPr>
        <p:spPr>
          <a:xfrm>
            <a:off x="2664524" y="3100705"/>
            <a:ext cx="1236980" cy="1294765"/>
          </a:xfrm>
          <a:custGeom>
            <a:avLst/>
            <a:gdLst>
              <a:gd name="connisteX0" fmla="*/ 219274 w 1404819"/>
              <a:gd name="connsiteY0" fmla="*/ 0 h 1445189"/>
              <a:gd name="connisteX1" fmla="*/ 153869 w 1404819"/>
              <a:gd name="connsiteY1" fmla="*/ 55880 h 1445189"/>
              <a:gd name="connisteX2" fmla="*/ 109419 w 1404819"/>
              <a:gd name="connsiteY2" fmla="*/ 120650 h 1445189"/>
              <a:gd name="connisteX3" fmla="*/ 68144 w 1404819"/>
              <a:gd name="connsiteY3" fmla="*/ 189230 h 1445189"/>
              <a:gd name="connisteX4" fmla="*/ 38299 w 1404819"/>
              <a:gd name="connsiteY4" fmla="*/ 257175 h 1445189"/>
              <a:gd name="connisteX5" fmla="*/ 9724 w 1404819"/>
              <a:gd name="connsiteY5" fmla="*/ 322580 h 1445189"/>
              <a:gd name="connisteX6" fmla="*/ 3374 w 1404819"/>
              <a:gd name="connsiteY6" fmla="*/ 387350 h 1445189"/>
              <a:gd name="connisteX7" fmla="*/ 17344 w 1404819"/>
              <a:gd name="connsiteY7" fmla="*/ 452755 h 1445189"/>
              <a:gd name="connisteX8" fmla="*/ 22424 w 1404819"/>
              <a:gd name="connsiteY8" fmla="*/ 517525 h 1445189"/>
              <a:gd name="connisteX9" fmla="*/ 87194 w 1404819"/>
              <a:gd name="connsiteY9" fmla="*/ 574675 h 1445189"/>
              <a:gd name="connisteX10" fmla="*/ 118944 w 1404819"/>
              <a:gd name="connsiteY10" fmla="*/ 640080 h 1445189"/>
              <a:gd name="connisteX11" fmla="*/ 90369 w 1404819"/>
              <a:gd name="connsiteY11" fmla="*/ 706755 h 1445189"/>
              <a:gd name="connisteX12" fmla="*/ 155774 w 1404819"/>
              <a:gd name="connsiteY12" fmla="*/ 741680 h 1445189"/>
              <a:gd name="connisteX13" fmla="*/ 188794 w 1404819"/>
              <a:gd name="connsiteY13" fmla="*/ 806450 h 1445189"/>
              <a:gd name="connisteX14" fmla="*/ 228799 w 1404819"/>
              <a:gd name="connsiteY14" fmla="*/ 871855 h 1445189"/>
              <a:gd name="connisteX15" fmla="*/ 200224 w 1404819"/>
              <a:gd name="connsiteY15" fmla="*/ 939800 h 1445189"/>
              <a:gd name="connisteX16" fmla="*/ 133549 w 1404819"/>
              <a:gd name="connsiteY16" fmla="*/ 974725 h 1445189"/>
              <a:gd name="connisteX17" fmla="*/ 68144 w 1404819"/>
              <a:gd name="connsiteY17" fmla="*/ 1011555 h 1445189"/>
              <a:gd name="connisteX18" fmla="*/ 22424 w 1404819"/>
              <a:gd name="connsiteY18" fmla="*/ 1076325 h 1445189"/>
              <a:gd name="connisteX19" fmla="*/ 1469 w 1404819"/>
              <a:gd name="connsiteY19" fmla="*/ 1141730 h 1445189"/>
              <a:gd name="connisteX20" fmla="*/ 7819 w 1404819"/>
              <a:gd name="connsiteY20" fmla="*/ 1206500 h 1445189"/>
              <a:gd name="connisteX21" fmla="*/ 38299 w 1404819"/>
              <a:gd name="connsiteY21" fmla="*/ 1271905 h 1445189"/>
              <a:gd name="connisteX22" fmla="*/ 103069 w 1404819"/>
              <a:gd name="connsiteY22" fmla="*/ 1329055 h 1445189"/>
              <a:gd name="connisteX23" fmla="*/ 168474 w 1404819"/>
              <a:gd name="connsiteY23" fmla="*/ 1352550 h 1445189"/>
              <a:gd name="connisteX24" fmla="*/ 236419 w 1404819"/>
              <a:gd name="connsiteY24" fmla="*/ 1371600 h 1445189"/>
              <a:gd name="connisteX25" fmla="*/ 301824 w 1404819"/>
              <a:gd name="connsiteY25" fmla="*/ 1377950 h 1445189"/>
              <a:gd name="connisteX26" fmla="*/ 366594 w 1404819"/>
              <a:gd name="connsiteY26" fmla="*/ 1377950 h 1445189"/>
              <a:gd name="connisteX27" fmla="*/ 438349 w 1404819"/>
              <a:gd name="connsiteY27" fmla="*/ 1377950 h 1445189"/>
              <a:gd name="connisteX28" fmla="*/ 508199 w 1404819"/>
              <a:gd name="connsiteY28" fmla="*/ 1373505 h 1445189"/>
              <a:gd name="connisteX29" fmla="*/ 572969 w 1404819"/>
              <a:gd name="connsiteY29" fmla="*/ 1351280 h 1445189"/>
              <a:gd name="connisteX30" fmla="*/ 639644 w 1404819"/>
              <a:gd name="connsiteY30" fmla="*/ 1362075 h 1445189"/>
              <a:gd name="connisteX31" fmla="*/ 708224 w 1404819"/>
              <a:gd name="connsiteY31" fmla="*/ 1393825 h 1445189"/>
              <a:gd name="connisteX32" fmla="*/ 772994 w 1404819"/>
              <a:gd name="connsiteY32" fmla="*/ 1425575 h 1445189"/>
              <a:gd name="connisteX33" fmla="*/ 846019 w 1404819"/>
              <a:gd name="connsiteY33" fmla="*/ 1441450 h 1445189"/>
              <a:gd name="connisteX34" fmla="*/ 914599 w 1404819"/>
              <a:gd name="connsiteY34" fmla="*/ 1444625 h 1445189"/>
              <a:gd name="connisteX35" fmla="*/ 995244 w 1404819"/>
              <a:gd name="connsiteY35" fmla="*/ 1444625 h 1445189"/>
              <a:gd name="connisteX36" fmla="*/ 1060649 w 1404819"/>
              <a:gd name="connsiteY36" fmla="*/ 1444625 h 1445189"/>
              <a:gd name="connisteX37" fmla="*/ 1130499 w 1404819"/>
              <a:gd name="connsiteY37" fmla="*/ 1438275 h 1445189"/>
              <a:gd name="connisteX38" fmla="*/ 1200349 w 1404819"/>
              <a:gd name="connsiteY38" fmla="*/ 1430655 h 1445189"/>
              <a:gd name="connisteX39" fmla="*/ 1268294 w 1404819"/>
              <a:gd name="connsiteY39" fmla="*/ 1424305 h 1445189"/>
              <a:gd name="connisteX40" fmla="*/ 1338144 w 1404819"/>
              <a:gd name="connsiteY40" fmla="*/ 1411605 h 1445189"/>
              <a:gd name="connisteX41" fmla="*/ 1404819 w 1404819"/>
              <a:gd name="connsiteY41" fmla="*/ 1395730 h 144518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Lst>
            <a:rect l="l" t="t" r="r" b="b"/>
            <a:pathLst>
              <a:path w="1404819" h="1445189">
                <a:moveTo>
                  <a:pt x="219274" y="0"/>
                </a:moveTo>
                <a:cubicBezTo>
                  <a:pt x="207209" y="10160"/>
                  <a:pt x="176094" y="31750"/>
                  <a:pt x="153869" y="55880"/>
                </a:cubicBezTo>
                <a:cubicBezTo>
                  <a:pt x="131644" y="80010"/>
                  <a:pt x="126564" y="93980"/>
                  <a:pt x="109419" y="120650"/>
                </a:cubicBezTo>
                <a:cubicBezTo>
                  <a:pt x="92274" y="147320"/>
                  <a:pt x="82114" y="161925"/>
                  <a:pt x="68144" y="189230"/>
                </a:cubicBezTo>
                <a:cubicBezTo>
                  <a:pt x="54174" y="216535"/>
                  <a:pt x="49729" y="230505"/>
                  <a:pt x="38299" y="257175"/>
                </a:cubicBezTo>
                <a:cubicBezTo>
                  <a:pt x="26869" y="283845"/>
                  <a:pt x="16709" y="296545"/>
                  <a:pt x="9724" y="322580"/>
                </a:cubicBezTo>
                <a:cubicBezTo>
                  <a:pt x="2739" y="348615"/>
                  <a:pt x="2104" y="361315"/>
                  <a:pt x="3374" y="387350"/>
                </a:cubicBezTo>
                <a:cubicBezTo>
                  <a:pt x="4644" y="413385"/>
                  <a:pt x="13534" y="426720"/>
                  <a:pt x="17344" y="452755"/>
                </a:cubicBezTo>
                <a:cubicBezTo>
                  <a:pt x="21154" y="478790"/>
                  <a:pt x="8454" y="493395"/>
                  <a:pt x="22424" y="517525"/>
                </a:cubicBezTo>
                <a:cubicBezTo>
                  <a:pt x="36394" y="541655"/>
                  <a:pt x="68144" y="549910"/>
                  <a:pt x="87194" y="574675"/>
                </a:cubicBezTo>
                <a:cubicBezTo>
                  <a:pt x="106244" y="599440"/>
                  <a:pt x="118309" y="613410"/>
                  <a:pt x="118944" y="640080"/>
                </a:cubicBezTo>
                <a:cubicBezTo>
                  <a:pt x="119579" y="666750"/>
                  <a:pt x="82749" y="686435"/>
                  <a:pt x="90369" y="706755"/>
                </a:cubicBezTo>
                <a:cubicBezTo>
                  <a:pt x="97989" y="727075"/>
                  <a:pt x="136089" y="721995"/>
                  <a:pt x="155774" y="741680"/>
                </a:cubicBezTo>
                <a:cubicBezTo>
                  <a:pt x="175459" y="761365"/>
                  <a:pt x="174189" y="780415"/>
                  <a:pt x="188794" y="806450"/>
                </a:cubicBezTo>
                <a:cubicBezTo>
                  <a:pt x="203399" y="832485"/>
                  <a:pt x="226259" y="845185"/>
                  <a:pt x="228799" y="871855"/>
                </a:cubicBezTo>
                <a:cubicBezTo>
                  <a:pt x="231339" y="898525"/>
                  <a:pt x="219274" y="919480"/>
                  <a:pt x="200224" y="939800"/>
                </a:cubicBezTo>
                <a:cubicBezTo>
                  <a:pt x="181174" y="960120"/>
                  <a:pt x="160219" y="960120"/>
                  <a:pt x="133549" y="974725"/>
                </a:cubicBezTo>
                <a:cubicBezTo>
                  <a:pt x="106879" y="989330"/>
                  <a:pt x="90369" y="991235"/>
                  <a:pt x="68144" y="1011555"/>
                </a:cubicBezTo>
                <a:cubicBezTo>
                  <a:pt x="45919" y="1031875"/>
                  <a:pt x="35759" y="1050290"/>
                  <a:pt x="22424" y="1076325"/>
                </a:cubicBezTo>
                <a:cubicBezTo>
                  <a:pt x="9089" y="1102360"/>
                  <a:pt x="4644" y="1115695"/>
                  <a:pt x="1469" y="1141730"/>
                </a:cubicBezTo>
                <a:cubicBezTo>
                  <a:pt x="-1706" y="1167765"/>
                  <a:pt x="199" y="1180465"/>
                  <a:pt x="7819" y="1206500"/>
                </a:cubicBezTo>
                <a:cubicBezTo>
                  <a:pt x="15439" y="1232535"/>
                  <a:pt x="19249" y="1247140"/>
                  <a:pt x="38299" y="1271905"/>
                </a:cubicBezTo>
                <a:cubicBezTo>
                  <a:pt x="57349" y="1296670"/>
                  <a:pt x="77034" y="1313180"/>
                  <a:pt x="103069" y="1329055"/>
                </a:cubicBezTo>
                <a:cubicBezTo>
                  <a:pt x="129104" y="1344930"/>
                  <a:pt x="141804" y="1344295"/>
                  <a:pt x="168474" y="1352550"/>
                </a:cubicBezTo>
                <a:cubicBezTo>
                  <a:pt x="195144" y="1360805"/>
                  <a:pt x="209749" y="1366520"/>
                  <a:pt x="236419" y="1371600"/>
                </a:cubicBezTo>
                <a:cubicBezTo>
                  <a:pt x="263089" y="1376680"/>
                  <a:pt x="275789" y="1376680"/>
                  <a:pt x="301824" y="1377950"/>
                </a:cubicBezTo>
                <a:cubicBezTo>
                  <a:pt x="327859" y="1379220"/>
                  <a:pt x="339289" y="1377950"/>
                  <a:pt x="366594" y="1377950"/>
                </a:cubicBezTo>
                <a:cubicBezTo>
                  <a:pt x="393899" y="1377950"/>
                  <a:pt x="409774" y="1378585"/>
                  <a:pt x="438349" y="1377950"/>
                </a:cubicBezTo>
                <a:cubicBezTo>
                  <a:pt x="466924" y="1377315"/>
                  <a:pt x="481529" y="1378585"/>
                  <a:pt x="508199" y="1373505"/>
                </a:cubicBezTo>
                <a:cubicBezTo>
                  <a:pt x="534869" y="1368425"/>
                  <a:pt x="546934" y="1353820"/>
                  <a:pt x="572969" y="1351280"/>
                </a:cubicBezTo>
                <a:cubicBezTo>
                  <a:pt x="599004" y="1348740"/>
                  <a:pt x="612339" y="1353820"/>
                  <a:pt x="639644" y="1362075"/>
                </a:cubicBezTo>
                <a:cubicBezTo>
                  <a:pt x="666949" y="1370330"/>
                  <a:pt x="681554" y="1381125"/>
                  <a:pt x="708224" y="1393825"/>
                </a:cubicBezTo>
                <a:cubicBezTo>
                  <a:pt x="734894" y="1406525"/>
                  <a:pt x="745689" y="1416050"/>
                  <a:pt x="772994" y="1425575"/>
                </a:cubicBezTo>
                <a:cubicBezTo>
                  <a:pt x="800299" y="1435100"/>
                  <a:pt x="817444" y="1437640"/>
                  <a:pt x="846019" y="1441450"/>
                </a:cubicBezTo>
                <a:cubicBezTo>
                  <a:pt x="874594" y="1445260"/>
                  <a:pt x="884754" y="1443990"/>
                  <a:pt x="914599" y="1444625"/>
                </a:cubicBezTo>
                <a:cubicBezTo>
                  <a:pt x="944444" y="1445260"/>
                  <a:pt x="966034" y="1444625"/>
                  <a:pt x="995244" y="1444625"/>
                </a:cubicBezTo>
                <a:cubicBezTo>
                  <a:pt x="1024454" y="1444625"/>
                  <a:pt x="1033344" y="1445895"/>
                  <a:pt x="1060649" y="1444625"/>
                </a:cubicBezTo>
                <a:cubicBezTo>
                  <a:pt x="1087954" y="1443355"/>
                  <a:pt x="1102559" y="1440815"/>
                  <a:pt x="1130499" y="1438275"/>
                </a:cubicBezTo>
                <a:cubicBezTo>
                  <a:pt x="1158439" y="1435735"/>
                  <a:pt x="1173044" y="1433195"/>
                  <a:pt x="1200349" y="1430655"/>
                </a:cubicBezTo>
                <a:cubicBezTo>
                  <a:pt x="1227654" y="1428115"/>
                  <a:pt x="1240989" y="1428115"/>
                  <a:pt x="1268294" y="1424305"/>
                </a:cubicBezTo>
                <a:cubicBezTo>
                  <a:pt x="1295599" y="1420495"/>
                  <a:pt x="1310839" y="1417320"/>
                  <a:pt x="1338144" y="1411605"/>
                </a:cubicBezTo>
                <a:cubicBezTo>
                  <a:pt x="1365449" y="1405890"/>
                  <a:pt x="1392754" y="1398905"/>
                  <a:pt x="1404819" y="13957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custDataLst>
              <p:tags r:id="rId4"/>
            </p:custDataLst>
          </p:nvPr>
        </p:nvPicPr>
        <p:blipFill>
          <a:blip r:embed="rId8"/>
          <a:stretch>
            <a:fillRect/>
          </a:stretch>
        </p:blipFill>
        <p:spPr>
          <a:xfrm>
            <a:off x="143574" y="2035810"/>
            <a:ext cx="2155190" cy="27920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29" cstate="print"/>
          <a:stretch>
            <a:fillRect/>
          </a:stretch>
        </p:blipFill>
        <p:spPr>
          <a:xfrm>
            <a:off x="0" y="-84455"/>
            <a:ext cx="9144000" cy="6593640"/>
          </a:xfrm>
          <a:prstGeom prst="rect">
            <a:avLst/>
          </a:prstGeom>
        </p:spPr>
      </p:pic>
      <p:pic>
        <p:nvPicPr>
          <p:cNvPr id="6" name="图片 5" descr="2JUP$RY4B6G(RGH$(LS)TVV"/>
          <p:cNvPicPr>
            <a:picLocks noChangeAspect="1"/>
          </p:cNvPicPr>
          <p:nvPr/>
        </p:nvPicPr>
        <p:blipFill>
          <a:blip r:embed="rId30"/>
          <a:stretch>
            <a:fillRect/>
          </a:stretch>
        </p:blipFill>
        <p:spPr>
          <a:xfrm>
            <a:off x="635" y="5901890"/>
            <a:ext cx="9144000" cy="956110"/>
          </a:xfrm>
          <a:prstGeom prst="rect">
            <a:avLst/>
          </a:prstGeom>
        </p:spPr>
      </p:pic>
      <p:sp>
        <p:nvSpPr>
          <p:cNvPr id="15" name="文本框 14"/>
          <p:cNvSpPr txBox="1"/>
          <p:nvPr>
            <p:custDataLst>
              <p:tags r:id="rId1"/>
            </p:custDataLst>
          </p:nvPr>
        </p:nvSpPr>
        <p:spPr>
          <a:xfrm>
            <a:off x="1601787" y="389052"/>
            <a:ext cx="5940425" cy="553998"/>
          </a:xfrm>
          <a:prstGeom prst="rect">
            <a:avLst/>
          </a:prstGeom>
          <a:noFill/>
        </p:spPr>
        <p:txBody>
          <a:bodyPr wrap="square" rtlCol="0" anchor="t">
            <a:spAutoFit/>
          </a:bodyPr>
          <a:lstStyle/>
          <a:p>
            <a:pPr>
              <a:lnSpc>
                <a:spcPct val="150000"/>
              </a:lnSpc>
            </a:pPr>
            <a:r>
              <a:rPr lang="en-US" altLang="zh-CN" sz="2000" b="1" dirty="0">
                <a:sym typeface="+mn-ea"/>
              </a:rPr>
              <a:t>Stenosis of the right coronary artery and its branches</a:t>
            </a:r>
            <a:endParaRPr lang="zh-CN" altLang="en-US" sz="2000" b="1" dirty="0">
              <a:sym typeface="+mn-ea"/>
            </a:endParaRPr>
          </a:p>
        </p:txBody>
      </p:sp>
      <p:sp>
        <p:nvSpPr>
          <p:cNvPr id="17" name="文本框 16"/>
          <p:cNvSpPr txBox="1"/>
          <p:nvPr/>
        </p:nvSpPr>
        <p:spPr>
          <a:xfrm>
            <a:off x="122555" y="5557234"/>
            <a:ext cx="2365107" cy="523220"/>
          </a:xfrm>
          <a:prstGeom prst="rect">
            <a:avLst/>
          </a:prstGeom>
          <a:noFill/>
        </p:spPr>
        <p:txBody>
          <a:bodyPr wrap="square" rtlCol="0">
            <a:spAutoFit/>
          </a:bodyPr>
          <a:lstStyle/>
          <a:p>
            <a:r>
              <a:rPr lang="en-US" altLang="zh-CN" sz="1400" dirty="0"/>
              <a:t>Pre-expansion by using Fielder-XT and Pathwire.</a:t>
            </a:r>
            <a:endParaRPr lang="zh-CN" altLang="en-US" sz="1400" dirty="0"/>
          </a:p>
        </p:txBody>
      </p:sp>
      <p:pic>
        <p:nvPicPr>
          <p:cNvPr id="18" name="图片 17"/>
          <p:cNvPicPr>
            <a:picLocks noChangeAspect="1"/>
          </p:cNvPicPr>
          <p:nvPr>
            <p:custDataLst>
              <p:tags r:id="rId2"/>
            </p:custDataLst>
          </p:nvPr>
        </p:nvPicPr>
        <p:blipFill>
          <a:blip r:embed="rId31"/>
          <a:stretch>
            <a:fillRect/>
          </a:stretch>
        </p:blipFill>
        <p:spPr>
          <a:xfrm>
            <a:off x="184785" y="848449"/>
            <a:ext cx="2171065" cy="2214245"/>
          </a:xfrm>
          <a:prstGeom prst="rect">
            <a:avLst/>
          </a:prstGeom>
        </p:spPr>
      </p:pic>
      <p:pic>
        <p:nvPicPr>
          <p:cNvPr id="19" name="图片 18"/>
          <p:cNvPicPr>
            <a:picLocks noChangeAspect="1"/>
          </p:cNvPicPr>
          <p:nvPr>
            <p:custDataLst>
              <p:tags r:id="rId3"/>
            </p:custDataLst>
          </p:nvPr>
        </p:nvPicPr>
        <p:blipFill>
          <a:blip r:embed="rId32"/>
          <a:stretch>
            <a:fillRect/>
          </a:stretch>
        </p:blipFill>
        <p:spPr>
          <a:xfrm>
            <a:off x="179705" y="3069679"/>
            <a:ext cx="2176145" cy="2428240"/>
          </a:xfrm>
          <a:prstGeom prst="rect">
            <a:avLst/>
          </a:prstGeom>
        </p:spPr>
      </p:pic>
      <p:sp>
        <p:nvSpPr>
          <p:cNvPr id="20" name="文本框 19"/>
          <p:cNvSpPr txBox="1"/>
          <p:nvPr/>
        </p:nvSpPr>
        <p:spPr>
          <a:xfrm>
            <a:off x="206375" y="1333589"/>
            <a:ext cx="1109345" cy="461665"/>
          </a:xfrm>
          <a:prstGeom prst="rect">
            <a:avLst/>
          </a:prstGeom>
          <a:noFill/>
        </p:spPr>
        <p:txBody>
          <a:bodyPr wrap="square" rtlCol="0">
            <a:spAutoFit/>
          </a:bodyPr>
          <a:lstStyle/>
          <a:p>
            <a:r>
              <a:rPr lang="en-US" altLang="zh-CN" sz="1200" dirty="0"/>
              <a:t>Pre-expanded balloon</a:t>
            </a:r>
            <a:endParaRPr lang="zh-CN" altLang="en-US" sz="1200" dirty="0"/>
          </a:p>
        </p:txBody>
      </p:sp>
      <p:sp>
        <p:nvSpPr>
          <p:cNvPr id="21" name="文本框 20"/>
          <p:cNvSpPr txBox="1"/>
          <p:nvPr>
            <p:custDataLst>
              <p:tags r:id="rId4"/>
            </p:custDataLst>
          </p:nvPr>
        </p:nvSpPr>
        <p:spPr>
          <a:xfrm>
            <a:off x="693420" y="3533933"/>
            <a:ext cx="1090930" cy="461665"/>
          </a:xfrm>
          <a:prstGeom prst="rect">
            <a:avLst/>
          </a:prstGeom>
          <a:noFill/>
        </p:spPr>
        <p:txBody>
          <a:bodyPr wrap="square" rtlCol="0">
            <a:spAutoFit/>
          </a:bodyPr>
          <a:lstStyle/>
          <a:p>
            <a:r>
              <a:rPr lang="en-US" altLang="zh-CN" sz="1200" dirty="0"/>
              <a:t>Pre-expanded balloon</a:t>
            </a:r>
            <a:endParaRPr lang="zh-CN" altLang="en-US" sz="1200" dirty="0"/>
          </a:p>
        </p:txBody>
      </p:sp>
      <p:sp>
        <p:nvSpPr>
          <p:cNvPr id="22" name="文本框 21"/>
          <p:cNvSpPr txBox="1"/>
          <p:nvPr>
            <p:custDataLst>
              <p:tags r:id="rId5"/>
            </p:custDataLst>
          </p:nvPr>
        </p:nvSpPr>
        <p:spPr>
          <a:xfrm>
            <a:off x="859155" y="2341969"/>
            <a:ext cx="930910" cy="275590"/>
          </a:xfrm>
          <a:prstGeom prst="rect">
            <a:avLst/>
          </a:prstGeom>
          <a:noFill/>
        </p:spPr>
        <p:txBody>
          <a:bodyPr wrap="square" rtlCol="0">
            <a:spAutoFit/>
          </a:bodyPr>
          <a:lstStyle/>
          <a:p>
            <a:r>
              <a:rPr lang="en-US" altLang="zh-CN" sz="1200" dirty="0">
                <a:sym typeface="+mn-ea"/>
              </a:rPr>
              <a:t>Fielder-XT</a:t>
            </a:r>
            <a:endParaRPr lang="zh-CN" altLang="en-US" sz="1200" dirty="0"/>
          </a:p>
        </p:txBody>
      </p:sp>
      <p:sp>
        <p:nvSpPr>
          <p:cNvPr id="23" name="文本框 22"/>
          <p:cNvSpPr txBox="1"/>
          <p:nvPr>
            <p:custDataLst>
              <p:tags r:id="rId6"/>
            </p:custDataLst>
          </p:nvPr>
        </p:nvSpPr>
        <p:spPr>
          <a:xfrm>
            <a:off x="139700" y="5294084"/>
            <a:ext cx="1551980" cy="276999"/>
          </a:xfrm>
          <a:prstGeom prst="rect">
            <a:avLst/>
          </a:prstGeom>
          <a:noFill/>
        </p:spPr>
        <p:txBody>
          <a:bodyPr wrap="square" rtlCol="0">
            <a:spAutoFit/>
          </a:bodyPr>
          <a:lstStyle/>
          <a:p>
            <a:r>
              <a:rPr lang="en-US" altLang="zh-CN" sz="1200" dirty="0" err="1">
                <a:sym typeface="+mn-ea"/>
              </a:rPr>
              <a:t>Pathwirev</a:t>
            </a:r>
            <a:r>
              <a:rPr lang="en-US" altLang="zh-CN" sz="1200" dirty="0">
                <a:sym typeface="+mn-ea"/>
              </a:rPr>
              <a:t>(0.8 gf)</a:t>
            </a:r>
            <a:endParaRPr lang="zh-CN" altLang="en-US" sz="1200" dirty="0"/>
          </a:p>
        </p:txBody>
      </p:sp>
      <p:sp>
        <p:nvSpPr>
          <p:cNvPr id="24" name="文本框 23"/>
          <p:cNvSpPr txBox="1"/>
          <p:nvPr>
            <p:custDataLst>
              <p:tags r:id="rId7"/>
            </p:custDataLst>
          </p:nvPr>
        </p:nvSpPr>
        <p:spPr>
          <a:xfrm>
            <a:off x="828675" y="4717504"/>
            <a:ext cx="930910" cy="275590"/>
          </a:xfrm>
          <a:prstGeom prst="rect">
            <a:avLst/>
          </a:prstGeom>
          <a:noFill/>
        </p:spPr>
        <p:txBody>
          <a:bodyPr wrap="square" rtlCol="0">
            <a:spAutoFit/>
          </a:bodyPr>
          <a:lstStyle/>
          <a:p>
            <a:r>
              <a:rPr lang="en-US" altLang="zh-CN" sz="1200">
                <a:sym typeface="+mn-ea"/>
              </a:rPr>
              <a:t>Fielder-XT</a:t>
            </a:r>
            <a:endParaRPr lang="zh-CN" altLang="en-US" sz="1200"/>
          </a:p>
        </p:txBody>
      </p:sp>
      <p:sp>
        <p:nvSpPr>
          <p:cNvPr id="25" name="文本框 24"/>
          <p:cNvSpPr txBox="1"/>
          <p:nvPr>
            <p:custDataLst>
              <p:tags r:id="rId8"/>
            </p:custDataLst>
          </p:nvPr>
        </p:nvSpPr>
        <p:spPr>
          <a:xfrm>
            <a:off x="139700" y="2845524"/>
            <a:ext cx="1176020"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(0.8 gf)</a:t>
            </a:r>
            <a:endParaRPr lang="zh-CN" altLang="en-US" sz="1200" dirty="0"/>
          </a:p>
        </p:txBody>
      </p:sp>
      <p:pic>
        <p:nvPicPr>
          <p:cNvPr id="26" name="图片 25"/>
          <p:cNvPicPr>
            <a:picLocks noChangeAspect="1"/>
          </p:cNvPicPr>
          <p:nvPr>
            <p:custDataLst>
              <p:tags r:id="rId9"/>
            </p:custDataLst>
          </p:nvPr>
        </p:nvPicPr>
        <p:blipFill>
          <a:blip r:embed="rId33"/>
          <a:stretch>
            <a:fillRect/>
          </a:stretch>
        </p:blipFill>
        <p:spPr>
          <a:xfrm>
            <a:off x="6659880" y="3280757"/>
            <a:ext cx="1951990" cy="2596515"/>
          </a:xfrm>
          <a:prstGeom prst="rect">
            <a:avLst/>
          </a:prstGeom>
        </p:spPr>
      </p:pic>
      <p:sp>
        <p:nvSpPr>
          <p:cNvPr id="31" name="文本框 30"/>
          <p:cNvSpPr txBox="1"/>
          <p:nvPr>
            <p:custDataLst>
              <p:tags r:id="rId10"/>
            </p:custDataLst>
          </p:nvPr>
        </p:nvSpPr>
        <p:spPr>
          <a:xfrm>
            <a:off x="4660583" y="1175131"/>
            <a:ext cx="1567601" cy="830997"/>
          </a:xfrm>
          <a:prstGeom prst="rect">
            <a:avLst/>
          </a:prstGeom>
          <a:noFill/>
        </p:spPr>
        <p:txBody>
          <a:bodyPr wrap="square" rtlCol="0">
            <a:spAutoFit/>
          </a:bodyPr>
          <a:lstStyle/>
          <a:p>
            <a:r>
              <a:rPr lang="en-US" altLang="zh-CN" sz="1200" dirty="0">
                <a:sym typeface="+mn-ea"/>
              </a:rPr>
              <a:t>Field-XT guidewire is looped at the end of the vessel, which may damage the vessel.</a:t>
            </a:r>
            <a:endParaRPr lang="zh-CN" altLang="en-US" sz="1200" dirty="0">
              <a:sym typeface="+mn-ea"/>
            </a:endParaRPr>
          </a:p>
        </p:txBody>
      </p:sp>
      <p:pic>
        <p:nvPicPr>
          <p:cNvPr id="32" name="图片 31"/>
          <p:cNvPicPr>
            <a:picLocks noChangeAspect="1"/>
          </p:cNvPicPr>
          <p:nvPr>
            <p:custDataLst>
              <p:tags r:id="rId11"/>
            </p:custDataLst>
          </p:nvPr>
        </p:nvPicPr>
        <p:blipFill>
          <a:blip r:embed="rId34"/>
          <a:stretch>
            <a:fillRect/>
          </a:stretch>
        </p:blipFill>
        <p:spPr>
          <a:xfrm>
            <a:off x="2644140" y="981075"/>
            <a:ext cx="1953895" cy="1362075"/>
          </a:xfrm>
          <a:prstGeom prst="rect">
            <a:avLst/>
          </a:prstGeom>
        </p:spPr>
      </p:pic>
      <p:sp>
        <p:nvSpPr>
          <p:cNvPr id="33" name="文本框 32"/>
          <p:cNvSpPr txBox="1"/>
          <p:nvPr>
            <p:custDataLst>
              <p:tags r:id="rId12"/>
            </p:custDataLst>
          </p:nvPr>
        </p:nvSpPr>
        <p:spPr>
          <a:xfrm>
            <a:off x="4660126" y="2627698"/>
            <a:ext cx="1750060" cy="596265"/>
          </a:xfrm>
          <a:prstGeom prst="rect">
            <a:avLst/>
          </a:prstGeom>
          <a:noFill/>
        </p:spPr>
        <p:txBody>
          <a:bodyPr wrap="square" rtlCol="0">
            <a:noAutofit/>
          </a:bodyPr>
          <a:lstStyle/>
          <a:p>
            <a:r>
              <a:rPr lang="en-US" altLang="zh-CN" sz="1200" dirty="0">
                <a:sym typeface="+mn-ea"/>
              </a:rPr>
              <a:t>For safety, replace it by a pathwire (0.8 gf)</a:t>
            </a:r>
          </a:p>
          <a:p>
            <a:endParaRPr lang="zh-CN" altLang="en-US" sz="1200" dirty="0">
              <a:sym typeface="+mn-ea"/>
            </a:endParaRPr>
          </a:p>
        </p:txBody>
      </p:sp>
      <p:pic>
        <p:nvPicPr>
          <p:cNvPr id="34" name="图片 33"/>
          <p:cNvPicPr>
            <a:picLocks noChangeAspect="1"/>
          </p:cNvPicPr>
          <p:nvPr>
            <p:custDataLst>
              <p:tags r:id="rId13"/>
            </p:custDataLst>
          </p:nvPr>
        </p:nvPicPr>
        <p:blipFill>
          <a:blip r:embed="rId35"/>
          <a:stretch>
            <a:fillRect/>
          </a:stretch>
        </p:blipFill>
        <p:spPr>
          <a:xfrm>
            <a:off x="2647950" y="2421255"/>
            <a:ext cx="1950085" cy="1259205"/>
          </a:xfrm>
          <a:prstGeom prst="rect">
            <a:avLst/>
          </a:prstGeom>
        </p:spPr>
      </p:pic>
      <p:pic>
        <p:nvPicPr>
          <p:cNvPr id="35" name="图片 34"/>
          <p:cNvPicPr>
            <a:picLocks noChangeAspect="1"/>
          </p:cNvPicPr>
          <p:nvPr>
            <p:custDataLst>
              <p:tags r:id="rId14"/>
            </p:custDataLst>
          </p:nvPr>
        </p:nvPicPr>
        <p:blipFill>
          <a:blip r:embed="rId36"/>
          <a:stretch>
            <a:fillRect/>
          </a:stretch>
        </p:blipFill>
        <p:spPr>
          <a:xfrm>
            <a:off x="2644140" y="3749040"/>
            <a:ext cx="1946910" cy="1162685"/>
          </a:xfrm>
          <a:prstGeom prst="rect">
            <a:avLst/>
          </a:prstGeom>
        </p:spPr>
      </p:pic>
      <p:pic>
        <p:nvPicPr>
          <p:cNvPr id="36" name="图片 35"/>
          <p:cNvPicPr>
            <a:picLocks noChangeAspect="1"/>
          </p:cNvPicPr>
          <p:nvPr>
            <p:custDataLst>
              <p:tags r:id="rId15"/>
            </p:custDataLst>
          </p:nvPr>
        </p:nvPicPr>
        <p:blipFill>
          <a:blip r:embed="rId37"/>
          <a:stretch>
            <a:fillRect/>
          </a:stretch>
        </p:blipFill>
        <p:spPr>
          <a:xfrm>
            <a:off x="2644140" y="5013325"/>
            <a:ext cx="1939290" cy="1258570"/>
          </a:xfrm>
          <a:prstGeom prst="rect">
            <a:avLst/>
          </a:prstGeom>
        </p:spPr>
      </p:pic>
      <p:sp>
        <p:nvSpPr>
          <p:cNvPr id="37" name="文本框 36"/>
          <p:cNvSpPr txBox="1"/>
          <p:nvPr>
            <p:custDataLst>
              <p:tags r:id="rId16"/>
            </p:custDataLst>
          </p:nvPr>
        </p:nvSpPr>
        <p:spPr>
          <a:xfrm>
            <a:off x="4664393" y="3861000"/>
            <a:ext cx="1750060" cy="615950"/>
          </a:xfrm>
          <a:prstGeom prst="rect">
            <a:avLst/>
          </a:prstGeom>
          <a:noFill/>
        </p:spPr>
        <p:txBody>
          <a:bodyPr wrap="square" rtlCol="0">
            <a:noAutofit/>
          </a:bodyPr>
          <a:lstStyle/>
          <a:p>
            <a:r>
              <a:rPr lang="en-US" altLang="zh-CN" sz="1200" dirty="0">
                <a:sym typeface="+mn-ea"/>
              </a:rPr>
              <a:t>Pathwire forms a small-sized loop, which is safe and easy to operate.</a:t>
            </a:r>
            <a:endParaRPr lang="zh-CN" altLang="en-US" sz="1200" dirty="0">
              <a:sym typeface="+mn-ea"/>
            </a:endParaRPr>
          </a:p>
        </p:txBody>
      </p:sp>
      <p:sp>
        <p:nvSpPr>
          <p:cNvPr id="38" name="文本框 37"/>
          <p:cNvSpPr txBox="1"/>
          <p:nvPr>
            <p:custDataLst>
              <p:tags r:id="rId17"/>
            </p:custDataLst>
          </p:nvPr>
        </p:nvSpPr>
        <p:spPr>
          <a:xfrm>
            <a:off x="4660126" y="5250786"/>
            <a:ext cx="1750060" cy="615950"/>
          </a:xfrm>
          <a:prstGeom prst="rect">
            <a:avLst/>
          </a:prstGeom>
          <a:noFill/>
        </p:spPr>
        <p:txBody>
          <a:bodyPr wrap="square" rtlCol="0">
            <a:noAutofit/>
          </a:bodyPr>
          <a:lstStyle/>
          <a:p>
            <a:r>
              <a:rPr lang="en-US" altLang="zh-CN" sz="1200" dirty="0">
                <a:sym typeface="+mn-ea"/>
              </a:rPr>
              <a:t>Pathwire can guide and support the stent delivery.</a:t>
            </a:r>
            <a:endParaRPr lang="zh-CN" altLang="en-US" sz="1200" dirty="0">
              <a:sym typeface="+mn-ea"/>
            </a:endParaRPr>
          </a:p>
        </p:txBody>
      </p:sp>
      <p:pic>
        <p:nvPicPr>
          <p:cNvPr id="39" name="图片 38"/>
          <p:cNvPicPr>
            <a:picLocks noChangeAspect="1"/>
          </p:cNvPicPr>
          <p:nvPr>
            <p:custDataLst>
              <p:tags r:id="rId18"/>
            </p:custDataLst>
          </p:nvPr>
        </p:nvPicPr>
        <p:blipFill>
          <a:blip r:embed="rId38"/>
          <a:stretch>
            <a:fillRect/>
          </a:stretch>
        </p:blipFill>
        <p:spPr>
          <a:xfrm>
            <a:off x="6660832" y="845112"/>
            <a:ext cx="1950085" cy="2527300"/>
          </a:xfrm>
          <a:prstGeom prst="rect">
            <a:avLst/>
          </a:prstGeom>
        </p:spPr>
      </p:pic>
      <p:sp>
        <p:nvSpPr>
          <p:cNvPr id="40" name="文本框 39"/>
          <p:cNvSpPr txBox="1"/>
          <p:nvPr>
            <p:custDataLst>
              <p:tags r:id="rId19"/>
            </p:custDataLst>
          </p:nvPr>
        </p:nvSpPr>
        <p:spPr>
          <a:xfrm>
            <a:off x="6569018" y="5865388"/>
            <a:ext cx="2133711" cy="615950"/>
          </a:xfrm>
          <a:prstGeom prst="rect">
            <a:avLst/>
          </a:prstGeom>
          <a:noFill/>
        </p:spPr>
        <p:txBody>
          <a:bodyPr wrap="square" rtlCol="0">
            <a:noAutofit/>
          </a:bodyPr>
          <a:lstStyle/>
          <a:p>
            <a:r>
              <a:rPr lang="en-US" altLang="zh-CN" sz="1400" dirty="0">
                <a:sym typeface="+mn-ea"/>
              </a:rPr>
              <a:t>The surgery is successfully completed.</a:t>
            </a:r>
            <a:endParaRPr lang="zh-CN" altLang="en-US" sz="1400" dirty="0">
              <a:sym typeface="+mn-ea"/>
            </a:endParaRPr>
          </a:p>
        </p:txBody>
      </p:sp>
      <p:sp>
        <p:nvSpPr>
          <p:cNvPr id="2" name="椭圆 1"/>
          <p:cNvSpPr/>
          <p:nvPr/>
        </p:nvSpPr>
        <p:spPr>
          <a:xfrm>
            <a:off x="179705" y="867029"/>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27" name="椭圆 26"/>
          <p:cNvSpPr/>
          <p:nvPr/>
        </p:nvSpPr>
        <p:spPr>
          <a:xfrm>
            <a:off x="2515277" y="1013852"/>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28" name="椭圆 27"/>
          <p:cNvSpPr/>
          <p:nvPr/>
        </p:nvSpPr>
        <p:spPr>
          <a:xfrm>
            <a:off x="6486525" y="855421"/>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
        <p:nvSpPr>
          <p:cNvPr id="29" name="文本框 28"/>
          <p:cNvSpPr txBox="1"/>
          <p:nvPr>
            <p:custDataLst>
              <p:tags r:id="rId20"/>
            </p:custDataLst>
          </p:nvPr>
        </p:nvSpPr>
        <p:spPr>
          <a:xfrm>
            <a:off x="2615565" y="2101850"/>
            <a:ext cx="1176020"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(0.8 gf)</a:t>
            </a:r>
            <a:endParaRPr lang="zh-CN" altLang="en-US" sz="1200" dirty="0"/>
          </a:p>
        </p:txBody>
      </p:sp>
      <p:sp>
        <p:nvSpPr>
          <p:cNvPr id="30" name="文本框 29"/>
          <p:cNvSpPr txBox="1"/>
          <p:nvPr>
            <p:custDataLst>
              <p:tags r:id="rId21"/>
            </p:custDataLst>
          </p:nvPr>
        </p:nvSpPr>
        <p:spPr>
          <a:xfrm>
            <a:off x="2616200" y="3448685"/>
            <a:ext cx="1176020"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(0.8 gf)</a:t>
            </a:r>
            <a:endParaRPr lang="zh-CN" altLang="en-US" sz="1200" dirty="0"/>
          </a:p>
        </p:txBody>
      </p:sp>
      <p:sp>
        <p:nvSpPr>
          <p:cNvPr id="41" name="文本框 40"/>
          <p:cNvSpPr txBox="1"/>
          <p:nvPr>
            <p:custDataLst>
              <p:tags r:id="rId22"/>
            </p:custDataLst>
          </p:nvPr>
        </p:nvSpPr>
        <p:spPr>
          <a:xfrm>
            <a:off x="2615565" y="4644172"/>
            <a:ext cx="1176020"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(0.8 gf)</a:t>
            </a:r>
            <a:endParaRPr lang="zh-CN" altLang="en-US" sz="1200" dirty="0"/>
          </a:p>
        </p:txBody>
      </p:sp>
      <p:sp>
        <p:nvSpPr>
          <p:cNvPr id="42" name="文本框 41"/>
          <p:cNvSpPr txBox="1"/>
          <p:nvPr>
            <p:custDataLst>
              <p:tags r:id="rId23"/>
            </p:custDataLst>
          </p:nvPr>
        </p:nvSpPr>
        <p:spPr>
          <a:xfrm>
            <a:off x="3596640" y="3008937"/>
            <a:ext cx="1176020" cy="275590"/>
          </a:xfrm>
          <a:prstGeom prst="rect">
            <a:avLst/>
          </a:prstGeom>
          <a:noFill/>
        </p:spPr>
        <p:txBody>
          <a:bodyPr wrap="square" rtlCol="0">
            <a:spAutoFit/>
          </a:bodyPr>
          <a:lstStyle/>
          <a:p>
            <a:r>
              <a:rPr lang="en-US" altLang="zh-CN" sz="1200" dirty="0">
                <a:sym typeface="+mn-ea"/>
              </a:rPr>
              <a:t>Pathwire(0.8g)</a:t>
            </a:r>
            <a:endParaRPr lang="zh-CN" altLang="en-US" sz="1200" dirty="0"/>
          </a:p>
        </p:txBody>
      </p:sp>
      <p:sp>
        <p:nvSpPr>
          <p:cNvPr id="43" name="文本框 42"/>
          <p:cNvSpPr txBox="1"/>
          <p:nvPr>
            <p:custDataLst>
              <p:tags r:id="rId24"/>
            </p:custDataLst>
          </p:nvPr>
        </p:nvSpPr>
        <p:spPr>
          <a:xfrm>
            <a:off x="3203848" y="4088977"/>
            <a:ext cx="1500210"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( 0.8 gf)</a:t>
            </a:r>
            <a:endParaRPr lang="zh-CN" altLang="en-US" sz="1200" dirty="0"/>
          </a:p>
        </p:txBody>
      </p:sp>
      <p:sp>
        <p:nvSpPr>
          <p:cNvPr id="44" name="文本框 43"/>
          <p:cNvSpPr txBox="1"/>
          <p:nvPr>
            <p:custDataLst>
              <p:tags r:id="rId25"/>
            </p:custDataLst>
          </p:nvPr>
        </p:nvSpPr>
        <p:spPr>
          <a:xfrm>
            <a:off x="2615565" y="5991007"/>
            <a:ext cx="1176020"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(0.8 gf)</a:t>
            </a:r>
            <a:endParaRPr lang="zh-CN" altLang="en-US" sz="1200" dirty="0"/>
          </a:p>
        </p:txBody>
      </p:sp>
      <p:sp>
        <p:nvSpPr>
          <p:cNvPr id="45" name="文本框 44"/>
          <p:cNvSpPr txBox="1"/>
          <p:nvPr>
            <p:custDataLst>
              <p:tags r:id="rId26"/>
            </p:custDataLst>
          </p:nvPr>
        </p:nvSpPr>
        <p:spPr>
          <a:xfrm>
            <a:off x="3419872" y="5589798"/>
            <a:ext cx="1320036" cy="275590"/>
          </a:xfrm>
          <a:prstGeom prst="rect">
            <a:avLst/>
          </a:prstGeom>
          <a:noFill/>
        </p:spPr>
        <p:txBody>
          <a:bodyPr wrap="square" rtlCol="0">
            <a:spAutoFit/>
          </a:bodyPr>
          <a:lstStyle/>
          <a:p>
            <a:r>
              <a:rPr lang="en-US" altLang="zh-CN" sz="1200" dirty="0" err="1">
                <a:sym typeface="+mn-ea"/>
              </a:rPr>
              <a:t>Pathwire</a:t>
            </a:r>
            <a:r>
              <a:rPr lang="en-US" altLang="zh-CN" sz="1200" dirty="0">
                <a:sym typeface="+mn-ea"/>
              </a:rPr>
              <a:t> ( 0.8 gf)</a:t>
            </a:r>
            <a:endParaRPr lang="zh-CN" altLang="en-US" sz="1200" dirty="0"/>
          </a:p>
        </p:txBody>
      </p:sp>
      <p:sp>
        <p:nvSpPr>
          <p:cNvPr id="46" name="文本框 45"/>
          <p:cNvSpPr txBox="1"/>
          <p:nvPr>
            <p:custDataLst>
              <p:tags r:id="rId27"/>
            </p:custDataLst>
          </p:nvPr>
        </p:nvSpPr>
        <p:spPr>
          <a:xfrm>
            <a:off x="3729673" y="1599148"/>
            <a:ext cx="930910" cy="275590"/>
          </a:xfrm>
          <a:prstGeom prst="rect">
            <a:avLst/>
          </a:prstGeom>
          <a:noFill/>
        </p:spPr>
        <p:txBody>
          <a:bodyPr wrap="square" rtlCol="0">
            <a:spAutoFit/>
          </a:bodyPr>
          <a:lstStyle/>
          <a:p>
            <a:r>
              <a:rPr lang="en-US" altLang="zh-CN" sz="1200" dirty="0">
                <a:sym typeface="+mn-ea"/>
              </a:rPr>
              <a:t>Fielder-XT</a:t>
            </a:r>
            <a:endParaRPr lang="zh-CN" alt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6"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7"/>
          <a:stretch>
            <a:fillRect/>
          </a:stretch>
        </p:blipFill>
        <p:spPr>
          <a:xfrm>
            <a:off x="0" y="5901890"/>
            <a:ext cx="9144000" cy="956110"/>
          </a:xfrm>
          <a:prstGeom prst="rect">
            <a:avLst/>
          </a:prstGeom>
        </p:spPr>
      </p:pic>
      <p:sp>
        <p:nvSpPr>
          <p:cNvPr id="7" name="文本框 6"/>
          <p:cNvSpPr txBox="1"/>
          <p:nvPr/>
        </p:nvSpPr>
        <p:spPr>
          <a:xfrm>
            <a:off x="4455755" y="1898005"/>
            <a:ext cx="4696465" cy="2957861"/>
          </a:xfrm>
          <a:prstGeom prst="rect">
            <a:avLst/>
          </a:prstGeom>
          <a:noFill/>
        </p:spPr>
        <p:txBody>
          <a:bodyPr wrap="square" rtlCol="0">
            <a:spAutoFit/>
          </a:bodyPr>
          <a:lstStyle/>
          <a:p>
            <a:pPr>
              <a:lnSpc>
                <a:spcPct val="150000"/>
              </a:lnSpc>
            </a:pPr>
            <a:r>
              <a:rPr lang="en-US" altLang="zh-CN" dirty="0"/>
              <a:t>Surgery Four</a:t>
            </a:r>
            <a:endParaRPr lang="zh-CN" altLang="en-US" dirty="0"/>
          </a:p>
          <a:p>
            <a:pPr>
              <a:lnSpc>
                <a:spcPct val="150000"/>
              </a:lnSpc>
            </a:pPr>
            <a:r>
              <a:rPr lang="en-US" altLang="zh-CN" dirty="0"/>
              <a:t>Surgeon: Chief Cardiovascular Doctor</a:t>
            </a:r>
          </a:p>
          <a:p>
            <a:pPr>
              <a:lnSpc>
                <a:spcPct val="150000"/>
              </a:lnSpc>
            </a:pPr>
            <a:r>
              <a:rPr lang="en-US" altLang="zh-CN" dirty="0"/>
              <a:t>Guidewire: Inno-Pathwire</a:t>
            </a:r>
            <a:r>
              <a:rPr lang="zh-CN" altLang="en-US" dirty="0"/>
              <a:t> </a:t>
            </a:r>
            <a:r>
              <a:rPr lang="en-US" altLang="zh-CN" dirty="0"/>
              <a:t>- 0.8 gf n=2), Fielder-XT</a:t>
            </a:r>
          </a:p>
          <a:p>
            <a:pPr>
              <a:lnSpc>
                <a:spcPct val="150000"/>
              </a:lnSpc>
            </a:pPr>
            <a:r>
              <a:rPr lang="en-US" altLang="zh-CN" dirty="0"/>
              <a:t>Patient’s lesion:</a:t>
            </a:r>
          </a:p>
          <a:p>
            <a:pPr marL="342900" indent="-342900">
              <a:lnSpc>
                <a:spcPct val="150000"/>
              </a:lnSpc>
              <a:buAutoNum type="alphaLcPeriod"/>
            </a:pPr>
            <a:r>
              <a:rPr lang="en-US" altLang="zh-CN" dirty="0"/>
              <a:t>Anterior descending artery stenosis.</a:t>
            </a:r>
          </a:p>
          <a:p>
            <a:pPr marL="342900" indent="-342900">
              <a:lnSpc>
                <a:spcPct val="150000"/>
              </a:lnSpc>
              <a:buAutoNum type="alphaLcPeriod"/>
            </a:pPr>
            <a:r>
              <a:rPr lang="en-US" altLang="zh-CN" dirty="0"/>
              <a:t>Diagonal branch stenosis.</a:t>
            </a:r>
          </a:p>
        </p:txBody>
      </p:sp>
      <p:pic>
        <p:nvPicPr>
          <p:cNvPr id="2" name="图片 1"/>
          <p:cNvPicPr>
            <a:picLocks noChangeAspect="1"/>
          </p:cNvPicPr>
          <p:nvPr>
            <p:custDataLst>
              <p:tags r:id="rId1"/>
            </p:custDataLst>
          </p:nvPr>
        </p:nvPicPr>
        <p:blipFill>
          <a:blip r:embed="rId8"/>
          <a:stretch>
            <a:fillRect/>
          </a:stretch>
        </p:blipFill>
        <p:spPr>
          <a:xfrm>
            <a:off x="822361" y="1916832"/>
            <a:ext cx="3270702" cy="2600903"/>
          </a:xfrm>
          <a:prstGeom prst="rect">
            <a:avLst/>
          </a:prstGeom>
        </p:spPr>
      </p:pic>
      <p:sp>
        <p:nvSpPr>
          <p:cNvPr id="40" name="椭圆 39"/>
          <p:cNvSpPr/>
          <p:nvPr>
            <p:custDataLst>
              <p:tags r:id="rId2"/>
            </p:custDataLst>
          </p:nvPr>
        </p:nvSpPr>
        <p:spPr>
          <a:xfrm rot="21177995">
            <a:off x="2691213" y="2569173"/>
            <a:ext cx="317512" cy="1737207"/>
          </a:xfrm>
          <a:prstGeom prst="ellipse">
            <a:avLst/>
          </a:prstGeom>
          <a:noFill/>
          <a:ln w="952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custDataLst>
              <p:tags r:id="rId3"/>
            </p:custDataLst>
          </p:nvPr>
        </p:nvSpPr>
        <p:spPr>
          <a:xfrm rot="16522248">
            <a:off x="2647059" y="1785941"/>
            <a:ext cx="296673" cy="737675"/>
          </a:xfrm>
          <a:prstGeom prst="ellipse">
            <a:avLst/>
          </a:prstGeom>
          <a:noFill/>
          <a:ln w="952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932646" y="3900526"/>
            <a:ext cx="2639354" cy="558424"/>
          </a:xfrm>
          <a:prstGeom prst="rect">
            <a:avLst/>
          </a:prstGeom>
          <a:noFill/>
        </p:spPr>
        <p:txBody>
          <a:bodyPr wrap="square" rtlCol="0" anchor="t">
            <a:noAutofit/>
          </a:bodyPr>
          <a:lstStyle/>
          <a:p>
            <a:pPr marL="342900" indent="-342900">
              <a:buAutoNum type="alphaLcPeriod"/>
            </a:pPr>
            <a:r>
              <a:rPr lang="en-US" altLang="zh-CN" sz="1600" dirty="0"/>
              <a:t>Anterior descending artery stenosis.</a:t>
            </a:r>
          </a:p>
        </p:txBody>
      </p:sp>
      <p:sp>
        <p:nvSpPr>
          <p:cNvPr id="8" name="文本框 7"/>
          <p:cNvSpPr txBox="1"/>
          <p:nvPr>
            <p:custDataLst>
              <p:tags r:id="rId4"/>
            </p:custDataLst>
          </p:nvPr>
        </p:nvSpPr>
        <p:spPr>
          <a:xfrm>
            <a:off x="2316795" y="1889624"/>
            <a:ext cx="2255205" cy="607860"/>
          </a:xfrm>
          <a:prstGeom prst="rect">
            <a:avLst/>
          </a:prstGeom>
          <a:noFill/>
        </p:spPr>
        <p:txBody>
          <a:bodyPr wrap="square" rtlCol="0" anchor="t">
            <a:noAutofit/>
          </a:bodyPr>
          <a:lstStyle/>
          <a:p>
            <a:pPr marL="342900" indent="-342900">
              <a:buAutoNum type="alphaLcPeriod" startAt="2"/>
            </a:pPr>
            <a:r>
              <a:rPr lang="en-US" altLang="zh-CN" sz="1600" dirty="0"/>
              <a:t>Diagonal branch </a:t>
            </a:r>
          </a:p>
          <a:p>
            <a:r>
              <a:rPr lang="en-US" altLang="zh-CN" sz="1600" dirty="0"/>
              <a:t>        stenosis.</a:t>
            </a:r>
          </a:p>
        </p:txBody>
      </p:sp>
      <p:sp>
        <p:nvSpPr>
          <p:cNvPr id="12" name="文本框 11"/>
          <p:cNvSpPr txBox="1"/>
          <p:nvPr/>
        </p:nvSpPr>
        <p:spPr>
          <a:xfrm>
            <a:off x="3745208" y="4889019"/>
            <a:ext cx="1507490" cy="370205"/>
          </a:xfrm>
          <a:prstGeom prst="rect">
            <a:avLst/>
          </a:prstGeom>
          <a:noFill/>
        </p:spPr>
        <p:txBody>
          <a:bodyPr wrap="square" rtlCol="0" anchor="t">
            <a:noAutofit/>
          </a:bodyPr>
          <a:lstStyle/>
          <a:p>
            <a:r>
              <a:rPr lang="en-US" altLang="zh-CN" sz="1600" b="1" dirty="0">
                <a:solidFill>
                  <a:schemeClr val="bg1"/>
                </a:solidFill>
                <a:sym typeface="+mn-ea"/>
              </a:rPr>
              <a:t>c.</a:t>
            </a:r>
            <a:r>
              <a:rPr lang="zh-CN" altLang="en-US" sz="1600" b="1" dirty="0">
                <a:solidFill>
                  <a:schemeClr val="bg1"/>
                </a:solidFill>
                <a:sym typeface="+mn-ea"/>
              </a:rPr>
              <a:t>心房支狭窄</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60113茵络PPT设计Q-05"/>
          <p:cNvPicPr>
            <a:picLocks noChangeAspect="1"/>
          </p:cNvPicPr>
          <p:nvPr/>
        </p:nvPicPr>
        <p:blipFill>
          <a:blip r:embed="rId10" cstate="print"/>
          <a:stretch>
            <a:fillRect/>
          </a:stretch>
        </p:blipFill>
        <p:spPr>
          <a:xfrm>
            <a:off x="0" y="0"/>
            <a:ext cx="9144000" cy="6593640"/>
          </a:xfrm>
          <a:prstGeom prst="rect">
            <a:avLst/>
          </a:prstGeom>
        </p:spPr>
      </p:pic>
      <p:pic>
        <p:nvPicPr>
          <p:cNvPr id="6" name="图片 5" descr="2JUP$RY4B6G(RGH$(LS)TVV"/>
          <p:cNvPicPr>
            <a:picLocks noChangeAspect="1"/>
          </p:cNvPicPr>
          <p:nvPr/>
        </p:nvPicPr>
        <p:blipFill>
          <a:blip r:embed="rId11"/>
          <a:stretch>
            <a:fillRect/>
          </a:stretch>
        </p:blipFill>
        <p:spPr>
          <a:xfrm>
            <a:off x="0" y="5901890"/>
            <a:ext cx="9144000" cy="956110"/>
          </a:xfrm>
          <a:prstGeom prst="rect">
            <a:avLst/>
          </a:prstGeom>
        </p:spPr>
      </p:pic>
      <p:pic>
        <p:nvPicPr>
          <p:cNvPr id="2" name="图片 1"/>
          <p:cNvPicPr>
            <a:picLocks noChangeAspect="1"/>
          </p:cNvPicPr>
          <p:nvPr>
            <p:custDataLst>
              <p:tags r:id="rId1"/>
            </p:custDataLst>
          </p:nvPr>
        </p:nvPicPr>
        <p:blipFill>
          <a:blip r:embed="rId12"/>
          <a:stretch>
            <a:fillRect/>
          </a:stretch>
        </p:blipFill>
        <p:spPr>
          <a:xfrm>
            <a:off x="0" y="1040988"/>
            <a:ext cx="2544747" cy="2023614"/>
          </a:xfrm>
          <a:prstGeom prst="rect">
            <a:avLst/>
          </a:prstGeom>
        </p:spPr>
      </p:pic>
      <p:pic>
        <p:nvPicPr>
          <p:cNvPr id="3" name="图片 2"/>
          <p:cNvPicPr>
            <a:picLocks noChangeAspect="1"/>
          </p:cNvPicPr>
          <p:nvPr/>
        </p:nvPicPr>
        <p:blipFill>
          <a:blip r:embed="rId13"/>
          <a:stretch>
            <a:fillRect/>
          </a:stretch>
        </p:blipFill>
        <p:spPr>
          <a:xfrm>
            <a:off x="0" y="3068960"/>
            <a:ext cx="2544748" cy="1930174"/>
          </a:xfrm>
          <a:prstGeom prst="rect">
            <a:avLst/>
          </a:prstGeom>
        </p:spPr>
      </p:pic>
      <p:sp>
        <p:nvSpPr>
          <p:cNvPr id="7" name="任意多边形 6"/>
          <p:cNvSpPr/>
          <p:nvPr/>
        </p:nvSpPr>
        <p:spPr>
          <a:xfrm>
            <a:off x="454248" y="1340768"/>
            <a:ext cx="1957512" cy="1121195"/>
          </a:xfrm>
          <a:custGeom>
            <a:avLst/>
            <a:gdLst>
              <a:gd name="connsiteX0" fmla="*/ 0 w 2188369"/>
              <a:gd name="connsiteY0" fmla="*/ 66675 h 1212057"/>
              <a:gd name="connsiteX1" fmla="*/ 121444 w 2188369"/>
              <a:gd name="connsiteY1" fmla="*/ 57150 h 1212057"/>
              <a:gd name="connsiteX2" fmla="*/ 133350 w 2188369"/>
              <a:gd name="connsiteY2" fmla="*/ 52388 h 1212057"/>
              <a:gd name="connsiteX3" fmla="*/ 152400 w 2188369"/>
              <a:gd name="connsiteY3" fmla="*/ 47625 h 1212057"/>
              <a:gd name="connsiteX4" fmla="*/ 161925 w 2188369"/>
              <a:gd name="connsiteY4" fmla="*/ 45244 h 1212057"/>
              <a:gd name="connsiteX5" fmla="*/ 183357 w 2188369"/>
              <a:gd name="connsiteY5" fmla="*/ 42863 h 1212057"/>
              <a:gd name="connsiteX6" fmla="*/ 209550 w 2188369"/>
              <a:gd name="connsiteY6" fmla="*/ 35719 h 1212057"/>
              <a:gd name="connsiteX7" fmla="*/ 216694 w 2188369"/>
              <a:gd name="connsiteY7" fmla="*/ 33338 h 1212057"/>
              <a:gd name="connsiteX8" fmla="*/ 228600 w 2188369"/>
              <a:gd name="connsiteY8" fmla="*/ 28575 h 1212057"/>
              <a:gd name="connsiteX9" fmla="*/ 319088 w 2188369"/>
              <a:gd name="connsiteY9" fmla="*/ 19050 h 1212057"/>
              <a:gd name="connsiteX10" fmla="*/ 340519 w 2188369"/>
              <a:gd name="connsiteY10" fmla="*/ 16669 h 1212057"/>
              <a:gd name="connsiteX11" fmla="*/ 359569 w 2188369"/>
              <a:gd name="connsiteY11" fmla="*/ 11907 h 1212057"/>
              <a:gd name="connsiteX12" fmla="*/ 383382 w 2188369"/>
              <a:gd name="connsiteY12" fmla="*/ 9525 h 1212057"/>
              <a:gd name="connsiteX13" fmla="*/ 392907 w 2188369"/>
              <a:gd name="connsiteY13" fmla="*/ 4763 h 1212057"/>
              <a:gd name="connsiteX14" fmla="*/ 433388 w 2188369"/>
              <a:gd name="connsiteY14" fmla="*/ 0 h 1212057"/>
              <a:gd name="connsiteX15" fmla="*/ 697707 w 2188369"/>
              <a:gd name="connsiteY15" fmla="*/ 4763 h 1212057"/>
              <a:gd name="connsiteX16" fmla="*/ 733425 w 2188369"/>
              <a:gd name="connsiteY16" fmla="*/ 7144 h 1212057"/>
              <a:gd name="connsiteX17" fmla="*/ 747713 w 2188369"/>
              <a:gd name="connsiteY17" fmla="*/ 9525 h 1212057"/>
              <a:gd name="connsiteX18" fmla="*/ 769144 w 2188369"/>
              <a:gd name="connsiteY18" fmla="*/ 11907 h 1212057"/>
              <a:gd name="connsiteX19" fmla="*/ 792957 w 2188369"/>
              <a:gd name="connsiteY19" fmla="*/ 16669 h 1212057"/>
              <a:gd name="connsiteX20" fmla="*/ 804863 w 2188369"/>
              <a:gd name="connsiteY20" fmla="*/ 21432 h 1212057"/>
              <a:gd name="connsiteX21" fmla="*/ 838200 w 2188369"/>
              <a:gd name="connsiteY21" fmla="*/ 23813 h 1212057"/>
              <a:gd name="connsiteX22" fmla="*/ 878682 w 2188369"/>
              <a:gd name="connsiteY22" fmla="*/ 30957 h 1212057"/>
              <a:gd name="connsiteX23" fmla="*/ 897732 w 2188369"/>
              <a:gd name="connsiteY23" fmla="*/ 35719 h 1212057"/>
              <a:gd name="connsiteX24" fmla="*/ 926307 w 2188369"/>
              <a:gd name="connsiteY24" fmla="*/ 47625 h 1212057"/>
              <a:gd name="connsiteX25" fmla="*/ 933450 w 2188369"/>
              <a:gd name="connsiteY25" fmla="*/ 50007 h 1212057"/>
              <a:gd name="connsiteX26" fmla="*/ 945357 w 2188369"/>
              <a:gd name="connsiteY26" fmla="*/ 52388 h 1212057"/>
              <a:gd name="connsiteX27" fmla="*/ 952500 w 2188369"/>
              <a:gd name="connsiteY27" fmla="*/ 57150 h 1212057"/>
              <a:gd name="connsiteX28" fmla="*/ 969169 w 2188369"/>
              <a:gd name="connsiteY28" fmla="*/ 59532 h 1212057"/>
              <a:gd name="connsiteX29" fmla="*/ 976313 w 2188369"/>
              <a:gd name="connsiteY29" fmla="*/ 61913 h 1212057"/>
              <a:gd name="connsiteX30" fmla="*/ 992982 w 2188369"/>
              <a:gd name="connsiteY30" fmla="*/ 71438 h 1212057"/>
              <a:gd name="connsiteX31" fmla="*/ 1000125 w 2188369"/>
              <a:gd name="connsiteY31" fmla="*/ 78582 h 1212057"/>
              <a:gd name="connsiteX32" fmla="*/ 1014413 w 2188369"/>
              <a:gd name="connsiteY32" fmla="*/ 85725 h 1212057"/>
              <a:gd name="connsiteX33" fmla="*/ 1028700 w 2188369"/>
              <a:gd name="connsiteY33" fmla="*/ 100013 h 1212057"/>
              <a:gd name="connsiteX34" fmla="*/ 1035844 w 2188369"/>
              <a:gd name="connsiteY34" fmla="*/ 107157 h 1212057"/>
              <a:gd name="connsiteX35" fmla="*/ 1050132 w 2188369"/>
              <a:gd name="connsiteY35" fmla="*/ 121444 h 1212057"/>
              <a:gd name="connsiteX36" fmla="*/ 1057275 w 2188369"/>
              <a:gd name="connsiteY36" fmla="*/ 128588 h 1212057"/>
              <a:gd name="connsiteX37" fmla="*/ 1062038 w 2188369"/>
              <a:gd name="connsiteY37" fmla="*/ 135732 h 1212057"/>
              <a:gd name="connsiteX38" fmla="*/ 1073944 w 2188369"/>
              <a:gd name="connsiteY38" fmla="*/ 150019 h 1212057"/>
              <a:gd name="connsiteX39" fmla="*/ 1076325 w 2188369"/>
              <a:gd name="connsiteY39" fmla="*/ 157163 h 1212057"/>
              <a:gd name="connsiteX40" fmla="*/ 1085850 w 2188369"/>
              <a:gd name="connsiteY40" fmla="*/ 164307 h 1212057"/>
              <a:gd name="connsiteX41" fmla="*/ 1090613 w 2188369"/>
              <a:gd name="connsiteY41" fmla="*/ 173832 h 1212057"/>
              <a:gd name="connsiteX42" fmla="*/ 1104900 w 2188369"/>
              <a:gd name="connsiteY42" fmla="*/ 188119 h 1212057"/>
              <a:gd name="connsiteX43" fmla="*/ 1112044 w 2188369"/>
              <a:gd name="connsiteY43" fmla="*/ 195263 h 1212057"/>
              <a:gd name="connsiteX44" fmla="*/ 1116807 w 2188369"/>
              <a:gd name="connsiteY44" fmla="*/ 202407 h 1212057"/>
              <a:gd name="connsiteX45" fmla="*/ 1131094 w 2188369"/>
              <a:gd name="connsiteY45" fmla="*/ 216694 h 1212057"/>
              <a:gd name="connsiteX46" fmla="*/ 1135857 w 2188369"/>
              <a:gd name="connsiteY46" fmla="*/ 223838 h 1212057"/>
              <a:gd name="connsiteX47" fmla="*/ 1138238 w 2188369"/>
              <a:gd name="connsiteY47" fmla="*/ 230982 h 1212057"/>
              <a:gd name="connsiteX48" fmla="*/ 1145382 w 2188369"/>
              <a:gd name="connsiteY48" fmla="*/ 238125 h 1212057"/>
              <a:gd name="connsiteX49" fmla="*/ 1152525 w 2188369"/>
              <a:gd name="connsiteY49" fmla="*/ 247650 h 1212057"/>
              <a:gd name="connsiteX50" fmla="*/ 1159669 w 2188369"/>
              <a:gd name="connsiteY50" fmla="*/ 261938 h 1212057"/>
              <a:gd name="connsiteX51" fmla="*/ 1166813 w 2188369"/>
              <a:gd name="connsiteY51" fmla="*/ 269082 h 1212057"/>
              <a:gd name="connsiteX52" fmla="*/ 1176338 w 2188369"/>
              <a:gd name="connsiteY52" fmla="*/ 283369 h 1212057"/>
              <a:gd name="connsiteX53" fmla="*/ 1181100 w 2188369"/>
              <a:gd name="connsiteY53" fmla="*/ 290513 h 1212057"/>
              <a:gd name="connsiteX54" fmla="*/ 1190625 w 2188369"/>
              <a:gd name="connsiteY54" fmla="*/ 300038 h 1212057"/>
              <a:gd name="connsiteX55" fmla="*/ 1200150 w 2188369"/>
              <a:gd name="connsiteY55" fmla="*/ 314325 h 1212057"/>
              <a:gd name="connsiteX56" fmla="*/ 1202532 w 2188369"/>
              <a:gd name="connsiteY56" fmla="*/ 321469 h 1212057"/>
              <a:gd name="connsiteX57" fmla="*/ 1207294 w 2188369"/>
              <a:gd name="connsiteY57" fmla="*/ 330994 h 1212057"/>
              <a:gd name="connsiteX58" fmla="*/ 1209675 w 2188369"/>
              <a:gd name="connsiteY58" fmla="*/ 338138 h 1212057"/>
              <a:gd name="connsiteX59" fmla="*/ 1214438 w 2188369"/>
              <a:gd name="connsiteY59" fmla="*/ 359569 h 1212057"/>
              <a:gd name="connsiteX60" fmla="*/ 1216819 w 2188369"/>
              <a:gd name="connsiteY60" fmla="*/ 369094 h 1212057"/>
              <a:gd name="connsiteX61" fmla="*/ 1223963 w 2188369"/>
              <a:gd name="connsiteY61" fmla="*/ 378619 h 1212057"/>
              <a:gd name="connsiteX62" fmla="*/ 1231107 w 2188369"/>
              <a:gd name="connsiteY62" fmla="*/ 400050 h 1212057"/>
              <a:gd name="connsiteX63" fmla="*/ 1235869 w 2188369"/>
              <a:gd name="connsiteY63" fmla="*/ 416719 h 1212057"/>
              <a:gd name="connsiteX64" fmla="*/ 1240632 w 2188369"/>
              <a:gd name="connsiteY64" fmla="*/ 428625 h 1212057"/>
              <a:gd name="connsiteX65" fmla="*/ 1243013 w 2188369"/>
              <a:gd name="connsiteY65" fmla="*/ 438150 h 1212057"/>
              <a:gd name="connsiteX66" fmla="*/ 1245394 w 2188369"/>
              <a:gd name="connsiteY66" fmla="*/ 445294 h 1212057"/>
              <a:gd name="connsiteX67" fmla="*/ 1250157 w 2188369"/>
              <a:gd name="connsiteY67" fmla="*/ 466725 h 1212057"/>
              <a:gd name="connsiteX68" fmla="*/ 1254919 w 2188369"/>
              <a:gd name="connsiteY68" fmla="*/ 481013 h 1212057"/>
              <a:gd name="connsiteX69" fmla="*/ 1262063 w 2188369"/>
              <a:gd name="connsiteY69" fmla="*/ 502444 h 1212057"/>
              <a:gd name="connsiteX70" fmla="*/ 1266825 w 2188369"/>
              <a:gd name="connsiteY70" fmla="*/ 521494 h 1212057"/>
              <a:gd name="connsiteX71" fmla="*/ 1271588 w 2188369"/>
              <a:gd name="connsiteY71" fmla="*/ 542925 h 1212057"/>
              <a:gd name="connsiteX72" fmla="*/ 1281113 w 2188369"/>
              <a:gd name="connsiteY72" fmla="*/ 578644 h 1212057"/>
              <a:gd name="connsiteX73" fmla="*/ 1283494 w 2188369"/>
              <a:gd name="connsiteY73" fmla="*/ 604838 h 1212057"/>
              <a:gd name="connsiteX74" fmla="*/ 1288257 w 2188369"/>
              <a:gd name="connsiteY74" fmla="*/ 621507 h 1212057"/>
              <a:gd name="connsiteX75" fmla="*/ 1290638 w 2188369"/>
              <a:gd name="connsiteY75" fmla="*/ 669132 h 1212057"/>
              <a:gd name="connsiteX76" fmla="*/ 1293019 w 2188369"/>
              <a:gd name="connsiteY76" fmla="*/ 688182 h 1212057"/>
              <a:gd name="connsiteX77" fmla="*/ 1297782 w 2188369"/>
              <a:gd name="connsiteY77" fmla="*/ 716757 h 1212057"/>
              <a:gd name="connsiteX78" fmla="*/ 1300163 w 2188369"/>
              <a:gd name="connsiteY78" fmla="*/ 731044 h 1212057"/>
              <a:gd name="connsiteX79" fmla="*/ 1302544 w 2188369"/>
              <a:gd name="connsiteY79" fmla="*/ 759619 h 1212057"/>
              <a:gd name="connsiteX80" fmla="*/ 1307307 w 2188369"/>
              <a:gd name="connsiteY80" fmla="*/ 778669 h 1212057"/>
              <a:gd name="connsiteX81" fmla="*/ 1312069 w 2188369"/>
              <a:gd name="connsiteY81" fmla="*/ 835819 h 1212057"/>
              <a:gd name="connsiteX82" fmla="*/ 1316832 w 2188369"/>
              <a:gd name="connsiteY82" fmla="*/ 933450 h 1212057"/>
              <a:gd name="connsiteX83" fmla="*/ 1319213 w 2188369"/>
              <a:gd name="connsiteY83" fmla="*/ 954882 h 1212057"/>
              <a:gd name="connsiteX84" fmla="*/ 1323975 w 2188369"/>
              <a:gd name="connsiteY84" fmla="*/ 1004888 h 1212057"/>
              <a:gd name="connsiteX85" fmla="*/ 1331119 w 2188369"/>
              <a:gd name="connsiteY85" fmla="*/ 1031082 h 1212057"/>
              <a:gd name="connsiteX86" fmla="*/ 1347788 w 2188369"/>
              <a:gd name="connsiteY86" fmla="*/ 1035844 h 1212057"/>
              <a:gd name="connsiteX87" fmla="*/ 1371600 w 2188369"/>
              <a:gd name="connsiteY87" fmla="*/ 1052513 h 1212057"/>
              <a:gd name="connsiteX88" fmla="*/ 1385888 w 2188369"/>
              <a:gd name="connsiteY88" fmla="*/ 1062038 h 1212057"/>
              <a:gd name="connsiteX89" fmla="*/ 1416844 w 2188369"/>
              <a:gd name="connsiteY89" fmla="*/ 1069182 h 1212057"/>
              <a:gd name="connsiteX90" fmla="*/ 1438275 w 2188369"/>
              <a:gd name="connsiteY90" fmla="*/ 1071563 h 1212057"/>
              <a:gd name="connsiteX91" fmla="*/ 1450182 w 2188369"/>
              <a:gd name="connsiteY91" fmla="*/ 1073944 h 1212057"/>
              <a:gd name="connsiteX92" fmla="*/ 1500188 w 2188369"/>
              <a:gd name="connsiteY92" fmla="*/ 1081088 h 1212057"/>
              <a:gd name="connsiteX93" fmla="*/ 1528763 w 2188369"/>
              <a:gd name="connsiteY93" fmla="*/ 1083469 h 1212057"/>
              <a:gd name="connsiteX94" fmla="*/ 1540669 w 2188369"/>
              <a:gd name="connsiteY94" fmla="*/ 1085850 h 1212057"/>
              <a:gd name="connsiteX95" fmla="*/ 1547813 w 2188369"/>
              <a:gd name="connsiteY95" fmla="*/ 1090613 h 1212057"/>
              <a:gd name="connsiteX96" fmla="*/ 1559719 w 2188369"/>
              <a:gd name="connsiteY96" fmla="*/ 1092994 h 1212057"/>
              <a:gd name="connsiteX97" fmla="*/ 1569244 w 2188369"/>
              <a:gd name="connsiteY97" fmla="*/ 1097757 h 1212057"/>
              <a:gd name="connsiteX98" fmla="*/ 1581150 w 2188369"/>
              <a:gd name="connsiteY98" fmla="*/ 1100138 h 1212057"/>
              <a:gd name="connsiteX99" fmla="*/ 1590675 w 2188369"/>
              <a:gd name="connsiteY99" fmla="*/ 1102519 h 1212057"/>
              <a:gd name="connsiteX100" fmla="*/ 1597819 w 2188369"/>
              <a:gd name="connsiteY100" fmla="*/ 1107282 h 1212057"/>
              <a:gd name="connsiteX101" fmla="*/ 1614488 w 2188369"/>
              <a:gd name="connsiteY101" fmla="*/ 1112044 h 1212057"/>
              <a:gd name="connsiteX102" fmla="*/ 1621632 w 2188369"/>
              <a:gd name="connsiteY102" fmla="*/ 1119188 h 1212057"/>
              <a:gd name="connsiteX103" fmla="*/ 1645444 w 2188369"/>
              <a:gd name="connsiteY103" fmla="*/ 1123950 h 1212057"/>
              <a:gd name="connsiteX104" fmla="*/ 1659732 w 2188369"/>
              <a:gd name="connsiteY104" fmla="*/ 1128713 h 1212057"/>
              <a:gd name="connsiteX105" fmla="*/ 1666875 w 2188369"/>
              <a:gd name="connsiteY105" fmla="*/ 1131094 h 1212057"/>
              <a:gd name="connsiteX106" fmla="*/ 1688307 w 2188369"/>
              <a:gd name="connsiteY106" fmla="*/ 1138238 h 1212057"/>
              <a:gd name="connsiteX107" fmla="*/ 1724025 w 2188369"/>
              <a:gd name="connsiteY107" fmla="*/ 1140619 h 1212057"/>
              <a:gd name="connsiteX108" fmla="*/ 1762125 w 2188369"/>
              <a:gd name="connsiteY108" fmla="*/ 1145382 h 1212057"/>
              <a:gd name="connsiteX109" fmla="*/ 2012157 w 2188369"/>
              <a:gd name="connsiteY109" fmla="*/ 1147763 h 1212057"/>
              <a:gd name="connsiteX110" fmla="*/ 2040732 w 2188369"/>
              <a:gd name="connsiteY110" fmla="*/ 1152525 h 1212057"/>
              <a:gd name="connsiteX111" fmla="*/ 2055019 w 2188369"/>
              <a:gd name="connsiteY111" fmla="*/ 1157288 h 1212057"/>
              <a:gd name="connsiteX112" fmla="*/ 2064544 w 2188369"/>
              <a:gd name="connsiteY112" fmla="*/ 1159669 h 1212057"/>
              <a:gd name="connsiteX113" fmla="*/ 2083594 w 2188369"/>
              <a:gd name="connsiteY113" fmla="*/ 1169194 h 1212057"/>
              <a:gd name="connsiteX114" fmla="*/ 2100263 w 2188369"/>
              <a:gd name="connsiteY114" fmla="*/ 1176338 h 1212057"/>
              <a:gd name="connsiteX115" fmla="*/ 2109788 w 2188369"/>
              <a:gd name="connsiteY115" fmla="*/ 1183482 h 1212057"/>
              <a:gd name="connsiteX116" fmla="*/ 2119313 w 2188369"/>
              <a:gd name="connsiteY116" fmla="*/ 1185863 h 1212057"/>
              <a:gd name="connsiteX117" fmla="*/ 2126457 w 2188369"/>
              <a:gd name="connsiteY117" fmla="*/ 1188244 h 1212057"/>
              <a:gd name="connsiteX118" fmla="*/ 2133600 w 2188369"/>
              <a:gd name="connsiteY118" fmla="*/ 1193007 h 1212057"/>
              <a:gd name="connsiteX119" fmla="*/ 2157413 w 2188369"/>
              <a:gd name="connsiteY119" fmla="*/ 1197769 h 1212057"/>
              <a:gd name="connsiteX120" fmla="*/ 2164557 w 2188369"/>
              <a:gd name="connsiteY120" fmla="*/ 1200150 h 1212057"/>
              <a:gd name="connsiteX121" fmla="*/ 2174082 w 2188369"/>
              <a:gd name="connsiteY121" fmla="*/ 1202532 h 1212057"/>
              <a:gd name="connsiteX122" fmla="*/ 2181225 w 2188369"/>
              <a:gd name="connsiteY122" fmla="*/ 1209675 h 1212057"/>
              <a:gd name="connsiteX123" fmla="*/ 2188369 w 2188369"/>
              <a:gd name="connsiteY123" fmla="*/ 1212057 h 121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188369" h="1212057">
                <a:moveTo>
                  <a:pt x="0" y="66675"/>
                </a:moveTo>
                <a:cubicBezTo>
                  <a:pt x="30001" y="65096"/>
                  <a:pt x="85146" y="65216"/>
                  <a:pt x="121444" y="57150"/>
                </a:cubicBezTo>
                <a:cubicBezTo>
                  <a:pt x="125617" y="56223"/>
                  <a:pt x="129265" y="53645"/>
                  <a:pt x="133350" y="52388"/>
                </a:cubicBezTo>
                <a:cubicBezTo>
                  <a:pt x="139606" y="50463"/>
                  <a:pt x="146050" y="49213"/>
                  <a:pt x="152400" y="47625"/>
                </a:cubicBezTo>
                <a:cubicBezTo>
                  <a:pt x="155575" y="46831"/>
                  <a:pt x="158672" y="45605"/>
                  <a:pt x="161925" y="45244"/>
                </a:cubicBezTo>
                <a:lnTo>
                  <a:pt x="183357" y="42863"/>
                </a:lnTo>
                <a:cubicBezTo>
                  <a:pt x="213994" y="32649"/>
                  <a:pt x="182635" y="42447"/>
                  <a:pt x="209550" y="35719"/>
                </a:cubicBezTo>
                <a:cubicBezTo>
                  <a:pt x="211985" y="35110"/>
                  <a:pt x="214344" y="34219"/>
                  <a:pt x="216694" y="33338"/>
                </a:cubicBezTo>
                <a:cubicBezTo>
                  <a:pt x="220696" y="31837"/>
                  <a:pt x="224388" y="29301"/>
                  <a:pt x="228600" y="28575"/>
                </a:cubicBezTo>
                <a:cubicBezTo>
                  <a:pt x="275373" y="20511"/>
                  <a:pt x="279038" y="22533"/>
                  <a:pt x="319088" y="19050"/>
                </a:cubicBezTo>
                <a:cubicBezTo>
                  <a:pt x="326249" y="18427"/>
                  <a:pt x="333375" y="17463"/>
                  <a:pt x="340519" y="16669"/>
                </a:cubicBezTo>
                <a:cubicBezTo>
                  <a:pt x="346869" y="15082"/>
                  <a:pt x="353113" y="12983"/>
                  <a:pt x="359569" y="11907"/>
                </a:cubicBezTo>
                <a:cubicBezTo>
                  <a:pt x="367438" y="10596"/>
                  <a:pt x="375582" y="11197"/>
                  <a:pt x="383382" y="9525"/>
                </a:cubicBezTo>
                <a:cubicBezTo>
                  <a:pt x="386853" y="8781"/>
                  <a:pt x="389583" y="6009"/>
                  <a:pt x="392907" y="4763"/>
                </a:cubicBezTo>
                <a:cubicBezTo>
                  <a:pt x="404267" y="504"/>
                  <a:pt x="425118" y="636"/>
                  <a:pt x="433388" y="0"/>
                </a:cubicBezTo>
                <a:lnTo>
                  <a:pt x="697707" y="4763"/>
                </a:lnTo>
                <a:cubicBezTo>
                  <a:pt x="709636" y="5047"/>
                  <a:pt x="721546" y="6013"/>
                  <a:pt x="733425" y="7144"/>
                </a:cubicBezTo>
                <a:cubicBezTo>
                  <a:pt x="738232" y="7602"/>
                  <a:pt x="742927" y="8887"/>
                  <a:pt x="747713" y="9525"/>
                </a:cubicBezTo>
                <a:cubicBezTo>
                  <a:pt x="754838" y="10475"/>
                  <a:pt x="762000" y="11113"/>
                  <a:pt x="769144" y="11907"/>
                </a:cubicBezTo>
                <a:cubicBezTo>
                  <a:pt x="792636" y="19737"/>
                  <a:pt x="749154" y="5718"/>
                  <a:pt x="792957" y="16669"/>
                </a:cubicBezTo>
                <a:cubicBezTo>
                  <a:pt x="797104" y="17706"/>
                  <a:pt x="800641" y="20765"/>
                  <a:pt x="804863" y="21432"/>
                </a:cubicBezTo>
                <a:cubicBezTo>
                  <a:pt x="815867" y="23170"/>
                  <a:pt x="827105" y="22804"/>
                  <a:pt x="838200" y="23813"/>
                </a:cubicBezTo>
                <a:cubicBezTo>
                  <a:pt x="858802" y="25686"/>
                  <a:pt x="857532" y="26425"/>
                  <a:pt x="878682" y="30957"/>
                </a:cubicBezTo>
                <a:cubicBezTo>
                  <a:pt x="894777" y="34406"/>
                  <a:pt x="885677" y="31701"/>
                  <a:pt x="897732" y="35719"/>
                </a:cubicBezTo>
                <a:cubicBezTo>
                  <a:pt x="916036" y="47922"/>
                  <a:pt x="906373" y="44303"/>
                  <a:pt x="926307" y="47625"/>
                </a:cubicBezTo>
                <a:cubicBezTo>
                  <a:pt x="928688" y="48419"/>
                  <a:pt x="931015" y="49398"/>
                  <a:pt x="933450" y="50007"/>
                </a:cubicBezTo>
                <a:cubicBezTo>
                  <a:pt x="937377" y="50989"/>
                  <a:pt x="941567" y="50967"/>
                  <a:pt x="945357" y="52388"/>
                </a:cubicBezTo>
                <a:cubicBezTo>
                  <a:pt x="948036" y="53393"/>
                  <a:pt x="949759" y="56328"/>
                  <a:pt x="952500" y="57150"/>
                </a:cubicBezTo>
                <a:cubicBezTo>
                  <a:pt x="957876" y="58763"/>
                  <a:pt x="963613" y="58738"/>
                  <a:pt x="969169" y="59532"/>
                </a:cubicBezTo>
                <a:cubicBezTo>
                  <a:pt x="971550" y="60326"/>
                  <a:pt x="974006" y="60924"/>
                  <a:pt x="976313" y="61913"/>
                </a:cubicBezTo>
                <a:cubicBezTo>
                  <a:pt x="981110" y="63969"/>
                  <a:pt x="988761" y="67920"/>
                  <a:pt x="992982" y="71438"/>
                </a:cubicBezTo>
                <a:cubicBezTo>
                  <a:pt x="995569" y="73594"/>
                  <a:pt x="997323" y="76714"/>
                  <a:pt x="1000125" y="78582"/>
                </a:cubicBezTo>
                <a:cubicBezTo>
                  <a:pt x="1016675" y="89615"/>
                  <a:pt x="997552" y="70737"/>
                  <a:pt x="1014413" y="85725"/>
                </a:cubicBezTo>
                <a:cubicBezTo>
                  <a:pt x="1019447" y="90200"/>
                  <a:pt x="1023938" y="95250"/>
                  <a:pt x="1028700" y="100013"/>
                </a:cubicBezTo>
                <a:lnTo>
                  <a:pt x="1035844" y="107157"/>
                </a:lnTo>
                <a:lnTo>
                  <a:pt x="1050132" y="121444"/>
                </a:lnTo>
                <a:cubicBezTo>
                  <a:pt x="1052513" y="123825"/>
                  <a:pt x="1055407" y="125786"/>
                  <a:pt x="1057275" y="128588"/>
                </a:cubicBezTo>
                <a:lnTo>
                  <a:pt x="1062038" y="135732"/>
                </a:lnTo>
                <a:cubicBezTo>
                  <a:pt x="1067498" y="152111"/>
                  <a:pt x="1059528" y="132718"/>
                  <a:pt x="1073944" y="150019"/>
                </a:cubicBezTo>
                <a:cubicBezTo>
                  <a:pt x="1075551" y="151947"/>
                  <a:pt x="1074718" y="155235"/>
                  <a:pt x="1076325" y="157163"/>
                </a:cubicBezTo>
                <a:cubicBezTo>
                  <a:pt x="1078866" y="160212"/>
                  <a:pt x="1082675" y="161926"/>
                  <a:pt x="1085850" y="164307"/>
                </a:cubicBezTo>
                <a:cubicBezTo>
                  <a:pt x="1087438" y="167482"/>
                  <a:pt x="1088395" y="171060"/>
                  <a:pt x="1090613" y="173832"/>
                </a:cubicBezTo>
                <a:cubicBezTo>
                  <a:pt x="1094820" y="179091"/>
                  <a:pt x="1100138" y="183357"/>
                  <a:pt x="1104900" y="188119"/>
                </a:cubicBezTo>
                <a:cubicBezTo>
                  <a:pt x="1107281" y="190500"/>
                  <a:pt x="1110176" y="192461"/>
                  <a:pt x="1112044" y="195263"/>
                </a:cubicBezTo>
                <a:cubicBezTo>
                  <a:pt x="1113632" y="197644"/>
                  <a:pt x="1114906" y="200268"/>
                  <a:pt x="1116807" y="202407"/>
                </a:cubicBezTo>
                <a:cubicBezTo>
                  <a:pt x="1121281" y="207441"/>
                  <a:pt x="1127358" y="211090"/>
                  <a:pt x="1131094" y="216694"/>
                </a:cubicBezTo>
                <a:lnTo>
                  <a:pt x="1135857" y="223838"/>
                </a:lnTo>
                <a:cubicBezTo>
                  <a:pt x="1136651" y="226219"/>
                  <a:pt x="1136846" y="228893"/>
                  <a:pt x="1138238" y="230982"/>
                </a:cubicBezTo>
                <a:cubicBezTo>
                  <a:pt x="1140106" y="233784"/>
                  <a:pt x="1143190" y="235568"/>
                  <a:pt x="1145382" y="238125"/>
                </a:cubicBezTo>
                <a:cubicBezTo>
                  <a:pt x="1147965" y="241138"/>
                  <a:pt x="1150144" y="244475"/>
                  <a:pt x="1152525" y="247650"/>
                </a:cubicBezTo>
                <a:cubicBezTo>
                  <a:pt x="1154912" y="254808"/>
                  <a:pt x="1154541" y="255785"/>
                  <a:pt x="1159669" y="261938"/>
                </a:cubicBezTo>
                <a:cubicBezTo>
                  <a:pt x="1161825" y="264525"/>
                  <a:pt x="1164745" y="266424"/>
                  <a:pt x="1166813" y="269082"/>
                </a:cubicBezTo>
                <a:cubicBezTo>
                  <a:pt x="1170327" y="273600"/>
                  <a:pt x="1173163" y="278607"/>
                  <a:pt x="1176338" y="283369"/>
                </a:cubicBezTo>
                <a:cubicBezTo>
                  <a:pt x="1177925" y="285750"/>
                  <a:pt x="1179076" y="288489"/>
                  <a:pt x="1181100" y="290513"/>
                </a:cubicBezTo>
                <a:lnTo>
                  <a:pt x="1190625" y="300038"/>
                </a:lnTo>
                <a:cubicBezTo>
                  <a:pt x="1196289" y="317025"/>
                  <a:pt x="1188258" y="296488"/>
                  <a:pt x="1200150" y="314325"/>
                </a:cubicBezTo>
                <a:cubicBezTo>
                  <a:pt x="1201542" y="316414"/>
                  <a:pt x="1201543" y="319162"/>
                  <a:pt x="1202532" y="321469"/>
                </a:cubicBezTo>
                <a:cubicBezTo>
                  <a:pt x="1203930" y="324732"/>
                  <a:pt x="1205896" y="327731"/>
                  <a:pt x="1207294" y="330994"/>
                </a:cubicBezTo>
                <a:cubicBezTo>
                  <a:pt x="1208283" y="333301"/>
                  <a:pt x="1208985" y="335724"/>
                  <a:pt x="1209675" y="338138"/>
                </a:cubicBezTo>
                <a:cubicBezTo>
                  <a:pt x="1212583" y="348314"/>
                  <a:pt x="1211979" y="348504"/>
                  <a:pt x="1214438" y="359569"/>
                </a:cubicBezTo>
                <a:cubicBezTo>
                  <a:pt x="1215148" y="362764"/>
                  <a:pt x="1215355" y="366167"/>
                  <a:pt x="1216819" y="369094"/>
                </a:cubicBezTo>
                <a:cubicBezTo>
                  <a:pt x="1218594" y="372644"/>
                  <a:pt x="1221582" y="375444"/>
                  <a:pt x="1223963" y="378619"/>
                </a:cubicBezTo>
                <a:cubicBezTo>
                  <a:pt x="1227953" y="394582"/>
                  <a:pt x="1224380" y="382113"/>
                  <a:pt x="1231107" y="400050"/>
                </a:cubicBezTo>
                <a:cubicBezTo>
                  <a:pt x="1237985" y="418392"/>
                  <a:pt x="1228365" y="394207"/>
                  <a:pt x="1235869" y="416719"/>
                </a:cubicBezTo>
                <a:cubicBezTo>
                  <a:pt x="1237221" y="420774"/>
                  <a:pt x="1239280" y="424570"/>
                  <a:pt x="1240632" y="428625"/>
                </a:cubicBezTo>
                <a:cubicBezTo>
                  <a:pt x="1241667" y="431730"/>
                  <a:pt x="1242114" y="435003"/>
                  <a:pt x="1243013" y="438150"/>
                </a:cubicBezTo>
                <a:cubicBezTo>
                  <a:pt x="1243703" y="440564"/>
                  <a:pt x="1244785" y="442859"/>
                  <a:pt x="1245394" y="445294"/>
                </a:cubicBezTo>
                <a:cubicBezTo>
                  <a:pt x="1248798" y="458913"/>
                  <a:pt x="1246485" y="454484"/>
                  <a:pt x="1250157" y="466725"/>
                </a:cubicBezTo>
                <a:cubicBezTo>
                  <a:pt x="1251600" y="471533"/>
                  <a:pt x="1253935" y="476090"/>
                  <a:pt x="1254919" y="481013"/>
                </a:cubicBezTo>
                <a:cubicBezTo>
                  <a:pt x="1257996" y="496400"/>
                  <a:pt x="1255490" y="489299"/>
                  <a:pt x="1262063" y="502444"/>
                </a:cubicBezTo>
                <a:cubicBezTo>
                  <a:pt x="1263650" y="508794"/>
                  <a:pt x="1265541" y="515076"/>
                  <a:pt x="1266825" y="521494"/>
                </a:cubicBezTo>
                <a:cubicBezTo>
                  <a:pt x="1268184" y="528285"/>
                  <a:pt x="1269572" y="536205"/>
                  <a:pt x="1271588" y="542925"/>
                </a:cubicBezTo>
                <a:cubicBezTo>
                  <a:pt x="1280687" y="573259"/>
                  <a:pt x="1272311" y="539042"/>
                  <a:pt x="1281113" y="578644"/>
                </a:cubicBezTo>
                <a:cubicBezTo>
                  <a:pt x="1281907" y="587375"/>
                  <a:pt x="1282053" y="596190"/>
                  <a:pt x="1283494" y="604838"/>
                </a:cubicBezTo>
                <a:cubicBezTo>
                  <a:pt x="1284444" y="610538"/>
                  <a:pt x="1287619" y="615764"/>
                  <a:pt x="1288257" y="621507"/>
                </a:cubicBezTo>
                <a:cubicBezTo>
                  <a:pt x="1290012" y="637305"/>
                  <a:pt x="1289506" y="653278"/>
                  <a:pt x="1290638" y="669132"/>
                </a:cubicBezTo>
                <a:cubicBezTo>
                  <a:pt x="1291094" y="675515"/>
                  <a:pt x="1292271" y="681826"/>
                  <a:pt x="1293019" y="688182"/>
                </a:cubicBezTo>
                <a:cubicBezTo>
                  <a:pt x="1295919" y="712832"/>
                  <a:pt x="1293042" y="702541"/>
                  <a:pt x="1297782" y="716757"/>
                </a:cubicBezTo>
                <a:cubicBezTo>
                  <a:pt x="1298576" y="721519"/>
                  <a:pt x="1299630" y="726246"/>
                  <a:pt x="1300163" y="731044"/>
                </a:cubicBezTo>
                <a:cubicBezTo>
                  <a:pt x="1301218" y="740544"/>
                  <a:pt x="1301427" y="750126"/>
                  <a:pt x="1302544" y="759619"/>
                </a:cubicBezTo>
                <a:cubicBezTo>
                  <a:pt x="1303589" y="768504"/>
                  <a:pt x="1304779" y="771086"/>
                  <a:pt x="1307307" y="778669"/>
                </a:cubicBezTo>
                <a:cubicBezTo>
                  <a:pt x="1309874" y="801774"/>
                  <a:pt x="1311089" y="809839"/>
                  <a:pt x="1312069" y="835819"/>
                </a:cubicBezTo>
                <a:cubicBezTo>
                  <a:pt x="1315713" y="932407"/>
                  <a:pt x="1304805" y="897385"/>
                  <a:pt x="1316832" y="933450"/>
                </a:cubicBezTo>
                <a:cubicBezTo>
                  <a:pt x="1317626" y="940594"/>
                  <a:pt x="1318590" y="947721"/>
                  <a:pt x="1319213" y="954882"/>
                </a:cubicBezTo>
                <a:cubicBezTo>
                  <a:pt x="1321828" y="984958"/>
                  <a:pt x="1320102" y="981654"/>
                  <a:pt x="1323975" y="1004888"/>
                </a:cubicBezTo>
                <a:cubicBezTo>
                  <a:pt x="1324425" y="1007591"/>
                  <a:pt x="1328695" y="1030476"/>
                  <a:pt x="1331119" y="1031082"/>
                </a:cubicBezTo>
                <a:cubicBezTo>
                  <a:pt x="1343079" y="1034072"/>
                  <a:pt x="1337539" y="1032428"/>
                  <a:pt x="1347788" y="1035844"/>
                </a:cubicBezTo>
                <a:cubicBezTo>
                  <a:pt x="1395931" y="1067941"/>
                  <a:pt x="1336310" y="1027810"/>
                  <a:pt x="1371600" y="1052513"/>
                </a:cubicBezTo>
                <a:cubicBezTo>
                  <a:pt x="1376289" y="1055795"/>
                  <a:pt x="1380335" y="1060650"/>
                  <a:pt x="1385888" y="1062038"/>
                </a:cubicBezTo>
                <a:cubicBezTo>
                  <a:pt x="1395165" y="1064357"/>
                  <a:pt x="1408647" y="1067816"/>
                  <a:pt x="1416844" y="1069182"/>
                </a:cubicBezTo>
                <a:cubicBezTo>
                  <a:pt x="1423934" y="1070364"/>
                  <a:pt x="1431160" y="1070547"/>
                  <a:pt x="1438275" y="1071563"/>
                </a:cubicBezTo>
                <a:cubicBezTo>
                  <a:pt x="1442282" y="1072135"/>
                  <a:pt x="1446181" y="1073329"/>
                  <a:pt x="1450182" y="1073944"/>
                </a:cubicBezTo>
                <a:cubicBezTo>
                  <a:pt x="1466824" y="1076504"/>
                  <a:pt x="1483408" y="1079690"/>
                  <a:pt x="1500188" y="1081088"/>
                </a:cubicBezTo>
                <a:lnTo>
                  <a:pt x="1528763" y="1083469"/>
                </a:lnTo>
                <a:cubicBezTo>
                  <a:pt x="1532732" y="1084263"/>
                  <a:pt x="1536879" y="1084429"/>
                  <a:pt x="1540669" y="1085850"/>
                </a:cubicBezTo>
                <a:cubicBezTo>
                  <a:pt x="1543349" y="1086855"/>
                  <a:pt x="1545133" y="1089608"/>
                  <a:pt x="1547813" y="1090613"/>
                </a:cubicBezTo>
                <a:cubicBezTo>
                  <a:pt x="1551603" y="1092034"/>
                  <a:pt x="1555750" y="1092200"/>
                  <a:pt x="1559719" y="1092994"/>
                </a:cubicBezTo>
                <a:cubicBezTo>
                  <a:pt x="1562894" y="1094582"/>
                  <a:pt x="1565876" y="1096634"/>
                  <a:pt x="1569244" y="1097757"/>
                </a:cubicBezTo>
                <a:cubicBezTo>
                  <a:pt x="1573084" y="1099037"/>
                  <a:pt x="1577199" y="1099260"/>
                  <a:pt x="1581150" y="1100138"/>
                </a:cubicBezTo>
                <a:cubicBezTo>
                  <a:pt x="1584345" y="1100848"/>
                  <a:pt x="1587500" y="1101725"/>
                  <a:pt x="1590675" y="1102519"/>
                </a:cubicBezTo>
                <a:cubicBezTo>
                  <a:pt x="1593056" y="1104107"/>
                  <a:pt x="1595259" y="1106002"/>
                  <a:pt x="1597819" y="1107282"/>
                </a:cubicBezTo>
                <a:cubicBezTo>
                  <a:pt x="1601234" y="1108990"/>
                  <a:pt x="1611438" y="1111281"/>
                  <a:pt x="1614488" y="1112044"/>
                </a:cubicBezTo>
                <a:cubicBezTo>
                  <a:pt x="1616869" y="1114425"/>
                  <a:pt x="1618708" y="1117517"/>
                  <a:pt x="1621632" y="1119188"/>
                </a:cubicBezTo>
                <a:cubicBezTo>
                  <a:pt x="1624557" y="1120859"/>
                  <a:pt x="1644576" y="1123805"/>
                  <a:pt x="1645444" y="1123950"/>
                </a:cubicBezTo>
                <a:lnTo>
                  <a:pt x="1659732" y="1128713"/>
                </a:lnTo>
                <a:cubicBezTo>
                  <a:pt x="1662113" y="1129507"/>
                  <a:pt x="1664545" y="1130162"/>
                  <a:pt x="1666875" y="1131094"/>
                </a:cubicBezTo>
                <a:cubicBezTo>
                  <a:pt x="1673053" y="1133565"/>
                  <a:pt x="1681347" y="1137505"/>
                  <a:pt x="1688307" y="1138238"/>
                </a:cubicBezTo>
                <a:cubicBezTo>
                  <a:pt x="1700174" y="1139487"/>
                  <a:pt x="1712119" y="1139825"/>
                  <a:pt x="1724025" y="1140619"/>
                </a:cubicBezTo>
                <a:cubicBezTo>
                  <a:pt x="1739448" y="1145759"/>
                  <a:pt x="1735012" y="1144922"/>
                  <a:pt x="1762125" y="1145382"/>
                </a:cubicBezTo>
                <a:lnTo>
                  <a:pt x="2012157" y="1147763"/>
                </a:lnTo>
                <a:cubicBezTo>
                  <a:pt x="2019307" y="1148784"/>
                  <a:pt x="2033076" y="1150437"/>
                  <a:pt x="2040732" y="1152525"/>
                </a:cubicBezTo>
                <a:cubicBezTo>
                  <a:pt x="2045575" y="1153846"/>
                  <a:pt x="2050149" y="1156071"/>
                  <a:pt x="2055019" y="1157288"/>
                </a:cubicBezTo>
                <a:lnTo>
                  <a:pt x="2064544" y="1159669"/>
                </a:lnTo>
                <a:cubicBezTo>
                  <a:pt x="2081096" y="1170704"/>
                  <a:pt x="2060292" y="1157543"/>
                  <a:pt x="2083594" y="1169194"/>
                </a:cubicBezTo>
                <a:cubicBezTo>
                  <a:pt x="2100040" y="1177417"/>
                  <a:pt x="2080438" y="1171382"/>
                  <a:pt x="2100263" y="1176338"/>
                </a:cubicBezTo>
                <a:cubicBezTo>
                  <a:pt x="2103438" y="1178719"/>
                  <a:pt x="2106238" y="1181707"/>
                  <a:pt x="2109788" y="1183482"/>
                </a:cubicBezTo>
                <a:cubicBezTo>
                  <a:pt x="2112715" y="1184946"/>
                  <a:pt x="2116166" y="1184964"/>
                  <a:pt x="2119313" y="1185863"/>
                </a:cubicBezTo>
                <a:cubicBezTo>
                  <a:pt x="2121727" y="1186553"/>
                  <a:pt x="2124076" y="1187450"/>
                  <a:pt x="2126457" y="1188244"/>
                </a:cubicBezTo>
                <a:cubicBezTo>
                  <a:pt x="2128838" y="1189832"/>
                  <a:pt x="2130970" y="1191880"/>
                  <a:pt x="2133600" y="1193007"/>
                </a:cubicBezTo>
                <a:cubicBezTo>
                  <a:pt x="2138708" y="1195196"/>
                  <a:pt x="2153325" y="1196861"/>
                  <a:pt x="2157413" y="1197769"/>
                </a:cubicBezTo>
                <a:cubicBezTo>
                  <a:pt x="2159863" y="1198313"/>
                  <a:pt x="2162143" y="1199460"/>
                  <a:pt x="2164557" y="1200150"/>
                </a:cubicBezTo>
                <a:cubicBezTo>
                  <a:pt x="2167704" y="1201049"/>
                  <a:pt x="2170907" y="1201738"/>
                  <a:pt x="2174082" y="1202532"/>
                </a:cubicBezTo>
                <a:cubicBezTo>
                  <a:pt x="2176463" y="1204913"/>
                  <a:pt x="2178423" y="1207807"/>
                  <a:pt x="2181225" y="1209675"/>
                </a:cubicBezTo>
                <a:cubicBezTo>
                  <a:pt x="2183314" y="1211067"/>
                  <a:pt x="2188369" y="1212057"/>
                  <a:pt x="2188369" y="1212057"/>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2"/>
            </p:custDataLst>
          </p:nvPr>
        </p:nvSpPr>
        <p:spPr>
          <a:xfrm>
            <a:off x="58652" y="5083435"/>
            <a:ext cx="2582625" cy="986714"/>
          </a:xfrm>
          <a:prstGeom prst="rect">
            <a:avLst/>
          </a:prstGeom>
          <a:noFill/>
        </p:spPr>
        <p:txBody>
          <a:bodyPr wrap="square" rtlCol="0">
            <a:noAutofit/>
          </a:bodyPr>
          <a:lstStyle/>
          <a:p>
            <a:r>
              <a:rPr lang="en-US" altLang="zh-CN" sz="1200" dirty="0">
                <a:sym typeface="+mn-ea"/>
              </a:rPr>
              <a:t>Use the Fielder-XT guidewire to open the stenosis of the anterior descending artery and guide the microcatheter into the anterior descending branch.</a:t>
            </a:r>
            <a:endParaRPr lang="zh-CN" altLang="en-US" sz="1200" dirty="0">
              <a:sym typeface="+mn-ea"/>
            </a:endParaRPr>
          </a:p>
        </p:txBody>
      </p:sp>
      <p:cxnSp>
        <p:nvCxnSpPr>
          <p:cNvPr id="11" name="直接箭头连接符 10"/>
          <p:cNvCxnSpPr/>
          <p:nvPr/>
        </p:nvCxnSpPr>
        <p:spPr>
          <a:xfrm flipH="1" flipV="1">
            <a:off x="1772920" y="4280787"/>
            <a:ext cx="7200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rot="20817303">
            <a:off x="1154559" y="3257665"/>
            <a:ext cx="288032" cy="1016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3"/>
            </p:custDataLst>
          </p:nvPr>
        </p:nvSpPr>
        <p:spPr>
          <a:xfrm>
            <a:off x="1156990" y="3211082"/>
            <a:ext cx="1440160" cy="596265"/>
          </a:xfrm>
          <a:prstGeom prst="rect">
            <a:avLst/>
          </a:prstGeom>
          <a:noFill/>
        </p:spPr>
        <p:txBody>
          <a:bodyPr wrap="square" rtlCol="0">
            <a:noAutofit/>
          </a:bodyPr>
          <a:lstStyle/>
          <a:p>
            <a:r>
              <a:rPr lang="en-US" altLang="zh-CN" sz="1200" dirty="0">
                <a:sym typeface="+mn-ea"/>
              </a:rPr>
              <a:t>Anterior descending artery stenosis</a:t>
            </a:r>
            <a:endParaRPr lang="zh-CN" altLang="en-US" sz="1200" dirty="0">
              <a:sym typeface="+mn-ea"/>
            </a:endParaRPr>
          </a:p>
        </p:txBody>
      </p:sp>
      <p:sp>
        <p:nvSpPr>
          <p:cNvPr id="14" name="文本框 13"/>
          <p:cNvSpPr txBox="1"/>
          <p:nvPr>
            <p:custDataLst>
              <p:tags r:id="rId4"/>
            </p:custDataLst>
          </p:nvPr>
        </p:nvSpPr>
        <p:spPr>
          <a:xfrm>
            <a:off x="1324502" y="4552559"/>
            <a:ext cx="2582625" cy="596265"/>
          </a:xfrm>
          <a:prstGeom prst="rect">
            <a:avLst/>
          </a:prstGeom>
          <a:noFill/>
        </p:spPr>
        <p:txBody>
          <a:bodyPr wrap="square" rtlCol="0">
            <a:noAutofit/>
          </a:bodyPr>
          <a:lstStyle/>
          <a:p>
            <a:r>
              <a:rPr lang="en-US" altLang="zh-CN" sz="1200" dirty="0">
                <a:sym typeface="+mn-ea"/>
              </a:rPr>
              <a:t>Microcatheter tip</a:t>
            </a:r>
            <a:endParaRPr lang="zh-CN" altLang="en-US" sz="1200" dirty="0">
              <a:sym typeface="+mn-ea"/>
            </a:endParaRPr>
          </a:p>
        </p:txBody>
      </p:sp>
      <p:pic>
        <p:nvPicPr>
          <p:cNvPr id="15" name="图片 14"/>
          <p:cNvPicPr>
            <a:picLocks noChangeAspect="1"/>
          </p:cNvPicPr>
          <p:nvPr/>
        </p:nvPicPr>
        <p:blipFill>
          <a:blip r:embed="rId14"/>
          <a:stretch>
            <a:fillRect/>
          </a:stretch>
        </p:blipFill>
        <p:spPr>
          <a:xfrm>
            <a:off x="2668216" y="1040988"/>
            <a:ext cx="2448272" cy="2031157"/>
          </a:xfrm>
          <a:prstGeom prst="rect">
            <a:avLst/>
          </a:prstGeom>
        </p:spPr>
      </p:pic>
      <p:sp>
        <p:nvSpPr>
          <p:cNvPr id="16" name="文本框 15"/>
          <p:cNvSpPr txBox="1"/>
          <p:nvPr>
            <p:custDataLst>
              <p:tags r:id="rId5"/>
            </p:custDataLst>
          </p:nvPr>
        </p:nvSpPr>
        <p:spPr>
          <a:xfrm>
            <a:off x="2607665" y="5099112"/>
            <a:ext cx="2582625" cy="830102"/>
          </a:xfrm>
          <a:prstGeom prst="rect">
            <a:avLst/>
          </a:prstGeom>
          <a:noFill/>
        </p:spPr>
        <p:txBody>
          <a:bodyPr wrap="square" rtlCol="0">
            <a:noAutofit/>
          </a:bodyPr>
          <a:lstStyle/>
          <a:p>
            <a:r>
              <a:rPr lang="en-US" altLang="zh-CN" sz="1200" dirty="0">
                <a:sym typeface="+mn-ea"/>
              </a:rPr>
              <a:t>Fix the microcatheter, replace the Pathwire (0.8 gf), and use the balloon to pre-expand and then perform angiography.</a:t>
            </a:r>
            <a:endParaRPr lang="zh-CN" altLang="en-US" sz="1200" dirty="0">
              <a:sym typeface="+mn-ea"/>
            </a:endParaRPr>
          </a:p>
        </p:txBody>
      </p:sp>
      <p:sp>
        <p:nvSpPr>
          <p:cNvPr id="17" name="椭圆 16"/>
          <p:cNvSpPr/>
          <p:nvPr/>
        </p:nvSpPr>
        <p:spPr>
          <a:xfrm>
            <a:off x="0" y="927781"/>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18" name="矩形 17"/>
          <p:cNvSpPr/>
          <p:nvPr/>
        </p:nvSpPr>
        <p:spPr>
          <a:xfrm>
            <a:off x="2428784" y="477197"/>
            <a:ext cx="4285725" cy="553998"/>
          </a:xfrm>
          <a:prstGeom prst="rect">
            <a:avLst/>
          </a:prstGeom>
        </p:spPr>
        <p:txBody>
          <a:bodyPr wrap="none">
            <a:spAutoFit/>
          </a:bodyPr>
          <a:lstStyle/>
          <a:p>
            <a:pPr marL="342900" indent="-342900">
              <a:lnSpc>
                <a:spcPct val="150000"/>
              </a:lnSpc>
              <a:buAutoNum type="alphaLcPeriod"/>
            </a:pPr>
            <a:r>
              <a:rPr lang="en-US" altLang="zh-CN" sz="2000" dirty="0"/>
              <a:t>Anterior descending artery stenosis</a:t>
            </a:r>
            <a:r>
              <a:rPr lang="en-US" altLang="zh-CN" dirty="0"/>
              <a:t>.</a:t>
            </a:r>
          </a:p>
        </p:txBody>
      </p:sp>
      <p:pic>
        <p:nvPicPr>
          <p:cNvPr id="20" name="图片 19"/>
          <p:cNvPicPr>
            <a:picLocks noChangeAspect="1"/>
          </p:cNvPicPr>
          <p:nvPr/>
        </p:nvPicPr>
        <p:blipFill>
          <a:blip r:embed="rId15"/>
          <a:stretch>
            <a:fillRect/>
          </a:stretch>
        </p:blipFill>
        <p:spPr>
          <a:xfrm>
            <a:off x="2668217" y="3068961"/>
            <a:ext cx="1438434" cy="1930173"/>
          </a:xfrm>
          <a:prstGeom prst="rect">
            <a:avLst/>
          </a:prstGeom>
        </p:spPr>
      </p:pic>
      <p:cxnSp>
        <p:nvCxnSpPr>
          <p:cNvPr id="22" name="直接箭头连接符 21"/>
          <p:cNvCxnSpPr/>
          <p:nvPr/>
        </p:nvCxnSpPr>
        <p:spPr>
          <a:xfrm flipV="1">
            <a:off x="3810681" y="2636912"/>
            <a:ext cx="899475" cy="1337989"/>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6"/>
            </p:custDataLst>
          </p:nvPr>
        </p:nvSpPr>
        <p:spPr>
          <a:xfrm>
            <a:off x="4108376" y="3396314"/>
            <a:ext cx="1154637" cy="369368"/>
          </a:xfrm>
          <a:prstGeom prst="rect">
            <a:avLst/>
          </a:prstGeom>
          <a:noFill/>
        </p:spPr>
        <p:txBody>
          <a:bodyPr wrap="square" rtlCol="0">
            <a:noAutofit/>
          </a:bodyPr>
          <a:lstStyle/>
          <a:p>
            <a:r>
              <a:rPr lang="en-US" altLang="zh-CN" sz="1200" dirty="0" err="1">
                <a:sym typeface="+mn-ea"/>
              </a:rPr>
              <a:t>Pathwire</a:t>
            </a:r>
            <a:r>
              <a:rPr lang="en-US" altLang="zh-CN" sz="1200" dirty="0">
                <a:sym typeface="+mn-ea"/>
              </a:rPr>
              <a:t>( 0.8 gf)</a:t>
            </a:r>
            <a:endParaRPr lang="zh-CN" altLang="en-US" sz="1200" dirty="0">
              <a:sym typeface="+mn-ea"/>
            </a:endParaRPr>
          </a:p>
        </p:txBody>
      </p:sp>
      <p:sp>
        <p:nvSpPr>
          <p:cNvPr id="26" name="椭圆 25"/>
          <p:cNvSpPr/>
          <p:nvPr/>
        </p:nvSpPr>
        <p:spPr>
          <a:xfrm rot="20953910">
            <a:off x="3655956" y="1214714"/>
            <a:ext cx="288032" cy="1016034"/>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7"/>
            </p:custDataLst>
          </p:nvPr>
        </p:nvSpPr>
        <p:spPr>
          <a:xfrm>
            <a:off x="3387434" y="1010440"/>
            <a:ext cx="2006249" cy="302628"/>
          </a:xfrm>
          <a:prstGeom prst="rect">
            <a:avLst/>
          </a:prstGeom>
          <a:noFill/>
        </p:spPr>
        <p:txBody>
          <a:bodyPr wrap="square" rtlCol="0">
            <a:noAutofit/>
          </a:bodyPr>
          <a:lstStyle/>
          <a:p>
            <a:r>
              <a:rPr lang="en-US" altLang="zh-CN" sz="1200" dirty="0">
                <a:sym typeface="+mn-ea"/>
              </a:rPr>
              <a:t>Balloon in narrow section</a:t>
            </a:r>
            <a:endParaRPr lang="zh-CN" altLang="en-US" sz="1200" dirty="0">
              <a:sym typeface="+mn-ea"/>
            </a:endParaRPr>
          </a:p>
        </p:txBody>
      </p:sp>
      <p:sp>
        <p:nvSpPr>
          <p:cNvPr id="28" name="椭圆 27"/>
          <p:cNvSpPr/>
          <p:nvPr/>
        </p:nvSpPr>
        <p:spPr>
          <a:xfrm>
            <a:off x="2659360" y="980728"/>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cxnSp>
        <p:nvCxnSpPr>
          <p:cNvPr id="30" name="直接箭头连接符 29"/>
          <p:cNvCxnSpPr/>
          <p:nvPr/>
        </p:nvCxnSpPr>
        <p:spPr>
          <a:xfrm flipV="1">
            <a:off x="1259632" y="1988840"/>
            <a:ext cx="293910" cy="12494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16"/>
          <a:stretch>
            <a:fillRect/>
          </a:stretch>
        </p:blipFill>
        <p:spPr>
          <a:xfrm>
            <a:off x="5272583" y="1905084"/>
            <a:ext cx="1281233" cy="2158961"/>
          </a:xfrm>
          <a:prstGeom prst="rect">
            <a:avLst/>
          </a:prstGeom>
        </p:spPr>
      </p:pic>
      <p:sp>
        <p:nvSpPr>
          <p:cNvPr id="34" name="椭圆 33"/>
          <p:cNvSpPr/>
          <p:nvPr/>
        </p:nvSpPr>
        <p:spPr>
          <a:xfrm>
            <a:off x="5220072" y="1844824"/>
            <a:ext cx="256456" cy="2513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pic>
        <p:nvPicPr>
          <p:cNvPr id="35" name="图片 34"/>
          <p:cNvPicPr>
            <a:picLocks noChangeAspect="1"/>
          </p:cNvPicPr>
          <p:nvPr/>
        </p:nvPicPr>
        <p:blipFill>
          <a:blip r:embed="rId17"/>
          <a:stretch>
            <a:fillRect/>
          </a:stretch>
        </p:blipFill>
        <p:spPr>
          <a:xfrm>
            <a:off x="6553816" y="1905083"/>
            <a:ext cx="1231904" cy="2163787"/>
          </a:xfrm>
          <a:prstGeom prst="rect">
            <a:avLst/>
          </a:prstGeom>
        </p:spPr>
      </p:pic>
      <p:pic>
        <p:nvPicPr>
          <p:cNvPr id="36" name="图片 35"/>
          <p:cNvPicPr>
            <a:picLocks noChangeAspect="1"/>
          </p:cNvPicPr>
          <p:nvPr/>
        </p:nvPicPr>
        <p:blipFill>
          <a:blip r:embed="rId18"/>
          <a:stretch>
            <a:fillRect/>
          </a:stretch>
        </p:blipFill>
        <p:spPr>
          <a:xfrm>
            <a:off x="7785719" y="1902276"/>
            <a:ext cx="1300577" cy="2161769"/>
          </a:xfrm>
          <a:prstGeom prst="rect">
            <a:avLst/>
          </a:prstGeom>
        </p:spPr>
      </p:pic>
      <p:sp>
        <p:nvSpPr>
          <p:cNvPr id="37" name="文本框 36"/>
          <p:cNvSpPr txBox="1"/>
          <p:nvPr>
            <p:custDataLst>
              <p:tags r:id="rId8"/>
            </p:custDataLst>
          </p:nvPr>
        </p:nvSpPr>
        <p:spPr>
          <a:xfrm>
            <a:off x="5635765" y="4231121"/>
            <a:ext cx="3090491" cy="596265"/>
          </a:xfrm>
          <a:prstGeom prst="rect">
            <a:avLst/>
          </a:prstGeom>
          <a:noFill/>
        </p:spPr>
        <p:txBody>
          <a:bodyPr wrap="square" rtlCol="0">
            <a:noAutofit/>
          </a:bodyPr>
          <a:lstStyle/>
          <a:p>
            <a:r>
              <a:rPr lang="en-US" altLang="zh-CN" sz="1200" dirty="0">
                <a:sym typeface="+mn-ea"/>
              </a:rPr>
              <a:t>Pathwire guides the pre-expanded balloon and stent to the lesion to complete the treatment.</a:t>
            </a:r>
            <a:endParaRPr lang="zh-CN" altLang="en-US" sz="1200" dirty="0">
              <a:sym typeface="+mn-ea"/>
            </a:endParaRPr>
          </a:p>
        </p:txBody>
      </p:sp>
      <p:sp>
        <p:nvSpPr>
          <p:cNvPr id="38" name="矩形 37"/>
          <p:cNvSpPr/>
          <p:nvPr/>
        </p:nvSpPr>
        <p:spPr>
          <a:xfrm>
            <a:off x="5552332" y="2052795"/>
            <a:ext cx="1074146" cy="461665"/>
          </a:xfrm>
          <a:prstGeom prst="rect">
            <a:avLst/>
          </a:prstGeom>
        </p:spPr>
        <p:txBody>
          <a:bodyPr wrap="square">
            <a:spAutoFit/>
          </a:bodyPr>
          <a:lstStyle/>
          <a:p>
            <a:r>
              <a:rPr lang="en-US" altLang="zh-CN" sz="1200" dirty="0">
                <a:sym typeface="+mn-ea"/>
              </a:rPr>
              <a:t>Pre-expanded balloon</a:t>
            </a:r>
            <a:endParaRPr lang="zh-CN" altLang="en-US" sz="1200" dirty="0"/>
          </a:p>
        </p:txBody>
      </p:sp>
      <p:sp>
        <p:nvSpPr>
          <p:cNvPr id="39" name="矩形 38"/>
          <p:cNvSpPr/>
          <p:nvPr/>
        </p:nvSpPr>
        <p:spPr>
          <a:xfrm>
            <a:off x="6959877" y="2498412"/>
            <a:ext cx="500458" cy="276999"/>
          </a:xfrm>
          <a:prstGeom prst="rect">
            <a:avLst/>
          </a:prstGeom>
        </p:spPr>
        <p:txBody>
          <a:bodyPr wrap="none">
            <a:spAutoFit/>
          </a:bodyPr>
          <a:lstStyle/>
          <a:p>
            <a:r>
              <a:rPr lang="en-US" altLang="zh-CN" sz="1200" dirty="0">
                <a:sym typeface="+mn-ea"/>
              </a:rPr>
              <a:t>stent</a:t>
            </a:r>
            <a:endParaRPr lang="zh-CN" altLang="en-US" sz="1200" dirty="0"/>
          </a:p>
        </p:txBody>
      </p:sp>
      <p:sp>
        <p:nvSpPr>
          <p:cNvPr id="40" name="任意多边形 39"/>
          <p:cNvSpPr/>
          <p:nvPr/>
        </p:nvSpPr>
        <p:spPr>
          <a:xfrm>
            <a:off x="1597025" y="2228850"/>
            <a:ext cx="60325" cy="825500"/>
          </a:xfrm>
          <a:custGeom>
            <a:avLst/>
            <a:gdLst>
              <a:gd name="connsiteX0" fmla="*/ 38100 w 60325"/>
              <a:gd name="connsiteY0" fmla="*/ 0 h 825500"/>
              <a:gd name="connsiteX1" fmla="*/ 47625 w 60325"/>
              <a:gd name="connsiteY1" fmla="*/ 47625 h 825500"/>
              <a:gd name="connsiteX2" fmla="*/ 53975 w 60325"/>
              <a:gd name="connsiteY2" fmla="*/ 60325 h 825500"/>
              <a:gd name="connsiteX3" fmla="*/ 50800 w 60325"/>
              <a:gd name="connsiteY3" fmla="*/ 171450 h 825500"/>
              <a:gd name="connsiteX4" fmla="*/ 50800 w 60325"/>
              <a:gd name="connsiteY4" fmla="*/ 269875 h 825500"/>
              <a:gd name="connsiteX5" fmla="*/ 44450 w 60325"/>
              <a:gd name="connsiteY5" fmla="*/ 288925 h 825500"/>
              <a:gd name="connsiteX6" fmla="*/ 41275 w 60325"/>
              <a:gd name="connsiteY6" fmla="*/ 298450 h 825500"/>
              <a:gd name="connsiteX7" fmla="*/ 31750 w 60325"/>
              <a:gd name="connsiteY7" fmla="*/ 311150 h 825500"/>
              <a:gd name="connsiteX8" fmla="*/ 28575 w 60325"/>
              <a:gd name="connsiteY8" fmla="*/ 333375 h 825500"/>
              <a:gd name="connsiteX9" fmla="*/ 22225 w 60325"/>
              <a:gd name="connsiteY9" fmla="*/ 361950 h 825500"/>
              <a:gd name="connsiteX10" fmla="*/ 19050 w 60325"/>
              <a:gd name="connsiteY10" fmla="*/ 371475 h 825500"/>
              <a:gd name="connsiteX11" fmla="*/ 12700 w 60325"/>
              <a:gd name="connsiteY11" fmla="*/ 431800 h 825500"/>
              <a:gd name="connsiteX12" fmla="*/ 9525 w 60325"/>
              <a:gd name="connsiteY12" fmla="*/ 441325 h 825500"/>
              <a:gd name="connsiteX13" fmla="*/ 6350 w 60325"/>
              <a:gd name="connsiteY13" fmla="*/ 466725 h 825500"/>
              <a:gd name="connsiteX14" fmla="*/ 0 w 60325"/>
              <a:gd name="connsiteY14" fmla="*/ 501650 h 825500"/>
              <a:gd name="connsiteX15" fmla="*/ 9525 w 60325"/>
              <a:gd name="connsiteY15" fmla="*/ 663575 h 825500"/>
              <a:gd name="connsiteX16" fmla="*/ 19050 w 60325"/>
              <a:gd name="connsiteY16" fmla="*/ 692150 h 825500"/>
              <a:gd name="connsiteX17" fmla="*/ 22225 w 60325"/>
              <a:gd name="connsiteY17" fmla="*/ 708025 h 825500"/>
              <a:gd name="connsiteX18" fmla="*/ 28575 w 60325"/>
              <a:gd name="connsiteY18" fmla="*/ 723900 h 825500"/>
              <a:gd name="connsiteX19" fmla="*/ 31750 w 60325"/>
              <a:gd name="connsiteY19" fmla="*/ 736600 h 825500"/>
              <a:gd name="connsiteX20" fmla="*/ 41275 w 60325"/>
              <a:gd name="connsiteY20" fmla="*/ 765175 h 825500"/>
              <a:gd name="connsiteX21" fmla="*/ 50800 w 60325"/>
              <a:gd name="connsiteY21" fmla="*/ 793750 h 825500"/>
              <a:gd name="connsiteX22" fmla="*/ 57150 w 60325"/>
              <a:gd name="connsiteY22" fmla="*/ 822325 h 825500"/>
              <a:gd name="connsiteX23" fmla="*/ 60325 w 60325"/>
              <a:gd name="connsiteY23"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325" h="825500">
                <a:moveTo>
                  <a:pt x="38100" y="0"/>
                </a:moveTo>
                <a:cubicBezTo>
                  <a:pt x="39932" y="10989"/>
                  <a:pt x="41696" y="33791"/>
                  <a:pt x="47625" y="47625"/>
                </a:cubicBezTo>
                <a:cubicBezTo>
                  <a:pt x="49489" y="51975"/>
                  <a:pt x="51858" y="56092"/>
                  <a:pt x="53975" y="60325"/>
                </a:cubicBezTo>
                <a:cubicBezTo>
                  <a:pt x="52917" y="97367"/>
                  <a:pt x="50800" y="134393"/>
                  <a:pt x="50800" y="171450"/>
                </a:cubicBezTo>
                <a:cubicBezTo>
                  <a:pt x="50800" y="213000"/>
                  <a:pt x="58033" y="233708"/>
                  <a:pt x="50800" y="269875"/>
                </a:cubicBezTo>
                <a:cubicBezTo>
                  <a:pt x="49487" y="276439"/>
                  <a:pt x="46567" y="282575"/>
                  <a:pt x="44450" y="288925"/>
                </a:cubicBezTo>
                <a:cubicBezTo>
                  <a:pt x="43392" y="292100"/>
                  <a:pt x="43283" y="295773"/>
                  <a:pt x="41275" y="298450"/>
                </a:cubicBezTo>
                <a:lnTo>
                  <a:pt x="31750" y="311150"/>
                </a:lnTo>
                <a:cubicBezTo>
                  <a:pt x="30692" y="318558"/>
                  <a:pt x="29805" y="325993"/>
                  <a:pt x="28575" y="333375"/>
                </a:cubicBezTo>
                <a:cubicBezTo>
                  <a:pt x="27266" y="341232"/>
                  <a:pt x="24508" y="353958"/>
                  <a:pt x="22225" y="361950"/>
                </a:cubicBezTo>
                <a:cubicBezTo>
                  <a:pt x="21306" y="365168"/>
                  <a:pt x="20108" y="368300"/>
                  <a:pt x="19050" y="371475"/>
                </a:cubicBezTo>
                <a:cubicBezTo>
                  <a:pt x="17440" y="392400"/>
                  <a:pt x="17183" y="411627"/>
                  <a:pt x="12700" y="431800"/>
                </a:cubicBezTo>
                <a:cubicBezTo>
                  <a:pt x="11974" y="435067"/>
                  <a:pt x="10583" y="438150"/>
                  <a:pt x="9525" y="441325"/>
                </a:cubicBezTo>
                <a:cubicBezTo>
                  <a:pt x="8467" y="449792"/>
                  <a:pt x="7681" y="458297"/>
                  <a:pt x="6350" y="466725"/>
                </a:cubicBezTo>
                <a:cubicBezTo>
                  <a:pt x="4505" y="478413"/>
                  <a:pt x="269" y="489821"/>
                  <a:pt x="0" y="501650"/>
                </a:cubicBezTo>
                <a:cubicBezTo>
                  <a:pt x="-21" y="502594"/>
                  <a:pt x="1388" y="639165"/>
                  <a:pt x="9525" y="663575"/>
                </a:cubicBezTo>
                <a:cubicBezTo>
                  <a:pt x="12700" y="673100"/>
                  <a:pt x="17081" y="682305"/>
                  <a:pt x="19050" y="692150"/>
                </a:cubicBezTo>
                <a:cubicBezTo>
                  <a:pt x="20108" y="697442"/>
                  <a:pt x="20674" y="702856"/>
                  <a:pt x="22225" y="708025"/>
                </a:cubicBezTo>
                <a:cubicBezTo>
                  <a:pt x="23863" y="713484"/>
                  <a:pt x="26773" y="718493"/>
                  <a:pt x="28575" y="723900"/>
                </a:cubicBezTo>
                <a:cubicBezTo>
                  <a:pt x="29955" y="728040"/>
                  <a:pt x="30467" y="732429"/>
                  <a:pt x="31750" y="736600"/>
                </a:cubicBezTo>
                <a:cubicBezTo>
                  <a:pt x="34703" y="746196"/>
                  <a:pt x="39624" y="755271"/>
                  <a:pt x="41275" y="765175"/>
                </a:cubicBezTo>
                <a:cubicBezTo>
                  <a:pt x="45077" y="787989"/>
                  <a:pt x="40879" y="778869"/>
                  <a:pt x="50800" y="793750"/>
                </a:cubicBezTo>
                <a:cubicBezTo>
                  <a:pt x="52019" y="801067"/>
                  <a:pt x="53242" y="814509"/>
                  <a:pt x="57150" y="822325"/>
                </a:cubicBezTo>
                <a:cubicBezTo>
                  <a:pt x="57819" y="823664"/>
                  <a:pt x="59267" y="824442"/>
                  <a:pt x="60325" y="82550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058ffe70-5e2b-4f47-a34c-6d05a65b9b08"/>
  <p:tag name="COMMONDATA" val="eyJoZGlkIjoiNjRlMzM3NWQyNTQxOWQxYzg1OGUzMGE1Yjg1OWE0ZG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b0df3565-d3ed-4713-a9a3-38126ed510c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主题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主题3</Template>
  <TotalTime>3267</TotalTime>
  <Words>1121</Words>
  <Application>Microsoft Office PowerPoint</Application>
  <PresentationFormat>On-screen Show (4:3)</PresentationFormat>
  <Paragraphs>179</Paragraphs>
  <Slides>16</Slides>
  <Notes>3</Notes>
  <HiddenSlides>0</HiddenSlides>
  <MMClips>0</MMClips>
  <ScaleCrop>false</ScaleCrop>
  <HeadingPairs>
    <vt:vector size="6" baseType="variant">
      <vt:variant>
        <vt:lpstr>Fonts Used</vt:lpstr>
      </vt:variant>
      <vt:variant>
        <vt:i4>1</vt:i4>
      </vt:variant>
      <vt:variant>
        <vt:lpstr>Theme</vt:lpstr>
      </vt:variant>
      <vt:variant>
        <vt:i4>8</vt:i4>
      </vt:variant>
      <vt:variant>
        <vt:lpstr>Slide Titles</vt:lpstr>
      </vt:variant>
      <vt:variant>
        <vt:i4>16</vt:i4>
      </vt:variant>
    </vt:vector>
  </HeadingPairs>
  <TitlesOfParts>
    <vt:vector size="25" baseType="lpstr">
      <vt:lpstr>Calibri</vt:lpstr>
      <vt:lpstr>主题3</vt:lpstr>
      <vt:lpstr>2_主题3</vt:lpstr>
      <vt:lpstr>1_主题3</vt:lpstr>
      <vt:lpstr>3_主题3</vt:lpstr>
      <vt:lpstr>4_主题3</vt:lpstr>
      <vt:lpstr>5_主题3</vt:lpstr>
      <vt:lpstr>6_主题3</vt:lpstr>
      <vt:lpstr>7_主题3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Outlook使用技巧</dc:title>
  <dc:creator>PineXia</dc:creator>
  <cp:lastModifiedBy>Sepehr Fariabi</cp:lastModifiedBy>
  <cp:revision>303</cp:revision>
  <dcterms:created xsi:type="dcterms:W3CDTF">2016-01-19T06:25:00Z</dcterms:created>
  <dcterms:modified xsi:type="dcterms:W3CDTF">2023-08-25T06:22:18Z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619171</vt:lpwstr>
  </property>
  <property fmtid="{D5CDD505-2E9C-101B-9397-08002B2CF9AE}" pid="3" name="NXPowerLiteVersion">
    <vt:lpwstr>D4.1.4</vt:lpwstr>
  </property>
  <property fmtid="{D5CDD505-2E9C-101B-9397-08002B2CF9AE}" pid="4" name="KSOProductBuildVer">
    <vt:lpwstr>2052-11.1.0.14036</vt:lpwstr>
  </property>
  <property fmtid="{D5CDD505-2E9C-101B-9397-08002B2CF9AE}" pid="5" name="ICV">
    <vt:lpwstr>373EADB97A2541AEB8819A1C1C75BF95</vt:lpwstr>
  </property>
</Properties>
</file>