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73" r:id="rId4"/>
    <p:sldId id="268" r:id="rId5"/>
    <p:sldId id="269" r:id="rId6"/>
    <p:sldId id="258" r:id="rId7"/>
    <p:sldId id="259" r:id="rId8"/>
    <p:sldId id="260" r:id="rId9"/>
    <p:sldId id="266" r:id="rId10"/>
    <p:sldId id="261" r:id="rId11"/>
    <p:sldId id="267" r:id="rId12"/>
    <p:sldId id="262" r:id="rId13"/>
    <p:sldId id="263" r:id="rId14"/>
    <p:sldId id="264" r:id="rId15"/>
    <p:sldId id="265" r:id="rId16"/>
    <p:sldId id="275" r:id="rId17"/>
    <p:sldId id="272" r:id="rId18"/>
    <p:sldId id="271" r:id="rId19"/>
    <p:sldId id="270" r:id="rId20"/>
    <p:sldId id="274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67B"/>
    <a:srgbClr val="1E39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095" autoAdjust="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E062C07-8CD6-4D45-B16C-8A0B868F3A8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08F6F1E-5D13-4D65-AE1C-0546197EB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12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A8C1589-EFA3-4D40-A230-79419A802DF4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2DE06A9-006C-463E-8905-8D50387C3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8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06A9-006C-463E-8905-8D50387C3B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29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06A9-006C-463E-8905-8D50387C3B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61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E06A9-006C-463E-8905-8D50387C3B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16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3A71-8A71-491D-96BC-83D6A614017F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894" y="6096398"/>
            <a:ext cx="3200399" cy="625077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475129" y="5961529"/>
            <a:ext cx="10878671" cy="26895"/>
          </a:xfrm>
          <a:prstGeom prst="line">
            <a:avLst/>
          </a:prstGeom>
          <a:ln w="28575">
            <a:solidFill>
              <a:srgbClr val="1D267B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21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B627-6878-4026-90F7-0A2C33958C3A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1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93488-500B-4D7E-886D-8A00FF1BBE9B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68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13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25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68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87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74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65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4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8BD-2139-403A-AB56-924A882C9EF3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65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68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30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1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B66A-23D9-4182-AB91-AAA642D99FC1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7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E893-5289-4299-9E5D-88BAB8EDD6E5}" type="datetime1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3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37D1-48F3-4782-8E93-6C51AC29D78F}" type="datetime1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9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DDC9-3F07-4556-950D-8A6482C5603C}" type="datetime1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1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BCC-C582-4E82-ACDC-67946915917E}" type="datetime1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7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60F9-501E-4338-AC08-6A80021B687F}" type="datetime1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4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5A411-3BFB-4462-8D89-FC04180F07E7}" type="datetime1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4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A0C5-80BA-4197-87D0-49D97717D281}" type="datetime1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B91D-F1DE-4904-B545-4414A0735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88AF5-D19C-4F45-AE33-1FABB34274D8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DBE5D-94F0-44DB-9878-630EA63E531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457" y="6073471"/>
            <a:ext cx="3317779" cy="648004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838200" y="5894084"/>
            <a:ext cx="10515600" cy="0"/>
          </a:xfrm>
          <a:prstGeom prst="line">
            <a:avLst/>
          </a:prstGeom>
          <a:ln w="28575">
            <a:solidFill>
              <a:srgbClr val="1D26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80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744" y="1188720"/>
            <a:ext cx="9259824" cy="315334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Company value through the lens of an investment </a:t>
            </a:r>
            <a:r>
              <a:rPr lang="en-US" b="1" dirty="0" smtClean="0"/>
              <a:t>banker/buyer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Anja Bernier, CBA, CVA - Managing Director </a:t>
            </a:r>
            <a:br>
              <a:rPr lang="en-US" sz="3600" b="1" dirty="0" smtClean="0"/>
            </a:br>
            <a:r>
              <a:rPr lang="en-US" sz="3600" b="1" dirty="0" smtClean="0"/>
              <a:t>Efficient Evolutions LLC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6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Recurring Revenue Streams -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Multi-Year </a:t>
            </a:r>
            <a:r>
              <a:rPr lang="en-US" dirty="0" smtClean="0"/>
              <a:t>Contracts: Comcast</a:t>
            </a:r>
            <a:endParaRPr lang="en-US" dirty="0"/>
          </a:p>
          <a:p>
            <a:r>
              <a:rPr lang="en-US" dirty="0" smtClean="0"/>
              <a:t>Auto-Renewals: Most online subscriptions  (www.dividends.com)</a:t>
            </a:r>
            <a:endParaRPr lang="en-US" dirty="0"/>
          </a:p>
          <a:p>
            <a:r>
              <a:rPr lang="en-US" dirty="0"/>
              <a:t>Sunk money </a:t>
            </a:r>
            <a:r>
              <a:rPr lang="en-US" dirty="0" smtClean="0"/>
              <a:t>subscriptions/consumables: Gillette &amp; razors, HP &amp; ink, security monitoring, cloud storage</a:t>
            </a:r>
            <a:endParaRPr lang="en-US" dirty="0"/>
          </a:p>
          <a:p>
            <a:r>
              <a:rPr lang="en-US" dirty="0"/>
              <a:t>Service </a:t>
            </a:r>
            <a:r>
              <a:rPr lang="en-US" dirty="0" smtClean="0"/>
              <a:t>contracts: optical instruments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3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big fish in a small pond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 known and substantial entity within a defined market</a:t>
            </a:r>
          </a:p>
          <a:p>
            <a:pPr lvl="1"/>
            <a:r>
              <a:rPr lang="en-US" dirty="0" smtClean="0"/>
              <a:t>Strategic acquirers go after known experts first</a:t>
            </a:r>
          </a:p>
          <a:p>
            <a:pPr lvl="1"/>
            <a:r>
              <a:rPr lang="en-US" dirty="0" smtClean="0"/>
              <a:t>Better to be #1 in a small market segment than #10 in a large one (ozone measuring company)</a:t>
            </a:r>
          </a:p>
          <a:p>
            <a:pPr lvl="1"/>
            <a:r>
              <a:rPr lang="en-US" dirty="0" smtClean="0"/>
              <a:t>Have defined expertise and diversify/broaden customer and revenue base across industries</a:t>
            </a:r>
          </a:p>
          <a:p>
            <a:r>
              <a:rPr lang="en-US" dirty="0" smtClean="0"/>
              <a:t>Proprietary know-how and connections (Mueller: patents &amp; Pepsi)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9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 Know-How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asset of the company should NOT be the business owner</a:t>
            </a:r>
          </a:p>
          <a:p>
            <a:pPr lvl="1"/>
            <a:r>
              <a:rPr lang="en-US" dirty="0" smtClean="0"/>
              <a:t>Litmus test: will the company skip a significant beat if the owner would get hit by a bus tomorrow?</a:t>
            </a:r>
          </a:p>
          <a:p>
            <a:pPr lvl="1"/>
            <a:r>
              <a:rPr lang="en-US" dirty="0" smtClean="0"/>
              <a:t>Buyers are concerned about cooperation of seller during transition period </a:t>
            </a:r>
          </a:p>
          <a:p>
            <a:r>
              <a:rPr lang="en-US" dirty="0" smtClean="0"/>
              <a:t>Know-how, vendor and customer relationships need to be spread across multiple people (the more the better)</a:t>
            </a:r>
          </a:p>
          <a:p>
            <a:pPr lvl="1"/>
            <a:r>
              <a:rPr lang="en-US" dirty="0" smtClean="0"/>
              <a:t>Golden Handcuffs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Profit Margin 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matter the reason, a negative profit margin trend will result in a lower sale price</a:t>
            </a:r>
          </a:p>
          <a:p>
            <a:r>
              <a:rPr lang="en-US" dirty="0" smtClean="0"/>
              <a:t> $6 million revenues with $1.2 million profit (20%) is more attractive than $7.5 million revenues with $900K profit (12%)</a:t>
            </a:r>
          </a:p>
          <a:p>
            <a:r>
              <a:rPr lang="en-US" dirty="0" smtClean="0"/>
              <a:t>Reduce discretionary earnings 2-3 years before sale</a:t>
            </a:r>
          </a:p>
          <a:p>
            <a:r>
              <a:rPr lang="en-US" dirty="0" smtClean="0"/>
              <a:t>Profit focused sale incentives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Organized/Literally Cleaning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Nobody wants to buy a mess</a:t>
            </a:r>
          </a:p>
          <a:p>
            <a:r>
              <a:rPr lang="en-US" dirty="0" smtClean="0"/>
              <a:t>Organize/clean-up financials and filing systems</a:t>
            </a:r>
          </a:p>
          <a:p>
            <a:r>
              <a:rPr lang="en-US" dirty="0" smtClean="0"/>
              <a:t>Remove offensive posters/screen savers etc.</a:t>
            </a:r>
          </a:p>
          <a:p>
            <a:r>
              <a:rPr lang="en-US" dirty="0" smtClean="0"/>
              <a:t>DOL postings</a:t>
            </a:r>
          </a:p>
          <a:p>
            <a:r>
              <a:rPr lang="en-US" dirty="0" smtClean="0"/>
              <a:t>Dismiss “problematic” employees </a:t>
            </a:r>
          </a:p>
          <a:p>
            <a:r>
              <a:rPr lang="en-US" dirty="0" smtClean="0"/>
              <a:t>Clean-up / settle law suits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5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Value is all about deal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986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There is NOTHING hypothetical about the buyer and seller </a:t>
            </a:r>
            <a:endParaRPr lang="en-US" dirty="0" smtClean="0"/>
          </a:p>
          <a:p>
            <a:r>
              <a:rPr lang="en-US" dirty="0" smtClean="0"/>
              <a:t>Its an emotional process for both sides, and a lot of decisions are thus not based on logic or facts</a:t>
            </a:r>
          </a:p>
          <a:p>
            <a:r>
              <a:rPr lang="en-US" dirty="0" smtClean="0"/>
              <a:t>Many buyers offer what they can afford</a:t>
            </a:r>
          </a:p>
          <a:p>
            <a:r>
              <a:rPr lang="en-US" dirty="0" smtClean="0"/>
              <a:t>Many sellers ask what they need</a:t>
            </a:r>
            <a:endParaRPr lang="en-US" dirty="0"/>
          </a:p>
          <a:p>
            <a:r>
              <a:rPr lang="en-US" dirty="0" smtClean="0"/>
              <a:t>Almost all small companies sell in asset based transactions</a:t>
            </a:r>
          </a:p>
          <a:p>
            <a:pPr lvl="1"/>
            <a:r>
              <a:rPr lang="en-US" dirty="0" smtClean="0"/>
              <a:t>All liabilities, and all current assets are typically excluded</a:t>
            </a:r>
          </a:p>
          <a:p>
            <a:r>
              <a:rPr lang="en-US" dirty="0" smtClean="0"/>
              <a:t>Most deals involve financing</a:t>
            </a:r>
          </a:p>
          <a:p>
            <a:pPr marL="0" indent="0">
              <a:buNone/>
            </a:pPr>
            <a:r>
              <a:rPr lang="en-US" dirty="0" smtClean="0"/>
              <a:t> = Essentially </a:t>
            </a:r>
            <a:r>
              <a:rPr lang="en-US" dirty="0"/>
              <a:t>no company ever sells at Fair Market Value</a:t>
            </a:r>
          </a:p>
        </p:txBody>
      </p:sp>
    </p:spTree>
    <p:extLst>
      <p:ext uri="{BB962C8B-B14F-4D97-AF65-F5344CB8AC3E}">
        <p14:creationId xmlns:p14="http://schemas.microsoft.com/office/powerpoint/2010/main" val="1838410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Offering Memorandum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least 10-15 pages</a:t>
            </a:r>
          </a:p>
          <a:p>
            <a:r>
              <a:rPr lang="en-US" dirty="0" smtClean="0"/>
              <a:t>Strategic Buyers: facts &amp; figures focus</a:t>
            </a:r>
          </a:p>
          <a:p>
            <a:r>
              <a:rPr lang="en-US" dirty="0" smtClean="0"/>
              <a:t>Individual Buyers: storytelling</a:t>
            </a:r>
          </a:p>
          <a:p>
            <a:r>
              <a:rPr lang="en-US" dirty="0" smtClean="0"/>
              <a:t>Disclose “Issues”</a:t>
            </a:r>
          </a:p>
          <a:p>
            <a:r>
              <a:rPr lang="en-US" dirty="0" smtClean="0"/>
              <a:t>Leaving information out will provide buyer with ammunition to renegotiate terms during due diligence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53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881"/>
            <a:ext cx="10515600" cy="4351338"/>
          </a:xfrm>
        </p:spPr>
        <p:txBody>
          <a:bodyPr/>
          <a:lstStyle/>
          <a:p>
            <a:r>
              <a:rPr lang="en-US" dirty="0" smtClean="0"/>
              <a:t>Be as detailed as possible</a:t>
            </a:r>
          </a:p>
          <a:p>
            <a:pPr lvl="1"/>
            <a:r>
              <a:rPr lang="en-US" dirty="0" smtClean="0"/>
              <a:t>Financing Structure</a:t>
            </a:r>
          </a:p>
          <a:p>
            <a:pPr lvl="1"/>
            <a:r>
              <a:rPr lang="en-US" dirty="0" smtClean="0"/>
              <a:t>How much at closing?</a:t>
            </a:r>
          </a:p>
          <a:p>
            <a:pPr lvl="1"/>
            <a:r>
              <a:rPr lang="en-US" dirty="0" smtClean="0"/>
              <a:t>Seller financing?</a:t>
            </a:r>
          </a:p>
          <a:p>
            <a:pPr lvl="2"/>
            <a:r>
              <a:rPr lang="en-US" dirty="0" smtClean="0"/>
              <a:t>Terms?</a:t>
            </a:r>
          </a:p>
          <a:p>
            <a:pPr lvl="1"/>
            <a:r>
              <a:rPr lang="en-US" dirty="0" err="1" smtClean="0"/>
              <a:t>Earnout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Benchmarks</a:t>
            </a:r>
          </a:p>
          <a:p>
            <a:pPr lvl="1"/>
            <a:r>
              <a:rPr lang="en-US" dirty="0" smtClean="0"/>
              <a:t>Transition period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940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Due Diligence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9593"/>
            <a:ext cx="10515600" cy="4351338"/>
          </a:xfrm>
        </p:spPr>
        <p:txBody>
          <a:bodyPr/>
          <a:lstStyle/>
          <a:p>
            <a:r>
              <a:rPr lang="en-US" dirty="0" smtClean="0"/>
              <a:t>Makes or breaks the deal</a:t>
            </a:r>
          </a:p>
          <a:p>
            <a:r>
              <a:rPr lang="en-US" dirty="0" smtClean="0"/>
              <a:t>The more information the buyer had before signing the LOI, the less reasons he has to renegotiate</a:t>
            </a:r>
          </a:p>
          <a:p>
            <a:r>
              <a:rPr lang="en-US" dirty="0" smtClean="0"/>
              <a:t>Disclose what you are being asked for but don’t provide additional information</a:t>
            </a:r>
          </a:p>
          <a:p>
            <a:r>
              <a:rPr lang="en-US" dirty="0"/>
              <a:t>Time is the enemy of every deal </a:t>
            </a:r>
          </a:p>
          <a:p>
            <a:r>
              <a:rPr lang="en-US" dirty="0" smtClean="0"/>
              <a:t>Anticipate potential questions and concerns</a:t>
            </a:r>
          </a:p>
          <a:p>
            <a:r>
              <a:rPr lang="en-US" dirty="0" smtClean="0"/>
              <a:t>Prepare key employees</a:t>
            </a:r>
          </a:p>
          <a:p>
            <a:pPr lvl="1"/>
            <a:r>
              <a:rPr lang="en-US" dirty="0" smtClean="0"/>
              <a:t>Golden Handcuffs</a:t>
            </a:r>
          </a:p>
        </p:txBody>
      </p:sp>
    </p:spTree>
    <p:extLst>
      <p:ext uri="{BB962C8B-B14F-4D97-AF65-F5344CB8AC3E}">
        <p14:creationId xmlns:p14="http://schemas.microsoft.com/office/powerpoint/2010/main" val="1808460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Anja Bernier CBA, CVA</a:t>
            </a:r>
          </a:p>
          <a:p>
            <a:pPr marL="0" indent="0">
              <a:buNone/>
            </a:pPr>
            <a:r>
              <a:rPr lang="en-US" dirty="0" smtClean="0"/>
              <a:t>Office: 781 806 0880</a:t>
            </a:r>
          </a:p>
          <a:p>
            <a:pPr marL="0" indent="0">
              <a:buNone/>
            </a:pPr>
            <a:r>
              <a:rPr lang="en-US" dirty="0" smtClean="0"/>
              <a:t>Email: abernier@efficientevolutions.com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6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Buyer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Key Value Drivers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Offering Memorandum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Due Diligence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B91D-F1DE-4904-B545-4414A07357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8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986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Strategic Buyers</a:t>
            </a:r>
          </a:p>
          <a:p>
            <a:pPr lvl="1"/>
            <a:r>
              <a:rPr lang="en-US" dirty="0" smtClean="0"/>
              <a:t>Typically don’t buy companies with less than 750,000 EBITDA</a:t>
            </a:r>
          </a:p>
          <a:p>
            <a:pPr lvl="1"/>
            <a:r>
              <a:rPr lang="en-US" dirty="0" smtClean="0"/>
              <a:t>What exactly are they after?</a:t>
            </a:r>
          </a:p>
          <a:p>
            <a:pPr lvl="2"/>
            <a:r>
              <a:rPr lang="en-US" dirty="0" smtClean="0"/>
              <a:t>Revenue?</a:t>
            </a:r>
          </a:p>
          <a:p>
            <a:pPr lvl="2"/>
            <a:r>
              <a:rPr lang="en-US" dirty="0" smtClean="0"/>
              <a:t>Diversification?</a:t>
            </a:r>
          </a:p>
          <a:p>
            <a:pPr lvl="2"/>
            <a:r>
              <a:rPr lang="en-US" dirty="0" smtClean="0"/>
              <a:t>IP</a:t>
            </a:r>
          </a:p>
          <a:p>
            <a:pPr lvl="2"/>
            <a:r>
              <a:rPr lang="en-US" dirty="0" smtClean="0"/>
              <a:t>Synergies?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Private Equity/Family Offices</a:t>
            </a:r>
          </a:p>
          <a:p>
            <a:pPr lvl="1"/>
            <a:r>
              <a:rPr lang="en-US" dirty="0" smtClean="0"/>
              <a:t>Typically don’t buy companies with less than $1 million EBITDA</a:t>
            </a:r>
          </a:p>
          <a:p>
            <a:pPr lvl="1"/>
            <a:r>
              <a:rPr lang="en-US" dirty="0" smtClean="0"/>
              <a:t>Involvement/Management of company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Individual Buyers</a:t>
            </a:r>
          </a:p>
          <a:p>
            <a:pPr lvl="1"/>
            <a:r>
              <a:rPr lang="en-US" dirty="0" smtClean="0"/>
              <a:t>Can rarely afford to buy the kind of company they are pursuing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0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883"/>
          </a:xfrm>
        </p:spPr>
        <p:txBody>
          <a:bodyPr/>
          <a:lstStyle/>
          <a:p>
            <a:r>
              <a:rPr lang="en-US" dirty="0" smtClean="0"/>
              <a:t>Individual Buyer - Scenarios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9305" y="1207008"/>
            <a:ext cx="813105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05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Beauty is in the eye of the beholder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acquirer has different views and priorities</a:t>
            </a:r>
          </a:p>
          <a:p>
            <a:pPr lvl="1"/>
            <a:r>
              <a:rPr lang="en-US" dirty="0" smtClean="0"/>
              <a:t>What is a deal breaker for one, can be insignificant to another</a:t>
            </a:r>
          </a:p>
          <a:p>
            <a:r>
              <a:rPr lang="en-US" dirty="0" smtClean="0"/>
              <a:t>It can make sense to have several versions of an Offering Memorandum</a:t>
            </a:r>
          </a:p>
          <a:p>
            <a:r>
              <a:rPr lang="en-US" dirty="0" smtClean="0"/>
              <a:t>Talking to just one potential acquirer essentially guarantees a lower sale price</a:t>
            </a:r>
          </a:p>
          <a:p>
            <a:pPr lvl="1"/>
            <a:r>
              <a:rPr lang="en-US" dirty="0" smtClean="0"/>
              <a:t>Why pay more, if you know you have no competition?!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Value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Customer Diversification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Recurring Revenue Streams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Being a big fish in a small pond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Know-how is spread across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Positive profit (margin) trend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Getting organized/literally cleaning house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3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customer should account for &gt; 10% of revenues</a:t>
            </a:r>
          </a:p>
          <a:p>
            <a:r>
              <a:rPr lang="en-US" dirty="0" smtClean="0"/>
              <a:t>Top 3 customers combined should be &lt;20% of revenues</a:t>
            </a:r>
          </a:p>
          <a:p>
            <a:r>
              <a:rPr lang="en-US" dirty="0" smtClean="0"/>
              <a:t>Tie large customers to company</a:t>
            </a:r>
          </a:p>
          <a:p>
            <a:pPr lvl="1"/>
            <a:r>
              <a:rPr lang="en-US" dirty="0" smtClean="0"/>
              <a:t>Incentives</a:t>
            </a:r>
          </a:p>
          <a:p>
            <a:pPr lvl="1"/>
            <a:r>
              <a:rPr lang="en-US" dirty="0" smtClean="0"/>
              <a:t>Barriers</a:t>
            </a:r>
          </a:p>
          <a:p>
            <a:r>
              <a:rPr lang="en-US" dirty="0" smtClean="0"/>
              <a:t>Diversify across industries and geographies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8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Diversification -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Printing company: free plates for multi-year contracts</a:t>
            </a:r>
          </a:p>
          <a:p>
            <a:r>
              <a:rPr lang="en-US" dirty="0" smtClean="0"/>
              <a:t>Inventory Management System</a:t>
            </a:r>
          </a:p>
          <a:p>
            <a:r>
              <a:rPr lang="en-US" dirty="0" smtClean="0"/>
              <a:t>Airline Industry and 9/11</a:t>
            </a:r>
          </a:p>
          <a:p>
            <a:r>
              <a:rPr lang="en-US" dirty="0" smtClean="0"/>
              <a:t>The Great Recession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0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Recurring Revenue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Multi-Year Contracts </a:t>
            </a:r>
          </a:p>
          <a:p>
            <a:r>
              <a:rPr lang="en-US" dirty="0" smtClean="0"/>
              <a:t>Auto-Renewals</a:t>
            </a:r>
          </a:p>
          <a:p>
            <a:r>
              <a:rPr lang="en-US" dirty="0" smtClean="0"/>
              <a:t>Sunk money subscriptions/consumables</a:t>
            </a:r>
          </a:p>
          <a:p>
            <a:r>
              <a:rPr lang="en-US" dirty="0" smtClean="0"/>
              <a:t>Service contracts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Check for Assignment Clauses!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86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accent1">
              <a:lumMod val="50000"/>
            </a:schemeClr>
          </a:solidFill>
        </a:ln>
      </a:spPr>
      <a:bodyPr/>
      <a:lstStyle/>
      <a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ompany Value Jan 2017 NACVA presentation" id="{F6041EDC-F495-4B74-A44C-8AB038AC694D}" vid="{41236BAE-DE7B-45D3-B74B-00F662BDCCB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any Value Jan 2017 NACVA presentation" id="{F6041EDC-F495-4B74-A44C-8AB038AC694D}" vid="{AE3B9822-C1B7-40D8-A627-2239442DD33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Value Jan 2017 NACVA presentation</Template>
  <TotalTime>460</TotalTime>
  <Words>732</Words>
  <Application>Microsoft Office PowerPoint</Application>
  <PresentationFormat>Widescreen</PresentationFormat>
  <Paragraphs>123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Custom Design</vt:lpstr>
      <vt:lpstr>Company value through the lens of an investment banker/buyer  Anja Bernier, CBA, CVA - Managing Director  Efficient Evolutions LLC</vt:lpstr>
      <vt:lpstr>Agenda</vt:lpstr>
      <vt:lpstr>Buyer types</vt:lpstr>
      <vt:lpstr>Individual Buyer - Scenarios</vt:lpstr>
      <vt:lpstr>Beauty is in the eye of the beholder</vt:lpstr>
      <vt:lpstr>Key Value Drivers</vt:lpstr>
      <vt:lpstr>Customer Diversification</vt:lpstr>
      <vt:lpstr>Customer Diversification - Examples</vt:lpstr>
      <vt:lpstr>Recurring Revenue Streams</vt:lpstr>
      <vt:lpstr>Recurring Revenue Streams - Examples</vt:lpstr>
      <vt:lpstr>Being a big fish in a small pond</vt:lpstr>
      <vt:lpstr>Spread Know-How</vt:lpstr>
      <vt:lpstr>Positive Profit Margin Trend</vt:lpstr>
      <vt:lpstr>Getting Organized/Literally Cleaning House</vt:lpstr>
      <vt:lpstr>Company Value is all about deal terms</vt:lpstr>
      <vt:lpstr>Offering Memorandum</vt:lpstr>
      <vt:lpstr>LOI</vt:lpstr>
      <vt:lpstr>Due Diligence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value through the lens of an investment banker/buyer</dc:title>
  <dc:creator>Anja Bernier</dc:creator>
  <cp:lastModifiedBy>Anja Bernier</cp:lastModifiedBy>
  <cp:revision>17</cp:revision>
  <cp:lastPrinted>2017-01-18T19:01:24Z</cp:lastPrinted>
  <dcterms:created xsi:type="dcterms:W3CDTF">2017-01-17T15:30:54Z</dcterms:created>
  <dcterms:modified xsi:type="dcterms:W3CDTF">2020-12-22T21:23:40Z</dcterms:modified>
</cp:coreProperties>
</file>