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2" r:id="rId3"/>
    <p:sldId id="258" r:id="rId4"/>
    <p:sldId id="257" r:id="rId5"/>
    <p:sldId id="260" r:id="rId6"/>
    <p:sldId id="261" r:id="rId7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477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640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DCD83-675F-4788-B8DC-2BB748A21A43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B7F19D-A7A2-4CFE-8D52-03670C81A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0448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ECA906FF-F8DD-4FE1-A913-712E21F44652}" type="datetimeFigureOut">
              <a:rPr lang="en-US" smtClean="0"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BB051A71-6463-4876-BC3F-D6382FBE95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156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51A71-6463-4876-BC3F-D6382FBE95F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60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Don’t use an estate attorney to handle your transaction</a:t>
            </a:r>
          </a:p>
          <a:p>
            <a:r>
              <a:rPr lang="en-US" dirty="0"/>
              <a:t>Ecosystems &amp; DLM examples</a:t>
            </a:r>
          </a:p>
          <a:p>
            <a:r>
              <a:rPr lang="en-US" dirty="0"/>
              <a:t>A cream cheese is a cream cheese</a:t>
            </a:r>
          </a:p>
          <a:p>
            <a:r>
              <a:rPr lang="en-US" dirty="0"/>
              <a:t>Gift – bow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51A71-6463-4876-BC3F-D6382FBE95F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67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Rudy</a:t>
            </a:r>
          </a:p>
          <a:p>
            <a:r>
              <a:rPr lang="en-US" dirty="0" err="1"/>
              <a:t>ABISee</a:t>
            </a:r>
            <a:r>
              <a:rPr lang="en-US" dirty="0"/>
              <a:t>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51A71-6463-4876-BC3F-D6382FBE95F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05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10248" y="4518203"/>
            <a:ext cx="5681980" cy="4598499"/>
          </a:xfrm>
        </p:spPr>
        <p:txBody>
          <a:bodyPr/>
          <a:lstStyle/>
          <a:p>
            <a:r>
              <a:rPr lang="en-US" dirty="0"/>
              <a:t>TCC / Washington DC  example</a:t>
            </a:r>
          </a:p>
          <a:p>
            <a:r>
              <a:rPr lang="en-US" dirty="0"/>
              <a:t>If I had a dollar for every time someone told me they have “Funding”</a:t>
            </a:r>
          </a:p>
          <a:p>
            <a:r>
              <a:rPr lang="en-US" dirty="0"/>
              <a:t>A company that can pay a $175,000 plus benefits salary on top of debt service, is worth $1.6– 2.6 million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Remember that an Offering Memorandum is a Marketing document (remember gift – bow example)</a:t>
            </a:r>
          </a:p>
          <a:p>
            <a:r>
              <a:rPr lang="en-US" dirty="0"/>
              <a:t>Many sellers are not serious about a sale (show alternatives -&gt; MVP example of life insurance)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51A71-6463-4876-BC3F-D6382FBE95FA}" type="slidenum">
              <a:rPr lang="en-US" smtClean="0"/>
              <a:t>4</a:t>
            </a:fld>
            <a:endParaRPr lang="en-US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248" y="5460955"/>
            <a:ext cx="5190810" cy="2753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54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Dividend.com example of signed away IP</a:t>
            </a:r>
          </a:p>
          <a:p>
            <a:r>
              <a:rPr lang="en-US" dirty="0"/>
              <a:t>DOL posting</a:t>
            </a:r>
          </a:p>
          <a:p>
            <a:r>
              <a:rPr lang="en-US" dirty="0"/>
              <a:t>Mueller-</a:t>
            </a:r>
            <a:r>
              <a:rPr lang="en-US" dirty="0" err="1"/>
              <a:t>Agrimark</a:t>
            </a:r>
            <a:r>
              <a:rPr lang="en-US" dirty="0"/>
              <a:t> story =&gt; German approach </a:t>
            </a:r>
          </a:p>
          <a:p>
            <a:r>
              <a:rPr lang="en-US" dirty="0"/>
              <a:t>“Offensive posters”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51A71-6463-4876-BC3F-D6382FBE95F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7767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Statistics indicate that about 50% of all acquisitions fail (same rate as divorce rate)</a:t>
            </a:r>
          </a:p>
          <a:p>
            <a:r>
              <a:rPr lang="en-US" dirty="0"/>
              <a:t>Its hard for an entrepreneur to become an employee (Dividend and TCC)</a:t>
            </a:r>
          </a:p>
          <a:p>
            <a:r>
              <a:rPr lang="en-US" dirty="0" err="1"/>
              <a:t>ABISee</a:t>
            </a:r>
            <a:r>
              <a:rPr lang="en-US" dirty="0"/>
              <a:t> hasty closure of MA facility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051A71-6463-4876-BC3F-D6382FBE95F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858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E1379-C895-4E90-9B15-C41A942B4304}" type="datetime1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A6D6-09DE-4CBB-8BC1-75759E07841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234" y="6025731"/>
            <a:ext cx="3385531" cy="661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32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2F151-CE4A-41D6-984A-70F85F818668}" type="datetime1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A6D6-09DE-4CBB-8BC1-75759E078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159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77C3F-7AE7-4551-9E4D-2309062B8EF2}" type="datetime1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A6D6-09DE-4CBB-8BC1-75759E078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258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45B68-C69F-419B-BBB9-0C8215E71D3E}" type="datetime1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A6D6-09DE-4CBB-8BC1-75759E07841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336" y="6016767"/>
            <a:ext cx="3477328" cy="679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885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8930D-1AFF-400C-91E4-6650F36498D9}" type="datetime1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A6D6-09DE-4CBB-8BC1-75759E078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544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39DD5-250F-4550-8C76-250C392888F0}" type="datetime1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A6D6-09DE-4CBB-8BC1-75759E078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888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A178C-F0B2-42B9-A11F-9CCB3F6DB33D}" type="datetime1">
              <a:rPr lang="en-US" smtClean="0"/>
              <a:t>9/5/2024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A6D6-09DE-4CBB-8BC1-75759E078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057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1F4AE-B361-45C2-A39C-E784C2BAED8C}" type="datetime1">
              <a:rPr lang="en-US" smtClean="0"/>
              <a:t>9/5/2024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A6D6-09DE-4CBB-8BC1-75759E078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661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70EA4-CF88-4568-B758-96100B72B60A}" type="datetime1">
              <a:rPr lang="en-US" smtClean="0"/>
              <a:t>9/5/2024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A6D6-09DE-4CBB-8BC1-75759E078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625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5B268-80B1-4DA1-9725-7DA24DEC5A18}" type="datetime1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A6D6-09DE-4CBB-8BC1-75759E078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62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80335-292B-42C5-9805-5C770DD14039}" type="datetime1">
              <a:rPr lang="en-US" smtClean="0"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A6D6-09DE-4CBB-8BC1-75759E078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87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DA41B-E0C3-41F2-B130-7BBD626461ED}" type="datetime1">
              <a:rPr lang="en-US" smtClean="0"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0A6D6-09DE-4CBB-8BC1-75759E078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6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bernier@efficientevolutions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43812" y="958247"/>
            <a:ext cx="9144000" cy="1245933"/>
          </a:xfrm>
        </p:spPr>
        <p:txBody>
          <a:bodyPr/>
          <a:lstStyle/>
          <a:p>
            <a:r>
              <a:rPr lang="en-US" dirty="0"/>
              <a:t>Deal Learnings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812" y="2204180"/>
            <a:ext cx="9144000" cy="2286698"/>
          </a:xfrm>
        </p:spPr>
        <p:txBody>
          <a:bodyPr>
            <a:noAutofit/>
          </a:bodyPr>
          <a:lstStyle/>
          <a:p>
            <a:r>
              <a:rPr lang="en-US" sz="2800" b="1" dirty="0"/>
              <a:t>Anja Bernier</a:t>
            </a:r>
          </a:p>
          <a:p>
            <a:r>
              <a:rPr lang="en-US" sz="2800" dirty="0"/>
              <a:t>Managing Director, Efficient Evolutions LLC</a:t>
            </a:r>
          </a:p>
          <a:p>
            <a:r>
              <a:rPr lang="en-US" sz="2800" dirty="0"/>
              <a:t>Certified Business Appraiser</a:t>
            </a:r>
          </a:p>
          <a:p>
            <a:r>
              <a:rPr lang="en-US" sz="2800" dirty="0"/>
              <a:t>Certified Valuation Analyst</a:t>
            </a:r>
          </a:p>
          <a:p>
            <a:r>
              <a:rPr lang="en-US" sz="2800" dirty="0">
                <a:hlinkClick r:id="rId3"/>
              </a:rPr>
              <a:t>abernier@efficientevolutions.com</a:t>
            </a:r>
            <a:endParaRPr lang="en-US" sz="2800" dirty="0"/>
          </a:p>
          <a:p>
            <a:r>
              <a:rPr lang="en-US" sz="2800" dirty="0"/>
              <a:t>781 806 0880</a:t>
            </a:r>
          </a:p>
          <a:p>
            <a:r>
              <a:rPr lang="en-US" sz="2800" dirty="0"/>
              <a:t>www.efficientevolutions.com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A6D6-09DE-4CBB-8BC1-75759E0784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01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Millionaire Matchmakers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 what know and also know what you don’t know</a:t>
            </a:r>
          </a:p>
          <a:p>
            <a:r>
              <a:rPr lang="en-US" dirty="0"/>
              <a:t>Select the right team</a:t>
            </a:r>
          </a:p>
          <a:p>
            <a:r>
              <a:rPr lang="en-US" dirty="0"/>
              <a:t>Let them package you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A6D6-09DE-4CBB-8BC1-75759E07841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202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Those who flirt with many take the price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wider you market the company, the higher a sale price you typically achieve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A6D6-09DE-4CBB-8BC1-75759E07841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732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Don’t fall in love with a buyer/seller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6713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Just because you have good chemistry, does not mean he/she can afford to have you</a:t>
            </a:r>
          </a:p>
          <a:p>
            <a:pPr lvl="1"/>
            <a:r>
              <a:rPr lang="en-US" dirty="0"/>
              <a:t>Verifying the ability to buy right at the start, is a crucial step in the process</a:t>
            </a:r>
          </a:p>
          <a:p>
            <a:pPr lvl="1"/>
            <a:r>
              <a:rPr lang="en-US" dirty="0"/>
              <a:t>Its common for individual buyers to overestimate their financing abilities</a:t>
            </a:r>
          </a:p>
          <a:p>
            <a:r>
              <a:rPr lang="en-US" dirty="0"/>
              <a:t>Some beauty is only skin deep</a:t>
            </a:r>
          </a:p>
          <a:p>
            <a:pPr lvl="1"/>
            <a:r>
              <a:rPr lang="en-US" dirty="0"/>
              <a:t>Just because she/he looks good doesn’t mean he/she is good for you</a:t>
            </a:r>
          </a:p>
          <a:p>
            <a:pPr lvl="1"/>
            <a:r>
              <a:rPr lang="en-US" dirty="0"/>
              <a:t>Make them show their true colors</a:t>
            </a:r>
          </a:p>
          <a:p>
            <a:r>
              <a:rPr lang="en-US" dirty="0"/>
              <a:t>People will say what YOU want to hear, to get what THEY want</a:t>
            </a:r>
          </a:p>
          <a:p>
            <a:r>
              <a:rPr lang="en-US" dirty="0"/>
              <a:t>Just because someone says they are ready, does not mean he/she is</a:t>
            </a:r>
          </a:p>
          <a:p>
            <a:pPr lvl="1"/>
            <a:r>
              <a:rPr lang="en-US" dirty="0"/>
              <a:t>Actively marketed companies are often best targets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A6D6-09DE-4CBB-8BC1-75759E07841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610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Nobody wants to deal with your baggage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Bring your business (life) in order before you start the sale process</a:t>
            </a:r>
          </a:p>
          <a:p>
            <a:r>
              <a:rPr lang="en-US" dirty="0"/>
              <a:t>Non-compliance will be interpreted as the owner not running a tight ship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A6D6-09DE-4CBB-8BC1-75759E07841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31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 after the honeymoon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deals fail post deal closing</a:t>
            </a:r>
          </a:p>
          <a:p>
            <a:r>
              <a:rPr lang="en-US" dirty="0"/>
              <a:t>Plan integration period </a:t>
            </a:r>
            <a:r>
              <a:rPr lang="en-US" u="sng" dirty="0"/>
              <a:t>before</a:t>
            </a:r>
            <a:r>
              <a:rPr lang="en-US" dirty="0"/>
              <a:t> deal closes, especially if earn outs are at stake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0A6D6-09DE-4CBB-8BC1-75759E07841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8345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</TotalTime>
  <Words>422</Words>
  <Application>Microsoft Office PowerPoint</Application>
  <PresentationFormat>Widescreen</PresentationFormat>
  <Paragraphs>77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Deal Learnings </vt:lpstr>
      <vt:lpstr>Millionaire Matchmakers</vt:lpstr>
      <vt:lpstr>Those who flirt with many take the price</vt:lpstr>
      <vt:lpstr>Don’t fall in love with a buyer/seller</vt:lpstr>
      <vt:lpstr>Nobody wants to deal with your baggage</vt:lpstr>
      <vt:lpstr>Life after the honeymoon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Deal Learnings</dc:title>
  <dc:creator>Anja Bernier</dc:creator>
  <cp:lastModifiedBy>Anja Bernier</cp:lastModifiedBy>
  <cp:revision>26</cp:revision>
  <cp:lastPrinted>2017-06-14T14:28:03Z</cp:lastPrinted>
  <dcterms:created xsi:type="dcterms:W3CDTF">2017-06-14T13:26:21Z</dcterms:created>
  <dcterms:modified xsi:type="dcterms:W3CDTF">2024-09-05T15:40:40Z</dcterms:modified>
</cp:coreProperties>
</file>