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handoutMasterIdLst>
    <p:handoutMasterId r:id="rId18"/>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6B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95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teve-vo\Documents\vois\Eagle\MPT%20SBAP\504%2025-20-10-year%20eff%20rate%20calculators-for%20ppt%20updat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teve-vo\Documents\vois\Eagle\MPT%20SBAP\504%2025-20-10-year%20eff%20rate%20calculators-for%20ppt%20updat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a:t>20-Year Loan Annualized Effective Rate Per Payment</a:t>
            </a:r>
          </a:p>
        </c:rich>
      </c:tx>
      <c:overlay val="0"/>
    </c:title>
    <c:autoTitleDeleted val="0"/>
    <c:plotArea>
      <c:layout/>
      <c:lineChart>
        <c:grouping val="standard"/>
        <c:varyColors val="0"/>
        <c:ser>
          <c:idx val="1"/>
          <c:order val="0"/>
          <c:tx>
            <c:strRef>
              <c:f>Charts!$C$29</c:f>
              <c:strCache>
                <c:ptCount val="1"/>
                <c:pt idx="0">
                  <c:v>20-year</c:v>
                </c:pt>
              </c:strCache>
            </c:strRef>
          </c:tx>
          <c:marker>
            <c:symbol val="none"/>
          </c:marker>
          <c:val>
            <c:numRef>
              <c:f>Charts!$C$30:$C$269</c:f>
              <c:numCache>
                <c:formatCode>0.000%</c:formatCode>
                <c:ptCount val="240"/>
                <c:pt idx="0">
                  <c:v>5.0246948473253242E-2</c:v>
                </c:pt>
                <c:pt idx="1">
                  <c:v>5.0285783933050679E-2</c:v>
                </c:pt>
                <c:pt idx="2">
                  <c:v>5.032496006710329E-2</c:v>
                </c:pt>
                <c:pt idx="3">
                  <c:v>5.0364481194038031E-2</c:v>
                </c:pt>
                <c:pt idx="4">
                  <c:v>5.0404351705655694E-2</c:v>
                </c:pt>
                <c:pt idx="5">
                  <c:v>5.0444576068487755E-2</c:v>
                </c:pt>
                <c:pt idx="6">
                  <c:v>5.0485158825393166E-2</c:v>
                </c:pt>
                <c:pt idx="7">
                  <c:v>5.0526104597196184E-2</c:v>
                </c:pt>
                <c:pt idx="8">
                  <c:v>5.0567418084366676E-2</c:v>
                </c:pt>
                <c:pt idx="9">
                  <c:v>5.0609104068743915E-2</c:v>
                </c:pt>
                <c:pt idx="10">
                  <c:v>5.0651167415305703E-2</c:v>
                </c:pt>
                <c:pt idx="11">
                  <c:v>5.0693613073983179E-2</c:v>
                </c:pt>
                <c:pt idx="12">
                  <c:v>5.0736446081524111E-2</c:v>
                </c:pt>
                <c:pt idx="13">
                  <c:v>5.0779671563405071E-2</c:v>
                </c:pt>
                <c:pt idx="14">
                  <c:v>5.0823294735794215E-2</c:v>
                </c:pt>
                <c:pt idx="15">
                  <c:v>5.0867320907566883E-2</c:v>
                </c:pt>
                <c:pt idx="16">
                  <c:v>5.0911755482374706E-2</c:v>
                </c:pt>
                <c:pt idx="17">
                  <c:v>5.0956603960770799E-2</c:v>
                </c:pt>
                <c:pt idx="18">
                  <c:v>5.1001871942391967E-2</c:v>
                </c:pt>
                <c:pt idx="19">
                  <c:v>5.1047565128200467E-2</c:v>
                </c:pt>
                <c:pt idx="20">
                  <c:v>5.1093689322786941E-2</c:v>
                </c:pt>
                <c:pt idx="21">
                  <c:v>5.1140250436736132E-2</c:v>
                </c:pt>
                <c:pt idx="22">
                  <c:v>5.1187254489057955E-2</c:v>
                </c:pt>
                <c:pt idx="23">
                  <c:v>5.1234707609685889E-2</c:v>
                </c:pt>
                <c:pt idx="24">
                  <c:v>5.1282616042044343E-2</c:v>
                </c:pt>
                <c:pt idx="25">
                  <c:v>5.133098614568813E-2</c:v>
                </c:pt>
                <c:pt idx="26">
                  <c:v>5.1379824399015714E-2</c:v>
                </c:pt>
                <c:pt idx="27">
                  <c:v>5.1429137402058921E-2</c:v>
                </c:pt>
                <c:pt idx="28">
                  <c:v>5.147893187935159E-2</c:v>
                </c:pt>
                <c:pt idx="29">
                  <c:v>5.1529214682879819E-2</c:v>
                </c:pt>
                <c:pt idx="30">
                  <c:v>5.1579992795116547E-2</c:v>
                </c:pt>
                <c:pt idx="31">
                  <c:v>5.1631273332143186E-2</c:v>
                </c:pt>
                <c:pt idx="32">
                  <c:v>5.1683063546861224E-2</c:v>
                </c:pt>
                <c:pt idx="33">
                  <c:v>5.1735370832297227E-2</c:v>
                </c:pt>
                <c:pt idx="34">
                  <c:v>5.1788202725003681E-2</c:v>
                </c:pt>
                <c:pt idx="35">
                  <c:v>5.1841566908559712E-2</c:v>
                </c:pt>
                <c:pt idx="36">
                  <c:v>5.1895471217174638E-2</c:v>
                </c:pt>
                <c:pt idx="37">
                  <c:v>5.1949923639397905E-2</c:v>
                </c:pt>
                <c:pt idx="38">
                  <c:v>5.2004932321939527E-2</c:v>
                </c:pt>
                <c:pt idx="39">
                  <c:v>5.2060505573604254E-2</c:v>
                </c:pt>
                <c:pt idx="40">
                  <c:v>5.2116651869343986E-2</c:v>
                </c:pt>
                <c:pt idx="41">
                  <c:v>5.2173379854432107E-2</c:v>
                </c:pt>
                <c:pt idx="42">
                  <c:v>5.2230698348764808E-2</c:v>
                </c:pt>
                <c:pt idx="43">
                  <c:v>5.2288616351292783E-2</c:v>
                </c:pt>
                <c:pt idx="44">
                  <c:v>5.2347143044589109E-2</c:v>
                </c:pt>
                <c:pt idx="45">
                  <c:v>5.2406287799557402E-2</c:v>
                </c:pt>
                <c:pt idx="46">
                  <c:v>5.246606018028558E-2</c:v>
                </c:pt>
                <c:pt idx="47">
                  <c:v>5.2526469949050733E-2</c:v>
                </c:pt>
                <c:pt idx="48">
                  <c:v>5.2587527071480199E-2</c:v>
                </c:pt>
                <c:pt idx="49">
                  <c:v>5.264924172187474E-2</c:v>
                </c:pt>
                <c:pt idx="50">
                  <c:v>5.2711624288700118E-2</c:v>
                </c:pt>
                <c:pt idx="51">
                  <c:v>5.2774685380252546E-2</c:v>
                </c:pt>
                <c:pt idx="52">
                  <c:v>5.2838435830505411E-2</c:v>
                </c:pt>
                <c:pt idx="53">
                  <c:v>5.2902886705143252E-2</c:v>
                </c:pt>
                <c:pt idx="54">
                  <c:v>5.2968049307790518E-2</c:v>
                </c:pt>
                <c:pt idx="55">
                  <c:v>5.3033935186442512E-2</c:v>
                </c:pt>
                <c:pt idx="56">
                  <c:v>5.3100556140105518E-2</c:v>
                </c:pt>
                <c:pt idx="57">
                  <c:v>5.3167924225655361E-2</c:v>
                </c:pt>
                <c:pt idx="58">
                  <c:v>5.3236051764921383E-2</c:v>
                </c:pt>
                <c:pt idx="59">
                  <c:v>5.3304951352005817E-2</c:v>
                </c:pt>
                <c:pt idx="60">
                  <c:v>5.024694847325302E-2</c:v>
                </c:pt>
                <c:pt idx="61">
                  <c:v>5.030430738302287E-2</c:v>
                </c:pt>
                <c:pt idx="62">
                  <c:v>5.0362326726619215E-2</c:v>
                </c:pt>
                <c:pt idx="63">
                  <c:v>5.0421017703111637E-2</c:v>
                </c:pt>
                <c:pt idx="64">
                  <c:v>5.04803917660663E-2</c:v>
                </c:pt>
                <c:pt idx="65">
                  <c:v>5.0540460630817297E-2</c:v>
                </c:pt>
                <c:pt idx="66">
                  <c:v>5.0601236281988732E-2</c:v>
                </c:pt>
                <c:pt idx="67">
                  <c:v>5.0662730981277576E-2</c:v>
                </c:pt>
                <c:pt idx="68">
                  <c:v>5.072495727550809E-2</c:v>
                </c:pt>
                <c:pt idx="69">
                  <c:v>5.0787928004968855E-2</c:v>
                </c:pt>
                <c:pt idx="70">
                  <c:v>5.0851656312044045E-2</c:v>
                </c:pt>
                <c:pt idx="71">
                  <c:v>5.091615565015116E-2</c:v>
                </c:pt>
                <c:pt idx="72">
                  <c:v>5.0981439792997837E-2</c:v>
                </c:pt>
                <c:pt idx="73">
                  <c:v>5.1047522844171446E-2</c:v>
                </c:pt>
                <c:pt idx="74">
                  <c:v>5.1114419247075167E-2</c:v>
                </c:pt>
                <c:pt idx="75">
                  <c:v>5.1182143795225364E-2</c:v>
                </c:pt>
                <c:pt idx="76">
                  <c:v>5.1250711642925766E-2</c:v>
                </c:pt>
                <c:pt idx="77">
                  <c:v>5.1320138316334502E-2</c:v>
                </c:pt>
                <c:pt idx="78">
                  <c:v>5.1390439724941138E-2</c:v>
                </c:pt>
                <c:pt idx="79">
                  <c:v>5.1461632173471224E-2</c:v>
                </c:pt>
                <c:pt idx="80">
                  <c:v>5.1533732374237473E-2</c:v>
                </c:pt>
                <c:pt idx="81">
                  <c:v>5.1606757459956923E-2</c:v>
                </c:pt>
                <c:pt idx="82">
                  <c:v>5.1680724997054783E-2</c:v>
                </c:pt>
                <c:pt idx="83">
                  <c:v>5.1755652999476792E-2</c:v>
                </c:pt>
                <c:pt idx="84">
                  <c:v>5.1831559943032776E-2</c:v>
                </c:pt>
                <c:pt idx="85">
                  <c:v>5.1908464780295552E-2</c:v>
                </c:pt>
                <c:pt idx="86">
                  <c:v>5.1986386956080086E-2</c:v>
                </c:pt>
                <c:pt idx="87">
                  <c:v>5.2065346423529828E-2</c:v>
                </c:pt>
                <c:pt idx="88">
                  <c:v>5.2145363660838093E-2</c:v>
                </c:pt>
                <c:pt idx="89">
                  <c:v>5.2226459688633667E-2</c:v>
                </c:pt>
                <c:pt idx="90">
                  <c:v>5.230865608806199E-2</c:v>
                </c:pt>
                <c:pt idx="91">
                  <c:v>5.2391975019594521E-2</c:v>
                </c:pt>
                <c:pt idx="92">
                  <c:v>5.2476439242600294E-2</c:v>
                </c:pt>
                <c:pt idx="93">
                  <c:v>5.2562072135716849E-2</c:v>
                </c:pt>
                <c:pt idx="94">
                  <c:v>5.2648897718057697E-2</c:v>
                </c:pt>
                <c:pt idx="95">
                  <c:v>5.273694067129802E-2</c:v>
                </c:pt>
                <c:pt idx="96">
                  <c:v>5.2826226362679841E-2</c:v>
                </c:pt>
                <c:pt idx="97">
                  <c:v>5.2916780868983188E-2</c:v>
                </c:pt>
                <c:pt idx="98">
                  <c:v>5.3008631001509716E-2</c:v>
                </c:pt>
                <c:pt idx="99">
                  <c:v>5.3101804332129382E-2</c:v>
                </c:pt>
                <c:pt idx="100">
                  <c:v>5.3196329220443837E-2</c:v>
                </c:pt>
                <c:pt idx="101">
                  <c:v>5.3292234842121762E-2</c:v>
                </c:pt>
                <c:pt idx="102">
                  <c:v>5.3389551218466641E-2</c:v>
                </c:pt>
                <c:pt idx="103">
                  <c:v>5.3488309247279417E-2</c:v>
                </c:pt>
                <c:pt idx="104">
                  <c:v>5.3588540735082388E-2</c:v>
                </c:pt>
                <c:pt idx="105">
                  <c:v>5.3690278430775708E-2</c:v>
                </c:pt>
                <c:pt idx="106">
                  <c:v>5.3793556060800558E-2</c:v>
                </c:pt>
                <c:pt idx="107">
                  <c:v>5.3898408365888904E-2</c:v>
                </c:pt>
                <c:pt idx="108">
                  <c:v>5.4004871139483469E-2</c:v>
                </c:pt>
                <c:pt idx="109">
                  <c:v>5.4112981267917616E-2</c:v>
                </c:pt>
                <c:pt idx="110">
                  <c:v>5.4222776772449376E-2</c:v>
                </c:pt>
                <c:pt idx="111">
                  <c:v>5.4334296853251009E-2</c:v>
                </c:pt>
                <c:pt idx="112">
                  <c:v>5.4447581935459975E-2</c:v>
                </c:pt>
                <c:pt idx="113">
                  <c:v>5.4562673717406217E-2</c:v>
                </c:pt>
                <c:pt idx="114">
                  <c:v>5.4679615221135403E-2</c:v>
                </c:pt>
                <c:pt idx="115">
                  <c:v>5.4798450845357553E-2</c:v>
                </c:pt>
                <c:pt idx="116">
                  <c:v>5.4919226420957735E-2</c:v>
                </c:pt>
                <c:pt idx="117">
                  <c:v>5.5041989269214567E-2</c:v>
                </c:pt>
                <c:pt idx="118">
                  <c:v>5.5166788262881704E-2</c:v>
                </c:pt>
                <c:pt idx="119">
                  <c:v>5.529367389029851E-2</c:v>
                </c:pt>
                <c:pt idx="120">
                  <c:v>5.0246948473252645E-2</c:v>
                </c:pt>
                <c:pt idx="121">
                  <c:v>5.0342128480538088E-2</c:v>
                </c:pt>
                <c:pt idx="122">
                  <c:v>5.0438939452766576E-2</c:v>
                </c:pt>
                <c:pt idx="123">
                  <c:v>5.0537423213471294E-2</c:v>
                </c:pt>
                <c:pt idx="124">
                  <c:v>5.0637623028343931E-2</c:v>
                </c:pt>
                <c:pt idx="125">
                  <c:v>5.073958366793728E-2</c:v>
                </c:pt>
                <c:pt idx="126">
                  <c:v>5.0843351473667565E-2</c:v>
                </c:pt>
                <c:pt idx="127">
                  <c:v>5.0948974427321971E-2</c:v>
                </c:pt>
                <c:pt idx="128">
                  <c:v>5.1056502224289327E-2</c:v>
                </c:pt>
                <c:pt idx="129">
                  <c:v>5.1165986350749273E-2</c:v>
                </c:pt>
                <c:pt idx="130">
                  <c:v>5.1277480165071943E-2</c:v>
                </c:pt>
                <c:pt idx="131">
                  <c:v>5.1391038983698296E-2</c:v>
                </c:pt>
                <c:pt idx="132">
                  <c:v>5.1506720171791226E-2</c:v>
                </c:pt>
                <c:pt idx="133">
                  <c:v>5.1624583238970526E-2</c:v>
                </c:pt>
                <c:pt idx="134">
                  <c:v>5.1744689940466319E-2</c:v>
                </c:pt>
                <c:pt idx="135">
                  <c:v>5.1867104384052863E-2</c:v>
                </c:pt>
                <c:pt idx="136">
                  <c:v>5.1991893143151717E-2</c:v>
                </c:pt>
                <c:pt idx="137">
                  <c:v>5.2119125376523183E-2</c:v>
                </c:pt>
                <c:pt idx="138">
                  <c:v>5.2248872954998679E-2</c:v>
                </c:pt>
                <c:pt idx="139">
                  <c:v>5.2381210595741572E-2</c:v>
                </c:pt>
                <c:pt idx="140">
                  <c:v>5.2516216004563847E-2</c:v>
                </c:pt>
                <c:pt idx="141">
                  <c:v>5.2653970026867926E-2</c:v>
                </c:pt>
                <c:pt idx="142">
                  <c:v>5.2794556807829719E-2</c:v>
                </c:pt>
                <c:pt idx="143">
                  <c:v>5.293806396249006E-2</c:v>
                </c:pt>
                <c:pt idx="144">
                  <c:v>5.3084582756476907E-2</c:v>
                </c:pt>
                <c:pt idx="145">
                  <c:v>5.3234208298141329E-2</c:v>
                </c:pt>
                <c:pt idx="146">
                  <c:v>5.3387039742957873E-2</c:v>
                </c:pt>
                <c:pt idx="147">
                  <c:v>5.3543180511111399E-2</c:v>
                </c:pt>
                <c:pt idx="148">
                  <c:v>5.3702738519275366E-2</c:v>
                </c:pt>
                <c:pt idx="149">
                  <c:v>5.3865826427671105E-2</c:v>
                </c:pt>
                <c:pt idx="150">
                  <c:v>5.4032561903598543E-2</c:v>
                </c:pt>
                <c:pt idx="151">
                  <c:v>5.4203067902732577E-2</c:v>
                </c:pt>
                <c:pt idx="152">
                  <c:v>5.4377472969598939E-2</c:v>
                </c:pt>
                <c:pt idx="153">
                  <c:v>5.4555911558772499E-2</c:v>
                </c:pt>
                <c:pt idx="154">
                  <c:v>5.473852437848483E-2</c:v>
                </c:pt>
                <c:pt idx="155">
                  <c:v>5.4925458758486173E-2</c:v>
                </c:pt>
                <c:pt idx="156">
                  <c:v>5.5116869044183434E-2</c:v>
                </c:pt>
                <c:pt idx="157">
                  <c:v>5.5312917019270401E-2</c:v>
                </c:pt>
                <c:pt idx="158">
                  <c:v>5.5513772359281274E-2</c:v>
                </c:pt>
                <c:pt idx="159">
                  <c:v>5.5719613118741726E-2</c:v>
                </c:pt>
                <c:pt idx="160">
                  <c:v>5.5930626254855592E-2</c:v>
                </c:pt>
                <c:pt idx="161">
                  <c:v>5.6147008190965617E-2</c:v>
                </c:pt>
                <c:pt idx="162">
                  <c:v>5.6368965423357204E-2</c:v>
                </c:pt>
                <c:pt idx="163">
                  <c:v>5.6596715175345397E-2</c:v>
                </c:pt>
                <c:pt idx="164">
                  <c:v>5.683048610300067E-2</c:v>
                </c:pt>
                <c:pt idx="165">
                  <c:v>5.7070519057332611E-2</c:v>
                </c:pt>
                <c:pt idx="166">
                  <c:v>5.7317067908272075E-2</c:v>
                </c:pt>
                <c:pt idx="167">
                  <c:v>5.7570400436378337E-2</c:v>
                </c:pt>
                <c:pt idx="168">
                  <c:v>5.7830799298854769E-2</c:v>
                </c:pt>
                <c:pt idx="169">
                  <c:v>5.8098563077199822E-2</c:v>
                </c:pt>
                <c:pt idx="170">
                  <c:v>5.8374007414656683E-2</c:v>
                </c:pt>
                <c:pt idx="171">
                  <c:v>5.8657466252571587E-2</c:v>
                </c:pt>
                <c:pt idx="172">
                  <c:v>5.8949293175842389E-2</c:v>
                </c:pt>
                <c:pt idx="173">
                  <c:v>5.9249862878855551E-2</c:v>
                </c:pt>
                <c:pt idx="174">
                  <c:v>5.9559572764689421E-2</c:v>
                </c:pt>
                <c:pt idx="175">
                  <c:v>5.9878844691936904E-2</c:v>
                </c:pt>
                <c:pt idx="176">
                  <c:v>6.0208126885292423E-2</c:v>
                </c:pt>
                <c:pt idx="177">
                  <c:v>6.054789602809961E-2</c:v>
                </c:pt>
                <c:pt idx="178">
                  <c:v>6.0898659557403742E-2</c:v>
                </c:pt>
                <c:pt idx="179">
                  <c:v>6.1260958184746771E-2</c:v>
                </c:pt>
                <c:pt idx="180">
                  <c:v>5.0246948473251472E-2</c:v>
                </c:pt>
                <c:pt idx="181">
                  <c:v>5.0458142123345325E-2</c:v>
                </c:pt>
                <c:pt idx="182">
                  <c:v>5.0676638202497133E-2</c:v>
                </c:pt>
                <c:pt idx="183">
                  <c:v>5.0902821051270475E-2</c:v>
                </c:pt>
                <c:pt idx="184">
                  <c:v>5.1137102463088314E-2</c:v>
                </c:pt>
                <c:pt idx="185">
                  <c:v>5.1379924179947904E-2</c:v>
                </c:pt>
                <c:pt idx="186">
                  <c:v>5.1631760665436344E-2</c:v>
                </c:pt>
                <c:pt idx="187">
                  <c:v>5.1893122191673483E-2</c:v>
                </c:pt>
                <c:pt idx="188">
                  <c:v>5.2164558282439599E-2</c:v>
                </c:pt>
                <c:pt idx="189">
                  <c:v>5.2446661561378262E-2</c:v>
                </c:pt>
                <c:pt idx="190">
                  <c:v>5.2740072061981128E-2</c:v>
                </c:pt>
                <c:pt idx="191">
                  <c:v>5.3045482065329407E-2</c:v>
                </c:pt>
                <c:pt idx="192">
                  <c:v>5.3363641542549314E-2</c:v>
                </c:pt>
                <c:pt idx="193">
                  <c:v>5.3695364292052156E-2</c:v>
                </c:pt>
                <c:pt idx="194">
                  <c:v>5.4041534877282187E-2</c:v>
                </c:pt>
                <c:pt idx="195">
                  <c:v>5.4403116489497916E-2</c:v>
                </c:pt>
                <c:pt idx="196">
                  <c:v>5.4781159882751194E-2</c:v>
                </c:pt>
                <c:pt idx="197">
                  <c:v>5.5176813555607503E-2</c:v>
                </c:pt>
                <c:pt idx="198">
                  <c:v>5.5591335387397085E-2</c:v>
                </c:pt>
                <c:pt idx="199">
                  <c:v>5.6026105977332999E-2</c:v>
                </c:pt>
                <c:pt idx="200">
                  <c:v>5.6482643984496428E-2</c:v>
                </c:pt>
                <c:pt idx="201">
                  <c:v>5.6962623827819393E-2</c:v>
                </c:pt>
                <c:pt idx="202">
                  <c:v>5.7467896180802502E-2</c:v>
                </c:pt>
                <c:pt idx="203">
                  <c:v>5.8000511789699317E-2</c:v>
                </c:pt>
                <c:pt idx="204">
                  <c:v>5.8562749261399233E-2</c:v>
                </c:pt>
                <c:pt idx="205">
                  <c:v>5.9157147614946531E-2</c:v>
                </c:pt>
                <c:pt idx="206">
                  <c:v>5.9786544577445158E-2</c:v>
                </c:pt>
                <c:pt idx="207">
                  <c:v>6.0454121842856784E-2</c:v>
                </c:pt>
                <c:pt idx="208">
                  <c:v>6.1163458816821045E-2</c:v>
                </c:pt>
                <c:pt idx="209">
                  <c:v>6.1918596763700838E-2</c:v>
                </c:pt>
                <c:pt idx="210">
                  <c:v>6.2724115783036521E-2</c:v>
                </c:pt>
                <c:pt idx="211">
                  <c:v>6.358522771216224E-2</c:v>
                </c:pt>
                <c:pt idx="212">
                  <c:v>6.4507888936526328E-2</c:v>
                </c:pt>
                <c:pt idx="213">
                  <c:v>6.5498938268971782E-2</c:v>
                </c:pt>
                <c:pt idx="214">
                  <c:v>6.6566266647312175E-2</c:v>
                </c:pt>
                <c:pt idx="215">
                  <c:v>6.7719027559325823E-2</c:v>
                </c:pt>
                <c:pt idx="216">
                  <c:v>6.896790007399832E-2</c:v>
                </c:pt>
                <c:pt idx="217">
                  <c:v>7.0325420489610463E-2</c:v>
                </c:pt>
                <c:pt idx="218">
                  <c:v>7.1806404431306786E-2</c:v>
                </c:pt>
                <c:pt idx="219">
                  <c:v>7.3428489547966158E-2</c:v>
                </c:pt>
                <c:pt idx="220">
                  <c:v>7.5212841018136536E-2</c:v>
                </c:pt>
                <c:pt idx="221">
                  <c:v>7.7185079847316512E-2</c:v>
                </c:pt>
                <c:pt idx="222">
                  <c:v>7.937652059766219E-2</c:v>
                </c:pt>
                <c:pt idx="223">
                  <c:v>8.1825845963476362E-2</c:v>
                </c:pt>
                <c:pt idx="224">
                  <c:v>8.4581409312503214E-2</c:v>
                </c:pt>
                <c:pt idx="225">
                  <c:v>8.7704458243743164E-2</c:v>
                </c:pt>
                <c:pt idx="226">
                  <c:v>9.1273739670043152E-2</c:v>
                </c:pt>
                <c:pt idx="227">
                  <c:v>9.5392230323423755E-2</c:v>
                </c:pt>
                <c:pt idx="228">
                  <c:v>0.10019723251306553</c:v>
                </c:pt>
                <c:pt idx="229">
                  <c:v>0.10587597666038559</c:v>
                </c:pt>
                <c:pt idx="230">
                  <c:v>0.11269058535515164</c:v>
                </c:pt>
                <c:pt idx="231">
                  <c:v>0.12101968011568044</c:v>
                </c:pt>
                <c:pt idx="232">
                  <c:v>0.13143119321917759</c:v>
                </c:pt>
                <c:pt idx="233">
                  <c:v>0.1448175896723764</c:v>
                </c:pt>
                <c:pt idx="234">
                  <c:v>0.16266631115280542</c:v>
                </c:pt>
                <c:pt idx="235">
                  <c:v>0.18765475267958745</c:v>
                </c:pt>
                <c:pt idx="236">
                  <c:v>0.22513770429042976</c:v>
                </c:pt>
                <c:pt idx="237">
                  <c:v>0.28760967607259491</c:v>
                </c:pt>
                <c:pt idx="238">
                  <c:v>0.41255419828674172</c:v>
                </c:pt>
                <c:pt idx="239">
                  <c:v>0.78738892223344681</c:v>
                </c:pt>
              </c:numCache>
            </c:numRef>
          </c:val>
          <c:smooth val="0"/>
        </c:ser>
        <c:dLbls>
          <c:showLegendKey val="0"/>
          <c:showVal val="0"/>
          <c:showCatName val="0"/>
          <c:showSerName val="0"/>
          <c:showPercent val="0"/>
          <c:showBubbleSize val="0"/>
        </c:dLbls>
        <c:marker val="1"/>
        <c:smooth val="0"/>
        <c:axId val="46081152"/>
        <c:axId val="46083072"/>
      </c:lineChart>
      <c:catAx>
        <c:axId val="46081152"/>
        <c:scaling>
          <c:orientation val="minMax"/>
        </c:scaling>
        <c:delete val="0"/>
        <c:axPos val="b"/>
        <c:title>
          <c:tx>
            <c:rich>
              <a:bodyPr/>
              <a:lstStyle/>
              <a:p>
                <a:pPr>
                  <a:defRPr/>
                </a:pPr>
                <a:r>
                  <a:rPr lang="en-US"/>
                  <a:t>Pmt #</a:t>
                </a:r>
              </a:p>
            </c:rich>
          </c:tx>
          <c:overlay val="0"/>
        </c:title>
        <c:numFmt formatCode="General" sourceLinked="1"/>
        <c:majorTickMark val="out"/>
        <c:minorTickMark val="none"/>
        <c:tickLblPos val="nextTo"/>
        <c:crossAx val="46083072"/>
        <c:crosses val="autoZero"/>
        <c:auto val="1"/>
        <c:lblAlgn val="ctr"/>
        <c:lblOffset val="100"/>
        <c:tickLblSkip val="60"/>
        <c:tickMarkSkip val="10"/>
        <c:noMultiLvlLbl val="0"/>
      </c:catAx>
      <c:valAx>
        <c:axId val="46083072"/>
        <c:scaling>
          <c:orientation val="minMax"/>
          <c:max val="0.8"/>
        </c:scaling>
        <c:delete val="0"/>
        <c:axPos val="l"/>
        <c:majorGridlines/>
        <c:numFmt formatCode="0%" sourceLinked="0"/>
        <c:majorTickMark val="out"/>
        <c:minorTickMark val="none"/>
        <c:tickLblPos val="nextTo"/>
        <c:crossAx val="46081152"/>
        <c:crosses val="autoZero"/>
        <c:crossBetween val="between"/>
      </c:valAx>
      <c:spPr>
        <a:solidFill>
          <a:schemeClr val="bg1">
            <a:lumMod val="95000"/>
          </a:schemeClr>
        </a:solidFill>
      </c:spPr>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Principal Amortizes But Fees Step Down</a:t>
            </a:r>
          </a:p>
        </c:rich>
      </c:tx>
      <c:overlay val="0"/>
    </c:title>
    <c:autoTitleDeleted val="0"/>
    <c:plotArea>
      <c:layout/>
      <c:lineChart>
        <c:grouping val="standard"/>
        <c:varyColors val="0"/>
        <c:ser>
          <c:idx val="0"/>
          <c:order val="0"/>
          <c:tx>
            <c:strRef>
              <c:f>'20-year calculator'!$B$28</c:f>
              <c:strCache>
                <c:ptCount val="1"/>
                <c:pt idx="0">
                  <c:v>Principal</c:v>
                </c:pt>
              </c:strCache>
            </c:strRef>
          </c:tx>
          <c:marker>
            <c:symbol val="none"/>
          </c:marker>
          <c:cat>
            <c:numRef>
              <c:f>'20-year calculator'!$A$30:$A$269</c:f>
              <c:numCache>
                <c:formatCode>General</c:formatCode>
                <c:ptCount val="24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numCache>
            </c:numRef>
          </c:cat>
          <c:val>
            <c:numRef>
              <c:f>'20-year calculator'!$B$30:$B$269</c:f>
              <c:numCache>
                <c:formatCode>_(* #,##0.00_);_(* \(#,##0.00\);_(* "-"??_);_(@_)</c:formatCode>
                <c:ptCount val="240"/>
                <c:pt idx="0">
                  <c:v>350000</c:v>
                </c:pt>
                <c:pt idx="1">
                  <c:v>349008.49266380334</c:v>
                </c:pt>
                <c:pt idx="2">
                  <c:v>348013.96313487762</c:v>
                </c:pt>
                <c:pt idx="3">
                  <c:v>347016.40220134071</c:v>
                </c:pt>
                <c:pt idx="4">
                  <c:v>346015.80062323174</c:v>
                </c:pt>
                <c:pt idx="5">
                  <c:v>345012.14913242572</c:v>
                </c:pt>
                <c:pt idx="6">
                  <c:v>344005.43843254767</c:v>
                </c:pt>
                <c:pt idx="7">
                  <c:v>342995.65919888654</c:v>
                </c:pt>
                <c:pt idx="8">
                  <c:v>341982.80207830883</c:v>
                </c:pt>
                <c:pt idx="9">
                  <c:v>340966.85768917197</c:v>
                </c:pt>
                <c:pt idx="10">
                  <c:v>339947.81662123726</c:v>
                </c:pt>
                <c:pt idx="11">
                  <c:v>338925.66943558317</c:v>
                </c:pt>
                <c:pt idx="12">
                  <c:v>337900.40666451724</c:v>
                </c:pt>
                <c:pt idx="13">
                  <c:v>336872.01881148882</c:v>
                </c:pt>
                <c:pt idx="14">
                  <c:v>335840.49635100126</c:v>
                </c:pt>
                <c:pt idx="15">
                  <c:v>334805.82972852321</c:v>
                </c:pt>
                <c:pt idx="16">
                  <c:v>333768.00936040026</c:v>
                </c:pt>
                <c:pt idx="17">
                  <c:v>332727.02563376667</c:v>
                </c:pt>
                <c:pt idx="18">
                  <c:v>331682.86890645535</c:v>
                </c:pt>
                <c:pt idx="19">
                  <c:v>330635.52950690984</c:v>
                </c:pt>
                <c:pt idx="20">
                  <c:v>329584.99773409317</c:v>
                </c:pt>
                <c:pt idx="21">
                  <c:v>328531.2638573997</c:v>
                </c:pt>
                <c:pt idx="22">
                  <c:v>327474.31811656355</c:v>
                </c:pt>
                <c:pt idx="23">
                  <c:v>326414.15072156873</c:v>
                </c:pt>
                <c:pt idx="24">
                  <c:v>325350.7518525591</c:v>
                </c:pt>
                <c:pt idx="25">
                  <c:v>324284.11165974615</c:v>
                </c:pt>
                <c:pt idx="26">
                  <c:v>323214.22026331915</c:v>
                </c:pt>
                <c:pt idx="27">
                  <c:v>322141.06775335188</c:v>
                </c:pt>
                <c:pt idx="28">
                  <c:v>321064.64418971312</c:v>
                </c:pt>
                <c:pt idx="29">
                  <c:v>319984.93960197241</c:v>
                </c:pt>
                <c:pt idx="30">
                  <c:v>318901.9439893089</c:v>
                </c:pt>
                <c:pt idx="31">
                  <c:v>317815.6473204185</c:v>
                </c:pt>
                <c:pt idx="32">
                  <c:v>316726.03953342146</c:v>
                </c:pt>
                <c:pt idx="33">
                  <c:v>315633.11053576734</c:v>
                </c:pt>
                <c:pt idx="34">
                  <c:v>314536.85020414391</c:v>
                </c:pt>
                <c:pt idx="35">
                  <c:v>313437.24838438194</c:v>
                </c:pt>
                <c:pt idx="36">
                  <c:v>312334.29489136155</c:v>
                </c:pt>
                <c:pt idx="37">
                  <c:v>311227.9795089176</c:v>
                </c:pt>
                <c:pt idx="38">
                  <c:v>310118.29198974522</c:v>
                </c:pt>
                <c:pt idx="39">
                  <c:v>309005.22205530544</c:v>
                </c:pt>
                <c:pt idx="40">
                  <c:v>307888.75939572911</c:v>
                </c:pt>
                <c:pt idx="41">
                  <c:v>306768.89366972185</c:v>
                </c:pt>
                <c:pt idx="42">
                  <c:v>305645.61450446793</c:v>
                </c:pt>
                <c:pt idx="43">
                  <c:v>304518.91149553511</c:v>
                </c:pt>
                <c:pt idx="44">
                  <c:v>303388.77420677716</c:v>
                </c:pt>
                <c:pt idx="45">
                  <c:v>302255.19217023754</c:v>
                </c:pt>
                <c:pt idx="46">
                  <c:v>301118.15488605289</c:v>
                </c:pt>
                <c:pt idx="47">
                  <c:v>299977.65182235517</c:v>
                </c:pt>
                <c:pt idx="48">
                  <c:v>298833.67241517478</c:v>
                </c:pt>
                <c:pt idx="49">
                  <c:v>297686.20606834174</c:v>
                </c:pt>
                <c:pt idx="50">
                  <c:v>296535.24215338839</c:v>
                </c:pt>
                <c:pt idx="51">
                  <c:v>295380.77000945091</c:v>
                </c:pt>
                <c:pt idx="52">
                  <c:v>294222.77894316975</c:v>
                </c:pt>
                <c:pt idx="53">
                  <c:v>293061.25822859153</c:v>
                </c:pt>
                <c:pt idx="54">
                  <c:v>291896.19710706937</c:v>
                </c:pt>
                <c:pt idx="55">
                  <c:v>290727.58478716313</c:v>
                </c:pt>
                <c:pt idx="56">
                  <c:v>289555.41044453921</c:v>
                </c:pt>
                <c:pt idx="57">
                  <c:v>288379.66322187101</c:v>
                </c:pt>
                <c:pt idx="58">
                  <c:v>287200.33222873771</c:v>
                </c:pt>
                <c:pt idx="59">
                  <c:v>286017.40654152387</c:v>
                </c:pt>
                <c:pt idx="60">
                  <c:v>284830.87520331738</c:v>
                </c:pt>
                <c:pt idx="61">
                  <c:v>283640.7272238094</c:v>
                </c:pt>
                <c:pt idx="62">
                  <c:v>282446.9515791912</c:v>
                </c:pt>
                <c:pt idx="63">
                  <c:v>281249.53721205285</c:v>
                </c:pt>
                <c:pt idx="64">
                  <c:v>280048.4730312805</c:v>
                </c:pt>
                <c:pt idx="65">
                  <c:v>278843.74791195366</c:v>
                </c:pt>
                <c:pt idx="66">
                  <c:v>277635.35069524235</c:v>
                </c:pt>
                <c:pt idx="67">
                  <c:v>276423.27018830366</c:v>
                </c:pt>
                <c:pt idx="68">
                  <c:v>275207.49516417738</c:v>
                </c:pt>
                <c:pt idx="69">
                  <c:v>273988.01436168357</c:v>
                </c:pt>
                <c:pt idx="70">
                  <c:v>272764.81648531661</c:v>
                </c:pt>
                <c:pt idx="71">
                  <c:v>271537.89020514156</c:v>
                </c:pt>
                <c:pt idx="72">
                  <c:v>270307.22415668902</c:v>
                </c:pt>
                <c:pt idx="73">
                  <c:v>269072.80694084964</c:v>
                </c:pt>
                <c:pt idx="74">
                  <c:v>267834.62712376873</c:v>
                </c:pt>
                <c:pt idx="75">
                  <c:v>266592.67323674035</c:v>
                </c:pt>
                <c:pt idx="76">
                  <c:v>265346.93377610098</c:v>
                </c:pt>
                <c:pt idx="77">
                  <c:v>264097.39720312308</c:v>
                </c:pt>
                <c:pt idx="78">
                  <c:v>262844.05194390792</c:v>
                </c:pt>
                <c:pt idx="79">
                  <c:v>261586.8863892791</c:v>
                </c:pt>
                <c:pt idx="80">
                  <c:v>260325.88889467405</c:v>
                </c:pt>
                <c:pt idx="81">
                  <c:v>259061.04778003701</c:v>
                </c:pt>
                <c:pt idx="82">
                  <c:v>257792.35132971013</c:v>
                </c:pt>
                <c:pt idx="83">
                  <c:v>256519.78779232563</c:v>
                </c:pt>
                <c:pt idx="84">
                  <c:v>255243.34538069647</c:v>
                </c:pt>
                <c:pt idx="85">
                  <c:v>253963.01227170744</c:v>
                </c:pt>
                <c:pt idx="86">
                  <c:v>252678.77660620527</c:v>
                </c:pt>
                <c:pt idx="87">
                  <c:v>251390.62648888945</c:v>
                </c:pt>
                <c:pt idx="88">
                  <c:v>250098.54998820138</c:v>
                </c:pt>
                <c:pt idx="89">
                  <c:v>248802.53513621422</c:v>
                </c:pt>
                <c:pt idx="90">
                  <c:v>247502.56992852193</c:v>
                </c:pt>
                <c:pt idx="91">
                  <c:v>246198.6423241281</c:v>
                </c:pt>
                <c:pt idx="92">
                  <c:v>244890.74024533434</c:v>
                </c:pt>
                <c:pt idx="93">
                  <c:v>243578.85157762852</c:v>
                </c:pt>
                <c:pt idx="94">
                  <c:v>242262.96416957266</c:v>
                </c:pt>
                <c:pt idx="95">
                  <c:v>240943.06583269002</c:v>
                </c:pt>
                <c:pt idx="96">
                  <c:v>239619.14434135257</c:v>
                </c:pt>
                <c:pt idx="97">
                  <c:v>238291.18743266744</c:v>
                </c:pt>
                <c:pt idx="98">
                  <c:v>236959.18280636371</c:v>
                </c:pt>
                <c:pt idx="99">
                  <c:v>235623.11812467815</c:v>
                </c:pt>
                <c:pt idx="100">
                  <c:v>234282.9810122409</c:v>
                </c:pt>
                <c:pt idx="101">
                  <c:v>232938.75905596139</c:v>
                </c:pt>
                <c:pt idx="102">
                  <c:v>231590.43980491254</c:v>
                </c:pt>
                <c:pt idx="103">
                  <c:v>230238.01077021612</c:v>
                </c:pt>
                <c:pt idx="104">
                  <c:v>228881.45942492664</c:v>
                </c:pt>
                <c:pt idx="105">
                  <c:v>227520.77320391577</c:v>
                </c:pt>
                <c:pt idx="106">
                  <c:v>226155.93950375527</c:v>
                </c:pt>
                <c:pt idx="107">
                  <c:v>224786.94568260104</c:v>
                </c:pt>
                <c:pt idx="108">
                  <c:v>223413.77906007547</c:v>
                </c:pt>
                <c:pt idx="109">
                  <c:v>222036.42691715006</c:v>
                </c:pt>
                <c:pt idx="110">
                  <c:v>220654.87649602789</c:v>
                </c:pt>
                <c:pt idx="111">
                  <c:v>219269.11500002525</c:v>
                </c:pt>
                <c:pt idx="112">
                  <c:v>217879.12959345288</c:v>
                </c:pt>
                <c:pt idx="113">
                  <c:v>216484.90740149771</c:v>
                </c:pt>
                <c:pt idx="114">
                  <c:v>215086.4355101028</c:v>
                </c:pt>
                <c:pt idx="115">
                  <c:v>213683.70096584861</c:v>
                </c:pt>
                <c:pt idx="116">
                  <c:v>212276.69077583213</c:v>
                </c:pt>
                <c:pt idx="117">
                  <c:v>210865.39190754713</c:v>
                </c:pt>
                <c:pt idx="118">
                  <c:v>209449.79128876343</c:v>
                </c:pt>
                <c:pt idx="119">
                  <c:v>208029.8758074053</c:v>
                </c:pt>
                <c:pt idx="120">
                  <c:v>206605.63231143076</c:v>
                </c:pt>
                <c:pt idx="121">
                  <c:v>205177.04760870905</c:v>
                </c:pt>
                <c:pt idx="122">
                  <c:v>203744.10846689885</c:v>
                </c:pt>
                <c:pt idx="123">
                  <c:v>202306.80161332575</c:v>
                </c:pt>
                <c:pt idx="124">
                  <c:v>200865.11373485907</c:v>
                </c:pt>
                <c:pt idx="125">
                  <c:v>199419.03147778861</c:v>
                </c:pt>
                <c:pt idx="126">
                  <c:v>197968.54144770105</c:v>
                </c:pt>
                <c:pt idx="127">
                  <c:v>196513.63020935591</c:v>
                </c:pt>
                <c:pt idx="128">
                  <c:v>195054.28428656084</c:v>
                </c:pt>
                <c:pt idx="129">
                  <c:v>193590.49016204727</c:v>
                </c:pt>
                <c:pt idx="130">
                  <c:v>192122.23427734475</c:v>
                </c:pt>
                <c:pt idx="131">
                  <c:v>190649.50303265548</c:v>
                </c:pt>
                <c:pt idx="132">
                  <c:v>189172.28278672858</c:v>
                </c:pt>
                <c:pt idx="133">
                  <c:v>187690.55985673342</c:v>
                </c:pt>
                <c:pt idx="134">
                  <c:v>186204.32051813306</c:v>
                </c:pt>
                <c:pt idx="135">
                  <c:v>184713.55100455714</c:v>
                </c:pt>
                <c:pt idx="136">
                  <c:v>183218.23750767429</c:v>
                </c:pt>
                <c:pt idx="137">
                  <c:v>181718.36617706416</c:v>
                </c:pt>
                <c:pt idx="138">
                  <c:v>180213.9231200894</c:v>
                </c:pt>
                <c:pt idx="139">
                  <c:v>178704.89440176662</c:v>
                </c:pt>
                <c:pt idx="140">
                  <c:v>177191.26604463765</c:v>
                </c:pt>
                <c:pt idx="141">
                  <c:v>175673.02402863972</c:v>
                </c:pt>
                <c:pt idx="142">
                  <c:v>174150.15429097606</c:v>
                </c:pt>
                <c:pt idx="143">
                  <c:v>172622.64272598535</c:v>
                </c:pt>
                <c:pt idx="144">
                  <c:v>171090.47518501079</c:v>
                </c:pt>
                <c:pt idx="145">
                  <c:v>169553.63747626968</c:v>
                </c:pt>
                <c:pt idx="146">
                  <c:v>168012.11536472151</c:v>
                </c:pt>
                <c:pt idx="147">
                  <c:v>166465.89457193631</c:v>
                </c:pt>
                <c:pt idx="148">
                  <c:v>164914.96077596236</c:v>
                </c:pt>
                <c:pt idx="149">
                  <c:v>163359.29961119324</c:v>
                </c:pt>
                <c:pt idx="150">
                  <c:v>161798.89666823536</c:v>
                </c:pt>
                <c:pt idx="151">
                  <c:v>160233.73749377398</c:v>
                </c:pt>
                <c:pt idx="152">
                  <c:v>158663.80759043954</c:v>
                </c:pt>
                <c:pt idx="153">
                  <c:v>157089.09241667337</c:v>
                </c:pt>
                <c:pt idx="154">
                  <c:v>155509.57738659301</c:v>
                </c:pt>
                <c:pt idx="155">
                  <c:v>153925.24786985692</c:v>
                </c:pt>
                <c:pt idx="156">
                  <c:v>152336.08919152926</c:v>
                </c:pt>
                <c:pt idx="157">
                  <c:v>150742.08663194391</c:v>
                </c:pt>
                <c:pt idx="158">
                  <c:v>149143.22542656789</c:v>
                </c:pt>
                <c:pt idx="159">
                  <c:v>147539.49076586479</c:v>
                </c:pt>
                <c:pt idx="160">
                  <c:v>145930.86779515757</c:v>
                </c:pt>
                <c:pt idx="161">
                  <c:v>144317.34161449093</c:v>
                </c:pt>
                <c:pt idx="162">
                  <c:v>142698.89727849347</c:v>
                </c:pt>
                <c:pt idx="163">
                  <c:v>141075.51979623895</c:v>
                </c:pt>
                <c:pt idx="164">
                  <c:v>139447.19413110771</c:v>
                </c:pt>
                <c:pt idx="165">
                  <c:v>137813.90520064713</c:v>
                </c:pt>
                <c:pt idx="166">
                  <c:v>136175.63787643233</c:v>
                </c:pt>
                <c:pt idx="167">
                  <c:v>134532.37698392553</c:v>
                </c:pt>
                <c:pt idx="168">
                  <c:v>132884.10730233602</c:v>
                </c:pt>
                <c:pt idx="169">
                  <c:v>131230.81356447865</c:v>
                </c:pt>
                <c:pt idx="170">
                  <c:v>129572.48045663294</c:v>
                </c:pt>
                <c:pt idx="171">
                  <c:v>127909.09261840077</c:v>
                </c:pt>
                <c:pt idx="172">
                  <c:v>126240.63464256443</c:v>
                </c:pt>
                <c:pt idx="173">
                  <c:v>124567.09107494376</c:v>
                </c:pt>
                <c:pt idx="174">
                  <c:v>122888.44641425303</c:v>
                </c:pt>
                <c:pt idx="175">
                  <c:v>121204.68511195743</c:v>
                </c:pt>
                <c:pt idx="176">
                  <c:v>119515.79157212883</c:v>
                </c:pt>
                <c:pt idx="177">
                  <c:v>117821.75015130168</c:v>
                </c:pt>
                <c:pt idx="178">
                  <c:v>116122.54515832775</c:v>
                </c:pt>
                <c:pt idx="179">
                  <c:v>114418.16085423104</c:v>
                </c:pt>
                <c:pt idx="180">
                  <c:v>112708.58145206186</c:v>
                </c:pt>
                <c:pt idx="181">
                  <c:v>110993.79111675065</c:v>
                </c:pt>
                <c:pt idx="182">
                  <c:v>109273.77396496138</c:v>
                </c:pt>
                <c:pt idx="183">
                  <c:v>107548.51406494425</c:v>
                </c:pt>
                <c:pt idx="184">
                  <c:v>105817.9954363883</c:v>
                </c:pt>
                <c:pt idx="185">
                  <c:v>104082.20205027326</c:v>
                </c:pt>
                <c:pt idx="186">
                  <c:v>102341.11782872125</c:v>
                </c:pt>
                <c:pt idx="187">
                  <c:v>100594.72664484763</c:v>
                </c:pt>
                <c:pt idx="188">
                  <c:v>98843.012322611772</c:v>
                </c:pt>
                <c:pt idx="189">
                  <c:v>97085.95863666723</c:v>
                </c:pt>
                <c:pt idx="190">
                  <c:v>95323.549312211413</c:v>
                </c:pt>
                <c:pt idx="191">
                  <c:v>93555.76802483479</c:v>
                </c:pt>
                <c:pt idx="192">
                  <c:v>91782.598400369781</c:v>
                </c:pt>
                <c:pt idx="193">
                  <c:v>90004.024014739131</c:v>
                </c:pt>
                <c:pt idx="194">
                  <c:v>88220.028393803514</c:v>
                </c:pt>
                <c:pt idx="195">
                  <c:v>86430.595013209269</c:v>
                </c:pt>
                <c:pt idx="196">
                  <c:v>84635.707298235197</c:v>
                </c:pt>
                <c:pt idx="197">
                  <c:v>82835.348623638958</c:v>
                </c:pt>
                <c:pt idx="198">
                  <c:v>81029.502313503181</c:v>
                </c:pt>
                <c:pt idx="199">
                  <c:v>79218.151641081087</c:v>
                </c:pt>
                <c:pt idx="200">
                  <c:v>77401.279828641302</c:v>
                </c:pt>
                <c:pt idx="201">
                  <c:v>75578.870047312608</c:v>
                </c:pt>
                <c:pt idx="202">
                  <c:v>73750.905416928261</c:v>
                </c:pt>
                <c:pt idx="203">
                  <c:v>71917.369005869143</c:v>
                </c:pt>
                <c:pt idx="204">
                  <c:v>70078.243830907435</c:v>
                </c:pt>
                <c:pt idx="205">
                  <c:v>68233.512857049063</c:v>
                </c:pt>
                <c:pt idx="206">
                  <c:v>66383.158997375867</c:v>
                </c:pt>
                <c:pt idx="207">
                  <c:v>64527.165112887436</c:v>
                </c:pt>
                <c:pt idx="208">
                  <c:v>62665.514012342399</c:v>
                </c:pt>
                <c:pt idx="209">
                  <c:v>60798.188452099013</c:v>
                </c:pt>
                <c:pt idx="210">
                  <c:v>58925.17113595565</c:v>
                </c:pt>
                <c:pt idx="211">
                  <c:v>57046.444714990466</c:v>
                </c:pt>
                <c:pt idx="212">
                  <c:v>55161.991787400671</c:v>
                </c:pt>
                <c:pt idx="213">
                  <c:v>53271.794898341512</c:v>
                </c:pt>
                <c:pt idx="214">
                  <c:v>51375.836539764387</c:v>
                </c:pt>
                <c:pt idx="215">
                  <c:v>49474.099150254828</c:v>
                </c:pt>
                <c:pt idx="216">
                  <c:v>47566.565114869787</c:v>
                </c:pt>
                <c:pt idx="217">
                  <c:v>45653.216764974488</c:v>
                </c:pt>
                <c:pt idx="218">
                  <c:v>43734.03637807873</c:v>
                </c:pt>
                <c:pt idx="219">
                  <c:v>41809.006177672767</c:v>
                </c:pt>
                <c:pt idx="220">
                  <c:v>39878.108333062664</c:v>
                </c:pt>
                <c:pt idx="221">
                  <c:v>37941.324959205114</c:v>
                </c:pt>
                <c:pt idx="222">
                  <c:v>35998.63811654177</c:v>
                </c:pt>
                <c:pt idx="223">
                  <c:v>34050.029810833112</c:v>
                </c:pt>
                <c:pt idx="224">
                  <c:v>32095.481992991761</c:v>
                </c:pt>
                <c:pt idx="225">
                  <c:v>30134.976558915256</c:v>
                </c:pt>
                <c:pt idx="226">
                  <c:v>28168.495349318448</c:v>
                </c:pt>
                <c:pt idx="227">
                  <c:v>26196.020149565215</c:v>
                </c:pt>
                <c:pt idx="228">
                  <c:v>24217.532689499803</c:v>
                </c:pt>
                <c:pt idx="229">
                  <c:v>22233.014643277573</c:v>
                </c:pt>
                <c:pt idx="230">
                  <c:v>20242.447629195274</c:v>
                </c:pt>
                <c:pt idx="231">
                  <c:v>18245.813209520744</c:v>
                </c:pt>
                <c:pt idx="232">
                  <c:v>16243.092890322192</c:v>
                </c:pt>
                <c:pt idx="233">
                  <c:v>14234.268121296831</c:v>
                </c:pt>
                <c:pt idx="234">
                  <c:v>12219.3202955991</c:v>
                </c:pt>
                <c:pt idx="235">
                  <c:v>10198.230749668302</c:v>
                </c:pt>
                <c:pt idx="236">
                  <c:v>8170.9807630557225</c:v>
                </c:pt>
                <c:pt idx="237">
                  <c:v>6137.5515582512489</c:v>
                </c:pt>
                <c:pt idx="238">
                  <c:v>4097.9243005094304</c:v>
                </c:pt>
                <c:pt idx="239">
                  <c:v>2052.080097675022</c:v>
                </c:pt>
              </c:numCache>
            </c:numRef>
          </c:val>
          <c:smooth val="0"/>
        </c:ser>
        <c:ser>
          <c:idx val="1"/>
          <c:order val="1"/>
          <c:tx>
            <c:strRef>
              <c:f>'20-year calculator'!$M$28</c:f>
              <c:strCache>
                <c:ptCount val="1"/>
                <c:pt idx="0">
                  <c:v>Feesx1000</c:v>
                </c:pt>
              </c:strCache>
            </c:strRef>
          </c:tx>
          <c:marker>
            <c:symbol val="none"/>
          </c:marker>
          <c:val>
            <c:numRef>
              <c:f>'20-year calculator'!$M$30:$M$269</c:f>
              <c:numCache>
                <c:formatCode>General</c:formatCode>
                <c:ptCount val="240"/>
                <c:pt idx="0">
                  <c:v>398708.33333333343</c:v>
                </c:pt>
                <c:pt idx="1">
                  <c:v>398708.33333333343</c:v>
                </c:pt>
                <c:pt idx="2">
                  <c:v>398708.33333333343</c:v>
                </c:pt>
                <c:pt idx="3">
                  <c:v>398708.33333333343</c:v>
                </c:pt>
                <c:pt idx="4">
                  <c:v>398708.33333333343</c:v>
                </c:pt>
                <c:pt idx="5">
                  <c:v>398708.33333333343</c:v>
                </c:pt>
                <c:pt idx="6">
                  <c:v>398708.33333333343</c:v>
                </c:pt>
                <c:pt idx="7">
                  <c:v>398708.33333333343</c:v>
                </c:pt>
                <c:pt idx="8">
                  <c:v>398708.33333333343</c:v>
                </c:pt>
                <c:pt idx="9">
                  <c:v>398708.33333333343</c:v>
                </c:pt>
                <c:pt idx="10">
                  <c:v>398708.33333333343</c:v>
                </c:pt>
                <c:pt idx="11">
                  <c:v>398708.33333333343</c:v>
                </c:pt>
                <c:pt idx="12">
                  <c:v>398708.33333333343</c:v>
                </c:pt>
                <c:pt idx="13">
                  <c:v>398708.33333333343</c:v>
                </c:pt>
                <c:pt idx="14">
                  <c:v>398708.33333333343</c:v>
                </c:pt>
                <c:pt idx="15">
                  <c:v>398708.33333333343</c:v>
                </c:pt>
                <c:pt idx="16">
                  <c:v>398708.33333333343</c:v>
                </c:pt>
                <c:pt idx="17">
                  <c:v>398708.33333333343</c:v>
                </c:pt>
                <c:pt idx="18">
                  <c:v>398708.33333333343</c:v>
                </c:pt>
                <c:pt idx="19">
                  <c:v>398708.33333333343</c:v>
                </c:pt>
                <c:pt idx="20">
                  <c:v>398708.33333333343</c:v>
                </c:pt>
                <c:pt idx="21">
                  <c:v>398708.33333333343</c:v>
                </c:pt>
                <c:pt idx="22">
                  <c:v>398708.33333333343</c:v>
                </c:pt>
                <c:pt idx="23">
                  <c:v>398708.33333333343</c:v>
                </c:pt>
                <c:pt idx="24">
                  <c:v>398708.33333333343</c:v>
                </c:pt>
                <c:pt idx="25">
                  <c:v>398708.33333333343</c:v>
                </c:pt>
                <c:pt idx="26">
                  <c:v>398708.33333333343</c:v>
                </c:pt>
                <c:pt idx="27">
                  <c:v>398708.33333333343</c:v>
                </c:pt>
                <c:pt idx="28">
                  <c:v>398708.33333333343</c:v>
                </c:pt>
                <c:pt idx="29">
                  <c:v>398708.33333333343</c:v>
                </c:pt>
                <c:pt idx="30">
                  <c:v>398708.33333333343</c:v>
                </c:pt>
                <c:pt idx="31">
                  <c:v>398708.33333333343</c:v>
                </c:pt>
                <c:pt idx="32">
                  <c:v>398708.33333333343</c:v>
                </c:pt>
                <c:pt idx="33">
                  <c:v>398708.33333333343</c:v>
                </c:pt>
                <c:pt idx="34">
                  <c:v>398708.33333333343</c:v>
                </c:pt>
                <c:pt idx="35">
                  <c:v>398708.33333333343</c:v>
                </c:pt>
                <c:pt idx="36">
                  <c:v>398708.33333333343</c:v>
                </c:pt>
                <c:pt idx="37">
                  <c:v>398708.33333333343</c:v>
                </c:pt>
                <c:pt idx="38">
                  <c:v>398708.33333333343</c:v>
                </c:pt>
                <c:pt idx="39">
                  <c:v>398708.33333333343</c:v>
                </c:pt>
                <c:pt idx="40">
                  <c:v>398708.33333333343</c:v>
                </c:pt>
                <c:pt idx="41">
                  <c:v>398708.33333333343</c:v>
                </c:pt>
                <c:pt idx="42">
                  <c:v>398708.33333333343</c:v>
                </c:pt>
                <c:pt idx="43">
                  <c:v>398708.33333333343</c:v>
                </c:pt>
                <c:pt idx="44">
                  <c:v>398708.33333333343</c:v>
                </c:pt>
                <c:pt idx="45">
                  <c:v>398708.33333333343</c:v>
                </c:pt>
                <c:pt idx="46">
                  <c:v>398708.33333333343</c:v>
                </c:pt>
                <c:pt idx="47">
                  <c:v>398708.33333333343</c:v>
                </c:pt>
                <c:pt idx="48">
                  <c:v>398708.33333333343</c:v>
                </c:pt>
                <c:pt idx="49">
                  <c:v>398708.33333333343</c:v>
                </c:pt>
                <c:pt idx="50">
                  <c:v>398708.33333333343</c:v>
                </c:pt>
                <c:pt idx="51">
                  <c:v>398708.33333333343</c:v>
                </c:pt>
                <c:pt idx="52">
                  <c:v>398708.33333333343</c:v>
                </c:pt>
                <c:pt idx="53">
                  <c:v>398708.33333333343</c:v>
                </c:pt>
                <c:pt idx="54">
                  <c:v>398708.33333333343</c:v>
                </c:pt>
                <c:pt idx="55">
                  <c:v>398708.33333333343</c:v>
                </c:pt>
                <c:pt idx="56">
                  <c:v>398708.33333333343</c:v>
                </c:pt>
                <c:pt idx="57">
                  <c:v>398708.33333333343</c:v>
                </c:pt>
                <c:pt idx="58">
                  <c:v>398708.33333333343</c:v>
                </c:pt>
                <c:pt idx="59">
                  <c:v>398708.33333333343</c:v>
                </c:pt>
                <c:pt idx="60">
                  <c:v>324469.83866911248</c:v>
                </c:pt>
                <c:pt idx="61">
                  <c:v>324469.83866911248</c:v>
                </c:pt>
                <c:pt idx="62">
                  <c:v>324469.83866911248</c:v>
                </c:pt>
                <c:pt idx="63">
                  <c:v>324469.83866911248</c:v>
                </c:pt>
                <c:pt idx="64">
                  <c:v>324469.83866911248</c:v>
                </c:pt>
                <c:pt idx="65">
                  <c:v>324469.83866911248</c:v>
                </c:pt>
                <c:pt idx="66">
                  <c:v>324469.83866911248</c:v>
                </c:pt>
                <c:pt idx="67">
                  <c:v>324469.83866911248</c:v>
                </c:pt>
                <c:pt idx="68">
                  <c:v>324469.83866911248</c:v>
                </c:pt>
                <c:pt idx="69">
                  <c:v>324469.83866911248</c:v>
                </c:pt>
                <c:pt idx="70">
                  <c:v>324469.83866911248</c:v>
                </c:pt>
                <c:pt idx="71">
                  <c:v>324469.83866911248</c:v>
                </c:pt>
                <c:pt idx="72">
                  <c:v>324469.83866911248</c:v>
                </c:pt>
                <c:pt idx="73">
                  <c:v>324469.83866911248</c:v>
                </c:pt>
                <c:pt idx="74">
                  <c:v>324469.83866911248</c:v>
                </c:pt>
                <c:pt idx="75">
                  <c:v>324469.83866911248</c:v>
                </c:pt>
                <c:pt idx="76">
                  <c:v>324469.83866911248</c:v>
                </c:pt>
                <c:pt idx="77">
                  <c:v>324469.83866911248</c:v>
                </c:pt>
                <c:pt idx="78">
                  <c:v>324469.83866911248</c:v>
                </c:pt>
                <c:pt idx="79">
                  <c:v>324469.83866911248</c:v>
                </c:pt>
                <c:pt idx="80">
                  <c:v>324469.83866911248</c:v>
                </c:pt>
                <c:pt idx="81">
                  <c:v>324469.83866911248</c:v>
                </c:pt>
                <c:pt idx="82">
                  <c:v>324469.83866911248</c:v>
                </c:pt>
                <c:pt idx="83">
                  <c:v>324469.83866911248</c:v>
                </c:pt>
                <c:pt idx="84">
                  <c:v>324469.83866911248</c:v>
                </c:pt>
                <c:pt idx="85">
                  <c:v>324469.83866911248</c:v>
                </c:pt>
                <c:pt idx="86">
                  <c:v>324469.83866911248</c:v>
                </c:pt>
                <c:pt idx="87">
                  <c:v>324469.83866911248</c:v>
                </c:pt>
                <c:pt idx="88">
                  <c:v>324469.83866911248</c:v>
                </c:pt>
                <c:pt idx="89">
                  <c:v>324469.83866911248</c:v>
                </c:pt>
                <c:pt idx="90">
                  <c:v>324469.83866911248</c:v>
                </c:pt>
                <c:pt idx="91">
                  <c:v>324469.83866911248</c:v>
                </c:pt>
                <c:pt idx="92">
                  <c:v>324469.83866911248</c:v>
                </c:pt>
                <c:pt idx="93">
                  <c:v>324469.83866911248</c:v>
                </c:pt>
                <c:pt idx="94">
                  <c:v>324469.83866911248</c:v>
                </c:pt>
                <c:pt idx="95">
                  <c:v>324469.83866911248</c:v>
                </c:pt>
                <c:pt idx="96">
                  <c:v>324469.83866911248</c:v>
                </c:pt>
                <c:pt idx="97">
                  <c:v>324469.83866911248</c:v>
                </c:pt>
                <c:pt idx="98">
                  <c:v>324469.83866911248</c:v>
                </c:pt>
                <c:pt idx="99">
                  <c:v>324469.83866911248</c:v>
                </c:pt>
                <c:pt idx="100">
                  <c:v>324469.83866911248</c:v>
                </c:pt>
                <c:pt idx="101">
                  <c:v>324469.83866911248</c:v>
                </c:pt>
                <c:pt idx="102">
                  <c:v>324469.83866911248</c:v>
                </c:pt>
                <c:pt idx="103">
                  <c:v>324469.83866911248</c:v>
                </c:pt>
                <c:pt idx="104">
                  <c:v>324469.83866911248</c:v>
                </c:pt>
                <c:pt idx="105">
                  <c:v>324469.83866911248</c:v>
                </c:pt>
                <c:pt idx="106">
                  <c:v>324469.83866911248</c:v>
                </c:pt>
                <c:pt idx="107">
                  <c:v>324469.83866911248</c:v>
                </c:pt>
                <c:pt idx="108">
                  <c:v>324469.83866911248</c:v>
                </c:pt>
                <c:pt idx="109">
                  <c:v>324469.83866911248</c:v>
                </c:pt>
                <c:pt idx="110">
                  <c:v>324469.83866911248</c:v>
                </c:pt>
                <c:pt idx="111">
                  <c:v>324469.83866911248</c:v>
                </c:pt>
                <c:pt idx="112">
                  <c:v>324469.83866911248</c:v>
                </c:pt>
                <c:pt idx="113">
                  <c:v>324469.83866911248</c:v>
                </c:pt>
                <c:pt idx="114">
                  <c:v>324469.83866911248</c:v>
                </c:pt>
                <c:pt idx="115">
                  <c:v>324469.83866911248</c:v>
                </c:pt>
                <c:pt idx="116">
                  <c:v>324469.83866911248</c:v>
                </c:pt>
                <c:pt idx="117">
                  <c:v>324469.83866911248</c:v>
                </c:pt>
                <c:pt idx="118">
                  <c:v>324469.83866911248</c:v>
                </c:pt>
                <c:pt idx="119">
                  <c:v>324469.83866911248</c:v>
                </c:pt>
                <c:pt idx="120">
                  <c:v>235358.24947477152</c:v>
                </c:pt>
                <c:pt idx="121">
                  <c:v>235358.24947477152</c:v>
                </c:pt>
                <c:pt idx="122">
                  <c:v>235358.24947477152</c:v>
                </c:pt>
                <c:pt idx="123">
                  <c:v>235358.24947477152</c:v>
                </c:pt>
                <c:pt idx="124">
                  <c:v>235358.24947477152</c:v>
                </c:pt>
                <c:pt idx="125">
                  <c:v>235358.24947477152</c:v>
                </c:pt>
                <c:pt idx="126">
                  <c:v>235358.24947477152</c:v>
                </c:pt>
                <c:pt idx="127">
                  <c:v>235358.24947477152</c:v>
                </c:pt>
                <c:pt idx="128">
                  <c:v>235358.24947477152</c:v>
                </c:pt>
                <c:pt idx="129">
                  <c:v>235358.24947477152</c:v>
                </c:pt>
                <c:pt idx="130">
                  <c:v>235358.24947477152</c:v>
                </c:pt>
                <c:pt idx="131">
                  <c:v>235358.24947477152</c:v>
                </c:pt>
                <c:pt idx="132">
                  <c:v>235358.24947477152</c:v>
                </c:pt>
                <c:pt idx="133">
                  <c:v>235358.24947477152</c:v>
                </c:pt>
                <c:pt idx="134">
                  <c:v>235358.24947477152</c:v>
                </c:pt>
                <c:pt idx="135">
                  <c:v>235358.24947477152</c:v>
                </c:pt>
                <c:pt idx="136">
                  <c:v>235358.24947477152</c:v>
                </c:pt>
                <c:pt idx="137">
                  <c:v>235358.24947477152</c:v>
                </c:pt>
                <c:pt idx="138">
                  <c:v>235358.24947477152</c:v>
                </c:pt>
                <c:pt idx="139">
                  <c:v>235358.24947477152</c:v>
                </c:pt>
                <c:pt idx="140">
                  <c:v>235358.24947477152</c:v>
                </c:pt>
                <c:pt idx="141">
                  <c:v>235358.24947477152</c:v>
                </c:pt>
                <c:pt idx="142">
                  <c:v>235358.24947477152</c:v>
                </c:pt>
                <c:pt idx="143">
                  <c:v>235358.24947477152</c:v>
                </c:pt>
                <c:pt idx="144">
                  <c:v>235358.24947477152</c:v>
                </c:pt>
                <c:pt idx="145">
                  <c:v>235358.24947477152</c:v>
                </c:pt>
                <c:pt idx="146">
                  <c:v>235358.24947477152</c:v>
                </c:pt>
                <c:pt idx="147">
                  <c:v>235358.24947477152</c:v>
                </c:pt>
                <c:pt idx="148">
                  <c:v>235358.24947477152</c:v>
                </c:pt>
                <c:pt idx="149">
                  <c:v>235358.24947477152</c:v>
                </c:pt>
                <c:pt idx="150">
                  <c:v>235358.24947477152</c:v>
                </c:pt>
                <c:pt idx="151">
                  <c:v>235358.24947477152</c:v>
                </c:pt>
                <c:pt idx="152">
                  <c:v>235358.24947477152</c:v>
                </c:pt>
                <c:pt idx="153">
                  <c:v>235358.24947477152</c:v>
                </c:pt>
                <c:pt idx="154">
                  <c:v>235358.24947477152</c:v>
                </c:pt>
                <c:pt idx="155">
                  <c:v>235358.24947477152</c:v>
                </c:pt>
                <c:pt idx="156">
                  <c:v>235358.24947477152</c:v>
                </c:pt>
                <c:pt idx="157">
                  <c:v>235358.24947477152</c:v>
                </c:pt>
                <c:pt idx="158">
                  <c:v>235358.24947477152</c:v>
                </c:pt>
                <c:pt idx="159">
                  <c:v>235358.24947477152</c:v>
                </c:pt>
                <c:pt idx="160">
                  <c:v>235358.24947477152</c:v>
                </c:pt>
                <c:pt idx="161">
                  <c:v>235358.24947477152</c:v>
                </c:pt>
                <c:pt idx="162">
                  <c:v>235358.24947477152</c:v>
                </c:pt>
                <c:pt idx="163">
                  <c:v>235358.24947477152</c:v>
                </c:pt>
                <c:pt idx="164">
                  <c:v>235358.24947477152</c:v>
                </c:pt>
                <c:pt idx="165">
                  <c:v>235358.24947477152</c:v>
                </c:pt>
                <c:pt idx="166">
                  <c:v>235358.24947477152</c:v>
                </c:pt>
                <c:pt idx="167">
                  <c:v>235358.24947477152</c:v>
                </c:pt>
                <c:pt idx="168">
                  <c:v>235358.24947477152</c:v>
                </c:pt>
                <c:pt idx="169">
                  <c:v>235358.24947477152</c:v>
                </c:pt>
                <c:pt idx="170">
                  <c:v>235358.24947477152</c:v>
                </c:pt>
                <c:pt idx="171">
                  <c:v>235358.24947477152</c:v>
                </c:pt>
                <c:pt idx="172">
                  <c:v>235358.24947477152</c:v>
                </c:pt>
                <c:pt idx="173">
                  <c:v>235358.24947477152</c:v>
                </c:pt>
                <c:pt idx="174">
                  <c:v>235358.24947477152</c:v>
                </c:pt>
                <c:pt idx="175">
                  <c:v>235358.24947477152</c:v>
                </c:pt>
                <c:pt idx="176">
                  <c:v>235358.24947477152</c:v>
                </c:pt>
                <c:pt idx="177">
                  <c:v>235358.24947477152</c:v>
                </c:pt>
                <c:pt idx="178">
                  <c:v>235358.24947477152</c:v>
                </c:pt>
                <c:pt idx="179">
                  <c:v>235358.24947477152</c:v>
                </c:pt>
                <c:pt idx="180">
                  <c:v>128393.85903747377</c:v>
                </c:pt>
                <c:pt idx="181">
                  <c:v>128393.85903747377</c:v>
                </c:pt>
                <c:pt idx="182">
                  <c:v>128393.85903747377</c:v>
                </c:pt>
                <c:pt idx="183">
                  <c:v>128393.85903747377</c:v>
                </c:pt>
                <c:pt idx="184">
                  <c:v>128393.85903747377</c:v>
                </c:pt>
                <c:pt idx="185">
                  <c:v>128393.85903747377</c:v>
                </c:pt>
                <c:pt idx="186">
                  <c:v>128393.85903747377</c:v>
                </c:pt>
                <c:pt idx="187">
                  <c:v>128393.85903747377</c:v>
                </c:pt>
                <c:pt idx="188">
                  <c:v>128393.85903747377</c:v>
                </c:pt>
                <c:pt idx="189">
                  <c:v>128393.85903747377</c:v>
                </c:pt>
                <c:pt idx="190">
                  <c:v>128393.85903747377</c:v>
                </c:pt>
                <c:pt idx="191">
                  <c:v>128393.85903747377</c:v>
                </c:pt>
                <c:pt idx="192">
                  <c:v>128393.85903747377</c:v>
                </c:pt>
                <c:pt idx="193">
                  <c:v>128393.85903747377</c:v>
                </c:pt>
                <c:pt idx="194">
                  <c:v>128393.85903747377</c:v>
                </c:pt>
                <c:pt idx="195">
                  <c:v>128393.85903747377</c:v>
                </c:pt>
                <c:pt idx="196">
                  <c:v>128393.85903747377</c:v>
                </c:pt>
                <c:pt idx="197">
                  <c:v>128393.85903747377</c:v>
                </c:pt>
                <c:pt idx="198">
                  <c:v>128393.85903747377</c:v>
                </c:pt>
                <c:pt idx="199">
                  <c:v>128393.85903747377</c:v>
                </c:pt>
                <c:pt idx="200">
                  <c:v>128393.85903747377</c:v>
                </c:pt>
                <c:pt idx="201">
                  <c:v>128393.85903747377</c:v>
                </c:pt>
                <c:pt idx="202">
                  <c:v>128393.85903747377</c:v>
                </c:pt>
                <c:pt idx="203">
                  <c:v>128393.85903747377</c:v>
                </c:pt>
                <c:pt idx="204">
                  <c:v>128393.85903747377</c:v>
                </c:pt>
                <c:pt idx="205">
                  <c:v>128393.85903747377</c:v>
                </c:pt>
                <c:pt idx="206">
                  <c:v>128393.85903747377</c:v>
                </c:pt>
                <c:pt idx="207">
                  <c:v>128393.85903747377</c:v>
                </c:pt>
                <c:pt idx="208">
                  <c:v>128393.85903747377</c:v>
                </c:pt>
                <c:pt idx="209">
                  <c:v>128393.85903747377</c:v>
                </c:pt>
                <c:pt idx="210">
                  <c:v>128393.85903747377</c:v>
                </c:pt>
                <c:pt idx="211">
                  <c:v>128393.85903747377</c:v>
                </c:pt>
                <c:pt idx="212">
                  <c:v>128393.85903747377</c:v>
                </c:pt>
                <c:pt idx="213">
                  <c:v>128393.85903747377</c:v>
                </c:pt>
                <c:pt idx="214">
                  <c:v>128393.85903747377</c:v>
                </c:pt>
                <c:pt idx="215">
                  <c:v>128393.85903747377</c:v>
                </c:pt>
                <c:pt idx="216">
                  <c:v>128393.85903747377</c:v>
                </c:pt>
                <c:pt idx="217">
                  <c:v>128393.85903747377</c:v>
                </c:pt>
                <c:pt idx="218">
                  <c:v>128393.85903747377</c:v>
                </c:pt>
                <c:pt idx="219">
                  <c:v>128393.85903747377</c:v>
                </c:pt>
                <c:pt idx="220">
                  <c:v>128393.85903747377</c:v>
                </c:pt>
                <c:pt idx="221">
                  <c:v>128393.85903747377</c:v>
                </c:pt>
                <c:pt idx="222">
                  <c:v>128393.85903747377</c:v>
                </c:pt>
                <c:pt idx="223">
                  <c:v>128393.85903747377</c:v>
                </c:pt>
                <c:pt idx="224">
                  <c:v>128393.85903747377</c:v>
                </c:pt>
                <c:pt idx="225">
                  <c:v>128393.85903747377</c:v>
                </c:pt>
                <c:pt idx="226">
                  <c:v>128393.85903747377</c:v>
                </c:pt>
                <c:pt idx="227">
                  <c:v>128393.85903747377</c:v>
                </c:pt>
                <c:pt idx="228">
                  <c:v>128393.85903747377</c:v>
                </c:pt>
                <c:pt idx="229">
                  <c:v>128393.85903747377</c:v>
                </c:pt>
                <c:pt idx="230">
                  <c:v>128393.85903747377</c:v>
                </c:pt>
                <c:pt idx="231">
                  <c:v>128393.85903747377</c:v>
                </c:pt>
                <c:pt idx="232">
                  <c:v>128393.85903747377</c:v>
                </c:pt>
                <c:pt idx="233">
                  <c:v>128393.85903747377</c:v>
                </c:pt>
                <c:pt idx="234">
                  <c:v>128393.85903747377</c:v>
                </c:pt>
                <c:pt idx="235">
                  <c:v>128393.85903747377</c:v>
                </c:pt>
                <c:pt idx="236">
                  <c:v>128393.85903747377</c:v>
                </c:pt>
                <c:pt idx="237">
                  <c:v>128393.85903747377</c:v>
                </c:pt>
                <c:pt idx="238">
                  <c:v>128393.85903747377</c:v>
                </c:pt>
                <c:pt idx="239">
                  <c:v>128393.85903747377</c:v>
                </c:pt>
              </c:numCache>
            </c:numRef>
          </c:val>
          <c:smooth val="0"/>
        </c:ser>
        <c:dLbls>
          <c:showLegendKey val="0"/>
          <c:showVal val="0"/>
          <c:showCatName val="0"/>
          <c:showSerName val="0"/>
          <c:showPercent val="0"/>
          <c:showBubbleSize val="0"/>
        </c:dLbls>
        <c:marker val="1"/>
        <c:smooth val="0"/>
        <c:axId val="46171648"/>
        <c:axId val="46173184"/>
      </c:lineChart>
      <c:catAx>
        <c:axId val="46171648"/>
        <c:scaling>
          <c:orientation val="minMax"/>
        </c:scaling>
        <c:delete val="0"/>
        <c:axPos val="b"/>
        <c:numFmt formatCode="General" sourceLinked="1"/>
        <c:majorTickMark val="out"/>
        <c:minorTickMark val="none"/>
        <c:tickLblPos val="nextTo"/>
        <c:crossAx val="46173184"/>
        <c:crosses val="autoZero"/>
        <c:auto val="1"/>
        <c:lblAlgn val="ctr"/>
        <c:lblOffset val="100"/>
        <c:tickLblSkip val="60"/>
        <c:tickMarkSkip val="10"/>
        <c:noMultiLvlLbl val="0"/>
      </c:catAx>
      <c:valAx>
        <c:axId val="46173184"/>
        <c:scaling>
          <c:orientation val="minMax"/>
        </c:scaling>
        <c:delete val="0"/>
        <c:axPos val="l"/>
        <c:majorGridlines/>
        <c:numFmt formatCode="_(* #,##0_);_(* \(#,##0\);_(* &quot;-&quot;_);_(@_)" sourceLinked="0"/>
        <c:majorTickMark val="none"/>
        <c:minorTickMark val="none"/>
        <c:tickLblPos val="nextTo"/>
        <c:spPr>
          <a:ln w="9525">
            <a:noFill/>
          </a:ln>
        </c:spPr>
        <c:crossAx val="46171648"/>
        <c:crosses val="autoZero"/>
        <c:crossBetween val="between"/>
      </c:valAx>
      <c:spPr>
        <a:solidFill>
          <a:schemeClr val="bg1">
            <a:lumMod val="95000"/>
          </a:schemeClr>
        </a:solidFill>
        <a:ln>
          <a:solidFill>
            <a:schemeClr val="tx1"/>
          </a:solidFill>
        </a:ln>
      </c:spPr>
    </c:plotArea>
    <c:legend>
      <c:legendPos val="b"/>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DC4185-B83D-4730-A1C9-F50C26660D48}" type="datetimeFigureOut">
              <a:rPr lang="en-US" smtClean="0"/>
              <a:pPr/>
              <a:t>6/27/2018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0B136C-E878-407B-8F2A-AC0A9EA3539F}" type="slidenum">
              <a:rPr lang="en-US" smtClean="0"/>
              <a:pPr/>
              <a:t>‹#›</a:t>
            </a:fld>
            <a:endParaRPr lang="en-US"/>
          </a:p>
        </p:txBody>
      </p:sp>
    </p:spTree>
    <p:extLst>
      <p:ext uri="{BB962C8B-B14F-4D97-AF65-F5344CB8AC3E}">
        <p14:creationId xmlns:p14="http://schemas.microsoft.com/office/powerpoint/2010/main" val="27920418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41EF7-7857-4998-96CF-0C60B5FE3AF9}" type="datetimeFigureOut">
              <a:rPr lang="en-US" smtClean="0"/>
              <a:pPr/>
              <a:t>6/27/2018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C2015E-393B-4899-AFA8-CF5BA224420A}" type="slidenum">
              <a:rPr lang="en-US" smtClean="0"/>
              <a:pPr/>
              <a:t>‹#›</a:t>
            </a:fld>
            <a:endParaRPr lang="en-US"/>
          </a:p>
        </p:txBody>
      </p:sp>
    </p:spTree>
    <p:extLst>
      <p:ext uri="{BB962C8B-B14F-4D97-AF65-F5344CB8AC3E}">
        <p14:creationId xmlns:p14="http://schemas.microsoft.com/office/powerpoint/2010/main" val="165646427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0F6971-F21E-45F9-A8A3-278EB5F536AD}" type="datetime1">
              <a:rPr lang="en-US" smtClean="0"/>
              <a:pPr/>
              <a:t>6/27/2018</a:t>
            </a:fld>
            <a:endParaRPr lang="en-US"/>
          </a:p>
        </p:txBody>
      </p:sp>
      <p:sp>
        <p:nvSpPr>
          <p:cNvPr id="5" name="Footer Placeholder 4"/>
          <p:cNvSpPr>
            <a:spLocks noGrp="1"/>
          </p:cNvSpPr>
          <p:nvPr>
            <p:ph type="ftr" sz="quarter" idx="11"/>
          </p:nvPr>
        </p:nvSpPr>
        <p:spPr/>
        <p:txBody>
          <a:bodyPr/>
          <a:lstStyle/>
          <a:p>
            <a:r>
              <a:rPr lang="en-US"/>
              <a:t>Eagle Compliance LLC, 2018</a:t>
            </a:r>
          </a:p>
        </p:txBody>
      </p:sp>
      <p:sp>
        <p:nvSpPr>
          <p:cNvPr id="6" name="Slide Number Placeholder 5"/>
          <p:cNvSpPr>
            <a:spLocks noGrp="1"/>
          </p:cNvSpPr>
          <p:nvPr>
            <p:ph type="sldNum" sz="quarter" idx="12"/>
          </p:nvPr>
        </p:nvSpPr>
        <p:spPr/>
        <p:txBody>
          <a:bodyPr/>
          <a:lstStyle/>
          <a:p>
            <a:fld id="{102F88EC-4877-42CE-B84C-5F556C58074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0D204-8029-491C-BE25-BA862CEFB572}" type="datetime1">
              <a:rPr lang="en-US" smtClean="0"/>
              <a:pPr/>
              <a:t>6/27/2018</a:t>
            </a:fld>
            <a:endParaRPr lang="en-US"/>
          </a:p>
        </p:txBody>
      </p:sp>
      <p:sp>
        <p:nvSpPr>
          <p:cNvPr id="5" name="Footer Placeholder 4"/>
          <p:cNvSpPr>
            <a:spLocks noGrp="1"/>
          </p:cNvSpPr>
          <p:nvPr>
            <p:ph type="ftr" sz="quarter" idx="11"/>
          </p:nvPr>
        </p:nvSpPr>
        <p:spPr/>
        <p:txBody>
          <a:bodyPr/>
          <a:lstStyle/>
          <a:p>
            <a:r>
              <a:rPr lang="en-US"/>
              <a:t>Eagle Compliance LLC, 2018</a:t>
            </a:r>
          </a:p>
        </p:txBody>
      </p:sp>
      <p:sp>
        <p:nvSpPr>
          <p:cNvPr id="6" name="Slide Number Placeholder 5"/>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4CEFE2-E002-4816-9FFC-D935461AB8EA}" type="datetime1">
              <a:rPr lang="en-US" smtClean="0"/>
              <a:pPr/>
              <a:t>6/27/2018</a:t>
            </a:fld>
            <a:endParaRPr lang="en-US"/>
          </a:p>
        </p:txBody>
      </p:sp>
      <p:sp>
        <p:nvSpPr>
          <p:cNvPr id="5" name="Footer Placeholder 4"/>
          <p:cNvSpPr>
            <a:spLocks noGrp="1"/>
          </p:cNvSpPr>
          <p:nvPr>
            <p:ph type="ftr" sz="quarter" idx="11"/>
          </p:nvPr>
        </p:nvSpPr>
        <p:spPr/>
        <p:txBody>
          <a:bodyPr/>
          <a:lstStyle/>
          <a:p>
            <a:r>
              <a:rPr lang="en-US"/>
              <a:t>Eagle Compliance LLC, 2018</a:t>
            </a:r>
          </a:p>
        </p:txBody>
      </p:sp>
      <p:sp>
        <p:nvSpPr>
          <p:cNvPr id="6" name="Slide Number Placeholder 5"/>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6484CF-C8C0-4BE8-BE13-84A3D323D3AD}" type="datetime1">
              <a:rPr lang="en-US" smtClean="0"/>
              <a:pPr/>
              <a:t>6/27/2018</a:t>
            </a:fld>
            <a:endParaRPr lang="en-US"/>
          </a:p>
        </p:txBody>
      </p:sp>
      <p:sp>
        <p:nvSpPr>
          <p:cNvPr id="5" name="Footer Placeholder 4"/>
          <p:cNvSpPr>
            <a:spLocks noGrp="1"/>
          </p:cNvSpPr>
          <p:nvPr>
            <p:ph type="ftr" sz="quarter" idx="11"/>
          </p:nvPr>
        </p:nvSpPr>
        <p:spPr/>
        <p:txBody>
          <a:bodyPr/>
          <a:lstStyle/>
          <a:p>
            <a:r>
              <a:rPr lang="en-US"/>
              <a:t>Eagle Compliance LLC, 2018</a:t>
            </a:r>
          </a:p>
        </p:txBody>
      </p:sp>
      <p:sp>
        <p:nvSpPr>
          <p:cNvPr id="6" name="Slide Number Placeholder 5"/>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76AB4C-1BF4-4C91-B718-AD10E616DBB2}" type="datetime1">
              <a:rPr lang="en-US" smtClean="0"/>
              <a:pPr/>
              <a:t>6/27/2018</a:t>
            </a:fld>
            <a:endParaRPr lang="en-US"/>
          </a:p>
        </p:txBody>
      </p:sp>
      <p:sp>
        <p:nvSpPr>
          <p:cNvPr id="5" name="Footer Placeholder 4"/>
          <p:cNvSpPr>
            <a:spLocks noGrp="1"/>
          </p:cNvSpPr>
          <p:nvPr>
            <p:ph type="ftr" sz="quarter" idx="11"/>
          </p:nvPr>
        </p:nvSpPr>
        <p:spPr/>
        <p:txBody>
          <a:bodyPr/>
          <a:lstStyle/>
          <a:p>
            <a:r>
              <a:rPr lang="en-US"/>
              <a:t>Eagle Compliance LLC, 2018</a:t>
            </a:r>
          </a:p>
        </p:txBody>
      </p:sp>
      <p:sp>
        <p:nvSpPr>
          <p:cNvPr id="6" name="Slide Number Placeholder 5"/>
          <p:cNvSpPr>
            <a:spLocks noGrp="1"/>
          </p:cNvSpPr>
          <p:nvPr>
            <p:ph type="sldNum" sz="quarter" idx="12"/>
          </p:nvPr>
        </p:nvSpPr>
        <p:spPr/>
        <p:txBody>
          <a:bodyPr/>
          <a:lstStyle/>
          <a:p>
            <a:fld id="{102F88EC-4877-42CE-B84C-5F556C58074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A8AA0B-8BE4-4BBD-8878-665C04D38055}" type="datetime1">
              <a:rPr lang="en-US" smtClean="0"/>
              <a:pPr/>
              <a:t>6/27/2018</a:t>
            </a:fld>
            <a:endParaRPr lang="en-US"/>
          </a:p>
        </p:txBody>
      </p:sp>
      <p:sp>
        <p:nvSpPr>
          <p:cNvPr id="6" name="Footer Placeholder 5"/>
          <p:cNvSpPr>
            <a:spLocks noGrp="1"/>
          </p:cNvSpPr>
          <p:nvPr>
            <p:ph type="ftr" sz="quarter" idx="11"/>
          </p:nvPr>
        </p:nvSpPr>
        <p:spPr/>
        <p:txBody>
          <a:bodyPr/>
          <a:lstStyle/>
          <a:p>
            <a:r>
              <a:rPr lang="en-US"/>
              <a:t>Eagle Compliance LLC, 2018</a:t>
            </a:r>
          </a:p>
        </p:txBody>
      </p:sp>
      <p:sp>
        <p:nvSpPr>
          <p:cNvPr id="7" name="Slide Number Placeholder 6"/>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EB1F4-87EA-4978-AF00-865810C96CDB}" type="datetime1">
              <a:rPr lang="en-US" smtClean="0"/>
              <a:pPr/>
              <a:t>6/27/2018</a:t>
            </a:fld>
            <a:endParaRPr lang="en-US"/>
          </a:p>
        </p:txBody>
      </p:sp>
      <p:sp>
        <p:nvSpPr>
          <p:cNvPr id="8" name="Footer Placeholder 7"/>
          <p:cNvSpPr>
            <a:spLocks noGrp="1"/>
          </p:cNvSpPr>
          <p:nvPr>
            <p:ph type="ftr" sz="quarter" idx="11"/>
          </p:nvPr>
        </p:nvSpPr>
        <p:spPr/>
        <p:txBody>
          <a:bodyPr/>
          <a:lstStyle/>
          <a:p>
            <a:r>
              <a:rPr lang="en-US"/>
              <a:t>Eagle Compliance LLC, 2018</a:t>
            </a:r>
          </a:p>
        </p:txBody>
      </p:sp>
      <p:sp>
        <p:nvSpPr>
          <p:cNvPr id="9" name="Slide Number Placeholder 8"/>
          <p:cNvSpPr>
            <a:spLocks noGrp="1"/>
          </p:cNvSpPr>
          <p:nvPr>
            <p:ph type="sldNum" sz="quarter" idx="12"/>
          </p:nvPr>
        </p:nvSpPr>
        <p:spPr/>
        <p:txBody>
          <a:bodyPr/>
          <a:lstStyle/>
          <a:p>
            <a:fld id="{102F88EC-4877-42CE-B84C-5F556C58074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50EF0D-36E5-4C69-9EAA-43F7EC4CBC79}" type="datetime1">
              <a:rPr lang="en-US" smtClean="0"/>
              <a:pPr/>
              <a:t>6/27/2018</a:t>
            </a:fld>
            <a:endParaRPr lang="en-US"/>
          </a:p>
        </p:txBody>
      </p:sp>
      <p:sp>
        <p:nvSpPr>
          <p:cNvPr id="4" name="Footer Placeholder 3"/>
          <p:cNvSpPr>
            <a:spLocks noGrp="1"/>
          </p:cNvSpPr>
          <p:nvPr>
            <p:ph type="ftr" sz="quarter" idx="11"/>
          </p:nvPr>
        </p:nvSpPr>
        <p:spPr/>
        <p:txBody>
          <a:bodyPr/>
          <a:lstStyle/>
          <a:p>
            <a:r>
              <a:rPr lang="en-US"/>
              <a:t>Eagle Compliance LLC, 2018</a:t>
            </a:r>
          </a:p>
        </p:txBody>
      </p:sp>
      <p:sp>
        <p:nvSpPr>
          <p:cNvPr id="5" name="Slide Number Placeholder 4"/>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BC4ADA-8793-4967-A8B2-CB466CF46AB4}" type="datetime1">
              <a:rPr lang="en-US" smtClean="0"/>
              <a:pPr/>
              <a:t>6/27/2018</a:t>
            </a:fld>
            <a:endParaRPr lang="en-US"/>
          </a:p>
        </p:txBody>
      </p:sp>
      <p:sp>
        <p:nvSpPr>
          <p:cNvPr id="3" name="Footer Placeholder 2"/>
          <p:cNvSpPr>
            <a:spLocks noGrp="1"/>
          </p:cNvSpPr>
          <p:nvPr>
            <p:ph type="ftr" sz="quarter" idx="11"/>
          </p:nvPr>
        </p:nvSpPr>
        <p:spPr/>
        <p:txBody>
          <a:bodyPr/>
          <a:lstStyle/>
          <a:p>
            <a:r>
              <a:rPr lang="en-US"/>
              <a:t>Eagle Compliance LLC, 2018</a:t>
            </a:r>
          </a:p>
        </p:txBody>
      </p:sp>
      <p:sp>
        <p:nvSpPr>
          <p:cNvPr id="4" name="Slide Number Placeholder 3"/>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2A45B4-159F-42D5-BA6F-EAA7E2675F7A}" type="datetime1">
              <a:rPr lang="en-US" smtClean="0"/>
              <a:pPr/>
              <a:t>6/27/2018</a:t>
            </a:fld>
            <a:endParaRPr lang="en-US"/>
          </a:p>
        </p:txBody>
      </p:sp>
      <p:sp>
        <p:nvSpPr>
          <p:cNvPr id="6" name="Footer Placeholder 5"/>
          <p:cNvSpPr>
            <a:spLocks noGrp="1"/>
          </p:cNvSpPr>
          <p:nvPr>
            <p:ph type="ftr" sz="quarter" idx="11"/>
          </p:nvPr>
        </p:nvSpPr>
        <p:spPr/>
        <p:txBody>
          <a:bodyPr/>
          <a:lstStyle/>
          <a:p>
            <a:r>
              <a:rPr lang="en-US"/>
              <a:t>Eagle Compliance LLC, 2018</a:t>
            </a:r>
          </a:p>
        </p:txBody>
      </p:sp>
      <p:sp>
        <p:nvSpPr>
          <p:cNvPr id="7" name="Slide Number Placeholder 6"/>
          <p:cNvSpPr>
            <a:spLocks noGrp="1"/>
          </p:cNvSpPr>
          <p:nvPr>
            <p:ph type="sldNum" sz="quarter" idx="12"/>
          </p:nvPr>
        </p:nvSpPr>
        <p:spPr/>
        <p:txBody>
          <a:bodyPr/>
          <a:lstStyle/>
          <a:p>
            <a:fld id="{102F88EC-4877-42CE-B84C-5F556C58074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4A459C-0A72-4585-9124-13B982E91F01}" type="datetime1">
              <a:rPr lang="en-US" smtClean="0"/>
              <a:pPr/>
              <a:t>6/27/2018</a:t>
            </a:fld>
            <a:endParaRPr lang="en-US"/>
          </a:p>
        </p:txBody>
      </p:sp>
      <p:sp>
        <p:nvSpPr>
          <p:cNvPr id="6" name="Footer Placeholder 5"/>
          <p:cNvSpPr>
            <a:spLocks noGrp="1"/>
          </p:cNvSpPr>
          <p:nvPr>
            <p:ph type="ftr" sz="quarter" idx="11"/>
          </p:nvPr>
        </p:nvSpPr>
        <p:spPr/>
        <p:txBody>
          <a:bodyPr/>
          <a:lstStyle/>
          <a:p>
            <a:r>
              <a:rPr lang="en-US"/>
              <a:t>Eagle Compliance LLC, 2018</a:t>
            </a:r>
          </a:p>
        </p:txBody>
      </p:sp>
      <p:sp>
        <p:nvSpPr>
          <p:cNvPr id="7" name="Slide Number Placeholder 6"/>
          <p:cNvSpPr>
            <a:spLocks noGrp="1"/>
          </p:cNvSpPr>
          <p:nvPr>
            <p:ph type="sldNum" sz="quarter" idx="12"/>
          </p:nvPr>
        </p:nvSpPr>
        <p:spPr/>
        <p:txBody>
          <a:bodyPr/>
          <a:lstStyle/>
          <a:p>
            <a:fld id="{102F88EC-4877-42CE-B84C-5F556C5807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6AB2B6-68BA-4E20-AB41-6DA8769A5AED}" type="datetime1">
              <a:rPr lang="en-US" smtClean="0"/>
              <a:pPr/>
              <a:t>6/27/2018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t>Eagle Compliance LLC, 2018</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02F88EC-4877-42CE-B84C-5F556C5807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eaglecompliance504.com/504-loan--effective--rate-calculator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aglecompliance504.com/home222.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Understanding SBA 504 Interest rates</a:t>
            </a:r>
          </a:p>
        </p:txBody>
      </p:sp>
      <p:sp>
        <p:nvSpPr>
          <p:cNvPr id="3" name="Subtitle 2"/>
          <p:cNvSpPr>
            <a:spLocks noGrp="1"/>
          </p:cNvSpPr>
          <p:nvPr>
            <p:ph type="subTitle" idx="1"/>
          </p:nvPr>
        </p:nvSpPr>
        <p:spPr>
          <a:xfrm>
            <a:off x="685800" y="3505200"/>
            <a:ext cx="2971800" cy="685800"/>
          </a:xfrm>
        </p:spPr>
        <p:txBody>
          <a:bodyPr/>
          <a:lstStyle/>
          <a:p>
            <a:r>
              <a:rPr lang="en-US" dirty="0"/>
              <a:t>July 2018</a:t>
            </a:r>
          </a:p>
        </p:txBody>
      </p:sp>
      <p:pic>
        <p:nvPicPr>
          <p:cNvPr id="4" name="Picture 3" descr="Eagle-Compliance-Rectangle-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6948" y="3559176"/>
            <a:ext cx="3048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042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a:bodyPr>
          <a:lstStyle/>
          <a:p>
            <a:r>
              <a:rPr lang="en-US" dirty="0" smtClean="0"/>
              <a:t>Periodic Effective </a:t>
            </a:r>
            <a:r>
              <a:rPr lang="en-US" dirty="0"/>
              <a:t>Rates:  Example</a:t>
            </a:r>
            <a:br>
              <a:rPr lang="en-US" dirty="0"/>
            </a:br>
            <a:r>
              <a:rPr lang="en-US" sz="2200" dirty="0" smtClean="0"/>
              <a:t>(3.60% rate, 3.658% </a:t>
            </a:r>
            <a:r>
              <a:rPr lang="en-US" sz="2200" dirty="0"/>
              <a:t>note, 0.625% CDC, </a:t>
            </a:r>
            <a:r>
              <a:rPr lang="en-US" sz="2200" dirty="0" smtClean="0"/>
              <a:t>0.642% </a:t>
            </a:r>
            <a:r>
              <a:rPr lang="en-US" sz="2200" dirty="0"/>
              <a:t>SBA, 0.10% CSA)</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8816"/>
            <a:ext cx="1066800" cy="329184"/>
          </a:xfrm>
        </p:spPr>
        <p:txBody>
          <a:bodyPr/>
          <a:lstStyle/>
          <a:p>
            <a:pPr algn="r"/>
            <a:fld id="{102F88EC-4877-42CE-B84C-5F556C58074B}" type="slidenum">
              <a:rPr lang="en-US" smtClean="0">
                <a:solidFill>
                  <a:schemeClr val="accent1"/>
                </a:solidFill>
              </a:rPr>
              <a:pPr algn="r"/>
              <a:t>10</a:t>
            </a:fld>
            <a:endParaRPr lang="en-US" dirty="0">
              <a:solidFill>
                <a:schemeClr val="accent1"/>
              </a:solidFill>
            </a:endParaRPr>
          </a:p>
        </p:txBody>
      </p:sp>
      <p:graphicFrame>
        <p:nvGraphicFramePr>
          <p:cNvPr id="1026" name="Object 2"/>
          <p:cNvGraphicFramePr>
            <a:graphicFrameLocks noChangeAspect="1"/>
          </p:cNvGraphicFramePr>
          <p:nvPr/>
        </p:nvGraphicFramePr>
        <p:xfrm>
          <a:off x="457200" y="1905000"/>
          <a:ext cx="8229600" cy="4191000"/>
        </p:xfrm>
        <a:graphic>
          <a:graphicData uri="http://schemas.openxmlformats.org/presentationml/2006/ole">
            <mc:AlternateContent xmlns:mc="http://schemas.openxmlformats.org/markup-compatibility/2006">
              <mc:Choice xmlns:v="urn:schemas-microsoft-com:vml" Requires="v">
                <p:oleObj spid="_x0000_s1029" name="Worksheet" r:id="rId3" imgW="3724224" imgH="1562100" progId="Excel.Sheet.8">
                  <p:embed/>
                </p:oleObj>
              </mc:Choice>
              <mc:Fallback>
                <p:oleObj name="Worksheet" r:id="rId3" imgW="3724224" imgH="1562100" progId="Excel.Shee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05000"/>
                        <a:ext cx="82296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6313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Rates Rise Over Time</a:t>
            </a:r>
          </a:p>
        </p:txBody>
      </p:sp>
      <p:sp>
        <p:nvSpPr>
          <p:cNvPr id="4" name="Footer Placeholder 3"/>
          <p:cNvSpPr>
            <a:spLocks noGrp="1"/>
          </p:cNvSpPr>
          <p:nvPr>
            <p:ph type="ftr" sz="quarter" idx="11"/>
          </p:nvPr>
        </p:nvSpPr>
        <p:spPr>
          <a:xfrm>
            <a:off x="2514599"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67261" y="6528816"/>
            <a:ext cx="1066800" cy="329184"/>
          </a:xfrm>
        </p:spPr>
        <p:txBody>
          <a:bodyPr/>
          <a:lstStyle/>
          <a:p>
            <a:pPr algn="r"/>
            <a:fld id="{102F88EC-4877-42CE-B84C-5F556C58074B}" type="slidenum">
              <a:rPr lang="en-US" smtClean="0">
                <a:solidFill>
                  <a:schemeClr val="accent1"/>
                </a:solidFill>
              </a:rPr>
              <a:pPr algn="r"/>
              <a:t>11</a:t>
            </a:fld>
            <a:endParaRPr lang="en-US">
              <a:solidFill>
                <a:schemeClr val="accent1"/>
              </a:solidFill>
            </a:endParaRPr>
          </a:p>
        </p:txBody>
      </p:sp>
      <p:graphicFrame>
        <p:nvGraphicFramePr>
          <p:cNvPr id="8" name="Chart 7"/>
          <p:cNvGraphicFramePr>
            <a:graphicFrameLocks/>
          </p:cNvGraphicFramePr>
          <p:nvPr/>
        </p:nvGraphicFramePr>
        <p:xfrm>
          <a:off x="609600" y="1600200"/>
          <a:ext cx="79248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8635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Do Effective Rates Rise Over Time?</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8816"/>
            <a:ext cx="1066800" cy="329184"/>
          </a:xfrm>
        </p:spPr>
        <p:txBody>
          <a:bodyPr/>
          <a:lstStyle/>
          <a:p>
            <a:pPr algn="r"/>
            <a:fld id="{102F88EC-4877-42CE-B84C-5F556C58074B}" type="slidenum">
              <a:rPr lang="en-US" smtClean="0">
                <a:solidFill>
                  <a:schemeClr val="accent1"/>
                </a:solidFill>
              </a:rPr>
              <a:pPr algn="r"/>
              <a:t>12</a:t>
            </a:fld>
            <a:endParaRPr lang="en-US">
              <a:solidFill>
                <a:schemeClr val="accent1"/>
              </a:solidFill>
            </a:endParaRPr>
          </a:p>
        </p:txBody>
      </p:sp>
      <p:graphicFrame>
        <p:nvGraphicFramePr>
          <p:cNvPr id="7" name="Chart 6"/>
          <p:cNvGraphicFramePr/>
          <p:nvPr/>
        </p:nvGraphicFramePr>
        <p:xfrm>
          <a:off x="533400" y="1524000"/>
          <a:ext cx="80772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72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Can You Estimate Effective Rates?</a:t>
            </a:r>
          </a:p>
        </p:txBody>
      </p:sp>
      <p:sp>
        <p:nvSpPr>
          <p:cNvPr id="3" name="Content Placeholder 2"/>
          <p:cNvSpPr>
            <a:spLocks noGrp="1"/>
          </p:cNvSpPr>
          <p:nvPr>
            <p:ph idx="1"/>
          </p:nvPr>
        </p:nvSpPr>
        <p:spPr/>
        <p:txBody>
          <a:bodyPr>
            <a:normAutofit fontScale="92500" lnSpcReduction="10000"/>
          </a:bodyPr>
          <a:lstStyle/>
          <a:p>
            <a:r>
              <a:rPr lang="en-US" dirty="0"/>
              <a:t>The Eagle Compliance website has an estimated effective rate calculator. The calculator lives on the </a:t>
            </a:r>
            <a:r>
              <a:rPr lang="en-US" dirty="0">
                <a:hlinkClick r:id="rId2"/>
              </a:rPr>
              <a:t>504 Loan (Effective) Rate Calculators</a:t>
            </a:r>
            <a:r>
              <a:rPr lang="en-US" dirty="0"/>
              <a:t> page, that can be found under the Weekly Commentary &amp; Additional Information tab. </a:t>
            </a:r>
          </a:p>
          <a:p>
            <a:endParaRPr lang="en-US" dirty="0"/>
          </a:p>
          <a:p>
            <a:r>
              <a:rPr lang="en-US" dirty="0"/>
              <a:t>The calculator is a downloadable excel spreadsheet that includes three separate tabs for 25-year, 20-year and 10-year rates. </a:t>
            </a:r>
          </a:p>
          <a:p>
            <a:endParaRPr lang="en-US" dirty="0"/>
          </a:p>
          <a:p>
            <a:r>
              <a:rPr lang="en-US" dirty="0"/>
              <a:t>As a reminder: </a:t>
            </a:r>
            <a:r>
              <a:rPr lang="en-US" i="1" dirty="0"/>
              <a:t>The official effective rates are provided only by the Central Servicing Agent prior to each funding date. These calculators provide only estimates of the Effective Loan Rate and are not guaranteed for accuracy because Excel does not properly compute the initial, abbreviated six-month calculation.</a:t>
            </a:r>
          </a:p>
        </p:txBody>
      </p:sp>
      <p:sp>
        <p:nvSpPr>
          <p:cNvPr id="4" name="Footer Placeholder 3"/>
          <p:cNvSpPr>
            <a:spLocks noGrp="1"/>
          </p:cNvSpPr>
          <p:nvPr>
            <p:ph type="ftr" sz="quarter" idx="11"/>
          </p:nvPr>
        </p:nvSpPr>
        <p:spPr>
          <a:xfrm>
            <a:off x="2514600" y="652722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7226"/>
            <a:ext cx="1066800" cy="329184"/>
          </a:xfrm>
        </p:spPr>
        <p:txBody>
          <a:bodyPr/>
          <a:lstStyle/>
          <a:p>
            <a:pPr algn="r"/>
            <a:fld id="{102F88EC-4877-42CE-B84C-5F556C58074B}" type="slidenum">
              <a:rPr lang="en-US" smtClean="0">
                <a:solidFill>
                  <a:schemeClr val="accent1"/>
                </a:solidFill>
              </a:rPr>
              <a:pPr algn="r"/>
              <a:t>13</a:t>
            </a:fld>
            <a:endParaRPr lang="en-US" dirty="0">
              <a:solidFill>
                <a:schemeClr val="accent1"/>
              </a:solidFill>
            </a:endParaRPr>
          </a:p>
        </p:txBody>
      </p:sp>
    </p:spTree>
    <p:extLst>
      <p:ext uri="{BB962C8B-B14F-4D97-AF65-F5344CB8AC3E}">
        <p14:creationId xmlns:p14="http://schemas.microsoft.com/office/powerpoint/2010/main" val="660070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of Effective Rate Calculator</a:t>
            </a:r>
          </a:p>
        </p:txBody>
      </p:sp>
      <p:pic>
        <p:nvPicPr>
          <p:cNvPr id="6" name="Content Placeholder 5">
            <a:extLst>
              <a:ext uri="{FF2B5EF4-FFF2-40B4-BE49-F238E27FC236}">
                <a16:creationId xmlns="" xmlns:a16="http://schemas.microsoft.com/office/drawing/2014/main" id="{BE59AA2F-B115-4441-9EBB-C4BC5DB5F8B3}"/>
              </a:ext>
            </a:extLst>
          </p:cNvPr>
          <p:cNvPicPr>
            <a:picLocks noGrp="1" noChangeAspect="1"/>
          </p:cNvPicPr>
          <p:nvPr>
            <p:ph idx="1"/>
          </p:nvPr>
        </p:nvPicPr>
        <p:blipFill>
          <a:blip r:embed="rId2" cstate="print"/>
          <a:stretch>
            <a:fillRect/>
          </a:stretch>
        </p:blipFill>
        <p:spPr>
          <a:xfrm>
            <a:off x="59639" y="1828800"/>
            <a:ext cx="9024722" cy="3962400"/>
          </a:xfrm>
          <a:prstGeom prst="rect">
            <a:avLst/>
          </a:prstGeom>
        </p:spPr>
      </p:pic>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16757"/>
            <a:ext cx="1066800" cy="329184"/>
          </a:xfrm>
        </p:spPr>
        <p:txBody>
          <a:bodyPr/>
          <a:lstStyle/>
          <a:p>
            <a:pPr algn="r"/>
            <a:fld id="{102F88EC-4877-42CE-B84C-5F556C58074B}" type="slidenum">
              <a:rPr lang="en-US" smtClean="0">
                <a:solidFill>
                  <a:schemeClr val="accent1"/>
                </a:solidFill>
              </a:rPr>
              <a:pPr algn="r"/>
              <a:t>14</a:t>
            </a:fld>
            <a:endParaRPr lang="en-US">
              <a:solidFill>
                <a:schemeClr val="accent1"/>
              </a:solidFill>
            </a:endParaRPr>
          </a:p>
        </p:txBody>
      </p:sp>
    </p:spTree>
    <p:extLst>
      <p:ext uri="{BB962C8B-B14F-4D97-AF65-F5344CB8AC3E}">
        <p14:creationId xmlns:p14="http://schemas.microsoft.com/office/powerpoint/2010/main" val="34571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lstStyle/>
          <a:p>
            <a:pPr marL="0" indent="0" algn="ctr">
              <a:buNone/>
            </a:pPr>
            <a:r>
              <a:rPr lang="en-US" dirty="0"/>
              <a:t>Disclaimer</a:t>
            </a:r>
          </a:p>
          <a:p>
            <a:pPr marL="0" indent="0" algn="ctr">
              <a:buNone/>
            </a:pPr>
            <a:endParaRPr lang="en-US" dirty="0"/>
          </a:p>
          <a:p>
            <a:pPr marL="0" indent="0" algn="ctr">
              <a:buNone/>
            </a:pPr>
            <a:endParaRPr lang="en-US" dirty="0"/>
          </a:p>
          <a:p>
            <a:pPr marL="0" indent="0" algn="ctr">
              <a:buNone/>
            </a:pPr>
            <a:endParaRPr lang="en-US" dirty="0"/>
          </a:p>
        </p:txBody>
      </p:sp>
      <p:sp>
        <p:nvSpPr>
          <p:cNvPr id="6" name="Rectangle 5"/>
          <p:cNvSpPr/>
          <p:nvPr/>
        </p:nvSpPr>
        <p:spPr>
          <a:xfrm>
            <a:off x="2286000" y="1920895"/>
            <a:ext cx="4572000" cy="3077766"/>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The information herein has been obtained from sources that we believe to be reliable, but we do not guarantee its accuracy or completeness.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Eagle Compliance LLC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All rights reserved. 2018</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2935288"/>
            <a:ext cx="2743200" cy="14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346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From Borrowers to Investors and Back</a:t>
            </a:r>
          </a:p>
        </p:txBody>
      </p:sp>
      <p:sp>
        <p:nvSpPr>
          <p:cNvPr id="4" name="Footer Placeholder 3"/>
          <p:cNvSpPr>
            <a:spLocks noGrp="1"/>
          </p:cNvSpPr>
          <p:nvPr>
            <p:ph type="ftr" sz="quarter" idx="11"/>
          </p:nvPr>
        </p:nvSpPr>
        <p:spPr>
          <a:xfrm>
            <a:off x="2514600" y="6527800"/>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38755"/>
            <a:ext cx="1066800" cy="329184"/>
          </a:xfrm>
          <a:ln>
            <a:noFill/>
          </a:ln>
        </p:spPr>
        <p:txBody>
          <a:bodyPr/>
          <a:lstStyle/>
          <a:p>
            <a:pPr algn="r"/>
            <a:fld id="{102F88EC-4877-42CE-B84C-5F556C58074B}" type="slidenum">
              <a:rPr lang="en-US" smtClean="0">
                <a:solidFill>
                  <a:schemeClr val="accent1"/>
                </a:solidFill>
              </a:rPr>
              <a:pPr algn="r"/>
              <a:t>2</a:t>
            </a:fld>
            <a:endParaRPr lang="en-US" dirty="0">
              <a:solidFill>
                <a:schemeClr val="accent1"/>
              </a:solidFill>
            </a:endParaRPr>
          </a:p>
        </p:txBody>
      </p:sp>
      <p:grpSp>
        <p:nvGrpSpPr>
          <p:cNvPr id="6" name="Group 82"/>
          <p:cNvGrpSpPr>
            <a:grpSpLocks/>
          </p:cNvGrpSpPr>
          <p:nvPr/>
        </p:nvGrpSpPr>
        <p:grpSpPr bwMode="auto">
          <a:xfrm>
            <a:off x="609600" y="1497012"/>
            <a:ext cx="7605713" cy="4598988"/>
            <a:chOff x="336" y="696"/>
            <a:chExt cx="4791" cy="2897"/>
          </a:xfrm>
        </p:grpSpPr>
        <p:sp>
          <p:nvSpPr>
            <p:cNvPr id="7" name="AutoShape 10"/>
            <p:cNvSpPr>
              <a:spLocks noChangeAspect="1" noChangeArrowheads="1"/>
            </p:cNvSpPr>
            <p:nvPr/>
          </p:nvSpPr>
          <p:spPr bwMode="auto">
            <a:xfrm>
              <a:off x="336" y="696"/>
              <a:ext cx="867" cy="730"/>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Issuer and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Trustee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200" b="1" i="1" u="none" strike="noStrike" kern="0" cap="none" spc="0" normalizeH="0" baseline="0" noProof="0" dirty="0">
                  <a:ln>
                    <a:noFill/>
                  </a:ln>
                  <a:solidFill>
                    <a:srgbClr val="FFFFFF"/>
                  </a:solidFill>
                  <a:effectLst/>
                  <a:uLnTx/>
                  <a:uFillTx/>
                  <a:latin typeface="Book Antiqua" pitchFamily="18" charset="0"/>
                </a:rPr>
                <a:t>(BNY Mellon)</a:t>
              </a:r>
              <a:endParaRPr kumimoji="0" lang="en-US" altLang="en-US" sz="1200" b="1" i="1" u="none" strike="noStrike" kern="0" cap="none" spc="0" normalizeH="0" baseline="0" noProof="0" dirty="0">
                <a:ln>
                  <a:noFill/>
                </a:ln>
                <a:solidFill>
                  <a:srgbClr val="000000"/>
                </a:solidFill>
                <a:effectLst/>
                <a:uLnTx/>
                <a:uFillTx/>
                <a:latin typeface="Book Antiqua" pitchFamily="18" charset="0"/>
              </a:endParaRPr>
            </a:p>
          </p:txBody>
        </p:sp>
        <p:sp>
          <p:nvSpPr>
            <p:cNvPr id="8" name="AutoShape 17"/>
            <p:cNvSpPr>
              <a:spLocks noChangeAspect="1" noChangeArrowheads="1"/>
            </p:cNvSpPr>
            <p:nvPr/>
          </p:nvSpPr>
          <p:spPr bwMode="auto">
            <a:xfrm>
              <a:off x="336" y="2909"/>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SBA Loan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Approval &amp;</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Guarantee</a:t>
              </a: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9" name="AutoShape 32"/>
            <p:cNvSpPr>
              <a:spLocks noChangeAspect="1" noChangeArrowheads="1"/>
            </p:cNvSpPr>
            <p:nvPr/>
          </p:nvSpPr>
          <p:spPr bwMode="auto">
            <a:xfrm>
              <a:off x="610" y="1494"/>
              <a:ext cx="291" cy="1369"/>
            </a:xfrm>
            <a:prstGeom prst="upArrow">
              <a:avLst>
                <a:gd name="adj1" fmla="val 50000"/>
                <a:gd name="adj2" fmla="val 117612"/>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0" name="AutoShape 41"/>
            <p:cNvSpPr>
              <a:spLocks noChangeAspect="1" noChangeArrowheads="1"/>
            </p:cNvSpPr>
            <p:nvPr/>
          </p:nvSpPr>
          <p:spPr bwMode="auto">
            <a:xfrm>
              <a:off x="1249" y="1175"/>
              <a:ext cx="958" cy="274"/>
            </a:xfrm>
            <a:prstGeom prst="rightArrow">
              <a:avLst>
                <a:gd name="adj1" fmla="val 50000"/>
                <a:gd name="adj2" fmla="val 87409"/>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1" name="AutoShape 45"/>
            <p:cNvSpPr>
              <a:spLocks noChangeAspect="1" noChangeArrowheads="1"/>
            </p:cNvSpPr>
            <p:nvPr/>
          </p:nvSpPr>
          <p:spPr bwMode="auto">
            <a:xfrm>
              <a:off x="2298" y="2909"/>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Certified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Development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Companies</a:t>
              </a: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2" name="AutoShape 46"/>
            <p:cNvSpPr>
              <a:spLocks noChangeAspect="1" noChangeArrowheads="1"/>
            </p:cNvSpPr>
            <p:nvPr/>
          </p:nvSpPr>
          <p:spPr bwMode="auto">
            <a:xfrm>
              <a:off x="4260" y="2909"/>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Small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Business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Borrowers</a:t>
              </a: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3" name="AutoShape 48"/>
            <p:cNvSpPr>
              <a:spLocks noChangeAspect="1" noChangeArrowheads="1"/>
            </p:cNvSpPr>
            <p:nvPr/>
          </p:nvSpPr>
          <p:spPr bwMode="auto">
            <a:xfrm>
              <a:off x="2298" y="1813"/>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Fiscal Agent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200" b="1" i="1" u="none" strike="noStrike" kern="0" cap="none" spc="0" normalizeH="0" baseline="0" noProof="0" dirty="0">
                  <a:ln>
                    <a:noFill/>
                  </a:ln>
                  <a:solidFill>
                    <a:srgbClr val="FFFFFF"/>
                  </a:solidFill>
                  <a:effectLst/>
                  <a:uLnTx/>
                  <a:uFillTx/>
                  <a:latin typeface="Book Antiqua" pitchFamily="18" charset="0"/>
                </a:rPr>
                <a:t>(Eagle</a:t>
              </a:r>
              <a:r>
                <a:rPr kumimoji="0" lang="en-US" altLang="en-US" sz="1200" b="1" i="1" u="none" strike="noStrike" kern="0" cap="none" spc="0" normalizeH="0" noProof="0" dirty="0">
                  <a:ln>
                    <a:noFill/>
                  </a:ln>
                  <a:solidFill>
                    <a:srgbClr val="FFFFFF"/>
                  </a:solidFill>
                  <a:effectLst/>
                  <a:uLnTx/>
                  <a:uFillTx/>
                  <a:latin typeface="Book Antiqua" pitchFamily="18" charset="0"/>
                </a:rPr>
                <a:t> Compliance, </a:t>
              </a: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1200" b="1" i="1" kern="0" baseline="0" dirty="0">
                  <a:solidFill>
                    <a:srgbClr val="FFFFFF"/>
                  </a:solidFill>
                  <a:latin typeface="Book Antiqua" pitchFamily="18" charset="0"/>
                </a:rPr>
                <a:t>LLC</a:t>
              </a:r>
              <a:r>
                <a:rPr kumimoji="0" lang="en-US" altLang="en-US" sz="1200" b="1" i="1" u="none" strike="noStrike" kern="0" cap="none" spc="0" normalizeH="0" baseline="0" noProof="0" dirty="0">
                  <a:ln>
                    <a:noFill/>
                  </a:ln>
                  <a:solidFill>
                    <a:srgbClr val="FFFFFF"/>
                  </a:solidFill>
                  <a:effectLst/>
                  <a:uLnTx/>
                  <a:uFillTx/>
                  <a:latin typeface="Book Antiqua" pitchFamily="18" charset="0"/>
                </a:rPr>
                <a:t>)</a:t>
              </a:r>
              <a:endParaRPr kumimoji="0" lang="en-US" altLang="en-US" sz="1200" b="1" i="1" u="none" strike="noStrike" kern="0" cap="none" spc="0" normalizeH="0" baseline="0" noProof="0" dirty="0">
                <a:ln>
                  <a:noFill/>
                </a:ln>
                <a:solidFill>
                  <a:srgbClr val="000000"/>
                </a:solidFill>
                <a:effectLst/>
                <a:uLnTx/>
                <a:uFillTx/>
                <a:latin typeface="Book Antiqua" pitchFamily="18" charset="0"/>
              </a:endParaRPr>
            </a:p>
          </p:txBody>
        </p:sp>
        <p:sp>
          <p:nvSpPr>
            <p:cNvPr id="14" name="AutoShape 49"/>
            <p:cNvSpPr>
              <a:spLocks noChangeAspect="1" noChangeArrowheads="1"/>
            </p:cNvSpPr>
            <p:nvPr/>
          </p:nvSpPr>
          <p:spPr bwMode="auto">
            <a:xfrm>
              <a:off x="4260" y="1813"/>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Central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Servicing</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Agent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200" b="1" i="1" u="none" strike="noStrike" kern="0" cap="none" spc="0" normalizeH="0" baseline="0" noProof="0" dirty="0">
                  <a:ln>
                    <a:noFill/>
                  </a:ln>
                  <a:solidFill>
                    <a:srgbClr val="FFFFFF"/>
                  </a:solidFill>
                  <a:effectLst/>
                  <a:uLnTx/>
                  <a:uFillTx/>
                  <a:latin typeface="Book Antiqua" pitchFamily="18" charset="0"/>
                </a:rPr>
                <a:t>(</a:t>
              </a:r>
              <a:r>
                <a:rPr lang="en-US" altLang="en-US" sz="1200" b="1" i="1" kern="0" dirty="0">
                  <a:solidFill>
                    <a:srgbClr val="FFFFFF"/>
                  </a:solidFill>
                  <a:latin typeface="Book Antiqua" pitchFamily="18" charset="0"/>
                </a:rPr>
                <a:t>PWC</a:t>
              </a:r>
              <a:r>
                <a:rPr kumimoji="0" lang="en-US" altLang="en-US" sz="1200" b="1" i="1" u="none" strike="noStrike" kern="0" cap="none" spc="0" normalizeH="0" baseline="0" noProof="0" dirty="0">
                  <a:ln>
                    <a:noFill/>
                  </a:ln>
                  <a:solidFill>
                    <a:srgbClr val="FFFFFF"/>
                  </a:solidFill>
                  <a:effectLst/>
                  <a:uLnTx/>
                  <a:uFillTx/>
                  <a:latin typeface="Book Antiqua" pitchFamily="18" charset="0"/>
                </a:rPr>
                <a:t>)</a:t>
              </a:r>
              <a:endParaRPr kumimoji="0" lang="en-US" altLang="en-US" sz="1200" b="1" i="1" u="none" strike="noStrike" kern="0" cap="none" spc="0" normalizeH="0" baseline="0" noProof="0" dirty="0">
                <a:ln>
                  <a:noFill/>
                </a:ln>
                <a:solidFill>
                  <a:srgbClr val="000000"/>
                </a:solidFill>
                <a:effectLst/>
                <a:uLnTx/>
                <a:uFillTx/>
                <a:latin typeface="Book Antiqua" pitchFamily="18" charset="0"/>
              </a:endParaRPr>
            </a:p>
          </p:txBody>
        </p:sp>
        <p:sp>
          <p:nvSpPr>
            <p:cNvPr id="15" name="AutoShape 50"/>
            <p:cNvSpPr>
              <a:spLocks noChangeAspect="1" noChangeArrowheads="1"/>
            </p:cNvSpPr>
            <p:nvPr/>
          </p:nvSpPr>
          <p:spPr bwMode="auto">
            <a:xfrm>
              <a:off x="2298" y="719"/>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Book Antiqua" pitchFamily="18" charset="0"/>
                </a:rPr>
                <a:t>Underwriters</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200" b="1" i="1" u="none" strike="noStrike" kern="0" cap="none" spc="0" normalizeH="0" baseline="0" noProof="0" dirty="0">
                  <a:ln>
                    <a:noFill/>
                  </a:ln>
                  <a:solidFill>
                    <a:srgbClr val="FFFFFF"/>
                  </a:solidFill>
                  <a:effectLst/>
                  <a:uLnTx/>
                  <a:uFillTx/>
                  <a:latin typeface="Book Antiqua" pitchFamily="18" charset="0"/>
                </a:rPr>
                <a:t>(BAML,</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200" b="1" i="1" u="none" strike="noStrike" kern="0" cap="none" spc="0" normalizeH="0" baseline="0" noProof="0" dirty="0">
                  <a:ln>
                    <a:noFill/>
                  </a:ln>
                  <a:solidFill>
                    <a:srgbClr val="FFFFFF"/>
                  </a:solidFill>
                  <a:effectLst/>
                  <a:uLnTx/>
                  <a:uFillTx/>
                  <a:latin typeface="Book Antiqua" pitchFamily="18" charset="0"/>
                </a:rPr>
                <a:t> CS)</a:t>
              </a:r>
              <a:endParaRPr kumimoji="0" lang="en-US" altLang="en-US" sz="1200" b="1" i="1" u="none" strike="noStrike" kern="0" cap="none" spc="0" normalizeH="0" baseline="0" noProof="0" dirty="0">
                <a:ln>
                  <a:noFill/>
                </a:ln>
                <a:solidFill>
                  <a:srgbClr val="000000"/>
                </a:solidFill>
                <a:effectLst/>
                <a:uLnTx/>
                <a:uFillTx/>
                <a:latin typeface="Book Antiqua" pitchFamily="18" charset="0"/>
              </a:endParaRPr>
            </a:p>
          </p:txBody>
        </p:sp>
        <p:sp>
          <p:nvSpPr>
            <p:cNvPr id="16" name="AutoShape 51"/>
            <p:cNvSpPr>
              <a:spLocks noChangeAspect="1" noChangeArrowheads="1"/>
            </p:cNvSpPr>
            <p:nvPr/>
          </p:nvSpPr>
          <p:spPr bwMode="auto">
            <a:xfrm>
              <a:off x="4260" y="719"/>
              <a:ext cx="867" cy="684"/>
            </a:xfrm>
            <a:prstGeom prst="flowChartProcess">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a:ln>
                    <a:noFill/>
                  </a:ln>
                  <a:solidFill>
                    <a:srgbClr val="FFFFFF"/>
                  </a:solidFill>
                  <a:effectLst/>
                  <a:uLnTx/>
                  <a:uFillTx/>
                  <a:latin typeface="Book Antiqua" pitchFamily="18" charset="0"/>
                </a:rPr>
                <a:t>Investors</a:t>
              </a: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7" name="Text Box 52"/>
            <p:cNvSpPr txBox="1">
              <a:spLocks noChangeAspect="1" noChangeArrowheads="1"/>
            </p:cNvSpPr>
            <p:nvPr/>
          </p:nvSpPr>
          <p:spPr bwMode="auto">
            <a:xfrm>
              <a:off x="462" y="2087"/>
              <a:ext cx="636" cy="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Guarantee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on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Certificates</a:t>
              </a:r>
            </a:p>
          </p:txBody>
        </p:sp>
        <p:sp>
          <p:nvSpPr>
            <p:cNvPr id="18" name="AutoShape 55"/>
            <p:cNvSpPr>
              <a:spLocks noChangeAspect="1" noChangeArrowheads="1"/>
            </p:cNvSpPr>
            <p:nvPr/>
          </p:nvSpPr>
          <p:spPr bwMode="auto">
            <a:xfrm rot="-10800000">
              <a:off x="1249" y="856"/>
              <a:ext cx="958" cy="273"/>
            </a:xfrm>
            <a:prstGeom prst="rightArrow">
              <a:avLst>
                <a:gd name="adj1" fmla="val 50000"/>
                <a:gd name="adj2" fmla="val 87729"/>
              </a:avLst>
            </a:prstGeom>
            <a:solidFill>
              <a:schemeClr val="bg1">
                <a:lumMod val="6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19" name="AutoShape 56"/>
            <p:cNvSpPr>
              <a:spLocks noChangeAspect="1" noChangeArrowheads="1"/>
            </p:cNvSpPr>
            <p:nvPr/>
          </p:nvSpPr>
          <p:spPr bwMode="auto">
            <a:xfrm>
              <a:off x="1249" y="3091"/>
              <a:ext cx="958" cy="274"/>
            </a:xfrm>
            <a:prstGeom prst="rightArrow">
              <a:avLst>
                <a:gd name="adj1" fmla="val 50000"/>
                <a:gd name="adj2" fmla="val 87409"/>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20" name="Text Box 57"/>
            <p:cNvSpPr txBox="1">
              <a:spLocks noChangeAspect="1" noChangeArrowheads="1"/>
            </p:cNvSpPr>
            <p:nvPr/>
          </p:nvSpPr>
          <p:spPr bwMode="auto">
            <a:xfrm>
              <a:off x="1324" y="1221"/>
              <a:ext cx="63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Certificates</a:t>
              </a:r>
            </a:p>
          </p:txBody>
        </p:sp>
        <p:sp>
          <p:nvSpPr>
            <p:cNvPr id="21" name="AutoShape 58"/>
            <p:cNvSpPr>
              <a:spLocks noChangeAspect="1" noChangeArrowheads="1"/>
            </p:cNvSpPr>
            <p:nvPr/>
          </p:nvSpPr>
          <p:spPr bwMode="auto">
            <a:xfrm>
              <a:off x="3256" y="1175"/>
              <a:ext cx="958" cy="274"/>
            </a:xfrm>
            <a:prstGeom prst="rightArrow">
              <a:avLst>
                <a:gd name="adj1" fmla="val 50000"/>
                <a:gd name="adj2" fmla="val 87409"/>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22" name="Text Box 61"/>
            <p:cNvSpPr txBox="1">
              <a:spLocks noChangeAspect="1" noChangeArrowheads="1"/>
            </p:cNvSpPr>
            <p:nvPr/>
          </p:nvSpPr>
          <p:spPr bwMode="auto">
            <a:xfrm>
              <a:off x="3332" y="1221"/>
              <a:ext cx="63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Certificates</a:t>
              </a:r>
            </a:p>
          </p:txBody>
        </p:sp>
        <p:sp>
          <p:nvSpPr>
            <p:cNvPr id="23" name="AutoShape 62"/>
            <p:cNvSpPr>
              <a:spLocks noChangeAspect="1" noChangeArrowheads="1"/>
            </p:cNvSpPr>
            <p:nvPr/>
          </p:nvSpPr>
          <p:spPr bwMode="auto">
            <a:xfrm rot="-10800000">
              <a:off x="3211" y="856"/>
              <a:ext cx="958" cy="273"/>
            </a:xfrm>
            <a:prstGeom prst="rightArrow">
              <a:avLst>
                <a:gd name="adj1" fmla="val 50000"/>
                <a:gd name="adj2" fmla="val 87729"/>
              </a:avLst>
            </a:prstGeom>
            <a:solidFill>
              <a:srgbClr val="00B0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24" name="Text Box 63"/>
            <p:cNvSpPr txBox="1">
              <a:spLocks noChangeAspect="1" noChangeArrowheads="1"/>
            </p:cNvSpPr>
            <p:nvPr/>
          </p:nvSpPr>
          <p:spPr bwMode="auto">
            <a:xfrm>
              <a:off x="3585" y="901"/>
              <a:ext cx="40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Funds</a:t>
              </a:r>
            </a:p>
          </p:txBody>
        </p:sp>
        <p:sp>
          <p:nvSpPr>
            <p:cNvPr id="25" name="Text Box 64"/>
            <p:cNvSpPr txBox="1">
              <a:spLocks noChangeAspect="1" noChangeArrowheads="1"/>
            </p:cNvSpPr>
            <p:nvPr/>
          </p:nvSpPr>
          <p:spPr bwMode="auto">
            <a:xfrm>
              <a:off x="1457" y="901"/>
              <a:ext cx="647"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dirty="0">
                  <a:ln>
                    <a:noFill/>
                  </a:ln>
                  <a:solidFill>
                    <a:srgbClr val="000000"/>
                  </a:solidFill>
                  <a:effectLst/>
                  <a:uLnTx/>
                  <a:uFillTx/>
                  <a:latin typeface="Book Antiqua" pitchFamily="18" charset="0"/>
                </a:rPr>
                <a:t>Debentures</a:t>
              </a:r>
            </a:p>
          </p:txBody>
        </p:sp>
        <p:sp>
          <p:nvSpPr>
            <p:cNvPr id="26" name="AutoShape 65"/>
            <p:cNvSpPr>
              <a:spLocks noChangeAspect="1" noChangeArrowheads="1"/>
            </p:cNvSpPr>
            <p:nvPr/>
          </p:nvSpPr>
          <p:spPr bwMode="auto">
            <a:xfrm rot="-21600000">
              <a:off x="3211" y="1995"/>
              <a:ext cx="958" cy="274"/>
            </a:xfrm>
            <a:prstGeom prst="rightArrow">
              <a:avLst>
                <a:gd name="adj1" fmla="val 50000"/>
                <a:gd name="adj2" fmla="val 87409"/>
              </a:avLst>
            </a:prstGeom>
            <a:solidFill>
              <a:srgbClr val="00B0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27" name="Text Box 66"/>
            <p:cNvSpPr txBox="1">
              <a:spLocks noChangeAspect="1" noChangeArrowheads="1"/>
            </p:cNvSpPr>
            <p:nvPr/>
          </p:nvSpPr>
          <p:spPr bwMode="auto">
            <a:xfrm>
              <a:off x="3474" y="2049"/>
              <a:ext cx="40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Funds</a:t>
              </a:r>
            </a:p>
          </p:txBody>
        </p:sp>
        <p:sp>
          <p:nvSpPr>
            <p:cNvPr id="28" name="AutoShape 67"/>
            <p:cNvSpPr>
              <a:spLocks noChangeAspect="1" noChangeArrowheads="1"/>
            </p:cNvSpPr>
            <p:nvPr/>
          </p:nvSpPr>
          <p:spPr bwMode="auto">
            <a:xfrm rot="-10800000">
              <a:off x="3211" y="3091"/>
              <a:ext cx="958" cy="274"/>
            </a:xfrm>
            <a:prstGeom prst="rightArrow">
              <a:avLst>
                <a:gd name="adj1" fmla="val 50000"/>
                <a:gd name="adj2" fmla="val 87409"/>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29" name="Text Box 68"/>
            <p:cNvSpPr txBox="1">
              <a:spLocks noChangeAspect="1" noChangeArrowheads="1"/>
            </p:cNvSpPr>
            <p:nvPr/>
          </p:nvSpPr>
          <p:spPr bwMode="auto">
            <a:xfrm>
              <a:off x="1332" y="3028"/>
              <a:ext cx="647" cy="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Guarantee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on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Debentures</a:t>
              </a:r>
            </a:p>
          </p:txBody>
        </p:sp>
        <p:sp>
          <p:nvSpPr>
            <p:cNvPr id="30" name="Text Box 69"/>
            <p:cNvSpPr txBox="1">
              <a:spLocks noChangeAspect="1" noChangeArrowheads="1"/>
            </p:cNvSpPr>
            <p:nvPr/>
          </p:nvSpPr>
          <p:spPr bwMode="auto">
            <a:xfrm>
              <a:off x="3567" y="3137"/>
              <a:ext cx="387"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dirty="0">
                  <a:ln>
                    <a:noFill/>
                  </a:ln>
                  <a:solidFill>
                    <a:srgbClr val="000000"/>
                  </a:solidFill>
                  <a:effectLst/>
                  <a:uLnTx/>
                  <a:uFillTx/>
                  <a:latin typeface="Book Antiqua" pitchFamily="18" charset="0"/>
                </a:rPr>
                <a:t>Notes</a:t>
              </a:r>
            </a:p>
          </p:txBody>
        </p:sp>
        <p:sp>
          <p:nvSpPr>
            <p:cNvPr id="31" name="AutoShape 70"/>
            <p:cNvSpPr>
              <a:spLocks noChangeAspect="1" noChangeArrowheads="1"/>
            </p:cNvSpPr>
            <p:nvPr/>
          </p:nvSpPr>
          <p:spPr bwMode="auto">
            <a:xfrm rot="-27000000">
              <a:off x="2321" y="1472"/>
              <a:ext cx="319" cy="273"/>
            </a:xfrm>
            <a:prstGeom prst="rightArrow">
              <a:avLst>
                <a:gd name="adj1" fmla="val 50000"/>
                <a:gd name="adj2" fmla="val 29212"/>
              </a:avLst>
            </a:prstGeom>
            <a:solidFill>
              <a:schemeClr val="bg1">
                <a:lumMod val="6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32" name="AutoShape 71"/>
            <p:cNvSpPr>
              <a:spLocks noChangeAspect="1" noChangeArrowheads="1"/>
            </p:cNvSpPr>
            <p:nvPr/>
          </p:nvSpPr>
          <p:spPr bwMode="auto">
            <a:xfrm rot="-16200000">
              <a:off x="2777" y="1472"/>
              <a:ext cx="319" cy="274"/>
            </a:xfrm>
            <a:prstGeom prst="rightArrow">
              <a:avLst>
                <a:gd name="adj1" fmla="val 50000"/>
                <a:gd name="adj2" fmla="val 29106"/>
              </a:avLst>
            </a:prstGeom>
            <a:solidFill>
              <a:srgbClr val="00B05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33" name="AutoShape 72"/>
            <p:cNvSpPr>
              <a:spLocks noChangeAspect="1" noChangeArrowheads="1"/>
            </p:cNvSpPr>
            <p:nvPr/>
          </p:nvSpPr>
          <p:spPr bwMode="auto">
            <a:xfrm rot="-27000000">
              <a:off x="2594" y="2567"/>
              <a:ext cx="319" cy="274"/>
            </a:xfrm>
            <a:prstGeom prst="rightArrow">
              <a:avLst>
                <a:gd name="adj1" fmla="val 50000"/>
                <a:gd name="adj2" fmla="val 29106"/>
              </a:avLst>
            </a:prstGeom>
            <a:solidFill>
              <a:schemeClr val="bg1">
                <a:lumMod val="6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34" name="AutoShape 73"/>
            <p:cNvSpPr>
              <a:spLocks noChangeAspect="1" noChangeArrowheads="1"/>
            </p:cNvSpPr>
            <p:nvPr/>
          </p:nvSpPr>
          <p:spPr bwMode="auto">
            <a:xfrm rot="-16200000">
              <a:off x="4495" y="2576"/>
              <a:ext cx="365" cy="274"/>
            </a:xfrm>
            <a:prstGeom prst="rightArrow">
              <a:avLst>
                <a:gd name="adj1" fmla="val 50000"/>
                <a:gd name="adj2" fmla="val 33303"/>
              </a:avLst>
            </a:prstGeom>
            <a:solidFill>
              <a:schemeClr val="accent3">
                <a:lumMod val="60000"/>
                <a:lumOff val="4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600" b="1" i="0" u="none" strike="noStrike" kern="0" cap="none" spc="0" normalizeH="0" baseline="0" noProof="0">
                <a:ln>
                  <a:noFill/>
                </a:ln>
                <a:solidFill>
                  <a:srgbClr val="000000"/>
                </a:solidFill>
                <a:effectLst/>
                <a:uLnTx/>
                <a:uFillTx/>
                <a:latin typeface="Book Antiqua" pitchFamily="18" charset="0"/>
              </a:endParaRPr>
            </a:p>
          </p:txBody>
        </p:sp>
        <p:sp>
          <p:nvSpPr>
            <p:cNvPr id="35" name="Text Box 74"/>
            <p:cNvSpPr txBox="1">
              <a:spLocks noChangeAspect="1" noChangeArrowheads="1"/>
            </p:cNvSpPr>
            <p:nvPr/>
          </p:nvSpPr>
          <p:spPr bwMode="auto">
            <a:xfrm>
              <a:off x="2419" y="2635"/>
              <a:ext cx="647"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Debentures</a:t>
              </a:r>
            </a:p>
          </p:txBody>
        </p:sp>
        <p:sp>
          <p:nvSpPr>
            <p:cNvPr id="36" name="Text Box 75"/>
            <p:cNvSpPr txBox="1">
              <a:spLocks noChangeAspect="1" noChangeArrowheads="1"/>
            </p:cNvSpPr>
            <p:nvPr/>
          </p:nvSpPr>
          <p:spPr bwMode="auto">
            <a:xfrm>
              <a:off x="2145" y="1540"/>
              <a:ext cx="647"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a:ln>
                    <a:noFill/>
                  </a:ln>
                  <a:solidFill>
                    <a:srgbClr val="000000"/>
                  </a:solidFill>
                  <a:effectLst/>
                  <a:uLnTx/>
                  <a:uFillTx/>
                  <a:latin typeface="Book Antiqua" pitchFamily="18" charset="0"/>
                </a:rPr>
                <a:t>Debentures</a:t>
              </a:r>
            </a:p>
          </p:txBody>
        </p:sp>
        <p:sp>
          <p:nvSpPr>
            <p:cNvPr id="37" name="Text Box 76"/>
            <p:cNvSpPr txBox="1">
              <a:spLocks noChangeAspect="1" noChangeArrowheads="1"/>
            </p:cNvSpPr>
            <p:nvPr/>
          </p:nvSpPr>
          <p:spPr bwMode="auto">
            <a:xfrm>
              <a:off x="2744" y="1494"/>
              <a:ext cx="40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dirty="0">
                  <a:ln>
                    <a:noFill/>
                  </a:ln>
                  <a:solidFill>
                    <a:srgbClr val="000000"/>
                  </a:solidFill>
                  <a:effectLst/>
                  <a:uLnTx/>
                  <a:uFillTx/>
                  <a:latin typeface="Book Antiqua" pitchFamily="18" charset="0"/>
                </a:rPr>
                <a:t>Funds</a:t>
              </a:r>
            </a:p>
          </p:txBody>
        </p:sp>
        <p:sp>
          <p:nvSpPr>
            <p:cNvPr id="38" name="Text Box 77"/>
            <p:cNvSpPr txBox="1">
              <a:spLocks noChangeAspect="1" noChangeArrowheads="1"/>
            </p:cNvSpPr>
            <p:nvPr/>
          </p:nvSpPr>
          <p:spPr bwMode="auto">
            <a:xfrm>
              <a:off x="4416" y="2544"/>
              <a:ext cx="549" cy="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dirty="0">
                  <a:ln>
                    <a:noFill/>
                  </a:ln>
                  <a:solidFill>
                    <a:srgbClr val="000000"/>
                  </a:solidFill>
                  <a:effectLst/>
                  <a:uLnTx/>
                  <a:uFillTx/>
                  <a:latin typeface="Book Antiqua" pitchFamily="18" charset="0"/>
                </a:rPr>
                <a:t>Loan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300" b="0" i="0" u="none" strike="noStrike" kern="0" cap="none" spc="0" normalizeH="0" baseline="0" noProof="0" dirty="0">
                  <a:ln>
                    <a:noFill/>
                  </a:ln>
                  <a:solidFill>
                    <a:srgbClr val="000000"/>
                  </a:solidFill>
                  <a:effectLst/>
                  <a:uLnTx/>
                  <a:uFillTx/>
                  <a:latin typeface="Book Antiqua" pitchFamily="18" charset="0"/>
                </a:rPr>
                <a:t>Proceeds</a:t>
              </a:r>
            </a:p>
          </p:txBody>
        </p:sp>
      </p:grpSp>
    </p:spTree>
    <p:extLst>
      <p:ext uri="{BB962C8B-B14F-4D97-AF65-F5344CB8AC3E}">
        <p14:creationId xmlns:p14="http://schemas.microsoft.com/office/powerpoint/2010/main" val="2098561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Types of Interest Rates in 504</a:t>
            </a:r>
          </a:p>
        </p:txBody>
      </p:sp>
      <p:sp>
        <p:nvSpPr>
          <p:cNvPr id="3" name="Content Placeholder 2"/>
          <p:cNvSpPr>
            <a:spLocks noGrp="1"/>
          </p:cNvSpPr>
          <p:nvPr>
            <p:ph idx="1"/>
          </p:nvPr>
        </p:nvSpPr>
        <p:spPr/>
        <p:txBody>
          <a:bodyPr>
            <a:normAutofit lnSpcReduction="10000"/>
          </a:bodyPr>
          <a:lstStyle/>
          <a:p>
            <a:r>
              <a:rPr lang="en-US" b="1" dirty="0"/>
              <a:t>Debenture Rate</a:t>
            </a:r>
            <a:r>
              <a:rPr lang="en-US" dirty="0"/>
              <a:t>:  The rate that determines interest paid semi-annually to investors in DCPCs. </a:t>
            </a:r>
          </a:p>
          <a:p>
            <a:endParaRPr lang="en-US" dirty="0"/>
          </a:p>
          <a:p>
            <a:r>
              <a:rPr lang="en-US" b="1" dirty="0"/>
              <a:t>Note Rate</a:t>
            </a:r>
            <a:r>
              <a:rPr lang="en-US" dirty="0"/>
              <a:t>:  The monthly-pay equivalent of the debenture rate. Borrower P&amp;I portion of monthly payments and principal amortization schedule are calculated using the note rate. </a:t>
            </a:r>
          </a:p>
          <a:p>
            <a:endParaRPr lang="en-US" dirty="0"/>
          </a:p>
          <a:p>
            <a:r>
              <a:rPr lang="en-US" b="1" dirty="0"/>
              <a:t>Effective Rates</a:t>
            </a:r>
            <a:r>
              <a:rPr lang="en-US" dirty="0"/>
              <a:t>:  Rates calculated inclusive of P&amp;I, CDC, borrower and CSA fees. Effective rates are provided to CDCs on a full-term basis and in five-year segments. </a:t>
            </a:r>
          </a:p>
          <a:p>
            <a:endParaRPr lang="en-US" dirty="0"/>
          </a:p>
          <a:p>
            <a:r>
              <a:rPr lang="en-US" dirty="0"/>
              <a:t>No APR-type of rate is calculated. </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8816"/>
            <a:ext cx="1066800" cy="329184"/>
          </a:xfrm>
        </p:spPr>
        <p:txBody>
          <a:bodyPr/>
          <a:lstStyle/>
          <a:p>
            <a:pPr algn="r"/>
            <a:fld id="{102F88EC-4877-42CE-B84C-5F556C58074B}" type="slidenum">
              <a:rPr lang="en-US" smtClean="0">
                <a:solidFill>
                  <a:schemeClr val="accent1"/>
                </a:solidFill>
              </a:rPr>
              <a:pPr algn="r"/>
              <a:t>3</a:t>
            </a:fld>
            <a:endParaRPr lang="en-US">
              <a:solidFill>
                <a:schemeClr val="accent1"/>
              </a:solidFill>
            </a:endParaRPr>
          </a:p>
        </p:txBody>
      </p:sp>
    </p:spTree>
    <p:extLst>
      <p:ext uri="{BB962C8B-B14F-4D97-AF65-F5344CB8AC3E}">
        <p14:creationId xmlns:p14="http://schemas.microsoft.com/office/powerpoint/2010/main" val="2533683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the Debenture Rate Determined? </a:t>
            </a:r>
          </a:p>
        </p:txBody>
      </p:sp>
      <p:sp>
        <p:nvSpPr>
          <p:cNvPr id="3" name="Content Placeholder 2"/>
          <p:cNvSpPr>
            <a:spLocks noGrp="1"/>
          </p:cNvSpPr>
          <p:nvPr>
            <p:ph idx="1"/>
          </p:nvPr>
        </p:nvSpPr>
        <p:spPr/>
        <p:txBody>
          <a:bodyPr/>
          <a:lstStyle/>
          <a:p>
            <a:r>
              <a:rPr lang="en-US" b="1" dirty="0"/>
              <a:t>Debenture Rate </a:t>
            </a:r>
            <a:r>
              <a:rPr lang="en-US" dirty="0"/>
              <a:t>= swap rate + spread to swap. </a:t>
            </a:r>
          </a:p>
          <a:p>
            <a:endParaRPr lang="en-US" dirty="0"/>
          </a:p>
          <a:p>
            <a:r>
              <a:rPr lang="en-US" b="1" dirty="0"/>
              <a:t>Swap Rate </a:t>
            </a:r>
            <a:r>
              <a:rPr lang="en-US" dirty="0"/>
              <a:t>= treasury yield + swap spread. </a:t>
            </a:r>
          </a:p>
          <a:p>
            <a:pPr lvl="1">
              <a:buFont typeface="Wingdings" panose="05000000000000000000" pitchFamily="2" charset="2"/>
              <a:buChar char="Ø"/>
            </a:pPr>
            <a:r>
              <a:rPr lang="en-US" dirty="0"/>
              <a:t>25-year and 20-year 504 </a:t>
            </a:r>
            <a:r>
              <a:rPr lang="en-US" dirty="0" smtClean="0"/>
              <a:t>loans use </a:t>
            </a:r>
            <a:r>
              <a:rPr lang="en-US" dirty="0"/>
              <a:t>10-year swap rate</a:t>
            </a:r>
          </a:p>
          <a:p>
            <a:pPr lvl="1">
              <a:buFont typeface="Wingdings" panose="05000000000000000000" pitchFamily="2" charset="2"/>
              <a:buChar char="Ø"/>
            </a:pPr>
            <a:r>
              <a:rPr lang="en-US" dirty="0"/>
              <a:t>10-year 504 loan uses 5-year swap rate</a:t>
            </a:r>
          </a:p>
          <a:p>
            <a:pPr lvl="1"/>
            <a:endParaRPr lang="en-US" dirty="0"/>
          </a:p>
          <a:p>
            <a:r>
              <a:rPr lang="en-US" b="1" dirty="0"/>
              <a:t>Pricing</a:t>
            </a:r>
            <a:r>
              <a:rPr lang="en-US" dirty="0"/>
              <a:t> - Fiscal agent and underwriters agree on the swap rate plus the spread to swap. The fiscal agent accepts the debenture rate and obtains approvals from Treasury and SBA. </a:t>
            </a:r>
          </a:p>
          <a:p>
            <a:endParaRPr lang="en-US" dirty="0"/>
          </a:p>
        </p:txBody>
      </p:sp>
      <p:sp>
        <p:nvSpPr>
          <p:cNvPr id="4" name="Footer Placeholder 3"/>
          <p:cNvSpPr>
            <a:spLocks noGrp="1"/>
          </p:cNvSpPr>
          <p:nvPr>
            <p:ph type="ftr" sz="quarter" idx="11"/>
          </p:nvPr>
        </p:nvSpPr>
        <p:spPr>
          <a:xfrm>
            <a:off x="2514600" y="6515564"/>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15564"/>
            <a:ext cx="1066800" cy="329184"/>
          </a:xfrm>
        </p:spPr>
        <p:txBody>
          <a:bodyPr/>
          <a:lstStyle/>
          <a:p>
            <a:pPr algn="r"/>
            <a:fld id="{102F88EC-4877-42CE-B84C-5F556C58074B}" type="slidenum">
              <a:rPr lang="en-US" smtClean="0">
                <a:solidFill>
                  <a:schemeClr val="accent1"/>
                </a:solidFill>
              </a:rPr>
              <a:pPr algn="r"/>
              <a:t>4</a:t>
            </a:fld>
            <a:endParaRPr lang="en-US">
              <a:solidFill>
                <a:schemeClr val="accent1"/>
              </a:solidFill>
            </a:endParaRPr>
          </a:p>
        </p:txBody>
      </p:sp>
    </p:spTree>
    <p:extLst>
      <p:ext uri="{BB962C8B-B14F-4D97-AF65-F5344CB8AC3E}">
        <p14:creationId xmlns:p14="http://schemas.microsoft.com/office/powerpoint/2010/main" val="2832320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Debenture and Note Features Differ</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5785297"/>
              </p:ext>
            </p:extLst>
          </p:nvPr>
        </p:nvGraphicFramePr>
        <p:xfrm>
          <a:off x="457200" y="2362200"/>
          <a:ext cx="8229600" cy="222504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2743200">
                  <a:extLst>
                    <a:ext uri="{9D8B030D-6E8A-4147-A177-3AD203B41FA5}">
                      <a16:colId xmlns="" xmlns:a16="http://schemas.microsoft.com/office/drawing/2014/main" val="20002"/>
                    </a:ext>
                  </a:extLst>
                </a:gridCol>
              </a:tblGrid>
              <a:tr h="370840">
                <a:tc>
                  <a:txBody>
                    <a:bodyPr/>
                    <a:lstStyle/>
                    <a:p>
                      <a:r>
                        <a:rPr lang="en-US" dirty="0"/>
                        <a:t>Feature</a:t>
                      </a:r>
                    </a:p>
                  </a:txBody>
                  <a:tcPr/>
                </a:tc>
                <a:tc>
                  <a:txBody>
                    <a:bodyPr/>
                    <a:lstStyle/>
                    <a:p>
                      <a:r>
                        <a:rPr lang="en-US" dirty="0"/>
                        <a:t>Debenture</a:t>
                      </a:r>
                    </a:p>
                  </a:txBody>
                  <a:tcPr/>
                </a:tc>
                <a:tc>
                  <a:txBody>
                    <a:bodyPr/>
                    <a:lstStyle/>
                    <a:p>
                      <a:r>
                        <a:rPr lang="en-US" dirty="0"/>
                        <a:t>Note</a:t>
                      </a:r>
                    </a:p>
                  </a:txBody>
                  <a:tcPr/>
                </a:tc>
                <a:extLst>
                  <a:ext uri="{0D108BD9-81ED-4DB2-BD59-A6C34878D82A}">
                    <a16:rowId xmlns="" xmlns:a16="http://schemas.microsoft.com/office/drawing/2014/main" val="10000"/>
                  </a:ext>
                </a:extLst>
              </a:tr>
              <a:tr h="370840">
                <a:tc>
                  <a:txBody>
                    <a:bodyPr/>
                    <a:lstStyle/>
                    <a:p>
                      <a:r>
                        <a:rPr lang="en-US" dirty="0"/>
                        <a:t>Interest rate</a:t>
                      </a:r>
                    </a:p>
                  </a:txBody>
                  <a:tcPr/>
                </a:tc>
                <a:tc>
                  <a:txBody>
                    <a:bodyPr/>
                    <a:lstStyle/>
                    <a:p>
                      <a:r>
                        <a:rPr lang="en-US" dirty="0"/>
                        <a:t>Debenture rate</a:t>
                      </a:r>
                    </a:p>
                  </a:txBody>
                  <a:tcPr/>
                </a:tc>
                <a:tc>
                  <a:txBody>
                    <a:bodyPr/>
                    <a:lstStyle/>
                    <a:p>
                      <a:r>
                        <a:rPr lang="en-US" dirty="0"/>
                        <a:t>Note rate</a:t>
                      </a:r>
                    </a:p>
                  </a:txBody>
                  <a:tcPr/>
                </a:tc>
                <a:extLst>
                  <a:ext uri="{0D108BD9-81ED-4DB2-BD59-A6C34878D82A}">
                    <a16:rowId xmlns="" xmlns:a16="http://schemas.microsoft.com/office/drawing/2014/main" val="10001"/>
                  </a:ext>
                </a:extLst>
              </a:tr>
              <a:tr h="370840">
                <a:tc>
                  <a:txBody>
                    <a:bodyPr/>
                    <a:lstStyle/>
                    <a:p>
                      <a:r>
                        <a:rPr lang="en-US" dirty="0"/>
                        <a:t>Payment date</a:t>
                      </a:r>
                    </a:p>
                  </a:txBody>
                  <a:tcPr/>
                </a:tc>
                <a:tc>
                  <a:txBody>
                    <a:bodyPr/>
                    <a:lstStyle/>
                    <a:p>
                      <a:r>
                        <a:rPr lang="en-US" dirty="0"/>
                        <a:t>Semi-annual</a:t>
                      </a:r>
                    </a:p>
                  </a:txBody>
                  <a:tcPr/>
                </a:tc>
                <a:tc>
                  <a:txBody>
                    <a:bodyPr/>
                    <a:lstStyle/>
                    <a:p>
                      <a:r>
                        <a:rPr lang="en-US" dirty="0"/>
                        <a:t>Monthly</a:t>
                      </a:r>
                    </a:p>
                  </a:txBody>
                  <a:tcPr/>
                </a:tc>
                <a:extLst>
                  <a:ext uri="{0D108BD9-81ED-4DB2-BD59-A6C34878D82A}">
                    <a16:rowId xmlns="" xmlns:a16="http://schemas.microsoft.com/office/drawing/2014/main" val="10002"/>
                  </a:ext>
                </a:extLst>
              </a:tr>
              <a:tr h="370840">
                <a:tc>
                  <a:txBody>
                    <a:bodyPr/>
                    <a:lstStyle/>
                    <a:p>
                      <a:r>
                        <a:rPr lang="en-US" dirty="0"/>
                        <a:t>Amortization</a:t>
                      </a:r>
                    </a:p>
                  </a:txBody>
                  <a:tcPr/>
                </a:tc>
                <a:tc>
                  <a:txBody>
                    <a:bodyPr/>
                    <a:lstStyle/>
                    <a:p>
                      <a:r>
                        <a:rPr lang="en-US" dirty="0"/>
                        <a:t>Semi-annual</a:t>
                      </a:r>
                    </a:p>
                  </a:txBody>
                  <a:tcPr/>
                </a:tc>
                <a:tc>
                  <a:txBody>
                    <a:bodyPr/>
                    <a:lstStyle/>
                    <a:p>
                      <a:r>
                        <a:rPr lang="en-US" dirty="0"/>
                        <a:t>Monthly</a:t>
                      </a:r>
                    </a:p>
                  </a:txBody>
                  <a:tcPr/>
                </a:tc>
                <a:extLst>
                  <a:ext uri="{0D108BD9-81ED-4DB2-BD59-A6C34878D82A}">
                    <a16:rowId xmlns="" xmlns:a16="http://schemas.microsoft.com/office/drawing/2014/main" val="10003"/>
                  </a:ext>
                </a:extLst>
              </a:tr>
              <a:tr h="370840">
                <a:tc>
                  <a:txBody>
                    <a:bodyPr/>
                    <a:lstStyle/>
                    <a:p>
                      <a:r>
                        <a:rPr lang="en-US" dirty="0"/>
                        <a:t>Prepayment</a:t>
                      </a:r>
                    </a:p>
                  </a:txBody>
                  <a:tcPr/>
                </a:tc>
                <a:tc>
                  <a:txBody>
                    <a:bodyPr/>
                    <a:lstStyle/>
                    <a:p>
                      <a:r>
                        <a:rPr lang="en-US" dirty="0"/>
                        <a:t>Semi-annual</a:t>
                      </a:r>
                    </a:p>
                  </a:txBody>
                  <a:tcPr/>
                </a:tc>
                <a:tc>
                  <a:txBody>
                    <a:bodyPr/>
                    <a:lstStyle/>
                    <a:p>
                      <a:r>
                        <a:rPr lang="en-US" dirty="0"/>
                        <a:t>Semi-annual</a:t>
                      </a:r>
                    </a:p>
                  </a:txBody>
                  <a:tcPr/>
                </a:tc>
                <a:extLst>
                  <a:ext uri="{0D108BD9-81ED-4DB2-BD59-A6C34878D82A}">
                    <a16:rowId xmlns="" xmlns:a16="http://schemas.microsoft.com/office/drawing/2014/main" val="10004"/>
                  </a:ext>
                </a:extLst>
              </a:tr>
              <a:tr h="370840">
                <a:tc>
                  <a:txBody>
                    <a:bodyPr/>
                    <a:lstStyle/>
                    <a:p>
                      <a:r>
                        <a:rPr lang="en-US" dirty="0"/>
                        <a:t>Prepay penalty</a:t>
                      </a:r>
                    </a:p>
                  </a:txBody>
                  <a:tcPr/>
                </a:tc>
                <a:tc>
                  <a:txBody>
                    <a:bodyPr/>
                    <a:lstStyle/>
                    <a:p>
                      <a:r>
                        <a:rPr lang="en-US" dirty="0"/>
                        <a:t>Scheduled</a:t>
                      </a:r>
                    </a:p>
                  </a:txBody>
                  <a:tcPr/>
                </a:tc>
                <a:tc>
                  <a:txBody>
                    <a:bodyPr/>
                    <a:lstStyle/>
                    <a:p>
                      <a:r>
                        <a:rPr lang="en-US" dirty="0"/>
                        <a:t>Scheduled</a:t>
                      </a:r>
                    </a:p>
                  </a:txBody>
                  <a:tcPr/>
                </a:tc>
                <a:extLst>
                  <a:ext uri="{0D108BD9-81ED-4DB2-BD59-A6C34878D82A}">
                    <a16:rowId xmlns="" xmlns:a16="http://schemas.microsoft.com/office/drawing/2014/main" val="10005"/>
                  </a:ext>
                </a:extLst>
              </a:tr>
            </a:tbl>
          </a:graphicData>
        </a:graphic>
      </p:graphicFrame>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8816"/>
            <a:ext cx="1066800" cy="329184"/>
          </a:xfrm>
        </p:spPr>
        <p:txBody>
          <a:bodyPr/>
          <a:lstStyle/>
          <a:p>
            <a:pPr algn="r"/>
            <a:fld id="{102F88EC-4877-42CE-B84C-5F556C58074B}" type="slidenum">
              <a:rPr lang="en-US" smtClean="0">
                <a:solidFill>
                  <a:schemeClr val="accent1"/>
                </a:solidFill>
              </a:rPr>
              <a:pPr algn="r"/>
              <a:t>5</a:t>
            </a:fld>
            <a:endParaRPr lang="en-US" dirty="0">
              <a:solidFill>
                <a:schemeClr val="accent1"/>
              </a:solidFill>
            </a:endParaRPr>
          </a:p>
        </p:txBody>
      </p:sp>
    </p:spTree>
    <p:extLst>
      <p:ext uri="{BB962C8B-B14F-4D97-AF65-F5344CB8AC3E}">
        <p14:creationId xmlns:p14="http://schemas.microsoft.com/office/powerpoint/2010/main" val="1227864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the Features Differ?</a:t>
            </a:r>
          </a:p>
        </p:txBody>
      </p:sp>
      <p:sp>
        <p:nvSpPr>
          <p:cNvPr id="3" name="Content Placeholder 2"/>
          <p:cNvSpPr>
            <a:spLocks noGrp="1"/>
          </p:cNvSpPr>
          <p:nvPr>
            <p:ph idx="1"/>
          </p:nvPr>
        </p:nvSpPr>
        <p:spPr/>
        <p:txBody>
          <a:bodyPr>
            <a:normAutofit fontScale="92500" lnSpcReduction="10000"/>
          </a:bodyPr>
          <a:lstStyle/>
          <a:p>
            <a:r>
              <a:rPr lang="en-US" i="1" dirty="0"/>
              <a:t>Debenture semi-annual payment </a:t>
            </a:r>
            <a:r>
              <a:rPr lang="en-US" dirty="0"/>
              <a:t>was chosen to appeal to government and corporate bond investors who expect semi-annual payments. Borrowers make monthly payments. </a:t>
            </a:r>
          </a:p>
          <a:p>
            <a:endParaRPr lang="en-US" dirty="0"/>
          </a:p>
          <a:p>
            <a:r>
              <a:rPr lang="en-US" i="1" dirty="0"/>
              <a:t>Semi-annual prepayment restriction and prepayment penalties result in a much lower interest rate for small business borrowers</a:t>
            </a:r>
            <a:r>
              <a:rPr lang="en-US" dirty="0"/>
              <a:t>. An option to prepay at anytime with no penalty would cost well over another point on the debenture rate. </a:t>
            </a:r>
          </a:p>
          <a:p>
            <a:endParaRPr lang="en-US" dirty="0"/>
          </a:p>
          <a:p>
            <a:r>
              <a:rPr lang="en-US" dirty="0"/>
              <a:t>Historically, about half of borrowers have prepaid. </a:t>
            </a:r>
            <a:r>
              <a:rPr lang="en-US" i="1" dirty="0"/>
              <a:t>All borrowers should not pay a higher rate so some can prepay</a:t>
            </a:r>
            <a:r>
              <a:rPr lang="en-US" dirty="0"/>
              <a:t>. </a:t>
            </a:r>
          </a:p>
          <a:p>
            <a:endParaRPr lang="en-US" dirty="0"/>
          </a:p>
          <a:p>
            <a:r>
              <a:rPr lang="en-US" i="1" dirty="0"/>
              <a:t>Rich historical data appeals to investors</a:t>
            </a:r>
            <a:r>
              <a:rPr lang="en-US" dirty="0"/>
              <a:t>. 504 program boasts data since late 1986. This is a key selling point to investors. </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53200"/>
            <a:ext cx="1066800" cy="329184"/>
          </a:xfrm>
        </p:spPr>
        <p:txBody>
          <a:bodyPr/>
          <a:lstStyle/>
          <a:p>
            <a:pPr algn="r"/>
            <a:fld id="{102F88EC-4877-42CE-B84C-5F556C58074B}" type="slidenum">
              <a:rPr lang="en-US" smtClean="0">
                <a:solidFill>
                  <a:schemeClr val="accent1"/>
                </a:solidFill>
              </a:rPr>
              <a:pPr algn="r"/>
              <a:t>6</a:t>
            </a:fld>
            <a:endParaRPr lang="en-US">
              <a:solidFill>
                <a:schemeClr val="accent1"/>
              </a:solidFill>
            </a:endParaRPr>
          </a:p>
        </p:txBody>
      </p:sp>
    </p:spTree>
    <p:extLst>
      <p:ext uri="{BB962C8B-B14F-4D97-AF65-F5344CB8AC3E}">
        <p14:creationId xmlns:p14="http://schemas.microsoft.com/office/powerpoint/2010/main" val="627851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the Note Rate Determined?</a:t>
            </a:r>
          </a:p>
        </p:txBody>
      </p:sp>
      <p:sp>
        <p:nvSpPr>
          <p:cNvPr id="3" name="Content Placeholder 2"/>
          <p:cNvSpPr>
            <a:spLocks noGrp="1"/>
          </p:cNvSpPr>
          <p:nvPr>
            <p:ph idx="1"/>
          </p:nvPr>
        </p:nvSpPr>
        <p:spPr>
          <a:xfrm>
            <a:off x="457200" y="2057400"/>
            <a:ext cx="8229600" cy="4114800"/>
          </a:xfrm>
        </p:spPr>
        <p:txBody>
          <a:bodyPr/>
          <a:lstStyle/>
          <a:p>
            <a:r>
              <a:rPr lang="en-US" b="1" dirty="0"/>
              <a:t>Note rate</a:t>
            </a:r>
            <a:r>
              <a:rPr lang="en-US" dirty="0"/>
              <a:t>:  The monthly-pay equivalent of the debenture rate. </a:t>
            </a:r>
            <a:r>
              <a:rPr lang="en-US" dirty="0" smtClean="0"/>
              <a:t>About 6 </a:t>
            </a:r>
            <a:r>
              <a:rPr lang="en-US" dirty="0"/>
              <a:t>bps above the </a:t>
            </a:r>
            <a:r>
              <a:rPr lang="en-US" dirty="0" smtClean="0"/>
              <a:t>recent debenture rates. </a:t>
            </a:r>
            <a:endParaRPr lang="en-US" dirty="0"/>
          </a:p>
          <a:p>
            <a:endParaRPr lang="en-US" dirty="0"/>
          </a:p>
          <a:p>
            <a:r>
              <a:rPr lang="en-US" b="1" dirty="0"/>
              <a:t>Derivation</a:t>
            </a:r>
            <a:r>
              <a:rPr lang="en-US" dirty="0"/>
              <a:t>:  The semiannual debenture P&amp;I payment is divided by 6 to obtain a monthly payment. This must be further broken down into (a) interest due and (b) paid-down principal (so that principal due=0 after the last scheduled payment). </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06817"/>
            <a:ext cx="1066800" cy="329184"/>
          </a:xfrm>
        </p:spPr>
        <p:txBody>
          <a:bodyPr/>
          <a:lstStyle/>
          <a:p>
            <a:pPr algn="r"/>
            <a:fld id="{102F88EC-4877-42CE-B84C-5F556C58074B}" type="slidenum">
              <a:rPr lang="en-US" smtClean="0">
                <a:solidFill>
                  <a:schemeClr val="accent1"/>
                </a:solidFill>
              </a:rPr>
              <a:pPr algn="r"/>
              <a:t>7</a:t>
            </a:fld>
            <a:endParaRPr lang="en-US" dirty="0">
              <a:solidFill>
                <a:schemeClr val="accent1"/>
              </a:solidFill>
            </a:endParaRPr>
          </a:p>
        </p:txBody>
      </p:sp>
    </p:spTree>
    <p:extLst>
      <p:ext uri="{BB962C8B-B14F-4D97-AF65-F5344CB8AC3E}">
        <p14:creationId xmlns:p14="http://schemas.microsoft.com/office/powerpoint/2010/main" val="35711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Converting Debenture Rate to Note Rate</a:t>
            </a:r>
            <a:br>
              <a:rPr lang="en-US" dirty="0"/>
            </a:br>
            <a:r>
              <a:rPr lang="en-US" sz="2700" dirty="0" smtClean="0"/>
              <a:t>(e.g., using </a:t>
            </a:r>
            <a:r>
              <a:rPr lang="en-US" sz="2700" dirty="0"/>
              <a:t>HP12c </a:t>
            </a:r>
            <a:r>
              <a:rPr lang="en-US" sz="2700" dirty="0" smtClean="0"/>
              <a:t>calculator)</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a:t>Assume</a:t>
            </a:r>
            <a:r>
              <a:rPr lang="en-US" dirty="0"/>
              <a:t> </a:t>
            </a:r>
            <a:r>
              <a:rPr lang="en-US" dirty="0" smtClean="0"/>
              <a:t>3.60% </a:t>
            </a:r>
            <a:r>
              <a:rPr lang="en-US" dirty="0"/>
              <a:t>rate, $350,000 orig. prin., 20-yr.</a:t>
            </a:r>
          </a:p>
          <a:p>
            <a:endParaRPr lang="en-US" dirty="0"/>
          </a:p>
          <a:p>
            <a:r>
              <a:rPr lang="en-US" b="1" i="1" dirty="0"/>
              <a:t>Inputs</a:t>
            </a:r>
            <a:r>
              <a:rPr lang="en-US" dirty="0"/>
              <a:t> </a:t>
            </a:r>
            <a:r>
              <a:rPr lang="en-US" i="1" dirty="0"/>
              <a:t>n</a:t>
            </a:r>
            <a:r>
              <a:rPr lang="en-US" dirty="0"/>
              <a:t> = 40, </a:t>
            </a:r>
            <a:r>
              <a:rPr lang="en-US" i="1" dirty="0" err="1"/>
              <a:t>i</a:t>
            </a:r>
            <a:r>
              <a:rPr lang="en-US" dirty="0"/>
              <a:t> = </a:t>
            </a:r>
            <a:r>
              <a:rPr lang="en-US" dirty="0" smtClean="0"/>
              <a:t>1.8 </a:t>
            </a:r>
            <a:r>
              <a:rPr lang="en-US" dirty="0"/>
              <a:t>(rate / 2), </a:t>
            </a:r>
            <a:r>
              <a:rPr lang="en-US" i="1" dirty="0"/>
              <a:t>PV</a:t>
            </a:r>
            <a:r>
              <a:rPr lang="en-US" dirty="0"/>
              <a:t> = 350000.</a:t>
            </a:r>
          </a:p>
          <a:p>
            <a:endParaRPr lang="en-US" dirty="0"/>
          </a:p>
          <a:p>
            <a:r>
              <a:rPr lang="en-US" b="1" i="1" dirty="0"/>
              <a:t>Solve</a:t>
            </a:r>
            <a:r>
              <a:rPr lang="en-US" dirty="0"/>
              <a:t> for PMT which = -</a:t>
            </a:r>
            <a:r>
              <a:rPr lang="en-US" dirty="0" smtClean="0"/>
              <a:t>12,350.01.</a:t>
            </a:r>
            <a:endParaRPr lang="en-US" dirty="0"/>
          </a:p>
          <a:p>
            <a:endParaRPr lang="en-US" dirty="0"/>
          </a:p>
          <a:p>
            <a:r>
              <a:rPr lang="en-US" b="1" i="1" dirty="0"/>
              <a:t>Clear</a:t>
            </a:r>
            <a:r>
              <a:rPr lang="en-US" dirty="0"/>
              <a:t> registers using </a:t>
            </a:r>
            <a:r>
              <a:rPr lang="en-US" i="1" dirty="0"/>
              <a:t>{f} {FIN} </a:t>
            </a:r>
            <a:r>
              <a:rPr lang="en-US" dirty="0"/>
              <a:t>and </a:t>
            </a:r>
            <a:r>
              <a:rPr lang="en-US" i="1" dirty="0"/>
              <a:t>{f} {REG}</a:t>
            </a:r>
            <a:r>
              <a:rPr lang="en-US" dirty="0"/>
              <a:t>. </a:t>
            </a:r>
          </a:p>
          <a:p>
            <a:endParaRPr lang="en-US" dirty="0"/>
          </a:p>
          <a:p>
            <a:r>
              <a:rPr lang="en-US" b="1" i="1" dirty="0"/>
              <a:t>Inputs</a:t>
            </a:r>
            <a:r>
              <a:rPr lang="en-US" i="1" dirty="0"/>
              <a:t> n</a:t>
            </a:r>
            <a:r>
              <a:rPr lang="en-US" dirty="0"/>
              <a:t> = 240, </a:t>
            </a:r>
            <a:r>
              <a:rPr lang="en-US" i="1" dirty="0"/>
              <a:t>PV</a:t>
            </a:r>
            <a:r>
              <a:rPr lang="en-US" dirty="0"/>
              <a:t> = 350000, </a:t>
            </a:r>
            <a:r>
              <a:rPr lang="en-US" i="1" dirty="0"/>
              <a:t>PMT</a:t>
            </a:r>
            <a:r>
              <a:rPr lang="en-US" dirty="0"/>
              <a:t> = [-</a:t>
            </a:r>
            <a:r>
              <a:rPr lang="en-US" dirty="0" smtClean="0"/>
              <a:t>12,350.01 </a:t>
            </a:r>
            <a:r>
              <a:rPr lang="en-US" dirty="0"/>
              <a:t>/ 6] converts semi-annual payment to monthly. </a:t>
            </a:r>
          </a:p>
          <a:p>
            <a:endParaRPr lang="en-US" dirty="0"/>
          </a:p>
          <a:p>
            <a:r>
              <a:rPr lang="en-US" b="1" i="1" dirty="0"/>
              <a:t>Solve</a:t>
            </a:r>
            <a:r>
              <a:rPr lang="en-US" dirty="0"/>
              <a:t> for </a:t>
            </a:r>
            <a:r>
              <a:rPr lang="en-US" i="1" dirty="0" err="1"/>
              <a:t>i</a:t>
            </a:r>
            <a:r>
              <a:rPr lang="en-US" dirty="0"/>
              <a:t> which = </a:t>
            </a:r>
            <a:r>
              <a:rPr lang="en-US" dirty="0" smtClean="0"/>
              <a:t>0.30481. </a:t>
            </a:r>
            <a:r>
              <a:rPr lang="en-US" dirty="0"/>
              <a:t>Annualized rate = </a:t>
            </a:r>
            <a:r>
              <a:rPr lang="en-US" dirty="0" smtClean="0"/>
              <a:t>0.30481% </a:t>
            </a:r>
            <a:r>
              <a:rPr lang="en-US" dirty="0"/>
              <a:t>x 12 = </a:t>
            </a:r>
            <a:r>
              <a:rPr lang="en-US" dirty="0" smtClean="0"/>
              <a:t>3.658%, </a:t>
            </a:r>
            <a:r>
              <a:rPr lang="en-US" dirty="0"/>
              <a:t>within 0.001 point of CSA’s reported rate for </a:t>
            </a:r>
            <a:r>
              <a:rPr lang="en-US" dirty="0" smtClean="0"/>
              <a:t>6/2018.</a:t>
            </a:r>
            <a:endParaRPr lang="en-US" dirty="0"/>
          </a:p>
          <a:p>
            <a:endParaRPr lang="en-US" dirty="0"/>
          </a:p>
          <a:p>
            <a:endParaRPr lang="en-US" dirty="0"/>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77200" y="6528816"/>
            <a:ext cx="1066800" cy="329184"/>
          </a:xfrm>
        </p:spPr>
        <p:txBody>
          <a:bodyPr/>
          <a:lstStyle/>
          <a:p>
            <a:pPr algn="r"/>
            <a:fld id="{102F88EC-4877-42CE-B84C-5F556C58074B}" type="slidenum">
              <a:rPr lang="en-US" smtClean="0">
                <a:solidFill>
                  <a:schemeClr val="accent1"/>
                </a:solidFill>
              </a:rPr>
              <a:pPr algn="r"/>
              <a:t>8</a:t>
            </a:fld>
            <a:endParaRPr lang="en-US">
              <a:solidFill>
                <a:schemeClr val="accent1"/>
              </a:solidFill>
            </a:endParaRPr>
          </a:p>
        </p:txBody>
      </p:sp>
    </p:spTree>
    <p:extLst>
      <p:ext uri="{BB962C8B-B14F-4D97-AF65-F5344CB8AC3E}">
        <p14:creationId xmlns:p14="http://schemas.microsoft.com/office/powerpoint/2010/main" val="2742015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Are Effective Rates Determined?</a:t>
            </a:r>
          </a:p>
        </p:txBody>
      </p:sp>
      <p:sp>
        <p:nvSpPr>
          <p:cNvPr id="3" name="Content Placeholder 2"/>
          <p:cNvSpPr>
            <a:spLocks noGrp="1"/>
          </p:cNvSpPr>
          <p:nvPr>
            <p:ph idx="1"/>
          </p:nvPr>
        </p:nvSpPr>
        <p:spPr/>
        <p:txBody>
          <a:bodyPr>
            <a:normAutofit fontScale="92500" lnSpcReduction="20000"/>
          </a:bodyPr>
          <a:lstStyle/>
          <a:p>
            <a:r>
              <a:rPr lang="en-US" dirty="0"/>
              <a:t>Monthly interest rates derived by including the impact of ongoing fees (i.e. CDC, borrower, CSA). Fees adjust every five years but principal amortizes monthly. CSA calculates these rates, not Eagle Compliance or NADCO. </a:t>
            </a:r>
          </a:p>
          <a:p>
            <a:endParaRPr lang="en-US" dirty="0"/>
          </a:p>
          <a:p>
            <a:r>
              <a:rPr lang="en-US" dirty="0"/>
              <a:t>Effective rates do not include the impact of </a:t>
            </a:r>
            <a:r>
              <a:rPr lang="en-US" i="1" dirty="0"/>
              <a:t>upfront</a:t>
            </a:r>
            <a:r>
              <a:rPr lang="en-US" dirty="0"/>
              <a:t> fees and therefore </a:t>
            </a:r>
            <a:r>
              <a:rPr lang="en-US" i="1" dirty="0"/>
              <a:t>are not APRs</a:t>
            </a:r>
            <a:r>
              <a:rPr lang="en-US" dirty="0"/>
              <a:t>. </a:t>
            </a:r>
          </a:p>
          <a:p>
            <a:endParaRPr lang="en-US" dirty="0"/>
          </a:p>
          <a:p>
            <a:r>
              <a:rPr lang="en-US" b="1" dirty="0"/>
              <a:t>Effective rate for any given month </a:t>
            </a:r>
            <a:r>
              <a:rPr lang="en-US" dirty="0"/>
              <a:t>=</a:t>
            </a:r>
          </a:p>
          <a:p>
            <a:pPr marL="274320" lvl="1" indent="0">
              <a:buNone/>
            </a:pPr>
            <a:r>
              <a:rPr lang="en-US" i="1" dirty="0"/>
              <a:t>(</a:t>
            </a:r>
            <a:r>
              <a:rPr lang="en-US" i="1" dirty="0" err="1"/>
              <a:t>interest+CDC+SBA+CSA</a:t>
            </a:r>
            <a:r>
              <a:rPr lang="en-US" i="1" dirty="0"/>
              <a:t>)/base UPB x 1200</a:t>
            </a:r>
            <a:r>
              <a:rPr lang="en-US" dirty="0"/>
              <a:t>.</a:t>
            </a:r>
          </a:p>
          <a:p>
            <a:pPr marL="274320" lvl="1" indent="0">
              <a:buNone/>
            </a:pPr>
            <a:r>
              <a:rPr lang="en-US" dirty="0"/>
              <a:t>Where “</a:t>
            </a:r>
            <a:r>
              <a:rPr lang="en-US" i="1" dirty="0"/>
              <a:t>base UPB</a:t>
            </a:r>
            <a:r>
              <a:rPr lang="en-US" dirty="0"/>
              <a:t>” = opening UPB for each new monthly calculation (e.g. UPB at months 1, 61, 121, 181).</a:t>
            </a:r>
          </a:p>
          <a:p>
            <a:pPr marL="274320" lvl="1" indent="0">
              <a:buNone/>
            </a:pPr>
            <a:endParaRPr lang="en-US" dirty="0"/>
          </a:p>
          <a:p>
            <a:r>
              <a:rPr lang="en-US" dirty="0"/>
              <a:t>Monthly annualized effective rates are then averaged (weighted by balance), reported by CSA and posted on the </a:t>
            </a:r>
            <a:r>
              <a:rPr lang="en-US" dirty="0">
                <a:hlinkClick r:id="rId2"/>
              </a:rPr>
              <a:t>Eagle Compliance Website</a:t>
            </a:r>
            <a:r>
              <a:rPr lang="en-US" dirty="0"/>
              <a:t>. </a:t>
            </a:r>
          </a:p>
        </p:txBody>
      </p:sp>
      <p:sp>
        <p:nvSpPr>
          <p:cNvPr id="4" name="Footer Placeholder 3"/>
          <p:cNvSpPr>
            <a:spLocks noGrp="1"/>
          </p:cNvSpPr>
          <p:nvPr>
            <p:ph type="ftr" sz="quarter" idx="11"/>
          </p:nvPr>
        </p:nvSpPr>
        <p:spPr>
          <a:xfrm>
            <a:off x="2514600" y="6528816"/>
            <a:ext cx="4114800" cy="329184"/>
          </a:xfrm>
        </p:spPr>
        <p:txBody>
          <a:bodyPr/>
          <a:lstStyle/>
          <a:p>
            <a:r>
              <a:rPr lang="en-US" dirty="0">
                <a:solidFill>
                  <a:schemeClr val="accent1"/>
                </a:solidFill>
              </a:rPr>
              <a:t>Eagle Compliance LLC, 2018</a:t>
            </a:r>
          </a:p>
        </p:txBody>
      </p:sp>
      <p:sp>
        <p:nvSpPr>
          <p:cNvPr id="5" name="Slide Number Placeholder 4"/>
          <p:cNvSpPr>
            <a:spLocks noGrp="1"/>
          </p:cNvSpPr>
          <p:nvPr>
            <p:ph type="sldNum" sz="quarter" idx="12"/>
          </p:nvPr>
        </p:nvSpPr>
        <p:spPr>
          <a:xfrm>
            <a:off x="8067261" y="6527226"/>
            <a:ext cx="1066800" cy="329184"/>
          </a:xfrm>
        </p:spPr>
        <p:txBody>
          <a:bodyPr/>
          <a:lstStyle/>
          <a:p>
            <a:pPr algn="r"/>
            <a:fld id="{102F88EC-4877-42CE-B84C-5F556C58074B}" type="slidenum">
              <a:rPr lang="en-US" smtClean="0">
                <a:solidFill>
                  <a:schemeClr val="accent1"/>
                </a:solidFill>
              </a:rPr>
              <a:pPr algn="r"/>
              <a:t>9</a:t>
            </a:fld>
            <a:endParaRPr lang="en-US" dirty="0">
              <a:solidFill>
                <a:schemeClr val="accent1"/>
              </a:solidFill>
            </a:endParaRPr>
          </a:p>
        </p:txBody>
      </p:sp>
    </p:spTree>
    <p:extLst>
      <p:ext uri="{BB962C8B-B14F-4D97-AF65-F5344CB8AC3E}">
        <p14:creationId xmlns:p14="http://schemas.microsoft.com/office/powerpoint/2010/main" val="830824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4">
      <a:dk1>
        <a:srgbClr val="292934"/>
      </a:dk1>
      <a:lt1>
        <a:srgbClr val="FFFFFF"/>
      </a:lt1>
      <a:dk2>
        <a:srgbClr val="0070C0"/>
      </a:dk2>
      <a:lt2>
        <a:srgbClr val="F3F2DC"/>
      </a:lt2>
      <a:accent1>
        <a:srgbClr val="4C5A6A"/>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286</TotalTime>
  <Words>949</Words>
  <Application>Microsoft Office PowerPoint</Application>
  <PresentationFormat>On-screen Show (4:3)</PresentationFormat>
  <Paragraphs>162</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Clarity</vt:lpstr>
      <vt:lpstr>Worksheet</vt:lpstr>
      <vt:lpstr>Understanding SBA 504 Interest rates</vt:lpstr>
      <vt:lpstr>From Borrowers to Investors and Back</vt:lpstr>
      <vt:lpstr>Three Types of Interest Rates in 504</vt:lpstr>
      <vt:lpstr>How is the Debenture Rate Determined? </vt:lpstr>
      <vt:lpstr>Debenture and Note Features Differ</vt:lpstr>
      <vt:lpstr>Why Do the Features Differ?</vt:lpstr>
      <vt:lpstr>How is the Note Rate Determined?</vt:lpstr>
      <vt:lpstr>Converting Debenture Rate to Note Rate (e.g., using HP12c calculator)</vt:lpstr>
      <vt:lpstr>How Are Effective Rates Determined?</vt:lpstr>
      <vt:lpstr>Periodic Effective Rates:  Example (3.60% rate, 3.658% note, 0.625% CDC, 0.642% SBA, 0.10% CSA)</vt:lpstr>
      <vt:lpstr>Effective Rates Rise Over Time</vt:lpstr>
      <vt:lpstr>Why Do Effective Rates Rise Over Time?</vt:lpstr>
      <vt:lpstr>How Can You Estimate Effective Rates?</vt:lpstr>
      <vt:lpstr>Sample of Effective Rate Calculator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dripley</dc:creator>
  <cp:lastModifiedBy>dripley</cp:lastModifiedBy>
  <cp:revision>39</cp:revision>
  <dcterms:created xsi:type="dcterms:W3CDTF">2018-06-25T18:49:28Z</dcterms:created>
  <dcterms:modified xsi:type="dcterms:W3CDTF">2018-06-27T15:44:45Z</dcterms:modified>
</cp:coreProperties>
</file>