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58DFE-097A-416C-8899-B8F636970EA3}" type="datetimeFigureOut">
              <a:rPr lang="de-DE" smtClean="0"/>
              <a:pPr/>
              <a:t>16.02.2021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DAA26-856D-4EF5-AB3B-20322CE6DEB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C1E1-E221-403E-A414-3949116B0331}" type="datetimeFigureOut">
              <a:rPr lang="de-DE" smtClean="0"/>
              <a:pPr/>
              <a:t>16.02.2021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F5BC-130C-4527-A371-B16248F556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C1E1-E221-403E-A414-3949116B0331}" type="datetimeFigureOut">
              <a:rPr lang="de-DE" smtClean="0"/>
              <a:pPr/>
              <a:t>16.02.2021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F5BC-130C-4527-A371-B16248F556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C1E1-E221-403E-A414-3949116B0331}" type="datetimeFigureOut">
              <a:rPr lang="de-DE" smtClean="0"/>
              <a:pPr/>
              <a:t>16.02.2021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F5BC-130C-4527-A371-B16248F556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fld id="{8C96CC5A-C502-42FE-99BB-38D36CEE448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C1E1-E221-403E-A414-3949116B0331}" type="datetimeFigureOut">
              <a:rPr lang="de-DE" smtClean="0"/>
              <a:pPr/>
              <a:t>16.02.2021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F5BC-130C-4527-A371-B16248F556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C1E1-E221-403E-A414-3949116B0331}" type="datetimeFigureOut">
              <a:rPr lang="de-DE" smtClean="0"/>
              <a:pPr/>
              <a:t>16.02.2021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F5BC-130C-4527-A371-B16248F556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C1E1-E221-403E-A414-3949116B0331}" type="datetimeFigureOut">
              <a:rPr lang="de-DE" smtClean="0"/>
              <a:pPr/>
              <a:t>16.02.2021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F5BC-130C-4527-A371-B16248F556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C1E1-E221-403E-A414-3949116B0331}" type="datetimeFigureOut">
              <a:rPr lang="de-DE" smtClean="0"/>
              <a:pPr/>
              <a:t>16.02.2021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F5BC-130C-4527-A371-B16248F556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C1E1-E221-403E-A414-3949116B0331}" type="datetimeFigureOut">
              <a:rPr lang="de-DE" smtClean="0"/>
              <a:pPr/>
              <a:t>16.02.2021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F5BC-130C-4527-A371-B16248F556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C1E1-E221-403E-A414-3949116B0331}" type="datetimeFigureOut">
              <a:rPr lang="de-DE" smtClean="0"/>
              <a:pPr/>
              <a:t>16.02.2021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F5BC-130C-4527-A371-B16248F556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C1E1-E221-403E-A414-3949116B0331}" type="datetimeFigureOut">
              <a:rPr lang="de-DE" smtClean="0"/>
              <a:pPr/>
              <a:t>16.02.2021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F5BC-130C-4527-A371-B16248F556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C1E1-E221-403E-A414-3949116B0331}" type="datetimeFigureOut">
              <a:rPr lang="de-DE" smtClean="0"/>
              <a:pPr/>
              <a:t>16.02.2021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F5BC-130C-4527-A371-B16248F556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AC1E1-E221-403E-A414-3949116B0331}" type="datetimeFigureOut">
              <a:rPr lang="de-DE" smtClean="0"/>
              <a:pPr/>
              <a:t>16.02.2021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0F5BC-130C-4527-A371-B16248F5567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1763688" y="620688"/>
            <a:ext cx="5906070" cy="5327650"/>
          </a:xfrm>
          <a:prstGeom prst="triangle">
            <a:avLst>
              <a:gd name="adj" fmla="val 50000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3419872" y="2924944"/>
            <a:ext cx="2519536" cy="769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2555776" y="4509120"/>
            <a:ext cx="4248472" cy="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4716016" y="2924944"/>
            <a:ext cx="72008" cy="3024336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627784" y="3429000"/>
            <a:ext cx="2087810" cy="6639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b="1" dirty="0">
                <a:solidFill>
                  <a:srgbClr val="000000"/>
                </a:solidFill>
              </a:rPr>
              <a:t> </a:t>
            </a:r>
            <a:r>
              <a:rPr lang="en-GB" sz="1000" b="1" dirty="0" smtClean="0">
                <a:solidFill>
                  <a:srgbClr val="000000"/>
                </a:solidFill>
              </a:rPr>
              <a:t>         </a:t>
            </a:r>
            <a:r>
              <a:rPr lang="en-GB" sz="1200" dirty="0" smtClean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</a:t>
            </a:r>
            <a:r>
              <a:rPr lang="en-GB" sz="1200" dirty="0" smtClean="0">
                <a:solidFill>
                  <a:srgbClr val="000000"/>
                </a:solidFill>
              </a:rPr>
              <a:t>       </a:t>
            </a:r>
            <a:endParaRPr lang="en-GB" sz="1200" dirty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buFont typeface="Arial" charset="0"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000" dirty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1691680" y="5085184"/>
            <a:ext cx="21590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2411413" y="3716338"/>
            <a:ext cx="21590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1476375" y="5229225"/>
            <a:ext cx="287338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1476374" y="5373688"/>
            <a:ext cx="575346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I. </a:t>
            </a:r>
            <a:r>
              <a:rPr lang="en-GB" sz="1200" b="1" dirty="0" err="1" smtClean="0">
                <a:solidFill>
                  <a:srgbClr val="000000"/>
                </a:solidFill>
              </a:rPr>
              <a:t>Akt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2411760" y="3429000"/>
            <a:ext cx="648072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II. </a:t>
            </a:r>
            <a:r>
              <a:rPr lang="en-GB" sz="1200" b="1" dirty="0" err="1" smtClean="0">
                <a:solidFill>
                  <a:srgbClr val="000000"/>
                </a:solidFill>
              </a:rPr>
              <a:t>Akt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4427984" y="836712"/>
            <a:ext cx="648072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200" b="1" dirty="0" smtClean="0">
                <a:solidFill>
                  <a:srgbClr val="000000"/>
                </a:solidFill>
              </a:rPr>
              <a:t>III. </a:t>
            </a:r>
            <a:r>
              <a:rPr lang="en-GB" sz="1200" b="1" dirty="0" err="1" smtClean="0">
                <a:solidFill>
                  <a:srgbClr val="000000"/>
                </a:solidFill>
              </a:rPr>
              <a:t>Akt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7092950" y="5229225"/>
            <a:ext cx="288925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7236296" y="5157192"/>
            <a:ext cx="576262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V. </a:t>
            </a:r>
            <a:r>
              <a:rPr lang="en-GB" sz="1200" b="1" dirty="0" err="1" smtClean="0">
                <a:solidFill>
                  <a:srgbClr val="000000"/>
                </a:solidFill>
              </a:rPr>
              <a:t>Akt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6300192" y="3501008"/>
            <a:ext cx="648072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 </a:t>
            </a:r>
            <a:r>
              <a:rPr lang="en-GB" sz="1200" b="1" dirty="0" smtClean="0">
                <a:solidFill>
                  <a:srgbClr val="000000"/>
                </a:solidFill>
              </a:rPr>
              <a:t>IV. </a:t>
            </a:r>
            <a:r>
              <a:rPr lang="en-GB" sz="1200" b="1" dirty="0" err="1" smtClean="0">
                <a:solidFill>
                  <a:srgbClr val="000000"/>
                </a:solidFill>
              </a:rPr>
              <a:t>Akt</a:t>
            </a:r>
            <a:r>
              <a:rPr lang="en-GB" sz="1200" b="1" dirty="0" smtClean="0">
                <a:solidFill>
                  <a:srgbClr val="000000"/>
                </a:solidFill>
              </a:rPr>
              <a:t> 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23528" y="260648"/>
            <a:ext cx="236808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BAU der TRAGÖDIE</a:t>
            </a:r>
          </a:p>
          <a:p>
            <a:r>
              <a:rPr lang="de-DE" sz="1600" dirty="0" smtClean="0">
                <a:solidFill>
                  <a:srgbClr val="FF0000"/>
                </a:solidFill>
              </a:rPr>
              <a:t>SCHEMA nach G. FREYTAG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251520" y="908720"/>
            <a:ext cx="32403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 smtClean="0">
                <a:solidFill>
                  <a:srgbClr val="002060"/>
                </a:solidFill>
              </a:rPr>
              <a:t>Gustav Freytag hat – gestützt auf Aristoteles und vor allem auf Schiller - eine Theorie des klassischen oder geschlossenen Baus der Tragödie entwickelt und in einem pyramidalen Aufbau veranschaulicht. Versuche nach eigenen Recherchen Freytags Schema darzustellen</a:t>
            </a:r>
            <a:endParaRPr lang="de-DE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1619672" y="692696"/>
            <a:ext cx="5834062" cy="5327650"/>
          </a:xfrm>
          <a:prstGeom prst="triangle">
            <a:avLst>
              <a:gd name="adj" fmla="val 50000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3276600" y="2924175"/>
            <a:ext cx="23749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2411760" y="4581128"/>
            <a:ext cx="41052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4427538" y="2924175"/>
            <a:ext cx="1587" cy="316865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483768" y="4581128"/>
            <a:ext cx="1728192" cy="27413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0000"/>
                </a:solidFill>
              </a:rPr>
              <a:t>  EXPOSITION:         </a:t>
            </a:r>
            <a:r>
              <a:rPr lang="en-GB" sz="1400" b="1" dirty="0" err="1" smtClean="0">
                <a:solidFill>
                  <a:srgbClr val="000000"/>
                </a:solidFill>
              </a:rPr>
              <a:t>Einführung</a:t>
            </a:r>
            <a:r>
              <a:rPr lang="en-GB" sz="1400" dirty="0" smtClean="0">
                <a:solidFill>
                  <a:srgbClr val="000000"/>
                </a:solidFill>
              </a:rPr>
              <a:t> in </a:t>
            </a:r>
            <a:r>
              <a:rPr lang="en-GB" sz="1200" dirty="0" smtClean="0">
                <a:solidFill>
                  <a:srgbClr val="000000"/>
                </a:solidFill>
              </a:rPr>
              <a:t>-                 -   </a:t>
            </a:r>
            <a:r>
              <a:rPr lang="en-GB" sz="1200" dirty="0" err="1" smtClean="0">
                <a:solidFill>
                  <a:srgbClr val="000000"/>
                </a:solidFill>
              </a:rPr>
              <a:t>Personen</a:t>
            </a:r>
            <a:r>
              <a:rPr lang="en-GB" sz="1200" dirty="0" smtClean="0">
                <a:solidFill>
                  <a:srgbClr val="000000"/>
                </a:solidFill>
              </a:rPr>
              <a:t> (Protagonist                 vs.  Antagonist)                               -    </a:t>
            </a:r>
            <a:r>
              <a:rPr lang="en-GB" sz="1200" dirty="0" err="1" smtClean="0">
                <a:solidFill>
                  <a:srgbClr val="000000"/>
                </a:solidFill>
              </a:rPr>
              <a:t>Konflikt</a:t>
            </a:r>
            <a:r>
              <a:rPr lang="en-GB" sz="1200" dirty="0" smtClean="0">
                <a:solidFill>
                  <a:srgbClr val="000000"/>
                </a:solidFill>
              </a:rPr>
              <a:t>                             -    Ort/</a:t>
            </a:r>
            <a:r>
              <a:rPr lang="en-GB" sz="1200" dirty="0" err="1" smtClean="0">
                <a:solidFill>
                  <a:srgbClr val="000000"/>
                </a:solidFill>
              </a:rPr>
              <a:t>Schauplatz</a:t>
            </a:r>
            <a:r>
              <a:rPr lang="en-GB" sz="1200" dirty="0" smtClean="0">
                <a:solidFill>
                  <a:srgbClr val="000000"/>
                </a:solidFill>
              </a:rPr>
              <a:t>                   -    </a:t>
            </a:r>
            <a:r>
              <a:rPr lang="en-GB" sz="1200" dirty="0" err="1" smtClean="0">
                <a:solidFill>
                  <a:srgbClr val="000000"/>
                </a:solidFill>
              </a:rPr>
              <a:t>Zeit</a:t>
            </a:r>
            <a:endParaRPr lang="en-GB" sz="12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                       </a:t>
            </a:r>
          </a:p>
          <a:p>
            <a:pPr>
              <a:lnSpc>
                <a:spcPct val="100000"/>
              </a:lnSpc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0000"/>
                </a:solidFill>
              </a:rPr>
              <a:t>    </a:t>
            </a:r>
            <a:endParaRPr lang="en-GB" sz="1400" b="1" dirty="0">
              <a:solidFill>
                <a:srgbClr val="000000"/>
              </a:solidFill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500563" y="4652963"/>
            <a:ext cx="1871662" cy="8562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0000"/>
                </a:solidFill>
              </a:rPr>
              <a:t>KATASTROPHE</a:t>
            </a:r>
          </a:p>
          <a:p>
            <a:pPr>
              <a:lnSpc>
                <a:spcPct val="100000"/>
              </a:lnSpc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err="1" smtClean="0">
                <a:solidFill>
                  <a:srgbClr val="000000"/>
                </a:solidFill>
              </a:rPr>
              <a:t>Tod</a:t>
            </a:r>
            <a:r>
              <a:rPr lang="en-GB" sz="1400" dirty="0" smtClean="0">
                <a:solidFill>
                  <a:srgbClr val="000000"/>
                </a:solidFill>
              </a:rPr>
              <a:t> </a:t>
            </a:r>
            <a:r>
              <a:rPr lang="en-GB" sz="1400" dirty="0" err="1" smtClean="0">
                <a:solidFill>
                  <a:srgbClr val="000000"/>
                </a:solidFill>
              </a:rPr>
              <a:t>bzw</a:t>
            </a:r>
            <a:r>
              <a:rPr lang="en-GB" sz="1400" dirty="0" smtClean="0">
                <a:solidFill>
                  <a:srgbClr val="000000"/>
                </a:solidFill>
              </a:rPr>
              <a:t>. </a:t>
            </a:r>
            <a:r>
              <a:rPr lang="en-GB" sz="1400" dirty="0" err="1" smtClean="0">
                <a:solidFill>
                  <a:srgbClr val="000000"/>
                </a:solidFill>
              </a:rPr>
              <a:t>Untergang</a:t>
            </a:r>
            <a:r>
              <a:rPr lang="en-GB" sz="1400" dirty="0" smtClean="0">
                <a:solidFill>
                  <a:srgbClr val="000000"/>
                </a:solidFill>
              </a:rPr>
              <a:t> des </a:t>
            </a:r>
            <a:r>
              <a:rPr lang="en-GB" sz="1400" dirty="0" err="1" smtClean="0">
                <a:solidFill>
                  <a:srgbClr val="000000"/>
                </a:solidFill>
              </a:rPr>
              <a:t>Helden</a:t>
            </a:r>
            <a:r>
              <a:rPr lang="en-GB" sz="1400" b="1" dirty="0" smtClean="0">
                <a:solidFill>
                  <a:srgbClr val="000000"/>
                </a:solidFill>
              </a:rPr>
              <a:t> </a:t>
            </a:r>
            <a:endParaRPr lang="en-GB" sz="1400" b="1" dirty="0">
              <a:solidFill>
                <a:srgbClr val="000000"/>
              </a:solidFill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059832" y="3212976"/>
            <a:ext cx="1295524" cy="9101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ERREGENDES MOMENT:</a:t>
            </a:r>
          </a:p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Verkomplizierung des </a:t>
            </a:r>
            <a:r>
              <a:rPr lang="en-GB" sz="1200" b="1" dirty="0" err="1" smtClean="0">
                <a:solidFill>
                  <a:srgbClr val="000000"/>
                </a:solidFill>
              </a:rPr>
              <a:t>Konflikts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500563" y="2997200"/>
            <a:ext cx="1079500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499992" y="3212976"/>
            <a:ext cx="1368425" cy="9101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RETARDIERENDES  ELEMENT:</a:t>
            </a:r>
            <a:endParaRPr lang="en-GB" sz="1200" b="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err="1" smtClean="0">
                <a:solidFill>
                  <a:srgbClr val="000000"/>
                </a:solidFill>
              </a:rPr>
              <a:t>Verzögerung</a:t>
            </a:r>
            <a:r>
              <a:rPr lang="en-GB" sz="1200" b="1" dirty="0" smtClean="0">
                <a:solidFill>
                  <a:srgbClr val="000000"/>
                </a:solidFill>
              </a:rPr>
              <a:t> </a:t>
            </a:r>
            <a:r>
              <a:rPr lang="en-GB" sz="1200" b="1" dirty="0" err="1" smtClean="0">
                <a:solidFill>
                  <a:srgbClr val="000000"/>
                </a:solidFill>
              </a:rPr>
              <a:t>der</a:t>
            </a:r>
            <a:r>
              <a:rPr lang="en-GB" sz="1200" b="1" dirty="0" smtClean="0">
                <a:solidFill>
                  <a:srgbClr val="000000"/>
                </a:solidFill>
              </a:rPr>
              <a:t> </a:t>
            </a:r>
            <a:r>
              <a:rPr lang="en-GB" sz="1200" b="1" dirty="0" err="1" smtClean="0">
                <a:solidFill>
                  <a:srgbClr val="000000"/>
                </a:solidFill>
              </a:rPr>
              <a:t>Katastrophe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499992" y="2924944"/>
            <a:ext cx="1171575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627784" y="3429000"/>
            <a:ext cx="2087810" cy="6639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b="1" dirty="0">
                <a:solidFill>
                  <a:srgbClr val="000000"/>
                </a:solidFill>
              </a:rPr>
              <a:t> </a:t>
            </a:r>
            <a:r>
              <a:rPr lang="en-GB" sz="1000" b="1" dirty="0" smtClean="0">
                <a:solidFill>
                  <a:srgbClr val="000000"/>
                </a:solidFill>
              </a:rPr>
              <a:t>         </a:t>
            </a:r>
            <a:r>
              <a:rPr lang="en-GB" sz="1200" dirty="0" smtClean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</a:t>
            </a:r>
            <a:r>
              <a:rPr lang="en-GB" sz="1200" dirty="0" smtClean="0">
                <a:solidFill>
                  <a:srgbClr val="000000"/>
                </a:solidFill>
              </a:rPr>
              <a:t>       </a:t>
            </a:r>
            <a:endParaRPr lang="en-GB" sz="1200" dirty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buFont typeface="Arial" charset="0"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000" dirty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1691680" y="5085184"/>
            <a:ext cx="21590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2411413" y="3716338"/>
            <a:ext cx="21590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1476375" y="5229225"/>
            <a:ext cx="287338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1476374" y="5373688"/>
            <a:ext cx="503338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I. </a:t>
            </a:r>
            <a:r>
              <a:rPr lang="en-GB" sz="1200" b="1" dirty="0" err="1" smtClean="0">
                <a:solidFill>
                  <a:srgbClr val="000000"/>
                </a:solidFill>
              </a:rPr>
              <a:t>Akt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2411760" y="3645024"/>
            <a:ext cx="431378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II. </a:t>
            </a:r>
            <a:r>
              <a:rPr lang="en-GB" sz="1200" b="1" dirty="0" err="1" smtClean="0">
                <a:solidFill>
                  <a:srgbClr val="000000"/>
                </a:solidFill>
              </a:rPr>
              <a:t>Akt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4211960" y="764704"/>
            <a:ext cx="648072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200" b="1" dirty="0" smtClean="0">
                <a:solidFill>
                  <a:srgbClr val="000000"/>
                </a:solidFill>
              </a:rPr>
              <a:t>III. </a:t>
            </a:r>
            <a:r>
              <a:rPr lang="en-GB" sz="1200" b="1" dirty="0" err="1" smtClean="0">
                <a:solidFill>
                  <a:srgbClr val="000000"/>
                </a:solidFill>
              </a:rPr>
              <a:t>Akt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7092950" y="5229225"/>
            <a:ext cx="288925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7164288" y="5157192"/>
            <a:ext cx="576262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V. </a:t>
            </a:r>
            <a:r>
              <a:rPr lang="en-GB" sz="1200" b="1" dirty="0" err="1" smtClean="0">
                <a:solidFill>
                  <a:srgbClr val="000000"/>
                </a:solidFill>
              </a:rPr>
              <a:t>Akt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6444208" y="3717032"/>
            <a:ext cx="576263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 </a:t>
            </a:r>
            <a:r>
              <a:rPr lang="en-GB" sz="1200" b="1" dirty="0" smtClean="0">
                <a:solidFill>
                  <a:srgbClr val="000000"/>
                </a:solidFill>
              </a:rPr>
              <a:t>IV. </a:t>
            </a:r>
            <a:r>
              <a:rPr lang="en-GB" sz="1200" b="1" dirty="0" err="1" smtClean="0">
                <a:solidFill>
                  <a:srgbClr val="000000"/>
                </a:solidFill>
              </a:rPr>
              <a:t>Akt</a:t>
            </a:r>
            <a:r>
              <a:rPr lang="en-GB" sz="1200" b="1" dirty="0" smtClean="0">
                <a:solidFill>
                  <a:srgbClr val="000000"/>
                </a:solidFill>
              </a:rPr>
              <a:t> 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1476375" y="2636838"/>
            <a:ext cx="1820863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2411413" y="2781300"/>
            <a:ext cx="1295400" cy="4792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 err="1">
                <a:solidFill>
                  <a:srgbClr val="000000"/>
                </a:solidFill>
              </a:rPr>
              <a:t>steigende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endParaRPr lang="en-GB" sz="10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 err="1" smtClean="0">
                <a:solidFill>
                  <a:srgbClr val="000000"/>
                </a:solidFill>
              </a:rPr>
              <a:t>Handlung</a:t>
            </a: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5940152" y="2780928"/>
            <a:ext cx="1295400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 err="1">
                <a:solidFill>
                  <a:srgbClr val="000000"/>
                </a:solidFill>
              </a:rPr>
              <a:t>fallende</a:t>
            </a:r>
            <a:endParaRPr lang="en-GB" sz="10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000" dirty="0" err="1">
                <a:solidFill>
                  <a:srgbClr val="000000"/>
                </a:solidFill>
              </a:rPr>
              <a:t>Handlung</a:t>
            </a: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 flipV="1">
            <a:off x="2916238" y="2347913"/>
            <a:ext cx="215900" cy="36195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>
            <a:off x="6372200" y="3356992"/>
            <a:ext cx="215900" cy="3603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 flipV="1">
            <a:off x="2268538" y="3427413"/>
            <a:ext cx="215900" cy="36195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5724128" y="2204864"/>
            <a:ext cx="215900" cy="3603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3059832" y="404664"/>
            <a:ext cx="3168352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WENDEPUNKT (PERIPETHIE)</a:t>
            </a:r>
            <a:r>
              <a:rPr lang="en-GB" sz="1100" b="1" dirty="0" smtClean="0">
                <a:solidFill>
                  <a:srgbClr val="000000"/>
                </a:solidFill>
              </a:rPr>
              <a:t>/ </a:t>
            </a:r>
            <a:r>
              <a:rPr lang="en-GB" sz="1400" b="1" dirty="0" smtClean="0">
                <a:solidFill>
                  <a:srgbClr val="000000"/>
                </a:solidFill>
              </a:rPr>
              <a:t>HÖHEPUNKT:</a:t>
            </a:r>
            <a:endParaRPr lang="en-GB" sz="1100" b="1" dirty="0">
              <a:solidFill>
                <a:srgbClr val="000000"/>
              </a:solidFill>
            </a:endParaRPr>
          </a:p>
        </p:txBody>
      </p:sp>
      <p:sp>
        <p:nvSpPr>
          <p:cNvPr id="3106" name="Line 34"/>
          <p:cNvSpPr>
            <a:spLocks noChangeShapeType="1"/>
          </p:cNvSpPr>
          <p:nvPr/>
        </p:nvSpPr>
        <p:spPr bwMode="auto">
          <a:xfrm>
            <a:off x="3959225" y="4679950"/>
            <a:ext cx="1588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7" name="Line 35"/>
          <p:cNvSpPr>
            <a:spLocks noChangeShapeType="1"/>
          </p:cNvSpPr>
          <p:nvPr/>
        </p:nvSpPr>
        <p:spPr bwMode="auto">
          <a:xfrm>
            <a:off x="4227513" y="2997200"/>
            <a:ext cx="1587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8" name="Line 36"/>
          <p:cNvSpPr>
            <a:spLocks noChangeShapeType="1"/>
          </p:cNvSpPr>
          <p:nvPr/>
        </p:nvSpPr>
        <p:spPr bwMode="auto">
          <a:xfrm>
            <a:off x="5500688" y="3024188"/>
            <a:ext cx="1587" cy="360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9" name="Line 37"/>
          <p:cNvSpPr>
            <a:spLocks noChangeShapeType="1"/>
          </p:cNvSpPr>
          <p:nvPr/>
        </p:nvSpPr>
        <p:spPr bwMode="auto">
          <a:xfrm flipH="1">
            <a:off x="4644008" y="548680"/>
            <a:ext cx="41274" cy="14342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3635896" y="1700808"/>
            <a:ext cx="1728192" cy="727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solidFill>
                  <a:srgbClr val="000000"/>
                </a:solidFill>
              </a:rPr>
              <a:t>  </a:t>
            </a:r>
            <a:r>
              <a:rPr lang="en-GB" sz="1200" b="1" dirty="0" err="1" smtClean="0">
                <a:solidFill>
                  <a:srgbClr val="000000"/>
                </a:solidFill>
              </a:rPr>
              <a:t>Kon</a:t>
            </a:r>
            <a:r>
              <a:rPr lang="en-GB" sz="1200" b="1" dirty="0" smtClean="0">
                <a:solidFill>
                  <a:srgbClr val="000000"/>
                </a:solidFill>
              </a:rPr>
              <a:t>-</a:t>
            </a:r>
          </a:p>
          <a:p>
            <a:pPr algn="ctr"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err="1" smtClean="0">
                <a:solidFill>
                  <a:srgbClr val="000000"/>
                </a:solidFill>
              </a:rPr>
              <a:t>frontation</a:t>
            </a:r>
            <a:r>
              <a:rPr lang="en-GB" sz="1200" b="1" dirty="0" smtClean="0">
                <a:solidFill>
                  <a:srgbClr val="000000"/>
                </a:solidFill>
              </a:rPr>
              <a:t> </a:t>
            </a:r>
          </a:p>
          <a:p>
            <a:pPr algn="ctr"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err="1" smtClean="0">
                <a:solidFill>
                  <a:srgbClr val="000000"/>
                </a:solidFill>
              </a:rPr>
              <a:t>der</a:t>
            </a:r>
            <a:endParaRPr lang="en-GB" sz="1200" b="1" dirty="0" smtClean="0">
              <a:solidFill>
                <a:srgbClr val="000000"/>
              </a:solidFill>
            </a:endParaRPr>
          </a:p>
          <a:p>
            <a:pPr algn="ctr"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err="1" smtClean="0">
                <a:solidFill>
                  <a:srgbClr val="000000"/>
                </a:solidFill>
              </a:rPr>
              <a:t>Gegensätze</a:t>
            </a:r>
            <a:endParaRPr lang="en-GB" b="1" dirty="0" smtClean="0">
              <a:solidFill>
                <a:srgbClr val="000000"/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23528" y="260648"/>
            <a:ext cx="236808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BAU der TRAGÖDIE</a:t>
            </a:r>
          </a:p>
          <a:p>
            <a:r>
              <a:rPr lang="de-DE" sz="1600" dirty="0" smtClean="0">
                <a:solidFill>
                  <a:srgbClr val="FF0000"/>
                </a:solidFill>
              </a:rPr>
              <a:t>SCHEMA nach G. FREYTAG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5580112" y="6093296"/>
            <a:ext cx="32425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tektonischer, symmetrischer Bau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geschlossene, klassische Form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Office PowerPoint</Application>
  <PresentationFormat>Bildschirmpräsentation (4:3)</PresentationFormat>
  <Paragraphs>41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Arthur Bartle</dc:creator>
  <cp:lastModifiedBy>Arthur Bartle</cp:lastModifiedBy>
  <cp:revision>4</cp:revision>
  <dcterms:created xsi:type="dcterms:W3CDTF">2021-02-16T12:15:28Z</dcterms:created>
  <dcterms:modified xsi:type="dcterms:W3CDTF">2021-02-16T17:41:24Z</dcterms:modified>
</cp:coreProperties>
</file>