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FBCB6-BE11-463B-9AF7-7AD85EC50160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A69C4-5CA9-48D4-B130-F9FDFC2EDF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55056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27F5-48A3-45A3-8DFD-0B5ED41786CC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FD512-F788-4EF4-B466-52506366698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700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Reicht über</a:t>
            </a:r>
            <a:r>
              <a:rPr lang="de-DE" baseline="0" dirty="0" smtClean="0"/>
              <a:t> </a:t>
            </a:r>
            <a:r>
              <a:rPr lang="de-DE" baseline="0" smtClean="0"/>
              <a:t>Blattgröße hinaus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FD512-F788-4EF4-B466-52506366698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5354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543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482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9161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7044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604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9216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818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6060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2335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6143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5705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36C13-86F9-4F4B-B96A-0618F9A22E56}" type="datetimeFigureOut">
              <a:rPr lang="de-DE" smtClean="0"/>
              <a:pPr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3F29-36C6-4E70-BA8A-0A6B978D02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7397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 rechteckige Legende 4"/>
          <p:cNvSpPr/>
          <p:nvPr/>
        </p:nvSpPr>
        <p:spPr>
          <a:xfrm>
            <a:off x="2891365" y="85725"/>
            <a:ext cx="5776385" cy="2979256"/>
          </a:xfrm>
          <a:prstGeom prst="wedgeRoundRectCallout">
            <a:avLst>
              <a:gd name="adj1" fmla="val -86418"/>
              <a:gd name="adj2" fmla="val 4012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Mordplan </a:t>
            </a:r>
            <a:r>
              <a:rPr lang="de-DE" sz="2000" b="1" dirty="0" err="1">
                <a:solidFill>
                  <a:schemeClr val="tx1"/>
                </a:solidFill>
              </a:rPr>
              <a:t>Kains</a:t>
            </a:r>
            <a:endParaRPr lang="de-DE" sz="2000" b="1" dirty="0">
              <a:solidFill>
                <a:schemeClr val="tx1"/>
              </a:solidFill>
            </a:endParaRPr>
          </a:p>
          <a:p>
            <a:r>
              <a:rPr lang="de-DE" sz="2000" b="1" dirty="0">
                <a:solidFill>
                  <a:schemeClr val="tx1"/>
                </a:solidFill>
              </a:rPr>
              <a:t>Grund: Gott verweigert sein Opfer (Gottesbild!)</a:t>
            </a:r>
          </a:p>
          <a:p>
            <a:r>
              <a:rPr lang="de-DE" sz="2000" b="1" dirty="0">
                <a:solidFill>
                  <a:schemeClr val="tx1"/>
                </a:solidFill>
              </a:rPr>
              <a:t>Kain: körperlich überlegen</a:t>
            </a:r>
          </a:p>
          <a:p>
            <a:r>
              <a:rPr lang="de-DE" sz="2000" b="1" dirty="0">
                <a:solidFill>
                  <a:schemeClr val="tx1"/>
                </a:solidFill>
              </a:rPr>
              <a:t>           </a:t>
            </a:r>
            <a:r>
              <a:rPr lang="de-DE" sz="2000" b="1" dirty="0" smtClean="0">
                <a:solidFill>
                  <a:schemeClr val="tx1"/>
                </a:solidFill>
              </a:rPr>
              <a:t> Folge für Abel: </a:t>
            </a:r>
          </a:p>
          <a:p>
            <a:r>
              <a:rPr lang="de-DE" sz="2000" b="1" dirty="0" smtClean="0">
                <a:solidFill>
                  <a:schemeClr val="tx1"/>
                </a:solidFill>
                <a:sym typeface="Wingdings" pitchFamily="2" charset="2"/>
              </a:rPr>
              <a:t>             Präventivschlag!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>
                <a:solidFill>
                  <a:schemeClr val="tx1"/>
                </a:solidFill>
              </a:rPr>
              <a:t>Wille Gottes</a:t>
            </a:r>
            <a:r>
              <a:rPr lang="de-DE" sz="2000" b="1" dirty="0" smtClean="0">
                <a:solidFill>
                  <a:schemeClr val="tx1"/>
                </a:solidFill>
              </a:rPr>
              <a:t>!</a:t>
            </a:r>
          </a:p>
          <a:p>
            <a:endParaRPr lang="de-DE" sz="2000" b="1" dirty="0">
              <a:solidFill>
                <a:schemeClr val="tx1"/>
              </a:solidFill>
            </a:endParaRPr>
          </a:p>
          <a:p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>
                <a:solidFill>
                  <a:schemeClr val="accent1"/>
                </a:solidFill>
              </a:rPr>
              <a:t>Innerer Monolog/ personales </a:t>
            </a:r>
            <a:r>
              <a:rPr lang="de-DE" sz="2000" b="1" dirty="0" smtClean="0">
                <a:solidFill>
                  <a:schemeClr val="accent1"/>
                </a:solidFill>
              </a:rPr>
              <a:t> Erzählverhalten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6" name="Pfeil nach rechts 5"/>
          <p:cNvSpPr/>
          <p:nvPr/>
        </p:nvSpPr>
        <p:spPr>
          <a:xfrm rot="1329729">
            <a:off x="3301998" y="1435143"/>
            <a:ext cx="457200" cy="6773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0" y="2165508"/>
            <a:ext cx="931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" name="Geschweifte Klammer rechts 7"/>
          <p:cNvSpPr/>
          <p:nvPr/>
        </p:nvSpPr>
        <p:spPr>
          <a:xfrm rot="5400000">
            <a:off x="5513058" y="499733"/>
            <a:ext cx="336148" cy="5579535"/>
          </a:xfrm>
          <a:prstGeom prst="rightBrace">
            <a:avLst>
              <a:gd name="adj1" fmla="val 8333"/>
              <a:gd name="adj2" fmla="val 465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3682999" y="3550503"/>
            <a:ext cx="3996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/>
              <a:t>Verkehrung der Überlieferung</a:t>
            </a:r>
          </a:p>
          <a:p>
            <a:r>
              <a:rPr lang="de-DE" sz="2400" b="1" i="1" dirty="0"/>
              <a:t>bezüglich des Täters 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279392"/>
              </p:ext>
            </p:extLst>
          </p:nvPr>
        </p:nvGraphicFramePr>
        <p:xfrm>
          <a:off x="712257" y="4381500"/>
          <a:ext cx="8199968" cy="1674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984"/>
                <a:gridCol w="4099984"/>
              </a:tblGrid>
              <a:tr h="1674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1" dirty="0" smtClean="0"/>
                        <a:t>Reaktion Gottes wie gehabt: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 „Kain, wo ist dein  Bruder Abel?“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Verwirrung</a:t>
                      </a:r>
                      <a:r>
                        <a:rPr lang="de-DE" sz="1800" b="1" baseline="0" dirty="0" smtClean="0"/>
                        <a:t> u.</a:t>
                      </a:r>
                      <a:r>
                        <a:rPr lang="de-DE" sz="1800" b="1" dirty="0" smtClean="0"/>
                        <a:t> Verblüffung Abels : Er gleicht/ ist Kain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r>
                        <a:rPr lang="de-DE" dirty="0" smtClean="0"/>
                        <a:t>Syntax:</a:t>
                      </a:r>
                      <a:r>
                        <a:rPr lang="de-DE" baseline="0" dirty="0" smtClean="0"/>
                        <a:t> kurz, </a:t>
                      </a:r>
                      <a:r>
                        <a:rPr lang="de-DE" baseline="0" dirty="0" err="1" smtClean="0"/>
                        <a:t>stakkatohaft</a:t>
                      </a:r>
                      <a:r>
                        <a:rPr lang="de-DE" baseline="0" dirty="0" smtClean="0"/>
                        <a:t>, Fragesätze; Imperative, Ellipsen 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09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                    </a:t>
            </a:r>
            <a:r>
              <a:rPr lang="de-DE" b="1" dirty="0" smtClean="0"/>
              <a:t> </a:t>
            </a:r>
            <a:r>
              <a:rPr lang="de-DE" b="1" dirty="0" smtClean="0"/>
              <a:t>Erkenntnis </a:t>
            </a:r>
            <a:r>
              <a:rPr lang="de-DE" b="1" dirty="0"/>
              <a:t>Abels = die des Lesers (??):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 smtClean="0">
                <a:solidFill>
                  <a:srgbClr val="FF0000"/>
                </a:solidFill>
              </a:rPr>
              <a:t>BOTSCHAFT:</a:t>
            </a:r>
            <a:endParaRPr lang="de-DE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rgbClr val="FF0000"/>
                </a:solidFill>
              </a:rPr>
              <a:t>ABEL kann zu KAIN und KAIN zu ABEL werden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rgbClr val="FF0000"/>
                </a:solidFill>
              </a:rPr>
              <a:t>In jedem Menschen steckt ein Kain, ein </a:t>
            </a:r>
            <a:r>
              <a:rPr lang="de-DE" dirty="0" smtClean="0">
                <a:solidFill>
                  <a:srgbClr val="FF0000"/>
                </a:solidFill>
              </a:rPr>
              <a:t>Brudermörder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 smtClean="0">
                <a:solidFill>
                  <a:srgbClr val="FF0000"/>
                </a:solidFill>
              </a:rPr>
              <a:t>Aufhebung der Trennlinie zw. Gut u. Böse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412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Application>Microsoft Office PowerPoint</Application>
  <PresentationFormat>Bildschirmpräsentation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Arthur Bartle</dc:creator>
  <cp:lastModifiedBy>Arthur Bartle</cp:lastModifiedBy>
  <cp:revision>15</cp:revision>
  <cp:lastPrinted>2015-11-03T16:06:37Z</cp:lastPrinted>
  <dcterms:created xsi:type="dcterms:W3CDTF">2014-11-06T21:12:01Z</dcterms:created>
  <dcterms:modified xsi:type="dcterms:W3CDTF">2020-12-09T18:58:56Z</dcterms:modified>
</cp:coreProperties>
</file>