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B34C3-0B5C-463C-B4BC-4CF22156F473}" type="datetimeFigureOut">
              <a:rPr lang="de-DE" smtClean="0"/>
              <a:pPr/>
              <a:t>24.03.2021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7E1B8-6A51-4FB3-93B0-632CF0B43D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331640" y="3356992"/>
          <a:ext cx="6096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„</a:t>
                      </a:r>
                      <a:r>
                        <a:rPr lang="de-DE" sz="1400" b="0" dirty="0" err="1" smtClean="0">
                          <a:solidFill>
                            <a:schemeClr val="tx1"/>
                          </a:solidFill>
                        </a:rPr>
                        <a:t>kindgut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, nachgiebig“ (5); reiches Gefühlsleben; lebhafte Empfänglichkeit für die Natur; Sehnsucht</a:t>
                      </a:r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 nach tieferer Befriedigung, nach Überirdischem</a:t>
                      </a:r>
                    </a:p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(s. a. Berufswunsch des Jungen)</a:t>
                      </a:r>
                      <a:endParaRPr lang="de-DE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Gefangensein z. B. in Sprachlosigkeit;</a:t>
                      </a:r>
                    </a:p>
                    <a:p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stumpfe Gleichgültigkeit;</a:t>
                      </a:r>
                    </a:p>
                    <a:p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Phlegma;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</a:rPr>
                        <a:t> Passivität;</a:t>
                      </a:r>
                    </a:p>
                    <a:p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 „Macht roher Triebe“</a:t>
                      </a:r>
                    </a:p>
                    <a:p>
                      <a:r>
                        <a:rPr lang="de-DE" sz="1400" b="0" baseline="0" dirty="0" smtClean="0">
                          <a:solidFill>
                            <a:schemeClr val="tx1"/>
                          </a:solidFill>
                        </a:rPr>
                        <a:t>(abgesunkene Kleinbürgerlichkeit)</a:t>
                      </a:r>
                      <a:endParaRPr lang="de-DE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771800" y="4941168"/>
            <a:ext cx="33843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äußere und innere Verlassenheit</a:t>
            </a:r>
          </a:p>
          <a:p>
            <a:pPr algn="ctr"/>
            <a:r>
              <a:rPr lang="de-DE" sz="1400" dirty="0" smtClean="0"/>
              <a:t>Unlösbarkeit äußerer und innerer Konflikte</a:t>
            </a:r>
          </a:p>
          <a:p>
            <a:pPr algn="ctr"/>
            <a:r>
              <a:rPr lang="de-DE" sz="1400" dirty="0" smtClean="0"/>
              <a:t>Unbeantwortete Sehnsüchte</a:t>
            </a:r>
          </a:p>
          <a:p>
            <a:pPr algn="ctr"/>
            <a:r>
              <a:rPr lang="de-DE" sz="1400" dirty="0" smtClean="0"/>
              <a:t>Heillosigkeit einer antinomischen Welt </a:t>
            </a:r>
          </a:p>
          <a:p>
            <a:pPr algn="ctr"/>
            <a:r>
              <a:rPr lang="de-DE" sz="1400" dirty="0" smtClean="0"/>
              <a:t>ohne überwölbende Wertordnung</a:t>
            </a:r>
          </a:p>
          <a:p>
            <a:pPr algn="ctr"/>
            <a:endParaRPr lang="de-DE" sz="1400" dirty="0" smtClean="0"/>
          </a:p>
          <a:p>
            <a:pPr algn="ctr"/>
            <a:endParaRPr lang="de-DE" sz="1400" dirty="0"/>
          </a:p>
          <a:p>
            <a:pPr algn="ctr"/>
            <a:r>
              <a:rPr lang="de-DE" sz="1400" b="1" dirty="0" smtClean="0">
                <a:solidFill>
                  <a:srgbClr val="FF0000"/>
                </a:solidFill>
              </a:rPr>
              <a:t>Seelische Krise eines Plebejers</a:t>
            </a:r>
            <a:endParaRPr lang="de-DE" sz="1400" b="1" dirty="0">
              <a:solidFill>
                <a:srgbClr val="FF0000"/>
              </a:solidFill>
            </a:endParaRPr>
          </a:p>
        </p:txBody>
      </p:sp>
      <p:sp>
        <p:nvSpPr>
          <p:cNvPr id="6" name="Geschweifte Klammer rechts 5"/>
          <p:cNvSpPr/>
          <p:nvPr/>
        </p:nvSpPr>
        <p:spPr>
          <a:xfrm rot="5400000">
            <a:off x="4391980" y="5481228"/>
            <a:ext cx="288032" cy="151216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331640" y="306896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KOMPONENTEN von THIELS PERSÖNLICHKEIT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899592" y="836712"/>
            <a:ext cx="2448272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de-DE" sz="1400" dirty="0" smtClean="0"/>
              <a:t>Erste Frau Minna:</a:t>
            </a:r>
          </a:p>
          <a:p>
            <a:pPr marL="342900" indent="-342900"/>
            <a:r>
              <a:rPr lang="de-DE" sz="1400" dirty="0" smtClean="0"/>
              <a:t>„junges, zartes Weib“</a:t>
            </a:r>
          </a:p>
          <a:p>
            <a:pPr marL="342900" indent="-342900"/>
            <a:r>
              <a:rPr lang="de-DE" sz="1400" dirty="0" smtClean="0"/>
              <a:t>„hohlwangiges, feines Gesicht</a:t>
            </a:r>
          </a:p>
          <a:p>
            <a:pPr marL="342900" indent="-342900"/>
            <a:endParaRPr lang="de-DE" sz="1400" dirty="0" smtClean="0"/>
          </a:p>
          <a:p>
            <a:pPr marL="342900" indent="-342900" algn="ctr"/>
            <a:r>
              <a:rPr lang="de-DE" sz="1400" b="1" dirty="0" smtClean="0"/>
              <a:t>INNERLICHKEIT</a:t>
            </a:r>
          </a:p>
          <a:p>
            <a:pPr marL="342900" indent="-342900"/>
            <a:endParaRPr lang="de-DE" sz="1400" dirty="0"/>
          </a:p>
        </p:txBody>
      </p:sp>
      <p:sp>
        <p:nvSpPr>
          <p:cNvPr id="9" name="Pfeil nach unten 8"/>
          <p:cNvSpPr/>
          <p:nvPr/>
        </p:nvSpPr>
        <p:spPr>
          <a:xfrm>
            <a:off x="1979712" y="155679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5364088" y="1052736"/>
            <a:ext cx="2304256" cy="138499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Zweite Frau Lene:</a:t>
            </a:r>
          </a:p>
          <a:p>
            <a:r>
              <a:rPr lang="de-DE" sz="1400" dirty="0" smtClean="0"/>
              <a:t>Ehemalige Kuhmagd</a:t>
            </a:r>
          </a:p>
          <a:p>
            <a:r>
              <a:rPr lang="de-DE" sz="1400" dirty="0" smtClean="0"/>
              <a:t>Gesicht „grob geschnitten“</a:t>
            </a:r>
          </a:p>
          <a:p>
            <a:r>
              <a:rPr lang="de-DE" sz="1400" dirty="0" smtClean="0"/>
              <a:t>Unverwüstliche Arbeiterin</a:t>
            </a:r>
          </a:p>
          <a:p>
            <a:r>
              <a:rPr lang="de-DE" sz="1400" dirty="0" smtClean="0"/>
              <a:t>herrschsüchtig, brutal, grob</a:t>
            </a:r>
          </a:p>
          <a:p>
            <a:r>
              <a:rPr lang="de-DE" sz="1400" dirty="0" smtClean="0"/>
              <a:t>sinnlich, leidenschaftlich </a:t>
            </a:r>
            <a:endParaRPr lang="de-DE" sz="1400" dirty="0"/>
          </a:p>
        </p:txBody>
      </p:sp>
      <p:sp>
        <p:nvSpPr>
          <p:cNvPr id="11" name="Rechteck 10"/>
          <p:cNvSpPr/>
          <p:nvPr/>
        </p:nvSpPr>
        <p:spPr>
          <a:xfrm>
            <a:off x="1979712" y="116632"/>
            <a:ext cx="4248472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PERSONENKONSTELLATION</a:t>
            </a:r>
            <a:endParaRPr lang="de-DE" sz="2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860032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2339752" y="242088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 smtClean="0"/>
              <a:t>physischer Gegensatz</a:t>
            </a:r>
            <a:endParaRPr lang="de-DE" sz="1200" i="1" dirty="0"/>
          </a:p>
        </p:txBody>
      </p:sp>
      <p:sp>
        <p:nvSpPr>
          <p:cNvPr id="15" name="Textfeld 14"/>
          <p:cNvSpPr txBox="1"/>
          <p:nvPr/>
        </p:nvSpPr>
        <p:spPr>
          <a:xfrm>
            <a:off x="5436096" y="242088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/>
              <a:t>psychischer Gegensatz</a:t>
            </a:r>
            <a:endParaRPr lang="de-DE" sz="1400" i="1" dirty="0"/>
          </a:p>
        </p:txBody>
      </p:sp>
      <p:sp>
        <p:nvSpPr>
          <p:cNvPr id="16" name="Pfeil nach oben 15"/>
          <p:cNvSpPr/>
          <p:nvPr/>
        </p:nvSpPr>
        <p:spPr>
          <a:xfrm rot="19713029">
            <a:off x="3059832" y="2348880"/>
            <a:ext cx="504056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oben 16"/>
          <p:cNvSpPr/>
          <p:nvPr/>
        </p:nvSpPr>
        <p:spPr>
          <a:xfrm rot="1220848">
            <a:off x="4931939" y="2420786"/>
            <a:ext cx="504056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331640" y="116632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 smtClean="0"/>
          </a:p>
          <a:p>
            <a:pPr algn="ctr"/>
            <a:r>
              <a:rPr lang="de-DE" b="1" dirty="0" smtClean="0"/>
              <a:t>ENTSPRECHUNG</a:t>
            </a:r>
          </a:p>
          <a:p>
            <a:r>
              <a:rPr lang="de-DE" b="1" dirty="0" smtClean="0"/>
              <a:t>KLEINSTRUKTUR – GROSSSTRUKTUR/ EINLEITUNG - GESAMTTEXTE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4427984" y="1556792"/>
            <a:ext cx="2304256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Regelmäßigkeit</a:t>
            </a:r>
          </a:p>
          <a:p>
            <a:r>
              <a:rPr lang="de-DE" dirty="0" smtClean="0"/>
              <a:t>von Dienst und </a:t>
            </a:r>
          </a:p>
          <a:p>
            <a:r>
              <a:rPr lang="de-DE" dirty="0" smtClean="0"/>
              <a:t>Kirchenbesuch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4644008" y="3861048"/>
            <a:ext cx="2448272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Normale, Geregelte</a:t>
            </a:r>
          </a:p>
          <a:p>
            <a:r>
              <a:rPr lang="de-DE" dirty="0" smtClean="0"/>
              <a:t>Befriedete, Alltägliche</a:t>
            </a:r>
          </a:p>
          <a:p>
            <a:r>
              <a:rPr lang="de-DE" dirty="0" smtClean="0"/>
              <a:t>Beherrschbare</a:t>
            </a:r>
          </a:p>
        </p:txBody>
      </p:sp>
      <p:sp>
        <p:nvSpPr>
          <p:cNvPr id="8" name="Gestreifter Pfeil nach rechts 7"/>
          <p:cNvSpPr/>
          <p:nvPr/>
        </p:nvSpPr>
        <p:spPr>
          <a:xfrm>
            <a:off x="1763688" y="1340768"/>
            <a:ext cx="2736304" cy="1440160"/>
          </a:xfrm>
          <a:prstGeom prst="strip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</a:endParaRP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Zwei Unglücksfälle</a:t>
            </a:r>
            <a:r>
              <a:rPr lang="de-DE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Beinbruch; Brustverletzung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Ursache: </a:t>
            </a:r>
            <a:r>
              <a:rPr lang="de-DE" sz="1200" dirty="0" smtClean="0">
                <a:solidFill>
                  <a:srgbClr val="FF0000"/>
                </a:solidFill>
              </a:rPr>
              <a:t>ZUG</a:t>
            </a:r>
          </a:p>
          <a:p>
            <a:pPr algn="ctr"/>
            <a:endParaRPr lang="de-DE" sz="1400" dirty="0" smtClean="0">
              <a:solidFill>
                <a:schemeClr val="tx1"/>
              </a:solidFill>
            </a:endParaRP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Gestreifter Pfeil nach rechts 8"/>
          <p:cNvSpPr/>
          <p:nvPr/>
        </p:nvSpPr>
        <p:spPr>
          <a:xfrm>
            <a:off x="1547664" y="3717032"/>
            <a:ext cx="3240360" cy="1152128"/>
          </a:xfrm>
          <a:prstGeom prst="striped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Einbruch des Unheils, Irren, Chaotischen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des Ekstatisch-Dämonischen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Ursache: </a:t>
            </a:r>
            <a:r>
              <a:rPr lang="de-DE" sz="1200" dirty="0" smtClean="0">
                <a:solidFill>
                  <a:srgbClr val="FF0000"/>
                </a:solidFill>
              </a:rPr>
              <a:t>ZUG</a:t>
            </a:r>
            <a:endParaRPr lang="de-DE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908720"/>
            <a:ext cx="1296144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positive Vorgeschichte: Minna</a:t>
            </a:r>
            <a:endParaRPr lang="de-DE" sz="1400" dirty="0"/>
          </a:p>
        </p:txBody>
      </p:sp>
      <p:sp>
        <p:nvSpPr>
          <p:cNvPr id="3" name="Textfeld 2"/>
          <p:cNvSpPr txBox="1"/>
          <p:nvPr/>
        </p:nvSpPr>
        <p:spPr>
          <a:xfrm>
            <a:off x="899592" y="620688"/>
            <a:ext cx="1296144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regelmäßiger</a:t>
            </a:r>
          </a:p>
          <a:p>
            <a:r>
              <a:rPr lang="de-DE" sz="1400" dirty="0" smtClean="0"/>
              <a:t>Dienst</a:t>
            </a:r>
            <a:endParaRPr lang="de-DE" sz="1400" dirty="0"/>
          </a:p>
        </p:txBody>
      </p:sp>
      <p:sp>
        <p:nvSpPr>
          <p:cNvPr id="4" name="Textfeld 3"/>
          <p:cNvSpPr txBox="1"/>
          <p:nvPr/>
        </p:nvSpPr>
        <p:spPr>
          <a:xfrm>
            <a:off x="1907704" y="1052736"/>
            <a:ext cx="1440160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verstärkte Inner- </a:t>
            </a:r>
            <a:r>
              <a:rPr lang="de-DE" sz="1400" dirty="0" err="1" smtClean="0"/>
              <a:t>lichkeit</a:t>
            </a:r>
            <a:r>
              <a:rPr lang="de-DE" sz="1400" dirty="0" smtClean="0"/>
              <a:t> nach Tod von Minna</a:t>
            </a:r>
            <a:endParaRPr lang="de-DE" sz="1400" dirty="0"/>
          </a:p>
        </p:txBody>
      </p:sp>
      <p:sp>
        <p:nvSpPr>
          <p:cNvPr id="5" name="Textfeld 4"/>
          <p:cNvSpPr txBox="1"/>
          <p:nvPr/>
        </p:nvSpPr>
        <p:spPr>
          <a:xfrm>
            <a:off x="3203848" y="1844824"/>
            <a:ext cx="1296144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Träume und</a:t>
            </a:r>
          </a:p>
          <a:p>
            <a:r>
              <a:rPr lang="de-DE" sz="1400" dirty="0" smtClean="0"/>
              <a:t>Visionen </a:t>
            </a:r>
            <a:endParaRPr lang="de-DE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5508104" y="2996952"/>
            <a:ext cx="1296144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Beinahe-Mord</a:t>
            </a:r>
            <a:endParaRPr lang="de-DE" sz="1400" dirty="0"/>
          </a:p>
        </p:txBody>
      </p:sp>
      <p:sp>
        <p:nvSpPr>
          <p:cNvPr id="7" name="Textfeld 6"/>
          <p:cNvSpPr txBox="1"/>
          <p:nvPr/>
        </p:nvSpPr>
        <p:spPr>
          <a:xfrm>
            <a:off x="4355976" y="2420888"/>
            <a:ext cx="194421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„Erscheinung“ Minna</a:t>
            </a:r>
          </a:p>
          <a:p>
            <a:r>
              <a:rPr lang="de-DE" sz="1400" dirty="0" smtClean="0"/>
              <a:t>Versprechen der Untat</a:t>
            </a:r>
            <a:endParaRPr lang="de-DE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6588224" y="3573016"/>
            <a:ext cx="1296144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Mord</a:t>
            </a:r>
            <a:endParaRPr lang="de-DE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7740352" y="4221088"/>
            <a:ext cx="1296144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Irrsinn</a:t>
            </a: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331640" y="1628800"/>
            <a:ext cx="6408712" cy="32403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 rot="1589566">
            <a:off x="2184467" y="3048489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gleichsam determinierte </a:t>
            </a:r>
          </a:p>
          <a:p>
            <a:r>
              <a:rPr lang="de-DE" dirty="0" smtClean="0"/>
              <a:t>Handlungsabfolge hin zur Katastrophe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971600" y="414908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VERFALLSGESCHICHTE des in den</a:t>
            </a:r>
          </a:p>
          <a:p>
            <a:r>
              <a:rPr lang="de-DE" dirty="0" smtClean="0"/>
              <a:t>IRRSINN stürzenden BAHNWÄRTERS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3635896" y="47667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HANDLUNGSVERLAUF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1763688" y="1196752"/>
          <a:ext cx="5849620" cy="3575304"/>
        </p:xfrm>
        <a:graphic>
          <a:graphicData uri="http://schemas.openxmlformats.org/drawingml/2006/table">
            <a:tbl>
              <a:tblPr/>
              <a:tblGrid>
                <a:gridCol w="1868805"/>
                <a:gridCol w="398081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Calibri"/>
                          <a:ea typeface="Calibri"/>
                          <a:cs typeface="Times New Roman"/>
                        </a:rPr>
                        <a:t>EREIGNISSE</a:t>
                      </a:r>
                      <a:endParaRPr lang="de-D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Calibri"/>
                          <a:ea typeface="Calibri"/>
                          <a:cs typeface="Times New Roman"/>
                        </a:rPr>
                        <a:t>WORTMATERIAL</a:t>
                      </a:r>
                      <a:endParaRPr lang="de-D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Thiels Traum von Minna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(23)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Calibri"/>
                          <a:ea typeface="Calibri"/>
                          <a:cs typeface="Times New Roman"/>
                        </a:rPr>
                        <a:t>Schlaffes                           Blutiges                      Bleiches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Unfall des Jungen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(31)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Calibri"/>
                          <a:ea typeface="Calibri"/>
                          <a:cs typeface="Times New Roman"/>
                        </a:rPr>
                        <a:t>schlaff,  blutrünstig,  blass,  Stirne: braun und blau geschlagen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Thiels Entschluss zum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Rachemord (34f.)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Calibri"/>
                          <a:ea typeface="Calibri"/>
                          <a:cs typeface="Times New Roman"/>
                        </a:rPr>
                        <a:t>Blut             Bäume                              braun und blau schlagen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Calibri"/>
                          <a:ea typeface="Calibri"/>
                          <a:cs typeface="Times New Roman"/>
                        </a:rPr>
                        <a:t>                    bleiches verwestes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Calibri"/>
                          <a:ea typeface="Calibri"/>
                          <a:cs typeface="Times New Roman"/>
                        </a:rPr>
                        <a:t>                    Gebein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Lene sieht toten Tobias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Heimweg - Lenes Gesicht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Calibri"/>
                          <a:ea typeface="Calibri"/>
                          <a:cs typeface="Times New Roman"/>
                        </a:rPr>
                        <a:t>                                   verblasster Mond - leidenschaftlich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latin typeface="Calibri"/>
                          <a:ea typeface="Calibri"/>
                          <a:cs typeface="Times New Roman"/>
                        </a:rPr>
                        <a:t>Mord an Lene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Calibri"/>
                          <a:ea typeface="Calibri"/>
                          <a:cs typeface="Times New Roman"/>
                        </a:rPr>
                        <a:t>in ihrem Blut                                                zerschlagene Hirnschale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181281" y="310099"/>
            <a:ext cx="47814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VORAUSDEUTUNG auf die verschiedenen TODESFÄLLE</a:t>
            </a:r>
            <a:endParaRPr kumimoji="0" lang="de-DE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AutoShape 1"/>
          <p:cNvSpPr>
            <a:spLocks/>
          </p:cNvSpPr>
          <p:nvPr/>
        </p:nvSpPr>
        <p:spPr bwMode="auto">
          <a:xfrm rot="16200000">
            <a:off x="4320283" y="3104655"/>
            <a:ext cx="311150" cy="3840163"/>
          </a:xfrm>
          <a:prstGeom prst="leftBrace">
            <a:avLst>
              <a:gd name="adj1" fmla="val 10284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79712" y="5422141"/>
            <a:ext cx="54726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enges, intertextuelles Netz an Bezügen und Verweisen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67544" y="1412776"/>
            <a:ext cx="28083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Bahnwärter Thiel:</a:t>
            </a:r>
          </a:p>
          <a:p>
            <a:r>
              <a:rPr lang="de-DE" sz="1400" dirty="0" smtClean="0"/>
              <a:t>Gleichmäßiger, einförmiger Dienst, der Pünktlichkeit unterworfen und damit von der Zeit abhängig</a:t>
            </a:r>
          </a:p>
          <a:p>
            <a:r>
              <a:rPr lang="de-DE" sz="1400" dirty="0" smtClean="0">
                <a:sym typeface="Wingdings" pitchFamily="2" charset="2"/>
              </a:rPr>
              <a:t> Genauigkeit, Wiederholung, Pflichtstrenge, Mechanisches, (Preußentum?)</a:t>
            </a:r>
            <a:endParaRPr lang="de-DE" sz="1400" dirty="0"/>
          </a:p>
        </p:txBody>
      </p:sp>
      <p:sp>
        <p:nvSpPr>
          <p:cNvPr id="5" name="Textfeld 4"/>
          <p:cNvSpPr txBox="1"/>
          <p:nvPr/>
        </p:nvSpPr>
        <p:spPr>
          <a:xfrm>
            <a:off x="3851920" y="1412776"/>
            <a:ext cx="46085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Symbol für Technik und Mechanik: Zug</a:t>
            </a:r>
          </a:p>
          <a:p>
            <a:r>
              <a:rPr lang="de-DE" sz="1400" dirty="0" smtClean="0"/>
              <a:t>Lokomotive; mit ihr rast die große Welt auf Schienen ohne Ausweichmöglichkeit teilnahmslos vorbei</a:t>
            </a:r>
          </a:p>
          <a:p>
            <a:r>
              <a:rPr lang="de-DE" sz="1400" dirty="0" smtClean="0"/>
              <a:t>Schienen: „eiserne Fesseln“ (18)</a:t>
            </a:r>
          </a:p>
          <a:p>
            <a:r>
              <a:rPr lang="de-DE" sz="1400" dirty="0" smtClean="0"/>
              <a:t>Ihre Vitalität, Lebenskraft, Dynamik überrollen ihn</a:t>
            </a:r>
            <a:endParaRPr lang="de-DE" sz="1400" dirty="0"/>
          </a:p>
        </p:txBody>
      </p:sp>
      <p:sp>
        <p:nvSpPr>
          <p:cNvPr id="6" name="Textfeld 5"/>
          <p:cNvSpPr txBox="1"/>
          <p:nvPr/>
        </p:nvSpPr>
        <p:spPr>
          <a:xfrm>
            <a:off x="3707904" y="2924944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Bahnwärterhäuschen: </a:t>
            </a:r>
            <a:r>
              <a:rPr lang="de-DE" sz="1400" dirty="0" smtClean="0"/>
              <a:t>„geheiligtes Land“ (6), „Kapelle“ (7)</a:t>
            </a:r>
          </a:p>
          <a:p>
            <a:r>
              <a:rPr lang="de-DE" sz="1400" dirty="0" smtClean="0"/>
              <a:t>erfolgloser Fluchtraum; vergebliche Insel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11560" y="3573016"/>
            <a:ext cx="34563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Symbole</a:t>
            </a:r>
            <a:br>
              <a:rPr lang="de-DE" dirty="0" smtClean="0"/>
            </a:br>
            <a:r>
              <a:rPr lang="de-DE" sz="1400" dirty="0" smtClean="0"/>
              <a:t>Schienennetz: Unausweichlichkeit</a:t>
            </a:r>
          </a:p>
          <a:p>
            <a:r>
              <a:rPr lang="de-DE" sz="1400" dirty="0" smtClean="0"/>
              <a:t>Zug + Falke: mechanisch-brutal, dynamisch, auch: Verkörperung von Unheil       Lene</a:t>
            </a:r>
          </a:p>
          <a:p>
            <a:r>
              <a:rPr lang="de-DE" sz="1400" dirty="0" smtClean="0"/>
              <a:t>(„wie ein Netz von Eisen“, 16)</a:t>
            </a:r>
          </a:p>
          <a:p>
            <a:r>
              <a:rPr lang="de-DE" sz="1400" dirty="0" smtClean="0"/>
              <a:t>Das Feine, Zarte, Innerliche wird von brutaler Kraft und Dynamik zerstört</a:t>
            </a:r>
          </a:p>
          <a:p>
            <a:r>
              <a:rPr lang="de-DE" sz="1400" dirty="0" smtClean="0">
                <a:solidFill>
                  <a:srgbClr val="FF0000"/>
                </a:solidFill>
              </a:rPr>
              <a:t>Fin-de-Siècle-Thematik (?)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699792" y="3717032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203848" y="4046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SYMBOLIK</a:t>
            </a:r>
            <a:endParaRPr lang="de-DE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339752" y="62068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EPOCHEN- und GATTUNGSBEZÜGE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796136" y="2708920"/>
            <a:ext cx="230425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IMPRESSIONISMUS</a:t>
            </a:r>
          </a:p>
          <a:p>
            <a:r>
              <a:rPr lang="de-DE" sz="1400" dirty="0" smtClean="0"/>
              <a:t>Stimmungsvolle Schilderung der Natur; Betonung der </a:t>
            </a:r>
            <a:r>
              <a:rPr lang="de-DE" sz="1400" dirty="0" err="1" smtClean="0"/>
              <a:t>op</a:t>
            </a:r>
            <a:r>
              <a:rPr lang="de-DE" sz="1400" dirty="0" smtClean="0"/>
              <a:t>-tischen und akustischen Ein-drücke; starke Farben (rot, golden etc.; vgl. 13,17 ff.!, 22,23, 24, 35</a:t>
            </a:r>
            <a:endParaRPr lang="de-DE" sz="1400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1196752"/>
            <a:ext cx="460851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NATURALISMUS</a:t>
            </a:r>
          </a:p>
          <a:p>
            <a:r>
              <a:rPr lang="de-DE" sz="1600" dirty="0" smtClean="0"/>
              <a:t>Personenarsenal aus niederem Stand (Bahnwärter, Kuhmagd)</a:t>
            </a:r>
          </a:p>
          <a:p>
            <a:r>
              <a:rPr lang="de-DE" sz="1600" dirty="0" smtClean="0"/>
              <a:t>Tragödie eines abgesunkenen Proletariers; Hässliches und Triebhaftes wird gezeigt; Mensch determiniert durch Milieu, Trieb und Vererbung (Tobias ähnelt seiner Mutter; Thiel </a:t>
            </a:r>
            <a:r>
              <a:rPr lang="de-DE" sz="1600" dirty="0" smtClean="0"/>
              <a:t>Gefangener </a:t>
            </a:r>
            <a:r>
              <a:rPr lang="de-DE" sz="1600" dirty="0" smtClean="0"/>
              <a:t>seiner Sinnlichkeit und Sexualität</a:t>
            </a:r>
          </a:p>
          <a:p>
            <a:r>
              <a:rPr lang="de-DE" sz="1600" dirty="0" smtClean="0"/>
              <a:t>MENSCHENBILD</a:t>
            </a:r>
          </a:p>
          <a:p>
            <a:r>
              <a:rPr lang="de-DE" sz="1400" dirty="0" smtClean="0"/>
              <a:t>Determiniertheit des Individuums, keine Willensfreiheit, </a:t>
            </a:r>
          </a:p>
          <a:p>
            <a:r>
              <a:rPr lang="de-DE" sz="1400" dirty="0" smtClean="0"/>
              <a:t>Heteronomie statt Autonomie</a:t>
            </a:r>
          </a:p>
          <a:p>
            <a:r>
              <a:rPr lang="de-DE" sz="1600" dirty="0" smtClean="0"/>
              <a:t>BEZUG zur GATTUNG NOVELLE</a:t>
            </a:r>
          </a:p>
          <a:p>
            <a:r>
              <a:rPr lang="de-DE" sz="1400" dirty="0" smtClean="0"/>
              <a:t>Kein Rahmen wie etwa beim „Schimmelreiter“, der den Einbruch des Ungewöhnlichen und Unheimlichen zeitlich oder räumlich entfernt; keine Möglichkeit der Rückkehr in die Ordnung  und Geborgenheit</a:t>
            </a:r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4644008" y="4869160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FIN-de-SIÈCLE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</a:p>
          <a:p>
            <a:r>
              <a:rPr lang="de-DE" sz="1400" dirty="0" smtClean="0"/>
              <a:t>Das Feine, Zarte, Innerliche wird von brutaler Kraft und Dynamik zerstört</a:t>
            </a:r>
          </a:p>
          <a:p>
            <a:endParaRPr lang="de-DE" dirty="0" smtClean="0">
              <a:solidFill>
                <a:srgbClr val="FF0000"/>
              </a:solidFill>
            </a:endParaRPr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1547664" y="1196752"/>
          <a:ext cx="5849620" cy="1384554"/>
        </p:xfrm>
        <a:graphic>
          <a:graphicData uri="http://schemas.openxmlformats.org/drawingml/2006/table">
            <a:tbl>
              <a:tblPr/>
              <a:tblGrid>
                <a:gridCol w="584962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latin typeface="Calibri"/>
                          <a:ea typeface="Calibri"/>
                          <a:cs typeface="Times New Roman"/>
                        </a:rPr>
                        <a:t>GEISTESGESCHICHTLICHE HINTERGRÜNDE</a:t>
                      </a:r>
                      <a:endParaRPr lang="de-DE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Calibri"/>
                          <a:cs typeface="Times New Roman"/>
                        </a:rPr>
                        <a:t>Das gesellschaftliche Sein bestimmt das Denken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Calibri"/>
                          <a:cs typeface="Times New Roman"/>
                        </a:rPr>
                        <a:t>Die gesellschaftliche Basis erzeugt den geistig kulturellen Überbau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Calibri"/>
                          <a:ea typeface="Calibri"/>
                          <a:cs typeface="Times New Roman"/>
                        </a:rPr>
                        <a:t>Milieu + Vererbung determinieren den </a:t>
                      </a:r>
                      <a:r>
                        <a:rPr lang="de-DE" sz="1100" dirty="0" smtClean="0">
                          <a:latin typeface="Calibri"/>
                          <a:ea typeface="Calibri"/>
                          <a:cs typeface="Times New Roman"/>
                        </a:rPr>
                        <a:t>Menschen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latin typeface="Calibri"/>
                          <a:ea typeface="Calibri"/>
                          <a:cs typeface="Times New Roman"/>
                        </a:rPr>
                        <a:t>(Marx, Mendel)</a:t>
                      </a:r>
                      <a:endParaRPr lang="de-D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51" name="AutoShape 3"/>
          <p:cNvSpPr>
            <a:spLocks/>
          </p:cNvSpPr>
          <p:nvPr/>
        </p:nvSpPr>
        <p:spPr bwMode="auto">
          <a:xfrm rot="16200000">
            <a:off x="4244678" y="2820219"/>
            <a:ext cx="222250" cy="2447925"/>
          </a:xfrm>
          <a:prstGeom prst="leftBrace">
            <a:avLst>
              <a:gd name="adj1" fmla="val 9178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355976" y="2636912"/>
            <a:ext cx="103187" cy="334962"/>
          </a:xfrm>
          <a:prstGeom prst="downArrow">
            <a:avLst>
              <a:gd name="adj1" fmla="val 50000"/>
              <a:gd name="adj2" fmla="val 8115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987824" y="2996952"/>
            <a:ext cx="278579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Einflüsse</a:t>
            </a:r>
            <a:endParaRPr lang="de-DE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auf das</a:t>
            </a:r>
            <a:endParaRPr lang="de-DE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Theater, hier das Bühnenbild:</a:t>
            </a:r>
            <a:endParaRPr lang="de-DE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realistische, wirklichkeitsgetreue Gegenstände und Requisiten</a:t>
            </a:r>
            <a:endParaRPr lang="de-DE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3995936" y="4149080"/>
            <a:ext cx="6014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de-DE" sz="11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MILIEU</a:t>
            </a:r>
            <a:endParaRPr lang="de-DE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4283968" y="4437112"/>
            <a:ext cx="103187" cy="334962"/>
          </a:xfrm>
          <a:prstGeom prst="downArrow">
            <a:avLst>
              <a:gd name="adj1" fmla="val 50000"/>
              <a:gd name="adj2" fmla="val 8115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3347864" y="4725144"/>
            <a:ext cx="18565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11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Literarische Figur/ Charakter</a:t>
            </a:r>
            <a:endParaRPr lang="de-DE" sz="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Office PowerPoint</Application>
  <PresentationFormat>Bildschirmpräsentation (4:3)</PresentationFormat>
  <Paragraphs>134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27</cp:revision>
  <dcterms:created xsi:type="dcterms:W3CDTF">2018-01-05T15:07:08Z</dcterms:created>
  <dcterms:modified xsi:type="dcterms:W3CDTF">2021-03-24T09:37:06Z</dcterms:modified>
</cp:coreProperties>
</file>