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1705-D6C0-441B-869E-3902C040FACA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84AB8-43BB-4387-A865-B343C38855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8C96CC5A-C502-42FE-99BB-38D36CEE448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C806E-F112-4043-B48B-E57EB7C7BB78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547813" y="765175"/>
            <a:ext cx="5834062" cy="5327650"/>
          </a:xfrm>
          <a:prstGeom prst="triangle">
            <a:avLst>
              <a:gd name="adj" fmla="val 5000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276600" y="2924175"/>
            <a:ext cx="23749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3059113" y="3357563"/>
            <a:ext cx="28082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411413" y="4581525"/>
            <a:ext cx="41052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124075" y="5013325"/>
            <a:ext cx="467995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427538" y="2924175"/>
            <a:ext cx="1587" cy="31686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835696" y="5085184"/>
            <a:ext cx="2880320" cy="1433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  </a:t>
            </a:r>
            <a:r>
              <a:rPr lang="en-GB" sz="1200" b="1" dirty="0" smtClean="0">
                <a:solidFill>
                  <a:srgbClr val="000000"/>
                </a:solidFill>
              </a:rPr>
              <a:t>-</a:t>
            </a:r>
            <a:r>
              <a:rPr lang="en-GB" sz="1200" dirty="0" smtClean="0">
                <a:solidFill>
                  <a:srgbClr val="000000"/>
                </a:solidFill>
              </a:rPr>
              <a:t> Personen: Anhänger und Gegner             W .s (Max – Octavio)  </a:t>
            </a:r>
          </a:p>
          <a:p>
            <a:pPr>
              <a:lnSpc>
                <a:spcPct val="100000"/>
              </a:lnSpc>
              <a:spcBef>
                <a:spcPts val="1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Konflikt: W. – Wien: </a:t>
            </a:r>
            <a:r>
              <a:rPr lang="en-GB" sz="1200" dirty="0" err="1" smtClean="0">
                <a:solidFill>
                  <a:srgbClr val="000000"/>
                </a:solidFill>
              </a:rPr>
              <a:t>Entmachtung</a:t>
            </a:r>
            <a:r>
              <a:rPr lang="en-GB" sz="1200" dirty="0" smtClean="0">
                <a:solidFill>
                  <a:srgbClr val="000000"/>
                </a:solidFill>
              </a:rPr>
              <a:t>  W.s</a:t>
            </a:r>
          </a:p>
          <a:p>
            <a:pPr>
              <a:lnSpc>
                <a:spcPct val="100000"/>
              </a:lnSpc>
              <a:spcBef>
                <a:spcPts val="1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</a:rPr>
              <a:t>Liebe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</a:rPr>
              <a:t>zu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</a:rPr>
              <a:t>Thekla</a:t>
            </a:r>
            <a:r>
              <a:rPr lang="en-GB" sz="1200" dirty="0" smtClean="0">
                <a:solidFill>
                  <a:srgbClr val="000000"/>
                </a:solidFill>
              </a:rPr>
              <a:t> (</a:t>
            </a:r>
            <a:r>
              <a:rPr lang="en-GB" sz="1200" dirty="0" err="1" smtClean="0">
                <a:solidFill>
                  <a:srgbClr val="000000"/>
                </a:solidFill>
              </a:rPr>
              <a:t>Friedensmotiv</a:t>
            </a:r>
            <a:r>
              <a:rPr lang="en-GB" sz="1200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- </a:t>
            </a:r>
            <a:r>
              <a:rPr lang="en-GB" sz="1200" dirty="0" smtClean="0">
                <a:solidFill>
                  <a:srgbClr val="000000"/>
                </a:solidFill>
              </a:rPr>
              <a:t>Schauplatz </a:t>
            </a:r>
            <a:r>
              <a:rPr lang="en-GB" sz="1200" dirty="0">
                <a:solidFill>
                  <a:srgbClr val="000000"/>
                </a:solidFill>
              </a:rPr>
              <a:t>/ Zeit </a:t>
            </a:r>
            <a:r>
              <a:rPr lang="en-GB" sz="1200" dirty="0" smtClean="0">
                <a:solidFill>
                  <a:srgbClr val="000000"/>
                </a:solidFill>
              </a:rPr>
              <a:t>: Pilsen nach   1631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      </a:t>
            </a:r>
          </a:p>
          <a:p>
            <a:pPr>
              <a:lnSpc>
                <a:spcPct val="100000"/>
              </a:lnSpc>
              <a:spcBef>
                <a:spcPts val="1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                          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95736" y="4652963"/>
            <a:ext cx="223224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smtClean="0">
                <a:solidFill>
                  <a:srgbClr val="000000"/>
                </a:solidFill>
              </a:rPr>
              <a:t>EXPOSITION: Einführung </a:t>
            </a:r>
            <a:r>
              <a:rPr lang="en-GB" sz="1400" b="1" dirty="0" smtClean="0">
                <a:solidFill>
                  <a:srgbClr val="000000"/>
                </a:solidFill>
              </a:rPr>
              <a:t>in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00563" y="4652963"/>
            <a:ext cx="187166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KATASTROPHE (?)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76600" y="2924175"/>
            <a:ext cx="1079500" cy="5407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VERKOMPLI-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ZIERUNG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00563" y="2997200"/>
            <a:ext cx="10795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427538" y="2924175"/>
            <a:ext cx="1368425" cy="5407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RETARDIERENDES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ELEMENT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499992" y="2924944"/>
            <a:ext cx="11715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627784" y="3429000"/>
            <a:ext cx="2087810" cy="13410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b="1" dirty="0">
                <a:solidFill>
                  <a:srgbClr val="000000"/>
                </a:solidFill>
              </a:rPr>
              <a:t> </a:t>
            </a:r>
            <a:r>
              <a:rPr lang="en-GB" sz="1000" b="1" dirty="0" smtClean="0">
                <a:solidFill>
                  <a:srgbClr val="000000"/>
                </a:solidFill>
              </a:rPr>
              <a:t>          -</a:t>
            </a:r>
            <a:r>
              <a:rPr lang="en-GB" sz="1000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Verlust der Gunst 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     des Kaisers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    -</a:t>
            </a:r>
            <a:r>
              <a:rPr lang="en-GB" sz="1200" dirty="0" smtClean="0">
                <a:solidFill>
                  <a:srgbClr val="000000"/>
                </a:solidFill>
              </a:rPr>
              <a:t> Abdankungsfinte Ws. 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  <a:r>
              <a:rPr lang="en-GB" sz="1200" dirty="0" smtClean="0">
                <a:solidFill>
                  <a:srgbClr val="000000"/>
                </a:solidFill>
              </a:rPr>
              <a:t>    + Plan: Pilsner Revers</a:t>
            </a:r>
          </a:p>
          <a:p>
            <a:pPr>
              <a:lnSpc>
                <a:spcPct val="50000"/>
              </a:lnSpc>
              <a:spcBef>
                <a:spcPts val="6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Beginn: Liebeshandlung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Max - Thekla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buFont typeface="Arial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692275" y="5084763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411413" y="3716338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476375" y="5229225"/>
            <a:ext cx="287338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476374" y="5373688"/>
            <a:ext cx="287313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484438" y="3644900"/>
            <a:ext cx="358775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284663" y="549275"/>
            <a:ext cx="4318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III.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7092950" y="5229225"/>
            <a:ext cx="28892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948488" y="5157788"/>
            <a:ext cx="57626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V.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156325" y="3716338"/>
            <a:ext cx="576263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IV.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1476375" y="2636838"/>
            <a:ext cx="1820863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411413" y="2781300"/>
            <a:ext cx="1295400" cy="4792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>
                <a:solidFill>
                  <a:srgbClr val="000000"/>
                </a:solidFill>
              </a:rPr>
              <a:t>steigende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endParaRPr lang="en-GB" sz="1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 smtClean="0">
                <a:solidFill>
                  <a:srgbClr val="000000"/>
                </a:solidFill>
              </a:rPr>
              <a:t>Handlung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5795963" y="2852738"/>
            <a:ext cx="129540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fallende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 Handlung</a:t>
            </a:r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V="1">
            <a:off x="2916238" y="2347913"/>
            <a:ext cx="215900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300788" y="3357563"/>
            <a:ext cx="215900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V="1">
            <a:off x="2268538" y="3427413"/>
            <a:ext cx="215900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5580063" y="2276475"/>
            <a:ext cx="215900" cy="3603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491880" y="260648"/>
            <a:ext cx="280831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WENDEPUNKT</a:t>
            </a:r>
            <a:r>
              <a:rPr lang="en-GB" sz="1100" b="1" dirty="0" smtClean="0">
                <a:solidFill>
                  <a:srgbClr val="000000"/>
                </a:solidFill>
              </a:rPr>
              <a:t>/ </a:t>
            </a:r>
            <a:r>
              <a:rPr lang="en-GB" sz="1400" b="1" dirty="0" smtClean="0">
                <a:solidFill>
                  <a:srgbClr val="000000"/>
                </a:solidFill>
              </a:rPr>
              <a:t>HÖHEPUNKT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959225" y="467995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4227513" y="2997200"/>
            <a:ext cx="1587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5500688" y="3024188"/>
            <a:ext cx="1587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4613275" y="549275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3779912" y="1484784"/>
            <a:ext cx="1728192" cy="1694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 - </a:t>
            </a:r>
            <a:r>
              <a:rPr lang="en-GB" sz="1200" dirty="0" smtClean="0">
                <a:solidFill>
                  <a:srgbClr val="000000"/>
                </a:solidFill>
              </a:rPr>
              <a:t>Vorbereitung </a:t>
            </a:r>
            <a:r>
              <a:rPr lang="en-GB" sz="1400" dirty="0" smtClean="0">
                <a:solidFill>
                  <a:srgbClr val="000000"/>
                </a:solidFill>
              </a:rPr>
              <a:t>  </a:t>
            </a:r>
            <a:endParaRPr lang="en-GB" sz="1200" dirty="0" smtClean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 Pilsner Revers: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Rettung der Macht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W.s? </a:t>
            </a:r>
            <a:r>
              <a:rPr lang="en-GB" sz="1200" dirty="0" err="1" smtClean="0">
                <a:solidFill>
                  <a:srgbClr val="000000"/>
                </a:solidFill>
              </a:rPr>
              <a:t>Empörung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sym typeface="Wingdings" pitchFamily="2" charset="2"/>
              </a:rPr>
              <a:t>   Wien?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-  </a:t>
            </a:r>
            <a:r>
              <a:rPr lang="en-GB" sz="1200" dirty="0" smtClean="0">
                <a:solidFill>
                  <a:srgbClr val="000000"/>
                </a:solidFill>
              </a:rPr>
              <a:t>Liebesglück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Thekla – Max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bedroht (Stand!)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buFont typeface="Arial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427984" y="3501008"/>
            <a:ext cx="2016224" cy="14948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Festbankett</a:t>
            </a:r>
            <a:r>
              <a:rPr lang="en-GB" sz="1100" dirty="0" smtClean="0">
                <a:solidFill>
                  <a:srgbClr val="000000"/>
                </a:solidFill>
              </a:rPr>
              <a:t>:  </a:t>
            </a:r>
            <a:r>
              <a:rPr lang="en-GB" sz="1200" dirty="0" smtClean="0">
                <a:solidFill>
                  <a:srgbClr val="000000"/>
                </a:solidFill>
              </a:rPr>
              <a:t>Ände-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rung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der Eidformel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(</a:t>
            </a:r>
            <a:r>
              <a:rPr lang="en-GB" sz="1200" dirty="0" err="1" smtClean="0">
                <a:solidFill>
                  <a:srgbClr val="000000"/>
                </a:solidFill>
              </a:rPr>
              <a:t>verzögert</a:t>
            </a:r>
            <a:r>
              <a:rPr lang="en-GB" sz="1200" smtClean="0">
                <a:solidFill>
                  <a:srgbClr val="000000"/>
                </a:solidFill>
              </a:rPr>
              <a:t> W.s </a:t>
            </a:r>
            <a:r>
              <a:rPr lang="en-GB" sz="1200" dirty="0" smtClean="0">
                <a:solidFill>
                  <a:srgbClr val="000000"/>
                </a:solidFill>
              </a:rPr>
              <a:t>Macht-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</a:t>
            </a:r>
            <a:r>
              <a:rPr lang="en-GB" sz="1200" dirty="0" err="1" smtClean="0">
                <a:solidFill>
                  <a:srgbClr val="000000"/>
                </a:solidFill>
              </a:rPr>
              <a:t>verlust</a:t>
            </a:r>
            <a:r>
              <a:rPr lang="en-GB" sz="1200" dirty="0" smtClean="0">
                <a:solidFill>
                  <a:srgbClr val="000000"/>
                </a:solidFill>
              </a:rPr>
              <a:t>?)</a:t>
            </a:r>
            <a:endParaRPr lang="en-GB" dirty="0" smtClean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-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Max unterschreibt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 nicht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  </a:t>
            </a: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23528" y="260648"/>
            <a:ext cx="2429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SCHEMA „PICCOLOMINI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4644008" y="522920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Max – </a:t>
            </a:r>
            <a:r>
              <a:rPr lang="de-DE" sz="1200" dirty="0" err="1" smtClean="0"/>
              <a:t>Oct</a:t>
            </a:r>
            <a:r>
              <a:rPr lang="de-DE" sz="1200" dirty="0" smtClean="0"/>
              <a:t>.: Enthüllung  von W.s Verrat + seiner Ächtung.</a:t>
            </a:r>
          </a:p>
          <a:p>
            <a:r>
              <a:rPr lang="de-DE" sz="1200" dirty="0" err="1" smtClean="0"/>
              <a:t>Oct</a:t>
            </a:r>
            <a:r>
              <a:rPr lang="de-DE" sz="1200" dirty="0" smtClean="0"/>
              <a:t>.: Oberbefehlshaber</a:t>
            </a:r>
            <a:endParaRPr lang="de-DE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Benutzerdefiniert 1">
      <a:dk1>
        <a:sysClr val="windowText" lastClr="000000"/>
      </a:dk1>
      <a:lt1>
        <a:srgbClr val="D6ECFF"/>
      </a:lt1>
      <a:dk2>
        <a:srgbClr val="4E0202"/>
      </a:dk2>
      <a:lt2>
        <a:srgbClr val="D6ECFF"/>
      </a:lt2>
      <a:accent1>
        <a:srgbClr val="860000"/>
      </a:accent1>
      <a:accent2>
        <a:srgbClr val="C00000"/>
      </a:accent2>
      <a:accent3>
        <a:srgbClr val="FF0000"/>
      </a:accent3>
      <a:accent4>
        <a:srgbClr val="FF5353"/>
      </a:accent4>
      <a:accent5>
        <a:srgbClr val="FF0000"/>
      </a:accent5>
      <a:accent6>
        <a:srgbClr val="C00000"/>
      </a:accent6>
      <a:hlink>
        <a:srgbClr val="860000"/>
      </a:hlink>
      <a:folHlink>
        <a:srgbClr val="4E020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Bildschirmpräsentation (4:3)</PresentationFormat>
  <Paragraphs>46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15</cp:revision>
  <dcterms:created xsi:type="dcterms:W3CDTF">2018-11-06T15:43:10Z</dcterms:created>
  <dcterms:modified xsi:type="dcterms:W3CDTF">2018-11-22T14:31:57Z</dcterms:modified>
</cp:coreProperties>
</file>