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3EB14-6C18-4555-A41B-34C16B58D0F8}" type="datetimeFigureOut">
              <a:rPr lang="de-DE" smtClean="0"/>
              <a:t>30.12.2021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F2F21-0D0E-4396-A2CD-D2D5E1445BB4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131840" y="33265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Friedrich Schiller: Maria Stuart</a:t>
            </a:r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267744" y="836712"/>
            <a:ext cx="396044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r>
              <a:rPr lang="de-DE" sz="1600" dirty="0" smtClean="0"/>
              <a:t> - </a:t>
            </a:r>
            <a:r>
              <a:rPr lang="de-DE" sz="1400" dirty="0" smtClean="0"/>
              <a:t>Denkt an den Wechsel alles Menschlichen</a:t>
            </a:r>
          </a:p>
          <a:p>
            <a:r>
              <a:rPr lang="de-DE" sz="1400" dirty="0" smtClean="0"/>
              <a:t>  </a:t>
            </a:r>
            <a:r>
              <a:rPr lang="de-DE" sz="1600" dirty="0" smtClean="0"/>
              <a:t>-</a:t>
            </a:r>
            <a:r>
              <a:rPr lang="de-DE" sz="1400" dirty="0" smtClean="0"/>
              <a:t>   Es leben Götter, die den Hochmut rächen</a:t>
            </a:r>
          </a:p>
          <a:p>
            <a:endParaRPr lang="de-DE" sz="1400" dirty="0"/>
          </a:p>
          <a:p>
            <a:r>
              <a:rPr lang="de-DE" sz="1400" dirty="0" smtClean="0"/>
              <a:t>                           SENTENZEN</a:t>
            </a:r>
          </a:p>
          <a:p>
            <a:endParaRPr lang="de-DE" sz="1400" dirty="0"/>
          </a:p>
        </p:txBody>
      </p:sp>
      <p:sp>
        <p:nvSpPr>
          <p:cNvPr id="7" name="Geschweifte Klammer rechts 6"/>
          <p:cNvSpPr/>
          <p:nvPr/>
        </p:nvSpPr>
        <p:spPr>
          <a:xfrm rot="5400000">
            <a:off x="3923928" y="-27384"/>
            <a:ext cx="432048" cy="30243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251520" y="980728"/>
            <a:ext cx="18722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steht nicht da, schroff und unzugänglich, wie die Felsenklippen</a:t>
            </a:r>
          </a:p>
          <a:p>
            <a:endParaRPr lang="de-DE" sz="1400" dirty="0"/>
          </a:p>
          <a:p>
            <a:pPr algn="ctr"/>
            <a:r>
              <a:rPr lang="de-DE" sz="1400" dirty="0" smtClean="0"/>
              <a:t>VERGLEICH </a:t>
            </a:r>
            <a:endParaRPr lang="de-DE" sz="1400" dirty="0"/>
          </a:p>
        </p:txBody>
      </p:sp>
      <p:sp>
        <p:nvSpPr>
          <p:cNvPr id="10" name="Geschweifte Klammer rechts 9"/>
          <p:cNvSpPr/>
          <p:nvPr/>
        </p:nvSpPr>
        <p:spPr>
          <a:xfrm rot="5400000">
            <a:off x="1115616" y="764704"/>
            <a:ext cx="288032" cy="18722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323528" y="2348880"/>
            <a:ext cx="2520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 Und meines Anblicks Trost</a:t>
            </a:r>
          </a:p>
          <a:p>
            <a:r>
              <a:rPr lang="de-DE" sz="1400" dirty="0" smtClean="0"/>
              <a:t>  </a:t>
            </a:r>
          </a:p>
          <a:p>
            <a:r>
              <a:rPr lang="de-DE" sz="1400" dirty="0" smtClean="0"/>
              <a:t>VORANSTELLUNG des GENITIVS</a:t>
            </a:r>
            <a:endParaRPr lang="de-DE" sz="1400" dirty="0"/>
          </a:p>
        </p:txBody>
      </p:sp>
      <p:sp>
        <p:nvSpPr>
          <p:cNvPr id="12" name="Geschweifte Klammer rechts 11"/>
          <p:cNvSpPr/>
          <p:nvPr/>
        </p:nvSpPr>
        <p:spPr>
          <a:xfrm rot="5400000">
            <a:off x="1331640" y="1628800"/>
            <a:ext cx="216024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4211960" y="1772816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Fürchtet sie, die Schrecklichen</a:t>
            </a:r>
          </a:p>
          <a:p>
            <a:r>
              <a:rPr lang="de-DE" sz="1400" dirty="0" smtClean="0"/>
              <a:t>NACHSTELLUNG von ATTRIBUTEN</a:t>
            </a:r>
          </a:p>
          <a:p>
            <a:r>
              <a:rPr lang="de-DE" sz="1400" dirty="0"/>
              <a:t> </a:t>
            </a:r>
            <a:r>
              <a:rPr lang="de-DE" sz="1400" dirty="0" smtClean="0"/>
              <a:t>                   INVERSION</a:t>
            </a:r>
            <a:endParaRPr lang="de-DE" sz="1400" dirty="0"/>
          </a:p>
        </p:txBody>
      </p:sp>
      <p:sp>
        <p:nvSpPr>
          <p:cNvPr id="15" name="Geschweifte Klammer rechts 14"/>
          <p:cNvSpPr/>
          <p:nvPr/>
        </p:nvSpPr>
        <p:spPr>
          <a:xfrm rot="5400000">
            <a:off x="5328084" y="944724"/>
            <a:ext cx="144016" cy="2232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 flipH="1">
            <a:off x="2745511" y="2060848"/>
            <a:ext cx="1106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Fünfhebiger Jambus (BLANKVERS)</a:t>
            </a:r>
            <a:endParaRPr lang="de-DE" sz="1200" dirty="0"/>
          </a:p>
        </p:txBody>
      </p:sp>
      <p:sp>
        <p:nvSpPr>
          <p:cNvPr id="17" name="Textfeld 16"/>
          <p:cNvSpPr txBox="1"/>
          <p:nvPr/>
        </p:nvSpPr>
        <p:spPr>
          <a:xfrm>
            <a:off x="2915816" y="2852936"/>
            <a:ext cx="2952328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FF0000"/>
                </a:solidFill>
              </a:rPr>
              <a:t>HOHER STIL/ FESTLICH FEIERLICHE SPRACHE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2627784" y="5085184"/>
            <a:ext cx="388843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SYMMETRISCHER AUFBAU/</a:t>
            </a:r>
          </a:p>
          <a:p>
            <a:pPr algn="ctr"/>
            <a:r>
              <a:rPr lang="de-DE" dirty="0" smtClean="0"/>
              <a:t>GESCHLOSSENE FORM</a:t>
            </a:r>
          </a:p>
          <a:p>
            <a:pPr algn="ctr"/>
            <a:r>
              <a:rPr lang="de-DE" dirty="0" smtClean="0"/>
              <a:t>EINHEIT von ORT, ZEIT und HANDLUNG STANDESVORBEHALT</a:t>
            </a:r>
            <a:endParaRPr lang="de-DE" dirty="0"/>
          </a:p>
        </p:txBody>
      </p:sp>
      <p:cxnSp>
        <p:nvCxnSpPr>
          <p:cNvPr id="23" name="Gerade Verbindung 22"/>
          <p:cNvCxnSpPr/>
          <p:nvPr/>
        </p:nvCxnSpPr>
        <p:spPr>
          <a:xfrm flipH="1">
            <a:off x="3203848" y="3573016"/>
            <a:ext cx="108012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4283968" y="3573016"/>
            <a:ext cx="1080120" cy="1452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2915816" y="47971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Ex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3419872" y="42210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erM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3995936" y="3429000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Hp</a:t>
            </a:r>
            <a:r>
              <a:rPr lang="de-DE" dirty="0" smtClean="0"/>
              <a:t>/</a:t>
            </a:r>
          </a:p>
          <a:p>
            <a:r>
              <a:rPr lang="de-DE" dirty="0" err="1" smtClean="0"/>
              <a:t>Wp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4572000" y="41490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rM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5220072" y="47971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3275856" y="648866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FURCHT und MITLEID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8" name="Pfeil nach unten 37"/>
          <p:cNvSpPr/>
          <p:nvPr/>
        </p:nvSpPr>
        <p:spPr>
          <a:xfrm>
            <a:off x="4283968" y="630932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0" name="Gerade Verbindung mit Pfeil 39"/>
          <p:cNvCxnSpPr/>
          <p:nvPr/>
        </p:nvCxnSpPr>
        <p:spPr>
          <a:xfrm>
            <a:off x="1619672" y="1988840"/>
            <a:ext cx="108012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>
            <a:off x="1475656" y="2996952"/>
            <a:ext cx="12241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3779912" y="184482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 flipH="1">
            <a:off x="4427984" y="2348880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>
            <a:off x="3131840" y="2564904"/>
            <a:ext cx="14401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1115616" y="3789040"/>
            <a:ext cx="2880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K</a:t>
            </a:r>
          </a:p>
          <a:p>
            <a:r>
              <a:rPr lang="de-DE" sz="1200" dirty="0" smtClean="0"/>
              <a:t>L</a:t>
            </a:r>
          </a:p>
          <a:p>
            <a:r>
              <a:rPr lang="de-DE" sz="1200" dirty="0" smtClean="0"/>
              <a:t>A</a:t>
            </a:r>
          </a:p>
          <a:p>
            <a:r>
              <a:rPr lang="de-DE" sz="1200" dirty="0" smtClean="0"/>
              <a:t>R</a:t>
            </a:r>
          </a:p>
          <a:p>
            <a:r>
              <a:rPr lang="de-DE" sz="1200" dirty="0" smtClean="0"/>
              <a:t>E</a:t>
            </a:r>
          </a:p>
          <a:p>
            <a:endParaRPr lang="de-DE" sz="1200" dirty="0"/>
          </a:p>
          <a:p>
            <a:r>
              <a:rPr lang="de-DE" sz="1200" dirty="0" smtClean="0"/>
              <a:t>R</a:t>
            </a:r>
          </a:p>
          <a:p>
            <a:r>
              <a:rPr lang="de-DE" sz="1200" dirty="0" smtClean="0"/>
              <a:t>E</a:t>
            </a:r>
          </a:p>
          <a:p>
            <a:r>
              <a:rPr lang="de-DE" sz="1200" dirty="0" smtClean="0"/>
              <a:t>G</a:t>
            </a:r>
          </a:p>
          <a:p>
            <a:r>
              <a:rPr lang="de-DE" sz="1200" dirty="0" smtClean="0"/>
              <a:t>E</a:t>
            </a:r>
          </a:p>
          <a:p>
            <a:r>
              <a:rPr lang="de-DE" sz="1200" dirty="0" smtClean="0"/>
              <a:t>L</a:t>
            </a:r>
          </a:p>
          <a:p>
            <a:r>
              <a:rPr lang="de-DE" sz="1200" dirty="0"/>
              <a:t>N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7020272" y="3140968"/>
            <a:ext cx="1979712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andere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neue              WIRK-</a:t>
            </a:r>
          </a:p>
          <a:p>
            <a:r>
              <a:rPr lang="de-DE" sz="1600" dirty="0">
                <a:solidFill>
                  <a:srgbClr val="FF0000"/>
                </a:solidFill>
              </a:rPr>
              <a:t>i</a:t>
            </a:r>
            <a:r>
              <a:rPr lang="de-DE" sz="1600" dirty="0" smtClean="0">
                <a:solidFill>
                  <a:srgbClr val="FF0000"/>
                </a:solidFill>
              </a:rPr>
              <a:t>dealisierte   LICH-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ästhetische    KEIT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6516216" y="2708920"/>
            <a:ext cx="553998" cy="2083691"/>
          </a:xfrm>
          <a:prstGeom prst="rect">
            <a:avLst/>
          </a:prstGeom>
          <a:noFill/>
        </p:spPr>
        <p:txBody>
          <a:bodyPr vert="vert" wrap="square" rtlCol="0" anchor="ctr" anchorCtr="1">
            <a:spAutoFit/>
          </a:bodyPr>
          <a:lstStyle/>
          <a:p>
            <a:r>
              <a:rPr lang="de-DE" sz="1200" b="1" dirty="0"/>
              <a:t>g</a:t>
            </a:r>
            <a:r>
              <a:rPr lang="de-DE" sz="1200" b="1" dirty="0" smtClean="0"/>
              <a:t>roßer Aufwand an g</a:t>
            </a:r>
            <a:r>
              <a:rPr lang="de-DE" sz="1200" b="1" dirty="0" smtClean="0"/>
              <a:t>estalterischen Mitteln</a:t>
            </a:r>
            <a:endParaRPr lang="de-DE" sz="1200" b="1" dirty="0"/>
          </a:p>
        </p:txBody>
      </p:sp>
      <p:sp>
        <p:nvSpPr>
          <p:cNvPr id="55" name="Geschweifte Klammer rechts 54"/>
          <p:cNvSpPr/>
          <p:nvPr/>
        </p:nvSpPr>
        <p:spPr>
          <a:xfrm>
            <a:off x="6735342" y="2072633"/>
            <a:ext cx="425843" cy="32402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Bildschirmpräsentation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Arthur Bartle</dc:creator>
  <cp:lastModifiedBy>Arthur Bartle</cp:lastModifiedBy>
  <cp:revision>14</cp:revision>
  <dcterms:created xsi:type="dcterms:W3CDTF">2021-12-30T10:40:11Z</dcterms:created>
  <dcterms:modified xsi:type="dcterms:W3CDTF">2021-12-30T12:52:16Z</dcterms:modified>
</cp:coreProperties>
</file>