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21705-D6C0-441B-869E-3902C040FACA}" type="datetimeFigureOut">
              <a:rPr lang="de-DE" smtClean="0"/>
              <a:pPr/>
              <a:t>13.02.2021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84AB8-43BB-4387-A865-B343C388558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13.02.2021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13.02.2021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13.02.2021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fld id="{8C96CC5A-C502-42FE-99BB-38D36CEE448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13.02.2021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13.02.2021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13.02.2021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13.02.2021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13.02.2021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13.02.2021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13.02.2021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C806E-F112-4043-B48B-E57EB7C7BB78}" type="datetimeFigureOut">
              <a:rPr lang="de-DE" smtClean="0"/>
              <a:pPr/>
              <a:t>13.02.2021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C806E-F112-4043-B48B-E57EB7C7BB78}" type="datetimeFigureOut">
              <a:rPr lang="de-DE" smtClean="0"/>
              <a:pPr/>
              <a:t>13.02.2021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4BF112-4BBD-4CC9-B148-F62901B469A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1547813" y="765175"/>
            <a:ext cx="5834062" cy="5327650"/>
          </a:xfrm>
          <a:prstGeom prst="triangle">
            <a:avLst>
              <a:gd name="adj" fmla="val 50000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3276600" y="2924175"/>
            <a:ext cx="23749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3059113" y="3357563"/>
            <a:ext cx="28082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2411413" y="4581525"/>
            <a:ext cx="41052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2124075" y="5013325"/>
            <a:ext cx="467995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4427538" y="2924175"/>
            <a:ext cx="1587" cy="31686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835696" y="5085184"/>
            <a:ext cx="2880320" cy="12358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    </a:t>
            </a:r>
            <a:r>
              <a:rPr lang="en-GB" sz="1200" b="1" dirty="0" smtClean="0">
                <a:solidFill>
                  <a:srgbClr val="000000"/>
                </a:solidFill>
              </a:rPr>
              <a:t>-</a:t>
            </a:r>
            <a:r>
              <a:rPr lang="en-GB" sz="1200" dirty="0" smtClean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Personen: Anhänger und Gegner             W .s (Max – Octavio)  </a:t>
            </a:r>
          </a:p>
          <a:p>
            <a:pPr>
              <a:lnSpc>
                <a:spcPct val="100000"/>
              </a:lnSpc>
              <a:spcBef>
                <a:spcPts val="125"/>
              </a:spcBef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Konflikt: W. – Wien: Entmachtung  W.s</a:t>
            </a:r>
          </a:p>
          <a:p>
            <a:pPr>
              <a:lnSpc>
                <a:spcPct val="100000"/>
              </a:lnSpc>
              <a:spcBef>
                <a:spcPts val="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 - Schauplatz </a:t>
            </a:r>
            <a:r>
              <a:rPr lang="en-GB" sz="1200" b="1" dirty="0">
                <a:solidFill>
                  <a:srgbClr val="000000"/>
                </a:solidFill>
              </a:rPr>
              <a:t>/ Zeit </a:t>
            </a:r>
            <a:r>
              <a:rPr lang="en-GB" sz="1200" b="1" dirty="0" smtClean="0">
                <a:solidFill>
                  <a:srgbClr val="000000"/>
                </a:solidFill>
              </a:rPr>
              <a:t>: Pilsen nach   1631</a:t>
            </a:r>
            <a:endParaRPr lang="en-GB" sz="1200" b="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solidFill>
                  <a:srgbClr val="000000"/>
                </a:solidFill>
              </a:rPr>
              <a:t>       </a:t>
            </a:r>
          </a:p>
          <a:p>
            <a:pPr>
              <a:lnSpc>
                <a:spcPct val="100000"/>
              </a:lnSpc>
              <a:spcBef>
                <a:spcPts val="1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                            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195736" y="4652963"/>
            <a:ext cx="223224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smtClean="0">
                <a:solidFill>
                  <a:srgbClr val="000000"/>
                </a:solidFill>
              </a:rPr>
              <a:t>EXPOSITION: Einführung </a:t>
            </a:r>
            <a:r>
              <a:rPr lang="en-GB" sz="1400" b="1" dirty="0" smtClean="0">
                <a:solidFill>
                  <a:srgbClr val="000000"/>
                </a:solidFill>
              </a:rPr>
              <a:t>in</a:t>
            </a: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500563" y="4652963"/>
            <a:ext cx="187166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0000"/>
                </a:solidFill>
              </a:rPr>
              <a:t>KATASTROPHE (?)</a:t>
            </a: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276600" y="2924175"/>
            <a:ext cx="1079500" cy="5407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VERKOMPLI-</a:t>
            </a:r>
          </a:p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ZIERUNG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500563" y="2997200"/>
            <a:ext cx="1079500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427538" y="2924175"/>
            <a:ext cx="1368425" cy="5407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RETARDIERENDES</a:t>
            </a:r>
          </a:p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ELEMENT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499992" y="2924944"/>
            <a:ext cx="1171575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555776" y="3573016"/>
            <a:ext cx="2087810" cy="11717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b="1" dirty="0">
                <a:solidFill>
                  <a:srgbClr val="000000"/>
                </a:solidFill>
              </a:rPr>
              <a:t> </a:t>
            </a:r>
            <a:r>
              <a:rPr lang="en-GB" sz="1000" b="1" dirty="0" smtClean="0">
                <a:solidFill>
                  <a:srgbClr val="000000"/>
                </a:solidFill>
              </a:rPr>
              <a:t>          -</a:t>
            </a:r>
            <a:r>
              <a:rPr lang="en-GB" sz="1000" dirty="0" smtClean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Verlust der Gunst 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       des Kaisers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    - Abdankungsfinte Ws. </a:t>
            </a:r>
            <a:endParaRPr lang="en-GB" sz="1200" b="1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  </a:t>
            </a:r>
            <a:r>
              <a:rPr lang="en-GB" sz="1200" b="1" dirty="0" smtClean="0">
                <a:solidFill>
                  <a:srgbClr val="000000"/>
                </a:solidFill>
              </a:rPr>
              <a:t>    + Plan: Pilsner Revers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2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buFont typeface="Arial" charset="0"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1692275" y="5084763"/>
            <a:ext cx="2159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411413" y="3716338"/>
            <a:ext cx="2159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476375" y="5229225"/>
            <a:ext cx="287338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1476374" y="5373688"/>
            <a:ext cx="287313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I.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2484438" y="3644900"/>
            <a:ext cx="358775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II.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4284663" y="549275"/>
            <a:ext cx="431800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III.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7092950" y="5229225"/>
            <a:ext cx="288925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6948488" y="5157788"/>
            <a:ext cx="576262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V.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6156325" y="3716338"/>
            <a:ext cx="576263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IV.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1476375" y="2636838"/>
            <a:ext cx="1820863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2411413" y="2781300"/>
            <a:ext cx="1295400" cy="4792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 err="1">
                <a:solidFill>
                  <a:srgbClr val="000000"/>
                </a:solidFill>
              </a:rPr>
              <a:t>steigende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endParaRPr lang="en-GB" sz="10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 err="1" smtClean="0">
                <a:solidFill>
                  <a:srgbClr val="000000"/>
                </a:solidFill>
              </a:rPr>
              <a:t>Handlung</a:t>
            </a: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5795963" y="2852738"/>
            <a:ext cx="1295400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fallende</a:t>
            </a:r>
          </a:p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 Handlung</a:t>
            </a:r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 flipV="1">
            <a:off x="2916238" y="2347913"/>
            <a:ext cx="215900" cy="3619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6300788" y="3357563"/>
            <a:ext cx="215900" cy="3603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 flipV="1">
            <a:off x="2268538" y="3427413"/>
            <a:ext cx="215900" cy="3619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5580063" y="2276475"/>
            <a:ext cx="215900" cy="3603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3491880" y="260648"/>
            <a:ext cx="280831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WENDEPUNKT</a:t>
            </a:r>
            <a:r>
              <a:rPr lang="en-GB" sz="1100" b="1" dirty="0" smtClean="0">
                <a:solidFill>
                  <a:srgbClr val="000000"/>
                </a:solidFill>
              </a:rPr>
              <a:t>/ </a:t>
            </a:r>
            <a:r>
              <a:rPr lang="en-GB" sz="1400" b="1" dirty="0" smtClean="0">
                <a:solidFill>
                  <a:srgbClr val="000000"/>
                </a:solidFill>
              </a:rPr>
              <a:t>HÖHEPUNKT</a:t>
            </a:r>
            <a:endParaRPr lang="en-GB" sz="1100" b="1" dirty="0">
              <a:solidFill>
                <a:srgbClr val="000000"/>
              </a:solidFill>
            </a:endParaRPr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>
            <a:off x="3959225" y="4679950"/>
            <a:ext cx="1588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4227513" y="2997200"/>
            <a:ext cx="1587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>
            <a:off x="5500688" y="3024188"/>
            <a:ext cx="1587" cy="360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9" name="Line 37"/>
          <p:cNvSpPr>
            <a:spLocks noChangeShapeType="1"/>
          </p:cNvSpPr>
          <p:nvPr/>
        </p:nvSpPr>
        <p:spPr bwMode="auto">
          <a:xfrm>
            <a:off x="4499992" y="404664"/>
            <a:ext cx="0" cy="21602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3707904" y="1628800"/>
            <a:ext cx="1728192" cy="11871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solidFill>
                  <a:srgbClr val="000000"/>
                </a:solidFill>
              </a:rPr>
              <a:t>  </a:t>
            </a:r>
            <a:r>
              <a:rPr lang="en-GB" sz="1000" dirty="0" smtClean="0">
                <a:solidFill>
                  <a:srgbClr val="000000"/>
                </a:solidFill>
              </a:rPr>
              <a:t>-</a:t>
            </a:r>
            <a:r>
              <a:rPr lang="en-GB" sz="1200" b="1" dirty="0" err="1" smtClean="0">
                <a:solidFill>
                  <a:srgbClr val="000000"/>
                </a:solidFill>
              </a:rPr>
              <a:t>konkrete</a:t>
            </a:r>
            <a:r>
              <a:rPr lang="en-GB" sz="1200" b="1" dirty="0" smtClean="0">
                <a:solidFill>
                  <a:srgbClr val="000000"/>
                </a:solidFill>
              </a:rPr>
              <a:t> </a:t>
            </a:r>
            <a:r>
              <a:rPr lang="en-GB" sz="1200" b="1" dirty="0" err="1" smtClean="0">
                <a:solidFill>
                  <a:srgbClr val="000000"/>
                </a:solidFill>
              </a:rPr>
              <a:t>Vorbereitung</a:t>
            </a:r>
            <a:r>
              <a:rPr lang="en-GB" sz="1200" b="1" dirty="0" smtClean="0">
                <a:solidFill>
                  <a:srgbClr val="000000"/>
                </a:solidFill>
              </a:rPr>
              <a:t> </a:t>
            </a:r>
            <a:r>
              <a:rPr lang="en-GB" sz="1400" b="1" dirty="0" smtClean="0">
                <a:solidFill>
                  <a:srgbClr val="000000"/>
                </a:solidFill>
              </a:rPr>
              <a:t>  </a:t>
            </a:r>
            <a:endParaRPr lang="en-GB" sz="1200" b="1" dirty="0" smtClean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   Pilsner Revers: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   Rettung der Macht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   W.s? </a:t>
            </a:r>
            <a:r>
              <a:rPr lang="en-GB" sz="1200" b="1" dirty="0" err="1" smtClean="0">
                <a:solidFill>
                  <a:srgbClr val="000000"/>
                </a:solidFill>
              </a:rPr>
              <a:t>Empörung</a:t>
            </a:r>
            <a:r>
              <a:rPr lang="en-GB" sz="1200" b="1" dirty="0" smtClean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  <a:sym typeface="Wingdings" pitchFamily="2" charset="2"/>
              </a:rPr>
              <a:t>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  <a:sym typeface="Wingdings" pitchFamily="2" charset="2"/>
              </a:rPr>
              <a:t>   Wien?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4427984" y="3501008"/>
            <a:ext cx="2016224" cy="14948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50000"/>
              </a:lnSpc>
              <a:spcBef>
                <a:spcPts val="625"/>
              </a:spcBef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Festbankett</a:t>
            </a:r>
            <a:r>
              <a:rPr lang="en-GB" sz="1100" b="1" dirty="0" smtClean="0">
                <a:solidFill>
                  <a:srgbClr val="000000"/>
                </a:solidFill>
              </a:rPr>
              <a:t>:  </a:t>
            </a:r>
            <a:r>
              <a:rPr lang="en-GB" sz="1200" b="1" dirty="0" smtClean="0">
                <a:solidFill>
                  <a:srgbClr val="000000"/>
                </a:solidFill>
              </a:rPr>
              <a:t>Ände-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  rung</a:t>
            </a:r>
            <a:r>
              <a:rPr lang="en-GB" sz="1600" b="1" dirty="0" smtClean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der Eidformel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(</a:t>
            </a:r>
            <a:r>
              <a:rPr lang="en-GB" sz="1200" b="1" dirty="0" err="1" smtClean="0">
                <a:solidFill>
                  <a:srgbClr val="000000"/>
                </a:solidFill>
              </a:rPr>
              <a:t>verzögert</a:t>
            </a:r>
            <a:r>
              <a:rPr lang="en-GB" sz="1200" b="1" dirty="0" smtClean="0">
                <a:solidFill>
                  <a:srgbClr val="000000"/>
                </a:solidFill>
              </a:rPr>
              <a:t> W.s Macht-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   </a:t>
            </a:r>
            <a:r>
              <a:rPr lang="en-GB" sz="1200" b="1" dirty="0" err="1" smtClean="0">
                <a:solidFill>
                  <a:srgbClr val="000000"/>
                </a:solidFill>
              </a:rPr>
              <a:t>verlust</a:t>
            </a:r>
            <a:r>
              <a:rPr lang="en-GB" sz="1200" b="1" dirty="0" smtClean="0">
                <a:solidFill>
                  <a:srgbClr val="000000"/>
                </a:solidFill>
              </a:rPr>
              <a:t>?)</a:t>
            </a:r>
            <a:endParaRPr lang="en-GB" b="1" dirty="0" smtClean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-</a:t>
            </a:r>
            <a:r>
              <a:rPr lang="en-GB" sz="2000" b="1" dirty="0" smtClean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Max unterschreibt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   nicht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    </a:t>
            </a:r>
            <a:endParaRPr lang="en-GB" sz="10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23528" y="260648"/>
            <a:ext cx="2830647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SCHEMA „PICCOLOMINI“: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HAUPT- und </a:t>
            </a:r>
            <a:r>
              <a:rPr lang="de-DE" b="1" dirty="0" smtClean="0">
                <a:solidFill>
                  <a:srgbClr val="FF0000"/>
                </a:solidFill>
              </a:rPr>
              <a:t>STAATSAKTION</a:t>
            </a:r>
          </a:p>
          <a:p>
            <a:r>
              <a:rPr lang="de-DE" sz="1400" b="1" dirty="0" smtClean="0">
                <a:solidFill>
                  <a:srgbClr val="FF0000"/>
                </a:solidFill>
              </a:rPr>
              <a:t>(</a:t>
            </a:r>
            <a:r>
              <a:rPr lang="de-DE" sz="1400" b="1" smtClean="0">
                <a:solidFill>
                  <a:srgbClr val="FF0000"/>
                </a:solidFill>
              </a:rPr>
              <a:t>ohne Liebeshandlung)</a:t>
            </a:r>
            <a:endParaRPr lang="de-DE" sz="1400" b="1" dirty="0">
              <a:solidFill>
                <a:srgbClr val="FF0000"/>
              </a:solidFill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4644008" y="522920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Max – </a:t>
            </a:r>
            <a:r>
              <a:rPr lang="de-DE" sz="1200" b="1" dirty="0" err="1" smtClean="0"/>
              <a:t>Oct</a:t>
            </a:r>
            <a:r>
              <a:rPr lang="de-DE" sz="1200" b="1" dirty="0" smtClean="0"/>
              <a:t>.: Enthüllung  von W.s Verrat + seiner Ächtung.</a:t>
            </a:r>
          </a:p>
          <a:p>
            <a:r>
              <a:rPr lang="de-DE" sz="1200" b="1" dirty="0" err="1" smtClean="0"/>
              <a:t>Oct</a:t>
            </a:r>
            <a:r>
              <a:rPr lang="de-DE" sz="1200" b="1" dirty="0" smtClean="0"/>
              <a:t>.: Oberbefehlshaber</a:t>
            </a:r>
            <a:endParaRPr lang="de-DE" sz="12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1547813" y="765175"/>
            <a:ext cx="5834062" cy="5327650"/>
          </a:xfrm>
          <a:prstGeom prst="triangle">
            <a:avLst>
              <a:gd name="adj" fmla="val 50000"/>
            </a:avLst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74" name="Line 2"/>
          <p:cNvSpPr>
            <a:spLocks noChangeShapeType="1"/>
          </p:cNvSpPr>
          <p:nvPr/>
        </p:nvSpPr>
        <p:spPr bwMode="auto">
          <a:xfrm>
            <a:off x="3276600" y="2924175"/>
            <a:ext cx="23749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3059113" y="3357563"/>
            <a:ext cx="28082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2411413" y="4581525"/>
            <a:ext cx="41052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>
            <a:off x="2124075" y="5013325"/>
            <a:ext cx="467995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4427538" y="2924175"/>
            <a:ext cx="1587" cy="31686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1835696" y="5085184"/>
            <a:ext cx="2880320" cy="14333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    </a:t>
            </a:r>
            <a:r>
              <a:rPr lang="en-GB" sz="1200" b="1" dirty="0" smtClean="0">
                <a:solidFill>
                  <a:srgbClr val="000000"/>
                </a:solidFill>
              </a:rPr>
              <a:t>-</a:t>
            </a:r>
            <a:r>
              <a:rPr lang="en-GB" sz="1200" dirty="0" smtClean="0">
                <a:solidFill>
                  <a:srgbClr val="000000"/>
                </a:solidFill>
              </a:rPr>
              <a:t> Personen: Anhänger und Gegner             W .s (Max – Octavio)  </a:t>
            </a:r>
          </a:p>
          <a:p>
            <a:pPr>
              <a:lnSpc>
                <a:spcPct val="100000"/>
              </a:lnSpc>
              <a:spcBef>
                <a:spcPts val="125"/>
              </a:spcBef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Konflikt: W. – Wien: Entmachtung  W.s</a:t>
            </a:r>
          </a:p>
          <a:p>
            <a:pPr>
              <a:lnSpc>
                <a:spcPct val="100000"/>
              </a:lnSpc>
              <a:spcBef>
                <a:spcPts val="125"/>
              </a:spcBef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</a:t>
            </a:r>
            <a:r>
              <a:rPr lang="en-GB" sz="1200" dirty="0" err="1" smtClean="0">
                <a:solidFill>
                  <a:srgbClr val="000000"/>
                </a:solidFill>
              </a:rPr>
              <a:t>Liebe</a:t>
            </a:r>
            <a:r>
              <a:rPr lang="en-GB" sz="1200" dirty="0" smtClean="0">
                <a:solidFill>
                  <a:srgbClr val="000000"/>
                </a:solidFill>
              </a:rPr>
              <a:t> </a:t>
            </a:r>
            <a:r>
              <a:rPr lang="en-GB" sz="1200" dirty="0" err="1" smtClean="0">
                <a:solidFill>
                  <a:srgbClr val="000000"/>
                </a:solidFill>
              </a:rPr>
              <a:t>zu</a:t>
            </a:r>
            <a:r>
              <a:rPr lang="en-GB" sz="1200" dirty="0" smtClean="0">
                <a:solidFill>
                  <a:srgbClr val="000000"/>
                </a:solidFill>
              </a:rPr>
              <a:t> </a:t>
            </a:r>
            <a:r>
              <a:rPr lang="en-GB" sz="1200" dirty="0" err="1" smtClean="0">
                <a:solidFill>
                  <a:srgbClr val="000000"/>
                </a:solidFill>
              </a:rPr>
              <a:t>Thekla</a:t>
            </a:r>
            <a:r>
              <a:rPr lang="en-GB" sz="1200" dirty="0" smtClean="0">
                <a:solidFill>
                  <a:srgbClr val="000000"/>
                </a:solidFill>
              </a:rPr>
              <a:t> (</a:t>
            </a:r>
            <a:r>
              <a:rPr lang="en-GB" sz="1200" dirty="0" err="1" smtClean="0">
                <a:solidFill>
                  <a:srgbClr val="000000"/>
                </a:solidFill>
              </a:rPr>
              <a:t>Friedensmotiv</a:t>
            </a:r>
            <a:r>
              <a:rPr lang="en-GB" sz="1200" dirty="0" smtClean="0">
                <a:solidFill>
                  <a:srgbClr val="000000"/>
                </a:solidFill>
              </a:rPr>
              <a:t>)</a:t>
            </a:r>
          </a:p>
          <a:p>
            <a:pPr>
              <a:lnSpc>
                <a:spcPct val="100000"/>
              </a:lnSpc>
              <a:spcBef>
                <a:spcPts val="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- </a:t>
            </a:r>
            <a:r>
              <a:rPr lang="en-GB" sz="1200" dirty="0" smtClean="0">
                <a:solidFill>
                  <a:srgbClr val="000000"/>
                </a:solidFill>
              </a:rPr>
              <a:t>Schauplatz </a:t>
            </a:r>
            <a:r>
              <a:rPr lang="en-GB" sz="1200" dirty="0">
                <a:solidFill>
                  <a:srgbClr val="000000"/>
                </a:solidFill>
              </a:rPr>
              <a:t>/ Zeit </a:t>
            </a:r>
            <a:r>
              <a:rPr lang="en-GB" sz="1200" dirty="0" smtClean="0">
                <a:solidFill>
                  <a:srgbClr val="000000"/>
                </a:solidFill>
              </a:rPr>
              <a:t>: Pilsen nach   1631</a:t>
            </a:r>
            <a:endParaRPr lang="en-GB" sz="12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1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solidFill>
                  <a:srgbClr val="000000"/>
                </a:solidFill>
              </a:rPr>
              <a:t>       </a:t>
            </a:r>
          </a:p>
          <a:p>
            <a:pPr>
              <a:lnSpc>
                <a:spcPct val="100000"/>
              </a:lnSpc>
              <a:spcBef>
                <a:spcPts val="1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                            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195736" y="4652963"/>
            <a:ext cx="2232247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smtClean="0">
                <a:solidFill>
                  <a:srgbClr val="000000"/>
                </a:solidFill>
              </a:rPr>
              <a:t>EXPOSITION: Einführung </a:t>
            </a:r>
            <a:r>
              <a:rPr lang="en-GB" sz="1400" b="1" dirty="0" smtClean="0">
                <a:solidFill>
                  <a:srgbClr val="000000"/>
                </a:solidFill>
              </a:rPr>
              <a:t>in</a:t>
            </a: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4500563" y="4652963"/>
            <a:ext cx="187166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smtClean="0">
                <a:solidFill>
                  <a:srgbClr val="000000"/>
                </a:solidFill>
              </a:rPr>
              <a:t>KATASTROPHE (?)</a:t>
            </a: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276600" y="2924175"/>
            <a:ext cx="1079500" cy="5407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VERKOMPLI-</a:t>
            </a:r>
          </a:p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ZIERUNG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500563" y="2997200"/>
            <a:ext cx="1079500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427538" y="2924175"/>
            <a:ext cx="1368425" cy="5407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RETARDIERENDES</a:t>
            </a:r>
          </a:p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ELEMENT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499992" y="2924944"/>
            <a:ext cx="1171575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2627784" y="3429000"/>
            <a:ext cx="2087810" cy="13410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b="1" dirty="0">
                <a:solidFill>
                  <a:srgbClr val="000000"/>
                </a:solidFill>
              </a:rPr>
              <a:t> </a:t>
            </a:r>
            <a:r>
              <a:rPr lang="en-GB" sz="1000" b="1" dirty="0" smtClean="0">
                <a:solidFill>
                  <a:srgbClr val="000000"/>
                </a:solidFill>
              </a:rPr>
              <a:t>          -</a:t>
            </a:r>
            <a:r>
              <a:rPr lang="en-GB" sz="1000" dirty="0" smtClean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Verlust der Gunst 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       des Kaisers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    -</a:t>
            </a:r>
            <a:r>
              <a:rPr lang="en-GB" sz="1200" dirty="0" smtClean="0">
                <a:solidFill>
                  <a:srgbClr val="000000"/>
                </a:solidFill>
              </a:rPr>
              <a:t> Abdankungsfinte Ws. </a:t>
            </a:r>
            <a:endParaRPr lang="en-GB" sz="12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 </a:t>
            </a:r>
            <a:r>
              <a:rPr lang="en-GB" sz="1200" dirty="0" smtClean="0">
                <a:solidFill>
                  <a:srgbClr val="000000"/>
                </a:solidFill>
              </a:rPr>
              <a:t>    + Plan: Pilsner Revers</a:t>
            </a:r>
          </a:p>
          <a:p>
            <a:pPr>
              <a:lnSpc>
                <a:spcPct val="50000"/>
              </a:lnSpc>
              <a:spcBef>
                <a:spcPts val="625"/>
              </a:spcBef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Beginn: Liebeshandlung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Max - Thekla</a:t>
            </a:r>
            <a:endParaRPr lang="en-GB" sz="12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buFont typeface="Arial" charset="0"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3088" name="Text Box 16"/>
          <p:cNvSpPr txBox="1">
            <a:spLocks noChangeArrowheads="1"/>
          </p:cNvSpPr>
          <p:nvPr/>
        </p:nvSpPr>
        <p:spPr bwMode="auto">
          <a:xfrm>
            <a:off x="1692275" y="5084763"/>
            <a:ext cx="2159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411413" y="3716338"/>
            <a:ext cx="215900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1476375" y="5229225"/>
            <a:ext cx="287338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1476374" y="5373688"/>
            <a:ext cx="287313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I.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2484438" y="3644900"/>
            <a:ext cx="358775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II.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3" name="Text Box 21"/>
          <p:cNvSpPr txBox="1">
            <a:spLocks noChangeArrowheads="1"/>
          </p:cNvSpPr>
          <p:nvPr/>
        </p:nvSpPr>
        <p:spPr bwMode="auto">
          <a:xfrm>
            <a:off x="4284663" y="549275"/>
            <a:ext cx="431800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III.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7092950" y="5229225"/>
            <a:ext cx="288925" cy="366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6948488" y="5157788"/>
            <a:ext cx="576262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V.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6156325" y="3716338"/>
            <a:ext cx="576263" cy="27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>
                <a:solidFill>
                  <a:srgbClr val="000000"/>
                </a:solidFill>
              </a:rPr>
              <a:t> </a:t>
            </a:r>
            <a:r>
              <a:rPr lang="en-GB" sz="1200" b="1" dirty="0" smtClean="0">
                <a:solidFill>
                  <a:srgbClr val="000000"/>
                </a:solidFill>
              </a:rPr>
              <a:t>IV.</a:t>
            </a:r>
            <a:endParaRPr lang="en-GB" sz="1200" b="1" dirty="0">
              <a:solidFill>
                <a:srgbClr val="000000"/>
              </a:solidFill>
            </a:endParaRPr>
          </a:p>
        </p:txBody>
      </p:sp>
      <p:sp>
        <p:nvSpPr>
          <p:cNvPr id="3097" name="Text Box 25"/>
          <p:cNvSpPr txBox="1">
            <a:spLocks noChangeArrowheads="1"/>
          </p:cNvSpPr>
          <p:nvPr/>
        </p:nvSpPr>
        <p:spPr bwMode="auto">
          <a:xfrm>
            <a:off x="1476375" y="2636838"/>
            <a:ext cx="1820863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2411413" y="2781300"/>
            <a:ext cx="1295400" cy="4792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 err="1">
                <a:solidFill>
                  <a:srgbClr val="000000"/>
                </a:solidFill>
              </a:rPr>
              <a:t>steigende</a:t>
            </a:r>
            <a:r>
              <a:rPr lang="en-GB" sz="1000" dirty="0">
                <a:solidFill>
                  <a:srgbClr val="000000"/>
                </a:solidFill>
              </a:rPr>
              <a:t> </a:t>
            </a:r>
            <a:endParaRPr lang="en-GB" sz="100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 err="1" smtClean="0">
                <a:solidFill>
                  <a:srgbClr val="000000"/>
                </a:solidFill>
              </a:rPr>
              <a:t>Handlung</a:t>
            </a: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5795963" y="2852738"/>
            <a:ext cx="1295400" cy="477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fallende</a:t>
            </a:r>
          </a:p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>
                <a:solidFill>
                  <a:srgbClr val="000000"/>
                </a:solidFill>
              </a:rPr>
              <a:t> Handlung</a:t>
            </a:r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 flipV="1">
            <a:off x="2916238" y="2347913"/>
            <a:ext cx="215900" cy="3619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6300788" y="3357563"/>
            <a:ext cx="215900" cy="360362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2" name="Line 30"/>
          <p:cNvSpPr>
            <a:spLocks noChangeShapeType="1"/>
          </p:cNvSpPr>
          <p:nvPr/>
        </p:nvSpPr>
        <p:spPr bwMode="auto">
          <a:xfrm flipV="1">
            <a:off x="2268538" y="3427413"/>
            <a:ext cx="215900" cy="36195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3" name="Line 31"/>
          <p:cNvSpPr>
            <a:spLocks noChangeShapeType="1"/>
          </p:cNvSpPr>
          <p:nvPr/>
        </p:nvSpPr>
        <p:spPr bwMode="auto">
          <a:xfrm>
            <a:off x="5580063" y="2276475"/>
            <a:ext cx="215900" cy="360363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3491880" y="260648"/>
            <a:ext cx="2808312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WENDEPUNKT</a:t>
            </a:r>
            <a:r>
              <a:rPr lang="en-GB" sz="1100" b="1" dirty="0" smtClean="0">
                <a:solidFill>
                  <a:srgbClr val="000000"/>
                </a:solidFill>
              </a:rPr>
              <a:t>/ </a:t>
            </a:r>
            <a:r>
              <a:rPr lang="en-GB" sz="1400" b="1" dirty="0" smtClean="0">
                <a:solidFill>
                  <a:srgbClr val="000000"/>
                </a:solidFill>
              </a:rPr>
              <a:t>HÖHEPUNKT</a:t>
            </a:r>
            <a:endParaRPr lang="en-GB" sz="1100" b="1" dirty="0">
              <a:solidFill>
                <a:srgbClr val="000000"/>
              </a:solidFill>
            </a:endParaRPr>
          </a:p>
        </p:txBody>
      </p:sp>
      <p:sp>
        <p:nvSpPr>
          <p:cNvPr id="3106" name="Line 34"/>
          <p:cNvSpPr>
            <a:spLocks noChangeShapeType="1"/>
          </p:cNvSpPr>
          <p:nvPr/>
        </p:nvSpPr>
        <p:spPr bwMode="auto">
          <a:xfrm>
            <a:off x="3959225" y="4679950"/>
            <a:ext cx="1588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7" name="Line 35"/>
          <p:cNvSpPr>
            <a:spLocks noChangeShapeType="1"/>
          </p:cNvSpPr>
          <p:nvPr/>
        </p:nvSpPr>
        <p:spPr bwMode="auto">
          <a:xfrm>
            <a:off x="4227513" y="2997200"/>
            <a:ext cx="1587" cy="3603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8" name="Line 36"/>
          <p:cNvSpPr>
            <a:spLocks noChangeShapeType="1"/>
          </p:cNvSpPr>
          <p:nvPr/>
        </p:nvSpPr>
        <p:spPr bwMode="auto">
          <a:xfrm>
            <a:off x="5500688" y="3024188"/>
            <a:ext cx="1587" cy="3603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109" name="Line 37"/>
          <p:cNvSpPr>
            <a:spLocks noChangeShapeType="1"/>
          </p:cNvSpPr>
          <p:nvPr/>
        </p:nvSpPr>
        <p:spPr bwMode="auto">
          <a:xfrm flipH="1">
            <a:off x="4572001" y="549275"/>
            <a:ext cx="41274" cy="143421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de-DE"/>
          </a:p>
        </p:txBody>
      </p:sp>
      <p:sp>
        <p:nvSpPr>
          <p:cNvPr id="38" name="Text Box 14"/>
          <p:cNvSpPr txBox="1">
            <a:spLocks noChangeArrowheads="1"/>
          </p:cNvSpPr>
          <p:nvPr/>
        </p:nvSpPr>
        <p:spPr bwMode="auto">
          <a:xfrm>
            <a:off x="3779912" y="1484784"/>
            <a:ext cx="1728192" cy="1694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000" dirty="0">
                <a:solidFill>
                  <a:srgbClr val="000000"/>
                </a:solidFill>
              </a:rPr>
              <a:t>  - </a:t>
            </a:r>
            <a:r>
              <a:rPr lang="en-GB" sz="1200" dirty="0" smtClean="0">
                <a:solidFill>
                  <a:srgbClr val="000000"/>
                </a:solidFill>
              </a:rPr>
              <a:t>Vorbereitung </a:t>
            </a:r>
            <a:r>
              <a:rPr lang="en-GB" sz="1400" dirty="0" smtClean="0">
                <a:solidFill>
                  <a:srgbClr val="000000"/>
                </a:solidFill>
              </a:rPr>
              <a:t>  </a:t>
            </a:r>
            <a:endParaRPr lang="en-GB" sz="1200" dirty="0" smtClean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   Pilsner Revers: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  Rettung der Macht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  W.s? </a:t>
            </a:r>
            <a:r>
              <a:rPr lang="en-GB" sz="1200" dirty="0" err="1" smtClean="0">
                <a:solidFill>
                  <a:srgbClr val="000000"/>
                </a:solidFill>
              </a:rPr>
              <a:t>Empörung</a:t>
            </a:r>
            <a:r>
              <a:rPr lang="en-GB" sz="1200" dirty="0" smtClean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  <a:sym typeface="Wingdings" pitchFamily="2" charset="2"/>
              </a:rPr>
              <a:t>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  <a:sym typeface="Wingdings" pitchFamily="2" charset="2"/>
              </a:rPr>
              <a:t>   Wien?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b="1" dirty="0" smtClean="0">
                <a:solidFill>
                  <a:srgbClr val="000000"/>
                </a:solidFill>
              </a:rPr>
              <a:t>-  </a:t>
            </a:r>
            <a:r>
              <a:rPr lang="en-GB" sz="1200" dirty="0" smtClean="0">
                <a:solidFill>
                  <a:srgbClr val="000000"/>
                </a:solidFill>
              </a:rPr>
              <a:t>Liebesglück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  Thekla – Max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  bedroht (Stand!)</a:t>
            </a:r>
            <a:endParaRPr lang="en-GB" sz="12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buFont typeface="Arial" charset="0"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4427984" y="3501008"/>
            <a:ext cx="2016224" cy="14948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50000"/>
              </a:lnSpc>
              <a:spcBef>
                <a:spcPts val="625"/>
              </a:spcBef>
              <a:buFontTx/>
              <a:buChar char="-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Festbankett</a:t>
            </a:r>
            <a:r>
              <a:rPr lang="en-GB" sz="1100" dirty="0" smtClean="0">
                <a:solidFill>
                  <a:srgbClr val="000000"/>
                </a:solidFill>
              </a:rPr>
              <a:t>:  </a:t>
            </a:r>
            <a:r>
              <a:rPr lang="en-GB" sz="1200" dirty="0" smtClean="0">
                <a:solidFill>
                  <a:srgbClr val="000000"/>
                </a:solidFill>
              </a:rPr>
              <a:t>Ände-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 rung</a:t>
            </a:r>
            <a:r>
              <a:rPr lang="en-GB" sz="1600" dirty="0" smtClean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der Eidformel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(</a:t>
            </a:r>
            <a:r>
              <a:rPr lang="en-GB" sz="1200" dirty="0" err="1" smtClean="0">
                <a:solidFill>
                  <a:srgbClr val="000000"/>
                </a:solidFill>
              </a:rPr>
              <a:t>verzögert</a:t>
            </a:r>
            <a:r>
              <a:rPr lang="en-GB" sz="1200" smtClean="0">
                <a:solidFill>
                  <a:srgbClr val="000000"/>
                </a:solidFill>
              </a:rPr>
              <a:t> W.s </a:t>
            </a:r>
            <a:r>
              <a:rPr lang="en-GB" sz="1200" dirty="0" smtClean="0">
                <a:solidFill>
                  <a:srgbClr val="000000"/>
                </a:solidFill>
              </a:rPr>
              <a:t>Macht-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  </a:t>
            </a:r>
            <a:r>
              <a:rPr lang="en-GB" sz="1200" dirty="0" err="1" smtClean="0">
                <a:solidFill>
                  <a:srgbClr val="000000"/>
                </a:solidFill>
              </a:rPr>
              <a:t>verlust</a:t>
            </a:r>
            <a:r>
              <a:rPr lang="en-GB" sz="1200" dirty="0" smtClean="0">
                <a:solidFill>
                  <a:srgbClr val="000000"/>
                </a:solidFill>
              </a:rPr>
              <a:t>?)</a:t>
            </a:r>
            <a:endParaRPr lang="en-GB" dirty="0" smtClean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-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Max unterschreibt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</a:t>
            </a:r>
            <a:r>
              <a:rPr lang="en-GB" sz="1200" dirty="0" smtClean="0">
                <a:solidFill>
                  <a:srgbClr val="000000"/>
                </a:solidFill>
              </a:rPr>
              <a:t>   nicht </a:t>
            </a: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     </a:t>
            </a:r>
            <a:endParaRPr lang="en-GB" sz="1000" dirty="0">
              <a:solidFill>
                <a:srgbClr val="000000"/>
              </a:solidFill>
            </a:endParaRPr>
          </a:p>
          <a:p>
            <a:pPr>
              <a:lnSpc>
                <a:spcPct val="50000"/>
              </a:lnSpc>
              <a:spcBef>
                <a:spcPts val="6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000" dirty="0">
              <a:solidFill>
                <a:srgbClr val="000000"/>
              </a:solidFill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23528" y="260648"/>
            <a:ext cx="24297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SCHEMA „PICCOLOMINI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HANDLUNG  GESAMT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42" name="Textfeld 41"/>
          <p:cNvSpPr txBox="1"/>
          <p:nvPr/>
        </p:nvSpPr>
        <p:spPr>
          <a:xfrm>
            <a:off x="4644008" y="5229200"/>
            <a:ext cx="2016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Max – </a:t>
            </a:r>
            <a:r>
              <a:rPr lang="de-DE" sz="1200" dirty="0" err="1" smtClean="0"/>
              <a:t>Oct</a:t>
            </a:r>
            <a:r>
              <a:rPr lang="de-DE" sz="1200" dirty="0" smtClean="0"/>
              <a:t>.: Enthüllung  von W.s Verrat + seiner Ächtung.</a:t>
            </a:r>
          </a:p>
          <a:p>
            <a:r>
              <a:rPr lang="de-DE" sz="1200" dirty="0" err="1" smtClean="0"/>
              <a:t>Oct</a:t>
            </a:r>
            <a:r>
              <a:rPr lang="de-DE" sz="1200" dirty="0" smtClean="0"/>
              <a:t>.: Oberbefehlshaber</a:t>
            </a:r>
            <a:endParaRPr lang="de-DE" sz="12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-Design">
  <a:themeElements>
    <a:clrScheme name="Benutzerdefiniert 1">
      <a:dk1>
        <a:sysClr val="windowText" lastClr="000000"/>
      </a:dk1>
      <a:lt1>
        <a:srgbClr val="D6ECFF"/>
      </a:lt1>
      <a:dk2>
        <a:srgbClr val="4E0202"/>
      </a:dk2>
      <a:lt2>
        <a:srgbClr val="D6ECFF"/>
      </a:lt2>
      <a:accent1>
        <a:srgbClr val="860000"/>
      </a:accent1>
      <a:accent2>
        <a:srgbClr val="C00000"/>
      </a:accent2>
      <a:accent3>
        <a:srgbClr val="FF0000"/>
      </a:accent3>
      <a:accent4>
        <a:srgbClr val="FF5353"/>
      </a:accent4>
      <a:accent5>
        <a:srgbClr val="FF0000"/>
      </a:accent5>
      <a:accent6>
        <a:srgbClr val="C00000"/>
      </a:accent6>
      <a:hlink>
        <a:srgbClr val="860000"/>
      </a:hlink>
      <a:folHlink>
        <a:srgbClr val="4E020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</Words>
  <Application>Microsoft Office PowerPoint</Application>
  <PresentationFormat>Bildschirmpräsentation (4:3)</PresentationFormat>
  <Paragraphs>90</Paragraphs>
  <Slides>2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Arthur Bartle</dc:creator>
  <cp:lastModifiedBy>Arthur Bartle</cp:lastModifiedBy>
  <cp:revision>18</cp:revision>
  <dcterms:created xsi:type="dcterms:W3CDTF">2018-11-06T15:43:10Z</dcterms:created>
  <dcterms:modified xsi:type="dcterms:W3CDTF">2021-02-13T17:18:04Z</dcterms:modified>
</cp:coreProperties>
</file>