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542C-933D-442D-B60C-5AE0DB23A25F}" type="datetimeFigureOut">
              <a:rPr lang="de-DE" smtClean="0"/>
              <a:pPr/>
              <a:t>19.03.2021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76C9-4FAC-4A58-9F5B-12C193FD9F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542C-933D-442D-B60C-5AE0DB23A25F}" type="datetimeFigureOut">
              <a:rPr lang="de-DE" smtClean="0"/>
              <a:pPr/>
              <a:t>19.03.2021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76C9-4FAC-4A58-9F5B-12C193FD9F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542C-933D-442D-B60C-5AE0DB23A25F}" type="datetimeFigureOut">
              <a:rPr lang="de-DE" smtClean="0"/>
              <a:pPr/>
              <a:t>19.03.2021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76C9-4FAC-4A58-9F5B-12C193FD9F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542C-933D-442D-B60C-5AE0DB23A25F}" type="datetimeFigureOut">
              <a:rPr lang="de-DE" smtClean="0"/>
              <a:pPr/>
              <a:t>19.03.2021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76C9-4FAC-4A58-9F5B-12C193FD9F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542C-933D-442D-B60C-5AE0DB23A25F}" type="datetimeFigureOut">
              <a:rPr lang="de-DE" smtClean="0"/>
              <a:pPr/>
              <a:t>19.03.2021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76C9-4FAC-4A58-9F5B-12C193FD9F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542C-933D-442D-B60C-5AE0DB23A25F}" type="datetimeFigureOut">
              <a:rPr lang="de-DE" smtClean="0"/>
              <a:pPr/>
              <a:t>19.03.2021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76C9-4FAC-4A58-9F5B-12C193FD9F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542C-933D-442D-B60C-5AE0DB23A25F}" type="datetimeFigureOut">
              <a:rPr lang="de-DE" smtClean="0"/>
              <a:pPr/>
              <a:t>19.03.2021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76C9-4FAC-4A58-9F5B-12C193FD9F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542C-933D-442D-B60C-5AE0DB23A25F}" type="datetimeFigureOut">
              <a:rPr lang="de-DE" smtClean="0"/>
              <a:pPr/>
              <a:t>19.03.2021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76C9-4FAC-4A58-9F5B-12C193FD9F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542C-933D-442D-B60C-5AE0DB23A25F}" type="datetimeFigureOut">
              <a:rPr lang="de-DE" smtClean="0"/>
              <a:pPr/>
              <a:t>19.03.2021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76C9-4FAC-4A58-9F5B-12C193FD9F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542C-933D-442D-B60C-5AE0DB23A25F}" type="datetimeFigureOut">
              <a:rPr lang="de-DE" smtClean="0"/>
              <a:pPr/>
              <a:t>19.03.2021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76C9-4FAC-4A58-9F5B-12C193FD9F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542C-933D-442D-B60C-5AE0DB23A25F}" type="datetimeFigureOut">
              <a:rPr lang="de-DE" smtClean="0"/>
              <a:pPr/>
              <a:t>19.03.2021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76C9-4FAC-4A58-9F5B-12C193FD9F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D542C-933D-442D-B60C-5AE0DB23A25F}" type="datetimeFigureOut">
              <a:rPr lang="de-DE" smtClean="0"/>
              <a:pPr/>
              <a:t>19.03.2021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176C9-4FAC-4A58-9F5B-12C193FD9F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1163216"/>
            <a:ext cx="3726533" cy="260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[Wenn den Mensch das Äußerste bedroht]</a:t>
            </a:r>
            <a:endParaRPr kumimoji="0" lang="de-D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da fällt es in die starken Hände der Natur,</a:t>
            </a:r>
            <a:endParaRPr kumimoji="0" lang="de-D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des Riesengeistes, der nur s i c h gehorcht,</a:t>
            </a:r>
            <a:endParaRPr kumimoji="0" lang="de-D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Nichts von Verträgen weiß .. (587 ff.)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Denn lange, bis es nicht mehr kann, behilft</a:t>
            </a:r>
            <a:endParaRPr kumimoji="0" lang="de-D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Sich dies Geschlecht [Normalmensch] mit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feilen Sklavenseelen (583 f.)</a:t>
            </a:r>
            <a:endParaRPr kumimoji="0" lang="de-D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539552" y="332656"/>
            <a:ext cx="4849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e-DE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Herrscherbild </a:t>
            </a:r>
            <a:r>
              <a:rPr lang="de-DE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(s. a. Wallenstein)der </a:t>
            </a:r>
            <a:r>
              <a:rPr lang="de-DE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Gräfin </a:t>
            </a:r>
            <a:r>
              <a:rPr lang="de-DE" b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Terzky</a:t>
            </a:r>
            <a:endParaRPr lang="de-DE" sz="1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16016" y="692696"/>
            <a:ext cx="3995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6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[Die Not] die die T a t will,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6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nicht das Zeichen</a:t>
            </a:r>
            <a:endParaRPr lang="de-DE" sz="1100" dirty="0" smtClean="0">
              <a:solidFill>
                <a:prstClr val="black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6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Den Größten aufsucht und den Besten,</a:t>
            </a:r>
            <a:endParaRPr lang="de-DE" sz="1100" dirty="0" smtClean="0">
              <a:solidFill>
                <a:prstClr val="black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6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Ihn an das Ruder stellt (576 ff.)</a:t>
            </a:r>
          </a:p>
        </p:txBody>
      </p:sp>
      <p:sp>
        <p:nvSpPr>
          <p:cNvPr id="5" name="Rechteck 4"/>
          <p:cNvSpPr/>
          <p:nvPr/>
        </p:nvSpPr>
        <p:spPr>
          <a:xfrm>
            <a:off x="5220072" y="1984485"/>
            <a:ext cx="37444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6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Denn Recht hat jeder eigene Charakter,</a:t>
            </a:r>
            <a:endParaRPr lang="de-DE" sz="1100" dirty="0" smtClean="0">
              <a:solidFill>
                <a:prstClr val="black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6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Der übereinstimmt mit sich selbst, es gibt</a:t>
            </a:r>
            <a:endParaRPr lang="de-DE" sz="1100" dirty="0" smtClean="0">
              <a:solidFill>
                <a:prstClr val="black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6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Kein andres Unrecht, als den Widerspruch (600 ff.)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411760" y="4365104"/>
            <a:ext cx="4392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FF0000"/>
                </a:solidFill>
              </a:rPr>
              <a:t>Persönlichkeitsgigant – eine Art Übermensch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  autonom und gesetzlos, tatkräftig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  innengeleitet, ohne Über-Ich</a:t>
            </a:r>
          </a:p>
          <a:p>
            <a:pPr lvl="1" algn="ctr"/>
            <a:r>
              <a:rPr lang="de-DE" dirty="0" smtClean="0">
                <a:solidFill>
                  <a:srgbClr val="FF0000"/>
                </a:solidFill>
              </a:rPr>
              <a:t>Gegenteil des Herdenmenschen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83568" y="1268760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Dass er für sich allein beschließt, was er allein versteht</a:t>
            </a:r>
            <a:endParaRPr lang="de-DE" sz="1600" dirty="0"/>
          </a:p>
        </p:txBody>
      </p:sp>
      <p:sp>
        <p:nvSpPr>
          <p:cNvPr id="6" name="Textfeld 5"/>
          <p:cNvSpPr txBox="1"/>
          <p:nvPr/>
        </p:nvSpPr>
        <p:spPr>
          <a:xfrm>
            <a:off x="539552" y="198884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4355976" y="1268760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Geworden ist ihm eine Herrscherseele</a:t>
            </a:r>
          </a:p>
          <a:p>
            <a:r>
              <a:rPr lang="de-DE" sz="1600" dirty="0" smtClean="0"/>
              <a:t>Und ist gestellt auf einen Herrscherplatz </a:t>
            </a:r>
            <a:endParaRPr lang="de-DE" sz="1600" dirty="0"/>
          </a:p>
        </p:txBody>
      </p:sp>
      <p:sp>
        <p:nvSpPr>
          <p:cNvPr id="8" name="Textfeld 7"/>
          <p:cNvSpPr txBox="1"/>
          <p:nvPr/>
        </p:nvSpPr>
        <p:spPr>
          <a:xfrm>
            <a:off x="251520" y="2636912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einer, der ein Mittelpunkt / Für viele tausend wird, ein Halt …</a:t>
            </a:r>
          </a:p>
          <a:p>
            <a:r>
              <a:rPr lang="de-DE" sz="1600" dirty="0" smtClean="0"/>
              <a:t>eine feste </a:t>
            </a:r>
            <a:r>
              <a:rPr lang="de-DE" sz="1600" dirty="0" err="1" smtClean="0"/>
              <a:t>Säul</a:t>
            </a:r>
            <a:endParaRPr lang="de-DE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5868144" y="2636912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alles weckt/ Und stärkt und neu belebt um sich herum/ … Kraft … Kraft</a:t>
            </a:r>
            <a:endParaRPr lang="de-DE" sz="1600" dirty="0"/>
          </a:p>
        </p:txBody>
      </p:sp>
      <p:sp>
        <p:nvSpPr>
          <p:cNvPr id="10" name="Textfeld 9"/>
          <p:cNvSpPr txBox="1"/>
          <p:nvPr/>
        </p:nvSpPr>
        <p:spPr>
          <a:xfrm>
            <a:off x="755576" y="4365104"/>
            <a:ext cx="41764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Mit jeder Kraft dazu/ Ist er´s</a:t>
            </a:r>
          </a:p>
          <a:p>
            <a:r>
              <a:rPr lang="de-DE" sz="1600" dirty="0" smtClean="0"/>
              <a:t>und mit der Kraft noch obendrein /</a:t>
            </a:r>
          </a:p>
          <a:p>
            <a:r>
              <a:rPr lang="de-DE" sz="1600" dirty="0" smtClean="0"/>
              <a:t>Buchstäblich zu vollstrecken die Natur</a:t>
            </a:r>
          </a:p>
          <a:p>
            <a:r>
              <a:rPr lang="de-DE" sz="1600" dirty="0" smtClean="0"/>
              <a:t>Dem Herrschtalent den Herrschplatz zu erobern</a:t>
            </a:r>
            <a:endParaRPr lang="de-DE" sz="1600" dirty="0"/>
          </a:p>
        </p:txBody>
      </p:sp>
      <p:sp>
        <p:nvSpPr>
          <p:cNvPr id="11" name="Textfeld 10"/>
          <p:cNvSpPr txBox="1"/>
          <p:nvPr/>
        </p:nvSpPr>
        <p:spPr>
          <a:xfrm>
            <a:off x="5364088" y="4509120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Ja! So sind sie! Schreckt/ Sie alles</a:t>
            </a:r>
          </a:p>
          <a:p>
            <a:r>
              <a:rPr lang="de-DE" sz="1600" dirty="0" smtClean="0"/>
              <a:t>Gleich, was eine Tiefe hat </a:t>
            </a:r>
            <a:endParaRPr lang="de-DE" sz="1600" dirty="0"/>
          </a:p>
        </p:txBody>
      </p:sp>
      <p:sp>
        <p:nvSpPr>
          <p:cNvPr id="12" name="Textfeld 11"/>
          <p:cNvSpPr txBox="1"/>
          <p:nvPr/>
        </p:nvSpPr>
        <p:spPr>
          <a:xfrm>
            <a:off x="2195736" y="260648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 smtClean="0">
                <a:solidFill>
                  <a:srgbClr val="FF0000"/>
                </a:solidFill>
              </a:rPr>
              <a:t>WALLENSTEIN  </a:t>
            </a:r>
            <a:r>
              <a:rPr lang="de-DE" u="sng" dirty="0" smtClean="0">
                <a:solidFill>
                  <a:srgbClr val="FF0000"/>
                </a:solidFill>
              </a:rPr>
              <a:t>aus  der Sicht  von  </a:t>
            </a:r>
            <a:r>
              <a:rPr lang="de-DE" b="1" u="sng" dirty="0" smtClean="0">
                <a:solidFill>
                  <a:srgbClr val="FF0000"/>
                </a:solidFill>
              </a:rPr>
              <a:t>MAX</a:t>
            </a:r>
            <a:endParaRPr lang="de-DE" b="1" u="sng" dirty="0">
              <a:solidFill>
                <a:srgbClr val="FF000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915816" y="2204864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>
                <a:solidFill>
                  <a:srgbClr val="FF0000"/>
                </a:solidFill>
              </a:rPr>
              <a:t> </a:t>
            </a:r>
            <a:r>
              <a:rPr lang="de-DE" sz="2000" b="1" dirty="0" smtClean="0">
                <a:solidFill>
                  <a:srgbClr val="FF0000"/>
                </a:solidFill>
              </a:rPr>
              <a:t>solitärer Geist</a:t>
            </a:r>
          </a:p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Orientierungspunkt   </a:t>
            </a:r>
            <a:endParaRPr lang="de-DE" sz="2800" b="1" dirty="0" smtClean="0">
              <a:solidFill>
                <a:srgbClr val="FF0000"/>
              </a:solidFill>
            </a:endParaRPr>
          </a:p>
          <a:p>
            <a:pPr algn="ctr"/>
            <a:r>
              <a:rPr lang="de-DE" sz="2800" b="1" dirty="0" smtClean="0">
                <a:solidFill>
                  <a:srgbClr val="FF0000"/>
                </a:solidFill>
              </a:rPr>
              <a:t>! W!</a:t>
            </a:r>
          </a:p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Herrscher von Natur aus</a:t>
            </a:r>
          </a:p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Kraftgenie/ Übermaß</a:t>
            </a:r>
          </a:p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Kolossalisches Individuum</a:t>
            </a:r>
            <a:endParaRPr lang="de-DE" b="1" dirty="0" smtClean="0">
              <a:solidFill>
                <a:srgbClr val="FF0000"/>
              </a:solidFill>
            </a:endParaRPr>
          </a:p>
          <a:p>
            <a:pPr algn="ctr"/>
            <a:endParaRPr lang="de-DE" sz="2800" b="1" dirty="0" smtClean="0">
              <a:solidFill>
                <a:srgbClr val="FF0000"/>
              </a:solidFill>
            </a:endParaRPr>
          </a:p>
          <a:p>
            <a:endParaRPr lang="de-DE" sz="2800" b="1" dirty="0">
              <a:solidFill>
                <a:srgbClr val="FF0000"/>
              </a:solidFill>
            </a:endParaRPr>
          </a:p>
        </p:txBody>
      </p:sp>
      <p:sp>
        <p:nvSpPr>
          <p:cNvPr id="14" name="Positionsrahmen 13"/>
          <p:cNvSpPr/>
          <p:nvPr/>
        </p:nvSpPr>
        <p:spPr>
          <a:xfrm>
            <a:off x="3923928" y="2996952"/>
            <a:ext cx="1008112" cy="432048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0000"/>
              </a:solidFill>
            </a:endParaRPr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2843808" y="1844824"/>
            <a:ext cx="720080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stCxn id="7" idx="2"/>
          </p:cNvCxnSpPr>
          <p:nvPr/>
        </p:nvCxnSpPr>
        <p:spPr>
          <a:xfrm flipH="1">
            <a:off x="5292080" y="1853535"/>
            <a:ext cx="936104" cy="4953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V="1">
            <a:off x="1619672" y="4077072"/>
            <a:ext cx="108012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 flipH="1" flipV="1">
            <a:off x="5508104" y="4005064"/>
            <a:ext cx="1080120" cy="5040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>
            <a:off x="1907704" y="3284984"/>
            <a:ext cx="936104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 flipH="1">
            <a:off x="5724128" y="3573016"/>
            <a:ext cx="648072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467544" y="1556792"/>
          <a:ext cx="8064896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>
                          <a:latin typeface="+mn-lt"/>
                          <a:ea typeface="Calibri"/>
                          <a:cs typeface="Times New Roman"/>
                        </a:rPr>
                        <a:t>Wallenstein</a:t>
                      </a:r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>
                          <a:latin typeface="+mn-lt"/>
                          <a:ea typeface="Calibri"/>
                          <a:cs typeface="Times New Roman"/>
                        </a:rPr>
                        <a:t>Kaiser</a:t>
                      </a:r>
                    </a:p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800" dirty="0" smtClean="0">
                          <a:latin typeface="+mn-lt"/>
                          <a:ea typeface="Calibri"/>
                          <a:cs typeface="Times New Roman"/>
                        </a:rPr>
                        <a:t>  neue Ordnung; ohne "Hausmacht„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800" dirty="0" smtClean="0">
                          <a:latin typeface="+mn-lt"/>
                          <a:ea typeface="Calibri"/>
                          <a:cs typeface="Times New Roman"/>
                        </a:rPr>
                        <a:t>  persönliche, natürliche  Größe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800" dirty="0" smtClean="0">
                          <a:latin typeface="+mn-lt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de-DE" sz="1800" dirty="0" err="1" smtClean="0">
                          <a:latin typeface="+mn-lt"/>
                          <a:ea typeface="Calibri"/>
                          <a:cs typeface="Times New Roman"/>
                        </a:rPr>
                        <a:t>auctoritas</a:t>
                      </a:r>
                      <a:r>
                        <a:rPr lang="de-DE" sz="1800" dirty="0" smtClean="0">
                          <a:latin typeface="+mn-lt"/>
                          <a:ea typeface="Calibri"/>
                          <a:cs typeface="Times New Roman"/>
                        </a:rPr>
                        <a:t> durch das eigene Wesen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800" dirty="0" smtClean="0">
                          <a:latin typeface="+mn-lt"/>
                          <a:ea typeface="Calibri"/>
                          <a:cs typeface="Times New Roman"/>
                        </a:rPr>
                        <a:t>  innengeleitet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800" dirty="0" smtClean="0">
                          <a:latin typeface="+mn-lt"/>
                          <a:ea typeface="Calibri"/>
                          <a:cs typeface="Times New Roman"/>
                        </a:rPr>
                        <a:t>  naturrechtliche Legitimierung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800" dirty="0" smtClean="0">
                          <a:latin typeface="+mn-lt"/>
                          <a:ea typeface="Calibri"/>
                          <a:cs typeface="Times New Roman"/>
                        </a:rPr>
                        <a:t>  Ausstrahlung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dirty="0" smtClean="0"/>
                        <a:t>  alte</a:t>
                      </a:r>
                      <a:r>
                        <a:rPr lang="de-DE" baseline="0" dirty="0" smtClean="0"/>
                        <a:t> Ordnung auf aristokratischer  Basis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baseline="0" dirty="0" smtClean="0"/>
                        <a:t>  ererbte oder verliehene Größe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baseline="0" dirty="0" smtClean="0"/>
                        <a:t>  </a:t>
                      </a:r>
                      <a:r>
                        <a:rPr lang="de-DE" baseline="0" dirty="0" err="1" smtClean="0"/>
                        <a:t>auctoritas</a:t>
                      </a:r>
                      <a:r>
                        <a:rPr lang="de-DE" baseline="0" dirty="0" smtClean="0"/>
                        <a:t> durch Rang, Amt, Zepter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baseline="0" dirty="0" smtClean="0"/>
                        <a:t>  Zuschreibung durch die Gesellschaft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baseline="0" dirty="0" smtClean="0"/>
                        <a:t>  dynastische Legitimierung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baseline="0" dirty="0" smtClean="0"/>
                        <a:t>  „Würdenträger“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395536" y="4221088"/>
          <a:ext cx="806489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>
                          <a:latin typeface="+mn-lt"/>
                          <a:ea typeface="Calibri"/>
                          <a:cs typeface="Times New Roman"/>
                        </a:rPr>
                        <a:t>LEGITIMATION</a:t>
                      </a:r>
                      <a:r>
                        <a:rPr lang="de-DE" sz="1800" baseline="0" dirty="0" smtClean="0">
                          <a:latin typeface="+mn-lt"/>
                          <a:ea typeface="Calibri"/>
                          <a:cs typeface="Times New Roman"/>
                        </a:rPr>
                        <a:t> durch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aseline="0" dirty="0" smtClean="0">
                          <a:latin typeface="+mn-lt"/>
                          <a:ea typeface="Calibri"/>
                          <a:cs typeface="Times New Roman"/>
                        </a:rPr>
                        <a:t>individuelles CHARISMA</a:t>
                      </a:r>
                      <a:endParaRPr lang="de-DE" sz="18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>
                          <a:latin typeface="+mn-lt"/>
                          <a:ea typeface="Calibri"/>
                          <a:cs typeface="Times New Roman"/>
                        </a:rPr>
                        <a:t>LEGITIMATION</a:t>
                      </a:r>
                      <a:r>
                        <a:rPr lang="de-DE" sz="1800" baseline="0" dirty="0" smtClean="0">
                          <a:latin typeface="+mn-lt"/>
                          <a:ea typeface="Calibri"/>
                          <a:cs typeface="Times New Roman"/>
                        </a:rPr>
                        <a:t>  durch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aseline="0" dirty="0" smtClean="0">
                          <a:latin typeface="+mn-lt"/>
                          <a:ea typeface="Calibri"/>
                          <a:cs typeface="Times New Roman"/>
                        </a:rPr>
                        <a:t>traditionale gesellschaftliche Regeln</a:t>
                      </a:r>
                      <a:endParaRPr lang="de-DE" sz="18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1547664" y="404664"/>
          <a:ext cx="6096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 smtClean="0"/>
                        <a:t>HERRSCHAFTSFORMEN in der DISKUSSION</a:t>
                      </a:r>
                      <a:endParaRPr lang="de-DE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Benutzerdefiniert 1">
      <a:dk1>
        <a:sysClr val="windowText" lastClr="000000"/>
      </a:dk1>
      <a:lt1>
        <a:srgbClr val="D6ECFF"/>
      </a:lt1>
      <a:dk2>
        <a:srgbClr val="4E0202"/>
      </a:dk2>
      <a:lt2>
        <a:srgbClr val="D6ECFF"/>
      </a:lt2>
      <a:accent1>
        <a:srgbClr val="860000"/>
      </a:accent1>
      <a:accent2>
        <a:srgbClr val="C00000"/>
      </a:accent2>
      <a:accent3>
        <a:srgbClr val="FF0000"/>
      </a:accent3>
      <a:accent4>
        <a:srgbClr val="FF5353"/>
      </a:accent4>
      <a:accent5>
        <a:srgbClr val="FF0000"/>
      </a:accent5>
      <a:accent6>
        <a:srgbClr val="C00000"/>
      </a:accent6>
      <a:hlink>
        <a:srgbClr val="860000"/>
      </a:hlink>
      <a:folHlink>
        <a:srgbClr val="4E020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Bildschirmpräsentation (4:3)</PresentationFormat>
  <Paragraphs>60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Folie 1</vt:lpstr>
      <vt:lpstr>Folie 2</vt:lpstr>
      <vt:lpstr>Folie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Arthur Bartle</dc:creator>
  <cp:lastModifiedBy>Arthur Bartle</cp:lastModifiedBy>
  <cp:revision>15</cp:revision>
  <dcterms:created xsi:type="dcterms:W3CDTF">2018-11-28T10:17:10Z</dcterms:created>
  <dcterms:modified xsi:type="dcterms:W3CDTF">2021-03-19T10:50:48Z</dcterms:modified>
</cp:coreProperties>
</file>