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6" r:id="rId3"/>
    <p:sldId id="309" r:id="rId4"/>
    <p:sldId id="308" r:id="rId5"/>
    <p:sldId id="384" r:id="rId6"/>
    <p:sldId id="281" r:id="rId7"/>
    <p:sldId id="259" r:id="rId8"/>
    <p:sldId id="282" r:id="rId9"/>
    <p:sldId id="260" r:id="rId10"/>
    <p:sldId id="283" r:id="rId11"/>
    <p:sldId id="284" r:id="rId12"/>
    <p:sldId id="285" r:id="rId13"/>
    <p:sldId id="386" r:id="rId14"/>
    <p:sldId id="287" r:id="rId15"/>
    <p:sldId id="288" r:id="rId16"/>
    <p:sldId id="310" r:id="rId17"/>
    <p:sldId id="312" r:id="rId18"/>
    <p:sldId id="313" r:id="rId19"/>
    <p:sldId id="311"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0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FF00"/>
    <a:srgbClr val="006699"/>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9" autoAdjust="0"/>
    <p:restoredTop sz="94660"/>
  </p:normalViewPr>
  <p:slideViewPr>
    <p:cSldViewPr>
      <p:cViewPr>
        <p:scale>
          <a:sx n="70" d="100"/>
          <a:sy n="70" d="100"/>
        </p:scale>
        <p:origin x="-1296"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E42A6A-763F-45CF-B8E4-D2EAF8F78D46}" type="doc">
      <dgm:prSet loTypeId="urn:microsoft.com/office/officeart/2005/8/layout/vList4" loCatId="list" qsTypeId="urn:microsoft.com/office/officeart/2005/8/quickstyle/3d2" qsCatId="3D" csTypeId="urn:microsoft.com/office/officeart/2005/8/colors/colorful1" csCatId="colorful" phldr="1"/>
      <dgm:spPr/>
      <dgm:t>
        <a:bodyPr/>
        <a:lstStyle/>
        <a:p>
          <a:endParaRPr lang="en-US"/>
        </a:p>
      </dgm:t>
    </dgm:pt>
    <dgm:pt modelId="{E0CD03AC-B28E-4A58-AD4E-9F77C8E87EBB}">
      <dgm:prSet phldrT="[Text]" custT="1"/>
      <dgm:spPr>
        <a:solidFill>
          <a:srgbClr val="C00000"/>
        </a:solidFill>
      </dgm:spPr>
      <dgm:t>
        <a:bodyPr anchor="t"/>
        <a:lstStyle/>
        <a:p>
          <a:r>
            <a:rPr lang="en-US" altLang="zh-CN" sz="3600" b="1" dirty="0" smtClean="0">
              <a:effectLst>
                <a:outerShdw blurRad="38100" dist="38100" dir="2700000" algn="tl">
                  <a:srgbClr val="000000">
                    <a:alpha val="43137"/>
                  </a:srgbClr>
                </a:outerShdw>
              </a:effectLst>
            </a:rPr>
            <a:t>《</a:t>
          </a:r>
          <a:r>
            <a:rPr lang="zh-CN" altLang="en-US" sz="3600" b="1" dirty="0" smtClean="0">
              <a:effectLst>
                <a:outerShdw blurRad="38100" dist="38100" dir="2700000" algn="tl">
                  <a:srgbClr val="000000">
                    <a:alpha val="43137"/>
                  </a:srgbClr>
                </a:outerShdw>
              </a:effectLst>
            </a:rPr>
            <a:t>神学</a:t>
          </a:r>
          <a:r>
            <a:rPr lang="en-US" altLang="zh-CN" sz="3600" b="1" dirty="0" smtClean="0">
              <a:effectLst>
                <a:outerShdw blurRad="38100" dist="38100" dir="2700000" algn="tl">
                  <a:srgbClr val="000000">
                    <a:alpha val="43137"/>
                  </a:srgbClr>
                </a:outerShdw>
              </a:effectLst>
            </a:rPr>
            <a:t>》</a:t>
          </a:r>
          <a:r>
            <a:rPr lang="zh-CN" altLang="en-US" sz="3600" b="1" dirty="0" smtClean="0">
              <a:effectLst>
                <a:outerShdw blurRad="38100" dist="38100" dir="2700000" algn="tl">
                  <a:srgbClr val="000000">
                    <a:alpha val="43137"/>
                  </a:srgbClr>
                </a:outerShdw>
              </a:effectLst>
            </a:rPr>
            <a:t>介绍                                         </a:t>
          </a:r>
          <a:r>
            <a:rPr lang="en-US" altLang="zh-CN" sz="3200" dirty="0" smtClean="0"/>
            <a:t>	</a:t>
          </a:r>
          <a:r>
            <a:rPr lang="en-US" sz="2400" dirty="0" smtClean="0"/>
            <a:t> Introduction to THEOLOGY</a:t>
          </a:r>
          <a:endParaRPr lang="en-US" sz="3200" dirty="0"/>
        </a:p>
      </dgm:t>
    </dgm:pt>
    <dgm:pt modelId="{D8E751E2-FB07-46D5-A54C-CF084B11E07F}" type="parTrans" cxnId="{0659F3BA-9742-423D-8D08-05075862AD74}">
      <dgm:prSet/>
      <dgm:spPr/>
      <dgm:t>
        <a:bodyPr/>
        <a:lstStyle/>
        <a:p>
          <a:endParaRPr lang="en-US"/>
        </a:p>
      </dgm:t>
    </dgm:pt>
    <dgm:pt modelId="{0EC5E02F-1E33-4B2C-A94B-DD6AB4DAF119}" type="sibTrans" cxnId="{0659F3BA-9742-423D-8D08-05075862AD74}">
      <dgm:prSet/>
      <dgm:spPr/>
      <dgm:t>
        <a:bodyPr/>
        <a:lstStyle/>
        <a:p>
          <a:endParaRPr lang="en-US"/>
        </a:p>
      </dgm:t>
    </dgm:pt>
    <dgm:pt modelId="{F3DA57C6-1A80-49DF-958C-068C7530C1B3}">
      <dgm:prSet phldrT="[Text]" custT="1"/>
      <dgm:spPr>
        <a:solidFill>
          <a:schemeClr val="accent3">
            <a:lumMod val="50000"/>
          </a:schemeClr>
        </a:solidFill>
      </dgm:spPr>
      <dgm:t>
        <a:bodyPr/>
        <a:lstStyle/>
        <a:p>
          <a:r>
            <a:rPr lang="zh-CN" altLang="en-US" sz="3600" b="1" dirty="0" smtClean="0">
              <a:effectLst>
                <a:outerShdw blurRad="38100" dist="38100" dir="2700000" algn="tl">
                  <a:srgbClr val="000000">
                    <a:alpha val="43137"/>
                  </a:srgbClr>
                </a:outerShdw>
              </a:effectLst>
            </a:rPr>
            <a:t>纯正教义的重要性                                         </a:t>
          </a:r>
          <a:r>
            <a:rPr lang="en-US" altLang="zh-CN" sz="3200" dirty="0" smtClean="0"/>
            <a:t>	</a:t>
          </a:r>
          <a:r>
            <a:rPr lang="en-US" sz="2400" dirty="0" smtClean="0"/>
            <a:t>The Importance of Sound Doctrine</a:t>
          </a:r>
          <a:endParaRPr lang="en-US" sz="3200" dirty="0"/>
        </a:p>
      </dgm:t>
    </dgm:pt>
    <dgm:pt modelId="{F256E879-7343-4D11-AEC6-522EC02DF0DD}" type="parTrans" cxnId="{E7697D1E-8F93-4B9C-B2B1-7D3E5B238527}">
      <dgm:prSet/>
      <dgm:spPr/>
      <dgm:t>
        <a:bodyPr/>
        <a:lstStyle/>
        <a:p>
          <a:endParaRPr lang="en-US"/>
        </a:p>
      </dgm:t>
    </dgm:pt>
    <dgm:pt modelId="{B0B1A81B-7628-4A20-96E3-67AE75CCAC26}" type="sibTrans" cxnId="{E7697D1E-8F93-4B9C-B2B1-7D3E5B238527}">
      <dgm:prSet/>
      <dgm:spPr/>
      <dgm:t>
        <a:bodyPr/>
        <a:lstStyle/>
        <a:p>
          <a:endParaRPr lang="en-US"/>
        </a:p>
      </dgm:t>
    </dgm:pt>
    <dgm:pt modelId="{13EDE33B-A33F-41F4-85BF-F629437BB9DD}">
      <dgm:prSet phldrT="[Text]" custT="1"/>
      <dgm:spPr>
        <a:solidFill>
          <a:schemeClr val="accent4">
            <a:lumMod val="50000"/>
          </a:schemeClr>
        </a:solidFill>
      </dgm:spPr>
      <dgm:t>
        <a:bodyPr/>
        <a:lstStyle/>
        <a:p>
          <a:r>
            <a:rPr lang="zh-CN" altLang="en-US" sz="3200" b="1" dirty="0" smtClean="0"/>
            <a:t>为什么基督徒相信的教义都有所不同？</a:t>
          </a:r>
          <a:r>
            <a:rPr lang="en-US" altLang="zh-CN" sz="3200" dirty="0" smtClean="0"/>
            <a:t>	</a:t>
          </a:r>
          <a:r>
            <a:rPr lang="en-US" sz="2400" dirty="0" smtClean="0"/>
            <a:t>Why Christians believe different doctrines</a:t>
          </a:r>
          <a:endParaRPr lang="en-US" sz="3200" dirty="0"/>
        </a:p>
      </dgm:t>
    </dgm:pt>
    <dgm:pt modelId="{ED14D2BD-C77C-42F0-A474-DFF7CB217FB5}" type="parTrans" cxnId="{670B5CB5-A1D7-4E34-89D2-9F20F35E52C5}">
      <dgm:prSet/>
      <dgm:spPr/>
      <dgm:t>
        <a:bodyPr/>
        <a:lstStyle/>
        <a:p>
          <a:endParaRPr lang="en-US"/>
        </a:p>
      </dgm:t>
    </dgm:pt>
    <dgm:pt modelId="{EAFD3A4C-7088-4191-BF90-B3A58B5388E0}" type="sibTrans" cxnId="{670B5CB5-A1D7-4E34-89D2-9F20F35E52C5}">
      <dgm:prSet/>
      <dgm:spPr/>
      <dgm:t>
        <a:bodyPr/>
        <a:lstStyle/>
        <a:p>
          <a:endParaRPr lang="en-US"/>
        </a:p>
      </dgm:t>
    </dgm:pt>
    <dgm:pt modelId="{3F41BE95-6C0F-4B0A-9296-2AA9D508E7DD}" type="pres">
      <dgm:prSet presAssocID="{8EE42A6A-763F-45CF-B8E4-D2EAF8F78D46}" presName="linear" presStyleCnt="0">
        <dgm:presLayoutVars>
          <dgm:dir/>
          <dgm:resizeHandles val="exact"/>
        </dgm:presLayoutVars>
      </dgm:prSet>
      <dgm:spPr/>
      <dgm:t>
        <a:bodyPr/>
        <a:lstStyle/>
        <a:p>
          <a:endParaRPr lang="en-US"/>
        </a:p>
      </dgm:t>
    </dgm:pt>
    <dgm:pt modelId="{F12B6380-BB58-444B-8F33-D8CAEC940E83}" type="pres">
      <dgm:prSet presAssocID="{E0CD03AC-B28E-4A58-AD4E-9F77C8E87EBB}" presName="comp" presStyleCnt="0"/>
      <dgm:spPr/>
    </dgm:pt>
    <dgm:pt modelId="{181BCA52-4C23-40BC-B3BD-C1C73171289D}" type="pres">
      <dgm:prSet presAssocID="{E0CD03AC-B28E-4A58-AD4E-9F77C8E87EBB}" presName="box" presStyleLbl="node1" presStyleIdx="0" presStyleCnt="3"/>
      <dgm:spPr/>
      <dgm:t>
        <a:bodyPr/>
        <a:lstStyle/>
        <a:p>
          <a:endParaRPr lang="en-US"/>
        </a:p>
      </dgm:t>
    </dgm:pt>
    <dgm:pt modelId="{7880086C-09E2-4839-830A-752B1F1332E2}" type="pres">
      <dgm:prSet presAssocID="{E0CD03AC-B28E-4A58-AD4E-9F77C8E87EBB}" presName="img" presStyleLbl="fgImgPlace1" presStyleIdx="0" presStyleCnt="3"/>
      <dgm:spPr/>
    </dgm:pt>
    <dgm:pt modelId="{A908C58E-D363-44F8-9D72-10711DB53E81}" type="pres">
      <dgm:prSet presAssocID="{E0CD03AC-B28E-4A58-AD4E-9F77C8E87EBB}" presName="text" presStyleLbl="node1" presStyleIdx="0" presStyleCnt="3">
        <dgm:presLayoutVars>
          <dgm:bulletEnabled val="1"/>
        </dgm:presLayoutVars>
      </dgm:prSet>
      <dgm:spPr/>
      <dgm:t>
        <a:bodyPr/>
        <a:lstStyle/>
        <a:p>
          <a:endParaRPr lang="en-US"/>
        </a:p>
      </dgm:t>
    </dgm:pt>
    <dgm:pt modelId="{1BF9D8A9-8DA0-4B11-8724-19E93BC12767}" type="pres">
      <dgm:prSet presAssocID="{0EC5E02F-1E33-4B2C-A94B-DD6AB4DAF119}" presName="spacer" presStyleCnt="0"/>
      <dgm:spPr/>
    </dgm:pt>
    <dgm:pt modelId="{562F860C-F0F1-4E6F-8B0F-45891D806F97}" type="pres">
      <dgm:prSet presAssocID="{F3DA57C6-1A80-49DF-958C-068C7530C1B3}" presName="comp" presStyleCnt="0"/>
      <dgm:spPr/>
    </dgm:pt>
    <dgm:pt modelId="{D6B247B4-A8A7-45CE-9F35-C2FFB40B28EA}" type="pres">
      <dgm:prSet presAssocID="{F3DA57C6-1A80-49DF-958C-068C7530C1B3}" presName="box" presStyleLbl="node1" presStyleIdx="1" presStyleCnt="3"/>
      <dgm:spPr/>
      <dgm:t>
        <a:bodyPr/>
        <a:lstStyle/>
        <a:p>
          <a:endParaRPr lang="en-US"/>
        </a:p>
      </dgm:t>
    </dgm:pt>
    <dgm:pt modelId="{2DDF787C-36C4-4B43-BECF-AD7845DFEC48}" type="pres">
      <dgm:prSet presAssocID="{F3DA57C6-1A80-49DF-958C-068C7530C1B3}" presName="img" presStyleLbl="fgImgPlace1" presStyleIdx="1" presStyleCnt="3"/>
      <dgm:spPr/>
    </dgm:pt>
    <dgm:pt modelId="{8F6747B7-7681-475F-98F3-B6F5218A3736}" type="pres">
      <dgm:prSet presAssocID="{F3DA57C6-1A80-49DF-958C-068C7530C1B3}" presName="text" presStyleLbl="node1" presStyleIdx="1" presStyleCnt="3">
        <dgm:presLayoutVars>
          <dgm:bulletEnabled val="1"/>
        </dgm:presLayoutVars>
      </dgm:prSet>
      <dgm:spPr/>
      <dgm:t>
        <a:bodyPr/>
        <a:lstStyle/>
        <a:p>
          <a:endParaRPr lang="en-US"/>
        </a:p>
      </dgm:t>
    </dgm:pt>
    <dgm:pt modelId="{4828EA96-5C3A-4206-BDC8-08A090414E35}" type="pres">
      <dgm:prSet presAssocID="{B0B1A81B-7628-4A20-96E3-67AE75CCAC26}" presName="spacer" presStyleCnt="0"/>
      <dgm:spPr/>
    </dgm:pt>
    <dgm:pt modelId="{E0E03468-F0F0-4DC3-8DF1-F20C3A616BAF}" type="pres">
      <dgm:prSet presAssocID="{13EDE33B-A33F-41F4-85BF-F629437BB9DD}" presName="comp" presStyleCnt="0"/>
      <dgm:spPr/>
    </dgm:pt>
    <dgm:pt modelId="{73CFA446-5D53-4229-AA0A-88B24FECCFC7}" type="pres">
      <dgm:prSet presAssocID="{13EDE33B-A33F-41F4-85BF-F629437BB9DD}" presName="box" presStyleLbl="node1" presStyleIdx="2" presStyleCnt="3"/>
      <dgm:spPr/>
      <dgm:t>
        <a:bodyPr/>
        <a:lstStyle/>
        <a:p>
          <a:endParaRPr lang="en-US"/>
        </a:p>
      </dgm:t>
    </dgm:pt>
    <dgm:pt modelId="{D5FC9FDB-B36D-4EA7-BA21-FACE028CC646}" type="pres">
      <dgm:prSet presAssocID="{13EDE33B-A33F-41F4-85BF-F629437BB9DD}" presName="img" presStyleLbl="fgImgPlace1" presStyleIdx="2" presStyleCnt="3"/>
      <dgm:spPr/>
    </dgm:pt>
    <dgm:pt modelId="{3015403C-DBC0-4B0A-A877-32ABA8B61C2D}" type="pres">
      <dgm:prSet presAssocID="{13EDE33B-A33F-41F4-85BF-F629437BB9DD}" presName="text" presStyleLbl="node1" presStyleIdx="2" presStyleCnt="3">
        <dgm:presLayoutVars>
          <dgm:bulletEnabled val="1"/>
        </dgm:presLayoutVars>
      </dgm:prSet>
      <dgm:spPr/>
      <dgm:t>
        <a:bodyPr/>
        <a:lstStyle/>
        <a:p>
          <a:endParaRPr lang="en-US"/>
        </a:p>
      </dgm:t>
    </dgm:pt>
  </dgm:ptLst>
  <dgm:cxnLst>
    <dgm:cxn modelId="{F419857D-F5C2-46D6-93DE-660C1BACAEA1}" type="presOf" srcId="{E0CD03AC-B28E-4A58-AD4E-9F77C8E87EBB}" destId="{181BCA52-4C23-40BC-B3BD-C1C73171289D}" srcOrd="0" destOrd="0" presId="urn:microsoft.com/office/officeart/2005/8/layout/vList4"/>
    <dgm:cxn modelId="{4893C929-8FF7-494B-A7F7-235C76110053}" type="presOf" srcId="{F3DA57C6-1A80-49DF-958C-068C7530C1B3}" destId="{D6B247B4-A8A7-45CE-9F35-C2FFB40B28EA}" srcOrd="0" destOrd="0" presId="urn:microsoft.com/office/officeart/2005/8/layout/vList4"/>
    <dgm:cxn modelId="{670B5CB5-A1D7-4E34-89D2-9F20F35E52C5}" srcId="{8EE42A6A-763F-45CF-B8E4-D2EAF8F78D46}" destId="{13EDE33B-A33F-41F4-85BF-F629437BB9DD}" srcOrd="2" destOrd="0" parTransId="{ED14D2BD-C77C-42F0-A474-DFF7CB217FB5}" sibTransId="{EAFD3A4C-7088-4191-BF90-B3A58B5388E0}"/>
    <dgm:cxn modelId="{2FCB4B29-DAC9-4C68-AC37-058AD89E0EC7}" type="presOf" srcId="{F3DA57C6-1A80-49DF-958C-068C7530C1B3}" destId="{8F6747B7-7681-475F-98F3-B6F5218A3736}" srcOrd="1" destOrd="0" presId="urn:microsoft.com/office/officeart/2005/8/layout/vList4"/>
    <dgm:cxn modelId="{0030CCB3-2817-4509-93FC-6DAFCE10813F}" type="presOf" srcId="{E0CD03AC-B28E-4A58-AD4E-9F77C8E87EBB}" destId="{A908C58E-D363-44F8-9D72-10711DB53E81}" srcOrd="1" destOrd="0" presId="urn:microsoft.com/office/officeart/2005/8/layout/vList4"/>
    <dgm:cxn modelId="{5268A9F0-B953-4593-BF9E-10149A0D2946}" type="presOf" srcId="{8EE42A6A-763F-45CF-B8E4-D2EAF8F78D46}" destId="{3F41BE95-6C0F-4B0A-9296-2AA9D508E7DD}" srcOrd="0" destOrd="0" presId="urn:microsoft.com/office/officeart/2005/8/layout/vList4"/>
    <dgm:cxn modelId="{0659F3BA-9742-423D-8D08-05075862AD74}" srcId="{8EE42A6A-763F-45CF-B8E4-D2EAF8F78D46}" destId="{E0CD03AC-B28E-4A58-AD4E-9F77C8E87EBB}" srcOrd="0" destOrd="0" parTransId="{D8E751E2-FB07-46D5-A54C-CF084B11E07F}" sibTransId="{0EC5E02F-1E33-4B2C-A94B-DD6AB4DAF119}"/>
    <dgm:cxn modelId="{C6CA35ED-1352-4490-AFE2-1D1A1D8FDC7F}" type="presOf" srcId="{13EDE33B-A33F-41F4-85BF-F629437BB9DD}" destId="{3015403C-DBC0-4B0A-A877-32ABA8B61C2D}" srcOrd="1" destOrd="0" presId="urn:microsoft.com/office/officeart/2005/8/layout/vList4"/>
    <dgm:cxn modelId="{E7697D1E-8F93-4B9C-B2B1-7D3E5B238527}" srcId="{8EE42A6A-763F-45CF-B8E4-D2EAF8F78D46}" destId="{F3DA57C6-1A80-49DF-958C-068C7530C1B3}" srcOrd="1" destOrd="0" parTransId="{F256E879-7343-4D11-AEC6-522EC02DF0DD}" sibTransId="{B0B1A81B-7628-4A20-96E3-67AE75CCAC26}"/>
    <dgm:cxn modelId="{3C6315B8-BF75-49C7-83D3-0DD45DED24F6}" type="presOf" srcId="{13EDE33B-A33F-41F4-85BF-F629437BB9DD}" destId="{73CFA446-5D53-4229-AA0A-88B24FECCFC7}" srcOrd="0" destOrd="0" presId="urn:microsoft.com/office/officeart/2005/8/layout/vList4"/>
    <dgm:cxn modelId="{A69C8800-03B6-4DEB-8BF1-2280863EF632}" type="presParOf" srcId="{3F41BE95-6C0F-4B0A-9296-2AA9D508E7DD}" destId="{F12B6380-BB58-444B-8F33-D8CAEC940E83}" srcOrd="0" destOrd="0" presId="urn:microsoft.com/office/officeart/2005/8/layout/vList4"/>
    <dgm:cxn modelId="{01A18859-A3C3-42F6-AE15-C8AB1360817F}" type="presParOf" srcId="{F12B6380-BB58-444B-8F33-D8CAEC940E83}" destId="{181BCA52-4C23-40BC-B3BD-C1C73171289D}" srcOrd="0" destOrd="0" presId="urn:microsoft.com/office/officeart/2005/8/layout/vList4"/>
    <dgm:cxn modelId="{3FCDD239-AC41-4484-8E16-3B9A36A4B7B9}" type="presParOf" srcId="{F12B6380-BB58-444B-8F33-D8CAEC940E83}" destId="{7880086C-09E2-4839-830A-752B1F1332E2}" srcOrd="1" destOrd="0" presId="urn:microsoft.com/office/officeart/2005/8/layout/vList4"/>
    <dgm:cxn modelId="{C968A278-DB0A-4651-B19A-EFBBA930374B}" type="presParOf" srcId="{F12B6380-BB58-444B-8F33-D8CAEC940E83}" destId="{A908C58E-D363-44F8-9D72-10711DB53E81}" srcOrd="2" destOrd="0" presId="urn:microsoft.com/office/officeart/2005/8/layout/vList4"/>
    <dgm:cxn modelId="{99E182FC-11D4-44ED-AAA6-2E418D6EF423}" type="presParOf" srcId="{3F41BE95-6C0F-4B0A-9296-2AA9D508E7DD}" destId="{1BF9D8A9-8DA0-4B11-8724-19E93BC12767}" srcOrd="1" destOrd="0" presId="urn:microsoft.com/office/officeart/2005/8/layout/vList4"/>
    <dgm:cxn modelId="{60B68D90-F324-478B-97AD-16A7A1390624}" type="presParOf" srcId="{3F41BE95-6C0F-4B0A-9296-2AA9D508E7DD}" destId="{562F860C-F0F1-4E6F-8B0F-45891D806F97}" srcOrd="2" destOrd="0" presId="urn:microsoft.com/office/officeart/2005/8/layout/vList4"/>
    <dgm:cxn modelId="{D7E2DB4A-976F-4696-A99B-9AC142A555DE}" type="presParOf" srcId="{562F860C-F0F1-4E6F-8B0F-45891D806F97}" destId="{D6B247B4-A8A7-45CE-9F35-C2FFB40B28EA}" srcOrd="0" destOrd="0" presId="urn:microsoft.com/office/officeart/2005/8/layout/vList4"/>
    <dgm:cxn modelId="{B91DBBE8-285B-4FCB-86FE-2F8CDD2FF641}" type="presParOf" srcId="{562F860C-F0F1-4E6F-8B0F-45891D806F97}" destId="{2DDF787C-36C4-4B43-BECF-AD7845DFEC48}" srcOrd="1" destOrd="0" presId="urn:microsoft.com/office/officeart/2005/8/layout/vList4"/>
    <dgm:cxn modelId="{76DD2D0A-CED9-4AF0-B2AD-62979CC43C85}" type="presParOf" srcId="{562F860C-F0F1-4E6F-8B0F-45891D806F97}" destId="{8F6747B7-7681-475F-98F3-B6F5218A3736}" srcOrd="2" destOrd="0" presId="urn:microsoft.com/office/officeart/2005/8/layout/vList4"/>
    <dgm:cxn modelId="{C39DF144-D8AF-4297-A40A-8F3B2128B942}" type="presParOf" srcId="{3F41BE95-6C0F-4B0A-9296-2AA9D508E7DD}" destId="{4828EA96-5C3A-4206-BDC8-08A090414E35}" srcOrd="3" destOrd="0" presId="urn:microsoft.com/office/officeart/2005/8/layout/vList4"/>
    <dgm:cxn modelId="{E2D585E6-60DB-4DCB-A38B-401F7796B68F}" type="presParOf" srcId="{3F41BE95-6C0F-4B0A-9296-2AA9D508E7DD}" destId="{E0E03468-F0F0-4DC3-8DF1-F20C3A616BAF}" srcOrd="4" destOrd="0" presId="urn:microsoft.com/office/officeart/2005/8/layout/vList4"/>
    <dgm:cxn modelId="{D8ED233F-1C7A-4B08-9944-6881F308FACF}" type="presParOf" srcId="{E0E03468-F0F0-4DC3-8DF1-F20C3A616BAF}" destId="{73CFA446-5D53-4229-AA0A-88B24FECCFC7}" srcOrd="0" destOrd="0" presId="urn:microsoft.com/office/officeart/2005/8/layout/vList4"/>
    <dgm:cxn modelId="{EF48D006-B16D-42AA-8A27-C199B480DA0D}" type="presParOf" srcId="{E0E03468-F0F0-4DC3-8DF1-F20C3A616BAF}" destId="{D5FC9FDB-B36D-4EA7-BA21-FACE028CC646}" srcOrd="1" destOrd="0" presId="urn:microsoft.com/office/officeart/2005/8/layout/vList4"/>
    <dgm:cxn modelId="{0C7ED0FF-1C73-48D1-8338-CC669F662B04}" type="presParOf" srcId="{E0E03468-F0F0-4DC3-8DF1-F20C3A616BAF}" destId="{3015403C-DBC0-4B0A-A877-32ABA8B61C2D}"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E42A6A-763F-45CF-B8E4-D2EAF8F78D46}" type="doc">
      <dgm:prSet loTypeId="urn:microsoft.com/office/officeart/2005/8/layout/vList4" loCatId="list" qsTypeId="urn:microsoft.com/office/officeart/2005/8/quickstyle/3d2" qsCatId="3D" csTypeId="urn:microsoft.com/office/officeart/2005/8/colors/colorful5" csCatId="colorful" phldr="1"/>
      <dgm:spPr/>
      <dgm:t>
        <a:bodyPr/>
        <a:lstStyle/>
        <a:p>
          <a:endParaRPr lang="en-US"/>
        </a:p>
      </dgm:t>
    </dgm:pt>
    <dgm:pt modelId="{13EDE33B-A33F-41F4-85BF-F629437BB9DD}">
      <dgm:prSet phldrT="[Text]" custT="1"/>
      <dgm:spPr>
        <a:solidFill>
          <a:schemeClr val="tx2">
            <a:lumMod val="50000"/>
          </a:schemeClr>
        </a:solidFill>
      </dgm:spPr>
      <dgm:t>
        <a:bodyPr/>
        <a:lstStyle/>
        <a:p>
          <a:r>
            <a:rPr lang="zh-CN" altLang="en-US" sz="3200" b="1" dirty="0" smtClean="0">
              <a:effectLst>
                <a:outerShdw blurRad="38100" dist="38100" dir="2700000" algn="tl">
                  <a:srgbClr val="000000">
                    <a:alpha val="43137"/>
                  </a:srgbClr>
                </a:outerShdw>
              </a:effectLst>
            </a:rPr>
            <a:t>        </a:t>
          </a:r>
          <a:r>
            <a:rPr lang="zh-CN" altLang="en-US" sz="4000" b="1" dirty="0" smtClean="0">
              <a:effectLst>
                <a:outerShdw blurRad="38100" dist="38100" dir="2700000" algn="tl">
                  <a:srgbClr val="000000">
                    <a:alpha val="43137"/>
                  </a:srgbClr>
                </a:outerShdw>
              </a:effectLst>
            </a:rPr>
            <a:t>基督信仰的基要信条                                </a:t>
          </a:r>
          <a:r>
            <a:rPr lang="en-US" altLang="zh-CN" sz="3200" dirty="0" smtClean="0"/>
            <a:t>	</a:t>
          </a:r>
          <a:r>
            <a:rPr lang="en-US" sz="2400" dirty="0" smtClean="0"/>
            <a:t>Essential Beliefs of the Christian Faith</a:t>
          </a:r>
          <a:endParaRPr lang="en-US" sz="3200" dirty="0"/>
        </a:p>
      </dgm:t>
    </dgm:pt>
    <dgm:pt modelId="{ED14D2BD-C77C-42F0-A474-DFF7CB217FB5}" type="parTrans" cxnId="{670B5CB5-A1D7-4E34-89D2-9F20F35E52C5}">
      <dgm:prSet/>
      <dgm:spPr/>
      <dgm:t>
        <a:bodyPr/>
        <a:lstStyle/>
        <a:p>
          <a:endParaRPr lang="en-US"/>
        </a:p>
      </dgm:t>
    </dgm:pt>
    <dgm:pt modelId="{EAFD3A4C-7088-4191-BF90-B3A58B5388E0}" type="sibTrans" cxnId="{670B5CB5-A1D7-4E34-89D2-9F20F35E52C5}">
      <dgm:prSet/>
      <dgm:spPr/>
      <dgm:t>
        <a:bodyPr/>
        <a:lstStyle/>
        <a:p>
          <a:endParaRPr lang="en-US"/>
        </a:p>
      </dgm:t>
    </dgm:pt>
    <dgm:pt modelId="{3F41BE95-6C0F-4B0A-9296-2AA9D508E7DD}" type="pres">
      <dgm:prSet presAssocID="{8EE42A6A-763F-45CF-B8E4-D2EAF8F78D46}" presName="linear" presStyleCnt="0">
        <dgm:presLayoutVars>
          <dgm:dir/>
          <dgm:resizeHandles val="exact"/>
        </dgm:presLayoutVars>
      </dgm:prSet>
      <dgm:spPr/>
      <dgm:t>
        <a:bodyPr/>
        <a:lstStyle/>
        <a:p>
          <a:endParaRPr lang="en-US"/>
        </a:p>
      </dgm:t>
    </dgm:pt>
    <dgm:pt modelId="{E0E03468-F0F0-4DC3-8DF1-F20C3A616BAF}" type="pres">
      <dgm:prSet presAssocID="{13EDE33B-A33F-41F4-85BF-F629437BB9DD}" presName="comp" presStyleCnt="0"/>
      <dgm:spPr/>
    </dgm:pt>
    <dgm:pt modelId="{73CFA446-5D53-4229-AA0A-88B24FECCFC7}" type="pres">
      <dgm:prSet presAssocID="{13EDE33B-A33F-41F4-85BF-F629437BB9DD}" presName="box" presStyleLbl="node1" presStyleIdx="0" presStyleCnt="1" custLinFactNeighborY="5000"/>
      <dgm:spPr/>
      <dgm:t>
        <a:bodyPr/>
        <a:lstStyle/>
        <a:p>
          <a:endParaRPr lang="en-US"/>
        </a:p>
      </dgm:t>
    </dgm:pt>
    <dgm:pt modelId="{D5FC9FDB-B36D-4EA7-BA21-FACE028CC646}" type="pres">
      <dgm:prSet presAssocID="{13EDE33B-A33F-41F4-85BF-F629437BB9DD}" presName="img" presStyleLbl="fgImgPlace1" presStyleIdx="0" presStyleCnt="1"/>
      <dgm:spPr/>
    </dgm:pt>
    <dgm:pt modelId="{3015403C-DBC0-4B0A-A877-32ABA8B61C2D}" type="pres">
      <dgm:prSet presAssocID="{13EDE33B-A33F-41F4-85BF-F629437BB9DD}" presName="text" presStyleLbl="node1" presStyleIdx="0" presStyleCnt="1">
        <dgm:presLayoutVars>
          <dgm:bulletEnabled val="1"/>
        </dgm:presLayoutVars>
      </dgm:prSet>
      <dgm:spPr/>
      <dgm:t>
        <a:bodyPr/>
        <a:lstStyle/>
        <a:p>
          <a:endParaRPr lang="en-US"/>
        </a:p>
      </dgm:t>
    </dgm:pt>
  </dgm:ptLst>
  <dgm:cxnLst>
    <dgm:cxn modelId="{670B5CB5-A1D7-4E34-89D2-9F20F35E52C5}" srcId="{8EE42A6A-763F-45CF-B8E4-D2EAF8F78D46}" destId="{13EDE33B-A33F-41F4-85BF-F629437BB9DD}" srcOrd="0" destOrd="0" parTransId="{ED14D2BD-C77C-42F0-A474-DFF7CB217FB5}" sibTransId="{EAFD3A4C-7088-4191-BF90-B3A58B5388E0}"/>
    <dgm:cxn modelId="{EDCCDAED-B449-4CD7-9C26-46D9C56BD384}" type="presOf" srcId="{13EDE33B-A33F-41F4-85BF-F629437BB9DD}" destId="{73CFA446-5D53-4229-AA0A-88B24FECCFC7}" srcOrd="0" destOrd="0" presId="urn:microsoft.com/office/officeart/2005/8/layout/vList4"/>
    <dgm:cxn modelId="{AA20DC27-86B3-4131-87AB-E521E1AC3EF3}" type="presOf" srcId="{8EE42A6A-763F-45CF-B8E4-D2EAF8F78D46}" destId="{3F41BE95-6C0F-4B0A-9296-2AA9D508E7DD}" srcOrd="0" destOrd="0" presId="urn:microsoft.com/office/officeart/2005/8/layout/vList4"/>
    <dgm:cxn modelId="{ABFF687F-C72D-414D-8B26-99A39A6DF61D}" type="presOf" srcId="{13EDE33B-A33F-41F4-85BF-F629437BB9DD}" destId="{3015403C-DBC0-4B0A-A877-32ABA8B61C2D}" srcOrd="1" destOrd="0" presId="urn:microsoft.com/office/officeart/2005/8/layout/vList4"/>
    <dgm:cxn modelId="{A5598B4F-AC3B-4EA6-891E-F65D21C39180}" type="presParOf" srcId="{3F41BE95-6C0F-4B0A-9296-2AA9D508E7DD}" destId="{E0E03468-F0F0-4DC3-8DF1-F20C3A616BAF}" srcOrd="0" destOrd="0" presId="urn:microsoft.com/office/officeart/2005/8/layout/vList4"/>
    <dgm:cxn modelId="{E4E4C8B9-639C-4D0E-B4A4-F4DE2ACC8A46}" type="presParOf" srcId="{E0E03468-F0F0-4DC3-8DF1-F20C3A616BAF}" destId="{73CFA446-5D53-4229-AA0A-88B24FECCFC7}" srcOrd="0" destOrd="0" presId="urn:microsoft.com/office/officeart/2005/8/layout/vList4"/>
    <dgm:cxn modelId="{2C0C45CD-FB04-4FB3-BE80-A7A0219320C8}" type="presParOf" srcId="{E0E03468-F0F0-4DC3-8DF1-F20C3A616BAF}" destId="{D5FC9FDB-B36D-4EA7-BA21-FACE028CC646}" srcOrd="1" destOrd="0" presId="urn:microsoft.com/office/officeart/2005/8/layout/vList4"/>
    <dgm:cxn modelId="{7159805E-DA10-4598-97E2-D7BED134BC99}" type="presParOf" srcId="{E0E03468-F0F0-4DC3-8DF1-F20C3A616BAF}" destId="{3015403C-DBC0-4B0A-A877-32ABA8B61C2D}" srcOrd="2" destOrd="0" presId="urn:microsoft.com/office/officeart/2005/8/layout/vList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1BCA52-4C23-40BC-B3BD-C1C73171289D}">
      <dsp:nvSpPr>
        <dsp:cNvPr id="0" name=""/>
        <dsp:cNvSpPr/>
      </dsp:nvSpPr>
      <dsp:spPr>
        <a:xfrm>
          <a:off x="0" y="0"/>
          <a:ext cx="9144000" cy="1119187"/>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altLang="zh-CN" sz="3600" b="1" kern="1200" dirty="0" smtClean="0">
              <a:effectLst>
                <a:outerShdw blurRad="38100" dist="38100" dir="2700000" algn="tl">
                  <a:srgbClr val="000000">
                    <a:alpha val="43137"/>
                  </a:srgbClr>
                </a:outerShdw>
              </a:effectLst>
            </a:rPr>
            <a:t>《</a:t>
          </a:r>
          <a:r>
            <a:rPr lang="zh-CN" altLang="en-US" sz="3600" b="1" kern="1200" dirty="0" smtClean="0">
              <a:effectLst>
                <a:outerShdw blurRad="38100" dist="38100" dir="2700000" algn="tl">
                  <a:srgbClr val="000000">
                    <a:alpha val="43137"/>
                  </a:srgbClr>
                </a:outerShdw>
              </a:effectLst>
            </a:rPr>
            <a:t>神学</a:t>
          </a:r>
          <a:r>
            <a:rPr lang="en-US" altLang="zh-CN" sz="3600" b="1" kern="1200" dirty="0" smtClean="0">
              <a:effectLst>
                <a:outerShdw blurRad="38100" dist="38100" dir="2700000" algn="tl">
                  <a:srgbClr val="000000">
                    <a:alpha val="43137"/>
                  </a:srgbClr>
                </a:outerShdw>
              </a:effectLst>
            </a:rPr>
            <a:t>》</a:t>
          </a:r>
          <a:r>
            <a:rPr lang="zh-CN" altLang="en-US" sz="3600" b="1" kern="1200" dirty="0" smtClean="0">
              <a:effectLst>
                <a:outerShdw blurRad="38100" dist="38100" dir="2700000" algn="tl">
                  <a:srgbClr val="000000">
                    <a:alpha val="43137"/>
                  </a:srgbClr>
                </a:outerShdw>
              </a:effectLst>
            </a:rPr>
            <a:t>介绍                                         </a:t>
          </a:r>
          <a:r>
            <a:rPr lang="en-US" altLang="zh-CN" sz="3200" kern="1200" dirty="0" smtClean="0"/>
            <a:t>	</a:t>
          </a:r>
          <a:r>
            <a:rPr lang="en-US" sz="2400" kern="1200" dirty="0" smtClean="0"/>
            <a:t> Introduction to THEOLOGY</a:t>
          </a:r>
          <a:endParaRPr lang="en-US" sz="3200" kern="1200" dirty="0"/>
        </a:p>
      </dsp:txBody>
      <dsp:txXfrm>
        <a:off x="1940718" y="0"/>
        <a:ext cx="7203281" cy="1119187"/>
      </dsp:txXfrm>
    </dsp:sp>
    <dsp:sp modelId="{7880086C-09E2-4839-830A-752B1F1332E2}">
      <dsp:nvSpPr>
        <dsp:cNvPr id="0" name=""/>
        <dsp:cNvSpPr/>
      </dsp:nvSpPr>
      <dsp:spPr>
        <a:xfrm>
          <a:off x="111918" y="111918"/>
          <a:ext cx="1828800" cy="895349"/>
        </a:xfrm>
        <a:prstGeom prst="roundRect">
          <a:avLst>
            <a:gd name="adj" fmla="val 10000"/>
          </a:avLst>
        </a:prstGeom>
        <a:solidFill>
          <a:schemeClr val="accent2">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6B247B4-A8A7-45CE-9F35-C2FFB40B28EA}">
      <dsp:nvSpPr>
        <dsp:cNvPr id="0" name=""/>
        <dsp:cNvSpPr/>
      </dsp:nvSpPr>
      <dsp:spPr>
        <a:xfrm>
          <a:off x="0" y="1231106"/>
          <a:ext cx="9144000" cy="1119187"/>
        </a:xfrm>
        <a:prstGeom prst="roundRect">
          <a:avLst>
            <a:gd name="adj" fmla="val 10000"/>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CN" altLang="en-US" sz="3600" b="1" kern="1200" dirty="0" smtClean="0">
              <a:effectLst>
                <a:outerShdw blurRad="38100" dist="38100" dir="2700000" algn="tl">
                  <a:srgbClr val="000000">
                    <a:alpha val="43137"/>
                  </a:srgbClr>
                </a:outerShdw>
              </a:effectLst>
            </a:rPr>
            <a:t>纯正教义的重要性                                         </a:t>
          </a:r>
          <a:r>
            <a:rPr lang="en-US" altLang="zh-CN" sz="3200" kern="1200" dirty="0" smtClean="0"/>
            <a:t>	</a:t>
          </a:r>
          <a:r>
            <a:rPr lang="en-US" sz="2400" kern="1200" dirty="0" smtClean="0"/>
            <a:t>The Importance of Sound Doctrine</a:t>
          </a:r>
          <a:endParaRPr lang="en-US" sz="3200" kern="1200" dirty="0"/>
        </a:p>
      </dsp:txBody>
      <dsp:txXfrm>
        <a:off x="1940718" y="1231106"/>
        <a:ext cx="7203281" cy="1119187"/>
      </dsp:txXfrm>
    </dsp:sp>
    <dsp:sp modelId="{2DDF787C-36C4-4B43-BECF-AD7845DFEC48}">
      <dsp:nvSpPr>
        <dsp:cNvPr id="0" name=""/>
        <dsp:cNvSpPr/>
      </dsp:nvSpPr>
      <dsp:spPr>
        <a:xfrm>
          <a:off x="111918" y="1343024"/>
          <a:ext cx="1828800" cy="895349"/>
        </a:xfrm>
        <a:prstGeom prst="roundRect">
          <a:avLst>
            <a:gd name="adj" fmla="val 10000"/>
          </a:avLst>
        </a:prstGeom>
        <a:solidFill>
          <a:schemeClr val="accent3">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3CFA446-5D53-4229-AA0A-88B24FECCFC7}">
      <dsp:nvSpPr>
        <dsp:cNvPr id="0" name=""/>
        <dsp:cNvSpPr/>
      </dsp:nvSpPr>
      <dsp:spPr>
        <a:xfrm>
          <a:off x="0" y="2462212"/>
          <a:ext cx="9144000" cy="1119187"/>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CN" altLang="en-US" sz="3200" b="1" kern="1200" dirty="0" smtClean="0"/>
            <a:t>为什么基督徒相信的教义都有所不同？</a:t>
          </a:r>
          <a:r>
            <a:rPr lang="en-US" altLang="zh-CN" sz="3200" kern="1200" dirty="0" smtClean="0"/>
            <a:t>	</a:t>
          </a:r>
          <a:r>
            <a:rPr lang="en-US" sz="2400" kern="1200" dirty="0" smtClean="0"/>
            <a:t>Why Christians believe different doctrines</a:t>
          </a:r>
          <a:endParaRPr lang="en-US" sz="3200" kern="1200" dirty="0"/>
        </a:p>
      </dsp:txBody>
      <dsp:txXfrm>
        <a:off x="1940718" y="2462212"/>
        <a:ext cx="7203281" cy="1119187"/>
      </dsp:txXfrm>
    </dsp:sp>
    <dsp:sp modelId="{D5FC9FDB-B36D-4EA7-BA21-FACE028CC646}">
      <dsp:nvSpPr>
        <dsp:cNvPr id="0" name=""/>
        <dsp:cNvSpPr/>
      </dsp:nvSpPr>
      <dsp:spPr>
        <a:xfrm>
          <a:off x="111918" y="2574131"/>
          <a:ext cx="1828800" cy="895349"/>
        </a:xfrm>
        <a:prstGeom prst="roundRect">
          <a:avLst>
            <a:gd name="adj" fmla="val 10000"/>
          </a:avLst>
        </a:prstGeom>
        <a:solidFill>
          <a:schemeClr val="accent4">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CFA446-5D53-4229-AA0A-88B24FECCFC7}">
      <dsp:nvSpPr>
        <dsp:cNvPr id="0" name=""/>
        <dsp:cNvSpPr/>
      </dsp:nvSpPr>
      <dsp:spPr>
        <a:xfrm>
          <a:off x="0" y="0"/>
          <a:ext cx="9144000" cy="1524000"/>
        </a:xfrm>
        <a:prstGeom prst="roundRect">
          <a:avLst>
            <a:gd name="adj" fmla="val 10000"/>
          </a:avLst>
        </a:prstGeom>
        <a:solidFill>
          <a:schemeClr val="tx2">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CN" altLang="en-US" sz="3200" b="1" kern="1200" dirty="0" smtClean="0">
              <a:effectLst>
                <a:outerShdw blurRad="38100" dist="38100" dir="2700000" algn="tl">
                  <a:srgbClr val="000000">
                    <a:alpha val="43137"/>
                  </a:srgbClr>
                </a:outerShdw>
              </a:effectLst>
            </a:rPr>
            <a:t>        </a:t>
          </a:r>
          <a:r>
            <a:rPr lang="zh-CN" altLang="en-US" sz="4000" b="1" kern="1200" dirty="0" smtClean="0">
              <a:effectLst>
                <a:outerShdw blurRad="38100" dist="38100" dir="2700000" algn="tl">
                  <a:srgbClr val="000000">
                    <a:alpha val="43137"/>
                  </a:srgbClr>
                </a:outerShdw>
              </a:effectLst>
            </a:rPr>
            <a:t>基督信仰的基要信条                                </a:t>
          </a:r>
          <a:r>
            <a:rPr lang="en-US" altLang="zh-CN" sz="3200" kern="1200" dirty="0" smtClean="0"/>
            <a:t>	</a:t>
          </a:r>
          <a:r>
            <a:rPr lang="en-US" sz="2400" kern="1200" dirty="0" smtClean="0"/>
            <a:t>Essential Beliefs of the Christian Faith</a:t>
          </a:r>
          <a:endParaRPr lang="en-US" sz="3200" kern="1200" dirty="0"/>
        </a:p>
      </dsp:txBody>
      <dsp:txXfrm>
        <a:off x="1981200" y="0"/>
        <a:ext cx="7162800" cy="1524000"/>
      </dsp:txXfrm>
    </dsp:sp>
    <dsp:sp modelId="{D5FC9FDB-B36D-4EA7-BA21-FACE028CC646}">
      <dsp:nvSpPr>
        <dsp:cNvPr id="0" name=""/>
        <dsp:cNvSpPr/>
      </dsp:nvSpPr>
      <dsp:spPr>
        <a:xfrm>
          <a:off x="152400" y="152400"/>
          <a:ext cx="1828800" cy="1219200"/>
        </a:xfrm>
        <a:prstGeom prst="roundRect">
          <a:avLst>
            <a:gd name="adj" fmla="val 10000"/>
          </a:avLst>
        </a:prstGeom>
        <a:solidFill>
          <a:schemeClr val="accent5">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4D62FC-D313-4B3C-89EC-86DAF50904B9}"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BAA631-C745-471B-81BD-94F05FEFEC1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D62FC-D313-4B3C-89EC-86DAF50904B9}"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BAA631-C745-471B-81BD-94F05FEFEC1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D62FC-D313-4B3C-89EC-86DAF50904B9}"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BAA631-C745-471B-81BD-94F05FEFEC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D62FC-D313-4B3C-89EC-86DAF50904B9}"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BAA631-C745-471B-81BD-94F05FEFEC1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4D62FC-D313-4B3C-89EC-86DAF50904B9}"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BAA631-C745-471B-81BD-94F05FEFEC1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4D62FC-D313-4B3C-89EC-86DAF50904B9}" type="datetimeFigureOut">
              <a:rPr lang="en-US" smtClean="0"/>
              <a:pPr/>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BAA631-C745-471B-81BD-94F05FEFEC1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4D62FC-D313-4B3C-89EC-86DAF50904B9}" type="datetimeFigureOut">
              <a:rPr lang="en-US" smtClean="0"/>
              <a:pPr/>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BAA631-C745-471B-81BD-94F05FEFEC1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4D62FC-D313-4B3C-89EC-86DAF50904B9}" type="datetimeFigureOut">
              <a:rPr lang="en-US" smtClean="0"/>
              <a:pPr/>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BAA631-C745-471B-81BD-94F05FEFEC1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D62FC-D313-4B3C-89EC-86DAF50904B9}" type="datetimeFigureOut">
              <a:rPr lang="en-US" smtClean="0"/>
              <a:pPr/>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BAA631-C745-471B-81BD-94F05FEFEC1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D62FC-D313-4B3C-89EC-86DAF50904B9}" type="datetimeFigureOut">
              <a:rPr lang="en-US" smtClean="0"/>
              <a:pPr/>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BAA631-C745-471B-81BD-94F05FEFEC1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D62FC-D313-4B3C-89EC-86DAF50904B9}" type="datetimeFigureOut">
              <a:rPr lang="en-US" smtClean="0"/>
              <a:pPr/>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BAA631-C745-471B-81BD-94F05FEFEC1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D62FC-D313-4B3C-89EC-86DAF50904B9}" type="datetimeFigureOut">
              <a:rPr lang="en-US" smtClean="0"/>
              <a:pPr/>
              <a:t>11/18/2019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AA631-C745-471B-81BD-94F05FEFEC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www.prlog.org/11303201-tv-from-computer-to-tv.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xrg4.gif"/>
          <p:cNvPicPr>
            <a:picLocks noChangeAspect="1"/>
          </p:cNvPicPr>
          <p:nvPr/>
        </p:nvPicPr>
        <p:blipFill>
          <a:blip r:embed="rId2" cstate="print"/>
          <a:stretch>
            <a:fillRect/>
          </a:stretch>
        </p:blipFill>
        <p:spPr>
          <a:xfrm>
            <a:off x="0" y="1042798"/>
            <a:ext cx="9144000" cy="5138928"/>
          </a:xfrm>
          <a:prstGeom prst="rect">
            <a:avLst/>
          </a:prstGeom>
        </p:spPr>
      </p:pic>
      <p:sp>
        <p:nvSpPr>
          <p:cNvPr id="2" name="Title 1"/>
          <p:cNvSpPr>
            <a:spLocks noGrp="1"/>
          </p:cNvSpPr>
          <p:nvPr>
            <p:ph type="ctrTitle"/>
          </p:nvPr>
        </p:nvSpPr>
        <p:spPr>
          <a:xfrm>
            <a:off x="0" y="0"/>
            <a:ext cx="9144000" cy="1981199"/>
          </a:xfrm>
        </p:spPr>
        <p:style>
          <a:lnRef idx="0">
            <a:schemeClr val="accent4"/>
          </a:lnRef>
          <a:fillRef idx="3">
            <a:schemeClr val="accent4"/>
          </a:fillRef>
          <a:effectRef idx="3">
            <a:schemeClr val="accent4"/>
          </a:effectRef>
          <a:fontRef idx="minor">
            <a:schemeClr val="lt1"/>
          </a:fontRef>
        </p:style>
        <p:txBody>
          <a:bodyPr>
            <a:normAutofit/>
          </a:bodyPr>
          <a:lstStyle/>
          <a:p>
            <a:r>
              <a:rPr lang="en-US" altLang="zh-CN" sz="9600" b="1" dirty="0" smtClean="0">
                <a:ln>
                  <a:solidFill>
                    <a:sysClr val="windowText" lastClr="000000"/>
                  </a:solidFill>
                </a:ln>
                <a:solidFill>
                  <a:schemeClr val="bg1"/>
                </a:solidFill>
                <a:effectLst>
                  <a:outerShdw blurRad="38100" dist="38100" dir="2700000" algn="tl">
                    <a:srgbClr val="000000">
                      <a:alpha val="43137"/>
                    </a:srgbClr>
                  </a:outerShdw>
                </a:effectLst>
              </a:rPr>
              <a:t>《</a:t>
            </a:r>
            <a:r>
              <a:rPr lang="zh-CN" altLang="en-US" sz="9600" b="1" dirty="0" smtClean="0">
                <a:ln>
                  <a:solidFill>
                    <a:sysClr val="windowText" lastClr="000000"/>
                  </a:solidFill>
                </a:ln>
                <a:solidFill>
                  <a:schemeClr val="bg1"/>
                </a:solidFill>
                <a:effectLst>
                  <a:outerShdw blurRad="38100" dist="38100" dir="2700000" algn="tl">
                    <a:srgbClr val="000000">
                      <a:alpha val="43137"/>
                    </a:srgbClr>
                  </a:outerShdw>
                </a:effectLst>
              </a:rPr>
              <a:t>神学</a:t>
            </a:r>
            <a:r>
              <a:rPr lang="en-US" altLang="zh-CN" sz="9600" b="1" dirty="0" smtClean="0">
                <a:ln>
                  <a:solidFill>
                    <a:sysClr val="windowText" lastClr="000000"/>
                  </a:solidFill>
                </a:ln>
                <a:solidFill>
                  <a:schemeClr val="bg1"/>
                </a:solidFill>
                <a:effectLst>
                  <a:outerShdw blurRad="38100" dist="38100" dir="2700000" algn="tl">
                    <a:srgbClr val="000000">
                      <a:alpha val="43137"/>
                    </a:srgbClr>
                  </a:outerShdw>
                </a:effectLst>
              </a:rPr>
              <a:t>》</a:t>
            </a:r>
            <a:r>
              <a:rPr lang="zh-CN" altLang="en-US" sz="9600" b="1" dirty="0" smtClean="0">
                <a:ln>
                  <a:solidFill>
                    <a:sysClr val="windowText" lastClr="000000"/>
                  </a:solidFill>
                </a:ln>
                <a:solidFill>
                  <a:schemeClr val="bg1"/>
                </a:solidFill>
                <a:effectLst>
                  <a:outerShdw blurRad="38100" dist="38100" dir="2700000" algn="tl">
                    <a:srgbClr val="000000">
                      <a:alpha val="43137"/>
                    </a:srgbClr>
                  </a:outerShdw>
                </a:effectLst>
              </a:rPr>
              <a:t>介绍</a:t>
            </a:r>
            <a:endParaRPr lang="en-US" sz="9600" b="1" dirty="0">
              <a:ln>
                <a:solidFill>
                  <a:sysClr val="windowText" lastClr="000000"/>
                </a:solidFill>
              </a:ln>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6172200"/>
            <a:ext cx="9144000" cy="685800"/>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US" sz="2400" b="1" dirty="0" smtClean="0">
                <a:solidFill>
                  <a:schemeClr val="bg1"/>
                </a:solidFill>
                <a:latin typeface="Arial Narrow" pitchFamily="34" charset="0"/>
              </a:rPr>
              <a:t>Introduction to THEOLOGY</a:t>
            </a:r>
            <a:endParaRPr lang="en-US" sz="2400" b="1"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66800"/>
          </a:xfrm>
        </p:spPr>
        <p:style>
          <a:lnRef idx="0">
            <a:schemeClr val="accent3"/>
          </a:lnRef>
          <a:fillRef idx="3">
            <a:schemeClr val="accent3"/>
          </a:fillRef>
          <a:effectRef idx="3">
            <a:schemeClr val="accent3"/>
          </a:effectRef>
          <a:fontRef idx="minor">
            <a:schemeClr val="lt1"/>
          </a:fontRef>
        </p:style>
        <p:txBody>
          <a:bodyPr>
            <a:normAutofit/>
          </a:bodyPr>
          <a:lstStyle/>
          <a:p>
            <a:r>
              <a:rPr lang="zh-CN" altLang="en-US" sz="6000" b="1" dirty="0" smtClean="0">
                <a:ln>
                  <a:solidFill>
                    <a:sysClr val="windowText" lastClr="000000"/>
                  </a:solidFill>
                </a:ln>
                <a:solidFill>
                  <a:srgbClr val="FFC000"/>
                </a:solidFill>
                <a:effectLst>
                  <a:outerShdw blurRad="38100" dist="38100" dir="2700000" algn="tl">
                    <a:srgbClr val="000000">
                      <a:alpha val="43137"/>
                    </a:srgbClr>
                  </a:outerShdw>
                </a:effectLst>
              </a:rPr>
              <a:t>谁应该学习</a:t>
            </a:r>
            <a:r>
              <a:rPr lang="en-US" altLang="zh-CN" sz="6000" b="1" dirty="0" smtClean="0">
                <a:ln>
                  <a:solidFill>
                    <a:sysClr val="windowText" lastClr="000000"/>
                  </a:solidFill>
                </a:ln>
                <a:solidFill>
                  <a:srgbClr val="FFC000"/>
                </a:solidFill>
                <a:effectLst>
                  <a:outerShdw blurRad="38100" dist="38100" dir="2700000" algn="tl">
                    <a:srgbClr val="000000">
                      <a:alpha val="43137"/>
                    </a:srgbClr>
                  </a:outerShdw>
                </a:effectLst>
              </a:rPr>
              <a:t>《</a:t>
            </a:r>
            <a:r>
              <a:rPr lang="zh-CN" altLang="en-US" sz="6000" b="1" dirty="0" smtClean="0">
                <a:ln>
                  <a:solidFill>
                    <a:sysClr val="windowText" lastClr="000000"/>
                  </a:solidFill>
                </a:ln>
                <a:solidFill>
                  <a:srgbClr val="FFC000"/>
                </a:solidFill>
                <a:effectLst>
                  <a:outerShdw blurRad="38100" dist="38100" dir="2700000" algn="tl">
                    <a:srgbClr val="000000">
                      <a:alpha val="43137"/>
                    </a:srgbClr>
                  </a:outerShdw>
                </a:effectLst>
              </a:rPr>
              <a:t>神学</a:t>
            </a:r>
            <a:r>
              <a:rPr lang="en-US" altLang="zh-CN" sz="6000" b="1" dirty="0" smtClean="0">
                <a:ln>
                  <a:solidFill>
                    <a:sysClr val="windowText" lastClr="000000"/>
                  </a:solidFill>
                </a:ln>
                <a:solidFill>
                  <a:srgbClr val="FFC000"/>
                </a:solidFill>
                <a:effectLst>
                  <a:outerShdw blurRad="38100" dist="38100" dir="2700000" algn="tl">
                    <a:srgbClr val="000000">
                      <a:alpha val="43137"/>
                    </a:srgbClr>
                  </a:outerShdw>
                </a:effectLst>
              </a:rPr>
              <a:t>》?</a:t>
            </a:r>
            <a:endParaRPr lang="en-US" sz="6000" b="1" dirty="0">
              <a:ln>
                <a:solidFill>
                  <a:sysClr val="windowText" lastClr="000000"/>
                </a:solidFill>
              </a:ln>
              <a:solidFill>
                <a:srgbClr val="FFC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6172200"/>
            <a:ext cx="9144000" cy="685800"/>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US" sz="2400" b="1" dirty="0" smtClean="0">
                <a:solidFill>
                  <a:schemeClr val="bg1"/>
                </a:solidFill>
                <a:latin typeface="Arial Narrow" pitchFamily="34" charset="0"/>
              </a:rPr>
              <a:t>Who should study THEOLOGY?</a:t>
            </a:r>
            <a:endParaRPr lang="en-US" sz="2400" b="1" dirty="0">
              <a:solidFill>
                <a:schemeClr val="bg1"/>
              </a:solidFill>
              <a:latin typeface="Arial Narrow" pitchFamily="34" charset="0"/>
            </a:endParaRPr>
          </a:p>
        </p:txBody>
      </p:sp>
      <p:sp>
        <p:nvSpPr>
          <p:cNvPr id="4" name="Rectangle 3"/>
          <p:cNvSpPr/>
          <p:nvPr/>
        </p:nvSpPr>
        <p:spPr>
          <a:xfrm>
            <a:off x="76200" y="4724400"/>
            <a:ext cx="8991600"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smtClean="0">
                <a:latin typeface="Arial Narrow" pitchFamily="34" charset="0"/>
              </a:rPr>
              <a:t>All Christians should be consumed with theology—the intense, personal study of God—in order to know, love, and obey the One with whom we will joyfully spend eternity.</a:t>
            </a:r>
          </a:p>
          <a:p>
            <a:pPr algn="ctr"/>
            <a:r>
              <a:rPr lang="en-US" sz="2000" b="1" dirty="0" smtClean="0">
                <a:latin typeface="Arial Narrow" pitchFamily="34" charset="0"/>
              </a:rPr>
              <a:t>The real question is NOT “</a:t>
            </a:r>
            <a:r>
              <a:rPr lang="en-US" sz="2000" b="1" i="1" dirty="0" smtClean="0">
                <a:latin typeface="Arial Narrow" pitchFamily="34" charset="0"/>
              </a:rPr>
              <a:t>Do I want to be a theologian?”, </a:t>
            </a:r>
            <a:r>
              <a:rPr lang="en-US" sz="2000" b="1" dirty="0" smtClean="0">
                <a:latin typeface="Arial Narrow" pitchFamily="34" charset="0"/>
              </a:rPr>
              <a:t>but we should really be asking </a:t>
            </a:r>
            <a:r>
              <a:rPr lang="en-US" sz="2000" b="1" i="1" dirty="0" smtClean="0">
                <a:latin typeface="Arial Narrow" pitchFamily="34" charset="0"/>
              </a:rPr>
              <a:t>“Will I be a good theologian or a bad theologian?”</a:t>
            </a:r>
            <a:endParaRPr lang="en-US" sz="2000" b="1" i="1" dirty="0">
              <a:latin typeface="Arial Narrow" pitchFamily="34" charset="0"/>
            </a:endParaRPr>
          </a:p>
        </p:txBody>
      </p:sp>
      <p:sp>
        <p:nvSpPr>
          <p:cNvPr id="5" name="Rectangle 4"/>
          <p:cNvSpPr/>
          <p:nvPr/>
        </p:nvSpPr>
        <p:spPr>
          <a:xfrm>
            <a:off x="152400" y="1143000"/>
            <a:ext cx="8839200" cy="3429000"/>
          </a:xfrm>
          <a:prstGeom prst="rect">
            <a:avLst/>
          </a:prstGeom>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zh-CN" altLang="en-US" sz="3600" b="1" dirty="0" smtClean="0">
                <a:effectLst>
                  <a:outerShdw blurRad="38100" dist="38100" dir="2700000" algn="tl">
                    <a:srgbClr val="000000">
                      <a:alpha val="43137"/>
                    </a:srgbClr>
                  </a:outerShdw>
                </a:effectLst>
              </a:rPr>
              <a:t>所有的基督徒都应该透彻地学习神学</a:t>
            </a:r>
            <a:r>
              <a:rPr lang="en-US" altLang="zh-CN" sz="3600" b="1" dirty="0" smtClean="0">
                <a:effectLst>
                  <a:outerShdw blurRad="38100" dist="38100" dir="2700000" algn="tl">
                    <a:srgbClr val="000000">
                      <a:alpha val="43137"/>
                    </a:srgbClr>
                  </a:outerShdw>
                </a:effectLst>
              </a:rPr>
              <a:t>—— </a:t>
            </a:r>
            <a:r>
              <a:rPr lang="zh-CN" altLang="en-US" sz="3600" b="1" dirty="0" smtClean="0">
                <a:effectLst>
                  <a:outerShdw blurRad="38100" dist="38100" dir="2700000" algn="tl">
                    <a:srgbClr val="000000">
                      <a:alpha val="43137"/>
                    </a:srgbClr>
                  </a:outerShdw>
                </a:effectLst>
              </a:rPr>
              <a:t>个人对神强化式的研究，以便更好地认识、热爱和顺服那位我们将要一起度永生的神。</a:t>
            </a:r>
            <a:endParaRPr lang="en-US" altLang="zh-CN" sz="3600" b="1" dirty="0" smtClean="0">
              <a:effectLst>
                <a:outerShdw blurRad="38100" dist="38100" dir="2700000" algn="tl">
                  <a:srgbClr val="000000">
                    <a:alpha val="43137"/>
                  </a:srgbClr>
                </a:outerShdw>
              </a:effectLst>
            </a:endParaRPr>
          </a:p>
          <a:p>
            <a:pPr algn="just"/>
            <a:r>
              <a:rPr lang="zh-CN" altLang="en-US" sz="3600" b="1" dirty="0" smtClean="0">
                <a:effectLst>
                  <a:outerShdw blurRad="38100" dist="38100" dir="2700000" algn="tl">
                    <a:srgbClr val="000000">
                      <a:alpha val="43137"/>
                    </a:srgbClr>
                  </a:outerShdw>
                </a:effectLst>
              </a:rPr>
              <a:t>问题的实质</a:t>
            </a:r>
            <a:r>
              <a:rPr lang="zh-CN" altLang="en-US" sz="3600" b="1" u="sng" dirty="0" smtClean="0">
                <a:effectLst>
                  <a:outerShdw blurRad="38100" dist="38100" dir="2700000" algn="tl">
                    <a:srgbClr val="000000">
                      <a:alpha val="43137"/>
                    </a:srgbClr>
                  </a:outerShdw>
                </a:effectLst>
              </a:rPr>
              <a:t>不是</a:t>
            </a:r>
            <a:r>
              <a:rPr lang="en-US" altLang="zh-CN" sz="3600" b="1" dirty="0" smtClean="0">
                <a:effectLst>
                  <a:outerShdw blurRad="38100" dist="38100" dir="2700000" algn="tl">
                    <a:srgbClr val="000000">
                      <a:alpha val="43137"/>
                    </a:srgbClr>
                  </a:outerShdw>
                </a:effectLst>
              </a:rPr>
              <a:t> “</a:t>
            </a:r>
            <a:r>
              <a:rPr lang="zh-CN" altLang="en-US" sz="3600" b="1" dirty="0" smtClean="0">
                <a:effectLst>
                  <a:outerShdw blurRad="38100" dist="38100" dir="2700000" algn="tl">
                    <a:srgbClr val="000000">
                      <a:alpha val="43137"/>
                    </a:srgbClr>
                  </a:outerShdw>
                </a:effectLst>
              </a:rPr>
              <a:t>我是否想成为神学家？</a:t>
            </a:r>
            <a:r>
              <a:rPr lang="en-US" altLang="zh-CN" sz="3600" b="1" dirty="0" smtClean="0">
                <a:effectLst>
                  <a:outerShdw blurRad="38100" dist="38100" dir="2700000" algn="tl">
                    <a:srgbClr val="000000">
                      <a:alpha val="43137"/>
                    </a:srgbClr>
                  </a:outerShdw>
                </a:effectLst>
              </a:rPr>
              <a:t>”</a:t>
            </a:r>
            <a:r>
              <a:rPr lang="zh-CN" altLang="en-US" sz="3600" b="1" u="sng" dirty="0" smtClean="0">
                <a:effectLst>
                  <a:outerShdw blurRad="38100" dist="38100" dir="2700000" algn="tl">
                    <a:srgbClr val="000000">
                      <a:alpha val="43137"/>
                    </a:srgbClr>
                  </a:outerShdw>
                </a:effectLst>
              </a:rPr>
              <a:t>而是</a:t>
            </a:r>
            <a:r>
              <a:rPr lang="en-US" altLang="zh-CN" sz="3600" b="1" dirty="0" smtClean="0">
                <a:effectLst>
                  <a:outerShdw blurRad="38100" dist="38100" dir="2700000" algn="tl">
                    <a:srgbClr val="000000">
                      <a:alpha val="43137"/>
                    </a:srgbClr>
                  </a:outerShdw>
                </a:effectLst>
              </a:rPr>
              <a:t> “</a:t>
            </a:r>
            <a:r>
              <a:rPr lang="zh-CN" altLang="en-US" sz="3600" b="1" dirty="0" smtClean="0">
                <a:effectLst>
                  <a:outerShdw blurRad="38100" dist="38100" dir="2700000" algn="tl">
                    <a:srgbClr val="000000">
                      <a:alpha val="43137"/>
                    </a:srgbClr>
                  </a:outerShdw>
                </a:effectLst>
              </a:rPr>
              <a:t>我是一个好神学家还是坏神学家</a:t>
            </a:r>
            <a:r>
              <a:rPr lang="en-US" altLang="zh-CN" sz="3600" b="1" dirty="0" smtClean="0">
                <a:effectLst>
                  <a:outerShdw blurRad="38100" dist="38100" dir="2700000" algn="tl">
                    <a:srgbClr val="000000">
                      <a:alpha val="43137"/>
                    </a:srgbClr>
                  </a:outerShdw>
                </a:effectLst>
              </a:rPr>
              <a:t>?”</a:t>
            </a:r>
            <a:endParaRPr lang="en-US" sz="3600" b="1" u="sng"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JpK3c.gif"/>
          <p:cNvPicPr>
            <a:picLocks noChangeAspect="1"/>
          </p:cNvPicPr>
          <p:nvPr/>
        </p:nvPicPr>
        <p:blipFill>
          <a:blip r:embed="rId2" cstate="print"/>
          <a:stretch>
            <a:fillRect/>
          </a:stretch>
        </p:blipFill>
        <p:spPr>
          <a:xfrm>
            <a:off x="0" y="685800"/>
            <a:ext cx="9144000" cy="6880634"/>
          </a:xfrm>
          <a:prstGeom prst="rect">
            <a:avLst/>
          </a:prstGeom>
        </p:spPr>
      </p:pic>
      <p:sp>
        <p:nvSpPr>
          <p:cNvPr id="2" name="Title 1"/>
          <p:cNvSpPr>
            <a:spLocks noGrp="1"/>
          </p:cNvSpPr>
          <p:nvPr>
            <p:ph type="ctrTitle"/>
          </p:nvPr>
        </p:nvSpPr>
        <p:spPr>
          <a:xfrm>
            <a:off x="0" y="1"/>
            <a:ext cx="9144000" cy="1066800"/>
          </a:xfrm>
          <a:ln w="38100">
            <a:solidFill>
              <a:schemeClr val="tx1"/>
            </a:solidFill>
          </a:ln>
        </p:spPr>
        <p:style>
          <a:lnRef idx="0">
            <a:schemeClr val="accent4"/>
          </a:lnRef>
          <a:fillRef idx="3">
            <a:schemeClr val="accent4"/>
          </a:fillRef>
          <a:effectRef idx="3">
            <a:schemeClr val="accent4"/>
          </a:effectRef>
          <a:fontRef idx="minor">
            <a:schemeClr val="lt1"/>
          </a:fontRef>
        </p:style>
        <p:txBody>
          <a:bodyPr>
            <a:noAutofit/>
          </a:bodyPr>
          <a:lstStyle/>
          <a:p>
            <a:r>
              <a:rPr lang="zh-CN" altLang="en-US" sz="4800" b="1" spc="-300" dirty="0" smtClean="0">
                <a:ln>
                  <a:solidFill>
                    <a:sysClr val="windowText" lastClr="000000"/>
                  </a:solidFill>
                </a:ln>
                <a:solidFill>
                  <a:srgbClr val="FFC000"/>
                </a:solidFill>
                <a:effectLst>
                  <a:outerShdw blurRad="38100" dist="38100" dir="2700000" algn="tl">
                    <a:srgbClr val="000000">
                      <a:alpha val="43137"/>
                    </a:srgbClr>
                  </a:outerShdw>
                </a:effectLst>
              </a:rPr>
              <a:t>大部分人是如何形成他们的神学的</a:t>
            </a:r>
            <a:r>
              <a:rPr lang="en-US" sz="4800" b="1" spc="-300" dirty="0" smtClean="0">
                <a:ln>
                  <a:solidFill>
                    <a:sysClr val="windowText" lastClr="000000"/>
                  </a:solidFill>
                </a:ln>
                <a:solidFill>
                  <a:srgbClr val="FFC000"/>
                </a:solidFill>
                <a:effectLst>
                  <a:outerShdw blurRad="38100" dist="38100" dir="2700000" algn="tl">
                    <a:srgbClr val="000000">
                      <a:alpha val="43137"/>
                    </a:srgbClr>
                  </a:outerShdw>
                </a:effectLst>
              </a:rPr>
              <a:t>?</a:t>
            </a:r>
            <a:endParaRPr lang="en-US" sz="4800" b="1" spc="-300" dirty="0">
              <a:ln>
                <a:solidFill>
                  <a:sysClr val="windowText" lastClr="000000"/>
                </a:solidFill>
              </a:ln>
              <a:solidFill>
                <a:srgbClr val="FFC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6172200"/>
            <a:ext cx="9144000" cy="685800"/>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US" sz="2400" b="1" dirty="0" smtClean="0">
                <a:solidFill>
                  <a:schemeClr val="bg1"/>
                </a:solidFill>
                <a:latin typeface="Arial Narrow" pitchFamily="34" charset="0"/>
              </a:rPr>
              <a:t>How do most people develop their theology?</a:t>
            </a:r>
            <a:endParaRPr lang="en-US" sz="2400" b="1"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92" name="Picture 8" descr="http://chinanederland.files.wordpress.com/2011/09/china-america-flag-puzzle-463x3082.jpg"/>
          <p:cNvPicPr>
            <a:picLocks noChangeAspect="1" noChangeArrowheads="1"/>
          </p:cNvPicPr>
          <p:nvPr/>
        </p:nvPicPr>
        <p:blipFill>
          <a:blip r:embed="rId2" cstate="print"/>
          <a:srcRect/>
          <a:stretch>
            <a:fillRect/>
          </a:stretch>
        </p:blipFill>
        <p:spPr bwMode="auto">
          <a:xfrm rot="19240941">
            <a:off x="6422085" y="4027958"/>
            <a:ext cx="2479940" cy="1649723"/>
          </a:xfrm>
          <a:prstGeom prst="rect">
            <a:avLst/>
          </a:prstGeom>
          <a:noFill/>
        </p:spPr>
      </p:pic>
      <p:pic>
        <p:nvPicPr>
          <p:cNvPr id="41986" name="Picture 2" descr="http://topmagazines.files.wordpress.com/2011/08/magazine-autralia1.jpg"/>
          <p:cNvPicPr>
            <a:picLocks noChangeAspect="1" noChangeArrowheads="1"/>
          </p:cNvPicPr>
          <p:nvPr/>
        </p:nvPicPr>
        <p:blipFill>
          <a:blip r:embed="rId3" cstate="print"/>
          <a:srcRect/>
          <a:stretch>
            <a:fillRect/>
          </a:stretch>
        </p:blipFill>
        <p:spPr bwMode="auto">
          <a:xfrm>
            <a:off x="2895600" y="1143000"/>
            <a:ext cx="4133179" cy="2133600"/>
          </a:xfrm>
          <a:prstGeom prst="rect">
            <a:avLst/>
          </a:prstGeom>
          <a:noFill/>
        </p:spPr>
      </p:pic>
      <p:sp>
        <p:nvSpPr>
          <p:cNvPr id="3" name="Subtitle 2"/>
          <p:cNvSpPr>
            <a:spLocks noGrp="1"/>
          </p:cNvSpPr>
          <p:nvPr>
            <p:ph type="subTitle" idx="1"/>
          </p:nvPr>
        </p:nvSpPr>
        <p:spPr>
          <a:xfrm>
            <a:off x="0" y="6172200"/>
            <a:ext cx="9144000" cy="685800"/>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US" sz="2400" b="1" dirty="0" smtClean="0">
                <a:solidFill>
                  <a:schemeClr val="bg1"/>
                </a:solidFill>
                <a:latin typeface="Arial Narrow" pitchFamily="34" charset="0"/>
              </a:rPr>
              <a:t>How do most people develop their theology?</a:t>
            </a:r>
            <a:endParaRPr lang="en-US" sz="2400" b="1" dirty="0">
              <a:solidFill>
                <a:schemeClr val="bg1"/>
              </a:solidFill>
              <a:latin typeface="Arial Narrow" pitchFamily="34" charset="0"/>
            </a:endParaRPr>
          </a:p>
        </p:txBody>
      </p:sp>
      <p:pic>
        <p:nvPicPr>
          <p:cNvPr id="41988" name="Picture 4" descr="TV From Computer To TV">
            <a:hlinkClick r:id="rId4"/>
          </p:cNvPr>
          <p:cNvPicPr>
            <a:picLocks noChangeAspect="1" noChangeArrowheads="1"/>
          </p:cNvPicPr>
          <p:nvPr/>
        </p:nvPicPr>
        <p:blipFill>
          <a:blip r:embed="rId5" cstate="print"/>
          <a:srcRect/>
          <a:stretch>
            <a:fillRect/>
          </a:stretch>
        </p:blipFill>
        <p:spPr bwMode="auto">
          <a:xfrm>
            <a:off x="304800" y="3638701"/>
            <a:ext cx="2895600" cy="2304899"/>
          </a:xfrm>
          <a:prstGeom prst="rect">
            <a:avLst/>
          </a:prstGeom>
          <a:noFill/>
        </p:spPr>
      </p:pic>
      <p:pic>
        <p:nvPicPr>
          <p:cNvPr id="41990" name="Picture 6" descr="http://media20.onsugar.com/files/2011/03/10/0/192/1922664/2f47f0b4bd4e2ede_chineseparents.larger/i/Should-Parents-Chinese-Exchange-Students-Who-Died-New-Zealand-Compensated.jpg"/>
          <p:cNvPicPr>
            <a:picLocks noChangeAspect="1" noChangeArrowheads="1"/>
          </p:cNvPicPr>
          <p:nvPr/>
        </p:nvPicPr>
        <p:blipFill>
          <a:blip r:embed="rId6" cstate="print"/>
          <a:srcRect/>
          <a:stretch>
            <a:fillRect/>
          </a:stretch>
        </p:blipFill>
        <p:spPr bwMode="auto">
          <a:xfrm>
            <a:off x="381000" y="1276501"/>
            <a:ext cx="2057400" cy="2057401"/>
          </a:xfrm>
          <a:prstGeom prst="rect">
            <a:avLst/>
          </a:prstGeom>
          <a:ln w="88900" cap="sq" cmpd="thickThin">
            <a:solidFill>
              <a:srgbClr val="000000"/>
            </a:solidFill>
            <a:prstDash val="solid"/>
            <a:miter lim="800000"/>
          </a:ln>
          <a:effectLst>
            <a:innerShdw blurRad="76200">
              <a:srgbClr val="000000"/>
            </a:innerShdw>
          </a:effectLst>
        </p:spPr>
      </p:pic>
      <p:pic>
        <p:nvPicPr>
          <p:cNvPr id="45058" name="Picture 2" descr="http://www.theepochtimes.com/n2/images/stories/large/2010/12/22/85815927.jpg"/>
          <p:cNvPicPr>
            <a:picLocks noChangeAspect="1" noChangeArrowheads="1"/>
          </p:cNvPicPr>
          <p:nvPr/>
        </p:nvPicPr>
        <p:blipFill>
          <a:blip r:embed="rId7" cstate="print"/>
          <a:srcRect/>
          <a:stretch>
            <a:fillRect/>
          </a:stretch>
        </p:blipFill>
        <p:spPr bwMode="auto">
          <a:xfrm>
            <a:off x="3048000" y="3429000"/>
            <a:ext cx="3352800" cy="2518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5060" name="Picture 4" descr="http://www.cecd.net/wp-content/img/pastor-ling.jpg"/>
          <p:cNvPicPr>
            <a:picLocks noChangeAspect="1" noChangeArrowheads="1"/>
          </p:cNvPicPr>
          <p:nvPr/>
        </p:nvPicPr>
        <p:blipFill>
          <a:blip r:embed="rId8" cstate="print"/>
          <a:srcRect/>
          <a:stretch>
            <a:fillRect/>
          </a:stretch>
        </p:blipFill>
        <p:spPr bwMode="auto">
          <a:xfrm>
            <a:off x="7086600" y="1219200"/>
            <a:ext cx="1905000" cy="24193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itle 1"/>
          <p:cNvSpPr txBox="1">
            <a:spLocks/>
          </p:cNvSpPr>
          <p:nvPr/>
        </p:nvSpPr>
        <p:spPr>
          <a:xfrm>
            <a:off x="0" y="1"/>
            <a:ext cx="9144000" cy="1066800"/>
          </a:xfrm>
          <a:prstGeom prst="rect">
            <a:avLst/>
          </a:prstGeom>
          <a:ln w="38100">
            <a:solidFill>
              <a:schemeClr val="tx1"/>
            </a:soli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800" b="1" i="0" u="none" strike="noStrike" kern="1200" cap="none" spc="-300" normalizeH="0" baseline="0" noProof="0" smtClean="0">
                <a:ln>
                  <a:solidFill>
                    <a:sysClr val="windowText" lastClr="000000"/>
                  </a:solidFill>
                </a:ln>
                <a:solidFill>
                  <a:srgbClr val="FFC000"/>
                </a:solidFill>
                <a:effectLst>
                  <a:outerShdw blurRad="38100" dist="38100" dir="2700000" algn="tl">
                    <a:srgbClr val="000000">
                      <a:alpha val="43137"/>
                    </a:srgbClr>
                  </a:outerShdw>
                </a:effectLst>
                <a:uLnTx/>
                <a:uFillTx/>
                <a:latin typeface="+mn-lt"/>
                <a:ea typeface="+mn-ea"/>
                <a:cs typeface="+mn-cs"/>
              </a:rPr>
              <a:t>大部分人是如何形成他们的神学的</a:t>
            </a:r>
            <a:r>
              <a:rPr kumimoji="0" lang="en-US" sz="4800" b="1" i="0" u="none" strike="noStrike" kern="1200" cap="none" spc="-300" normalizeH="0" baseline="0" noProof="0" smtClean="0">
                <a:ln>
                  <a:solidFill>
                    <a:sysClr val="windowText" lastClr="000000"/>
                  </a:solidFill>
                </a:ln>
                <a:solidFill>
                  <a:srgbClr val="FFC000"/>
                </a:solidFill>
                <a:effectLst>
                  <a:outerShdw blurRad="38100" dist="38100" dir="2700000" algn="tl">
                    <a:srgbClr val="000000">
                      <a:alpha val="43137"/>
                    </a:srgbClr>
                  </a:outerShdw>
                </a:effectLst>
                <a:uLnTx/>
                <a:uFillTx/>
                <a:latin typeface="+mn-lt"/>
                <a:ea typeface="+mn-ea"/>
                <a:cs typeface="+mn-cs"/>
              </a:rPr>
              <a:t>?</a:t>
            </a:r>
            <a:endParaRPr kumimoji="0" lang="en-US" sz="4800" b="1" i="0" u="none" strike="noStrike" kern="1200" cap="none" spc="-300" normalizeH="0" baseline="0" noProof="0" dirty="0">
              <a:ln>
                <a:solidFill>
                  <a:sysClr val="windowText" lastClr="000000"/>
                </a:solidFill>
              </a:ln>
              <a:solidFill>
                <a:srgbClr val="FFC00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p:cTn id="7" dur="2000" fill="hold"/>
                                        <p:tgtEl>
                                          <p:spTgt spid="41990"/>
                                        </p:tgtEl>
                                        <p:attrNameLst>
                                          <p:attrName>ppt_w</p:attrName>
                                        </p:attrNameLst>
                                      </p:cBhvr>
                                      <p:tavLst>
                                        <p:tav tm="0">
                                          <p:val>
                                            <p:fltVal val="0"/>
                                          </p:val>
                                        </p:tav>
                                        <p:tav tm="100000">
                                          <p:val>
                                            <p:strVal val="#ppt_w"/>
                                          </p:val>
                                        </p:tav>
                                      </p:tavLst>
                                    </p:anim>
                                    <p:anim calcmode="lin" valueType="num">
                                      <p:cBhvr>
                                        <p:cTn id="8" dur="2000" fill="hold"/>
                                        <p:tgtEl>
                                          <p:spTgt spid="41990"/>
                                        </p:tgtEl>
                                        <p:attrNameLst>
                                          <p:attrName>ppt_h</p:attrName>
                                        </p:attrNameLst>
                                      </p:cBhvr>
                                      <p:tavLst>
                                        <p:tav tm="0">
                                          <p:val>
                                            <p:fltVal val="0"/>
                                          </p:val>
                                        </p:tav>
                                        <p:tav tm="100000">
                                          <p:val>
                                            <p:strVal val="#ppt_h"/>
                                          </p:val>
                                        </p:tav>
                                      </p:tavLst>
                                    </p:anim>
                                    <p:animEffect transition="in" filter="fade">
                                      <p:cBhvr>
                                        <p:cTn id="9" dur="2000"/>
                                        <p:tgtEl>
                                          <p:spTgt spid="41990"/>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45058"/>
                                        </p:tgtEl>
                                        <p:attrNameLst>
                                          <p:attrName>style.visibility</p:attrName>
                                        </p:attrNameLst>
                                      </p:cBhvr>
                                      <p:to>
                                        <p:strVal val="visible"/>
                                      </p:to>
                                    </p:set>
                                    <p:anim calcmode="lin" valueType="num">
                                      <p:cBhvr>
                                        <p:cTn id="13" dur="2000" fill="hold"/>
                                        <p:tgtEl>
                                          <p:spTgt spid="45058"/>
                                        </p:tgtEl>
                                        <p:attrNameLst>
                                          <p:attrName>ppt_w</p:attrName>
                                        </p:attrNameLst>
                                      </p:cBhvr>
                                      <p:tavLst>
                                        <p:tav tm="0">
                                          <p:val>
                                            <p:fltVal val="0"/>
                                          </p:val>
                                        </p:tav>
                                        <p:tav tm="100000">
                                          <p:val>
                                            <p:strVal val="#ppt_w"/>
                                          </p:val>
                                        </p:tav>
                                      </p:tavLst>
                                    </p:anim>
                                    <p:anim calcmode="lin" valueType="num">
                                      <p:cBhvr>
                                        <p:cTn id="14" dur="2000" fill="hold"/>
                                        <p:tgtEl>
                                          <p:spTgt spid="45058"/>
                                        </p:tgtEl>
                                        <p:attrNameLst>
                                          <p:attrName>ppt_h</p:attrName>
                                        </p:attrNameLst>
                                      </p:cBhvr>
                                      <p:tavLst>
                                        <p:tav tm="0">
                                          <p:val>
                                            <p:fltVal val="0"/>
                                          </p:val>
                                        </p:tav>
                                        <p:tav tm="100000">
                                          <p:val>
                                            <p:strVal val="#ppt_h"/>
                                          </p:val>
                                        </p:tav>
                                      </p:tavLst>
                                    </p:anim>
                                    <p:animEffect transition="in" filter="fade">
                                      <p:cBhvr>
                                        <p:cTn id="15" dur="2000"/>
                                        <p:tgtEl>
                                          <p:spTgt spid="45058"/>
                                        </p:tgtEl>
                                      </p:cBhvr>
                                    </p:animEffect>
                                  </p:childTnLst>
                                </p:cTn>
                              </p:par>
                            </p:childTnLst>
                          </p:cTn>
                        </p:par>
                        <p:par>
                          <p:cTn id="16" fill="hold">
                            <p:stCondLst>
                              <p:cond delay="4000"/>
                            </p:stCondLst>
                            <p:childTnLst>
                              <p:par>
                                <p:cTn id="17" presetID="53" presetClass="entr" presetSubtype="0" fill="hold" nodeType="afterEffect">
                                  <p:stCondLst>
                                    <p:cond delay="0"/>
                                  </p:stCondLst>
                                  <p:childTnLst>
                                    <p:set>
                                      <p:cBhvr>
                                        <p:cTn id="18" dur="1" fill="hold">
                                          <p:stCondLst>
                                            <p:cond delay="0"/>
                                          </p:stCondLst>
                                        </p:cTn>
                                        <p:tgtEl>
                                          <p:spTgt spid="41992"/>
                                        </p:tgtEl>
                                        <p:attrNameLst>
                                          <p:attrName>style.visibility</p:attrName>
                                        </p:attrNameLst>
                                      </p:cBhvr>
                                      <p:to>
                                        <p:strVal val="visible"/>
                                      </p:to>
                                    </p:set>
                                    <p:anim calcmode="lin" valueType="num">
                                      <p:cBhvr>
                                        <p:cTn id="19" dur="2000" fill="hold"/>
                                        <p:tgtEl>
                                          <p:spTgt spid="41992"/>
                                        </p:tgtEl>
                                        <p:attrNameLst>
                                          <p:attrName>ppt_w</p:attrName>
                                        </p:attrNameLst>
                                      </p:cBhvr>
                                      <p:tavLst>
                                        <p:tav tm="0">
                                          <p:val>
                                            <p:fltVal val="0"/>
                                          </p:val>
                                        </p:tav>
                                        <p:tav tm="100000">
                                          <p:val>
                                            <p:strVal val="#ppt_w"/>
                                          </p:val>
                                        </p:tav>
                                      </p:tavLst>
                                    </p:anim>
                                    <p:anim calcmode="lin" valueType="num">
                                      <p:cBhvr>
                                        <p:cTn id="20" dur="2000" fill="hold"/>
                                        <p:tgtEl>
                                          <p:spTgt spid="41992"/>
                                        </p:tgtEl>
                                        <p:attrNameLst>
                                          <p:attrName>ppt_h</p:attrName>
                                        </p:attrNameLst>
                                      </p:cBhvr>
                                      <p:tavLst>
                                        <p:tav tm="0">
                                          <p:val>
                                            <p:fltVal val="0"/>
                                          </p:val>
                                        </p:tav>
                                        <p:tav tm="100000">
                                          <p:val>
                                            <p:strVal val="#ppt_h"/>
                                          </p:val>
                                        </p:tav>
                                      </p:tavLst>
                                    </p:anim>
                                    <p:animEffect transition="in" filter="fade">
                                      <p:cBhvr>
                                        <p:cTn id="21" dur="2000"/>
                                        <p:tgtEl>
                                          <p:spTgt spid="41992"/>
                                        </p:tgtEl>
                                      </p:cBhvr>
                                    </p:animEffect>
                                  </p:childTnLst>
                                </p:cTn>
                              </p:par>
                            </p:childTnLst>
                          </p:cTn>
                        </p:par>
                        <p:par>
                          <p:cTn id="22" fill="hold">
                            <p:stCondLst>
                              <p:cond delay="6000"/>
                            </p:stCondLst>
                            <p:childTnLst>
                              <p:par>
                                <p:cTn id="23" presetID="53" presetClass="entr" presetSubtype="0" fill="hold" nodeType="afterEffect">
                                  <p:stCondLst>
                                    <p:cond delay="0"/>
                                  </p:stCondLst>
                                  <p:childTnLst>
                                    <p:set>
                                      <p:cBhvr>
                                        <p:cTn id="24" dur="1" fill="hold">
                                          <p:stCondLst>
                                            <p:cond delay="0"/>
                                          </p:stCondLst>
                                        </p:cTn>
                                        <p:tgtEl>
                                          <p:spTgt spid="41988"/>
                                        </p:tgtEl>
                                        <p:attrNameLst>
                                          <p:attrName>style.visibility</p:attrName>
                                        </p:attrNameLst>
                                      </p:cBhvr>
                                      <p:to>
                                        <p:strVal val="visible"/>
                                      </p:to>
                                    </p:set>
                                    <p:anim calcmode="lin" valueType="num">
                                      <p:cBhvr>
                                        <p:cTn id="25" dur="2000" fill="hold"/>
                                        <p:tgtEl>
                                          <p:spTgt spid="41988"/>
                                        </p:tgtEl>
                                        <p:attrNameLst>
                                          <p:attrName>ppt_w</p:attrName>
                                        </p:attrNameLst>
                                      </p:cBhvr>
                                      <p:tavLst>
                                        <p:tav tm="0">
                                          <p:val>
                                            <p:fltVal val="0"/>
                                          </p:val>
                                        </p:tav>
                                        <p:tav tm="100000">
                                          <p:val>
                                            <p:strVal val="#ppt_w"/>
                                          </p:val>
                                        </p:tav>
                                      </p:tavLst>
                                    </p:anim>
                                    <p:anim calcmode="lin" valueType="num">
                                      <p:cBhvr>
                                        <p:cTn id="26" dur="2000" fill="hold"/>
                                        <p:tgtEl>
                                          <p:spTgt spid="41988"/>
                                        </p:tgtEl>
                                        <p:attrNameLst>
                                          <p:attrName>ppt_h</p:attrName>
                                        </p:attrNameLst>
                                      </p:cBhvr>
                                      <p:tavLst>
                                        <p:tav tm="0">
                                          <p:val>
                                            <p:fltVal val="0"/>
                                          </p:val>
                                        </p:tav>
                                        <p:tav tm="100000">
                                          <p:val>
                                            <p:strVal val="#ppt_h"/>
                                          </p:val>
                                        </p:tav>
                                      </p:tavLst>
                                    </p:anim>
                                    <p:animEffect transition="in" filter="fade">
                                      <p:cBhvr>
                                        <p:cTn id="27" dur="2000"/>
                                        <p:tgtEl>
                                          <p:spTgt spid="41988"/>
                                        </p:tgtEl>
                                      </p:cBhvr>
                                    </p:animEffect>
                                  </p:childTnLst>
                                </p:cTn>
                              </p:par>
                            </p:childTnLst>
                          </p:cTn>
                        </p:par>
                        <p:par>
                          <p:cTn id="28" fill="hold">
                            <p:stCondLst>
                              <p:cond delay="8000"/>
                            </p:stCondLst>
                            <p:childTnLst>
                              <p:par>
                                <p:cTn id="29" presetID="53" presetClass="entr" presetSubtype="0" fill="hold" nodeType="afterEffect">
                                  <p:stCondLst>
                                    <p:cond delay="0"/>
                                  </p:stCondLst>
                                  <p:childTnLst>
                                    <p:set>
                                      <p:cBhvr>
                                        <p:cTn id="30" dur="1" fill="hold">
                                          <p:stCondLst>
                                            <p:cond delay="0"/>
                                          </p:stCondLst>
                                        </p:cTn>
                                        <p:tgtEl>
                                          <p:spTgt spid="41986"/>
                                        </p:tgtEl>
                                        <p:attrNameLst>
                                          <p:attrName>style.visibility</p:attrName>
                                        </p:attrNameLst>
                                      </p:cBhvr>
                                      <p:to>
                                        <p:strVal val="visible"/>
                                      </p:to>
                                    </p:set>
                                    <p:anim calcmode="lin" valueType="num">
                                      <p:cBhvr>
                                        <p:cTn id="31" dur="2000" fill="hold"/>
                                        <p:tgtEl>
                                          <p:spTgt spid="41986"/>
                                        </p:tgtEl>
                                        <p:attrNameLst>
                                          <p:attrName>ppt_w</p:attrName>
                                        </p:attrNameLst>
                                      </p:cBhvr>
                                      <p:tavLst>
                                        <p:tav tm="0">
                                          <p:val>
                                            <p:fltVal val="0"/>
                                          </p:val>
                                        </p:tav>
                                        <p:tav tm="100000">
                                          <p:val>
                                            <p:strVal val="#ppt_w"/>
                                          </p:val>
                                        </p:tav>
                                      </p:tavLst>
                                    </p:anim>
                                    <p:anim calcmode="lin" valueType="num">
                                      <p:cBhvr>
                                        <p:cTn id="32" dur="2000" fill="hold"/>
                                        <p:tgtEl>
                                          <p:spTgt spid="41986"/>
                                        </p:tgtEl>
                                        <p:attrNameLst>
                                          <p:attrName>ppt_h</p:attrName>
                                        </p:attrNameLst>
                                      </p:cBhvr>
                                      <p:tavLst>
                                        <p:tav tm="0">
                                          <p:val>
                                            <p:fltVal val="0"/>
                                          </p:val>
                                        </p:tav>
                                        <p:tav tm="100000">
                                          <p:val>
                                            <p:strVal val="#ppt_h"/>
                                          </p:val>
                                        </p:tav>
                                      </p:tavLst>
                                    </p:anim>
                                    <p:animEffect transition="in" filter="fade">
                                      <p:cBhvr>
                                        <p:cTn id="33" dur="2000"/>
                                        <p:tgtEl>
                                          <p:spTgt spid="41986"/>
                                        </p:tgtEl>
                                      </p:cBhvr>
                                    </p:animEffect>
                                  </p:childTnLst>
                                </p:cTn>
                              </p:par>
                            </p:childTnLst>
                          </p:cTn>
                        </p:par>
                        <p:par>
                          <p:cTn id="34" fill="hold">
                            <p:stCondLst>
                              <p:cond delay="10000"/>
                            </p:stCondLst>
                            <p:childTnLst>
                              <p:par>
                                <p:cTn id="35" presetID="53" presetClass="entr" presetSubtype="0" fill="hold" nodeType="afterEffect">
                                  <p:stCondLst>
                                    <p:cond delay="0"/>
                                  </p:stCondLst>
                                  <p:childTnLst>
                                    <p:set>
                                      <p:cBhvr>
                                        <p:cTn id="36" dur="1" fill="hold">
                                          <p:stCondLst>
                                            <p:cond delay="0"/>
                                          </p:stCondLst>
                                        </p:cTn>
                                        <p:tgtEl>
                                          <p:spTgt spid="45060"/>
                                        </p:tgtEl>
                                        <p:attrNameLst>
                                          <p:attrName>style.visibility</p:attrName>
                                        </p:attrNameLst>
                                      </p:cBhvr>
                                      <p:to>
                                        <p:strVal val="visible"/>
                                      </p:to>
                                    </p:set>
                                    <p:anim calcmode="lin" valueType="num">
                                      <p:cBhvr>
                                        <p:cTn id="37" dur="1000" fill="hold"/>
                                        <p:tgtEl>
                                          <p:spTgt spid="45060"/>
                                        </p:tgtEl>
                                        <p:attrNameLst>
                                          <p:attrName>ppt_w</p:attrName>
                                        </p:attrNameLst>
                                      </p:cBhvr>
                                      <p:tavLst>
                                        <p:tav tm="0">
                                          <p:val>
                                            <p:fltVal val="0"/>
                                          </p:val>
                                        </p:tav>
                                        <p:tav tm="100000">
                                          <p:val>
                                            <p:strVal val="#ppt_w"/>
                                          </p:val>
                                        </p:tav>
                                      </p:tavLst>
                                    </p:anim>
                                    <p:anim calcmode="lin" valueType="num">
                                      <p:cBhvr>
                                        <p:cTn id="38" dur="1000" fill="hold"/>
                                        <p:tgtEl>
                                          <p:spTgt spid="45060"/>
                                        </p:tgtEl>
                                        <p:attrNameLst>
                                          <p:attrName>ppt_h</p:attrName>
                                        </p:attrNameLst>
                                      </p:cBhvr>
                                      <p:tavLst>
                                        <p:tav tm="0">
                                          <p:val>
                                            <p:fltVal val="0"/>
                                          </p:val>
                                        </p:tav>
                                        <p:tav tm="100000">
                                          <p:val>
                                            <p:strVal val="#ppt_h"/>
                                          </p:val>
                                        </p:tav>
                                      </p:tavLst>
                                    </p:anim>
                                    <p:animEffect transition="in" filter="fade">
                                      <p:cBhvr>
                                        <p:cTn id="39" dur="10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247864"/>
          </a:xfrm>
          <a:prstGeom prst="rect">
            <a:avLst/>
          </a:prstGeom>
          <a:noFill/>
        </p:spPr>
        <p:txBody>
          <a:bodyPr wrap="square" rtlCol="0">
            <a:spAutoFit/>
          </a:bodyPr>
          <a:lstStyle/>
          <a:p>
            <a:pPr marL="225425" indent="-225425">
              <a:buFont typeface="Arial" pitchFamily="34" charset="0"/>
              <a:buChar char="•"/>
            </a:pPr>
            <a:r>
              <a:rPr lang="zh-CN" altLang="en-US" sz="3200" b="1" dirty="0" smtClean="0">
                <a:solidFill>
                  <a:srgbClr val="7030A0"/>
                </a:solidFill>
                <a:effectLst>
                  <a:outerShdw blurRad="38100" dist="38100" dir="2700000" algn="tl">
                    <a:srgbClr val="000000">
                      <a:alpha val="43137"/>
                    </a:srgbClr>
                  </a:outerShdw>
                </a:effectLst>
                <a:latin typeface="Arial Narrow" pitchFamily="34" charset="0"/>
              </a:rPr>
              <a:t>小报神学</a:t>
            </a:r>
            <a:r>
              <a:rPr lang="en-US" altLang="zh-CN" sz="3200" b="1" dirty="0" smtClean="0">
                <a:solidFill>
                  <a:srgbClr val="7030A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7030A0"/>
                </a:solidFill>
                <a:effectLst>
                  <a:outerShdw blurRad="38100" dist="38100" dir="2700000" algn="tl">
                    <a:srgbClr val="000000">
                      <a:alpha val="43137"/>
                    </a:srgbClr>
                  </a:outerShdw>
                </a:effectLst>
                <a:latin typeface="Arial Narrow" pitchFamily="34" charset="0"/>
              </a:rPr>
              <a:t>走访天堂和地狱</a:t>
            </a:r>
            <a:r>
              <a:rPr lang="en-US" altLang="zh-CN" sz="3200" b="1" dirty="0" smtClean="0">
                <a:solidFill>
                  <a:srgbClr val="7030A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7030A0"/>
                </a:solidFill>
                <a:effectLst>
                  <a:outerShdw blurRad="38100" dist="38100" dir="2700000" algn="tl">
                    <a:srgbClr val="000000">
                      <a:alpha val="43137"/>
                    </a:srgbClr>
                  </a:outerShdw>
                </a:effectLst>
                <a:latin typeface="Arial Narrow" pitchFamily="34" charset="0"/>
              </a:rPr>
              <a:t>对天使和鬼魔作不符圣经的描述</a:t>
            </a:r>
            <a:r>
              <a:rPr lang="en-US" altLang="zh-CN" sz="3200" b="1" dirty="0" smtClean="0">
                <a:solidFill>
                  <a:srgbClr val="7030A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7030A0"/>
                </a:solidFill>
                <a:effectLst>
                  <a:outerShdw blurRad="38100" dist="38100" dir="2700000" algn="tl">
                    <a:srgbClr val="000000">
                      <a:alpha val="43137"/>
                    </a:srgbClr>
                  </a:outerShdw>
                </a:effectLst>
                <a:latin typeface="Arial Narrow" pitchFamily="34" charset="0"/>
              </a:rPr>
              <a:t>与死去的亲属对话</a:t>
            </a:r>
            <a:r>
              <a:rPr lang="en-US" altLang="zh-CN" sz="3200" b="1" dirty="0" smtClean="0">
                <a:solidFill>
                  <a:srgbClr val="7030A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7030A0"/>
                </a:solidFill>
                <a:effectLst>
                  <a:outerShdw blurRad="38100" dist="38100" dir="2700000" algn="tl">
                    <a:srgbClr val="000000">
                      <a:alpha val="43137"/>
                    </a:srgbClr>
                  </a:outerShdw>
                </a:effectLst>
                <a:latin typeface="Arial Narrow" pitchFamily="34" charset="0"/>
              </a:rPr>
              <a:t>所有的信仰均平等；等等</a:t>
            </a:r>
            <a:r>
              <a:rPr lang="en-US" altLang="zh-CN" sz="3200" b="1" dirty="0" smtClean="0">
                <a:solidFill>
                  <a:srgbClr val="7030A0"/>
                </a:solidFill>
                <a:effectLst>
                  <a:outerShdw blurRad="38100" dist="38100" dir="2700000" algn="tl">
                    <a:srgbClr val="000000">
                      <a:alpha val="43137"/>
                    </a:srgbClr>
                  </a:outerShdw>
                </a:effectLst>
                <a:latin typeface="Arial Narrow" pitchFamily="34" charset="0"/>
              </a:rPr>
              <a:t>)</a:t>
            </a:r>
            <a:endParaRPr lang="en-US" sz="3200" b="1" dirty="0" smtClean="0">
              <a:solidFill>
                <a:srgbClr val="7030A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 </a:t>
            </a:r>
            <a:r>
              <a:rPr lang="en-US" sz="2000" b="1" dirty="0" smtClean="0">
                <a:solidFill>
                  <a:srgbClr val="C00000"/>
                </a:solidFill>
                <a:latin typeface="Arial Narrow" pitchFamily="34" charset="0"/>
              </a:rPr>
              <a:t>Tabloid Theology </a:t>
            </a:r>
            <a:r>
              <a:rPr lang="en-US" sz="2000" b="1" dirty="0" smtClean="0">
                <a:latin typeface="Arial Narrow" pitchFamily="34" charset="0"/>
              </a:rPr>
              <a:t>(Visiting Heaven or Hell; unscriptural description of angels &amp; 	demons;  talking to dead relatives; all faiths are equal; etc.)</a:t>
            </a:r>
          </a:p>
          <a:p>
            <a:pPr marL="225425" lvl="1" indent="-225425"/>
            <a:endParaRPr lang="en-US" sz="800" b="1" dirty="0" smtClean="0">
              <a:latin typeface="Arial Narrow" pitchFamily="34" charset="0"/>
            </a:endParaRPr>
          </a:p>
          <a:p>
            <a:pPr marL="225425" indent="-225425">
              <a:buFont typeface="Arial" pitchFamily="34" charset="0"/>
              <a:buChar char="•"/>
            </a:pPr>
            <a:r>
              <a:rPr lang="zh-CN" altLang="en-US" sz="3200" b="1" dirty="0" smtClean="0">
                <a:solidFill>
                  <a:srgbClr val="7030A0"/>
                </a:solidFill>
                <a:effectLst>
                  <a:outerShdw blurRad="38100" dist="38100" dir="2700000" algn="tl">
                    <a:srgbClr val="000000">
                      <a:alpha val="43137"/>
                    </a:srgbClr>
                  </a:outerShdw>
                </a:effectLst>
                <a:latin typeface="Arial Narrow" pitchFamily="34" charset="0"/>
              </a:rPr>
              <a:t>流行神学</a:t>
            </a:r>
            <a:r>
              <a:rPr lang="en-US" altLang="zh-CN" sz="3200" b="1" dirty="0" smtClean="0">
                <a:solidFill>
                  <a:srgbClr val="7030A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7030A0"/>
                </a:solidFill>
                <a:effectLst>
                  <a:outerShdw blurRad="38100" dist="38100" dir="2700000" algn="tl">
                    <a:srgbClr val="000000">
                      <a:alpha val="43137"/>
                    </a:srgbClr>
                  </a:outerShdw>
                </a:effectLst>
                <a:latin typeface="Arial Narrow" pitchFamily="34" charset="0"/>
              </a:rPr>
              <a:t>医治聚会</a:t>
            </a:r>
            <a:r>
              <a:rPr lang="en-US" altLang="zh-CN" sz="3200" b="1" dirty="0" smtClean="0">
                <a:solidFill>
                  <a:srgbClr val="7030A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7030A0"/>
                </a:solidFill>
                <a:effectLst>
                  <a:outerShdw blurRad="38100" dist="38100" dir="2700000" algn="tl">
                    <a:srgbClr val="000000">
                      <a:alpha val="43137"/>
                    </a:srgbClr>
                  </a:outerShdw>
                </a:effectLst>
                <a:latin typeface="Arial Narrow" pitchFamily="34" charset="0"/>
              </a:rPr>
              <a:t>成功神学</a:t>
            </a:r>
            <a:r>
              <a:rPr lang="en-US" altLang="zh-CN" sz="3200" b="1" dirty="0" smtClean="0">
                <a:solidFill>
                  <a:srgbClr val="7030A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7030A0"/>
                </a:solidFill>
                <a:effectLst>
                  <a:outerShdw blurRad="38100" dist="38100" dir="2700000" algn="tl">
                    <a:srgbClr val="000000">
                      <a:alpha val="43137"/>
                    </a:srgbClr>
                  </a:outerShdw>
                </a:effectLst>
                <a:latin typeface="Arial Narrow" pitchFamily="34" charset="0"/>
              </a:rPr>
              <a:t>易信主义</a:t>
            </a:r>
            <a:r>
              <a:rPr lang="en-US" altLang="zh-CN" sz="3200" b="1" dirty="0" smtClean="0">
                <a:solidFill>
                  <a:srgbClr val="7030A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7030A0"/>
                </a:solidFill>
                <a:effectLst>
                  <a:outerShdw blurRad="38100" dist="38100" dir="2700000" algn="tl">
                    <a:srgbClr val="000000">
                      <a:alpha val="43137"/>
                    </a:srgbClr>
                  </a:outerShdw>
                </a:effectLst>
                <a:latin typeface="Arial Narrow" pitchFamily="34" charset="0"/>
              </a:rPr>
              <a:t>等等</a:t>
            </a:r>
            <a:r>
              <a:rPr lang="en-US" altLang="zh-CN" sz="3200" b="1" dirty="0" smtClean="0">
                <a:solidFill>
                  <a:srgbClr val="7030A0"/>
                </a:solidFill>
                <a:effectLst>
                  <a:outerShdw blurRad="38100" dist="38100" dir="2700000" algn="tl">
                    <a:srgbClr val="000000">
                      <a:alpha val="43137"/>
                    </a:srgbClr>
                  </a:outerShdw>
                </a:effectLst>
                <a:latin typeface="Arial Narrow" pitchFamily="34" charset="0"/>
              </a:rPr>
              <a:t>)</a:t>
            </a:r>
            <a:endParaRPr lang="en-US" sz="3200" b="1" dirty="0" smtClean="0">
              <a:solidFill>
                <a:srgbClr val="7030A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 </a:t>
            </a:r>
            <a:r>
              <a:rPr lang="en-US" sz="2000" b="1" dirty="0" smtClean="0">
                <a:solidFill>
                  <a:srgbClr val="C00000"/>
                </a:solidFill>
                <a:latin typeface="Arial Narrow" pitchFamily="34" charset="0"/>
              </a:rPr>
              <a:t>Big Church Theology </a:t>
            </a:r>
            <a:r>
              <a:rPr lang="en-US" sz="2000" b="1" dirty="0" smtClean="0">
                <a:latin typeface="Arial Narrow" pitchFamily="34" charset="0"/>
              </a:rPr>
              <a:t>(Healing services; Health, Wealth &amp; Prosperity gospel;         	Easy-</a:t>
            </a:r>
            <a:r>
              <a:rPr lang="en-US" sz="2000" b="1" dirty="0" err="1" smtClean="0">
                <a:latin typeface="Arial Narrow" pitchFamily="34" charset="0"/>
              </a:rPr>
              <a:t>Believism</a:t>
            </a:r>
            <a:r>
              <a:rPr lang="en-US" sz="2000" b="1" dirty="0" smtClean="0">
                <a:latin typeface="Arial Narrow" pitchFamily="34" charset="0"/>
              </a:rPr>
              <a:t>; etc.)</a:t>
            </a:r>
          </a:p>
          <a:p>
            <a:pPr marL="225425" lvl="1" indent="-225425"/>
            <a:endParaRPr lang="en-US" sz="800" b="1" dirty="0" smtClean="0">
              <a:latin typeface="Arial Narrow" pitchFamily="34" charset="0"/>
            </a:endParaRPr>
          </a:p>
          <a:p>
            <a:pPr marL="225425" indent="-225425">
              <a:buFont typeface="Arial" pitchFamily="34" charset="0"/>
              <a:buChar char="•"/>
            </a:pPr>
            <a:r>
              <a:rPr lang="zh-CN" altLang="en-US" sz="3200" b="1" dirty="0" smtClean="0">
                <a:solidFill>
                  <a:srgbClr val="7030A0"/>
                </a:solidFill>
                <a:effectLst>
                  <a:outerShdw blurRad="38100" dist="38100" dir="2700000" algn="tl">
                    <a:srgbClr val="000000">
                      <a:alpha val="43137"/>
                    </a:srgbClr>
                  </a:outerShdw>
                </a:effectLst>
                <a:latin typeface="Arial Narrow" pitchFamily="34" charset="0"/>
              </a:rPr>
              <a:t>情绪化神学</a:t>
            </a:r>
            <a:r>
              <a:rPr lang="en-US" altLang="zh-CN" sz="3200" b="1" dirty="0" smtClean="0">
                <a:solidFill>
                  <a:srgbClr val="7030A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7030A0"/>
                </a:solidFill>
                <a:effectLst>
                  <a:outerShdw blurRad="38100" dist="38100" dir="2700000" algn="tl">
                    <a:srgbClr val="000000">
                      <a:alpha val="43137"/>
                    </a:srgbClr>
                  </a:outerShdw>
                </a:effectLst>
                <a:latin typeface="Arial Narrow" pitchFamily="34" charset="0"/>
              </a:rPr>
              <a:t>建立在我们认为神应是谁以及我们认为他或不是什么之上的神学</a:t>
            </a:r>
            <a:r>
              <a:rPr lang="en-US" altLang="zh-CN" sz="3200" b="1" dirty="0" smtClean="0">
                <a:solidFill>
                  <a:srgbClr val="7030A0"/>
                </a:solidFill>
                <a:effectLst>
                  <a:outerShdw blurRad="38100" dist="38100" dir="2700000" algn="tl">
                    <a:srgbClr val="000000">
                      <a:alpha val="43137"/>
                    </a:srgbClr>
                  </a:outerShdw>
                </a:effectLst>
                <a:latin typeface="Arial Narrow" pitchFamily="34" charset="0"/>
              </a:rPr>
              <a:t>.)</a:t>
            </a:r>
            <a:endParaRPr lang="en-US" sz="3200" b="1" dirty="0" smtClean="0">
              <a:solidFill>
                <a:srgbClr val="7030A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 </a:t>
            </a:r>
            <a:r>
              <a:rPr lang="en-US" sz="2000" b="1" dirty="0" smtClean="0">
                <a:solidFill>
                  <a:srgbClr val="C00000"/>
                </a:solidFill>
                <a:latin typeface="Arial Narrow" pitchFamily="34" charset="0"/>
              </a:rPr>
              <a:t>Emotional Theology </a:t>
            </a:r>
            <a:r>
              <a:rPr lang="en-US" sz="2000" b="1" dirty="0" smtClean="0">
                <a:latin typeface="Arial Narrow" pitchFamily="34" charset="0"/>
              </a:rPr>
              <a:t>(Theology based on who WE think God should be and what   	WE think He should and should not do)</a:t>
            </a:r>
          </a:p>
          <a:p>
            <a:pPr marL="225425" lvl="1" indent="-225425"/>
            <a:endParaRPr lang="en-US" sz="800" b="1" dirty="0" smtClean="0">
              <a:latin typeface="Arial Narrow" pitchFamily="34" charset="0"/>
            </a:endParaRPr>
          </a:p>
          <a:p>
            <a:pPr marL="225425" indent="-225425">
              <a:buFont typeface="Arial" pitchFamily="34" charset="0"/>
              <a:buChar char="•"/>
            </a:pPr>
            <a:r>
              <a:rPr lang="zh-CN" altLang="en-US" sz="3200" b="1" dirty="0" smtClean="0">
                <a:solidFill>
                  <a:srgbClr val="7030A0"/>
                </a:solidFill>
                <a:effectLst>
                  <a:outerShdw blurRad="38100" dist="38100" dir="2700000" algn="tl">
                    <a:srgbClr val="000000">
                      <a:alpha val="43137"/>
                    </a:srgbClr>
                  </a:outerShdw>
                </a:effectLst>
                <a:latin typeface="Arial Narrow" pitchFamily="34" charset="0"/>
              </a:rPr>
              <a:t>人文神学</a:t>
            </a:r>
            <a:r>
              <a:rPr lang="en-US" altLang="zh-CN" sz="3200" b="1" dirty="0" smtClean="0">
                <a:solidFill>
                  <a:srgbClr val="7030A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7030A0"/>
                </a:solidFill>
                <a:effectLst>
                  <a:outerShdw blurRad="38100" dist="38100" dir="2700000" algn="tl">
                    <a:srgbClr val="000000">
                      <a:alpha val="43137"/>
                    </a:srgbClr>
                  </a:outerShdw>
                </a:effectLst>
                <a:latin typeface="Arial Narrow" pitchFamily="34" charset="0"/>
              </a:rPr>
              <a:t>试图将圣经与当今观点混合起来</a:t>
            </a:r>
            <a:r>
              <a:rPr lang="en-US" altLang="zh-CN" sz="3200" b="1" dirty="0" smtClean="0">
                <a:solidFill>
                  <a:srgbClr val="7030A0"/>
                </a:solidFill>
                <a:effectLst>
                  <a:outerShdw blurRad="38100" dist="38100" dir="2700000" algn="tl">
                    <a:srgbClr val="000000">
                      <a:alpha val="43137"/>
                    </a:srgbClr>
                  </a:outerShdw>
                </a:effectLst>
                <a:latin typeface="Arial Narrow" pitchFamily="34" charset="0"/>
              </a:rPr>
              <a:t>).</a:t>
            </a:r>
            <a:endParaRPr lang="en-US" sz="3200" b="1" dirty="0" smtClean="0">
              <a:solidFill>
                <a:srgbClr val="7030A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 </a:t>
            </a:r>
            <a:r>
              <a:rPr lang="en-US" sz="2000" b="1" dirty="0" smtClean="0">
                <a:solidFill>
                  <a:srgbClr val="C00000"/>
                </a:solidFill>
                <a:latin typeface="Arial Narrow" pitchFamily="34" charset="0"/>
              </a:rPr>
              <a:t>Humanistic Theology </a:t>
            </a:r>
            <a:r>
              <a:rPr lang="en-US" sz="2000" b="1" dirty="0" smtClean="0">
                <a:latin typeface="Arial Narrow" pitchFamily="34" charset="0"/>
              </a:rPr>
              <a:t>(Trying to blend the Bible with current opinion)</a:t>
            </a:r>
            <a:endParaRPr lang="en-US" sz="2000" b="1" dirty="0">
              <a:latin typeface="Arial Narrow" pitchFamily="34" charset="0"/>
            </a:endParaRPr>
          </a:p>
        </p:txBody>
      </p:sp>
      <p:sp>
        <p:nvSpPr>
          <p:cNvPr id="3" name="Rectangle 2"/>
          <p:cNvSpPr/>
          <p:nvPr/>
        </p:nvSpPr>
        <p:spPr>
          <a:xfrm>
            <a:off x="0" y="6400800"/>
            <a:ext cx="9144000" cy="4572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Modern Theology</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 calcmode="lin" valueType="num">
                                      <p:cBhvr additive="base">
                                        <p:cTn id="1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 calcmode="lin" valueType="num">
                                      <p:cBhvr additive="base">
                                        <p:cTn id="2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 calcmode="lin" valueType="num">
                                      <p:cBhvr additive="base">
                                        <p:cTn id="2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47799"/>
          </a:xfrm>
          <a:ln w="38100">
            <a:solidFill>
              <a:schemeClr val="tx1"/>
            </a:solidFill>
          </a:ln>
        </p:spPr>
        <p:style>
          <a:lnRef idx="0">
            <a:schemeClr val="accent4"/>
          </a:lnRef>
          <a:fillRef idx="3">
            <a:schemeClr val="accent4"/>
          </a:fillRef>
          <a:effectRef idx="3">
            <a:schemeClr val="accent4"/>
          </a:effectRef>
          <a:fontRef idx="minor">
            <a:schemeClr val="lt1"/>
          </a:fontRef>
        </p:style>
        <p:txBody>
          <a:bodyPr>
            <a:normAutofit fontScale="90000"/>
          </a:bodyPr>
          <a:lstStyle/>
          <a:p>
            <a:r>
              <a:rPr lang="zh-CN" altLang="en-US" sz="6000" b="1" dirty="0" smtClean="0">
                <a:ln>
                  <a:solidFill>
                    <a:sysClr val="windowText" lastClr="000000"/>
                  </a:solidFill>
                </a:ln>
                <a:effectLst>
                  <a:outerShdw blurRad="38100" dist="38100" dir="2700000" algn="tl">
                    <a:srgbClr val="000000">
                      <a:alpha val="43137"/>
                    </a:srgbClr>
                  </a:outerShdw>
                </a:effectLst>
              </a:rPr>
              <a:t>我们该如何形成自己的神学</a:t>
            </a:r>
            <a:r>
              <a:rPr lang="en-US" sz="6000" b="1" dirty="0" smtClean="0">
                <a:ln>
                  <a:solidFill>
                    <a:sysClr val="windowText" lastClr="000000"/>
                  </a:solidFill>
                </a:ln>
                <a:effectLst>
                  <a:outerShdw blurRad="38100" dist="38100" dir="2700000" algn="tl">
                    <a:srgbClr val="000000">
                      <a:alpha val="43137"/>
                    </a:srgbClr>
                  </a:outerShdw>
                </a:effectLst>
              </a:rPr>
              <a:t>?</a:t>
            </a:r>
            <a:endParaRPr lang="en-US" sz="6000" b="1" dirty="0">
              <a:ln>
                <a:solidFill>
                  <a:sysClr val="windowText" lastClr="000000"/>
                </a:solidFill>
              </a:ln>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5715000"/>
            <a:ext cx="9144000" cy="1143000"/>
          </a:xfrm>
          <a:ln w="57150">
            <a:solidFill>
              <a:schemeClr val="tx1"/>
            </a:solidFill>
          </a:ln>
        </p:spPr>
        <p:style>
          <a:lnRef idx="0">
            <a:schemeClr val="accent4"/>
          </a:lnRef>
          <a:fillRef idx="3">
            <a:schemeClr val="accent4"/>
          </a:fillRef>
          <a:effectRef idx="3">
            <a:schemeClr val="accent4"/>
          </a:effectRef>
          <a:fontRef idx="minor">
            <a:schemeClr val="lt1"/>
          </a:fontRef>
        </p:style>
        <p:txBody>
          <a:bodyPr anchor="ctr">
            <a:normAutofit/>
          </a:bodyPr>
          <a:lstStyle/>
          <a:p>
            <a:r>
              <a:rPr lang="en-US" sz="2400" b="1" dirty="0" smtClean="0">
                <a:solidFill>
                  <a:schemeClr val="bg1"/>
                </a:solidFill>
                <a:latin typeface="Arial Narrow" pitchFamily="34" charset="0"/>
              </a:rPr>
              <a:t>How should we develop our theology?</a:t>
            </a:r>
            <a:endParaRPr lang="en-US" sz="2400" b="1" dirty="0">
              <a:solidFill>
                <a:schemeClr val="bg1"/>
              </a:solidFill>
              <a:latin typeface="Arial Narrow" pitchFamily="34" charset="0"/>
            </a:endParaRPr>
          </a:p>
        </p:txBody>
      </p:sp>
      <p:pic>
        <p:nvPicPr>
          <p:cNvPr id="11" name="Picture 10" descr="5204005156_2ebe7d8fa0_o.gif"/>
          <p:cNvPicPr>
            <a:picLocks noChangeAspect="1"/>
          </p:cNvPicPr>
          <p:nvPr/>
        </p:nvPicPr>
        <p:blipFill>
          <a:blip r:embed="rId3" cstate="print"/>
          <a:stretch>
            <a:fillRect/>
          </a:stretch>
        </p:blipFill>
        <p:spPr>
          <a:xfrm>
            <a:off x="-381000" y="1524000"/>
            <a:ext cx="9885405" cy="4114800"/>
          </a:xfrm>
          <a:prstGeom prst="rect">
            <a:avLst/>
          </a:prstGeom>
          <a:solidFill>
            <a:srgbClr val="FFFFFF">
              <a:shade val="85000"/>
            </a:srgbClr>
          </a:solidFill>
          <a:ln w="88900" cap="sq">
            <a:solidFill>
              <a:schemeClr val="bg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800"/>
          </a:xfrm>
          <a:ln w="38100">
            <a:solidFill>
              <a:schemeClr val="tx1"/>
            </a:solidFill>
          </a:ln>
        </p:spPr>
        <p:style>
          <a:lnRef idx="0">
            <a:schemeClr val="accent4"/>
          </a:lnRef>
          <a:fillRef idx="3">
            <a:schemeClr val="accent4"/>
          </a:fillRef>
          <a:effectRef idx="3">
            <a:schemeClr val="accent4"/>
          </a:effectRef>
          <a:fontRef idx="minor">
            <a:schemeClr val="lt1"/>
          </a:fontRef>
        </p:style>
        <p:txBody>
          <a:bodyPr>
            <a:normAutofit/>
          </a:bodyPr>
          <a:lstStyle/>
          <a:p>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如何形成我们自己的神学</a:t>
            </a:r>
            <a:r>
              <a:rPr lang="en-US" sz="6000" b="1" dirty="0" smtClean="0">
                <a:ln>
                  <a:solidFill>
                    <a:sysClr val="windowText" lastClr="000000"/>
                  </a:solidFill>
                </a:ln>
                <a:solidFill>
                  <a:srgbClr val="FFFF00"/>
                </a:solidFill>
                <a:effectLst>
                  <a:outerShdw blurRad="38100" dist="38100" dir="2700000" algn="tl">
                    <a:srgbClr val="000000">
                      <a:alpha val="43137"/>
                    </a:srgbClr>
                  </a:outerShdw>
                </a:effectLst>
              </a:rPr>
              <a:t>?</a:t>
            </a:r>
            <a:endParaRPr lang="en-US" sz="6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6172200"/>
            <a:ext cx="9144000" cy="685800"/>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US" sz="2400" b="1" dirty="0" smtClean="0">
                <a:solidFill>
                  <a:schemeClr val="bg1"/>
                </a:solidFill>
                <a:latin typeface="Arial Narrow" pitchFamily="34" charset="0"/>
              </a:rPr>
              <a:t>How should we develop our theology?</a:t>
            </a:r>
            <a:endParaRPr lang="en-US" sz="2400" b="1" dirty="0">
              <a:solidFill>
                <a:schemeClr val="bg1"/>
              </a:solidFill>
              <a:latin typeface="Arial Narrow" pitchFamily="34" charset="0"/>
            </a:endParaRPr>
          </a:p>
        </p:txBody>
      </p:sp>
      <p:sp>
        <p:nvSpPr>
          <p:cNvPr id="4" name="Rectangle 3"/>
          <p:cNvSpPr>
            <a:spLocks noChangeArrowheads="1"/>
          </p:cNvSpPr>
          <p:nvPr/>
        </p:nvSpPr>
        <p:spPr bwMode="auto">
          <a:xfrm>
            <a:off x="228600" y="5311914"/>
            <a:ext cx="8686800" cy="707886"/>
          </a:xfrm>
          <a:prstGeom prst="rect">
            <a:avLst/>
          </a:prstGeom>
          <a:ln w="38100">
            <a:headEnd/>
            <a:tailEnd/>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ctr">
              <a:spcBef>
                <a:spcPct val="20000"/>
              </a:spcBef>
              <a:buClr>
                <a:srgbClr val="800000"/>
              </a:buClr>
            </a:pPr>
            <a:r>
              <a:rPr lang="en-US" sz="2000" dirty="0" smtClean="0">
                <a:latin typeface="Arial Narrow" pitchFamily="34" charset="0"/>
              </a:rPr>
              <a:t>“</a:t>
            </a:r>
            <a:r>
              <a:rPr lang="en-US" sz="2000" dirty="0">
                <a:latin typeface="Arial Narrow" pitchFamily="34" charset="0"/>
              </a:rPr>
              <a:t>The </a:t>
            </a:r>
            <a:r>
              <a:rPr lang="en-US" sz="2000" b="1" dirty="0">
                <a:solidFill>
                  <a:srgbClr val="800000"/>
                </a:solidFill>
                <a:effectLst>
                  <a:outerShdw blurRad="38100" dist="38100" dir="2700000" algn="tl">
                    <a:srgbClr val="C0C0C0"/>
                  </a:outerShdw>
                </a:effectLst>
                <a:latin typeface="Arial Narrow" pitchFamily="34" charset="0"/>
              </a:rPr>
              <a:t>secret things</a:t>
            </a:r>
            <a:r>
              <a:rPr lang="en-US" sz="2000" dirty="0">
                <a:latin typeface="Arial Narrow" pitchFamily="34" charset="0"/>
              </a:rPr>
              <a:t> belong to the Lord our God, but the </a:t>
            </a:r>
            <a:r>
              <a:rPr lang="en-US" sz="2000" b="1" dirty="0">
                <a:solidFill>
                  <a:srgbClr val="800000"/>
                </a:solidFill>
                <a:effectLst>
                  <a:outerShdw blurRad="38100" dist="38100" dir="2700000" algn="tl">
                    <a:srgbClr val="C0C0C0"/>
                  </a:outerShdw>
                </a:effectLst>
                <a:latin typeface="Arial Narrow" pitchFamily="34" charset="0"/>
              </a:rPr>
              <a:t>things revealed</a:t>
            </a:r>
            <a:r>
              <a:rPr lang="en-US" sz="2000" dirty="0">
                <a:latin typeface="Arial Narrow" pitchFamily="34" charset="0"/>
              </a:rPr>
              <a:t> belong to us and to our sons forever, </a:t>
            </a:r>
            <a:r>
              <a:rPr lang="en-US" sz="2000" b="1" dirty="0">
                <a:solidFill>
                  <a:srgbClr val="C00000"/>
                </a:solidFill>
                <a:effectLst>
                  <a:outerShdw blurRad="38100" dist="38100" dir="2700000" algn="tl">
                    <a:srgbClr val="000000">
                      <a:alpha val="43137"/>
                    </a:srgbClr>
                  </a:outerShdw>
                </a:effectLst>
                <a:latin typeface="Arial Narrow" pitchFamily="34" charset="0"/>
              </a:rPr>
              <a:t>that we may observe all the words of this law” </a:t>
            </a:r>
            <a:r>
              <a:rPr lang="en-US" sz="2000" dirty="0">
                <a:latin typeface="Arial Narrow" pitchFamily="34" charset="0"/>
              </a:rPr>
              <a:t>(Deut. 29:29).</a:t>
            </a:r>
          </a:p>
        </p:txBody>
      </p:sp>
      <p:sp>
        <p:nvSpPr>
          <p:cNvPr id="6" name="Rectangle 5"/>
          <p:cNvSpPr/>
          <p:nvPr/>
        </p:nvSpPr>
        <p:spPr>
          <a:xfrm>
            <a:off x="228600" y="1219200"/>
            <a:ext cx="8610600" cy="3886200"/>
          </a:xfrm>
          <a:prstGeom prst="rect">
            <a:avLst/>
          </a:prstGeom>
          <a:ln w="38100"/>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800" b="1" dirty="0" smtClean="0">
                <a:solidFill>
                  <a:srgbClr val="FF0000"/>
                </a:solidFill>
                <a:effectLst>
                  <a:outerShdw blurRad="38100" dist="38100" dir="2700000" algn="tl">
                    <a:srgbClr val="000000">
                      <a:alpha val="43137"/>
                    </a:srgbClr>
                  </a:outerShdw>
                </a:effectLst>
              </a:rPr>
              <a:t>隐秘的事</a:t>
            </a:r>
            <a:r>
              <a:rPr lang="zh-CN" altLang="en-US" sz="4800" b="1" dirty="0" smtClean="0">
                <a:effectLst>
                  <a:outerShdw blurRad="38100" dist="38100" dir="2700000" algn="tl">
                    <a:srgbClr val="000000">
                      <a:alpha val="43137"/>
                    </a:srgbClr>
                  </a:outerShdw>
                </a:effectLst>
              </a:rPr>
              <a:t>是属耶和华我们神的；惟有</a:t>
            </a:r>
            <a:r>
              <a:rPr lang="zh-CN" altLang="en-US" sz="4800" b="1" dirty="0" smtClean="0">
                <a:solidFill>
                  <a:srgbClr val="FF0000"/>
                </a:solidFill>
                <a:effectLst>
                  <a:outerShdw blurRad="38100" dist="38100" dir="2700000" algn="tl">
                    <a:srgbClr val="000000">
                      <a:alpha val="43137"/>
                    </a:srgbClr>
                  </a:outerShdw>
                </a:effectLst>
              </a:rPr>
              <a:t>明显的事</a:t>
            </a:r>
            <a:r>
              <a:rPr lang="zh-CN" altLang="en-US" sz="4800" b="1" dirty="0" smtClean="0">
                <a:effectLst>
                  <a:outerShdw blurRad="38100" dist="38100" dir="2700000" algn="tl">
                    <a:srgbClr val="000000">
                      <a:alpha val="43137"/>
                    </a:srgbClr>
                  </a:outerShdw>
                </a:effectLst>
              </a:rPr>
              <a:t>是永远属我们和我们子孙的，</a:t>
            </a:r>
            <a:r>
              <a:rPr lang="zh-CN" altLang="en-US" sz="4800" b="1" dirty="0" smtClean="0">
                <a:solidFill>
                  <a:srgbClr val="FF0000"/>
                </a:solidFill>
                <a:effectLst>
                  <a:outerShdw blurRad="38100" dist="38100" dir="2700000" algn="tl">
                    <a:srgbClr val="000000">
                      <a:alpha val="43137"/>
                    </a:srgbClr>
                  </a:outerShdw>
                </a:effectLst>
              </a:rPr>
              <a:t>好叫我们遵行这律法上的一切话。</a:t>
            </a:r>
            <a:r>
              <a:rPr lang="zh-CN" altLang="en-US" sz="4800" b="1" dirty="0" smtClean="0">
                <a:effectLst>
                  <a:outerShdw blurRad="38100" dist="38100" dir="2700000" algn="tl">
                    <a:srgbClr val="000000">
                      <a:alpha val="43137"/>
                    </a:srgbClr>
                  </a:outerShdw>
                </a:effectLst>
              </a:rPr>
              <a:t>”</a:t>
            </a:r>
            <a:r>
              <a:rPr lang="en-US" altLang="zh-CN" sz="4800" b="1" dirty="0" smtClean="0">
                <a:effectLst>
                  <a:outerShdw blurRad="38100" dist="38100" dir="2700000" algn="tl">
                    <a:srgbClr val="000000">
                      <a:alpha val="43137"/>
                    </a:srgbClr>
                  </a:outerShdw>
                </a:effectLst>
              </a:rPr>
              <a:t>(</a:t>
            </a:r>
            <a:r>
              <a:rPr lang="zh-CN" altLang="en-US" sz="4800" b="1" dirty="0" smtClean="0">
                <a:effectLst>
                  <a:outerShdw blurRad="38100" dist="38100" dir="2700000" algn="tl">
                    <a:srgbClr val="000000">
                      <a:alpha val="43137"/>
                    </a:srgbClr>
                  </a:outerShdw>
                </a:effectLst>
              </a:rPr>
              <a:t>申</a:t>
            </a:r>
            <a:r>
              <a:rPr lang="en-US" altLang="zh-CN" sz="4800" b="1" dirty="0" smtClean="0">
                <a:effectLst>
                  <a:outerShdw blurRad="38100" dist="38100" dir="2700000" algn="tl">
                    <a:srgbClr val="000000">
                      <a:alpha val="43137"/>
                    </a:srgbClr>
                  </a:outerShdw>
                </a:effectLst>
              </a:rPr>
              <a:t>29:29)</a:t>
            </a:r>
            <a:r>
              <a:rPr lang="zh-CN" altLang="en-US" sz="4800" b="1" dirty="0" smtClean="0">
                <a:effectLst>
                  <a:outerShdw blurRad="38100" dist="38100" dir="2700000" algn="tl">
                    <a:srgbClr val="000000">
                      <a:alpha val="43137"/>
                    </a:srgbClr>
                  </a:outerShdw>
                </a:effectLst>
              </a:rPr>
              <a:t> </a:t>
            </a:r>
            <a:endParaRPr lang="en-US" sz="4800" b="1" dirty="0">
              <a:effectLst>
                <a:outerShdw blurRad="38100" dist="38100" dir="2700000" algn="tl">
                  <a:srgbClr val="000000">
                    <a:alpha val="43137"/>
                  </a:srgbClr>
                </a:outerShdw>
              </a:effectLst>
            </a:endParaRPr>
          </a:p>
        </p:txBody>
      </p:sp>
      <p:pic>
        <p:nvPicPr>
          <p:cNvPr id="46084" name="Picture 4" descr="http://www.dmhodge.com/images/biblekjv.gif"/>
          <p:cNvPicPr>
            <a:picLocks noChangeAspect="1" noChangeArrowheads="1"/>
          </p:cNvPicPr>
          <p:nvPr/>
        </p:nvPicPr>
        <p:blipFill>
          <a:blip r:embed="rId3" cstate="print"/>
          <a:srcRect/>
          <a:stretch>
            <a:fillRect/>
          </a:stretch>
        </p:blipFill>
        <p:spPr bwMode="auto">
          <a:xfrm>
            <a:off x="7138738" y="838200"/>
            <a:ext cx="1548062" cy="117652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gmisc16.gif"/>
          <p:cNvPicPr>
            <a:picLocks noChangeAspect="1"/>
          </p:cNvPicPr>
          <p:nvPr/>
        </p:nvPicPr>
        <p:blipFill>
          <a:blip r:embed="rId2" cstate="print"/>
          <a:stretch>
            <a:fillRect/>
          </a:stretch>
        </p:blipFill>
        <p:spPr>
          <a:xfrm>
            <a:off x="0" y="0"/>
            <a:ext cx="9144000" cy="7106736"/>
          </a:xfrm>
          <a:prstGeom prst="rect">
            <a:avLst/>
          </a:prstGeom>
        </p:spPr>
      </p:pic>
      <p:sp>
        <p:nvSpPr>
          <p:cNvPr id="2" name="Title 1"/>
          <p:cNvSpPr>
            <a:spLocks noGrp="1"/>
          </p:cNvSpPr>
          <p:nvPr>
            <p:ph type="title"/>
          </p:nvPr>
        </p:nvSpPr>
        <p:spPr>
          <a:xfrm>
            <a:off x="0" y="6248400"/>
            <a:ext cx="9144000" cy="609600"/>
          </a:xfrm>
          <a:ln/>
        </p:spPr>
        <p:style>
          <a:lnRef idx="2">
            <a:schemeClr val="dk1">
              <a:shade val="50000"/>
            </a:schemeClr>
          </a:lnRef>
          <a:fillRef idx="1">
            <a:schemeClr val="dk1"/>
          </a:fillRef>
          <a:effectRef idx="0">
            <a:schemeClr val="dk1"/>
          </a:effectRef>
          <a:fontRef idx="minor">
            <a:schemeClr val="lt1"/>
          </a:fontRef>
        </p:style>
        <p:txBody>
          <a:bodyPr>
            <a:noAutofit/>
          </a:bodyPr>
          <a:lstStyle/>
          <a:p>
            <a:r>
              <a:rPr lang="en-US"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WHY SHOULD EVERYONE STUDY SOUND DOCTRINE?</a:t>
            </a:r>
            <a:endParaRPr lang="en-US" sz="2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7" name="Title 1"/>
          <p:cNvSpPr txBox="1">
            <a:spLocks/>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5400" b="1" noProof="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为何人人都应学习</a:t>
            </a:r>
            <a:r>
              <a:rPr lang="zh-CN" alt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纯正</a:t>
            </a:r>
            <a:r>
              <a:rPr lang="zh-CN" altLang="en-US" sz="5400" b="1" noProof="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的教义</a:t>
            </a:r>
            <a:r>
              <a:rPr lang="en-US" altLang="zh-CN"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endParaRPr kumimoji="0" lang="en-US" sz="2400" b="1" i="0" u="none" strike="noStrike" kern="1200" normalizeH="0" baseline="0" noProof="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4876800"/>
          </a:xfrm>
          <a:noFill/>
          <a:ln>
            <a:noFill/>
          </a:ln>
        </p:spPr>
        <p:style>
          <a:lnRef idx="2">
            <a:schemeClr val="dk1">
              <a:shade val="50000"/>
            </a:schemeClr>
          </a:lnRef>
          <a:fillRef idx="1">
            <a:schemeClr val="dk1"/>
          </a:fillRef>
          <a:effectRef idx="0">
            <a:schemeClr val="dk1"/>
          </a:effectRef>
          <a:fontRef idx="minor">
            <a:schemeClr val="lt1"/>
          </a:fontRef>
        </p:style>
        <p:txBody>
          <a:bodyPr anchor="t">
            <a:noAutofit/>
          </a:bodyPr>
          <a:lstStyle/>
          <a:p>
            <a:pPr algn="l"/>
            <a:r>
              <a:rPr lang="zh-CN" altLang="en-US" sz="6600" b="1" dirty="0" smtClean="0">
                <a:solidFill>
                  <a:srgbClr val="C00000"/>
                </a:solidFill>
                <a:effectLst>
                  <a:outerShdw blurRad="38100" dist="38100" dir="2700000" algn="tl">
                    <a:srgbClr val="000000">
                      <a:alpha val="43137"/>
                    </a:srgbClr>
                  </a:outerShdw>
                </a:effectLst>
              </a:rPr>
              <a:t>因为神命令我们这么做！</a:t>
            </a:r>
            <a:r>
              <a:rPr lang="en-US" sz="6000" b="1" dirty="0" smtClean="0">
                <a:solidFill>
                  <a:schemeClr val="accent4">
                    <a:lumMod val="75000"/>
                  </a:schemeClr>
                </a:solidFill>
                <a:effectLst>
                  <a:outerShdw blurRad="38100" dist="38100" dir="2700000" algn="tl">
                    <a:srgbClr val="000000">
                      <a:alpha val="43137"/>
                    </a:srgbClr>
                  </a:outerShdw>
                </a:effectLst>
              </a:rPr>
              <a:t/>
            </a:r>
            <a:br>
              <a:rPr lang="en-US" sz="6000" b="1" dirty="0" smtClean="0">
                <a:solidFill>
                  <a:schemeClr val="accent4">
                    <a:lumMod val="75000"/>
                  </a:schemeClr>
                </a:solidFill>
                <a:effectLst>
                  <a:outerShdw blurRad="38100" dist="38100" dir="2700000" algn="tl">
                    <a:srgbClr val="000000">
                      <a:alpha val="43137"/>
                    </a:srgbClr>
                  </a:outerShdw>
                </a:effectLst>
              </a:rPr>
            </a:br>
            <a:r>
              <a:rPr lang="zh-CN" altLang="en-US" sz="6000" b="1" dirty="0" smtClean="0">
                <a:solidFill>
                  <a:srgbClr val="002060"/>
                </a:solidFill>
                <a:effectLst>
                  <a:outerShdw blurRad="38100" dist="38100" dir="2700000" algn="tl">
                    <a:srgbClr val="000000">
                      <a:alpha val="43137"/>
                    </a:srgbClr>
                  </a:outerShdw>
                </a:effectLst>
              </a:rPr>
              <a:t>提前</a:t>
            </a:r>
            <a:r>
              <a:rPr lang="en-US" altLang="zh-CN" sz="6000" b="1" dirty="0" smtClean="0">
                <a:solidFill>
                  <a:srgbClr val="002060"/>
                </a:solidFill>
                <a:effectLst>
                  <a:outerShdw blurRad="38100" dist="38100" dir="2700000" algn="tl">
                    <a:srgbClr val="000000">
                      <a:alpha val="43137"/>
                    </a:srgbClr>
                  </a:outerShdw>
                </a:effectLst>
              </a:rPr>
              <a:t>4:16 “</a:t>
            </a:r>
            <a:r>
              <a:rPr lang="zh-CN" altLang="en-US" sz="6000" b="1" dirty="0" smtClean="0">
                <a:solidFill>
                  <a:srgbClr val="002060"/>
                </a:solidFill>
                <a:effectLst>
                  <a:outerShdw blurRad="38100" dist="38100" dir="2700000" algn="tl">
                    <a:srgbClr val="000000">
                      <a:alpha val="43137"/>
                    </a:srgbClr>
                  </a:outerShdw>
                </a:effectLst>
              </a:rPr>
              <a:t>你要谨慎自己和自己的教训</a:t>
            </a:r>
            <a:r>
              <a:rPr lang="en-US" altLang="zh-CN" sz="6000" b="1" dirty="0" smtClean="0">
                <a:solidFill>
                  <a:srgbClr val="002060"/>
                </a:solidFill>
                <a:effectLst>
                  <a:outerShdw blurRad="38100" dist="38100" dir="2700000" algn="tl">
                    <a:srgbClr val="000000">
                      <a:alpha val="43137"/>
                    </a:srgbClr>
                  </a:outerShdw>
                </a:effectLst>
              </a:rPr>
              <a:t>,</a:t>
            </a:r>
            <a:r>
              <a:rPr lang="zh-CN" altLang="en-US" sz="6000" b="1" dirty="0" smtClean="0">
                <a:solidFill>
                  <a:srgbClr val="002060"/>
                </a:solidFill>
                <a:effectLst>
                  <a:outerShdw blurRad="38100" dist="38100" dir="2700000" algn="tl">
                    <a:srgbClr val="000000">
                      <a:alpha val="43137"/>
                    </a:srgbClr>
                  </a:outerShdw>
                </a:effectLst>
              </a:rPr>
              <a:t>要在这些事上恒心</a:t>
            </a:r>
            <a:r>
              <a:rPr lang="en-US" altLang="zh-CN" sz="6000" b="1" dirty="0" smtClean="0">
                <a:solidFill>
                  <a:srgbClr val="002060"/>
                </a:solidFill>
                <a:effectLst>
                  <a:outerShdw blurRad="38100" dist="38100" dir="2700000" algn="tl">
                    <a:srgbClr val="000000">
                      <a:alpha val="43137"/>
                    </a:srgbClr>
                  </a:outerShdw>
                </a:effectLst>
              </a:rPr>
              <a:t>. </a:t>
            </a:r>
            <a:r>
              <a:rPr lang="zh-CN" altLang="en-US" sz="6000" b="1" dirty="0" smtClean="0">
                <a:solidFill>
                  <a:srgbClr val="002060"/>
                </a:solidFill>
                <a:effectLst>
                  <a:outerShdw blurRad="38100" dist="38100" dir="2700000" algn="tl">
                    <a:srgbClr val="000000">
                      <a:alpha val="43137"/>
                    </a:srgbClr>
                  </a:outerShdw>
                </a:effectLst>
              </a:rPr>
              <a:t>因为这样行</a:t>
            </a:r>
            <a:r>
              <a:rPr lang="en-US" altLang="zh-CN" sz="6000" b="1" dirty="0" smtClean="0">
                <a:solidFill>
                  <a:srgbClr val="002060"/>
                </a:solidFill>
                <a:effectLst>
                  <a:outerShdw blurRad="38100" dist="38100" dir="2700000" algn="tl">
                    <a:srgbClr val="000000">
                      <a:alpha val="43137"/>
                    </a:srgbClr>
                  </a:outerShdw>
                </a:effectLst>
              </a:rPr>
              <a:t>,</a:t>
            </a:r>
            <a:r>
              <a:rPr lang="zh-CN" altLang="en-US" sz="6000" b="1" dirty="0" smtClean="0">
                <a:solidFill>
                  <a:srgbClr val="002060"/>
                </a:solidFill>
                <a:effectLst>
                  <a:outerShdw blurRad="38100" dist="38100" dir="2700000" algn="tl">
                    <a:srgbClr val="000000">
                      <a:alpha val="43137"/>
                    </a:srgbClr>
                  </a:outerShdw>
                </a:effectLst>
              </a:rPr>
              <a:t>又能救自己</a:t>
            </a:r>
            <a:r>
              <a:rPr lang="en-US" altLang="zh-CN" sz="6000" b="1" dirty="0" smtClean="0">
                <a:solidFill>
                  <a:srgbClr val="002060"/>
                </a:solidFill>
                <a:effectLst>
                  <a:outerShdw blurRad="38100" dist="38100" dir="2700000" algn="tl">
                    <a:srgbClr val="000000">
                      <a:alpha val="43137"/>
                    </a:srgbClr>
                  </a:outerShdw>
                </a:effectLst>
              </a:rPr>
              <a:t>,</a:t>
            </a:r>
            <a:r>
              <a:rPr lang="zh-CN" altLang="en-US" sz="6000" b="1" dirty="0" smtClean="0">
                <a:solidFill>
                  <a:srgbClr val="002060"/>
                </a:solidFill>
                <a:effectLst>
                  <a:outerShdw blurRad="38100" dist="38100" dir="2700000" algn="tl">
                    <a:srgbClr val="000000">
                      <a:alpha val="43137"/>
                    </a:srgbClr>
                  </a:outerShdw>
                </a:effectLst>
              </a:rPr>
              <a:t>又能救听你的人</a:t>
            </a:r>
            <a:r>
              <a:rPr lang="en-US" altLang="zh-CN" sz="6000" b="1" dirty="0" smtClean="0">
                <a:solidFill>
                  <a:srgbClr val="002060"/>
                </a:solidFill>
                <a:effectLst>
                  <a:outerShdw blurRad="38100" dist="38100" dir="2700000" algn="tl">
                    <a:srgbClr val="000000">
                      <a:alpha val="43137"/>
                    </a:srgbClr>
                  </a:outerShdw>
                </a:effectLst>
              </a:rPr>
              <a:t>.”</a:t>
            </a:r>
            <a:r>
              <a:rPr lang="en-US" sz="3200" b="1" dirty="0" smtClean="0">
                <a:solidFill>
                  <a:schemeClr val="accent4">
                    <a:lumMod val="75000"/>
                  </a:schemeClr>
                </a:solidFill>
                <a:effectLst>
                  <a:outerShdw blurRad="38100" dist="38100" dir="2700000" algn="tl">
                    <a:srgbClr val="000000">
                      <a:alpha val="43137"/>
                    </a:srgbClr>
                  </a:outerShdw>
                </a:effectLst>
              </a:rPr>
              <a:t/>
            </a:r>
            <a:br>
              <a:rPr lang="en-US" sz="3200" b="1" dirty="0" smtClean="0">
                <a:solidFill>
                  <a:schemeClr val="accent4">
                    <a:lumMod val="75000"/>
                  </a:schemeClr>
                </a:solidFill>
                <a:effectLst>
                  <a:outerShdw blurRad="38100" dist="38100" dir="2700000" algn="tl">
                    <a:srgbClr val="000000">
                      <a:alpha val="43137"/>
                    </a:srgbClr>
                  </a:outerShdw>
                </a:effectLst>
              </a:rPr>
            </a:br>
            <a:r>
              <a:rPr lang="en-US" sz="3200" b="1" dirty="0" smtClean="0">
                <a:solidFill>
                  <a:schemeClr val="accent4">
                    <a:lumMod val="75000"/>
                  </a:schemeClr>
                </a:solidFill>
                <a:effectLst>
                  <a:outerShdw blurRad="38100" dist="38100" dir="2700000" algn="tl">
                    <a:srgbClr val="000000">
                      <a:alpha val="43137"/>
                    </a:srgbClr>
                  </a:outerShdw>
                </a:effectLst>
              </a:rPr>
              <a:t/>
            </a:r>
            <a:br>
              <a:rPr lang="en-US" sz="3200" b="1" dirty="0" smtClean="0">
                <a:solidFill>
                  <a:schemeClr val="accent4">
                    <a:lumMod val="75000"/>
                  </a:schemeClr>
                </a:solidFill>
                <a:effectLst>
                  <a:outerShdw blurRad="38100" dist="38100" dir="2700000" algn="tl">
                    <a:srgbClr val="000000">
                      <a:alpha val="43137"/>
                    </a:srgbClr>
                  </a:outerShdw>
                </a:effectLst>
              </a:rPr>
            </a:br>
            <a:endParaRPr lang="en-US" sz="3200" b="1" dirty="0">
              <a:solidFill>
                <a:schemeClr val="accent4">
                  <a:lumMod val="75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562600"/>
            <a:ext cx="9144000" cy="12954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lvl="0" algn="ctr">
              <a:spcBef>
                <a:spcPct val="0"/>
              </a:spcBef>
              <a:defRPr/>
            </a:pPr>
            <a:r>
              <a:rPr lang="en-US" sz="2400" b="1" dirty="0" smtClean="0">
                <a:solidFill>
                  <a:srgbClr val="FFFF00"/>
                </a:solidFill>
              </a:rPr>
              <a:t>BECAUSE WE ARE COMMANDED TO!</a:t>
            </a:r>
          </a:p>
          <a:p>
            <a:pPr lvl="0" algn="ctr">
              <a:spcBef>
                <a:spcPct val="0"/>
              </a:spcBef>
              <a:defRPr/>
            </a:pPr>
            <a:r>
              <a:rPr lang="en-US" sz="2400" b="1" dirty="0" smtClean="0"/>
              <a:t>1 Timothy 4:16</a:t>
            </a:r>
            <a:r>
              <a:rPr lang="en-US" sz="2400" dirty="0" smtClean="0"/>
              <a:t> “Watch your life and </a:t>
            </a:r>
            <a:r>
              <a:rPr lang="en-US" sz="2400" b="1" dirty="0" smtClean="0"/>
              <a:t>doctrine</a:t>
            </a:r>
            <a:r>
              <a:rPr lang="en-US" sz="2400" dirty="0" smtClean="0"/>
              <a:t> closely. Persevere in them, because if you do, you will save both yourself and your hearers.”</a:t>
            </a:r>
            <a:endParaRPr kumimoji="0" lang="en-US" sz="2400" b="1" i="0" u="none" strike="noStrike" kern="1200" normalizeH="0" baseline="0" noProof="0" dirty="0">
              <a:solidFill>
                <a:schemeClr val="tx1"/>
              </a:solidFill>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562600"/>
          </a:xfrm>
          <a:noFill/>
          <a:ln>
            <a:noFill/>
          </a:ln>
        </p:spPr>
        <p:style>
          <a:lnRef idx="2">
            <a:schemeClr val="dk1">
              <a:shade val="50000"/>
            </a:schemeClr>
          </a:lnRef>
          <a:fillRef idx="1">
            <a:schemeClr val="dk1"/>
          </a:fillRef>
          <a:effectRef idx="0">
            <a:schemeClr val="dk1"/>
          </a:effectRef>
          <a:fontRef idx="minor">
            <a:schemeClr val="lt1"/>
          </a:fontRef>
        </p:style>
        <p:txBody>
          <a:bodyPr anchor="t">
            <a:noAutofit/>
          </a:bodyPr>
          <a:lstStyle/>
          <a:p>
            <a:pPr algn="just"/>
            <a:r>
              <a:rPr lang="zh-CN" altLang="en-US" sz="7200" b="1" dirty="0" smtClean="0">
                <a:solidFill>
                  <a:srgbClr val="C00000"/>
                </a:solidFill>
                <a:effectLst>
                  <a:outerShdw blurRad="38100" dist="38100" dir="2700000" algn="tl">
                    <a:srgbClr val="000000">
                      <a:alpha val="43137"/>
                    </a:srgbClr>
                  </a:outerShdw>
                </a:effectLst>
              </a:rPr>
              <a:t>为预防流行的假教师</a:t>
            </a:r>
            <a:r>
              <a:rPr lang="en-US" altLang="zh-CN" sz="7200" b="1" dirty="0" smtClean="0">
                <a:solidFill>
                  <a:srgbClr val="C00000"/>
                </a:solidFill>
                <a:effectLst>
                  <a:outerShdw blurRad="38100" dist="38100" dir="2700000" algn="tl">
                    <a:srgbClr val="000000">
                      <a:alpha val="43137"/>
                    </a:srgbClr>
                  </a:outerShdw>
                </a:effectLst>
              </a:rPr>
              <a:t>.</a:t>
            </a:r>
            <a:r>
              <a:rPr lang="en-US" sz="6000" b="1" dirty="0" smtClean="0">
                <a:solidFill>
                  <a:schemeClr val="accent4">
                    <a:lumMod val="75000"/>
                  </a:schemeClr>
                </a:solidFill>
                <a:effectLst>
                  <a:outerShdw blurRad="38100" dist="38100" dir="2700000" algn="tl">
                    <a:srgbClr val="000000">
                      <a:alpha val="43137"/>
                    </a:srgbClr>
                  </a:outerShdw>
                </a:effectLst>
              </a:rPr>
              <a:t/>
            </a:r>
            <a:br>
              <a:rPr lang="en-US" sz="6000" b="1" dirty="0" smtClean="0">
                <a:solidFill>
                  <a:schemeClr val="accent4">
                    <a:lumMod val="75000"/>
                  </a:schemeClr>
                </a:solidFill>
                <a:effectLst>
                  <a:outerShdw blurRad="38100" dist="38100" dir="2700000" algn="tl">
                    <a:srgbClr val="000000">
                      <a:alpha val="43137"/>
                    </a:srgbClr>
                  </a:outerShdw>
                </a:effectLst>
              </a:rPr>
            </a:br>
            <a:r>
              <a:rPr lang="zh-CN" altLang="en-US" sz="6600" b="1" dirty="0" smtClean="0">
                <a:solidFill>
                  <a:srgbClr val="002060"/>
                </a:solidFill>
                <a:effectLst>
                  <a:outerShdw blurRad="38100" dist="38100" dir="2700000" algn="tl">
                    <a:srgbClr val="000000">
                      <a:alpha val="43137"/>
                    </a:srgbClr>
                  </a:outerShdw>
                </a:effectLst>
              </a:rPr>
              <a:t>提后</a:t>
            </a:r>
            <a:r>
              <a:rPr lang="en-US" altLang="zh-CN" sz="6600" b="1" dirty="0" smtClean="0">
                <a:solidFill>
                  <a:srgbClr val="002060"/>
                </a:solidFill>
                <a:effectLst>
                  <a:outerShdw blurRad="38100" dist="38100" dir="2700000" algn="tl">
                    <a:srgbClr val="000000">
                      <a:alpha val="43137"/>
                    </a:srgbClr>
                  </a:outerShdw>
                </a:effectLst>
              </a:rPr>
              <a:t>4:3 “</a:t>
            </a:r>
            <a:r>
              <a:rPr lang="zh-CN" altLang="en-US" sz="6600" b="1" dirty="0" smtClean="0">
                <a:solidFill>
                  <a:srgbClr val="002060"/>
                </a:solidFill>
                <a:effectLst>
                  <a:outerShdw blurRad="38100" dist="38100" dir="2700000" algn="tl">
                    <a:srgbClr val="000000">
                      <a:alpha val="43137"/>
                    </a:srgbClr>
                  </a:outerShdw>
                </a:effectLst>
              </a:rPr>
              <a:t>因为时候要到</a:t>
            </a:r>
            <a:r>
              <a:rPr lang="en-US" altLang="zh-CN" sz="6600" b="1" dirty="0" smtClean="0">
                <a:solidFill>
                  <a:srgbClr val="002060"/>
                </a:solidFill>
                <a:effectLst>
                  <a:outerShdw blurRad="38100" dist="38100" dir="2700000" algn="tl">
                    <a:srgbClr val="000000">
                      <a:alpha val="43137"/>
                    </a:srgbClr>
                  </a:outerShdw>
                </a:effectLst>
              </a:rPr>
              <a:t>,</a:t>
            </a:r>
            <a:r>
              <a:rPr lang="zh-CN" altLang="en-US" sz="6600" b="1" dirty="0" smtClean="0">
                <a:solidFill>
                  <a:srgbClr val="002060"/>
                </a:solidFill>
                <a:effectLst>
                  <a:outerShdw blurRad="38100" dist="38100" dir="2700000" algn="tl">
                    <a:srgbClr val="000000">
                      <a:alpha val="43137"/>
                    </a:srgbClr>
                  </a:outerShdw>
                </a:effectLst>
              </a:rPr>
              <a:t>人必厌烦纯正的道理</a:t>
            </a:r>
            <a:r>
              <a:rPr lang="en-US" altLang="zh-CN" sz="6600" b="1" dirty="0" smtClean="0">
                <a:solidFill>
                  <a:srgbClr val="002060"/>
                </a:solidFill>
                <a:effectLst>
                  <a:outerShdw blurRad="38100" dist="38100" dir="2700000" algn="tl">
                    <a:srgbClr val="000000">
                      <a:alpha val="43137"/>
                    </a:srgbClr>
                  </a:outerShdw>
                </a:effectLst>
              </a:rPr>
              <a:t>,</a:t>
            </a:r>
            <a:r>
              <a:rPr lang="zh-CN" altLang="en-US" sz="6600" b="1" dirty="0" smtClean="0">
                <a:solidFill>
                  <a:srgbClr val="002060"/>
                </a:solidFill>
                <a:effectLst>
                  <a:outerShdw blurRad="38100" dist="38100" dir="2700000" algn="tl">
                    <a:srgbClr val="000000">
                      <a:alpha val="43137"/>
                    </a:srgbClr>
                  </a:outerShdw>
                </a:effectLst>
              </a:rPr>
              <a:t>耳朵发痒</a:t>
            </a:r>
            <a:r>
              <a:rPr lang="en-US" altLang="zh-CN" sz="6600" b="1" dirty="0" smtClean="0">
                <a:solidFill>
                  <a:srgbClr val="002060"/>
                </a:solidFill>
                <a:effectLst>
                  <a:outerShdw blurRad="38100" dist="38100" dir="2700000" algn="tl">
                    <a:srgbClr val="000000">
                      <a:alpha val="43137"/>
                    </a:srgbClr>
                  </a:outerShdw>
                </a:effectLst>
              </a:rPr>
              <a:t>,</a:t>
            </a:r>
            <a:r>
              <a:rPr lang="zh-CN" altLang="en-US" sz="6600" b="1" dirty="0" smtClean="0">
                <a:solidFill>
                  <a:srgbClr val="002060"/>
                </a:solidFill>
                <a:effectLst>
                  <a:outerShdw blurRad="38100" dist="38100" dir="2700000" algn="tl">
                    <a:srgbClr val="000000">
                      <a:alpha val="43137"/>
                    </a:srgbClr>
                  </a:outerShdw>
                </a:effectLst>
              </a:rPr>
              <a:t>就随从自己的情欲</a:t>
            </a:r>
            <a:r>
              <a:rPr lang="en-US" altLang="zh-CN" sz="6600" b="1" dirty="0" smtClean="0">
                <a:solidFill>
                  <a:srgbClr val="002060"/>
                </a:solidFill>
                <a:effectLst>
                  <a:outerShdw blurRad="38100" dist="38100" dir="2700000" algn="tl">
                    <a:srgbClr val="000000">
                      <a:alpha val="43137"/>
                    </a:srgbClr>
                  </a:outerShdw>
                </a:effectLst>
              </a:rPr>
              <a:t>,</a:t>
            </a:r>
            <a:r>
              <a:rPr lang="zh-CN" altLang="en-US" sz="6600" b="1" dirty="0" smtClean="0">
                <a:solidFill>
                  <a:srgbClr val="002060"/>
                </a:solidFill>
                <a:effectLst>
                  <a:outerShdw blurRad="38100" dist="38100" dir="2700000" algn="tl">
                    <a:srgbClr val="000000">
                      <a:alpha val="43137"/>
                    </a:srgbClr>
                  </a:outerShdw>
                </a:effectLst>
              </a:rPr>
              <a:t>增添好些师傅</a:t>
            </a:r>
            <a:r>
              <a:rPr lang="en-US" altLang="zh-CN" sz="6600" b="1" dirty="0" smtClean="0">
                <a:solidFill>
                  <a:srgbClr val="002060"/>
                </a:solidFill>
                <a:effectLst>
                  <a:outerShdw blurRad="38100" dist="38100" dir="2700000" algn="tl">
                    <a:srgbClr val="000000">
                      <a:alpha val="43137"/>
                    </a:srgbClr>
                  </a:outerShdw>
                </a:effectLst>
              </a:rPr>
              <a:t>;”</a:t>
            </a:r>
            <a:r>
              <a:rPr lang="en-US" sz="6600" b="1" dirty="0" smtClean="0">
                <a:solidFill>
                  <a:schemeClr val="accent4">
                    <a:lumMod val="75000"/>
                  </a:schemeClr>
                </a:solidFill>
                <a:effectLst>
                  <a:outerShdw blurRad="38100" dist="38100" dir="2700000" algn="tl">
                    <a:srgbClr val="000000">
                      <a:alpha val="43137"/>
                    </a:srgbClr>
                  </a:outerShdw>
                </a:effectLst>
              </a:rPr>
              <a:t> </a:t>
            </a:r>
            <a:r>
              <a:rPr lang="en-US" sz="3200" b="1" dirty="0" smtClean="0">
                <a:solidFill>
                  <a:schemeClr val="accent4">
                    <a:lumMod val="75000"/>
                  </a:schemeClr>
                </a:solidFill>
                <a:effectLst>
                  <a:outerShdw blurRad="38100" dist="38100" dir="2700000" algn="tl">
                    <a:srgbClr val="000000">
                      <a:alpha val="43137"/>
                    </a:srgbClr>
                  </a:outerShdw>
                </a:effectLst>
              </a:rPr>
              <a:t/>
            </a:r>
            <a:br>
              <a:rPr lang="en-US" sz="3200" b="1" dirty="0" smtClean="0">
                <a:solidFill>
                  <a:schemeClr val="accent4">
                    <a:lumMod val="75000"/>
                  </a:schemeClr>
                </a:solidFill>
                <a:effectLst>
                  <a:outerShdw blurRad="38100" dist="38100" dir="2700000" algn="tl">
                    <a:srgbClr val="000000">
                      <a:alpha val="43137"/>
                    </a:srgbClr>
                  </a:outerShdw>
                </a:effectLst>
              </a:rPr>
            </a:br>
            <a:r>
              <a:rPr lang="en-US" sz="3200" b="1" dirty="0" smtClean="0">
                <a:solidFill>
                  <a:schemeClr val="accent4">
                    <a:lumMod val="75000"/>
                  </a:schemeClr>
                </a:solidFill>
                <a:effectLst>
                  <a:outerShdw blurRad="38100" dist="38100" dir="2700000" algn="tl">
                    <a:srgbClr val="000000">
                      <a:alpha val="43137"/>
                    </a:srgbClr>
                  </a:outerShdw>
                </a:effectLst>
              </a:rPr>
              <a:t/>
            </a:r>
            <a:br>
              <a:rPr lang="en-US" sz="3200" b="1" dirty="0" smtClean="0">
                <a:solidFill>
                  <a:schemeClr val="accent4">
                    <a:lumMod val="75000"/>
                  </a:schemeClr>
                </a:solidFill>
                <a:effectLst>
                  <a:outerShdw blurRad="38100" dist="38100" dir="2700000" algn="tl">
                    <a:srgbClr val="000000">
                      <a:alpha val="43137"/>
                    </a:srgbClr>
                  </a:outerShdw>
                </a:effectLst>
              </a:rPr>
            </a:br>
            <a:endParaRPr lang="en-US" sz="3200" b="1" dirty="0">
              <a:solidFill>
                <a:schemeClr val="accent4">
                  <a:lumMod val="75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562600"/>
            <a:ext cx="9144000" cy="12954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20000"/>
          </a:bodyPr>
          <a:lstStyle/>
          <a:p>
            <a:pPr lvl="0" algn="ctr">
              <a:spcBef>
                <a:spcPct val="0"/>
              </a:spcBef>
              <a:defRPr/>
            </a:pPr>
            <a:r>
              <a:rPr lang="en-US" sz="2400" b="1" dirty="0" smtClean="0">
                <a:solidFill>
                  <a:srgbClr val="FFFF00"/>
                </a:solidFill>
              </a:rPr>
              <a:t>TO AVOID POPULAR FALSE TEACHERS </a:t>
            </a:r>
          </a:p>
          <a:p>
            <a:pPr lvl="0" algn="ctr">
              <a:spcBef>
                <a:spcPct val="0"/>
              </a:spcBef>
              <a:defRPr/>
            </a:pPr>
            <a:r>
              <a:rPr lang="en-US" sz="2400" b="1" dirty="0" smtClean="0"/>
              <a:t>2 Timothy 4:3   </a:t>
            </a:r>
            <a:r>
              <a:rPr lang="en-US" sz="2400" dirty="0" smtClean="0"/>
              <a:t> “For the time will come when people will not put up with sound </a:t>
            </a:r>
            <a:r>
              <a:rPr lang="en-US" sz="2400" b="1" dirty="0" smtClean="0"/>
              <a:t>doctrine</a:t>
            </a:r>
            <a:r>
              <a:rPr lang="en-US" sz="2400" dirty="0" smtClean="0"/>
              <a:t>. Instead, to suit their own desires, they will gather around them a great number of teachers to say what their itching ears want to hear.”</a:t>
            </a:r>
            <a:endParaRPr kumimoji="0" lang="en-US" sz="2400" b="1" i="0" u="none" strike="noStrike" kern="1200" normalizeH="0" baseline="0" noProof="0" dirty="0">
              <a:solidFill>
                <a:schemeClr val="tx1"/>
              </a:solidFill>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5562600"/>
          </a:xfrm>
          <a:noFill/>
          <a:ln>
            <a:noFill/>
          </a:ln>
        </p:spPr>
        <p:style>
          <a:lnRef idx="2">
            <a:schemeClr val="dk1">
              <a:shade val="50000"/>
            </a:schemeClr>
          </a:lnRef>
          <a:fillRef idx="1">
            <a:schemeClr val="dk1"/>
          </a:fillRef>
          <a:effectRef idx="0">
            <a:schemeClr val="dk1"/>
          </a:effectRef>
          <a:fontRef idx="minor">
            <a:schemeClr val="lt1"/>
          </a:fontRef>
        </p:style>
        <p:txBody>
          <a:bodyPr anchor="t">
            <a:noAutofit/>
          </a:bodyPr>
          <a:lstStyle/>
          <a:p>
            <a:pPr algn="just"/>
            <a:r>
              <a:rPr lang="zh-CN" altLang="en-US" sz="8800" b="1" dirty="0" smtClean="0">
                <a:solidFill>
                  <a:srgbClr val="C00000"/>
                </a:solidFill>
                <a:effectLst>
                  <a:outerShdw blurRad="38100" dist="38100" dir="2700000" algn="tl">
                    <a:srgbClr val="000000">
                      <a:alpha val="43137"/>
                    </a:srgbClr>
                  </a:outerShdw>
                </a:effectLst>
              </a:rPr>
              <a:t>可责备假教师</a:t>
            </a:r>
            <a:r>
              <a:rPr lang="en-US" sz="6000" b="1" dirty="0" smtClean="0">
                <a:solidFill>
                  <a:schemeClr val="accent4">
                    <a:lumMod val="75000"/>
                  </a:schemeClr>
                </a:solidFill>
                <a:effectLst>
                  <a:outerShdw blurRad="38100" dist="38100" dir="2700000" algn="tl">
                    <a:srgbClr val="000000">
                      <a:alpha val="43137"/>
                    </a:srgbClr>
                  </a:outerShdw>
                </a:effectLst>
              </a:rPr>
              <a:t/>
            </a:r>
            <a:br>
              <a:rPr lang="en-US" sz="6000" b="1" dirty="0" smtClean="0">
                <a:solidFill>
                  <a:schemeClr val="accent4">
                    <a:lumMod val="75000"/>
                  </a:schemeClr>
                </a:solidFill>
                <a:effectLst>
                  <a:outerShdw blurRad="38100" dist="38100" dir="2700000" algn="tl">
                    <a:srgbClr val="000000">
                      <a:alpha val="43137"/>
                    </a:srgbClr>
                  </a:outerShdw>
                </a:effectLst>
              </a:rPr>
            </a:br>
            <a:r>
              <a:rPr lang="en-US" sz="1800" b="1" dirty="0" smtClean="0">
                <a:solidFill>
                  <a:schemeClr val="accent4">
                    <a:lumMod val="75000"/>
                  </a:schemeClr>
                </a:solidFill>
                <a:effectLst>
                  <a:outerShdw blurRad="38100" dist="38100" dir="2700000" algn="tl">
                    <a:srgbClr val="000000">
                      <a:alpha val="43137"/>
                    </a:srgbClr>
                  </a:outerShdw>
                </a:effectLst>
              </a:rPr>
              <a:t/>
            </a:r>
            <a:br>
              <a:rPr lang="en-US" sz="1800" b="1" dirty="0" smtClean="0">
                <a:solidFill>
                  <a:schemeClr val="accent4">
                    <a:lumMod val="75000"/>
                  </a:schemeClr>
                </a:solidFill>
                <a:effectLst>
                  <a:outerShdw blurRad="38100" dist="38100" dir="2700000" algn="tl">
                    <a:srgbClr val="000000">
                      <a:alpha val="43137"/>
                    </a:srgbClr>
                  </a:outerShdw>
                </a:effectLst>
              </a:rPr>
            </a:br>
            <a:r>
              <a:rPr lang="zh-CN" altLang="en-US" sz="6000" b="1" dirty="0" smtClean="0">
                <a:solidFill>
                  <a:srgbClr val="002060"/>
                </a:solidFill>
                <a:effectLst>
                  <a:outerShdw blurRad="38100" dist="38100" dir="2700000" algn="tl">
                    <a:srgbClr val="000000">
                      <a:alpha val="43137"/>
                    </a:srgbClr>
                  </a:outerShdw>
                </a:effectLst>
              </a:rPr>
              <a:t> </a:t>
            </a:r>
            <a:r>
              <a:rPr lang="en-US" altLang="zh-CN" sz="6000" b="1" dirty="0" smtClean="0">
                <a:solidFill>
                  <a:srgbClr val="002060"/>
                </a:solidFill>
                <a:effectLst>
                  <a:outerShdw blurRad="38100" dist="38100" dir="2700000" algn="tl">
                    <a:srgbClr val="000000">
                      <a:alpha val="43137"/>
                    </a:srgbClr>
                  </a:outerShdw>
                </a:effectLst>
              </a:rPr>
              <a:t>“</a:t>
            </a:r>
            <a:r>
              <a:rPr lang="zh-CN" altLang="en-US" sz="6000" b="1" dirty="0" smtClean="0">
                <a:solidFill>
                  <a:srgbClr val="002060"/>
                </a:solidFill>
                <a:effectLst>
                  <a:outerShdw blurRad="38100" dist="38100" dir="2700000" algn="tl">
                    <a:srgbClr val="000000">
                      <a:alpha val="43137"/>
                    </a:srgbClr>
                  </a:outerShdw>
                </a:effectLst>
              </a:rPr>
              <a:t>我往马其顿去的时候</a:t>
            </a:r>
            <a:r>
              <a:rPr lang="en-US" altLang="zh-CN" sz="6000" b="1" dirty="0" smtClean="0">
                <a:solidFill>
                  <a:srgbClr val="002060"/>
                </a:solidFill>
                <a:effectLst>
                  <a:outerShdw blurRad="38100" dist="38100" dir="2700000" algn="tl">
                    <a:srgbClr val="000000">
                      <a:alpha val="43137"/>
                    </a:srgbClr>
                  </a:outerShdw>
                </a:effectLst>
              </a:rPr>
              <a:t>,</a:t>
            </a:r>
            <a:r>
              <a:rPr lang="zh-CN" altLang="en-US" sz="6000" b="1" dirty="0" smtClean="0">
                <a:solidFill>
                  <a:srgbClr val="002060"/>
                </a:solidFill>
                <a:effectLst>
                  <a:outerShdw blurRad="38100" dist="38100" dir="2700000" algn="tl">
                    <a:srgbClr val="000000">
                      <a:alpha val="43137"/>
                    </a:srgbClr>
                  </a:outerShdw>
                </a:effectLst>
              </a:rPr>
              <a:t>曾劝你仍住在以弗所</a:t>
            </a:r>
            <a:r>
              <a:rPr lang="en-US" altLang="zh-CN" sz="6000" b="1" dirty="0" smtClean="0">
                <a:solidFill>
                  <a:srgbClr val="002060"/>
                </a:solidFill>
                <a:effectLst>
                  <a:outerShdw blurRad="38100" dist="38100" dir="2700000" algn="tl">
                    <a:srgbClr val="000000">
                      <a:alpha val="43137"/>
                    </a:srgbClr>
                  </a:outerShdw>
                </a:effectLst>
              </a:rPr>
              <a:t>,</a:t>
            </a:r>
            <a:r>
              <a:rPr lang="zh-CN" altLang="en-US" sz="6000" b="1" dirty="0" smtClean="0">
                <a:solidFill>
                  <a:srgbClr val="002060"/>
                </a:solidFill>
                <a:effectLst>
                  <a:outerShdw blurRad="38100" dist="38100" dir="2700000" algn="tl">
                    <a:srgbClr val="000000">
                      <a:alpha val="43137"/>
                    </a:srgbClr>
                  </a:outerShdw>
                </a:effectLst>
              </a:rPr>
              <a:t>好嘱咐那几个人不可传异教</a:t>
            </a:r>
            <a:r>
              <a:rPr lang="en-US" altLang="zh-CN" sz="6000" b="1" dirty="0" smtClean="0">
                <a:solidFill>
                  <a:srgbClr val="002060"/>
                </a:solidFill>
                <a:effectLst>
                  <a:outerShdw blurRad="38100" dist="38100" dir="2700000" algn="tl">
                    <a:srgbClr val="000000">
                      <a:alpha val="43137"/>
                    </a:srgbClr>
                  </a:outerShdw>
                </a:effectLst>
              </a:rPr>
              <a:t>,”</a:t>
            </a:r>
            <a:br>
              <a:rPr lang="en-US" altLang="zh-CN" sz="6000" b="1" dirty="0" smtClean="0">
                <a:solidFill>
                  <a:srgbClr val="002060"/>
                </a:solidFill>
                <a:effectLst>
                  <a:outerShdw blurRad="38100" dist="38100" dir="2700000" algn="tl">
                    <a:srgbClr val="000000">
                      <a:alpha val="43137"/>
                    </a:srgbClr>
                  </a:outerShdw>
                </a:effectLst>
              </a:rPr>
            </a:br>
            <a:r>
              <a:rPr lang="zh-CN" altLang="en-US" sz="6600" b="1" dirty="0" smtClean="0">
                <a:solidFill>
                  <a:srgbClr val="002060"/>
                </a:solidFill>
                <a:effectLst>
                  <a:outerShdw blurRad="38100" dist="38100" dir="2700000" algn="tl">
                    <a:srgbClr val="000000">
                      <a:alpha val="43137"/>
                    </a:srgbClr>
                  </a:outerShdw>
                </a:effectLst>
              </a:rPr>
              <a:t>提前</a:t>
            </a:r>
            <a:r>
              <a:rPr lang="en-US" altLang="zh-CN" sz="6600" b="1" dirty="0" smtClean="0">
                <a:solidFill>
                  <a:srgbClr val="002060"/>
                </a:solidFill>
                <a:effectLst>
                  <a:outerShdw blurRad="38100" dist="38100" dir="2700000" algn="tl">
                    <a:srgbClr val="000000">
                      <a:alpha val="43137"/>
                    </a:srgbClr>
                  </a:outerShdw>
                </a:effectLst>
              </a:rPr>
              <a:t>1:3 </a:t>
            </a:r>
            <a:endParaRPr lang="en-US" sz="6600" b="1" dirty="0">
              <a:solidFill>
                <a:schemeClr val="accent4">
                  <a:lumMod val="75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638800"/>
            <a:ext cx="9144000" cy="1219200"/>
          </a:xfrm>
          <a:prstGeom prst="rect">
            <a:avLst/>
          </a:prstGeom>
          <a:ln/>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a:bodyPr>
          <a:lstStyle/>
          <a:p>
            <a:pPr lvl="0" algn="ctr">
              <a:spcBef>
                <a:spcPct val="0"/>
              </a:spcBef>
              <a:defRPr/>
            </a:pPr>
            <a:r>
              <a:rPr lang="en-US" sz="2400" b="1" dirty="0" smtClean="0">
                <a:solidFill>
                  <a:srgbClr val="FFFF00"/>
                </a:solidFill>
              </a:rPr>
              <a:t>TO REBUKE FALSE TEACHERS</a:t>
            </a:r>
          </a:p>
          <a:p>
            <a:pPr lvl="0" algn="ctr">
              <a:spcBef>
                <a:spcPct val="0"/>
              </a:spcBef>
              <a:defRPr/>
            </a:pPr>
            <a:r>
              <a:rPr lang="en-US" sz="2400" b="1" dirty="0" smtClean="0"/>
              <a:t>1 Timothy 1:3</a:t>
            </a:r>
            <a:r>
              <a:rPr lang="en-US" sz="2400" dirty="0" smtClean="0"/>
              <a:t> </a:t>
            </a:r>
          </a:p>
          <a:p>
            <a:pPr lvl="0" algn="ctr">
              <a:spcBef>
                <a:spcPct val="0"/>
              </a:spcBef>
              <a:defRPr/>
            </a:pPr>
            <a:r>
              <a:rPr lang="en-US" sz="2400" dirty="0" smtClean="0"/>
              <a:t>“…command certain people not to teach false </a:t>
            </a:r>
            <a:r>
              <a:rPr lang="en-US" sz="2400" b="1" dirty="0" smtClean="0"/>
              <a:t>doctrines</a:t>
            </a:r>
            <a:r>
              <a:rPr lang="en-US" sz="2400" dirty="0" smtClean="0"/>
              <a:t> any longer.”</a:t>
            </a:r>
            <a:endParaRPr kumimoji="0" lang="en-US" sz="2400" b="1" i="0" u="none" strike="noStrike" kern="1200" normalizeH="0" baseline="0" noProof="0" dirty="0">
              <a:solidFill>
                <a:schemeClr val="tx1"/>
              </a:solidFill>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53329_2008011718461417_thumb.jpg"/>
          <p:cNvPicPr>
            <a:picLocks noChangeAspect="1"/>
          </p:cNvPicPr>
          <p:nvPr/>
        </p:nvPicPr>
        <p:blipFill>
          <a:blip r:embed="rId2" cstate="print"/>
          <a:stretch>
            <a:fillRect/>
          </a:stretch>
        </p:blipFill>
        <p:spPr>
          <a:xfrm>
            <a:off x="0" y="0"/>
            <a:ext cx="9144000" cy="6821424"/>
          </a:xfrm>
          <a:prstGeom prst="rect">
            <a:avLst/>
          </a:prstGeom>
          <a:solidFill>
            <a:srgbClr val="FFFFFF">
              <a:shade val="85000"/>
            </a:srgbClr>
          </a:solidFill>
          <a:ln w="88900" cap="sq">
            <a:solidFill>
              <a:schemeClr val="accent6">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ubtitle 2"/>
          <p:cNvSpPr>
            <a:spLocks noGrp="1"/>
          </p:cNvSpPr>
          <p:nvPr>
            <p:ph type="subTitle" idx="1"/>
          </p:nvPr>
        </p:nvSpPr>
        <p:spPr>
          <a:xfrm>
            <a:off x="0" y="6324600"/>
            <a:ext cx="8763000" cy="533400"/>
          </a:xfrm>
          <a:noFill/>
          <a:ln>
            <a:noFill/>
          </a:ln>
        </p:spPr>
        <p:style>
          <a:lnRef idx="0">
            <a:schemeClr val="accent6"/>
          </a:lnRef>
          <a:fillRef idx="3">
            <a:schemeClr val="accent6"/>
          </a:fillRef>
          <a:effectRef idx="3">
            <a:schemeClr val="accent6"/>
          </a:effectRef>
          <a:fontRef idx="minor">
            <a:schemeClr val="lt1"/>
          </a:fontRef>
        </p:style>
        <p:txBody>
          <a:bodyPr anchor="ctr">
            <a:noAutofit/>
          </a:bodyPr>
          <a:lstStyle/>
          <a:p>
            <a:r>
              <a:rPr lang="en-US" sz="24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cs typeface="Arial" pitchFamily="34" charset="0"/>
              </a:rPr>
              <a:t>INTENSIVE BIBLE TRAINING PROGRAM</a:t>
            </a:r>
            <a:endParaRPr lang="en-US" sz="2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cs typeface="Arial" pitchFamily="34" charset="0"/>
            </a:endParaRPr>
          </a:p>
        </p:txBody>
      </p:sp>
      <p:sp>
        <p:nvSpPr>
          <p:cNvPr id="9" name="Title 1"/>
          <p:cNvSpPr>
            <a:spLocks noGrp="1"/>
          </p:cNvSpPr>
          <p:nvPr>
            <p:ph type="ctrTitle"/>
          </p:nvPr>
        </p:nvSpPr>
        <p:spPr>
          <a:xfrm>
            <a:off x="0" y="1"/>
            <a:ext cx="9144000" cy="1142999"/>
          </a:xfrm>
          <a:noFill/>
          <a:ln>
            <a:noFill/>
          </a:ln>
        </p:spPr>
        <p:style>
          <a:lnRef idx="0">
            <a:schemeClr val="accent6"/>
          </a:lnRef>
          <a:fillRef idx="3">
            <a:schemeClr val="accent6"/>
          </a:fillRef>
          <a:effectRef idx="3">
            <a:schemeClr val="accent6"/>
          </a:effectRef>
          <a:fontRef idx="minor">
            <a:schemeClr val="lt1"/>
          </a:fontRef>
        </p:style>
        <p:txBody>
          <a:bodyPr>
            <a:normAutofit fontScale="90000"/>
          </a:bodyPr>
          <a:lstStyle/>
          <a:p>
            <a:r>
              <a:rPr lang="zh-CN" altLang="en-US" sz="80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圣经主题课程</a:t>
            </a:r>
            <a:endParaRPr lang="en-US" sz="80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5029200"/>
          </a:xfrm>
          <a:noFill/>
          <a:ln>
            <a:noFill/>
          </a:ln>
        </p:spPr>
        <p:style>
          <a:lnRef idx="2">
            <a:schemeClr val="dk1">
              <a:shade val="50000"/>
            </a:schemeClr>
          </a:lnRef>
          <a:fillRef idx="1">
            <a:schemeClr val="dk1"/>
          </a:fillRef>
          <a:effectRef idx="0">
            <a:schemeClr val="dk1"/>
          </a:effectRef>
          <a:fontRef idx="minor">
            <a:schemeClr val="lt1"/>
          </a:fontRef>
        </p:style>
        <p:txBody>
          <a:bodyPr anchor="t">
            <a:noAutofit/>
          </a:bodyPr>
          <a:lstStyle/>
          <a:p>
            <a:pPr algn="l"/>
            <a:r>
              <a:rPr lang="zh-CN" altLang="en-US" sz="6600" b="1" dirty="0" smtClean="0">
                <a:solidFill>
                  <a:srgbClr val="C00000"/>
                </a:solidFill>
                <a:effectLst>
                  <a:outerShdw blurRad="38100" dist="38100" dir="2700000" algn="tl">
                    <a:srgbClr val="000000">
                      <a:alpha val="43137"/>
                    </a:srgbClr>
                  </a:outerShdw>
                </a:effectLst>
              </a:rPr>
              <a:t>    可鼓励其他基督徒</a:t>
            </a:r>
            <a:r>
              <a:rPr lang="en-US" sz="6000" b="1" dirty="0" smtClean="0">
                <a:solidFill>
                  <a:schemeClr val="accent4">
                    <a:lumMod val="75000"/>
                  </a:schemeClr>
                </a:solidFill>
                <a:effectLst>
                  <a:outerShdw blurRad="38100" dist="38100" dir="2700000" algn="tl">
                    <a:srgbClr val="000000">
                      <a:alpha val="43137"/>
                    </a:srgbClr>
                  </a:outerShdw>
                </a:effectLst>
              </a:rPr>
              <a:t/>
            </a:r>
            <a:br>
              <a:rPr lang="en-US" sz="6000" b="1" dirty="0" smtClean="0">
                <a:solidFill>
                  <a:schemeClr val="accent4">
                    <a:lumMod val="75000"/>
                  </a:schemeClr>
                </a:solidFill>
                <a:effectLst>
                  <a:outerShdw blurRad="38100" dist="38100" dir="2700000" algn="tl">
                    <a:srgbClr val="000000">
                      <a:alpha val="43137"/>
                    </a:srgbClr>
                  </a:outerShdw>
                </a:effectLst>
              </a:rPr>
            </a:br>
            <a:r>
              <a:rPr lang="zh-CN" altLang="en-US" sz="6000" b="1" dirty="0" smtClean="0">
                <a:solidFill>
                  <a:srgbClr val="002060"/>
                </a:solidFill>
                <a:effectLst>
                  <a:outerShdw blurRad="38100" dist="38100" dir="2700000" algn="tl">
                    <a:srgbClr val="000000">
                      <a:alpha val="43137"/>
                    </a:srgbClr>
                  </a:outerShdw>
                </a:effectLst>
              </a:rPr>
              <a:t> </a:t>
            </a:r>
            <a:r>
              <a:rPr lang="en-US" altLang="zh-CN" sz="6000" b="1" dirty="0" smtClean="0">
                <a:solidFill>
                  <a:srgbClr val="002060"/>
                </a:solidFill>
                <a:effectLst>
                  <a:outerShdw blurRad="38100" dist="38100" dir="2700000" algn="tl">
                    <a:srgbClr val="000000">
                      <a:alpha val="43137"/>
                    </a:srgbClr>
                  </a:outerShdw>
                </a:effectLst>
              </a:rPr>
              <a:t>“</a:t>
            </a:r>
            <a:r>
              <a:rPr lang="zh-CN" altLang="en-US" sz="6000" b="1" dirty="0" smtClean="0">
                <a:solidFill>
                  <a:srgbClr val="002060"/>
                </a:solidFill>
                <a:effectLst>
                  <a:outerShdw blurRad="38100" dist="38100" dir="2700000" algn="tl">
                    <a:srgbClr val="000000">
                      <a:alpha val="43137"/>
                    </a:srgbClr>
                  </a:outerShdw>
                </a:effectLst>
              </a:rPr>
              <a:t>坚守所教真实的道理</a:t>
            </a:r>
            <a:r>
              <a:rPr lang="en-US" altLang="zh-CN" sz="6000" b="1" dirty="0" smtClean="0">
                <a:solidFill>
                  <a:srgbClr val="002060"/>
                </a:solidFill>
                <a:effectLst>
                  <a:outerShdw blurRad="38100" dist="38100" dir="2700000" algn="tl">
                    <a:srgbClr val="000000">
                      <a:alpha val="43137"/>
                    </a:srgbClr>
                  </a:outerShdw>
                </a:effectLst>
              </a:rPr>
              <a:t>,</a:t>
            </a:r>
            <a:r>
              <a:rPr lang="zh-CN" altLang="en-US" sz="6000" b="1" dirty="0" smtClean="0">
                <a:solidFill>
                  <a:srgbClr val="002060"/>
                </a:solidFill>
                <a:effectLst>
                  <a:outerShdw blurRad="38100" dist="38100" dir="2700000" algn="tl">
                    <a:srgbClr val="000000">
                      <a:alpha val="43137"/>
                    </a:srgbClr>
                  </a:outerShdw>
                </a:effectLst>
              </a:rPr>
              <a:t>就能将纯正的教训劝化人</a:t>
            </a:r>
            <a:r>
              <a:rPr lang="en-US" altLang="zh-CN" sz="6000" b="1" dirty="0" smtClean="0">
                <a:solidFill>
                  <a:srgbClr val="002060"/>
                </a:solidFill>
                <a:effectLst>
                  <a:outerShdw blurRad="38100" dist="38100" dir="2700000" algn="tl">
                    <a:srgbClr val="000000">
                      <a:alpha val="43137"/>
                    </a:srgbClr>
                  </a:outerShdw>
                </a:effectLst>
              </a:rPr>
              <a:t>,</a:t>
            </a:r>
            <a:r>
              <a:rPr lang="zh-CN" altLang="en-US" sz="6000" b="1" dirty="0" smtClean="0">
                <a:solidFill>
                  <a:srgbClr val="002060"/>
                </a:solidFill>
                <a:effectLst>
                  <a:outerShdw blurRad="38100" dist="38100" dir="2700000" algn="tl">
                    <a:srgbClr val="000000">
                      <a:alpha val="43137"/>
                    </a:srgbClr>
                  </a:outerShdw>
                </a:effectLst>
              </a:rPr>
              <a:t>又能把争辩的人驳倒了</a:t>
            </a:r>
            <a:r>
              <a:rPr lang="en-US" altLang="zh-CN" sz="6000" b="1" dirty="0" smtClean="0">
                <a:solidFill>
                  <a:srgbClr val="002060"/>
                </a:solidFill>
                <a:effectLst>
                  <a:outerShdw blurRad="38100" dist="38100" dir="2700000" algn="tl">
                    <a:srgbClr val="000000">
                      <a:alpha val="43137"/>
                    </a:srgbClr>
                  </a:outerShdw>
                </a:effectLst>
              </a:rPr>
              <a:t>.”</a:t>
            </a:r>
            <a:br>
              <a:rPr lang="en-US" altLang="zh-CN" sz="6000" b="1" dirty="0" smtClean="0">
                <a:solidFill>
                  <a:srgbClr val="002060"/>
                </a:solidFill>
                <a:effectLst>
                  <a:outerShdw blurRad="38100" dist="38100" dir="2700000" algn="tl">
                    <a:srgbClr val="000000">
                      <a:alpha val="43137"/>
                    </a:srgbClr>
                  </a:outerShdw>
                </a:effectLst>
              </a:rPr>
            </a:br>
            <a:r>
              <a:rPr lang="en-US" altLang="zh-CN" sz="6000" b="1" dirty="0" smtClean="0">
                <a:solidFill>
                  <a:srgbClr val="002060"/>
                </a:solidFill>
                <a:effectLst>
                  <a:outerShdw blurRad="38100" dist="38100" dir="2700000" algn="tl">
                    <a:srgbClr val="000000">
                      <a:alpha val="43137"/>
                    </a:srgbClr>
                  </a:outerShdw>
                </a:effectLst>
              </a:rPr>
              <a:t>              </a:t>
            </a:r>
            <a:r>
              <a:rPr lang="zh-CN" altLang="en-US" sz="6600" b="1" dirty="0" smtClean="0">
                <a:solidFill>
                  <a:srgbClr val="002060"/>
                </a:solidFill>
                <a:effectLst>
                  <a:outerShdw blurRad="38100" dist="38100" dir="2700000" algn="tl">
                    <a:srgbClr val="000000">
                      <a:alpha val="43137"/>
                    </a:srgbClr>
                  </a:outerShdw>
                </a:effectLst>
              </a:rPr>
              <a:t>提多书</a:t>
            </a:r>
            <a:r>
              <a:rPr lang="en-US" altLang="zh-CN" sz="6600" b="1" dirty="0" smtClean="0">
                <a:solidFill>
                  <a:srgbClr val="002060"/>
                </a:solidFill>
                <a:effectLst>
                  <a:outerShdw blurRad="38100" dist="38100" dir="2700000" algn="tl">
                    <a:srgbClr val="000000">
                      <a:alpha val="43137"/>
                    </a:srgbClr>
                  </a:outerShdw>
                </a:effectLst>
              </a:rPr>
              <a:t>1:9 </a:t>
            </a:r>
            <a:endParaRPr lang="en-US" sz="6600" b="1" dirty="0">
              <a:solidFill>
                <a:schemeClr val="accent4">
                  <a:lumMod val="75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10000"/>
          </a:bodyPr>
          <a:lstStyle/>
          <a:p>
            <a:pPr lvl="0" algn="ctr">
              <a:spcBef>
                <a:spcPct val="0"/>
              </a:spcBef>
              <a:defRPr/>
            </a:pPr>
            <a:r>
              <a:rPr lang="en-US" sz="2400" b="1" dirty="0" smtClean="0">
                <a:solidFill>
                  <a:srgbClr val="FFFF00"/>
                </a:solidFill>
              </a:rPr>
              <a:t>TO ENCOURAGE OTHER CHRISTIANS</a:t>
            </a:r>
          </a:p>
          <a:p>
            <a:pPr lvl="0" algn="ctr">
              <a:spcBef>
                <a:spcPct val="0"/>
              </a:spcBef>
              <a:defRPr/>
            </a:pPr>
            <a:r>
              <a:rPr lang="en-US" sz="2400" b="1" dirty="0" smtClean="0"/>
              <a:t>Titus 1:9</a:t>
            </a:r>
            <a:r>
              <a:rPr lang="en-US" sz="2400" dirty="0" smtClean="0"/>
              <a:t> “He must hold firmly to the trustworthy message as it has been taught, so that he can encourage others by sound </a:t>
            </a:r>
            <a:r>
              <a:rPr lang="en-US" sz="2400" b="1" dirty="0" smtClean="0"/>
              <a:t>doctrine</a:t>
            </a:r>
            <a:r>
              <a:rPr lang="en-US" sz="2400" dirty="0" smtClean="0"/>
              <a:t> and refute those who oppose it.”</a:t>
            </a:r>
            <a:endParaRPr kumimoji="0" lang="en-US" sz="2400" b="1" i="0" u="none" strike="noStrike" kern="1200" normalizeH="0" baseline="0" noProof="0" dirty="0">
              <a:solidFill>
                <a:schemeClr val="tx1"/>
              </a:solidFill>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5562600"/>
          </a:xfrm>
          <a:noFill/>
          <a:ln>
            <a:noFill/>
          </a:ln>
        </p:spPr>
        <p:style>
          <a:lnRef idx="2">
            <a:schemeClr val="dk1">
              <a:shade val="50000"/>
            </a:schemeClr>
          </a:lnRef>
          <a:fillRef idx="1">
            <a:schemeClr val="dk1"/>
          </a:fillRef>
          <a:effectRef idx="0">
            <a:schemeClr val="dk1"/>
          </a:effectRef>
          <a:fontRef idx="minor">
            <a:schemeClr val="lt1"/>
          </a:fontRef>
        </p:style>
        <p:txBody>
          <a:bodyPr anchor="t">
            <a:noAutofit/>
          </a:bodyPr>
          <a:lstStyle/>
          <a:p>
            <a:pPr algn="l"/>
            <a:r>
              <a:rPr lang="zh-CN" altLang="en-US" sz="8000" b="1" dirty="0" smtClean="0">
                <a:solidFill>
                  <a:srgbClr val="C00000"/>
                </a:solidFill>
                <a:effectLst>
                  <a:outerShdw blurRad="38100" dist="38100" dir="2700000" algn="tl">
                    <a:srgbClr val="000000">
                      <a:alpha val="43137"/>
                    </a:srgbClr>
                  </a:outerShdw>
                </a:effectLst>
              </a:rPr>
              <a:t>    为要教导真理</a:t>
            </a:r>
            <a:r>
              <a:rPr lang="en-US" sz="6000" b="1" dirty="0" smtClean="0">
                <a:solidFill>
                  <a:schemeClr val="accent4">
                    <a:lumMod val="75000"/>
                  </a:schemeClr>
                </a:solidFill>
                <a:effectLst>
                  <a:outerShdw blurRad="38100" dist="38100" dir="2700000" algn="tl">
                    <a:srgbClr val="000000">
                      <a:alpha val="43137"/>
                    </a:srgbClr>
                  </a:outerShdw>
                </a:effectLst>
              </a:rPr>
              <a:t/>
            </a:r>
            <a:br>
              <a:rPr lang="en-US" sz="6000" b="1" dirty="0" smtClean="0">
                <a:solidFill>
                  <a:schemeClr val="accent4">
                    <a:lumMod val="75000"/>
                  </a:schemeClr>
                </a:solidFill>
                <a:effectLst>
                  <a:outerShdw blurRad="38100" dist="38100" dir="2700000" algn="tl">
                    <a:srgbClr val="000000">
                      <a:alpha val="43137"/>
                    </a:srgbClr>
                  </a:outerShdw>
                </a:effectLst>
              </a:rPr>
            </a:br>
            <a:r>
              <a:rPr lang="zh-CN" altLang="en-US" sz="8000" b="1" dirty="0" smtClean="0">
                <a:solidFill>
                  <a:srgbClr val="002060"/>
                </a:solidFill>
                <a:effectLst>
                  <a:outerShdw blurRad="38100" dist="38100" dir="2700000" algn="tl">
                    <a:srgbClr val="000000">
                      <a:alpha val="43137"/>
                    </a:srgbClr>
                  </a:outerShdw>
                </a:effectLst>
              </a:rPr>
              <a:t> </a:t>
            </a:r>
            <a:r>
              <a:rPr lang="en-US" altLang="zh-CN" sz="8000" b="1" dirty="0" smtClean="0">
                <a:solidFill>
                  <a:srgbClr val="002060"/>
                </a:solidFill>
                <a:effectLst>
                  <a:outerShdw blurRad="38100" dist="38100" dir="2700000" algn="tl">
                    <a:srgbClr val="000000">
                      <a:alpha val="43137"/>
                    </a:srgbClr>
                  </a:outerShdw>
                </a:effectLst>
              </a:rPr>
              <a:t>“</a:t>
            </a:r>
            <a:r>
              <a:rPr lang="zh-CN" altLang="en-US" sz="8000" b="1" dirty="0" smtClean="0">
                <a:solidFill>
                  <a:srgbClr val="002060"/>
                </a:solidFill>
                <a:effectLst>
                  <a:outerShdw blurRad="38100" dist="38100" dir="2700000" algn="tl">
                    <a:srgbClr val="000000">
                      <a:alpha val="43137"/>
                    </a:srgbClr>
                  </a:outerShdw>
                </a:effectLst>
              </a:rPr>
              <a:t>但你所讲的</a:t>
            </a:r>
            <a:r>
              <a:rPr lang="en-US" altLang="zh-CN" sz="8000" b="1" dirty="0" smtClean="0">
                <a:solidFill>
                  <a:srgbClr val="002060"/>
                </a:solidFill>
                <a:effectLst>
                  <a:outerShdw blurRad="38100" dist="38100" dir="2700000" algn="tl">
                    <a:srgbClr val="000000">
                      <a:alpha val="43137"/>
                    </a:srgbClr>
                  </a:outerShdw>
                </a:effectLst>
              </a:rPr>
              <a:t>,</a:t>
            </a:r>
            <a:r>
              <a:rPr lang="zh-CN" altLang="en-US" sz="8000" b="1" dirty="0" smtClean="0">
                <a:solidFill>
                  <a:srgbClr val="002060"/>
                </a:solidFill>
                <a:effectLst>
                  <a:outerShdw blurRad="38100" dist="38100" dir="2700000" algn="tl">
                    <a:srgbClr val="000000">
                      <a:alpha val="43137"/>
                    </a:srgbClr>
                  </a:outerShdw>
                </a:effectLst>
              </a:rPr>
              <a:t>总要合乎那纯正的道理</a:t>
            </a:r>
            <a:r>
              <a:rPr lang="en-US" altLang="zh-CN" sz="8000" b="1" dirty="0" smtClean="0">
                <a:solidFill>
                  <a:srgbClr val="002060"/>
                </a:solidFill>
                <a:effectLst>
                  <a:outerShdw blurRad="38100" dist="38100" dir="2700000" algn="tl">
                    <a:srgbClr val="000000">
                      <a:alpha val="43137"/>
                    </a:srgbClr>
                  </a:outerShdw>
                </a:effectLst>
              </a:rPr>
              <a:t>.”</a:t>
            </a:r>
            <a:br>
              <a:rPr lang="en-US" altLang="zh-CN" sz="8000" b="1" dirty="0" smtClean="0">
                <a:solidFill>
                  <a:srgbClr val="002060"/>
                </a:solidFill>
                <a:effectLst>
                  <a:outerShdw blurRad="38100" dist="38100" dir="2700000" algn="tl">
                    <a:srgbClr val="000000">
                      <a:alpha val="43137"/>
                    </a:srgbClr>
                  </a:outerShdw>
                </a:effectLst>
              </a:rPr>
            </a:br>
            <a:r>
              <a:rPr lang="en-US" altLang="zh-CN" sz="8000" b="1" dirty="0" smtClean="0">
                <a:solidFill>
                  <a:srgbClr val="002060"/>
                </a:solidFill>
                <a:effectLst>
                  <a:outerShdw blurRad="38100" dist="38100" dir="2700000" algn="tl">
                    <a:srgbClr val="000000">
                      <a:alpha val="43137"/>
                    </a:srgbClr>
                  </a:outerShdw>
                </a:effectLst>
              </a:rPr>
              <a:t>         </a:t>
            </a:r>
            <a:r>
              <a:rPr lang="zh-CN" altLang="en-US" sz="6600" b="1" dirty="0" smtClean="0">
                <a:solidFill>
                  <a:srgbClr val="002060"/>
                </a:solidFill>
                <a:effectLst>
                  <a:outerShdw blurRad="38100" dist="38100" dir="2700000" algn="tl">
                    <a:srgbClr val="000000">
                      <a:alpha val="43137"/>
                    </a:srgbClr>
                  </a:outerShdw>
                </a:effectLst>
              </a:rPr>
              <a:t>提多书</a:t>
            </a:r>
            <a:r>
              <a:rPr lang="en-US" altLang="zh-CN" sz="6600" b="1" dirty="0" smtClean="0">
                <a:solidFill>
                  <a:srgbClr val="002060"/>
                </a:solidFill>
                <a:effectLst>
                  <a:outerShdw blurRad="38100" dist="38100" dir="2700000" algn="tl">
                    <a:srgbClr val="000000">
                      <a:alpha val="43137"/>
                    </a:srgbClr>
                  </a:outerShdw>
                </a:effectLst>
              </a:rPr>
              <a:t>2:1 </a:t>
            </a:r>
            <a:endParaRPr lang="en-US" sz="6600" b="1" dirty="0">
              <a:solidFill>
                <a:schemeClr val="accent4">
                  <a:lumMod val="75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638800"/>
            <a:ext cx="9144000" cy="12192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lvl="0" algn="ctr">
              <a:spcBef>
                <a:spcPct val="0"/>
              </a:spcBef>
              <a:defRPr/>
            </a:pPr>
            <a:r>
              <a:rPr lang="en-US" sz="2400" b="1" dirty="0" smtClean="0">
                <a:solidFill>
                  <a:srgbClr val="FFFF00"/>
                </a:solidFill>
              </a:rPr>
              <a:t>TO TEACH TRUTH</a:t>
            </a:r>
          </a:p>
          <a:p>
            <a:pPr lvl="0" algn="ctr">
              <a:spcBef>
                <a:spcPct val="0"/>
              </a:spcBef>
              <a:defRPr/>
            </a:pPr>
            <a:r>
              <a:rPr lang="en-US" sz="2400" b="1" dirty="0" smtClean="0"/>
              <a:t>Titus 2:1</a:t>
            </a:r>
            <a:r>
              <a:rPr lang="en-US" sz="2400" dirty="0" smtClean="0"/>
              <a:t/>
            </a:r>
            <a:br>
              <a:rPr lang="en-US" sz="2400" dirty="0" smtClean="0"/>
            </a:br>
            <a:r>
              <a:rPr lang="en-US" sz="2400" dirty="0" smtClean="0"/>
              <a:t>“You, however, must teach what is appropriate to sound </a:t>
            </a:r>
            <a:r>
              <a:rPr lang="en-US" sz="2400" b="1" dirty="0" smtClean="0"/>
              <a:t>doctrine</a:t>
            </a:r>
            <a:r>
              <a:rPr lang="en-US" sz="2400" dirty="0" smtClean="0"/>
              <a:t>.”</a:t>
            </a:r>
            <a:endParaRPr kumimoji="0" lang="en-US" sz="2400" b="1" i="0" u="none" strike="noStrike" kern="1200" normalizeH="0" baseline="0" noProof="0" dirty="0">
              <a:solidFill>
                <a:schemeClr val="tx1"/>
              </a:solidFill>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equently-asked-questions-head-question-mark.jpg"/>
          <p:cNvPicPr>
            <a:picLocks noChangeAspect="1"/>
          </p:cNvPicPr>
          <p:nvPr/>
        </p:nvPicPr>
        <p:blipFill>
          <a:blip r:embed="rId2" cstate="print"/>
          <a:stretch>
            <a:fillRect/>
          </a:stretch>
        </p:blipFill>
        <p:spPr>
          <a:xfrm>
            <a:off x="5220123" y="685800"/>
            <a:ext cx="3923877" cy="5548746"/>
          </a:xfrm>
          <a:prstGeom prst="rect">
            <a:avLst/>
          </a:prstGeom>
        </p:spPr>
      </p:pic>
      <p:sp>
        <p:nvSpPr>
          <p:cNvPr id="2" name="Title 1"/>
          <p:cNvSpPr>
            <a:spLocks noGrp="1"/>
          </p:cNvSpPr>
          <p:nvPr>
            <p:ph type="title"/>
          </p:nvPr>
        </p:nvSpPr>
        <p:spPr>
          <a:xfrm>
            <a:off x="152400" y="228600"/>
            <a:ext cx="5105400" cy="5715000"/>
          </a:xfrm>
          <a:prstGeom prst="wedgeRoundRectCallout">
            <a:avLst>
              <a:gd name="adj1" fmla="val 77247"/>
              <a:gd name="adj2" fmla="val -6059"/>
              <a:gd name="adj3" fmla="val 16667"/>
            </a:avLst>
          </a:prstGeom>
          <a:ln w="38100">
            <a:solidFill>
              <a:schemeClr val="tx1"/>
            </a:solidFill>
          </a:ln>
        </p:spPr>
        <p:style>
          <a:lnRef idx="1">
            <a:schemeClr val="accent2"/>
          </a:lnRef>
          <a:fillRef idx="2">
            <a:schemeClr val="accent2"/>
          </a:fillRef>
          <a:effectRef idx="1">
            <a:schemeClr val="accent2"/>
          </a:effectRef>
          <a:fontRef idx="minor">
            <a:schemeClr val="dk1"/>
          </a:fontRef>
        </p:style>
        <p:txBody>
          <a:bodyPr>
            <a:noAutofit/>
          </a:bodyPr>
          <a:lstStyle/>
          <a:p>
            <a:r>
              <a:rPr lang="zh-CN" altLang="en-US" sz="4800" dirty="0" smtClean="0">
                <a:ln>
                  <a:solidFill>
                    <a:sysClr val="windowText" lastClr="000000"/>
                  </a:solidFill>
                </a:ln>
                <a:solidFill>
                  <a:srgbClr val="C00000"/>
                </a:solidFill>
                <a:effectLst>
                  <a:outerShdw blurRad="38100" dist="38100" dir="2700000" algn="tl">
                    <a:srgbClr val="000000">
                      <a:alpha val="43137"/>
                    </a:srgbClr>
                  </a:outerShdw>
                </a:effectLst>
              </a:rPr>
              <a:t>为什么我问的每个圣经问题都会得到多种不同的答案？</a:t>
            </a:r>
            <a:r>
              <a:rPr lang="en-US" sz="4800" dirty="0" smtClean="0">
                <a:ln>
                  <a:solidFill>
                    <a:sysClr val="windowText" lastClr="000000"/>
                  </a:solidFill>
                </a:ln>
                <a:solidFill>
                  <a:srgbClr val="C00000"/>
                </a:solidFill>
                <a:effectLst>
                  <a:outerShdw blurRad="38100" dist="38100" dir="2700000" algn="tl">
                    <a:srgbClr val="000000">
                      <a:alpha val="43137"/>
                    </a:srgbClr>
                  </a:outerShdw>
                </a:effectLst>
              </a:rPr>
              <a:t/>
            </a:r>
            <a:br>
              <a:rPr lang="en-US" sz="4800" dirty="0" smtClean="0">
                <a:ln>
                  <a:solidFill>
                    <a:sysClr val="windowText" lastClr="000000"/>
                  </a:solidFill>
                </a:ln>
                <a:solidFill>
                  <a:srgbClr val="C00000"/>
                </a:solidFill>
                <a:effectLst>
                  <a:outerShdw blurRad="38100" dist="38100" dir="2700000" algn="tl">
                    <a:srgbClr val="000000">
                      <a:alpha val="43137"/>
                    </a:srgbClr>
                  </a:outerShdw>
                </a:effectLst>
              </a:rPr>
            </a:br>
            <a:r>
              <a:rPr lang="zh-CN" altLang="en-US" sz="4800" dirty="0" smtClean="0">
                <a:ln>
                  <a:solidFill>
                    <a:sysClr val="windowText" lastClr="000000"/>
                  </a:solidFill>
                </a:ln>
                <a:solidFill>
                  <a:srgbClr val="C00000"/>
                </a:solidFill>
                <a:effectLst>
                  <a:outerShdw blurRad="38100" dist="38100" dir="2700000" algn="tl">
                    <a:srgbClr val="000000">
                      <a:alpha val="43137"/>
                    </a:srgbClr>
                  </a:outerShdw>
                </a:effectLst>
              </a:rPr>
              <a:t>既然圣经是容易明白的</a:t>
            </a:r>
            <a:r>
              <a:rPr lang="en-US" altLang="zh-CN" sz="4800" dirty="0" smtClean="0">
                <a:ln>
                  <a:solidFill>
                    <a:sysClr val="windowText" lastClr="000000"/>
                  </a:solidFill>
                </a:ln>
                <a:solidFill>
                  <a:srgbClr val="C00000"/>
                </a:solidFill>
                <a:effectLst>
                  <a:outerShdw blurRad="38100" dist="38100" dir="2700000" algn="tl">
                    <a:srgbClr val="000000">
                      <a:alpha val="43137"/>
                    </a:srgbClr>
                  </a:outerShdw>
                </a:effectLst>
              </a:rPr>
              <a:t>,</a:t>
            </a:r>
            <a:r>
              <a:rPr lang="zh-CN" altLang="en-US" sz="4800" dirty="0" smtClean="0">
                <a:ln>
                  <a:solidFill>
                    <a:sysClr val="windowText" lastClr="000000"/>
                  </a:solidFill>
                </a:ln>
                <a:solidFill>
                  <a:srgbClr val="C00000"/>
                </a:solidFill>
                <a:effectLst>
                  <a:outerShdw blurRad="38100" dist="38100" dir="2700000" algn="tl">
                    <a:srgbClr val="000000">
                      <a:alpha val="43137"/>
                    </a:srgbClr>
                  </a:outerShdw>
                </a:effectLst>
              </a:rPr>
              <a:t>为什么他们观点不一致呢</a:t>
            </a:r>
            <a:r>
              <a:rPr lang="en-US" altLang="zh-CN" sz="4800" dirty="0" smtClean="0">
                <a:ln>
                  <a:solidFill>
                    <a:sysClr val="windowText" lastClr="000000"/>
                  </a:solidFill>
                </a:ln>
                <a:solidFill>
                  <a:srgbClr val="C00000"/>
                </a:solidFill>
                <a:effectLst>
                  <a:outerShdw blurRad="38100" dist="38100" dir="2700000" algn="tl">
                    <a:srgbClr val="000000">
                      <a:alpha val="43137"/>
                    </a:srgbClr>
                  </a:outerShdw>
                </a:effectLst>
              </a:rPr>
              <a:t>?</a:t>
            </a:r>
            <a:endParaRPr lang="en-US" sz="4800" dirty="0">
              <a:ln>
                <a:solidFill>
                  <a:sysClr val="windowText" lastClr="000000"/>
                </a:solidFill>
              </a:ln>
              <a:solidFill>
                <a:srgbClr val="C00000"/>
              </a:solidFill>
              <a:effectLst>
                <a:outerShdw blurRad="38100" dist="38100" dir="2700000" algn="tl">
                  <a:srgbClr val="000000">
                    <a:alpha val="43137"/>
                  </a:srgbClr>
                </a:outerShdw>
              </a:effectLst>
            </a:endParaRPr>
          </a:p>
        </p:txBody>
      </p:sp>
      <p:sp>
        <p:nvSpPr>
          <p:cNvPr id="4" name="Rectangle 3"/>
          <p:cNvSpPr/>
          <p:nvPr/>
        </p:nvSpPr>
        <p:spPr>
          <a:xfrm>
            <a:off x="0" y="6172200"/>
            <a:ext cx="91440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chemeClr val="bg1"/>
                </a:solidFill>
              </a:rPr>
              <a:t>Why do I get such a variety of different answers to each Bible question I ask? </a:t>
            </a:r>
            <a:br>
              <a:rPr lang="en-US" dirty="0" smtClean="0">
                <a:solidFill>
                  <a:schemeClr val="bg1"/>
                </a:solidFill>
              </a:rPr>
            </a:br>
            <a:r>
              <a:rPr lang="en-US" dirty="0" smtClean="0">
                <a:solidFill>
                  <a:schemeClr val="bg1"/>
                </a:solidFill>
              </a:rPr>
              <a:t>Why don’t they all agree if the Bible is so easy to understand?</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5638800"/>
          </a:xfrm>
          <a:noFill/>
          <a:ln>
            <a:noFill/>
          </a:ln>
        </p:spPr>
        <p:style>
          <a:lnRef idx="0">
            <a:schemeClr val="dk1"/>
          </a:lnRef>
          <a:fillRef idx="3">
            <a:schemeClr val="dk1"/>
          </a:fillRef>
          <a:effectRef idx="3">
            <a:schemeClr val="dk1"/>
          </a:effectRef>
          <a:fontRef idx="minor">
            <a:schemeClr val="lt1"/>
          </a:fontRef>
        </p:style>
        <p:txBody>
          <a:bodyPr>
            <a:noAutofit/>
          </a:bodyPr>
          <a:lstStyle/>
          <a:p>
            <a:pPr algn="l"/>
            <a:r>
              <a:rPr lang="zh-CN" altLang="en-US" sz="20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十大</a:t>
            </a:r>
            <a: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zh-CN" alt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得到错误答案</a:t>
            </a:r>
            <a: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zh-CN" altLang="en-US" sz="1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的原因</a:t>
            </a:r>
            <a:endParaRPr lang="en-US" sz="13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122" name="Picture 2" descr="http://resources.toolwi.com/resource/preview:2/c9572a8b99317eaf992681eb1c07409b.gif"/>
          <p:cNvPicPr>
            <a:picLocks noChangeAspect="1" noChangeArrowheads="1" noCrop="1"/>
          </p:cNvPicPr>
          <p:nvPr/>
        </p:nvPicPr>
        <p:blipFill>
          <a:blip r:embed="rId2" cstate="print"/>
          <a:srcRect/>
          <a:stretch>
            <a:fillRect/>
          </a:stretch>
        </p:blipFill>
        <p:spPr bwMode="auto">
          <a:xfrm>
            <a:off x="6248400" y="457200"/>
            <a:ext cx="2628900" cy="2628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0" y="6172200"/>
            <a:ext cx="91440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Top 10 Reasons We Get Wrong Answers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effectLst>
                  <a:outerShdw blurRad="38100" dist="38100" dir="2700000" algn="tl">
                    <a:srgbClr val="000000">
                      <a:alpha val="43137"/>
                    </a:srgbClr>
                  </a:outerShdw>
                </a:effectLst>
              </a:rPr>
              <a:t>PRIDE</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rgbClr val="FFFF00"/>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Rectangle 5"/>
          <p:cNvSpPr/>
          <p:nvPr/>
        </p:nvSpPr>
        <p:spPr>
          <a:xfrm>
            <a:off x="228600" y="1219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a:off x="228600" y="1752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Rectangle 7"/>
          <p:cNvSpPr/>
          <p:nvPr/>
        </p:nvSpPr>
        <p:spPr>
          <a:xfrm>
            <a:off x="228600" y="2362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Rectangle 12"/>
          <p:cNvSpPr/>
          <p:nvPr/>
        </p:nvSpPr>
        <p:spPr>
          <a:xfrm>
            <a:off x="228600" y="35814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Rectangle 13"/>
          <p:cNvSpPr/>
          <p:nvPr/>
        </p:nvSpPr>
        <p:spPr>
          <a:xfrm>
            <a:off x="228600" y="2971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TextBox 15"/>
          <p:cNvSpPr txBox="1"/>
          <p:nvPr/>
        </p:nvSpPr>
        <p:spPr>
          <a:xfrm>
            <a:off x="4953000" y="609600"/>
            <a:ext cx="3962400" cy="3046988"/>
          </a:xfrm>
          <a:prstGeom prst="rect">
            <a:avLst/>
          </a:prstGeom>
          <a:noFill/>
        </p:spPr>
        <p:txBody>
          <a:bodyPr wrap="square" rtlCol="0">
            <a:spAutoFit/>
          </a:bodyPr>
          <a:lstStyle/>
          <a:p>
            <a:pPr algn="ctr"/>
            <a:r>
              <a:rPr lang="zh-CN" altLang="en-US" sz="48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有时候我们甚至不愿意承认我们可能错了</a:t>
            </a:r>
            <a:r>
              <a:rPr lang="en-US" altLang="zh-CN" sz="48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a:t>
            </a:r>
            <a:endParaRPr lang="en-US" sz="4800" b="1" dirty="0" smtClean="0">
              <a:solidFill>
                <a:srgbClr val="7030A0"/>
              </a:solidFill>
              <a:effectLst>
                <a:outerShdw blurRad="38100" dist="38100" dir="2700000" algn="tl">
                  <a:srgbClr val="000000">
                    <a:alpha val="43137"/>
                  </a:srgbClr>
                </a:outerShdw>
              </a:effectLst>
              <a:latin typeface="Arial" pitchFamily="34" charset="0"/>
              <a:cs typeface="Arial" pitchFamily="34" charset="0"/>
            </a:endParaRPr>
          </a:p>
          <a:p>
            <a:pPr algn="ctr"/>
            <a:endParaRPr lang="en-US" sz="1600" dirty="0" smtClean="0">
              <a:effectLst>
                <a:outerShdw blurRad="38100" dist="38100" dir="2700000" algn="tl">
                  <a:srgbClr val="000000">
                    <a:alpha val="43137"/>
                  </a:srgbClr>
                </a:outerShdw>
              </a:effectLst>
              <a:latin typeface="Arial" pitchFamily="34" charset="0"/>
              <a:cs typeface="Arial" pitchFamily="34" charset="0"/>
            </a:endParaRPr>
          </a:p>
          <a:p>
            <a:pPr algn="ctr"/>
            <a:r>
              <a:rPr lang="en-US" sz="1600" dirty="0" smtClean="0">
                <a:effectLst>
                  <a:outerShdw blurRad="38100" dist="38100" dir="2700000" algn="tl">
                    <a:srgbClr val="000000">
                      <a:alpha val="43137"/>
                    </a:srgbClr>
                  </a:outerShdw>
                </a:effectLst>
                <a:latin typeface="Arial" pitchFamily="34" charset="0"/>
                <a:cs typeface="Arial" pitchFamily="34" charset="0"/>
              </a:rPr>
              <a:t>(Sometimes we are unwilling to even consider that </a:t>
            </a:r>
            <a:r>
              <a:rPr lang="en-US" sz="1600" b="1" dirty="0" smtClean="0">
                <a:effectLst>
                  <a:outerShdw blurRad="38100" dist="38100" dir="2700000" algn="tl">
                    <a:srgbClr val="000000">
                      <a:alpha val="43137"/>
                    </a:srgbClr>
                  </a:outerShdw>
                </a:effectLst>
                <a:latin typeface="Arial" pitchFamily="34" charset="0"/>
                <a:cs typeface="Arial" pitchFamily="34" charset="0"/>
              </a:rPr>
              <a:t>WE MIGHT BE WRONG</a:t>
            </a:r>
            <a:r>
              <a:rPr lang="en-US" sz="1600" dirty="0" smtClean="0">
                <a:effectLst>
                  <a:outerShdw blurRad="38100" dist="38100" dir="2700000" algn="tl">
                    <a:srgbClr val="000000">
                      <a:alpha val="43137"/>
                    </a:srgbClr>
                  </a:outerShdw>
                </a:effectLst>
                <a:latin typeface="Arial" pitchFamily="34" charset="0"/>
                <a:cs typeface="Arial" pitchFamily="34" charset="0"/>
              </a:rPr>
              <a:t>.) </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1. </a:t>
            </a:r>
            <a:r>
              <a:rPr lang="zh-CN" altLang="en-US" sz="3600" b="1" dirty="0" smtClean="0">
                <a:effectLst>
                  <a:outerShdw blurRad="38100" dist="38100" dir="2700000" algn="tl">
                    <a:srgbClr val="000000">
                      <a:alpha val="43137"/>
                    </a:srgbClr>
                  </a:outerShdw>
                </a:effectLst>
              </a:rPr>
              <a:t>骄傲</a:t>
            </a:r>
            <a:endParaRPr lang="en-US" b="1" dirty="0">
              <a:effectLst>
                <a:outerShdw blurRad="38100" dist="38100" dir="2700000" algn="tl">
                  <a:srgbClr val="000000">
                    <a:alpha val="43137"/>
                  </a:srgbClr>
                </a:outerShdw>
              </a:effectLst>
            </a:endParaRPr>
          </a:p>
        </p:txBody>
      </p:sp>
      <p:pic>
        <p:nvPicPr>
          <p:cNvPr id="1026" name="Picture 2" descr="http://t1.gstatic.com/images?q=tbn:BhP5TE4PHl2uDM:http://i294.photobucket.com/albums/mm96/javabeans122/drama/star/star10-068.jpg&amp;t=1"/>
          <p:cNvPicPr>
            <a:picLocks noChangeAspect="1" noChangeArrowheads="1"/>
          </p:cNvPicPr>
          <p:nvPr/>
        </p:nvPicPr>
        <p:blipFill>
          <a:blip r:embed="rId3" cstate="print"/>
          <a:srcRect/>
          <a:stretch>
            <a:fillRect/>
          </a:stretch>
        </p:blipFill>
        <p:spPr bwMode="auto">
          <a:xfrm>
            <a:off x="5181600" y="4419600"/>
            <a:ext cx="3581514" cy="19621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effectLst>
                  <a:outerShdw blurRad="38100" dist="38100" dir="2700000" algn="tl">
                    <a:srgbClr val="000000">
                      <a:alpha val="43137"/>
                    </a:srgbClr>
                  </a:outerShdw>
                </a:effectLst>
              </a:rPr>
              <a:t>LAZINESS</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Rectangle 5"/>
          <p:cNvSpPr/>
          <p:nvPr/>
        </p:nvSpPr>
        <p:spPr>
          <a:xfrm>
            <a:off x="228600" y="11430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a:off x="228600" y="1752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Rectangle 7"/>
          <p:cNvSpPr/>
          <p:nvPr/>
        </p:nvSpPr>
        <p:spPr>
          <a:xfrm>
            <a:off x="228600" y="2362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Rectangle 12"/>
          <p:cNvSpPr/>
          <p:nvPr/>
        </p:nvSpPr>
        <p:spPr>
          <a:xfrm>
            <a:off x="228600" y="35814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Rectangle 13"/>
          <p:cNvSpPr/>
          <p:nvPr/>
        </p:nvSpPr>
        <p:spPr>
          <a:xfrm>
            <a:off x="228600" y="2971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TextBox 15"/>
          <p:cNvSpPr txBox="1"/>
          <p:nvPr/>
        </p:nvSpPr>
        <p:spPr>
          <a:xfrm>
            <a:off x="4953000" y="609600"/>
            <a:ext cx="3962400" cy="3785652"/>
          </a:xfrm>
          <a:prstGeom prst="rect">
            <a:avLst/>
          </a:prstGeom>
          <a:noFill/>
        </p:spPr>
        <p:txBody>
          <a:bodyPr wrap="square" rtlCol="0">
            <a:spAutoFit/>
          </a:bodyPr>
          <a:lstStyle/>
          <a:p>
            <a:pPr algn="ctr"/>
            <a:r>
              <a:rPr lang="zh-CN" altLang="en-US" sz="4400" b="1" dirty="0" smtClean="0">
                <a:solidFill>
                  <a:srgbClr val="7030A0"/>
                </a:solidFill>
                <a:effectLst>
                  <a:outerShdw blurRad="38100" dist="38100" dir="2700000" algn="tl">
                    <a:srgbClr val="000000">
                      <a:alpha val="43137"/>
                    </a:srgbClr>
                  </a:outerShdw>
                </a:effectLst>
              </a:rPr>
              <a:t> 有时我们不愿深入学习</a:t>
            </a:r>
            <a:r>
              <a:rPr lang="en-US" altLang="zh-CN" sz="4400" b="1" dirty="0" smtClean="0">
                <a:solidFill>
                  <a:srgbClr val="7030A0"/>
                </a:solidFill>
                <a:effectLst>
                  <a:outerShdw blurRad="38100" dist="38100" dir="2700000" algn="tl">
                    <a:srgbClr val="000000">
                      <a:alpha val="43137"/>
                    </a:srgbClr>
                  </a:outerShdw>
                </a:effectLst>
              </a:rPr>
              <a:t>,</a:t>
            </a:r>
            <a:r>
              <a:rPr lang="zh-CN" altLang="en-US" sz="4400" b="1" dirty="0" smtClean="0">
                <a:solidFill>
                  <a:srgbClr val="7030A0"/>
                </a:solidFill>
                <a:effectLst>
                  <a:outerShdw blurRad="38100" dist="38100" dir="2700000" algn="tl">
                    <a:srgbClr val="000000">
                      <a:alpha val="43137"/>
                    </a:srgbClr>
                  </a:outerShdw>
                </a:effectLst>
              </a:rPr>
              <a:t>常采取一种“且信且行”的态度。</a:t>
            </a:r>
            <a:endParaRPr lang="en-US" sz="4400" b="1" dirty="0" smtClean="0">
              <a:solidFill>
                <a:srgbClr val="7030A0"/>
              </a:solidFill>
              <a:effectLst>
                <a:outerShdw blurRad="38100" dist="38100" dir="2700000" algn="tl">
                  <a:srgbClr val="000000">
                    <a:alpha val="43137"/>
                  </a:srgbClr>
                </a:outerShdw>
              </a:effectLst>
            </a:endParaRPr>
          </a:p>
          <a:p>
            <a:pPr algn="ctr"/>
            <a:endParaRPr lang="en-US" sz="1600" dirty="0" smtClean="0"/>
          </a:p>
          <a:p>
            <a:pPr algn="ctr"/>
            <a:r>
              <a:rPr lang="en-US" sz="1600" dirty="0" smtClean="0"/>
              <a:t>(Sometimes we are unwilling to devote ourselves to deep study. We adopt a </a:t>
            </a:r>
          </a:p>
          <a:p>
            <a:pPr algn="ctr"/>
            <a:r>
              <a:rPr lang="en-US" sz="1600" dirty="0" smtClean="0"/>
              <a:t> “just believe and move on” attitude</a:t>
            </a:r>
            <a:r>
              <a:rPr lang="en-US" sz="1600" dirty="0" smtClean="0">
                <a:effectLst>
                  <a:outerShdw blurRad="38100" dist="38100" dir="2700000" algn="tl">
                    <a:srgbClr val="000000">
                      <a:alpha val="43137"/>
                    </a:srgbClr>
                  </a:outerShdw>
                </a:effectLst>
                <a:latin typeface="Arial" pitchFamily="34" charset="0"/>
                <a:cs typeface="Arial" pitchFamily="34" charset="0"/>
              </a:rPr>
              <a:t>.) </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dirty="0" smtClean="0">
                <a:solidFill>
                  <a:srgbClr val="FFFF00"/>
                </a:solidFill>
                <a:effectLst>
                  <a:outerShdw blurRad="38100" dist="38100" dir="2700000" algn="tl">
                    <a:srgbClr val="000000">
                      <a:alpha val="43137"/>
                    </a:srgbClr>
                  </a:outerShdw>
                </a:effectLst>
              </a:rPr>
              <a:t>1.</a:t>
            </a:r>
            <a:r>
              <a:rPr lang="zh-CN" altLang="en-US" sz="3600" b="1" dirty="0" smtClean="0">
                <a:solidFill>
                  <a:srgbClr val="FFFF00"/>
                </a:solidFill>
                <a:effectLst>
                  <a:outerShdw blurRad="38100" dist="38100" dir="2700000" algn="tl">
                    <a:srgbClr val="000000">
                      <a:alpha val="43137"/>
                    </a:srgbClr>
                  </a:outerShdw>
                </a:effectLst>
              </a:rPr>
              <a:t>骄傲</a:t>
            </a:r>
            <a:endParaRPr lang="en-US" sz="3600"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5720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2. </a:t>
            </a:r>
            <a:r>
              <a:rPr lang="zh-CN" altLang="en-US" sz="3600" b="1" dirty="0" smtClean="0">
                <a:effectLst>
                  <a:outerShdw blurRad="38100" dist="38100" dir="2700000" algn="tl">
                    <a:srgbClr val="000000">
                      <a:alpha val="43137"/>
                    </a:srgbClr>
                  </a:outerShdw>
                </a:effectLst>
              </a:rPr>
              <a:t>懒惰</a:t>
            </a:r>
            <a:r>
              <a:rPr lang="en-US" sz="3600" b="1" dirty="0" smtClean="0">
                <a:effectLst>
                  <a:outerShdw blurRad="38100" dist="38100" dir="2700000" algn="tl">
                    <a:srgbClr val="000000">
                      <a:alpha val="43137"/>
                    </a:srgbClr>
                  </a:outerShdw>
                </a:effectLst>
              </a:rPr>
              <a:t> </a:t>
            </a:r>
          </a:p>
        </p:txBody>
      </p:sp>
      <p:pic>
        <p:nvPicPr>
          <p:cNvPr id="24578" name="Picture 2" descr="http://3.bp.blogspot.com/_vgfRyQBuNfs/S2_lJsy7KsI/AAAAAAAAA88/KK37O5ktyOk/s400/bible.JPG"/>
          <p:cNvPicPr>
            <a:picLocks noChangeAspect="1" noChangeArrowheads="1"/>
          </p:cNvPicPr>
          <p:nvPr/>
        </p:nvPicPr>
        <p:blipFill>
          <a:blip r:embed="rId3" cstate="print"/>
          <a:srcRect/>
          <a:stretch>
            <a:fillRect/>
          </a:stretch>
        </p:blipFill>
        <p:spPr bwMode="auto">
          <a:xfrm>
            <a:off x="5562600" y="4419600"/>
            <a:ext cx="2971800" cy="199110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effectLst>
                  <a:outerShdw blurRad="38100" dist="38100" dir="2700000" algn="tl">
                    <a:srgbClr val="000000">
                      <a:alpha val="43137"/>
                    </a:srgbClr>
                  </a:outerShdw>
                </a:effectLst>
              </a:rPr>
              <a:t>FALSE LOYALTY</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a:off x="228600" y="17526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Rectangle 7"/>
          <p:cNvSpPr/>
          <p:nvPr/>
        </p:nvSpPr>
        <p:spPr>
          <a:xfrm>
            <a:off x="228600" y="2362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Rectangle 12"/>
          <p:cNvSpPr/>
          <p:nvPr/>
        </p:nvSpPr>
        <p:spPr>
          <a:xfrm>
            <a:off x="228600" y="35814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Rectangle 13"/>
          <p:cNvSpPr/>
          <p:nvPr/>
        </p:nvSpPr>
        <p:spPr>
          <a:xfrm>
            <a:off x="228600" y="2971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TextBox 15"/>
          <p:cNvSpPr txBox="1"/>
          <p:nvPr/>
        </p:nvSpPr>
        <p:spPr>
          <a:xfrm>
            <a:off x="4953000" y="609600"/>
            <a:ext cx="3962400" cy="2923877"/>
          </a:xfrm>
          <a:prstGeom prst="rect">
            <a:avLst/>
          </a:prstGeom>
          <a:noFill/>
        </p:spPr>
        <p:txBody>
          <a:bodyPr wrap="square" rtlCol="0">
            <a:spAutoFit/>
          </a:bodyPr>
          <a:lstStyle/>
          <a:p>
            <a:pPr algn="ctr"/>
            <a:r>
              <a:rPr lang="zh-CN" altLang="en-US" sz="4000" b="1" dirty="0" smtClean="0">
                <a:solidFill>
                  <a:srgbClr val="7030A0"/>
                </a:solidFill>
                <a:effectLst>
                  <a:outerShdw blurRad="38100" dist="38100" dir="2700000" algn="tl">
                    <a:srgbClr val="000000">
                      <a:alpha val="43137"/>
                    </a:srgbClr>
                  </a:outerShdw>
                </a:effectLst>
              </a:rPr>
              <a:t>有时我们忠于自己的宗派或导师多过忠于神。</a:t>
            </a:r>
            <a:endParaRPr lang="en-US" sz="4000" b="1" dirty="0" smtClean="0">
              <a:solidFill>
                <a:srgbClr val="7030A0"/>
              </a:solidFill>
              <a:effectLst>
                <a:outerShdw blurRad="38100" dist="38100" dir="2700000" algn="tl">
                  <a:srgbClr val="000000">
                    <a:alpha val="43137"/>
                  </a:srgbClr>
                </a:outerShdw>
              </a:effectLst>
            </a:endParaRPr>
          </a:p>
          <a:p>
            <a:pPr algn="ctr"/>
            <a:endParaRPr lang="en-US" sz="1600" dirty="0" smtClean="0"/>
          </a:p>
          <a:p>
            <a:pPr algn="ctr"/>
            <a:r>
              <a:rPr lang="en-US" sz="1600" dirty="0" smtClean="0"/>
              <a:t>(Sometimes we put our devotion to our denomination or mentors before our devotion to God.)</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dirty="0" smtClean="0">
                <a:solidFill>
                  <a:srgbClr val="F1F53D"/>
                </a:solidFill>
                <a:effectLst>
                  <a:outerShdw blurRad="38100" dist="38100" dir="2700000" algn="tl">
                    <a:srgbClr val="000000">
                      <a:alpha val="43137"/>
                    </a:srgbClr>
                  </a:outerShdw>
                </a:effectLst>
              </a:rPr>
              <a:t>1.</a:t>
            </a:r>
            <a:r>
              <a:rPr lang="zh-CN" altLang="en-US" sz="3600" b="1" dirty="0" smtClean="0">
                <a:solidFill>
                  <a:srgbClr val="FFFF00"/>
                </a:solidFill>
                <a:effectLst>
                  <a:outerShdw blurRad="38100" dist="38100" dir="2700000" algn="tl">
                    <a:srgbClr val="000000">
                      <a:alpha val="43137"/>
                    </a:srgbClr>
                  </a:outerShdw>
                </a:effectLst>
              </a:rPr>
              <a:t>骄傲</a:t>
            </a:r>
            <a:endParaRPr lang="en-US" sz="3600"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懒惰</a:t>
            </a:r>
            <a:r>
              <a:rPr lang="en-US" sz="3600" b="1" dirty="0" smtClean="0">
                <a:solidFill>
                  <a:srgbClr val="FFFF00"/>
                </a:solidFill>
                <a:effectLst>
                  <a:outerShdw blurRad="38100" dist="38100" dir="2700000" algn="tl">
                    <a:srgbClr val="000000">
                      <a:alpha val="43137"/>
                    </a:srgbClr>
                  </a:outerShdw>
                </a:effectLst>
              </a:rPr>
              <a:t> </a:t>
            </a:r>
          </a:p>
        </p:txBody>
      </p:sp>
      <p:sp>
        <p:nvSpPr>
          <p:cNvPr id="19" name="TextBox 18"/>
          <p:cNvSpPr txBox="1"/>
          <p:nvPr/>
        </p:nvSpPr>
        <p:spPr>
          <a:xfrm>
            <a:off x="228600" y="1715869"/>
            <a:ext cx="45720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3. </a:t>
            </a:r>
            <a:r>
              <a:rPr lang="zh-CN" altLang="en-US" sz="3600" b="1" dirty="0" smtClean="0">
                <a:effectLst>
                  <a:outerShdw blurRad="38100" dist="38100" dir="2700000" algn="tl">
                    <a:srgbClr val="000000">
                      <a:alpha val="43137"/>
                    </a:srgbClr>
                  </a:outerShdw>
                </a:effectLst>
              </a:rPr>
              <a:t>愚忠</a:t>
            </a:r>
            <a:r>
              <a:rPr lang="en-US" sz="3600" b="1" dirty="0" smtClean="0">
                <a:effectLst>
                  <a:outerShdw blurRad="38100" dist="38100" dir="2700000" algn="tl">
                    <a:srgbClr val="000000">
                      <a:alpha val="43137"/>
                    </a:srgbClr>
                  </a:outerShdw>
                </a:effectLst>
              </a:rPr>
              <a:t> </a:t>
            </a:r>
          </a:p>
        </p:txBody>
      </p:sp>
      <p:pic>
        <p:nvPicPr>
          <p:cNvPr id="70658" name="Picture 2" descr="Image result for theologian"/>
          <p:cNvPicPr>
            <a:picLocks noChangeAspect="1" noChangeArrowheads="1"/>
          </p:cNvPicPr>
          <p:nvPr/>
        </p:nvPicPr>
        <p:blipFill>
          <a:blip r:embed="rId3" cstate="print"/>
          <a:srcRect/>
          <a:stretch>
            <a:fillRect/>
          </a:stretch>
        </p:blipFill>
        <p:spPr bwMode="auto">
          <a:xfrm>
            <a:off x="4874374" y="3733800"/>
            <a:ext cx="4269626" cy="3124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effectLst>
                  <a:outerShdw blurRad="38100" dist="38100" dir="2700000" algn="tl">
                    <a:srgbClr val="000000">
                      <a:alpha val="43137"/>
                    </a:srgbClr>
                  </a:outerShdw>
                </a:effectLst>
              </a:rPr>
              <a:t>EMOTIONALISM</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Rectangle 7"/>
          <p:cNvSpPr/>
          <p:nvPr/>
        </p:nvSpPr>
        <p:spPr>
          <a:xfrm>
            <a:off x="228600" y="23622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Rectangle 12"/>
          <p:cNvSpPr/>
          <p:nvPr/>
        </p:nvSpPr>
        <p:spPr>
          <a:xfrm>
            <a:off x="228600" y="35814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Rectangle 13"/>
          <p:cNvSpPr/>
          <p:nvPr/>
        </p:nvSpPr>
        <p:spPr>
          <a:xfrm>
            <a:off x="228600" y="2971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TextBox 15"/>
          <p:cNvSpPr txBox="1"/>
          <p:nvPr/>
        </p:nvSpPr>
        <p:spPr>
          <a:xfrm>
            <a:off x="5029200" y="609600"/>
            <a:ext cx="3886200" cy="3908762"/>
          </a:xfrm>
          <a:prstGeom prst="rect">
            <a:avLst/>
          </a:prstGeom>
          <a:noFill/>
        </p:spPr>
        <p:txBody>
          <a:bodyPr wrap="square" rtlCol="0">
            <a:spAutoFit/>
          </a:bodyPr>
          <a:lstStyle/>
          <a:p>
            <a:pPr algn="ctr"/>
            <a:r>
              <a:rPr lang="zh-CN" altLang="en-US" sz="4000" b="1" dirty="0" smtClean="0">
                <a:solidFill>
                  <a:srgbClr val="7030A0"/>
                </a:solidFill>
                <a:effectLst>
                  <a:outerShdw blurRad="38100" dist="38100" dir="2700000" algn="tl">
                    <a:srgbClr val="000000">
                      <a:alpha val="43137"/>
                    </a:srgbClr>
                  </a:outerShdw>
                </a:effectLst>
              </a:rPr>
              <a:t>有时只接受那些我们感觉良好的答案</a:t>
            </a:r>
            <a:r>
              <a:rPr lang="en-US" altLang="zh-CN" sz="4000" b="1" dirty="0" smtClean="0">
                <a:solidFill>
                  <a:srgbClr val="7030A0"/>
                </a:solidFill>
                <a:effectLst>
                  <a:outerShdw blurRad="38100" dist="38100" dir="2700000" algn="tl">
                    <a:srgbClr val="000000">
                      <a:alpha val="43137"/>
                    </a:srgbClr>
                  </a:outerShdw>
                </a:effectLst>
              </a:rPr>
              <a:t>.</a:t>
            </a:r>
            <a:r>
              <a:rPr lang="zh-CN" altLang="en-US" sz="4000" b="1" dirty="0" smtClean="0">
                <a:solidFill>
                  <a:srgbClr val="7030A0"/>
                </a:solidFill>
                <a:effectLst>
                  <a:outerShdw blurRad="38100" dist="38100" dir="2700000" algn="tl">
                    <a:srgbClr val="000000">
                      <a:alpha val="43137"/>
                    </a:srgbClr>
                  </a:outerShdw>
                </a:effectLst>
              </a:rPr>
              <a:t>不愿接受那些触犯我们世界观的教义。</a:t>
            </a:r>
            <a:endParaRPr lang="en-US" sz="1600" dirty="0" smtClean="0"/>
          </a:p>
          <a:p>
            <a:pPr algn="ctr"/>
            <a:r>
              <a:rPr lang="en-US" sz="1600" dirty="0" smtClean="0"/>
              <a:t>(Sometimes we will only accept answers we </a:t>
            </a:r>
            <a:r>
              <a:rPr lang="en-US" sz="1600" b="1" dirty="0" smtClean="0"/>
              <a:t>FEEL</a:t>
            </a:r>
            <a:r>
              <a:rPr lang="en-US" sz="1600" dirty="0" smtClean="0"/>
              <a:t> good about.  We won’t accept doctrines that offend our worldview.)</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dirty="0" smtClean="0">
                <a:solidFill>
                  <a:srgbClr val="FFFF00"/>
                </a:solidFill>
                <a:effectLst>
                  <a:outerShdw blurRad="38100" dist="38100" dir="2700000" algn="tl">
                    <a:srgbClr val="000000">
                      <a:alpha val="43137"/>
                    </a:srgbClr>
                  </a:outerShdw>
                </a:effectLst>
              </a:rPr>
              <a:t>1.</a:t>
            </a:r>
            <a:r>
              <a:rPr lang="zh-CN" altLang="en-US" sz="3600" b="1" dirty="0" smtClean="0">
                <a:solidFill>
                  <a:srgbClr val="FFFF00"/>
                </a:solidFill>
                <a:effectLst>
                  <a:outerShdw blurRad="38100" dist="38100" dir="2700000" algn="tl">
                    <a:srgbClr val="000000">
                      <a:alpha val="43137"/>
                    </a:srgbClr>
                  </a:outerShdw>
                </a:effectLst>
              </a:rPr>
              <a:t>骄傲</a:t>
            </a:r>
            <a:endParaRPr lang="en-US" sz="3600"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懒惰</a:t>
            </a:r>
            <a:r>
              <a:rPr lang="en-US" sz="3600" b="1" dirty="0" smtClean="0">
                <a:solidFill>
                  <a:srgbClr val="FFFF00"/>
                </a:solidFill>
                <a:effectLst>
                  <a:outerShdw blurRad="38100" dist="38100" dir="2700000" algn="tl">
                    <a:srgbClr val="000000">
                      <a:alpha val="43137"/>
                    </a:srgbClr>
                  </a:outerShdw>
                </a:effectLst>
              </a:rPr>
              <a:t> </a:t>
            </a:r>
          </a:p>
        </p:txBody>
      </p:sp>
      <p:sp>
        <p:nvSpPr>
          <p:cNvPr id="19" name="TextBox 18"/>
          <p:cNvSpPr txBox="1"/>
          <p:nvPr/>
        </p:nvSpPr>
        <p:spPr>
          <a:xfrm>
            <a:off x="228600" y="1715869"/>
            <a:ext cx="4267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愚忠</a:t>
            </a:r>
            <a:r>
              <a:rPr lang="en-US" sz="3600" b="1" dirty="0" smtClean="0">
                <a:solidFill>
                  <a:srgbClr val="FFFF00"/>
                </a:solidFill>
                <a:effectLst>
                  <a:outerShdw blurRad="38100" dist="38100" dir="2700000" algn="tl">
                    <a:srgbClr val="000000">
                      <a:alpha val="43137"/>
                    </a:srgbClr>
                  </a:outerShdw>
                </a:effectLst>
              </a:rPr>
              <a:t> </a:t>
            </a: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a:t>
            </a:r>
            <a:r>
              <a:rPr lang="zh-CN" altLang="en-US" sz="3600" b="1" dirty="0" smtClean="0">
                <a:effectLst>
                  <a:outerShdw blurRad="38100" dist="38100" dir="2700000" algn="tl">
                    <a:srgbClr val="000000">
                      <a:alpha val="43137"/>
                    </a:srgbClr>
                  </a:outerShdw>
                </a:effectLst>
              </a:rPr>
              <a:t>情感倾向</a:t>
            </a:r>
            <a:r>
              <a:rPr lang="en-US" sz="3600" b="1" dirty="0" smtClean="0">
                <a:effectLst>
                  <a:outerShdw blurRad="38100" dist="38100" dir="2700000" algn="tl">
                    <a:srgbClr val="000000">
                      <a:alpha val="43137"/>
                    </a:srgbClr>
                  </a:outerShdw>
                </a:effectLst>
              </a:rPr>
              <a:t> </a:t>
            </a: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3" name="TextBox 22"/>
          <p:cNvSpPr txBox="1"/>
          <p:nvPr/>
        </p:nvSpPr>
        <p:spPr>
          <a:xfrm>
            <a:off x="228600" y="35052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4" name="TextBox 23"/>
          <p:cNvSpPr txBox="1"/>
          <p:nvPr/>
        </p:nvSpPr>
        <p:spPr>
          <a:xfrm>
            <a:off x="228600" y="4038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5" name="TextBox 24"/>
          <p:cNvSpPr txBox="1"/>
          <p:nvPr/>
        </p:nvSpPr>
        <p:spPr>
          <a:xfrm>
            <a:off x="228600" y="47244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6" name="TextBox 25"/>
          <p:cNvSpPr txBox="1"/>
          <p:nvPr/>
        </p:nvSpPr>
        <p:spPr>
          <a:xfrm>
            <a:off x="228600" y="52578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pic>
        <p:nvPicPr>
          <p:cNvPr id="33796" name="Picture 4" descr="http://carlmosstherapy.com/resources/denial.jpg"/>
          <p:cNvPicPr>
            <a:picLocks noChangeAspect="1" noChangeArrowheads="1"/>
          </p:cNvPicPr>
          <p:nvPr/>
        </p:nvPicPr>
        <p:blipFill>
          <a:blip r:embed="rId3" cstate="print"/>
          <a:srcRect/>
          <a:stretch>
            <a:fillRect/>
          </a:stretch>
        </p:blipFill>
        <p:spPr bwMode="auto">
          <a:xfrm>
            <a:off x="5181600" y="4496278"/>
            <a:ext cx="3505200" cy="1944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effectLst>
                  <a:outerShdw blurRad="38100" dist="38100" dir="2700000" algn="tl">
                    <a:srgbClr val="000000">
                      <a:alpha val="43137"/>
                    </a:srgbClr>
                  </a:outerShdw>
                </a:effectLst>
              </a:rPr>
              <a:t>OPINIONATED</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Rectangle 12"/>
          <p:cNvSpPr/>
          <p:nvPr/>
        </p:nvSpPr>
        <p:spPr>
          <a:xfrm>
            <a:off x="228600" y="35814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Rectangle 13"/>
          <p:cNvSpPr/>
          <p:nvPr/>
        </p:nvSpPr>
        <p:spPr>
          <a:xfrm>
            <a:off x="228600" y="29718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TextBox 15"/>
          <p:cNvSpPr txBox="1"/>
          <p:nvPr/>
        </p:nvSpPr>
        <p:spPr>
          <a:xfrm>
            <a:off x="5029200" y="609600"/>
            <a:ext cx="3886200" cy="3539430"/>
          </a:xfrm>
          <a:prstGeom prst="rect">
            <a:avLst/>
          </a:prstGeom>
          <a:noFill/>
        </p:spPr>
        <p:txBody>
          <a:bodyPr wrap="square" rtlCol="0">
            <a:spAutoFit/>
          </a:bodyPr>
          <a:lstStyle/>
          <a:p>
            <a:pPr algn="ctr"/>
            <a:r>
              <a:rPr lang="zh-CN" altLang="en-US" sz="4400" b="1" dirty="0" smtClean="0">
                <a:solidFill>
                  <a:srgbClr val="7030A0"/>
                </a:solidFill>
                <a:effectLst>
                  <a:outerShdw blurRad="38100" dist="38100" dir="2700000" algn="tl">
                    <a:srgbClr val="000000">
                      <a:alpha val="43137"/>
                    </a:srgbClr>
                  </a:outerShdw>
                </a:effectLst>
              </a:rPr>
              <a:t>对于神自己都沉默的问题</a:t>
            </a:r>
            <a:r>
              <a:rPr lang="en-US" altLang="zh-CN" sz="4400" b="1" dirty="0" smtClean="0">
                <a:solidFill>
                  <a:srgbClr val="7030A0"/>
                </a:solidFill>
                <a:effectLst>
                  <a:outerShdw blurRad="38100" dist="38100" dir="2700000" algn="tl">
                    <a:srgbClr val="000000">
                      <a:alpha val="43137"/>
                    </a:srgbClr>
                  </a:outerShdw>
                </a:effectLst>
              </a:rPr>
              <a:t>,</a:t>
            </a:r>
            <a:r>
              <a:rPr lang="zh-CN" altLang="en-US" sz="4400" b="1" dirty="0" smtClean="0">
                <a:solidFill>
                  <a:srgbClr val="7030A0"/>
                </a:solidFill>
                <a:effectLst>
                  <a:outerShdw blurRad="38100" dist="38100" dir="2700000" algn="tl">
                    <a:srgbClr val="000000">
                      <a:alpha val="43137"/>
                    </a:srgbClr>
                  </a:outerShdw>
                </a:effectLst>
              </a:rPr>
              <a:t>有时我们谈论起来却满带权威</a:t>
            </a:r>
            <a:r>
              <a:rPr lang="zh-CN" altLang="en-US" sz="4000" b="1" dirty="0" smtClean="0">
                <a:solidFill>
                  <a:srgbClr val="7030A0"/>
                </a:solidFill>
                <a:effectLst>
                  <a:outerShdw blurRad="38100" dist="38100" dir="2700000" algn="tl">
                    <a:srgbClr val="000000">
                      <a:alpha val="43137"/>
                    </a:srgbClr>
                  </a:outerShdw>
                </a:effectLst>
              </a:rPr>
              <a:t>。</a:t>
            </a:r>
            <a:endParaRPr lang="en-US" sz="4000" b="1" dirty="0" smtClean="0">
              <a:solidFill>
                <a:srgbClr val="7030A0"/>
              </a:solidFill>
              <a:effectLst>
                <a:outerShdw blurRad="38100" dist="38100" dir="2700000" algn="tl">
                  <a:srgbClr val="000000">
                    <a:alpha val="43137"/>
                  </a:srgbClr>
                </a:outerShdw>
              </a:effectLst>
            </a:endParaRPr>
          </a:p>
          <a:p>
            <a:pPr algn="ctr"/>
            <a:endParaRPr lang="en-US" sz="1600" dirty="0" smtClean="0">
              <a:effectLst>
                <a:outerShdw blurRad="38100" dist="38100" dir="2700000" algn="tl">
                  <a:srgbClr val="000000">
                    <a:alpha val="43137"/>
                  </a:srgbClr>
                </a:outerShdw>
              </a:effectLst>
            </a:endParaRPr>
          </a:p>
          <a:p>
            <a:pPr algn="ctr"/>
            <a:r>
              <a:rPr lang="en-US" sz="1600" dirty="0" smtClean="0">
                <a:effectLst>
                  <a:outerShdw blurRad="38100" dist="38100" dir="2700000" algn="tl">
                    <a:srgbClr val="000000">
                      <a:alpha val="43137"/>
                    </a:srgbClr>
                  </a:outerShdw>
                </a:effectLst>
              </a:rPr>
              <a:t>(</a:t>
            </a:r>
            <a:r>
              <a:rPr lang="en-US" sz="1600" dirty="0" smtClean="0"/>
              <a:t>Sometimes we speak authoritatively when even God is silent on the subject.)</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dirty="0" smtClean="0">
                <a:solidFill>
                  <a:srgbClr val="F1F53D"/>
                </a:solidFill>
                <a:effectLst>
                  <a:outerShdw blurRad="38100" dist="38100" dir="2700000" algn="tl">
                    <a:srgbClr val="000000">
                      <a:alpha val="43137"/>
                    </a:srgbClr>
                  </a:outerShdw>
                </a:effectLst>
              </a:rPr>
              <a:t>1.</a:t>
            </a:r>
            <a:r>
              <a:rPr lang="zh-CN" altLang="en-US" sz="3600" b="1" dirty="0" smtClean="0">
                <a:solidFill>
                  <a:srgbClr val="FFFF00"/>
                </a:solidFill>
                <a:effectLst>
                  <a:outerShdw blurRad="38100" dist="38100" dir="2700000" algn="tl">
                    <a:srgbClr val="000000">
                      <a:alpha val="43137"/>
                    </a:srgbClr>
                  </a:outerShdw>
                </a:effectLst>
              </a:rPr>
              <a:t>骄傲</a:t>
            </a:r>
            <a:endParaRPr lang="en-US" sz="3600"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懒惰</a:t>
            </a:r>
            <a:r>
              <a:rPr lang="en-US" sz="3600" b="1" dirty="0" smtClean="0">
                <a:solidFill>
                  <a:srgbClr val="FFFF00"/>
                </a:solidFill>
                <a:effectLst>
                  <a:outerShdw blurRad="38100" dist="38100" dir="2700000" algn="tl">
                    <a:srgbClr val="000000">
                      <a:alpha val="43137"/>
                    </a:srgbClr>
                  </a:outerShdw>
                </a:effectLst>
              </a:rPr>
              <a:t> </a:t>
            </a:r>
          </a:p>
        </p:txBody>
      </p:sp>
      <p:sp>
        <p:nvSpPr>
          <p:cNvPr id="19" name="TextBox 18"/>
          <p:cNvSpPr txBox="1"/>
          <p:nvPr/>
        </p:nvSpPr>
        <p:spPr>
          <a:xfrm>
            <a:off x="228600" y="1715869"/>
            <a:ext cx="4267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愚忠</a:t>
            </a:r>
            <a:r>
              <a:rPr lang="en-US" sz="3600" b="1" dirty="0" smtClean="0">
                <a:solidFill>
                  <a:srgbClr val="FFFF00"/>
                </a:solidFill>
                <a:effectLst>
                  <a:outerShdw blurRad="38100" dist="38100" dir="2700000" algn="tl">
                    <a:srgbClr val="000000">
                      <a:alpha val="43137"/>
                    </a:srgbClr>
                  </a:outerShdw>
                </a:effectLst>
              </a:rPr>
              <a:t> </a:t>
            </a: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情感倾向</a:t>
            </a:r>
            <a:r>
              <a:rPr lang="en-US" sz="3600" b="1" dirty="0" smtClean="0">
                <a:solidFill>
                  <a:srgbClr val="FFFF00"/>
                </a:solidFill>
                <a:effectLst>
                  <a:outerShdw blurRad="38100" dist="38100" dir="2700000" algn="tl">
                    <a:srgbClr val="000000">
                      <a:alpha val="43137"/>
                    </a:srgbClr>
                  </a:outerShdw>
                </a:effectLst>
              </a:rPr>
              <a:t> </a:t>
            </a: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5. </a:t>
            </a:r>
            <a:r>
              <a:rPr lang="zh-CN" altLang="en-US" sz="3600" b="1" dirty="0" smtClean="0">
                <a:effectLst>
                  <a:outerShdw blurRad="38100" dist="38100" dir="2700000" algn="tl">
                    <a:srgbClr val="000000">
                      <a:alpha val="43137"/>
                    </a:srgbClr>
                  </a:outerShdw>
                </a:effectLst>
              </a:rPr>
              <a:t>固执己见</a:t>
            </a:r>
            <a:r>
              <a:rPr lang="en-US" sz="3600" b="1" dirty="0" smtClean="0">
                <a:effectLst>
                  <a:outerShdw blurRad="38100" dist="38100" dir="2700000" algn="tl">
                    <a:srgbClr val="000000">
                      <a:alpha val="43137"/>
                    </a:srgbClr>
                  </a:outerShdw>
                </a:effectLst>
              </a:rPr>
              <a:t> </a:t>
            </a:r>
          </a:p>
        </p:txBody>
      </p:sp>
      <p:sp>
        <p:nvSpPr>
          <p:cNvPr id="23" name="TextBox 22"/>
          <p:cNvSpPr txBox="1"/>
          <p:nvPr/>
        </p:nvSpPr>
        <p:spPr>
          <a:xfrm>
            <a:off x="228600" y="35052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4" name="TextBox 23"/>
          <p:cNvSpPr txBox="1"/>
          <p:nvPr/>
        </p:nvSpPr>
        <p:spPr>
          <a:xfrm>
            <a:off x="228600" y="4038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5" name="TextBox 24"/>
          <p:cNvSpPr txBox="1"/>
          <p:nvPr/>
        </p:nvSpPr>
        <p:spPr>
          <a:xfrm>
            <a:off x="228600" y="47244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6" name="TextBox 25"/>
          <p:cNvSpPr txBox="1"/>
          <p:nvPr/>
        </p:nvSpPr>
        <p:spPr>
          <a:xfrm>
            <a:off x="228600" y="52578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pic>
        <p:nvPicPr>
          <p:cNvPr id="35844" name="Picture 4" descr="http://www.undertheiceberg.com/wp-content/uploads/2008/05/zipped-lip.jpg"/>
          <p:cNvPicPr>
            <a:picLocks noChangeAspect="1" noChangeArrowheads="1"/>
          </p:cNvPicPr>
          <p:nvPr/>
        </p:nvPicPr>
        <p:blipFill>
          <a:blip r:embed="rId3" cstate="print"/>
          <a:srcRect/>
          <a:stretch>
            <a:fillRect/>
          </a:stretch>
        </p:blipFill>
        <p:spPr bwMode="auto">
          <a:xfrm>
            <a:off x="5562600" y="4343400"/>
            <a:ext cx="2743200" cy="2044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effectLst>
                  <a:outerShdw blurRad="38100" dist="38100" dir="2700000" algn="tl">
                    <a:srgbClr val="000000">
                      <a:alpha val="43137"/>
                    </a:srgbClr>
                  </a:outerShdw>
                </a:effectLst>
              </a:rPr>
              <a:t>DECONTEXTUALIZING</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Rectangle 12"/>
          <p:cNvSpPr/>
          <p:nvPr/>
        </p:nvSpPr>
        <p:spPr>
          <a:xfrm>
            <a:off x="228600" y="35814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Rectangle 13"/>
          <p:cNvSpPr/>
          <p:nvPr/>
        </p:nvSpPr>
        <p:spPr>
          <a:xfrm>
            <a:off x="228600" y="2971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TextBox 15"/>
          <p:cNvSpPr txBox="1"/>
          <p:nvPr/>
        </p:nvSpPr>
        <p:spPr>
          <a:xfrm>
            <a:off x="5029200" y="609600"/>
            <a:ext cx="3886200" cy="4524315"/>
          </a:xfrm>
          <a:prstGeom prst="rect">
            <a:avLst/>
          </a:prstGeom>
          <a:noFill/>
        </p:spPr>
        <p:txBody>
          <a:bodyPr wrap="square" rtlCol="0">
            <a:spAutoFit/>
          </a:bodyPr>
          <a:lstStyle/>
          <a:p>
            <a:pPr algn="ctr"/>
            <a:r>
              <a:rPr lang="zh-CN" altLang="en-US" sz="4000" b="1" dirty="0" smtClean="0">
                <a:solidFill>
                  <a:srgbClr val="7030A0"/>
                </a:solidFill>
                <a:effectLst>
                  <a:outerShdw blurRad="38100" dist="38100" dir="2700000" algn="tl">
                    <a:srgbClr val="000000">
                      <a:alpha val="43137"/>
                    </a:srgbClr>
                  </a:outerShdw>
                </a:effectLst>
              </a:rPr>
              <a:t>有时我们从上下文中抽出经文证明自己的观点。我们假设每节经文都适用于我们当下的情况。</a:t>
            </a:r>
            <a:endParaRPr lang="en-US" sz="1600" b="1" dirty="0" smtClean="0">
              <a:solidFill>
                <a:srgbClr val="7030A0"/>
              </a:solidFill>
              <a:effectLst>
                <a:outerShdw blurRad="38100" dist="38100" dir="2700000" algn="tl">
                  <a:srgbClr val="000000">
                    <a:alpha val="43137"/>
                  </a:srgbClr>
                </a:outerShdw>
              </a:effectLst>
            </a:endParaRPr>
          </a:p>
          <a:p>
            <a:pPr algn="ctr"/>
            <a:r>
              <a:rPr lang="en-US" sz="1600" dirty="0" smtClean="0"/>
              <a:t>(Sometimes we take verses out of context to prove our points. We assume that every verse applies to our given situation.)  </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dirty="0" smtClean="0">
                <a:solidFill>
                  <a:srgbClr val="F1F53D"/>
                </a:solidFill>
                <a:effectLst>
                  <a:outerShdw blurRad="38100" dist="38100" dir="2700000" algn="tl">
                    <a:srgbClr val="000000">
                      <a:alpha val="43137"/>
                    </a:srgbClr>
                  </a:outerShdw>
                </a:effectLst>
              </a:rPr>
              <a:t>1.</a:t>
            </a:r>
            <a:r>
              <a:rPr lang="zh-CN" altLang="en-US" sz="3600" b="1" dirty="0" smtClean="0">
                <a:solidFill>
                  <a:srgbClr val="FFFF00"/>
                </a:solidFill>
                <a:effectLst>
                  <a:outerShdw blurRad="38100" dist="38100" dir="2700000" algn="tl">
                    <a:srgbClr val="000000">
                      <a:alpha val="43137"/>
                    </a:srgbClr>
                  </a:outerShdw>
                </a:effectLst>
              </a:rPr>
              <a:t>骄傲</a:t>
            </a:r>
            <a:endParaRPr lang="en-US" sz="3600"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懒惰</a:t>
            </a:r>
            <a:r>
              <a:rPr lang="en-US" sz="3600" b="1" dirty="0" smtClean="0">
                <a:solidFill>
                  <a:srgbClr val="FFFF00"/>
                </a:solidFill>
                <a:effectLst>
                  <a:outerShdw blurRad="38100" dist="38100" dir="2700000" algn="tl">
                    <a:srgbClr val="000000">
                      <a:alpha val="43137"/>
                    </a:srgbClr>
                  </a:outerShdw>
                </a:effectLst>
              </a:rPr>
              <a:t> </a:t>
            </a:r>
          </a:p>
        </p:txBody>
      </p:sp>
      <p:sp>
        <p:nvSpPr>
          <p:cNvPr id="19" name="TextBox 18"/>
          <p:cNvSpPr txBox="1"/>
          <p:nvPr/>
        </p:nvSpPr>
        <p:spPr>
          <a:xfrm>
            <a:off x="228600" y="1715869"/>
            <a:ext cx="4267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愚忠</a:t>
            </a:r>
            <a:r>
              <a:rPr lang="en-US" sz="3600" b="1" dirty="0" smtClean="0">
                <a:solidFill>
                  <a:srgbClr val="FFFF00"/>
                </a:solidFill>
                <a:effectLst>
                  <a:outerShdw blurRad="38100" dist="38100" dir="2700000" algn="tl">
                    <a:srgbClr val="000000">
                      <a:alpha val="43137"/>
                    </a:srgbClr>
                  </a:outerShdw>
                </a:effectLst>
              </a:rPr>
              <a:t> </a:t>
            </a: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情感倾向</a:t>
            </a:r>
            <a:r>
              <a:rPr lang="en-US" sz="3600" b="1" dirty="0" smtClean="0">
                <a:solidFill>
                  <a:srgbClr val="FFFF00"/>
                </a:solidFill>
                <a:effectLst>
                  <a:outerShdw blurRad="38100" dist="38100" dir="2700000" algn="tl">
                    <a:srgbClr val="000000">
                      <a:alpha val="43137"/>
                    </a:srgbClr>
                  </a:outerShdw>
                </a:effectLst>
              </a:rPr>
              <a:t> </a:t>
            </a: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5. </a:t>
            </a:r>
            <a:r>
              <a:rPr lang="zh-CN" altLang="en-US" sz="3600" b="1" dirty="0" smtClean="0">
                <a:solidFill>
                  <a:srgbClr val="FFFF00"/>
                </a:solidFill>
                <a:effectLst>
                  <a:outerShdw blurRad="38100" dist="38100" dir="2700000" algn="tl">
                    <a:srgbClr val="000000">
                      <a:alpha val="43137"/>
                    </a:srgbClr>
                  </a:outerShdw>
                </a:effectLst>
              </a:rPr>
              <a:t>固执己见</a:t>
            </a:r>
            <a:r>
              <a:rPr lang="en-US" sz="3600" b="1" dirty="0" smtClean="0">
                <a:solidFill>
                  <a:srgbClr val="FFFF00"/>
                </a:solidFill>
                <a:effectLst>
                  <a:outerShdw blurRad="38100" dist="38100" dir="2700000" algn="tl">
                    <a:srgbClr val="000000">
                      <a:alpha val="43137"/>
                    </a:srgbClr>
                  </a:outerShdw>
                </a:effectLst>
              </a:rPr>
              <a:t> </a:t>
            </a:r>
          </a:p>
        </p:txBody>
      </p:sp>
      <p:sp>
        <p:nvSpPr>
          <p:cNvPr id="23" name="TextBox 22"/>
          <p:cNvSpPr txBox="1"/>
          <p:nvPr/>
        </p:nvSpPr>
        <p:spPr>
          <a:xfrm>
            <a:off x="228600" y="3505200"/>
            <a:ext cx="48768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6. </a:t>
            </a:r>
            <a:r>
              <a:rPr lang="zh-CN" altLang="en-US" sz="3600" b="1" dirty="0" smtClean="0">
                <a:effectLst>
                  <a:outerShdw blurRad="38100" dist="38100" dir="2700000" algn="tl">
                    <a:srgbClr val="000000">
                      <a:alpha val="43137"/>
                    </a:srgbClr>
                  </a:outerShdw>
                </a:effectLst>
              </a:rPr>
              <a:t>断章取意</a:t>
            </a:r>
            <a:r>
              <a:rPr lang="en-US" sz="3600" b="1" dirty="0" smtClean="0">
                <a:effectLst>
                  <a:outerShdw blurRad="38100" dist="38100" dir="2700000" algn="tl">
                    <a:srgbClr val="000000">
                      <a:alpha val="43137"/>
                    </a:srgbClr>
                  </a:outerShdw>
                </a:effectLst>
              </a:rPr>
              <a:t> </a:t>
            </a:r>
            <a:endParaRPr lang="en-US" sz="3400" b="1" dirty="0" smtClean="0">
              <a:effectLst>
                <a:outerShdw blurRad="38100" dist="38100" dir="2700000" algn="tl">
                  <a:srgbClr val="000000">
                    <a:alpha val="43137"/>
                  </a:srgbClr>
                </a:outerShdw>
              </a:effectLst>
            </a:endParaRPr>
          </a:p>
        </p:txBody>
      </p:sp>
      <p:sp>
        <p:nvSpPr>
          <p:cNvPr id="24" name="TextBox 23"/>
          <p:cNvSpPr txBox="1"/>
          <p:nvPr/>
        </p:nvSpPr>
        <p:spPr>
          <a:xfrm>
            <a:off x="228600" y="4038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5" name="TextBox 24"/>
          <p:cNvSpPr txBox="1"/>
          <p:nvPr/>
        </p:nvSpPr>
        <p:spPr>
          <a:xfrm>
            <a:off x="228600" y="47244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6" name="TextBox 25"/>
          <p:cNvSpPr txBox="1"/>
          <p:nvPr/>
        </p:nvSpPr>
        <p:spPr>
          <a:xfrm>
            <a:off x="228600" y="52578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pic>
        <p:nvPicPr>
          <p:cNvPr id="36866" name="Picture 2" descr="http://2.bp.blogspot.com/_EdN71_RcY2A/Sa8nXybVpWI/AAAAAAAAAks/HPVUrG4q30s/s400/cuttings.jpg"/>
          <p:cNvPicPr>
            <a:picLocks noChangeAspect="1" noChangeArrowheads="1"/>
          </p:cNvPicPr>
          <p:nvPr/>
        </p:nvPicPr>
        <p:blipFill>
          <a:blip r:embed="rId3" cstate="print"/>
          <a:srcRect/>
          <a:stretch>
            <a:fillRect/>
          </a:stretch>
        </p:blipFill>
        <p:spPr bwMode="auto">
          <a:xfrm>
            <a:off x="5943600" y="5105400"/>
            <a:ext cx="1981200" cy="1317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0" y="838200"/>
          <a:ext cx="91440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nvGraphicFramePr>
        <p:xfrm>
          <a:off x="0" y="5257800"/>
          <a:ext cx="9144000" cy="152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descr="213.gif"/>
          <p:cNvPicPr>
            <a:picLocks noChangeAspect="1"/>
          </p:cNvPicPr>
          <p:nvPr/>
        </p:nvPicPr>
        <p:blipFill>
          <a:blip r:embed="rId12" cstate="print"/>
          <a:stretch>
            <a:fillRect/>
          </a:stretch>
        </p:blipFill>
        <p:spPr>
          <a:xfrm>
            <a:off x="0" y="914400"/>
            <a:ext cx="1905000"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213.gif"/>
          <p:cNvPicPr>
            <a:picLocks noChangeAspect="1"/>
          </p:cNvPicPr>
          <p:nvPr/>
        </p:nvPicPr>
        <p:blipFill>
          <a:blip r:embed="rId12" cstate="print"/>
          <a:stretch>
            <a:fillRect/>
          </a:stretch>
        </p:blipFill>
        <p:spPr>
          <a:xfrm>
            <a:off x="76200" y="3276600"/>
            <a:ext cx="1905000"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213.gif"/>
          <p:cNvPicPr>
            <a:picLocks noChangeAspect="1"/>
          </p:cNvPicPr>
          <p:nvPr/>
        </p:nvPicPr>
        <p:blipFill>
          <a:blip r:embed="rId12" cstate="print"/>
          <a:stretch>
            <a:fillRect/>
          </a:stretch>
        </p:blipFill>
        <p:spPr>
          <a:xfrm>
            <a:off x="0" y="5257800"/>
            <a:ext cx="2198077"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213.gif"/>
          <p:cNvPicPr>
            <a:picLocks noChangeAspect="1"/>
          </p:cNvPicPr>
          <p:nvPr/>
        </p:nvPicPr>
        <p:blipFill>
          <a:blip r:embed="rId12" cstate="print"/>
          <a:stretch>
            <a:fillRect/>
          </a:stretch>
        </p:blipFill>
        <p:spPr>
          <a:xfrm>
            <a:off x="0" y="2133600"/>
            <a:ext cx="1905000"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p:nvPr/>
        </p:nvSpPr>
        <p:spPr>
          <a:xfrm>
            <a:off x="0" y="45720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rgbClr val="FFC000"/>
                </a:solidFill>
                <a:effectLst>
                  <a:outerShdw blurRad="38100" dist="38100" dir="2700000" algn="tl">
                    <a:srgbClr val="000000">
                      <a:alpha val="43137"/>
                    </a:srgbClr>
                  </a:outerShdw>
                </a:effectLst>
              </a:rPr>
              <a:t>第二部分（正统与异端的区分标准）</a:t>
            </a:r>
            <a:endParaRPr lang="en-US" sz="4000" b="1" dirty="0">
              <a:solidFill>
                <a:srgbClr val="FFC000"/>
              </a:solidFill>
              <a:effectLst>
                <a:outerShdw blurRad="38100" dist="38100" dir="2700000" algn="tl">
                  <a:srgbClr val="000000">
                    <a:alpha val="43137"/>
                  </a:srgbClr>
                </a:outerShdw>
              </a:effectLst>
            </a:endParaRPr>
          </a:p>
        </p:txBody>
      </p:sp>
      <p:sp>
        <p:nvSpPr>
          <p:cNvPr id="12" name="TextBox 11"/>
          <p:cNvSpPr txBox="1"/>
          <p:nvPr/>
        </p:nvSpPr>
        <p:spPr>
          <a:xfrm>
            <a:off x="457200" y="0"/>
            <a:ext cx="8229600" cy="707886"/>
          </a:xfrm>
          <a:prstGeom prst="rect">
            <a:avLst/>
          </a:prstGeom>
          <a:noFill/>
        </p:spPr>
        <p:txBody>
          <a:bodyPr wrap="square" rtlCol="0">
            <a:spAutoFit/>
          </a:bodyPr>
          <a:lstStyle/>
          <a:p>
            <a:pPr algn="ctr"/>
            <a:r>
              <a:rPr lang="zh-CN" altLang="en-US" sz="4000" dirty="0" smtClean="0">
                <a:solidFill>
                  <a:srgbClr val="FFFF00"/>
                </a:solidFill>
              </a:rPr>
              <a:t>第一部分</a:t>
            </a:r>
            <a:endParaRPr lang="en-US" sz="4000"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effectLst>
                  <a:outerShdw blurRad="38100" dist="38100" dir="2700000" algn="tl">
                    <a:srgbClr val="000000">
                      <a:alpha val="43137"/>
                    </a:srgbClr>
                  </a:outerShdw>
                </a:effectLst>
              </a:rPr>
              <a:t>BAD HERMENEUTICS</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Rectangle 11"/>
          <p:cNvSpPr/>
          <p:nvPr/>
        </p:nvSpPr>
        <p:spPr>
          <a:xfrm>
            <a:off x="228600" y="41910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Rectangle 12"/>
          <p:cNvSpPr/>
          <p:nvPr/>
        </p:nvSpPr>
        <p:spPr>
          <a:xfrm>
            <a:off x="228600" y="35814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Rectangle 13"/>
          <p:cNvSpPr/>
          <p:nvPr/>
        </p:nvSpPr>
        <p:spPr>
          <a:xfrm>
            <a:off x="228600" y="2971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TextBox 15"/>
          <p:cNvSpPr txBox="1"/>
          <p:nvPr/>
        </p:nvSpPr>
        <p:spPr>
          <a:xfrm>
            <a:off x="5029200" y="457200"/>
            <a:ext cx="3962400" cy="4524315"/>
          </a:xfrm>
          <a:prstGeom prst="rect">
            <a:avLst/>
          </a:prstGeom>
          <a:noFill/>
        </p:spPr>
        <p:txBody>
          <a:bodyPr wrap="square" rtlCol="0">
            <a:spAutoFit/>
          </a:bodyPr>
          <a:lstStyle/>
          <a:p>
            <a:pPr algn="ctr"/>
            <a:r>
              <a:rPr lang="zh-CN" altLang="en-US" sz="4000" b="1" dirty="0" smtClean="0">
                <a:solidFill>
                  <a:srgbClr val="7030A0"/>
                </a:solidFill>
                <a:effectLst>
                  <a:outerShdw blurRad="38100" dist="38100" dir="2700000" algn="tl">
                    <a:srgbClr val="000000">
                      <a:alpha val="43137"/>
                    </a:srgbClr>
                  </a:outerShdw>
                </a:effectLst>
              </a:rPr>
              <a:t>有时我们忽略了基本的圣经学习原则。往往在尚无正确释经的前提下就开始应用这节信息。</a:t>
            </a:r>
            <a:endParaRPr lang="en-US" sz="4000" b="1" dirty="0" smtClean="0">
              <a:solidFill>
                <a:srgbClr val="7030A0"/>
              </a:solidFill>
              <a:effectLst>
                <a:outerShdw blurRad="38100" dist="38100" dir="2700000" algn="tl">
                  <a:srgbClr val="000000">
                    <a:alpha val="43137"/>
                  </a:srgbClr>
                </a:outerShdw>
              </a:effectLst>
            </a:endParaRPr>
          </a:p>
          <a:p>
            <a:pPr algn="ctr"/>
            <a:r>
              <a:rPr lang="en-US" sz="1600" dirty="0" smtClean="0"/>
              <a:t>(Sometimes we ignore the most basic principles of Bible Study.  We try to apply a passage before we interpret it’s meaning.)</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dirty="0" smtClean="0">
                <a:solidFill>
                  <a:srgbClr val="F1F53D"/>
                </a:solidFill>
                <a:effectLst>
                  <a:outerShdw blurRad="38100" dist="38100" dir="2700000" algn="tl">
                    <a:srgbClr val="000000">
                      <a:alpha val="43137"/>
                    </a:srgbClr>
                  </a:outerShdw>
                </a:effectLst>
              </a:rPr>
              <a:t>1.</a:t>
            </a:r>
            <a:r>
              <a:rPr lang="zh-CN" altLang="en-US" sz="3600" b="1" dirty="0" smtClean="0">
                <a:solidFill>
                  <a:srgbClr val="FFFF00"/>
                </a:solidFill>
                <a:effectLst>
                  <a:outerShdw blurRad="38100" dist="38100" dir="2700000" algn="tl">
                    <a:srgbClr val="000000">
                      <a:alpha val="43137"/>
                    </a:srgbClr>
                  </a:outerShdw>
                </a:effectLst>
              </a:rPr>
              <a:t>骄傲</a:t>
            </a:r>
            <a:endParaRPr lang="en-US" sz="3600"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懒惰</a:t>
            </a:r>
            <a:r>
              <a:rPr lang="en-US" sz="3600" b="1" dirty="0" smtClean="0">
                <a:solidFill>
                  <a:srgbClr val="FFFF00"/>
                </a:solidFill>
                <a:effectLst>
                  <a:outerShdw blurRad="38100" dist="38100" dir="2700000" algn="tl">
                    <a:srgbClr val="000000">
                      <a:alpha val="43137"/>
                    </a:srgbClr>
                  </a:outerShdw>
                </a:effectLst>
              </a:rPr>
              <a:t> </a:t>
            </a:r>
          </a:p>
        </p:txBody>
      </p:sp>
      <p:sp>
        <p:nvSpPr>
          <p:cNvPr id="19" name="TextBox 18"/>
          <p:cNvSpPr txBox="1"/>
          <p:nvPr/>
        </p:nvSpPr>
        <p:spPr>
          <a:xfrm>
            <a:off x="228600" y="1715869"/>
            <a:ext cx="4267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愚忠</a:t>
            </a:r>
            <a:r>
              <a:rPr lang="en-US" sz="3600" b="1" dirty="0" smtClean="0">
                <a:solidFill>
                  <a:srgbClr val="FFFF00"/>
                </a:solidFill>
                <a:effectLst>
                  <a:outerShdw blurRad="38100" dist="38100" dir="2700000" algn="tl">
                    <a:srgbClr val="000000">
                      <a:alpha val="43137"/>
                    </a:srgbClr>
                  </a:outerShdw>
                </a:effectLst>
              </a:rPr>
              <a:t> </a:t>
            </a: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情感倾向</a:t>
            </a:r>
            <a:r>
              <a:rPr lang="en-US" sz="3600" b="1" dirty="0" smtClean="0">
                <a:solidFill>
                  <a:srgbClr val="FFFF00"/>
                </a:solidFill>
                <a:effectLst>
                  <a:outerShdw blurRad="38100" dist="38100" dir="2700000" algn="tl">
                    <a:srgbClr val="000000">
                      <a:alpha val="43137"/>
                    </a:srgbClr>
                  </a:outerShdw>
                </a:effectLst>
              </a:rPr>
              <a:t> </a:t>
            </a: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5. </a:t>
            </a:r>
            <a:r>
              <a:rPr lang="zh-CN" altLang="en-US" sz="3600" b="1" dirty="0" smtClean="0">
                <a:solidFill>
                  <a:srgbClr val="FFFF00"/>
                </a:solidFill>
                <a:effectLst>
                  <a:outerShdw blurRad="38100" dist="38100" dir="2700000" algn="tl">
                    <a:srgbClr val="000000">
                      <a:alpha val="43137"/>
                    </a:srgbClr>
                  </a:outerShdw>
                </a:effectLst>
              </a:rPr>
              <a:t>固执己见</a:t>
            </a:r>
            <a:r>
              <a:rPr lang="en-US" sz="3600" b="1" dirty="0" smtClean="0">
                <a:solidFill>
                  <a:srgbClr val="FFFF00"/>
                </a:solidFill>
                <a:effectLst>
                  <a:outerShdw blurRad="38100" dist="38100" dir="2700000" algn="tl">
                    <a:srgbClr val="000000">
                      <a:alpha val="43137"/>
                    </a:srgbClr>
                  </a:outerShdw>
                </a:effectLst>
              </a:rPr>
              <a:t> </a:t>
            </a:r>
          </a:p>
        </p:txBody>
      </p:sp>
      <p:sp>
        <p:nvSpPr>
          <p:cNvPr id="23" name="TextBox 22"/>
          <p:cNvSpPr txBox="1"/>
          <p:nvPr/>
        </p:nvSpPr>
        <p:spPr>
          <a:xfrm>
            <a:off x="228600" y="3505200"/>
            <a:ext cx="48768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6. </a:t>
            </a:r>
            <a:r>
              <a:rPr lang="zh-CN" altLang="en-US" sz="3600" b="1" dirty="0" smtClean="0">
                <a:solidFill>
                  <a:srgbClr val="FFFF00"/>
                </a:solidFill>
                <a:effectLst>
                  <a:outerShdw blurRad="38100" dist="38100" dir="2700000" algn="tl">
                    <a:srgbClr val="000000">
                      <a:alpha val="43137"/>
                    </a:srgbClr>
                  </a:outerShdw>
                </a:effectLst>
              </a:rPr>
              <a:t>断章取意</a:t>
            </a:r>
            <a:r>
              <a:rPr lang="en-US" sz="3600" b="1" dirty="0" smtClean="0">
                <a:solidFill>
                  <a:srgbClr val="FFFF00"/>
                </a:solidFill>
                <a:effectLst>
                  <a:outerShdw blurRad="38100" dist="38100" dir="2700000" algn="tl">
                    <a:srgbClr val="000000">
                      <a:alpha val="43137"/>
                    </a:srgbClr>
                  </a:outerShdw>
                </a:effectLst>
              </a:rPr>
              <a:t> </a:t>
            </a:r>
            <a:endParaRPr lang="en-US" sz="3400" b="1" dirty="0" smtClean="0">
              <a:solidFill>
                <a:srgbClr val="FFFF00"/>
              </a:solidFill>
              <a:effectLst>
                <a:outerShdw blurRad="38100" dist="38100" dir="2700000" algn="tl">
                  <a:srgbClr val="000000">
                    <a:alpha val="43137"/>
                  </a:srgbClr>
                </a:outerShdw>
              </a:effectLst>
            </a:endParaRPr>
          </a:p>
        </p:txBody>
      </p:sp>
      <p:sp>
        <p:nvSpPr>
          <p:cNvPr id="24" name="TextBox 23"/>
          <p:cNvSpPr txBox="1"/>
          <p:nvPr/>
        </p:nvSpPr>
        <p:spPr>
          <a:xfrm>
            <a:off x="228600" y="4114800"/>
            <a:ext cx="4724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7. </a:t>
            </a:r>
            <a:r>
              <a:rPr lang="zh-CN" altLang="en-US" sz="3600" b="1" dirty="0" smtClean="0">
                <a:effectLst>
                  <a:outerShdw blurRad="38100" dist="38100" dir="2700000" algn="tl">
                    <a:srgbClr val="000000">
                      <a:alpha val="43137"/>
                    </a:srgbClr>
                  </a:outerShdw>
                </a:effectLst>
              </a:rPr>
              <a:t>不良释经</a:t>
            </a:r>
            <a:r>
              <a:rPr lang="en-US" sz="3600" b="1" dirty="0" smtClean="0">
                <a:effectLst>
                  <a:outerShdw blurRad="38100" dist="38100" dir="2700000" algn="tl">
                    <a:srgbClr val="000000">
                      <a:alpha val="43137"/>
                    </a:srgbClr>
                  </a:outerShdw>
                </a:effectLst>
              </a:rPr>
              <a:t> </a:t>
            </a:r>
          </a:p>
        </p:txBody>
      </p:sp>
      <p:sp>
        <p:nvSpPr>
          <p:cNvPr id="25" name="TextBox 24"/>
          <p:cNvSpPr txBox="1"/>
          <p:nvPr/>
        </p:nvSpPr>
        <p:spPr>
          <a:xfrm>
            <a:off x="228600" y="47244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6" name="TextBox 25"/>
          <p:cNvSpPr txBox="1"/>
          <p:nvPr/>
        </p:nvSpPr>
        <p:spPr>
          <a:xfrm>
            <a:off x="228600" y="52578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pic>
        <p:nvPicPr>
          <p:cNvPr id="28" name="Picture 4" descr="http://www.what-does-the-bible-say-about.info/wp-content/uploads/2009/12/bible1.jpg"/>
          <p:cNvPicPr>
            <a:picLocks noChangeAspect="1" noChangeArrowheads="1"/>
          </p:cNvPicPr>
          <p:nvPr/>
        </p:nvPicPr>
        <p:blipFill>
          <a:blip r:embed="rId3" cstate="print"/>
          <a:srcRect/>
          <a:stretch>
            <a:fillRect/>
          </a:stretch>
        </p:blipFill>
        <p:spPr bwMode="auto">
          <a:xfrm>
            <a:off x="5867400" y="5029200"/>
            <a:ext cx="21336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effectLst>
                  <a:outerShdw blurRad="38100" dist="38100" dir="2700000" algn="tl">
                    <a:srgbClr val="000000">
                      <a:alpha val="43137"/>
                    </a:srgbClr>
                  </a:outerShdw>
                </a:effectLst>
              </a:rPr>
              <a:t>CULTURAL BLINDERS</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Rectangle 10"/>
          <p:cNvSpPr/>
          <p:nvPr/>
        </p:nvSpPr>
        <p:spPr>
          <a:xfrm>
            <a:off x="228600" y="48006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Rectangle 11"/>
          <p:cNvSpPr/>
          <p:nvPr/>
        </p:nvSpPr>
        <p:spPr>
          <a:xfrm>
            <a:off x="228600" y="4191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Rectangle 12"/>
          <p:cNvSpPr/>
          <p:nvPr/>
        </p:nvSpPr>
        <p:spPr>
          <a:xfrm>
            <a:off x="228600" y="35814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Rectangle 13"/>
          <p:cNvSpPr/>
          <p:nvPr/>
        </p:nvSpPr>
        <p:spPr>
          <a:xfrm>
            <a:off x="228600" y="2971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TextBox 15"/>
          <p:cNvSpPr txBox="1"/>
          <p:nvPr/>
        </p:nvSpPr>
        <p:spPr>
          <a:xfrm>
            <a:off x="5029200" y="609600"/>
            <a:ext cx="3886200" cy="3600986"/>
          </a:xfrm>
          <a:prstGeom prst="rect">
            <a:avLst/>
          </a:prstGeom>
          <a:noFill/>
        </p:spPr>
        <p:txBody>
          <a:bodyPr wrap="square" rtlCol="0">
            <a:spAutoFit/>
          </a:bodyPr>
          <a:lstStyle/>
          <a:p>
            <a:pPr algn="ctr"/>
            <a:r>
              <a:rPr lang="zh-CN" altLang="en-US" sz="3600" b="1" dirty="0" smtClean="0">
                <a:solidFill>
                  <a:srgbClr val="7030A0"/>
                </a:solidFill>
                <a:effectLst>
                  <a:outerShdw blurRad="38100" dist="38100" dir="2700000" algn="tl">
                    <a:srgbClr val="000000">
                      <a:alpha val="43137"/>
                    </a:srgbClr>
                  </a:outerShdw>
                </a:effectLst>
              </a:rPr>
              <a:t>有时我们以自己的文化</a:t>
            </a:r>
            <a:r>
              <a:rPr lang="en-US" altLang="zh-CN" sz="3600" b="1" dirty="0" smtClean="0">
                <a:solidFill>
                  <a:srgbClr val="7030A0"/>
                </a:solidFill>
                <a:effectLst>
                  <a:outerShdw blurRad="38100" dist="38100" dir="2700000" algn="tl">
                    <a:srgbClr val="000000">
                      <a:alpha val="43137"/>
                    </a:srgbClr>
                  </a:outerShdw>
                </a:effectLst>
              </a:rPr>
              <a:t>,</a:t>
            </a:r>
            <a:r>
              <a:rPr lang="zh-CN" altLang="en-US" sz="3600" b="1" dirty="0" smtClean="0">
                <a:solidFill>
                  <a:srgbClr val="7030A0"/>
                </a:solidFill>
                <a:effectLst>
                  <a:outerShdw blurRad="38100" dist="38100" dir="2700000" algn="tl">
                    <a:srgbClr val="000000">
                      <a:alpha val="43137"/>
                    </a:srgbClr>
                  </a:outerShdw>
                </a:effectLst>
              </a:rPr>
              <a:t>语言和情景来解释经文</a:t>
            </a:r>
            <a:r>
              <a:rPr lang="en-US" altLang="zh-CN" sz="3600" b="1" dirty="0" smtClean="0">
                <a:solidFill>
                  <a:srgbClr val="7030A0"/>
                </a:solidFill>
                <a:effectLst>
                  <a:outerShdw blurRad="38100" dist="38100" dir="2700000" algn="tl">
                    <a:srgbClr val="000000">
                      <a:alpha val="43137"/>
                    </a:srgbClr>
                  </a:outerShdw>
                </a:effectLst>
              </a:rPr>
              <a:t>,</a:t>
            </a:r>
            <a:r>
              <a:rPr lang="zh-CN" altLang="en-US" sz="3600" b="1" dirty="0" smtClean="0">
                <a:solidFill>
                  <a:srgbClr val="7030A0"/>
                </a:solidFill>
                <a:effectLst>
                  <a:outerShdw blurRad="38100" dist="38100" dir="2700000" algn="tl">
                    <a:srgbClr val="000000">
                      <a:alpha val="43137"/>
                    </a:srgbClr>
                  </a:outerShdw>
                </a:effectLst>
              </a:rPr>
              <a:t>而不是将之还原到最初的语言和意思</a:t>
            </a:r>
            <a:r>
              <a:rPr lang="en-US" altLang="zh-CN" sz="3600" b="1" dirty="0" smtClean="0">
                <a:solidFill>
                  <a:srgbClr val="7030A0"/>
                </a:solidFill>
                <a:effectLst>
                  <a:outerShdw blurRad="38100" dist="38100" dir="2700000" algn="tl">
                    <a:srgbClr val="000000">
                      <a:alpha val="43137"/>
                    </a:srgbClr>
                  </a:outerShdw>
                </a:effectLst>
              </a:rPr>
              <a:t>.</a:t>
            </a:r>
            <a:endParaRPr lang="en-US" sz="1600" dirty="0" smtClean="0"/>
          </a:p>
          <a:p>
            <a:pPr algn="ctr"/>
            <a:r>
              <a:rPr lang="en-US" sz="1600" dirty="0" smtClean="0"/>
              <a:t>(Sometimes we interpret Scripture in light of our culture, language and situation instead of the original meaning and language.)</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dirty="0" smtClean="0">
                <a:solidFill>
                  <a:srgbClr val="F1F53D"/>
                </a:solidFill>
                <a:effectLst>
                  <a:outerShdw blurRad="38100" dist="38100" dir="2700000" algn="tl">
                    <a:srgbClr val="000000">
                      <a:alpha val="43137"/>
                    </a:srgbClr>
                  </a:outerShdw>
                </a:effectLst>
              </a:rPr>
              <a:t>1.</a:t>
            </a:r>
            <a:r>
              <a:rPr lang="zh-CN" altLang="en-US" sz="3600" b="1" dirty="0" smtClean="0">
                <a:solidFill>
                  <a:srgbClr val="FFFF00"/>
                </a:solidFill>
                <a:effectLst>
                  <a:outerShdw blurRad="38100" dist="38100" dir="2700000" algn="tl">
                    <a:srgbClr val="000000">
                      <a:alpha val="43137"/>
                    </a:srgbClr>
                  </a:outerShdw>
                </a:effectLst>
              </a:rPr>
              <a:t>骄傲</a:t>
            </a:r>
            <a:endParaRPr lang="en-US" sz="3600"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懒惰</a:t>
            </a:r>
            <a:r>
              <a:rPr lang="en-US" sz="3600" b="1" dirty="0" smtClean="0">
                <a:solidFill>
                  <a:srgbClr val="FFFF00"/>
                </a:solidFill>
                <a:effectLst>
                  <a:outerShdw blurRad="38100" dist="38100" dir="2700000" algn="tl">
                    <a:srgbClr val="000000">
                      <a:alpha val="43137"/>
                    </a:srgbClr>
                  </a:outerShdw>
                </a:effectLst>
              </a:rPr>
              <a:t> </a:t>
            </a:r>
          </a:p>
        </p:txBody>
      </p:sp>
      <p:sp>
        <p:nvSpPr>
          <p:cNvPr id="19" name="TextBox 18"/>
          <p:cNvSpPr txBox="1"/>
          <p:nvPr/>
        </p:nvSpPr>
        <p:spPr>
          <a:xfrm>
            <a:off x="228600" y="1715869"/>
            <a:ext cx="4267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愚忠</a:t>
            </a:r>
            <a:r>
              <a:rPr lang="en-US" sz="3600" b="1" dirty="0" smtClean="0">
                <a:solidFill>
                  <a:srgbClr val="FFFF00"/>
                </a:solidFill>
                <a:effectLst>
                  <a:outerShdw blurRad="38100" dist="38100" dir="2700000" algn="tl">
                    <a:srgbClr val="000000">
                      <a:alpha val="43137"/>
                    </a:srgbClr>
                  </a:outerShdw>
                </a:effectLst>
              </a:rPr>
              <a:t> </a:t>
            </a: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情感倾向</a:t>
            </a:r>
            <a:r>
              <a:rPr lang="en-US" sz="3600" b="1" dirty="0" smtClean="0">
                <a:solidFill>
                  <a:srgbClr val="FFFF00"/>
                </a:solidFill>
                <a:effectLst>
                  <a:outerShdw blurRad="38100" dist="38100" dir="2700000" algn="tl">
                    <a:srgbClr val="000000">
                      <a:alpha val="43137"/>
                    </a:srgbClr>
                  </a:outerShdw>
                </a:effectLst>
              </a:rPr>
              <a:t> </a:t>
            </a: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5. </a:t>
            </a:r>
            <a:r>
              <a:rPr lang="zh-CN" altLang="en-US" sz="3600" b="1" dirty="0" smtClean="0">
                <a:solidFill>
                  <a:srgbClr val="FFFF00"/>
                </a:solidFill>
                <a:effectLst>
                  <a:outerShdw blurRad="38100" dist="38100" dir="2700000" algn="tl">
                    <a:srgbClr val="000000">
                      <a:alpha val="43137"/>
                    </a:srgbClr>
                  </a:outerShdw>
                </a:effectLst>
              </a:rPr>
              <a:t>固执己见</a:t>
            </a:r>
            <a:r>
              <a:rPr lang="en-US" sz="3600" b="1" dirty="0" smtClean="0">
                <a:solidFill>
                  <a:srgbClr val="FFFF00"/>
                </a:solidFill>
                <a:effectLst>
                  <a:outerShdw blurRad="38100" dist="38100" dir="2700000" algn="tl">
                    <a:srgbClr val="000000">
                      <a:alpha val="43137"/>
                    </a:srgbClr>
                  </a:outerShdw>
                </a:effectLst>
              </a:rPr>
              <a:t> </a:t>
            </a:r>
          </a:p>
        </p:txBody>
      </p:sp>
      <p:sp>
        <p:nvSpPr>
          <p:cNvPr id="23" name="TextBox 22"/>
          <p:cNvSpPr txBox="1"/>
          <p:nvPr/>
        </p:nvSpPr>
        <p:spPr>
          <a:xfrm>
            <a:off x="228600" y="3505200"/>
            <a:ext cx="48768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6. </a:t>
            </a:r>
            <a:r>
              <a:rPr lang="zh-CN" altLang="en-US" sz="3600" b="1" dirty="0" smtClean="0">
                <a:solidFill>
                  <a:srgbClr val="FFFF00"/>
                </a:solidFill>
                <a:effectLst>
                  <a:outerShdw blurRad="38100" dist="38100" dir="2700000" algn="tl">
                    <a:srgbClr val="000000">
                      <a:alpha val="43137"/>
                    </a:srgbClr>
                  </a:outerShdw>
                </a:effectLst>
              </a:rPr>
              <a:t>断章取意</a:t>
            </a:r>
            <a:r>
              <a:rPr lang="en-US" sz="3600" b="1" dirty="0" smtClean="0">
                <a:solidFill>
                  <a:srgbClr val="FFFF00"/>
                </a:solidFill>
                <a:effectLst>
                  <a:outerShdw blurRad="38100" dist="38100" dir="2700000" algn="tl">
                    <a:srgbClr val="000000">
                      <a:alpha val="43137"/>
                    </a:srgbClr>
                  </a:outerShdw>
                </a:effectLst>
              </a:rPr>
              <a:t> </a:t>
            </a:r>
            <a:endParaRPr lang="en-US" sz="3400" b="1" dirty="0" smtClean="0">
              <a:solidFill>
                <a:srgbClr val="FFFF00"/>
              </a:solidFill>
              <a:effectLst>
                <a:outerShdw blurRad="38100" dist="38100" dir="2700000" algn="tl">
                  <a:srgbClr val="000000">
                    <a:alpha val="43137"/>
                  </a:srgbClr>
                </a:outerShdw>
              </a:effectLst>
            </a:endParaRPr>
          </a:p>
        </p:txBody>
      </p:sp>
      <p:sp>
        <p:nvSpPr>
          <p:cNvPr id="24" name="TextBox 23"/>
          <p:cNvSpPr txBox="1"/>
          <p:nvPr/>
        </p:nvSpPr>
        <p:spPr>
          <a:xfrm>
            <a:off x="228600" y="4114800"/>
            <a:ext cx="5029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7. </a:t>
            </a:r>
            <a:r>
              <a:rPr lang="zh-CN" altLang="en-US" sz="3600" b="1" dirty="0" smtClean="0">
                <a:solidFill>
                  <a:srgbClr val="FFFF00"/>
                </a:solidFill>
                <a:effectLst>
                  <a:outerShdw blurRad="38100" dist="38100" dir="2700000" algn="tl">
                    <a:srgbClr val="000000">
                      <a:alpha val="43137"/>
                    </a:srgbClr>
                  </a:outerShdw>
                </a:effectLst>
              </a:rPr>
              <a:t>不良释经</a:t>
            </a:r>
            <a:r>
              <a:rPr lang="en-US" sz="3600" b="1" dirty="0" smtClean="0">
                <a:solidFill>
                  <a:srgbClr val="FFFF00"/>
                </a:solidFill>
                <a:effectLst>
                  <a:outerShdw blurRad="38100" dist="38100" dir="2700000" algn="tl">
                    <a:srgbClr val="000000">
                      <a:alpha val="43137"/>
                    </a:srgbClr>
                  </a:outerShdw>
                </a:effectLst>
              </a:rPr>
              <a:t> </a:t>
            </a:r>
          </a:p>
        </p:txBody>
      </p:sp>
      <p:sp>
        <p:nvSpPr>
          <p:cNvPr id="25" name="TextBox 24"/>
          <p:cNvSpPr txBox="1"/>
          <p:nvPr/>
        </p:nvSpPr>
        <p:spPr>
          <a:xfrm>
            <a:off x="228600" y="4724400"/>
            <a:ext cx="45720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8. </a:t>
            </a:r>
            <a:r>
              <a:rPr lang="zh-CN" altLang="en-US" sz="3600" b="1" dirty="0" smtClean="0">
                <a:effectLst>
                  <a:outerShdw blurRad="38100" dist="38100" dir="2700000" algn="tl">
                    <a:srgbClr val="000000">
                      <a:alpha val="43137"/>
                    </a:srgbClr>
                  </a:outerShdw>
                </a:effectLst>
              </a:rPr>
              <a:t>文化盲区</a:t>
            </a:r>
            <a:r>
              <a:rPr lang="en-US" sz="3600" b="1" dirty="0" smtClean="0">
                <a:effectLst>
                  <a:outerShdw blurRad="38100" dist="38100" dir="2700000" algn="tl">
                    <a:srgbClr val="000000">
                      <a:alpha val="43137"/>
                    </a:srgbClr>
                  </a:outerShdw>
                </a:effectLst>
              </a:rPr>
              <a:t> </a:t>
            </a:r>
          </a:p>
        </p:txBody>
      </p:sp>
      <p:sp>
        <p:nvSpPr>
          <p:cNvPr id="26" name="TextBox 25"/>
          <p:cNvSpPr txBox="1"/>
          <p:nvPr/>
        </p:nvSpPr>
        <p:spPr>
          <a:xfrm>
            <a:off x="228600" y="52578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pic>
        <p:nvPicPr>
          <p:cNvPr id="69634" name="Picture 2" descr="http://blackchristiannews.com/news/images/china-flag-bible.jpg"/>
          <p:cNvPicPr>
            <a:picLocks noChangeAspect="1" noChangeArrowheads="1"/>
          </p:cNvPicPr>
          <p:nvPr/>
        </p:nvPicPr>
        <p:blipFill>
          <a:blip r:embed="rId3" cstate="print"/>
          <a:srcRect/>
          <a:stretch>
            <a:fillRect/>
          </a:stretch>
        </p:blipFill>
        <p:spPr bwMode="auto">
          <a:xfrm>
            <a:off x="5334000" y="4267200"/>
            <a:ext cx="32004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effectLst>
                  <a:outerShdw blurRad="38100" dist="38100" dir="2700000" algn="tl">
                    <a:srgbClr val="000000">
                      <a:alpha val="43137"/>
                    </a:srgbClr>
                  </a:outerShdw>
                </a:effectLst>
              </a:rPr>
              <a:t>FEAR and DOUBT</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Rectangle 9"/>
          <p:cNvSpPr/>
          <p:nvPr/>
        </p:nvSpPr>
        <p:spPr>
          <a:xfrm>
            <a:off x="228600" y="54102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Rectangle 10"/>
          <p:cNvSpPr/>
          <p:nvPr/>
        </p:nvSpPr>
        <p:spPr>
          <a:xfrm>
            <a:off x="228600" y="4800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Rectangle 11"/>
          <p:cNvSpPr/>
          <p:nvPr/>
        </p:nvSpPr>
        <p:spPr>
          <a:xfrm>
            <a:off x="228600" y="4191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Rectangle 12"/>
          <p:cNvSpPr/>
          <p:nvPr/>
        </p:nvSpPr>
        <p:spPr>
          <a:xfrm>
            <a:off x="228600" y="35814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Rectangle 13"/>
          <p:cNvSpPr/>
          <p:nvPr/>
        </p:nvSpPr>
        <p:spPr>
          <a:xfrm>
            <a:off x="228600" y="2971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TextBox 15"/>
          <p:cNvSpPr txBox="1"/>
          <p:nvPr/>
        </p:nvSpPr>
        <p:spPr>
          <a:xfrm>
            <a:off x="4953000" y="609600"/>
            <a:ext cx="4038600" cy="4401205"/>
          </a:xfrm>
          <a:prstGeom prst="rect">
            <a:avLst/>
          </a:prstGeom>
          <a:noFill/>
        </p:spPr>
        <p:txBody>
          <a:bodyPr wrap="square" rtlCol="0">
            <a:spAutoFit/>
          </a:bodyPr>
          <a:lstStyle/>
          <a:p>
            <a:pPr algn="ctr"/>
            <a:r>
              <a:rPr lang="zh-CN" altLang="en-US" sz="4000" b="1" dirty="0" smtClean="0">
                <a:solidFill>
                  <a:srgbClr val="7030A0"/>
                </a:solidFill>
                <a:effectLst>
                  <a:outerShdw blurRad="38100" dist="38100" dir="2700000" algn="tl">
                    <a:srgbClr val="000000">
                      <a:alpha val="43137"/>
                    </a:srgbClr>
                  </a:outerShdw>
                </a:effectLst>
              </a:rPr>
              <a:t>有时我们认为表面上的矛盾就是真矛盾。害怕科学上的新发现，不愿接受它们。</a:t>
            </a:r>
            <a:endParaRPr lang="en-US" sz="4000" b="1" dirty="0" smtClean="0">
              <a:solidFill>
                <a:srgbClr val="7030A0"/>
              </a:solidFill>
              <a:effectLst>
                <a:outerShdw blurRad="38100" dist="38100" dir="2700000" algn="tl">
                  <a:srgbClr val="000000">
                    <a:alpha val="43137"/>
                  </a:srgbClr>
                </a:outerShdw>
              </a:effectLst>
            </a:endParaRPr>
          </a:p>
          <a:p>
            <a:pPr algn="ctr"/>
            <a:endParaRPr lang="en-US" sz="1600" b="1" dirty="0" smtClean="0"/>
          </a:p>
          <a:p>
            <a:pPr algn="ctr"/>
            <a:r>
              <a:rPr lang="en-US" sz="1600" b="1" dirty="0" smtClean="0"/>
              <a:t>(Sometimes we assume that apparent contradictions are real contradictions. </a:t>
            </a:r>
          </a:p>
          <a:p>
            <a:pPr algn="ctr"/>
            <a:r>
              <a:rPr lang="en-US" sz="1600" b="1" dirty="0" smtClean="0"/>
              <a:t>We fear scientific breakthroughs rather</a:t>
            </a:r>
          </a:p>
          <a:p>
            <a:pPr algn="ctr"/>
            <a:r>
              <a:rPr lang="en-US" sz="1600" b="1" dirty="0" smtClean="0"/>
              <a:t> than embrace them.)</a:t>
            </a:r>
            <a:endParaRPr lang="en-US" sz="1600" b="1"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dirty="0" smtClean="0">
                <a:solidFill>
                  <a:srgbClr val="F1F53D"/>
                </a:solidFill>
                <a:effectLst>
                  <a:outerShdw blurRad="38100" dist="38100" dir="2700000" algn="tl">
                    <a:srgbClr val="000000">
                      <a:alpha val="43137"/>
                    </a:srgbClr>
                  </a:outerShdw>
                </a:effectLst>
              </a:rPr>
              <a:t>1.</a:t>
            </a:r>
            <a:r>
              <a:rPr lang="zh-CN" altLang="en-US" sz="3600" b="1" dirty="0" smtClean="0">
                <a:solidFill>
                  <a:srgbClr val="FFFF00"/>
                </a:solidFill>
                <a:effectLst>
                  <a:outerShdw blurRad="38100" dist="38100" dir="2700000" algn="tl">
                    <a:srgbClr val="000000">
                      <a:alpha val="43137"/>
                    </a:srgbClr>
                  </a:outerShdw>
                </a:effectLst>
              </a:rPr>
              <a:t>骄傲</a:t>
            </a:r>
            <a:endParaRPr lang="en-US" sz="3600"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懒惰</a:t>
            </a:r>
            <a:r>
              <a:rPr lang="en-US" sz="3600" b="1" dirty="0" smtClean="0">
                <a:solidFill>
                  <a:srgbClr val="FFFF00"/>
                </a:solidFill>
                <a:effectLst>
                  <a:outerShdw blurRad="38100" dist="38100" dir="2700000" algn="tl">
                    <a:srgbClr val="000000">
                      <a:alpha val="43137"/>
                    </a:srgbClr>
                  </a:outerShdw>
                </a:effectLst>
              </a:rPr>
              <a:t> </a:t>
            </a:r>
          </a:p>
        </p:txBody>
      </p:sp>
      <p:sp>
        <p:nvSpPr>
          <p:cNvPr id="19" name="TextBox 18"/>
          <p:cNvSpPr txBox="1"/>
          <p:nvPr/>
        </p:nvSpPr>
        <p:spPr>
          <a:xfrm>
            <a:off x="228600" y="1715869"/>
            <a:ext cx="4267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愚忠</a:t>
            </a:r>
            <a:r>
              <a:rPr lang="en-US" sz="3600" b="1" dirty="0" smtClean="0">
                <a:solidFill>
                  <a:srgbClr val="FFFF00"/>
                </a:solidFill>
                <a:effectLst>
                  <a:outerShdw blurRad="38100" dist="38100" dir="2700000" algn="tl">
                    <a:srgbClr val="000000">
                      <a:alpha val="43137"/>
                    </a:srgbClr>
                  </a:outerShdw>
                </a:effectLst>
              </a:rPr>
              <a:t> </a:t>
            </a: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情感倾向</a:t>
            </a:r>
            <a:r>
              <a:rPr lang="en-US" sz="3600" b="1" dirty="0" smtClean="0">
                <a:solidFill>
                  <a:srgbClr val="FFFF00"/>
                </a:solidFill>
                <a:effectLst>
                  <a:outerShdw blurRad="38100" dist="38100" dir="2700000" algn="tl">
                    <a:srgbClr val="000000">
                      <a:alpha val="43137"/>
                    </a:srgbClr>
                  </a:outerShdw>
                </a:effectLst>
              </a:rPr>
              <a:t> </a:t>
            </a: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5. </a:t>
            </a:r>
            <a:r>
              <a:rPr lang="zh-CN" altLang="en-US" sz="3600" b="1" dirty="0" smtClean="0">
                <a:solidFill>
                  <a:srgbClr val="FFFF00"/>
                </a:solidFill>
                <a:effectLst>
                  <a:outerShdw blurRad="38100" dist="38100" dir="2700000" algn="tl">
                    <a:srgbClr val="000000">
                      <a:alpha val="43137"/>
                    </a:srgbClr>
                  </a:outerShdw>
                </a:effectLst>
              </a:rPr>
              <a:t>固执己见</a:t>
            </a:r>
            <a:r>
              <a:rPr lang="en-US" sz="3600" b="1" dirty="0" smtClean="0">
                <a:solidFill>
                  <a:srgbClr val="FFFF00"/>
                </a:solidFill>
                <a:effectLst>
                  <a:outerShdw blurRad="38100" dist="38100" dir="2700000" algn="tl">
                    <a:srgbClr val="000000">
                      <a:alpha val="43137"/>
                    </a:srgbClr>
                  </a:outerShdw>
                </a:effectLst>
              </a:rPr>
              <a:t> </a:t>
            </a:r>
          </a:p>
        </p:txBody>
      </p:sp>
      <p:sp>
        <p:nvSpPr>
          <p:cNvPr id="23" name="TextBox 22"/>
          <p:cNvSpPr txBox="1"/>
          <p:nvPr/>
        </p:nvSpPr>
        <p:spPr>
          <a:xfrm>
            <a:off x="228600" y="3505200"/>
            <a:ext cx="48768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6. </a:t>
            </a:r>
            <a:r>
              <a:rPr lang="zh-CN" altLang="en-US" sz="3600" b="1" dirty="0" smtClean="0">
                <a:solidFill>
                  <a:srgbClr val="FFFF00"/>
                </a:solidFill>
                <a:effectLst>
                  <a:outerShdw blurRad="38100" dist="38100" dir="2700000" algn="tl">
                    <a:srgbClr val="000000">
                      <a:alpha val="43137"/>
                    </a:srgbClr>
                  </a:outerShdw>
                </a:effectLst>
              </a:rPr>
              <a:t>断章取意</a:t>
            </a:r>
            <a:r>
              <a:rPr lang="en-US" sz="3600" b="1" dirty="0" smtClean="0">
                <a:solidFill>
                  <a:srgbClr val="FFFF00"/>
                </a:solidFill>
                <a:effectLst>
                  <a:outerShdw blurRad="38100" dist="38100" dir="2700000" algn="tl">
                    <a:srgbClr val="000000">
                      <a:alpha val="43137"/>
                    </a:srgbClr>
                  </a:outerShdw>
                </a:effectLst>
              </a:rPr>
              <a:t> </a:t>
            </a:r>
            <a:endParaRPr lang="en-US" sz="3400" b="1" dirty="0" smtClean="0">
              <a:solidFill>
                <a:srgbClr val="FFFF00"/>
              </a:solidFill>
              <a:effectLst>
                <a:outerShdw blurRad="38100" dist="38100" dir="2700000" algn="tl">
                  <a:srgbClr val="000000">
                    <a:alpha val="43137"/>
                  </a:srgbClr>
                </a:outerShdw>
              </a:effectLst>
            </a:endParaRPr>
          </a:p>
        </p:txBody>
      </p:sp>
      <p:sp>
        <p:nvSpPr>
          <p:cNvPr id="24" name="TextBox 23"/>
          <p:cNvSpPr txBox="1"/>
          <p:nvPr/>
        </p:nvSpPr>
        <p:spPr>
          <a:xfrm>
            <a:off x="228600" y="4114800"/>
            <a:ext cx="5029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7. </a:t>
            </a:r>
            <a:r>
              <a:rPr lang="zh-CN" altLang="en-US" sz="3600" b="1" dirty="0" smtClean="0">
                <a:solidFill>
                  <a:srgbClr val="FFFF00"/>
                </a:solidFill>
                <a:effectLst>
                  <a:outerShdw blurRad="38100" dist="38100" dir="2700000" algn="tl">
                    <a:srgbClr val="000000">
                      <a:alpha val="43137"/>
                    </a:srgbClr>
                  </a:outerShdw>
                </a:effectLst>
              </a:rPr>
              <a:t>不良释经</a:t>
            </a:r>
            <a:r>
              <a:rPr lang="en-US" sz="3600" b="1" dirty="0" smtClean="0">
                <a:solidFill>
                  <a:srgbClr val="FFFF00"/>
                </a:solidFill>
                <a:effectLst>
                  <a:outerShdw blurRad="38100" dist="38100" dir="2700000" algn="tl">
                    <a:srgbClr val="000000">
                      <a:alpha val="43137"/>
                    </a:srgbClr>
                  </a:outerShdw>
                </a:effectLst>
              </a:rPr>
              <a:t> </a:t>
            </a:r>
          </a:p>
        </p:txBody>
      </p:sp>
      <p:sp>
        <p:nvSpPr>
          <p:cNvPr id="25" name="TextBox 24"/>
          <p:cNvSpPr txBox="1"/>
          <p:nvPr/>
        </p:nvSpPr>
        <p:spPr>
          <a:xfrm>
            <a:off x="228600" y="4724400"/>
            <a:ext cx="51816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8. </a:t>
            </a:r>
            <a:r>
              <a:rPr lang="zh-CN" altLang="en-US" sz="3600" b="1" dirty="0" smtClean="0">
                <a:solidFill>
                  <a:srgbClr val="FFFF00"/>
                </a:solidFill>
                <a:effectLst>
                  <a:outerShdw blurRad="38100" dist="38100" dir="2700000" algn="tl">
                    <a:srgbClr val="000000">
                      <a:alpha val="43137"/>
                    </a:srgbClr>
                  </a:outerShdw>
                </a:effectLst>
              </a:rPr>
              <a:t>文化盲区</a:t>
            </a:r>
            <a:r>
              <a:rPr lang="en-US" sz="3600" b="1" dirty="0" smtClean="0">
                <a:solidFill>
                  <a:srgbClr val="FFFF00"/>
                </a:solidFill>
                <a:effectLst>
                  <a:outerShdw blurRad="38100" dist="38100" dir="2700000" algn="tl">
                    <a:srgbClr val="000000">
                      <a:alpha val="43137"/>
                    </a:srgbClr>
                  </a:outerShdw>
                </a:effectLst>
              </a:rPr>
              <a:t> </a:t>
            </a:r>
          </a:p>
        </p:txBody>
      </p:sp>
      <p:sp>
        <p:nvSpPr>
          <p:cNvPr id="26" name="TextBox 25"/>
          <p:cNvSpPr txBox="1"/>
          <p:nvPr/>
        </p:nvSpPr>
        <p:spPr>
          <a:xfrm>
            <a:off x="228600" y="5334000"/>
            <a:ext cx="48768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9. </a:t>
            </a:r>
            <a:r>
              <a:rPr lang="zh-CN" altLang="en-US" sz="3600" b="1" dirty="0" smtClean="0">
                <a:effectLst>
                  <a:outerShdw blurRad="38100" dist="38100" dir="2700000" algn="tl">
                    <a:srgbClr val="000000">
                      <a:alpha val="43137"/>
                    </a:srgbClr>
                  </a:outerShdw>
                </a:effectLst>
              </a:rPr>
              <a:t>畏惧和怀疑</a:t>
            </a:r>
            <a:endParaRPr lang="en-US" sz="3600" b="1" dirty="0" smtClean="0">
              <a:effectLst>
                <a:outerShdw blurRad="38100" dist="38100" dir="2700000" algn="tl">
                  <a:srgbClr val="000000">
                    <a:alpha val="43137"/>
                  </a:srgbClr>
                </a:outerShdw>
              </a:effectLst>
            </a:endParaRP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pic>
        <p:nvPicPr>
          <p:cNvPr id="39938" name="Picture 2" descr="http://science.discovery.com/top-ten/2009/science-mistakes/images/6-bible-science.jpg"/>
          <p:cNvPicPr>
            <a:picLocks noChangeAspect="1" noChangeArrowheads="1"/>
          </p:cNvPicPr>
          <p:nvPr/>
        </p:nvPicPr>
        <p:blipFill>
          <a:blip r:embed="rId3" cstate="print"/>
          <a:srcRect/>
          <a:stretch>
            <a:fillRect/>
          </a:stretch>
        </p:blipFill>
        <p:spPr bwMode="auto">
          <a:xfrm>
            <a:off x="6658764" y="5029200"/>
            <a:ext cx="2294735" cy="145191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effectLst>
                  <a:outerShdw blurRad="38100" dist="38100" dir="2700000" algn="tl">
                    <a:srgbClr val="000000">
                      <a:alpha val="43137"/>
                    </a:srgbClr>
                  </a:outerShdw>
                </a:effectLst>
              </a:rPr>
              <a:t>LIMITED GROWTH</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a:off x="228600" y="60198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Rectangle 9"/>
          <p:cNvSpPr/>
          <p:nvPr/>
        </p:nvSpPr>
        <p:spPr>
          <a:xfrm>
            <a:off x="228600" y="5410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Rectangle 10"/>
          <p:cNvSpPr/>
          <p:nvPr/>
        </p:nvSpPr>
        <p:spPr>
          <a:xfrm>
            <a:off x="228600" y="4800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Rectangle 11"/>
          <p:cNvSpPr/>
          <p:nvPr/>
        </p:nvSpPr>
        <p:spPr>
          <a:xfrm>
            <a:off x="228600" y="4191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Rectangle 12"/>
          <p:cNvSpPr/>
          <p:nvPr/>
        </p:nvSpPr>
        <p:spPr>
          <a:xfrm>
            <a:off x="228600" y="35814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Rectangle 13"/>
          <p:cNvSpPr/>
          <p:nvPr/>
        </p:nvSpPr>
        <p:spPr>
          <a:xfrm>
            <a:off x="228600" y="2971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TextBox 15"/>
          <p:cNvSpPr txBox="1"/>
          <p:nvPr/>
        </p:nvSpPr>
        <p:spPr>
          <a:xfrm>
            <a:off x="5181600" y="609600"/>
            <a:ext cx="3810000" cy="2677656"/>
          </a:xfrm>
          <a:prstGeom prst="rect">
            <a:avLst/>
          </a:prstGeom>
          <a:noFill/>
        </p:spPr>
        <p:txBody>
          <a:bodyPr wrap="square" rtlCol="0">
            <a:spAutoFit/>
          </a:bodyPr>
          <a:lstStyle/>
          <a:p>
            <a:pPr algn="ctr"/>
            <a:r>
              <a:rPr lang="zh-CN" altLang="en-US" sz="4000" b="1" dirty="0" smtClean="0">
                <a:solidFill>
                  <a:srgbClr val="7030A0"/>
                </a:solidFill>
                <a:effectLst>
                  <a:outerShdw blurRad="38100" dist="38100" dir="2700000" algn="tl">
                    <a:srgbClr val="000000">
                      <a:alpha val="43137"/>
                    </a:srgbClr>
                  </a:outerShdw>
                </a:effectLst>
              </a:rPr>
              <a:t>有时我们想明白的教义超过了我们目前的成熟度</a:t>
            </a:r>
            <a:r>
              <a:rPr lang="zh-CN" altLang="en-US" sz="4000" b="1" dirty="0" smtClean="0">
                <a:effectLst>
                  <a:outerShdw blurRad="38100" dist="38100" dir="2700000" algn="tl">
                    <a:srgbClr val="000000">
                      <a:alpha val="43137"/>
                    </a:srgbClr>
                  </a:outerShdw>
                </a:effectLst>
              </a:rPr>
              <a:t>。</a:t>
            </a:r>
            <a:endParaRPr lang="en-US" altLang="zh-CN" sz="4000" b="1" dirty="0" smtClean="0">
              <a:effectLst>
                <a:outerShdw blurRad="38100" dist="38100" dir="2700000" algn="tl">
                  <a:srgbClr val="000000">
                    <a:alpha val="43137"/>
                  </a:srgbClr>
                </a:outerShdw>
              </a:effectLst>
            </a:endParaRPr>
          </a:p>
          <a:p>
            <a:pPr algn="ctr"/>
            <a:endParaRPr lang="en-US" sz="1600" dirty="0" smtClean="0"/>
          </a:p>
          <a:p>
            <a:pPr algn="ctr"/>
            <a:r>
              <a:rPr lang="en-US" sz="1600" dirty="0" smtClean="0"/>
              <a:t>(Sometimes we want to understand doctrines beyond our maturity level.)</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dirty="0" smtClean="0">
                <a:solidFill>
                  <a:srgbClr val="F1F53D"/>
                </a:solidFill>
                <a:effectLst>
                  <a:outerShdw blurRad="38100" dist="38100" dir="2700000" algn="tl">
                    <a:srgbClr val="000000">
                      <a:alpha val="43137"/>
                    </a:srgbClr>
                  </a:outerShdw>
                </a:effectLst>
              </a:rPr>
              <a:t>1</a:t>
            </a:r>
            <a:r>
              <a:rPr lang="en-US" sz="3600" dirty="0" smtClean="0">
                <a:solidFill>
                  <a:srgbClr val="FFFF00"/>
                </a:solidFill>
                <a:effectLst>
                  <a:outerShdw blurRad="38100" dist="38100" dir="2700000" algn="tl">
                    <a:srgbClr val="000000">
                      <a:alpha val="43137"/>
                    </a:srgbClr>
                  </a:outerShdw>
                </a:effectLst>
              </a:rPr>
              <a:t>.</a:t>
            </a:r>
            <a:r>
              <a:rPr lang="zh-CN" altLang="en-US" sz="3600" b="1" dirty="0" smtClean="0">
                <a:solidFill>
                  <a:srgbClr val="FFFF00"/>
                </a:solidFill>
                <a:effectLst>
                  <a:outerShdw blurRad="38100" dist="38100" dir="2700000" algn="tl">
                    <a:srgbClr val="000000">
                      <a:alpha val="43137"/>
                    </a:srgbClr>
                  </a:outerShdw>
                </a:effectLst>
              </a:rPr>
              <a:t>骄傲</a:t>
            </a:r>
            <a:endParaRPr lang="en-US" sz="3600"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懒惰</a:t>
            </a:r>
            <a:r>
              <a:rPr lang="en-US" sz="3600" b="1" dirty="0" smtClean="0">
                <a:solidFill>
                  <a:srgbClr val="FFFF00"/>
                </a:solidFill>
                <a:effectLst>
                  <a:outerShdw blurRad="38100" dist="38100" dir="2700000" algn="tl">
                    <a:srgbClr val="000000">
                      <a:alpha val="43137"/>
                    </a:srgbClr>
                  </a:outerShdw>
                </a:effectLst>
              </a:rPr>
              <a:t> </a:t>
            </a:r>
          </a:p>
        </p:txBody>
      </p:sp>
      <p:sp>
        <p:nvSpPr>
          <p:cNvPr id="19" name="TextBox 18"/>
          <p:cNvSpPr txBox="1"/>
          <p:nvPr/>
        </p:nvSpPr>
        <p:spPr>
          <a:xfrm>
            <a:off x="228600" y="1715869"/>
            <a:ext cx="4267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愚忠</a:t>
            </a:r>
            <a:r>
              <a:rPr lang="en-US" sz="3600" b="1" dirty="0" smtClean="0">
                <a:solidFill>
                  <a:srgbClr val="FFFF00"/>
                </a:solidFill>
                <a:effectLst>
                  <a:outerShdw blurRad="38100" dist="38100" dir="2700000" algn="tl">
                    <a:srgbClr val="000000">
                      <a:alpha val="43137"/>
                    </a:srgbClr>
                  </a:outerShdw>
                </a:effectLst>
              </a:rPr>
              <a:t> </a:t>
            </a: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情感倾向</a:t>
            </a:r>
            <a:r>
              <a:rPr lang="en-US" sz="3600" b="1" dirty="0" smtClean="0">
                <a:solidFill>
                  <a:srgbClr val="FFFF00"/>
                </a:solidFill>
                <a:effectLst>
                  <a:outerShdw blurRad="38100" dist="38100" dir="2700000" algn="tl">
                    <a:srgbClr val="000000">
                      <a:alpha val="43137"/>
                    </a:srgbClr>
                  </a:outerShdw>
                </a:effectLst>
              </a:rPr>
              <a:t> </a:t>
            </a: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5. </a:t>
            </a:r>
            <a:r>
              <a:rPr lang="zh-CN" altLang="en-US" sz="3600" b="1" dirty="0" smtClean="0">
                <a:solidFill>
                  <a:srgbClr val="FFFF00"/>
                </a:solidFill>
                <a:effectLst>
                  <a:outerShdw blurRad="38100" dist="38100" dir="2700000" algn="tl">
                    <a:srgbClr val="000000">
                      <a:alpha val="43137"/>
                    </a:srgbClr>
                  </a:outerShdw>
                </a:effectLst>
              </a:rPr>
              <a:t>固执己见</a:t>
            </a:r>
            <a:r>
              <a:rPr lang="en-US" sz="3600" b="1" dirty="0" smtClean="0">
                <a:solidFill>
                  <a:srgbClr val="FFFF00"/>
                </a:solidFill>
                <a:effectLst>
                  <a:outerShdw blurRad="38100" dist="38100" dir="2700000" algn="tl">
                    <a:srgbClr val="000000">
                      <a:alpha val="43137"/>
                    </a:srgbClr>
                  </a:outerShdw>
                </a:effectLst>
              </a:rPr>
              <a:t> </a:t>
            </a:r>
          </a:p>
        </p:txBody>
      </p:sp>
      <p:sp>
        <p:nvSpPr>
          <p:cNvPr id="23" name="TextBox 22"/>
          <p:cNvSpPr txBox="1"/>
          <p:nvPr/>
        </p:nvSpPr>
        <p:spPr>
          <a:xfrm>
            <a:off x="228600" y="3505200"/>
            <a:ext cx="48768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6. </a:t>
            </a:r>
            <a:r>
              <a:rPr lang="zh-CN" altLang="en-US" sz="3600" b="1" dirty="0" smtClean="0">
                <a:solidFill>
                  <a:srgbClr val="FFFF00"/>
                </a:solidFill>
                <a:effectLst>
                  <a:outerShdw blurRad="38100" dist="38100" dir="2700000" algn="tl">
                    <a:srgbClr val="000000">
                      <a:alpha val="43137"/>
                    </a:srgbClr>
                  </a:outerShdw>
                </a:effectLst>
              </a:rPr>
              <a:t>断章取意</a:t>
            </a:r>
            <a:r>
              <a:rPr lang="en-US" sz="3600" b="1" dirty="0" smtClean="0">
                <a:solidFill>
                  <a:srgbClr val="FFFF00"/>
                </a:solidFill>
                <a:effectLst>
                  <a:outerShdw blurRad="38100" dist="38100" dir="2700000" algn="tl">
                    <a:srgbClr val="000000">
                      <a:alpha val="43137"/>
                    </a:srgbClr>
                  </a:outerShdw>
                </a:effectLst>
              </a:rPr>
              <a:t> </a:t>
            </a:r>
            <a:endParaRPr lang="en-US" sz="3400" b="1" dirty="0" smtClean="0">
              <a:solidFill>
                <a:srgbClr val="FFFF00"/>
              </a:solidFill>
              <a:effectLst>
                <a:outerShdw blurRad="38100" dist="38100" dir="2700000" algn="tl">
                  <a:srgbClr val="000000">
                    <a:alpha val="43137"/>
                  </a:srgbClr>
                </a:outerShdw>
              </a:effectLst>
            </a:endParaRPr>
          </a:p>
        </p:txBody>
      </p:sp>
      <p:sp>
        <p:nvSpPr>
          <p:cNvPr id="24" name="TextBox 23"/>
          <p:cNvSpPr txBox="1"/>
          <p:nvPr/>
        </p:nvSpPr>
        <p:spPr>
          <a:xfrm>
            <a:off x="228600" y="4114800"/>
            <a:ext cx="5029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7. </a:t>
            </a:r>
            <a:r>
              <a:rPr lang="zh-CN" altLang="en-US" sz="3600" b="1" dirty="0" smtClean="0">
                <a:solidFill>
                  <a:srgbClr val="FFFF00"/>
                </a:solidFill>
                <a:effectLst>
                  <a:outerShdw blurRad="38100" dist="38100" dir="2700000" algn="tl">
                    <a:srgbClr val="000000">
                      <a:alpha val="43137"/>
                    </a:srgbClr>
                  </a:outerShdw>
                </a:effectLst>
              </a:rPr>
              <a:t>不良释经</a:t>
            </a:r>
            <a:r>
              <a:rPr lang="en-US" sz="3600" b="1" dirty="0" smtClean="0">
                <a:solidFill>
                  <a:srgbClr val="FFFF00"/>
                </a:solidFill>
                <a:effectLst>
                  <a:outerShdw blurRad="38100" dist="38100" dir="2700000" algn="tl">
                    <a:srgbClr val="000000">
                      <a:alpha val="43137"/>
                    </a:srgbClr>
                  </a:outerShdw>
                </a:effectLst>
              </a:rPr>
              <a:t> </a:t>
            </a:r>
          </a:p>
        </p:txBody>
      </p:sp>
      <p:sp>
        <p:nvSpPr>
          <p:cNvPr id="25" name="TextBox 24"/>
          <p:cNvSpPr txBox="1"/>
          <p:nvPr/>
        </p:nvSpPr>
        <p:spPr>
          <a:xfrm>
            <a:off x="228600" y="4724400"/>
            <a:ext cx="51816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8. </a:t>
            </a:r>
            <a:r>
              <a:rPr lang="zh-CN" altLang="en-US" sz="3600" b="1" dirty="0" smtClean="0">
                <a:solidFill>
                  <a:srgbClr val="FFFF00"/>
                </a:solidFill>
                <a:effectLst>
                  <a:outerShdw blurRad="38100" dist="38100" dir="2700000" algn="tl">
                    <a:srgbClr val="000000">
                      <a:alpha val="43137"/>
                    </a:srgbClr>
                  </a:outerShdw>
                </a:effectLst>
              </a:rPr>
              <a:t>文化盲区</a:t>
            </a:r>
            <a:r>
              <a:rPr lang="en-US" sz="3600" b="1" dirty="0" smtClean="0">
                <a:solidFill>
                  <a:srgbClr val="FFFF00"/>
                </a:solidFill>
                <a:effectLst>
                  <a:outerShdw blurRad="38100" dist="38100" dir="2700000" algn="tl">
                    <a:srgbClr val="000000">
                      <a:alpha val="43137"/>
                    </a:srgbClr>
                  </a:outerShdw>
                </a:effectLst>
              </a:rPr>
              <a:t> </a:t>
            </a:r>
          </a:p>
        </p:txBody>
      </p:sp>
      <p:sp>
        <p:nvSpPr>
          <p:cNvPr id="26" name="TextBox 25"/>
          <p:cNvSpPr txBox="1"/>
          <p:nvPr/>
        </p:nvSpPr>
        <p:spPr>
          <a:xfrm>
            <a:off x="228600" y="5334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9. </a:t>
            </a:r>
            <a:r>
              <a:rPr lang="zh-CN" altLang="en-US" sz="3600" b="1" dirty="0" smtClean="0">
                <a:solidFill>
                  <a:srgbClr val="FFFF00"/>
                </a:solidFill>
                <a:effectLst>
                  <a:outerShdw blurRad="38100" dist="38100" dir="2700000" algn="tl">
                    <a:srgbClr val="000000">
                      <a:alpha val="43137"/>
                    </a:srgbClr>
                  </a:outerShdw>
                </a:effectLst>
              </a:rPr>
              <a:t>畏惧和怀疑</a:t>
            </a:r>
            <a:endParaRPr lang="en-US" sz="3600" b="1" dirty="0" smtClean="0">
              <a:solidFill>
                <a:srgbClr val="FFFF00"/>
              </a:solidFill>
              <a:effectLst>
                <a:outerShdw blurRad="38100" dist="38100" dir="2700000" algn="tl">
                  <a:srgbClr val="000000">
                    <a:alpha val="43137"/>
                  </a:srgbClr>
                </a:outerShdw>
              </a:effectLst>
            </a:endParaRPr>
          </a:p>
        </p:txBody>
      </p:sp>
      <p:sp>
        <p:nvSpPr>
          <p:cNvPr id="27" name="TextBox 26"/>
          <p:cNvSpPr txBox="1"/>
          <p:nvPr/>
        </p:nvSpPr>
        <p:spPr>
          <a:xfrm>
            <a:off x="228600" y="5943600"/>
            <a:ext cx="49530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10</a:t>
            </a:r>
            <a:r>
              <a:rPr lang="en-US" sz="3400" b="1" dirty="0" smtClean="0">
                <a:effectLst>
                  <a:outerShdw blurRad="38100" dist="38100" dir="2700000" algn="tl">
                    <a:srgbClr val="000000">
                      <a:alpha val="43137"/>
                    </a:srgbClr>
                  </a:outerShdw>
                </a:effectLst>
              </a:rPr>
              <a:t>. </a:t>
            </a:r>
            <a:r>
              <a:rPr lang="zh-CN" altLang="en-US" sz="3400" b="1" dirty="0" smtClean="0">
                <a:effectLst>
                  <a:outerShdw blurRad="38100" dist="38100" dir="2700000" algn="tl">
                    <a:srgbClr val="000000">
                      <a:alpha val="43137"/>
                    </a:srgbClr>
                  </a:outerShdw>
                </a:effectLst>
              </a:rPr>
              <a:t>成长局限</a:t>
            </a:r>
            <a:endParaRPr lang="en-US" sz="3400" b="1" dirty="0" smtClean="0">
              <a:effectLst>
                <a:outerShdw blurRad="38100" dist="38100" dir="2700000" algn="tl">
                  <a:srgbClr val="000000">
                    <a:alpha val="43137"/>
                  </a:srgbClr>
                </a:outerShdw>
              </a:effectLst>
            </a:endParaRPr>
          </a:p>
        </p:txBody>
      </p:sp>
      <p:pic>
        <p:nvPicPr>
          <p:cNvPr id="40962" name="Picture 2" descr="http://www.rumc.com/files/CommonShared/images/children/baby-with-book-low-res.jpg"/>
          <p:cNvPicPr>
            <a:picLocks noChangeAspect="1" noChangeArrowheads="1"/>
          </p:cNvPicPr>
          <p:nvPr/>
        </p:nvPicPr>
        <p:blipFill>
          <a:blip r:embed="rId3" cstate="print"/>
          <a:srcRect/>
          <a:stretch>
            <a:fillRect/>
          </a:stretch>
        </p:blipFill>
        <p:spPr bwMode="auto">
          <a:xfrm>
            <a:off x="5087138" y="3352800"/>
            <a:ext cx="3691606" cy="3059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0">
            <a:schemeClr val="dk1"/>
          </a:lnRef>
          <a:fillRef idx="3">
            <a:schemeClr val="dk1"/>
          </a:fillRef>
          <a:effectRef idx="3">
            <a:schemeClr val="dk1"/>
          </a:effectRef>
          <a:fontRef idx="minor">
            <a:schemeClr val="lt1"/>
          </a:fontRef>
        </p:style>
        <p:txBody>
          <a:bodyPr>
            <a:noAutofit/>
          </a:bodyPr>
          <a:lstStyle/>
          <a:p>
            <a:r>
              <a:rPr lang="en-US" sz="2800" dirty="0" smtClean="0">
                <a:solidFill>
                  <a:srgbClr val="FFFF00"/>
                </a:solidFill>
                <a:effectLst>
                  <a:outerShdw blurRad="38100" dist="38100" dir="2700000" algn="tl">
                    <a:srgbClr val="000000">
                      <a:alpha val="43137"/>
                    </a:srgbClr>
                  </a:outerShdw>
                </a:effectLst>
              </a:rPr>
              <a:t>10 Reasons We Get Wrong Answers</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a:off x="228600" y="6019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Rectangle 9"/>
          <p:cNvSpPr/>
          <p:nvPr/>
        </p:nvSpPr>
        <p:spPr>
          <a:xfrm>
            <a:off x="228600" y="5410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Rectangle 10"/>
          <p:cNvSpPr/>
          <p:nvPr/>
        </p:nvSpPr>
        <p:spPr>
          <a:xfrm>
            <a:off x="228600" y="4800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Rectangle 11"/>
          <p:cNvSpPr/>
          <p:nvPr/>
        </p:nvSpPr>
        <p:spPr>
          <a:xfrm>
            <a:off x="228600" y="4191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Rectangle 12"/>
          <p:cNvSpPr/>
          <p:nvPr/>
        </p:nvSpPr>
        <p:spPr>
          <a:xfrm>
            <a:off x="228600" y="35814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Rectangle 13"/>
          <p:cNvSpPr/>
          <p:nvPr/>
        </p:nvSpPr>
        <p:spPr>
          <a:xfrm>
            <a:off x="228600" y="2971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dirty="0" smtClean="0">
                <a:solidFill>
                  <a:srgbClr val="FFFF00"/>
                </a:solidFill>
                <a:effectLst>
                  <a:outerShdw blurRad="38100" dist="38100" dir="2700000" algn="tl">
                    <a:srgbClr val="000000">
                      <a:alpha val="43137"/>
                    </a:srgbClr>
                  </a:outerShdw>
                </a:effectLst>
              </a:rPr>
              <a:t>1.</a:t>
            </a:r>
            <a:r>
              <a:rPr lang="zh-CN" altLang="en-US" sz="3600" b="1" dirty="0" smtClean="0">
                <a:solidFill>
                  <a:srgbClr val="FFFF00"/>
                </a:solidFill>
                <a:effectLst>
                  <a:outerShdw blurRad="38100" dist="38100" dir="2700000" algn="tl">
                    <a:srgbClr val="000000">
                      <a:alpha val="43137"/>
                    </a:srgbClr>
                  </a:outerShdw>
                </a:effectLst>
              </a:rPr>
              <a:t>骄傲</a:t>
            </a:r>
            <a:endParaRPr lang="en-US" sz="3600"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懒惰</a:t>
            </a:r>
            <a:r>
              <a:rPr lang="en-US" sz="3600" b="1" dirty="0" smtClean="0">
                <a:solidFill>
                  <a:srgbClr val="FFFF00"/>
                </a:solidFill>
                <a:effectLst>
                  <a:outerShdw blurRad="38100" dist="38100" dir="2700000" algn="tl">
                    <a:srgbClr val="000000">
                      <a:alpha val="43137"/>
                    </a:srgbClr>
                  </a:outerShdw>
                </a:effectLst>
              </a:rPr>
              <a:t> </a:t>
            </a:r>
          </a:p>
        </p:txBody>
      </p:sp>
      <p:sp>
        <p:nvSpPr>
          <p:cNvPr id="19" name="TextBox 18"/>
          <p:cNvSpPr txBox="1"/>
          <p:nvPr/>
        </p:nvSpPr>
        <p:spPr>
          <a:xfrm>
            <a:off x="228600" y="1715869"/>
            <a:ext cx="4267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愚忠</a:t>
            </a:r>
            <a:r>
              <a:rPr lang="en-US" sz="3600" b="1" dirty="0" smtClean="0">
                <a:solidFill>
                  <a:srgbClr val="FFFF00"/>
                </a:solidFill>
                <a:effectLst>
                  <a:outerShdw blurRad="38100" dist="38100" dir="2700000" algn="tl">
                    <a:srgbClr val="000000">
                      <a:alpha val="43137"/>
                    </a:srgbClr>
                  </a:outerShdw>
                </a:effectLst>
              </a:rPr>
              <a:t> </a:t>
            </a: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情感倾向</a:t>
            </a:r>
            <a:r>
              <a:rPr lang="en-US" sz="3600" b="1" dirty="0" smtClean="0">
                <a:solidFill>
                  <a:srgbClr val="FFFF00"/>
                </a:solidFill>
                <a:effectLst>
                  <a:outerShdw blurRad="38100" dist="38100" dir="2700000" algn="tl">
                    <a:srgbClr val="000000">
                      <a:alpha val="43137"/>
                    </a:srgbClr>
                  </a:outerShdw>
                </a:effectLst>
              </a:rPr>
              <a:t> </a:t>
            </a: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5. </a:t>
            </a:r>
            <a:r>
              <a:rPr lang="zh-CN" altLang="en-US" sz="3600" b="1" dirty="0" smtClean="0">
                <a:solidFill>
                  <a:srgbClr val="FFFF00"/>
                </a:solidFill>
                <a:effectLst>
                  <a:outerShdw blurRad="38100" dist="38100" dir="2700000" algn="tl">
                    <a:srgbClr val="000000">
                      <a:alpha val="43137"/>
                    </a:srgbClr>
                  </a:outerShdw>
                </a:effectLst>
              </a:rPr>
              <a:t>固执己见</a:t>
            </a:r>
            <a:r>
              <a:rPr lang="en-US" sz="3600" b="1" dirty="0" smtClean="0">
                <a:solidFill>
                  <a:srgbClr val="FFFF00"/>
                </a:solidFill>
                <a:effectLst>
                  <a:outerShdw blurRad="38100" dist="38100" dir="2700000" algn="tl">
                    <a:srgbClr val="000000">
                      <a:alpha val="43137"/>
                    </a:srgbClr>
                  </a:outerShdw>
                </a:effectLst>
              </a:rPr>
              <a:t> </a:t>
            </a:r>
          </a:p>
        </p:txBody>
      </p:sp>
      <p:sp>
        <p:nvSpPr>
          <p:cNvPr id="23" name="TextBox 22"/>
          <p:cNvSpPr txBox="1"/>
          <p:nvPr/>
        </p:nvSpPr>
        <p:spPr>
          <a:xfrm>
            <a:off x="228600" y="3505200"/>
            <a:ext cx="48768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6. </a:t>
            </a:r>
            <a:r>
              <a:rPr lang="zh-CN" altLang="en-US" sz="3600" b="1" dirty="0" smtClean="0">
                <a:solidFill>
                  <a:srgbClr val="FFFF00"/>
                </a:solidFill>
                <a:effectLst>
                  <a:outerShdw blurRad="38100" dist="38100" dir="2700000" algn="tl">
                    <a:srgbClr val="000000">
                      <a:alpha val="43137"/>
                    </a:srgbClr>
                  </a:outerShdw>
                </a:effectLst>
              </a:rPr>
              <a:t>断章取意</a:t>
            </a:r>
            <a:r>
              <a:rPr lang="en-US" sz="3600" b="1" dirty="0" smtClean="0">
                <a:solidFill>
                  <a:srgbClr val="FFFF00"/>
                </a:solidFill>
                <a:effectLst>
                  <a:outerShdw blurRad="38100" dist="38100" dir="2700000" algn="tl">
                    <a:srgbClr val="000000">
                      <a:alpha val="43137"/>
                    </a:srgbClr>
                  </a:outerShdw>
                </a:effectLst>
              </a:rPr>
              <a:t> </a:t>
            </a:r>
            <a:endParaRPr lang="en-US" sz="3400" b="1" dirty="0" smtClean="0">
              <a:solidFill>
                <a:srgbClr val="FFFF00"/>
              </a:solidFill>
              <a:effectLst>
                <a:outerShdw blurRad="38100" dist="38100" dir="2700000" algn="tl">
                  <a:srgbClr val="000000">
                    <a:alpha val="43137"/>
                  </a:srgbClr>
                </a:outerShdw>
              </a:effectLst>
            </a:endParaRPr>
          </a:p>
        </p:txBody>
      </p:sp>
      <p:sp>
        <p:nvSpPr>
          <p:cNvPr id="24" name="TextBox 23"/>
          <p:cNvSpPr txBox="1"/>
          <p:nvPr/>
        </p:nvSpPr>
        <p:spPr>
          <a:xfrm>
            <a:off x="228600" y="4114800"/>
            <a:ext cx="5029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7. </a:t>
            </a:r>
            <a:r>
              <a:rPr lang="zh-CN" altLang="en-US" sz="3600" b="1" dirty="0" smtClean="0">
                <a:solidFill>
                  <a:srgbClr val="FFFF00"/>
                </a:solidFill>
                <a:effectLst>
                  <a:outerShdw blurRad="38100" dist="38100" dir="2700000" algn="tl">
                    <a:srgbClr val="000000">
                      <a:alpha val="43137"/>
                    </a:srgbClr>
                  </a:outerShdw>
                </a:effectLst>
              </a:rPr>
              <a:t>不良释经</a:t>
            </a:r>
            <a:r>
              <a:rPr lang="en-US" sz="3600" b="1" dirty="0" smtClean="0">
                <a:solidFill>
                  <a:srgbClr val="FFFF00"/>
                </a:solidFill>
                <a:effectLst>
                  <a:outerShdw blurRad="38100" dist="38100" dir="2700000" algn="tl">
                    <a:srgbClr val="000000">
                      <a:alpha val="43137"/>
                    </a:srgbClr>
                  </a:outerShdw>
                </a:effectLst>
              </a:rPr>
              <a:t> </a:t>
            </a:r>
          </a:p>
        </p:txBody>
      </p:sp>
      <p:sp>
        <p:nvSpPr>
          <p:cNvPr id="25" name="TextBox 24"/>
          <p:cNvSpPr txBox="1"/>
          <p:nvPr/>
        </p:nvSpPr>
        <p:spPr>
          <a:xfrm>
            <a:off x="228600" y="4724400"/>
            <a:ext cx="51816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8. </a:t>
            </a:r>
            <a:r>
              <a:rPr lang="zh-CN" altLang="en-US" sz="3600" b="1" dirty="0" smtClean="0">
                <a:solidFill>
                  <a:srgbClr val="FFFF00"/>
                </a:solidFill>
                <a:effectLst>
                  <a:outerShdw blurRad="38100" dist="38100" dir="2700000" algn="tl">
                    <a:srgbClr val="000000">
                      <a:alpha val="43137"/>
                    </a:srgbClr>
                  </a:outerShdw>
                </a:effectLst>
              </a:rPr>
              <a:t>文化盲区</a:t>
            </a:r>
            <a:r>
              <a:rPr lang="en-US" sz="3600" b="1" dirty="0" smtClean="0">
                <a:solidFill>
                  <a:srgbClr val="FFFF00"/>
                </a:solidFill>
                <a:effectLst>
                  <a:outerShdw blurRad="38100" dist="38100" dir="2700000" algn="tl">
                    <a:srgbClr val="000000">
                      <a:alpha val="43137"/>
                    </a:srgbClr>
                  </a:outerShdw>
                </a:effectLst>
              </a:rPr>
              <a:t> </a:t>
            </a:r>
          </a:p>
        </p:txBody>
      </p:sp>
      <p:sp>
        <p:nvSpPr>
          <p:cNvPr id="26" name="TextBox 25"/>
          <p:cNvSpPr txBox="1"/>
          <p:nvPr/>
        </p:nvSpPr>
        <p:spPr>
          <a:xfrm>
            <a:off x="228600" y="5334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9. </a:t>
            </a:r>
            <a:r>
              <a:rPr lang="zh-CN" altLang="en-US" sz="3600" b="1" dirty="0" smtClean="0">
                <a:solidFill>
                  <a:srgbClr val="FFFF00"/>
                </a:solidFill>
                <a:effectLst>
                  <a:outerShdw blurRad="38100" dist="38100" dir="2700000" algn="tl">
                    <a:srgbClr val="000000">
                      <a:alpha val="43137"/>
                    </a:srgbClr>
                  </a:outerShdw>
                </a:effectLst>
              </a:rPr>
              <a:t>畏惧和怀疑</a:t>
            </a:r>
            <a:endParaRPr lang="en-US" sz="3600" b="1" dirty="0" smtClean="0">
              <a:solidFill>
                <a:srgbClr val="FFFF00"/>
              </a:solidFill>
              <a:effectLst>
                <a:outerShdw blurRad="38100" dist="38100" dir="2700000" algn="tl">
                  <a:srgbClr val="000000">
                    <a:alpha val="43137"/>
                  </a:srgbClr>
                </a:outerShdw>
              </a:effectLst>
            </a:endParaRPr>
          </a:p>
        </p:txBody>
      </p:sp>
      <p:sp>
        <p:nvSpPr>
          <p:cNvPr id="27" name="TextBox 26"/>
          <p:cNvSpPr txBox="1"/>
          <p:nvPr/>
        </p:nvSpPr>
        <p:spPr>
          <a:xfrm>
            <a:off x="228600" y="5943600"/>
            <a:ext cx="4495800" cy="707886"/>
          </a:xfrm>
          <a:prstGeom prst="rect">
            <a:avLst/>
          </a:prstGeom>
          <a:noFill/>
        </p:spPr>
        <p:txBody>
          <a:bodyPr wrap="square" rtlCol="0">
            <a:spAutoFit/>
          </a:bodyPr>
          <a:lstStyle/>
          <a:p>
            <a:r>
              <a:rPr lang="en-US" sz="4000" b="1" dirty="0" smtClean="0">
                <a:solidFill>
                  <a:srgbClr val="FFFF00"/>
                </a:solidFill>
                <a:effectLst>
                  <a:outerShdw blurRad="38100" dist="38100" dir="2700000" algn="tl">
                    <a:srgbClr val="000000">
                      <a:alpha val="43137"/>
                    </a:srgbClr>
                  </a:outerShdw>
                </a:effectLst>
              </a:rPr>
              <a:t>10</a:t>
            </a:r>
            <a:r>
              <a:rPr lang="en-US" sz="3600" b="1" dirty="0" smtClean="0">
                <a:solidFill>
                  <a:srgbClr val="FFFF00"/>
                </a:solidFill>
                <a:effectLst>
                  <a:outerShdw blurRad="38100" dist="38100" dir="2700000" algn="tl">
                    <a:srgbClr val="000000">
                      <a:alpha val="43137"/>
                    </a:srgbClr>
                  </a:outerShdw>
                </a:effectLst>
              </a:rPr>
              <a:t>. </a:t>
            </a:r>
            <a:r>
              <a:rPr lang="zh-CN" altLang="en-US" sz="3600" b="1" dirty="0" smtClean="0">
                <a:solidFill>
                  <a:srgbClr val="FFFF00"/>
                </a:solidFill>
                <a:effectLst>
                  <a:outerShdw blurRad="38100" dist="38100" dir="2700000" algn="tl">
                    <a:srgbClr val="000000">
                      <a:alpha val="43137"/>
                    </a:srgbClr>
                  </a:outerShdw>
                </a:effectLst>
              </a:rPr>
              <a:t>成长局限</a:t>
            </a:r>
            <a:endParaRPr lang="en-US" sz="3600" b="1" dirty="0" smtClean="0">
              <a:solidFill>
                <a:srgbClr val="FFFF00"/>
              </a:solidFill>
              <a:effectLst>
                <a:outerShdw blurRad="38100" dist="38100" dir="2700000" algn="tl">
                  <a:srgbClr val="000000">
                    <a:alpha val="43137"/>
                  </a:srgbClr>
                </a:outerShdw>
              </a:effectLst>
            </a:endParaRPr>
          </a:p>
        </p:txBody>
      </p:sp>
      <p:pic>
        <p:nvPicPr>
          <p:cNvPr id="29" name="Picture 28" descr="original.jpg"/>
          <p:cNvPicPr>
            <a:picLocks noChangeAspect="1"/>
          </p:cNvPicPr>
          <p:nvPr/>
        </p:nvPicPr>
        <p:blipFill>
          <a:blip r:embed="rId3" cstate="print"/>
          <a:stretch>
            <a:fillRect/>
          </a:stretch>
        </p:blipFill>
        <p:spPr>
          <a:xfrm>
            <a:off x="4953000" y="533400"/>
            <a:ext cx="4004891" cy="601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 name="Flowchart: Stored Data 29"/>
          <p:cNvSpPr/>
          <p:nvPr/>
        </p:nvSpPr>
        <p:spPr>
          <a:xfrm rot="5400000">
            <a:off x="5829300" y="-342900"/>
            <a:ext cx="2286000" cy="3886200"/>
          </a:xfrm>
          <a:prstGeom prst="flowChartOnlineStorage">
            <a:avLst/>
          </a:prstGeom>
        </p:spPr>
        <p:style>
          <a:lnRef idx="2">
            <a:schemeClr val="dk1"/>
          </a:lnRef>
          <a:fillRef idx="1">
            <a:schemeClr val="lt1"/>
          </a:fillRef>
          <a:effectRef idx="0">
            <a:schemeClr val="dk1"/>
          </a:effectRef>
          <a:fontRef idx="minor">
            <a:schemeClr val="dk1"/>
          </a:fontRef>
        </p:style>
        <p:txBody>
          <a:bodyPr vert="vert270"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000" b="1" dirty="0" smtClean="0">
                <a:solidFill>
                  <a:srgbClr val="FF0000"/>
                </a:solidFill>
                <a:effectLst>
                  <a:outerShdw blurRad="38100" dist="38100" dir="2700000" algn="tl">
                    <a:srgbClr val="000000">
                      <a:alpha val="43137"/>
                    </a:srgbClr>
                  </a:outerShdw>
                </a:effectLst>
              </a:rPr>
              <a:t>那我如何获得  正确的答案呢</a:t>
            </a:r>
            <a:r>
              <a:rPr lang="en-US" altLang="zh-CN" sz="4000" b="1" dirty="0" smtClean="0">
                <a:solidFill>
                  <a:srgbClr val="FF0000"/>
                </a:solidFill>
                <a:effectLst>
                  <a:outerShdw blurRad="38100" dist="38100" dir="2700000" algn="tl">
                    <a:srgbClr val="000000">
                      <a:alpha val="43137"/>
                    </a:srgbClr>
                  </a:outerShdw>
                </a:effectLst>
              </a:rPr>
              <a:t>?</a:t>
            </a:r>
            <a:endParaRPr lang="en-US" sz="4000" b="1" dirty="0" smtClean="0">
              <a:solidFill>
                <a:srgbClr val="FF0000"/>
              </a:solidFill>
              <a:effectLst>
                <a:outerShdw blurRad="38100" dist="38100" dir="2700000" algn="tl">
                  <a:srgbClr val="000000">
                    <a:alpha val="43137"/>
                  </a:srgbClr>
                </a:outerShdw>
              </a:effectLst>
            </a:endParaRPr>
          </a:p>
          <a:p>
            <a:pPr algn="ctr"/>
            <a:r>
              <a:rPr lang="en-US" b="1" dirty="0" smtClean="0">
                <a:solidFill>
                  <a:srgbClr val="FF0000"/>
                </a:solidFill>
                <a:effectLst>
                  <a:outerShdw blurRad="38100" dist="38100" dir="2700000" algn="tl">
                    <a:srgbClr val="000000">
                      <a:alpha val="43137"/>
                    </a:srgbClr>
                  </a:outerShdw>
                </a:effectLst>
              </a:rPr>
              <a:t> (So how do I get the RIGHT ANSWER?)</a:t>
            </a:r>
          </a:p>
          <a:p>
            <a:pPr algn="ctr"/>
            <a:r>
              <a:rPr lang="en-US" sz="2400" b="1" spc="50" dirty="0" smtClean="0">
                <a:ln w="11430"/>
                <a:solidFill>
                  <a:srgbClr val="FF0000"/>
                </a:solidFill>
                <a:effectLst>
                  <a:outerShdw blurRad="76200" dist="50800" dir="5400000" algn="tl" rotWithShape="0">
                    <a:srgbClr val="000000">
                      <a:alpha val="65000"/>
                    </a:srgbClr>
                  </a:outerShdw>
                </a:effectLst>
              </a:rPr>
              <a:t> </a:t>
            </a:r>
            <a:endParaRPr lang="en-US" sz="2400" b="1"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0"/>
                                  </p:stCondLst>
                                  <p:childTnLst>
                                    <p:animClr clrSpc="rgb">
                                      <p:cBhvr override="childStyle">
                                        <p:cTn id="6" dur="500" fill="hold"/>
                                        <p:tgtEl>
                                          <p:spTgt spid="17">
                                            <p:txEl>
                                              <p:pRg st="0" end="0"/>
                                            </p:txEl>
                                          </p:spTgt>
                                        </p:tgtEl>
                                        <p:attrNameLst>
                                          <p:attrName>style.color</p:attrName>
                                        </p:attrNameLst>
                                      </p:cBhvr>
                                      <p:to>
                                        <a:srgbClr val="F717BC"/>
                                      </p:to>
                                    </p:animClr>
                                  </p:childTnLst>
                                </p:cTn>
                              </p:par>
                            </p:childTnLst>
                          </p:cTn>
                        </p:par>
                        <p:par>
                          <p:cTn id="7" fill="hold">
                            <p:stCondLst>
                              <p:cond delay="500"/>
                            </p:stCondLst>
                            <p:childTnLst>
                              <p:par>
                                <p:cTn id="8" presetID="3" presetClass="emph" presetSubtype="2" fill="hold" nodeType="afterEffect">
                                  <p:stCondLst>
                                    <p:cond delay="0"/>
                                  </p:stCondLst>
                                  <p:childTnLst>
                                    <p:animClr clrSpc="rgb">
                                      <p:cBhvr override="childStyle">
                                        <p:cTn id="9" dur="500" fill="hold"/>
                                        <p:tgtEl>
                                          <p:spTgt spid="18">
                                            <p:txEl>
                                              <p:pRg st="0" end="0"/>
                                            </p:txEl>
                                          </p:spTgt>
                                        </p:tgtEl>
                                        <p:attrNameLst>
                                          <p:attrName>style.color</p:attrName>
                                        </p:attrNameLst>
                                      </p:cBhvr>
                                      <p:to>
                                        <a:srgbClr val="F717BC"/>
                                      </p:to>
                                    </p:animClr>
                                  </p:childTnLst>
                                </p:cTn>
                              </p:par>
                            </p:childTnLst>
                          </p:cTn>
                        </p:par>
                        <p:par>
                          <p:cTn id="10" fill="hold">
                            <p:stCondLst>
                              <p:cond delay="1000"/>
                            </p:stCondLst>
                            <p:childTnLst>
                              <p:par>
                                <p:cTn id="11" presetID="3" presetClass="emph" presetSubtype="2" fill="hold" nodeType="afterEffect">
                                  <p:stCondLst>
                                    <p:cond delay="0"/>
                                  </p:stCondLst>
                                  <p:childTnLst>
                                    <p:animClr clrSpc="rgb">
                                      <p:cBhvr override="childStyle">
                                        <p:cTn id="12" dur="500" fill="hold"/>
                                        <p:tgtEl>
                                          <p:spTgt spid="19">
                                            <p:txEl>
                                              <p:pRg st="0" end="0"/>
                                            </p:txEl>
                                          </p:spTgt>
                                        </p:tgtEl>
                                        <p:attrNameLst>
                                          <p:attrName>style.color</p:attrName>
                                        </p:attrNameLst>
                                      </p:cBhvr>
                                      <p:to>
                                        <a:srgbClr val="F717BC"/>
                                      </p:to>
                                    </p:animClr>
                                  </p:childTnLst>
                                </p:cTn>
                              </p:par>
                            </p:childTnLst>
                          </p:cTn>
                        </p:par>
                        <p:par>
                          <p:cTn id="13" fill="hold">
                            <p:stCondLst>
                              <p:cond delay="1500"/>
                            </p:stCondLst>
                            <p:childTnLst>
                              <p:par>
                                <p:cTn id="14" presetID="3" presetClass="emph" presetSubtype="2" fill="hold" nodeType="afterEffect">
                                  <p:stCondLst>
                                    <p:cond delay="0"/>
                                  </p:stCondLst>
                                  <p:childTnLst>
                                    <p:animClr clrSpc="rgb">
                                      <p:cBhvr override="childStyle">
                                        <p:cTn id="15" dur="500" fill="hold"/>
                                        <p:tgtEl>
                                          <p:spTgt spid="20">
                                            <p:txEl>
                                              <p:pRg st="0" end="0"/>
                                            </p:txEl>
                                          </p:spTgt>
                                        </p:tgtEl>
                                        <p:attrNameLst>
                                          <p:attrName>style.color</p:attrName>
                                        </p:attrNameLst>
                                      </p:cBhvr>
                                      <p:to>
                                        <a:srgbClr val="F717BC"/>
                                      </p:to>
                                    </p:animClr>
                                  </p:childTnLst>
                                </p:cTn>
                              </p:par>
                            </p:childTnLst>
                          </p:cTn>
                        </p:par>
                        <p:par>
                          <p:cTn id="16" fill="hold">
                            <p:stCondLst>
                              <p:cond delay="2000"/>
                            </p:stCondLst>
                            <p:childTnLst>
                              <p:par>
                                <p:cTn id="17" presetID="3" presetClass="emph" presetSubtype="2" fill="hold" nodeType="afterEffect">
                                  <p:stCondLst>
                                    <p:cond delay="0"/>
                                  </p:stCondLst>
                                  <p:childTnLst>
                                    <p:animClr clrSpc="rgb">
                                      <p:cBhvr override="childStyle">
                                        <p:cTn id="18" dur="500" fill="hold"/>
                                        <p:tgtEl>
                                          <p:spTgt spid="22">
                                            <p:txEl>
                                              <p:pRg st="0" end="0"/>
                                            </p:txEl>
                                          </p:spTgt>
                                        </p:tgtEl>
                                        <p:attrNameLst>
                                          <p:attrName>style.color</p:attrName>
                                        </p:attrNameLst>
                                      </p:cBhvr>
                                      <p:to>
                                        <a:srgbClr val="F717BC"/>
                                      </p:to>
                                    </p:animClr>
                                  </p:childTnLst>
                                </p:cTn>
                              </p:par>
                            </p:childTnLst>
                          </p:cTn>
                        </p:par>
                        <p:par>
                          <p:cTn id="19" fill="hold">
                            <p:stCondLst>
                              <p:cond delay="2500"/>
                            </p:stCondLst>
                            <p:childTnLst>
                              <p:par>
                                <p:cTn id="20" presetID="3" presetClass="emph" presetSubtype="2" fill="hold" nodeType="afterEffect">
                                  <p:stCondLst>
                                    <p:cond delay="0"/>
                                  </p:stCondLst>
                                  <p:childTnLst>
                                    <p:animClr clrSpc="rgb">
                                      <p:cBhvr override="childStyle">
                                        <p:cTn id="21" dur="500" fill="hold"/>
                                        <p:tgtEl>
                                          <p:spTgt spid="23">
                                            <p:txEl>
                                              <p:pRg st="0" end="0"/>
                                            </p:txEl>
                                          </p:spTgt>
                                        </p:tgtEl>
                                        <p:attrNameLst>
                                          <p:attrName>style.color</p:attrName>
                                        </p:attrNameLst>
                                      </p:cBhvr>
                                      <p:to>
                                        <a:srgbClr val="F717BC"/>
                                      </p:to>
                                    </p:animClr>
                                  </p:childTnLst>
                                </p:cTn>
                              </p:par>
                            </p:childTnLst>
                          </p:cTn>
                        </p:par>
                        <p:par>
                          <p:cTn id="22" fill="hold">
                            <p:stCondLst>
                              <p:cond delay="3000"/>
                            </p:stCondLst>
                            <p:childTnLst>
                              <p:par>
                                <p:cTn id="23" presetID="3" presetClass="emph" presetSubtype="2" fill="hold" nodeType="afterEffect">
                                  <p:stCondLst>
                                    <p:cond delay="0"/>
                                  </p:stCondLst>
                                  <p:childTnLst>
                                    <p:animClr clrSpc="rgb">
                                      <p:cBhvr override="childStyle">
                                        <p:cTn id="24" dur="500" fill="hold"/>
                                        <p:tgtEl>
                                          <p:spTgt spid="24">
                                            <p:txEl>
                                              <p:pRg st="0" end="0"/>
                                            </p:txEl>
                                          </p:spTgt>
                                        </p:tgtEl>
                                        <p:attrNameLst>
                                          <p:attrName>style.color</p:attrName>
                                        </p:attrNameLst>
                                      </p:cBhvr>
                                      <p:to>
                                        <a:srgbClr val="F717BC"/>
                                      </p:to>
                                    </p:animClr>
                                  </p:childTnLst>
                                </p:cTn>
                              </p:par>
                            </p:childTnLst>
                          </p:cTn>
                        </p:par>
                        <p:par>
                          <p:cTn id="25" fill="hold">
                            <p:stCondLst>
                              <p:cond delay="3500"/>
                            </p:stCondLst>
                            <p:childTnLst>
                              <p:par>
                                <p:cTn id="26" presetID="3" presetClass="emph" presetSubtype="2" fill="hold" nodeType="afterEffect">
                                  <p:stCondLst>
                                    <p:cond delay="0"/>
                                  </p:stCondLst>
                                  <p:childTnLst>
                                    <p:animClr clrSpc="rgb">
                                      <p:cBhvr override="childStyle">
                                        <p:cTn id="27" dur="500" fill="hold"/>
                                        <p:tgtEl>
                                          <p:spTgt spid="25">
                                            <p:txEl>
                                              <p:pRg st="0" end="0"/>
                                            </p:txEl>
                                          </p:spTgt>
                                        </p:tgtEl>
                                        <p:attrNameLst>
                                          <p:attrName>style.color</p:attrName>
                                        </p:attrNameLst>
                                      </p:cBhvr>
                                      <p:to>
                                        <a:srgbClr val="F717BC"/>
                                      </p:to>
                                    </p:animClr>
                                  </p:childTnLst>
                                </p:cTn>
                              </p:par>
                            </p:childTnLst>
                          </p:cTn>
                        </p:par>
                        <p:par>
                          <p:cTn id="28" fill="hold">
                            <p:stCondLst>
                              <p:cond delay="4000"/>
                            </p:stCondLst>
                            <p:childTnLst>
                              <p:par>
                                <p:cTn id="29" presetID="3" presetClass="emph" presetSubtype="2" fill="hold" nodeType="afterEffect">
                                  <p:stCondLst>
                                    <p:cond delay="0"/>
                                  </p:stCondLst>
                                  <p:childTnLst>
                                    <p:animClr clrSpc="rgb">
                                      <p:cBhvr override="childStyle">
                                        <p:cTn id="30" dur="500" fill="hold"/>
                                        <p:tgtEl>
                                          <p:spTgt spid="26">
                                            <p:txEl>
                                              <p:pRg st="0" end="0"/>
                                            </p:txEl>
                                          </p:spTgt>
                                        </p:tgtEl>
                                        <p:attrNameLst>
                                          <p:attrName>style.color</p:attrName>
                                        </p:attrNameLst>
                                      </p:cBhvr>
                                      <p:to>
                                        <a:srgbClr val="F717BC"/>
                                      </p:to>
                                    </p:animClr>
                                  </p:childTnLst>
                                </p:cTn>
                              </p:par>
                            </p:childTnLst>
                          </p:cTn>
                        </p:par>
                        <p:par>
                          <p:cTn id="31" fill="hold">
                            <p:stCondLst>
                              <p:cond delay="4500"/>
                            </p:stCondLst>
                            <p:childTnLst>
                              <p:par>
                                <p:cTn id="32" presetID="3" presetClass="emph" presetSubtype="2" fill="hold" nodeType="afterEffect">
                                  <p:stCondLst>
                                    <p:cond delay="0"/>
                                  </p:stCondLst>
                                  <p:childTnLst>
                                    <p:animClr clrSpc="rgb">
                                      <p:cBhvr override="childStyle">
                                        <p:cTn id="33" dur="500" fill="hold"/>
                                        <p:tgtEl>
                                          <p:spTgt spid="27">
                                            <p:txEl>
                                              <p:pRg st="0" end="0"/>
                                            </p:txEl>
                                          </p:spTgt>
                                        </p:tgtEl>
                                        <p:attrNameLst>
                                          <p:attrName>style.color</p:attrName>
                                        </p:attrNameLst>
                                      </p:cBhvr>
                                      <p:to>
                                        <a:srgbClr val="F717B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6172200"/>
          </a:xfrm>
          <a:noFill/>
          <a:ln>
            <a:noFill/>
          </a:ln>
        </p:spPr>
        <p:style>
          <a:lnRef idx="0">
            <a:schemeClr val="dk1"/>
          </a:lnRef>
          <a:fillRef idx="3">
            <a:schemeClr val="dk1"/>
          </a:fillRef>
          <a:effectRef idx="3">
            <a:schemeClr val="dk1"/>
          </a:effectRef>
          <a:fontRef idx="minor">
            <a:schemeClr val="lt1"/>
          </a:fontRef>
        </p:style>
        <p:txBody>
          <a:bodyPr>
            <a:noAutofit/>
          </a:bodyPr>
          <a:lstStyle/>
          <a:p>
            <a:pPr algn="l"/>
            <a:r>
              <a:rPr lang="zh-CN" altLang="en-US" sz="20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十大</a:t>
            </a:r>
            <a:r>
              <a:rPr lang="en-US" altLang="zh-CN"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altLang="zh-CN"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zh-CN" altLang="en-US"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获得正确答案</a:t>
            </a:r>
            <a:r>
              <a:rPr lang="en-US" altLang="zh-CN"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altLang="zh-CN"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zh-CN" altLang="en-US" sz="1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的方法</a:t>
            </a:r>
            <a:endParaRPr lang="en-US" sz="13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122" name="Picture 2" descr="http://resources.toolwi.com/resource/preview:2/c9572a8b99317eaf992681eb1c07409b.gif"/>
          <p:cNvPicPr>
            <a:picLocks noChangeAspect="1" noChangeArrowheads="1" noCrop="1"/>
          </p:cNvPicPr>
          <p:nvPr/>
        </p:nvPicPr>
        <p:blipFill>
          <a:blip r:embed="rId2" cstate="print"/>
          <a:srcRect/>
          <a:stretch>
            <a:fillRect/>
          </a:stretch>
        </p:blipFill>
        <p:spPr bwMode="auto">
          <a:xfrm>
            <a:off x="6248400" y="304800"/>
            <a:ext cx="22860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0" y="6172200"/>
            <a:ext cx="91440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Top 10 Reasons We Get RIGHT Answers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a:solidFill>
            <a:srgbClr val="FFFF00"/>
          </a:solidFill>
          <a:ln w="57150">
            <a:solidFill>
              <a:schemeClr val="tx1"/>
            </a:solidFill>
          </a:ln>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solidFill>
                  <a:schemeClr val="tx1"/>
                </a:solidFill>
                <a:effectLst>
                  <a:outerShdw blurRad="38100" dist="38100" dir="2700000" algn="tl">
                    <a:srgbClr val="000000">
                      <a:alpha val="43137"/>
                    </a:srgbClr>
                  </a:outerShdw>
                </a:effectLst>
              </a:rPr>
              <a:t>HUMILITY</a:t>
            </a:r>
            <a:endParaRPr lang="en-US" sz="2800" b="1"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rgbClr val="FFFF00"/>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Rectangle 5"/>
          <p:cNvSpPr/>
          <p:nvPr/>
        </p:nvSpPr>
        <p:spPr>
          <a:xfrm>
            <a:off x="228600" y="1143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a:off x="228600" y="1752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Rectangle 7"/>
          <p:cNvSpPr/>
          <p:nvPr/>
        </p:nvSpPr>
        <p:spPr>
          <a:xfrm>
            <a:off x="228600" y="2362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Rectangle 12"/>
          <p:cNvSpPr/>
          <p:nvPr/>
        </p:nvSpPr>
        <p:spPr>
          <a:xfrm>
            <a:off x="228600" y="35814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Rectangle 13"/>
          <p:cNvSpPr/>
          <p:nvPr/>
        </p:nvSpPr>
        <p:spPr>
          <a:xfrm>
            <a:off x="228600" y="2971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TextBox 15"/>
          <p:cNvSpPr txBox="1"/>
          <p:nvPr/>
        </p:nvSpPr>
        <p:spPr>
          <a:xfrm>
            <a:off x="4876800" y="609600"/>
            <a:ext cx="3962400" cy="3785652"/>
          </a:xfrm>
          <a:prstGeom prst="rect">
            <a:avLst/>
          </a:prstGeom>
          <a:noFill/>
        </p:spPr>
        <p:txBody>
          <a:bodyPr wrap="square" rtlCol="0">
            <a:spAutoFit/>
          </a:bodyPr>
          <a:lstStyle/>
          <a:p>
            <a:pPr algn="ctr"/>
            <a:r>
              <a:rPr lang="zh-CN" altLang="en-US" sz="4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要认识到你的认知可能不完整。祈求神挪去骄傲和罪。</a:t>
            </a:r>
            <a:endParaRPr lang="en-US" sz="4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algn="ctr"/>
            <a:endParaRPr lang="en-US" sz="1600" dirty="0" smtClean="0">
              <a:effectLst>
                <a:outerShdw blurRad="38100" dist="38100" dir="2700000" algn="tl">
                  <a:srgbClr val="000000">
                    <a:alpha val="43137"/>
                  </a:srgbClr>
                </a:outerShdw>
              </a:effectLst>
              <a:latin typeface="Arial" pitchFamily="34" charset="0"/>
              <a:cs typeface="Arial" pitchFamily="34" charset="0"/>
            </a:endParaRPr>
          </a:p>
          <a:p>
            <a:pPr algn="ctr"/>
            <a:r>
              <a:rPr lang="en-US" sz="1600" dirty="0" smtClean="0">
                <a:effectLst>
                  <a:outerShdw blurRad="38100" dist="38100" dir="2700000" algn="tl">
                    <a:srgbClr val="000000">
                      <a:alpha val="43137"/>
                    </a:srgbClr>
                  </a:outerShdw>
                </a:effectLst>
                <a:latin typeface="Arial" pitchFamily="34" charset="0"/>
                <a:cs typeface="Arial" pitchFamily="34" charset="0"/>
              </a:rPr>
              <a:t>(Realize that your knowledge may be incomplete.  Ask God to remove pride</a:t>
            </a:r>
          </a:p>
          <a:p>
            <a:pPr algn="ctr"/>
            <a:r>
              <a:rPr lang="en-US" sz="1600" dirty="0" smtClean="0">
                <a:effectLst>
                  <a:outerShdw blurRad="38100" dist="38100" dir="2700000" algn="tl">
                    <a:srgbClr val="000000">
                      <a:alpha val="43137"/>
                    </a:srgbClr>
                  </a:outerShdw>
                </a:effectLst>
                <a:latin typeface="Arial" pitchFamily="34" charset="0"/>
                <a:cs typeface="Arial" pitchFamily="34" charset="0"/>
              </a:rPr>
              <a:t> &amp; sin as you study)</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1. </a:t>
            </a:r>
            <a:r>
              <a:rPr lang="zh-CN" altLang="en-US" sz="3600" b="1" dirty="0" smtClean="0">
                <a:effectLst>
                  <a:outerShdw blurRad="38100" dist="38100" dir="2700000" algn="tl">
                    <a:srgbClr val="000000">
                      <a:alpha val="43137"/>
                    </a:srgbClr>
                  </a:outerShdw>
                </a:effectLst>
              </a:rPr>
              <a:t>谦卑</a:t>
            </a:r>
            <a:endParaRPr lang="en-US" sz="3600" b="1" dirty="0">
              <a:effectLst>
                <a:outerShdw blurRad="38100" dist="38100" dir="2700000" algn="tl">
                  <a:srgbClr val="000000">
                    <a:alpha val="43137"/>
                  </a:srgbClr>
                </a:outerShdw>
              </a:effectLst>
            </a:endParaRPr>
          </a:p>
        </p:txBody>
      </p:sp>
      <p:pic>
        <p:nvPicPr>
          <p:cNvPr id="61444" name="Picture 4" descr="http://www.menaianglican.org/media/pages_media_files/files/prayer2.jpg"/>
          <p:cNvPicPr>
            <a:picLocks noChangeAspect="1" noChangeArrowheads="1"/>
          </p:cNvPicPr>
          <p:nvPr/>
        </p:nvPicPr>
        <p:blipFill>
          <a:blip r:embed="rId3" cstate="print"/>
          <a:srcRect/>
          <a:stretch>
            <a:fillRect/>
          </a:stretch>
        </p:blipFill>
        <p:spPr bwMode="auto">
          <a:xfrm>
            <a:off x="5638800" y="4495800"/>
            <a:ext cx="2438400" cy="1898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Rectangle 5"/>
          <p:cNvSpPr/>
          <p:nvPr/>
        </p:nvSpPr>
        <p:spPr>
          <a:xfrm>
            <a:off x="228600" y="11430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a:off x="228600" y="1752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Rectangle 7"/>
          <p:cNvSpPr/>
          <p:nvPr/>
        </p:nvSpPr>
        <p:spPr>
          <a:xfrm>
            <a:off x="228600" y="2362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Rectangle 12"/>
          <p:cNvSpPr/>
          <p:nvPr/>
        </p:nvSpPr>
        <p:spPr>
          <a:xfrm>
            <a:off x="228600" y="35814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Rectangle 13"/>
          <p:cNvSpPr/>
          <p:nvPr/>
        </p:nvSpPr>
        <p:spPr>
          <a:xfrm>
            <a:off x="228600" y="2971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TextBox 15"/>
          <p:cNvSpPr txBox="1"/>
          <p:nvPr/>
        </p:nvSpPr>
        <p:spPr>
          <a:xfrm>
            <a:off x="4953000" y="609600"/>
            <a:ext cx="4038600" cy="3385542"/>
          </a:xfrm>
          <a:prstGeom prst="rect">
            <a:avLst/>
          </a:prstGeom>
          <a:noFill/>
        </p:spPr>
        <p:txBody>
          <a:bodyPr wrap="square" rtlCol="0">
            <a:spAutoFit/>
          </a:bodyPr>
          <a:lstStyle/>
          <a:p>
            <a:pPr algn="ctr"/>
            <a:r>
              <a:rPr lang="zh-CN" altLang="en-US" sz="4000" b="1" dirty="0" smtClean="0">
                <a:solidFill>
                  <a:srgbClr val="C00000"/>
                </a:solidFill>
                <a:effectLst>
                  <a:outerShdw blurRad="38100" dist="38100" dir="2700000" algn="tl">
                    <a:srgbClr val="000000">
                      <a:alpha val="43137"/>
                    </a:srgbClr>
                  </a:outerShdw>
                </a:effectLst>
              </a:rPr>
              <a:t>“竭力钻研</a:t>
            </a:r>
            <a:r>
              <a:rPr lang="en-US" altLang="zh-CN" sz="4000" b="1" dirty="0" smtClean="0">
                <a:solidFill>
                  <a:srgbClr val="C00000"/>
                </a:solidFill>
                <a:effectLst>
                  <a:outerShdw blurRad="38100" dist="38100" dir="2700000" algn="tl">
                    <a:srgbClr val="000000">
                      <a:alpha val="43137"/>
                    </a:srgbClr>
                  </a:outerShdw>
                </a:effectLst>
              </a:rPr>
              <a:t>, </a:t>
            </a:r>
            <a:r>
              <a:rPr lang="zh-CN" altLang="en-US" sz="4000" b="1" dirty="0" smtClean="0">
                <a:solidFill>
                  <a:srgbClr val="C00000"/>
                </a:solidFill>
                <a:effectLst>
                  <a:outerShdw blurRad="38100" dist="38100" dir="2700000" algn="tl">
                    <a:srgbClr val="000000">
                      <a:alpha val="43137"/>
                    </a:srgbClr>
                  </a:outerShdw>
                </a:effectLst>
              </a:rPr>
              <a:t>得蒙神的认可</a:t>
            </a:r>
            <a:r>
              <a:rPr lang="en-US" altLang="zh-CN" sz="4000" b="1" dirty="0" smtClean="0">
                <a:solidFill>
                  <a:srgbClr val="C00000"/>
                </a:solidFill>
                <a:effectLst>
                  <a:outerShdw blurRad="38100" dist="38100" dir="2700000" algn="tl">
                    <a:srgbClr val="000000">
                      <a:alpha val="43137"/>
                    </a:srgbClr>
                  </a:outerShdw>
                </a:effectLst>
              </a:rPr>
              <a:t>,</a:t>
            </a:r>
            <a:r>
              <a:rPr lang="zh-CN" altLang="en-US" sz="4000" b="1" dirty="0" smtClean="0">
                <a:solidFill>
                  <a:srgbClr val="C00000"/>
                </a:solidFill>
                <a:effectLst>
                  <a:outerShdw blurRad="38100" dist="38100" dir="2700000" algn="tl">
                    <a:srgbClr val="000000">
                      <a:alpha val="43137"/>
                    </a:srgbClr>
                  </a:outerShdw>
                </a:effectLst>
              </a:rPr>
              <a:t>做无愧的工人</a:t>
            </a:r>
            <a:r>
              <a:rPr lang="en-US" altLang="zh-CN" sz="4000" b="1" dirty="0" smtClean="0">
                <a:solidFill>
                  <a:srgbClr val="C00000"/>
                </a:solidFill>
                <a:effectLst>
                  <a:outerShdw blurRad="38100" dist="38100" dir="2700000" algn="tl">
                    <a:srgbClr val="000000">
                      <a:alpha val="43137"/>
                    </a:srgbClr>
                  </a:outerShdw>
                </a:effectLst>
              </a:rPr>
              <a:t>,</a:t>
            </a:r>
            <a:r>
              <a:rPr lang="zh-CN" altLang="en-US" sz="4000" b="1" dirty="0" smtClean="0">
                <a:solidFill>
                  <a:srgbClr val="C00000"/>
                </a:solidFill>
                <a:effectLst>
                  <a:outerShdw blurRad="38100" dist="38100" dir="2700000" algn="tl">
                    <a:srgbClr val="000000">
                      <a:alpha val="43137"/>
                    </a:srgbClr>
                  </a:outerShdw>
                </a:effectLst>
              </a:rPr>
              <a:t>按着正义分解神的道</a:t>
            </a:r>
            <a:r>
              <a:rPr lang="en-US" altLang="zh-CN" sz="4000" b="1" dirty="0" smtClean="0">
                <a:solidFill>
                  <a:srgbClr val="C00000"/>
                </a:solidFill>
                <a:effectLst>
                  <a:outerShdw blurRad="38100" dist="38100" dir="2700000" algn="tl">
                    <a:srgbClr val="000000">
                      <a:alpha val="43137"/>
                    </a:srgbClr>
                  </a:outerShdw>
                </a:effectLst>
              </a:rPr>
              <a:t>.</a:t>
            </a:r>
            <a:r>
              <a:rPr lang="zh-CN" altLang="en-US" sz="4000" b="1" dirty="0" smtClean="0">
                <a:solidFill>
                  <a:srgbClr val="C00000"/>
                </a:solidFill>
                <a:effectLst>
                  <a:outerShdw blurRad="38100" dist="38100" dir="2700000" algn="tl">
                    <a:srgbClr val="000000">
                      <a:alpha val="43137"/>
                    </a:srgbClr>
                  </a:outerShdw>
                </a:effectLst>
              </a:rPr>
              <a:t>”</a:t>
            </a:r>
            <a:endParaRPr lang="en-US" sz="4000" b="1" dirty="0" smtClean="0">
              <a:solidFill>
                <a:srgbClr val="C00000"/>
              </a:solidFill>
              <a:effectLst>
                <a:outerShdw blurRad="38100" dist="38100" dir="2700000" algn="tl">
                  <a:srgbClr val="000000">
                    <a:alpha val="43137"/>
                  </a:srgbClr>
                </a:outerShdw>
              </a:effectLst>
            </a:endParaRPr>
          </a:p>
          <a:p>
            <a:pPr algn="ctr"/>
            <a:r>
              <a:rPr lang="en-US" b="1" spc="-150" dirty="0" smtClean="0">
                <a:effectLst>
                  <a:outerShdw blurRad="38100" dist="38100" dir="2700000" algn="tl">
                    <a:srgbClr val="000000">
                      <a:alpha val="43137"/>
                    </a:srgbClr>
                  </a:outerShdw>
                </a:effectLst>
              </a:rPr>
              <a:t>“Study to show yourself approved to God; </a:t>
            </a:r>
          </a:p>
          <a:p>
            <a:pPr algn="ctr"/>
            <a:r>
              <a:rPr lang="en-US" b="1" spc="-150" dirty="0" smtClean="0">
                <a:effectLst>
                  <a:outerShdw blurRad="38100" dist="38100" dir="2700000" algn="tl">
                    <a:srgbClr val="000000">
                      <a:alpha val="43137"/>
                    </a:srgbClr>
                  </a:outerShdw>
                </a:effectLst>
              </a:rPr>
              <a:t>a workman who doesn’t need to be ashamed; rightly dividing the  Word of Truth.</a:t>
            </a:r>
            <a:r>
              <a:rPr lang="en-US" b="1" spc="-150" dirty="0" smtClean="0">
                <a:effectLst>
                  <a:outerShdw blurRad="38100" dist="38100" dir="2700000" algn="tl">
                    <a:srgbClr val="000000">
                      <a:alpha val="43137"/>
                    </a:srgbClr>
                  </a:outerShdw>
                </a:effectLst>
                <a:latin typeface="Arial" pitchFamily="34" charset="0"/>
                <a:cs typeface="Arial" pitchFamily="34" charset="0"/>
              </a:rPr>
              <a:t>” </a:t>
            </a:r>
            <a:endParaRPr lang="en-US" b="1" spc="-15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1. </a:t>
            </a:r>
            <a:r>
              <a:rPr lang="zh-CN" altLang="en-US" sz="3600" b="1" dirty="0" smtClean="0">
                <a:solidFill>
                  <a:srgbClr val="FFFF00"/>
                </a:solidFill>
                <a:effectLst>
                  <a:outerShdw blurRad="38100" dist="38100" dir="2700000" algn="tl">
                    <a:srgbClr val="000000">
                      <a:alpha val="43137"/>
                    </a:srgbClr>
                  </a:outerShdw>
                </a:effectLst>
              </a:rPr>
              <a:t>谦卑</a:t>
            </a:r>
            <a:endParaRPr lang="en-US" sz="3600" b="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5720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2. </a:t>
            </a:r>
            <a:r>
              <a:rPr lang="zh-CN" altLang="en-US" sz="3600" b="1" dirty="0" smtClean="0">
                <a:effectLst>
                  <a:outerShdw blurRad="38100" dist="38100" dir="2700000" algn="tl">
                    <a:srgbClr val="000000">
                      <a:alpha val="43137"/>
                    </a:srgbClr>
                  </a:outerShdw>
                </a:effectLst>
              </a:rPr>
              <a:t>钻研神的道</a:t>
            </a:r>
            <a:endParaRPr lang="en-US" sz="3600" b="1" dirty="0" smtClean="0">
              <a:effectLst>
                <a:outerShdw blurRad="38100" dist="38100" dir="2700000" algn="tl">
                  <a:srgbClr val="000000">
                    <a:alpha val="43137"/>
                  </a:srgbClr>
                </a:outerShdw>
              </a:effectLst>
            </a:endParaRPr>
          </a:p>
        </p:txBody>
      </p:sp>
      <p:sp>
        <p:nvSpPr>
          <p:cNvPr id="20" name="Title 1"/>
          <p:cNvSpPr>
            <a:spLocks noGrp="1"/>
          </p:cNvSpPr>
          <p:nvPr>
            <p:ph type="title"/>
          </p:nvPr>
        </p:nvSpPr>
        <p:spPr>
          <a:xfrm>
            <a:off x="0" y="0"/>
            <a:ext cx="9144000" cy="457200"/>
          </a:xfrm>
          <a:solidFill>
            <a:srgbClr val="FFFF00"/>
          </a:solidFill>
          <a:ln w="57150">
            <a:solidFill>
              <a:schemeClr val="tx1"/>
            </a:solidFill>
          </a:ln>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solidFill>
                  <a:schemeClr val="tx1"/>
                </a:solidFill>
                <a:effectLst>
                  <a:outerShdw blurRad="38100" dist="38100" dir="2700000" algn="tl">
                    <a:srgbClr val="000000">
                      <a:alpha val="43137"/>
                    </a:srgbClr>
                  </a:outerShdw>
                </a:effectLst>
              </a:rPr>
              <a:t>STUDY THE WORD</a:t>
            </a:r>
            <a:endParaRPr lang="en-US" sz="2800" b="1" dirty="0">
              <a:solidFill>
                <a:schemeClr val="tx1"/>
              </a:solidFill>
              <a:effectLst>
                <a:outerShdw blurRad="38100" dist="38100" dir="2700000" algn="tl">
                  <a:srgbClr val="000000">
                    <a:alpha val="43137"/>
                  </a:srgbClr>
                </a:outerShdw>
              </a:effectLst>
            </a:endParaRPr>
          </a:p>
        </p:txBody>
      </p:sp>
      <p:pic>
        <p:nvPicPr>
          <p:cNvPr id="21" name="Picture 20" descr="7-bible-study.jpg"/>
          <p:cNvPicPr>
            <a:picLocks noChangeAspect="1"/>
          </p:cNvPicPr>
          <p:nvPr/>
        </p:nvPicPr>
        <p:blipFill>
          <a:blip r:embed="rId3" cstate="print"/>
          <a:stretch>
            <a:fillRect/>
          </a:stretch>
        </p:blipFill>
        <p:spPr>
          <a:xfrm>
            <a:off x="5486400" y="4038600"/>
            <a:ext cx="2971800" cy="23495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a:off x="228600" y="17526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Rectangle 7"/>
          <p:cNvSpPr/>
          <p:nvPr/>
        </p:nvSpPr>
        <p:spPr>
          <a:xfrm>
            <a:off x="228600" y="2362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Rectangle 12"/>
          <p:cNvSpPr/>
          <p:nvPr/>
        </p:nvSpPr>
        <p:spPr>
          <a:xfrm>
            <a:off x="228600" y="35814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Rectangle 13"/>
          <p:cNvSpPr/>
          <p:nvPr/>
        </p:nvSpPr>
        <p:spPr>
          <a:xfrm>
            <a:off x="228600" y="2971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TextBox 15"/>
          <p:cNvSpPr txBox="1"/>
          <p:nvPr/>
        </p:nvSpPr>
        <p:spPr>
          <a:xfrm>
            <a:off x="5029200" y="609600"/>
            <a:ext cx="3886200" cy="3908762"/>
          </a:xfrm>
          <a:prstGeom prst="rect">
            <a:avLst/>
          </a:prstGeom>
          <a:noFill/>
        </p:spPr>
        <p:txBody>
          <a:bodyPr wrap="square" rtlCol="0">
            <a:spAutoFit/>
          </a:bodyPr>
          <a:lstStyle/>
          <a:p>
            <a:pPr algn="ctr"/>
            <a:r>
              <a:rPr lang="zh-CN" altLang="en-US" sz="4000" b="1" dirty="0" smtClean="0">
                <a:solidFill>
                  <a:srgbClr val="C00000"/>
                </a:solidFill>
                <a:effectLst>
                  <a:outerShdw blurRad="38100" dist="38100" dir="2700000" algn="tl">
                    <a:srgbClr val="000000">
                      <a:alpha val="43137"/>
                    </a:srgbClr>
                  </a:outerShdw>
                </a:effectLst>
              </a:rPr>
              <a:t>将你的忠诚聚焦在圣经已启示的真理上</a:t>
            </a:r>
            <a:r>
              <a:rPr lang="en-US" altLang="zh-CN" sz="4000" b="1" dirty="0" smtClean="0">
                <a:solidFill>
                  <a:srgbClr val="C00000"/>
                </a:solidFill>
                <a:effectLst>
                  <a:outerShdw blurRad="38100" dist="38100" dir="2700000" algn="tl">
                    <a:srgbClr val="000000">
                      <a:alpha val="43137"/>
                    </a:srgbClr>
                  </a:outerShdw>
                </a:effectLst>
              </a:rPr>
              <a:t>, </a:t>
            </a:r>
            <a:r>
              <a:rPr lang="zh-CN" altLang="en-US" sz="4000" b="1" dirty="0" smtClean="0">
                <a:solidFill>
                  <a:srgbClr val="C00000"/>
                </a:solidFill>
                <a:effectLst>
                  <a:outerShdw blurRad="38100" dist="38100" dir="2700000" algn="tl">
                    <a:srgbClr val="000000">
                      <a:alpha val="43137"/>
                    </a:srgbClr>
                  </a:outerShdw>
                </a:effectLst>
              </a:rPr>
              <a:t>而不是你的宗派或导师如何相信。</a:t>
            </a:r>
            <a:endParaRPr lang="en-US" sz="4000" b="1" dirty="0" smtClean="0">
              <a:solidFill>
                <a:srgbClr val="C00000"/>
              </a:solidFill>
              <a:effectLst>
                <a:outerShdw blurRad="38100" dist="38100" dir="2700000" algn="tl">
                  <a:srgbClr val="000000">
                    <a:alpha val="43137"/>
                  </a:srgbClr>
                </a:outerShdw>
              </a:effectLst>
            </a:endParaRPr>
          </a:p>
          <a:p>
            <a:pPr algn="ctr"/>
            <a:r>
              <a:rPr lang="en-US" sz="1600" dirty="0" smtClean="0"/>
              <a:t>(Focus your devotion on TRUTH as revealed in the Bible;  NOT on what your denomination or mentors believe. )</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1. </a:t>
            </a:r>
            <a:r>
              <a:rPr lang="zh-CN" altLang="en-US" sz="3600" b="1" dirty="0" smtClean="0">
                <a:solidFill>
                  <a:srgbClr val="FFFF00"/>
                </a:solidFill>
                <a:effectLst>
                  <a:outerShdw blurRad="38100" dist="38100" dir="2700000" algn="tl">
                    <a:srgbClr val="000000">
                      <a:alpha val="43137"/>
                    </a:srgbClr>
                  </a:outerShdw>
                </a:effectLst>
              </a:rPr>
              <a:t>谦卑</a:t>
            </a:r>
            <a:endParaRPr lang="en-US" sz="3600" b="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钻研神的道</a:t>
            </a:r>
            <a:endParaRPr lang="en-US" sz="3600" b="1" dirty="0" smtClean="0">
              <a:solidFill>
                <a:srgbClr val="FFFF00"/>
              </a:solidFill>
              <a:effectLst>
                <a:outerShdw blurRad="38100" dist="38100" dir="2700000" algn="tl">
                  <a:srgbClr val="000000">
                    <a:alpha val="43137"/>
                  </a:srgbClr>
                </a:outerShdw>
              </a:effectLst>
            </a:endParaRPr>
          </a:p>
        </p:txBody>
      </p:sp>
      <p:sp>
        <p:nvSpPr>
          <p:cNvPr id="19" name="TextBox 18"/>
          <p:cNvSpPr txBox="1"/>
          <p:nvPr/>
        </p:nvSpPr>
        <p:spPr>
          <a:xfrm>
            <a:off x="228600" y="1715869"/>
            <a:ext cx="48006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3. </a:t>
            </a:r>
            <a:r>
              <a:rPr lang="zh-CN" altLang="en-US" sz="3600" b="1" dirty="0" smtClean="0">
                <a:effectLst>
                  <a:outerShdw blurRad="38100" dist="38100" dir="2700000" algn="tl">
                    <a:srgbClr val="000000">
                      <a:alpha val="43137"/>
                    </a:srgbClr>
                  </a:outerShdw>
                </a:effectLst>
              </a:rPr>
              <a:t>忠于真理</a:t>
            </a:r>
            <a:endParaRPr lang="en-US" sz="3400" b="1" dirty="0" smtClean="0">
              <a:effectLst>
                <a:outerShdw blurRad="38100" dist="38100" dir="2700000" algn="tl">
                  <a:srgbClr val="000000">
                    <a:alpha val="43137"/>
                  </a:srgbClr>
                </a:outerShdw>
              </a:effectLst>
            </a:endParaRPr>
          </a:p>
        </p:txBody>
      </p:sp>
      <p:sp>
        <p:nvSpPr>
          <p:cNvPr id="21" name="Title 1"/>
          <p:cNvSpPr>
            <a:spLocks noGrp="1"/>
          </p:cNvSpPr>
          <p:nvPr>
            <p:ph type="title"/>
          </p:nvPr>
        </p:nvSpPr>
        <p:spPr>
          <a:xfrm>
            <a:off x="0" y="0"/>
            <a:ext cx="9144000" cy="457200"/>
          </a:xfrm>
          <a:solidFill>
            <a:srgbClr val="FFFF00"/>
          </a:solidFill>
          <a:ln w="57150">
            <a:solidFill>
              <a:schemeClr val="tx1"/>
            </a:solidFill>
          </a:ln>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solidFill>
                  <a:schemeClr val="tx1"/>
                </a:solidFill>
                <a:effectLst>
                  <a:outerShdw blurRad="38100" dist="38100" dir="2700000" algn="tl">
                    <a:srgbClr val="000000">
                      <a:alpha val="43137"/>
                    </a:srgbClr>
                  </a:outerShdw>
                </a:effectLst>
              </a:rPr>
              <a:t>DEVOTION TO TRUTH</a:t>
            </a:r>
            <a:endParaRPr lang="en-US" sz="2800" b="1" dirty="0">
              <a:solidFill>
                <a:schemeClr val="tx1"/>
              </a:solidFill>
              <a:effectLst>
                <a:outerShdw blurRad="38100" dist="38100" dir="2700000" algn="tl">
                  <a:srgbClr val="000000">
                    <a:alpha val="43137"/>
                  </a:srgbClr>
                </a:outerShdw>
              </a:effectLst>
            </a:endParaRPr>
          </a:p>
        </p:txBody>
      </p:sp>
      <p:pic>
        <p:nvPicPr>
          <p:cNvPr id="22" name="Picture 21" descr="3r.jpg"/>
          <p:cNvPicPr>
            <a:picLocks noChangeAspect="1"/>
          </p:cNvPicPr>
          <p:nvPr/>
        </p:nvPicPr>
        <p:blipFill>
          <a:blip r:embed="rId3" cstate="print"/>
          <a:stretch>
            <a:fillRect/>
          </a:stretch>
        </p:blipFill>
        <p:spPr>
          <a:xfrm>
            <a:off x="5791200" y="4724400"/>
            <a:ext cx="2209800" cy="1657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Rectangle 7"/>
          <p:cNvSpPr/>
          <p:nvPr/>
        </p:nvSpPr>
        <p:spPr>
          <a:xfrm>
            <a:off x="228600" y="23622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Rectangle 12"/>
          <p:cNvSpPr/>
          <p:nvPr/>
        </p:nvSpPr>
        <p:spPr>
          <a:xfrm>
            <a:off x="228600" y="35814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Rectangle 13"/>
          <p:cNvSpPr/>
          <p:nvPr/>
        </p:nvSpPr>
        <p:spPr>
          <a:xfrm>
            <a:off x="228600" y="2971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TextBox 15"/>
          <p:cNvSpPr txBox="1"/>
          <p:nvPr/>
        </p:nvSpPr>
        <p:spPr>
          <a:xfrm>
            <a:off x="5029200" y="609600"/>
            <a:ext cx="3886200" cy="3908762"/>
          </a:xfrm>
          <a:prstGeom prst="rect">
            <a:avLst/>
          </a:prstGeom>
          <a:noFill/>
        </p:spPr>
        <p:txBody>
          <a:bodyPr wrap="square" rtlCol="0">
            <a:spAutoFit/>
          </a:bodyPr>
          <a:lstStyle/>
          <a:p>
            <a:pPr algn="ctr"/>
            <a:r>
              <a:rPr lang="zh-CN" altLang="en-US" sz="4000" b="1" dirty="0" smtClean="0">
                <a:solidFill>
                  <a:srgbClr val="C00000"/>
                </a:solidFill>
                <a:effectLst>
                  <a:outerShdw blurRad="38100" dist="38100" dir="2700000" algn="tl">
                    <a:srgbClr val="000000">
                      <a:alpha val="43137"/>
                    </a:srgbClr>
                  </a:outerShdw>
                </a:effectLst>
              </a:rPr>
              <a:t>接受圣经里神启示的祂自己，而不是你感觉祂该怎样或你认为祂该如何。</a:t>
            </a:r>
            <a:endParaRPr lang="en-US" sz="4000" b="1" dirty="0" smtClean="0">
              <a:solidFill>
                <a:srgbClr val="C00000"/>
              </a:solidFill>
              <a:effectLst>
                <a:outerShdw blurRad="38100" dist="38100" dir="2700000" algn="tl">
                  <a:srgbClr val="000000">
                    <a:alpha val="43137"/>
                  </a:srgbClr>
                </a:outerShdw>
              </a:effectLst>
            </a:endParaRPr>
          </a:p>
          <a:p>
            <a:pPr algn="ctr"/>
            <a:r>
              <a:rPr lang="en-US" sz="1600" dirty="0" smtClean="0"/>
              <a:t>(Accept God for who He is as revealed</a:t>
            </a:r>
          </a:p>
          <a:p>
            <a:pPr algn="ctr"/>
            <a:r>
              <a:rPr lang="en-US" sz="1600" dirty="0" smtClean="0"/>
              <a:t> in Scripture;  NOT as you feel He should be or how you think He should act. )</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1. </a:t>
            </a:r>
            <a:r>
              <a:rPr lang="zh-CN" altLang="en-US" sz="3600" b="1" dirty="0" smtClean="0">
                <a:solidFill>
                  <a:srgbClr val="FFFF00"/>
                </a:solidFill>
                <a:effectLst>
                  <a:outerShdw blurRad="38100" dist="38100" dir="2700000" algn="tl">
                    <a:srgbClr val="000000">
                      <a:alpha val="43137"/>
                    </a:srgbClr>
                  </a:outerShdw>
                </a:effectLst>
              </a:rPr>
              <a:t>谦卑</a:t>
            </a:r>
            <a:endParaRPr lang="en-US" sz="3600" b="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钻研神的道</a:t>
            </a:r>
            <a:endParaRPr lang="en-US" sz="3600" b="1" dirty="0" smtClean="0">
              <a:solidFill>
                <a:srgbClr val="FFFF00"/>
              </a:solidFill>
              <a:effectLst>
                <a:outerShdw blurRad="38100" dist="38100" dir="2700000" algn="tl">
                  <a:srgbClr val="000000">
                    <a:alpha val="43137"/>
                  </a:srgbClr>
                </a:outerShdw>
              </a:effectLst>
            </a:endParaRPr>
          </a:p>
        </p:txBody>
      </p:sp>
      <p:sp>
        <p:nvSpPr>
          <p:cNvPr id="19" name="TextBox 18"/>
          <p:cNvSpPr txBox="1"/>
          <p:nvPr/>
        </p:nvSpPr>
        <p:spPr>
          <a:xfrm>
            <a:off x="228600" y="1715869"/>
            <a:ext cx="4724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忠于真理</a:t>
            </a:r>
            <a:endParaRPr lang="en-US" sz="3400" b="1" dirty="0" smtClean="0">
              <a:solidFill>
                <a:srgbClr val="FFFF00"/>
              </a:solidFill>
              <a:effectLst>
                <a:outerShdw blurRad="38100" dist="38100" dir="2700000" algn="tl">
                  <a:srgbClr val="000000">
                    <a:alpha val="43137"/>
                  </a:srgbClr>
                </a:outerShdw>
              </a:effectLst>
            </a:endParaRPr>
          </a:p>
        </p:txBody>
      </p:sp>
      <p:sp>
        <p:nvSpPr>
          <p:cNvPr id="20" name="TextBox 19"/>
          <p:cNvSpPr txBox="1"/>
          <p:nvPr/>
        </p:nvSpPr>
        <p:spPr>
          <a:xfrm>
            <a:off x="228600" y="2286000"/>
            <a:ext cx="45720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a:t>
            </a:r>
            <a:r>
              <a:rPr lang="zh-CN" altLang="en-US" sz="3600" b="1" dirty="0" smtClean="0">
                <a:effectLst>
                  <a:outerShdw blurRad="38100" dist="38100" dir="2700000" algn="tl">
                    <a:srgbClr val="000000">
                      <a:alpha val="43137"/>
                    </a:srgbClr>
                  </a:outerShdw>
                </a:effectLst>
              </a:rPr>
              <a:t>让神做神</a:t>
            </a:r>
            <a:endParaRPr lang="en-US" sz="3600" b="1" dirty="0" smtClean="0">
              <a:effectLst>
                <a:outerShdw blurRad="38100" dist="38100" dir="2700000" algn="tl">
                  <a:srgbClr val="000000">
                    <a:alpha val="43137"/>
                  </a:srgbClr>
                </a:outerShdw>
              </a:effectLst>
            </a:endParaRP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3" name="TextBox 22"/>
          <p:cNvSpPr txBox="1"/>
          <p:nvPr/>
        </p:nvSpPr>
        <p:spPr>
          <a:xfrm>
            <a:off x="228600" y="35052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4" name="TextBox 23"/>
          <p:cNvSpPr txBox="1"/>
          <p:nvPr/>
        </p:nvSpPr>
        <p:spPr>
          <a:xfrm>
            <a:off x="228600" y="4038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5" name="TextBox 24"/>
          <p:cNvSpPr txBox="1"/>
          <p:nvPr/>
        </p:nvSpPr>
        <p:spPr>
          <a:xfrm>
            <a:off x="228600" y="47244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6" name="TextBox 25"/>
          <p:cNvSpPr txBox="1"/>
          <p:nvPr/>
        </p:nvSpPr>
        <p:spPr>
          <a:xfrm>
            <a:off x="228600" y="52578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9" name="Title 1"/>
          <p:cNvSpPr>
            <a:spLocks noGrp="1"/>
          </p:cNvSpPr>
          <p:nvPr>
            <p:ph type="title"/>
          </p:nvPr>
        </p:nvSpPr>
        <p:spPr>
          <a:xfrm>
            <a:off x="0" y="0"/>
            <a:ext cx="9144000" cy="457200"/>
          </a:xfrm>
          <a:solidFill>
            <a:srgbClr val="FFFF00"/>
          </a:solidFill>
          <a:ln w="57150">
            <a:solidFill>
              <a:schemeClr val="tx1"/>
            </a:solidFill>
          </a:ln>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solidFill>
                  <a:schemeClr val="tx1"/>
                </a:solidFill>
                <a:effectLst>
                  <a:outerShdw blurRad="38100" dist="38100" dir="2700000" algn="tl">
                    <a:srgbClr val="000000">
                      <a:alpha val="43137"/>
                    </a:srgbClr>
                  </a:outerShdw>
                </a:effectLst>
              </a:rPr>
              <a:t>LET GOD BE GOD</a:t>
            </a:r>
            <a:endParaRPr lang="en-US" sz="2800" b="1" dirty="0">
              <a:solidFill>
                <a:schemeClr val="tx1"/>
              </a:solidFill>
              <a:effectLst>
                <a:outerShdw blurRad="38100" dist="38100" dir="2700000" algn="tl">
                  <a:srgbClr val="000000">
                    <a:alpha val="43137"/>
                  </a:srgbClr>
                </a:outerShdw>
              </a:effectLst>
            </a:endParaRPr>
          </a:p>
        </p:txBody>
      </p:sp>
      <p:pic>
        <p:nvPicPr>
          <p:cNvPr id="30" name="Picture 29" descr="2597738850_0b6e1c626a.jpg"/>
          <p:cNvPicPr>
            <a:picLocks noChangeAspect="1"/>
          </p:cNvPicPr>
          <p:nvPr/>
        </p:nvPicPr>
        <p:blipFill>
          <a:blip r:embed="rId3" cstate="print"/>
          <a:stretch>
            <a:fillRect/>
          </a:stretch>
        </p:blipFill>
        <p:spPr>
          <a:xfrm>
            <a:off x="5638800" y="4572000"/>
            <a:ext cx="2590369"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800"/>
          </a:xfr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zh-CN"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什么是神学</a:t>
            </a: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Subtitle 2"/>
          <p:cNvSpPr>
            <a:spLocks noGrp="1"/>
          </p:cNvSpPr>
          <p:nvPr>
            <p:ph type="subTitle" idx="1"/>
          </p:nvPr>
        </p:nvSpPr>
        <p:spPr>
          <a:xfrm>
            <a:off x="0" y="6324600"/>
            <a:ext cx="9144000" cy="533400"/>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US" sz="2400" b="1" dirty="0" smtClean="0">
                <a:solidFill>
                  <a:schemeClr val="bg1"/>
                </a:solidFill>
                <a:latin typeface="Arial Narrow" pitchFamily="34" charset="0"/>
              </a:rPr>
              <a:t>What is THEOLOGY?</a:t>
            </a:r>
            <a:endParaRPr lang="en-US" sz="2400" b="1" dirty="0">
              <a:solidFill>
                <a:schemeClr val="bg1"/>
              </a:solidFill>
              <a:latin typeface="Arial Narrow" pitchFamily="34" charset="0"/>
            </a:endParaRPr>
          </a:p>
        </p:txBody>
      </p:sp>
      <p:pic>
        <p:nvPicPr>
          <p:cNvPr id="6" name="Picture 5" descr="agmisc20.gif"/>
          <p:cNvPicPr>
            <a:picLocks noChangeAspect="1"/>
          </p:cNvPicPr>
          <p:nvPr/>
        </p:nvPicPr>
        <p:blipFill>
          <a:blip r:embed="rId2" cstate="print"/>
          <a:stretch>
            <a:fillRect/>
          </a:stretch>
        </p:blipFill>
        <p:spPr>
          <a:xfrm>
            <a:off x="1905000" y="1066800"/>
            <a:ext cx="5257800" cy="52578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Rectangle 12"/>
          <p:cNvSpPr/>
          <p:nvPr/>
        </p:nvSpPr>
        <p:spPr>
          <a:xfrm>
            <a:off x="228600" y="35814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Rectangle 13"/>
          <p:cNvSpPr/>
          <p:nvPr/>
        </p:nvSpPr>
        <p:spPr>
          <a:xfrm>
            <a:off x="228600" y="29718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TextBox 15"/>
          <p:cNvSpPr txBox="1"/>
          <p:nvPr/>
        </p:nvSpPr>
        <p:spPr>
          <a:xfrm>
            <a:off x="5029200" y="609600"/>
            <a:ext cx="3886200" cy="3908762"/>
          </a:xfrm>
          <a:prstGeom prst="rect">
            <a:avLst/>
          </a:prstGeom>
          <a:noFill/>
        </p:spPr>
        <p:txBody>
          <a:bodyPr wrap="square" rtlCol="0">
            <a:spAutoFit/>
          </a:bodyPr>
          <a:lstStyle/>
          <a:p>
            <a:pPr algn="ctr"/>
            <a:r>
              <a:rPr lang="zh-CN" altLang="en-US" sz="4000" b="1" dirty="0" smtClean="0">
                <a:solidFill>
                  <a:srgbClr val="C00000"/>
                </a:solidFill>
                <a:effectLst>
                  <a:outerShdw blurRad="38100" dist="38100" dir="2700000" algn="tl">
                    <a:srgbClr val="000000">
                      <a:alpha val="43137"/>
                    </a:srgbClr>
                  </a:outerShdw>
                </a:effectLst>
              </a:rPr>
              <a:t>确保将观点与事实分开</a:t>
            </a:r>
            <a:r>
              <a:rPr lang="en-US" altLang="zh-CN" sz="4000" b="1" dirty="0" smtClean="0">
                <a:solidFill>
                  <a:srgbClr val="C00000"/>
                </a:solidFill>
                <a:effectLst>
                  <a:outerShdw blurRad="38100" dist="38100" dir="2700000" algn="tl">
                    <a:srgbClr val="000000">
                      <a:alpha val="43137"/>
                    </a:srgbClr>
                  </a:outerShdw>
                </a:effectLst>
              </a:rPr>
              <a:t>. </a:t>
            </a:r>
            <a:r>
              <a:rPr lang="zh-CN" altLang="en-US" sz="4000" b="1" dirty="0" smtClean="0">
                <a:solidFill>
                  <a:srgbClr val="C00000"/>
                </a:solidFill>
                <a:effectLst>
                  <a:outerShdw blurRad="38100" dist="38100" dir="2700000" algn="tl">
                    <a:srgbClr val="000000">
                      <a:alpha val="43137"/>
                    </a:srgbClr>
                  </a:outerShdw>
                </a:effectLst>
              </a:rPr>
              <a:t>有自己的观点是可以的</a:t>
            </a:r>
            <a:r>
              <a:rPr lang="en-US" altLang="zh-CN" sz="4000" b="1" dirty="0" smtClean="0">
                <a:solidFill>
                  <a:srgbClr val="C00000"/>
                </a:solidFill>
                <a:effectLst>
                  <a:outerShdw blurRad="38100" dist="38100" dir="2700000" algn="tl">
                    <a:srgbClr val="000000">
                      <a:alpha val="43137"/>
                    </a:srgbClr>
                  </a:outerShdw>
                </a:effectLst>
              </a:rPr>
              <a:t>,</a:t>
            </a:r>
            <a:r>
              <a:rPr lang="zh-CN" altLang="en-US" sz="4000" b="1" dirty="0" smtClean="0">
                <a:solidFill>
                  <a:srgbClr val="C00000"/>
                </a:solidFill>
                <a:effectLst>
                  <a:outerShdw blurRad="38100" dist="38100" dir="2700000" algn="tl">
                    <a:srgbClr val="000000">
                      <a:alpha val="43137"/>
                    </a:srgbClr>
                  </a:outerShdw>
                </a:effectLst>
              </a:rPr>
              <a:t>但要意识并承认你可能错了。</a:t>
            </a:r>
            <a:endParaRPr lang="en-US" sz="1600" dirty="0" smtClean="0">
              <a:solidFill>
                <a:srgbClr val="C00000"/>
              </a:solidFill>
            </a:endParaRPr>
          </a:p>
          <a:p>
            <a:pPr algn="ctr"/>
            <a:r>
              <a:rPr lang="en-US" sz="1600" dirty="0" smtClean="0"/>
              <a:t>(Make sure you separate opinions from fact. It is okay to have an opinion but realize and admit that you may be wrong.) </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1. </a:t>
            </a:r>
            <a:r>
              <a:rPr lang="zh-CN" altLang="en-US" sz="3600" b="1" dirty="0" smtClean="0">
                <a:solidFill>
                  <a:srgbClr val="FFFF00"/>
                </a:solidFill>
                <a:effectLst>
                  <a:outerShdw blurRad="38100" dist="38100" dir="2700000" algn="tl">
                    <a:srgbClr val="000000">
                      <a:alpha val="43137"/>
                    </a:srgbClr>
                  </a:outerShdw>
                </a:effectLst>
              </a:rPr>
              <a:t>谦卑</a:t>
            </a:r>
            <a:endParaRPr lang="en-US" sz="3600" b="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钻研神的道</a:t>
            </a:r>
            <a:endParaRPr lang="en-US" sz="3600" b="1" dirty="0" smtClean="0">
              <a:solidFill>
                <a:srgbClr val="FFFF00"/>
              </a:solidFill>
              <a:effectLst>
                <a:outerShdw blurRad="38100" dist="38100" dir="2700000" algn="tl">
                  <a:srgbClr val="000000">
                    <a:alpha val="43137"/>
                  </a:srgbClr>
                </a:outerShdw>
              </a:effectLst>
            </a:endParaRPr>
          </a:p>
        </p:txBody>
      </p:sp>
      <p:sp>
        <p:nvSpPr>
          <p:cNvPr id="19" name="TextBox 18"/>
          <p:cNvSpPr txBox="1"/>
          <p:nvPr/>
        </p:nvSpPr>
        <p:spPr>
          <a:xfrm>
            <a:off x="228600" y="1715869"/>
            <a:ext cx="4724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忠于真理</a:t>
            </a:r>
            <a:endParaRPr lang="en-US" sz="3400" b="1" dirty="0" smtClean="0">
              <a:solidFill>
                <a:srgbClr val="FFFF00"/>
              </a:solidFill>
              <a:effectLst>
                <a:outerShdw blurRad="38100" dist="38100" dir="2700000" algn="tl">
                  <a:srgbClr val="000000">
                    <a:alpha val="43137"/>
                  </a:srgbClr>
                </a:outerShdw>
              </a:effectLst>
            </a:endParaRP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让神做神</a:t>
            </a:r>
            <a:endParaRPr lang="en-US" sz="3600" b="1" dirty="0" smtClean="0">
              <a:solidFill>
                <a:srgbClr val="FFFF00"/>
              </a:solidFill>
              <a:effectLst>
                <a:outerShdw blurRad="38100" dist="38100" dir="2700000" algn="tl">
                  <a:srgbClr val="000000">
                    <a:alpha val="43137"/>
                  </a:srgbClr>
                </a:outerShdw>
              </a:effectLst>
            </a:endParaRP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5. </a:t>
            </a:r>
            <a:r>
              <a:rPr lang="zh-CN" altLang="en-US" sz="3600" b="1" dirty="0" smtClean="0">
                <a:effectLst>
                  <a:outerShdw blurRad="38100" dist="38100" dir="2700000" algn="tl">
                    <a:srgbClr val="000000">
                      <a:alpha val="43137"/>
                    </a:srgbClr>
                  </a:outerShdw>
                </a:effectLst>
              </a:rPr>
              <a:t>“我的观点是</a:t>
            </a:r>
            <a:r>
              <a:rPr lang="en-US" altLang="zh-CN" sz="3600" b="1" dirty="0" smtClean="0">
                <a:effectLst>
                  <a:outerShdw blurRad="38100" dist="38100" dir="2700000" algn="tl">
                    <a:srgbClr val="000000">
                      <a:alpha val="43137"/>
                    </a:srgbClr>
                  </a:outerShdw>
                </a:effectLst>
              </a:rPr>
              <a:t>…</a:t>
            </a:r>
            <a:r>
              <a:rPr lang="zh-CN" altLang="en-US" sz="3600" b="1" dirty="0" smtClean="0">
                <a:effectLst>
                  <a:outerShdw blurRad="38100" dist="38100" dir="2700000" algn="tl">
                    <a:srgbClr val="000000">
                      <a:alpha val="43137"/>
                    </a:srgbClr>
                  </a:outerShdw>
                </a:effectLst>
              </a:rPr>
              <a:t>”</a:t>
            </a:r>
            <a:endParaRPr lang="en-US" sz="3600" b="1" dirty="0" smtClean="0">
              <a:effectLst>
                <a:outerShdw blurRad="38100" dist="38100" dir="2700000" algn="tl">
                  <a:srgbClr val="000000">
                    <a:alpha val="43137"/>
                  </a:srgbClr>
                </a:outerShdw>
              </a:effectLst>
            </a:endParaRPr>
          </a:p>
        </p:txBody>
      </p:sp>
      <p:sp>
        <p:nvSpPr>
          <p:cNvPr id="23" name="TextBox 22"/>
          <p:cNvSpPr txBox="1"/>
          <p:nvPr/>
        </p:nvSpPr>
        <p:spPr>
          <a:xfrm>
            <a:off x="228600" y="35052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4" name="TextBox 23"/>
          <p:cNvSpPr txBox="1"/>
          <p:nvPr/>
        </p:nvSpPr>
        <p:spPr>
          <a:xfrm>
            <a:off x="228600" y="4038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5" name="TextBox 24"/>
          <p:cNvSpPr txBox="1"/>
          <p:nvPr/>
        </p:nvSpPr>
        <p:spPr>
          <a:xfrm>
            <a:off x="228600" y="47244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6" name="TextBox 25"/>
          <p:cNvSpPr txBox="1"/>
          <p:nvPr/>
        </p:nvSpPr>
        <p:spPr>
          <a:xfrm>
            <a:off x="228600" y="52578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9" name="Title 1"/>
          <p:cNvSpPr>
            <a:spLocks noGrp="1"/>
          </p:cNvSpPr>
          <p:nvPr>
            <p:ph type="title"/>
          </p:nvPr>
        </p:nvSpPr>
        <p:spPr>
          <a:xfrm>
            <a:off x="0" y="0"/>
            <a:ext cx="9144000" cy="457200"/>
          </a:xfrm>
          <a:solidFill>
            <a:srgbClr val="FFFF00"/>
          </a:solidFill>
          <a:ln w="57150">
            <a:solidFill>
              <a:schemeClr val="tx1"/>
            </a:solidFill>
          </a:ln>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solidFill>
                  <a:schemeClr val="tx1"/>
                </a:solidFill>
                <a:effectLst>
                  <a:outerShdw blurRad="38100" dist="38100" dir="2700000" algn="tl">
                    <a:srgbClr val="000000">
                      <a:alpha val="43137"/>
                    </a:srgbClr>
                  </a:outerShdw>
                </a:effectLst>
              </a:rPr>
              <a:t>“MY OPINION IS…”</a:t>
            </a:r>
            <a:endParaRPr lang="en-US" sz="2800" b="1" dirty="0">
              <a:solidFill>
                <a:schemeClr val="tx1"/>
              </a:solidFill>
              <a:effectLst>
                <a:outerShdw blurRad="38100" dist="38100" dir="2700000" algn="tl">
                  <a:srgbClr val="000000">
                    <a:alpha val="43137"/>
                  </a:srgbClr>
                </a:outerShdw>
              </a:effectLst>
            </a:endParaRPr>
          </a:p>
        </p:txBody>
      </p:sp>
      <p:pic>
        <p:nvPicPr>
          <p:cNvPr id="57346" name="Picture 2" descr="http://i.telegraph.co.uk/telegraph/multimedia/archive/01132/opinion-graphics-2_1132707a.jpg"/>
          <p:cNvPicPr>
            <a:picLocks noChangeAspect="1" noChangeArrowheads="1"/>
          </p:cNvPicPr>
          <p:nvPr/>
        </p:nvPicPr>
        <p:blipFill>
          <a:blip r:embed="rId3" cstate="print"/>
          <a:srcRect/>
          <a:stretch>
            <a:fillRect/>
          </a:stretch>
        </p:blipFill>
        <p:spPr bwMode="auto">
          <a:xfrm>
            <a:off x="5486400" y="4495800"/>
            <a:ext cx="2895600" cy="18966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Rectangle 12"/>
          <p:cNvSpPr/>
          <p:nvPr/>
        </p:nvSpPr>
        <p:spPr>
          <a:xfrm>
            <a:off x="228600" y="35814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Rectangle 13"/>
          <p:cNvSpPr/>
          <p:nvPr/>
        </p:nvSpPr>
        <p:spPr>
          <a:xfrm>
            <a:off x="228600" y="2971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Rectangle 14"/>
          <p:cNvSpPr/>
          <p:nvPr/>
        </p:nvSpPr>
        <p:spPr>
          <a:xfrm>
            <a:off x="4876800" y="3810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TextBox 15"/>
          <p:cNvSpPr txBox="1"/>
          <p:nvPr/>
        </p:nvSpPr>
        <p:spPr>
          <a:xfrm>
            <a:off x="4800600" y="457200"/>
            <a:ext cx="4114800" cy="4401205"/>
          </a:xfrm>
          <a:prstGeom prst="rect">
            <a:avLst/>
          </a:prstGeom>
          <a:noFill/>
        </p:spPr>
        <p:txBody>
          <a:bodyPr wrap="square" rtlCol="0">
            <a:spAutoFit/>
          </a:bodyPr>
          <a:lstStyle/>
          <a:p>
            <a:pPr algn="ctr"/>
            <a:r>
              <a:rPr lang="zh-CN" altLang="en-US" sz="3600" b="1" dirty="0" smtClean="0">
                <a:solidFill>
                  <a:srgbClr val="C00000"/>
                </a:solidFill>
                <a:effectLst>
                  <a:outerShdw blurRad="38100" dist="38100" dir="2700000" algn="tl">
                    <a:srgbClr val="000000">
                      <a:alpha val="43137"/>
                    </a:srgbClr>
                  </a:outerShdw>
                </a:effectLst>
              </a:rPr>
              <a:t>所有的经文都有上下文。问谁写的？写给谁？何时？为什么？哪里？正确答案总能在上下文里找到。</a:t>
            </a:r>
            <a:endParaRPr lang="en-US" sz="3600" b="1" dirty="0" smtClean="0">
              <a:solidFill>
                <a:srgbClr val="C00000"/>
              </a:solidFill>
              <a:effectLst>
                <a:outerShdw blurRad="38100" dist="38100" dir="2700000" algn="tl">
                  <a:srgbClr val="000000">
                    <a:alpha val="43137"/>
                  </a:srgbClr>
                </a:outerShdw>
              </a:effectLst>
            </a:endParaRPr>
          </a:p>
          <a:p>
            <a:pPr algn="ctr"/>
            <a:endParaRPr lang="en-US" sz="1600" dirty="0" smtClean="0"/>
          </a:p>
          <a:p>
            <a:r>
              <a:rPr lang="en-US" sz="1600" dirty="0" smtClean="0"/>
              <a:t>(All verses have a context. Ask who wrote it?  To whom? When? Why? Where? The truth is always found in context.)</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1. </a:t>
            </a:r>
            <a:r>
              <a:rPr lang="zh-CN" altLang="en-US" sz="3600" b="1" dirty="0" smtClean="0">
                <a:solidFill>
                  <a:srgbClr val="FFFF00"/>
                </a:solidFill>
                <a:effectLst>
                  <a:outerShdw blurRad="38100" dist="38100" dir="2700000" algn="tl">
                    <a:srgbClr val="000000">
                      <a:alpha val="43137"/>
                    </a:srgbClr>
                  </a:outerShdw>
                </a:effectLst>
              </a:rPr>
              <a:t>谦卑</a:t>
            </a:r>
            <a:endParaRPr lang="en-US" sz="3600" b="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钻研神的道</a:t>
            </a:r>
            <a:endParaRPr lang="en-US" sz="3600" b="1" dirty="0" smtClean="0">
              <a:solidFill>
                <a:srgbClr val="FFFF00"/>
              </a:solidFill>
              <a:effectLst>
                <a:outerShdw blurRad="38100" dist="38100" dir="2700000" algn="tl">
                  <a:srgbClr val="000000">
                    <a:alpha val="43137"/>
                  </a:srgbClr>
                </a:outerShdw>
              </a:effectLst>
            </a:endParaRPr>
          </a:p>
        </p:txBody>
      </p:sp>
      <p:sp>
        <p:nvSpPr>
          <p:cNvPr id="19" name="TextBox 18"/>
          <p:cNvSpPr txBox="1"/>
          <p:nvPr/>
        </p:nvSpPr>
        <p:spPr>
          <a:xfrm>
            <a:off x="228600" y="1715869"/>
            <a:ext cx="4724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忠于真理</a:t>
            </a:r>
            <a:endParaRPr lang="en-US" sz="3400" b="1" dirty="0" smtClean="0">
              <a:solidFill>
                <a:srgbClr val="FFFF00"/>
              </a:solidFill>
              <a:effectLst>
                <a:outerShdw blurRad="38100" dist="38100" dir="2700000" algn="tl">
                  <a:srgbClr val="000000">
                    <a:alpha val="43137"/>
                  </a:srgbClr>
                </a:outerShdw>
              </a:effectLst>
            </a:endParaRP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让神做神</a:t>
            </a:r>
            <a:endParaRPr lang="en-US" sz="3600" b="1" dirty="0" smtClean="0">
              <a:solidFill>
                <a:srgbClr val="FFFF00"/>
              </a:solidFill>
              <a:effectLst>
                <a:outerShdw blurRad="38100" dist="38100" dir="2700000" algn="tl">
                  <a:srgbClr val="000000">
                    <a:alpha val="43137"/>
                  </a:srgbClr>
                </a:outerShdw>
              </a:effectLst>
            </a:endParaRP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5. </a:t>
            </a:r>
            <a:r>
              <a:rPr lang="zh-CN" altLang="en-US" sz="3600" b="1" dirty="0" smtClean="0">
                <a:solidFill>
                  <a:srgbClr val="FFFF00"/>
                </a:solidFill>
                <a:effectLst>
                  <a:outerShdw blurRad="38100" dist="38100" dir="2700000" algn="tl">
                    <a:srgbClr val="000000">
                      <a:alpha val="43137"/>
                    </a:srgbClr>
                  </a:outerShdw>
                </a:effectLst>
              </a:rPr>
              <a:t>“我的观点是</a:t>
            </a:r>
            <a:r>
              <a:rPr lang="en-US" altLang="zh-CN" sz="3600" b="1" dirty="0" smtClean="0">
                <a:solidFill>
                  <a:srgbClr val="FFFF00"/>
                </a:solidFill>
                <a:effectLst>
                  <a:outerShdw blurRad="38100" dist="38100" dir="2700000" algn="tl">
                    <a:srgbClr val="000000">
                      <a:alpha val="43137"/>
                    </a:srgbClr>
                  </a:outerShdw>
                </a:effectLst>
              </a:rPr>
              <a:t>…</a:t>
            </a:r>
            <a:r>
              <a:rPr lang="zh-CN" altLang="en-US" sz="3600" b="1" dirty="0" smtClean="0">
                <a:solidFill>
                  <a:srgbClr val="FFFF00"/>
                </a:solidFill>
                <a:effectLst>
                  <a:outerShdw blurRad="38100" dist="38100" dir="2700000" algn="tl">
                    <a:srgbClr val="000000">
                      <a:alpha val="43137"/>
                    </a:srgbClr>
                  </a:outerShdw>
                </a:effectLst>
              </a:rPr>
              <a:t>”</a:t>
            </a:r>
            <a:endParaRPr lang="en-US" sz="3600" b="1" dirty="0" smtClean="0">
              <a:solidFill>
                <a:srgbClr val="FFFF00"/>
              </a:solidFill>
              <a:effectLst>
                <a:outerShdw blurRad="38100" dist="38100" dir="2700000" algn="tl">
                  <a:srgbClr val="000000">
                    <a:alpha val="43137"/>
                  </a:srgbClr>
                </a:outerShdw>
              </a:effectLst>
            </a:endParaRPr>
          </a:p>
        </p:txBody>
      </p:sp>
      <p:sp>
        <p:nvSpPr>
          <p:cNvPr id="23" name="TextBox 22"/>
          <p:cNvSpPr txBox="1"/>
          <p:nvPr/>
        </p:nvSpPr>
        <p:spPr>
          <a:xfrm>
            <a:off x="228600" y="3505200"/>
            <a:ext cx="48768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6. </a:t>
            </a:r>
            <a:r>
              <a:rPr lang="zh-CN" altLang="en-US" sz="3600" b="1" dirty="0" smtClean="0">
                <a:effectLst>
                  <a:outerShdw blurRad="38100" dist="38100" dir="2700000" algn="tl">
                    <a:srgbClr val="000000">
                      <a:alpha val="43137"/>
                    </a:srgbClr>
                  </a:outerShdw>
                </a:effectLst>
              </a:rPr>
              <a:t>保持上下文</a:t>
            </a:r>
            <a:endParaRPr lang="en-US" sz="3400" b="1" dirty="0" smtClean="0">
              <a:effectLst>
                <a:outerShdw blurRad="38100" dist="38100" dir="2700000" algn="tl">
                  <a:srgbClr val="000000">
                    <a:alpha val="43137"/>
                  </a:srgbClr>
                </a:outerShdw>
              </a:effectLst>
            </a:endParaRPr>
          </a:p>
        </p:txBody>
      </p:sp>
      <p:sp>
        <p:nvSpPr>
          <p:cNvPr id="24" name="TextBox 23"/>
          <p:cNvSpPr txBox="1"/>
          <p:nvPr/>
        </p:nvSpPr>
        <p:spPr>
          <a:xfrm>
            <a:off x="228600" y="4038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5" name="TextBox 24"/>
          <p:cNvSpPr txBox="1"/>
          <p:nvPr/>
        </p:nvSpPr>
        <p:spPr>
          <a:xfrm>
            <a:off x="228600" y="47244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6" name="TextBox 25"/>
          <p:cNvSpPr txBox="1"/>
          <p:nvPr/>
        </p:nvSpPr>
        <p:spPr>
          <a:xfrm>
            <a:off x="228600" y="52578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9" name="Title 1"/>
          <p:cNvSpPr>
            <a:spLocks noGrp="1"/>
          </p:cNvSpPr>
          <p:nvPr>
            <p:ph type="title"/>
          </p:nvPr>
        </p:nvSpPr>
        <p:spPr>
          <a:xfrm>
            <a:off x="0" y="0"/>
            <a:ext cx="9144000" cy="457200"/>
          </a:xfrm>
          <a:solidFill>
            <a:srgbClr val="FFFF00"/>
          </a:solidFill>
          <a:ln w="57150">
            <a:solidFill>
              <a:schemeClr val="tx1"/>
            </a:solidFill>
          </a:ln>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solidFill>
                  <a:schemeClr val="tx1"/>
                </a:solidFill>
                <a:effectLst>
                  <a:outerShdw blurRad="38100" dist="38100" dir="2700000" algn="tl">
                    <a:srgbClr val="000000">
                      <a:alpha val="43137"/>
                    </a:srgbClr>
                  </a:outerShdw>
                </a:effectLst>
              </a:rPr>
              <a:t>KEEP IT IN CONTEXT</a:t>
            </a:r>
            <a:endParaRPr lang="en-US" sz="2800" b="1" dirty="0">
              <a:solidFill>
                <a:schemeClr val="tx1"/>
              </a:solidFill>
              <a:effectLst>
                <a:outerShdw blurRad="38100" dist="38100" dir="2700000" algn="tl">
                  <a:srgbClr val="000000">
                    <a:alpha val="43137"/>
                  </a:srgbClr>
                </a:outerShdw>
              </a:effectLst>
            </a:endParaRPr>
          </a:p>
        </p:txBody>
      </p:sp>
      <p:pic>
        <p:nvPicPr>
          <p:cNvPr id="30" name="Picture 29" descr="FAQman.jpg"/>
          <p:cNvPicPr>
            <a:picLocks noChangeAspect="1"/>
          </p:cNvPicPr>
          <p:nvPr/>
        </p:nvPicPr>
        <p:blipFill>
          <a:blip r:embed="rId3" cstate="print"/>
          <a:stretch>
            <a:fillRect/>
          </a:stretch>
        </p:blipFill>
        <p:spPr>
          <a:xfrm>
            <a:off x="6858000" y="4800600"/>
            <a:ext cx="1524000" cy="15240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Rectangle 11"/>
          <p:cNvSpPr/>
          <p:nvPr/>
        </p:nvSpPr>
        <p:spPr>
          <a:xfrm>
            <a:off x="228600" y="41910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Rectangle 12"/>
          <p:cNvSpPr/>
          <p:nvPr/>
        </p:nvSpPr>
        <p:spPr>
          <a:xfrm>
            <a:off x="228600" y="35814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Rectangle 13"/>
          <p:cNvSpPr/>
          <p:nvPr/>
        </p:nvSpPr>
        <p:spPr>
          <a:xfrm>
            <a:off x="228600" y="2971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TextBox 15"/>
          <p:cNvSpPr txBox="1"/>
          <p:nvPr/>
        </p:nvSpPr>
        <p:spPr>
          <a:xfrm>
            <a:off x="4953000" y="609600"/>
            <a:ext cx="3962400" cy="4893647"/>
          </a:xfrm>
          <a:prstGeom prst="rect">
            <a:avLst/>
          </a:prstGeom>
          <a:noFill/>
        </p:spPr>
        <p:txBody>
          <a:bodyPr wrap="square" rtlCol="0">
            <a:spAutoFit/>
          </a:bodyPr>
          <a:lstStyle/>
          <a:p>
            <a:pPr algn="ctr"/>
            <a:r>
              <a:rPr lang="zh-CN" altLang="en-US" sz="4400" b="1" dirty="0" smtClean="0">
                <a:solidFill>
                  <a:srgbClr val="C00000"/>
                </a:solidFill>
                <a:effectLst>
                  <a:outerShdw blurRad="38100" dist="38100" dir="2700000" algn="tl">
                    <a:srgbClr val="000000">
                      <a:alpha val="43137"/>
                    </a:srgbClr>
                  </a:outerShdw>
                </a:effectLst>
              </a:rPr>
              <a:t>只有正确的释经才能带来正确的应用。决不在没有释经的情况下就应用某节经文。</a:t>
            </a:r>
            <a:endParaRPr lang="en-US" sz="4400" b="1" dirty="0" smtClean="0">
              <a:solidFill>
                <a:srgbClr val="C00000"/>
              </a:solidFill>
              <a:effectLst>
                <a:outerShdw blurRad="38100" dist="38100" dir="2700000" algn="tl">
                  <a:srgbClr val="000000">
                    <a:alpha val="43137"/>
                  </a:srgbClr>
                </a:outerShdw>
              </a:effectLst>
            </a:endParaRPr>
          </a:p>
          <a:p>
            <a:r>
              <a:rPr lang="en-US" sz="1600" dirty="0" smtClean="0"/>
              <a:t>(Only a true interpretation can lead to a true application. Never apply a verse without first interpreting it.)</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1. </a:t>
            </a:r>
            <a:r>
              <a:rPr lang="zh-CN" altLang="en-US" sz="3600" b="1" dirty="0" smtClean="0">
                <a:solidFill>
                  <a:srgbClr val="FFFF00"/>
                </a:solidFill>
                <a:effectLst>
                  <a:outerShdw blurRad="38100" dist="38100" dir="2700000" algn="tl">
                    <a:srgbClr val="000000">
                      <a:alpha val="43137"/>
                    </a:srgbClr>
                  </a:outerShdw>
                </a:effectLst>
              </a:rPr>
              <a:t>谦卑</a:t>
            </a:r>
            <a:endParaRPr lang="en-US" sz="3600" b="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钻研神的道</a:t>
            </a:r>
            <a:endParaRPr lang="en-US" sz="3600" b="1" dirty="0" smtClean="0">
              <a:solidFill>
                <a:srgbClr val="FFFF00"/>
              </a:solidFill>
              <a:effectLst>
                <a:outerShdw blurRad="38100" dist="38100" dir="2700000" algn="tl">
                  <a:srgbClr val="000000">
                    <a:alpha val="43137"/>
                  </a:srgbClr>
                </a:outerShdw>
              </a:effectLst>
            </a:endParaRPr>
          </a:p>
        </p:txBody>
      </p:sp>
      <p:sp>
        <p:nvSpPr>
          <p:cNvPr id="19" name="TextBox 18"/>
          <p:cNvSpPr txBox="1"/>
          <p:nvPr/>
        </p:nvSpPr>
        <p:spPr>
          <a:xfrm>
            <a:off x="228600" y="1715869"/>
            <a:ext cx="4724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忠于真理</a:t>
            </a:r>
            <a:endParaRPr lang="en-US" sz="3400" b="1" dirty="0" smtClean="0">
              <a:solidFill>
                <a:srgbClr val="FFFF00"/>
              </a:solidFill>
              <a:effectLst>
                <a:outerShdw blurRad="38100" dist="38100" dir="2700000" algn="tl">
                  <a:srgbClr val="000000">
                    <a:alpha val="43137"/>
                  </a:srgbClr>
                </a:outerShdw>
              </a:effectLst>
            </a:endParaRP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让神做神</a:t>
            </a:r>
            <a:endParaRPr lang="en-US" sz="3600" b="1" dirty="0" smtClean="0">
              <a:solidFill>
                <a:srgbClr val="FFFF00"/>
              </a:solidFill>
              <a:effectLst>
                <a:outerShdw blurRad="38100" dist="38100" dir="2700000" algn="tl">
                  <a:srgbClr val="000000">
                    <a:alpha val="43137"/>
                  </a:srgbClr>
                </a:outerShdw>
              </a:effectLst>
            </a:endParaRP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5. </a:t>
            </a:r>
            <a:r>
              <a:rPr lang="zh-CN" altLang="en-US" sz="3600" b="1" dirty="0" smtClean="0">
                <a:solidFill>
                  <a:srgbClr val="FFFF00"/>
                </a:solidFill>
                <a:effectLst>
                  <a:outerShdw blurRad="38100" dist="38100" dir="2700000" algn="tl">
                    <a:srgbClr val="000000">
                      <a:alpha val="43137"/>
                    </a:srgbClr>
                  </a:outerShdw>
                </a:effectLst>
              </a:rPr>
              <a:t>“我的观点是</a:t>
            </a:r>
            <a:r>
              <a:rPr lang="en-US" altLang="zh-CN" sz="3600" b="1" dirty="0" smtClean="0">
                <a:solidFill>
                  <a:srgbClr val="FFFF00"/>
                </a:solidFill>
                <a:effectLst>
                  <a:outerShdw blurRad="38100" dist="38100" dir="2700000" algn="tl">
                    <a:srgbClr val="000000">
                      <a:alpha val="43137"/>
                    </a:srgbClr>
                  </a:outerShdw>
                </a:effectLst>
              </a:rPr>
              <a:t>…</a:t>
            </a:r>
            <a:r>
              <a:rPr lang="zh-CN" altLang="en-US" sz="3600" b="1" dirty="0" smtClean="0">
                <a:solidFill>
                  <a:srgbClr val="FFFF00"/>
                </a:solidFill>
                <a:effectLst>
                  <a:outerShdw blurRad="38100" dist="38100" dir="2700000" algn="tl">
                    <a:srgbClr val="000000">
                      <a:alpha val="43137"/>
                    </a:srgbClr>
                  </a:outerShdw>
                </a:effectLst>
              </a:rPr>
              <a:t>”</a:t>
            </a:r>
            <a:endParaRPr lang="en-US" sz="3600" b="1" dirty="0" smtClean="0">
              <a:solidFill>
                <a:srgbClr val="FFFF00"/>
              </a:solidFill>
              <a:effectLst>
                <a:outerShdw blurRad="38100" dist="38100" dir="2700000" algn="tl">
                  <a:srgbClr val="000000">
                    <a:alpha val="43137"/>
                  </a:srgbClr>
                </a:outerShdw>
              </a:effectLst>
            </a:endParaRPr>
          </a:p>
        </p:txBody>
      </p:sp>
      <p:sp>
        <p:nvSpPr>
          <p:cNvPr id="23" name="TextBox 22"/>
          <p:cNvSpPr txBox="1"/>
          <p:nvPr/>
        </p:nvSpPr>
        <p:spPr>
          <a:xfrm>
            <a:off x="228600" y="3505200"/>
            <a:ext cx="4876800" cy="116955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6. </a:t>
            </a:r>
            <a:r>
              <a:rPr lang="zh-CN" altLang="en-US" sz="3600" b="1" dirty="0" smtClean="0">
                <a:solidFill>
                  <a:srgbClr val="FFFF00"/>
                </a:solidFill>
                <a:effectLst>
                  <a:outerShdw blurRad="38100" dist="38100" dir="2700000" algn="tl">
                    <a:srgbClr val="000000">
                      <a:alpha val="43137"/>
                    </a:srgbClr>
                  </a:outerShdw>
                </a:effectLst>
              </a:rPr>
              <a:t>保持上下文</a:t>
            </a:r>
            <a:endParaRPr lang="en-US" sz="3400" b="1" dirty="0" smtClean="0">
              <a:solidFill>
                <a:srgbClr val="FFFF00"/>
              </a:solidFill>
              <a:effectLst>
                <a:outerShdw blurRad="38100" dist="38100" dir="2700000" algn="tl">
                  <a:srgbClr val="000000">
                    <a:alpha val="43137"/>
                  </a:srgbClr>
                </a:outerShdw>
              </a:effectLst>
            </a:endParaRPr>
          </a:p>
          <a:p>
            <a:endParaRPr lang="en-US" sz="3400" dirty="0" smtClean="0">
              <a:solidFill>
                <a:srgbClr val="F1F53D"/>
              </a:solidFill>
              <a:effectLst>
                <a:outerShdw blurRad="38100" dist="38100" dir="2700000" algn="tl">
                  <a:srgbClr val="000000">
                    <a:alpha val="43137"/>
                  </a:srgbClr>
                </a:outerShdw>
              </a:effectLst>
            </a:endParaRPr>
          </a:p>
        </p:txBody>
      </p:sp>
      <p:sp>
        <p:nvSpPr>
          <p:cNvPr id="24" name="TextBox 23"/>
          <p:cNvSpPr txBox="1"/>
          <p:nvPr/>
        </p:nvSpPr>
        <p:spPr>
          <a:xfrm>
            <a:off x="228600" y="4114800"/>
            <a:ext cx="4724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7. </a:t>
            </a:r>
            <a:r>
              <a:rPr lang="zh-CN" altLang="en-US" sz="3600" b="1" dirty="0" smtClean="0">
                <a:effectLst>
                  <a:outerShdw blurRad="38100" dist="38100" dir="2700000" algn="tl">
                    <a:srgbClr val="000000">
                      <a:alpha val="43137"/>
                    </a:srgbClr>
                  </a:outerShdw>
                </a:effectLst>
              </a:rPr>
              <a:t>首先释经</a:t>
            </a:r>
            <a:endParaRPr lang="en-US" sz="3600" b="1" dirty="0" smtClean="0">
              <a:effectLst>
                <a:outerShdw blurRad="38100" dist="38100" dir="2700000" algn="tl">
                  <a:srgbClr val="000000">
                    <a:alpha val="43137"/>
                  </a:srgbClr>
                </a:outerShdw>
              </a:effectLst>
            </a:endParaRPr>
          </a:p>
        </p:txBody>
      </p:sp>
      <p:sp>
        <p:nvSpPr>
          <p:cNvPr id="25" name="TextBox 24"/>
          <p:cNvSpPr txBox="1"/>
          <p:nvPr/>
        </p:nvSpPr>
        <p:spPr>
          <a:xfrm>
            <a:off x="228600" y="47244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6" name="TextBox 25"/>
          <p:cNvSpPr txBox="1"/>
          <p:nvPr/>
        </p:nvSpPr>
        <p:spPr>
          <a:xfrm>
            <a:off x="228600" y="52578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30" name="Title 1"/>
          <p:cNvSpPr>
            <a:spLocks noGrp="1"/>
          </p:cNvSpPr>
          <p:nvPr>
            <p:ph type="title"/>
          </p:nvPr>
        </p:nvSpPr>
        <p:spPr>
          <a:xfrm>
            <a:off x="0" y="0"/>
            <a:ext cx="9144000" cy="457200"/>
          </a:xfrm>
          <a:solidFill>
            <a:srgbClr val="FFFF00"/>
          </a:solidFill>
          <a:ln w="57150">
            <a:solidFill>
              <a:schemeClr val="tx1"/>
            </a:solidFill>
          </a:ln>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solidFill>
                  <a:schemeClr val="tx1"/>
                </a:solidFill>
                <a:effectLst>
                  <a:outerShdw blurRad="38100" dist="38100" dir="2700000" algn="tl">
                    <a:srgbClr val="000000">
                      <a:alpha val="43137"/>
                    </a:srgbClr>
                  </a:outerShdw>
                </a:effectLst>
              </a:rPr>
              <a:t>INTERPRET FIRST</a:t>
            </a:r>
            <a:endParaRPr lang="en-US" sz="2800" b="1" dirty="0">
              <a:solidFill>
                <a:schemeClr val="tx1"/>
              </a:solidFill>
              <a:effectLst>
                <a:outerShdw blurRad="38100" dist="38100" dir="2700000" algn="tl">
                  <a:srgbClr val="000000">
                    <a:alpha val="43137"/>
                  </a:srgbClr>
                </a:outerShdw>
              </a:effectLst>
            </a:endParaRPr>
          </a:p>
        </p:txBody>
      </p:sp>
      <p:pic>
        <p:nvPicPr>
          <p:cNvPr id="55298" name="Picture 2" descr="http://trinitypastor.files.wordpress.com/2008/11/bible.jpg"/>
          <p:cNvPicPr>
            <a:picLocks noChangeAspect="1" noChangeArrowheads="1"/>
          </p:cNvPicPr>
          <p:nvPr/>
        </p:nvPicPr>
        <p:blipFill>
          <a:blip r:embed="rId3" cstate="print"/>
          <a:srcRect/>
          <a:stretch>
            <a:fillRect/>
          </a:stretch>
        </p:blipFill>
        <p:spPr bwMode="auto">
          <a:xfrm>
            <a:off x="7391400" y="5334000"/>
            <a:ext cx="1393581" cy="10709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Rectangle 10"/>
          <p:cNvSpPr/>
          <p:nvPr/>
        </p:nvSpPr>
        <p:spPr>
          <a:xfrm>
            <a:off x="228600" y="48006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Rectangle 11"/>
          <p:cNvSpPr/>
          <p:nvPr/>
        </p:nvSpPr>
        <p:spPr>
          <a:xfrm>
            <a:off x="228600" y="4191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Rectangle 12"/>
          <p:cNvSpPr/>
          <p:nvPr/>
        </p:nvSpPr>
        <p:spPr>
          <a:xfrm>
            <a:off x="228600" y="35814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Rectangle 13"/>
          <p:cNvSpPr/>
          <p:nvPr/>
        </p:nvSpPr>
        <p:spPr>
          <a:xfrm>
            <a:off x="228600" y="2971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TextBox 15"/>
          <p:cNvSpPr txBox="1"/>
          <p:nvPr/>
        </p:nvSpPr>
        <p:spPr>
          <a:xfrm>
            <a:off x="5105400" y="609600"/>
            <a:ext cx="3886200" cy="3539430"/>
          </a:xfrm>
          <a:prstGeom prst="rect">
            <a:avLst/>
          </a:prstGeom>
          <a:noFill/>
        </p:spPr>
        <p:txBody>
          <a:bodyPr wrap="square" rtlCol="0">
            <a:spAutoFit/>
          </a:bodyPr>
          <a:lstStyle/>
          <a:p>
            <a:pPr algn="ctr"/>
            <a:r>
              <a:rPr lang="zh-CN" altLang="en-US" sz="4000" b="1" dirty="0" smtClean="0">
                <a:solidFill>
                  <a:srgbClr val="C00000"/>
                </a:solidFill>
                <a:effectLst>
                  <a:outerShdw blurRad="38100" dist="38100" dir="2700000" algn="tl">
                    <a:srgbClr val="000000">
                      <a:alpha val="43137"/>
                    </a:srgbClr>
                  </a:outerShdw>
                </a:effectLst>
              </a:rPr>
              <a:t>总是根据原始的文化</a:t>
            </a:r>
            <a:r>
              <a:rPr lang="en-US" altLang="zh-CN" sz="4000" b="1" dirty="0" smtClean="0">
                <a:solidFill>
                  <a:srgbClr val="C00000"/>
                </a:solidFill>
                <a:effectLst>
                  <a:outerShdw blurRad="38100" dist="38100" dir="2700000" algn="tl">
                    <a:srgbClr val="000000">
                      <a:alpha val="43137"/>
                    </a:srgbClr>
                  </a:outerShdw>
                </a:effectLst>
              </a:rPr>
              <a:t>,</a:t>
            </a:r>
            <a:r>
              <a:rPr lang="zh-CN" altLang="en-US" sz="4000" b="1" dirty="0" smtClean="0">
                <a:solidFill>
                  <a:srgbClr val="C00000"/>
                </a:solidFill>
                <a:effectLst>
                  <a:outerShdw blurRad="38100" dist="38100" dir="2700000" algn="tl">
                    <a:srgbClr val="000000">
                      <a:alpha val="43137"/>
                    </a:srgbClr>
                  </a:outerShdw>
                </a:effectLst>
              </a:rPr>
              <a:t>语言和情形</a:t>
            </a:r>
            <a:r>
              <a:rPr lang="en-US" altLang="zh-CN" sz="4000" b="1" dirty="0" smtClean="0">
                <a:solidFill>
                  <a:srgbClr val="C00000"/>
                </a:solidFill>
                <a:effectLst>
                  <a:outerShdw blurRad="38100" dist="38100" dir="2700000" algn="tl">
                    <a:srgbClr val="000000">
                      <a:alpha val="43137"/>
                    </a:srgbClr>
                  </a:outerShdw>
                </a:effectLst>
              </a:rPr>
              <a:t>,</a:t>
            </a:r>
            <a:r>
              <a:rPr lang="zh-CN" altLang="en-US" sz="4000" b="1" dirty="0" smtClean="0">
                <a:solidFill>
                  <a:srgbClr val="C00000"/>
                </a:solidFill>
                <a:effectLst>
                  <a:outerShdw blurRad="38100" dist="38100" dir="2700000" algn="tl">
                    <a:srgbClr val="000000">
                      <a:alpha val="43137"/>
                    </a:srgbClr>
                  </a:outerShdw>
                </a:effectLst>
              </a:rPr>
              <a:t>而非你的国情和文化背景去释经。</a:t>
            </a:r>
            <a:endParaRPr lang="en-US" sz="4000" b="1" dirty="0" smtClean="0">
              <a:solidFill>
                <a:srgbClr val="C00000"/>
              </a:solidFill>
              <a:effectLst>
                <a:outerShdw blurRad="38100" dist="38100" dir="2700000" algn="tl">
                  <a:srgbClr val="000000">
                    <a:alpha val="43137"/>
                  </a:srgbClr>
                </a:outerShdw>
              </a:effectLst>
            </a:endParaRPr>
          </a:p>
          <a:p>
            <a:pPr algn="ctr"/>
            <a:endParaRPr lang="en-US" sz="1600" dirty="0" smtClean="0"/>
          </a:p>
          <a:p>
            <a:pPr algn="ctr"/>
            <a:r>
              <a:rPr lang="en-US" sz="1600" dirty="0" smtClean="0"/>
              <a:t>(Always interpret Scripture in light of the original culture, language and situation instead of your national background.)</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1. </a:t>
            </a:r>
            <a:r>
              <a:rPr lang="zh-CN" altLang="en-US" sz="3600" b="1" dirty="0" smtClean="0">
                <a:solidFill>
                  <a:srgbClr val="FFFF00"/>
                </a:solidFill>
                <a:effectLst>
                  <a:outerShdw blurRad="38100" dist="38100" dir="2700000" algn="tl">
                    <a:srgbClr val="000000">
                      <a:alpha val="43137"/>
                    </a:srgbClr>
                  </a:outerShdw>
                </a:effectLst>
              </a:rPr>
              <a:t>谦卑</a:t>
            </a:r>
            <a:endParaRPr lang="en-US" sz="3600" b="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钻研神的道</a:t>
            </a:r>
            <a:endParaRPr lang="en-US" sz="3600" b="1" dirty="0" smtClean="0">
              <a:solidFill>
                <a:srgbClr val="FFFF00"/>
              </a:solidFill>
              <a:effectLst>
                <a:outerShdw blurRad="38100" dist="38100" dir="2700000" algn="tl">
                  <a:srgbClr val="000000">
                    <a:alpha val="43137"/>
                  </a:srgbClr>
                </a:outerShdw>
              </a:effectLst>
            </a:endParaRPr>
          </a:p>
        </p:txBody>
      </p:sp>
      <p:sp>
        <p:nvSpPr>
          <p:cNvPr id="19" name="TextBox 18"/>
          <p:cNvSpPr txBox="1"/>
          <p:nvPr/>
        </p:nvSpPr>
        <p:spPr>
          <a:xfrm>
            <a:off x="228600" y="1715869"/>
            <a:ext cx="4724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忠于真理</a:t>
            </a:r>
            <a:endParaRPr lang="en-US" sz="3400" b="1" dirty="0" smtClean="0">
              <a:solidFill>
                <a:srgbClr val="FFFF00"/>
              </a:solidFill>
              <a:effectLst>
                <a:outerShdw blurRad="38100" dist="38100" dir="2700000" algn="tl">
                  <a:srgbClr val="000000">
                    <a:alpha val="43137"/>
                  </a:srgbClr>
                </a:outerShdw>
              </a:effectLst>
            </a:endParaRPr>
          </a:p>
        </p:txBody>
      </p:sp>
      <p:sp>
        <p:nvSpPr>
          <p:cNvPr id="20" name="TextBox 19"/>
          <p:cNvSpPr txBox="1"/>
          <p:nvPr/>
        </p:nvSpPr>
        <p:spPr>
          <a:xfrm>
            <a:off x="228600" y="2286000"/>
            <a:ext cx="44958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让神做神</a:t>
            </a:r>
            <a:endParaRPr lang="en-US" sz="3600" b="1" dirty="0" smtClean="0">
              <a:solidFill>
                <a:srgbClr val="FFFF00"/>
              </a:solidFill>
              <a:effectLst>
                <a:outerShdw blurRad="38100" dist="38100" dir="2700000" algn="tl">
                  <a:srgbClr val="000000">
                    <a:alpha val="43137"/>
                  </a:srgbClr>
                </a:outerShdw>
              </a:effectLst>
            </a:endParaRP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5. </a:t>
            </a:r>
            <a:r>
              <a:rPr lang="zh-CN" altLang="en-US" sz="3600" b="1" dirty="0" smtClean="0">
                <a:solidFill>
                  <a:srgbClr val="FFFF00"/>
                </a:solidFill>
                <a:effectLst>
                  <a:outerShdw blurRad="38100" dist="38100" dir="2700000" algn="tl">
                    <a:srgbClr val="000000">
                      <a:alpha val="43137"/>
                    </a:srgbClr>
                  </a:outerShdw>
                </a:effectLst>
              </a:rPr>
              <a:t>“我的观点是</a:t>
            </a:r>
            <a:r>
              <a:rPr lang="en-US" altLang="zh-CN" sz="3600" b="1" dirty="0" smtClean="0">
                <a:solidFill>
                  <a:srgbClr val="FFFF00"/>
                </a:solidFill>
                <a:effectLst>
                  <a:outerShdw blurRad="38100" dist="38100" dir="2700000" algn="tl">
                    <a:srgbClr val="000000">
                      <a:alpha val="43137"/>
                    </a:srgbClr>
                  </a:outerShdw>
                </a:effectLst>
              </a:rPr>
              <a:t>…</a:t>
            </a:r>
            <a:r>
              <a:rPr lang="zh-CN" altLang="en-US" sz="3600" b="1" dirty="0" smtClean="0">
                <a:solidFill>
                  <a:srgbClr val="FFFF00"/>
                </a:solidFill>
                <a:effectLst>
                  <a:outerShdw blurRad="38100" dist="38100" dir="2700000" algn="tl">
                    <a:srgbClr val="000000">
                      <a:alpha val="43137"/>
                    </a:srgbClr>
                  </a:outerShdw>
                </a:effectLst>
              </a:rPr>
              <a:t>”</a:t>
            </a:r>
            <a:endParaRPr lang="en-US" sz="3600" b="1" dirty="0" smtClean="0">
              <a:solidFill>
                <a:srgbClr val="FFFF00"/>
              </a:solidFill>
              <a:effectLst>
                <a:outerShdw blurRad="38100" dist="38100" dir="2700000" algn="tl">
                  <a:srgbClr val="000000">
                    <a:alpha val="43137"/>
                  </a:srgbClr>
                </a:outerShdw>
              </a:effectLst>
            </a:endParaRPr>
          </a:p>
        </p:txBody>
      </p:sp>
      <p:sp>
        <p:nvSpPr>
          <p:cNvPr id="23" name="TextBox 22"/>
          <p:cNvSpPr txBox="1"/>
          <p:nvPr/>
        </p:nvSpPr>
        <p:spPr>
          <a:xfrm>
            <a:off x="228600" y="3505200"/>
            <a:ext cx="4876800" cy="707886"/>
          </a:xfrm>
          <a:prstGeom prst="rect">
            <a:avLst/>
          </a:prstGeom>
          <a:noFill/>
        </p:spPr>
        <p:txBody>
          <a:bodyPr wrap="square" rtlCol="0">
            <a:spAutoFit/>
          </a:bodyPr>
          <a:lstStyle/>
          <a:p>
            <a:r>
              <a:rPr lang="en-US" sz="4000" b="1" dirty="0" smtClean="0">
                <a:solidFill>
                  <a:srgbClr val="FFFF00"/>
                </a:solidFill>
                <a:effectLst>
                  <a:outerShdw blurRad="38100" dist="38100" dir="2700000" algn="tl">
                    <a:srgbClr val="000000">
                      <a:alpha val="43137"/>
                    </a:srgbClr>
                  </a:outerShdw>
                </a:effectLst>
              </a:rPr>
              <a:t>6. </a:t>
            </a:r>
            <a:r>
              <a:rPr lang="zh-CN" altLang="en-US" sz="4000" b="1" dirty="0" smtClean="0">
                <a:solidFill>
                  <a:srgbClr val="FFFF00"/>
                </a:solidFill>
                <a:effectLst>
                  <a:outerShdw blurRad="38100" dist="38100" dir="2700000" algn="tl">
                    <a:srgbClr val="000000">
                      <a:alpha val="43137"/>
                    </a:srgbClr>
                  </a:outerShdw>
                </a:effectLst>
              </a:rPr>
              <a:t>保持上下文</a:t>
            </a:r>
            <a:endParaRPr lang="en-US" sz="4000" b="1" dirty="0" smtClean="0">
              <a:solidFill>
                <a:srgbClr val="FFFF00"/>
              </a:solidFill>
              <a:effectLst>
                <a:outerShdw blurRad="38100" dist="38100" dir="2700000" algn="tl">
                  <a:srgbClr val="000000">
                    <a:alpha val="43137"/>
                  </a:srgbClr>
                </a:outerShdw>
              </a:effectLst>
            </a:endParaRPr>
          </a:p>
        </p:txBody>
      </p:sp>
      <p:sp>
        <p:nvSpPr>
          <p:cNvPr id="24" name="TextBox 23"/>
          <p:cNvSpPr txBox="1"/>
          <p:nvPr/>
        </p:nvSpPr>
        <p:spPr>
          <a:xfrm>
            <a:off x="228600" y="4114800"/>
            <a:ext cx="5029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7. </a:t>
            </a:r>
            <a:r>
              <a:rPr lang="zh-CN" altLang="en-US" sz="3600" b="1" dirty="0" smtClean="0">
                <a:solidFill>
                  <a:srgbClr val="FFFF00"/>
                </a:solidFill>
                <a:effectLst>
                  <a:outerShdw blurRad="38100" dist="38100" dir="2700000" algn="tl">
                    <a:srgbClr val="000000">
                      <a:alpha val="43137"/>
                    </a:srgbClr>
                  </a:outerShdw>
                </a:effectLst>
              </a:rPr>
              <a:t>首先释经</a:t>
            </a:r>
            <a:endParaRPr lang="en-US" sz="3600" b="1" dirty="0" smtClean="0">
              <a:solidFill>
                <a:srgbClr val="FFFF00"/>
              </a:solidFill>
              <a:effectLst>
                <a:outerShdw blurRad="38100" dist="38100" dir="2700000" algn="tl">
                  <a:srgbClr val="000000">
                    <a:alpha val="43137"/>
                  </a:srgbClr>
                </a:outerShdw>
              </a:effectLst>
            </a:endParaRPr>
          </a:p>
        </p:txBody>
      </p:sp>
      <p:sp>
        <p:nvSpPr>
          <p:cNvPr id="25" name="TextBox 24"/>
          <p:cNvSpPr txBox="1"/>
          <p:nvPr/>
        </p:nvSpPr>
        <p:spPr>
          <a:xfrm>
            <a:off x="228600" y="4724400"/>
            <a:ext cx="45720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8. </a:t>
            </a:r>
            <a:r>
              <a:rPr lang="zh-CN" altLang="en-US" sz="3600" b="1" dirty="0" smtClean="0">
                <a:effectLst>
                  <a:outerShdw blurRad="38100" dist="38100" dir="2700000" algn="tl">
                    <a:srgbClr val="000000">
                      <a:alpha val="43137"/>
                    </a:srgbClr>
                  </a:outerShdw>
                </a:effectLst>
              </a:rPr>
              <a:t>原始背景</a:t>
            </a:r>
            <a:endParaRPr lang="en-US" sz="3600" b="1" dirty="0" smtClean="0">
              <a:effectLst>
                <a:outerShdw blurRad="38100" dist="38100" dir="2700000" algn="tl">
                  <a:srgbClr val="000000">
                    <a:alpha val="43137"/>
                  </a:srgbClr>
                </a:outerShdw>
              </a:effectLst>
            </a:endParaRPr>
          </a:p>
        </p:txBody>
      </p:sp>
      <p:sp>
        <p:nvSpPr>
          <p:cNvPr id="26" name="TextBox 25"/>
          <p:cNvSpPr txBox="1"/>
          <p:nvPr/>
        </p:nvSpPr>
        <p:spPr>
          <a:xfrm>
            <a:off x="228600" y="52578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9" name="Title 1"/>
          <p:cNvSpPr>
            <a:spLocks noGrp="1"/>
          </p:cNvSpPr>
          <p:nvPr>
            <p:ph type="title"/>
          </p:nvPr>
        </p:nvSpPr>
        <p:spPr>
          <a:xfrm>
            <a:off x="0" y="0"/>
            <a:ext cx="9144000" cy="457200"/>
          </a:xfrm>
          <a:solidFill>
            <a:srgbClr val="FFFF00"/>
          </a:solidFill>
          <a:ln w="57150">
            <a:solidFill>
              <a:schemeClr val="tx1"/>
            </a:solidFill>
          </a:ln>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solidFill>
                  <a:schemeClr val="tx1"/>
                </a:solidFill>
                <a:effectLst>
                  <a:outerShdw blurRad="38100" dist="38100" dir="2700000" algn="tl">
                    <a:srgbClr val="000000">
                      <a:alpha val="43137"/>
                    </a:srgbClr>
                  </a:outerShdw>
                </a:effectLst>
              </a:rPr>
              <a:t>LOOK FOR THE ORIGINAL SETTING</a:t>
            </a:r>
            <a:endParaRPr lang="en-US" sz="2800" b="1" dirty="0">
              <a:solidFill>
                <a:schemeClr val="tx1"/>
              </a:solidFill>
              <a:effectLst>
                <a:outerShdw blurRad="38100" dist="38100" dir="2700000" algn="tl">
                  <a:srgbClr val="000000">
                    <a:alpha val="43137"/>
                  </a:srgbClr>
                </a:outerShdw>
              </a:effectLst>
            </a:endParaRPr>
          </a:p>
        </p:txBody>
      </p:sp>
      <p:pic>
        <p:nvPicPr>
          <p:cNvPr id="54274" name="Picture 2" descr="http://www.wga.hu/art/c/celesti/davidzit.jpg"/>
          <p:cNvPicPr>
            <a:picLocks noChangeAspect="1" noChangeArrowheads="1"/>
          </p:cNvPicPr>
          <p:nvPr/>
        </p:nvPicPr>
        <p:blipFill>
          <a:blip r:embed="rId3" cstate="print"/>
          <a:srcRect/>
          <a:stretch>
            <a:fillRect/>
          </a:stretch>
        </p:blipFill>
        <p:spPr bwMode="auto">
          <a:xfrm>
            <a:off x="5257800" y="4131872"/>
            <a:ext cx="3352800" cy="2263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5" name="Rectangle 14"/>
          <p:cNvSpPr/>
          <p:nvPr/>
        </p:nvSpPr>
        <p:spPr>
          <a:xfrm>
            <a:off x="4953000" y="533400"/>
            <a:ext cx="4038600" cy="6019800"/>
          </a:xfrm>
          <a:prstGeom prst="rect">
            <a:avLst/>
          </a:prstGeom>
          <a:solidFill>
            <a:schemeClr val="bg1"/>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53250" name="Picture 2" descr="http://socialneuroscience.files.wordpress.com/2009/05/evolution-chart.jpg"/>
          <p:cNvPicPr>
            <a:picLocks noChangeAspect="1" noChangeArrowheads="1"/>
          </p:cNvPicPr>
          <p:nvPr/>
        </p:nvPicPr>
        <p:blipFill>
          <a:blip r:embed="rId3" cstate="print"/>
          <a:srcRect/>
          <a:stretch>
            <a:fillRect/>
          </a:stretch>
        </p:blipFill>
        <p:spPr bwMode="auto">
          <a:xfrm>
            <a:off x="5029200" y="4057649"/>
            <a:ext cx="3933825" cy="2952751"/>
          </a:xfrm>
          <a:prstGeom prst="rect">
            <a:avLst/>
          </a:prstGeom>
          <a:noFill/>
        </p:spPr>
      </p:pic>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Rectangle 9"/>
          <p:cNvSpPr/>
          <p:nvPr/>
        </p:nvSpPr>
        <p:spPr>
          <a:xfrm>
            <a:off x="228600" y="54102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Rectangle 10"/>
          <p:cNvSpPr/>
          <p:nvPr/>
        </p:nvSpPr>
        <p:spPr>
          <a:xfrm>
            <a:off x="228600" y="4800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Rectangle 11"/>
          <p:cNvSpPr/>
          <p:nvPr/>
        </p:nvSpPr>
        <p:spPr>
          <a:xfrm>
            <a:off x="228600" y="4191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Rectangle 12"/>
          <p:cNvSpPr/>
          <p:nvPr/>
        </p:nvSpPr>
        <p:spPr>
          <a:xfrm>
            <a:off x="228600" y="35814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Rectangle 13"/>
          <p:cNvSpPr/>
          <p:nvPr/>
        </p:nvSpPr>
        <p:spPr>
          <a:xfrm>
            <a:off x="228600" y="2971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TextBox 15"/>
          <p:cNvSpPr txBox="1"/>
          <p:nvPr/>
        </p:nvSpPr>
        <p:spPr>
          <a:xfrm>
            <a:off x="5029200" y="609600"/>
            <a:ext cx="3886200" cy="3908762"/>
          </a:xfrm>
          <a:prstGeom prst="rect">
            <a:avLst/>
          </a:prstGeom>
          <a:noFill/>
        </p:spPr>
        <p:txBody>
          <a:bodyPr wrap="square" rtlCol="0">
            <a:spAutoFit/>
          </a:bodyPr>
          <a:lstStyle/>
          <a:p>
            <a:pPr algn="ctr"/>
            <a:r>
              <a:rPr lang="zh-CN" altLang="en-US" sz="4000" b="1" dirty="0" smtClean="0">
                <a:solidFill>
                  <a:srgbClr val="C00000"/>
                </a:solidFill>
                <a:effectLst>
                  <a:outerShdw blurRad="38100" dist="38100" dir="2700000" algn="tl">
                    <a:srgbClr val="000000">
                      <a:alpha val="43137"/>
                    </a:srgbClr>
                  </a:outerShdw>
                </a:effectLst>
              </a:rPr>
              <a:t>真正的科学总是最后支持圣经里的真理。不存在矛盾，勇敢地寻求答案吧。</a:t>
            </a:r>
            <a:endParaRPr lang="en-US" sz="4000" b="1" dirty="0" smtClean="0">
              <a:solidFill>
                <a:srgbClr val="C00000"/>
              </a:solidFill>
              <a:effectLst>
                <a:outerShdw blurRad="38100" dist="38100" dir="2700000" algn="tl">
                  <a:srgbClr val="000000">
                    <a:alpha val="43137"/>
                  </a:srgbClr>
                </a:outerShdw>
              </a:effectLst>
            </a:endParaRPr>
          </a:p>
          <a:p>
            <a:pPr algn="ctr"/>
            <a:r>
              <a:rPr lang="en-US" sz="1600" dirty="0" smtClean="0"/>
              <a:t>True science will always eventually support the truths found in Scripture. There are NO contradictions; just look for the answer.</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1. </a:t>
            </a:r>
            <a:r>
              <a:rPr lang="zh-CN" altLang="en-US" sz="3600" b="1" dirty="0" smtClean="0">
                <a:solidFill>
                  <a:srgbClr val="FFFF00"/>
                </a:solidFill>
                <a:effectLst>
                  <a:outerShdw blurRad="38100" dist="38100" dir="2700000" algn="tl">
                    <a:srgbClr val="000000">
                      <a:alpha val="43137"/>
                    </a:srgbClr>
                  </a:outerShdw>
                </a:effectLst>
              </a:rPr>
              <a:t>谦卑</a:t>
            </a:r>
            <a:endParaRPr lang="en-US" sz="3600" b="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钻研神的道</a:t>
            </a:r>
            <a:endParaRPr lang="en-US" sz="3600" b="1" dirty="0" smtClean="0">
              <a:solidFill>
                <a:srgbClr val="FFFF00"/>
              </a:solidFill>
              <a:effectLst>
                <a:outerShdw blurRad="38100" dist="38100" dir="2700000" algn="tl">
                  <a:srgbClr val="000000">
                    <a:alpha val="43137"/>
                  </a:srgbClr>
                </a:outerShdw>
              </a:effectLst>
            </a:endParaRPr>
          </a:p>
        </p:txBody>
      </p:sp>
      <p:sp>
        <p:nvSpPr>
          <p:cNvPr id="19" name="TextBox 18"/>
          <p:cNvSpPr txBox="1"/>
          <p:nvPr/>
        </p:nvSpPr>
        <p:spPr>
          <a:xfrm>
            <a:off x="228600" y="1715869"/>
            <a:ext cx="4724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忠于真理</a:t>
            </a:r>
            <a:endParaRPr lang="en-US" sz="3400" b="1" dirty="0" smtClean="0">
              <a:solidFill>
                <a:srgbClr val="FFFF00"/>
              </a:solidFill>
              <a:effectLst>
                <a:outerShdw blurRad="38100" dist="38100" dir="2700000" algn="tl">
                  <a:srgbClr val="000000">
                    <a:alpha val="43137"/>
                  </a:srgbClr>
                </a:outerShdw>
              </a:effectLst>
            </a:endParaRP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让神做神</a:t>
            </a:r>
            <a:endParaRPr lang="en-US" sz="3600" b="1" dirty="0" smtClean="0">
              <a:solidFill>
                <a:srgbClr val="FFFF00"/>
              </a:solidFill>
              <a:effectLst>
                <a:outerShdw blurRad="38100" dist="38100" dir="2700000" algn="tl">
                  <a:srgbClr val="000000">
                    <a:alpha val="43137"/>
                  </a:srgbClr>
                </a:outerShdw>
              </a:effectLst>
            </a:endParaRPr>
          </a:p>
        </p:txBody>
      </p:sp>
      <p:sp>
        <p:nvSpPr>
          <p:cNvPr id="22" name="TextBox 21"/>
          <p:cNvSpPr txBox="1"/>
          <p:nvPr/>
        </p:nvSpPr>
        <p:spPr>
          <a:xfrm>
            <a:off x="228600" y="2895600"/>
            <a:ext cx="4343400" cy="1200329"/>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5. </a:t>
            </a:r>
            <a:r>
              <a:rPr lang="zh-CN" altLang="en-US" sz="3600" b="1" dirty="0" smtClean="0">
                <a:solidFill>
                  <a:srgbClr val="FFFF00"/>
                </a:solidFill>
                <a:effectLst>
                  <a:outerShdw blurRad="38100" dist="38100" dir="2700000" algn="tl">
                    <a:srgbClr val="000000">
                      <a:alpha val="43137"/>
                    </a:srgbClr>
                  </a:outerShdw>
                </a:effectLst>
              </a:rPr>
              <a:t>“我的观点是</a:t>
            </a:r>
            <a:r>
              <a:rPr lang="en-US" altLang="zh-CN" sz="3600" b="1" dirty="0" smtClean="0">
                <a:solidFill>
                  <a:srgbClr val="FFFF00"/>
                </a:solidFill>
                <a:effectLst>
                  <a:outerShdw blurRad="38100" dist="38100" dir="2700000" algn="tl">
                    <a:srgbClr val="000000">
                      <a:alpha val="43137"/>
                    </a:srgbClr>
                  </a:outerShdw>
                </a:effectLst>
              </a:rPr>
              <a:t>…</a:t>
            </a:r>
            <a:r>
              <a:rPr lang="zh-CN" altLang="en-US" sz="3600" b="1" dirty="0" smtClean="0">
                <a:solidFill>
                  <a:srgbClr val="FFFF00"/>
                </a:solidFill>
                <a:effectLst>
                  <a:outerShdw blurRad="38100" dist="38100" dir="2700000" algn="tl">
                    <a:srgbClr val="000000">
                      <a:alpha val="43137"/>
                    </a:srgbClr>
                  </a:outerShdw>
                </a:effectLst>
              </a:rPr>
              <a:t>”</a:t>
            </a:r>
            <a:endParaRPr lang="en-US" sz="3600" b="1" dirty="0" smtClean="0">
              <a:solidFill>
                <a:srgbClr val="FFFF00"/>
              </a:solidFill>
              <a:effectLst>
                <a:outerShdw blurRad="38100" dist="38100" dir="2700000" algn="tl">
                  <a:srgbClr val="000000">
                    <a:alpha val="43137"/>
                  </a:srgbClr>
                </a:outerShdw>
              </a:effectLst>
            </a:endParaRPr>
          </a:p>
          <a:p>
            <a:endParaRPr lang="en-US" sz="3600" dirty="0" smtClean="0">
              <a:solidFill>
                <a:srgbClr val="F1F53D"/>
              </a:solidFill>
              <a:effectLst>
                <a:outerShdw blurRad="38100" dist="38100" dir="2700000" algn="tl">
                  <a:srgbClr val="000000">
                    <a:alpha val="43137"/>
                  </a:srgbClr>
                </a:outerShdw>
              </a:effectLst>
            </a:endParaRPr>
          </a:p>
        </p:txBody>
      </p:sp>
      <p:sp>
        <p:nvSpPr>
          <p:cNvPr id="23" name="TextBox 22"/>
          <p:cNvSpPr txBox="1"/>
          <p:nvPr/>
        </p:nvSpPr>
        <p:spPr>
          <a:xfrm>
            <a:off x="228600" y="3505200"/>
            <a:ext cx="4876800" cy="707886"/>
          </a:xfrm>
          <a:prstGeom prst="rect">
            <a:avLst/>
          </a:prstGeom>
          <a:noFill/>
        </p:spPr>
        <p:txBody>
          <a:bodyPr wrap="square" rtlCol="0">
            <a:spAutoFit/>
          </a:bodyPr>
          <a:lstStyle/>
          <a:p>
            <a:r>
              <a:rPr lang="en-US" sz="4000" b="1" dirty="0" smtClean="0">
                <a:solidFill>
                  <a:srgbClr val="FFFF00"/>
                </a:solidFill>
                <a:effectLst>
                  <a:outerShdw blurRad="38100" dist="38100" dir="2700000" algn="tl">
                    <a:srgbClr val="000000">
                      <a:alpha val="43137"/>
                    </a:srgbClr>
                  </a:outerShdw>
                </a:effectLst>
              </a:rPr>
              <a:t>6. </a:t>
            </a:r>
            <a:r>
              <a:rPr lang="zh-CN" altLang="en-US" sz="4000" b="1" dirty="0" smtClean="0">
                <a:solidFill>
                  <a:srgbClr val="FFFF00"/>
                </a:solidFill>
                <a:effectLst>
                  <a:outerShdw blurRad="38100" dist="38100" dir="2700000" algn="tl">
                    <a:srgbClr val="000000">
                      <a:alpha val="43137"/>
                    </a:srgbClr>
                  </a:outerShdw>
                </a:effectLst>
              </a:rPr>
              <a:t>保持上下文</a:t>
            </a:r>
            <a:endParaRPr lang="en-US" sz="4000" b="1" dirty="0" smtClean="0">
              <a:solidFill>
                <a:srgbClr val="FFFF00"/>
              </a:solidFill>
              <a:effectLst>
                <a:outerShdw blurRad="38100" dist="38100" dir="2700000" algn="tl">
                  <a:srgbClr val="000000">
                    <a:alpha val="43137"/>
                  </a:srgbClr>
                </a:outerShdw>
              </a:effectLst>
            </a:endParaRPr>
          </a:p>
        </p:txBody>
      </p:sp>
      <p:sp>
        <p:nvSpPr>
          <p:cNvPr id="24" name="TextBox 23"/>
          <p:cNvSpPr txBox="1"/>
          <p:nvPr/>
        </p:nvSpPr>
        <p:spPr>
          <a:xfrm>
            <a:off x="228600" y="4114800"/>
            <a:ext cx="5029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7. </a:t>
            </a:r>
            <a:r>
              <a:rPr lang="zh-CN" altLang="en-US" sz="3600" b="1" dirty="0" smtClean="0">
                <a:solidFill>
                  <a:srgbClr val="FFFF00"/>
                </a:solidFill>
                <a:effectLst>
                  <a:outerShdw blurRad="38100" dist="38100" dir="2700000" algn="tl">
                    <a:srgbClr val="000000">
                      <a:alpha val="43137"/>
                    </a:srgbClr>
                  </a:outerShdw>
                </a:effectLst>
              </a:rPr>
              <a:t>首先释经</a:t>
            </a:r>
            <a:endParaRPr lang="en-US" sz="3600" b="1" dirty="0" smtClean="0">
              <a:solidFill>
                <a:srgbClr val="FFFF00"/>
              </a:solidFill>
              <a:effectLst>
                <a:outerShdw blurRad="38100" dist="38100" dir="2700000" algn="tl">
                  <a:srgbClr val="000000">
                    <a:alpha val="43137"/>
                  </a:srgbClr>
                </a:outerShdw>
              </a:effectLst>
            </a:endParaRPr>
          </a:p>
        </p:txBody>
      </p:sp>
      <p:sp>
        <p:nvSpPr>
          <p:cNvPr id="25" name="TextBox 24"/>
          <p:cNvSpPr txBox="1"/>
          <p:nvPr/>
        </p:nvSpPr>
        <p:spPr>
          <a:xfrm>
            <a:off x="228600" y="4724400"/>
            <a:ext cx="51816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8. </a:t>
            </a:r>
            <a:r>
              <a:rPr lang="zh-CN" altLang="en-US" sz="3600" b="1" dirty="0" smtClean="0">
                <a:solidFill>
                  <a:srgbClr val="FFFF00"/>
                </a:solidFill>
                <a:effectLst>
                  <a:outerShdw blurRad="38100" dist="38100" dir="2700000" algn="tl">
                    <a:srgbClr val="000000">
                      <a:alpha val="43137"/>
                    </a:srgbClr>
                  </a:outerShdw>
                </a:effectLst>
              </a:rPr>
              <a:t>原始背景</a:t>
            </a:r>
            <a:endParaRPr lang="en-US" sz="3600" b="1" dirty="0" smtClean="0">
              <a:solidFill>
                <a:srgbClr val="FFFF00"/>
              </a:solidFill>
              <a:effectLst>
                <a:outerShdw blurRad="38100" dist="38100" dir="2700000" algn="tl">
                  <a:srgbClr val="000000">
                    <a:alpha val="43137"/>
                  </a:srgbClr>
                </a:outerShdw>
              </a:effectLst>
            </a:endParaRPr>
          </a:p>
        </p:txBody>
      </p:sp>
      <p:sp>
        <p:nvSpPr>
          <p:cNvPr id="26" name="TextBox 25"/>
          <p:cNvSpPr txBox="1"/>
          <p:nvPr/>
        </p:nvSpPr>
        <p:spPr>
          <a:xfrm>
            <a:off x="228600" y="5334000"/>
            <a:ext cx="48768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9. </a:t>
            </a:r>
            <a:r>
              <a:rPr lang="zh-CN" altLang="en-US" sz="3600" b="1" dirty="0" smtClean="0">
                <a:effectLst>
                  <a:outerShdw blurRad="38100" dist="38100" dir="2700000" algn="tl">
                    <a:srgbClr val="000000">
                      <a:alpha val="43137"/>
                    </a:srgbClr>
                  </a:outerShdw>
                </a:effectLst>
              </a:rPr>
              <a:t>真理就是真理</a:t>
            </a:r>
            <a:endParaRPr lang="en-US" sz="3600" b="1" dirty="0" smtClean="0">
              <a:effectLst>
                <a:outerShdw blurRad="38100" dist="38100" dir="2700000" algn="tl">
                  <a:srgbClr val="000000">
                    <a:alpha val="43137"/>
                  </a:srgbClr>
                </a:outerShdw>
              </a:effectLst>
            </a:endParaRP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9" name="Title 1"/>
          <p:cNvSpPr>
            <a:spLocks noGrp="1"/>
          </p:cNvSpPr>
          <p:nvPr>
            <p:ph type="title"/>
          </p:nvPr>
        </p:nvSpPr>
        <p:spPr>
          <a:xfrm>
            <a:off x="0" y="0"/>
            <a:ext cx="9144000" cy="457200"/>
          </a:xfrm>
          <a:solidFill>
            <a:srgbClr val="FFFF00"/>
          </a:solidFill>
          <a:ln w="57150">
            <a:solidFill>
              <a:schemeClr val="tx1"/>
            </a:solidFill>
          </a:ln>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solidFill>
                  <a:schemeClr val="tx1"/>
                </a:solidFill>
                <a:effectLst>
                  <a:outerShdw blurRad="38100" dist="38100" dir="2700000" algn="tl">
                    <a:srgbClr val="000000">
                      <a:alpha val="43137"/>
                    </a:srgbClr>
                  </a:outerShdw>
                </a:effectLst>
              </a:rPr>
              <a:t>TRUTH IS TRUTH</a:t>
            </a:r>
            <a:endParaRPr lang="en-US" sz="2800" b="1" dirty="0">
              <a:solidFill>
                <a:schemeClr val="tx1"/>
              </a:solidFill>
              <a:effectLst>
                <a:outerShdw blurRad="38100" dist="38100" dir="2700000" algn="tl">
                  <a:srgbClr val="000000">
                    <a:alpha val="43137"/>
                  </a:srgbClr>
                </a:outerShdw>
              </a:effectLst>
            </a:endParaRPr>
          </a:p>
        </p:txBody>
      </p:sp>
      <p:sp>
        <p:nvSpPr>
          <p:cNvPr id="30" name="&quot;No&quot; Symbol 29"/>
          <p:cNvSpPr/>
          <p:nvPr/>
        </p:nvSpPr>
        <p:spPr>
          <a:xfrm>
            <a:off x="6858000" y="5257800"/>
            <a:ext cx="457200" cy="457200"/>
          </a:xfrm>
          <a:prstGeom prst="noSmoking">
            <a:avLst>
              <a:gd name="adj" fmla="val 538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1" name="&quot;No&quot; Symbol 30"/>
          <p:cNvSpPr/>
          <p:nvPr/>
        </p:nvSpPr>
        <p:spPr>
          <a:xfrm>
            <a:off x="7620000" y="5105400"/>
            <a:ext cx="457200" cy="457200"/>
          </a:xfrm>
          <a:prstGeom prst="noSmoking">
            <a:avLst>
              <a:gd name="adj" fmla="val 538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3" name="&quot;No&quot; Symbol 32"/>
          <p:cNvSpPr/>
          <p:nvPr/>
        </p:nvSpPr>
        <p:spPr>
          <a:xfrm>
            <a:off x="5638800" y="5562600"/>
            <a:ext cx="457200" cy="457200"/>
          </a:xfrm>
          <a:prstGeom prst="noSmoking">
            <a:avLst>
              <a:gd name="adj" fmla="val 538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4" name="&quot;No&quot; Symbol 33"/>
          <p:cNvSpPr/>
          <p:nvPr/>
        </p:nvSpPr>
        <p:spPr>
          <a:xfrm>
            <a:off x="6248400" y="5410200"/>
            <a:ext cx="457200" cy="457200"/>
          </a:xfrm>
          <a:prstGeom prst="noSmoking">
            <a:avLst>
              <a:gd name="adj" fmla="val 538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a:off x="228600" y="60198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Rectangle 9"/>
          <p:cNvSpPr/>
          <p:nvPr/>
        </p:nvSpPr>
        <p:spPr>
          <a:xfrm>
            <a:off x="228600" y="5410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Rectangle 10"/>
          <p:cNvSpPr/>
          <p:nvPr/>
        </p:nvSpPr>
        <p:spPr>
          <a:xfrm>
            <a:off x="228600" y="4800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Rectangle 11"/>
          <p:cNvSpPr/>
          <p:nvPr/>
        </p:nvSpPr>
        <p:spPr>
          <a:xfrm>
            <a:off x="228600" y="4191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3" name="Rectangle 12"/>
          <p:cNvSpPr/>
          <p:nvPr/>
        </p:nvSpPr>
        <p:spPr>
          <a:xfrm>
            <a:off x="228600" y="35814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Rectangle 13"/>
          <p:cNvSpPr/>
          <p:nvPr/>
        </p:nvSpPr>
        <p:spPr>
          <a:xfrm>
            <a:off x="228600" y="2971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TextBox 15"/>
          <p:cNvSpPr txBox="1"/>
          <p:nvPr/>
        </p:nvSpPr>
        <p:spPr>
          <a:xfrm>
            <a:off x="5105400" y="609600"/>
            <a:ext cx="3886200" cy="3908762"/>
          </a:xfrm>
          <a:prstGeom prst="rect">
            <a:avLst/>
          </a:prstGeom>
          <a:noFill/>
        </p:spPr>
        <p:txBody>
          <a:bodyPr wrap="square" rtlCol="0">
            <a:spAutoFit/>
          </a:bodyPr>
          <a:lstStyle/>
          <a:p>
            <a:pPr algn="ctr"/>
            <a:r>
              <a:rPr lang="zh-CN" altLang="en-US" sz="4000" b="1" dirty="0" smtClean="0">
                <a:solidFill>
                  <a:srgbClr val="C00000"/>
                </a:solidFill>
                <a:effectLst>
                  <a:outerShdw blurRad="38100" dist="38100" dir="2700000" algn="tl">
                    <a:srgbClr val="000000">
                      <a:alpha val="43137"/>
                    </a:srgbClr>
                  </a:outerShdw>
                </a:effectLst>
              </a:rPr>
              <a:t>不要指望一下就明白所有的答案。按照神给你的速度，享受学习之旅每一步的乐趣</a:t>
            </a:r>
            <a:r>
              <a:rPr lang="zh-CN" altLang="en-US" sz="3200" dirty="0" smtClean="0"/>
              <a:t>。</a:t>
            </a:r>
            <a:endParaRPr lang="en-US" sz="3200" dirty="0" smtClean="0"/>
          </a:p>
          <a:p>
            <a:pPr algn="ctr"/>
            <a:endParaRPr lang="en-US" sz="1600" dirty="0" smtClean="0"/>
          </a:p>
          <a:p>
            <a:pPr algn="ctr"/>
            <a:r>
              <a:rPr lang="en-US" sz="1600" dirty="0" smtClean="0"/>
              <a:t>(Don’t expect to know all answers at once. Enjoy the learning journey at God’s pace.)</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1. </a:t>
            </a:r>
            <a:r>
              <a:rPr lang="zh-CN" altLang="en-US" sz="3600" b="1" dirty="0" smtClean="0">
                <a:solidFill>
                  <a:srgbClr val="FFFF00"/>
                </a:solidFill>
                <a:effectLst>
                  <a:outerShdw blurRad="38100" dist="38100" dir="2700000" algn="tl">
                    <a:srgbClr val="000000">
                      <a:alpha val="43137"/>
                    </a:srgbClr>
                  </a:outerShdw>
                </a:effectLst>
              </a:rPr>
              <a:t>谦卑</a:t>
            </a:r>
            <a:endParaRPr lang="en-US" sz="3600" b="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钻研神的道</a:t>
            </a:r>
            <a:endParaRPr lang="en-US" sz="3600" b="1" dirty="0" smtClean="0">
              <a:solidFill>
                <a:srgbClr val="FFFF00"/>
              </a:solidFill>
              <a:effectLst>
                <a:outerShdw blurRad="38100" dist="38100" dir="2700000" algn="tl">
                  <a:srgbClr val="000000">
                    <a:alpha val="43137"/>
                  </a:srgbClr>
                </a:outerShdw>
              </a:effectLst>
            </a:endParaRPr>
          </a:p>
        </p:txBody>
      </p:sp>
      <p:sp>
        <p:nvSpPr>
          <p:cNvPr id="19" name="TextBox 18"/>
          <p:cNvSpPr txBox="1"/>
          <p:nvPr/>
        </p:nvSpPr>
        <p:spPr>
          <a:xfrm>
            <a:off x="228600" y="1715869"/>
            <a:ext cx="4724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忠于真理</a:t>
            </a:r>
            <a:endParaRPr lang="en-US" sz="3400" b="1" dirty="0" smtClean="0">
              <a:solidFill>
                <a:srgbClr val="FFFF00"/>
              </a:solidFill>
              <a:effectLst>
                <a:outerShdw blurRad="38100" dist="38100" dir="2700000" algn="tl">
                  <a:srgbClr val="000000">
                    <a:alpha val="43137"/>
                  </a:srgbClr>
                </a:outerShdw>
              </a:effectLst>
            </a:endParaRP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让神做神</a:t>
            </a:r>
            <a:endParaRPr lang="en-US" sz="3600" b="1" dirty="0" smtClean="0">
              <a:solidFill>
                <a:srgbClr val="FFFF00"/>
              </a:solidFill>
              <a:effectLst>
                <a:outerShdw blurRad="38100" dist="38100" dir="2700000" algn="tl">
                  <a:srgbClr val="000000">
                    <a:alpha val="43137"/>
                  </a:srgbClr>
                </a:outerShdw>
              </a:effectLst>
            </a:endParaRP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5. </a:t>
            </a:r>
            <a:r>
              <a:rPr lang="zh-CN" altLang="en-US" sz="3600" b="1" dirty="0" smtClean="0">
                <a:solidFill>
                  <a:srgbClr val="FFFF00"/>
                </a:solidFill>
                <a:effectLst>
                  <a:outerShdw blurRad="38100" dist="38100" dir="2700000" algn="tl">
                    <a:srgbClr val="000000">
                      <a:alpha val="43137"/>
                    </a:srgbClr>
                  </a:outerShdw>
                </a:effectLst>
              </a:rPr>
              <a:t>“我的观点是</a:t>
            </a:r>
            <a:r>
              <a:rPr lang="en-US" altLang="zh-CN" sz="3600" b="1" dirty="0" smtClean="0">
                <a:solidFill>
                  <a:srgbClr val="FFFF00"/>
                </a:solidFill>
                <a:effectLst>
                  <a:outerShdw blurRad="38100" dist="38100" dir="2700000" algn="tl">
                    <a:srgbClr val="000000">
                      <a:alpha val="43137"/>
                    </a:srgbClr>
                  </a:outerShdw>
                </a:effectLst>
              </a:rPr>
              <a:t>…</a:t>
            </a:r>
            <a:r>
              <a:rPr lang="zh-CN" altLang="en-US" sz="3600" b="1" dirty="0" smtClean="0">
                <a:solidFill>
                  <a:srgbClr val="FFFF00"/>
                </a:solidFill>
                <a:effectLst>
                  <a:outerShdw blurRad="38100" dist="38100" dir="2700000" algn="tl">
                    <a:srgbClr val="000000">
                      <a:alpha val="43137"/>
                    </a:srgbClr>
                  </a:outerShdw>
                </a:effectLst>
              </a:rPr>
              <a:t>”</a:t>
            </a:r>
            <a:endParaRPr lang="en-US" sz="3600" b="1" dirty="0" smtClean="0">
              <a:solidFill>
                <a:srgbClr val="FFFF00"/>
              </a:solidFill>
              <a:effectLst>
                <a:outerShdw blurRad="38100" dist="38100" dir="2700000" algn="tl">
                  <a:srgbClr val="000000">
                    <a:alpha val="43137"/>
                  </a:srgbClr>
                </a:outerShdw>
              </a:effectLst>
            </a:endParaRPr>
          </a:p>
        </p:txBody>
      </p:sp>
      <p:sp>
        <p:nvSpPr>
          <p:cNvPr id="23" name="TextBox 22"/>
          <p:cNvSpPr txBox="1"/>
          <p:nvPr/>
        </p:nvSpPr>
        <p:spPr>
          <a:xfrm>
            <a:off x="228600" y="3505200"/>
            <a:ext cx="4876800" cy="707886"/>
          </a:xfrm>
          <a:prstGeom prst="rect">
            <a:avLst/>
          </a:prstGeom>
          <a:noFill/>
        </p:spPr>
        <p:txBody>
          <a:bodyPr wrap="square" rtlCol="0">
            <a:spAutoFit/>
          </a:bodyPr>
          <a:lstStyle/>
          <a:p>
            <a:r>
              <a:rPr lang="en-US" sz="4000" b="1" dirty="0" smtClean="0">
                <a:solidFill>
                  <a:srgbClr val="FFFF00"/>
                </a:solidFill>
                <a:effectLst>
                  <a:outerShdw blurRad="38100" dist="38100" dir="2700000" algn="tl">
                    <a:srgbClr val="000000">
                      <a:alpha val="43137"/>
                    </a:srgbClr>
                  </a:outerShdw>
                </a:effectLst>
              </a:rPr>
              <a:t>6. </a:t>
            </a:r>
            <a:r>
              <a:rPr lang="zh-CN" altLang="en-US" sz="4000" b="1" dirty="0" smtClean="0">
                <a:solidFill>
                  <a:srgbClr val="FFFF00"/>
                </a:solidFill>
                <a:effectLst>
                  <a:outerShdw blurRad="38100" dist="38100" dir="2700000" algn="tl">
                    <a:srgbClr val="000000">
                      <a:alpha val="43137"/>
                    </a:srgbClr>
                  </a:outerShdw>
                </a:effectLst>
              </a:rPr>
              <a:t>保持上下文</a:t>
            </a:r>
            <a:endParaRPr lang="en-US" sz="4000" b="1" dirty="0" smtClean="0">
              <a:solidFill>
                <a:srgbClr val="FFFF00"/>
              </a:solidFill>
              <a:effectLst>
                <a:outerShdw blurRad="38100" dist="38100" dir="2700000" algn="tl">
                  <a:srgbClr val="000000">
                    <a:alpha val="43137"/>
                  </a:srgbClr>
                </a:outerShdw>
              </a:effectLst>
            </a:endParaRPr>
          </a:p>
        </p:txBody>
      </p:sp>
      <p:sp>
        <p:nvSpPr>
          <p:cNvPr id="24" name="TextBox 23"/>
          <p:cNvSpPr txBox="1"/>
          <p:nvPr/>
        </p:nvSpPr>
        <p:spPr>
          <a:xfrm>
            <a:off x="228600" y="4114800"/>
            <a:ext cx="5029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7. </a:t>
            </a:r>
            <a:r>
              <a:rPr lang="zh-CN" altLang="en-US" sz="3600" b="1" dirty="0" smtClean="0">
                <a:solidFill>
                  <a:srgbClr val="FFFF00"/>
                </a:solidFill>
                <a:effectLst>
                  <a:outerShdw blurRad="38100" dist="38100" dir="2700000" algn="tl">
                    <a:srgbClr val="000000">
                      <a:alpha val="43137"/>
                    </a:srgbClr>
                  </a:outerShdw>
                </a:effectLst>
              </a:rPr>
              <a:t>首先释经</a:t>
            </a:r>
            <a:endParaRPr lang="en-US" sz="3600" b="1" dirty="0" smtClean="0">
              <a:solidFill>
                <a:srgbClr val="FFFF00"/>
              </a:solidFill>
              <a:effectLst>
                <a:outerShdw blurRad="38100" dist="38100" dir="2700000" algn="tl">
                  <a:srgbClr val="000000">
                    <a:alpha val="43137"/>
                  </a:srgbClr>
                </a:outerShdw>
              </a:effectLst>
            </a:endParaRPr>
          </a:p>
        </p:txBody>
      </p:sp>
      <p:sp>
        <p:nvSpPr>
          <p:cNvPr id="25" name="TextBox 24"/>
          <p:cNvSpPr txBox="1"/>
          <p:nvPr/>
        </p:nvSpPr>
        <p:spPr>
          <a:xfrm>
            <a:off x="228600" y="4724400"/>
            <a:ext cx="51816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8. </a:t>
            </a:r>
            <a:r>
              <a:rPr lang="zh-CN" altLang="en-US" sz="3600" b="1" dirty="0" smtClean="0">
                <a:solidFill>
                  <a:srgbClr val="FFFF00"/>
                </a:solidFill>
                <a:effectLst>
                  <a:outerShdw blurRad="38100" dist="38100" dir="2700000" algn="tl">
                    <a:srgbClr val="000000">
                      <a:alpha val="43137"/>
                    </a:srgbClr>
                  </a:outerShdw>
                </a:effectLst>
              </a:rPr>
              <a:t>原始背景</a:t>
            </a:r>
            <a:endParaRPr lang="en-US" sz="3600" b="1" dirty="0" smtClean="0">
              <a:solidFill>
                <a:srgbClr val="FFFF00"/>
              </a:solidFill>
              <a:effectLst>
                <a:outerShdw blurRad="38100" dist="38100" dir="2700000" algn="tl">
                  <a:srgbClr val="000000">
                    <a:alpha val="43137"/>
                  </a:srgbClr>
                </a:outerShdw>
              </a:effectLst>
            </a:endParaRPr>
          </a:p>
        </p:txBody>
      </p:sp>
      <p:sp>
        <p:nvSpPr>
          <p:cNvPr id="26" name="TextBox 25"/>
          <p:cNvSpPr txBox="1"/>
          <p:nvPr/>
        </p:nvSpPr>
        <p:spPr>
          <a:xfrm>
            <a:off x="228600" y="5334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9. </a:t>
            </a:r>
            <a:r>
              <a:rPr lang="zh-CN" altLang="en-US" sz="3600" b="1" dirty="0" smtClean="0">
                <a:solidFill>
                  <a:srgbClr val="FFFF00"/>
                </a:solidFill>
                <a:effectLst>
                  <a:outerShdw blurRad="38100" dist="38100" dir="2700000" algn="tl">
                    <a:srgbClr val="000000">
                      <a:alpha val="43137"/>
                    </a:srgbClr>
                  </a:outerShdw>
                </a:effectLst>
              </a:rPr>
              <a:t>真理就是真理</a:t>
            </a:r>
            <a:endParaRPr lang="en-US" sz="3600" b="1" dirty="0" smtClean="0">
              <a:solidFill>
                <a:srgbClr val="FFFF00"/>
              </a:solidFill>
              <a:effectLst>
                <a:outerShdw blurRad="38100" dist="38100" dir="2700000" algn="tl">
                  <a:srgbClr val="000000">
                    <a:alpha val="43137"/>
                  </a:srgbClr>
                </a:outerShdw>
              </a:effectLst>
            </a:endParaRPr>
          </a:p>
        </p:txBody>
      </p:sp>
      <p:sp>
        <p:nvSpPr>
          <p:cNvPr id="27" name="TextBox 26"/>
          <p:cNvSpPr txBox="1"/>
          <p:nvPr/>
        </p:nvSpPr>
        <p:spPr>
          <a:xfrm>
            <a:off x="228600" y="5943600"/>
            <a:ext cx="49530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10</a:t>
            </a:r>
            <a:r>
              <a:rPr lang="en-US" sz="3400" b="1" dirty="0" smtClean="0">
                <a:effectLst>
                  <a:outerShdw blurRad="38100" dist="38100" dir="2700000" algn="tl">
                    <a:srgbClr val="000000">
                      <a:alpha val="43137"/>
                    </a:srgbClr>
                  </a:outerShdw>
                </a:effectLst>
              </a:rPr>
              <a:t>. </a:t>
            </a:r>
            <a:r>
              <a:rPr lang="zh-CN" altLang="en-US" sz="3400" b="1" dirty="0" smtClean="0">
                <a:effectLst>
                  <a:outerShdw blurRad="38100" dist="38100" dir="2700000" algn="tl">
                    <a:srgbClr val="000000">
                      <a:alpha val="43137"/>
                    </a:srgbClr>
                  </a:outerShdw>
                </a:effectLst>
              </a:rPr>
              <a:t>享受成长</a:t>
            </a:r>
            <a:endParaRPr lang="en-US" sz="3400" b="1" dirty="0" smtClean="0">
              <a:effectLst>
                <a:outerShdw blurRad="38100" dist="38100" dir="2700000" algn="tl">
                  <a:srgbClr val="000000">
                    <a:alpha val="43137"/>
                  </a:srgbClr>
                </a:outerShdw>
              </a:effectLst>
            </a:endParaRPr>
          </a:p>
        </p:txBody>
      </p:sp>
      <p:sp>
        <p:nvSpPr>
          <p:cNvPr id="29" name="Title 1"/>
          <p:cNvSpPr>
            <a:spLocks noGrp="1"/>
          </p:cNvSpPr>
          <p:nvPr>
            <p:ph type="title"/>
          </p:nvPr>
        </p:nvSpPr>
        <p:spPr>
          <a:xfrm>
            <a:off x="0" y="0"/>
            <a:ext cx="9144000" cy="457200"/>
          </a:xfrm>
          <a:solidFill>
            <a:srgbClr val="FFFF00"/>
          </a:solidFill>
          <a:ln w="57150">
            <a:solidFill>
              <a:schemeClr val="tx1"/>
            </a:solidFill>
          </a:ln>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solidFill>
                  <a:schemeClr val="tx1"/>
                </a:solidFill>
                <a:effectLst>
                  <a:outerShdw blurRad="38100" dist="38100" dir="2700000" algn="tl">
                    <a:srgbClr val="000000">
                      <a:alpha val="43137"/>
                    </a:srgbClr>
                  </a:outerShdw>
                </a:effectLst>
              </a:rPr>
              <a:t>ENJOY GROWING</a:t>
            </a:r>
            <a:endParaRPr lang="en-US" sz="2800" b="1" dirty="0">
              <a:solidFill>
                <a:schemeClr val="tx1"/>
              </a:solidFill>
              <a:effectLst>
                <a:outerShdw blurRad="38100" dist="38100" dir="2700000" algn="tl">
                  <a:srgbClr val="000000">
                    <a:alpha val="43137"/>
                  </a:srgbClr>
                </a:outerShdw>
              </a:effectLst>
            </a:endParaRPr>
          </a:p>
        </p:txBody>
      </p:sp>
      <p:pic>
        <p:nvPicPr>
          <p:cNvPr id="52226" name="Picture 2" descr="http://www.elca.org/~/media/Images/Growing%20in%20Faith/Ministry/Young%20Adult%20Ministry/advocacy.ashx"/>
          <p:cNvPicPr>
            <a:picLocks noChangeAspect="1" noChangeArrowheads="1"/>
          </p:cNvPicPr>
          <p:nvPr/>
        </p:nvPicPr>
        <p:blipFill>
          <a:blip r:embed="rId3" cstate="print"/>
          <a:srcRect/>
          <a:stretch>
            <a:fillRect/>
          </a:stretch>
        </p:blipFill>
        <p:spPr bwMode="auto">
          <a:xfrm>
            <a:off x="6172200" y="4572000"/>
            <a:ext cx="1447800" cy="1843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rtoon-gifs-wat.gif"/>
          <p:cNvPicPr>
            <a:picLocks noChangeAspect="1"/>
          </p:cNvPicPr>
          <p:nvPr/>
        </p:nvPicPr>
        <p:blipFill>
          <a:blip r:embed="rId2" cstate="print"/>
          <a:stretch>
            <a:fillRect/>
          </a:stretch>
        </p:blipFill>
        <p:spPr>
          <a:xfrm>
            <a:off x="-388244" y="-1"/>
            <a:ext cx="9532244" cy="7162801"/>
          </a:xfrm>
          <a:prstGeom prst="rect">
            <a:avLst/>
          </a:prstGeom>
        </p:spPr>
      </p:pic>
      <p:sp>
        <p:nvSpPr>
          <p:cNvPr id="2" name="Title 1"/>
          <p:cNvSpPr>
            <a:spLocks noGrp="1"/>
          </p:cNvSpPr>
          <p:nvPr>
            <p:ph type="ctrTitle"/>
          </p:nvPr>
        </p:nvSpPr>
        <p:spPr>
          <a:xfrm>
            <a:off x="0" y="1"/>
            <a:ext cx="9144000" cy="1066799"/>
          </a:xfrm>
          <a:noFill/>
          <a:ln/>
        </p:spPr>
        <p:style>
          <a:lnRef idx="0">
            <a:schemeClr val="accent5"/>
          </a:lnRef>
          <a:fillRef idx="3">
            <a:schemeClr val="accent5"/>
          </a:fillRef>
          <a:effectRef idx="3">
            <a:schemeClr val="accent5"/>
          </a:effectRef>
          <a:fontRef idx="minor">
            <a:schemeClr val="lt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zh-CN" altLang="en-US" sz="6000" b="1" cap="all" dirty="0" smtClean="0">
                <a:ln w="0">
                  <a:solidFill>
                    <a:sysClr val="windowText" lastClr="000000"/>
                  </a:solidFill>
                </a:ln>
                <a:solidFill>
                  <a:srgbClr val="FFFF00"/>
                </a:solidFill>
                <a:effectLst>
                  <a:outerShdw blurRad="38100" dist="38100" dir="2700000" algn="tl">
                    <a:srgbClr val="000000">
                      <a:alpha val="43137"/>
                    </a:srgbClr>
                  </a:outerShdw>
                  <a:reflection blurRad="12700" stA="50000" endPos="50000" dist="5000" dir="5400000" sy="-100000" rotWithShape="0"/>
                </a:effectLst>
              </a:rPr>
              <a:t>休息</a:t>
            </a:r>
            <a:endParaRPr lang="en-US" sz="6000" b="1" cap="all" dirty="0">
              <a:ln w="0">
                <a:solidFill>
                  <a:sysClr val="windowText" lastClr="000000"/>
                </a:solidFill>
              </a:ln>
              <a:solidFill>
                <a:srgbClr val="FFFF00"/>
              </a:solidFill>
              <a:effectLst>
                <a:outerShdw blurRad="38100" dist="38100" dir="2700000" algn="tl">
                  <a:srgbClr val="000000">
                    <a:alpha val="43137"/>
                  </a:srgbClr>
                </a:outerShdw>
                <a:reflection blurRad="12700" stA="50000" endPos="50000" dist="5000" dir="5400000" sy="-100000" rotWithShape="0"/>
              </a:effectLst>
            </a:endParaRPr>
          </a:p>
        </p:txBody>
      </p:sp>
      <p:sp>
        <p:nvSpPr>
          <p:cNvPr id="3" name="Subtitle 2"/>
          <p:cNvSpPr>
            <a:spLocks noGrp="1"/>
          </p:cNvSpPr>
          <p:nvPr>
            <p:ph type="subTitle" idx="1"/>
          </p:nvPr>
        </p:nvSpPr>
        <p:spPr>
          <a:xfrm>
            <a:off x="0" y="6248400"/>
            <a:ext cx="9144000" cy="609600"/>
          </a:xfrm>
          <a:noFill/>
          <a:ln>
            <a:noFill/>
          </a:ln>
        </p:spPr>
        <p:style>
          <a:lnRef idx="0">
            <a:schemeClr val="accent5"/>
          </a:lnRef>
          <a:fillRef idx="3">
            <a:schemeClr val="accent5"/>
          </a:fillRef>
          <a:effectRef idx="3">
            <a:schemeClr val="accent5"/>
          </a:effectRef>
          <a:fontRef idx="minor">
            <a:schemeClr val="lt1"/>
          </a:fontRef>
        </p:style>
        <p:txBody>
          <a:bodyPr anchor="ctr">
            <a:normAutofit/>
          </a:bodyPr>
          <a:lstStyle/>
          <a:p>
            <a:r>
              <a:rPr lang="en-US" sz="2200" dirty="0" smtClean="0">
                <a:ln>
                  <a:solidFill>
                    <a:sysClr val="windowText" lastClr="000000"/>
                  </a:solidFill>
                </a:ln>
                <a:solidFill>
                  <a:srgbClr val="FFFF00"/>
                </a:solidFill>
                <a:latin typeface="Arial Black" pitchFamily="34" charset="0"/>
              </a:rPr>
              <a:t>BREAK</a:t>
            </a:r>
            <a:endParaRPr lang="en-US" sz="2200" dirty="0">
              <a:ln>
                <a:solidFill>
                  <a:sysClr val="windowText" lastClr="000000"/>
                </a:solidFill>
              </a:ln>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26842"/>
            <a:ext cx="9144000" cy="5016758"/>
          </a:xfrm>
          <a:prstGeom prst="rect">
            <a:avLst/>
          </a:prstGeom>
          <a:noFill/>
        </p:spPr>
        <p:txBody>
          <a:bodyPr wrap="square" rtlCol="0">
            <a:spAutoFit/>
          </a:bodyPr>
          <a:lstStyle/>
          <a:p>
            <a:pPr>
              <a:buFont typeface="Arial" pitchFamily="34" charset="0"/>
              <a:buChar char="•"/>
            </a:pPr>
            <a:r>
              <a:rPr lang="en-US" sz="44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关于上帝的理性讨论</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en-US" sz="4400" b="1" dirty="0" smtClean="0">
                <a:solidFill>
                  <a:srgbClr val="C00000"/>
                </a:solidFill>
                <a:effectLst>
                  <a:outerShdw blurRad="38100" dist="38100" dir="2700000" algn="tl">
                    <a:srgbClr val="000000">
                      <a:alpha val="43137"/>
                    </a:srgbClr>
                  </a:outerShdw>
                </a:effectLst>
                <a:latin typeface="Arial Narrow" pitchFamily="34" charset="0"/>
              </a:rPr>
              <a:t>”</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奥古斯丁</a:t>
            </a:r>
            <a:endParaRPr lang="en-US" sz="44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“Rational discussion respecting the deity.”  </a:t>
            </a:r>
            <a:r>
              <a:rPr lang="en-US" sz="2000" b="1" dirty="0" smtClean="0">
                <a:latin typeface="Arial Narrow" pitchFamily="34" charset="0"/>
                <a:cs typeface="Times New Roman" pitchFamily="18" charset="0"/>
              </a:rPr>
              <a:t>–</a:t>
            </a:r>
            <a:r>
              <a:rPr lang="en-US" sz="2000" b="1" dirty="0" smtClean="0">
                <a:latin typeface="Arial Narrow" pitchFamily="34" charset="0"/>
              </a:rPr>
              <a:t>Augustine</a:t>
            </a:r>
          </a:p>
          <a:p>
            <a:pPr lvl="1">
              <a:buFont typeface="Arial" pitchFamily="34" charset="0"/>
              <a:buChar char="•"/>
            </a:pPr>
            <a:endParaRPr lang="en-US" sz="2000" b="1" dirty="0" smtClean="0">
              <a:latin typeface="Arial Narrow" pitchFamily="34" charset="0"/>
            </a:endParaRPr>
          </a:p>
          <a:p>
            <a:pPr marL="404813" indent="-404813">
              <a:buFont typeface="Arial" pitchFamily="34" charset="0"/>
              <a:buChar char="•"/>
            </a:pPr>
            <a:r>
              <a:rPr lang="en-US" sz="44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关于神的科学以及神与宇宙万物的关系。</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史特朗</a:t>
            </a:r>
            <a:endParaRPr lang="en-US" sz="44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 “The Science of God and the relations between God and the universe.”–A. H. Strong</a:t>
            </a:r>
          </a:p>
          <a:p>
            <a:pPr lvl="1"/>
            <a:r>
              <a:rPr lang="en-US" sz="2000" b="1" dirty="0" smtClean="0">
                <a:latin typeface="Arial Narrow" pitchFamily="34" charset="0"/>
              </a:rPr>
              <a:t> </a:t>
            </a:r>
          </a:p>
          <a:p>
            <a:pPr marL="344488" indent="-344488">
              <a:buFont typeface="Arial" pitchFamily="34" charset="0"/>
              <a:buChar char="•"/>
            </a:pPr>
            <a:r>
              <a:rPr lang="en-US"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对神的思考以及表达这些思考的某些方式</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en-US" sz="4400" b="1" dirty="0" smtClean="0">
                <a:solidFill>
                  <a:srgbClr val="C00000"/>
                </a:solidFill>
                <a:effectLst>
                  <a:outerShdw blurRad="38100" dist="38100" dir="2700000" algn="tl">
                    <a:srgbClr val="000000">
                      <a:alpha val="43137"/>
                    </a:srgbClr>
                  </a:outerShdw>
                </a:effectLst>
                <a:latin typeface="Arial Narrow" pitchFamily="34" charset="0"/>
              </a:rPr>
              <a:t>” </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查尔斯</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雷历</a:t>
            </a:r>
            <a:endParaRPr lang="en-US" sz="44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“Thinking about God and expressing those thoughts in some way.” –Charles Ryrie</a:t>
            </a:r>
            <a:endParaRPr lang="en-US" sz="2000" dirty="0" smtClean="0">
              <a:latin typeface="Arial Narrow" pitchFamily="34" charset="0"/>
            </a:endParaRPr>
          </a:p>
        </p:txBody>
      </p:sp>
      <p:sp>
        <p:nvSpPr>
          <p:cNvPr id="3" name="Rectangle 2"/>
          <p:cNvSpPr/>
          <p:nvPr/>
        </p:nvSpPr>
        <p:spPr>
          <a:xfrm>
            <a:off x="0" y="6400800"/>
            <a:ext cx="9144000" cy="457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Definitions by some theologians…</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Rectangle 3"/>
          <p:cNvSpPr/>
          <p:nvPr/>
        </p:nvSpPr>
        <p:spPr>
          <a:xfrm>
            <a:off x="0" y="0"/>
            <a:ext cx="9144000" cy="6096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800"/>
          </a:xfrm>
        </p:spPr>
        <p:style>
          <a:lnRef idx="0">
            <a:schemeClr val="accent2"/>
          </a:lnRef>
          <a:fillRef idx="3">
            <a:schemeClr val="accent2"/>
          </a:fillRef>
          <a:effectRef idx="3">
            <a:schemeClr val="accent2"/>
          </a:effectRef>
          <a:fontRef idx="minor">
            <a:schemeClr val="lt1"/>
          </a:fontRef>
        </p:style>
        <p:txBody>
          <a:bodyPr>
            <a:normAutofit/>
          </a:bodyPr>
          <a:lstStyle/>
          <a:p>
            <a:r>
              <a:rPr lang="zh-CN" altLang="en-US" sz="6000" b="1" dirty="0" smtClean="0">
                <a:ln>
                  <a:solidFill>
                    <a:sysClr val="windowText" lastClr="000000"/>
                  </a:solidFill>
                </a:ln>
                <a:solidFill>
                  <a:srgbClr val="FFC000"/>
                </a:solidFill>
                <a:effectLst>
                  <a:outerShdw blurRad="38100" dist="38100" dir="2700000" algn="tl">
                    <a:srgbClr val="000000">
                      <a:alpha val="43137"/>
                    </a:srgbClr>
                  </a:outerShdw>
                </a:effectLst>
              </a:rPr>
              <a:t>什么是神学</a:t>
            </a:r>
            <a:r>
              <a:rPr lang="en-US" sz="6000" b="1" dirty="0" smtClean="0">
                <a:ln>
                  <a:solidFill>
                    <a:sysClr val="windowText" lastClr="000000"/>
                  </a:solidFill>
                </a:ln>
                <a:solidFill>
                  <a:srgbClr val="FFC000"/>
                </a:solidFill>
                <a:effectLst>
                  <a:outerShdw blurRad="38100" dist="38100" dir="2700000" algn="tl">
                    <a:srgbClr val="000000">
                      <a:alpha val="43137"/>
                    </a:srgbClr>
                  </a:outerShdw>
                </a:effectLst>
              </a:rPr>
              <a:t>?</a:t>
            </a:r>
            <a:endParaRPr lang="en-US" sz="6000" b="1" dirty="0">
              <a:ln>
                <a:solidFill>
                  <a:sysClr val="windowText" lastClr="000000"/>
                </a:solidFill>
              </a:ln>
              <a:solidFill>
                <a:srgbClr val="FFC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6172200"/>
            <a:ext cx="9144000" cy="685800"/>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US" sz="2400" b="1" dirty="0" smtClean="0">
                <a:solidFill>
                  <a:schemeClr val="bg1"/>
                </a:solidFill>
                <a:latin typeface="Arial Narrow" pitchFamily="34" charset="0"/>
              </a:rPr>
              <a:t>What is THEOLOGY?</a:t>
            </a:r>
            <a:endParaRPr lang="en-US" sz="2400" b="1" dirty="0">
              <a:solidFill>
                <a:schemeClr val="bg1"/>
              </a:solidFill>
              <a:latin typeface="Arial Narrow" pitchFamily="34" charset="0"/>
            </a:endParaRPr>
          </a:p>
        </p:txBody>
      </p:sp>
      <p:sp>
        <p:nvSpPr>
          <p:cNvPr id="4" name="Rectangle 3"/>
          <p:cNvSpPr/>
          <p:nvPr/>
        </p:nvSpPr>
        <p:spPr>
          <a:xfrm>
            <a:off x="152400" y="1219200"/>
            <a:ext cx="8763000" cy="34290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4400" b="1" dirty="0" smtClean="0">
                <a:effectLst>
                  <a:outerShdw blurRad="38100" dist="38100" dir="2700000" algn="tl">
                    <a:srgbClr val="000000">
                      <a:alpha val="43137"/>
                    </a:srgbClr>
                  </a:outerShdw>
                </a:effectLst>
              </a:rPr>
              <a:t>“</a:t>
            </a:r>
            <a:r>
              <a:rPr lang="zh-CN" altLang="en-US" sz="4400" b="1" dirty="0" smtClean="0">
                <a:effectLst>
                  <a:outerShdw blurRad="38100" dist="38100" dir="2700000" algn="tl">
                    <a:srgbClr val="000000">
                      <a:alpha val="43137"/>
                    </a:srgbClr>
                  </a:outerShdw>
                </a:effectLst>
              </a:rPr>
              <a:t>神学</a:t>
            </a:r>
            <a:r>
              <a:rPr lang="en-US" sz="4400" b="1" dirty="0" smtClean="0">
                <a:effectLst>
                  <a:outerShdw blurRad="38100" dist="38100" dir="2700000" algn="tl">
                    <a:srgbClr val="000000">
                      <a:alpha val="43137"/>
                    </a:srgbClr>
                  </a:outerShdw>
                </a:effectLst>
              </a:rPr>
              <a:t>”</a:t>
            </a:r>
            <a:r>
              <a:rPr lang="zh-CN" altLang="en-US" sz="4400" b="1" dirty="0" smtClean="0">
                <a:effectLst>
                  <a:outerShdw blurRad="38100" dist="38100" dir="2700000" algn="tl">
                    <a:srgbClr val="000000">
                      <a:alpha val="43137"/>
                    </a:srgbClr>
                  </a:outerShdw>
                </a:effectLst>
              </a:rPr>
              <a:t>一词是从两个希腊词结合起来的</a:t>
            </a:r>
            <a:r>
              <a:rPr lang="en-US" altLang="zh-CN" sz="4400" b="1" dirty="0" smtClean="0">
                <a:effectLst>
                  <a:outerShdw blurRad="38100" dist="38100" dir="2700000" algn="tl">
                    <a:srgbClr val="000000">
                      <a:alpha val="43137"/>
                    </a:srgbClr>
                  </a:outerShdw>
                </a:effectLst>
              </a:rPr>
              <a:t>,</a:t>
            </a:r>
            <a:r>
              <a:rPr lang="zh-CN" altLang="en-US" sz="4400" b="1" dirty="0" smtClean="0">
                <a:effectLst>
                  <a:outerShdw blurRad="38100" dist="38100" dir="2700000" algn="tl">
                    <a:srgbClr val="000000">
                      <a:alpha val="43137"/>
                    </a:srgbClr>
                  </a:outerShdw>
                </a:effectLst>
              </a:rPr>
              <a:t>意思是</a:t>
            </a:r>
            <a:r>
              <a:rPr lang="en-US" altLang="zh-CN" sz="4400" b="1" dirty="0" smtClean="0">
                <a:solidFill>
                  <a:srgbClr val="C00000"/>
                </a:solidFill>
                <a:effectLst>
                  <a:outerShdw blurRad="38100" dist="38100" dir="2700000" algn="tl">
                    <a:srgbClr val="000000">
                      <a:alpha val="43137"/>
                    </a:srgbClr>
                  </a:outerShdw>
                </a:effectLst>
              </a:rPr>
              <a:t> “</a:t>
            </a:r>
            <a:r>
              <a:rPr lang="zh-CN" altLang="en-US" sz="4400" b="1" dirty="0" smtClean="0">
                <a:solidFill>
                  <a:srgbClr val="C00000"/>
                </a:solidFill>
                <a:effectLst>
                  <a:outerShdw blurRad="38100" dist="38100" dir="2700000" algn="tl">
                    <a:srgbClr val="000000">
                      <a:alpha val="43137"/>
                    </a:srgbClr>
                  </a:outerShdw>
                </a:effectLst>
              </a:rPr>
              <a:t>神的研究</a:t>
            </a:r>
            <a:r>
              <a:rPr lang="en-US" altLang="zh-CN" sz="4400" b="1" dirty="0" smtClean="0">
                <a:solidFill>
                  <a:srgbClr val="C00000"/>
                </a:solidFill>
                <a:effectLst>
                  <a:outerShdw blurRad="38100" dist="38100" dir="2700000" algn="tl">
                    <a:srgbClr val="000000">
                      <a:alpha val="43137"/>
                    </a:srgbClr>
                  </a:outerShdw>
                </a:effectLst>
              </a:rPr>
              <a:t>”. </a:t>
            </a:r>
            <a:r>
              <a:rPr lang="zh-CN" altLang="en-US" sz="4400" b="1" u="sng" dirty="0" smtClean="0">
                <a:effectLst>
                  <a:outerShdw blurRad="38100" dist="38100" dir="2700000" algn="tl">
                    <a:srgbClr val="000000">
                      <a:alpha val="43137"/>
                    </a:srgbClr>
                  </a:outerShdw>
                </a:effectLst>
              </a:rPr>
              <a:t>基督教系统神学简单地说就是通过</a:t>
            </a:r>
            <a:r>
              <a:rPr lang="en-US" altLang="zh-CN" sz="4400" b="1" u="sng" dirty="0" smtClean="0">
                <a:effectLst>
                  <a:outerShdw blurRad="38100" dist="38100" dir="2700000" algn="tl">
                    <a:srgbClr val="000000">
                      <a:alpha val="43137"/>
                    </a:srgbClr>
                  </a:outerShdw>
                </a:effectLst>
              </a:rPr>
              <a:t>《</a:t>
            </a:r>
            <a:r>
              <a:rPr lang="zh-CN" altLang="en-US" sz="4400" b="1" u="sng" dirty="0" smtClean="0">
                <a:effectLst>
                  <a:outerShdw blurRad="38100" dist="38100" dir="2700000" algn="tl">
                    <a:srgbClr val="000000">
                      <a:alpha val="43137"/>
                    </a:srgbClr>
                  </a:outerShdw>
                </a:effectLst>
              </a:rPr>
              <a:t>圣经</a:t>
            </a:r>
            <a:r>
              <a:rPr lang="en-US" altLang="zh-CN" sz="4400" b="1" u="sng" dirty="0" smtClean="0">
                <a:effectLst>
                  <a:outerShdw blurRad="38100" dist="38100" dir="2700000" algn="tl">
                    <a:srgbClr val="000000">
                      <a:alpha val="43137"/>
                    </a:srgbClr>
                  </a:outerShdw>
                </a:effectLst>
              </a:rPr>
              <a:t>》</a:t>
            </a:r>
            <a:r>
              <a:rPr lang="zh-CN" altLang="en-US" sz="4400" b="1" u="sng" dirty="0" smtClean="0">
                <a:effectLst>
                  <a:outerShdw blurRad="38100" dist="38100" dir="2700000" algn="tl">
                    <a:srgbClr val="000000">
                      <a:alpha val="43137"/>
                    </a:srgbClr>
                  </a:outerShdw>
                </a:effectLst>
              </a:rPr>
              <a:t>已启示的内容来理解神和祂的作为</a:t>
            </a:r>
            <a:r>
              <a:rPr lang="zh-CN" altLang="en-US" sz="4400" b="1" dirty="0" smtClean="0">
                <a:effectLst>
                  <a:outerShdw blurRad="38100" dist="38100" dir="2700000" algn="tl">
                    <a:srgbClr val="000000">
                      <a:alpha val="43137"/>
                    </a:srgbClr>
                  </a:outerShdw>
                </a:effectLst>
              </a:rPr>
              <a:t>。</a:t>
            </a:r>
            <a:endParaRPr lang="en-US" sz="4400" b="1" dirty="0" smtClean="0">
              <a:effectLst>
                <a:outerShdw blurRad="38100" dist="38100" dir="2700000" algn="tl">
                  <a:srgbClr val="000000">
                    <a:alpha val="43137"/>
                  </a:srgbClr>
                </a:outerShdw>
              </a:effectLst>
            </a:endParaRPr>
          </a:p>
        </p:txBody>
      </p:sp>
      <p:sp>
        <p:nvSpPr>
          <p:cNvPr id="5" name="Rectangle 4"/>
          <p:cNvSpPr/>
          <p:nvPr/>
        </p:nvSpPr>
        <p:spPr>
          <a:xfrm>
            <a:off x="152400" y="4724400"/>
            <a:ext cx="8839200" cy="1295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effectLst>
                  <a:outerShdw blurRad="38100" dist="38100" dir="2700000" algn="tl">
                    <a:srgbClr val="000000">
                      <a:alpha val="43137"/>
                    </a:srgbClr>
                  </a:outerShdw>
                </a:effectLst>
                <a:latin typeface="Arial Narrow" pitchFamily="34" charset="0"/>
              </a:rPr>
              <a:t>The word “theology” comes from two Greek words that combined mean </a:t>
            </a:r>
          </a:p>
          <a:p>
            <a:pPr algn="ctr"/>
            <a:r>
              <a:rPr lang="en-US" sz="2400" dirty="0" smtClean="0">
                <a:effectLst>
                  <a:outerShdw blurRad="38100" dist="38100" dir="2700000" algn="tl">
                    <a:srgbClr val="000000">
                      <a:alpha val="43137"/>
                    </a:srgbClr>
                  </a:outerShdw>
                </a:effectLst>
                <a:latin typeface="Arial Narrow" pitchFamily="34" charset="0"/>
              </a:rPr>
              <a:t>“the study of God.” Christian Systematic theology is simply an attempt to understand God and His works as revealed in the Bible. </a:t>
            </a:r>
            <a:endParaRPr lang="en-US" sz="2400" b="1" dirty="0">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clisse-thumb-510x303-39118.gif"/>
          <p:cNvPicPr>
            <a:picLocks noChangeAspect="1"/>
          </p:cNvPicPr>
          <p:nvPr/>
        </p:nvPicPr>
        <p:blipFill>
          <a:blip r:embed="rId2" cstate="print"/>
          <a:stretch>
            <a:fillRect/>
          </a:stretch>
        </p:blipFill>
        <p:spPr>
          <a:xfrm>
            <a:off x="0" y="874776"/>
            <a:ext cx="9144000" cy="5449824"/>
          </a:xfrm>
          <a:prstGeom prst="rect">
            <a:avLst/>
          </a:prstGeom>
        </p:spPr>
      </p:pic>
      <p:sp>
        <p:nvSpPr>
          <p:cNvPr id="2" name="Title 1"/>
          <p:cNvSpPr>
            <a:spLocks noGrp="1"/>
          </p:cNvSpPr>
          <p:nvPr>
            <p:ph type="ctrTitle"/>
          </p:nvPr>
        </p:nvSpPr>
        <p:spPr>
          <a:xfrm>
            <a:off x="0" y="1"/>
            <a:ext cx="9144000" cy="1066800"/>
          </a:xfrm>
        </p:spPr>
        <p:style>
          <a:lnRef idx="0">
            <a:schemeClr val="accent1"/>
          </a:lnRef>
          <a:fillRef idx="3">
            <a:schemeClr val="accent1"/>
          </a:fillRef>
          <a:effectRef idx="3">
            <a:schemeClr val="accent1"/>
          </a:effectRef>
          <a:fontRef idx="minor">
            <a:schemeClr val="lt1"/>
          </a:fontRef>
        </p:style>
        <p:txBody>
          <a:bodyPr>
            <a:normAutofit/>
          </a:bodyPr>
          <a:lstStyle/>
          <a:p>
            <a:r>
              <a:rPr lang="zh-CN" altLang="en-US" sz="6000" b="1" dirty="0" smtClean="0">
                <a:ln>
                  <a:solidFill>
                    <a:sysClr val="windowText" lastClr="000000"/>
                  </a:solidFill>
                </a:ln>
                <a:solidFill>
                  <a:srgbClr val="FFC000"/>
                </a:solidFill>
                <a:effectLst>
                  <a:outerShdw blurRad="38100" dist="38100" dir="2700000" algn="tl">
                    <a:srgbClr val="000000">
                      <a:alpha val="43137"/>
                    </a:srgbClr>
                  </a:outerShdw>
                </a:effectLst>
              </a:rPr>
              <a:t>为何要学习</a:t>
            </a:r>
            <a:r>
              <a:rPr lang="en-US" altLang="zh-CN" sz="6000" b="1" dirty="0" smtClean="0">
                <a:ln>
                  <a:solidFill>
                    <a:sysClr val="windowText" lastClr="000000"/>
                  </a:solidFill>
                </a:ln>
                <a:solidFill>
                  <a:srgbClr val="FFC000"/>
                </a:solidFill>
                <a:effectLst>
                  <a:outerShdw blurRad="38100" dist="38100" dir="2700000" algn="tl">
                    <a:srgbClr val="000000">
                      <a:alpha val="43137"/>
                    </a:srgbClr>
                  </a:outerShdw>
                </a:effectLst>
              </a:rPr>
              <a:t>《</a:t>
            </a:r>
            <a:r>
              <a:rPr lang="zh-CN" altLang="en-US" sz="6000" b="1" dirty="0" smtClean="0">
                <a:ln>
                  <a:solidFill>
                    <a:sysClr val="windowText" lastClr="000000"/>
                  </a:solidFill>
                </a:ln>
                <a:solidFill>
                  <a:srgbClr val="FFC000"/>
                </a:solidFill>
                <a:effectLst>
                  <a:outerShdw blurRad="38100" dist="38100" dir="2700000" algn="tl">
                    <a:srgbClr val="000000">
                      <a:alpha val="43137"/>
                    </a:srgbClr>
                  </a:outerShdw>
                </a:effectLst>
              </a:rPr>
              <a:t>神学</a:t>
            </a:r>
            <a:r>
              <a:rPr lang="en-US" altLang="zh-CN" sz="6000" b="1" dirty="0" smtClean="0">
                <a:ln>
                  <a:solidFill>
                    <a:sysClr val="windowText" lastClr="000000"/>
                  </a:solidFill>
                </a:ln>
                <a:solidFill>
                  <a:srgbClr val="FFC000"/>
                </a:solidFill>
                <a:effectLst>
                  <a:outerShdw blurRad="38100" dist="38100" dir="2700000" algn="tl">
                    <a:srgbClr val="000000">
                      <a:alpha val="43137"/>
                    </a:srgbClr>
                  </a:outerShdw>
                </a:effectLst>
              </a:rPr>
              <a:t>》</a:t>
            </a:r>
            <a:r>
              <a:rPr lang="en-US" sz="6000" b="1" dirty="0" smtClean="0">
                <a:ln>
                  <a:solidFill>
                    <a:sysClr val="windowText" lastClr="000000"/>
                  </a:solidFill>
                </a:ln>
                <a:solidFill>
                  <a:srgbClr val="FFC000"/>
                </a:solidFill>
                <a:effectLst>
                  <a:outerShdw blurRad="38100" dist="38100" dir="2700000" algn="tl">
                    <a:srgbClr val="000000">
                      <a:alpha val="43137"/>
                    </a:srgbClr>
                  </a:outerShdw>
                </a:effectLst>
              </a:rPr>
              <a:t>?</a:t>
            </a:r>
            <a:endParaRPr lang="en-US" sz="6000" b="1" dirty="0">
              <a:ln>
                <a:solidFill>
                  <a:sysClr val="windowText" lastClr="000000"/>
                </a:solidFill>
              </a:ln>
              <a:solidFill>
                <a:srgbClr val="FFC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6172200"/>
            <a:ext cx="9144000" cy="685800"/>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US" sz="2400" b="1" dirty="0" smtClean="0">
                <a:solidFill>
                  <a:schemeClr val="bg1"/>
                </a:solidFill>
                <a:latin typeface="Arial Narrow" pitchFamily="34" charset="0"/>
              </a:rPr>
              <a:t>Why study THEOLOGY?</a:t>
            </a:r>
            <a:endParaRPr lang="en-US" sz="2400" b="1"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800"/>
          </a:xfrm>
        </p:spPr>
        <p:style>
          <a:lnRef idx="0">
            <a:schemeClr val="accent1"/>
          </a:lnRef>
          <a:fillRef idx="3">
            <a:schemeClr val="accent1"/>
          </a:fillRef>
          <a:effectRef idx="3">
            <a:schemeClr val="accent1"/>
          </a:effectRef>
          <a:fontRef idx="minor">
            <a:schemeClr val="lt1"/>
          </a:fontRef>
        </p:style>
        <p:txBody>
          <a:bodyPr>
            <a:normAutofit/>
          </a:bodyPr>
          <a:lstStyle/>
          <a:p>
            <a:r>
              <a:rPr lang="zh-CN" altLang="en-US" sz="6000" b="1" dirty="0" smtClean="0">
                <a:ln>
                  <a:solidFill>
                    <a:sysClr val="windowText" lastClr="000000"/>
                  </a:solidFill>
                </a:ln>
                <a:solidFill>
                  <a:srgbClr val="FFC000"/>
                </a:solidFill>
                <a:effectLst>
                  <a:outerShdw blurRad="38100" dist="38100" dir="2700000" algn="tl">
                    <a:srgbClr val="000000">
                      <a:alpha val="43137"/>
                    </a:srgbClr>
                  </a:outerShdw>
                </a:effectLst>
              </a:rPr>
              <a:t>为何要学习</a:t>
            </a:r>
            <a:r>
              <a:rPr lang="en-US" altLang="zh-CN" sz="6000" b="1" dirty="0" smtClean="0">
                <a:ln>
                  <a:solidFill>
                    <a:sysClr val="windowText" lastClr="000000"/>
                  </a:solidFill>
                </a:ln>
                <a:solidFill>
                  <a:srgbClr val="FFC000"/>
                </a:solidFill>
                <a:effectLst>
                  <a:outerShdw blurRad="38100" dist="38100" dir="2700000" algn="tl">
                    <a:srgbClr val="000000">
                      <a:alpha val="43137"/>
                    </a:srgbClr>
                  </a:outerShdw>
                </a:effectLst>
              </a:rPr>
              <a:t>《</a:t>
            </a:r>
            <a:r>
              <a:rPr lang="zh-CN" altLang="en-US" sz="6000" b="1" dirty="0" smtClean="0">
                <a:ln>
                  <a:solidFill>
                    <a:sysClr val="windowText" lastClr="000000"/>
                  </a:solidFill>
                </a:ln>
                <a:solidFill>
                  <a:srgbClr val="FFC000"/>
                </a:solidFill>
                <a:effectLst>
                  <a:outerShdw blurRad="38100" dist="38100" dir="2700000" algn="tl">
                    <a:srgbClr val="000000">
                      <a:alpha val="43137"/>
                    </a:srgbClr>
                  </a:outerShdw>
                </a:effectLst>
              </a:rPr>
              <a:t>神学</a:t>
            </a:r>
            <a:r>
              <a:rPr lang="en-US" altLang="zh-CN" sz="6000" b="1" dirty="0" smtClean="0">
                <a:ln>
                  <a:solidFill>
                    <a:sysClr val="windowText" lastClr="000000"/>
                  </a:solidFill>
                </a:ln>
                <a:solidFill>
                  <a:srgbClr val="FFC000"/>
                </a:solidFill>
                <a:effectLst>
                  <a:outerShdw blurRad="38100" dist="38100" dir="2700000" algn="tl">
                    <a:srgbClr val="000000">
                      <a:alpha val="43137"/>
                    </a:srgbClr>
                  </a:outerShdw>
                </a:effectLst>
              </a:rPr>
              <a:t>》</a:t>
            </a:r>
            <a:r>
              <a:rPr lang="en-US" sz="6000" b="1" dirty="0" smtClean="0">
                <a:ln>
                  <a:solidFill>
                    <a:sysClr val="windowText" lastClr="000000"/>
                  </a:solidFill>
                </a:ln>
                <a:solidFill>
                  <a:srgbClr val="FFC000"/>
                </a:solidFill>
                <a:effectLst>
                  <a:outerShdw blurRad="38100" dist="38100" dir="2700000" algn="tl">
                    <a:srgbClr val="000000">
                      <a:alpha val="43137"/>
                    </a:srgbClr>
                  </a:outerShdw>
                </a:effectLst>
              </a:rPr>
              <a:t>?</a:t>
            </a:r>
            <a:endParaRPr lang="en-US" sz="6000" b="1" dirty="0">
              <a:ln>
                <a:solidFill>
                  <a:sysClr val="windowText" lastClr="000000"/>
                </a:solidFill>
              </a:ln>
              <a:solidFill>
                <a:srgbClr val="FFC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6172200"/>
            <a:ext cx="9144000" cy="685800"/>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US" sz="2400" b="1" dirty="0" smtClean="0">
                <a:solidFill>
                  <a:schemeClr val="bg1"/>
                </a:solidFill>
                <a:latin typeface="Arial Narrow" pitchFamily="34" charset="0"/>
              </a:rPr>
              <a:t>Why study THEOLOGY?</a:t>
            </a:r>
            <a:endParaRPr lang="en-US" sz="2400" b="1" dirty="0">
              <a:solidFill>
                <a:schemeClr val="bg1"/>
              </a:solidFill>
              <a:latin typeface="Arial Narrow" pitchFamily="34" charset="0"/>
            </a:endParaRPr>
          </a:p>
        </p:txBody>
      </p:sp>
      <p:sp>
        <p:nvSpPr>
          <p:cNvPr id="4" name="Rectangle 3"/>
          <p:cNvSpPr/>
          <p:nvPr/>
        </p:nvSpPr>
        <p:spPr>
          <a:xfrm>
            <a:off x="152400" y="4724400"/>
            <a:ext cx="8763000"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dirty="0" smtClean="0">
                <a:effectLst>
                  <a:outerShdw blurRad="38100" dist="38100" dir="2700000" algn="tl">
                    <a:srgbClr val="000000">
                      <a:alpha val="43137"/>
                    </a:srgbClr>
                  </a:outerShdw>
                </a:effectLst>
                <a:latin typeface="Arial Narrow" pitchFamily="34" charset="0"/>
              </a:rPr>
              <a:t>We study theology to get to know God in order that we may glorify Him through our love and obedience. Poor theology and a superficial, inaccurate understanding of God will only create heresies and displease God by our teachings and actions. Without theology, we waste our lives and lose our souls. As we study theology, we deepen our love for God. </a:t>
            </a:r>
            <a:endParaRPr lang="en-US" sz="2000" dirty="0">
              <a:latin typeface="Arial Narrow" pitchFamily="34" charset="0"/>
            </a:endParaRPr>
          </a:p>
        </p:txBody>
      </p:sp>
      <p:sp>
        <p:nvSpPr>
          <p:cNvPr id="6" name="Rectangle 5"/>
          <p:cNvSpPr/>
          <p:nvPr/>
        </p:nvSpPr>
        <p:spPr>
          <a:xfrm>
            <a:off x="152400" y="1143000"/>
            <a:ext cx="8763000" cy="3429000"/>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3600" b="1" dirty="0" smtClean="0">
                <a:effectLst>
                  <a:outerShdw blurRad="38100" dist="38100" dir="2700000" algn="tl">
                    <a:srgbClr val="000000">
                      <a:alpha val="43137"/>
                    </a:srgbClr>
                  </a:outerShdw>
                </a:effectLst>
              </a:rPr>
              <a:t>学习神学是为了更好地认识神，以便我们能透过爱和顺服来荣耀神。劣质神学及对神肤浅和不正确的理解会通过教导和行为制造异端并冒犯神。若无神学，我们会浪费生命，失去灵魂。但通过学习神学</a:t>
            </a:r>
            <a:r>
              <a:rPr lang="en-US" altLang="zh-CN" sz="3600" b="1" dirty="0" smtClean="0">
                <a:effectLst>
                  <a:outerShdw blurRad="38100" dist="38100" dir="2700000" algn="tl">
                    <a:srgbClr val="000000">
                      <a:alpha val="43137"/>
                    </a:srgbClr>
                  </a:outerShdw>
                </a:effectLst>
              </a:rPr>
              <a:t>, </a:t>
            </a:r>
            <a:r>
              <a:rPr lang="zh-CN" altLang="en-US" sz="3600" b="1" dirty="0" smtClean="0">
                <a:effectLst>
                  <a:outerShdw blurRad="38100" dist="38100" dir="2700000" algn="tl">
                    <a:srgbClr val="000000">
                      <a:alpha val="43137"/>
                    </a:srgbClr>
                  </a:outerShdw>
                </a:effectLst>
              </a:rPr>
              <a:t>我们能深化对神的爱。</a:t>
            </a:r>
            <a:endParaRPr lang="en-US" sz="36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800"/>
          </a:xfrm>
        </p:spPr>
        <p:style>
          <a:lnRef idx="0">
            <a:schemeClr val="accent3"/>
          </a:lnRef>
          <a:fillRef idx="3">
            <a:schemeClr val="accent3"/>
          </a:fillRef>
          <a:effectRef idx="3">
            <a:schemeClr val="accent3"/>
          </a:effectRef>
          <a:fontRef idx="minor">
            <a:schemeClr val="lt1"/>
          </a:fontRef>
        </p:style>
        <p:txBody>
          <a:bodyPr>
            <a:noAutofit/>
          </a:bodyPr>
          <a:lstStyle/>
          <a:p>
            <a:r>
              <a:rPr lang="zh-CN" altLang="en-US" sz="6600" b="1" dirty="0" smtClean="0">
                <a:ln>
                  <a:solidFill>
                    <a:sysClr val="windowText" lastClr="000000"/>
                  </a:solidFill>
                </a:ln>
                <a:solidFill>
                  <a:srgbClr val="FFC000"/>
                </a:solidFill>
                <a:effectLst>
                  <a:outerShdw blurRad="38100" dist="38100" dir="2700000" algn="tl">
                    <a:srgbClr val="000000">
                      <a:alpha val="43137"/>
                    </a:srgbClr>
                  </a:outerShdw>
                </a:effectLst>
              </a:rPr>
              <a:t>谁应该学习</a:t>
            </a:r>
            <a:r>
              <a:rPr lang="en-US" altLang="zh-CN" sz="6600" b="1" dirty="0" smtClean="0">
                <a:ln>
                  <a:solidFill>
                    <a:sysClr val="windowText" lastClr="000000"/>
                  </a:solidFill>
                </a:ln>
                <a:solidFill>
                  <a:srgbClr val="FFC000"/>
                </a:solidFill>
                <a:effectLst>
                  <a:outerShdw blurRad="38100" dist="38100" dir="2700000" algn="tl">
                    <a:srgbClr val="000000">
                      <a:alpha val="43137"/>
                    </a:srgbClr>
                  </a:outerShdw>
                </a:effectLst>
              </a:rPr>
              <a:t>《</a:t>
            </a:r>
            <a:r>
              <a:rPr lang="zh-CN" altLang="en-US" sz="6600" b="1" dirty="0" smtClean="0">
                <a:ln>
                  <a:solidFill>
                    <a:sysClr val="windowText" lastClr="000000"/>
                  </a:solidFill>
                </a:ln>
                <a:solidFill>
                  <a:srgbClr val="FFC000"/>
                </a:solidFill>
                <a:effectLst>
                  <a:outerShdw blurRad="38100" dist="38100" dir="2700000" algn="tl">
                    <a:srgbClr val="000000">
                      <a:alpha val="43137"/>
                    </a:srgbClr>
                  </a:outerShdw>
                </a:effectLst>
              </a:rPr>
              <a:t>神学</a:t>
            </a:r>
            <a:r>
              <a:rPr lang="en-US" altLang="zh-CN" sz="6600" b="1" dirty="0" smtClean="0">
                <a:ln>
                  <a:solidFill>
                    <a:sysClr val="windowText" lastClr="000000"/>
                  </a:solidFill>
                </a:ln>
                <a:solidFill>
                  <a:srgbClr val="FFC000"/>
                </a:solidFill>
                <a:effectLst>
                  <a:outerShdw blurRad="38100" dist="38100" dir="2700000" algn="tl">
                    <a:srgbClr val="000000">
                      <a:alpha val="43137"/>
                    </a:srgbClr>
                  </a:outerShdw>
                </a:effectLst>
              </a:rPr>
              <a:t>》</a:t>
            </a:r>
            <a:r>
              <a:rPr lang="en-US" sz="6600" b="1" dirty="0" smtClean="0">
                <a:ln>
                  <a:solidFill>
                    <a:sysClr val="windowText" lastClr="000000"/>
                  </a:solidFill>
                </a:ln>
                <a:solidFill>
                  <a:srgbClr val="FFC000"/>
                </a:solidFill>
                <a:effectLst>
                  <a:outerShdw blurRad="38100" dist="38100" dir="2700000" algn="tl">
                    <a:srgbClr val="000000">
                      <a:alpha val="43137"/>
                    </a:srgbClr>
                  </a:outerShdw>
                </a:effectLst>
              </a:rPr>
              <a:t>?</a:t>
            </a:r>
            <a:endParaRPr lang="en-US" sz="6600" b="1" dirty="0">
              <a:ln>
                <a:solidFill>
                  <a:sysClr val="windowText" lastClr="000000"/>
                </a:solidFill>
              </a:ln>
              <a:solidFill>
                <a:srgbClr val="FFC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6172200"/>
            <a:ext cx="9144000" cy="685800"/>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US" sz="2400" b="1" dirty="0" smtClean="0">
                <a:solidFill>
                  <a:schemeClr val="bg1"/>
                </a:solidFill>
                <a:latin typeface="Arial Narrow" pitchFamily="34" charset="0"/>
              </a:rPr>
              <a:t>Who should study THEOLOGY?</a:t>
            </a:r>
            <a:endParaRPr lang="en-US" sz="2400" b="1" dirty="0">
              <a:solidFill>
                <a:schemeClr val="bg1"/>
              </a:solidFill>
              <a:latin typeface="Arial Narrow" pitchFamily="34" charset="0"/>
            </a:endParaRPr>
          </a:p>
        </p:txBody>
      </p:sp>
      <p:pic>
        <p:nvPicPr>
          <p:cNvPr id="6" name="Picture 5" descr="funny-cartoons-who-listens-to-queen-in-my-class.gif"/>
          <p:cNvPicPr>
            <a:picLocks noChangeAspect="1"/>
          </p:cNvPicPr>
          <p:nvPr/>
        </p:nvPicPr>
        <p:blipFill>
          <a:blip r:embed="rId2" cstate="print"/>
          <a:stretch>
            <a:fillRect/>
          </a:stretch>
        </p:blipFill>
        <p:spPr>
          <a:xfrm>
            <a:off x="0" y="1524000"/>
            <a:ext cx="9144000" cy="4114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3720</TotalTime>
  <Words>3169</Words>
  <Application>Microsoft Office PowerPoint</Application>
  <PresentationFormat>On-screen Show (4:3)</PresentationFormat>
  <Paragraphs>330</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《神学》介绍</vt:lpstr>
      <vt:lpstr>圣经主题课程</vt:lpstr>
      <vt:lpstr>Slide 3</vt:lpstr>
      <vt:lpstr>什么是神学?</vt:lpstr>
      <vt:lpstr>Slide 5</vt:lpstr>
      <vt:lpstr>什么是神学?</vt:lpstr>
      <vt:lpstr>为何要学习《神学》?</vt:lpstr>
      <vt:lpstr>为何要学习《神学》?</vt:lpstr>
      <vt:lpstr>谁应该学习《神学》?</vt:lpstr>
      <vt:lpstr>谁应该学习《神学》?</vt:lpstr>
      <vt:lpstr>大部分人是如何形成他们的神学的?</vt:lpstr>
      <vt:lpstr>Slide 12</vt:lpstr>
      <vt:lpstr>Slide 13</vt:lpstr>
      <vt:lpstr>我们该如何形成自己的神学?</vt:lpstr>
      <vt:lpstr>如何形成我们自己的神学?</vt:lpstr>
      <vt:lpstr>WHY SHOULD EVERYONE STUDY SOUND DOCTRINE?</vt:lpstr>
      <vt:lpstr>因为神命令我们这么做！ 提前4:16 “你要谨慎自己和自己的教训,要在这些事上恒心. 因为这样行,又能救自己,又能救听你的人.”  </vt:lpstr>
      <vt:lpstr>为预防流行的假教师. 提后4:3 “因为时候要到,人必厌烦纯正的道理,耳朵发痒,就随从自己的情欲,增添好些师傅;”   </vt:lpstr>
      <vt:lpstr>可责备假教师   “我往马其顿去的时候,曾劝你仍住在以弗所,好嘱咐那几个人不可传异教,” 提前1:3 </vt:lpstr>
      <vt:lpstr>    可鼓励其他基督徒  “坚守所教真实的道理,就能将纯正的教训劝化人,又能把争辩的人驳倒了.”               提多书1:9 </vt:lpstr>
      <vt:lpstr>    为要教导真理  “但你所讲的,总要合乎那纯正的道理.”          提多书2:1 </vt:lpstr>
      <vt:lpstr>为什么我问的每个圣经问题都会得到多种不同的答案？ 既然圣经是容易明白的,为什么他们观点不一致呢?</vt:lpstr>
      <vt:lpstr>十大 得到错误答案 的原因</vt:lpstr>
      <vt:lpstr>PRIDE</vt:lpstr>
      <vt:lpstr>LAZINESS</vt:lpstr>
      <vt:lpstr>FALSE LOYALTY</vt:lpstr>
      <vt:lpstr>EMOTIONALISM</vt:lpstr>
      <vt:lpstr>OPINIONATED</vt:lpstr>
      <vt:lpstr>DECONTEXTUALIZING</vt:lpstr>
      <vt:lpstr>BAD HERMENEUTICS</vt:lpstr>
      <vt:lpstr>CULTURAL BLINDERS</vt:lpstr>
      <vt:lpstr>FEAR and DOUBT</vt:lpstr>
      <vt:lpstr>LIMITED GROWTH</vt:lpstr>
      <vt:lpstr>10 Reasons We Get Wrong Answers</vt:lpstr>
      <vt:lpstr>十大 获得正确答案 的方法</vt:lpstr>
      <vt:lpstr>HUMILITY</vt:lpstr>
      <vt:lpstr>STUDY THE WORD</vt:lpstr>
      <vt:lpstr>DEVOTION TO TRUTH</vt:lpstr>
      <vt:lpstr>LET GOD BE GOD</vt:lpstr>
      <vt:lpstr>“MY OPINION IS…”</vt:lpstr>
      <vt:lpstr>KEEP IT IN CONTEXT</vt:lpstr>
      <vt:lpstr>INTERPRET FIRST</vt:lpstr>
      <vt:lpstr>LOOK FOR THE ORIGINAL SETTING</vt:lpstr>
      <vt:lpstr>TRUTH IS TRUTH</vt:lpstr>
      <vt:lpstr>ENJOY GROWING</vt:lpstr>
      <vt:lpstr>休息</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Shulan</cp:lastModifiedBy>
  <cp:revision>240</cp:revision>
  <dcterms:created xsi:type="dcterms:W3CDTF">2011-11-21T20:44:27Z</dcterms:created>
  <dcterms:modified xsi:type="dcterms:W3CDTF">2019-11-19T06:20:53Z</dcterms:modified>
</cp:coreProperties>
</file>