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71" r:id="rId2"/>
    <p:sldId id="476" r:id="rId3"/>
    <p:sldId id="428" r:id="rId4"/>
    <p:sldId id="493" r:id="rId5"/>
    <p:sldId id="714" r:id="rId6"/>
    <p:sldId id="715" r:id="rId7"/>
    <p:sldId id="716" r:id="rId8"/>
    <p:sldId id="717" r:id="rId9"/>
    <p:sldId id="718" r:id="rId10"/>
    <p:sldId id="719" r:id="rId11"/>
    <p:sldId id="720" r:id="rId12"/>
    <p:sldId id="721" r:id="rId13"/>
    <p:sldId id="722" r:id="rId14"/>
    <p:sldId id="723" r:id="rId15"/>
    <p:sldId id="724" r:id="rId16"/>
    <p:sldId id="725" r:id="rId17"/>
    <p:sldId id="726" r:id="rId18"/>
    <p:sldId id="727" r:id="rId19"/>
    <p:sldId id="728" r:id="rId20"/>
    <p:sldId id="764" r:id="rId21"/>
    <p:sldId id="534" r:id="rId22"/>
    <p:sldId id="729" r:id="rId23"/>
    <p:sldId id="765" r:id="rId24"/>
    <p:sldId id="762" r:id="rId25"/>
    <p:sldId id="763" r:id="rId26"/>
    <p:sldId id="730" r:id="rId27"/>
    <p:sldId id="731" r:id="rId28"/>
    <p:sldId id="733" r:id="rId29"/>
    <p:sldId id="736" r:id="rId30"/>
    <p:sldId id="737" r:id="rId31"/>
    <p:sldId id="738" r:id="rId32"/>
    <p:sldId id="739" r:id="rId33"/>
    <p:sldId id="734" r:id="rId34"/>
    <p:sldId id="535" r:id="rId35"/>
    <p:sldId id="74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00"/>
    <a:srgbClr val="4F6228"/>
    <a:srgbClr val="0000FF"/>
    <a:srgbClr val="A40000"/>
    <a:srgbClr val="303C18"/>
    <a:srgbClr val="280F0E"/>
    <a:srgbClr val="FDDC17"/>
    <a:srgbClr val="003300"/>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p:cViewPr varScale="1">
        <p:scale>
          <a:sx n="70" d="100"/>
          <a:sy n="70" d="100"/>
        </p:scale>
        <p:origin x="-129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70FA3C-044F-4F2A-816D-43245226F183}"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3A06DEA0-D810-42C1-9103-6640937DAE25}">
      <dgm:prSet phldrT="[Text]" custT="1"/>
      <dgm:spPr>
        <a:solidFill>
          <a:srgbClr val="C00000"/>
        </a:solidFill>
        <a:ln>
          <a:solidFill>
            <a:schemeClr val="tx1"/>
          </a:solidFill>
        </a:ln>
      </dgm:spPr>
      <dgm:t>
        <a:bodyPr/>
        <a:lstStyle/>
        <a:p>
          <a:r>
            <a:rPr lang="zh-CN" altLang="en-US" sz="6000" b="1" dirty="0" smtClean="0"/>
            <a:t>比喻</a:t>
          </a:r>
          <a:endParaRPr lang="en-US" sz="6000" b="1" dirty="0" smtClean="0"/>
        </a:p>
        <a:p>
          <a:r>
            <a:rPr lang="en-US" sz="2000" dirty="0" smtClean="0"/>
            <a:t>Figurative</a:t>
          </a:r>
          <a:endParaRPr lang="en-US" sz="2000" dirty="0"/>
        </a:p>
      </dgm:t>
    </dgm:pt>
    <dgm:pt modelId="{D168BEE8-918C-4F17-8135-2FAC9F67FC5C}" type="parTrans" cxnId="{FC215B0E-585C-445C-A980-CB9D0E5EA797}">
      <dgm:prSet/>
      <dgm:spPr/>
      <dgm:t>
        <a:bodyPr/>
        <a:lstStyle/>
        <a:p>
          <a:endParaRPr lang="en-US"/>
        </a:p>
      </dgm:t>
    </dgm:pt>
    <dgm:pt modelId="{3874A42C-D734-41D6-A15C-ABEB9B86B2F2}" type="sibTrans" cxnId="{FC215B0E-585C-445C-A980-CB9D0E5EA797}">
      <dgm:prSet/>
      <dgm:spPr/>
      <dgm:t>
        <a:bodyPr/>
        <a:lstStyle/>
        <a:p>
          <a:endParaRPr lang="en-US"/>
        </a:p>
      </dgm:t>
    </dgm:pt>
    <dgm:pt modelId="{D6E29209-C5CB-4334-86DE-D75CC6CF5E5D}">
      <dgm:prSet phldrT="[Text]" custT="1"/>
      <dgm:spPr>
        <a:solidFill>
          <a:schemeClr val="bg1">
            <a:alpha val="90000"/>
          </a:schemeClr>
        </a:solidFill>
        <a:ln>
          <a:solidFill>
            <a:schemeClr val="tx1">
              <a:alpha val="90000"/>
            </a:schemeClr>
          </a:solidFill>
        </a:ln>
      </dgm:spPr>
      <dgm:t>
        <a:bodyPr anchor="ctr"/>
        <a:lstStyle/>
        <a:p>
          <a:pPr>
            <a:lnSpc>
              <a:spcPct val="100000"/>
            </a:lnSpc>
          </a:pPr>
          <a:r>
            <a:rPr lang="zh-CN" altLang="en-US" sz="4000" b="0" dirty="0" smtClean="0">
              <a:ln>
                <a:solidFill>
                  <a:srgbClr val="002060"/>
                </a:solidFill>
              </a:ln>
              <a:solidFill>
                <a:srgbClr val="000000"/>
              </a:solidFill>
            </a:rPr>
            <a:t>象征派观点</a:t>
          </a:r>
          <a:endParaRPr lang="en-US" sz="4000" b="0" dirty="0">
            <a:ln>
              <a:solidFill>
                <a:srgbClr val="002060"/>
              </a:solidFill>
            </a:ln>
            <a:solidFill>
              <a:srgbClr val="000000"/>
            </a:solidFill>
          </a:endParaRPr>
        </a:p>
      </dgm:t>
    </dgm:pt>
    <dgm:pt modelId="{3EE0E534-C46B-465E-84ED-9DE907043ED6}" type="parTrans" cxnId="{7ADCC81E-FD8A-4F93-9A33-A88173924967}">
      <dgm:prSet/>
      <dgm:spPr/>
      <dgm:t>
        <a:bodyPr/>
        <a:lstStyle/>
        <a:p>
          <a:endParaRPr lang="en-US"/>
        </a:p>
      </dgm:t>
    </dgm:pt>
    <dgm:pt modelId="{E6AD4EE8-C402-445E-AF86-0F81F56D1F1D}" type="sibTrans" cxnId="{7ADCC81E-FD8A-4F93-9A33-A88173924967}">
      <dgm:prSet/>
      <dgm:spPr/>
      <dgm:t>
        <a:bodyPr/>
        <a:lstStyle/>
        <a:p>
          <a:endParaRPr lang="en-US"/>
        </a:p>
      </dgm:t>
    </dgm:pt>
    <dgm:pt modelId="{4D22B9B6-5BBA-4ED1-BE44-F344BB5F58C4}">
      <dgm:prSet phldrT="[Text]" custT="1"/>
      <dgm:spPr>
        <a:solidFill>
          <a:srgbClr val="002060"/>
        </a:solidFill>
        <a:ln>
          <a:solidFill>
            <a:schemeClr val="tx1"/>
          </a:solidFill>
        </a:ln>
      </dgm:spPr>
      <dgm:t>
        <a:bodyPr/>
        <a:lstStyle/>
        <a:p>
          <a:r>
            <a:rPr lang="zh-CN" altLang="en-US" sz="6000" b="1" dirty="0" smtClean="0"/>
            <a:t>字面</a:t>
          </a:r>
          <a:endParaRPr lang="en-US" sz="6000" b="1" dirty="0" smtClean="0"/>
        </a:p>
        <a:p>
          <a:r>
            <a:rPr lang="en-US" sz="2000" dirty="0" smtClean="0"/>
            <a:t>Literal </a:t>
          </a:r>
          <a:endParaRPr lang="en-US" sz="2000" dirty="0"/>
        </a:p>
      </dgm:t>
    </dgm:pt>
    <dgm:pt modelId="{3CC497B5-3B4C-40C1-9C0C-DEE68E62C318}" type="parTrans" cxnId="{2DE1928D-DBCA-47EC-B1B4-D4507FB92F59}">
      <dgm:prSet/>
      <dgm:spPr/>
      <dgm:t>
        <a:bodyPr/>
        <a:lstStyle/>
        <a:p>
          <a:endParaRPr lang="en-US"/>
        </a:p>
      </dgm:t>
    </dgm:pt>
    <dgm:pt modelId="{8FEEB6EF-B1C4-4B21-A791-CBB3E331B570}" type="sibTrans" cxnId="{2DE1928D-DBCA-47EC-B1B4-D4507FB92F59}">
      <dgm:prSet/>
      <dgm:spPr/>
      <dgm:t>
        <a:bodyPr/>
        <a:lstStyle/>
        <a:p>
          <a:endParaRPr lang="en-US"/>
        </a:p>
      </dgm:t>
    </dgm:pt>
    <dgm:pt modelId="{C899E82A-C179-4EBC-B0D4-837AF251B66C}">
      <dgm:prSet phldrT="[Text]" custT="1"/>
      <dgm:spPr>
        <a:solidFill>
          <a:schemeClr val="bg1">
            <a:alpha val="90000"/>
          </a:schemeClr>
        </a:solidFill>
        <a:ln>
          <a:solidFill>
            <a:schemeClr val="tx1">
              <a:alpha val="90000"/>
            </a:schemeClr>
          </a:solidFill>
        </a:ln>
      </dgm:spPr>
      <dgm:t>
        <a:bodyPr/>
        <a:lstStyle/>
        <a:p>
          <a:r>
            <a:rPr lang="zh-CN" altLang="en-US" sz="4000" b="0" dirty="0" smtClean="0">
              <a:ln>
                <a:solidFill>
                  <a:srgbClr val="002060"/>
                </a:solidFill>
              </a:ln>
              <a:solidFill>
                <a:srgbClr val="000000"/>
              </a:solidFill>
            </a:rPr>
            <a:t>未来派观点</a:t>
          </a:r>
          <a:endParaRPr lang="en-US" sz="4000" b="0" dirty="0">
            <a:ln>
              <a:solidFill>
                <a:srgbClr val="002060"/>
              </a:solidFill>
            </a:ln>
            <a:solidFill>
              <a:srgbClr val="000000"/>
            </a:solidFill>
          </a:endParaRPr>
        </a:p>
      </dgm:t>
    </dgm:pt>
    <dgm:pt modelId="{2ED58B98-56B5-4A88-BF02-A2CE0FBD3763}" type="parTrans" cxnId="{029BAD11-A7D0-4C05-9808-7970B68C8F65}">
      <dgm:prSet/>
      <dgm:spPr/>
      <dgm:t>
        <a:bodyPr/>
        <a:lstStyle/>
        <a:p>
          <a:endParaRPr lang="en-US"/>
        </a:p>
      </dgm:t>
    </dgm:pt>
    <dgm:pt modelId="{AC978761-3728-4947-8BC4-24170ED67776}" type="sibTrans" cxnId="{029BAD11-A7D0-4C05-9808-7970B68C8F65}">
      <dgm:prSet/>
      <dgm:spPr/>
      <dgm:t>
        <a:bodyPr/>
        <a:lstStyle/>
        <a:p>
          <a:endParaRPr lang="en-US"/>
        </a:p>
      </dgm:t>
    </dgm:pt>
    <dgm:pt modelId="{BF75B080-CACE-490D-A663-538883A3FEA7}">
      <dgm:prSet custT="1"/>
      <dgm:spPr>
        <a:solidFill>
          <a:schemeClr val="bg1">
            <a:alpha val="90000"/>
          </a:schemeClr>
        </a:solidFill>
        <a:ln>
          <a:solidFill>
            <a:schemeClr val="tx1">
              <a:alpha val="90000"/>
            </a:schemeClr>
          </a:solidFill>
        </a:ln>
      </dgm:spPr>
      <dgm:t>
        <a:bodyPr anchor="ctr"/>
        <a:lstStyle/>
        <a:p>
          <a:pPr>
            <a:lnSpc>
              <a:spcPct val="100000"/>
            </a:lnSpc>
          </a:pPr>
          <a:r>
            <a:rPr lang="zh-CN" altLang="en-US" sz="4000" b="0" dirty="0" smtClean="0">
              <a:ln>
                <a:solidFill>
                  <a:srgbClr val="002060"/>
                </a:solidFill>
              </a:ln>
              <a:solidFill>
                <a:srgbClr val="000000"/>
              </a:solidFill>
            </a:rPr>
            <a:t>实现派观点</a:t>
          </a:r>
          <a:endParaRPr lang="en-US" sz="4000" b="0" dirty="0" smtClean="0">
            <a:ln>
              <a:solidFill>
                <a:srgbClr val="002060"/>
              </a:solidFill>
            </a:ln>
            <a:solidFill>
              <a:srgbClr val="000000"/>
            </a:solidFill>
          </a:endParaRPr>
        </a:p>
      </dgm:t>
    </dgm:pt>
    <dgm:pt modelId="{AB0659B5-D646-47C5-811F-92A9DF972CEE}" type="parTrans" cxnId="{D8FA7FB6-16B5-4C23-A68E-19CA5C012266}">
      <dgm:prSet/>
      <dgm:spPr/>
      <dgm:t>
        <a:bodyPr/>
        <a:lstStyle/>
        <a:p>
          <a:endParaRPr lang="en-US"/>
        </a:p>
      </dgm:t>
    </dgm:pt>
    <dgm:pt modelId="{3AB1AB97-DE4A-4073-83A5-D2AE0FC7F9E8}" type="sibTrans" cxnId="{D8FA7FB6-16B5-4C23-A68E-19CA5C012266}">
      <dgm:prSet/>
      <dgm:spPr/>
      <dgm:t>
        <a:bodyPr/>
        <a:lstStyle/>
        <a:p>
          <a:endParaRPr lang="en-US"/>
        </a:p>
      </dgm:t>
    </dgm:pt>
    <dgm:pt modelId="{3ED824D7-4C90-4BF5-B61E-82D8FA98C7E0}">
      <dgm:prSet custT="1"/>
      <dgm:spPr>
        <a:solidFill>
          <a:schemeClr val="bg1">
            <a:alpha val="90000"/>
          </a:schemeClr>
        </a:solidFill>
        <a:ln>
          <a:solidFill>
            <a:schemeClr val="tx1">
              <a:alpha val="90000"/>
            </a:schemeClr>
          </a:solidFill>
        </a:ln>
      </dgm:spPr>
      <dgm:t>
        <a:bodyPr anchor="ctr"/>
        <a:lstStyle/>
        <a:p>
          <a:pPr>
            <a:lnSpc>
              <a:spcPct val="100000"/>
            </a:lnSpc>
          </a:pPr>
          <a:r>
            <a:rPr lang="zh-CN" altLang="en-US" sz="4000" b="0" dirty="0" smtClean="0">
              <a:ln>
                <a:solidFill>
                  <a:srgbClr val="002060"/>
                </a:solidFill>
              </a:ln>
              <a:solidFill>
                <a:srgbClr val="000000"/>
              </a:solidFill>
            </a:rPr>
            <a:t>历史派观点</a:t>
          </a:r>
          <a:endParaRPr lang="en-US" sz="4000" b="0" dirty="0" smtClean="0">
            <a:ln>
              <a:solidFill>
                <a:srgbClr val="002060"/>
              </a:solidFill>
            </a:ln>
            <a:solidFill>
              <a:srgbClr val="000000"/>
            </a:solidFill>
          </a:endParaRPr>
        </a:p>
      </dgm:t>
    </dgm:pt>
    <dgm:pt modelId="{BEC1C4B8-555F-4328-9B4B-10F67F972A98}" type="parTrans" cxnId="{0B458F55-EA43-4E71-A824-FAC04E444482}">
      <dgm:prSet/>
      <dgm:spPr/>
      <dgm:t>
        <a:bodyPr/>
        <a:lstStyle/>
        <a:p>
          <a:endParaRPr lang="en-US"/>
        </a:p>
      </dgm:t>
    </dgm:pt>
    <dgm:pt modelId="{E25A1A02-FBC4-440F-BF49-A033A05970D6}" type="sibTrans" cxnId="{0B458F55-EA43-4E71-A824-FAC04E444482}">
      <dgm:prSet/>
      <dgm:spPr/>
      <dgm:t>
        <a:bodyPr/>
        <a:lstStyle/>
        <a:p>
          <a:endParaRPr lang="en-US"/>
        </a:p>
      </dgm:t>
    </dgm:pt>
    <dgm:pt modelId="{38B8B64E-69AA-4270-B650-35D0C2BB287A}">
      <dgm:prSet phldrT="[Text]" custT="1"/>
      <dgm:spPr>
        <a:solidFill>
          <a:schemeClr val="bg1">
            <a:alpha val="90000"/>
          </a:schemeClr>
        </a:solidFill>
        <a:ln>
          <a:solidFill>
            <a:schemeClr val="tx1">
              <a:alpha val="90000"/>
            </a:schemeClr>
          </a:solidFill>
        </a:ln>
      </dgm:spPr>
      <dgm:t>
        <a:bodyPr anchor="ctr"/>
        <a:lstStyle/>
        <a:p>
          <a:pPr>
            <a:lnSpc>
              <a:spcPct val="100000"/>
            </a:lnSpc>
          </a:pPr>
          <a:r>
            <a:rPr lang="en-US" sz="2000" b="0" dirty="0" smtClean="0"/>
            <a:t>The Idealist View: </a:t>
          </a:r>
          <a:r>
            <a:rPr lang="en-US" sz="3100" b="0" dirty="0" smtClean="0"/>
            <a:t> </a:t>
          </a:r>
          <a:endParaRPr lang="en-US" sz="3100" b="0" dirty="0"/>
        </a:p>
      </dgm:t>
    </dgm:pt>
    <dgm:pt modelId="{592A9C38-8826-43CE-B2DF-A8F7E5EDABBD}" type="parTrans" cxnId="{2FF8B01D-B8BC-4CDA-97CC-A1819422D890}">
      <dgm:prSet/>
      <dgm:spPr/>
      <dgm:t>
        <a:bodyPr/>
        <a:lstStyle/>
        <a:p>
          <a:endParaRPr lang="en-US"/>
        </a:p>
      </dgm:t>
    </dgm:pt>
    <dgm:pt modelId="{86891778-E821-402A-A131-FCA30B8DE2BE}" type="sibTrans" cxnId="{2FF8B01D-B8BC-4CDA-97CC-A1819422D890}">
      <dgm:prSet/>
      <dgm:spPr/>
      <dgm:t>
        <a:bodyPr/>
        <a:lstStyle/>
        <a:p>
          <a:endParaRPr lang="en-US"/>
        </a:p>
      </dgm:t>
    </dgm:pt>
    <dgm:pt modelId="{3872EFB7-8C6D-4EAE-9F1D-94BE5C957360}">
      <dgm:prSet custT="1"/>
      <dgm:spPr>
        <a:solidFill>
          <a:schemeClr val="bg1">
            <a:alpha val="90000"/>
          </a:schemeClr>
        </a:solidFill>
        <a:ln>
          <a:solidFill>
            <a:schemeClr val="tx1">
              <a:alpha val="90000"/>
            </a:schemeClr>
          </a:solidFill>
        </a:ln>
      </dgm:spPr>
      <dgm:t>
        <a:bodyPr anchor="ctr"/>
        <a:lstStyle/>
        <a:p>
          <a:pPr>
            <a:lnSpc>
              <a:spcPct val="100000"/>
            </a:lnSpc>
          </a:pPr>
          <a:r>
            <a:rPr lang="en-US" sz="2000" b="0" dirty="0" smtClean="0"/>
            <a:t>The Preterist View:</a:t>
          </a:r>
        </a:p>
      </dgm:t>
    </dgm:pt>
    <dgm:pt modelId="{6E10D07D-F1B4-48B0-B147-E559B2B59304}" type="parTrans" cxnId="{A91BFF09-B914-4225-89BC-476A3B6D22E0}">
      <dgm:prSet/>
      <dgm:spPr/>
      <dgm:t>
        <a:bodyPr/>
        <a:lstStyle/>
        <a:p>
          <a:endParaRPr lang="en-US"/>
        </a:p>
      </dgm:t>
    </dgm:pt>
    <dgm:pt modelId="{28F77FBA-427B-4231-A7B0-06FE49ADCA7F}" type="sibTrans" cxnId="{A91BFF09-B914-4225-89BC-476A3B6D22E0}">
      <dgm:prSet/>
      <dgm:spPr/>
      <dgm:t>
        <a:bodyPr/>
        <a:lstStyle/>
        <a:p>
          <a:endParaRPr lang="en-US"/>
        </a:p>
      </dgm:t>
    </dgm:pt>
    <dgm:pt modelId="{B345B9E2-A32D-440A-8A34-4C4F9BA60D5A}">
      <dgm:prSet custT="1"/>
      <dgm:spPr>
        <a:solidFill>
          <a:schemeClr val="bg1">
            <a:alpha val="90000"/>
          </a:schemeClr>
        </a:solidFill>
        <a:ln>
          <a:solidFill>
            <a:schemeClr val="tx1">
              <a:alpha val="90000"/>
            </a:schemeClr>
          </a:solidFill>
        </a:ln>
      </dgm:spPr>
      <dgm:t>
        <a:bodyPr anchor="ctr"/>
        <a:lstStyle/>
        <a:p>
          <a:pPr>
            <a:lnSpc>
              <a:spcPct val="100000"/>
            </a:lnSpc>
          </a:pPr>
          <a:r>
            <a:rPr lang="en-US" sz="2000" b="0" dirty="0" smtClean="0"/>
            <a:t>The Historicist View:  </a:t>
          </a:r>
        </a:p>
      </dgm:t>
    </dgm:pt>
    <dgm:pt modelId="{7AAA13F6-0FBB-408E-B3B2-6C186E25F498}" type="parTrans" cxnId="{1C581A75-42BA-477D-A0D8-A039CCC3AEC5}">
      <dgm:prSet/>
      <dgm:spPr/>
      <dgm:t>
        <a:bodyPr/>
        <a:lstStyle/>
        <a:p>
          <a:endParaRPr lang="en-US"/>
        </a:p>
      </dgm:t>
    </dgm:pt>
    <dgm:pt modelId="{5A6A4B2F-2E77-4A4E-8DC2-C96331680FF5}" type="sibTrans" cxnId="{1C581A75-42BA-477D-A0D8-A039CCC3AEC5}">
      <dgm:prSet/>
      <dgm:spPr/>
      <dgm:t>
        <a:bodyPr/>
        <a:lstStyle/>
        <a:p>
          <a:endParaRPr lang="en-US"/>
        </a:p>
      </dgm:t>
    </dgm:pt>
    <dgm:pt modelId="{14934336-921D-482F-AB96-75764AC32983}">
      <dgm:prSet phldrT="[Text]" custT="1"/>
      <dgm:spPr>
        <a:solidFill>
          <a:schemeClr val="bg1">
            <a:alpha val="90000"/>
          </a:schemeClr>
        </a:solidFill>
        <a:ln>
          <a:solidFill>
            <a:schemeClr val="tx1">
              <a:alpha val="90000"/>
            </a:schemeClr>
          </a:solidFill>
        </a:ln>
      </dgm:spPr>
      <dgm:t>
        <a:bodyPr/>
        <a:lstStyle/>
        <a:p>
          <a:r>
            <a:rPr lang="en-US" sz="2000" b="0" dirty="0" smtClean="0"/>
            <a:t>The Futurist View:</a:t>
          </a:r>
          <a:endParaRPr lang="en-US" sz="2000" b="0" dirty="0"/>
        </a:p>
      </dgm:t>
    </dgm:pt>
    <dgm:pt modelId="{0CD2540B-5003-44F3-AD38-B5DB471C9491}" type="parTrans" cxnId="{6CA3C189-ECDD-403C-AE09-A8747B42B411}">
      <dgm:prSet/>
      <dgm:spPr/>
      <dgm:t>
        <a:bodyPr/>
        <a:lstStyle/>
        <a:p>
          <a:endParaRPr lang="en-US"/>
        </a:p>
      </dgm:t>
    </dgm:pt>
    <dgm:pt modelId="{3FFB0795-1013-4CD0-9F88-ECF25FFCDE43}" type="sibTrans" cxnId="{6CA3C189-ECDD-403C-AE09-A8747B42B411}">
      <dgm:prSet/>
      <dgm:spPr/>
      <dgm:t>
        <a:bodyPr/>
        <a:lstStyle/>
        <a:p>
          <a:endParaRPr lang="en-US"/>
        </a:p>
      </dgm:t>
    </dgm:pt>
    <dgm:pt modelId="{DE037F10-4344-4FC2-9E7E-3ADC97556241}" type="pres">
      <dgm:prSet presAssocID="{2670FA3C-044F-4F2A-816D-43245226F183}" presName="Name0" presStyleCnt="0">
        <dgm:presLayoutVars>
          <dgm:dir/>
          <dgm:animLvl val="lvl"/>
          <dgm:resizeHandles val="exact"/>
        </dgm:presLayoutVars>
      </dgm:prSet>
      <dgm:spPr/>
      <dgm:t>
        <a:bodyPr/>
        <a:lstStyle/>
        <a:p>
          <a:endParaRPr lang="en-US"/>
        </a:p>
      </dgm:t>
    </dgm:pt>
    <dgm:pt modelId="{27DE5720-2BA2-4630-85A7-FE14F200B1D3}" type="pres">
      <dgm:prSet presAssocID="{3A06DEA0-D810-42C1-9103-6640937DAE25}" presName="composite" presStyleCnt="0"/>
      <dgm:spPr/>
    </dgm:pt>
    <dgm:pt modelId="{514CEDF3-CF30-4AA7-BD67-B15204BE4F86}" type="pres">
      <dgm:prSet presAssocID="{3A06DEA0-D810-42C1-9103-6640937DAE25}" presName="parTx" presStyleLbl="alignNode1" presStyleIdx="0" presStyleCnt="2" custLinFactNeighborX="3310">
        <dgm:presLayoutVars>
          <dgm:chMax val="0"/>
          <dgm:chPref val="0"/>
          <dgm:bulletEnabled val="1"/>
        </dgm:presLayoutVars>
      </dgm:prSet>
      <dgm:spPr/>
      <dgm:t>
        <a:bodyPr/>
        <a:lstStyle/>
        <a:p>
          <a:endParaRPr lang="en-US"/>
        </a:p>
      </dgm:t>
    </dgm:pt>
    <dgm:pt modelId="{2CA68E5B-6C9D-49AE-B2A4-AFDCC75E3428}" type="pres">
      <dgm:prSet presAssocID="{3A06DEA0-D810-42C1-9103-6640937DAE25}" presName="desTx" presStyleLbl="alignAccFollowNode1" presStyleIdx="0" presStyleCnt="2" custLinFactNeighborX="3310">
        <dgm:presLayoutVars>
          <dgm:bulletEnabled val="1"/>
        </dgm:presLayoutVars>
      </dgm:prSet>
      <dgm:spPr/>
      <dgm:t>
        <a:bodyPr/>
        <a:lstStyle/>
        <a:p>
          <a:endParaRPr lang="en-US"/>
        </a:p>
      </dgm:t>
    </dgm:pt>
    <dgm:pt modelId="{68E76045-9F06-4126-9AB2-17FEB0D76848}" type="pres">
      <dgm:prSet presAssocID="{3874A42C-D734-41D6-A15C-ABEB9B86B2F2}" presName="space" presStyleCnt="0"/>
      <dgm:spPr/>
    </dgm:pt>
    <dgm:pt modelId="{1AA71F9C-F461-44D0-AB79-F553AC9E68CE}" type="pres">
      <dgm:prSet presAssocID="{4D22B9B6-5BBA-4ED1-BE44-F344BB5F58C4}" presName="composite" presStyleCnt="0"/>
      <dgm:spPr/>
    </dgm:pt>
    <dgm:pt modelId="{4AE5E9C8-F7AF-4F16-B320-7B80CEA1FC7A}" type="pres">
      <dgm:prSet presAssocID="{4D22B9B6-5BBA-4ED1-BE44-F344BB5F58C4}" presName="parTx" presStyleLbl="alignNode1" presStyleIdx="1" presStyleCnt="2" custLinFactNeighborX="-5155">
        <dgm:presLayoutVars>
          <dgm:chMax val="0"/>
          <dgm:chPref val="0"/>
          <dgm:bulletEnabled val="1"/>
        </dgm:presLayoutVars>
      </dgm:prSet>
      <dgm:spPr/>
      <dgm:t>
        <a:bodyPr/>
        <a:lstStyle/>
        <a:p>
          <a:endParaRPr lang="en-US"/>
        </a:p>
      </dgm:t>
    </dgm:pt>
    <dgm:pt modelId="{92B7FB40-AC1F-43BA-B534-C4F1570AB5F1}" type="pres">
      <dgm:prSet presAssocID="{4D22B9B6-5BBA-4ED1-BE44-F344BB5F58C4}" presName="desTx" presStyleLbl="alignAccFollowNode1" presStyleIdx="1" presStyleCnt="2" custLinFactNeighborX="-5155">
        <dgm:presLayoutVars>
          <dgm:bulletEnabled val="1"/>
        </dgm:presLayoutVars>
      </dgm:prSet>
      <dgm:spPr/>
      <dgm:t>
        <a:bodyPr/>
        <a:lstStyle/>
        <a:p>
          <a:endParaRPr lang="en-US"/>
        </a:p>
      </dgm:t>
    </dgm:pt>
  </dgm:ptLst>
  <dgm:cxnLst>
    <dgm:cxn modelId="{8BA5742C-3302-4B85-ACE4-43A932D92EDA}" type="presOf" srcId="{38B8B64E-69AA-4270-B650-35D0C2BB287A}" destId="{2CA68E5B-6C9D-49AE-B2A4-AFDCC75E3428}" srcOrd="0" destOrd="1" presId="urn:microsoft.com/office/officeart/2005/8/layout/hList1"/>
    <dgm:cxn modelId="{6CA3C189-ECDD-403C-AE09-A8747B42B411}" srcId="{4D22B9B6-5BBA-4ED1-BE44-F344BB5F58C4}" destId="{14934336-921D-482F-AB96-75764AC32983}" srcOrd="1" destOrd="0" parTransId="{0CD2540B-5003-44F3-AD38-B5DB471C9491}" sibTransId="{3FFB0795-1013-4CD0-9F88-ECF25FFCDE43}"/>
    <dgm:cxn modelId="{A91BFF09-B914-4225-89BC-476A3B6D22E0}" srcId="{BF75B080-CACE-490D-A663-538883A3FEA7}" destId="{3872EFB7-8C6D-4EAE-9F1D-94BE5C957360}" srcOrd="0" destOrd="0" parTransId="{6E10D07D-F1B4-48B0-B147-E559B2B59304}" sibTransId="{28F77FBA-427B-4231-A7B0-06FE49ADCA7F}"/>
    <dgm:cxn modelId="{DA8533B3-63CA-4A7E-8498-0242A3818D7D}" type="presOf" srcId="{14934336-921D-482F-AB96-75764AC32983}" destId="{92B7FB40-AC1F-43BA-B534-C4F1570AB5F1}" srcOrd="0" destOrd="1" presId="urn:microsoft.com/office/officeart/2005/8/layout/hList1"/>
    <dgm:cxn modelId="{0899BC58-AAE3-45E8-A05A-2AF82F446DA2}" type="presOf" srcId="{2670FA3C-044F-4F2A-816D-43245226F183}" destId="{DE037F10-4344-4FC2-9E7E-3ADC97556241}" srcOrd="0" destOrd="0" presId="urn:microsoft.com/office/officeart/2005/8/layout/hList1"/>
    <dgm:cxn modelId="{FC215B0E-585C-445C-A980-CB9D0E5EA797}" srcId="{2670FA3C-044F-4F2A-816D-43245226F183}" destId="{3A06DEA0-D810-42C1-9103-6640937DAE25}" srcOrd="0" destOrd="0" parTransId="{D168BEE8-918C-4F17-8135-2FAC9F67FC5C}" sibTransId="{3874A42C-D734-41D6-A15C-ABEB9B86B2F2}"/>
    <dgm:cxn modelId="{2DE1928D-DBCA-47EC-B1B4-D4507FB92F59}" srcId="{2670FA3C-044F-4F2A-816D-43245226F183}" destId="{4D22B9B6-5BBA-4ED1-BE44-F344BB5F58C4}" srcOrd="1" destOrd="0" parTransId="{3CC497B5-3B4C-40C1-9C0C-DEE68E62C318}" sibTransId="{8FEEB6EF-B1C4-4B21-A791-CBB3E331B570}"/>
    <dgm:cxn modelId="{029BAD11-A7D0-4C05-9808-7970B68C8F65}" srcId="{4D22B9B6-5BBA-4ED1-BE44-F344BB5F58C4}" destId="{C899E82A-C179-4EBC-B0D4-837AF251B66C}" srcOrd="0" destOrd="0" parTransId="{2ED58B98-56B5-4A88-BF02-A2CE0FBD3763}" sibTransId="{AC978761-3728-4947-8BC4-24170ED67776}"/>
    <dgm:cxn modelId="{D8FA7FB6-16B5-4C23-A68E-19CA5C012266}" srcId="{3A06DEA0-D810-42C1-9103-6640937DAE25}" destId="{BF75B080-CACE-490D-A663-538883A3FEA7}" srcOrd="1" destOrd="0" parTransId="{AB0659B5-D646-47C5-811F-92A9DF972CEE}" sibTransId="{3AB1AB97-DE4A-4073-83A5-D2AE0FC7F9E8}"/>
    <dgm:cxn modelId="{0B458F55-EA43-4E71-A824-FAC04E444482}" srcId="{3A06DEA0-D810-42C1-9103-6640937DAE25}" destId="{3ED824D7-4C90-4BF5-B61E-82D8FA98C7E0}" srcOrd="2" destOrd="0" parTransId="{BEC1C4B8-555F-4328-9B4B-10F67F972A98}" sibTransId="{E25A1A02-FBC4-440F-BF49-A033A05970D6}"/>
    <dgm:cxn modelId="{868AD3AD-584E-46A8-AEB1-DE6FF6444A37}" type="presOf" srcId="{3872EFB7-8C6D-4EAE-9F1D-94BE5C957360}" destId="{2CA68E5B-6C9D-49AE-B2A4-AFDCC75E3428}" srcOrd="0" destOrd="3" presId="urn:microsoft.com/office/officeart/2005/8/layout/hList1"/>
    <dgm:cxn modelId="{4D066816-C9C5-4029-AC2E-9B030CA559B7}" type="presOf" srcId="{D6E29209-C5CB-4334-86DE-D75CC6CF5E5D}" destId="{2CA68E5B-6C9D-49AE-B2A4-AFDCC75E3428}" srcOrd="0" destOrd="0" presId="urn:microsoft.com/office/officeart/2005/8/layout/hList1"/>
    <dgm:cxn modelId="{3DBD1451-9481-4FC4-A7BE-BF30DE3EAB2D}" type="presOf" srcId="{B345B9E2-A32D-440A-8A34-4C4F9BA60D5A}" destId="{2CA68E5B-6C9D-49AE-B2A4-AFDCC75E3428}" srcOrd="0" destOrd="5" presId="urn:microsoft.com/office/officeart/2005/8/layout/hList1"/>
    <dgm:cxn modelId="{7ADCC81E-FD8A-4F93-9A33-A88173924967}" srcId="{3A06DEA0-D810-42C1-9103-6640937DAE25}" destId="{D6E29209-C5CB-4334-86DE-D75CC6CF5E5D}" srcOrd="0" destOrd="0" parTransId="{3EE0E534-C46B-465E-84ED-9DE907043ED6}" sibTransId="{E6AD4EE8-C402-445E-AF86-0F81F56D1F1D}"/>
    <dgm:cxn modelId="{1C581A75-42BA-477D-A0D8-A039CCC3AEC5}" srcId="{3ED824D7-4C90-4BF5-B61E-82D8FA98C7E0}" destId="{B345B9E2-A32D-440A-8A34-4C4F9BA60D5A}" srcOrd="0" destOrd="0" parTransId="{7AAA13F6-0FBB-408E-B3B2-6C186E25F498}" sibTransId="{5A6A4B2F-2E77-4A4E-8DC2-C96331680FF5}"/>
    <dgm:cxn modelId="{1BE39628-548B-4E75-B99D-80678F499792}" type="presOf" srcId="{3A06DEA0-D810-42C1-9103-6640937DAE25}" destId="{514CEDF3-CF30-4AA7-BD67-B15204BE4F86}" srcOrd="0" destOrd="0" presId="urn:microsoft.com/office/officeart/2005/8/layout/hList1"/>
    <dgm:cxn modelId="{1FEC0A44-D16C-4EBF-9B17-39C17D4E8758}" type="presOf" srcId="{C899E82A-C179-4EBC-B0D4-837AF251B66C}" destId="{92B7FB40-AC1F-43BA-B534-C4F1570AB5F1}" srcOrd="0" destOrd="0" presId="urn:microsoft.com/office/officeart/2005/8/layout/hList1"/>
    <dgm:cxn modelId="{2FF8B01D-B8BC-4CDA-97CC-A1819422D890}" srcId="{D6E29209-C5CB-4334-86DE-D75CC6CF5E5D}" destId="{38B8B64E-69AA-4270-B650-35D0C2BB287A}" srcOrd="0" destOrd="0" parTransId="{592A9C38-8826-43CE-B2DF-A8F7E5EDABBD}" sibTransId="{86891778-E821-402A-A131-FCA30B8DE2BE}"/>
    <dgm:cxn modelId="{CE40FB82-63A8-4F7D-AC5E-09A82026028F}" type="presOf" srcId="{3ED824D7-4C90-4BF5-B61E-82D8FA98C7E0}" destId="{2CA68E5B-6C9D-49AE-B2A4-AFDCC75E3428}" srcOrd="0" destOrd="4" presId="urn:microsoft.com/office/officeart/2005/8/layout/hList1"/>
    <dgm:cxn modelId="{99AD6662-88B4-4205-879D-BD2589B2CC83}" type="presOf" srcId="{4D22B9B6-5BBA-4ED1-BE44-F344BB5F58C4}" destId="{4AE5E9C8-F7AF-4F16-B320-7B80CEA1FC7A}" srcOrd="0" destOrd="0" presId="urn:microsoft.com/office/officeart/2005/8/layout/hList1"/>
    <dgm:cxn modelId="{6C5C0651-B3A7-49C6-BA4A-95D96C08B358}" type="presOf" srcId="{BF75B080-CACE-490D-A663-538883A3FEA7}" destId="{2CA68E5B-6C9D-49AE-B2A4-AFDCC75E3428}" srcOrd="0" destOrd="2" presId="urn:microsoft.com/office/officeart/2005/8/layout/hList1"/>
    <dgm:cxn modelId="{752FC6B8-E419-458B-90D3-15C9971FC61E}" type="presParOf" srcId="{DE037F10-4344-4FC2-9E7E-3ADC97556241}" destId="{27DE5720-2BA2-4630-85A7-FE14F200B1D3}" srcOrd="0" destOrd="0" presId="urn:microsoft.com/office/officeart/2005/8/layout/hList1"/>
    <dgm:cxn modelId="{7225CFD6-EA1E-4812-80A6-61BB4DF45E7D}" type="presParOf" srcId="{27DE5720-2BA2-4630-85A7-FE14F200B1D3}" destId="{514CEDF3-CF30-4AA7-BD67-B15204BE4F86}" srcOrd="0" destOrd="0" presId="urn:microsoft.com/office/officeart/2005/8/layout/hList1"/>
    <dgm:cxn modelId="{6F66F8DB-AEDB-4508-AF2C-67E64E5B39E0}" type="presParOf" srcId="{27DE5720-2BA2-4630-85A7-FE14F200B1D3}" destId="{2CA68E5B-6C9D-49AE-B2A4-AFDCC75E3428}" srcOrd="1" destOrd="0" presId="urn:microsoft.com/office/officeart/2005/8/layout/hList1"/>
    <dgm:cxn modelId="{70FFDA6D-5F6D-4E64-9328-DF21F8FB5892}" type="presParOf" srcId="{DE037F10-4344-4FC2-9E7E-3ADC97556241}" destId="{68E76045-9F06-4126-9AB2-17FEB0D76848}" srcOrd="1" destOrd="0" presId="urn:microsoft.com/office/officeart/2005/8/layout/hList1"/>
    <dgm:cxn modelId="{37D26A8E-DEFF-4735-A668-7C67BC026770}" type="presParOf" srcId="{DE037F10-4344-4FC2-9E7E-3ADC97556241}" destId="{1AA71F9C-F461-44D0-AB79-F553AC9E68CE}" srcOrd="2" destOrd="0" presId="urn:microsoft.com/office/officeart/2005/8/layout/hList1"/>
    <dgm:cxn modelId="{338AF60D-BA9B-4B98-A2A1-36CEBC71C349}" type="presParOf" srcId="{1AA71F9C-F461-44D0-AB79-F553AC9E68CE}" destId="{4AE5E9C8-F7AF-4F16-B320-7B80CEA1FC7A}" srcOrd="0" destOrd="0" presId="urn:microsoft.com/office/officeart/2005/8/layout/hList1"/>
    <dgm:cxn modelId="{476D74E2-F3A0-4FC5-9986-946391A69B1F}" type="presParOf" srcId="{1AA71F9C-F461-44D0-AB79-F553AC9E68CE}" destId="{92B7FB40-AC1F-43BA-B534-C4F1570AB5F1}"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4CEDF3-CF30-4AA7-BD67-B15204BE4F86}">
      <dsp:nvSpPr>
        <dsp:cNvPr id="0" name=""/>
        <dsp:cNvSpPr/>
      </dsp:nvSpPr>
      <dsp:spPr>
        <a:xfrm>
          <a:off x="136760" y="87294"/>
          <a:ext cx="4130426" cy="1652170"/>
        </a:xfrm>
        <a:prstGeom prst="rect">
          <a:avLst/>
        </a:prstGeom>
        <a:solidFill>
          <a:srgbClr val="C00000"/>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243840" rIns="426720" bIns="243840" numCol="1" spcCol="1270" anchor="ctr" anchorCtr="0">
          <a:noAutofit/>
        </a:bodyPr>
        <a:lstStyle/>
        <a:p>
          <a:pPr lvl="0" algn="ctr" defTabSz="2667000">
            <a:lnSpc>
              <a:spcPct val="90000"/>
            </a:lnSpc>
            <a:spcBef>
              <a:spcPct val="0"/>
            </a:spcBef>
            <a:spcAft>
              <a:spcPct val="35000"/>
            </a:spcAft>
          </a:pPr>
          <a:r>
            <a:rPr lang="zh-CN" altLang="en-US" sz="6000" b="1" kern="1200" dirty="0" smtClean="0"/>
            <a:t>比喻</a:t>
          </a:r>
          <a:endParaRPr lang="en-US" sz="6000" b="1" kern="1200" dirty="0" smtClean="0"/>
        </a:p>
        <a:p>
          <a:pPr lvl="0" algn="ctr" defTabSz="2667000">
            <a:lnSpc>
              <a:spcPct val="90000"/>
            </a:lnSpc>
            <a:spcBef>
              <a:spcPct val="0"/>
            </a:spcBef>
            <a:spcAft>
              <a:spcPct val="35000"/>
            </a:spcAft>
          </a:pPr>
          <a:r>
            <a:rPr lang="en-US" sz="2000" kern="1200" dirty="0" smtClean="0"/>
            <a:t>Figurative</a:t>
          </a:r>
          <a:endParaRPr lang="en-US" sz="2000" kern="1200" dirty="0"/>
        </a:p>
      </dsp:txBody>
      <dsp:txXfrm>
        <a:off x="136760" y="87294"/>
        <a:ext cx="4130426" cy="1652170"/>
      </dsp:txXfrm>
    </dsp:sp>
    <dsp:sp modelId="{2CA68E5B-6C9D-49AE-B2A4-AFDCC75E3428}">
      <dsp:nvSpPr>
        <dsp:cNvPr id="0" name=""/>
        <dsp:cNvSpPr/>
      </dsp:nvSpPr>
      <dsp:spPr>
        <a:xfrm>
          <a:off x="136760" y="1739465"/>
          <a:ext cx="4130426" cy="4040640"/>
        </a:xfrm>
        <a:prstGeom prst="rect">
          <a:avLst/>
        </a:prstGeom>
        <a:solidFill>
          <a:schemeClr val="bg1">
            <a:alpha val="90000"/>
          </a:schemeClr>
        </a:solidFill>
        <a:ln w="55000" cap="flat" cmpd="thickThin"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ctr" anchorCtr="0">
          <a:noAutofit/>
        </a:bodyPr>
        <a:lstStyle/>
        <a:p>
          <a:pPr marL="285750" lvl="1" indent="-285750" algn="l" defTabSz="1778000">
            <a:lnSpc>
              <a:spcPct val="100000"/>
            </a:lnSpc>
            <a:spcBef>
              <a:spcPct val="0"/>
            </a:spcBef>
            <a:spcAft>
              <a:spcPct val="15000"/>
            </a:spcAft>
            <a:buChar char="••"/>
          </a:pPr>
          <a:r>
            <a:rPr lang="zh-CN" altLang="en-US" sz="4000" b="0" kern="1200" dirty="0" smtClean="0">
              <a:ln>
                <a:solidFill>
                  <a:srgbClr val="002060"/>
                </a:solidFill>
              </a:ln>
              <a:solidFill>
                <a:srgbClr val="000000"/>
              </a:solidFill>
            </a:rPr>
            <a:t>象征派观点</a:t>
          </a:r>
          <a:endParaRPr lang="en-US" sz="4000" b="0" kern="1200" dirty="0">
            <a:ln>
              <a:solidFill>
                <a:srgbClr val="002060"/>
              </a:solidFill>
            </a:ln>
            <a:solidFill>
              <a:srgbClr val="000000"/>
            </a:solidFill>
          </a:endParaRPr>
        </a:p>
        <a:p>
          <a:pPr marL="457200" lvl="2" indent="-228600" algn="l" defTabSz="889000">
            <a:lnSpc>
              <a:spcPct val="100000"/>
            </a:lnSpc>
            <a:spcBef>
              <a:spcPct val="0"/>
            </a:spcBef>
            <a:spcAft>
              <a:spcPct val="15000"/>
            </a:spcAft>
            <a:buChar char="••"/>
          </a:pPr>
          <a:r>
            <a:rPr lang="en-US" sz="2000" b="0" kern="1200" dirty="0" smtClean="0"/>
            <a:t>The Idealist View: </a:t>
          </a:r>
          <a:r>
            <a:rPr lang="en-US" sz="3100" b="0" kern="1200" dirty="0" smtClean="0"/>
            <a:t> </a:t>
          </a:r>
          <a:endParaRPr lang="en-US" sz="3100" b="0" kern="1200" dirty="0"/>
        </a:p>
        <a:p>
          <a:pPr marL="285750" lvl="1" indent="-285750" algn="l" defTabSz="1778000">
            <a:lnSpc>
              <a:spcPct val="100000"/>
            </a:lnSpc>
            <a:spcBef>
              <a:spcPct val="0"/>
            </a:spcBef>
            <a:spcAft>
              <a:spcPct val="15000"/>
            </a:spcAft>
            <a:buChar char="••"/>
          </a:pPr>
          <a:r>
            <a:rPr lang="zh-CN" altLang="en-US" sz="4000" b="0" kern="1200" dirty="0" smtClean="0">
              <a:ln>
                <a:solidFill>
                  <a:srgbClr val="002060"/>
                </a:solidFill>
              </a:ln>
              <a:solidFill>
                <a:srgbClr val="000000"/>
              </a:solidFill>
            </a:rPr>
            <a:t>实现派观点</a:t>
          </a:r>
          <a:endParaRPr lang="en-US" sz="4000" b="0" kern="1200" dirty="0" smtClean="0">
            <a:ln>
              <a:solidFill>
                <a:srgbClr val="002060"/>
              </a:solidFill>
            </a:ln>
            <a:solidFill>
              <a:srgbClr val="000000"/>
            </a:solidFill>
          </a:endParaRPr>
        </a:p>
        <a:p>
          <a:pPr marL="457200" lvl="2" indent="-228600" algn="l" defTabSz="889000">
            <a:lnSpc>
              <a:spcPct val="100000"/>
            </a:lnSpc>
            <a:spcBef>
              <a:spcPct val="0"/>
            </a:spcBef>
            <a:spcAft>
              <a:spcPct val="15000"/>
            </a:spcAft>
            <a:buChar char="••"/>
          </a:pPr>
          <a:r>
            <a:rPr lang="en-US" sz="2000" b="0" kern="1200" dirty="0" smtClean="0"/>
            <a:t>The Preterist View:</a:t>
          </a:r>
        </a:p>
        <a:p>
          <a:pPr marL="285750" lvl="1" indent="-285750" algn="l" defTabSz="1778000">
            <a:lnSpc>
              <a:spcPct val="100000"/>
            </a:lnSpc>
            <a:spcBef>
              <a:spcPct val="0"/>
            </a:spcBef>
            <a:spcAft>
              <a:spcPct val="15000"/>
            </a:spcAft>
            <a:buChar char="••"/>
          </a:pPr>
          <a:r>
            <a:rPr lang="zh-CN" altLang="en-US" sz="4000" b="0" kern="1200" dirty="0" smtClean="0">
              <a:ln>
                <a:solidFill>
                  <a:srgbClr val="002060"/>
                </a:solidFill>
              </a:ln>
              <a:solidFill>
                <a:srgbClr val="000000"/>
              </a:solidFill>
            </a:rPr>
            <a:t>历史派观点</a:t>
          </a:r>
          <a:endParaRPr lang="en-US" sz="4000" b="0" kern="1200" dirty="0" smtClean="0">
            <a:ln>
              <a:solidFill>
                <a:srgbClr val="002060"/>
              </a:solidFill>
            </a:ln>
            <a:solidFill>
              <a:srgbClr val="000000"/>
            </a:solidFill>
          </a:endParaRPr>
        </a:p>
        <a:p>
          <a:pPr marL="457200" lvl="2" indent="-228600" algn="l" defTabSz="889000">
            <a:lnSpc>
              <a:spcPct val="100000"/>
            </a:lnSpc>
            <a:spcBef>
              <a:spcPct val="0"/>
            </a:spcBef>
            <a:spcAft>
              <a:spcPct val="15000"/>
            </a:spcAft>
            <a:buChar char="••"/>
          </a:pPr>
          <a:r>
            <a:rPr lang="en-US" sz="2000" b="0" kern="1200" dirty="0" smtClean="0"/>
            <a:t>The Historicist View:  </a:t>
          </a:r>
        </a:p>
      </dsp:txBody>
      <dsp:txXfrm>
        <a:off x="136760" y="1739465"/>
        <a:ext cx="4130426" cy="4040640"/>
      </dsp:txXfrm>
    </dsp:sp>
    <dsp:sp modelId="{4AE5E9C8-F7AF-4F16-B320-7B80CEA1FC7A}">
      <dsp:nvSpPr>
        <dsp:cNvPr id="0" name=""/>
        <dsp:cNvSpPr/>
      </dsp:nvSpPr>
      <dsp:spPr>
        <a:xfrm>
          <a:off x="4495806" y="87294"/>
          <a:ext cx="4130426" cy="1652170"/>
        </a:xfrm>
        <a:prstGeom prst="rect">
          <a:avLst/>
        </a:prstGeom>
        <a:solidFill>
          <a:srgbClr val="002060"/>
        </a:solidFill>
        <a:ln w="55000" cap="flat" cmpd="thickThin"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243840" rIns="426720" bIns="243840" numCol="1" spcCol="1270" anchor="ctr" anchorCtr="0">
          <a:noAutofit/>
        </a:bodyPr>
        <a:lstStyle/>
        <a:p>
          <a:pPr lvl="0" algn="ctr" defTabSz="2667000">
            <a:lnSpc>
              <a:spcPct val="90000"/>
            </a:lnSpc>
            <a:spcBef>
              <a:spcPct val="0"/>
            </a:spcBef>
            <a:spcAft>
              <a:spcPct val="35000"/>
            </a:spcAft>
          </a:pPr>
          <a:r>
            <a:rPr lang="zh-CN" altLang="en-US" sz="6000" b="1" kern="1200" dirty="0" smtClean="0"/>
            <a:t>字面</a:t>
          </a:r>
          <a:endParaRPr lang="en-US" sz="6000" b="1" kern="1200" dirty="0" smtClean="0"/>
        </a:p>
        <a:p>
          <a:pPr lvl="0" algn="ctr" defTabSz="2667000">
            <a:lnSpc>
              <a:spcPct val="90000"/>
            </a:lnSpc>
            <a:spcBef>
              <a:spcPct val="0"/>
            </a:spcBef>
            <a:spcAft>
              <a:spcPct val="35000"/>
            </a:spcAft>
          </a:pPr>
          <a:r>
            <a:rPr lang="en-US" sz="2000" kern="1200" dirty="0" smtClean="0"/>
            <a:t>Literal </a:t>
          </a:r>
          <a:endParaRPr lang="en-US" sz="2000" kern="1200" dirty="0"/>
        </a:p>
      </dsp:txBody>
      <dsp:txXfrm>
        <a:off x="4495806" y="87294"/>
        <a:ext cx="4130426" cy="1652170"/>
      </dsp:txXfrm>
    </dsp:sp>
    <dsp:sp modelId="{92B7FB40-AC1F-43BA-B534-C4F1570AB5F1}">
      <dsp:nvSpPr>
        <dsp:cNvPr id="0" name=""/>
        <dsp:cNvSpPr/>
      </dsp:nvSpPr>
      <dsp:spPr>
        <a:xfrm>
          <a:off x="4495806" y="1739465"/>
          <a:ext cx="4130426" cy="4040640"/>
        </a:xfrm>
        <a:prstGeom prst="rect">
          <a:avLst/>
        </a:prstGeom>
        <a:solidFill>
          <a:schemeClr val="bg1">
            <a:alpha val="90000"/>
          </a:schemeClr>
        </a:solidFill>
        <a:ln w="55000" cap="flat" cmpd="thickThin"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213360" rIns="284480" bIns="320040" numCol="1" spcCol="1270" anchor="t" anchorCtr="0">
          <a:noAutofit/>
        </a:bodyPr>
        <a:lstStyle/>
        <a:p>
          <a:pPr marL="285750" lvl="1" indent="-285750" algn="l" defTabSz="1778000">
            <a:lnSpc>
              <a:spcPct val="90000"/>
            </a:lnSpc>
            <a:spcBef>
              <a:spcPct val="0"/>
            </a:spcBef>
            <a:spcAft>
              <a:spcPct val="15000"/>
            </a:spcAft>
            <a:buChar char="••"/>
          </a:pPr>
          <a:r>
            <a:rPr lang="zh-CN" altLang="en-US" sz="4000" b="0" kern="1200" dirty="0" smtClean="0">
              <a:ln>
                <a:solidFill>
                  <a:srgbClr val="002060"/>
                </a:solidFill>
              </a:ln>
              <a:solidFill>
                <a:srgbClr val="000000"/>
              </a:solidFill>
            </a:rPr>
            <a:t>未来派观点</a:t>
          </a:r>
          <a:endParaRPr lang="en-US" sz="4000" b="0" kern="1200" dirty="0">
            <a:ln>
              <a:solidFill>
                <a:srgbClr val="002060"/>
              </a:solidFill>
            </a:ln>
            <a:solidFill>
              <a:srgbClr val="000000"/>
            </a:solidFill>
          </a:endParaRPr>
        </a:p>
        <a:p>
          <a:pPr marL="228600" lvl="1" indent="-228600" algn="l" defTabSz="889000">
            <a:lnSpc>
              <a:spcPct val="90000"/>
            </a:lnSpc>
            <a:spcBef>
              <a:spcPct val="0"/>
            </a:spcBef>
            <a:spcAft>
              <a:spcPct val="15000"/>
            </a:spcAft>
            <a:buChar char="••"/>
          </a:pPr>
          <a:r>
            <a:rPr lang="en-US" sz="2000" b="0" kern="1200" dirty="0" smtClean="0"/>
            <a:t>The Futurist View:</a:t>
          </a:r>
          <a:endParaRPr lang="en-US" sz="2000" b="0" kern="1200" dirty="0"/>
        </a:p>
      </dsp:txBody>
      <dsp:txXfrm>
        <a:off x="4495806" y="1739465"/>
        <a:ext cx="4130426" cy="40406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486351-BD36-41BC-86F3-BF98818D7903}" type="datetimeFigureOut">
              <a:rPr lang="en-US" smtClean="0"/>
              <a:pPr/>
              <a:t>6/1/2020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5474BC-33DA-4F01-90DC-BD11D0B26B6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5474BC-33DA-4F01-90DC-BD11D0B26B64}"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10FE22-D4CA-4658-A077-2B1578504A91}" type="datetimeFigureOut">
              <a:rPr lang="en-US" smtClean="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0FE22-D4CA-4658-A077-2B1578504A91}" type="datetimeFigureOut">
              <a:rPr lang="en-US" smtClean="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0FE22-D4CA-4658-A077-2B1578504A91}" type="datetimeFigureOut">
              <a:rPr lang="en-US" smtClean="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10FE22-D4CA-4658-A077-2B1578504A91}" type="datetimeFigureOut">
              <a:rPr lang="en-US" smtClean="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10FE22-D4CA-4658-A077-2B1578504A91}" type="datetimeFigureOut">
              <a:rPr lang="en-US" smtClean="0"/>
              <a:pPr/>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10FE22-D4CA-4658-A077-2B1578504A91}" type="datetimeFigureOut">
              <a:rPr lang="en-US" smtClean="0"/>
              <a:pPr/>
              <a:t>6/1/2020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10FE22-D4CA-4658-A077-2B1578504A91}" type="datetimeFigureOut">
              <a:rPr lang="en-US" smtClean="0"/>
              <a:pPr/>
              <a:t>6/1/2020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10FE22-D4CA-4658-A077-2B1578504A91}" type="datetimeFigureOut">
              <a:rPr lang="en-US" smtClean="0"/>
              <a:pPr/>
              <a:t>6/1/2020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0FE22-D4CA-4658-A077-2B1578504A91}" type="datetimeFigureOut">
              <a:rPr lang="en-US" smtClean="0"/>
              <a:pPr/>
              <a:t>6/1/2020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0FE22-D4CA-4658-A077-2B1578504A91}" type="datetimeFigureOut">
              <a:rPr lang="en-US" smtClean="0"/>
              <a:pPr/>
              <a:t>6/1/2020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10FE22-D4CA-4658-A077-2B1578504A91}" type="datetimeFigureOut">
              <a:rPr lang="en-US" smtClean="0"/>
              <a:pPr/>
              <a:t>6/1/2020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6C694A-40F8-40B1-A5EC-7EF879E1ED15}"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0FE22-D4CA-4658-A077-2B1578504A91}" type="datetimeFigureOut">
              <a:rPr lang="en-US" smtClean="0"/>
              <a:pPr/>
              <a:t>6/1/2020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C694A-40F8-40B1-A5EC-7EF879E1ED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202362"/>
          </a:xfrm>
        </p:spPr>
        <p:txBody>
          <a:bodyPr>
            <a:noAutofit/>
          </a:bodyPr>
          <a:lstStyle/>
          <a:p>
            <a:r>
              <a:rPr lang="en-US" sz="30000" b="1" dirty="0" smtClean="0">
                <a:latin typeface="Arial Black" pitchFamily="34" charset="0"/>
              </a:rPr>
              <a:t>REV</a:t>
            </a:r>
            <a:endParaRPr lang="en-US" sz="30000" b="1" dirty="0">
              <a:latin typeface="Arial Black"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81000"/>
            <a:ext cx="8991600" cy="2616101"/>
          </a:xfrm>
          <a:prstGeom prst="rect">
            <a:avLst/>
          </a:prstGeom>
          <a:noFill/>
        </p:spPr>
        <p:txBody>
          <a:bodyPr wrap="square" rtlCol="0">
            <a:spAutoFit/>
          </a:bodyPr>
          <a:lstStyle/>
          <a:p>
            <a:pPr marL="517525" lvl="1" indent="-517525" algn="just"/>
            <a:r>
              <a:rPr lang="en-US" sz="3200" dirty="0" smtClean="0">
                <a:ln>
                  <a:solidFill>
                    <a:srgbClr val="002060"/>
                  </a:solidFill>
                </a:ln>
                <a:solidFill>
                  <a:srgbClr val="002060"/>
                </a:solidFill>
                <a:latin typeface="Arial Narrow" pitchFamily="34" charset="0"/>
              </a:rPr>
              <a:t>5.  </a:t>
            </a:r>
            <a:r>
              <a:rPr lang="zh-CN" altLang="en-US" sz="3200" dirty="0" smtClean="0">
                <a:ln>
                  <a:solidFill>
                    <a:srgbClr val="002060"/>
                  </a:solidFill>
                </a:ln>
                <a:solidFill>
                  <a:srgbClr val="002060"/>
                </a:solidFill>
                <a:latin typeface="Arial Narrow" pitchFamily="34" charset="0"/>
              </a:rPr>
              <a:t>没有人能完全理解</a:t>
            </a:r>
            <a:r>
              <a:rPr lang="en-US" altLang="zh-CN" sz="3200" dirty="0" smtClean="0">
                <a:ln>
                  <a:solidFill>
                    <a:srgbClr val="002060"/>
                  </a:solidFill>
                </a:ln>
                <a:solidFill>
                  <a:srgbClr val="002060"/>
                </a:solidFill>
                <a:latin typeface="Arial Narrow" pitchFamily="34" charset="0"/>
              </a:rPr>
              <a:t>《</a:t>
            </a:r>
            <a:r>
              <a:rPr lang="zh-CN" altLang="en-US" sz="3200" dirty="0" smtClean="0">
                <a:ln>
                  <a:solidFill>
                    <a:srgbClr val="002060"/>
                  </a:solidFill>
                </a:ln>
                <a:solidFill>
                  <a:srgbClr val="002060"/>
                </a:solidFill>
                <a:latin typeface="Arial Narrow" pitchFamily="34" charset="0"/>
              </a:rPr>
              <a:t>启示录</a:t>
            </a:r>
            <a:r>
              <a:rPr lang="en-US" altLang="zh-CN" sz="3200" dirty="0" smtClean="0">
                <a:ln>
                  <a:solidFill>
                    <a:srgbClr val="002060"/>
                  </a:solidFill>
                </a:ln>
                <a:solidFill>
                  <a:srgbClr val="002060"/>
                </a:solidFill>
                <a:latin typeface="Arial Narrow" pitchFamily="34" charset="0"/>
              </a:rPr>
              <a:t>》</a:t>
            </a:r>
            <a:r>
              <a:rPr lang="zh-CN" altLang="en-US" sz="3200" dirty="0" smtClean="0">
                <a:ln>
                  <a:solidFill>
                    <a:srgbClr val="002060"/>
                  </a:solidFill>
                </a:ln>
                <a:solidFill>
                  <a:srgbClr val="002060"/>
                </a:solidFill>
                <a:latin typeface="Arial Narrow" pitchFamily="34" charset="0"/>
              </a:rPr>
              <a:t>，所以请放松，享受更多地认识耶稣，而不仅仅</a:t>
            </a:r>
            <a:r>
              <a:rPr lang="zh-CN" altLang="en-US" sz="3200" dirty="0" smtClean="0">
                <a:ln>
                  <a:solidFill>
                    <a:srgbClr val="002060"/>
                  </a:solidFill>
                </a:ln>
                <a:solidFill>
                  <a:srgbClr val="002060"/>
                </a:solidFill>
                <a:latin typeface="Arial Narrow" pitchFamily="34" charset="0"/>
              </a:rPr>
              <a:t>是聚焦于未来要发生的</a:t>
            </a:r>
            <a:r>
              <a:rPr lang="zh-CN" altLang="en-US" sz="3200" dirty="0" smtClean="0">
                <a:ln>
                  <a:solidFill>
                    <a:srgbClr val="002060"/>
                  </a:solidFill>
                </a:ln>
                <a:solidFill>
                  <a:srgbClr val="002060"/>
                </a:solidFill>
                <a:latin typeface="Arial Narrow" pitchFamily="34" charset="0"/>
              </a:rPr>
              <a:t>事件。</a:t>
            </a:r>
            <a:endParaRPr lang="en-US" sz="3200" dirty="0" smtClean="0">
              <a:ln>
                <a:solidFill>
                  <a:srgbClr val="002060"/>
                </a:solidFill>
              </a:ln>
              <a:solidFill>
                <a:srgbClr val="002060"/>
              </a:solidFill>
              <a:latin typeface="Arial Narrow" pitchFamily="34" charset="0"/>
            </a:endParaRPr>
          </a:p>
          <a:p>
            <a:pPr marL="517525" lvl="1" indent="-517525" algn="just"/>
            <a:endParaRPr lang="en-US" sz="3200" dirty="0" smtClean="0">
              <a:ln>
                <a:solidFill>
                  <a:srgbClr val="002060"/>
                </a:solidFill>
              </a:ln>
              <a:solidFill>
                <a:srgbClr val="002060"/>
              </a:solidFill>
              <a:latin typeface="Arial Narrow" pitchFamily="34" charset="0"/>
            </a:endParaRPr>
          </a:p>
          <a:p>
            <a:pPr marL="625475" lvl="2" indent="-168275" algn="just">
              <a:buFont typeface="Arial" pitchFamily="34" charset="0"/>
              <a:buChar char="•"/>
            </a:pPr>
            <a:r>
              <a:rPr lang="en-US" dirty="0" smtClean="0"/>
              <a:t>NO ONE completely understands the book of Revelation. So relax and enjoy getting to know more about Jesus, not just the future events. </a:t>
            </a:r>
            <a:endParaRPr lang="en-US" dirty="0" smtClean="0">
              <a:latin typeface="Arial Narrow" pitchFamily="34" charset="0"/>
            </a:endParaRPr>
          </a:p>
        </p:txBody>
      </p:sp>
      <p:sp>
        <p:nvSpPr>
          <p:cNvPr id="8" name="Title 3"/>
          <p:cNvSpPr txBox="1">
            <a:spLocks/>
          </p:cNvSpPr>
          <p:nvPr/>
        </p:nvSpPr>
        <p:spPr>
          <a:xfrm>
            <a:off x="0" y="647700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pic>
        <p:nvPicPr>
          <p:cNvPr id="5" name="Picture 2" descr="Browse And Download Bible Png Pictures #35055 - Free Icons and PNG ..."/>
          <p:cNvPicPr>
            <a:picLocks noChangeAspect="1" noChangeArrowheads="1"/>
          </p:cNvPicPr>
          <p:nvPr/>
        </p:nvPicPr>
        <p:blipFill>
          <a:blip r:embed="rId2" cstate="print"/>
          <a:srcRect/>
          <a:stretch>
            <a:fillRect/>
          </a:stretch>
        </p:blipFill>
        <p:spPr bwMode="auto">
          <a:xfrm>
            <a:off x="2057400" y="3509862"/>
            <a:ext cx="5257800" cy="2956739"/>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81000"/>
            <a:ext cx="8991600" cy="2400657"/>
          </a:xfrm>
          <a:prstGeom prst="rect">
            <a:avLst/>
          </a:prstGeom>
          <a:noFill/>
        </p:spPr>
        <p:txBody>
          <a:bodyPr wrap="square" rtlCol="0">
            <a:spAutoFit/>
          </a:bodyPr>
          <a:lstStyle/>
          <a:p>
            <a:pPr marL="517525" lvl="1" indent="-517525" algn="just"/>
            <a:r>
              <a:rPr lang="en-US" sz="3200" dirty="0" smtClean="0">
                <a:ln>
                  <a:solidFill>
                    <a:srgbClr val="002060"/>
                  </a:solidFill>
                </a:ln>
                <a:solidFill>
                  <a:srgbClr val="002060"/>
                </a:solidFill>
                <a:latin typeface="Arial Narrow" pitchFamily="34" charset="0"/>
              </a:rPr>
              <a:t>6. </a:t>
            </a:r>
            <a:r>
              <a:rPr lang="zh-CN" altLang="en-US" sz="3200" dirty="0" smtClean="0">
                <a:ln>
                  <a:solidFill>
                    <a:srgbClr val="002060"/>
                  </a:solidFill>
                </a:ln>
                <a:solidFill>
                  <a:srgbClr val="002060"/>
                </a:solidFill>
                <a:latin typeface="Arial Narrow" pitchFamily="34" charset="0"/>
              </a:rPr>
              <a:t>这是一场信徒之间的“内部”辩论。末世论是次要的问题，不</a:t>
            </a:r>
            <a:r>
              <a:rPr lang="zh-CN" altLang="en-US" sz="3200" dirty="0" smtClean="0">
                <a:ln>
                  <a:solidFill>
                    <a:srgbClr val="002060"/>
                  </a:solidFill>
                </a:ln>
                <a:solidFill>
                  <a:srgbClr val="002060"/>
                </a:solidFill>
                <a:latin typeface="Arial Narrow" pitchFamily="34" charset="0"/>
              </a:rPr>
              <a:t>是</a:t>
            </a:r>
            <a:r>
              <a:rPr lang="zh-CN" altLang="en-US" sz="3200" dirty="0" smtClean="0">
                <a:ln>
                  <a:solidFill>
                    <a:srgbClr val="002060"/>
                  </a:solidFill>
                </a:ln>
                <a:solidFill>
                  <a:srgbClr val="002060"/>
                </a:solidFill>
                <a:latin typeface="Arial Narrow" pitchFamily="34" charset="0"/>
              </a:rPr>
              <a:t>基本</a:t>
            </a:r>
            <a:r>
              <a:rPr lang="zh-CN" altLang="en-US" sz="3200" dirty="0" smtClean="0">
                <a:ln>
                  <a:solidFill>
                    <a:srgbClr val="002060"/>
                  </a:solidFill>
                </a:ln>
                <a:solidFill>
                  <a:srgbClr val="002060"/>
                </a:solidFill>
                <a:latin typeface="Arial Narrow" pitchFamily="34" charset="0"/>
              </a:rPr>
              <a:t>的</a:t>
            </a:r>
            <a:r>
              <a:rPr lang="zh-CN" altLang="en-US" sz="3200" dirty="0" smtClean="0">
                <a:ln>
                  <a:solidFill>
                    <a:srgbClr val="002060"/>
                  </a:solidFill>
                </a:ln>
                <a:solidFill>
                  <a:srgbClr val="002060"/>
                </a:solidFill>
                <a:latin typeface="Arial Narrow" pitchFamily="34" charset="0"/>
              </a:rPr>
              <a:t>教义要求。</a:t>
            </a:r>
            <a:endParaRPr lang="en-US" sz="3200" dirty="0" smtClean="0">
              <a:ln>
                <a:solidFill>
                  <a:srgbClr val="002060"/>
                </a:solidFill>
              </a:ln>
              <a:solidFill>
                <a:srgbClr val="002060"/>
              </a:solidFill>
              <a:latin typeface="Arial Narrow" pitchFamily="34" charset="0"/>
            </a:endParaRPr>
          </a:p>
          <a:p>
            <a:pPr marL="517525" lvl="1" indent="-517525" algn="just"/>
            <a:endParaRPr lang="en-US" sz="3200" dirty="0" smtClean="0">
              <a:ln>
                <a:solidFill>
                  <a:srgbClr val="002060"/>
                </a:solidFill>
              </a:ln>
              <a:solidFill>
                <a:srgbClr val="002060"/>
              </a:solidFill>
              <a:latin typeface="Arial Narrow" pitchFamily="34" charset="0"/>
            </a:endParaRPr>
          </a:p>
          <a:p>
            <a:pPr marL="625475" lvl="2" indent="-168275" algn="just">
              <a:buFont typeface="Arial" pitchFamily="34" charset="0"/>
              <a:buChar char="•"/>
            </a:pPr>
            <a:r>
              <a:rPr lang="en-US" dirty="0" smtClean="0"/>
              <a:t>This is an “in-house” debate among believers. This is a secondary issue, not a primary doctrinal requirement.</a:t>
            </a:r>
          </a:p>
          <a:p>
            <a:pPr marL="625475" lvl="2" indent="-168275" algn="just">
              <a:buFont typeface="Arial" pitchFamily="34" charset="0"/>
              <a:buChar char="•"/>
            </a:pPr>
            <a:endParaRPr lang="en-US" dirty="0" smtClean="0">
              <a:latin typeface="Arial Narrow" pitchFamily="34" charset="0"/>
            </a:endParaRPr>
          </a:p>
        </p:txBody>
      </p:sp>
      <p:sp>
        <p:nvSpPr>
          <p:cNvPr id="8" name="Title 3"/>
          <p:cNvSpPr txBox="1">
            <a:spLocks/>
          </p:cNvSpPr>
          <p:nvPr/>
        </p:nvSpPr>
        <p:spPr>
          <a:xfrm>
            <a:off x="0" y="647700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pic>
        <p:nvPicPr>
          <p:cNvPr id="5" name="Picture 2" descr="Browse And Download Bible Png Pictures #35055 - Free Icons and PNG ..."/>
          <p:cNvPicPr>
            <a:picLocks noChangeAspect="1" noChangeArrowheads="1"/>
          </p:cNvPicPr>
          <p:nvPr/>
        </p:nvPicPr>
        <p:blipFill>
          <a:blip r:embed="rId2" cstate="print"/>
          <a:srcRect/>
          <a:stretch>
            <a:fillRect/>
          </a:stretch>
        </p:blipFill>
        <p:spPr bwMode="auto">
          <a:xfrm>
            <a:off x="2057400" y="3509862"/>
            <a:ext cx="5257800" cy="2956739"/>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81000"/>
            <a:ext cx="8991600" cy="3170099"/>
          </a:xfrm>
          <a:prstGeom prst="rect">
            <a:avLst/>
          </a:prstGeom>
          <a:noFill/>
        </p:spPr>
        <p:txBody>
          <a:bodyPr wrap="square" rtlCol="0">
            <a:spAutoFit/>
          </a:bodyPr>
          <a:lstStyle/>
          <a:p>
            <a:pPr marL="517525" lvl="1" indent="-517525" algn="just"/>
            <a:r>
              <a:rPr lang="en-US" sz="3200" dirty="0" smtClean="0">
                <a:ln>
                  <a:solidFill>
                    <a:srgbClr val="002060"/>
                  </a:solidFill>
                </a:ln>
                <a:solidFill>
                  <a:srgbClr val="002060"/>
                </a:solidFill>
                <a:latin typeface="Arial Narrow" pitchFamily="34" charset="0"/>
              </a:rPr>
              <a:t>7.  </a:t>
            </a:r>
            <a:r>
              <a:rPr lang="zh-CN" altLang="en-US" sz="3200" dirty="0" smtClean="0">
                <a:ln>
                  <a:solidFill>
                    <a:srgbClr val="002060"/>
                  </a:solidFill>
                </a:ln>
                <a:solidFill>
                  <a:srgbClr val="002060"/>
                </a:solidFill>
                <a:latin typeface="Arial Narrow" pitchFamily="34" charset="0"/>
              </a:rPr>
              <a:t>不要把你的</a:t>
            </a:r>
            <a:r>
              <a:rPr lang="en-US" altLang="zh-CN" sz="3200" dirty="0" smtClean="0">
                <a:ln>
                  <a:solidFill>
                    <a:srgbClr val="002060"/>
                  </a:solidFill>
                </a:ln>
                <a:solidFill>
                  <a:srgbClr val="002060"/>
                </a:solidFill>
                <a:latin typeface="Arial Narrow" pitchFamily="34" charset="0"/>
              </a:rPr>
              <a:t>《</a:t>
            </a:r>
            <a:r>
              <a:rPr lang="zh-CN" altLang="en-US" sz="3200" dirty="0" smtClean="0">
                <a:ln>
                  <a:solidFill>
                    <a:srgbClr val="002060"/>
                  </a:solidFill>
                </a:ln>
                <a:solidFill>
                  <a:srgbClr val="002060"/>
                </a:solidFill>
                <a:latin typeface="Arial Narrow" pitchFamily="34" charset="0"/>
              </a:rPr>
              <a:t>启示录</a:t>
            </a:r>
            <a:r>
              <a:rPr lang="en-US" altLang="zh-CN" sz="3200" dirty="0" smtClean="0">
                <a:ln>
                  <a:solidFill>
                    <a:srgbClr val="002060"/>
                  </a:solidFill>
                </a:ln>
                <a:solidFill>
                  <a:srgbClr val="002060"/>
                </a:solidFill>
                <a:latin typeface="Arial Narrow" pitchFamily="34" charset="0"/>
              </a:rPr>
              <a:t>》</a:t>
            </a:r>
            <a:r>
              <a:rPr lang="zh-CN" altLang="en-US" sz="3200" dirty="0" smtClean="0">
                <a:ln>
                  <a:solidFill>
                    <a:srgbClr val="002060"/>
                  </a:solidFill>
                </a:ln>
                <a:solidFill>
                  <a:srgbClr val="002060"/>
                </a:solidFill>
                <a:latin typeface="Arial Narrow" pitchFamily="34" charset="0"/>
              </a:rPr>
              <a:t>观点</a:t>
            </a:r>
            <a:r>
              <a:rPr lang="zh-CN" altLang="en-US" sz="3200" dirty="0" smtClean="0">
                <a:ln>
                  <a:solidFill>
                    <a:srgbClr val="002060"/>
                  </a:solidFill>
                </a:ln>
                <a:solidFill>
                  <a:srgbClr val="002060"/>
                </a:solidFill>
                <a:latin typeface="Arial Narrow" pitchFamily="34" charset="0"/>
              </a:rPr>
              <a:t>与</a:t>
            </a:r>
            <a:r>
              <a:rPr lang="zh-CN" altLang="en-US" sz="3200" dirty="0" smtClean="0">
                <a:ln>
                  <a:solidFill>
                    <a:srgbClr val="002060"/>
                  </a:solidFill>
                </a:ln>
                <a:solidFill>
                  <a:srgbClr val="002060"/>
                </a:solidFill>
                <a:latin typeface="Arial Narrow" pitchFamily="34" charset="0"/>
              </a:rPr>
              <a:t>一个人</a:t>
            </a:r>
            <a:r>
              <a:rPr lang="zh-CN" altLang="en-US" sz="3200" dirty="0" smtClean="0">
                <a:ln>
                  <a:solidFill>
                    <a:srgbClr val="002060"/>
                  </a:solidFill>
                </a:ln>
                <a:solidFill>
                  <a:srgbClr val="002060"/>
                </a:solidFill>
                <a:latin typeface="Arial Narrow" pitchFamily="34" charset="0"/>
              </a:rPr>
              <a:t>的</a:t>
            </a:r>
            <a:r>
              <a:rPr lang="zh-CN" altLang="en-US" sz="3200" dirty="0" smtClean="0">
                <a:ln>
                  <a:solidFill>
                    <a:srgbClr val="002060"/>
                  </a:solidFill>
                </a:ln>
                <a:solidFill>
                  <a:srgbClr val="002060"/>
                </a:solidFill>
                <a:latin typeface="Arial Narrow" pitchFamily="34" charset="0"/>
              </a:rPr>
              <a:t>救恩或属灵的成熟度联系在一起。敬虔的属灵领袖和学者在这个问题</a:t>
            </a:r>
            <a:r>
              <a:rPr lang="zh-CN" altLang="en-US" sz="3200" dirty="0" smtClean="0">
                <a:ln>
                  <a:solidFill>
                    <a:srgbClr val="002060"/>
                  </a:solidFill>
                </a:ln>
                <a:solidFill>
                  <a:srgbClr val="002060"/>
                </a:solidFill>
                <a:latin typeface="Arial Narrow" pitchFamily="34" charset="0"/>
              </a:rPr>
              <a:t>上存</a:t>
            </a:r>
            <a:r>
              <a:rPr lang="zh-CN" altLang="en-US" sz="3200" dirty="0" smtClean="0">
                <a:ln>
                  <a:solidFill>
                    <a:srgbClr val="002060"/>
                  </a:solidFill>
                </a:ln>
                <a:solidFill>
                  <a:srgbClr val="002060"/>
                </a:solidFill>
                <a:latin typeface="Arial Narrow" pitchFamily="34" charset="0"/>
              </a:rPr>
              <a:t>在分歧。</a:t>
            </a:r>
            <a:endParaRPr lang="en-US" sz="3200" dirty="0" smtClean="0">
              <a:ln>
                <a:solidFill>
                  <a:srgbClr val="002060"/>
                </a:solidFill>
              </a:ln>
              <a:solidFill>
                <a:srgbClr val="002060"/>
              </a:solidFill>
              <a:latin typeface="Arial Narrow" pitchFamily="34" charset="0"/>
            </a:endParaRPr>
          </a:p>
          <a:p>
            <a:pPr marL="517525" lvl="1" indent="-517525" algn="just"/>
            <a:endParaRPr lang="en-US" sz="3200" dirty="0" smtClean="0">
              <a:ln>
                <a:solidFill>
                  <a:srgbClr val="002060"/>
                </a:solidFill>
              </a:ln>
              <a:solidFill>
                <a:srgbClr val="002060"/>
              </a:solidFill>
              <a:latin typeface="Arial Narrow" pitchFamily="34" charset="0"/>
            </a:endParaRPr>
          </a:p>
          <a:p>
            <a:pPr marL="625475" lvl="2" indent="-168275" algn="just">
              <a:buFont typeface="Arial" pitchFamily="34" charset="0"/>
              <a:buChar char="•"/>
            </a:pPr>
            <a:r>
              <a:rPr lang="en-US" dirty="0" smtClean="0"/>
              <a:t>Do not attach your view of Revelation to the salvation or spiritual maturity of others. Godly people and scholars can disagree on this topic. </a:t>
            </a:r>
          </a:p>
          <a:p>
            <a:pPr marL="625475" lvl="2" indent="-168275" algn="just">
              <a:buFont typeface="Arial" pitchFamily="34" charset="0"/>
              <a:buChar char="•"/>
            </a:pPr>
            <a:endParaRPr lang="en-US" dirty="0" smtClean="0"/>
          </a:p>
          <a:p>
            <a:pPr marL="625475" lvl="2" indent="-168275" algn="just">
              <a:buFont typeface="Arial" pitchFamily="34" charset="0"/>
              <a:buChar char="•"/>
            </a:pPr>
            <a:endParaRPr lang="en-US" dirty="0" smtClean="0">
              <a:latin typeface="Arial Narrow" pitchFamily="34" charset="0"/>
            </a:endParaRPr>
          </a:p>
        </p:txBody>
      </p:sp>
      <p:sp>
        <p:nvSpPr>
          <p:cNvPr id="8" name="Title 3"/>
          <p:cNvSpPr txBox="1">
            <a:spLocks/>
          </p:cNvSpPr>
          <p:nvPr/>
        </p:nvSpPr>
        <p:spPr>
          <a:xfrm>
            <a:off x="0" y="647700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pic>
        <p:nvPicPr>
          <p:cNvPr id="5" name="Picture 2" descr="Browse And Download Bible Png Pictures #35055 - Free Icons and PNG ..."/>
          <p:cNvPicPr>
            <a:picLocks noChangeAspect="1" noChangeArrowheads="1"/>
          </p:cNvPicPr>
          <p:nvPr/>
        </p:nvPicPr>
        <p:blipFill>
          <a:blip r:embed="rId2" cstate="print"/>
          <a:srcRect/>
          <a:stretch>
            <a:fillRect/>
          </a:stretch>
        </p:blipFill>
        <p:spPr bwMode="auto">
          <a:xfrm>
            <a:off x="2057400" y="3509862"/>
            <a:ext cx="5257800" cy="2956739"/>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81000"/>
            <a:ext cx="8991600" cy="3447098"/>
          </a:xfrm>
          <a:prstGeom prst="rect">
            <a:avLst/>
          </a:prstGeom>
          <a:noFill/>
        </p:spPr>
        <p:txBody>
          <a:bodyPr wrap="square" rtlCol="0">
            <a:spAutoFit/>
          </a:bodyPr>
          <a:lstStyle/>
          <a:p>
            <a:pPr marL="517525" lvl="1" indent="-517525" algn="just"/>
            <a:r>
              <a:rPr lang="en-US" sz="3200" dirty="0" smtClean="0">
                <a:ln>
                  <a:solidFill>
                    <a:srgbClr val="002060"/>
                  </a:solidFill>
                </a:ln>
                <a:solidFill>
                  <a:srgbClr val="002060"/>
                </a:solidFill>
                <a:latin typeface="Arial Narrow" pitchFamily="34" charset="0"/>
              </a:rPr>
              <a:t>8.  </a:t>
            </a:r>
            <a:r>
              <a:rPr lang="zh-CN" altLang="en-US" sz="3200" dirty="0" smtClean="0">
                <a:ln>
                  <a:solidFill>
                    <a:srgbClr val="002060"/>
                  </a:solidFill>
                </a:ln>
                <a:solidFill>
                  <a:srgbClr val="002060"/>
                </a:solidFill>
                <a:latin typeface="Arial Narrow" pitchFamily="34" charset="0"/>
              </a:rPr>
              <a:t>在</a:t>
            </a:r>
            <a:r>
              <a:rPr lang="en-US" altLang="zh-CN" sz="3200" dirty="0" smtClean="0">
                <a:ln>
                  <a:solidFill>
                    <a:srgbClr val="002060"/>
                  </a:solidFill>
                </a:ln>
                <a:solidFill>
                  <a:srgbClr val="002060"/>
                </a:solidFill>
                <a:latin typeface="Arial Narrow" pitchFamily="34" charset="0"/>
              </a:rPr>
              <a:t>《</a:t>
            </a:r>
            <a:r>
              <a:rPr lang="zh-CN" altLang="en-US" sz="3200" dirty="0" smtClean="0">
                <a:ln>
                  <a:solidFill>
                    <a:srgbClr val="002060"/>
                  </a:solidFill>
                </a:ln>
                <a:solidFill>
                  <a:srgbClr val="002060"/>
                </a:solidFill>
                <a:latin typeface="Arial Narrow" pitchFamily="34" charset="0"/>
              </a:rPr>
              <a:t>启示录</a:t>
            </a:r>
            <a:r>
              <a:rPr lang="en-US" altLang="zh-CN" sz="3200" dirty="0" smtClean="0">
                <a:ln>
                  <a:solidFill>
                    <a:srgbClr val="002060"/>
                  </a:solidFill>
                </a:ln>
                <a:solidFill>
                  <a:srgbClr val="002060"/>
                </a:solidFill>
                <a:latin typeface="Arial Narrow" pitchFamily="34" charset="0"/>
              </a:rPr>
              <a:t>》</a:t>
            </a:r>
            <a:r>
              <a:rPr lang="zh-CN" altLang="en-US" sz="3200" dirty="0" smtClean="0">
                <a:ln>
                  <a:solidFill>
                    <a:srgbClr val="002060"/>
                  </a:solidFill>
                </a:ln>
                <a:solidFill>
                  <a:srgbClr val="002060"/>
                </a:solidFill>
                <a:latin typeface="Arial Narrow" pitchFamily="34" charset="0"/>
              </a:rPr>
              <a:t>中，我们学到了很多关</a:t>
            </a:r>
            <a:r>
              <a:rPr lang="zh-CN" altLang="en-US" sz="3200" dirty="0" smtClean="0">
                <a:ln>
                  <a:solidFill>
                    <a:srgbClr val="002060"/>
                  </a:solidFill>
                </a:ln>
                <a:solidFill>
                  <a:srgbClr val="002060"/>
                </a:solidFill>
                <a:latin typeface="Arial Narrow" pitchFamily="34" charset="0"/>
              </a:rPr>
              <a:t>于永</a:t>
            </a:r>
            <a:r>
              <a:rPr lang="zh-CN" altLang="en-US" sz="3200" dirty="0" smtClean="0">
                <a:ln>
                  <a:solidFill>
                    <a:srgbClr val="002060"/>
                  </a:solidFill>
                </a:ln>
                <a:solidFill>
                  <a:srgbClr val="002060"/>
                </a:solidFill>
                <a:latin typeface="Arial Narrow" pitchFamily="34" charset="0"/>
              </a:rPr>
              <a:t>恒未来的知识。这一知识赐给我</a:t>
            </a:r>
            <a:r>
              <a:rPr lang="zh-CN" altLang="en-US" sz="3200" dirty="0" smtClean="0">
                <a:ln>
                  <a:solidFill>
                    <a:srgbClr val="002060"/>
                  </a:solidFill>
                </a:ln>
                <a:solidFill>
                  <a:srgbClr val="002060"/>
                </a:solidFill>
                <a:latin typeface="Arial Narrow" pitchFamily="34" charset="0"/>
              </a:rPr>
              <a:t>们终极的盼</a:t>
            </a:r>
            <a:r>
              <a:rPr lang="zh-CN" altLang="en-US" sz="3200" dirty="0" smtClean="0">
                <a:ln>
                  <a:solidFill>
                    <a:srgbClr val="002060"/>
                  </a:solidFill>
                </a:ln>
                <a:solidFill>
                  <a:srgbClr val="002060"/>
                </a:solidFill>
                <a:latin typeface="Arial Narrow" pitchFamily="34" charset="0"/>
              </a:rPr>
              <a:t>望，并帮助我们在千难万险</a:t>
            </a:r>
            <a:r>
              <a:rPr lang="zh-CN" altLang="en-US" sz="3200" dirty="0" smtClean="0">
                <a:ln>
                  <a:solidFill>
                    <a:srgbClr val="002060"/>
                  </a:solidFill>
                </a:ln>
                <a:solidFill>
                  <a:srgbClr val="002060"/>
                </a:solidFill>
                <a:latin typeface="Arial Narrow" pitchFamily="34" charset="0"/>
              </a:rPr>
              <a:t>时依然坚</a:t>
            </a:r>
            <a:r>
              <a:rPr lang="zh-CN" altLang="en-US" sz="3200" dirty="0" smtClean="0">
                <a:ln>
                  <a:solidFill>
                    <a:srgbClr val="002060"/>
                  </a:solidFill>
                </a:ln>
                <a:solidFill>
                  <a:srgbClr val="002060"/>
                </a:solidFill>
                <a:latin typeface="Arial Narrow" pitchFamily="34" charset="0"/>
              </a:rPr>
              <a:t>持不懈。</a:t>
            </a:r>
            <a:endParaRPr lang="en-US" sz="3200" dirty="0" smtClean="0">
              <a:ln>
                <a:solidFill>
                  <a:srgbClr val="002060"/>
                </a:solidFill>
              </a:ln>
              <a:solidFill>
                <a:srgbClr val="002060"/>
              </a:solidFill>
              <a:latin typeface="Arial Narrow" pitchFamily="34" charset="0"/>
            </a:endParaRPr>
          </a:p>
          <a:p>
            <a:pPr marL="517525" lvl="1" indent="-517525" algn="just"/>
            <a:endParaRPr lang="en-US" sz="3200" dirty="0" smtClean="0">
              <a:ln>
                <a:solidFill>
                  <a:srgbClr val="002060"/>
                </a:solidFill>
              </a:ln>
              <a:solidFill>
                <a:srgbClr val="002060"/>
              </a:solidFill>
              <a:latin typeface="Arial Narrow" pitchFamily="34" charset="0"/>
            </a:endParaRPr>
          </a:p>
          <a:p>
            <a:pPr marL="625475" lvl="2" indent="-168275" algn="just">
              <a:buFont typeface="Arial" pitchFamily="34" charset="0"/>
              <a:buChar char="•"/>
            </a:pPr>
            <a:r>
              <a:rPr lang="en-US" dirty="0" smtClean="0"/>
              <a:t>We learn a lot about our eternal future in Revelation. This knowledge gives us hope and helps us persevere under difficult times. </a:t>
            </a:r>
          </a:p>
          <a:p>
            <a:pPr marL="625475" lvl="2" indent="-168275" algn="just">
              <a:buFont typeface="Arial" pitchFamily="34" charset="0"/>
              <a:buChar char="•"/>
            </a:pPr>
            <a:endParaRPr lang="en-US" dirty="0" smtClean="0"/>
          </a:p>
          <a:p>
            <a:pPr marL="625475" lvl="2" indent="-168275" algn="just">
              <a:buFont typeface="Arial" pitchFamily="34" charset="0"/>
              <a:buChar char="•"/>
            </a:pPr>
            <a:endParaRPr lang="en-US" dirty="0" smtClean="0"/>
          </a:p>
          <a:p>
            <a:pPr marL="625475" lvl="2" indent="-168275" algn="just">
              <a:buFont typeface="Arial" pitchFamily="34" charset="0"/>
              <a:buChar char="•"/>
            </a:pPr>
            <a:endParaRPr lang="en-US" dirty="0" smtClean="0">
              <a:latin typeface="Arial Narrow" pitchFamily="34" charset="0"/>
            </a:endParaRPr>
          </a:p>
        </p:txBody>
      </p:sp>
      <p:sp>
        <p:nvSpPr>
          <p:cNvPr id="8" name="Title 3"/>
          <p:cNvSpPr txBox="1">
            <a:spLocks/>
          </p:cNvSpPr>
          <p:nvPr/>
        </p:nvSpPr>
        <p:spPr>
          <a:xfrm>
            <a:off x="0" y="647700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pic>
        <p:nvPicPr>
          <p:cNvPr id="5" name="Picture 2" descr="Browse And Download Bible Png Pictures #35055 - Free Icons and PNG ..."/>
          <p:cNvPicPr>
            <a:picLocks noChangeAspect="1" noChangeArrowheads="1"/>
          </p:cNvPicPr>
          <p:nvPr/>
        </p:nvPicPr>
        <p:blipFill>
          <a:blip r:embed="rId2" cstate="print"/>
          <a:srcRect/>
          <a:stretch>
            <a:fillRect/>
          </a:stretch>
        </p:blipFill>
        <p:spPr bwMode="auto">
          <a:xfrm>
            <a:off x="2057400" y="3509862"/>
            <a:ext cx="5257800" cy="2956739"/>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81000"/>
            <a:ext cx="8991600" cy="3170099"/>
          </a:xfrm>
          <a:prstGeom prst="rect">
            <a:avLst/>
          </a:prstGeom>
          <a:noFill/>
        </p:spPr>
        <p:txBody>
          <a:bodyPr wrap="square" rtlCol="0">
            <a:spAutoFit/>
          </a:bodyPr>
          <a:lstStyle/>
          <a:p>
            <a:pPr marL="517525" lvl="1" indent="-517525" algn="just"/>
            <a:r>
              <a:rPr lang="en-US" sz="3200" dirty="0" smtClean="0">
                <a:ln>
                  <a:solidFill>
                    <a:srgbClr val="002060"/>
                  </a:solidFill>
                </a:ln>
                <a:solidFill>
                  <a:srgbClr val="002060"/>
                </a:solidFill>
                <a:latin typeface="Arial Narrow" pitchFamily="34" charset="0"/>
              </a:rPr>
              <a:t>9.  </a:t>
            </a:r>
            <a:r>
              <a:rPr lang="zh-CN" altLang="en-US" sz="3200" dirty="0" smtClean="0">
                <a:ln>
                  <a:solidFill>
                    <a:srgbClr val="002060"/>
                  </a:solidFill>
                </a:ln>
                <a:solidFill>
                  <a:srgbClr val="002060"/>
                </a:solidFill>
                <a:latin typeface="Arial Narrow" pitchFamily="34" charset="0"/>
              </a:rPr>
              <a:t>不要因为你</a:t>
            </a:r>
            <a:r>
              <a:rPr lang="en-US" altLang="zh-CN" sz="3200" dirty="0" smtClean="0">
                <a:ln>
                  <a:solidFill>
                    <a:srgbClr val="002060"/>
                  </a:solidFill>
                </a:ln>
                <a:solidFill>
                  <a:srgbClr val="002060"/>
                </a:solidFill>
                <a:latin typeface="Arial Narrow" pitchFamily="34" charset="0"/>
              </a:rPr>
              <a:t>《</a:t>
            </a:r>
            <a:r>
              <a:rPr lang="zh-CN" altLang="en-US" sz="3200" dirty="0" smtClean="0">
                <a:ln>
                  <a:solidFill>
                    <a:srgbClr val="002060"/>
                  </a:solidFill>
                </a:ln>
                <a:solidFill>
                  <a:srgbClr val="002060"/>
                </a:solidFill>
                <a:latin typeface="Arial Narrow" pitchFamily="34" charset="0"/>
              </a:rPr>
              <a:t>启示录</a:t>
            </a:r>
            <a:r>
              <a:rPr lang="en-US" altLang="zh-CN" sz="3200" dirty="0" smtClean="0">
                <a:ln>
                  <a:solidFill>
                    <a:srgbClr val="002060"/>
                  </a:solidFill>
                </a:ln>
                <a:solidFill>
                  <a:srgbClr val="002060"/>
                </a:solidFill>
                <a:latin typeface="Arial Narrow" pitchFamily="34" charset="0"/>
              </a:rPr>
              <a:t>》</a:t>
            </a:r>
            <a:r>
              <a:rPr lang="zh-CN" altLang="en-US" sz="3200" dirty="0" smtClean="0">
                <a:ln>
                  <a:solidFill>
                    <a:srgbClr val="002060"/>
                  </a:solidFill>
                </a:ln>
                <a:solidFill>
                  <a:srgbClr val="002060"/>
                </a:solidFill>
                <a:latin typeface="Arial Narrow" pitchFamily="34" charset="0"/>
              </a:rPr>
              <a:t>的观点不同而影响你</a:t>
            </a:r>
            <a:r>
              <a:rPr lang="zh-CN" altLang="en-US" sz="3200" dirty="0" smtClean="0">
                <a:ln>
                  <a:solidFill>
                    <a:srgbClr val="002060"/>
                  </a:solidFill>
                </a:ln>
                <a:solidFill>
                  <a:srgbClr val="002060"/>
                </a:solidFill>
                <a:latin typeface="Arial Narrow" pitchFamily="34" charset="0"/>
              </a:rPr>
              <a:t>对</a:t>
            </a:r>
            <a:r>
              <a:rPr lang="zh-CN" altLang="en-US" sz="3200" dirty="0" smtClean="0">
                <a:ln>
                  <a:solidFill>
                    <a:srgbClr val="002060"/>
                  </a:solidFill>
                </a:ln>
                <a:solidFill>
                  <a:srgbClr val="002060"/>
                </a:solidFill>
                <a:latin typeface="Arial Narrow" pitchFamily="34" charset="0"/>
              </a:rPr>
              <a:t>另一</a:t>
            </a:r>
            <a:r>
              <a:rPr lang="zh-CN" altLang="en-US" sz="3200" dirty="0" smtClean="0">
                <a:ln>
                  <a:solidFill>
                    <a:srgbClr val="002060"/>
                  </a:solidFill>
                </a:ln>
                <a:solidFill>
                  <a:srgbClr val="002060"/>
                </a:solidFill>
                <a:latin typeface="Arial Narrow" pitchFamily="34" charset="0"/>
              </a:rPr>
              <a:t>信</a:t>
            </a:r>
            <a:r>
              <a:rPr lang="zh-CN" altLang="en-US" sz="3200" dirty="0" smtClean="0">
                <a:ln>
                  <a:solidFill>
                    <a:srgbClr val="002060"/>
                  </a:solidFill>
                </a:ln>
                <a:solidFill>
                  <a:srgbClr val="002060"/>
                </a:solidFill>
                <a:latin typeface="Arial Narrow" pitchFamily="34" charset="0"/>
              </a:rPr>
              <a:t>徒的爱。世界需要看到的是我们的</a:t>
            </a:r>
            <a:r>
              <a:rPr lang="zh-CN" altLang="en-US" sz="3200" b="1" dirty="0" smtClean="0">
                <a:ln>
                  <a:solidFill>
                    <a:srgbClr val="002060"/>
                  </a:solidFill>
                </a:ln>
                <a:solidFill>
                  <a:srgbClr val="002060"/>
                </a:solidFill>
                <a:effectLst>
                  <a:outerShdw blurRad="38100" dist="38100" dir="2700000" algn="tl">
                    <a:srgbClr val="000000">
                      <a:alpha val="43137"/>
                    </a:srgbClr>
                  </a:outerShdw>
                </a:effectLst>
                <a:latin typeface="Arial Narrow" pitchFamily="34" charset="0"/>
              </a:rPr>
              <a:t>爱</a:t>
            </a:r>
            <a:r>
              <a:rPr lang="zh-CN" altLang="en-US" sz="3200" dirty="0" smtClean="0">
                <a:ln>
                  <a:solidFill>
                    <a:srgbClr val="002060"/>
                  </a:solidFill>
                </a:ln>
                <a:solidFill>
                  <a:srgbClr val="002060"/>
                </a:solidFill>
                <a:latin typeface="Arial Narrow" pitchFamily="34" charset="0"/>
              </a:rPr>
              <a:t>和</a:t>
            </a:r>
            <a:r>
              <a:rPr lang="zh-CN" altLang="en-US" sz="3200" b="1" dirty="0" smtClean="0">
                <a:ln>
                  <a:solidFill>
                    <a:srgbClr val="002060"/>
                  </a:solidFill>
                </a:ln>
                <a:solidFill>
                  <a:srgbClr val="002060"/>
                </a:solidFill>
                <a:effectLst>
                  <a:outerShdw blurRad="38100" dist="38100" dir="2700000" algn="tl">
                    <a:srgbClr val="000000">
                      <a:alpha val="43137"/>
                    </a:srgbClr>
                  </a:outerShdw>
                </a:effectLst>
                <a:latin typeface="Arial Narrow" pitchFamily="34" charset="0"/>
              </a:rPr>
              <a:t>合一</a:t>
            </a:r>
            <a:r>
              <a:rPr lang="zh-CN" altLang="en-US" sz="3200" dirty="0" smtClean="0">
                <a:ln>
                  <a:solidFill>
                    <a:srgbClr val="002060"/>
                  </a:solidFill>
                </a:ln>
                <a:solidFill>
                  <a:srgbClr val="002060"/>
                </a:solidFill>
                <a:latin typeface="Arial Narrow" pitchFamily="34" charset="0"/>
              </a:rPr>
              <a:t>，而不是我们在次要问题上的分歧。</a:t>
            </a:r>
            <a:endParaRPr lang="en-US" sz="3200" dirty="0" smtClean="0">
              <a:ln>
                <a:solidFill>
                  <a:srgbClr val="002060"/>
                </a:solidFill>
              </a:ln>
              <a:solidFill>
                <a:srgbClr val="002060"/>
              </a:solidFill>
              <a:latin typeface="Arial Narrow" pitchFamily="34" charset="0"/>
            </a:endParaRPr>
          </a:p>
          <a:p>
            <a:pPr marL="517525" lvl="1" indent="-517525" algn="just"/>
            <a:endParaRPr lang="en-US" sz="3200" dirty="0" smtClean="0">
              <a:ln>
                <a:solidFill>
                  <a:srgbClr val="002060"/>
                </a:solidFill>
              </a:ln>
              <a:solidFill>
                <a:srgbClr val="002060"/>
              </a:solidFill>
              <a:latin typeface="Arial Narrow" pitchFamily="34" charset="0"/>
            </a:endParaRPr>
          </a:p>
          <a:p>
            <a:pPr marL="625475" lvl="2" indent="-168275" algn="just">
              <a:buFont typeface="Arial" pitchFamily="34" charset="0"/>
              <a:buChar char="•"/>
            </a:pPr>
            <a:r>
              <a:rPr lang="en-US" dirty="0" smtClean="0"/>
              <a:t>Do not let your different view of Revelation affect your love for another believer. The world needs to see our </a:t>
            </a:r>
            <a:r>
              <a:rPr lang="en-US" b="1" dirty="0" smtClean="0"/>
              <a:t>love</a:t>
            </a:r>
            <a:r>
              <a:rPr lang="en-US" dirty="0" smtClean="0"/>
              <a:t> and </a:t>
            </a:r>
            <a:r>
              <a:rPr lang="en-US" b="1" dirty="0" smtClean="0"/>
              <a:t>unity</a:t>
            </a:r>
            <a:r>
              <a:rPr lang="en-US" dirty="0" smtClean="0"/>
              <a:t>, not our division over secondary issues.</a:t>
            </a:r>
          </a:p>
          <a:p>
            <a:pPr marL="625475" lvl="2" indent="-168275" algn="just">
              <a:buFont typeface="Arial" pitchFamily="34" charset="0"/>
              <a:buChar char="•"/>
            </a:pPr>
            <a:endParaRPr lang="en-US" dirty="0" smtClean="0"/>
          </a:p>
          <a:p>
            <a:pPr marL="625475" lvl="2" indent="-168275" algn="just"/>
            <a:endParaRPr lang="en-US" dirty="0" smtClean="0"/>
          </a:p>
        </p:txBody>
      </p:sp>
      <p:sp>
        <p:nvSpPr>
          <p:cNvPr id="8" name="Title 3"/>
          <p:cNvSpPr txBox="1">
            <a:spLocks/>
          </p:cNvSpPr>
          <p:nvPr/>
        </p:nvSpPr>
        <p:spPr>
          <a:xfrm>
            <a:off x="0" y="647700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pic>
        <p:nvPicPr>
          <p:cNvPr id="5" name="Picture 2" descr="Browse And Download Bible Png Pictures #35055 - Free Icons and PNG ..."/>
          <p:cNvPicPr>
            <a:picLocks noChangeAspect="1" noChangeArrowheads="1"/>
          </p:cNvPicPr>
          <p:nvPr/>
        </p:nvPicPr>
        <p:blipFill>
          <a:blip r:embed="rId2" cstate="print"/>
          <a:srcRect/>
          <a:stretch>
            <a:fillRect/>
          </a:stretch>
        </p:blipFill>
        <p:spPr bwMode="auto">
          <a:xfrm>
            <a:off x="2057400" y="3509862"/>
            <a:ext cx="5257800" cy="2956739"/>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81000"/>
            <a:ext cx="8991600" cy="5970865"/>
          </a:xfrm>
          <a:prstGeom prst="rect">
            <a:avLst/>
          </a:prstGeom>
          <a:noFill/>
        </p:spPr>
        <p:txBody>
          <a:bodyPr wrap="square" rtlCol="0">
            <a:spAutoFit/>
          </a:bodyPr>
          <a:lstStyle/>
          <a:p>
            <a:pPr marL="517525" lvl="1" indent="-517525" algn="just">
              <a:buAutoNum type="arabicPeriod" startAt="10"/>
            </a:pPr>
            <a:r>
              <a:rPr lang="en-US" sz="3200" dirty="0" smtClean="0">
                <a:ln>
                  <a:solidFill>
                    <a:srgbClr val="002060"/>
                  </a:solidFill>
                </a:ln>
                <a:solidFill>
                  <a:srgbClr val="002060"/>
                </a:solidFill>
                <a:latin typeface="Arial Narrow" pitchFamily="34" charset="0"/>
              </a:rPr>
              <a:t> </a:t>
            </a:r>
            <a:r>
              <a:rPr lang="zh-CN" altLang="en-US" sz="3200" b="1" dirty="0" smtClean="0">
                <a:solidFill>
                  <a:srgbClr val="002060"/>
                </a:solidFill>
                <a:latin typeface="+mj-ea"/>
                <a:ea typeface="+mj-ea"/>
              </a:rPr>
              <a:t>随着历史进程</a:t>
            </a:r>
            <a:r>
              <a:rPr lang="zh-CN" altLang="en-US" sz="3200" b="1" dirty="0" smtClean="0">
                <a:solidFill>
                  <a:srgbClr val="002060"/>
                </a:solidFill>
                <a:latin typeface="+mj-ea"/>
                <a:ea typeface="+mj-ea"/>
              </a:rPr>
              <a:t>的</a:t>
            </a:r>
            <a:r>
              <a:rPr lang="zh-CN" altLang="en-US" sz="3200" b="1" dirty="0" smtClean="0">
                <a:solidFill>
                  <a:srgbClr val="002060"/>
                </a:solidFill>
                <a:latin typeface="+mj-ea"/>
                <a:ea typeface="+mj-ea"/>
              </a:rPr>
              <a:t>推进</a:t>
            </a:r>
            <a:r>
              <a:rPr lang="zh-CN" altLang="en-US" sz="3200" b="1" dirty="0" smtClean="0">
                <a:solidFill>
                  <a:srgbClr val="002060"/>
                </a:solidFill>
                <a:latin typeface="+mj-ea"/>
                <a:ea typeface="+mj-ea"/>
              </a:rPr>
              <a:t>，</a:t>
            </a:r>
            <a:r>
              <a:rPr lang="zh-CN" altLang="en-US" sz="3200" b="1" dirty="0" smtClean="0">
                <a:solidFill>
                  <a:srgbClr val="002060"/>
                </a:solidFill>
                <a:latin typeface="+mj-ea"/>
                <a:ea typeface="+mj-ea"/>
              </a:rPr>
              <a:t>以及更多信息的被发现，我们对预言的理解也会更容易。</a:t>
            </a:r>
          </a:p>
          <a:p>
            <a:pPr marL="974725" lvl="2" indent="-517525" algn="just">
              <a:buFont typeface="Arial" pitchFamily="34" charset="0"/>
              <a:buChar char="•"/>
            </a:pPr>
            <a:r>
              <a:rPr lang="zh-CN" altLang="en-US" sz="3200" b="1" dirty="0" smtClean="0">
                <a:solidFill>
                  <a:srgbClr val="002060"/>
                </a:solidFill>
                <a:latin typeface="+mj-ea"/>
                <a:ea typeface="+mj-ea"/>
              </a:rPr>
              <a:t>例证</a:t>
            </a:r>
            <a:r>
              <a:rPr lang="en-US" altLang="zh-CN" sz="3200" b="1" dirty="0" smtClean="0">
                <a:solidFill>
                  <a:srgbClr val="002060"/>
                </a:solidFill>
                <a:latin typeface="+mj-ea"/>
                <a:ea typeface="+mj-ea"/>
              </a:rPr>
              <a:t>:</a:t>
            </a:r>
            <a:r>
              <a:rPr lang="zh-CN" altLang="en-US" sz="3200" b="1" dirty="0" smtClean="0">
                <a:solidFill>
                  <a:srgbClr val="002060"/>
                </a:solidFill>
                <a:latin typeface="+mj-ea"/>
                <a:ea typeface="+mj-ea"/>
              </a:rPr>
              <a:t> 在近</a:t>
            </a:r>
            <a:r>
              <a:rPr lang="en-US" altLang="zh-CN" sz="3200" b="1" dirty="0" smtClean="0">
                <a:solidFill>
                  <a:srgbClr val="002060"/>
                </a:solidFill>
                <a:latin typeface="+mj-ea"/>
                <a:ea typeface="+mj-ea"/>
              </a:rPr>
              <a:t>2000</a:t>
            </a:r>
            <a:r>
              <a:rPr lang="zh-CN" altLang="en-US" sz="3200" b="1" dirty="0" smtClean="0">
                <a:solidFill>
                  <a:srgbClr val="002060"/>
                </a:solidFill>
                <a:latin typeface="+mj-ea"/>
                <a:ea typeface="+mj-ea"/>
              </a:rPr>
              <a:t>年</a:t>
            </a:r>
            <a:r>
              <a:rPr lang="en-US" altLang="zh-CN" sz="3200" b="1" dirty="0" smtClean="0">
                <a:solidFill>
                  <a:srgbClr val="002060"/>
                </a:solidFill>
                <a:latin typeface="+mj-ea"/>
                <a:ea typeface="+mj-ea"/>
              </a:rPr>
              <a:t>(</a:t>
            </a:r>
            <a:r>
              <a:rPr lang="zh-CN" altLang="en-US" sz="3200" b="1" dirty="0" smtClean="0">
                <a:solidFill>
                  <a:srgbClr val="002060"/>
                </a:solidFill>
                <a:latin typeface="+mj-ea"/>
                <a:ea typeface="+mj-ea"/>
              </a:rPr>
              <a:t>公元</a:t>
            </a:r>
            <a:r>
              <a:rPr lang="en-US" altLang="zh-CN" sz="3200" b="1" dirty="0" smtClean="0">
                <a:solidFill>
                  <a:srgbClr val="002060"/>
                </a:solidFill>
                <a:latin typeface="+mj-ea"/>
                <a:ea typeface="+mj-ea"/>
              </a:rPr>
              <a:t>70</a:t>
            </a:r>
            <a:r>
              <a:rPr lang="zh-CN" altLang="en-US" sz="3200" b="1" dirty="0" smtClean="0">
                <a:solidFill>
                  <a:srgbClr val="002060"/>
                </a:solidFill>
                <a:latin typeface="+mj-ea"/>
                <a:ea typeface="+mj-ea"/>
              </a:rPr>
              <a:t>年至</a:t>
            </a:r>
            <a:r>
              <a:rPr lang="en-US" altLang="zh-CN" sz="3200" b="1" dirty="0" smtClean="0">
                <a:solidFill>
                  <a:srgbClr val="002060"/>
                </a:solidFill>
                <a:latin typeface="+mj-ea"/>
                <a:ea typeface="+mj-ea"/>
              </a:rPr>
              <a:t>1946</a:t>
            </a:r>
            <a:r>
              <a:rPr lang="zh-CN" altLang="en-US" sz="3200" b="1" dirty="0" smtClean="0">
                <a:solidFill>
                  <a:srgbClr val="002060"/>
                </a:solidFill>
                <a:latin typeface="+mj-ea"/>
                <a:ea typeface="+mj-ea"/>
              </a:rPr>
              <a:t>年</a:t>
            </a:r>
            <a:r>
              <a:rPr lang="en-US" altLang="zh-CN" sz="3200" b="1" dirty="0" smtClean="0">
                <a:solidFill>
                  <a:srgbClr val="002060"/>
                </a:solidFill>
                <a:latin typeface="+mj-ea"/>
                <a:ea typeface="+mj-ea"/>
              </a:rPr>
              <a:t>)</a:t>
            </a:r>
            <a:r>
              <a:rPr lang="zh-CN" altLang="en-US" sz="3200" b="1" dirty="0" smtClean="0">
                <a:solidFill>
                  <a:srgbClr val="002060"/>
                </a:solidFill>
                <a:latin typeface="+mj-ea"/>
                <a:ea typeface="+mj-ea"/>
              </a:rPr>
              <a:t>的漫长岁月里，以色列这个国家不复存在。因此，许多人将有关以色列的预</a:t>
            </a:r>
            <a:r>
              <a:rPr lang="zh-CN" altLang="en-US" sz="3200" b="1" dirty="0" smtClean="0">
                <a:solidFill>
                  <a:srgbClr val="002060"/>
                </a:solidFill>
                <a:latin typeface="+mj-ea"/>
                <a:ea typeface="+mj-ea"/>
              </a:rPr>
              <a:t>言</a:t>
            </a:r>
            <a:r>
              <a:rPr lang="zh-CN" altLang="en-US" sz="3200" b="1" dirty="0" smtClean="0">
                <a:solidFill>
                  <a:srgbClr val="002060"/>
                </a:solidFill>
                <a:latin typeface="+mj-ea"/>
                <a:ea typeface="+mj-ea"/>
              </a:rPr>
              <a:t>替换</a:t>
            </a:r>
            <a:r>
              <a:rPr lang="zh-CN" altLang="en-US" sz="3200" b="1" dirty="0" smtClean="0">
                <a:solidFill>
                  <a:srgbClr val="002060"/>
                </a:solidFill>
                <a:latin typeface="+mj-ea"/>
                <a:ea typeface="+mj-ea"/>
              </a:rPr>
              <a:t>为有</a:t>
            </a:r>
            <a:r>
              <a:rPr lang="zh-CN" altLang="en-US" sz="3200" b="1" dirty="0" smtClean="0">
                <a:solidFill>
                  <a:srgbClr val="002060"/>
                </a:solidFill>
                <a:latin typeface="+mj-ea"/>
                <a:ea typeface="+mj-ea"/>
              </a:rPr>
              <a:t>关教会的预言。现在以色列再次成为一个国家，对这些预言的看法必须重新评估。</a:t>
            </a:r>
            <a:endParaRPr lang="en-US" sz="3200" b="1" dirty="0" smtClean="0">
              <a:solidFill>
                <a:srgbClr val="002060"/>
              </a:solidFill>
              <a:latin typeface="+mj-ea"/>
              <a:ea typeface="+mj-ea"/>
            </a:endParaRPr>
          </a:p>
          <a:p>
            <a:pPr marL="517525" lvl="1" indent="-517525" algn="just"/>
            <a:endParaRPr lang="en-US" sz="3200" dirty="0" smtClean="0">
              <a:ln>
                <a:solidFill>
                  <a:srgbClr val="002060"/>
                </a:solidFill>
              </a:ln>
              <a:solidFill>
                <a:srgbClr val="002060"/>
              </a:solidFill>
              <a:latin typeface="Arial Narrow" pitchFamily="34" charset="0"/>
            </a:endParaRPr>
          </a:p>
          <a:p>
            <a:pPr marL="625475" lvl="2" indent="-168275">
              <a:buFont typeface="Arial" pitchFamily="34" charset="0"/>
              <a:buChar char="•"/>
            </a:pPr>
            <a:r>
              <a:rPr lang="en-US" dirty="0" smtClean="0"/>
              <a:t>We can begin to understand prophecies a little better as                                             history progresses, and more information comes to light.</a:t>
            </a:r>
          </a:p>
          <a:p>
            <a:pPr marL="625475" lvl="2" indent="-168275">
              <a:buFont typeface="Arial" pitchFamily="34" charset="0"/>
              <a:buChar char="•"/>
            </a:pPr>
            <a:r>
              <a:rPr lang="en-US" dirty="0" smtClean="0"/>
              <a:t>Example: There was no nation Israel for nearly 2,000 years                                                (70 AD-1946 AD). As a result, many people interpreted                                                 prophecies regarding Israel as pertaining to the Church                                                   instead. Now that Israel is a nation again, views of those                                            prophecies must e reevaluated. </a:t>
            </a:r>
          </a:p>
        </p:txBody>
      </p:sp>
      <p:sp>
        <p:nvSpPr>
          <p:cNvPr id="8" name="Title 3"/>
          <p:cNvSpPr txBox="1">
            <a:spLocks/>
          </p:cNvSpPr>
          <p:nvPr/>
        </p:nvSpPr>
        <p:spPr>
          <a:xfrm>
            <a:off x="0" y="647700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pic>
        <p:nvPicPr>
          <p:cNvPr id="5" name="Picture 2" descr="Browse And Download Bible Png Pictures #35055 - Free Icons and PNG ..."/>
          <p:cNvPicPr>
            <a:picLocks noChangeAspect="1" noChangeArrowheads="1"/>
          </p:cNvPicPr>
          <p:nvPr/>
        </p:nvPicPr>
        <p:blipFill>
          <a:blip r:embed="rId2" cstate="print"/>
          <a:srcRect/>
          <a:stretch>
            <a:fillRect/>
          </a:stretch>
        </p:blipFill>
        <p:spPr bwMode="auto">
          <a:xfrm>
            <a:off x="6248400" y="4848651"/>
            <a:ext cx="2895600" cy="1628349"/>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57200"/>
            <a:ext cx="8991600" cy="2677656"/>
          </a:xfrm>
          <a:prstGeom prst="rect">
            <a:avLst/>
          </a:prstGeom>
          <a:noFill/>
        </p:spPr>
        <p:txBody>
          <a:bodyPr wrap="square" rtlCol="0">
            <a:spAutoFit/>
          </a:bodyPr>
          <a:lstStyle/>
          <a:p>
            <a:pPr marL="517525" lvl="1" indent="-517525" algn="just"/>
            <a:r>
              <a:rPr lang="en-US" sz="3200" dirty="0" smtClean="0">
                <a:ln>
                  <a:solidFill>
                    <a:srgbClr val="002060"/>
                  </a:solidFill>
                </a:ln>
                <a:solidFill>
                  <a:srgbClr val="002060"/>
                </a:solidFill>
                <a:latin typeface="Arial Narrow" pitchFamily="34" charset="0"/>
              </a:rPr>
              <a:t>11. </a:t>
            </a:r>
            <a:r>
              <a:rPr lang="zh-CN" altLang="en-US" sz="3200" dirty="0" smtClean="0">
                <a:ln>
                  <a:solidFill>
                    <a:srgbClr val="002060"/>
                  </a:solidFill>
                </a:ln>
                <a:solidFill>
                  <a:srgbClr val="002060"/>
                </a:solidFill>
                <a:latin typeface="Arial Narrow" pitchFamily="34" charset="0"/>
              </a:rPr>
              <a:t>不是所有的预言都呈线性发展，中间存在着大的时间间隔</a:t>
            </a:r>
            <a:r>
              <a:rPr lang="zh-CN" altLang="en-US" sz="3200" dirty="0" smtClean="0">
                <a:ln>
                  <a:solidFill>
                    <a:srgbClr val="002060"/>
                  </a:solidFill>
                </a:ln>
                <a:solidFill>
                  <a:srgbClr val="002060"/>
                </a:solidFill>
                <a:latin typeface="Arial Narrow" pitchFamily="34" charset="0"/>
              </a:rPr>
              <a:t>。</a:t>
            </a:r>
            <a:r>
              <a:rPr lang="en-US" altLang="zh-CN" sz="3200" dirty="0" smtClean="0">
                <a:ln>
                  <a:solidFill>
                    <a:srgbClr val="002060"/>
                  </a:solidFill>
                </a:ln>
                <a:solidFill>
                  <a:srgbClr val="002060"/>
                </a:solidFill>
                <a:latin typeface="Arial Narrow" pitchFamily="34" charset="0"/>
              </a:rPr>
              <a:t>——</a:t>
            </a:r>
            <a:r>
              <a:rPr lang="zh-CN" altLang="en-US" sz="3200" dirty="0" smtClean="0">
                <a:ln>
                  <a:solidFill>
                    <a:srgbClr val="002060"/>
                  </a:solidFill>
                </a:ln>
                <a:solidFill>
                  <a:srgbClr val="002060"/>
                </a:solidFill>
                <a:latin typeface="Arial Narrow" pitchFamily="34" charset="0"/>
              </a:rPr>
              <a:t>“山峦式预言”</a:t>
            </a:r>
            <a:endParaRPr lang="en-US" sz="3200" dirty="0" smtClean="0">
              <a:latin typeface="Arial Narrow" pitchFamily="34" charset="0"/>
            </a:endParaRPr>
          </a:p>
          <a:p>
            <a:pPr marL="517525" lvl="1" indent="-517525" algn="just"/>
            <a:endParaRPr lang="en-US" sz="3200" dirty="0" smtClean="0">
              <a:ln>
                <a:solidFill>
                  <a:srgbClr val="002060"/>
                </a:solidFill>
              </a:ln>
              <a:solidFill>
                <a:srgbClr val="002060"/>
              </a:solidFill>
              <a:latin typeface="Arial Narrow" pitchFamily="34" charset="0"/>
            </a:endParaRPr>
          </a:p>
          <a:p>
            <a:pPr marL="625475" lvl="2" indent="-168275" algn="just">
              <a:buFont typeface="Arial" pitchFamily="34" charset="0"/>
              <a:buChar char="•"/>
            </a:pPr>
            <a:r>
              <a:rPr lang="en-US" dirty="0" smtClean="0"/>
              <a:t>Not all events in prophecy are linear. Large time gaps can exist.  </a:t>
            </a:r>
          </a:p>
          <a:p>
            <a:pPr marL="625475" lvl="2" indent="-168275" algn="just">
              <a:buFont typeface="Arial" pitchFamily="34" charset="0"/>
              <a:buChar char="•"/>
            </a:pPr>
            <a:r>
              <a:rPr lang="en-US" dirty="0" smtClean="0"/>
              <a:t>Mountaintop Prophecies</a:t>
            </a:r>
          </a:p>
          <a:p>
            <a:pPr marL="625475" lvl="2" indent="-168275" algn="just">
              <a:buFont typeface="Arial" pitchFamily="34" charset="0"/>
              <a:buChar char="•"/>
            </a:pPr>
            <a:endParaRPr lang="en-US" dirty="0" smtClean="0"/>
          </a:p>
          <a:p>
            <a:pPr marL="625475" lvl="2" indent="-168275" algn="just"/>
            <a:endParaRPr lang="en-US" dirty="0" smtClean="0"/>
          </a:p>
        </p:txBody>
      </p:sp>
      <p:sp>
        <p:nvSpPr>
          <p:cNvPr id="8" name="Title 3"/>
          <p:cNvSpPr txBox="1">
            <a:spLocks/>
          </p:cNvSpPr>
          <p:nvPr/>
        </p:nvSpPr>
        <p:spPr>
          <a:xfrm>
            <a:off x="0" y="647700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pic>
        <p:nvPicPr>
          <p:cNvPr id="5" name="Picture 2" descr="Browse And Download Bible Png Pictures #35055 - Free Icons and PNG ..."/>
          <p:cNvPicPr>
            <a:picLocks noChangeAspect="1" noChangeArrowheads="1"/>
          </p:cNvPicPr>
          <p:nvPr/>
        </p:nvPicPr>
        <p:blipFill>
          <a:blip r:embed="rId2" cstate="print"/>
          <a:srcRect/>
          <a:stretch>
            <a:fillRect/>
          </a:stretch>
        </p:blipFill>
        <p:spPr bwMode="auto">
          <a:xfrm>
            <a:off x="1371600" y="2667000"/>
            <a:ext cx="6781800" cy="3813765"/>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57200"/>
            <a:ext cx="8991600" cy="2677656"/>
          </a:xfrm>
          <a:prstGeom prst="rect">
            <a:avLst/>
          </a:prstGeom>
          <a:noFill/>
        </p:spPr>
        <p:txBody>
          <a:bodyPr wrap="square" rtlCol="0">
            <a:spAutoFit/>
          </a:bodyPr>
          <a:lstStyle/>
          <a:p>
            <a:pPr marL="517525" lvl="1" indent="-517525" algn="just"/>
            <a:r>
              <a:rPr lang="en-US" sz="3200" dirty="0" smtClean="0">
                <a:ln>
                  <a:solidFill>
                    <a:srgbClr val="002060"/>
                  </a:solidFill>
                </a:ln>
                <a:solidFill>
                  <a:srgbClr val="002060"/>
                </a:solidFill>
                <a:latin typeface="Arial Narrow" pitchFamily="34" charset="0"/>
              </a:rPr>
              <a:t>12. </a:t>
            </a:r>
            <a:r>
              <a:rPr lang="zh-CN" altLang="en-US" sz="3200" dirty="0" smtClean="0">
                <a:ln>
                  <a:solidFill>
                    <a:srgbClr val="002060"/>
                  </a:solidFill>
                </a:ln>
                <a:solidFill>
                  <a:srgbClr val="002060"/>
                </a:solidFill>
                <a:latin typeface="Arial Narrow" pitchFamily="34" charset="0"/>
              </a:rPr>
              <a:t>旧约的预言（但以理的七十周等）有助于我们解释</a:t>
            </a:r>
            <a:r>
              <a:rPr lang="en-US" altLang="zh-CN" sz="3200" dirty="0" smtClean="0">
                <a:ln>
                  <a:solidFill>
                    <a:srgbClr val="002060"/>
                  </a:solidFill>
                </a:ln>
                <a:solidFill>
                  <a:srgbClr val="002060"/>
                </a:solidFill>
                <a:latin typeface="Arial Narrow" pitchFamily="34" charset="0"/>
              </a:rPr>
              <a:t>《</a:t>
            </a:r>
            <a:r>
              <a:rPr lang="zh-CN" altLang="en-US" sz="3200" dirty="0" smtClean="0">
                <a:ln>
                  <a:solidFill>
                    <a:srgbClr val="002060"/>
                  </a:solidFill>
                </a:ln>
                <a:solidFill>
                  <a:srgbClr val="002060"/>
                </a:solidFill>
                <a:latin typeface="Arial Narrow" pitchFamily="34" charset="0"/>
              </a:rPr>
              <a:t>启示录</a:t>
            </a:r>
            <a:r>
              <a:rPr lang="en-US" altLang="zh-CN" sz="3200" dirty="0" smtClean="0">
                <a:ln>
                  <a:solidFill>
                    <a:srgbClr val="002060"/>
                  </a:solidFill>
                </a:ln>
                <a:solidFill>
                  <a:srgbClr val="002060"/>
                </a:solidFill>
                <a:latin typeface="Arial Narrow" pitchFamily="34" charset="0"/>
              </a:rPr>
              <a:t>》</a:t>
            </a:r>
            <a:r>
              <a:rPr lang="zh-CN" altLang="en-US" sz="3200" dirty="0" smtClean="0">
                <a:ln>
                  <a:solidFill>
                    <a:srgbClr val="002060"/>
                  </a:solidFill>
                </a:ln>
                <a:solidFill>
                  <a:srgbClr val="002060"/>
                </a:solidFill>
                <a:latin typeface="Arial Narrow" pitchFamily="34" charset="0"/>
              </a:rPr>
              <a:t>。</a:t>
            </a:r>
            <a:endParaRPr lang="en-US" sz="3200" dirty="0" smtClean="0">
              <a:latin typeface="Arial Narrow" pitchFamily="34" charset="0"/>
            </a:endParaRPr>
          </a:p>
          <a:p>
            <a:pPr marL="517525" lvl="1" indent="-517525" algn="just"/>
            <a:endParaRPr lang="en-US" sz="3200" dirty="0" smtClean="0">
              <a:ln>
                <a:solidFill>
                  <a:srgbClr val="002060"/>
                </a:solidFill>
              </a:ln>
              <a:solidFill>
                <a:srgbClr val="002060"/>
              </a:solidFill>
              <a:latin typeface="Arial Narrow" pitchFamily="34" charset="0"/>
            </a:endParaRPr>
          </a:p>
          <a:p>
            <a:pPr marL="625475" lvl="2" indent="-168275" algn="just">
              <a:buFont typeface="Arial" pitchFamily="34" charset="0"/>
              <a:buChar char="•"/>
            </a:pPr>
            <a:r>
              <a:rPr lang="en-US" dirty="0" smtClean="0"/>
              <a:t>Old Testament prophecies (Daniel’s 70 weeks, etc.) help us interpret Revelation. </a:t>
            </a:r>
          </a:p>
          <a:p>
            <a:pPr marL="625475" lvl="2" indent="-168275" algn="just">
              <a:buFont typeface="Arial" pitchFamily="34" charset="0"/>
              <a:buChar char="•"/>
            </a:pPr>
            <a:endParaRPr lang="en-US" dirty="0" smtClean="0"/>
          </a:p>
          <a:p>
            <a:pPr marL="625475" lvl="2" indent="-168275" algn="just">
              <a:buFont typeface="Arial" pitchFamily="34" charset="0"/>
              <a:buChar char="•"/>
            </a:pPr>
            <a:endParaRPr lang="en-US" dirty="0" smtClean="0"/>
          </a:p>
          <a:p>
            <a:pPr marL="625475" lvl="2" indent="-168275" algn="just"/>
            <a:endParaRPr lang="en-US" dirty="0" smtClean="0"/>
          </a:p>
        </p:txBody>
      </p:sp>
      <p:sp>
        <p:nvSpPr>
          <p:cNvPr id="8" name="Title 3"/>
          <p:cNvSpPr txBox="1">
            <a:spLocks/>
          </p:cNvSpPr>
          <p:nvPr/>
        </p:nvSpPr>
        <p:spPr>
          <a:xfrm>
            <a:off x="0" y="647700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pic>
        <p:nvPicPr>
          <p:cNvPr id="5" name="Picture 2" descr="Browse And Download Bible Png Pictures #35055 - Free Icons and PNG ..."/>
          <p:cNvPicPr>
            <a:picLocks noChangeAspect="1" noChangeArrowheads="1"/>
          </p:cNvPicPr>
          <p:nvPr/>
        </p:nvPicPr>
        <p:blipFill>
          <a:blip r:embed="rId2" cstate="print"/>
          <a:srcRect/>
          <a:stretch>
            <a:fillRect/>
          </a:stretch>
        </p:blipFill>
        <p:spPr bwMode="auto">
          <a:xfrm>
            <a:off x="1371600" y="2667000"/>
            <a:ext cx="6781800" cy="3813765"/>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57200"/>
            <a:ext cx="8991600" cy="2677656"/>
          </a:xfrm>
          <a:prstGeom prst="rect">
            <a:avLst/>
          </a:prstGeom>
          <a:noFill/>
        </p:spPr>
        <p:txBody>
          <a:bodyPr wrap="square" rtlCol="0">
            <a:spAutoFit/>
          </a:bodyPr>
          <a:lstStyle/>
          <a:p>
            <a:pPr marL="517525" lvl="1" indent="-517525" algn="just"/>
            <a:r>
              <a:rPr lang="en-US" sz="3200" dirty="0" smtClean="0">
                <a:ln>
                  <a:solidFill>
                    <a:srgbClr val="002060"/>
                  </a:solidFill>
                </a:ln>
                <a:solidFill>
                  <a:srgbClr val="002060"/>
                </a:solidFill>
                <a:latin typeface="Arial Narrow" pitchFamily="34" charset="0"/>
              </a:rPr>
              <a:t>13.  </a:t>
            </a:r>
            <a:r>
              <a:rPr lang="zh-CN" altLang="en-US" sz="3200" dirty="0" smtClean="0">
                <a:ln>
                  <a:solidFill>
                    <a:srgbClr val="002060"/>
                  </a:solidFill>
                </a:ln>
                <a:solidFill>
                  <a:srgbClr val="002060"/>
                </a:solidFill>
                <a:latin typeface="Arial Narrow" pitchFamily="34" charset="0"/>
              </a:rPr>
              <a:t>关键：为基督再来做好准备。在祂突然惊现之前</a:t>
            </a:r>
            <a:r>
              <a:rPr lang="zh-CN" altLang="en-US" sz="3200" dirty="0" smtClean="0">
                <a:ln>
                  <a:solidFill>
                    <a:srgbClr val="002060"/>
                  </a:solidFill>
                </a:ln>
                <a:solidFill>
                  <a:srgbClr val="002060"/>
                </a:solidFill>
                <a:latin typeface="Arial Narrow" pitchFamily="34" charset="0"/>
              </a:rPr>
              <a:t>，我们要忠</a:t>
            </a:r>
            <a:r>
              <a:rPr lang="zh-CN" altLang="en-US" sz="3200" dirty="0" smtClean="0">
                <a:ln>
                  <a:solidFill>
                    <a:srgbClr val="002060"/>
                  </a:solidFill>
                </a:ln>
                <a:solidFill>
                  <a:srgbClr val="002060"/>
                </a:solidFill>
                <a:latin typeface="Arial Narrow" pitchFamily="34" charset="0"/>
              </a:rPr>
              <a:t>心到底。</a:t>
            </a:r>
            <a:endParaRPr lang="en-US" sz="3200" dirty="0" smtClean="0">
              <a:latin typeface="Arial Narrow" pitchFamily="34" charset="0"/>
            </a:endParaRPr>
          </a:p>
          <a:p>
            <a:pPr marL="517525" lvl="1" indent="-517525" algn="just"/>
            <a:endParaRPr lang="en-US" sz="3200" dirty="0" smtClean="0">
              <a:ln>
                <a:solidFill>
                  <a:srgbClr val="002060"/>
                </a:solidFill>
              </a:ln>
              <a:solidFill>
                <a:srgbClr val="002060"/>
              </a:solidFill>
              <a:latin typeface="Arial Narrow" pitchFamily="34" charset="0"/>
            </a:endParaRPr>
          </a:p>
          <a:p>
            <a:pPr marL="625475" lvl="2" indent="-168275" algn="just">
              <a:buFont typeface="Arial" pitchFamily="34" charset="0"/>
              <a:buChar char="•"/>
            </a:pPr>
            <a:r>
              <a:rPr lang="en-US" dirty="0" smtClean="0"/>
              <a:t>KEY: Get ready for Christ to return. Be faithful until his surprise appearing.  </a:t>
            </a:r>
          </a:p>
          <a:p>
            <a:pPr marL="625475" lvl="2" indent="-168275" algn="just">
              <a:buFont typeface="Arial" pitchFamily="34" charset="0"/>
              <a:buChar char="•"/>
            </a:pPr>
            <a:endParaRPr lang="en-US" dirty="0" smtClean="0"/>
          </a:p>
          <a:p>
            <a:pPr marL="625475" lvl="2" indent="-168275" algn="just">
              <a:buFont typeface="Arial" pitchFamily="34" charset="0"/>
              <a:buChar char="•"/>
            </a:pPr>
            <a:endParaRPr lang="en-US" dirty="0" smtClean="0"/>
          </a:p>
          <a:p>
            <a:pPr marL="625475" lvl="2" indent="-168275" algn="just"/>
            <a:endParaRPr lang="en-US" dirty="0" smtClean="0"/>
          </a:p>
        </p:txBody>
      </p:sp>
      <p:sp>
        <p:nvSpPr>
          <p:cNvPr id="8" name="Title 3"/>
          <p:cNvSpPr txBox="1">
            <a:spLocks/>
          </p:cNvSpPr>
          <p:nvPr/>
        </p:nvSpPr>
        <p:spPr>
          <a:xfrm>
            <a:off x="0" y="647700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pic>
        <p:nvPicPr>
          <p:cNvPr id="5" name="Picture 2" descr="Browse And Download Bible Png Pictures #35055 - Free Icons and PNG ..."/>
          <p:cNvPicPr>
            <a:picLocks noChangeAspect="1" noChangeArrowheads="1"/>
          </p:cNvPicPr>
          <p:nvPr/>
        </p:nvPicPr>
        <p:blipFill>
          <a:blip r:embed="rId2" cstate="print"/>
          <a:srcRect/>
          <a:stretch>
            <a:fillRect/>
          </a:stretch>
        </p:blipFill>
        <p:spPr bwMode="auto">
          <a:xfrm>
            <a:off x="1371600" y="2667000"/>
            <a:ext cx="6781800" cy="3813765"/>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57200"/>
            <a:ext cx="8991600" cy="2400657"/>
          </a:xfrm>
          <a:prstGeom prst="rect">
            <a:avLst/>
          </a:prstGeom>
          <a:noFill/>
        </p:spPr>
        <p:txBody>
          <a:bodyPr wrap="square" rtlCol="0">
            <a:spAutoFit/>
          </a:bodyPr>
          <a:lstStyle/>
          <a:p>
            <a:pPr marL="517525" lvl="1" indent="-517525" algn="just"/>
            <a:r>
              <a:rPr lang="en-US" sz="3200" dirty="0" smtClean="0">
                <a:ln>
                  <a:solidFill>
                    <a:srgbClr val="002060"/>
                  </a:solidFill>
                </a:ln>
                <a:solidFill>
                  <a:srgbClr val="002060"/>
                </a:solidFill>
                <a:latin typeface="Arial Narrow" pitchFamily="34" charset="0"/>
              </a:rPr>
              <a:t>14. </a:t>
            </a:r>
            <a:r>
              <a:rPr lang="zh-CN" altLang="en-US" sz="3200" dirty="0" smtClean="0">
                <a:ln>
                  <a:solidFill>
                    <a:srgbClr val="002060"/>
                  </a:solidFill>
                </a:ln>
                <a:solidFill>
                  <a:srgbClr val="002060"/>
                </a:solidFill>
                <a:latin typeface="Arial Narrow" pitchFamily="34" charset="0"/>
              </a:rPr>
              <a:t>本次的学习只是一个概述，而非对这卷书进行深入地，逐字逐句地解释。</a:t>
            </a:r>
            <a:endParaRPr lang="en-US" sz="3200" dirty="0" smtClean="0">
              <a:latin typeface="Arial Narrow" pitchFamily="34" charset="0"/>
            </a:endParaRPr>
          </a:p>
          <a:p>
            <a:pPr marL="517525" lvl="1" indent="-517525" algn="just"/>
            <a:endParaRPr lang="en-US" sz="3200" dirty="0" smtClean="0">
              <a:ln>
                <a:solidFill>
                  <a:srgbClr val="002060"/>
                </a:solidFill>
              </a:ln>
              <a:solidFill>
                <a:srgbClr val="002060"/>
              </a:solidFill>
              <a:latin typeface="Arial Narrow" pitchFamily="34" charset="0"/>
            </a:endParaRPr>
          </a:p>
          <a:p>
            <a:pPr marL="625475" lvl="2" indent="-168275" algn="just">
              <a:buFont typeface="Arial" pitchFamily="34" charset="0"/>
              <a:buChar char="•"/>
            </a:pPr>
            <a:r>
              <a:rPr lang="en-US" dirty="0" smtClean="0"/>
              <a:t>This study is an overview, not an in-depth, verse-by-verse exegesis of the book. </a:t>
            </a:r>
          </a:p>
          <a:p>
            <a:pPr marL="625475" lvl="2" indent="-168275" algn="just">
              <a:buFont typeface="Arial" pitchFamily="34" charset="0"/>
              <a:buChar char="•"/>
            </a:pPr>
            <a:endParaRPr lang="en-US" dirty="0" smtClean="0"/>
          </a:p>
          <a:p>
            <a:pPr marL="625475" lvl="2" indent="-168275" algn="just"/>
            <a:endParaRPr lang="en-US" dirty="0" smtClean="0"/>
          </a:p>
        </p:txBody>
      </p:sp>
      <p:sp>
        <p:nvSpPr>
          <p:cNvPr id="8" name="Title 3"/>
          <p:cNvSpPr txBox="1">
            <a:spLocks/>
          </p:cNvSpPr>
          <p:nvPr/>
        </p:nvSpPr>
        <p:spPr>
          <a:xfrm>
            <a:off x="0" y="647700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pic>
        <p:nvPicPr>
          <p:cNvPr id="5" name="Picture 2" descr="Browse And Download Bible Png Pictures #35055 - Free Icons and PNG ..."/>
          <p:cNvPicPr>
            <a:picLocks noChangeAspect="1" noChangeArrowheads="1"/>
          </p:cNvPicPr>
          <p:nvPr/>
        </p:nvPicPr>
        <p:blipFill>
          <a:blip r:embed="rId2" cstate="print"/>
          <a:srcRect/>
          <a:stretch>
            <a:fillRect/>
          </a:stretch>
        </p:blipFill>
        <p:spPr bwMode="auto">
          <a:xfrm>
            <a:off x="1371600" y="2667000"/>
            <a:ext cx="6781800" cy="3813765"/>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Can I be blotted out of the Book of Life? (Revelation 3:5)"/>
          <p:cNvPicPr>
            <a:picLocks noChangeAspect="1" noChangeArrowheads="1"/>
          </p:cNvPicPr>
          <p:nvPr/>
        </p:nvPicPr>
        <p:blipFill>
          <a:blip r:embed="rId3" cstate="print"/>
          <a:srcRect/>
          <a:stretch>
            <a:fillRect/>
          </a:stretch>
        </p:blipFill>
        <p:spPr bwMode="auto">
          <a:xfrm>
            <a:off x="-61132" y="0"/>
            <a:ext cx="9205132" cy="6858000"/>
          </a:xfrm>
          <a:prstGeom prst="rect">
            <a:avLst/>
          </a:prstGeom>
          <a:noFill/>
        </p:spPr>
      </p:pic>
      <p:sp>
        <p:nvSpPr>
          <p:cNvPr id="6" name="Rectangle 5"/>
          <p:cNvSpPr/>
          <p:nvPr/>
        </p:nvSpPr>
        <p:spPr>
          <a:xfrm>
            <a:off x="0" y="1295400"/>
            <a:ext cx="9144000" cy="426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Copperplate Gothic Bold" pitchFamily="34" charset="0"/>
              </a:rPr>
              <a:t>启示录</a:t>
            </a:r>
            <a:endParaRPr lang="en-US" sz="20000" b="1"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7" name="Title 3"/>
          <p:cNvSpPr txBox="1">
            <a:spLocks/>
          </p:cNvSpPr>
          <p:nvPr/>
        </p:nvSpPr>
        <p:spPr>
          <a:xfrm>
            <a:off x="0" y="6324600"/>
            <a:ext cx="9144000" cy="533400"/>
          </a:xfrm>
          <a:prstGeom prst="rect">
            <a:avLst/>
          </a:prstGeom>
          <a:no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w="18415" cmpd="sng">
                  <a:solidFill>
                    <a:schemeClr val="tx1"/>
                  </a:solidFill>
                  <a:prstDash val="solid"/>
                </a:ln>
                <a:solidFill>
                  <a:schemeClr val="bg1"/>
                </a:solidFill>
                <a:effectLst>
                  <a:outerShdw blurRad="63500" dir="3600000" algn="tl" rotWithShape="0">
                    <a:srgbClr val="000000">
                      <a:alpha val="70000"/>
                    </a:srgbClr>
                  </a:outerShdw>
                </a:effectLst>
                <a:uLnTx/>
                <a:uFillTx/>
                <a:latin typeface="Copperplate Gothic Bold" pitchFamily="34" charset="0"/>
                <a:ea typeface="+mj-ea"/>
                <a:cs typeface="+mj-cs"/>
              </a:rPr>
              <a:t>REVELATION</a:t>
            </a:r>
            <a:endParaRPr kumimoji="0" lang="en-US" sz="2400" b="0" i="0" u="none" strike="noStrike" kern="1200" cap="none" spc="0" normalizeH="0" baseline="0" noProof="0" dirty="0">
              <a:ln w="18415" cmpd="sng">
                <a:solidFill>
                  <a:schemeClr val="tx1"/>
                </a:solidFill>
                <a:prstDash val="solid"/>
              </a:ln>
              <a:solidFill>
                <a:schemeClr val="bg1"/>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57200"/>
            <a:ext cx="8991600" cy="2400657"/>
          </a:xfrm>
          <a:prstGeom prst="rect">
            <a:avLst/>
          </a:prstGeom>
          <a:noFill/>
        </p:spPr>
        <p:txBody>
          <a:bodyPr wrap="square" rtlCol="0">
            <a:spAutoFit/>
          </a:bodyPr>
          <a:lstStyle/>
          <a:p>
            <a:pPr marL="517525" lvl="1" indent="-517525" algn="just"/>
            <a:r>
              <a:rPr lang="en-US" sz="3200" dirty="0" smtClean="0">
                <a:ln>
                  <a:solidFill>
                    <a:srgbClr val="002060"/>
                  </a:solidFill>
                </a:ln>
                <a:solidFill>
                  <a:srgbClr val="002060"/>
                </a:solidFill>
                <a:latin typeface="Arial Narrow" pitchFamily="34" charset="0"/>
              </a:rPr>
              <a:t>15. </a:t>
            </a:r>
            <a:r>
              <a:rPr lang="zh-CN" altLang="en-US" sz="3200" dirty="0" smtClean="0">
                <a:ln>
                  <a:solidFill>
                    <a:srgbClr val="002060"/>
                  </a:solidFill>
                </a:ln>
                <a:solidFill>
                  <a:srgbClr val="002060"/>
                </a:solidFill>
                <a:latin typeface="Arial Narrow" pitchFamily="34" charset="0"/>
              </a:rPr>
              <a:t>“我们不是基督再临的策划委员会成员，而是基督再临欢迎委员会成员。”</a:t>
            </a:r>
            <a:endParaRPr lang="en-US" sz="3200" dirty="0" smtClean="0">
              <a:latin typeface="Arial Narrow" pitchFamily="34" charset="0"/>
            </a:endParaRPr>
          </a:p>
          <a:p>
            <a:pPr marL="517525" lvl="1" indent="-517525" algn="just"/>
            <a:endParaRPr lang="en-US" sz="3200" dirty="0" smtClean="0">
              <a:ln>
                <a:solidFill>
                  <a:srgbClr val="002060"/>
                </a:solidFill>
              </a:ln>
              <a:solidFill>
                <a:srgbClr val="002060"/>
              </a:solidFill>
              <a:latin typeface="Arial Narrow" pitchFamily="34" charset="0"/>
            </a:endParaRPr>
          </a:p>
          <a:p>
            <a:pPr marL="625475" lvl="2" indent="-168275" algn="just">
              <a:buFont typeface="Arial" pitchFamily="34" charset="0"/>
              <a:buChar char="•"/>
            </a:pPr>
            <a:r>
              <a:rPr lang="en-US" dirty="0" smtClean="0"/>
              <a:t>“I am not on the Planning Committee. I am on the Welcoming Committee.”</a:t>
            </a:r>
          </a:p>
          <a:p>
            <a:pPr marL="625475" lvl="2" indent="-168275" algn="just">
              <a:buFont typeface="Arial" pitchFamily="34" charset="0"/>
              <a:buChar char="•"/>
            </a:pPr>
            <a:endParaRPr lang="en-US" dirty="0" smtClean="0"/>
          </a:p>
          <a:p>
            <a:pPr marL="625475" lvl="2" indent="-168275" algn="just"/>
            <a:endParaRPr lang="en-US" dirty="0" smtClean="0"/>
          </a:p>
        </p:txBody>
      </p:sp>
      <p:sp>
        <p:nvSpPr>
          <p:cNvPr id="8" name="Title 3"/>
          <p:cNvSpPr txBox="1">
            <a:spLocks/>
          </p:cNvSpPr>
          <p:nvPr/>
        </p:nvSpPr>
        <p:spPr>
          <a:xfrm>
            <a:off x="0" y="647700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pic>
        <p:nvPicPr>
          <p:cNvPr id="5" name="Picture 2" descr="Browse And Download Bible Png Pictures #35055 - Free Icons and PNG ..."/>
          <p:cNvPicPr>
            <a:picLocks noChangeAspect="1" noChangeArrowheads="1"/>
          </p:cNvPicPr>
          <p:nvPr/>
        </p:nvPicPr>
        <p:blipFill>
          <a:blip r:embed="rId2" cstate="print"/>
          <a:srcRect/>
          <a:stretch>
            <a:fillRect/>
          </a:stretch>
        </p:blipFill>
        <p:spPr bwMode="auto">
          <a:xfrm>
            <a:off x="1371600" y="2667000"/>
            <a:ext cx="6781800" cy="3813765"/>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Follow Me... Beyond Our Personal Patmos | United Church of God"/>
          <p:cNvPicPr>
            <a:picLocks noChangeAspect="1" noChangeArrowheads="1"/>
          </p:cNvPicPr>
          <p:nvPr/>
        </p:nvPicPr>
        <p:blipFill>
          <a:blip r:embed="rId2" cstate="print"/>
          <a:srcRect/>
          <a:stretch>
            <a:fillRect/>
          </a:stretch>
        </p:blipFill>
        <p:spPr bwMode="auto">
          <a:xfrm>
            <a:off x="0" y="330200"/>
            <a:ext cx="9144000" cy="6527800"/>
          </a:xfrm>
          <a:prstGeom prst="rect">
            <a:avLst/>
          </a:prstGeom>
          <a:noFill/>
        </p:spPr>
      </p:pic>
      <p:sp>
        <p:nvSpPr>
          <p:cNvPr id="6" name="Title 3"/>
          <p:cNvSpPr>
            <a:spLocks noGrp="1"/>
          </p:cNvSpPr>
          <p:nvPr>
            <p:ph type="title"/>
          </p:nvPr>
        </p:nvSpPr>
        <p:spPr>
          <a:xfrm>
            <a:off x="4495800" y="1219200"/>
            <a:ext cx="4648200" cy="2286000"/>
          </a:xfrm>
          <a:noFill/>
          <a:ln>
            <a:noFill/>
          </a:ln>
        </p:spPr>
        <p:style>
          <a:lnRef idx="2">
            <a:schemeClr val="accent4"/>
          </a:lnRef>
          <a:fillRef idx="1">
            <a:schemeClr val="lt1"/>
          </a:fillRef>
          <a:effectRef idx="0">
            <a:schemeClr val="accent4"/>
          </a:effectRef>
          <a:fontRef idx="minor">
            <a:schemeClr val="dk1"/>
          </a:fontRef>
        </p:style>
        <p:txBody>
          <a:bodyPr>
            <a:noAutofit/>
          </a:bodyPr>
          <a:lstStyle/>
          <a:p>
            <a:r>
              <a:rPr lang="zh-CN" altLang="en-US" sz="12300" b="1" dirty="0" smtClean="0">
                <a:ln w="18415" cmpd="sng">
                  <a:solidFill>
                    <a:schemeClr val="tx1"/>
                  </a:solidFill>
                  <a:prstDash val="solid"/>
                </a:ln>
                <a:solidFill>
                  <a:srgbClr val="FFFFFF"/>
                </a:solidFill>
                <a:effectLst>
                  <a:outerShdw blurRad="38100" dist="38100" dir="2700000" algn="tl">
                    <a:srgbClr val="000000">
                      <a:alpha val="43137"/>
                    </a:srgbClr>
                  </a:outerShdw>
                </a:effectLst>
                <a:latin typeface="Arial Black" pitchFamily="34" charset="0"/>
              </a:rPr>
              <a:t>使徒约翰</a:t>
            </a:r>
            <a:r>
              <a:rPr lang="en-US" altLang="zh-CN" sz="12300" b="1" dirty="0" smtClean="0">
                <a:ln w="18415" cmpd="sng">
                  <a:solidFill>
                    <a:schemeClr val="tx1"/>
                  </a:solidFill>
                  <a:prstDash val="solid"/>
                </a:ln>
                <a:solidFill>
                  <a:srgbClr val="FFFFFF"/>
                </a:solidFill>
                <a:effectLst>
                  <a:outerShdw blurRad="38100" dist="38100" dir="2700000" algn="tl">
                    <a:srgbClr val="000000">
                      <a:alpha val="43137"/>
                    </a:srgbClr>
                  </a:outerShdw>
                </a:effectLst>
                <a:latin typeface="Arial Black" pitchFamily="34" charset="0"/>
              </a:rPr>
              <a:t> </a:t>
            </a:r>
            <a:endParaRPr lang="en-US" sz="12300" b="1" dirty="0" smtClean="0">
              <a:ln w="18415" cmpd="sng">
                <a:solidFill>
                  <a:schemeClr val="tx1"/>
                </a:solidFill>
                <a:prstDash val="solid"/>
              </a:ln>
              <a:solidFill>
                <a:srgbClr val="FFFFFF"/>
              </a:solidFill>
              <a:effectLst>
                <a:outerShdw blurRad="38100" dist="38100" dir="2700000" algn="tl">
                  <a:srgbClr val="000000">
                    <a:alpha val="43137"/>
                  </a:srgbClr>
                </a:outerShdw>
              </a:effectLst>
              <a:latin typeface="Arial Black" pitchFamily="34" charset="0"/>
            </a:endParaRPr>
          </a:p>
        </p:txBody>
      </p:sp>
      <p:sp>
        <p:nvSpPr>
          <p:cNvPr id="9" name="Title 3"/>
          <p:cNvSpPr txBox="1">
            <a:spLocks/>
          </p:cNvSpPr>
          <p:nvPr/>
        </p:nvSpPr>
        <p:spPr>
          <a:xfrm>
            <a:off x="0" y="6324600"/>
            <a:ext cx="9144000" cy="533400"/>
          </a:xfrm>
          <a:prstGeom prst="rect">
            <a:avLst/>
          </a:prstGeom>
          <a:solidFill>
            <a:srgbClr val="FF00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itchFamily="34" charset="0"/>
                <a:ea typeface="+mj-ea"/>
                <a:cs typeface="+mj-cs"/>
              </a:rPr>
              <a:t>AUTHOR</a:t>
            </a:r>
            <a:endParaRPr kumimoji="0" lang="en-US" sz="24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itchFamily="34" charset="0"/>
              <a:ea typeface="+mj-ea"/>
              <a:cs typeface="+mj-cs"/>
            </a:endParaRPr>
          </a:p>
        </p:txBody>
      </p:sp>
      <p:sp>
        <p:nvSpPr>
          <p:cNvPr id="10" name="Title 3"/>
          <p:cNvSpPr txBox="1">
            <a:spLocks/>
          </p:cNvSpPr>
          <p:nvPr/>
        </p:nvSpPr>
        <p:spPr>
          <a:xfrm>
            <a:off x="0" y="0"/>
            <a:ext cx="9144000" cy="533400"/>
          </a:xfrm>
          <a:prstGeom prst="rect">
            <a:avLst/>
          </a:prstGeom>
          <a:solidFill>
            <a:srgbClr val="FF00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0" y="0"/>
            <a:ext cx="9144000" cy="228600"/>
          </a:xfrm>
          <a:prstGeom prst="rect">
            <a:avLst/>
          </a:prstGeom>
          <a:solidFill>
            <a:srgbClr val="FF0000"/>
          </a:solidFill>
        </p:spPr>
        <p:txBody>
          <a:bodyPr vert="horz" lIns="91440" tIns="45720" rIns="91440" bIns="45720" rtlCol="0" anchor="ctr">
            <a:noAutofit/>
          </a:bodyPr>
          <a:lstStyle/>
          <a:p>
            <a:pPr algn="ctr"/>
            <a:endParaRPr lang="en-US" sz="2800" dirty="0" smtClean="0">
              <a:ln>
                <a:solidFill>
                  <a:schemeClr val="bg1"/>
                </a:solidFill>
              </a:ln>
              <a:solidFill>
                <a:schemeClr val="bg1"/>
              </a:solidFill>
              <a:latin typeface="Arial Black" pitchFamily="34" charset="0"/>
            </a:endParaRPr>
          </a:p>
        </p:txBody>
      </p:sp>
      <p:sp>
        <p:nvSpPr>
          <p:cNvPr id="7" name="TextBox 6"/>
          <p:cNvSpPr txBox="1"/>
          <p:nvPr/>
        </p:nvSpPr>
        <p:spPr>
          <a:xfrm>
            <a:off x="0" y="339090"/>
            <a:ext cx="8991600" cy="6463308"/>
          </a:xfrm>
          <a:prstGeom prst="rect">
            <a:avLst/>
          </a:prstGeom>
          <a:noFill/>
        </p:spPr>
        <p:txBody>
          <a:bodyPr wrap="square" rtlCol="0">
            <a:spAutoFit/>
          </a:bodyPr>
          <a:lstStyle/>
          <a:p>
            <a:pPr marL="350838" lvl="1" indent="-350838" algn="just">
              <a:buFont typeface="Arial" charset="0"/>
              <a:buChar char="•"/>
            </a:pPr>
            <a:r>
              <a:rPr lang="zh-CN" altLang="en-US" sz="3600" b="1" dirty="0" smtClean="0">
                <a:ln>
                  <a:solidFill>
                    <a:srgbClr val="C00000"/>
                  </a:solidFill>
                </a:ln>
                <a:solidFill>
                  <a:srgbClr val="C00000"/>
                </a:solidFill>
                <a:latin typeface="Arial Black" pitchFamily="34" charset="0"/>
              </a:rPr>
              <a:t>约翰</a:t>
            </a:r>
            <a:r>
              <a:rPr lang="en-US" altLang="zh-CN" sz="3600" dirty="0" smtClean="0">
                <a:ln>
                  <a:solidFill>
                    <a:schemeClr val="accent4">
                      <a:lumMod val="50000"/>
                    </a:schemeClr>
                  </a:solidFill>
                </a:ln>
                <a:solidFill>
                  <a:schemeClr val="accent4">
                    <a:lumMod val="50000"/>
                  </a:schemeClr>
                </a:solidFill>
                <a:latin typeface="Arial Black" pitchFamily="34" charset="0"/>
              </a:rPr>
              <a:t>: </a:t>
            </a:r>
            <a:r>
              <a:rPr lang="zh-CN" altLang="en-US" sz="3600" dirty="0" smtClean="0">
                <a:ln>
                  <a:solidFill>
                    <a:schemeClr val="tx1"/>
                  </a:solidFill>
                </a:ln>
                <a:latin typeface="Arial Black" pitchFamily="34" charset="0"/>
              </a:rPr>
              <a:t>可能是十二使徒里最年轻的一位。</a:t>
            </a:r>
            <a:endParaRPr lang="en-US" sz="3600" dirty="0" smtClean="0">
              <a:ln>
                <a:solidFill>
                  <a:schemeClr val="tx1"/>
                </a:solidFill>
              </a:ln>
              <a:latin typeface="Arial Narrow" pitchFamily="34" charset="0"/>
            </a:endParaRPr>
          </a:p>
          <a:p>
            <a:pPr marL="625475" lvl="2" indent="-168275" algn="just">
              <a:buFont typeface="Arial" pitchFamily="34" charset="0"/>
              <a:buChar char="•"/>
            </a:pPr>
            <a:r>
              <a:rPr lang="en-US" dirty="0" smtClean="0"/>
              <a:t>JOHN: </a:t>
            </a:r>
            <a:r>
              <a:rPr lang="en-US" i="1" dirty="0" smtClean="0"/>
              <a:t>Possible the youngest of the 12 apostles.  </a:t>
            </a:r>
          </a:p>
          <a:p>
            <a:pPr marL="350838" lvl="1" indent="-350838" algn="just">
              <a:buFont typeface="Arial" charset="0"/>
              <a:buChar char="•"/>
            </a:pPr>
            <a:r>
              <a:rPr lang="zh-CN" altLang="en-US" sz="3600" dirty="0" smtClean="0">
                <a:ln>
                  <a:solidFill>
                    <a:schemeClr val="tx1"/>
                  </a:solidFill>
                </a:ln>
                <a:latin typeface="Arial Black" pitchFamily="34" charset="0"/>
              </a:rPr>
              <a:t>使徒雅各的兄弟</a:t>
            </a:r>
            <a:r>
              <a:rPr lang="en-US" altLang="zh-CN" sz="3600" b="1" dirty="0" smtClean="0">
                <a:ln>
                  <a:solidFill>
                    <a:schemeClr val="tx1"/>
                  </a:solidFill>
                </a:ln>
                <a:latin typeface="Arial Black" pitchFamily="34" charset="0"/>
              </a:rPr>
              <a:t>,</a:t>
            </a:r>
            <a:r>
              <a:rPr lang="en-US" altLang="zh-CN" sz="3600" dirty="0" smtClean="0">
                <a:ln>
                  <a:solidFill>
                    <a:schemeClr val="tx1"/>
                  </a:solidFill>
                </a:ln>
                <a:latin typeface="Arial Black" pitchFamily="34" charset="0"/>
              </a:rPr>
              <a:t> </a:t>
            </a:r>
            <a:r>
              <a:rPr lang="zh-CN" altLang="en-US" sz="3600" dirty="0" smtClean="0">
                <a:ln>
                  <a:solidFill>
                    <a:schemeClr val="tx1"/>
                  </a:solidFill>
                </a:ln>
                <a:latin typeface="Arial Black" pitchFamily="34" charset="0"/>
              </a:rPr>
              <a:t>被称为“雷子”。</a:t>
            </a:r>
            <a:endParaRPr lang="en-US" dirty="0" smtClean="0"/>
          </a:p>
          <a:p>
            <a:pPr marL="625475" lvl="2" indent="-168275" algn="just">
              <a:buFont typeface="Arial" pitchFamily="34" charset="0"/>
              <a:buChar char="•"/>
            </a:pPr>
            <a:r>
              <a:rPr lang="en-US" i="1" dirty="0" smtClean="0"/>
              <a:t>Brother of James the apostle. Called “sons of thunder”. </a:t>
            </a:r>
          </a:p>
          <a:p>
            <a:pPr marL="350838" lvl="1" indent="-350838" algn="just">
              <a:buFont typeface="Arial" charset="0"/>
              <a:buChar char="•"/>
            </a:pPr>
            <a:r>
              <a:rPr lang="zh-CN" altLang="en-US" sz="3600" dirty="0" smtClean="0">
                <a:ln>
                  <a:solidFill>
                    <a:schemeClr val="tx1"/>
                  </a:solidFill>
                </a:ln>
                <a:latin typeface="Arial Black" pitchFamily="34" charset="0"/>
              </a:rPr>
              <a:t>著</a:t>
            </a:r>
            <a:r>
              <a:rPr lang="zh-CN" altLang="en-US" sz="3600" dirty="0" smtClean="0">
                <a:ln>
                  <a:solidFill>
                    <a:schemeClr val="tx1"/>
                  </a:solidFill>
                </a:ln>
                <a:latin typeface="Arial Black" pitchFamily="34" charset="0"/>
              </a:rPr>
              <a:t>述了</a:t>
            </a:r>
            <a:r>
              <a:rPr lang="zh-CN" altLang="en-US" sz="3600" dirty="0" smtClean="0">
                <a:ln>
                  <a:solidFill>
                    <a:schemeClr val="tx1"/>
                  </a:solidFill>
                </a:ln>
                <a:latin typeface="Arial Black" pitchFamily="34" charset="0"/>
              </a:rPr>
              <a:t>约翰福</a:t>
            </a:r>
            <a:r>
              <a:rPr lang="zh-CN" altLang="en-US" sz="3600" dirty="0" smtClean="0">
                <a:ln>
                  <a:solidFill>
                    <a:schemeClr val="tx1"/>
                  </a:solidFill>
                </a:ln>
                <a:latin typeface="Arial Black" pitchFamily="34" charset="0"/>
              </a:rPr>
              <a:t>音，约翰一、二、三书以及启示录。</a:t>
            </a:r>
            <a:endParaRPr lang="en-US" sz="3600" dirty="0" smtClean="0">
              <a:ln>
                <a:solidFill>
                  <a:schemeClr val="tx1"/>
                </a:solidFill>
              </a:ln>
              <a:latin typeface="Century Gothic" pitchFamily="34" charset="0"/>
            </a:endParaRPr>
          </a:p>
          <a:p>
            <a:pPr marL="625475" lvl="2" indent="-168275" algn="just">
              <a:buFont typeface="Arial" pitchFamily="34" charset="0"/>
              <a:buChar char="•"/>
            </a:pPr>
            <a:r>
              <a:rPr lang="en-US" dirty="0" smtClean="0"/>
              <a:t>Wrote John’s Gospel, 1,2,3 John &amp; Revelation</a:t>
            </a:r>
          </a:p>
          <a:p>
            <a:pPr marL="350838" lvl="1" indent="-350838" algn="just">
              <a:buFont typeface="Arial" charset="0"/>
              <a:buChar char="•"/>
            </a:pPr>
            <a:r>
              <a:rPr lang="zh-CN" altLang="en-US" sz="3600" dirty="0" smtClean="0">
                <a:ln>
                  <a:solidFill>
                    <a:schemeClr val="tx1"/>
                  </a:solidFill>
                </a:ln>
                <a:latin typeface="Arial Black" pitchFamily="34" charset="0"/>
              </a:rPr>
              <a:t>启示</a:t>
            </a:r>
            <a:r>
              <a:rPr lang="zh-CN" altLang="en-US" sz="3600" dirty="0" smtClean="0">
                <a:ln>
                  <a:solidFill>
                    <a:schemeClr val="tx1"/>
                  </a:solidFill>
                </a:ln>
                <a:latin typeface="Arial Black" pitchFamily="34" charset="0"/>
              </a:rPr>
              <a:t>录是他被流放在希腊拔摩岛时写的。</a:t>
            </a:r>
            <a:endParaRPr lang="en-US" sz="3600" dirty="0" smtClean="0">
              <a:ln>
                <a:solidFill>
                  <a:schemeClr val="tx1"/>
                </a:solidFill>
              </a:ln>
              <a:latin typeface="Century Gothic" pitchFamily="34" charset="0"/>
            </a:endParaRPr>
          </a:p>
          <a:p>
            <a:pPr marL="625475" lvl="2" indent="-168275" algn="just">
              <a:buFont typeface="Arial" pitchFamily="34" charset="0"/>
              <a:buChar char="•"/>
            </a:pPr>
            <a:r>
              <a:rPr lang="en-US" dirty="0" smtClean="0"/>
              <a:t>Wrote Revelation while exiled to the island of Patmos </a:t>
            </a:r>
          </a:p>
          <a:p>
            <a:pPr marL="350838" lvl="1" indent="-350838" algn="just">
              <a:buFont typeface="Arial" charset="0"/>
              <a:buChar char="•"/>
            </a:pPr>
            <a:r>
              <a:rPr lang="zh-CN" altLang="en-US" sz="3600" dirty="0" smtClean="0">
                <a:ln>
                  <a:solidFill>
                    <a:schemeClr val="tx1"/>
                  </a:solidFill>
                </a:ln>
                <a:latin typeface="Arial Black" pitchFamily="34" charset="0"/>
              </a:rPr>
              <a:t>最后一位活着的使徒。写于公元</a:t>
            </a:r>
            <a:r>
              <a:rPr lang="en-US" altLang="zh-CN" sz="3600" dirty="0" smtClean="0">
                <a:ln>
                  <a:solidFill>
                    <a:schemeClr val="tx1"/>
                  </a:solidFill>
                </a:ln>
                <a:latin typeface="Arial Black" pitchFamily="34" charset="0"/>
              </a:rPr>
              <a:t>90-95</a:t>
            </a:r>
            <a:r>
              <a:rPr lang="zh-CN" altLang="en-US" sz="3600" dirty="0" smtClean="0">
                <a:ln>
                  <a:solidFill>
                    <a:schemeClr val="tx1"/>
                  </a:solidFill>
                </a:ln>
                <a:latin typeface="Arial Black" pitchFamily="34" charset="0"/>
              </a:rPr>
              <a:t>年。</a:t>
            </a:r>
            <a:endParaRPr lang="en-US" sz="3600" dirty="0" smtClean="0">
              <a:ln>
                <a:solidFill>
                  <a:schemeClr val="tx1"/>
                </a:solidFill>
              </a:ln>
              <a:latin typeface="Century Gothic" pitchFamily="34" charset="0"/>
            </a:endParaRPr>
          </a:p>
          <a:p>
            <a:pPr marL="625475" lvl="2" indent="-168275" algn="just">
              <a:buFont typeface="Arial" pitchFamily="34" charset="0"/>
              <a:buChar char="•"/>
            </a:pPr>
            <a:r>
              <a:rPr lang="en-US" dirty="0" smtClean="0"/>
              <a:t>Last living apostle. Wrote around 90-95 AD </a:t>
            </a:r>
          </a:p>
          <a:p>
            <a:pPr marL="350838" lvl="1" indent="-350838" algn="just">
              <a:buFont typeface="Arial" charset="0"/>
              <a:buChar char="•"/>
            </a:pPr>
            <a:r>
              <a:rPr lang="zh-CN" altLang="en-US" sz="3600" dirty="0" smtClean="0">
                <a:ln>
                  <a:solidFill>
                    <a:schemeClr val="tx1"/>
                  </a:solidFill>
                </a:ln>
                <a:latin typeface="Arial Black" pitchFamily="34" charset="0"/>
              </a:rPr>
              <a:t>他称自己为</a:t>
            </a:r>
            <a:r>
              <a:rPr lang="en-US" altLang="zh-CN" sz="3600" dirty="0" smtClean="0">
                <a:ln>
                  <a:solidFill>
                    <a:schemeClr val="tx1"/>
                  </a:solidFill>
                </a:ln>
                <a:latin typeface="Arial Black" pitchFamily="34" charset="0"/>
              </a:rPr>
              <a:t> </a:t>
            </a:r>
            <a:r>
              <a:rPr lang="en-US" altLang="zh-CN" sz="3600" dirty="0" smtClean="0">
                <a:ln>
                  <a:solidFill>
                    <a:schemeClr val="tx1"/>
                  </a:solidFill>
                </a:ln>
                <a:latin typeface="Arial Black" pitchFamily="34" charset="0"/>
              </a:rPr>
              <a:t>“</a:t>
            </a:r>
            <a:r>
              <a:rPr lang="zh-CN" altLang="en-US" sz="3600" dirty="0" smtClean="0">
                <a:ln>
                  <a:solidFill>
                    <a:schemeClr val="tx1"/>
                  </a:solidFill>
                </a:ln>
                <a:latin typeface="Arial Black" pitchFamily="34" charset="0"/>
              </a:rPr>
              <a:t>耶稣所爱的那位</a:t>
            </a:r>
            <a:r>
              <a:rPr lang="en-US" altLang="zh-CN" sz="3600" dirty="0" smtClean="0">
                <a:ln>
                  <a:solidFill>
                    <a:schemeClr val="tx1"/>
                  </a:solidFill>
                </a:ln>
                <a:latin typeface="Arial Black" pitchFamily="34" charset="0"/>
              </a:rPr>
              <a:t>” </a:t>
            </a:r>
            <a:r>
              <a:rPr lang="en-US" altLang="zh-CN" sz="2800" dirty="0" smtClean="0">
                <a:ln>
                  <a:solidFill>
                    <a:schemeClr val="tx1"/>
                  </a:solidFill>
                </a:ln>
                <a:latin typeface="Arial Black" pitchFamily="34" charset="0"/>
              </a:rPr>
              <a:t>(</a:t>
            </a:r>
            <a:r>
              <a:rPr lang="zh-CN" altLang="en-US" sz="2800" dirty="0" smtClean="0">
                <a:ln>
                  <a:solidFill>
                    <a:schemeClr val="tx1"/>
                  </a:solidFill>
                </a:ln>
                <a:latin typeface="Arial Black" pitchFamily="34" charset="0"/>
              </a:rPr>
              <a:t>约</a:t>
            </a:r>
            <a:r>
              <a:rPr lang="en-US" altLang="zh-CN" sz="2800" dirty="0" smtClean="0">
                <a:ln>
                  <a:solidFill>
                    <a:schemeClr val="tx1"/>
                  </a:solidFill>
                </a:ln>
                <a:latin typeface="Arial Black" pitchFamily="34" charset="0"/>
              </a:rPr>
              <a:t>13:23)</a:t>
            </a:r>
            <a:endParaRPr lang="en-US" sz="2800" dirty="0" smtClean="0">
              <a:ln>
                <a:solidFill>
                  <a:schemeClr val="tx1"/>
                </a:solidFill>
              </a:ln>
              <a:latin typeface="Century Gothic" pitchFamily="34" charset="0"/>
            </a:endParaRPr>
          </a:p>
          <a:p>
            <a:pPr marL="625475" lvl="2" indent="-168275" algn="just">
              <a:buFont typeface="Arial" pitchFamily="34" charset="0"/>
              <a:buChar char="•"/>
            </a:pPr>
            <a:r>
              <a:rPr lang="en-US" dirty="0" smtClean="0"/>
              <a:t>He refers to himself as “the one whom Jesus loved” (John 13:23) </a:t>
            </a:r>
          </a:p>
          <a:p>
            <a:pPr marL="350838" lvl="1" indent="-350838" algn="just">
              <a:buFont typeface="Arial" charset="0"/>
              <a:buChar char="•"/>
            </a:pPr>
            <a:r>
              <a:rPr lang="zh-CN" altLang="en-US" sz="3600" dirty="0" smtClean="0">
                <a:ln>
                  <a:solidFill>
                    <a:schemeClr val="tx1"/>
                  </a:solidFill>
                </a:ln>
                <a:latin typeface="Arial Black" pitchFamily="34" charset="0"/>
              </a:rPr>
              <a:t>他曾经在以弗所牧养教会。</a:t>
            </a:r>
            <a:endParaRPr lang="en-US" sz="3600" dirty="0" smtClean="0">
              <a:ln>
                <a:solidFill>
                  <a:schemeClr val="tx1"/>
                </a:solidFill>
              </a:ln>
              <a:latin typeface="Century Gothic" pitchFamily="34" charset="0"/>
            </a:endParaRPr>
          </a:p>
          <a:p>
            <a:pPr marL="625475" lvl="2" indent="-168275" algn="just">
              <a:buFont typeface="Arial" pitchFamily="34" charset="0"/>
              <a:buChar char="•"/>
            </a:pPr>
            <a:r>
              <a:rPr lang="en-US" dirty="0" smtClean="0"/>
              <a:t>At one time, he pastored the church at Ephesus. </a:t>
            </a:r>
          </a:p>
        </p:txBody>
      </p:sp>
      <p:sp>
        <p:nvSpPr>
          <p:cNvPr id="5" name="Title 3"/>
          <p:cNvSpPr txBox="1">
            <a:spLocks/>
          </p:cNvSpPr>
          <p:nvPr/>
        </p:nvSpPr>
        <p:spPr>
          <a:xfrm>
            <a:off x="0" y="6629400"/>
            <a:ext cx="9144000" cy="228600"/>
          </a:xfrm>
          <a:prstGeom prst="rect">
            <a:avLst/>
          </a:prstGeom>
          <a:solidFill>
            <a:srgbClr val="FF0000"/>
          </a:solidFill>
        </p:spPr>
        <p:txBody>
          <a:bodyPr vert="horz" lIns="91440" tIns="45720" rIns="91440" bIns="45720" rtlCol="0" anchor="ctr">
            <a:noAutofit/>
          </a:bodyPr>
          <a:lstStyle/>
          <a:p>
            <a:pPr algn="ctr"/>
            <a:endParaRPr lang="en-US" sz="2800" dirty="0" smtClean="0">
              <a:ln>
                <a:solidFill>
                  <a:schemeClr val="bg1"/>
                </a:solidFill>
              </a:ln>
              <a:solidFill>
                <a:schemeClr val="bg1"/>
              </a:solidFill>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 name="Title 3"/>
          <p:cNvSpPr txBox="1">
            <a:spLocks/>
          </p:cNvSpPr>
          <p:nvPr/>
        </p:nvSpPr>
        <p:spPr>
          <a:xfrm>
            <a:off x="0" y="0"/>
            <a:ext cx="9144000" cy="60960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vert="horz" lIns="91440" tIns="45720" rIns="91440" bIns="45720" rtlCol="0" anchor="ctr">
            <a:noAutofit/>
          </a:bodyPr>
          <a:lstStyle/>
          <a:p>
            <a:pPr algn="ctr"/>
            <a:r>
              <a:rPr lang="zh-CN" alt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拔摩岛</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Beautiful asian female college student holding her books smiling ..."/>
          <p:cNvPicPr>
            <a:picLocks noChangeAspect="1" noChangeArrowheads="1"/>
          </p:cNvPicPr>
          <p:nvPr/>
        </p:nvPicPr>
        <p:blipFill>
          <a:blip r:embed="rId2" cstate="print"/>
          <a:srcRect/>
          <a:stretch>
            <a:fillRect/>
          </a:stretch>
        </p:blipFill>
        <p:spPr bwMode="auto">
          <a:xfrm>
            <a:off x="0" y="242994"/>
            <a:ext cx="9144000" cy="6091131"/>
          </a:xfrm>
          <a:prstGeom prst="rect">
            <a:avLst/>
          </a:prstGeom>
          <a:noFill/>
        </p:spPr>
      </p:pic>
      <p:sp>
        <p:nvSpPr>
          <p:cNvPr id="6" name="Title 3"/>
          <p:cNvSpPr>
            <a:spLocks noGrp="1"/>
          </p:cNvSpPr>
          <p:nvPr>
            <p:ph type="title"/>
          </p:nvPr>
        </p:nvSpPr>
        <p:spPr>
          <a:xfrm>
            <a:off x="4495800" y="1676400"/>
            <a:ext cx="4648200" cy="2286000"/>
          </a:xfrm>
          <a:noFill/>
          <a:ln>
            <a:noFill/>
          </a:ln>
        </p:spPr>
        <p:style>
          <a:lnRef idx="2">
            <a:schemeClr val="accent4"/>
          </a:lnRef>
          <a:fillRef idx="1">
            <a:schemeClr val="lt1"/>
          </a:fillRef>
          <a:effectRef idx="0">
            <a:schemeClr val="accent4"/>
          </a:effectRef>
          <a:fontRef idx="minor">
            <a:schemeClr val="dk1"/>
          </a:fontRef>
        </p:style>
        <p:txBody>
          <a:bodyPr>
            <a:noAutofit/>
          </a:bodyPr>
          <a:lstStyle/>
          <a:p>
            <a:r>
              <a:rPr lang="zh-CN" altLang="en-US" sz="12300" b="1" dirty="0" smtClean="0">
                <a:ln w="18415" cmpd="sng">
                  <a:solidFill>
                    <a:schemeClr val="tx1"/>
                  </a:solidFill>
                  <a:prstDash val="solid"/>
                </a:ln>
                <a:solidFill>
                  <a:srgbClr val="FFFFFF"/>
                </a:solidFill>
                <a:effectLst>
                  <a:outerShdw blurRad="38100" dist="38100" dir="2700000" algn="tl">
                    <a:srgbClr val="000000">
                      <a:alpha val="43137"/>
                    </a:srgbClr>
                  </a:outerShdw>
                </a:effectLst>
                <a:latin typeface="Arial Black" pitchFamily="34" charset="0"/>
              </a:rPr>
              <a:t>关键</a:t>
            </a:r>
            <a:r>
              <a:rPr lang="en-US" altLang="zh-CN" sz="12300" b="1" dirty="0" smtClean="0">
                <a:ln w="18415" cmpd="sng">
                  <a:solidFill>
                    <a:schemeClr val="tx1"/>
                  </a:solidFill>
                  <a:prstDash val="solid"/>
                </a:ln>
                <a:solidFill>
                  <a:srgbClr val="FFFFFF"/>
                </a:solidFill>
                <a:effectLst>
                  <a:outerShdw blurRad="38100" dist="38100" dir="2700000" algn="tl">
                    <a:srgbClr val="000000">
                      <a:alpha val="43137"/>
                    </a:srgbClr>
                  </a:outerShdw>
                </a:effectLst>
                <a:latin typeface="Arial Black" pitchFamily="34" charset="0"/>
              </a:rPr>
              <a:t/>
            </a:r>
            <a:br>
              <a:rPr lang="en-US" altLang="zh-CN" sz="12300" b="1" dirty="0" smtClean="0">
                <a:ln w="18415" cmpd="sng">
                  <a:solidFill>
                    <a:schemeClr val="tx1"/>
                  </a:solidFill>
                  <a:prstDash val="solid"/>
                </a:ln>
                <a:solidFill>
                  <a:srgbClr val="FFFFFF"/>
                </a:solidFill>
                <a:effectLst>
                  <a:outerShdw blurRad="38100" dist="38100" dir="2700000" algn="tl">
                    <a:srgbClr val="000000">
                      <a:alpha val="43137"/>
                    </a:srgbClr>
                  </a:outerShdw>
                </a:effectLst>
                <a:latin typeface="Arial Black" pitchFamily="34" charset="0"/>
              </a:rPr>
            </a:br>
            <a:r>
              <a:rPr lang="zh-CN" altLang="en-US" sz="12300" b="1" dirty="0" smtClean="0">
                <a:ln w="18415" cmpd="sng">
                  <a:solidFill>
                    <a:schemeClr val="tx1"/>
                  </a:solidFill>
                  <a:prstDash val="solid"/>
                </a:ln>
                <a:solidFill>
                  <a:srgbClr val="FFFFFF"/>
                </a:solidFill>
                <a:effectLst>
                  <a:outerShdw blurRad="38100" dist="38100" dir="2700000" algn="tl">
                    <a:srgbClr val="000000">
                      <a:alpha val="43137"/>
                    </a:srgbClr>
                  </a:outerShdw>
                </a:effectLst>
                <a:latin typeface="Arial Black" pitchFamily="34" charset="0"/>
              </a:rPr>
              <a:t>术语</a:t>
            </a:r>
            <a:endParaRPr lang="en-US" sz="12300" b="1" dirty="0" smtClean="0">
              <a:ln w="18415" cmpd="sng">
                <a:solidFill>
                  <a:schemeClr val="tx1"/>
                </a:solidFill>
                <a:prstDash val="solid"/>
              </a:ln>
              <a:solidFill>
                <a:srgbClr val="FFFFFF"/>
              </a:solidFill>
              <a:effectLst>
                <a:outerShdw blurRad="38100" dist="38100" dir="2700000" algn="tl">
                  <a:srgbClr val="000000">
                    <a:alpha val="43137"/>
                  </a:srgbClr>
                </a:outerShdw>
              </a:effectLst>
              <a:latin typeface="Arial Black" pitchFamily="34" charset="0"/>
            </a:endParaRPr>
          </a:p>
        </p:txBody>
      </p:sp>
      <p:sp>
        <p:nvSpPr>
          <p:cNvPr id="9" name="Title 3"/>
          <p:cNvSpPr txBox="1">
            <a:spLocks/>
          </p:cNvSpPr>
          <p:nvPr/>
        </p:nvSpPr>
        <p:spPr>
          <a:xfrm>
            <a:off x="0" y="6324600"/>
            <a:ext cx="9144000" cy="533400"/>
          </a:xfrm>
          <a:prstGeom prst="rect">
            <a:avLst/>
          </a:prstGeom>
          <a:solidFill>
            <a:srgbClr val="FF00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itchFamily="34" charset="0"/>
                <a:ea typeface="+mj-ea"/>
                <a:cs typeface="+mj-cs"/>
              </a:rPr>
              <a:t>KEY TERMS</a:t>
            </a:r>
            <a:endParaRPr kumimoji="0" lang="en-US" sz="24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itchFamily="34" charset="0"/>
              <a:ea typeface="+mj-ea"/>
              <a:cs typeface="+mj-cs"/>
            </a:endParaRPr>
          </a:p>
        </p:txBody>
      </p:sp>
      <p:sp>
        <p:nvSpPr>
          <p:cNvPr id="10" name="Title 3"/>
          <p:cNvSpPr txBox="1">
            <a:spLocks/>
          </p:cNvSpPr>
          <p:nvPr/>
        </p:nvSpPr>
        <p:spPr>
          <a:xfrm>
            <a:off x="0" y="0"/>
            <a:ext cx="9144000" cy="533400"/>
          </a:xfrm>
          <a:prstGeom prst="rect">
            <a:avLst/>
          </a:prstGeom>
          <a:solidFill>
            <a:srgbClr val="FF00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i="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Century Gothic"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0" y="0"/>
            <a:ext cx="9144000" cy="533400"/>
          </a:xfrm>
          <a:prstGeom prst="rect">
            <a:avLst/>
          </a:prstGeom>
          <a:solidFill>
            <a:srgbClr val="FF0000"/>
          </a:solidFill>
        </p:spPr>
        <p:txBody>
          <a:bodyPr vert="horz" lIns="91440" tIns="45720" rIns="91440" bIns="45720" rtlCol="0" anchor="ctr">
            <a:noAutofit/>
          </a:bodyPr>
          <a:lstStyle/>
          <a:p>
            <a:pPr algn="ctr"/>
            <a:r>
              <a:rPr lang="zh-CN" altLang="en-US" sz="2800" dirty="0" smtClean="0">
                <a:ln>
                  <a:solidFill>
                    <a:schemeClr val="bg1"/>
                  </a:solidFill>
                </a:ln>
                <a:solidFill>
                  <a:schemeClr val="bg1"/>
                </a:solidFill>
                <a:latin typeface="Arial Black" pitchFamily="34" charset="0"/>
              </a:rPr>
              <a:t>关键术语</a:t>
            </a:r>
            <a:endParaRPr lang="en-US" sz="2800" dirty="0" smtClean="0">
              <a:ln>
                <a:solidFill>
                  <a:schemeClr val="bg1"/>
                </a:solidFill>
              </a:ln>
              <a:solidFill>
                <a:schemeClr val="bg1"/>
              </a:solidFill>
              <a:latin typeface="Arial Black" pitchFamily="34" charset="0"/>
            </a:endParaRPr>
          </a:p>
        </p:txBody>
      </p:sp>
      <p:sp>
        <p:nvSpPr>
          <p:cNvPr id="7" name="TextBox 6"/>
          <p:cNvSpPr txBox="1"/>
          <p:nvPr/>
        </p:nvSpPr>
        <p:spPr>
          <a:xfrm>
            <a:off x="0" y="692289"/>
            <a:ext cx="8991600" cy="6463308"/>
          </a:xfrm>
          <a:prstGeom prst="rect">
            <a:avLst/>
          </a:prstGeom>
          <a:noFill/>
        </p:spPr>
        <p:txBody>
          <a:bodyPr wrap="square" rtlCol="0">
            <a:spAutoFit/>
          </a:bodyPr>
          <a:lstStyle/>
          <a:p>
            <a:pPr marL="350838" lvl="1" indent="-350838" algn="just">
              <a:buFont typeface="Arial" charset="0"/>
              <a:buChar char="•"/>
            </a:pPr>
            <a:r>
              <a:rPr lang="zh-CN" altLang="en-US" sz="3600" b="1" dirty="0" smtClean="0">
                <a:ln>
                  <a:solidFill>
                    <a:srgbClr val="C00000"/>
                  </a:solidFill>
                </a:ln>
                <a:solidFill>
                  <a:srgbClr val="C00000"/>
                </a:solidFill>
                <a:latin typeface="Arial Black" pitchFamily="34" charset="0"/>
              </a:rPr>
              <a:t>启示录</a:t>
            </a:r>
            <a:r>
              <a:rPr lang="en-US" altLang="zh-CN" sz="3600" dirty="0" smtClean="0">
                <a:ln>
                  <a:solidFill>
                    <a:schemeClr val="accent4">
                      <a:lumMod val="50000"/>
                    </a:schemeClr>
                  </a:solidFill>
                </a:ln>
                <a:solidFill>
                  <a:schemeClr val="accent4">
                    <a:lumMod val="50000"/>
                  </a:schemeClr>
                </a:solidFill>
                <a:latin typeface="Arial Black" pitchFamily="34" charset="0"/>
              </a:rPr>
              <a:t>: </a:t>
            </a:r>
            <a:r>
              <a:rPr lang="zh-CN" altLang="en-US" sz="3600" dirty="0" smtClean="0">
                <a:ln>
                  <a:solidFill>
                    <a:schemeClr val="tx1"/>
                  </a:solidFill>
                </a:ln>
                <a:latin typeface="Arial Black" pitchFamily="34" charset="0"/>
              </a:rPr>
              <a:t>披露一些之前不被人知道的事</a:t>
            </a:r>
            <a:endParaRPr lang="en-US" sz="3600" dirty="0" smtClean="0">
              <a:ln>
                <a:solidFill>
                  <a:schemeClr val="tx1"/>
                </a:solidFill>
              </a:ln>
              <a:latin typeface="Arial Narrow" pitchFamily="34" charset="0"/>
            </a:endParaRPr>
          </a:p>
          <a:p>
            <a:pPr marL="625475" lvl="2" indent="-168275" algn="just">
              <a:buFont typeface="Arial" pitchFamily="34" charset="0"/>
              <a:buChar char="•"/>
            </a:pPr>
            <a:r>
              <a:rPr lang="en-US" dirty="0" smtClean="0"/>
              <a:t>Revelation: </a:t>
            </a:r>
            <a:r>
              <a:rPr lang="en-US" i="1" dirty="0" smtClean="0"/>
              <a:t>“the disclosure or revelation of things previously unknown”</a:t>
            </a:r>
          </a:p>
          <a:p>
            <a:pPr marL="625475" lvl="2" indent="-168275" algn="just">
              <a:buFont typeface="Arial" pitchFamily="34" charset="0"/>
              <a:buChar char="•"/>
            </a:pPr>
            <a:endParaRPr lang="en-US" i="1" dirty="0" smtClean="0"/>
          </a:p>
          <a:p>
            <a:pPr marL="625475" lvl="2" indent="-168275" algn="just">
              <a:buFont typeface="Arial" pitchFamily="34" charset="0"/>
              <a:buChar char="•"/>
            </a:pPr>
            <a:endParaRPr lang="en-US" i="1" dirty="0" smtClean="0"/>
          </a:p>
          <a:p>
            <a:pPr marL="350838" lvl="1" indent="-350838" algn="just">
              <a:buFont typeface="Arial" charset="0"/>
              <a:buChar char="•"/>
            </a:pPr>
            <a:r>
              <a:rPr lang="zh-CN" altLang="en-US" sz="3600" b="1" dirty="0" smtClean="0">
                <a:ln>
                  <a:solidFill>
                    <a:srgbClr val="C00000"/>
                  </a:solidFill>
                </a:ln>
                <a:solidFill>
                  <a:srgbClr val="C00000"/>
                </a:solidFill>
                <a:latin typeface="Arial Black" pitchFamily="34" charset="0"/>
              </a:rPr>
              <a:t>末世论</a:t>
            </a:r>
            <a:r>
              <a:rPr lang="en-US" altLang="zh-CN" sz="3600" b="1" dirty="0" smtClean="0">
                <a:ln>
                  <a:solidFill>
                    <a:srgbClr val="C00000"/>
                  </a:solidFill>
                </a:ln>
                <a:solidFill>
                  <a:srgbClr val="C00000"/>
                </a:solidFill>
                <a:latin typeface="Century Gothic" pitchFamily="34" charset="0"/>
              </a:rPr>
              <a:t> </a:t>
            </a:r>
            <a:r>
              <a:rPr lang="en-US" altLang="zh-CN" sz="3600" dirty="0" smtClean="0">
                <a:latin typeface="Century Gothic" pitchFamily="34" charset="0"/>
              </a:rPr>
              <a:t>:</a:t>
            </a:r>
            <a:r>
              <a:rPr lang="zh-CN" altLang="en-US" sz="3600" dirty="0" smtClean="0">
                <a:ln>
                  <a:solidFill>
                    <a:schemeClr val="tx1"/>
                  </a:solidFill>
                </a:ln>
                <a:latin typeface="Arial Black" pitchFamily="34" charset="0"/>
              </a:rPr>
              <a:t>对末世的研究</a:t>
            </a:r>
            <a:endParaRPr lang="en-US" sz="3600" dirty="0" smtClean="0">
              <a:ln>
                <a:solidFill>
                  <a:schemeClr val="tx1"/>
                </a:solidFill>
              </a:ln>
              <a:latin typeface="Century Gothic" pitchFamily="34" charset="0"/>
            </a:endParaRPr>
          </a:p>
          <a:p>
            <a:pPr marL="625475" lvl="2" indent="-168275" algn="just">
              <a:buFont typeface="Arial" pitchFamily="34" charset="0"/>
              <a:buChar char="•"/>
            </a:pPr>
            <a:r>
              <a:rPr lang="en-US" dirty="0" smtClean="0"/>
              <a:t>Eschatology: the theological study of the end times</a:t>
            </a:r>
          </a:p>
          <a:p>
            <a:pPr marL="625475" lvl="2" indent="-168275" algn="just">
              <a:buFont typeface="Arial" pitchFamily="34" charset="0"/>
              <a:buChar char="•"/>
            </a:pPr>
            <a:endParaRPr lang="en-US" dirty="0" smtClean="0"/>
          </a:p>
          <a:p>
            <a:pPr marL="625475" lvl="2" indent="-168275" algn="just">
              <a:buFont typeface="Arial" pitchFamily="34" charset="0"/>
              <a:buChar char="•"/>
            </a:pPr>
            <a:endParaRPr lang="en-US" dirty="0" smtClean="0"/>
          </a:p>
          <a:p>
            <a:pPr marL="350838" lvl="1" indent="-350838" algn="just">
              <a:buFont typeface="Arial" charset="0"/>
              <a:buChar char="•"/>
            </a:pPr>
            <a:r>
              <a:rPr lang="zh-CN" altLang="en-US" sz="3600" b="1" dirty="0" smtClean="0">
                <a:ln>
                  <a:solidFill>
                    <a:srgbClr val="C00000"/>
                  </a:solidFill>
                </a:ln>
                <a:solidFill>
                  <a:srgbClr val="C00000"/>
                </a:solidFill>
                <a:latin typeface="Arial Black" pitchFamily="34" charset="0"/>
              </a:rPr>
              <a:t>千禧年</a:t>
            </a:r>
            <a:r>
              <a:rPr lang="en-US" altLang="zh-CN" sz="3600" dirty="0" smtClean="0">
                <a:latin typeface="Arial Black" pitchFamily="34" charset="0"/>
              </a:rPr>
              <a:t>: </a:t>
            </a:r>
            <a:r>
              <a:rPr lang="zh-CN" altLang="en-US" sz="3600" dirty="0" smtClean="0">
                <a:ln>
                  <a:solidFill>
                    <a:schemeClr val="tx1"/>
                  </a:solidFill>
                </a:ln>
                <a:latin typeface="Arial Black" pitchFamily="34" charset="0"/>
              </a:rPr>
              <a:t>基督在地上作王一千年</a:t>
            </a:r>
            <a:endParaRPr lang="en-US" sz="3600" dirty="0" smtClean="0">
              <a:ln>
                <a:solidFill>
                  <a:schemeClr val="tx1"/>
                </a:solidFill>
              </a:ln>
              <a:latin typeface="Century Gothic" pitchFamily="34" charset="0"/>
            </a:endParaRPr>
          </a:p>
          <a:p>
            <a:pPr marL="625475" lvl="2" indent="-168275" algn="just">
              <a:buFont typeface="Arial" pitchFamily="34" charset="0"/>
              <a:buChar char="•"/>
            </a:pPr>
            <a:r>
              <a:rPr lang="en-US" dirty="0" smtClean="0"/>
              <a:t>Millennium : The 1,000 year reign of Christ on Earth.</a:t>
            </a:r>
          </a:p>
          <a:p>
            <a:pPr marL="625475" lvl="2" indent="-168275" algn="just">
              <a:buFont typeface="Arial" pitchFamily="34" charset="0"/>
              <a:buChar char="•"/>
            </a:pPr>
            <a:endParaRPr lang="en-US" dirty="0" smtClean="0"/>
          </a:p>
          <a:p>
            <a:pPr marL="625475" lvl="2" indent="-168275" algn="just">
              <a:buFont typeface="Arial" pitchFamily="34" charset="0"/>
              <a:buChar char="•"/>
            </a:pPr>
            <a:endParaRPr lang="en-US" dirty="0" smtClean="0"/>
          </a:p>
          <a:p>
            <a:pPr marL="350838" lvl="1" indent="-350838" algn="just">
              <a:buFont typeface="Arial" charset="0"/>
              <a:buChar char="•"/>
            </a:pPr>
            <a:r>
              <a:rPr lang="zh-CN" altLang="en-US" sz="3600" dirty="0" smtClean="0">
                <a:ln>
                  <a:solidFill>
                    <a:srgbClr val="C00000"/>
                  </a:solidFill>
                </a:ln>
                <a:solidFill>
                  <a:srgbClr val="C00000"/>
                </a:solidFill>
                <a:latin typeface="Arial Black" pitchFamily="34" charset="0"/>
              </a:rPr>
              <a:t>教会时代</a:t>
            </a:r>
            <a:r>
              <a:rPr lang="en-US" altLang="zh-CN" sz="3600" dirty="0" smtClean="0">
                <a:latin typeface="Arial Black" pitchFamily="34" charset="0"/>
              </a:rPr>
              <a:t>:</a:t>
            </a:r>
            <a:r>
              <a:rPr lang="zh-CN" altLang="en-US" sz="3600" dirty="0" smtClean="0">
                <a:ln>
                  <a:solidFill>
                    <a:schemeClr val="tx1"/>
                  </a:solidFill>
                </a:ln>
                <a:latin typeface="Arial Black" pitchFamily="34" charset="0"/>
              </a:rPr>
              <a:t>从耶稣升天之后到耶稣再来之前的时期</a:t>
            </a:r>
            <a:endParaRPr lang="en-US" sz="3600" dirty="0" smtClean="0">
              <a:ln>
                <a:solidFill>
                  <a:schemeClr val="tx1"/>
                </a:solidFill>
              </a:ln>
              <a:latin typeface="Century Gothic" pitchFamily="34" charset="0"/>
            </a:endParaRPr>
          </a:p>
          <a:p>
            <a:pPr marL="625475" lvl="2" indent="-168275" algn="just">
              <a:buFont typeface="Arial" pitchFamily="34" charset="0"/>
              <a:buChar char="•"/>
            </a:pPr>
            <a:r>
              <a:rPr lang="en-US" dirty="0" smtClean="0"/>
              <a:t>Church Age: The period of time between Christ’s ascension and His return </a:t>
            </a:r>
          </a:p>
          <a:p>
            <a:pPr marL="625475" lvl="2" indent="-168275" algn="just"/>
            <a:endParaRPr lang="en-US" dirty="0" smtClean="0"/>
          </a:p>
          <a:p>
            <a:pPr marL="625475" lvl="2" indent="-168275" algn="just"/>
            <a:endParaRPr lang="en-US" dirty="0" smtClean="0"/>
          </a:p>
          <a:p>
            <a:pPr marL="625475" lvl="2" indent="-168275" algn="just"/>
            <a:endParaRPr lang="en-US" dirty="0" smtClean="0"/>
          </a:p>
        </p:txBody>
      </p:sp>
      <p:pic>
        <p:nvPicPr>
          <p:cNvPr id="119810" name="Picture 2" descr="550 Smart Select Referral Program | Printer and Copier Service"/>
          <p:cNvPicPr>
            <a:picLocks noChangeAspect="1" noChangeArrowheads="1"/>
          </p:cNvPicPr>
          <p:nvPr/>
        </p:nvPicPr>
        <p:blipFill>
          <a:blip r:embed="rId2" cstate="print"/>
          <a:srcRect/>
          <a:stretch>
            <a:fillRect/>
          </a:stretch>
        </p:blipFill>
        <p:spPr bwMode="auto">
          <a:xfrm>
            <a:off x="6705600" y="1600200"/>
            <a:ext cx="2013921" cy="304024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p:cTn id="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7">
                                            <p:txEl>
                                              <p:pRg st="4" end="4"/>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 calcmode="lin" valueType="num">
                                      <p:cBhvr>
                                        <p:cTn id="12"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7">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anim calcmode="lin" valueType="num">
                                      <p:cBhvr>
                                        <p:cTn id="19" dur="500" fill="hold"/>
                                        <p:tgtEl>
                                          <p:spTgt spid="7">
                                            <p:txEl>
                                              <p:pRg st="8" end="8"/>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8" end="8"/>
                                            </p:txEl>
                                          </p:spTgt>
                                        </p:tgtEl>
                                        <p:attrNameLst>
                                          <p:attrName>ppt_h</p:attrName>
                                        </p:attrNameLst>
                                      </p:cBhvr>
                                      <p:tavLst>
                                        <p:tav tm="0">
                                          <p:val>
                                            <p:fltVal val="0"/>
                                          </p:val>
                                        </p:tav>
                                        <p:tav tm="100000">
                                          <p:val>
                                            <p:strVal val="#ppt_h"/>
                                          </p:val>
                                        </p:tav>
                                      </p:tavLst>
                                    </p:anim>
                                    <p:animEffect transition="in" filter="fade">
                                      <p:cBhvr>
                                        <p:cTn id="21" dur="500"/>
                                        <p:tgtEl>
                                          <p:spTgt spid="7">
                                            <p:txEl>
                                              <p:pRg st="8" end="8"/>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7">
                                            <p:txEl>
                                              <p:pRg st="9" end="9"/>
                                            </p:txEl>
                                          </p:spTgt>
                                        </p:tgtEl>
                                        <p:attrNameLst>
                                          <p:attrName>style.visibility</p:attrName>
                                        </p:attrNameLst>
                                      </p:cBhvr>
                                      <p:to>
                                        <p:strVal val="visible"/>
                                      </p:to>
                                    </p:set>
                                    <p:anim calcmode="lin" valueType="num">
                                      <p:cBhvr>
                                        <p:cTn id="24" dur="500" fill="hold"/>
                                        <p:tgtEl>
                                          <p:spTgt spid="7">
                                            <p:txEl>
                                              <p:pRg st="9" end="9"/>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9" end="9"/>
                                            </p:txEl>
                                          </p:spTgt>
                                        </p:tgtEl>
                                        <p:attrNameLst>
                                          <p:attrName>ppt_h</p:attrName>
                                        </p:attrNameLst>
                                      </p:cBhvr>
                                      <p:tavLst>
                                        <p:tav tm="0">
                                          <p:val>
                                            <p:fltVal val="0"/>
                                          </p:val>
                                        </p:tav>
                                        <p:tav tm="100000">
                                          <p:val>
                                            <p:strVal val="#ppt_h"/>
                                          </p:val>
                                        </p:tav>
                                      </p:tavLst>
                                    </p:anim>
                                    <p:animEffect transition="in" filter="fade">
                                      <p:cBhvr>
                                        <p:cTn id="26" dur="500"/>
                                        <p:tgtEl>
                                          <p:spTgt spid="7">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anim calcmode="lin" valueType="num">
                                      <p:cBhvr>
                                        <p:cTn id="31" dur="500" fill="hold"/>
                                        <p:tgtEl>
                                          <p:spTgt spid="7">
                                            <p:txEl>
                                              <p:pRg st="12" end="12"/>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12" end="12"/>
                                            </p:txEl>
                                          </p:spTgt>
                                        </p:tgtEl>
                                        <p:attrNameLst>
                                          <p:attrName>ppt_h</p:attrName>
                                        </p:attrNameLst>
                                      </p:cBhvr>
                                      <p:tavLst>
                                        <p:tav tm="0">
                                          <p:val>
                                            <p:fltVal val="0"/>
                                          </p:val>
                                        </p:tav>
                                        <p:tav tm="100000">
                                          <p:val>
                                            <p:strVal val="#ppt_h"/>
                                          </p:val>
                                        </p:tav>
                                      </p:tavLst>
                                    </p:anim>
                                    <p:animEffect transition="in" filter="fade">
                                      <p:cBhvr>
                                        <p:cTn id="33" dur="500"/>
                                        <p:tgtEl>
                                          <p:spTgt spid="7">
                                            <p:txEl>
                                              <p:pRg st="12" end="12"/>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7">
                                            <p:txEl>
                                              <p:pRg st="13" end="13"/>
                                            </p:txEl>
                                          </p:spTgt>
                                        </p:tgtEl>
                                        <p:attrNameLst>
                                          <p:attrName>style.visibility</p:attrName>
                                        </p:attrNameLst>
                                      </p:cBhvr>
                                      <p:to>
                                        <p:strVal val="visible"/>
                                      </p:to>
                                    </p:set>
                                    <p:anim calcmode="lin" valueType="num">
                                      <p:cBhvr>
                                        <p:cTn id="36" dur="500" fill="hold"/>
                                        <p:tgtEl>
                                          <p:spTgt spid="7">
                                            <p:txEl>
                                              <p:pRg st="13" end="13"/>
                                            </p:txEl>
                                          </p:spTgt>
                                        </p:tgtEl>
                                        <p:attrNameLst>
                                          <p:attrName>ppt_w</p:attrName>
                                        </p:attrNameLst>
                                      </p:cBhvr>
                                      <p:tavLst>
                                        <p:tav tm="0">
                                          <p:val>
                                            <p:fltVal val="0"/>
                                          </p:val>
                                        </p:tav>
                                        <p:tav tm="100000">
                                          <p:val>
                                            <p:strVal val="#ppt_w"/>
                                          </p:val>
                                        </p:tav>
                                      </p:tavLst>
                                    </p:anim>
                                    <p:anim calcmode="lin" valueType="num">
                                      <p:cBhvr>
                                        <p:cTn id="37" dur="500" fill="hold"/>
                                        <p:tgtEl>
                                          <p:spTgt spid="7">
                                            <p:txEl>
                                              <p:pRg st="13" end="13"/>
                                            </p:txEl>
                                          </p:spTgt>
                                        </p:tgtEl>
                                        <p:attrNameLst>
                                          <p:attrName>ppt_h</p:attrName>
                                        </p:attrNameLst>
                                      </p:cBhvr>
                                      <p:tavLst>
                                        <p:tav tm="0">
                                          <p:val>
                                            <p:fltVal val="0"/>
                                          </p:val>
                                        </p:tav>
                                        <p:tav tm="100000">
                                          <p:val>
                                            <p:strVal val="#ppt_h"/>
                                          </p:val>
                                        </p:tav>
                                      </p:tavLst>
                                    </p:anim>
                                    <p:animEffect transition="in" filter="fade">
                                      <p:cBhvr>
                                        <p:cTn id="38"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0" y="0"/>
            <a:ext cx="9144000" cy="533400"/>
          </a:xfrm>
          <a:prstGeom prst="rect">
            <a:avLst/>
          </a:prstGeom>
          <a:solidFill>
            <a:srgbClr val="FF0000"/>
          </a:solidFill>
        </p:spPr>
        <p:txBody>
          <a:bodyPr vert="horz" lIns="91440" tIns="45720" rIns="91440" bIns="45720" rtlCol="0" anchor="ctr">
            <a:noAutofit/>
          </a:bodyPr>
          <a:lstStyle/>
          <a:p>
            <a:pPr algn="ctr"/>
            <a:r>
              <a:rPr lang="zh-CN" altLang="en-US" sz="2800" dirty="0" smtClean="0">
                <a:ln>
                  <a:solidFill>
                    <a:schemeClr val="bg1"/>
                  </a:solidFill>
                </a:ln>
                <a:solidFill>
                  <a:schemeClr val="bg1"/>
                </a:solidFill>
                <a:latin typeface="Arial Black" pitchFamily="34" charset="0"/>
              </a:rPr>
              <a:t>关键术语</a:t>
            </a:r>
            <a:endParaRPr lang="en-US" sz="2800" dirty="0" smtClean="0">
              <a:ln>
                <a:solidFill>
                  <a:schemeClr val="bg1"/>
                </a:solidFill>
              </a:ln>
              <a:solidFill>
                <a:schemeClr val="bg1"/>
              </a:solidFill>
              <a:latin typeface="Arial Black" pitchFamily="34" charset="0"/>
            </a:endParaRPr>
          </a:p>
        </p:txBody>
      </p:sp>
      <p:sp>
        <p:nvSpPr>
          <p:cNvPr id="7" name="TextBox 6"/>
          <p:cNvSpPr txBox="1"/>
          <p:nvPr/>
        </p:nvSpPr>
        <p:spPr>
          <a:xfrm>
            <a:off x="0" y="557986"/>
            <a:ext cx="8991600" cy="5893921"/>
          </a:xfrm>
          <a:prstGeom prst="rect">
            <a:avLst/>
          </a:prstGeom>
          <a:noFill/>
        </p:spPr>
        <p:txBody>
          <a:bodyPr wrap="square" rtlCol="0">
            <a:spAutoFit/>
          </a:bodyPr>
          <a:lstStyle/>
          <a:p>
            <a:pPr marL="350838" lvl="1" indent="-350838" algn="just">
              <a:buFont typeface="Arial" charset="0"/>
              <a:buChar char="•"/>
            </a:pPr>
            <a:r>
              <a:rPr lang="zh-CN" altLang="en-US" sz="3600" dirty="0" smtClean="0">
                <a:ln>
                  <a:solidFill>
                    <a:srgbClr val="C00000"/>
                  </a:solidFill>
                </a:ln>
                <a:solidFill>
                  <a:srgbClr val="C00000"/>
                </a:solidFill>
                <a:latin typeface="Arial Black" pitchFamily="34" charset="0"/>
              </a:rPr>
              <a:t>基督的第二次来临</a:t>
            </a:r>
            <a:r>
              <a:rPr lang="en-US" altLang="zh-CN" sz="3600" dirty="0" smtClean="0">
                <a:latin typeface="Arial Black" pitchFamily="34" charset="0"/>
              </a:rPr>
              <a:t>:</a:t>
            </a:r>
            <a:r>
              <a:rPr lang="zh-CN" altLang="en-US" sz="3600" dirty="0" smtClean="0">
                <a:ln>
                  <a:solidFill>
                    <a:schemeClr val="tx1"/>
                  </a:solidFill>
                </a:ln>
                <a:latin typeface="Arial Black" pitchFamily="34" charset="0"/>
              </a:rPr>
              <a:t>耶稣以肉体形式重回地球并亲自作王统治全地           </a:t>
            </a:r>
            <a:r>
              <a:rPr lang="en-US" sz="3600" dirty="0" smtClean="0">
                <a:ln>
                  <a:solidFill>
                    <a:schemeClr val="tx1"/>
                  </a:solidFill>
                </a:ln>
                <a:latin typeface="Arial Black" pitchFamily="34" charset="0"/>
              </a:rPr>
              <a:t> </a:t>
            </a:r>
            <a:endParaRPr lang="en-US" sz="3600" dirty="0" smtClean="0">
              <a:ln>
                <a:solidFill>
                  <a:schemeClr val="tx1"/>
                </a:solidFill>
              </a:ln>
              <a:latin typeface="Century Gothic" pitchFamily="34" charset="0"/>
            </a:endParaRPr>
          </a:p>
          <a:p>
            <a:pPr marL="625475" lvl="2" indent="-168275" algn="just">
              <a:buFont typeface="Arial" pitchFamily="34" charset="0"/>
              <a:buChar char="•"/>
            </a:pPr>
            <a:r>
              <a:rPr lang="en-US" dirty="0" smtClean="0"/>
              <a:t>Second Coming: The bodily return of Jesus to earth to reign as King </a:t>
            </a:r>
          </a:p>
          <a:p>
            <a:pPr marL="625475" lvl="2" indent="-168275" algn="just"/>
            <a:endParaRPr lang="en-US" sz="900" dirty="0" smtClean="0"/>
          </a:p>
          <a:p>
            <a:pPr marL="350838" lvl="1" indent="-350838">
              <a:buFont typeface="Arial" charset="0"/>
              <a:buChar char="•"/>
            </a:pPr>
            <a:r>
              <a:rPr lang="zh-CN" altLang="en-US" sz="3600" dirty="0" smtClean="0">
                <a:ln>
                  <a:solidFill>
                    <a:srgbClr val="C00000"/>
                  </a:solidFill>
                </a:ln>
                <a:solidFill>
                  <a:srgbClr val="C00000"/>
                </a:solidFill>
                <a:latin typeface="Century Gothic" pitchFamily="34" charset="0"/>
              </a:rPr>
              <a:t>灾难：</a:t>
            </a:r>
            <a:r>
              <a:rPr lang="zh-CN" altLang="en-US" sz="3600" dirty="0" smtClean="0">
                <a:ln>
                  <a:solidFill>
                    <a:schemeClr val="tx1"/>
                  </a:solidFill>
                </a:ln>
                <a:latin typeface="Century Gothic" pitchFamily="34" charset="0"/>
              </a:rPr>
              <a:t>指在基督再来之前，世上七年里不断恶化的事件。</a:t>
            </a:r>
            <a:r>
              <a:rPr lang="en-US" altLang="zh-CN" sz="3600" dirty="0" smtClean="0">
                <a:ln>
                  <a:solidFill>
                    <a:schemeClr val="tx1"/>
                  </a:solidFill>
                </a:ln>
                <a:latin typeface="Century Gothic" pitchFamily="34" charset="0"/>
              </a:rPr>
              <a:t> “</a:t>
            </a:r>
            <a:r>
              <a:rPr lang="zh-CN" altLang="en-US" sz="3600" dirty="0" smtClean="0">
                <a:ln>
                  <a:solidFill>
                    <a:schemeClr val="tx1"/>
                  </a:solidFill>
                </a:ln>
                <a:latin typeface="Century Gothic" pitchFamily="34" charset="0"/>
              </a:rPr>
              <a:t>灾难</a:t>
            </a:r>
            <a:r>
              <a:rPr lang="en-US" altLang="zh-CN" sz="3600" dirty="0" smtClean="0">
                <a:ln>
                  <a:solidFill>
                    <a:schemeClr val="tx1"/>
                  </a:solidFill>
                </a:ln>
                <a:latin typeface="Century Gothic" pitchFamily="34" charset="0"/>
              </a:rPr>
              <a:t>”</a:t>
            </a:r>
            <a:r>
              <a:rPr lang="zh-CN" altLang="en-US" sz="3600" dirty="0" smtClean="0">
                <a:ln>
                  <a:solidFill>
                    <a:schemeClr val="tx1"/>
                  </a:solidFill>
                </a:ln>
                <a:latin typeface="Century Gothic" pitchFamily="34" charset="0"/>
              </a:rPr>
              <a:t>指的是整整七年的时间，</a:t>
            </a:r>
            <a:r>
              <a:rPr lang="en-US" altLang="zh-CN" sz="3600" dirty="0" smtClean="0">
                <a:ln>
                  <a:solidFill>
                    <a:schemeClr val="tx1"/>
                  </a:solidFill>
                </a:ln>
                <a:latin typeface="Century Gothic" pitchFamily="34" charset="0"/>
              </a:rPr>
              <a:t> “</a:t>
            </a:r>
            <a:r>
              <a:rPr lang="zh-CN" altLang="en-US" sz="3600" dirty="0" smtClean="0">
                <a:ln>
                  <a:solidFill>
                    <a:schemeClr val="tx1"/>
                  </a:solidFill>
                </a:ln>
                <a:latin typeface="Century Gothic" pitchFamily="34" charset="0"/>
              </a:rPr>
              <a:t>大灾难</a:t>
            </a:r>
            <a:r>
              <a:rPr lang="en-US" altLang="zh-CN" sz="3600" dirty="0" smtClean="0">
                <a:ln>
                  <a:solidFill>
                    <a:schemeClr val="tx1"/>
                  </a:solidFill>
                </a:ln>
                <a:latin typeface="Century Gothic" pitchFamily="34" charset="0"/>
              </a:rPr>
              <a:t>”</a:t>
            </a:r>
            <a:r>
              <a:rPr lang="zh-CN" altLang="en-US" sz="3600" dirty="0" smtClean="0">
                <a:ln>
                  <a:solidFill>
                    <a:schemeClr val="tx1"/>
                  </a:solidFill>
                </a:ln>
                <a:latin typeface="Century Gothic" pitchFamily="34" charset="0"/>
              </a:rPr>
              <a:t>指的是后三年半里的苦难。</a:t>
            </a:r>
            <a:endParaRPr lang="en-US" sz="3600" dirty="0" smtClean="0">
              <a:ln>
                <a:solidFill>
                  <a:schemeClr val="tx1"/>
                </a:solidFill>
              </a:ln>
              <a:latin typeface="Century Gothic" pitchFamily="34" charset="0"/>
            </a:endParaRPr>
          </a:p>
          <a:p>
            <a:pPr marL="625475" lvl="2" indent="-168275">
              <a:buFont typeface="Arial" pitchFamily="34" charset="0"/>
              <a:buChar char="•"/>
            </a:pPr>
            <a:r>
              <a:rPr lang="en-US" b="1" dirty="0" smtClean="0"/>
              <a:t>Tribulation</a:t>
            </a:r>
            <a:r>
              <a:rPr lang="en-US" dirty="0" smtClean="0"/>
              <a:t>: A 7 year period of worsening events on earth prior to the Second Coming of Christ. The “Tribulation” refers to the full seven-year period while the “Great Tribulation” refers to the second half of the Tribulation.</a:t>
            </a:r>
          </a:p>
          <a:p>
            <a:pPr marL="625475" lvl="2" indent="-168275"/>
            <a:endParaRPr lang="en-US" sz="800" dirty="0" smtClean="0"/>
          </a:p>
          <a:p>
            <a:pPr marL="350838" lvl="1" indent="-350838">
              <a:buFont typeface="Arial" charset="0"/>
              <a:buChar char="•"/>
            </a:pPr>
            <a:r>
              <a:rPr lang="zh-CN" altLang="en-US" sz="3600" dirty="0" smtClean="0">
                <a:ln>
                  <a:solidFill>
                    <a:srgbClr val="C00000"/>
                  </a:solidFill>
                </a:ln>
                <a:solidFill>
                  <a:srgbClr val="C00000"/>
                </a:solidFill>
                <a:latin typeface="Century Gothic" pitchFamily="34" charset="0"/>
              </a:rPr>
              <a:t>被提</a:t>
            </a:r>
            <a:r>
              <a:rPr lang="en-US" altLang="zh-CN" sz="3600" dirty="0" smtClean="0">
                <a:ln>
                  <a:solidFill>
                    <a:srgbClr val="C00000"/>
                  </a:solidFill>
                </a:ln>
                <a:solidFill>
                  <a:srgbClr val="C00000"/>
                </a:solidFill>
                <a:latin typeface="Century Gothic" pitchFamily="34" charset="0"/>
              </a:rPr>
              <a:t>: </a:t>
            </a:r>
            <a:r>
              <a:rPr lang="zh-CN" altLang="en-US" sz="3600" dirty="0" smtClean="0">
                <a:ln>
                  <a:solidFill>
                    <a:schemeClr val="tx1"/>
                  </a:solidFill>
                </a:ln>
                <a:latin typeface="Century Gothic" pitchFamily="34" charset="0"/>
              </a:rPr>
              <a:t>指基督再来之前</a:t>
            </a:r>
            <a:r>
              <a:rPr lang="en-US" altLang="zh-CN" sz="3600" dirty="0" smtClean="0">
                <a:ln>
                  <a:solidFill>
                    <a:schemeClr val="tx1"/>
                  </a:solidFill>
                </a:ln>
                <a:latin typeface="Century Gothic" pitchFamily="34" charset="0"/>
              </a:rPr>
              <a:t>, </a:t>
            </a:r>
            <a:r>
              <a:rPr lang="zh-CN" altLang="en-US" sz="3600" dirty="0" smtClean="0">
                <a:ln>
                  <a:solidFill>
                    <a:schemeClr val="tx1"/>
                  </a:solidFill>
                </a:ln>
                <a:latin typeface="Century Gothic" pitchFamily="34" charset="0"/>
              </a:rPr>
              <a:t>会先提走世上的信徒</a:t>
            </a:r>
            <a:r>
              <a:rPr lang="en-US" altLang="zh-CN" sz="3600" dirty="0" smtClean="0">
                <a:ln>
                  <a:solidFill>
                    <a:schemeClr val="tx1"/>
                  </a:solidFill>
                </a:ln>
                <a:latin typeface="Century Gothic" pitchFamily="34" charset="0"/>
              </a:rPr>
              <a:t>(</a:t>
            </a:r>
            <a:r>
              <a:rPr lang="zh-CN" altLang="en-US" sz="3600" dirty="0" smtClean="0">
                <a:ln>
                  <a:solidFill>
                    <a:schemeClr val="tx1"/>
                  </a:solidFill>
                </a:ln>
                <a:latin typeface="Century Gothic" pitchFamily="34" charset="0"/>
              </a:rPr>
              <a:t>活的和死的</a:t>
            </a:r>
            <a:r>
              <a:rPr lang="en-US" altLang="zh-CN" sz="3600" dirty="0" smtClean="0">
                <a:ln>
                  <a:solidFill>
                    <a:schemeClr val="tx1"/>
                  </a:solidFill>
                </a:ln>
                <a:latin typeface="Century Gothic" pitchFamily="34" charset="0"/>
              </a:rPr>
              <a:t>), </a:t>
            </a:r>
            <a:r>
              <a:rPr lang="zh-CN" altLang="en-US" sz="3600" dirty="0" smtClean="0">
                <a:ln>
                  <a:solidFill>
                    <a:schemeClr val="tx1"/>
                  </a:solidFill>
                </a:ln>
                <a:latin typeface="Century Gothic" pitchFamily="34" charset="0"/>
              </a:rPr>
              <a:t>然后他们会与祂同来。</a:t>
            </a:r>
            <a:endParaRPr lang="en-US" sz="3600" dirty="0" smtClean="0">
              <a:ln>
                <a:solidFill>
                  <a:schemeClr val="tx1"/>
                </a:solidFill>
              </a:ln>
              <a:latin typeface="Century Gothic" pitchFamily="34" charset="0"/>
            </a:endParaRPr>
          </a:p>
          <a:p>
            <a:pPr marL="625475" lvl="2" indent="-168275">
              <a:buFont typeface="Arial" pitchFamily="34" charset="0"/>
              <a:buChar char="•"/>
            </a:pPr>
            <a:r>
              <a:rPr lang="en-US" b="1" dirty="0" smtClean="0"/>
              <a:t>Rapture</a:t>
            </a:r>
            <a:r>
              <a:rPr lang="en-US" dirty="0" smtClean="0"/>
              <a:t>: The idea that Christ will come to take believers (both living and dead) out of the world before His return with them at the second coming.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 calcmode="lin" valueType="num">
                                      <p:cBhvr>
                                        <p:cTn id="1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7">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p:cTn id="1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7">
                                            <p:txEl>
                                              <p:pRg st="6" end="6"/>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7">
                                            <p:txEl>
                                              <p:pRg st="7" end="7"/>
                                            </p:txEl>
                                          </p:spTgt>
                                        </p:tgtEl>
                                        <p:attrNameLst>
                                          <p:attrName>style.visibility</p:attrName>
                                        </p:attrNameLst>
                                      </p:cBhvr>
                                      <p:to>
                                        <p:strVal val="visible"/>
                                      </p:to>
                                    </p:set>
                                    <p:anim calcmode="lin" valueType="num">
                                      <p:cBhvr>
                                        <p:cTn id="24"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2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4" name="Picture 4" descr="Thumbs up stock photo png, Picture #800403 thumbs up stock photo png"/>
          <p:cNvPicPr>
            <a:picLocks noChangeAspect="1" noChangeArrowheads="1"/>
          </p:cNvPicPr>
          <p:nvPr/>
        </p:nvPicPr>
        <p:blipFill>
          <a:blip r:embed="rId2" cstate="print"/>
          <a:srcRect/>
          <a:stretch>
            <a:fillRect/>
          </a:stretch>
        </p:blipFill>
        <p:spPr bwMode="auto">
          <a:xfrm>
            <a:off x="2667000" y="2547848"/>
            <a:ext cx="6477000" cy="4310152"/>
          </a:xfrm>
          <a:prstGeom prst="rect">
            <a:avLst/>
          </a:prstGeom>
          <a:noFill/>
        </p:spPr>
      </p:pic>
      <p:sp>
        <p:nvSpPr>
          <p:cNvPr id="9" name="Title 3"/>
          <p:cNvSpPr txBox="1">
            <a:spLocks/>
          </p:cNvSpPr>
          <p:nvPr/>
        </p:nvSpPr>
        <p:spPr>
          <a:xfrm>
            <a:off x="0" y="0"/>
            <a:ext cx="9144000" cy="533400"/>
          </a:xfrm>
          <a:prstGeom prst="rect">
            <a:avLst/>
          </a:prstGeom>
          <a:solidFill>
            <a:srgbClr val="FF0000"/>
          </a:solidFill>
        </p:spPr>
        <p:txBody>
          <a:bodyPr vert="horz" lIns="91440" tIns="45720" rIns="91440" bIns="45720" rtlCol="0" anchor="ctr">
            <a:noAutofit/>
          </a:bodyPr>
          <a:lstStyle/>
          <a:p>
            <a:pPr algn="ctr"/>
            <a:r>
              <a:rPr lang="zh-CN" altLang="en-US" sz="2800" dirty="0" smtClean="0">
                <a:ln>
                  <a:solidFill>
                    <a:schemeClr val="bg1"/>
                  </a:solidFill>
                </a:ln>
                <a:solidFill>
                  <a:schemeClr val="bg1"/>
                </a:solidFill>
                <a:latin typeface="Arial Black" pitchFamily="34" charset="0"/>
              </a:rPr>
              <a:t>关键术语</a:t>
            </a:r>
            <a:endParaRPr lang="en-US" sz="2800" dirty="0" smtClean="0">
              <a:ln>
                <a:solidFill>
                  <a:schemeClr val="bg1"/>
                </a:solidFill>
              </a:ln>
              <a:solidFill>
                <a:schemeClr val="bg1"/>
              </a:solidFill>
              <a:latin typeface="Arial Black" pitchFamily="34" charset="0"/>
            </a:endParaRPr>
          </a:p>
        </p:txBody>
      </p:sp>
      <p:sp>
        <p:nvSpPr>
          <p:cNvPr id="7" name="TextBox 6"/>
          <p:cNvSpPr txBox="1"/>
          <p:nvPr/>
        </p:nvSpPr>
        <p:spPr>
          <a:xfrm>
            <a:off x="0" y="557986"/>
            <a:ext cx="8991600" cy="4247317"/>
          </a:xfrm>
          <a:prstGeom prst="rect">
            <a:avLst/>
          </a:prstGeom>
          <a:noFill/>
        </p:spPr>
        <p:txBody>
          <a:bodyPr wrap="square" rtlCol="0">
            <a:spAutoFit/>
          </a:bodyPr>
          <a:lstStyle/>
          <a:p>
            <a:pPr marL="350838" lvl="1" indent="-350838">
              <a:buFont typeface="Arial" charset="0"/>
              <a:buChar char="•"/>
            </a:pPr>
            <a:r>
              <a:rPr lang="zh-CN" altLang="en-US" sz="3600" dirty="0" smtClean="0">
                <a:ln>
                  <a:solidFill>
                    <a:srgbClr val="C00000"/>
                  </a:solidFill>
                </a:ln>
                <a:solidFill>
                  <a:srgbClr val="C00000"/>
                </a:solidFill>
                <a:latin typeface="Arial Black" pitchFamily="34" charset="0"/>
              </a:rPr>
              <a:t>敌基督</a:t>
            </a:r>
            <a:r>
              <a:rPr lang="en-US" altLang="zh-CN" sz="3600" dirty="0" smtClean="0">
                <a:latin typeface="Arial Black" pitchFamily="34" charset="0"/>
              </a:rPr>
              <a:t>: </a:t>
            </a:r>
            <a:r>
              <a:rPr lang="zh-CN" altLang="en-US" sz="3600" dirty="0" smtClean="0">
                <a:ln>
                  <a:solidFill>
                    <a:schemeClr val="tx1"/>
                  </a:solidFill>
                </a:ln>
                <a:latin typeface="Arial Black" pitchFamily="34" charset="0"/>
              </a:rPr>
              <a:t>在大灾难期间统治世界的领袖               </a:t>
            </a:r>
            <a:endParaRPr lang="en-US" sz="3600" dirty="0" smtClean="0">
              <a:ln>
                <a:solidFill>
                  <a:schemeClr val="tx1"/>
                </a:solidFill>
              </a:ln>
              <a:latin typeface="Century Gothic" pitchFamily="34" charset="0"/>
            </a:endParaRPr>
          </a:p>
          <a:p>
            <a:pPr marL="625475" lvl="2" indent="-168275" algn="just">
              <a:buFont typeface="Arial" pitchFamily="34" charset="0"/>
              <a:buChar char="•"/>
            </a:pPr>
            <a:r>
              <a:rPr lang="en-US" b="1" dirty="0" smtClean="0"/>
              <a:t>Antichrist</a:t>
            </a:r>
            <a:r>
              <a:rPr lang="en-US" dirty="0" smtClean="0"/>
              <a:t>: The world leader during the time of Tribulation.</a:t>
            </a:r>
          </a:p>
          <a:p>
            <a:pPr marL="625475" lvl="2" indent="-168275" algn="just"/>
            <a:endParaRPr lang="en-US" dirty="0" smtClean="0"/>
          </a:p>
          <a:p>
            <a:pPr marL="350838" lvl="1" indent="-350838" algn="just">
              <a:buFont typeface="Arial" charset="0"/>
              <a:buChar char="•"/>
            </a:pPr>
            <a:r>
              <a:rPr lang="zh-CN" altLang="en-US" sz="3600" dirty="0" smtClean="0">
                <a:ln>
                  <a:solidFill>
                    <a:srgbClr val="C00000"/>
                  </a:solidFill>
                </a:ln>
                <a:solidFill>
                  <a:srgbClr val="C00000"/>
                </a:solidFill>
                <a:latin typeface="Century Gothic" pitchFamily="34" charset="0"/>
              </a:rPr>
              <a:t>假先知</a:t>
            </a:r>
            <a:r>
              <a:rPr lang="en-US" altLang="zh-CN" sz="3600" dirty="0" smtClean="0">
                <a:latin typeface="Century Gothic" pitchFamily="34" charset="0"/>
              </a:rPr>
              <a:t>: </a:t>
            </a:r>
            <a:r>
              <a:rPr lang="zh-CN" altLang="en-US" sz="3600" dirty="0" smtClean="0">
                <a:ln>
                  <a:solidFill>
                    <a:schemeClr val="tx1"/>
                  </a:solidFill>
                </a:ln>
                <a:latin typeface="Century Gothic" pitchFamily="34" charset="0"/>
              </a:rPr>
              <a:t>在大灾难期间的世界宗教领袖</a:t>
            </a:r>
            <a:r>
              <a:rPr lang="zh-CN" altLang="en-US" sz="3600" dirty="0" smtClean="0">
                <a:latin typeface="Century Gothic" pitchFamily="34" charset="0"/>
              </a:rPr>
              <a:t>。</a:t>
            </a:r>
            <a:endParaRPr lang="en-US" sz="3600" dirty="0" smtClean="0">
              <a:ln>
                <a:solidFill>
                  <a:srgbClr val="7030A0"/>
                </a:solidFill>
              </a:ln>
              <a:solidFill>
                <a:srgbClr val="7030A0"/>
              </a:solidFill>
              <a:latin typeface="Century Gothic" pitchFamily="34" charset="0"/>
            </a:endParaRPr>
          </a:p>
          <a:p>
            <a:pPr marL="625475" lvl="2" indent="-168275" algn="just">
              <a:buFont typeface="Arial" pitchFamily="34" charset="0"/>
              <a:buChar char="•"/>
            </a:pPr>
            <a:r>
              <a:rPr lang="en-US" b="1" dirty="0" smtClean="0"/>
              <a:t>False Prophet</a:t>
            </a:r>
            <a:r>
              <a:rPr lang="en-US" dirty="0" smtClean="0"/>
              <a:t>: Leader of the world church during the Tribulation period. </a:t>
            </a:r>
          </a:p>
          <a:p>
            <a:pPr marL="625475" lvl="2" indent="-168275" algn="just">
              <a:buFont typeface="Arial" pitchFamily="34" charset="0"/>
              <a:buChar char="•"/>
            </a:pPr>
            <a:endParaRPr lang="en-US" dirty="0" smtClean="0"/>
          </a:p>
          <a:p>
            <a:pPr marL="350838" lvl="1" indent="-350838" algn="just">
              <a:buFont typeface="Arial" charset="0"/>
              <a:buChar char="•"/>
            </a:pPr>
            <a:r>
              <a:rPr lang="zh-CN" altLang="en-US" sz="3600" b="1" dirty="0" smtClean="0">
                <a:ln>
                  <a:solidFill>
                    <a:srgbClr val="C00000"/>
                  </a:solidFill>
                </a:ln>
                <a:solidFill>
                  <a:srgbClr val="C00000"/>
                </a:solidFill>
                <a:latin typeface="Arial Black" pitchFamily="34" charset="0"/>
              </a:rPr>
              <a:t>六六六</a:t>
            </a:r>
            <a:r>
              <a:rPr lang="en-US" altLang="zh-CN" sz="3600" dirty="0" smtClean="0">
                <a:latin typeface="Arial Black" pitchFamily="34" charset="0"/>
              </a:rPr>
              <a:t>:</a:t>
            </a:r>
            <a:r>
              <a:rPr lang="zh-CN" altLang="en-US" sz="3600" dirty="0" smtClean="0">
                <a:ln>
                  <a:solidFill>
                    <a:schemeClr val="tx1"/>
                  </a:solidFill>
                </a:ln>
                <a:latin typeface="Arial Black" pitchFamily="34" charset="0"/>
              </a:rPr>
              <a:t>兽的印记</a:t>
            </a:r>
            <a:r>
              <a:rPr lang="en-US" altLang="zh-CN" sz="3600" dirty="0" smtClean="0">
                <a:ln>
                  <a:solidFill>
                    <a:schemeClr val="tx1"/>
                  </a:solidFill>
                </a:ln>
                <a:latin typeface="Arial Black" pitchFamily="34" charset="0"/>
              </a:rPr>
              <a:t> (</a:t>
            </a:r>
            <a:r>
              <a:rPr lang="zh-CN" altLang="en-US" sz="3600" dirty="0" smtClean="0">
                <a:ln>
                  <a:solidFill>
                    <a:schemeClr val="tx1"/>
                  </a:solidFill>
                </a:ln>
                <a:latin typeface="Arial Black" pitchFamily="34" charset="0"/>
              </a:rPr>
              <a:t>敌基督</a:t>
            </a:r>
            <a:r>
              <a:rPr lang="en-US" altLang="zh-CN" sz="3600" dirty="0" smtClean="0">
                <a:ln>
                  <a:solidFill>
                    <a:schemeClr val="tx1"/>
                  </a:solidFill>
                </a:ln>
                <a:latin typeface="Arial Black" pitchFamily="34" charset="0"/>
              </a:rPr>
              <a:t>)</a:t>
            </a:r>
            <a:endParaRPr lang="en-US" sz="3600" dirty="0" smtClean="0">
              <a:ln>
                <a:solidFill>
                  <a:schemeClr val="tx1"/>
                </a:solidFill>
              </a:ln>
              <a:latin typeface="Century Gothic" pitchFamily="34" charset="0"/>
            </a:endParaRPr>
          </a:p>
          <a:p>
            <a:pPr marL="625475" lvl="2" indent="-168275" algn="just">
              <a:buFont typeface="Arial" pitchFamily="34" charset="0"/>
              <a:buChar char="•"/>
            </a:pPr>
            <a:r>
              <a:rPr lang="en-US" dirty="0" smtClean="0"/>
              <a:t>666 :  The mark of the Beast (Antichrist)</a:t>
            </a:r>
          </a:p>
          <a:p>
            <a:pPr marL="625475" lvl="2" indent="-168275" algn="just"/>
            <a:endParaRPr lang="en-US" dirty="0" smtClean="0"/>
          </a:p>
          <a:p>
            <a:pPr marL="625475" lvl="2" indent="-168275" algn="just">
              <a:buFont typeface="Arial" pitchFamily="34" charset="0"/>
              <a:buChar char="•"/>
            </a:pPr>
            <a:endParaRPr lang="en-US" dirty="0" smtClean="0"/>
          </a:p>
          <a:p>
            <a:pPr marL="625475" lvl="2" indent="-168275" algn="just"/>
            <a:endParaRPr lang="en-US" dirty="0" smtClean="0"/>
          </a:p>
          <a:p>
            <a:pPr marL="625475" lvl="2" indent="-168275" algn="just"/>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 calcmode="lin" valueType="num">
                                      <p:cBhvr>
                                        <p:cTn id="1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7">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p:cTn id="19" dur="500" fill="hold"/>
                                        <p:tgtEl>
                                          <p:spTgt spid="7">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6" end="6"/>
                                            </p:txEl>
                                          </p:spTgt>
                                        </p:tgtEl>
                                        <p:attrNameLst>
                                          <p:attrName>ppt_h</p:attrName>
                                        </p:attrNameLst>
                                      </p:cBhvr>
                                      <p:tavLst>
                                        <p:tav tm="0">
                                          <p:val>
                                            <p:fltVal val="0"/>
                                          </p:val>
                                        </p:tav>
                                        <p:tav tm="100000">
                                          <p:val>
                                            <p:strVal val="#ppt_h"/>
                                          </p:val>
                                        </p:tav>
                                      </p:tavLst>
                                    </p:anim>
                                    <p:animEffect transition="in" filter="fade">
                                      <p:cBhvr>
                                        <p:cTn id="21" dur="500"/>
                                        <p:tgtEl>
                                          <p:spTgt spid="7">
                                            <p:txEl>
                                              <p:pRg st="6" end="6"/>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7">
                                            <p:txEl>
                                              <p:pRg st="7" end="7"/>
                                            </p:txEl>
                                          </p:spTgt>
                                        </p:tgtEl>
                                        <p:attrNameLst>
                                          <p:attrName>style.visibility</p:attrName>
                                        </p:attrNameLst>
                                      </p:cBhvr>
                                      <p:to>
                                        <p:strVal val="visible"/>
                                      </p:to>
                                    </p:set>
                                    <p:anim calcmode="lin" valueType="num">
                                      <p:cBhvr>
                                        <p:cTn id="24" dur="500" fill="hold"/>
                                        <p:tgtEl>
                                          <p:spTgt spid="7">
                                            <p:txEl>
                                              <p:pRg st="7" end="7"/>
                                            </p:txEl>
                                          </p:spTgt>
                                        </p:tgtEl>
                                        <p:attrNameLst>
                                          <p:attrName>ppt_w</p:attrName>
                                        </p:attrNameLst>
                                      </p:cBhvr>
                                      <p:tavLst>
                                        <p:tav tm="0">
                                          <p:val>
                                            <p:fltVal val="0"/>
                                          </p:val>
                                        </p:tav>
                                        <p:tav tm="100000">
                                          <p:val>
                                            <p:strVal val="#ppt_w"/>
                                          </p:val>
                                        </p:tav>
                                      </p:tavLst>
                                    </p:anim>
                                    <p:anim calcmode="lin" valueType="num">
                                      <p:cBhvr>
                                        <p:cTn id="25" dur="500" fill="hold"/>
                                        <p:tgtEl>
                                          <p:spTgt spid="7">
                                            <p:txEl>
                                              <p:pRg st="7" end="7"/>
                                            </p:txEl>
                                          </p:spTgt>
                                        </p:tgtEl>
                                        <p:attrNameLst>
                                          <p:attrName>ppt_h</p:attrName>
                                        </p:attrNameLst>
                                      </p:cBhvr>
                                      <p:tavLst>
                                        <p:tav tm="0">
                                          <p:val>
                                            <p:fltVal val="0"/>
                                          </p:val>
                                        </p:tav>
                                        <p:tav tm="100000">
                                          <p:val>
                                            <p:strVal val="#ppt_h"/>
                                          </p:val>
                                        </p:tav>
                                      </p:tavLst>
                                    </p:anim>
                                    <p:animEffect transition="in" filter="fade">
                                      <p:cBhvr>
                                        <p:cTn id="26"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0" y="0"/>
            <a:ext cx="9144000" cy="990600"/>
          </a:xfrm>
          <a:solidFill>
            <a:srgbClr val="FDDC17"/>
          </a:solidFill>
        </p:spPr>
        <p:txBody>
          <a:bodyPr>
            <a:noAutofit/>
          </a:bodyPr>
          <a:lstStyle/>
          <a:p>
            <a:r>
              <a:rPr lang="zh-CN" altLang="en-US" sz="5400" dirty="0" smtClean="0">
                <a:ln>
                  <a:solidFill>
                    <a:schemeClr val="tx1"/>
                  </a:solidFill>
                </a:ln>
                <a:latin typeface="Century Gothic" pitchFamily="34" charset="0"/>
              </a:rPr>
              <a:t>解</a:t>
            </a:r>
            <a:r>
              <a:rPr lang="zh-CN" altLang="en-US" sz="5400" dirty="0" smtClean="0">
                <a:ln>
                  <a:solidFill>
                    <a:schemeClr val="tx1"/>
                  </a:solidFill>
                </a:ln>
                <a:latin typeface="Century Gothic" pitchFamily="34" charset="0"/>
              </a:rPr>
              <a:t>释</a:t>
            </a:r>
            <a:r>
              <a:rPr lang="en-US" altLang="zh-CN" sz="5400" dirty="0" smtClean="0">
                <a:ln>
                  <a:solidFill>
                    <a:schemeClr val="tx1"/>
                  </a:solidFill>
                </a:ln>
                <a:latin typeface="Century Gothic" pitchFamily="34" charset="0"/>
              </a:rPr>
              <a:t>《</a:t>
            </a:r>
            <a:r>
              <a:rPr lang="zh-CN" altLang="en-US" sz="5400" dirty="0" smtClean="0">
                <a:ln>
                  <a:solidFill>
                    <a:schemeClr val="tx1"/>
                  </a:solidFill>
                </a:ln>
                <a:latin typeface="Century Gothic" pitchFamily="34" charset="0"/>
              </a:rPr>
              <a:t>启示录</a:t>
            </a:r>
            <a:r>
              <a:rPr lang="en-US" altLang="zh-CN" sz="5400" dirty="0" smtClean="0">
                <a:ln>
                  <a:solidFill>
                    <a:schemeClr val="tx1"/>
                  </a:solidFill>
                </a:ln>
                <a:latin typeface="Century Gothic" pitchFamily="34" charset="0"/>
              </a:rPr>
              <a:t>》</a:t>
            </a:r>
            <a:r>
              <a:rPr lang="zh-CN" altLang="en-US" sz="5400" dirty="0" smtClean="0">
                <a:ln>
                  <a:solidFill>
                    <a:schemeClr val="tx1"/>
                  </a:solidFill>
                </a:ln>
                <a:latin typeface="Century Gothic" pitchFamily="34" charset="0"/>
              </a:rPr>
              <a:t>的</a:t>
            </a:r>
            <a:r>
              <a:rPr lang="zh-CN" altLang="en-US" sz="5400" dirty="0" smtClean="0">
                <a:ln>
                  <a:solidFill>
                    <a:schemeClr val="tx1"/>
                  </a:solidFill>
                </a:ln>
                <a:latin typeface="Century Gothic" pitchFamily="34" charset="0"/>
              </a:rPr>
              <a:t>不同方法</a:t>
            </a:r>
            <a:r>
              <a:rPr lang="en-US" altLang="zh-CN" sz="5400" dirty="0" smtClean="0">
                <a:ln>
                  <a:solidFill>
                    <a:schemeClr val="tx1"/>
                  </a:solidFill>
                </a:ln>
                <a:latin typeface="Century Gothic" pitchFamily="34" charset="0"/>
              </a:rPr>
              <a:t> </a:t>
            </a:r>
            <a:endParaRPr lang="en-US" sz="5400" dirty="0">
              <a:ln>
                <a:solidFill>
                  <a:schemeClr val="tx1"/>
                </a:solidFill>
              </a:ln>
              <a:solidFill>
                <a:srgbClr val="FFFFFF"/>
              </a:solidFill>
              <a:effectLst>
                <a:outerShdw blurRad="63500" dir="3600000" algn="tl" rotWithShape="0">
                  <a:srgbClr val="000000">
                    <a:alpha val="70000"/>
                  </a:srgbClr>
                </a:outerShdw>
              </a:effectLst>
              <a:latin typeface="Century Gothic" pitchFamily="34" charset="0"/>
            </a:endParaRPr>
          </a:p>
        </p:txBody>
      </p:sp>
      <p:sp>
        <p:nvSpPr>
          <p:cNvPr id="8" name="Title 3"/>
          <p:cNvSpPr txBox="1">
            <a:spLocks/>
          </p:cNvSpPr>
          <p:nvPr/>
        </p:nvSpPr>
        <p:spPr>
          <a:xfrm>
            <a:off x="0" y="6324600"/>
            <a:ext cx="9144000" cy="533400"/>
          </a:xfrm>
          <a:prstGeom prst="rect">
            <a:avLst/>
          </a:prstGeom>
          <a:solidFill>
            <a:srgbClr val="FDDC17"/>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normalizeH="0" baseline="0" noProof="0" dirty="0" smtClean="0">
                <a:uLnTx/>
                <a:uFillTx/>
                <a:latin typeface="Century Gothic" pitchFamily="34" charset="0"/>
                <a:ea typeface="+mj-ea"/>
                <a:cs typeface="+mj-cs"/>
              </a:rPr>
              <a:t>DIFFERENT METHODS OF INTERPRETATION</a:t>
            </a:r>
            <a:endParaRPr kumimoji="0" lang="en-US" sz="2400" i="0" u="none" strike="noStrike" kern="1200" normalizeH="0" baseline="0" noProof="0" dirty="0">
              <a:uLnTx/>
              <a:uFillTx/>
              <a:latin typeface="Century Gothic" pitchFamily="34" charset="0"/>
              <a:ea typeface="+mj-ea"/>
              <a:cs typeface="+mj-cs"/>
            </a:endParaRPr>
          </a:p>
        </p:txBody>
      </p:sp>
      <p:pic>
        <p:nvPicPr>
          <p:cNvPr id="147458" name="Picture 2" descr="GE 2015 [Comparison Essay/Investigative Journalism]: If you want ..."/>
          <p:cNvPicPr>
            <a:picLocks noChangeAspect="1" noChangeArrowheads="1"/>
          </p:cNvPicPr>
          <p:nvPr/>
        </p:nvPicPr>
        <p:blipFill>
          <a:blip r:embed="rId2" cstate="print"/>
          <a:srcRect/>
          <a:stretch>
            <a:fillRect/>
          </a:stretch>
        </p:blipFill>
        <p:spPr bwMode="auto">
          <a:xfrm>
            <a:off x="1143000" y="1295400"/>
            <a:ext cx="7391400" cy="4927602"/>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37595"/>
            <a:ext cx="8991600" cy="4401205"/>
          </a:xfrm>
          <a:prstGeom prst="rect">
            <a:avLst/>
          </a:prstGeom>
          <a:noFill/>
        </p:spPr>
        <p:txBody>
          <a:bodyPr wrap="square" rtlCol="0" anchor="ctr">
            <a:spAutoFit/>
          </a:bodyPr>
          <a:lstStyle/>
          <a:p>
            <a:pPr marL="236538" lvl="1" indent="-236538" algn="just">
              <a:buFont typeface="Arial" pitchFamily="34" charset="0"/>
              <a:buChar char="•"/>
            </a:pPr>
            <a:r>
              <a:rPr lang="en-US" altLang="zh-CN" sz="3600" dirty="0" smtClean="0">
                <a:ln>
                  <a:solidFill>
                    <a:srgbClr val="C00000"/>
                  </a:solidFill>
                </a:ln>
                <a:latin typeface="Arial Narrow" pitchFamily="34" charset="0"/>
              </a:rPr>
              <a:t>  </a:t>
            </a:r>
            <a:r>
              <a:rPr lang="zh-CN" altLang="en-US" sz="3600" dirty="0" smtClean="0">
                <a:ln>
                  <a:solidFill>
                    <a:srgbClr val="C00000"/>
                  </a:solidFill>
                </a:ln>
                <a:solidFill>
                  <a:srgbClr val="FF0000"/>
                </a:solidFill>
                <a:latin typeface="Arial Narrow" pitchFamily="34" charset="0"/>
              </a:rPr>
              <a:t>象征派观点</a:t>
            </a:r>
            <a:r>
              <a:rPr lang="en-US" altLang="zh-CN" sz="3600" dirty="0" smtClean="0">
                <a:ln>
                  <a:solidFill>
                    <a:srgbClr val="C00000"/>
                  </a:solidFill>
                </a:ln>
                <a:solidFill>
                  <a:srgbClr val="FF0000"/>
                </a:solidFill>
                <a:latin typeface="Arial Narrow" pitchFamily="34" charset="0"/>
              </a:rPr>
              <a:t>:</a:t>
            </a:r>
            <a:r>
              <a:rPr lang="en-US" altLang="zh-CN" sz="3600" dirty="0" smtClean="0">
                <a:ln>
                  <a:solidFill>
                    <a:srgbClr val="C00000"/>
                  </a:solidFill>
                </a:ln>
                <a:latin typeface="Arial Narrow" pitchFamily="34" charset="0"/>
              </a:rPr>
              <a:t> </a:t>
            </a:r>
            <a:r>
              <a:rPr lang="zh-CN" altLang="en-US" sz="3600" dirty="0" smtClean="0">
                <a:latin typeface="Arial Narrow" pitchFamily="34" charset="0"/>
              </a:rPr>
              <a:t>：</a:t>
            </a:r>
            <a:r>
              <a:rPr lang="zh-CN" altLang="en-US" sz="3600" dirty="0" smtClean="0">
                <a:ln>
                  <a:solidFill>
                    <a:schemeClr val="tx1"/>
                  </a:solidFill>
                </a:ln>
                <a:latin typeface="Arial Narrow" pitchFamily="34" charset="0"/>
              </a:rPr>
              <a:t>“一切都是象征和寓言”</a:t>
            </a:r>
          </a:p>
          <a:p>
            <a:pPr marL="517525" lvl="1" indent="-173038" algn="just">
              <a:buFont typeface="Arial" pitchFamily="34" charset="0"/>
              <a:buChar char="•"/>
              <a:tabLst>
                <a:tab pos="346075" algn="l"/>
              </a:tabLst>
            </a:pPr>
            <a:r>
              <a:rPr lang="zh-CN" altLang="en-US" sz="3600" dirty="0" smtClean="0">
                <a:ln>
                  <a:solidFill>
                    <a:schemeClr val="tx1"/>
                  </a:solidFill>
                </a:ln>
                <a:latin typeface="Arial Narrow" pitchFamily="34" charset="0"/>
              </a:rPr>
              <a:t>问题是：你是在使用经文支持你的观点，而非以经解经。每一代人根据他们当下的情况，对经文作出不同的解释。</a:t>
            </a:r>
          </a:p>
          <a:p>
            <a:pPr marL="517525" lvl="1" indent="-517525" algn="just"/>
            <a:endParaRPr lang="en-US" sz="3200" dirty="0" smtClean="0">
              <a:ln>
                <a:solidFill>
                  <a:srgbClr val="002060"/>
                </a:solidFill>
              </a:ln>
              <a:solidFill>
                <a:srgbClr val="002060"/>
              </a:solidFill>
              <a:latin typeface="Arial Narrow" pitchFamily="34" charset="0"/>
            </a:endParaRPr>
          </a:p>
          <a:p>
            <a:pPr marL="517525" lvl="1" indent="-517525" algn="just"/>
            <a:endParaRPr lang="en-US" sz="3200" dirty="0" smtClean="0">
              <a:ln>
                <a:solidFill>
                  <a:srgbClr val="002060"/>
                </a:solidFill>
              </a:ln>
              <a:solidFill>
                <a:srgbClr val="002060"/>
              </a:solidFill>
              <a:latin typeface="Arial Narrow" pitchFamily="34" charset="0"/>
            </a:endParaRPr>
          </a:p>
          <a:p>
            <a:pPr marL="625475" lvl="2" indent="-168275" algn="just">
              <a:buFont typeface="Arial" pitchFamily="34" charset="0"/>
              <a:buChar char="•"/>
            </a:pPr>
            <a:r>
              <a:rPr lang="en-US" b="1" dirty="0" smtClean="0">
                <a:solidFill>
                  <a:srgbClr val="FF0000"/>
                </a:solidFill>
              </a:rPr>
              <a:t>The</a:t>
            </a:r>
            <a:r>
              <a:rPr lang="en-US" b="1" dirty="0" smtClean="0"/>
              <a:t> </a:t>
            </a:r>
            <a:r>
              <a:rPr lang="en-US" b="1" dirty="0" smtClean="0">
                <a:solidFill>
                  <a:srgbClr val="FF0000"/>
                </a:solidFill>
              </a:rPr>
              <a:t>Idealist View:</a:t>
            </a:r>
            <a:r>
              <a:rPr lang="en-US" dirty="0" smtClean="0">
                <a:solidFill>
                  <a:srgbClr val="FF0000"/>
                </a:solidFill>
              </a:rPr>
              <a:t> </a:t>
            </a:r>
            <a:r>
              <a:rPr lang="en-US" dirty="0" smtClean="0"/>
              <a:t>“It’s ALL symbolism and allegory”</a:t>
            </a:r>
          </a:p>
          <a:p>
            <a:pPr marL="625475" lvl="2" indent="-168275">
              <a:buFont typeface="Arial" pitchFamily="34" charset="0"/>
              <a:buChar char="•"/>
            </a:pPr>
            <a:r>
              <a:rPr lang="en-US" b="1" dirty="0" smtClean="0"/>
              <a:t>Problem</a:t>
            </a:r>
            <a:r>
              <a:rPr lang="en-US" dirty="0" smtClean="0"/>
              <a:t>: You make Scripture support your view rather                                                      than interpret Scripture in light of other Scriptures. Each                                           generation interprets it differently in light of their current situation.</a:t>
            </a:r>
          </a:p>
        </p:txBody>
      </p:sp>
      <p:sp>
        <p:nvSpPr>
          <p:cNvPr id="8" name="Title 3"/>
          <p:cNvSpPr txBox="1">
            <a:spLocks/>
          </p:cNvSpPr>
          <p:nvPr/>
        </p:nvSpPr>
        <p:spPr>
          <a:xfrm>
            <a:off x="0" y="6477000"/>
            <a:ext cx="9144000" cy="381000"/>
          </a:xfrm>
          <a:prstGeom prst="rect">
            <a:avLst/>
          </a:prstGeom>
          <a:solidFill>
            <a:srgbClr val="FDDC17"/>
          </a:solidFill>
          <a:ln>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FDDC17"/>
          </a:solidFill>
          <a:ln>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pic>
        <p:nvPicPr>
          <p:cNvPr id="5" name="Picture 2" descr="Confused Emoji Transparent PNG | PNG Mart"/>
          <p:cNvPicPr>
            <a:picLocks noChangeAspect="1" noChangeArrowheads="1"/>
          </p:cNvPicPr>
          <p:nvPr/>
        </p:nvPicPr>
        <p:blipFill>
          <a:blip r:embed="rId2" cstate="print"/>
          <a:srcRect/>
          <a:stretch>
            <a:fillRect/>
          </a:stretch>
        </p:blipFill>
        <p:spPr bwMode="auto">
          <a:xfrm>
            <a:off x="6553200" y="3048000"/>
            <a:ext cx="2362200" cy="236220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90600"/>
          </a:xfrm>
          <a:solidFill>
            <a:srgbClr val="003300"/>
          </a:solidFill>
        </p:spPr>
        <p:txBody>
          <a:bodyPr>
            <a:noAutofit/>
          </a:bodyPr>
          <a:lstStyle/>
          <a:p>
            <a:r>
              <a:rPr lang="zh-CN" altLang="en-US" sz="7200" b="1" dirty="0" smtClean="0">
                <a:ln w="18415" cmpd="sng">
                  <a:solidFill>
                    <a:schemeClr val="tx1"/>
                  </a:solidFill>
                  <a:prstDash val="solid"/>
                </a:ln>
                <a:solidFill>
                  <a:srgbClr val="FDDC17"/>
                </a:solidFill>
                <a:effectLst>
                  <a:outerShdw blurRad="63500" dir="3600000" algn="tl" rotWithShape="0">
                    <a:srgbClr val="000000">
                      <a:alpha val="70000"/>
                    </a:srgbClr>
                  </a:outerShdw>
                </a:effectLst>
                <a:latin typeface="Copperplate Gothic Bold" pitchFamily="34" charset="0"/>
              </a:rPr>
              <a:t>启示录</a:t>
            </a:r>
            <a:endParaRPr lang="en-US" sz="7200" b="1" dirty="0">
              <a:ln w="18415" cmpd="sng">
                <a:solidFill>
                  <a:schemeClr val="tx1"/>
                </a:solidFill>
                <a:prstDash val="solid"/>
              </a:ln>
              <a:solidFill>
                <a:srgbClr val="FDDC17"/>
              </a:solidFill>
              <a:effectLst>
                <a:outerShdw blurRad="63500" dir="3600000" algn="tl" rotWithShape="0">
                  <a:srgbClr val="000000">
                    <a:alpha val="70000"/>
                  </a:srgbClr>
                </a:outerShdw>
              </a:effectLst>
              <a:latin typeface="Copperplate Gothic Bold" pitchFamily="34" charset="0"/>
            </a:endParaRPr>
          </a:p>
        </p:txBody>
      </p:sp>
      <p:sp>
        <p:nvSpPr>
          <p:cNvPr id="6" name="TextBox 5"/>
          <p:cNvSpPr txBox="1"/>
          <p:nvPr/>
        </p:nvSpPr>
        <p:spPr>
          <a:xfrm>
            <a:off x="0" y="1295400"/>
            <a:ext cx="9144000" cy="4555093"/>
          </a:xfrm>
          <a:prstGeom prst="rect">
            <a:avLst/>
          </a:prstGeom>
          <a:noFill/>
        </p:spPr>
        <p:txBody>
          <a:bodyPr wrap="square" rtlCol="0" anchor="ctr">
            <a:spAutoFit/>
          </a:bodyPr>
          <a:lstStyle/>
          <a:p>
            <a:pPr marL="225425" lvl="1" indent="-225425">
              <a:buFont typeface="Arial" charset="0"/>
              <a:buChar char="•"/>
            </a:pPr>
            <a:r>
              <a:rPr lang="zh-CN" altLang="en-US" sz="4000" dirty="0" smtClean="0">
                <a:ln>
                  <a:solidFill>
                    <a:srgbClr val="003300"/>
                  </a:solidFill>
                </a:ln>
                <a:solidFill>
                  <a:srgbClr val="000000"/>
                </a:solidFill>
              </a:rPr>
              <a:t>根据</a:t>
            </a:r>
            <a:r>
              <a:rPr lang="en-US" altLang="zh-CN" sz="4000" dirty="0" smtClean="0">
                <a:ln>
                  <a:solidFill>
                    <a:srgbClr val="003300"/>
                  </a:solidFill>
                </a:ln>
                <a:solidFill>
                  <a:srgbClr val="000000"/>
                </a:solidFill>
              </a:rPr>
              <a:t>《</a:t>
            </a:r>
            <a:r>
              <a:rPr lang="zh-CN" altLang="en-US" sz="4000" dirty="0" smtClean="0">
                <a:ln>
                  <a:solidFill>
                    <a:srgbClr val="003300"/>
                  </a:solidFill>
                </a:ln>
                <a:solidFill>
                  <a:srgbClr val="000000"/>
                </a:solidFill>
              </a:rPr>
              <a:t>圣经</a:t>
            </a:r>
            <a:r>
              <a:rPr lang="en-US" altLang="zh-CN" sz="4000" dirty="0" smtClean="0">
                <a:ln>
                  <a:solidFill>
                    <a:srgbClr val="003300"/>
                  </a:solidFill>
                </a:ln>
                <a:solidFill>
                  <a:srgbClr val="000000"/>
                </a:solidFill>
              </a:rPr>
              <a:t>》</a:t>
            </a:r>
            <a:r>
              <a:rPr lang="zh-CN" altLang="en-US" sz="4000" dirty="0" smtClean="0">
                <a:ln>
                  <a:solidFill>
                    <a:srgbClr val="003300"/>
                  </a:solidFill>
                </a:ln>
                <a:solidFill>
                  <a:srgbClr val="000000"/>
                </a:solidFill>
              </a:rPr>
              <a:t>接下来会发生什么？</a:t>
            </a:r>
            <a:endParaRPr lang="en-US" sz="4000" dirty="0" smtClean="0">
              <a:ln>
                <a:solidFill>
                  <a:srgbClr val="003300"/>
                </a:solidFill>
              </a:ln>
              <a:solidFill>
                <a:srgbClr val="000000"/>
              </a:solidFill>
            </a:endParaRPr>
          </a:p>
          <a:p>
            <a:pPr marL="682625" lvl="2" indent="-225425">
              <a:buFont typeface="Arial" charset="0"/>
              <a:buChar char="•"/>
            </a:pPr>
            <a:r>
              <a:rPr lang="en-US" sz="2400" dirty="0" smtClean="0">
                <a:solidFill>
                  <a:srgbClr val="000000"/>
                </a:solidFill>
              </a:rPr>
              <a:t>What will happen next according to the Bible?</a:t>
            </a:r>
          </a:p>
          <a:p>
            <a:pPr marL="682625" lvl="2" indent="-225425"/>
            <a:endParaRPr lang="en-US" sz="800" dirty="0" smtClean="0">
              <a:solidFill>
                <a:srgbClr val="000000"/>
              </a:solidFill>
            </a:endParaRPr>
          </a:p>
          <a:p>
            <a:pPr marL="225425" lvl="1" indent="-225425">
              <a:buFont typeface="Arial" charset="0"/>
              <a:buChar char="•"/>
            </a:pPr>
            <a:r>
              <a:rPr lang="zh-CN" altLang="en-US" sz="4000" dirty="0" smtClean="0">
                <a:ln>
                  <a:solidFill>
                    <a:srgbClr val="003300"/>
                  </a:solidFill>
                </a:ln>
                <a:solidFill>
                  <a:srgbClr val="000000"/>
                </a:solidFill>
              </a:rPr>
              <a:t>末世的四种主要观点是怎样的？</a:t>
            </a:r>
            <a:endParaRPr lang="en-US" sz="4000" dirty="0" smtClean="0">
              <a:ln>
                <a:solidFill>
                  <a:srgbClr val="003300"/>
                </a:solidFill>
              </a:ln>
              <a:solidFill>
                <a:srgbClr val="000000"/>
              </a:solidFill>
            </a:endParaRPr>
          </a:p>
          <a:p>
            <a:pPr marL="682625" lvl="2" indent="-225425">
              <a:buFont typeface="Arial" charset="0"/>
              <a:buChar char="•"/>
            </a:pPr>
            <a:r>
              <a:rPr lang="en-US" sz="2400" dirty="0" smtClean="0">
                <a:solidFill>
                  <a:srgbClr val="000000"/>
                </a:solidFill>
              </a:rPr>
              <a:t>What are the 4 main views of  the END TIMES?</a:t>
            </a:r>
          </a:p>
          <a:p>
            <a:pPr marL="682625" lvl="2" indent="-225425">
              <a:buFont typeface="Arial" charset="0"/>
              <a:buChar char="•"/>
            </a:pPr>
            <a:endParaRPr lang="en-US" sz="800" dirty="0" smtClean="0">
              <a:solidFill>
                <a:srgbClr val="000000"/>
              </a:solidFill>
            </a:endParaRPr>
          </a:p>
          <a:p>
            <a:pPr marL="225425" lvl="2" indent="-225425">
              <a:buFont typeface="Arial" charset="0"/>
              <a:buChar char="•"/>
            </a:pPr>
            <a:endParaRPr lang="en-US" sz="1000" dirty="0" smtClean="0">
              <a:solidFill>
                <a:srgbClr val="000000"/>
              </a:solidFill>
            </a:endParaRPr>
          </a:p>
          <a:p>
            <a:pPr marL="225425" lvl="2" indent="-225425">
              <a:buFont typeface="Arial" charset="0"/>
              <a:buChar char="•"/>
            </a:pPr>
            <a:r>
              <a:rPr lang="zh-CN" altLang="en-US" sz="3900" dirty="0" smtClean="0">
                <a:ln>
                  <a:solidFill>
                    <a:srgbClr val="003300"/>
                  </a:solidFill>
                </a:ln>
                <a:solidFill>
                  <a:srgbClr val="000000"/>
                </a:solidFill>
              </a:rPr>
              <a:t>在耶稣再临之前还有什么事情必须发生？</a:t>
            </a:r>
            <a:endParaRPr lang="en-US" sz="3900" dirty="0" smtClean="0">
              <a:ln>
                <a:solidFill>
                  <a:srgbClr val="003300"/>
                </a:solidFill>
              </a:ln>
              <a:solidFill>
                <a:srgbClr val="000000"/>
              </a:solidFill>
            </a:endParaRPr>
          </a:p>
          <a:p>
            <a:pPr marL="682625" lvl="3" indent="-225425">
              <a:buFont typeface="Arial" charset="0"/>
              <a:buChar char="•"/>
            </a:pPr>
            <a:r>
              <a:rPr lang="en-US" sz="2400" dirty="0" smtClean="0">
                <a:solidFill>
                  <a:srgbClr val="000000"/>
                </a:solidFill>
              </a:rPr>
              <a:t>Is there anything that must still happen before Jesus can return?</a:t>
            </a:r>
          </a:p>
          <a:p>
            <a:pPr marL="682625" lvl="3" indent="-225425">
              <a:buFont typeface="Arial" charset="0"/>
              <a:buChar char="•"/>
            </a:pPr>
            <a:endParaRPr lang="en-US" sz="800" dirty="0" smtClean="0">
              <a:solidFill>
                <a:srgbClr val="000000"/>
              </a:solidFill>
            </a:endParaRPr>
          </a:p>
          <a:p>
            <a:pPr marL="225425" lvl="2" indent="-225425">
              <a:buFont typeface="Arial" charset="0"/>
              <a:buChar char="•"/>
            </a:pPr>
            <a:r>
              <a:rPr lang="zh-CN" altLang="en-US" sz="4000" dirty="0" smtClean="0">
                <a:ln>
                  <a:solidFill>
                    <a:srgbClr val="003300"/>
                  </a:solidFill>
                </a:ln>
                <a:solidFill>
                  <a:srgbClr val="000000"/>
                </a:solidFill>
              </a:rPr>
              <a:t>我能做什</a:t>
            </a:r>
            <a:r>
              <a:rPr lang="zh-CN" altLang="en-US" sz="4000" dirty="0" smtClean="0">
                <a:ln>
                  <a:solidFill>
                    <a:srgbClr val="003300"/>
                  </a:solidFill>
                </a:ln>
                <a:solidFill>
                  <a:srgbClr val="000000"/>
                </a:solidFill>
              </a:rPr>
              <a:t>么来预备耶</a:t>
            </a:r>
            <a:r>
              <a:rPr lang="zh-CN" altLang="en-US" sz="4000" dirty="0" smtClean="0">
                <a:ln>
                  <a:solidFill>
                    <a:srgbClr val="003300"/>
                  </a:solidFill>
                </a:ln>
                <a:solidFill>
                  <a:srgbClr val="000000"/>
                </a:solidFill>
              </a:rPr>
              <a:t>稣的再临？</a:t>
            </a:r>
            <a:endParaRPr lang="en-US" sz="4000" dirty="0" smtClean="0">
              <a:ln>
                <a:solidFill>
                  <a:srgbClr val="003300"/>
                </a:solidFill>
              </a:ln>
              <a:solidFill>
                <a:srgbClr val="000000"/>
              </a:solidFill>
            </a:endParaRPr>
          </a:p>
          <a:p>
            <a:pPr marL="682625" lvl="3" indent="-225425">
              <a:buFont typeface="Arial" charset="0"/>
              <a:buChar char="•"/>
            </a:pPr>
            <a:r>
              <a:rPr lang="en-US" sz="2400" dirty="0" smtClean="0">
                <a:solidFill>
                  <a:srgbClr val="000000"/>
                </a:solidFill>
              </a:rPr>
              <a:t>What can I do to get ready  for the RETURN OF JESUS?</a:t>
            </a:r>
          </a:p>
        </p:txBody>
      </p:sp>
      <p:pic>
        <p:nvPicPr>
          <p:cNvPr id="60420" name="Picture 4" descr="Http://www.alef.net/ALEFAnimatedGifs/Household-Lights/Candle.Gif"/>
          <p:cNvPicPr>
            <a:picLocks noChangeAspect="1" noChangeArrowheads="1" noCrop="1"/>
          </p:cNvPicPr>
          <p:nvPr/>
        </p:nvPicPr>
        <p:blipFill>
          <a:blip r:embed="rId2" cstate="print"/>
          <a:srcRect/>
          <a:stretch>
            <a:fillRect/>
          </a:stretch>
        </p:blipFill>
        <p:spPr bwMode="auto">
          <a:xfrm>
            <a:off x="7924800" y="4800600"/>
            <a:ext cx="1006384" cy="1367902"/>
          </a:xfrm>
          <a:prstGeom prst="rect">
            <a:avLst/>
          </a:prstGeom>
          <a:noFill/>
        </p:spPr>
      </p:pic>
      <p:sp>
        <p:nvSpPr>
          <p:cNvPr id="5" name="Title 3"/>
          <p:cNvSpPr txBox="1">
            <a:spLocks/>
          </p:cNvSpPr>
          <p:nvPr/>
        </p:nvSpPr>
        <p:spPr>
          <a:xfrm>
            <a:off x="0" y="6324600"/>
            <a:ext cx="9144000" cy="533400"/>
          </a:xfrm>
          <a:prstGeom prst="rect">
            <a:avLst/>
          </a:prstGeom>
          <a:solidFill>
            <a:srgbClr val="0033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rPr>
              <a:t>REVELATION</a:t>
            </a: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81000"/>
            <a:ext cx="8991600" cy="6186309"/>
          </a:xfrm>
          <a:prstGeom prst="rect">
            <a:avLst/>
          </a:prstGeom>
          <a:noFill/>
        </p:spPr>
        <p:txBody>
          <a:bodyPr wrap="square" rtlCol="0">
            <a:spAutoFit/>
          </a:bodyPr>
          <a:lstStyle/>
          <a:p>
            <a:pPr marL="284163" lvl="1" indent="-284163" algn="just">
              <a:buFont typeface="Arial" pitchFamily="34" charset="0"/>
              <a:buChar char="•"/>
            </a:pPr>
            <a:r>
              <a:rPr lang="en-US" altLang="zh-CN" sz="2800" dirty="0" smtClean="0">
                <a:ln>
                  <a:solidFill>
                    <a:srgbClr val="C00000"/>
                  </a:solidFill>
                </a:ln>
                <a:solidFill>
                  <a:srgbClr val="FF0000"/>
                </a:solidFill>
                <a:latin typeface="Arial Narrow" pitchFamily="34" charset="0"/>
              </a:rPr>
              <a:t> </a:t>
            </a:r>
            <a:r>
              <a:rPr lang="zh-CN" altLang="en-US" sz="2800" b="1" dirty="0" smtClean="0">
                <a:ln>
                  <a:solidFill>
                    <a:srgbClr val="C00000"/>
                  </a:solidFill>
                </a:ln>
                <a:solidFill>
                  <a:srgbClr val="FF0000"/>
                </a:solidFill>
              </a:rPr>
              <a:t>实现派观点</a:t>
            </a:r>
            <a:r>
              <a:rPr lang="en-US" altLang="zh-CN" sz="2800" dirty="0" smtClean="0"/>
              <a:t>: </a:t>
            </a:r>
            <a:r>
              <a:rPr lang="en-US" altLang="zh-CN" sz="2800" dirty="0" smtClean="0">
                <a:ln>
                  <a:solidFill>
                    <a:schemeClr val="tx1"/>
                  </a:solidFill>
                </a:ln>
              </a:rPr>
              <a:t>“</a:t>
            </a:r>
            <a:r>
              <a:rPr lang="zh-CN" altLang="en-US" sz="2800" dirty="0" smtClean="0">
                <a:ln>
                  <a:solidFill>
                    <a:schemeClr val="tx1"/>
                  </a:solidFill>
                </a:ln>
              </a:rPr>
              <a:t>大多数，也许所有的圣经预言都已经发生了”</a:t>
            </a:r>
            <a:endParaRPr lang="en-US" sz="2800" dirty="0" smtClean="0">
              <a:ln>
                <a:solidFill>
                  <a:schemeClr val="tx1"/>
                </a:solidFill>
              </a:ln>
              <a:latin typeface="Arial Narrow" pitchFamily="34" charset="0"/>
            </a:endParaRPr>
          </a:p>
          <a:p>
            <a:pPr marL="746125" lvl="2" indent="-288925" algn="just">
              <a:buFont typeface="Arial" pitchFamily="34" charset="0"/>
              <a:buChar char="•"/>
            </a:pPr>
            <a:r>
              <a:rPr lang="zh-CN" altLang="en-US" sz="2800" b="1" dirty="0" smtClean="0">
                <a:ln>
                  <a:solidFill>
                    <a:schemeClr val="tx1"/>
                  </a:solidFill>
                </a:ln>
                <a:latin typeface="Arial Narrow" pitchFamily="34" charset="0"/>
              </a:rPr>
              <a:t>全部实现派</a:t>
            </a:r>
            <a:r>
              <a:rPr lang="zh-CN" altLang="en-US" sz="2800" dirty="0" smtClean="0">
                <a:ln>
                  <a:solidFill>
                    <a:schemeClr val="tx1"/>
                  </a:solidFill>
                </a:ln>
                <a:latin typeface="Arial Narrow" pitchFamily="34" charset="0"/>
              </a:rPr>
              <a:t>认为</a:t>
            </a:r>
            <a:r>
              <a:rPr lang="en-US" altLang="zh-CN" sz="2800" dirty="0" smtClean="0">
                <a:ln>
                  <a:solidFill>
                    <a:schemeClr val="tx1"/>
                  </a:solidFill>
                </a:ln>
                <a:latin typeface="Arial Narrow" pitchFamily="34" charset="0"/>
              </a:rPr>
              <a:t>《</a:t>
            </a:r>
            <a:r>
              <a:rPr lang="zh-CN" altLang="en-US" sz="2800" dirty="0" smtClean="0">
                <a:ln>
                  <a:solidFill>
                    <a:schemeClr val="tx1"/>
                  </a:solidFill>
                </a:ln>
                <a:latin typeface="Arial Narrow" pitchFamily="34" charset="0"/>
              </a:rPr>
              <a:t>启示录</a:t>
            </a:r>
            <a:r>
              <a:rPr lang="en-US" altLang="zh-CN" sz="2800" dirty="0" smtClean="0">
                <a:ln>
                  <a:solidFill>
                    <a:schemeClr val="tx1"/>
                  </a:solidFill>
                </a:ln>
                <a:latin typeface="Arial Narrow" pitchFamily="34" charset="0"/>
              </a:rPr>
              <a:t>》</a:t>
            </a:r>
            <a:r>
              <a:rPr lang="zh-CN" altLang="en-US" sz="2800" dirty="0" smtClean="0">
                <a:ln>
                  <a:solidFill>
                    <a:schemeClr val="tx1"/>
                  </a:solidFill>
                </a:ln>
                <a:latin typeface="Arial Narrow" pitchFamily="34" charset="0"/>
              </a:rPr>
              <a:t>中的所有事件都随着公元</a:t>
            </a:r>
            <a:r>
              <a:rPr lang="en-US" altLang="zh-CN" sz="2800" dirty="0" smtClean="0">
                <a:ln>
                  <a:solidFill>
                    <a:schemeClr val="tx1"/>
                  </a:solidFill>
                </a:ln>
                <a:latin typeface="Arial Narrow" pitchFamily="34" charset="0"/>
              </a:rPr>
              <a:t>70</a:t>
            </a:r>
            <a:r>
              <a:rPr lang="zh-CN" altLang="en-US" sz="2800" dirty="0" smtClean="0">
                <a:ln>
                  <a:solidFill>
                    <a:schemeClr val="tx1"/>
                  </a:solidFill>
                </a:ln>
                <a:latin typeface="Arial Narrow" pitchFamily="34" charset="0"/>
              </a:rPr>
              <a:t>年耶路撒冷的毁灭而实现了。</a:t>
            </a:r>
          </a:p>
          <a:p>
            <a:pPr marL="746125" lvl="2" indent="-288925" algn="just">
              <a:buFont typeface="Arial" pitchFamily="34" charset="0"/>
              <a:buChar char="•"/>
            </a:pPr>
            <a:r>
              <a:rPr lang="zh-CN" altLang="en-US" sz="2800" b="1" dirty="0" smtClean="0">
                <a:ln>
                  <a:solidFill>
                    <a:schemeClr val="tx1"/>
                  </a:solidFill>
                </a:ln>
                <a:latin typeface="Arial Narrow" pitchFamily="34" charset="0"/>
              </a:rPr>
              <a:t>部分实现派</a:t>
            </a:r>
            <a:r>
              <a:rPr lang="zh-CN" altLang="en-US" sz="2800" dirty="0" smtClean="0">
                <a:ln>
                  <a:solidFill>
                    <a:schemeClr val="tx1"/>
                  </a:solidFill>
                </a:ln>
                <a:latin typeface="Arial Narrow" pitchFamily="34" charset="0"/>
              </a:rPr>
              <a:t>认为，除了耶稣要再来建立祂的国度之外，大多数事件都已经发生了。</a:t>
            </a:r>
          </a:p>
          <a:p>
            <a:pPr marL="746125" lvl="2" indent="-288925" algn="just">
              <a:buFont typeface="Arial" pitchFamily="34" charset="0"/>
              <a:buChar char="•"/>
            </a:pPr>
            <a:r>
              <a:rPr lang="zh-CN" altLang="en-US" sz="2800" b="1" dirty="0" smtClean="0">
                <a:ln>
                  <a:solidFill>
                    <a:schemeClr val="tx1"/>
                  </a:solidFill>
                </a:ln>
                <a:latin typeface="Arial Narrow" pitchFamily="34" charset="0"/>
              </a:rPr>
              <a:t>问题是</a:t>
            </a:r>
            <a:r>
              <a:rPr lang="zh-CN" altLang="en-US" sz="2800" dirty="0" smtClean="0">
                <a:ln>
                  <a:solidFill>
                    <a:schemeClr val="tx1"/>
                  </a:solidFill>
                </a:ln>
                <a:latin typeface="Arial Narrow" pitchFamily="34" charset="0"/>
              </a:rPr>
              <a:t>：耶路撒冷是在公元</a:t>
            </a:r>
            <a:r>
              <a:rPr lang="en-US" altLang="zh-CN" sz="2800" dirty="0" smtClean="0">
                <a:ln>
                  <a:solidFill>
                    <a:schemeClr val="tx1"/>
                  </a:solidFill>
                </a:ln>
                <a:latin typeface="Arial Narrow" pitchFamily="34" charset="0"/>
              </a:rPr>
              <a:t>70</a:t>
            </a:r>
            <a:r>
              <a:rPr lang="zh-CN" altLang="en-US" sz="2800" dirty="0" smtClean="0">
                <a:ln>
                  <a:solidFill>
                    <a:schemeClr val="tx1"/>
                  </a:solidFill>
                </a:ln>
                <a:latin typeface="Arial Narrow" pitchFamily="34" charset="0"/>
              </a:rPr>
              <a:t>年陷落的，而这些预言直到公元</a:t>
            </a:r>
            <a:r>
              <a:rPr lang="en-US" altLang="zh-CN" sz="2800" dirty="0" smtClean="0">
                <a:ln>
                  <a:solidFill>
                    <a:schemeClr val="tx1"/>
                  </a:solidFill>
                </a:ln>
                <a:latin typeface="Arial Narrow" pitchFamily="34" charset="0"/>
              </a:rPr>
              <a:t>90</a:t>
            </a:r>
            <a:r>
              <a:rPr lang="zh-CN" altLang="en-US" sz="2800" dirty="0" smtClean="0">
                <a:ln>
                  <a:solidFill>
                    <a:schemeClr val="tx1"/>
                  </a:solidFill>
                </a:ln>
                <a:latin typeface="Arial Narrow" pitchFamily="34" charset="0"/>
              </a:rPr>
              <a:t>年代才出现。书中说这些事件“尚待发生”。</a:t>
            </a:r>
            <a:endParaRPr lang="en-US" sz="2800" dirty="0" smtClean="0">
              <a:ln>
                <a:solidFill>
                  <a:schemeClr val="tx1"/>
                </a:solidFill>
              </a:ln>
              <a:solidFill>
                <a:srgbClr val="002060"/>
              </a:solidFill>
              <a:latin typeface="Arial Narrow" pitchFamily="34" charset="0"/>
            </a:endParaRPr>
          </a:p>
          <a:p>
            <a:pPr marL="625475" lvl="2" indent="-168275">
              <a:buFont typeface="Arial" pitchFamily="34" charset="0"/>
              <a:buChar char="•"/>
            </a:pPr>
            <a:endParaRPr lang="en-US" b="1" dirty="0" smtClean="0">
              <a:solidFill>
                <a:srgbClr val="FF0000"/>
              </a:solidFill>
            </a:endParaRPr>
          </a:p>
          <a:p>
            <a:pPr marL="625475" lvl="2" indent="-168275">
              <a:buFont typeface="Arial" pitchFamily="34" charset="0"/>
              <a:buChar char="•"/>
            </a:pPr>
            <a:r>
              <a:rPr lang="en-US" b="1" dirty="0" smtClean="0">
                <a:solidFill>
                  <a:srgbClr val="FF0000"/>
                </a:solidFill>
              </a:rPr>
              <a:t>The Preterist View</a:t>
            </a:r>
            <a:r>
              <a:rPr lang="en-US" dirty="0" smtClean="0">
                <a:solidFill>
                  <a:srgbClr val="FF0000"/>
                </a:solidFill>
              </a:rPr>
              <a:t>: </a:t>
            </a:r>
            <a:r>
              <a:rPr lang="en-US" dirty="0" smtClean="0"/>
              <a:t>“Most, maybe all Bible prophecy has already happened.”</a:t>
            </a:r>
          </a:p>
          <a:p>
            <a:pPr marL="625475" lvl="2" indent="-168275">
              <a:buFont typeface="Arial" pitchFamily="34" charset="0"/>
              <a:buChar char="•"/>
            </a:pPr>
            <a:r>
              <a:rPr lang="en-US" b="1" dirty="0" smtClean="0"/>
              <a:t>Full Preterist view</a:t>
            </a:r>
            <a:r>
              <a:rPr lang="en-US" dirty="0" smtClean="0"/>
              <a:t> believes all of the events in Revelation were                                     fulfilled with the destruction of Jerusalem in 70 AD. </a:t>
            </a:r>
          </a:p>
          <a:p>
            <a:pPr marL="625475" lvl="2" indent="-168275">
              <a:buFont typeface="Arial" pitchFamily="34" charset="0"/>
              <a:buChar char="•"/>
            </a:pPr>
            <a:r>
              <a:rPr lang="en-US" b="1" dirty="0" smtClean="0"/>
              <a:t>Partial Preterist view</a:t>
            </a:r>
            <a:r>
              <a:rPr lang="en-US" dirty="0" smtClean="0"/>
              <a:t> says most events have happened except the                                     return of Jesus to set up His kingdom.</a:t>
            </a:r>
          </a:p>
          <a:p>
            <a:pPr marL="625475" lvl="2" indent="-168275">
              <a:buFont typeface="Arial" pitchFamily="34" charset="0"/>
              <a:buChar char="•"/>
            </a:pPr>
            <a:r>
              <a:rPr lang="en-US" b="1" dirty="0" smtClean="0"/>
              <a:t>Problem</a:t>
            </a:r>
            <a:r>
              <a:rPr lang="en-US" dirty="0" smtClean="0"/>
              <a:t>: Jerusalem fell in 70 AD. The prophecies weren’t written                                       until the 90s AD. The book states that these events are “still to come”. </a:t>
            </a:r>
          </a:p>
        </p:txBody>
      </p:sp>
      <p:sp>
        <p:nvSpPr>
          <p:cNvPr id="8" name="Title 3"/>
          <p:cNvSpPr txBox="1">
            <a:spLocks/>
          </p:cNvSpPr>
          <p:nvPr/>
        </p:nvSpPr>
        <p:spPr>
          <a:xfrm>
            <a:off x="0" y="6477000"/>
            <a:ext cx="9144000" cy="381000"/>
          </a:xfrm>
          <a:prstGeom prst="rect">
            <a:avLst/>
          </a:prstGeom>
          <a:solidFill>
            <a:srgbClr val="FDDC17"/>
          </a:solidFill>
          <a:ln>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FDDC17"/>
          </a:solidFill>
          <a:ln>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pic>
        <p:nvPicPr>
          <p:cNvPr id="114692" name="Picture 4" descr="Confused Emoji Transparent Images PNG | PNG Mart"/>
          <p:cNvPicPr>
            <a:picLocks noChangeAspect="1" noChangeArrowheads="1"/>
          </p:cNvPicPr>
          <p:nvPr/>
        </p:nvPicPr>
        <p:blipFill>
          <a:blip r:embed="rId2" cstate="print"/>
          <a:srcRect/>
          <a:stretch>
            <a:fillRect/>
          </a:stretch>
        </p:blipFill>
        <p:spPr bwMode="auto">
          <a:xfrm>
            <a:off x="7162800" y="4648200"/>
            <a:ext cx="1981200" cy="1981200"/>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09600"/>
            <a:ext cx="8839200" cy="4401205"/>
          </a:xfrm>
          <a:prstGeom prst="rect">
            <a:avLst/>
          </a:prstGeom>
          <a:noFill/>
        </p:spPr>
        <p:txBody>
          <a:bodyPr wrap="square" rtlCol="0">
            <a:spAutoFit/>
          </a:bodyPr>
          <a:lstStyle/>
          <a:p>
            <a:pPr marL="517525" lvl="1" indent="-517525" algn="just">
              <a:buFont typeface="Arial" charset="0"/>
              <a:buChar char="•"/>
            </a:pPr>
            <a:r>
              <a:rPr lang="zh-CN" altLang="en-US" sz="3600" dirty="0" smtClean="0">
                <a:ln>
                  <a:solidFill>
                    <a:srgbClr val="C00000"/>
                  </a:solidFill>
                </a:ln>
                <a:solidFill>
                  <a:srgbClr val="FF0000"/>
                </a:solidFill>
                <a:latin typeface="Arial Narrow" pitchFamily="34" charset="0"/>
              </a:rPr>
              <a:t>历史派观点</a:t>
            </a:r>
            <a:r>
              <a:rPr lang="zh-CN" altLang="en-US" sz="3600" dirty="0" smtClean="0">
                <a:latin typeface="Arial Narrow" pitchFamily="34" charset="0"/>
              </a:rPr>
              <a:t>：</a:t>
            </a:r>
            <a:r>
              <a:rPr lang="zh-CN" altLang="en-US" sz="3600" dirty="0" smtClean="0">
                <a:ln>
                  <a:solidFill>
                    <a:schemeClr val="tx1"/>
                  </a:solidFill>
                </a:ln>
                <a:latin typeface="Arial Narrow" pitchFamily="34" charset="0"/>
              </a:rPr>
              <a:t>“</a:t>
            </a:r>
            <a:r>
              <a:rPr lang="en-US" altLang="zh-CN" sz="3600" dirty="0" smtClean="0">
                <a:ln>
                  <a:solidFill>
                    <a:schemeClr val="tx1"/>
                  </a:solidFill>
                </a:ln>
                <a:latin typeface="Arial Narrow" pitchFamily="34" charset="0"/>
              </a:rPr>
              <a:t>《</a:t>
            </a:r>
            <a:r>
              <a:rPr lang="zh-CN" altLang="en-US" sz="3600" dirty="0" smtClean="0">
                <a:ln>
                  <a:solidFill>
                    <a:schemeClr val="tx1"/>
                  </a:solidFill>
                </a:ln>
                <a:latin typeface="Arial Narrow" pitchFamily="34" charset="0"/>
              </a:rPr>
              <a:t>启示录</a:t>
            </a:r>
            <a:r>
              <a:rPr lang="en-US" altLang="zh-CN" sz="3600" dirty="0" smtClean="0">
                <a:ln>
                  <a:solidFill>
                    <a:schemeClr val="tx1"/>
                  </a:solidFill>
                </a:ln>
                <a:latin typeface="Arial Narrow" pitchFamily="34" charset="0"/>
              </a:rPr>
              <a:t>》</a:t>
            </a:r>
            <a:r>
              <a:rPr lang="zh-CN" altLang="en-US" sz="3600" dirty="0" smtClean="0">
                <a:ln>
                  <a:solidFill>
                    <a:schemeClr val="tx1"/>
                  </a:solidFill>
                </a:ln>
                <a:latin typeface="Arial Narrow" pitchFamily="34" charset="0"/>
              </a:rPr>
              <a:t>并非预言，而是教会历史的概述。”</a:t>
            </a:r>
            <a:endParaRPr lang="en-US" altLang="zh-CN" sz="3600" dirty="0" smtClean="0">
              <a:ln>
                <a:solidFill>
                  <a:schemeClr val="tx1"/>
                </a:solidFill>
              </a:ln>
              <a:latin typeface="Arial Narrow" pitchFamily="34" charset="0"/>
            </a:endParaRPr>
          </a:p>
          <a:p>
            <a:pPr marL="517525" lvl="1" indent="-173038" algn="just">
              <a:buFont typeface="Arial" charset="0"/>
              <a:buChar char="•"/>
            </a:pPr>
            <a:r>
              <a:rPr lang="zh-CN" altLang="en-US" sz="3600" dirty="0" smtClean="0">
                <a:ln>
                  <a:solidFill>
                    <a:schemeClr val="tx1"/>
                  </a:solidFill>
                </a:ln>
                <a:latin typeface="Arial Narrow" pitchFamily="34" charset="0"/>
              </a:rPr>
              <a:t>问题是：</a:t>
            </a:r>
            <a:r>
              <a:rPr lang="en-US" altLang="zh-CN" sz="3600" dirty="0" smtClean="0">
                <a:ln>
                  <a:solidFill>
                    <a:schemeClr val="tx1"/>
                  </a:solidFill>
                </a:ln>
                <a:latin typeface="Arial Narrow" pitchFamily="34" charset="0"/>
              </a:rPr>
              <a:t>《</a:t>
            </a:r>
            <a:r>
              <a:rPr lang="zh-CN" altLang="en-US" sz="3600" dirty="0" smtClean="0">
                <a:ln>
                  <a:solidFill>
                    <a:schemeClr val="tx1"/>
                  </a:solidFill>
                </a:ln>
                <a:latin typeface="Arial Narrow" pitchFamily="34" charset="0"/>
              </a:rPr>
              <a:t>启示录</a:t>
            </a:r>
            <a:r>
              <a:rPr lang="en-US" altLang="zh-CN" sz="3600" dirty="0" smtClean="0">
                <a:ln>
                  <a:solidFill>
                    <a:schemeClr val="tx1"/>
                  </a:solidFill>
                </a:ln>
                <a:latin typeface="Arial Narrow" pitchFamily="34" charset="0"/>
              </a:rPr>
              <a:t>》</a:t>
            </a:r>
            <a:r>
              <a:rPr lang="zh-CN" altLang="en-US" sz="3600" dirty="0" smtClean="0">
                <a:ln>
                  <a:solidFill>
                    <a:schemeClr val="tx1"/>
                  </a:solidFill>
                </a:ln>
                <a:latin typeface="Arial Narrow" pitchFamily="34" charset="0"/>
              </a:rPr>
              <a:t>中提到的许多事情不适合放在历史上的任何时期。</a:t>
            </a:r>
          </a:p>
          <a:p>
            <a:pPr marL="517525" lvl="1" indent="-517525" algn="just"/>
            <a:endParaRPr lang="en-US" sz="3200" dirty="0" smtClean="0">
              <a:ln>
                <a:solidFill>
                  <a:srgbClr val="002060"/>
                </a:solidFill>
              </a:ln>
              <a:solidFill>
                <a:srgbClr val="002060"/>
              </a:solidFill>
              <a:latin typeface="Arial Narrow" pitchFamily="34" charset="0"/>
            </a:endParaRPr>
          </a:p>
          <a:p>
            <a:pPr marL="517525" lvl="1" indent="-517525" algn="just"/>
            <a:endParaRPr lang="en-US" sz="3200" dirty="0" smtClean="0">
              <a:ln>
                <a:solidFill>
                  <a:srgbClr val="002060"/>
                </a:solidFill>
              </a:ln>
              <a:solidFill>
                <a:srgbClr val="002060"/>
              </a:solidFill>
              <a:latin typeface="Arial Narrow" pitchFamily="34" charset="0"/>
            </a:endParaRPr>
          </a:p>
          <a:p>
            <a:pPr marL="625475" lvl="2" indent="-168275">
              <a:buFont typeface="Arial" pitchFamily="34" charset="0"/>
              <a:buChar char="•"/>
            </a:pPr>
            <a:r>
              <a:rPr lang="en-US" b="1" dirty="0" smtClean="0">
                <a:solidFill>
                  <a:srgbClr val="FF0000"/>
                </a:solidFill>
              </a:rPr>
              <a:t>The</a:t>
            </a:r>
            <a:r>
              <a:rPr lang="en-US" dirty="0" smtClean="0">
                <a:solidFill>
                  <a:srgbClr val="FF0000"/>
                </a:solidFill>
              </a:rPr>
              <a:t> </a:t>
            </a:r>
            <a:r>
              <a:rPr lang="en-US" b="1" dirty="0" smtClean="0">
                <a:solidFill>
                  <a:srgbClr val="FF0000"/>
                </a:solidFill>
              </a:rPr>
              <a:t>Historicist View: </a:t>
            </a:r>
            <a:r>
              <a:rPr lang="en-US" dirty="0" smtClean="0"/>
              <a:t>“Revelation is not prophecy, but an                                              overview of church history.”</a:t>
            </a:r>
          </a:p>
          <a:p>
            <a:pPr marL="625475" lvl="2" indent="-168275">
              <a:buFont typeface="Arial" pitchFamily="34" charset="0"/>
              <a:buChar char="•"/>
            </a:pPr>
            <a:r>
              <a:rPr lang="en-US" b="1" dirty="0" smtClean="0"/>
              <a:t>Problem:</a:t>
            </a:r>
            <a:r>
              <a:rPr lang="en-US" dirty="0" smtClean="0"/>
              <a:t> Many things mentioned in Revelation don’t                                                            fit anywhere in history. </a:t>
            </a:r>
          </a:p>
        </p:txBody>
      </p:sp>
      <p:sp>
        <p:nvSpPr>
          <p:cNvPr id="8" name="Title 3"/>
          <p:cNvSpPr txBox="1">
            <a:spLocks/>
          </p:cNvSpPr>
          <p:nvPr/>
        </p:nvSpPr>
        <p:spPr>
          <a:xfrm>
            <a:off x="0" y="6477000"/>
            <a:ext cx="9144000" cy="381000"/>
          </a:xfrm>
          <a:prstGeom prst="rect">
            <a:avLst/>
          </a:prstGeom>
          <a:solidFill>
            <a:srgbClr val="FDDC17"/>
          </a:solidFill>
          <a:ln>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FDDC17"/>
          </a:solidFill>
          <a:ln>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pic>
        <p:nvPicPr>
          <p:cNvPr id="113666" name="Picture 2" descr="Very Confused Thinking Emoji"/>
          <p:cNvPicPr>
            <a:picLocks noChangeAspect="1" noChangeArrowheads="1"/>
          </p:cNvPicPr>
          <p:nvPr/>
        </p:nvPicPr>
        <p:blipFill>
          <a:blip r:embed="rId2" cstate="print"/>
          <a:srcRect/>
          <a:stretch>
            <a:fillRect/>
          </a:stretch>
        </p:blipFill>
        <p:spPr bwMode="auto">
          <a:xfrm>
            <a:off x="5715000" y="2895600"/>
            <a:ext cx="3657600" cy="3657601"/>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09600"/>
            <a:ext cx="8991600" cy="5755422"/>
          </a:xfrm>
          <a:prstGeom prst="rect">
            <a:avLst/>
          </a:prstGeom>
          <a:noFill/>
        </p:spPr>
        <p:txBody>
          <a:bodyPr wrap="square" rtlCol="0" anchor="ctr">
            <a:spAutoFit/>
          </a:bodyPr>
          <a:lstStyle/>
          <a:p>
            <a:pPr marL="517525" lvl="1" indent="-457200" algn="just">
              <a:buFont typeface="Arial" pitchFamily="34" charset="0"/>
              <a:buChar char="•"/>
            </a:pPr>
            <a:r>
              <a:rPr lang="zh-CN" altLang="en-US" sz="3600" dirty="0" smtClean="0">
                <a:ln>
                  <a:solidFill>
                    <a:srgbClr val="C00000"/>
                  </a:solidFill>
                </a:ln>
                <a:solidFill>
                  <a:srgbClr val="FF0000"/>
                </a:solidFill>
                <a:latin typeface="Arial Narrow" pitchFamily="34" charset="0"/>
              </a:rPr>
              <a:t>未来派的观点</a:t>
            </a:r>
            <a:r>
              <a:rPr lang="zh-CN" altLang="en-US" sz="3600" dirty="0" smtClean="0">
                <a:ln>
                  <a:solidFill>
                    <a:schemeClr val="tx1"/>
                  </a:solidFill>
                </a:ln>
                <a:latin typeface="Arial Narrow" pitchFamily="34" charset="0"/>
              </a:rPr>
              <a:t>：</a:t>
            </a:r>
            <a:r>
              <a:rPr lang="en-US" altLang="zh-CN" sz="3600" dirty="0" smtClean="0">
                <a:ln>
                  <a:solidFill>
                    <a:schemeClr val="tx1"/>
                  </a:solidFill>
                </a:ln>
                <a:latin typeface="Arial Narrow" pitchFamily="34" charset="0"/>
              </a:rPr>
              <a:t>"《</a:t>
            </a:r>
            <a:r>
              <a:rPr lang="zh-CN" altLang="en-US" sz="3600" dirty="0" smtClean="0">
                <a:ln>
                  <a:solidFill>
                    <a:schemeClr val="tx1"/>
                  </a:solidFill>
                </a:ln>
                <a:latin typeface="Arial Narrow" pitchFamily="34" charset="0"/>
              </a:rPr>
              <a:t>启示录</a:t>
            </a:r>
            <a:r>
              <a:rPr lang="en-US" altLang="zh-CN" sz="3600" dirty="0" smtClean="0">
                <a:ln>
                  <a:solidFill>
                    <a:schemeClr val="tx1"/>
                  </a:solidFill>
                </a:ln>
                <a:latin typeface="Arial Narrow" pitchFamily="34" charset="0"/>
              </a:rPr>
              <a:t>》</a:t>
            </a:r>
            <a:r>
              <a:rPr lang="zh-CN" altLang="en-US" sz="3600" dirty="0" smtClean="0">
                <a:ln>
                  <a:solidFill>
                    <a:schemeClr val="tx1"/>
                  </a:solidFill>
                </a:ln>
                <a:latin typeface="Arial Narrow" pitchFamily="34" charset="0"/>
              </a:rPr>
              <a:t>中的细节应该照字面来理解。”</a:t>
            </a:r>
          </a:p>
          <a:p>
            <a:pPr marL="569913" lvl="1" indent="-165100" algn="just">
              <a:buFont typeface="Arial" pitchFamily="34" charset="0"/>
              <a:buChar char="•"/>
            </a:pPr>
            <a:r>
              <a:rPr lang="zh-CN" altLang="en-US" sz="3600" dirty="0" smtClean="0">
                <a:ln>
                  <a:solidFill>
                    <a:schemeClr val="tx1"/>
                  </a:solidFill>
                </a:ln>
                <a:latin typeface="Arial Narrow" pitchFamily="34" charset="0"/>
              </a:rPr>
              <a:t>象征和寓言应该根据圣经，而非根据文化观念或时事动态来解释。</a:t>
            </a:r>
          </a:p>
          <a:p>
            <a:pPr marL="569913" lvl="1" indent="-165100" algn="just">
              <a:buFont typeface="Arial" pitchFamily="34" charset="0"/>
              <a:buChar char="•"/>
            </a:pPr>
            <a:r>
              <a:rPr lang="zh-CN" altLang="en-US" sz="3600" dirty="0" smtClean="0">
                <a:ln>
                  <a:solidFill>
                    <a:schemeClr val="tx1"/>
                  </a:solidFill>
                </a:ln>
                <a:latin typeface="Arial Narrow" pitchFamily="34" charset="0"/>
              </a:rPr>
              <a:t>这是我们在理解</a:t>
            </a:r>
            <a:r>
              <a:rPr lang="en-US" altLang="zh-CN" sz="3600" dirty="0" smtClean="0">
                <a:ln>
                  <a:solidFill>
                    <a:schemeClr val="tx1"/>
                  </a:solidFill>
                </a:ln>
                <a:latin typeface="Arial Narrow" pitchFamily="34" charset="0"/>
              </a:rPr>
              <a:t>《</a:t>
            </a:r>
            <a:r>
              <a:rPr lang="zh-CN" altLang="en-US" sz="3600" dirty="0" smtClean="0">
                <a:ln>
                  <a:solidFill>
                    <a:schemeClr val="tx1"/>
                  </a:solidFill>
                </a:ln>
                <a:latin typeface="Arial Narrow" pitchFamily="34" charset="0"/>
              </a:rPr>
              <a:t>启示录</a:t>
            </a:r>
            <a:r>
              <a:rPr lang="en-US" altLang="zh-CN" sz="3600" dirty="0" smtClean="0">
                <a:ln>
                  <a:solidFill>
                    <a:schemeClr val="tx1"/>
                  </a:solidFill>
                </a:ln>
                <a:latin typeface="Arial Narrow" pitchFamily="34" charset="0"/>
              </a:rPr>
              <a:t>》</a:t>
            </a:r>
            <a:r>
              <a:rPr lang="zh-CN" altLang="en-US" sz="3600" dirty="0" smtClean="0">
                <a:ln>
                  <a:solidFill>
                    <a:schemeClr val="tx1"/>
                  </a:solidFill>
                </a:ln>
                <a:latin typeface="Arial Narrow" pitchFamily="34" charset="0"/>
              </a:rPr>
              <a:t>时所持的观点。</a:t>
            </a:r>
            <a:endParaRPr lang="en-US" altLang="zh-CN" sz="3600" dirty="0" smtClean="0">
              <a:ln>
                <a:solidFill>
                  <a:schemeClr val="tx1"/>
                </a:solidFill>
              </a:ln>
              <a:latin typeface="Arial Narrow" pitchFamily="34" charset="0"/>
            </a:endParaRPr>
          </a:p>
          <a:p>
            <a:pPr marL="569913" lvl="1" indent="-165100" algn="just">
              <a:buFont typeface="Arial" pitchFamily="34" charset="0"/>
              <a:buChar char="•"/>
            </a:pPr>
            <a:r>
              <a:rPr lang="en-US" altLang="zh-CN" sz="3600" b="1" dirty="0" smtClean="0">
                <a:solidFill>
                  <a:srgbClr val="FF0000"/>
                </a:solidFill>
                <a:effectLst>
                  <a:outerShdw blurRad="38100" dist="38100" dir="2700000" algn="tl">
                    <a:srgbClr val="000000">
                      <a:alpha val="43137"/>
                    </a:srgbClr>
                  </a:outerShdw>
                </a:effectLst>
              </a:rPr>
              <a:t> </a:t>
            </a:r>
            <a:r>
              <a:rPr lang="zh-CN" altLang="en-US" sz="3600" b="1" dirty="0" smtClean="0">
                <a:solidFill>
                  <a:srgbClr val="FF0000"/>
                </a:solidFill>
              </a:rPr>
              <a:t>释经学的第一定律</a:t>
            </a:r>
            <a:r>
              <a:rPr lang="en-US" altLang="zh-CN" sz="3600" b="1" dirty="0" smtClean="0">
                <a:solidFill>
                  <a:srgbClr val="FF0000"/>
                </a:solidFill>
              </a:rPr>
              <a:t>: </a:t>
            </a:r>
            <a:r>
              <a:rPr lang="zh-CN" altLang="en-US" sz="3600" u="sng" dirty="0" smtClean="0">
                <a:ln>
                  <a:solidFill>
                    <a:schemeClr val="tx1"/>
                  </a:solidFill>
                </a:ln>
                <a:latin typeface="Arial Narrow" pitchFamily="34" charset="0"/>
              </a:rPr>
              <a:t>如果普通意义是常识</a:t>
            </a:r>
            <a:r>
              <a:rPr lang="zh-CN" altLang="en-US" sz="3600" dirty="0" smtClean="0">
                <a:ln>
                  <a:solidFill>
                    <a:schemeClr val="tx1"/>
                  </a:solidFill>
                </a:ln>
                <a:latin typeface="Arial Narrow" pitchFamily="34" charset="0"/>
              </a:rPr>
              <a:t>，</a:t>
            </a:r>
            <a:r>
              <a:rPr lang="zh-CN" altLang="en-US" sz="3600" u="sng" dirty="0" smtClean="0">
                <a:ln>
                  <a:solidFill>
                    <a:schemeClr val="tx1"/>
                  </a:solidFill>
                </a:ln>
                <a:latin typeface="Arial Narrow" pitchFamily="34" charset="0"/>
              </a:rPr>
              <a:t>那就不要寻</a:t>
            </a:r>
            <a:r>
              <a:rPr lang="zh-CN" altLang="en-US" sz="3600" u="sng" dirty="0" smtClean="0">
                <a:ln>
                  <a:solidFill>
                    <a:schemeClr val="tx1"/>
                  </a:solidFill>
                </a:ln>
                <a:latin typeface="Arial Narrow" pitchFamily="34" charset="0"/>
              </a:rPr>
              <a:t>求</a:t>
            </a:r>
            <a:r>
              <a:rPr lang="zh-CN" altLang="en-US" sz="3600" u="sng" dirty="0" smtClean="0">
                <a:ln>
                  <a:solidFill>
                    <a:schemeClr val="tx1"/>
                  </a:solidFill>
                </a:ln>
                <a:latin typeface="Arial Narrow" pitchFamily="34" charset="0"/>
              </a:rPr>
              <a:t>其它</a:t>
            </a:r>
            <a:r>
              <a:rPr lang="zh-CN" altLang="en-US" sz="3600" u="sng" dirty="0" smtClean="0">
                <a:ln>
                  <a:solidFill>
                    <a:schemeClr val="tx1"/>
                  </a:solidFill>
                </a:ln>
                <a:latin typeface="Arial Narrow" pitchFamily="34" charset="0"/>
              </a:rPr>
              <a:t>意</a:t>
            </a:r>
            <a:r>
              <a:rPr lang="zh-CN" altLang="en-US" sz="3600" u="sng" dirty="0" smtClean="0">
                <a:ln>
                  <a:solidFill>
                    <a:schemeClr val="tx1"/>
                  </a:solidFill>
                </a:ln>
                <a:latin typeface="Arial Narrow" pitchFamily="34" charset="0"/>
              </a:rPr>
              <a:t>义</a:t>
            </a:r>
            <a:r>
              <a:rPr lang="zh-CN" altLang="en-US" sz="3600" dirty="0" smtClean="0">
                <a:ln>
                  <a:solidFill>
                    <a:schemeClr val="tx1"/>
                  </a:solidFill>
                </a:ln>
                <a:latin typeface="Arial Narrow" pitchFamily="34" charset="0"/>
              </a:rPr>
              <a:t>。</a:t>
            </a:r>
            <a:endParaRPr lang="zh-CN" altLang="en-US" sz="3600" dirty="0" smtClean="0">
              <a:ln>
                <a:solidFill>
                  <a:schemeClr val="tx1"/>
                </a:solidFill>
              </a:ln>
              <a:latin typeface="Arial Narrow" pitchFamily="34" charset="0"/>
            </a:endParaRPr>
          </a:p>
          <a:p>
            <a:pPr marL="517525" lvl="1" indent="-517525" algn="just"/>
            <a:endParaRPr lang="en-US" sz="800" dirty="0" smtClean="0">
              <a:ln>
                <a:solidFill>
                  <a:srgbClr val="002060"/>
                </a:solidFill>
              </a:ln>
              <a:solidFill>
                <a:srgbClr val="002060"/>
              </a:solidFill>
              <a:latin typeface="Arial Narrow" pitchFamily="34" charset="0"/>
            </a:endParaRPr>
          </a:p>
          <a:p>
            <a:pPr marL="625475" lvl="2" indent="-168275">
              <a:buFont typeface="Arial" pitchFamily="34" charset="0"/>
              <a:buChar char="•"/>
            </a:pPr>
            <a:r>
              <a:rPr lang="en-US" b="1" dirty="0" smtClean="0">
                <a:solidFill>
                  <a:srgbClr val="FF0000"/>
                </a:solidFill>
              </a:rPr>
              <a:t>The</a:t>
            </a:r>
            <a:r>
              <a:rPr lang="en-US" dirty="0" smtClean="0">
                <a:solidFill>
                  <a:srgbClr val="FF0000"/>
                </a:solidFill>
              </a:rPr>
              <a:t> </a:t>
            </a:r>
            <a:r>
              <a:rPr lang="en-US" b="1" dirty="0" smtClean="0">
                <a:solidFill>
                  <a:srgbClr val="FF0000"/>
                </a:solidFill>
              </a:rPr>
              <a:t>Futurist (Literal) view</a:t>
            </a:r>
            <a:r>
              <a:rPr lang="en-US" dirty="0" smtClean="0">
                <a:solidFill>
                  <a:srgbClr val="FF0000"/>
                </a:solidFill>
              </a:rPr>
              <a:t>: </a:t>
            </a:r>
            <a:r>
              <a:rPr lang="en-US" dirty="0" smtClean="0"/>
              <a:t>“The details in Revelation should be taken literally.” </a:t>
            </a:r>
          </a:p>
          <a:p>
            <a:pPr marL="625475" lvl="2" indent="-168275">
              <a:buFont typeface="Arial" pitchFamily="34" charset="0"/>
              <a:buChar char="•"/>
            </a:pPr>
            <a:r>
              <a:rPr lang="en-US" dirty="0" smtClean="0"/>
              <a:t>Symbols and allegory should be interpreted in light of Scripture,                                           not cultural ideas or current events. </a:t>
            </a:r>
          </a:p>
          <a:p>
            <a:pPr marL="625475" lvl="2" indent="-168275">
              <a:buFont typeface="Arial" pitchFamily="34" charset="0"/>
              <a:buChar char="•"/>
            </a:pPr>
            <a:r>
              <a:rPr lang="en-US" dirty="0" smtClean="0"/>
              <a:t>This is the view we will use to approach the book of Revelation. </a:t>
            </a:r>
          </a:p>
          <a:p>
            <a:pPr marL="625475" lvl="2" indent="-168275">
              <a:buFont typeface="Arial" pitchFamily="34" charset="0"/>
              <a:buChar char="•"/>
            </a:pPr>
            <a:r>
              <a:rPr lang="en-US" dirty="0" smtClean="0"/>
              <a:t>1</a:t>
            </a:r>
            <a:r>
              <a:rPr lang="en-US" baseline="30000" dirty="0" smtClean="0"/>
              <a:t>st</a:t>
            </a:r>
            <a:r>
              <a:rPr lang="en-US" dirty="0" smtClean="0"/>
              <a:t> Law of Hermeneutics: If the plain sense makes common sense,                                          seek no other sense.”</a:t>
            </a:r>
            <a:endParaRPr lang="en-US" dirty="0"/>
          </a:p>
        </p:txBody>
      </p:sp>
      <p:sp>
        <p:nvSpPr>
          <p:cNvPr id="8" name="Title 3"/>
          <p:cNvSpPr txBox="1">
            <a:spLocks/>
          </p:cNvSpPr>
          <p:nvPr/>
        </p:nvSpPr>
        <p:spPr>
          <a:xfrm>
            <a:off x="0" y="6477000"/>
            <a:ext cx="9144000" cy="381000"/>
          </a:xfrm>
          <a:prstGeom prst="rect">
            <a:avLst/>
          </a:prstGeom>
          <a:solidFill>
            <a:srgbClr val="FDDC17"/>
          </a:solidFill>
          <a:ln>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FDDC17"/>
          </a:solidFill>
          <a:ln>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pic>
        <p:nvPicPr>
          <p:cNvPr id="112644" name="Picture 4" descr="Amazon.com: Emoji World Smileys &amp; Emoji: Appstore for Android"/>
          <p:cNvPicPr>
            <a:picLocks noChangeAspect="1" noChangeArrowheads="1"/>
          </p:cNvPicPr>
          <p:nvPr/>
        </p:nvPicPr>
        <p:blipFill>
          <a:blip r:embed="rId2" cstate="print"/>
          <a:srcRect/>
          <a:stretch>
            <a:fillRect/>
          </a:stretch>
        </p:blipFill>
        <p:spPr bwMode="auto">
          <a:xfrm flipH="1">
            <a:off x="7162800" y="4343400"/>
            <a:ext cx="1981200" cy="1981200"/>
          </a:xfrm>
          <a:prstGeom prst="rect">
            <a:avLst/>
          </a:prstGeom>
          <a:noFill/>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8" name="Title 3"/>
          <p:cNvSpPr txBox="1">
            <a:spLocks/>
          </p:cNvSpPr>
          <p:nvPr/>
        </p:nvSpPr>
        <p:spPr>
          <a:xfrm>
            <a:off x="0" y="6477000"/>
            <a:ext cx="9144000" cy="381000"/>
          </a:xfrm>
          <a:prstGeom prst="rect">
            <a:avLst/>
          </a:prstGeom>
          <a:solidFill>
            <a:srgbClr val="FDDC17"/>
          </a:solidFill>
          <a:ln>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FDDC17"/>
          </a:solidFill>
          <a:ln>
            <a:solidFill>
              <a:schemeClr val="tx1"/>
            </a:solid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graphicFrame>
        <p:nvGraphicFramePr>
          <p:cNvPr id="5" name="Diagram 4"/>
          <p:cNvGraphicFramePr/>
          <p:nvPr/>
        </p:nvGraphicFramePr>
        <p:xfrm>
          <a:off x="152400" y="609600"/>
          <a:ext cx="88392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5-Point Star 6"/>
          <p:cNvSpPr/>
          <p:nvPr/>
        </p:nvSpPr>
        <p:spPr>
          <a:xfrm>
            <a:off x="5867400" y="4114800"/>
            <a:ext cx="1600200" cy="1524000"/>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0" y="0"/>
            <a:ext cx="9144000" cy="762000"/>
          </a:xfrm>
          <a:solidFill>
            <a:schemeClr val="accent5">
              <a:lumMod val="50000"/>
            </a:schemeClr>
          </a:solidFill>
        </p:spPr>
        <p:txBody>
          <a:bodyPr>
            <a:noAutofit/>
          </a:bodyPr>
          <a:lstStyle/>
          <a:p>
            <a:r>
              <a:rPr lang="zh-CN" altLang="en-US" dirty="0" smtClean="0">
                <a:solidFill>
                  <a:schemeClr val="bg1"/>
                </a:solidFill>
                <a:latin typeface="Copperplate Gothic Bold" pitchFamily="34" charset="0"/>
              </a:rPr>
              <a:t>谢谢</a:t>
            </a:r>
            <a:r>
              <a:rPr lang="en-US" altLang="zh-CN" dirty="0" smtClean="0">
                <a:solidFill>
                  <a:schemeClr val="bg1"/>
                </a:solidFill>
                <a:latin typeface="Copperplate Gothic Bold" pitchFamily="34" charset="0"/>
              </a:rPr>
              <a:t> </a:t>
            </a:r>
            <a:endParaRPr lang="en-US" dirty="0">
              <a:solidFill>
                <a:schemeClr val="bg1"/>
              </a:solidFill>
              <a:latin typeface="Copperplate Gothic Bold" pitchFamily="34" charset="0"/>
            </a:endParaRPr>
          </a:p>
        </p:txBody>
      </p:sp>
      <p:sp>
        <p:nvSpPr>
          <p:cNvPr id="9" name="Title 3"/>
          <p:cNvSpPr txBox="1">
            <a:spLocks/>
          </p:cNvSpPr>
          <p:nvPr/>
        </p:nvSpPr>
        <p:spPr>
          <a:xfrm>
            <a:off x="0" y="6324600"/>
            <a:ext cx="9144000" cy="533400"/>
          </a:xfrm>
          <a:prstGeom prst="rect">
            <a:avLst/>
          </a:prstGeom>
          <a:solidFill>
            <a:schemeClr val="accent5">
              <a:lumMod val="5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normalizeH="0" baseline="0" noProof="0" dirty="0" smtClean="0">
                <a:solidFill>
                  <a:schemeClr val="bg1"/>
                </a:solidFill>
                <a:uLnTx/>
                <a:uFillTx/>
                <a:latin typeface="Century Gothic" pitchFamily="34" charset="0"/>
                <a:ea typeface="+mj-ea"/>
                <a:cs typeface="+mj-cs"/>
              </a:rPr>
              <a:t>THANK YOU</a:t>
            </a:r>
            <a:endParaRPr kumimoji="0" lang="en-US" sz="2400" i="0" u="none" strike="noStrike" kern="1200" normalizeH="0" baseline="0" noProof="0" dirty="0">
              <a:solidFill>
                <a:schemeClr val="bg1"/>
              </a:solidFill>
              <a:uLnTx/>
              <a:uFillTx/>
              <a:latin typeface="Century Gothic" pitchFamily="34" charset="0"/>
              <a:ea typeface="+mj-ea"/>
              <a:cs typeface="+mj-cs"/>
            </a:endParaRPr>
          </a:p>
        </p:txBody>
      </p:sp>
      <p:sp>
        <p:nvSpPr>
          <p:cNvPr id="5" name="TextBox 4"/>
          <p:cNvSpPr txBox="1"/>
          <p:nvPr/>
        </p:nvSpPr>
        <p:spPr>
          <a:xfrm>
            <a:off x="228600" y="909221"/>
            <a:ext cx="4495800" cy="4893647"/>
          </a:xfrm>
          <a:prstGeom prst="rect">
            <a:avLst/>
          </a:prstGeom>
          <a:noFill/>
          <a:ln w="38100">
            <a:solidFill>
              <a:schemeClr val="tx1"/>
            </a:solidFill>
          </a:ln>
        </p:spPr>
        <p:txBody>
          <a:bodyPr wrap="square" rtlCol="0">
            <a:spAutoFit/>
          </a:bodyPr>
          <a:lstStyle/>
          <a:p>
            <a:pPr algn="ctr"/>
            <a:r>
              <a:rPr lang="zh-CN" altLang="en-US" sz="2400" b="1" dirty="0" smtClean="0">
                <a:solidFill>
                  <a:srgbClr val="C00000"/>
                </a:solidFill>
              </a:rPr>
              <a:t>奉献支持</a:t>
            </a:r>
            <a:endParaRPr lang="en-US" altLang="zh-CN" sz="2400" b="1" dirty="0" smtClean="0">
              <a:solidFill>
                <a:srgbClr val="C00000"/>
              </a:solidFill>
            </a:endParaRPr>
          </a:p>
          <a:p>
            <a:r>
              <a:rPr lang="zh-CN" altLang="en-US" sz="2400" dirty="0" smtClean="0">
                <a:ln>
                  <a:solidFill>
                    <a:schemeClr val="accent5">
                      <a:lumMod val="50000"/>
                    </a:schemeClr>
                  </a:solidFill>
                </a:ln>
                <a:solidFill>
                  <a:schemeClr val="accent5">
                    <a:lumMod val="50000"/>
                  </a:schemeClr>
                </a:solidFill>
              </a:rPr>
              <a:t>  </a:t>
            </a:r>
            <a:r>
              <a:rPr lang="en-US" altLang="zh-CN" sz="2400" dirty="0" smtClean="0">
                <a:ln>
                  <a:solidFill>
                    <a:schemeClr val="accent5">
                      <a:lumMod val="50000"/>
                    </a:schemeClr>
                  </a:solidFill>
                </a:ln>
                <a:solidFill>
                  <a:schemeClr val="accent5">
                    <a:lumMod val="50000"/>
                  </a:schemeClr>
                </a:solidFill>
              </a:rPr>
              <a:t>1. </a:t>
            </a:r>
            <a:r>
              <a:rPr lang="zh-CN" altLang="en-US" sz="2400" b="1" dirty="0" smtClean="0">
                <a:ln>
                  <a:solidFill>
                    <a:schemeClr val="accent5">
                      <a:lumMod val="50000"/>
                    </a:schemeClr>
                  </a:solidFill>
                </a:ln>
                <a:solidFill>
                  <a:schemeClr val="accent5">
                    <a:lumMod val="50000"/>
                  </a:schemeClr>
                </a:solidFill>
              </a:rPr>
              <a:t>请在祷告中记念我们</a:t>
            </a:r>
            <a:endParaRPr lang="zh-CN" altLang="en-US" sz="2400" dirty="0" smtClean="0">
              <a:ln>
                <a:solidFill>
                  <a:schemeClr val="accent5">
                    <a:lumMod val="50000"/>
                  </a:schemeClr>
                </a:solidFill>
              </a:ln>
              <a:solidFill>
                <a:schemeClr val="accent5">
                  <a:lumMod val="50000"/>
                </a:schemeClr>
              </a:solidFill>
            </a:endParaRPr>
          </a:p>
          <a:p>
            <a:r>
              <a:rPr lang="zh-CN" altLang="en-US" sz="2400" dirty="0" smtClean="0"/>
              <a:t>       我们相信上帝会回应祂孩子们的祈</a:t>
            </a:r>
            <a:r>
              <a:rPr lang="zh-CN" altLang="en-US" sz="2400" dirty="0" smtClean="0"/>
              <a:t>祷，但我</a:t>
            </a:r>
            <a:r>
              <a:rPr lang="zh-CN" altLang="en-US" sz="2400" dirty="0" smtClean="0"/>
              <a:t>们祷告不是要神照我们的旨意行，乃是我们要照祂的旨意行。请继续以感恩的心祈求神满足我们在智慧、方向、安全和财务上的需要。</a:t>
            </a:r>
          </a:p>
          <a:p>
            <a:pPr marL="457200" indent="-457200"/>
            <a:r>
              <a:rPr lang="zh-CN" altLang="en-US" sz="2400" dirty="0" smtClean="0">
                <a:ln>
                  <a:solidFill>
                    <a:schemeClr val="accent5">
                      <a:lumMod val="50000"/>
                    </a:schemeClr>
                  </a:solidFill>
                </a:ln>
                <a:solidFill>
                  <a:schemeClr val="accent5">
                    <a:lumMod val="50000"/>
                  </a:schemeClr>
                </a:solidFill>
              </a:rPr>
              <a:t>  </a:t>
            </a:r>
            <a:r>
              <a:rPr lang="en-US" altLang="zh-CN" sz="2400" dirty="0" smtClean="0">
                <a:ln>
                  <a:solidFill>
                    <a:schemeClr val="accent5">
                      <a:lumMod val="50000"/>
                    </a:schemeClr>
                  </a:solidFill>
                </a:ln>
                <a:solidFill>
                  <a:schemeClr val="accent5">
                    <a:lumMod val="50000"/>
                  </a:schemeClr>
                </a:solidFill>
              </a:rPr>
              <a:t>2. </a:t>
            </a:r>
            <a:r>
              <a:rPr lang="zh-CN" altLang="en-US" sz="2400" b="1" dirty="0" smtClean="0">
                <a:ln>
                  <a:solidFill>
                    <a:schemeClr val="accent5">
                      <a:lumMod val="50000"/>
                    </a:schemeClr>
                  </a:solidFill>
                </a:ln>
                <a:solidFill>
                  <a:schemeClr val="accent5">
                    <a:lumMod val="50000"/>
                  </a:schemeClr>
                </a:solidFill>
              </a:rPr>
              <a:t>请考虑给予事工财政支援</a:t>
            </a:r>
            <a:endParaRPr lang="zh-CN" altLang="en-US" sz="2400" dirty="0" smtClean="0">
              <a:ln>
                <a:solidFill>
                  <a:schemeClr val="accent5">
                    <a:lumMod val="50000"/>
                  </a:schemeClr>
                </a:solidFill>
              </a:ln>
              <a:solidFill>
                <a:schemeClr val="accent5">
                  <a:lumMod val="50000"/>
                </a:schemeClr>
              </a:solidFill>
            </a:endParaRPr>
          </a:p>
          <a:p>
            <a:r>
              <a:rPr lang="zh-CN" altLang="en-US" sz="2400" dirty="0" smtClean="0"/>
              <a:t>       提供给中国基督徒的任何培训我们都不收费。所有的费用，包括课程开发，旅途费用都仰赖于忠心慷慨的支持者帮助支付。</a:t>
            </a:r>
            <a:endParaRPr lang="en-US" sz="2400" dirty="0"/>
          </a:p>
        </p:txBody>
      </p:sp>
      <p:sp>
        <p:nvSpPr>
          <p:cNvPr id="7" name="Rectangle 6"/>
          <p:cNvSpPr/>
          <p:nvPr/>
        </p:nvSpPr>
        <p:spPr>
          <a:xfrm>
            <a:off x="5181600" y="4863405"/>
            <a:ext cx="3962400" cy="1261884"/>
          </a:xfrm>
          <a:prstGeom prst="rect">
            <a:avLst/>
          </a:prstGeom>
        </p:spPr>
        <p:txBody>
          <a:bodyPr wrap="square">
            <a:spAutoFit/>
          </a:bodyPr>
          <a:lstStyle/>
          <a:p>
            <a:pPr algn="ctr"/>
            <a:r>
              <a:rPr lang="zh-CN" altLang="en-US" sz="2400" b="1" dirty="0" smtClean="0">
                <a:solidFill>
                  <a:schemeClr val="accent5">
                    <a:lumMod val="50000"/>
                  </a:schemeClr>
                </a:solidFill>
              </a:rPr>
              <a:t>如果您希望奉献支持事工，</a:t>
            </a:r>
            <a:endParaRPr lang="en-US" altLang="zh-CN" sz="2400" b="1" dirty="0" smtClean="0">
              <a:solidFill>
                <a:schemeClr val="accent5">
                  <a:lumMod val="50000"/>
                </a:schemeClr>
              </a:solidFill>
            </a:endParaRPr>
          </a:p>
          <a:p>
            <a:pPr algn="ctr"/>
            <a:r>
              <a:rPr lang="zh-CN" altLang="en-US" sz="2400" b="1" dirty="0" smtClean="0">
                <a:solidFill>
                  <a:schemeClr val="accent5">
                    <a:lumMod val="50000"/>
                  </a:schemeClr>
                </a:solidFill>
              </a:rPr>
              <a:t>请扫上面的二维码，</a:t>
            </a:r>
            <a:endParaRPr lang="en-US" altLang="zh-CN" sz="2400" b="1" dirty="0" smtClean="0">
              <a:solidFill>
                <a:schemeClr val="accent5">
                  <a:lumMod val="50000"/>
                </a:schemeClr>
              </a:solidFill>
            </a:endParaRPr>
          </a:p>
          <a:p>
            <a:pPr algn="ctr"/>
            <a:r>
              <a:rPr lang="zh-CN" altLang="en-US" sz="2400" b="1" dirty="0" smtClean="0">
                <a:solidFill>
                  <a:schemeClr val="accent5">
                    <a:lumMod val="50000"/>
                  </a:schemeClr>
                </a:solidFill>
              </a:rPr>
              <a:t>在微信上进行。</a:t>
            </a:r>
            <a:r>
              <a:rPr lang="zh-CN" altLang="en-US" sz="2800" dirty="0" smtClean="0">
                <a:solidFill>
                  <a:schemeClr val="accent5">
                    <a:lumMod val="50000"/>
                  </a:schemeClr>
                </a:solidFill>
              </a:rPr>
              <a:t> </a:t>
            </a:r>
            <a:endParaRPr lang="en-US" sz="2800" dirty="0">
              <a:solidFill>
                <a:schemeClr val="accent5">
                  <a:lumMod val="50000"/>
                </a:schemeClr>
              </a:solidFill>
            </a:endParaRPr>
          </a:p>
        </p:txBody>
      </p:sp>
      <p:pic>
        <p:nvPicPr>
          <p:cNvPr id="104450" name="Picture 2" descr="image53"/>
          <p:cNvPicPr>
            <a:picLocks noChangeAspect="1" noChangeArrowheads="1"/>
          </p:cNvPicPr>
          <p:nvPr/>
        </p:nvPicPr>
        <p:blipFill>
          <a:blip r:embed="rId2" cstate="print"/>
          <a:srcRect/>
          <a:stretch>
            <a:fillRect/>
          </a:stretch>
        </p:blipFill>
        <p:spPr bwMode="auto">
          <a:xfrm>
            <a:off x="5638800" y="914400"/>
            <a:ext cx="2962275" cy="3847110"/>
          </a:xfrm>
          <a:prstGeom prst="rect">
            <a:avLst/>
          </a:prstGeom>
          <a:noFill/>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37218" name="Picture 2" descr="Download China-girl - Chinese Girl Transparent PNG Image with No ..."/>
          <p:cNvPicPr>
            <a:picLocks noChangeAspect="1" noChangeArrowheads="1"/>
          </p:cNvPicPr>
          <p:nvPr/>
        </p:nvPicPr>
        <p:blipFill>
          <a:blip r:embed="rId2" cstate="print"/>
          <a:srcRect/>
          <a:stretch>
            <a:fillRect/>
          </a:stretch>
        </p:blipFill>
        <p:spPr bwMode="auto">
          <a:xfrm flipH="1">
            <a:off x="5486400" y="3006479"/>
            <a:ext cx="3048000" cy="3527102"/>
          </a:xfrm>
          <a:prstGeom prst="rect">
            <a:avLst/>
          </a:prstGeom>
          <a:noFill/>
        </p:spPr>
      </p:pic>
      <p:sp>
        <p:nvSpPr>
          <p:cNvPr id="11" name="Title 3"/>
          <p:cNvSpPr txBox="1">
            <a:spLocks/>
          </p:cNvSpPr>
          <p:nvPr/>
        </p:nvSpPr>
        <p:spPr>
          <a:xfrm>
            <a:off x="0" y="6477000"/>
            <a:ext cx="9144000" cy="381000"/>
          </a:xfrm>
          <a:prstGeom prst="rect">
            <a:avLst/>
          </a:prstGeom>
          <a:solidFill>
            <a:srgbClr val="0033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12" name="Title 3"/>
          <p:cNvSpPr txBox="1">
            <a:spLocks/>
          </p:cNvSpPr>
          <p:nvPr/>
        </p:nvSpPr>
        <p:spPr>
          <a:xfrm>
            <a:off x="0" y="0"/>
            <a:ext cx="9144000" cy="381000"/>
          </a:xfrm>
          <a:prstGeom prst="rect">
            <a:avLst/>
          </a:prstGeom>
          <a:solidFill>
            <a:srgbClr val="00330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15" name="Rectangle 14"/>
          <p:cNvSpPr/>
          <p:nvPr/>
        </p:nvSpPr>
        <p:spPr>
          <a:xfrm>
            <a:off x="152400" y="533400"/>
            <a:ext cx="4876800" cy="914400"/>
          </a:xfrm>
          <a:prstGeom prst="rect">
            <a:avLst/>
          </a:prstGeom>
          <a:solidFill>
            <a:schemeClr val="bg1"/>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zh-CN" altLang="en-US" sz="3600" dirty="0" smtClean="0">
                <a:ln>
                  <a:solidFill>
                    <a:schemeClr val="accent3">
                      <a:lumMod val="50000"/>
                    </a:schemeClr>
                  </a:solidFill>
                </a:ln>
                <a:solidFill>
                  <a:srgbClr val="006600"/>
                </a:solidFill>
              </a:rPr>
              <a:t>要记住的重要事项</a:t>
            </a:r>
            <a:endParaRPr lang="en-US" sz="3600" dirty="0" smtClean="0">
              <a:ln>
                <a:solidFill>
                  <a:schemeClr val="accent3">
                    <a:lumMod val="50000"/>
                  </a:schemeClr>
                </a:solidFill>
              </a:ln>
              <a:solidFill>
                <a:srgbClr val="006600"/>
              </a:solidFill>
            </a:endParaRPr>
          </a:p>
          <a:p>
            <a:r>
              <a:rPr lang="en-US" sz="2000" dirty="0" smtClean="0"/>
              <a:t>Important things to Remember</a:t>
            </a:r>
            <a:endParaRPr lang="en-US" sz="2000" dirty="0"/>
          </a:p>
        </p:txBody>
      </p:sp>
      <p:sp>
        <p:nvSpPr>
          <p:cNvPr id="16" name="Rectangle 15"/>
          <p:cNvSpPr/>
          <p:nvPr/>
        </p:nvSpPr>
        <p:spPr>
          <a:xfrm>
            <a:off x="152400" y="1524000"/>
            <a:ext cx="4876800" cy="914400"/>
          </a:xfrm>
          <a:prstGeom prst="rect">
            <a:avLst/>
          </a:prstGeom>
          <a:solidFill>
            <a:schemeClr val="bg1"/>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zh-CN" altLang="en-US" sz="3600" dirty="0" smtClean="0">
                <a:ln>
                  <a:solidFill>
                    <a:schemeClr val="accent3">
                      <a:lumMod val="50000"/>
                    </a:schemeClr>
                  </a:solidFill>
                </a:ln>
                <a:solidFill>
                  <a:srgbClr val="006600"/>
                </a:solidFill>
              </a:rPr>
              <a:t>关键术语</a:t>
            </a:r>
            <a:endParaRPr lang="en-US" sz="3600" dirty="0" smtClean="0">
              <a:ln>
                <a:solidFill>
                  <a:schemeClr val="accent3">
                    <a:lumMod val="50000"/>
                  </a:schemeClr>
                </a:solidFill>
              </a:ln>
              <a:solidFill>
                <a:srgbClr val="006600"/>
              </a:solidFill>
            </a:endParaRPr>
          </a:p>
          <a:p>
            <a:r>
              <a:rPr lang="en-US" sz="2000" dirty="0" smtClean="0"/>
              <a:t>Key Terms </a:t>
            </a:r>
            <a:endParaRPr lang="en-US" sz="2000" dirty="0"/>
          </a:p>
        </p:txBody>
      </p:sp>
      <p:sp>
        <p:nvSpPr>
          <p:cNvPr id="17" name="Rectangle 16"/>
          <p:cNvSpPr/>
          <p:nvPr/>
        </p:nvSpPr>
        <p:spPr>
          <a:xfrm>
            <a:off x="152400" y="2514600"/>
            <a:ext cx="4876800" cy="914400"/>
          </a:xfrm>
          <a:prstGeom prst="rect">
            <a:avLst/>
          </a:prstGeom>
          <a:solidFill>
            <a:schemeClr val="bg1"/>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zh-CN" altLang="en-US" sz="3600" dirty="0" smtClean="0">
                <a:ln>
                  <a:solidFill>
                    <a:schemeClr val="accent3">
                      <a:lumMod val="50000"/>
                    </a:schemeClr>
                  </a:solidFill>
                </a:ln>
                <a:solidFill>
                  <a:srgbClr val="006600"/>
                </a:solidFill>
              </a:rPr>
              <a:t>本</a:t>
            </a:r>
            <a:r>
              <a:rPr lang="zh-CN" altLang="en-US" sz="3600" dirty="0" smtClean="0">
                <a:ln>
                  <a:solidFill>
                    <a:schemeClr val="accent3">
                      <a:lumMod val="50000"/>
                    </a:schemeClr>
                  </a:solidFill>
                </a:ln>
                <a:solidFill>
                  <a:srgbClr val="006600"/>
                </a:solidFill>
              </a:rPr>
              <a:t>书释经</a:t>
            </a:r>
            <a:r>
              <a:rPr lang="zh-CN" altLang="en-US" sz="3600" dirty="0" smtClean="0">
                <a:ln>
                  <a:solidFill>
                    <a:schemeClr val="accent3">
                      <a:lumMod val="50000"/>
                    </a:schemeClr>
                  </a:solidFill>
                </a:ln>
                <a:solidFill>
                  <a:srgbClr val="006600"/>
                </a:solidFill>
              </a:rPr>
              <a:t>的</a:t>
            </a:r>
            <a:r>
              <a:rPr lang="zh-CN" altLang="en-US" sz="3600" dirty="0" smtClean="0">
                <a:ln>
                  <a:solidFill>
                    <a:schemeClr val="accent3">
                      <a:lumMod val="50000"/>
                    </a:schemeClr>
                  </a:solidFill>
                </a:ln>
                <a:solidFill>
                  <a:srgbClr val="006600"/>
                </a:solidFill>
              </a:rPr>
              <a:t>不同方法</a:t>
            </a:r>
            <a:endParaRPr lang="en-US" sz="3600" dirty="0" smtClean="0">
              <a:ln>
                <a:solidFill>
                  <a:schemeClr val="accent3">
                    <a:lumMod val="50000"/>
                  </a:schemeClr>
                </a:solidFill>
              </a:ln>
              <a:solidFill>
                <a:srgbClr val="006600"/>
              </a:solidFill>
            </a:endParaRPr>
          </a:p>
          <a:p>
            <a:r>
              <a:rPr lang="en-US" sz="2000" dirty="0" smtClean="0"/>
              <a:t>Different Methods of Interpretation </a:t>
            </a:r>
            <a:endParaRPr lang="en-US" sz="2000" dirty="0"/>
          </a:p>
        </p:txBody>
      </p:sp>
      <p:sp>
        <p:nvSpPr>
          <p:cNvPr id="18" name="Rectangle 17"/>
          <p:cNvSpPr/>
          <p:nvPr/>
        </p:nvSpPr>
        <p:spPr>
          <a:xfrm>
            <a:off x="152400" y="3505200"/>
            <a:ext cx="4876800" cy="914400"/>
          </a:xfrm>
          <a:prstGeom prst="rect">
            <a:avLst/>
          </a:prstGeom>
          <a:solidFill>
            <a:schemeClr val="bg1"/>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en-US" altLang="zh-CN" sz="3600" dirty="0" smtClean="0">
                <a:ln>
                  <a:solidFill>
                    <a:schemeClr val="accent3">
                      <a:lumMod val="50000"/>
                    </a:schemeClr>
                  </a:solidFill>
                </a:ln>
                <a:solidFill>
                  <a:srgbClr val="006600"/>
                </a:solidFill>
              </a:rPr>
              <a:t>《</a:t>
            </a:r>
            <a:r>
              <a:rPr lang="zh-CN" altLang="en-US" sz="3600" dirty="0" smtClean="0">
                <a:ln>
                  <a:solidFill>
                    <a:schemeClr val="accent3">
                      <a:lumMod val="50000"/>
                    </a:schemeClr>
                  </a:solidFill>
                </a:ln>
                <a:solidFill>
                  <a:srgbClr val="006600"/>
                </a:solidFill>
              </a:rPr>
              <a:t>启示录</a:t>
            </a:r>
            <a:r>
              <a:rPr lang="en-US" altLang="zh-CN" sz="3600" dirty="0" smtClean="0">
                <a:ln>
                  <a:solidFill>
                    <a:schemeClr val="accent3">
                      <a:lumMod val="50000"/>
                    </a:schemeClr>
                  </a:solidFill>
                </a:ln>
                <a:solidFill>
                  <a:srgbClr val="006600"/>
                </a:solidFill>
              </a:rPr>
              <a:t>》</a:t>
            </a:r>
            <a:r>
              <a:rPr lang="zh-CN" altLang="en-US" sz="3600" dirty="0" smtClean="0">
                <a:ln>
                  <a:solidFill>
                    <a:schemeClr val="accent3">
                      <a:lumMod val="50000"/>
                    </a:schemeClr>
                  </a:solidFill>
                </a:ln>
                <a:solidFill>
                  <a:srgbClr val="006600"/>
                </a:solidFill>
              </a:rPr>
              <a:t>的大纲</a:t>
            </a:r>
            <a:endParaRPr lang="en-US" sz="3600" dirty="0" smtClean="0">
              <a:ln>
                <a:solidFill>
                  <a:schemeClr val="accent3">
                    <a:lumMod val="50000"/>
                  </a:schemeClr>
                </a:solidFill>
              </a:ln>
              <a:solidFill>
                <a:srgbClr val="006600"/>
              </a:solidFill>
            </a:endParaRPr>
          </a:p>
          <a:p>
            <a:r>
              <a:rPr lang="en-US" sz="2000" dirty="0" smtClean="0"/>
              <a:t>Outline of the Book of Revelation</a:t>
            </a:r>
            <a:endParaRPr lang="en-US" sz="2000" dirty="0"/>
          </a:p>
        </p:txBody>
      </p:sp>
      <p:sp>
        <p:nvSpPr>
          <p:cNvPr id="19" name="Rectangle 18"/>
          <p:cNvSpPr/>
          <p:nvPr/>
        </p:nvSpPr>
        <p:spPr>
          <a:xfrm>
            <a:off x="152400" y="4495800"/>
            <a:ext cx="4876800" cy="914400"/>
          </a:xfrm>
          <a:prstGeom prst="rect">
            <a:avLst/>
          </a:prstGeom>
          <a:solidFill>
            <a:schemeClr val="bg1"/>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zh-CN" altLang="en-US" sz="3600" dirty="0" smtClean="0">
                <a:ln>
                  <a:solidFill>
                    <a:schemeClr val="accent3">
                      <a:lumMod val="50000"/>
                    </a:schemeClr>
                  </a:solidFill>
                </a:ln>
                <a:solidFill>
                  <a:srgbClr val="006600"/>
                </a:solidFill>
              </a:rPr>
              <a:t>关于千禧年的四种观点</a:t>
            </a:r>
            <a:endParaRPr lang="en-US" sz="3600" dirty="0" smtClean="0">
              <a:ln>
                <a:solidFill>
                  <a:schemeClr val="accent3">
                    <a:lumMod val="50000"/>
                  </a:schemeClr>
                </a:solidFill>
              </a:ln>
              <a:solidFill>
                <a:srgbClr val="006600"/>
              </a:solidFill>
            </a:endParaRPr>
          </a:p>
          <a:p>
            <a:r>
              <a:rPr lang="en-US" sz="2000" dirty="0" smtClean="0"/>
              <a:t>4 Main Views of the Millennium </a:t>
            </a:r>
            <a:endParaRPr lang="en-US" sz="2000" dirty="0"/>
          </a:p>
        </p:txBody>
      </p:sp>
      <p:sp>
        <p:nvSpPr>
          <p:cNvPr id="20" name="Rectangle 19"/>
          <p:cNvSpPr/>
          <p:nvPr/>
        </p:nvSpPr>
        <p:spPr>
          <a:xfrm>
            <a:off x="152400" y="5486400"/>
            <a:ext cx="4876800" cy="914400"/>
          </a:xfrm>
          <a:prstGeom prst="rect">
            <a:avLst/>
          </a:prstGeom>
          <a:solidFill>
            <a:schemeClr val="bg1"/>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r>
              <a:rPr lang="zh-CN" altLang="en-US" sz="3600" dirty="0" smtClean="0">
                <a:ln>
                  <a:solidFill>
                    <a:schemeClr val="accent3">
                      <a:lumMod val="50000"/>
                    </a:schemeClr>
                  </a:solidFill>
                </a:ln>
                <a:solidFill>
                  <a:srgbClr val="006600"/>
                </a:solidFill>
              </a:rPr>
              <a:t>末世图表</a:t>
            </a:r>
            <a:endParaRPr lang="en-US" sz="3600" dirty="0" smtClean="0">
              <a:ln>
                <a:solidFill>
                  <a:schemeClr val="accent3">
                    <a:lumMod val="50000"/>
                  </a:schemeClr>
                </a:solidFill>
              </a:ln>
              <a:solidFill>
                <a:srgbClr val="006600"/>
              </a:solidFill>
            </a:endParaRPr>
          </a:p>
          <a:p>
            <a:r>
              <a:rPr lang="en-US" sz="2000" dirty="0" smtClean="0"/>
              <a:t>End Times Chart</a:t>
            </a:r>
            <a:endParaRPr lang="en-US" sz="2000" dirty="0"/>
          </a:p>
        </p:txBody>
      </p:sp>
      <p:sp>
        <p:nvSpPr>
          <p:cNvPr id="14" name="Rounded Rectangular Callout 13"/>
          <p:cNvSpPr/>
          <p:nvPr/>
        </p:nvSpPr>
        <p:spPr>
          <a:xfrm>
            <a:off x="5181600" y="457200"/>
            <a:ext cx="3048000" cy="2438400"/>
          </a:xfrm>
          <a:prstGeom prst="wedgeRoundRectCallout">
            <a:avLst>
              <a:gd name="adj1" fmla="val -177"/>
              <a:gd name="adj2" fmla="val 60656"/>
              <a:gd name="adj3" fmla="val 16667"/>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3600" b="1" dirty="0" smtClean="0">
                <a:solidFill>
                  <a:schemeClr val="bg2">
                    <a:lumMod val="25000"/>
                  </a:schemeClr>
                </a:solidFill>
                <a:effectLst>
                  <a:outerShdw blurRad="38100" dist="38100" dir="2700000" algn="tl">
                    <a:srgbClr val="000000">
                      <a:alpha val="43137"/>
                    </a:srgbClr>
                  </a:outerShdw>
                </a:effectLst>
                <a:latin typeface="Comic Sans MS" pitchFamily="66" charset="0"/>
              </a:rPr>
              <a:t>准备开始</a:t>
            </a:r>
            <a:r>
              <a:rPr lang="en-US" sz="3600" b="1" dirty="0" smtClean="0">
                <a:solidFill>
                  <a:schemeClr val="bg2">
                    <a:lumMod val="25000"/>
                  </a:schemeClr>
                </a:solidFill>
                <a:effectLst>
                  <a:outerShdw blurRad="38100" dist="38100" dir="2700000" algn="tl">
                    <a:srgbClr val="000000">
                      <a:alpha val="43137"/>
                    </a:srgbClr>
                  </a:outerShdw>
                </a:effectLst>
                <a:latin typeface="Comic Sans MS" pitchFamily="66" charset="0"/>
              </a:rPr>
              <a:t/>
            </a:r>
            <a:br>
              <a:rPr lang="en-US" sz="3600" b="1" dirty="0" smtClean="0">
                <a:solidFill>
                  <a:schemeClr val="bg2">
                    <a:lumMod val="25000"/>
                  </a:schemeClr>
                </a:solidFill>
                <a:effectLst>
                  <a:outerShdw blurRad="38100" dist="38100" dir="2700000" algn="tl">
                    <a:srgbClr val="000000">
                      <a:alpha val="43137"/>
                    </a:srgbClr>
                  </a:outerShdw>
                </a:effectLst>
                <a:latin typeface="Comic Sans MS" pitchFamily="66" charset="0"/>
              </a:rPr>
            </a:br>
            <a:r>
              <a:rPr lang="zh-CN" altLang="en-US" sz="3600" b="1" dirty="0" smtClean="0">
                <a:solidFill>
                  <a:srgbClr val="C00000"/>
                </a:solidFill>
                <a:effectLst>
                  <a:outerShdw blurRad="38100" dist="38100" dir="2700000" algn="tl">
                    <a:srgbClr val="000000">
                      <a:alpha val="43137"/>
                    </a:srgbClr>
                  </a:outerShdw>
                </a:effectLst>
                <a:latin typeface="Comic Sans MS" pitchFamily="66" charset="0"/>
              </a:rPr>
              <a:t>深奥的神学</a:t>
            </a:r>
            <a:r>
              <a:rPr lang="en-US" sz="3600" b="1" dirty="0" smtClean="0">
                <a:solidFill>
                  <a:schemeClr val="bg2">
                    <a:lumMod val="25000"/>
                  </a:schemeClr>
                </a:solidFill>
                <a:effectLst>
                  <a:outerShdw blurRad="38100" dist="38100" dir="2700000" algn="tl">
                    <a:srgbClr val="000000">
                      <a:alpha val="43137"/>
                    </a:srgbClr>
                  </a:outerShdw>
                </a:effectLst>
                <a:latin typeface="Comic Sans MS" pitchFamily="66" charset="0"/>
              </a:rPr>
              <a:t/>
            </a:r>
            <a:br>
              <a:rPr lang="en-US" sz="3600" b="1" dirty="0" smtClean="0">
                <a:solidFill>
                  <a:schemeClr val="bg2">
                    <a:lumMod val="25000"/>
                  </a:schemeClr>
                </a:solidFill>
                <a:effectLst>
                  <a:outerShdw blurRad="38100" dist="38100" dir="2700000" algn="tl">
                    <a:srgbClr val="000000">
                      <a:alpha val="43137"/>
                    </a:srgbClr>
                  </a:outerShdw>
                </a:effectLst>
                <a:latin typeface="Comic Sans MS" pitchFamily="66" charset="0"/>
              </a:rPr>
            </a:br>
            <a:r>
              <a:rPr lang="zh-CN" altLang="en-US" sz="3600" b="1" dirty="0" smtClean="0">
                <a:solidFill>
                  <a:schemeClr val="bg2">
                    <a:lumMod val="25000"/>
                  </a:schemeClr>
                </a:solidFill>
                <a:effectLst>
                  <a:outerShdw blurRad="38100" dist="38100" dir="2700000" algn="tl">
                    <a:srgbClr val="000000">
                      <a:alpha val="43137"/>
                    </a:srgbClr>
                  </a:outerShdw>
                </a:effectLst>
                <a:latin typeface="Comic Sans MS" pitchFamily="66" charset="0"/>
              </a:rPr>
              <a:t>学习了吗？</a:t>
            </a:r>
            <a:r>
              <a:rPr lang="en-US" sz="4400" b="1" dirty="0" smtClean="0">
                <a:solidFill>
                  <a:schemeClr val="bg2">
                    <a:lumMod val="25000"/>
                  </a:schemeClr>
                </a:solidFill>
                <a:effectLst>
                  <a:outerShdw blurRad="38100" dist="38100" dir="2700000" algn="tl">
                    <a:srgbClr val="000000">
                      <a:alpha val="43137"/>
                    </a:srgbClr>
                  </a:outerShdw>
                </a:effectLst>
                <a:latin typeface="Comic Sans MS" pitchFamily="66" charset="0"/>
              </a:rPr>
              <a:t/>
            </a:r>
            <a:br>
              <a:rPr lang="en-US" sz="4400" b="1" dirty="0" smtClean="0">
                <a:solidFill>
                  <a:schemeClr val="bg2">
                    <a:lumMod val="25000"/>
                  </a:schemeClr>
                </a:solidFill>
                <a:effectLst>
                  <a:outerShdw blurRad="38100" dist="38100" dir="2700000" algn="tl">
                    <a:srgbClr val="000000">
                      <a:alpha val="43137"/>
                    </a:srgbClr>
                  </a:outerShdw>
                </a:effectLst>
                <a:latin typeface="Comic Sans MS" pitchFamily="66" charset="0"/>
              </a:rPr>
            </a:br>
            <a:r>
              <a:rPr lang="en-US" dirty="0" smtClean="0">
                <a:solidFill>
                  <a:schemeClr val="bg2">
                    <a:lumMod val="25000"/>
                  </a:schemeClr>
                </a:solidFill>
                <a:latin typeface="Comic Sans MS" pitchFamily="66" charset="0"/>
              </a:rPr>
              <a:t>Are you ready to study some </a:t>
            </a:r>
            <a:r>
              <a:rPr lang="en-US" dirty="0" smtClean="0">
                <a:solidFill>
                  <a:srgbClr val="FF0000"/>
                </a:solidFill>
                <a:latin typeface="Comic Sans MS" pitchFamily="66" charset="0"/>
              </a:rPr>
              <a:t>deep theology?</a:t>
            </a:r>
            <a:endParaRPr lang="en-US" dirty="0">
              <a:ln w="18000">
                <a:solidFill>
                  <a:schemeClr val="accent2">
                    <a:satMod val="140000"/>
                  </a:schemeClr>
                </a:solidFill>
                <a:prstDash val="solid"/>
                <a:miter lim="800000"/>
              </a:ln>
              <a:no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8 Ways to Boost Memorization Skills - Kids Discover"/>
          <p:cNvPicPr>
            <a:picLocks noChangeAspect="1" noChangeArrowheads="1"/>
          </p:cNvPicPr>
          <p:nvPr/>
        </p:nvPicPr>
        <p:blipFill>
          <a:blip r:embed="rId2" cstate="print"/>
          <a:srcRect/>
          <a:stretch>
            <a:fillRect/>
          </a:stretch>
        </p:blipFill>
        <p:spPr bwMode="auto">
          <a:xfrm>
            <a:off x="1524000" y="1066800"/>
            <a:ext cx="6019800" cy="5282684"/>
          </a:xfrm>
          <a:prstGeom prst="rect">
            <a:avLst/>
          </a:prstGeom>
          <a:noFill/>
        </p:spPr>
      </p:pic>
      <p:sp>
        <p:nvSpPr>
          <p:cNvPr id="7" name="Title 3"/>
          <p:cNvSpPr>
            <a:spLocks noGrp="1"/>
          </p:cNvSpPr>
          <p:nvPr>
            <p:ph type="title"/>
          </p:nvPr>
        </p:nvSpPr>
        <p:spPr>
          <a:xfrm>
            <a:off x="0" y="0"/>
            <a:ext cx="9144000" cy="990600"/>
          </a:xfrm>
          <a:solidFill>
            <a:srgbClr val="002060"/>
          </a:solidFill>
        </p:spPr>
        <p:txBody>
          <a:bodyPr>
            <a:noAutofit/>
          </a:bodyPr>
          <a:lstStyle/>
          <a:p>
            <a:r>
              <a:rPr lang="zh-CN" altLang="en-US"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rPr>
              <a:t>注意事项</a:t>
            </a:r>
            <a:endParaRPr lang="en-US" sz="7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pperplate Gothic Bold" pitchFamily="34" charset="0"/>
            </a:endParaRPr>
          </a:p>
        </p:txBody>
      </p:sp>
      <p:sp>
        <p:nvSpPr>
          <p:cNvPr id="8" name="Title 3"/>
          <p:cNvSpPr txBox="1">
            <a:spLocks/>
          </p:cNvSpPr>
          <p:nvPr/>
        </p:nvSpPr>
        <p:spPr>
          <a:xfrm>
            <a:off x="0" y="6324600"/>
            <a:ext cx="9144000" cy="5334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normalizeH="0" baseline="0" noProof="0" dirty="0" smtClean="0">
                <a:solidFill>
                  <a:schemeClr val="bg1"/>
                </a:solidFill>
                <a:uLnTx/>
                <a:uFillTx/>
                <a:latin typeface="Century Gothic" pitchFamily="34" charset="0"/>
                <a:ea typeface="+mj-ea"/>
                <a:cs typeface="+mj-cs"/>
              </a:rPr>
              <a:t>IMPORTANT THINGS TO REMEMBER</a:t>
            </a:r>
            <a:endParaRPr kumimoji="0" lang="en-US" sz="2400" i="0" u="none" strike="noStrike" kern="1200" normalizeH="0" baseline="0" noProof="0" dirty="0">
              <a:solidFill>
                <a:schemeClr val="bg1"/>
              </a:solidFill>
              <a:uLnTx/>
              <a:uFillTx/>
              <a:latin typeface="Century Gothic"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81000"/>
            <a:ext cx="8915400" cy="3077766"/>
          </a:xfrm>
          <a:prstGeom prst="rect">
            <a:avLst/>
          </a:prstGeom>
          <a:noFill/>
        </p:spPr>
        <p:txBody>
          <a:bodyPr wrap="square" rtlCol="0">
            <a:spAutoFit/>
          </a:bodyPr>
          <a:lstStyle/>
          <a:p>
            <a:pPr marL="517525" lvl="1" indent="-517525" algn="just">
              <a:buAutoNum type="arabicPeriod"/>
            </a:pPr>
            <a:r>
              <a:rPr lang="zh-CN" altLang="en-US" sz="3200" b="1" dirty="0" smtClean="0">
                <a:solidFill>
                  <a:srgbClr val="002060"/>
                </a:solidFill>
              </a:rPr>
              <a:t>这本书</a:t>
            </a:r>
            <a:r>
              <a:rPr lang="zh-CN" altLang="en-US" sz="3200" b="1" u="sng" dirty="0" smtClean="0">
                <a:solidFill>
                  <a:srgbClr val="002060"/>
                </a:solidFill>
              </a:rPr>
              <a:t>不是</a:t>
            </a:r>
            <a:r>
              <a:rPr lang="zh-CN" altLang="en-US" sz="3200" b="1" dirty="0" smtClean="0">
                <a:solidFill>
                  <a:srgbClr val="002060"/>
                </a:solidFill>
              </a:rPr>
              <a:t>叫“未来的启示”，</a:t>
            </a:r>
            <a:r>
              <a:rPr lang="zh-CN" altLang="en-US" sz="3200" b="1" u="sng" dirty="0" smtClean="0">
                <a:solidFill>
                  <a:srgbClr val="002060"/>
                </a:solidFill>
              </a:rPr>
              <a:t>而是</a:t>
            </a:r>
            <a:r>
              <a:rPr lang="zh-CN" altLang="en-US" sz="3200" b="1" dirty="0" smtClean="0">
                <a:solidFill>
                  <a:srgbClr val="002060"/>
                </a:solidFill>
              </a:rPr>
              <a:t>叫“耶稣基督的启示 </a:t>
            </a:r>
            <a:r>
              <a:rPr lang="en-US" altLang="zh-CN" sz="3200" b="1" dirty="0" smtClean="0">
                <a:solidFill>
                  <a:srgbClr val="002060"/>
                </a:solidFill>
              </a:rPr>
              <a:t>(1</a:t>
            </a:r>
            <a:r>
              <a:rPr lang="zh-CN" altLang="en-US" sz="3200" b="1" dirty="0" smtClean="0">
                <a:solidFill>
                  <a:srgbClr val="002060"/>
                </a:solidFill>
              </a:rPr>
              <a:t>节</a:t>
            </a:r>
            <a:r>
              <a:rPr lang="en-US" altLang="zh-CN" sz="3200" b="1" dirty="0" smtClean="0">
                <a:solidFill>
                  <a:srgbClr val="002060"/>
                </a:solidFill>
              </a:rPr>
              <a:t>)</a:t>
            </a:r>
            <a:r>
              <a:rPr lang="zh-CN" altLang="en-US" sz="3200" b="1" dirty="0" smtClean="0">
                <a:solidFill>
                  <a:srgbClr val="002060"/>
                </a:solidFill>
              </a:rPr>
              <a:t>”。耶稣基督的许多属性在这卷书中都得到了阐述。</a:t>
            </a:r>
            <a:r>
              <a:rPr lang="en-US" altLang="zh-CN" sz="3200" b="1" dirty="0" smtClean="0">
                <a:solidFill>
                  <a:srgbClr val="002060"/>
                </a:solidFill>
              </a:rPr>
              <a:t>(</a:t>
            </a:r>
            <a:r>
              <a:rPr lang="zh-CN" altLang="en-US" sz="3200" b="1" dirty="0" smtClean="0">
                <a:solidFill>
                  <a:srgbClr val="002060"/>
                </a:solidFill>
              </a:rPr>
              <a:t>祂的爱</a:t>
            </a:r>
            <a:r>
              <a:rPr lang="en-US" altLang="zh-CN" sz="3200" b="1" dirty="0" smtClean="0">
                <a:solidFill>
                  <a:srgbClr val="002060"/>
                </a:solidFill>
              </a:rPr>
              <a:t>, </a:t>
            </a:r>
            <a:r>
              <a:rPr lang="zh-CN" altLang="en-US" sz="3200" b="1" dirty="0" smtClean="0">
                <a:solidFill>
                  <a:srgbClr val="002060"/>
                </a:solidFill>
              </a:rPr>
              <a:t>王权、忿怒、激情、知识、主权，等等</a:t>
            </a:r>
            <a:r>
              <a:rPr lang="en-US" altLang="zh-CN" sz="3200" b="1" dirty="0" smtClean="0">
                <a:solidFill>
                  <a:srgbClr val="002060"/>
                </a:solidFill>
              </a:rPr>
              <a:t>)</a:t>
            </a:r>
            <a:r>
              <a:rPr lang="zh-CN" altLang="en-US" sz="3200" b="1" dirty="0" smtClean="0">
                <a:solidFill>
                  <a:srgbClr val="002060"/>
                </a:solidFill>
              </a:rPr>
              <a:t>。</a:t>
            </a:r>
            <a:endParaRPr lang="en-US" sz="3200" b="1" dirty="0" smtClean="0">
              <a:ln>
                <a:solidFill>
                  <a:srgbClr val="002060"/>
                </a:solidFill>
              </a:ln>
              <a:solidFill>
                <a:srgbClr val="002060"/>
              </a:solidFill>
              <a:latin typeface="Arial Narrow" pitchFamily="34" charset="0"/>
            </a:endParaRPr>
          </a:p>
          <a:p>
            <a:pPr marL="517525" lvl="1" indent="-517525" algn="just"/>
            <a:endParaRPr lang="en-US" sz="1200" dirty="0" smtClean="0">
              <a:ln>
                <a:solidFill>
                  <a:srgbClr val="002060"/>
                </a:solidFill>
              </a:ln>
              <a:solidFill>
                <a:srgbClr val="002060"/>
              </a:solidFill>
              <a:latin typeface="Arial Narrow" pitchFamily="34" charset="0"/>
            </a:endParaRPr>
          </a:p>
          <a:p>
            <a:pPr marL="625475" lvl="2" indent="-168275" algn="just">
              <a:buFont typeface="Arial" pitchFamily="34" charset="0"/>
              <a:buChar char="•"/>
            </a:pPr>
            <a:r>
              <a:rPr lang="en-US" dirty="0" smtClean="0"/>
              <a:t>The book is </a:t>
            </a:r>
            <a:r>
              <a:rPr lang="en-US" u="sng" dirty="0" smtClean="0"/>
              <a:t>not</a:t>
            </a:r>
            <a:r>
              <a:rPr lang="en-US" dirty="0" smtClean="0"/>
              <a:t> called the Revelation of the Future, but the Revelation of Jesus Christ (v.1). Many of Jesus’ attributes are expounded on in the book. (His love, Kingship, wrath, passion, knowledge, sovereignty, so much more).</a:t>
            </a:r>
            <a:endParaRPr lang="en-US" dirty="0" smtClean="0">
              <a:latin typeface="Arial Narrow" pitchFamily="34" charset="0"/>
            </a:endParaRPr>
          </a:p>
        </p:txBody>
      </p:sp>
      <p:sp>
        <p:nvSpPr>
          <p:cNvPr id="8" name="Title 3"/>
          <p:cNvSpPr txBox="1">
            <a:spLocks/>
          </p:cNvSpPr>
          <p:nvPr/>
        </p:nvSpPr>
        <p:spPr>
          <a:xfrm>
            <a:off x="0" y="647700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pic>
        <p:nvPicPr>
          <p:cNvPr id="7" name="Picture 2" descr="Browse And Download Bible Png Pictures #35055 - Free Icons and PNG ..."/>
          <p:cNvPicPr>
            <a:picLocks noChangeAspect="1" noChangeArrowheads="1"/>
          </p:cNvPicPr>
          <p:nvPr/>
        </p:nvPicPr>
        <p:blipFill>
          <a:blip r:embed="rId2" cstate="print"/>
          <a:srcRect/>
          <a:stretch>
            <a:fillRect/>
          </a:stretch>
        </p:blipFill>
        <p:spPr bwMode="auto">
          <a:xfrm>
            <a:off x="2057400" y="3509862"/>
            <a:ext cx="5257800" cy="2956739"/>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0" y="647700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7" name="Freeform 6"/>
          <p:cNvSpPr/>
          <p:nvPr/>
        </p:nvSpPr>
        <p:spPr>
          <a:xfrm>
            <a:off x="299258" y="1978429"/>
            <a:ext cx="8246226" cy="1845426"/>
          </a:xfrm>
          <a:custGeom>
            <a:avLst/>
            <a:gdLst>
              <a:gd name="connsiteX0" fmla="*/ 399011 w 8246226"/>
              <a:gd name="connsiteY0" fmla="*/ 1845426 h 1845426"/>
              <a:gd name="connsiteX1" fmla="*/ 1928553 w 8246226"/>
              <a:gd name="connsiteY1" fmla="*/ 1446415 h 1845426"/>
              <a:gd name="connsiteX2" fmla="*/ 2277687 w 8246226"/>
              <a:gd name="connsiteY2" fmla="*/ 1645920 h 1845426"/>
              <a:gd name="connsiteX3" fmla="*/ 4588626 w 8246226"/>
              <a:gd name="connsiteY3" fmla="*/ 1479666 h 1845426"/>
              <a:gd name="connsiteX4" fmla="*/ 5120640 w 8246226"/>
              <a:gd name="connsiteY4" fmla="*/ 1313411 h 1845426"/>
              <a:gd name="connsiteX5" fmla="*/ 8246226 w 8246226"/>
              <a:gd name="connsiteY5" fmla="*/ 1313411 h 1845426"/>
              <a:gd name="connsiteX6" fmla="*/ 7897091 w 8246226"/>
              <a:gd name="connsiteY6" fmla="*/ 0 h 1845426"/>
              <a:gd name="connsiteX7" fmla="*/ 0 w 8246226"/>
              <a:gd name="connsiteY7" fmla="*/ 83127 h 1845426"/>
              <a:gd name="connsiteX8" fmla="*/ 399011 w 8246226"/>
              <a:gd name="connsiteY8" fmla="*/ 1845426 h 1845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6226" h="1845426">
                <a:moveTo>
                  <a:pt x="399011" y="1845426"/>
                </a:moveTo>
                <a:lnTo>
                  <a:pt x="1928553" y="1446415"/>
                </a:lnTo>
                <a:lnTo>
                  <a:pt x="2277687" y="1645920"/>
                </a:lnTo>
                <a:lnTo>
                  <a:pt x="4588626" y="1479666"/>
                </a:lnTo>
                <a:lnTo>
                  <a:pt x="5120640" y="1313411"/>
                </a:lnTo>
                <a:lnTo>
                  <a:pt x="8246226" y="1313411"/>
                </a:lnTo>
                <a:lnTo>
                  <a:pt x="7897091" y="0"/>
                </a:lnTo>
                <a:lnTo>
                  <a:pt x="0" y="83127"/>
                </a:lnTo>
                <a:lnTo>
                  <a:pt x="399011" y="18454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381000"/>
            <a:ext cx="8991600" cy="2677656"/>
          </a:xfrm>
          <a:prstGeom prst="rect">
            <a:avLst/>
          </a:prstGeom>
          <a:noFill/>
        </p:spPr>
        <p:txBody>
          <a:bodyPr wrap="square" rtlCol="0">
            <a:spAutoFit/>
          </a:bodyPr>
          <a:lstStyle/>
          <a:p>
            <a:pPr marL="517525" lvl="1" indent="-517525" algn="just"/>
            <a:r>
              <a:rPr lang="en-US" sz="3200" dirty="0" smtClean="0">
                <a:ln>
                  <a:solidFill>
                    <a:srgbClr val="002060"/>
                  </a:solidFill>
                </a:ln>
                <a:solidFill>
                  <a:srgbClr val="002060"/>
                </a:solidFill>
                <a:latin typeface="Arial Narrow" pitchFamily="34" charset="0"/>
              </a:rPr>
              <a:t>2. </a:t>
            </a:r>
            <a:r>
              <a:rPr lang="zh-CN" altLang="en-US" sz="3200" dirty="0" smtClean="0">
                <a:ln>
                  <a:solidFill>
                    <a:srgbClr val="002060"/>
                  </a:solidFill>
                </a:ln>
                <a:solidFill>
                  <a:srgbClr val="002060"/>
                </a:solidFill>
                <a:latin typeface="Arial Narrow" pitchFamily="34" charset="0"/>
              </a:rPr>
              <a:t>不要在你的释经方法上过于教条。旧约的先知们留下了数以百计的关于弥赛亚首次来临的预言，然而，耶稣年代所有的旧约专家都搞错了</a:t>
            </a:r>
            <a:r>
              <a:rPr lang="zh-CN" altLang="en-US" sz="3200" dirty="0" smtClean="0">
                <a:ln>
                  <a:solidFill>
                    <a:srgbClr val="002060"/>
                  </a:solidFill>
                </a:ln>
                <a:solidFill>
                  <a:srgbClr val="002060"/>
                </a:solidFill>
                <a:latin typeface="Arial Narrow" pitchFamily="34" charset="0"/>
              </a:rPr>
              <a:t>。</a:t>
            </a:r>
            <a:endParaRPr lang="en-US" altLang="zh-CN" sz="3200" dirty="0" smtClean="0">
              <a:ln>
                <a:solidFill>
                  <a:srgbClr val="002060"/>
                </a:solidFill>
              </a:ln>
              <a:solidFill>
                <a:srgbClr val="002060"/>
              </a:solidFill>
              <a:latin typeface="Arial Narrow" pitchFamily="34" charset="0"/>
            </a:endParaRPr>
          </a:p>
          <a:p>
            <a:pPr marL="517525" lvl="1" indent="-517525" algn="just"/>
            <a:endParaRPr lang="en-US" dirty="0" smtClean="0">
              <a:ln>
                <a:solidFill>
                  <a:srgbClr val="002060"/>
                </a:solidFill>
              </a:ln>
              <a:solidFill>
                <a:srgbClr val="002060"/>
              </a:solidFill>
              <a:latin typeface="Arial Narrow" pitchFamily="34" charset="0"/>
            </a:endParaRPr>
          </a:p>
          <a:p>
            <a:pPr marL="625475" lvl="2" indent="-168275" algn="just">
              <a:buFont typeface="Arial" pitchFamily="34" charset="0"/>
              <a:buChar char="•"/>
            </a:pPr>
            <a:r>
              <a:rPr lang="en-US" dirty="0" smtClean="0"/>
              <a:t>Do not get too dogmatic on your approach. The Old Testament prophets left hundreds of prophecies regarding the first coming of the Messiah and all the Bible teachers still got it wrong.</a:t>
            </a:r>
          </a:p>
        </p:txBody>
      </p:sp>
      <p:pic>
        <p:nvPicPr>
          <p:cNvPr id="10" name="Picture 2" descr="Browse And Download Bible Png Pictures #35055 - Free Icons and PNG ..."/>
          <p:cNvPicPr>
            <a:picLocks noChangeAspect="1" noChangeArrowheads="1"/>
          </p:cNvPicPr>
          <p:nvPr/>
        </p:nvPicPr>
        <p:blipFill>
          <a:blip r:embed="rId2" cstate="print"/>
          <a:srcRect/>
          <a:stretch>
            <a:fillRect/>
          </a:stretch>
        </p:blipFill>
        <p:spPr bwMode="auto">
          <a:xfrm>
            <a:off x="2057400" y="3509862"/>
            <a:ext cx="5257800" cy="2956739"/>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81000"/>
            <a:ext cx="8991600" cy="2893100"/>
          </a:xfrm>
          <a:prstGeom prst="rect">
            <a:avLst/>
          </a:prstGeom>
          <a:noFill/>
        </p:spPr>
        <p:txBody>
          <a:bodyPr wrap="square" rtlCol="0">
            <a:spAutoFit/>
          </a:bodyPr>
          <a:lstStyle/>
          <a:p>
            <a:pPr marL="517525" lvl="1" indent="-517525" algn="just"/>
            <a:r>
              <a:rPr lang="en-US" sz="3200" dirty="0" smtClean="0">
                <a:ln>
                  <a:solidFill>
                    <a:srgbClr val="002060"/>
                  </a:solidFill>
                </a:ln>
                <a:solidFill>
                  <a:srgbClr val="002060"/>
                </a:solidFill>
                <a:latin typeface="Arial Narrow" pitchFamily="34" charset="0"/>
              </a:rPr>
              <a:t>3. </a:t>
            </a:r>
            <a:r>
              <a:rPr lang="zh-CN" altLang="en-US" sz="3200" dirty="0" smtClean="0">
                <a:ln>
                  <a:solidFill>
                    <a:srgbClr val="002060"/>
                  </a:solidFill>
                </a:ln>
                <a:solidFill>
                  <a:srgbClr val="002060"/>
                </a:solidFill>
                <a:latin typeface="Arial Narrow" pitchFamily="34" charset="0"/>
              </a:rPr>
              <a:t>不要因为觉</a:t>
            </a:r>
            <a:r>
              <a:rPr lang="zh-CN" altLang="en-US" sz="3200" dirty="0" smtClean="0">
                <a:ln>
                  <a:solidFill>
                    <a:srgbClr val="002060"/>
                  </a:solidFill>
                </a:ln>
                <a:solidFill>
                  <a:srgbClr val="002060"/>
                </a:solidFill>
                <a:latin typeface="Arial Narrow" pitchFamily="34" charset="0"/>
              </a:rPr>
              <a:t>得难</a:t>
            </a:r>
            <a:r>
              <a:rPr lang="zh-CN" altLang="en-US" sz="3200" dirty="0" smtClean="0">
                <a:ln>
                  <a:solidFill>
                    <a:srgbClr val="002060"/>
                  </a:solidFill>
                </a:ln>
                <a:solidFill>
                  <a:srgbClr val="002060"/>
                </a:solidFill>
                <a:latin typeface="Arial Narrow" pitchFamily="34" charset="0"/>
              </a:rPr>
              <a:t>以理解而避开</a:t>
            </a:r>
            <a:r>
              <a:rPr lang="en-US" altLang="zh-CN" sz="3200" dirty="0" smtClean="0">
                <a:ln>
                  <a:solidFill>
                    <a:srgbClr val="002060"/>
                  </a:solidFill>
                </a:ln>
                <a:solidFill>
                  <a:srgbClr val="002060"/>
                </a:solidFill>
                <a:latin typeface="Arial Narrow" pitchFamily="34" charset="0"/>
              </a:rPr>
              <a:t>《</a:t>
            </a:r>
            <a:r>
              <a:rPr lang="zh-CN" altLang="en-US" sz="3200" dirty="0" smtClean="0">
                <a:ln>
                  <a:solidFill>
                    <a:srgbClr val="002060"/>
                  </a:solidFill>
                </a:ln>
                <a:solidFill>
                  <a:srgbClr val="002060"/>
                </a:solidFill>
                <a:latin typeface="Arial Narrow" pitchFamily="34" charset="0"/>
              </a:rPr>
              <a:t>启示录</a:t>
            </a:r>
            <a:r>
              <a:rPr lang="en-US" altLang="zh-CN" sz="3200" dirty="0" smtClean="0">
                <a:ln>
                  <a:solidFill>
                    <a:srgbClr val="002060"/>
                  </a:solidFill>
                </a:ln>
                <a:solidFill>
                  <a:srgbClr val="002060"/>
                </a:solidFill>
                <a:latin typeface="Arial Narrow" pitchFamily="34" charset="0"/>
              </a:rPr>
              <a:t>》</a:t>
            </a:r>
            <a:r>
              <a:rPr lang="zh-CN" altLang="en-US" sz="3200" dirty="0" smtClean="0">
                <a:ln>
                  <a:solidFill>
                    <a:srgbClr val="002060"/>
                  </a:solidFill>
                </a:ln>
                <a:solidFill>
                  <a:srgbClr val="002060"/>
                </a:solidFill>
                <a:latin typeface="Arial Narrow" pitchFamily="34" charset="0"/>
              </a:rPr>
              <a:t>，这是一种试探。</a:t>
            </a:r>
            <a:r>
              <a:rPr lang="zh-CN" altLang="en-US" sz="3200" dirty="0" smtClean="0">
                <a:ln>
                  <a:solidFill>
                    <a:srgbClr val="002060"/>
                  </a:solidFill>
                </a:ln>
                <a:solidFill>
                  <a:srgbClr val="002060"/>
                </a:solidFill>
                <a:latin typeface="Arial Narrow" pitchFamily="34" charset="0"/>
              </a:rPr>
              <a:t>第一章告诉我们，阅读这卷书的人会得到祝福，并吩咐我们要遵守书中的教导。</a:t>
            </a:r>
            <a:endParaRPr lang="en-US" sz="3200" dirty="0" smtClean="0">
              <a:ln>
                <a:solidFill>
                  <a:srgbClr val="002060"/>
                </a:solidFill>
              </a:ln>
              <a:solidFill>
                <a:srgbClr val="002060"/>
              </a:solidFill>
              <a:latin typeface="Arial Narrow" pitchFamily="34" charset="0"/>
            </a:endParaRPr>
          </a:p>
          <a:p>
            <a:pPr marL="517525" lvl="1" indent="-517525" algn="just"/>
            <a:endParaRPr lang="en-US" sz="3200" dirty="0" smtClean="0">
              <a:ln>
                <a:solidFill>
                  <a:srgbClr val="002060"/>
                </a:solidFill>
              </a:ln>
              <a:solidFill>
                <a:srgbClr val="002060"/>
              </a:solidFill>
              <a:latin typeface="Arial Narrow" pitchFamily="34" charset="0"/>
            </a:endParaRPr>
          </a:p>
          <a:p>
            <a:pPr marL="625475" lvl="2" indent="-168275" algn="just">
              <a:buFont typeface="Arial" pitchFamily="34" charset="0"/>
              <a:buChar char="•"/>
            </a:pPr>
            <a:r>
              <a:rPr lang="en-US" dirty="0" smtClean="0"/>
              <a:t>Do not give in to the temptation to avoid Revelation just because it is difficult to understand. Chapter 1 tells us there is a blessing that goes with reading it and that we are required to obey the teachings therein.</a:t>
            </a:r>
            <a:endParaRPr lang="en-US" dirty="0" smtClean="0">
              <a:latin typeface="Arial Narrow" pitchFamily="34" charset="0"/>
            </a:endParaRPr>
          </a:p>
        </p:txBody>
      </p:sp>
      <p:sp>
        <p:nvSpPr>
          <p:cNvPr id="8" name="Title 3"/>
          <p:cNvSpPr txBox="1">
            <a:spLocks/>
          </p:cNvSpPr>
          <p:nvPr/>
        </p:nvSpPr>
        <p:spPr>
          <a:xfrm>
            <a:off x="0" y="647700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pic>
        <p:nvPicPr>
          <p:cNvPr id="7" name="Picture 2" descr="Browse And Download Bible Png Pictures #35055 - Free Icons and PNG ..."/>
          <p:cNvPicPr>
            <a:picLocks noChangeAspect="1" noChangeArrowheads="1"/>
          </p:cNvPicPr>
          <p:nvPr/>
        </p:nvPicPr>
        <p:blipFill>
          <a:blip r:embed="rId2" cstate="print"/>
          <a:srcRect/>
          <a:stretch>
            <a:fillRect/>
          </a:stretch>
        </p:blipFill>
        <p:spPr bwMode="auto">
          <a:xfrm>
            <a:off x="2057400" y="3509862"/>
            <a:ext cx="5257800" cy="2956739"/>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81000"/>
            <a:ext cx="8991600" cy="3170099"/>
          </a:xfrm>
          <a:prstGeom prst="rect">
            <a:avLst/>
          </a:prstGeom>
          <a:noFill/>
        </p:spPr>
        <p:txBody>
          <a:bodyPr wrap="square" rtlCol="0">
            <a:spAutoFit/>
          </a:bodyPr>
          <a:lstStyle/>
          <a:p>
            <a:pPr marL="517525" lvl="1" indent="-517525" algn="just"/>
            <a:r>
              <a:rPr lang="en-US" sz="3200" dirty="0" smtClean="0">
                <a:ln>
                  <a:solidFill>
                    <a:srgbClr val="002060"/>
                  </a:solidFill>
                </a:ln>
                <a:solidFill>
                  <a:srgbClr val="002060"/>
                </a:solidFill>
                <a:latin typeface="Arial Narrow" pitchFamily="34" charset="0"/>
              </a:rPr>
              <a:t>4. </a:t>
            </a:r>
            <a:r>
              <a:rPr lang="zh-CN" altLang="en-US" sz="3200" dirty="0" smtClean="0">
                <a:ln>
                  <a:solidFill>
                    <a:srgbClr val="002060"/>
                  </a:solidFill>
                </a:ln>
                <a:solidFill>
                  <a:srgbClr val="002060"/>
                </a:solidFill>
                <a:latin typeface="Arial Narrow" pitchFamily="34" charset="0"/>
              </a:rPr>
              <a:t>在历史上，敬虔的学者们对</a:t>
            </a:r>
            <a:r>
              <a:rPr lang="en-US" altLang="zh-CN" sz="3200" dirty="0" smtClean="0">
                <a:ln>
                  <a:solidFill>
                    <a:srgbClr val="002060"/>
                  </a:solidFill>
                </a:ln>
                <a:solidFill>
                  <a:srgbClr val="002060"/>
                </a:solidFill>
                <a:latin typeface="Arial Narrow" pitchFamily="34" charset="0"/>
              </a:rPr>
              <a:t>《</a:t>
            </a:r>
            <a:r>
              <a:rPr lang="zh-CN" altLang="en-US" sz="3200" dirty="0" smtClean="0">
                <a:ln>
                  <a:solidFill>
                    <a:srgbClr val="002060"/>
                  </a:solidFill>
                </a:ln>
                <a:solidFill>
                  <a:srgbClr val="002060"/>
                </a:solidFill>
                <a:latin typeface="Arial Narrow" pitchFamily="34" charset="0"/>
              </a:rPr>
              <a:t>启示录</a:t>
            </a:r>
            <a:r>
              <a:rPr lang="en-US" altLang="zh-CN" sz="3200" dirty="0" smtClean="0">
                <a:ln>
                  <a:solidFill>
                    <a:srgbClr val="002060"/>
                  </a:solidFill>
                </a:ln>
                <a:solidFill>
                  <a:srgbClr val="002060"/>
                </a:solidFill>
                <a:latin typeface="Arial Narrow" pitchFamily="34" charset="0"/>
              </a:rPr>
              <a:t>》</a:t>
            </a:r>
            <a:r>
              <a:rPr lang="zh-CN" altLang="en-US" sz="3200" dirty="0" smtClean="0">
                <a:ln>
                  <a:solidFill>
                    <a:srgbClr val="002060"/>
                  </a:solidFill>
                </a:ln>
                <a:solidFill>
                  <a:srgbClr val="002060"/>
                </a:solidFill>
                <a:latin typeface="Arial Narrow" pitchFamily="34" charset="0"/>
              </a:rPr>
              <a:t>的解释一直存在分歧。随着你对末世论</a:t>
            </a:r>
            <a:r>
              <a:rPr lang="en-US" altLang="zh-CN" sz="3200" dirty="0" smtClean="0">
                <a:ln>
                  <a:solidFill>
                    <a:srgbClr val="002060"/>
                  </a:solidFill>
                </a:ln>
                <a:solidFill>
                  <a:srgbClr val="002060"/>
                </a:solidFill>
                <a:latin typeface="Arial Narrow" pitchFamily="34" charset="0"/>
              </a:rPr>
              <a:t>(</a:t>
            </a:r>
            <a:r>
              <a:rPr lang="zh-CN" altLang="en-US" sz="3200" dirty="0" smtClean="0">
                <a:ln>
                  <a:solidFill>
                    <a:srgbClr val="002060"/>
                  </a:solidFill>
                </a:ln>
                <a:solidFill>
                  <a:srgbClr val="002060"/>
                </a:solidFill>
                <a:latin typeface="Arial Narrow" pitchFamily="34" charset="0"/>
              </a:rPr>
              <a:t>末世的研究</a:t>
            </a:r>
            <a:r>
              <a:rPr lang="en-US" altLang="zh-CN" sz="3200" dirty="0" smtClean="0">
                <a:ln>
                  <a:solidFill>
                    <a:srgbClr val="002060"/>
                  </a:solidFill>
                </a:ln>
                <a:solidFill>
                  <a:srgbClr val="002060"/>
                </a:solidFill>
                <a:latin typeface="Arial Narrow" pitchFamily="34" charset="0"/>
              </a:rPr>
              <a:t>)</a:t>
            </a:r>
            <a:r>
              <a:rPr lang="zh-CN" altLang="en-US" sz="3200" dirty="0" smtClean="0">
                <a:ln>
                  <a:solidFill>
                    <a:srgbClr val="002060"/>
                  </a:solidFill>
                </a:ln>
                <a:solidFill>
                  <a:srgbClr val="002060"/>
                </a:solidFill>
                <a:latin typeface="Arial Narrow" pitchFamily="34" charset="0"/>
              </a:rPr>
              <a:t>了解的增多，当心别让骄傲潜</a:t>
            </a:r>
            <a:r>
              <a:rPr lang="zh-CN" altLang="en-US" sz="3200" dirty="0" smtClean="0">
                <a:ln>
                  <a:solidFill>
                    <a:srgbClr val="002060"/>
                  </a:solidFill>
                </a:ln>
                <a:solidFill>
                  <a:srgbClr val="002060"/>
                </a:solidFill>
                <a:latin typeface="Arial Narrow" pitchFamily="34" charset="0"/>
              </a:rPr>
              <a:t>入</a:t>
            </a:r>
            <a:r>
              <a:rPr lang="zh-CN" altLang="en-US" sz="3200" dirty="0" smtClean="0">
                <a:ln>
                  <a:solidFill>
                    <a:srgbClr val="002060"/>
                  </a:solidFill>
                </a:ln>
                <a:solidFill>
                  <a:srgbClr val="002060"/>
                </a:solidFill>
                <a:latin typeface="Arial Narrow" pitchFamily="34" charset="0"/>
              </a:rPr>
              <a:t>你心</a:t>
            </a:r>
            <a:r>
              <a:rPr lang="zh-CN" altLang="en-US" sz="3200" dirty="0" smtClean="0">
                <a:ln>
                  <a:solidFill>
                    <a:srgbClr val="002060"/>
                  </a:solidFill>
                </a:ln>
                <a:solidFill>
                  <a:srgbClr val="002060"/>
                </a:solidFill>
                <a:latin typeface="Arial Narrow" pitchFamily="34" charset="0"/>
              </a:rPr>
              <a:t>。</a:t>
            </a:r>
            <a:endParaRPr lang="en-US" sz="3200" dirty="0" smtClean="0">
              <a:ln>
                <a:solidFill>
                  <a:srgbClr val="002060"/>
                </a:solidFill>
              </a:ln>
              <a:solidFill>
                <a:srgbClr val="002060"/>
              </a:solidFill>
              <a:latin typeface="Arial Narrow" pitchFamily="34" charset="0"/>
            </a:endParaRPr>
          </a:p>
          <a:p>
            <a:pPr marL="517525" lvl="1" indent="-517525" algn="just"/>
            <a:endParaRPr lang="en-US" sz="3200" dirty="0" smtClean="0">
              <a:ln>
                <a:solidFill>
                  <a:srgbClr val="002060"/>
                </a:solidFill>
              </a:ln>
              <a:solidFill>
                <a:srgbClr val="002060"/>
              </a:solidFill>
              <a:latin typeface="Arial Narrow" pitchFamily="34" charset="0"/>
            </a:endParaRPr>
          </a:p>
          <a:p>
            <a:pPr marL="625475" lvl="2" indent="-168275" algn="just">
              <a:buFont typeface="Arial" pitchFamily="34" charset="0"/>
              <a:buChar char="•"/>
            </a:pPr>
            <a:r>
              <a:rPr lang="en-US" dirty="0" smtClean="0"/>
              <a:t>Godly scholars throughout history have disagreed on the interpretation of Revelation. As you learn more about eschatology (the study of the end times), beware not to let pride seep into your heart. </a:t>
            </a:r>
          </a:p>
          <a:p>
            <a:pPr marL="625475" lvl="2" indent="-168275" algn="just">
              <a:buFont typeface="Arial" pitchFamily="34" charset="0"/>
              <a:buChar char="•"/>
            </a:pPr>
            <a:endParaRPr lang="en-US" dirty="0" smtClean="0">
              <a:latin typeface="Arial Narrow" pitchFamily="34" charset="0"/>
            </a:endParaRPr>
          </a:p>
        </p:txBody>
      </p:sp>
      <p:sp>
        <p:nvSpPr>
          <p:cNvPr id="8" name="Title 3"/>
          <p:cNvSpPr txBox="1">
            <a:spLocks/>
          </p:cNvSpPr>
          <p:nvPr/>
        </p:nvSpPr>
        <p:spPr>
          <a:xfrm>
            <a:off x="0" y="647700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sp>
        <p:nvSpPr>
          <p:cNvPr id="9" name="Title 3"/>
          <p:cNvSpPr txBox="1">
            <a:spLocks/>
          </p:cNvSpPr>
          <p:nvPr/>
        </p:nvSpPr>
        <p:spPr>
          <a:xfrm>
            <a:off x="0" y="0"/>
            <a:ext cx="9144000" cy="381000"/>
          </a:xfrm>
          <a:prstGeom prst="rect">
            <a:avLst/>
          </a:prstGeom>
          <a:solidFill>
            <a:srgbClr val="002060"/>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w="18415" cmpd="sng">
                <a:solidFill>
                  <a:schemeClr val="tx1"/>
                </a:solidFill>
                <a:prstDash val="solid"/>
              </a:ln>
              <a:solidFill>
                <a:srgbClr val="FDDC17"/>
              </a:solidFill>
              <a:effectLst>
                <a:outerShdw blurRad="63500" dir="3600000" algn="tl" rotWithShape="0">
                  <a:srgbClr val="000000">
                    <a:alpha val="70000"/>
                  </a:srgbClr>
                </a:outerShdw>
              </a:effectLst>
              <a:uLnTx/>
              <a:uFillTx/>
              <a:latin typeface="Copperplate Gothic Bold" pitchFamily="34" charset="0"/>
              <a:ea typeface="+mj-ea"/>
              <a:cs typeface="+mj-cs"/>
            </a:endParaRPr>
          </a:p>
        </p:txBody>
      </p:sp>
      <p:pic>
        <p:nvPicPr>
          <p:cNvPr id="5" name="Picture 2" descr="Browse And Download Bible Png Pictures #35055 - Free Icons and PNG ..."/>
          <p:cNvPicPr>
            <a:picLocks noChangeAspect="1" noChangeArrowheads="1"/>
          </p:cNvPicPr>
          <p:nvPr/>
        </p:nvPicPr>
        <p:blipFill>
          <a:blip r:embed="rId2" cstate="print"/>
          <a:srcRect/>
          <a:stretch>
            <a:fillRect/>
          </a:stretch>
        </p:blipFill>
        <p:spPr bwMode="auto">
          <a:xfrm>
            <a:off x="2057400" y="3509862"/>
            <a:ext cx="5257800" cy="2956739"/>
          </a:xfrm>
          <a:prstGeom prst="rect">
            <a:avLst/>
          </a:prstGeom>
          <a:noFill/>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9405</TotalTime>
  <Words>2762</Words>
  <Application>Microsoft Office PowerPoint</Application>
  <PresentationFormat>On-screen Show (4:3)</PresentationFormat>
  <Paragraphs>193</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REV</vt:lpstr>
      <vt:lpstr>Slide 2</vt:lpstr>
      <vt:lpstr>启示录</vt:lpstr>
      <vt:lpstr>Slide 4</vt:lpstr>
      <vt:lpstr>注意事项</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使徒约翰 </vt:lpstr>
      <vt:lpstr>Slide 22</vt:lpstr>
      <vt:lpstr>Slide 23</vt:lpstr>
      <vt:lpstr>关键 术语</vt:lpstr>
      <vt:lpstr>Slide 25</vt:lpstr>
      <vt:lpstr>Slide 26</vt:lpstr>
      <vt:lpstr>Slide 27</vt:lpstr>
      <vt:lpstr>解释《启示录》的不同方法 </vt:lpstr>
      <vt:lpstr>Slide 29</vt:lpstr>
      <vt:lpstr>Slide 30</vt:lpstr>
      <vt:lpstr>Slide 31</vt:lpstr>
      <vt:lpstr>Slide 32</vt:lpstr>
      <vt:lpstr>Slide 33</vt:lpstr>
      <vt:lpstr>谢谢 </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Johnnie achord</dc:creator>
  <cp:lastModifiedBy>Shulan</cp:lastModifiedBy>
  <cp:revision>685</cp:revision>
  <dcterms:created xsi:type="dcterms:W3CDTF">2009-01-28T03:58:41Z</dcterms:created>
  <dcterms:modified xsi:type="dcterms:W3CDTF">2020-06-02T04:44:06Z</dcterms:modified>
</cp:coreProperties>
</file>