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71" r:id="rId2"/>
    <p:sldId id="476" r:id="rId3"/>
    <p:sldId id="564" r:id="rId4"/>
    <p:sldId id="497" r:id="rId5"/>
    <p:sldId id="603" r:id="rId6"/>
    <p:sldId id="641" r:id="rId7"/>
    <p:sldId id="642" r:id="rId8"/>
    <p:sldId id="659" r:id="rId9"/>
    <p:sldId id="646" r:id="rId10"/>
    <p:sldId id="647" r:id="rId11"/>
    <p:sldId id="648" r:id="rId12"/>
    <p:sldId id="649" r:id="rId13"/>
    <p:sldId id="650" r:id="rId14"/>
    <p:sldId id="654" r:id="rId15"/>
    <p:sldId id="655" r:id="rId16"/>
    <p:sldId id="743" r:id="rId17"/>
    <p:sldId id="761" r:id="rId18"/>
    <p:sldId id="762" r:id="rId19"/>
    <p:sldId id="661" r:id="rId20"/>
    <p:sldId id="669" r:id="rId21"/>
    <p:sldId id="763" r:id="rId22"/>
    <p:sldId id="662" r:id="rId23"/>
    <p:sldId id="600" r:id="rId24"/>
    <p:sldId id="764" r:id="rId25"/>
    <p:sldId id="670" r:id="rId26"/>
    <p:sldId id="611" r:id="rId27"/>
    <p:sldId id="604" r:id="rId28"/>
    <p:sldId id="665" r:id="rId29"/>
    <p:sldId id="666" r:id="rId30"/>
    <p:sldId id="672" r:id="rId31"/>
    <p:sldId id="765" r:id="rId32"/>
    <p:sldId id="671" r:id="rId33"/>
    <p:sldId id="757" r:id="rId34"/>
    <p:sldId id="71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4F6228"/>
    <a:srgbClr val="0000FF"/>
    <a:srgbClr val="A40000"/>
    <a:srgbClr val="303C18"/>
    <a:srgbClr val="280F0E"/>
    <a:srgbClr val="FDDC17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FF760-191E-4545-99CE-2CF6E115C38C}" type="doc">
      <dgm:prSet loTypeId="urn:microsoft.com/office/officeart/2005/8/layout/arrow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63AE49-5E2B-4843-9614-8ABE7A7795C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 w="38100">
          <a:solidFill>
            <a:schemeClr val="tx1"/>
          </a:solidFill>
        </a:ln>
      </dgm:spPr>
      <dgm:t>
        <a:bodyPr/>
        <a:lstStyle/>
        <a:p>
          <a:r>
            <a: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旧约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O.T.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36F0327B-C683-4CEE-B73C-510DABBEC05C}" type="parTrans" cxnId="{4517B3B1-9EB6-4367-BC7C-2A33C8795DDB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61DE80D9-A37D-4F89-83F2-2AAC38114EF5}" type="sibTrans" cxnId="{4517B3B1-9EB6-4367-BC7C-2A33C8795DDB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92273781-3143-42F7-9197-CDC9DEA1E04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 w="38100">
          <a:solidFill>
            <a:schemeClr val="tx1"/>
          </a:solidFill>
        </a:ln>
      </dgm:spPr>
      <dgm:t>
        <a:bodyPr/>
        <a:lstStyle/>
        <a:p>
          <a:r>
            <a: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新约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N.T.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A9E06F1D-6557-4722-8566-B3608B86E40B}" type="parTrans" cxnId="{989CDD73-4DC1-4745-8222-497B14E82AF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8AA4D1C6-DB3E-4A61-8C34-69A07DA53B54}" type="sibTrans" cxnId="{989CDD73-4DC1-4745-8222-497B14E82AF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gm:t>
    </dgm:pt>
    <dgm:pt modelId="{EF8B7B1D-E92B-44B7-8BFA-2FEFBF609CE4}" type="pres">
      <dgm:prSet presAssocID="{8A9FF760-191E-4545-99CE-2CF6E115C3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43EA5-C35C-40A0-AD58-E3B519951625}" type="pres">
      <dgm:prSet presAssocID="{A963AE49-5E2B-4843-9614-8ABE7A7795CA}" presName="arrow" presStyleLbl="node1" presStyleIdx="0" presStyleCnt="2" custScaleX="186712" custRadScaleRad="469460" custRadScaleInc="41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C96F-6832-453E-9DB8-D26E66FE7E90}" type="pres">
      <dgm:prSet presAssocID="{92273781-3143-42F7-9197-CDC9DEA1E040}" presName="arrow" presStyleLbl="node1" presStyleIdx="1" presStyleCnt="2" custScaleX="186712" custRadScaleRad="93324" custRadScaleInc="-7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7B3B1-9EB6-4367-BC7C-2A33C8795DDB}" srcId="{8A9FF760-191E-4545-99CE-2CF6E115C38C}" destId="{A963AE49-5E2B-4843-9614-8ABE7A7795CA}" srcOrd="0" destOrd="0" parTransId="{36F0327B-C683-4CEE-B73C-510DABBEC05C}" sibTransId="{61DE80D9-A37D-4F89-83F2-2AAC38114EF5}"/>
    <dgm:cxn modelId="{989CDD73-4DC1-4745-8222-497B14E82AF6}" srcId="{8A9FF760-191E-4545-99CE-2CF6E115C38C}" destId="{92273781-3143-42F7-9197-CDC9DEA1E040}" srcOrd="1" destOrd="0" parTransId="{A9E06F1D-6557-4722-8566-B3608B86E40B}" sibTransId="{8AA4D1C6-DB3E-4A61-8C34-69A07DA53B54}"/>
    <dgm:cxn modelId="{79464952-7FB6-4D66-9913-51865B4ADC03}" type="presOf" srcId="{A963AE49-5E2B-4843-9614-8ABE7A7795CA}" destId="{B7443EA5-C35C-40A0-AD58-E3B519951625}" srcOrd="0" destOrd="0" presId="urn:microsoft.com/office/officeart/2005/8/layout/arrow1"/>
    <dgm:cxn modelId="{A18BBB42-6530-4F70-B1E7-1B520A407180}" type="presOf" srcId="{8A9FF760-191E-4545-99CE-2CF6E115C38C}" destId="{EF8B7B1D-E92B-44B7-8BFA-2FEFBF609CE4}" srcOrd="0" destOrd="0" presId="urn:microsoft.com/office/officeart/2005/8/layout/arrow1"/>
    <dgm:cxn modelId="{4715A53E-F53B-4AC0-B6B2-C2BAA44EE06D}" type="presOf" srcId="{92273781-3143-42F7-9197-CDC9DEA1E040}" destId="{4328C96F-6832-453E-9DB8-D26E66FE7E90}" srcOrd="0" destOrd="0" presId="urn:microsoft.com/office/officeart/2005/8/layout/arrow1"/>
    <dgm:cxn modelId="{B65362C4-D4BA-4F6C-A916-5352DFAE617A}" type="presParOf" srcId="{EF8B7B1D-E92B-44B7-8BFA-2FEFBF609CE4}" destId="{B7443EA5-C35C-40A0-AD58-E3B519951625}" srcOrd="0" destOrd="0" presId="urn:microsoft.com/office/officeart/2005/8/layout/arrow1"/>
    <dgm:cxn modelId="{7CDE7BE6-CC2C-42FA-B500-5001B698341E}" type="presParOf" srcId="{EF8B7B1D-E92B-44B7-8BFA-2FEFBF609CE4}" destId="{4328C96F-6832-453E-9DB8-D26E66FE7E9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ED51C-257A-4DEB-ABA8-50ADC2C3CF57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0AC7D41-CD40-475A-9A72-47263CC200C6}">
      <dgm:prSet phldrT="[Text]" custT="1"/>
      <dgm:spPr/>
      <dgm:t>
        <a:bodyPr/>
        <a:lstStyle/>
        <a:p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无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gm:t>
    </dgm:pt>
    <dgm:pt modelId="{F2039075-76A2-4481-9DFA-7616FC994A50}" type="parTrans" cxnId="{D31D1603-4830-4FF8-BC0C-7D6ED038040B}">
      <dgm:prSet/>
      <dgm:spPr/>
      <dgm:t>
        <a:bodyPr/>
        <a:lstStyle/>
        <a:p>
          <a:endParaRPr lang="en-US"/>
        </a:p>
      </dgm:t>
    </dgm:pt>
    <dgm:pt modelId="{368F224D-1847-43DB-9EE4-3B6A77D6C0ED}" type="sibTrans" cxnId="{D31D1603-4830-4FF8-BC0C-7D6ED038040B}">
      <dgm:prSet/>
      <dgm:spPr/>
      <dgm:t>
        <a:bodyPr/>
        <a:lstStyle/>
        <a:p>
          <a:endParaRPr lang="en-US"/>
        </a:p>
      </dgm:t>
    </dgm:pt>
    <dgm:pt modelId="{FC5EBAB3-55EE-496B-9CF4-FEBAFF05C50A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FF"/>
              </a:solidFill>
              <a:effectLst/>
            </a:rPr>
            <a:t>A</a:t>
          </a:r>
          <a:r>
            <a:rPr lang="en-US" sz="1800" b="1" dirty="0" smtClean="0">
              <a:effectLst/>
            </a:rPr>
            <a:t>MILLENIANISM</a:t>
          </a:r>
          <a:endParaRPr lang="en-US" sz="1800" b="1" dirty="0">
            <a:effectLst/>
          </a:endParaRPr>
        </a:p>
      </dgm:t>
    </dgm:pt>
    <dgm:pt modelId="{59123948-695B-4AC2-8D54-26760DA2DB34}" type="parTrans" cxnId="{8744E701-D837-4293-A011-B5849F98497B}">
      <dgm:prSet/>
      <dgm:spPr/>
      <dgm:t>
        <a:bodyPr/>
        <a:lstStyle/>
        <a:p>
          <a:endParaRPr lang="en-US"/>
        </a:p>
      </dgm:t>
    </dgm:pt>
    <dgm:pt modelId="{CD26CA6A-D677-44A5-BB4E-F172A2B24870}" type="sibTrans" cxnId="{8744E701-D837-4293-A011-B5849F98497B}">
      <dgm:prSet/>
      <dgm:spPr/>
      <dgm:t>
        <a:bodyPr/>
        <a:lstStyle/>
        <a:p>
          <a:endParaRPr lang="en-US"/>
        </a:p>
      </dgm:t>
    </dgm:pt>
    <dgm:pt modelId="{4F67C57B-0089-4B80-A5A9-83C6EEA32AE3}">
      <dgm:prSet phldrT="[Text]" custT="1"/>
      <dgm:spPr/>
      <dgm:t>
        <a:bodyPr/>
        <a:lstStyle/>
        <a:p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后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gm:t>
    </dgm:pt>
    <dgm:pt modelId="{7D804CF5-E338-4888-8808-FBA8FD4E0BD5}" type="parTrans" cxnId="{101E9284-D056-40CA-B41E-D4508D713A6A}">
      <dgm:prSet/>
      <dgm:spPr/>
      <dgm:t>
        <a:bodyPr/>
        <a:lstStyle/>
        <a:p>
          <a:endParaRPr lang="en-US"/>
        </a:p>
      </dgm:t>
    </dgm:pt>
    <dgm:pt modelId="{3CD5471D-10E0-4484-8763-C247BF6B8092}" type="sibTrans" cxnId="{101E9284-D056-40CA-B41E-D4508D713A6A}">
      <dgm:prSet/>
      <dgm:spPr/>
      <dgm:t>
        <a:bodyPr/>
        <a:lstStyle/>
        <a:p>
          <a:endParaRPr lang="en-US"/>
        </a:p>
      </dgm:t>
    </dgm:pt>
    <dgm:pt modelId="{7E55955E-FEED-432E-BE8A-32D6D2B254F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FF"/>
              </a:solidFill>
              <a:effectLst/>
            </a:rPr>
            <a:t>POST</a:t>
          </a:r>
          <a:r>
            <a:rPr lang="en-US" sz="1800" b="1" dirty="0" smtClean="0">
              <a:effectLst/>
            </a:rPr>
            <a:t>MILLENIANISM</a:t>
          </a:r>
          <a:endParaRPr lang="en-US" sz="1800" b="1" dirty="0">
            <a:effectLst/>
          </a:endParaRPr>
        </a:p>
      </dgm:t>
    </dgm:pt>
    <dgm:pt modelId="{A43E5AF4-FC2B-4263-9F1E-1048239EA8B5}" type="parTrans" cxnId="{E0A8ABB8-916F-4122-A9AF-1B33A666F971}">
      <dgm:prSet/>
      <dgm:spPr/>
      <dgm:t>
        <a:bodyPr/>
        <a:lstStyle/>
        <a:p>
          <a:endParaRPr lang="en-US"/>
        </a:p>
      </dgm:t>
    </dgm:pt>
    <dgm:pt modelId="{E81067AF-73E7-4B36-92E7-D7ABEC5878B4}" type="sibTrans" cxnId="{E0A8ABB8-916F-4122-A9AF-1B33A666F971}">
      <dgm:prSet/>
      <dgm:spPr/>
      <dgm:t>
        <a:bodyPr/>
        <a:lstStyle/>
        <a:p>
          <a:endParaRPr lang="en-US"/>
        </a:p>
      </dgm:t>
    </dgm:pt>
    <dgm:pt modelId="{D37C1321-94B1-4B34-80B7-B1BA318E7184}">
      <dgm:prSet phldrT="[Text]" custT="1"/>
      <dgm:spPr/>
      <dgm:t>
        <a:bodyPr/>
        <a:lstStyle/>
        <a:p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历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史性  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前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gm:t>
    </dgm:pt>
    <dgm:pt modelId="{77C549D8-A9CE-4C71-A4A1-8000AB65258C}" type="parTrans" cxnId="{0A69AEA4-1A0C-4A97-AC97-F8ABEF40B263}">
      <dgm:prSet/>
      <dgm:spPr/>
      <dgm:t>
        <a:bodyPr/>
        <a:lstStyle/>
        <a:p>
          <a:endParaRPr lang="en-US"/>
        </a:p>
      </dgm:t>
    </dgm:pt>
    <dgm:pt modelId="{7C81FB45-EB50-424F-8409-B244BEB403AF}" type="sibTrans" cxnId="{0A69AEA4-1A0C-4A97-AC97-F8ABEF40B263}">
      <dgm:prSet/>
      <dgm:spPr/>
      <dgm:t>
        <a:bodyPr/>
        <a:lstStyle/>
        <a:p>
          <a:endParaRPr lang="en-US"/>
        </a:p>
      </dgm:t>
    </dgm:pt>
    <dgm:pt modelId="{AEAADCB2-7BDD-4C91-9976-11BFAF859E5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FF"/>
              </a:solidFill>
              <a:effectLst/>
            </a:rPr>
            <a:t>HISTORIC PRE</a:t>
          </a:r>
          <a:r>
            <a:rPr lang="en-US" sz="1800" b="1" dirty="0" smtClean="0">
              <a:effectLst/>
            </a:rPr>
            <a:t>MILLENIANISM</a:t>
          </a:r>
          <a:endParaRPr lang="en-US" sz="1800" b="1" dirty="0">
            <a:effectLst/>
          </a:endParaRPr>
        </a:p>
      </dgm:t>
    </dgm:pt>
    <dgm:pt modelId="{5CB1E987-3710-4A53-B354-B8F15B9452C2}" type="parTrans" cxnId="{B41207A3-CFF9-4EE9-A0FA-D0E5AED0AB6E}">
      <dgm:prSet/>
      <dgm:spPr/>
      <dgm:t>
        <a:bodyPr/>
        <a:lstStyle/>
        <a:p>
          <a:endParaRPr lang="en-US"/>
        </a:p>
      </dgm:t>
    </dgm:pt>
    <dgm:pt modelId="{A053B9CB-7E97-46C7-B287-4FCBFFC81BFA}" type="sibTrans" cxnId="{B41207A3-CFF9-4EE9-A0FA-D0E5AED0AB6E}">
      <dgm:prSet/>
      <dgm:spPr/>
      <dgm:t>
        <a:bodyPr/>
        <a:lstStyle/>
        <a:p>
          <a:endParaRPr lang="en-US"/>
        </a:p>
      </dgm:t>
    </dgm:pt>
    <dgm:pt modelId="{F60F50B0-AF41-46C1-B9D4-FCCD9E60F0AF}">
      <dgm:prSet phldrT="[Text]" custT="1"/>
      <dgm:spPr/>
      <dgm:t>
        <a:bodyPr/>
        <a:lstStyle/>
        <a:p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时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代论   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前</a:t>
          </a:r>
          <a:r>
            <a:rPr lang="zh-CN" altLang="en-US" sz="4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gm:t>
    </dgm:pt>
    <dgm:pt modelId="{3864794E-BE30-4E63-87BF-0B46ADF34B6F}" type="parTrans" cxnId="{0B7153C0-809A-47FC-89BA-96C231C35278}">
      <dgm:prSet/>
      <dgm:spPr/>
      <dgm:t>
        <a:bodyPr/>
        <a:lstStyle/>
        <a:p>
          <a:endParaRPr lang="en-US"/>
        </a:p>
      </dgm:t>
    </dgm:pt>
    <dgm:pt modelId="{37E4E240-CB2D-4CAA-BE9B-2045150F6AAD}" type="sibTrans" cxnId="{0B7153C0-809A-47FC-89BA-96C231C35278}">
      <dgm:prSet/>
      <dgm:spPr/>
      <dgm:t>
        <a:bodyPr/>
        <a:lstStyle/>
        <a:p>
          <a:endParaRPr lang="en-US"/>
        </a:p>
      </dgm:t>
    </dgm:pt>
    <dgm:pt modelId="{654894DD-3B82-4E82-AA75-01A3A37A6F7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FF"/>
              </a:solidFill>
              <a:effectLst/>
            </a:rPr>
            <a:t>DISPENSATIONAL PRE</a:t>
          </a:r>
          <a:r>
            <a:rPr lang="en-US" sz="1800" b="1" dirty="0" smtClean="0">
              <a:effectLst/>
            </a:rPr>
            <a:t>MILLENIANISM</a:t>
          </a:r>
          <a:endParaRPr lang="en-US" sz="1800" b="1" dirty="0">
            <a:effectLst/>
          </a:endParaRPr>
        </a:p>
      </dgm:t>
    </dgm:pt>
    <dgm:pt modelId="{CADB4FEC-5E84-47C1-A910-AC506B0C850F}" type="parTrans" cxnId="{8D5B8552-B04B-407E-809D-EA0A9149E50A}">
      <dgm:prSet/>
      <dgm:spPr/>
      <dgm:t>
        <a:bodyPr/>
        <a:lstStyle/>
        <a:p>
          <a:endParaRPr lang="en-US"/>
        </a:p>
      </dgm:t>
    </dgm:pt>
    <dgm:pt modelId="{360DE2B6-30E6-46E7-879A-C94BD1219867}" type="sibTrans" cxnId="{8D5B8552-B04B-407E-809D-EA0A9149E50A}">
      <dgm:prSet/>
      <dgm:spPr/>
      <dgm:t>
        <a:bodyPr/>
        <a:lstStyle/>
        <a:p>
          <a:endParaRPr lang="en-US"/>
        </a:p>
      </dgm:t>
    </dgm:pt>
    <dgm:pt modelId="{D35638AE-883E-42A0-BF4B-7DCF82F0DD59}" type="pres">
      <dgm:prSet presAssocID="{940ED51C-257A-4DEB-ABA8-50ADC2C3CF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E84FC-963C-49FA-9830-6BF81903A980}" type="pres">
      <dgm:prSet presAssocID="{80AC7D41-CD40-475A-9A72-47263CC200C6}" presName="linNode" presStyleCnt="0"/>
      <dgm:spPr/>
    </dgm:pt>
    <dgm:pt modelId="{6227DE4D-7EC5-4B91-9F75-BB4768F094FD}" type="pres">
      <dgm:prSet presAssocID="{80AC7D41-CD40-475A-9A72-47263CC200C6}" presName="parentText" presStyleLbl="node1" presStyleIdx="0" presStyleCnt="4" custScaleX="316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41B1D-0F93-47D2-A16B-7237064F23B2}" type="pres">
      <dgm:prSet presAssocID="{80AC7D41-CD40-475A-9A72-47263CC200C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0E6-1460-49F2-9E3D-945A23746BED}" type="pres">
      <dgm:prSet presAssocID="{368F224D-1847-43DB-9EE4-3B6A77D6C0ED}" presName="sp" presStyleCnt="0"/>
      <dgm:spPr/>
    </dgm:pt>
    <dgm:pt modelId="{BDD3E34C-1344-4604-99A7-975DFE1FAE40}" type="pres">
      <dgm:prSet presAssocID="{4F67C57B-0089-4B80-A5A9-83C6EEA32AE3}" presName="linNode" presStyleCnt="0"/>
      <dgm:spPr/>
    </dgm:pt>
    <dgm:pt modelId="{8C4A612E-5197-41AB-A49D-01B5E19C6F6E}" type="pres">
      <dgm:prSet presAssocID="{4F67C57B-0089-4B80-A5A9-83C6EEA32AE3}" presName="parentText" presStyleLbl="node1" presStyleIdx="1" presStyleCnt="4" custScaleX="316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DAA27-1D2B-4638-9123-699E17CB94D7}" type="pres">
      <dgm:prSet presAssocID="{4F67C57B-0089-4B80-A5A9-83C6EEA32AE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A97F2-4A2D-4130-A236-4F5D1DCB8D86}" type="pres">
      <dgm:prSet presAssocID="{3CD5471D-10E0-4484-8763-C247BF6B8092}" presName="sp" presStyleCnt="0"/>
      <dgm:spPr/>
    </dgm:pt>
    <dgm:pt modelId="{CF584E27-4254-4839-A772-6373956D2F31}" type="pres">
      <dgm:prSet presAssocID="{D37C1321-94B1-4B34-80B7-B1BA318E7184}" presName="linNode" presStyleCnt="0"/>
      <dgm:spPr/>
    </dgm:pt>
    <dgm:pt modelId="{67C91DCA-96A4-4483-A055-8AEF70CA970E}" type="pres">
      <dgm:prSet presAssocID="{D37C1321-94B1-4B34-80B7-B1BA318E7184}" presName="parentText" presStyleLbl="node1" presStyleIdx="2" presStyleCnt="4" custScaleX="316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AF9AD-D0D7-49A9-BA5D-80602EA847CD}" type="pres">
      <dgm:prSet presAssocID="{D37C1321-94B1-4B34-80B7-B1BA318E718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30EC-8DA5-4E97-9ADD-C7B3C93F85D2}" type="pres">
      <dgm:prSet presAssocID="{7C81FB45-EB50-424F-8409-B244BEB403AF}" presName="sp" presStyleCnt="0"/>
      <dgm:spPr/>
    </dgm:pt>
    <dgm:pt modelId="{4694D79B-84E8-4814-B107-953255CF4F05}" type="pres">
      <dgm:prSet presAssocID="{F60F50B0-AF41-46C1-B9D4-FCCD9E60F0AF}" presName="linNode" presStyleCnt="0"/>
      <dgm:spPr/>
    </dgm:pt>
    <dgm:pt modelId="{F0FEB028-E837-4AD1-9E2D-0C383CB322D9}" type="pres">
      <dgm:prSet presAssocID="{F60F50B0-AF41-46C1-B9D4-FCCD9E60F0AF}" presName="parentText" presStyleLbl="node1" presStyleIdx="3" presStyleCnt="4" custScaleX="316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1006B-DD37-422B-AE0E-1F58F6959D0B}" type="pres">
      <dgm:prSet presAssocID="{F60F50B0-AF41-46C1-B9D4-FCCD9E60F0A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E9284-D056-40CA-B41E-D4508D713A6A}" srcId="{940ED51C-257A-4DEB-ABA8-50ADC2C3CF57}" destId="{4F67C57B-0089-4B80-A5A9-83C6EEA32AE3}" srcOrd="1" destOrd="0" parTransId="{7D804CF5-E338-4888-8808-FBA8FD4E0BD5}" sibTransId="{3CD5471D-10E0-4484-8763-C247BF6B8092}"/>
    <dgm:cxn modelId="{E0A8ABB8-916F-4122-A9AF-1B33A666F971}" srcId="{4F67C57B-0089-4B80-A5A9-83C6EEA32AE3}" destId="{7E55955E-FEED-432E-BE8A-32D6D2B254F2}" srcOrd="0" destOrd="0" parTransId="{A43E5AF4-FC2B-4263-9F1E-1048239EA8B5}" sibTransId="{E81067AF-73E7-4B36-92E7-D7ABEC5878B4}"/>
    <dgm:cxn modelId="{8D5B8552-B04B-407E-809D-EA0A9149E50A}" srcId="{F60F50B0-AF41-46C1-B9D4-FCCD9E60F0AF}" destId="{654894DD-3B82-4E82-AA75-01A3A37A6F78}" srcOrd="0" destOrd="0" parTransId="{CADB4FEC-5E84-47C1-A910-AC506B0C850F}" sibTransId="{360DE2B6-30E6-46E7-879A-C94BD1219867}"/>
    <dgm:cxn modelId="{0A69AEA4-1A0C-4A97-AC97-F8ABEF40B263}" srcId="{940ED51C-257A-4DEB-ABA8-50ADC2C3CF57}" destId="{D37C1321-94B1-4B34-80B7-B1BA318E7184}" srcOrd="2" destOrd="0" parTransId="{77C549D8-A9CE-4C71-A4A1-8000AB65258C}" sibTransId="{7C81FB45-EB50-424F-8409-B244BEB403AF}"/>
    <dgm:cxn modelId="{D31D1603-4830-4FF8-BC0C-7D6ED038040B}" srcId="{940ED51C-257A-4DEB-ABA8-50ADC2C3CF57}" destId="{80AC7D41-CD40-475A-9A72-47263CC200C6}" srcOrd="0" destOrd="0" parTransId="{F2039075-76A2-4481-9DFA-7616FC994A50}" sibTransId="{368F224D-1847-43DB-9EE4-3B6A77D6C0ED}"/>
    <dgm:cxn modelId="{F587792E-B5D2-48A9-9D0A-04D8B2E21D3A}" type="presOf" srcId="{80AC7D41-CD40-475A-9A72-47263CC200C6}" destId="{6227DE4D-7EC5-4B91-9F75-BB4768F094FD}" srcOrd="0" destOrd="0" presId="urn:microsoft.com/office/officeart/2005/8/layout/vList5"/>
    <dgm:cxn modelId="{DB56115E-CC0E-44DE-B567-4434B64A884C}" type="presOf" srcId="{7E55955E-FEED-432E-BE8A-32D6D2B254F2}" destId="{52DDAA27-1D2B-4638-9123-699E17CB94D7}" srcOrd="0" destOrd="0" presId="urn:microsoft.com/office/officeart/2005/8/layout/vList5"/>
    <dgm:cxn modelId="{F32E8984-22B1-4E37-9976-18CD6C8C58C8}" type="presOf" srcId="{940ED51C-257A-4DEB-ABA8-50ADC2C3CF57}" destId="{D35638AE-883E-42A0-BF4B-7DCF82F0DD59}" srcOrd="0" destOrd="0" presId="urn:microsoft.com/office/officeart/2005/8/layout/vList5"/>
    <dgm:cxn modelId="{5CDE1250-4AA9-498E-9A85-EFF6F25CB258}" type="presOf" srcId="{654894DD-3B82-4E82-AA75-01A3A37A6F78}" destId="{4671006B-DD37-422B-AE0E-1F58F6959D0B}" srcOrd="0" destOrd="0" presId="urn:microsoft.com/office/officeart/2005/8/layout/vList5"/>
    <dgm:cxn modelId="{EE41D5DF-0041-4D87-886A-B8FB3EFDA25E}" type="presOf" srcId="{D37C1321-94B1-4B34-80B7-B1BA318E7184}" destId="{67C91DCA-96A4-4483-A055-8AEF70CA970E}" srcOrd="0" destOrd="0" presId="urn:microsoft.com/office/officeart/2005/8/layout/vList5"/>
    <dgm:cxn modelId="{0B7153C0-809A-47FC-89BA-96C231C35278}" srcId="{940ED51C-257A-4DEB-ABA8-50ADC2C3CF57}" destId="{F60F50B0-AF41-46C1-B9D4-FCCD9E60F0AF}" srcOrd="3" destOrd="0" parTransId="{3864794E-BE30-4E63-87BF-0B46ADF34B6F}" sibTransId="{37E4E240-CB2D-4CAA-BE9B-2045150F6AAD}"/>
    <dgm:cxn modelId="{B41207A3-CFF9-4EE9-A0FA-D0E5AED0AB6E}" srcId="{D37C1321-94B1-4B34-80B7-B1BA318E7184}" destId="{AEAADCB2-7BDD-4C91-9976-11BFAF859E5F}" srcOrd="0" destOrd="0" parTransId="{5CB1E987-3710-4A53-B354-B8F15B9452C2}" sibTransId="{A053B9CB-7E97-46C7-B287-4FCBFFC81BFA}"/>
    <dgm:cxn modelId="{133F23D8-731D-42ED-AC5E-CC4B211DC3E0}" type="presOf" srcId="{4F67C57B-0089-4B80-A5A9-83C6EEA32AE3}" destId="{8C4A612E-5197-41AB-A49D-01B5E19C6F6E}" srcOrd="0" destOrd="0" presId="urn:microsoft.com/office/officeart/2005/8/layout/vList5"/>
    <dgm:cxn modelId="{8744E701-D837-4293-A011-B5849F98497B}" srcId="{80AC7D41-CD40-475A-9A72-47263CC200C6}" destId="{FC5EBAB3-55EE-496B-9CF4-FEBAFF05C50A}" srcOrd="0" destOrd="0" parTransId="{59123948-695B-4AC2-8D54-26760DA2DB34}" sibTransId="{CD26CA6A-D677-44A5-BB4E-F172A2B24870}"/>
    <dgm:cxn modelId="{B8BE5B15-151B-4265-BE36-EFFB0C9E788E}" type="presOf" srcId="{F60F50B0-AF41-46C1-B9D4-FCCD9E60F0AF}" destId="{F0FEB028-E837-4AD1-9E2D-0C383CB322D9}" srcOrd="0" destOrd="0" presId="urn:microsoft.com/office/officeart/2005/8/layout/vList5"/>
    <dgm:cxn modelId="{F7E251E5-E3E3-435B-B696-13FE890C0CBB}" type="presOf" srcId="{AEAADCB2-7BDD-4C91-9976-11BFAF859E5F}" destId="{C53AF9AD-D0D7-49A9-BA5D-80602EA847CD}" srcOrd="0" destOrd="0" presId="urn:microsoft.com/office/officeart/2005/8/layout/vList5"/>
    <dgm:cxn modelId="{CEC28528-D663-478B-9E5C-14C209F6F44B}" type="presOf" srcId="{FC5EBAB3-55EE-496B-9CF4-FEBAFF05C50A}" destId="{1FE41B1D-0F93-47D2-A16B-7237064F23B2}" srcOrd="0" destOrd="0" presId="urn:microsoft.com/office/officeart/2005/8/layout/vList5"/>
    <dgm:cxn modelId="{3AE6654D-2E6B-43BA-90B4-259FB0042A9F}" type="presParOf" srcId="{D35638AE-883E-42A0-BF4B-7DCF82F0DD59}" destId="{706E84FC-963C-49FA-9830-6BF81903A980}" srcOrd="0" destOrd="0" presId="urn:microsoft.com/office/officeart/2005/8/layout/vList5"/>
    <dgm:cxn modelId="{460A24BF-0DF7-484F-85E8-EC5A9F6A0ABD}" type="presParOf" srcId="{706E84FC-963C-49FA-9830-6BF81903A980}" destId="{6227DE4D-7EC5-4B91-9F75-BB4768F094FD}" srcOrd="0" destOrd="0" presId="urn:microsoft.com/office/officeart/2005/8/layout/vList5"/>
    <dgm:cxn modelId="{50701327-EA0E-47A0-B297-54A21CD3DC17}" type="presParOf" srcId="{706E84FC-963C-49FA-9830-6BF81903A980}" destId="{1FE41B1D-0F93-47D2-A16B-7237064F23B2}" srcOrd="1" destOrd="0" presId="urn:microsoft.com/office/officeart/2005/8/layout/vList5"/>
    <dgm:cxn modelId="{0F9A44FA-2024-452B-9D92-6BD1D64E8575}" type="presParOf" srcId="{D35638AE-883E-42A0-BF4B-7DCF82F0DD59}" destId="{64EE40E6-1460-49F2-9E3D-945A23746BED}" srcOrd="1" destOrd="0" presId="urn:microsoft.com/office/officeart/2005/8/layout/vList5"/>
    <dgm:cxn modelId="{F38E5ABF-538D-477E-9C4D-785A8473D654}" type="presParOf" srcId="{D35638AE-883E-42A0-BF4B-7DCF82F0DD59}" destId="{BDD3E34C-1344-4604-99A7-975DFE1FAE40}" srcOrd="2" destOrd="0" presId="urn:microsoft.com/office/officeart/2005/8/layout/vList5"/>
    <dgm:cxn modelId="{AE7C1AA6-2DD9-4258-A9B8-74A45A0DA02F}" type="presParOf" srcId="{BDD3E34C-1344-4604-99A7-975DFE1FAE40}" destId="{8C4A612E-5197-41AB-A49D-01B5E19C6F6E}" srcOrd="0" destOrd="0" presId="urn:microsoft.com/office/officeart/2005/8/layout/vList5"/>
    <dgm:cxn modelId="{FEE867D7-CD27-4C40-AE98-969602F45DE4}" type="presParOf" srcId="{BDD3E34C-1344-4604-99A7-975DFE1FAE40}" destId="{52DDAA27-1D2B-4638-9123-699E17CB94D7}" srcOrd="1" destOrd="0" presId="urn:microsoft.com/office/officeart/2005/8/layout/vList5"/>
    <dgm:cxn modelId="{04EDA9A2-5A4E-44AC-9310-5F67956E7907}" type="presParOf" srcId="{D35638AE-883E-42A0-BF4B-7DCF82F0DD59}" destId="{E16A97F2-4A2D-4130-A236-4F5D1DCB8D86}" srcOrd="3" destOrd="0" presId="urn:microsoft.com/office/officeart/2005/8/layout/vList5"/>
    <dgm:cxn modelId="{9CF84498-B8E7-4EFC-8BD7-B600224B0D31}" type="presParOf" srcId="{D35638AE-883E-42A0-BF4B-7DCF82F0DD59}" destId="{CF584E27-4254-4839-A772-6373956D2F31}" srcOrd="4" destOrd="0" presId="urn:microsoft.com/office/officeart/2005/8/layout/vList5"/>
    <dgm:cxn modelId="{39FD4ECA-D5E0-4E69-8017-9DDA0477144E}" type="presParOf" srcId="{CF584E27-4254-4839-A772-6373956D2F31}" destId="{67C91DCA-96A4-4483-A055-8AEF70CA970E}" srcOrd="0" destOrd="0" presId="urn:microsoft.com/office/officeart/2005/8/layout/vList5"/>
    <dgm:cxn modelId="{C7DC0598-0F0D-4709-AA7F-7CACABC6A742}" type="presParOf" srcId="{CF584E27-4254-4839-A772-6373956D2F31}" destId="{C53AF9AD-D0D7-49A9-BA5D-80602EA847CD}" srcOrd="1" destOrd="0" presId="urn:microsoft.com/office/officeart/2005/8/layout/vList5"/>
    <dgm:cxn modelId="{99073C79-A7BA-42D9-828D-401BEDB15F25}" type="presParOf" srcId="{D35638AE-883E-42A0-BF4B-7DCF82F0DD59}" destId="{3F1430EC-8DA5-4E97-9ADD-C7B3C93F85D2}" srcOrd="5" destOrd="0" presId="urn:microsoft.com/office/officeart/2005/8/layout/vList5"/>
    <dgm:cxn modelId="{3FAED8B9-2656-4D31-93A8-B8886955C849}" type="presParOf" srcId="{D35638AE-883E-42A0-BF4B-7DCF82F0DD59}" destId="{4694D79B-84E8-4814-B107-953255CF4F05}" srcOrd="6" destOrd="0" presId="urn:microsoft.com/office/officeart/2005/8/layout/vList5"/>
    <dgm:cxn modelId="{E1BBBF0D-7144-46E0-AAE5-A317222CAA7D}" type="presParOf" srcId="{4694D79B-84E8-4814-B107-953255CF4F05}" destId="{F0FEB028-E837-4AD1-9E2D-0C383CB322D9}" srcOrd="0" destOrd="0" presId="urn:microsoft.com/office/officeart/2005/8/layout/vList5"/>
    <dgm:cxn modelId="{55B90AA4-A276-4B51-A7BC-7E7E0729615D}" type="presParOf" srcId="{4694D79B-84E8-4814-B107-953255CF4F05}" destId="{4671006B-DD37-422B-AE0E-1F58F6959D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43EA5-C35C-40A0-AD58-E3B519951625}">
      <dsp:nvSpPr>
        <dsp:cNvPr id="0" name=""/>
        <dsp:cNvSpPr/>
      </dsp:nvSpPr>
      <dsp:spPr>
        <a:xfrm rot="16200000">
          <a:off x="-597671" y="187039"/>
          <a:ext cx="2573863" cy="137852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38100">
          <a:solidFill>
            <a:schemeClr val="tx1"/>
          </a:solidFill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旧约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O.T.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sp:txBody>
      <dsp:txXfrm rot="16200000">
        <a:off x="-597671" y="187039"/>
        <a:ext cx="2573863" cy="1378520"/>
      </dsp:txXfrm>
    </dsp:sp>
    <dsp:sp modelId="{4328C96F-6832-453E-9DB8-D26E66FE7E90}">
      <dsp:nvSpPr>
        <dsp:cNvPr id="0" name=""/>
        <dsp:cNvSpPr/>
      </dsp:nvSpPr>
      <dsp:spPr>
        <a:xfrm rot="5400000">
          <a:off x="850134" y="187039"/>
          <a:ext cx="2573863" cy="1378520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38100">
          <a:solidFill>
            <a:schemeClr val="tx1"/>
          </a:solidFill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新约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rPr>
            <a:t>N.T.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gency FB" pitchFamily="34" charset="0"/>
          </a:endParaRPr>
        </a:p>
      </dsp:txBody>
      <dsp:txXfrm rot="5400000">
        <a:off x="850134" y="187039"/>
        <a:ext cx="2573863" cy="1378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E41B1D-0F93-47D2-A16B-7237064F23B2}">
      <dsp:nvSpPr>
        <dsp:cNvPr id="0" name=""/>
        <dsp:cNvSpPr/>
      </dsp:nvSpPr>
      <dsp:spPr>
        <a:xfrm rot="5400000">
          <a:off x="6648354" y="-962280"/>
          <a:ext cx="953839" cy="3121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FF"/>
              </a:solidFill>
              <a:effectLst/>
            </a:rPr>
            <a:t>A</a:t>
          </a:r>
          <a:r>
            <a:rPr lang="en-US" sz="1800" b="1" kern="1200" dirty="0" smtClean="0">
              <a:effectLst/>
            </a:rPr>
            <a:t>MILLENIANISM</a:t>
          </a:r>
          <a:endParaRPr lang="en-US" sz="1800" b="1" kern="1200" dirty="0">
            <a:effectLst/>
          </a:endParaRPr>
        </a:p>
      </dsp:txBody>
      <dsp:txXfrm rot="5400000">
        <a:off x="6648354" y="-962280"/>
        <a:ext cx="953839" cy="3121818"/>
      </dsp:txXfrm>
    </dsp:sp>
    <dsp:sp modelId="{6227DE4D-7EC5-4B91-9F75-BB4768F094FD}">
      <dsp:nvSpPr>
        <dsp:cNvPr id="0" name=""/>
        <dsp:cNvSpPr/>
      </dsp:nvSpPr>
      <dsp:spPr>
        <a:xfrm>
          <a:off x="616" y="2478"/>
          <a:ext cx="5563748" cy="11922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无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kern="1200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sp:txBody>
      <dsp:txXfrm>
        <a:off x="616" y="2478"/>
        <a:ext cx="5563748" cy="1192299"/>
      </dsp:txXfrm>
    </dsp:sp>
    <dsp:sp modelId="{52DDAA27-1D2B-4638-9123-699E17CB94D7}">
      <dsp:nvSpPr>
        <dsp:cNvPr id="0" name=""/>
        <dsp:cNvSpPr/>
      </dsp:nvSpPr>
      <dsp:spPr>
        <a:xfrm rot="5400000">
          <a:off x="6648354" y="289633"/>
          <a:ext cx="953839" cy="3121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FF"/>
              </a:solidFill>
              <a:effectLst/>
            </a:rPr>
            <a:t>POST</a:t>
          </a:r>
          <a:r>
            <a:rPr lang="en-US" sz="1800" b="1" kern="1200" dirty="0" smtClean="0">
              <a:effectLst/>
            </a:rPr>
            <a:t>MILLENIANISM</a:t>
          </a:r>
          <a:endParaRPr lang="en-US" sz="1800" b="1" kern="1200" dirty="0">
            <a:effectLst/>
          </a:endParaRPr>
        </a:p>
      </dsp:txBody>
      <dsp:txXfrm rot="5400000">
        <a:off x="6648354" y="289633"/>
        <a:ext cx="953839" cy="3121818"/>
      </dsp:txXfrm>
    </dsp:sp>
    <dsp:sp modelId="{8C4A612E-5197-41AB-A49D-01B5E19C6F6E}">
      <dsp:nvSpPr>
        <dsp:cNvPr id="0" name=""/>
        <dsp:cNvSpPr/>
      </dsp:nvSpPr>
      <dsp:spPr>
        <a:xfrm>
          <a:off x="616" y="1254393"/>
          <a:ext cx="5563748" cy="11922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后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kern="1200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sp:txBody>
      <dsp:txXfrm>
        <a:off x="616" y="1254393"/>
        <a:ext cx="5563748" cy="1192299"/>
      </dsp:txXfrm>
    </dsp:sp>
    <dsp:sp modelId="{C53AF9AD-D0D7-49A9-BA5D-80602EA847CD}">
      <dsp:nvSpPr>
        <dsp:cNvPr id="0" name=""/>
        <dsp:cNvSpPr/>
      </dsp:nvSpPr>
      <dsp:spPr>
        <a:xfrm rot="5400000">
          <a:off x="6648354" y="1541547"/>
          <a:ext cx="953839" cy="3121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FF"/>
              </a:solidFill>
              <a:effectLst/>
            </a:rPr>
            <a:t>HISTORIC PRE</a:t>
          </a:r>
          <a:r>
            <a:rPr lang="en-US" sz="1800" b="1" kern="1200" dirty="0" smtClean="0">
              <a:effectLst/>
            </a:rPr>
            <a:t>MILLENIANISM</a:t>
          </a:r>
          <a:endParaRPr lang="en-US" sz="1800" b="1" kern="1200" dirty="0">
            <a:effectLst/>
          </a:endParaRPr>
        </a:p>
      </dsp:txBody>
      <dsp:txXfrm rot="5400000">
        <a:off x="6648354" y="1541547"/>
        <a:ext cx="953839" cy="3121818"/>
      </dsp:txXfrm>
    </dsp:sp>
    <dsp:sp modelId="{67C91DCA-96A4-4483-A055-8AEF70CA970E}">
      <dsp:nvSpPr>
        <dsp:cNvPr id="0" name=""/>
        <dsp:cNvSpPr/>
      </dsp:nvSpPr>
      <dsp:spPr>
        <a:xfrm>
          <a:off x="616" y="2506307"/>
          <a:ext cx="5563748" cy="11922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历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史性  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前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kern="1200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sp:txBody>
      <dsp:txXfrm>
        <a:off x="616" y="2506307"/>
        <a:ext cx="5563748" cy="1192299"/>
      </dsp:txXfrm>
    </dsp:sp>
    <dsp:sp modelId="{4671006B-DD37-422B-AE0E-1F58F6959D0B}">
      <dsp:nvSpPr>
        <dsp:cNvPr id="0" name=""/>
        <dsp:cNvSpPr/>
      </dsp:nvSpPr>
      <dsp:spPr>
        <a:xfrm rot="5400000">
          <a:off x="6648354" y="2793462"/>
          <a:ext cx="953839" cy="3121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00FF"/>
              </a:solidFill>
              <a:effectLst/>
            </a:rPr>
            <a:t>DISPENSATIONAL PRE</a:t>
          </a:r>
          <a:r>
            <a:rPr lang="en-US" sz="1800" b="1" kern="1200" dirty="0" smtClean="0">
              <a:effectLst/>
            </a:rPr>
            <a:t>MILLENIANISM</a:t>
          </a:r>
          <a:endParaRPr lang="en-US" sz="1800" b="1" kern="1200" dirty="0">
            <a:effectLst/>
          </a:endParaRPr>
        </a:p>
      </dsp:txBody>
      <dsp:txXfrm rot="5400000">
        <a:off x="6648354" y="2793462"/>
        <a:ext cx="953839" cy="3121818"/>
      </dsp:txXfrm>
    </dsp:sp>
    <dsp:sp modelId="{F0FEB028-E837-4AD1-9E2D-0C383CB322D9}">
      <dsp:nvSpPr>
        <dsp:cNvPr id="0" name=""/>
        <dsp:cNvSpPr/>
      </dsp:nvSpPr>
      <dsp:spPr>
        <a:xfrm>
          <a:off x="616" y="3758221"/>
          <a:ext cx="5563748" cy="11922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时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代论   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0000FF"/>
              </a:solidFill>
              <a:effectLst/>
            </a:rPr>
            <a:t>前</a:t>
          </a:r>
          <a:r>
            <a:rPr lang="zh-CN" altLang="en-US" sz="4400" b="1" kern="12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rPr>
            <a:t>千禧年派</a:t>
          </a:r>
          <a:endParaRPr lang="en-US" sz="4400" b="1" kern="1200" dirty="0">
            <a:ln>
              <a:solidFill>
                <a:schemeClr val="tx1"/>
              </a:solidFill>
            </a:ln>
            <a:solidFill>
              <a:srgbClr val="C00000"/>
            </a:solidFill>
            <a:effectLst/>
          </a:endParaRPr>
        </a:p>
      </dsp:txBody>
      <dsp:txXfrm>
        <a:off x="616" y="3758221"/>
        <a:ext cx="5563748" cy="119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6351-BD36-41BC-86F3-BF98818D790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474BC-33DA-4F01-90DC-BD11D0B26B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FE22-D4CA-4658-A077-2B1578504A91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gif"/><Relationship Id="rId10" Type="http://schemas.microsoft.com/office/2007/relationships/diagramDrawing" Target="../diagrams/drawing1.xml"/><Relationship Id="rId4" Type="http://schemas.openxmlformats.org/officeDocument/2006/relationships/image" Target="../media/image9.gif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hyperlink" Target="http://rds.yahoo.com/_ylt=A0S020vhje1JmU8BvwSjzbkF/SIG=12urhoirp/EXP=1240391521/**http:/www.3dkingdom.org/modules/My_eGallery/gallery/asdf/Gaming_Devil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0.jpeg"/><Relationship Id="rId4" Type="http://schemas.openxmlformats.org/officeDocument/2006/relationships/image" Target="../media/image9.gif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02362"/>
          </a:xfrm>
        </p:spPr>
        <p:txBody>
          <a:bodyPr>
            <a:noAutofit/>
          </a:bodyPr>
          <a:lstStyle/>
          <a:p>
            <a:r>
              <a:rPr lang="en-US" sz="30000" b="1" dirty="0" smtClean="0">
                <a:latin typeface="Arial Black" pitchFamily="34" charset="0"/>
              </a:rPr>
              <a:t>REV</a:t>
            </a:r>
            <a:endParaRPr lang="en-US" sz="30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Up Arrow Callout 14"/>
          <p:cNvSpPr/>
          <p:nvPr/>
        </p:nvSpPr>
        <p:spPr>
          <a:xfrm>
            <a:off x="0" y="3352800"/>
            <a:ext cx="3733800" cy="28956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489204" cy="685800"/>
          </a:xfrm>
          <a:prstGeom prst="rect">
            <a:avLst/>
          </a:prstGeom>
        </p:spPr>
      </p:pic>
      <p:pic>
        <p:nvPicPr>
          <p:cNvPr id="7170" name="Picture 2" descr="http://www.hollywoodjesus.com/movie/passion/3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0"/>
            <a:ext cx="327417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Callout 12"/>
          <p:cNvSpPr/>
          <p:nvPr/>
        </p:nvSpPr>
        <p:spPr>
          <a:xfrm>
            <a:off x="228600" y="533400"/>
            <a:ext cx="2362200" cy="2514600"/>
          </a:xfrm>
          <a:prstGeom prst="downArrowCallout">
            <a:avLst>
              <a:gd name="adj1" fmla="val 6405"/>
              <a:gd name="adj2" fmla="val 11721"/>
              <a:gd name="adj3" fmla="val 12705"/>
              <a:gd name="adj4" fmla="val 7504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4" name="Picture 53" descr="jesus_manger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762000"/>
            <a:ext cx="1991895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0" y="533400"/>
          <a:ext cx="2895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90800" y="2590800"/>
            <a:ext cx="152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Callout 11"/>
          <p:cNvSpPr/>
          <p:nvPr/>
        </p:nvSpPr>
        <p:spPr>
          <a:xfrm>
            <a:off x="762000" y="3352800"/>
            <a:ext cx="2514600" cy="32004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1600200" y="0"/>
            <a:ext cx="2057400" cy="25908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en-US" sz="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105150"/>
            <a:ext cx="434474" cy="247650"/>
          </a:xfrm>
          <a:prstGeom prst="rect">
            <a:avLst/>
          </a:prstGeom>
          <a:noFill/>
        </p:spPr>
      </p:pic>
      <p:pic>
        <p:nvPicPr>
          <p:cNvPr id="20" name="Picture 2" descr="http://australianmarianacademy.blog.com/files/2011/05/www-St-Takla-org___Jesus-Resurrection-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648200"/>
            <a:ext cx="2235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6738" name="Picture 2" descr="The Ascension of the Chri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1066800"/>
            <a:ext cx="1925898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90800" y="2819400"/>
            <a:ext cx="838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90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5438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971800" y="3048000"/>
            <a:ext cx="381000" cy="381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 descr="cross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667000"/>
            <a:ext cx="489204" cy="685800"/>
          </a:xfrm>
          <a:prstGeom prst="rect">
            <a:avLst/>
          </a:prstGeom>
        </p:spPr>
      </p:pic>
      <p:sp>
        <p:nvSpPr>
          <p:cNvPr id="16" name="Flowchart: Manual Operation 15"/>
          <p:cNvSpPr/>
          <p:nvPr/>
        </p:nvSpPr>
        <p:spPr>
          <a:xfrm>
            <a:off x="1219200" y="3124200"/>
            <a:ext cx="381000" cy="228600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19200" y="0"/>
            <a:ext cx="304800" cy="3048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http://rds.yahoo.com/_ylt=A0S020xHo.hJYEcAg06jzbkF/SIG=12glga7tm/EXP=1240069319/**http%3A/www.aperfectworld.org/clipart/religion/empty_to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105150"/>
            <a:ext cx="434474" cy="247650"/>
          </a:xfrm>
          <a:prstGeom prst="rect">
            <a:avLst/>
          </a:prstGeom>
          <a:noFill/>
        </p:spPr>
      </p:pic>
      <p:sp>
        <p:nvSpPr>
          <p:cNvPr id="19" name="Up Arrow 18"/>
          <p:cNvSpPr/>
          <p:nvPr/>
        </p:nvSpPr>
        <p:spPr>
          <a:xfrm>
            <a:off x="2362200" y="0"/>
            <a:ext cx="304800" cy="32766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Callout 16"/>
          <p:cNvSpPr/>
          <p:nvPr/>
        </p:nvSpPr>
        <p:spPr>
          <a:xfrm>
            <a:off x="1981200" y="3733800"/>
            <a:ext cx="2514600" cy="2895600"/>
          </a:xfrm>
          <a:prstGeom prst="upArrowCallout">
            <a:avLst>
              <a:gd name="adj1" fmla="val 9445"/>
              <a:gd name="adj2" fmla="val 15850"/>
              <a:gd name="adj3" fmla="val 13105"/>
              <a:gd name="adj4" fmla="val 8273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40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教会时代</a:t>
            </a:r>
            <a:endParaRPr lang="en-US" sz="4000" b="1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CHURCH AGE</a:t>
            </a: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1858" name="Picture 2" descr="http://blindgossip.com/wp-content/uploads/2011/07/church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953000"/>
            <a:ext cx="2209800" cy="1113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90800" y="2819400"/>
            <a:ext cx="685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80010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2438400"/>
            <a:ext cx="32766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1,000</a:t>
            </a:r>
            <a:endParaRPr lang="en-US" sz="8800" dirty="0" smtClean="0">
              <a:solidFill>
                <a:srgbClr val="FFC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90800" y="2819400"/>
            <a:ext cx="685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86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5-Point Star 30"/>
          <p:cNvSpPr/>
          <p:nvPr/>
        </p:nvSpPr>
        <p:spPr>
          <a:xfrm>
            <a:off x="2667000" y="28956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&quot;No&quot; Symbol 49"/>
          <p:cNvSpPr/>
          <p:nvPr/>
        </p:nvSpPr>
        <p:spPr>
          <a:xfrm>
            <a:off x="81534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 descr="Flame-13-ju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4651" y="4648200"/>
            <a:ext cx="2190749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1" y="5105400"/>
            <a:ext cx="648555" cy="101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8651" y="5257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8651" y="5105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51" y="5334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1451" y="5410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251" y="54102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1" y="49530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7651" y="48006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6651" y="47244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5651" y="4876800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51" y="53558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451" y="51272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2" descr="http://rds.yahoo.com/_ylt=A0S020xeeu1JLhMBXTSjzbkF/SIG=11vge7o4d/EXP=1240386526/**http%3A/www.stihi.ru/photos/satan_fa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9451" y="5279646"/>
            <a:ext cx="572355" cy="8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638800"/>
            <a:ext cx="914400" cy="840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7586" name="AutoShape 2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BAUGAwcCAAH/xAA7EAACAQMDAgUBBgMHBQEBAAABAgMABBEFEiExQQYTIlFhcQcUgZGhsSMyUhVCQ3LB0fAzYpKy4aLx/8QAGQEAAwEBAQAAAAAAAAAAAAAAAgMEAQAF/8QAIhEAAgIDAQEBAQADAQAAAAAAAAECEQMSITFBIhMEMmFx/9oADAMBAAIRAxEAPwBbZ2ULHBOMGmUVlg+nBpdZScjnNNYnLJ6Tip/fR9G0SMq7dvPxXpVbIU9qJtWUFS/brREilnDQYbnpS9EzWfQqu3oOR3FemQHpzz7VpCScloiMdTitimSBGC2evGK7Rx6LlGwPy+elaxxHI3DijPux27gp69+1MLOy89FLqBt4yaTN0HBUhJFakFtinOK8/dX59J46VYwafGq9OAOOK2OnI5yUA4pezfwLZEOY2QAFTXhoDOQvSqq90lmAO3JHce1KXtvKl2sCKfhbkJyQT8J+8slSNgiZYdPeli27EEEYI96p54/LbMgOwn+cd6UyQptcoGPfmq9udFRgLLq2cxgZBHfilL2O7kNj606kZ9hJJ4OMUMyJnk7W7giig2/DWZWMUQXkgds0ytVKxkBQR03UvU7lARFyR2P+lH2O9ABk/Q0pUyrwKjyuDggfJpjaBsMcEYxyO9YDawBCbmNG2qhtoHoPAJIpkYASlw3gMjnChsAgZB602srNGwzckfzAtQkG7eB5iHnG4D+Wm6s/lDPLZ6gZrpJAWYtAjOcdOwPNN7O2RVBxilmp38Oj6RNqE8IkKYCRg43sxAAzjjk/vR2kaimpaaZ1QRsMq6hshTgHg4HYjsOtTPGm+mtugp7mGMZ9IAOMscA/StPNBOGXHz2qS1Ldq0rDTp4h5cigF3IBA64GD74/4KfRSLZRwxTOSCDh+oHfH0A6fArljy1aBbivRhJ6Rx3FT+oQCVWcYBVutPZGDwKytnjqKUO/lGXzQXbqBtrpL9UbFpKxNsUgxTIHjPT4pXfWKxSM0I2r2GSaO1m7azSOcWjzu77VRX2jGCSefpXytHPBHOQFWQcbu2exH50UG7oOS5ZPzW6ycFsHOfahp7b1DoOOhIHHXv8AWnrWyby2Ap9hxjnHzjkULKm0L5bg57oM0+pJ3YqiWhQjG3qCaYWxAGcknrzQoKhsx53DqGXPPv8AvRloi7tgGG3AgknIHA9vmuSH2M4CwxyCucHH4UdCchv7zPjaqngYGT/pS62JRDnIx+P/ADnimER8xl3nL8gDuBxwew7Ucf8AoEhnbtmPYVAPAypzn4pjYuZQuzcPcdj0pOyeWinflyw9IFEtqA061Nwwbc5KK6gYVjkdCe3+lbJcA/8AAnU2tPEEk+kXUghtYzvJXhnKnkg9gDx0OaD0W/hs9FubW0jKwiB5Bk5YcY6/86VPeJE/sm8hiju3ImhAYFiWCkglsdgxzj6GtbW8S3RF8tnW5DJs5wVAJbn8c/j8UrJW6UQoRersK0iWR2iEA8yaMs4G8DByCQ3wcL+fenOqPeXlukNuhhkyN0bSAHofTnpznPNTdhcw2GrEQx7XdwSCS3AA46f8zTu8v4muI/u24xxsMZJPzVEP0u/AJfl3Q38PXlzc6b5dzGkUkZ2Ad+B3+aMu0aRdzRbpFGAy4waxi8tbNZwo3TeonHPtz79K+/hyRmMM2c5x0zXn5HrJ2Gu/BNNYJqc6w3jyCFDvyh2nOCO3uCRRl7awRRo1sEWHHIPSPj9RSh9TuraaUXFpIGk2xBYVMm0huenJ69elMZZ/7SsmsUtpYWG3dLKpUHJ5x+XT5FVQitNmDLZv/gNFpMj6g0yxgoy5EpIBJK7SOvI4FDmyRXYKobnrjNNLHU4ms9yRXOBgBvIYjgYznGMHrnPalV9cO85kitZdrHkBkXaQACPn/wC01RSXAdpSfSIGpWkuoG0G4yIA7njaAQcdep5o+01fT47hovvNo8q8GIuA35Z+lT2lRWxsLjWLgzy3JgYFWCgJ3wAAMYqA01UuZ1SZfMaV+WJ65PPNJbaVlCSk0kdsLhXIUsAMHYUB55xz27j8a/IIpp455vvqMkUYRliQglickjPHfH4fPGtlH5lrHOWcsyKWHce37fqa82cCm4u1YDzY4kRHA5X0lgB8ZP60yMU1YLfwK/tKOB4Io53BlVXG+IlsZG4Hpyc9Pn4pxayXMvpijjNiFZZVfBDMTyMdcHNLLBbG4cS3kJkuLRNybSehBwPk9KO06Ara3bGQ+WrKAAQAwwMMOM/93B7V2rroLa+CfxyVm8Q2pCjP3RQR2B3vW15pzzfdVVnUQDe2OoBEik/Pbj6UPqNobrX0dWdo44QWY/AJ/enep6vpWi30ratdrbrOpSJcFiRgEkAA9M9fmlRgpJtmuThSQiTRb1Z0lhli3Kc7mJySOlaXGl38oKPdKAw5CqwB/wB6co8rwLLbpcTpIMiQXA2sPcHHNDzXsNjLAl/st3mbbEs13GC5yBx+JH5j3qWOWaVBNWYaNeTaQrRMqv68keWcZ+OlUFnq8N23li0Cse5zj6YzSe/tXdll2bezATrxQ4gJkXaoPTGZB/tROMZdfp3RrctI+sRw7fLKvEGVSRwWYnr/AJV/Kj9Xk2aXHKpGRlh2x0H7tUVYeMrBvFD2n3SWNRcGBp2kX0uh2A7fbIPfNWd7G8to0IXLETKo+cZH7CroJfzSRPJNTTZ94buEfw7bK4PCqrKfoBj9RWE0bwSyJGGjUMQCAPVjj/T9aJ0y0+52ckOfR5mB9M8fsKB1cRreEywhtwBBIpjSXQLuTOG61qkltp95GZ5QbiaRFgXGxckq7dM849+9b+BfDlvqPk3cspJDkeUQCBg8buOhwaVeKFC2liQP+pLK/PUAtkZ/OtvCV5d2+q29taAkzSBdg/u8gswx1O0GpvUWO1J0ddtFEe4bjC6+nAOMY7VrBCkEj3H8wfGSTuAI/Wg7y4mRJphG0pjRmbYOWwT19vbPbvWHh67u5Elub8rHbg58zIWNVx15/c0an+tRai62IT7RtY1Gy10Wlpe3EMJhDfwW2FgS3BIxkcmq/wACahqieD9X1DVLmZmgjZ4Gl/mCeVnOe459qn/Hj6N4hvLKLTp/VA7iS6Iwrq2MBffBycnA6+9UOp2dzZeA7qDTF+9pPGkLCDL+TEBlu+T09uK6eyfh0Ka6TPg+e3gmgupomku3A3T5JcZBB57k09+2PR7+TxLp9xaW806yW4iHloXIdWOfSOR/MOaV/ZtfQw6tBFdW0csbelHkPpVuoPz0H0zmusWVpBZXwljuJT99jMkTSn+IMjO3PU45/MUvBjbu2FnnrJUid06O38NeCre58RkxPChaRDncGZmIQf8Adz0981Aaj4k07XvEtvcWMUsMSRBUiuFB9QJJxgnmrH7Xmm1fwrPF5w36fNHdOn9QwyY+oDbv/wC1xrQY5JdUtYo8AmYcn2X1H9BWSwKN2djyPZM7r4jvzafZ++pWMbvPtVDIP8PLbN/txxU94C8Si9uorbUHZtsckjzSEk+kbs/kCOPcU90TVYF0VfDghWV5onFw0q/w0VyzHIPU4bpTjw/4Y0bQ1FxpdtE7MVXfMC7NnnBLZx+GO2ema2H+P+Rc8qi2jj+o6bqUfiSbyrOcNNcvNCscZYlWYkYx9RXeJZZbXTYru4ixcxRmaSP+lihJHX3yPwoK+8U6RZ3rWc+pWMcpIHk+cqyI/HpI/b60Z58V1dM6yiWO5i2CDo4wSc49vVgn5p+uq4DLI51aOXeDfGGu3OoRzatrbS2y8zwyRRqjqevRQQecjFdN1WVzMoiSEADBDLkg1y5/s51a3kkWye1Efm4QTSkbE5wCQDk4x9f3YeL/ALQbvw5d22nTadBc36wK9y6TN5eT02nAJyOTkd6Vj3Td+DMkYOmiQ12zk1rT7SK3EavFLl2cbdqkHJJ9hU/pFxHbawjkNKiSHypAuMnoD+XNVkGoQXkXl3EK7HXafLAGQfevWnaDa218ZWKXEIO5Nw/l5HBHvitlFphxaordInuhFb28x3jDuzlThtykY5GMHcT+FKftKuHi0yxsx6Y53eSQf1bNuP1f9BVAsyLdxBcEsg9I6DGfy4xSH7RoZNQ+4ukZIijdSVHTJH+w/Kjg1Yl+kBH/AAlV++wkZ98U+0DXptLu96yuQwGDnO3nk4PwTSiGBp5hFjBIIUewANNtD0c3txCsjOkMkTyGSMbsBUY4+eVx+XvVHKA+lfrmiabFYXOs2MhNrcMJUEXRJDjO3HRGy4wc4OO2AKqW5SXSLPUbibYLJhJLMeBtwc5zwOufwqK8EO+p+GNX0W4fzIWhR4I85ILHBXPAwTtPuDQfibULm08MtpiyMomu4opQScsqq7fqVXOfalKNSDb2j31DGzhPiq6u4rR828ySRzz4yACoBCg98MMZ6cdap/D/ANnOhaVK6o7PK4I/iou8AjBAbGaivs81iDSSsd02xJ7hjuAzyYwQMdh/D6/711y8kTzIppHHlhJfMPTCZHP5A0eTGm+ipZJxdIh9c8HX+lvd6haTi4gkDF9vpZOeSRnoBnoa+k8VnS/B2pTAqs0EGELDPrKhVP8A5H9KNbxtFLpkbiPMjqJCH6AOTtBH0OMVzLxtLNDY6larGywB48PnhlJVlA/DH45ommoOzknJ9JjR4U1ISJdOzSsxbzGYksT1Jz3Pv812/wAORTKI7qCUy+VaPHGCf6TkZPyVAP0FcM0Bik/T2P5n/wCV0qHV7nSvCl3a2s6pdTMu0cmRlb0t5Y9wAD8DJqVSqdFbi5QpF7ZM0mmoqNuSZl9eSOrbQTn4/QVyv7crVrfXNNvgrIbq02sp7MjHP6MKo9D8SX9rHBa3SzM2EKPOhR2TJB9LDJJO0DjtVBqfh2XxVbWl1qV9NZ7FYRpBEjEg4zuL5547Yp1P1E7WvpxW3u5mYBAEVTTi21X7s3mb/Wf6umam7a5WPAOSa1uZ0mdPLznoRQL9cD/1RWW+v7g/oIY55U4APxROn69KjBZJGaPOQpOfzqWtFIAB6Gj7ddrEEZ9qx49emKVjzXIC93Z6ppNiS8jAmNCqjcOe/Y14sdbfTbdrWSxkV2hCpKCNsZZQrNkf1DBwO9b6PqcUai1v0WS2Ixhhkj6U70/RdOu9VjeIh9NnDCQdcP0x8dc/hTodObVeGHgSLyILmQAgExKPzJH7UN9qjRpe6ekKBd4lnl46nIVT/wDlvzplocX3K4uLEksFkAfJ5VkJH7nNJ/tTz/aVjJ/ce0ZQ3sQxJ/8AYflRxqUwGqVkO0rxyMFJHpIQ++4AH/2NXOseMGv/AA3punLgXP3UffJhwcH/AA/fHQmoG4mRJmBLsM4DBDj8DX5FdQ5AzIT8rnP60+4/QNZPwtdOlL20OVJ2mNmbjCqgz+xJ/Cl+tRT+I7K7AVlnheOSGMcKyEOQPwVeSepKjjOCRp1x5uhTKbeaNg0cW91IVt5IwPoAc/5qz16KfRfISJ5c3drHMxccrvy2AfYFVrMjUo0jknF9JjS41SIyoR1TH+Xkn/nxXVvs8Rr3xFdJ5cctvFZASI6AgksGXr34P5VBeGfDcWo3kdu11LbpI6odqg8FX5GflR+ddb8KaPbeG9aSG1kldbq2ZZZJWyXeNuCfb0sOPk15/wDGW9lU8q0r6THj+xbTdbjurVi0c0Ie3Dk4DKcFc/BA/wDKq2w1eznikMcoCmVpBuOMb8NjPc4Iz7ZApb4wRdS8ItckFjas0owedu47uvwQfwqMubC9nCLAGWFRuUYwOeD+oq7HG10k99OcrCSytREMe1s96win2JlhzXtLjzG4GKRjhQ7JNDu1TcACcd6PwFHFKLSf0gk0yjkMgXg4ocuy9Nx1LgTARu56iqbwxqAsneNiAHO7JHSpeNSXOKNQ8/Tip4T1ZRqvDobfcL7Mgwk5/wAZBjn5pD4p0y61O3SC3Ku4Y5JYH0k9P+e9KbXUJIdoXOQexql0i9+8zCG4zIpPGR0+lUwl+7Fyh+RHZ+Bn+7xCS9iilA/6SrlVx05+ho2LwNNLOsa7RA2Q7bgSD04/DPbvVPcWvkzfwATu6CiUgvY4RIH+doOTT1lkuCHFekhqOkPY266f5xmQ3iFWY5IGGHP4tSbxm9x5FlHO0BlhOzOOCgYlCeO64B9sV0SO4jnl2Xex2XlSf5sjpn4pP4i8L2/jGCIFWtZo23FojjdgdDkH3rP0+szhzey1Jra/F/bp/GhKSGM8gHPx1HH611nRNQOq6at/qljJG6yMY5Y4yUKEAMDgk8gY6e1T2kfZtaaRdpdS3VxdKg3YGzZn2I25POOhqwu9cfT7KOL0q4HO0YwPagl18CavwH0mdoIVtbiFJolj/jFwG5PJHt7UyOp6VIxEkcR28DMZ4qUbxNNIXVsbJByp4pFcakwkIi4HU5o/5Tfgtxj9OMqDnmtkbbWIbDY7ZohIt5ypyPY0lTNaDLW4K8Y4pta3WVA2jd75pVBAFAyKYW0ajnFE5prpyT+De3d2bjp70UcgHv8ANB246bSQKNHA561NKm+FME0eYWIYDoetVHhueBJcyNmQnCjqKlGcK2PcURb3y27Kcc560yLtBs6DdpexwNJHIXT69KURapdw7WWRto6dxSQ+JrzOFlIXGAvTA+fevyG5nbnPDDt0p8YqS6AVK61C9xG8kQLgZLD3+lNptSV7Xz7aZY8HHlg4OKkfuoESsXUOwyRnrWSqiEo8hU9duc1rqjdUU0fiWQZCkYHJDd/ilOvX33thcAMgkHqHYml0wMWD0XPevfnLMuG44xj/AFpsUvULkhWzueck+1ZOWY5amEkYQkKOAepoGZwSDyc+1OTB/nH6czXBc8Zo6EAAeml8R9ZNFozDkGvLceHL0aQhcAmikxSuN2LAZ4pjEePwrIrhrdeBsMmDwRW73XGAOaWjhxjvXs9aCXB0HYVvLepmwPav0HfwKCZ2AwDWkTHGc1sPbCkGFHiXcSPpii7PVGtlIKg88dsUukZicE1hccOcVWkK8Yym1d5Ziw457mv0X/mYLMcjsBSgMSAD74p2I0htTJGoDAjnrTEZZrJPcOAzEk9Bkdq8rPcjBXBPbg1oszFFJAyRzxWd/cyQ2qtFhSe9MVLhzHVjieIJcDJbnGCK8XOnTNICHUDAAHSpez1C53kmUk470xh1W7wR5nAPtReAUz/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data:image/jpeg;base64,/9j/4AAQSkZJRgABAQAAAQABAAD/2wBDAAkGBwgHBgkIBwgKCgkLDRYPDQwMDRsUFRAWIB0iIiAdHx8kKDQsJCYxJx8fLT0tMTU3Ojo6Iys/RD84QzQ5Ojf/2wBDAQoKCg0MDRoPDxo3JR8lNzc3Nzc3Nzc3Nzc3Nzc3Nzc3Nzc3Nzc3Nzc3Nzc3Nzc3Nzc3Nzc3Nzc3Nzc3Nzc3Nzf/wAARCACcAH0DASIAAhEBAxEB/8QAGwAAAwEBAQEBAAAAAAAAAAAABAUGAwcCAAH/xAA7EAACAQMDAgUBBgMHBQEBAAABAgMABBEFEiExQQYTIlFhcQcUgZGhsSMyUhVCQ3LB0fAzYpKy4aLx/8QAGQEAAwEBAQAAAAAAAAAAAAAAAgMEAQAF/8QAIhEAAgIDAQEBAQADAQAAAAAAAAECEQMSITFBIhMEMmFx/9oADAMBAAIRAxEAPwBbZ2ULHBOMGmUVlg+nBpdZScjnNNYnLJ6Tip/fR9G0SMq7dvPxXpVbIU9qJtWUFS/brREilnDQYbnpS9EzWfQqu3oOR3FemQHpzz7VpCScloiMdTitimSBGC2evGK7Rx6LlGwPy+elaxxHI3DijPux27gp69+1MLOy89FLqBt4yaTN0HBUhJFakFtinOK8/dX59J46VYwafGq9OAOOK2OnI5yUA4pezfwLZEOY2QAFTXhoDOQvSqq90lmAO3JHce1KXtvKl2sCKfhbkJyQT8J+8slSNgiZYdPeli27EEEYI96p54/LbMgOwn+cd6UyQptcoGPfmq9udFRgLLq2cxgZBHfilL2O7kNj606kZ9hJJ4OMUMyJnk7W7giig2/DWZWMUQXkgds0ytVKxkBQR03UvU7lARFyR2P+lH2O9ABk/Q0pUyrwKjyuDggfJpjaBsMcEYxyO9YDawBCbmNG2qhtoHoPAJIpkYASlw3gMjnChsAgZB602srNGwzckfzAtQkG7eB5iHnG4D+Wm6s/lDPLZ6gZrpJAWYtAjOcdOwPNN7O2RVBxilmp38Oj6RNqE8IkKYCRg43sxAAzjjk/vR2kaimpaaZ1QRsMq6hshTgHg4HYjsOtTPGm+mtugp7mGMZ9IAOMscA/StPNBOGXHz2qS1Ldq0rDTp4h5cigF3IBA64GD74/4KfRSLZRwxTOSCDh+oHfH0A6fArljy1aBbivRhJ6Rx3FT+oQCVWcYBVutPZGDwKytnjqKUO/lGXzQXbqBtrpL9UbFpKxNsUgxTIHjPT4pXfWKxSM0I2r2GSaO1m7azSOcWjzu77VRX2jGCSefpXytHPBHOQFWQcbu2exH50UG7oOS5ZPzW6ycFsHOfahp7b1DoOOhIHHXv8AWnrWyby2Ap9hxjnHzjkULKm0L5bg57oM0+pJ3YqiWhQjG3qCaYWxAGcknrzQoKhsx53DqGXPPv8AvRloi7tgGG3AgknIHA9vmuSH2M4CwxyCucHH4UdCchv7zPjaqngYGT/pS62JRDnIx+P/ADnimER8xl3nL8gDuBxwew7Ucf8AoEhnbtmPYVAPAypzn4pjYuZQuzcPcdj0pOyeWinflyw9IFEtqA061Nwwbc5KK6gYVjkdCe3+lbJcA/8AAnU2tPEEk+kXUghtYzvJXhnKnkg9gDx0OaD0W/hs9FubW0jKwiB5Bk5YcY6/86VPeJE/sm8hiju3ImhAYFiWCkglsdgxzj6GtbW8S3RF8tnW5DJs5wVAJbn8c/j8UrJW6UQoRersK0iWR2iEA8yaMs4G8DByCQ3wcL+fenOqPeXlukNuhhkyN0bSAHofTnpznPNTdhcw2GrEQx7XdwSCS3AA46f8zTu8v4muI/u24xxsMZJPzVEP0u/AJfl3Q38PXlzc6b5dzGkUkZ2Ad+B3+aMu0aRdzRbpFGAy4waxi8tbNZwo3TeonHPtz79K+/hyRmMM2c5x0zXn5HrJ2Gu/BNNYJqc6w3jyCFDvyh2nOCO3uCRRl7awRRo1sEWHHIPSPj9RSh9TuraaUXFpIGk2xBYVMm0huenJ69elMZZ/7SsmsUtpYWG3dLKpUHJ5x+XT5FVQitNmDLZv/gNFpMj6g0yxgoy5EpIBJK7SOvI4FDmyRXYKobnrjNNLHU4ms9yRXOBgBvIYjgYznGMHrnPalV9cO85kitZdrHkBkXaQACPn/wC01RSXAdpSfSIGpWkuoG0G4yIA7njaAQcdep5o+01fT47hovvNo8q8GIuA35Z+lT2lRWxsLjWLgzy3JgYFWCgJ3wAAMYqA01UuZ1SZfMaV+WJ65PPNJbaVlCSk0kdsLhXIUsAMHYUB55xz27j8a/IIpp455vvqMkUYRliQglickjPHfH4fPGtlH5lrHOWcsyKWHce37fqa82cCm4u1YDzY4kRHA5X0lgB8ZP60yMU1YLfwK/tKOB4Io53BlVXG+IlsZG4Hpyc9Pn4pxayXMvpijjNiFZZVfBDMTyMdcHNLLBbG4cS3kJkuLRNybSehBwPk9KO06Ara3bGQ+WrKAAQAwwMMOM/93B7V2rroLa+CfxyVm8Q2pCjP3RQR2B3vW15pzzfdVVnUQDe2OoBEik/Pbj6UPqNobrX0dWdo44QWY/AJ/enep6vpWi30ratdrbrOpSJcFiRgEkAA9M9fmlRgpJtmuThSQiTRb1Z0lhli3Kc7mJySOlaXGl38oKPdKAw5CqwB/wB6co8rwLLbpcTpIMiQXA2sPcHHNDzXsNjLAl/st3mbbEs13GC5yBx+JH5j3qWOWaVBNWYaNeTaQrRMqv68keWcZ+OlUFnq8N23li0Cse5zj6YzSe/tXdll2bezATrxQ4gJkXaoPTGZB/tROMZdfp3RrctI+sRw7fLKvEGVSRwWYnr/AJV/Kj9Xk2aXHKpGRlh2x0H7tUVYeMrBvFD2n3SWNRcGBp2kX0uh2A7fbIPfNWd7G8to0IXLETKo+cZH7CroJfzSRPJNTTZ94buEfw7bK4PCqrKfoBj9RWE0bwSyJGGjUMQCAPVjj/T9aJ0y0+52ckOfR5mB9M8fsKB1cRreEywhtwBBIpjSXQLuTOG61qkltp95GZ5QbiaRFgXGxckq7dM849+9b+BfDlvqPk3cspJDkeUQCBg8buOhwaVeKFC2liQP+pLK/PUAtkZ/OtvCV5d2+q29taAkzSBdg/u8gswx1O0GpvUWO1J0ddtFEe4bjC6+nAOMY7VrBCkEj3H8wfGSTuAI/Wg7y4mRJphG0pjRmbYOWwT19vbPbvWHh67u5Elub8rHbg58zIWNVx15/c0an+tRai62IT7RtY1Gy10Wlpe3EMJhDfwW2FgS3BIxkcmq/wACahqieD9X1DVLmZmgjZ4Gl/mCeVnOe459qn/Hj6N4hvLKLTp/VA7iS6Iwrq2MBffBycnA6+9UOp2dzZeA7qDTF+9pPGkLCDL+TEBlu+T09uK6eyfh0Ka6TPg+e3gmgupomku3A3T5JcZBB57k09+2PR7+TxLp9xaW806yW4iHloXIdWOfSOR/MOaV/ZtfQw6tBFdW0csbelHkPpVuoPz0H0zmusWVpBZXwljuJT99jMkTSn+IMjO3PU45/MUvBjbu2FnnrJUid06O38NeCre58RkxPChaRDncGZmIQf8Adz0981Aaj4k07XvEtvcWMUsMSRBUiuFB9QJJxgnmrH7Xmm1fwrPF5w36fNHdOn9QwyY+oDbv/wC1xrQY5JdUtYo8AmYcn2X1H9BWSwKN2djyPZM7r4jvzafZ++pWMbvPtVDIP8PLbN/txxU94C8Si9uorbUHZtsckjzSEk+kbs/kCOPcU90TVYF0VfDghWV5onFw0q/w0VyzHIPU4bpTjw/4Y0bQ1FxpdtE7MVXfMC7NnnBLZx+GO2ema2H+P+Rc8qi2jj+o6bqUfiSbyrOcNNcvNCscZYlWYkYx9RXeJZZbXTYru4ixcxRmaSP+lihJHX3yPwoK+8U6RZ3rWc+pWMcpIHk+cqyI/HpI/b60Z58V1dM6yiWO5i2CDo4wSc49vVgn5p+uq4DLI51aOXeDfGGu3OoRzatrbS2y8zwyRRqjqevRQQecjFdN1WVzMoiSEADBDLkg1y5/s51a3kkWye1Efm4QTSkbE5wCQDk4x9f3YeL/ALQbvw5d22nTadBc36wK9y6TN5eT02nAJyOTkd6Vj3Td+DMkYOmiQ12zk1rT7SK3EavFLl2cbdqkHJJ9hU/pFxHbawjkNKiSHypAuMnoD+XNVkGoQXkXl3EK7HXafLAGQfevWnaDa218ZWKXEIO5Nw/l5HBHvitlFphxaordInuhFb28x3jDuzlThtykY5GMHcT+FKftKuHi0yxsx6Y53eSQf1bNuP1f9BVAsyLdxBcEsg9I6DGfy4xSH7RoZNQ+4ukZIijdSVHTJH+w/Kjg1Yl+kBH/AAlV++wkZ98U+0DXptLu96yuQwGDnO3nk4PwTSiGBp5hFjBIIUewANNtD0c3txCsjOkMkTyGSMbsBUY4+eVx+XvVHKA+lfrmiabFYXOs2MhNrcMJUEXRJDjO3HRGy4wc4OO2AKqW5SXSLPUbibYLJhJLMeBtwc5zwOufwqK8EO+p+GNX0W4fzIWhR4I85ILHBXPAwTtPuDQfibULm08MtpiyMomu4opQScsqq7fqVXOfalKNSDb2j31DGzhPiq6u4rR828ySRzz4yACoBCg98MMZ6cdap/D/ANnOhaVK6o7PK4I/iou8AjBAbGaivs81iDSSsd02xJ7hjuAzyYwQMdh/D6/711y8kTzIppHHlhJfMPTCZHP5A0eTGm+ipZJxdIh9c8HX+lvd6haTi4gkDF9vpZOeSRnoBnoa+k8VnS/B2pTAqs0EGELDPrKhVP8A5H9KNbxtFLpkbiPMjqJCH6AOTtBH0OMVzLxtLNDY6larGywB48PnhlJVlA/DH45ommoOzknJ9JjR4U1ISJdOzSsxbzGYksT1Jz3Pv812/wAORTKI7qCUy+VaPHGCf6TkZPyVAP0FcM0Bik/T2P5n/wCV0qHV7nSvCl3a2s6pdTMu0cmRlb0t5Y9wAD8DJqVSqdFbi5QpF7ZM0mmoqNuSZl9eSOrbQTn4/QVyv7crVrfXNNvgrIbq02sp7MjHP6MKo9D8SX9rHBa3SzM2EKPOhR2TJB9LDJJO0DjtVBqfh2XxVbWl1qV9NZ7FYRpBEjEg4zuL5547Yp1P1E7WvpxW3u5mYBAEVTTi21X7s3mb/Wf6umam7a5WPAOSa1uZ0mdPLznoRQL9cD/1RWW+v7g/oIY55U4APxROn69KjBZJGaPOQpOfzqWtFIAB6Gj7ddrEEZ9qx49emKVjzXIC93Z6ppNiS8jAmNCqjcOe/Y14sdbfTbdrWSxkV2hCpKCNsZZQrNkf1DBwO9b6PqcUai1v0WS2Ixhhkj6U70/RdOu9VjeIh9NnDCQdcP0x8dc/hTodObVeGHgSLyILmQAgExKPzJH7UN9qjRpe6ekKBd4lnl46nIVT/wDlvzplocX3K4uLEksFkAfJ5VkJH7nNJ/tTz/aVjJ/ce0ZQ3sQxJ/8AYflRxqUwGqVkO0rxyMFJHpIQ++4AH/2NXOseMGv/AA3punLgXP3UffJhwcH/AA/fHQmoG4mRJmBLsM4DBDj8DX5FdQ5AzIT8rnP60+4/QNZPwtdOlL20OVJ2mNmbjCqgz+xJ/Cl+tRT+I7K7AVlnheOSGMcKyEOQPwVeSepKjjOCRp1x5uhTKbeaNg0cW91IVt5IwPoAc/5qz16KfRfISJ5c3drHMxccrvy2AfYFVrMjUo0jknF9JjS41SIyoR1TH+Xkn/nxXVvs8Rr3xFdJ5cctvFZASI6AgksGXr34P5VBeGfDcWo3kdu11LbpI6odqg8FX5GflR+ddb8KaPbeG9aSG1kldbq2ZZZJWyXeNuCfb0sOPk15/wDGW9lU8q0r6THj+xbTdbjurVi0c0Ie3Dk4DKcFc/BA/wDKq2w1eznikMcoCmVpBuOMb8NjPc4Iz7ZApb4wRdS8ItckFjas0owedu47uvwQfwqMubC9nCLAGWFRuUYwOeD+oq7HG10k99OcrCSytREMe1s96win2JlhzXtLjzG4GKRjhQ7JNDu1TcACcd6PwFHFKLSf0gk0yjkMgXg4ocuy9Nx1LgTARu56iqbwxqAsneNiAHO7JHSpeNSXOKNQ8/Tip4T1ZRqvDobfcL7Mgwk5/wAZBjn5pD4p0y61O3SC3Ku4Y5JYH0k9P+e9KbXUJIdoXOQexql0i9+8zCG4zIpPGR0+lUwl+7Fyh+RHZ+Bn+7xCS9iilA/6SrlVx05+ho2LwNNLOsa7RA2Q7bgSD04/DPbvVPcWvkzfwATu6CiUgvY4RIH+doOTT1lkuCHFekhqOkPY266f5xmQ3iFWY5IGGHP4tSbxm9x5FlHO0BlhOzOOCgYlCeO64B9sV0SO4jnl2Xex2XlSf5sjpn4pP4i8L2/jGCIFWtZo23FojjdgdDkH3rP0+szhzey1Jra/F/bp/GhKSGM8gHPx1HH611nRNQOq6at/qljJG6yMY5Y4yUKEAMDgk8gY6e1T2kfZtaaRdpdS3VxdKg3YGzZn2I25POOhqwu9cfT7KOL0q4HO0YwPagl18CavwH0mdoIVtbiFJolj/jFwG5PJHt7UyOp6VIxEkcR28DMZ4qUbxNNIXVsbJByp4pFcakwkIi4HU5o/5Tfgtxj9OMqDnmtkbbWIbDY7ZohIt5ypyPY0lTNaDLW4K8Y4pta3WVA2jd75pVBAFAyKYW0ajnFE5prpyT+De3d2bjp70UcgHv8ANB246bSQKNHA561NKm+FME0eYWIYDoetVHhueBJcyNmQnCjqKlGcK2PcURb3y27Kcc560yLtBs6DdpexwNJHIXT69KURapdw7WWRto6dxSQ+JrzOFlIXGAvTA+fevyG5nbnPDDt0p8YqS6AVK61C9xG8kQLgZLD3+lNptSV7Xz7aZY8HHlg4OKkfuoESsXUOwyRnrWSqiEo8hU9duc1rqjdUU0fiWQZCkYHJDd/ilOvX33thcAMgkHqHYml0wMWD0XPevfnLMuG44xj/AFpsUvULkhWzueck+1ZOWY5amEkYQkKOAepoGZwSDyc+1OTB/nH6czXBc8Zo6EAAeml8R9ZNFozDkGvLceHL0aQhcAmikxSuN2LAZ4pjEePwrIrhrdeBsMmDwRW73XGAOaWjhxjvXs9aCXB0HYVvLepmwPav0HfwKCZ2AwDWkTHGc1sPbCkGFHiXcSPpii7PVGtlIKg88dsUukZicE1hccOcVWkK8Yym1d5Ziw457mv0X/mYLMcjsBSgMSAD74p2I0htTJGoDAjnrTEZZrJPcOAzEk9Bkdq8rPcjBXBPbg1oszFFJAyRzxWd/cyQ2qtFhSe9MVLhzHVjieIJcDJbnGCK8XOnTNICHUDAAHSpez1C53kmUk470xh1W7wR5nAPtReAUz/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419600" y="2438400"/>
            <a:ext cx="32766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1,000</a:t>
            </a:r>
            <a:endParaRPr lang="en-US" sz="8800" dirty="0" smtClean="0">
              <a:solidFill>
                <a:srgbClr val="FFC000"/>
              </a:solidFill>
              <a:latin typeface="Baskerville Old Face" pitchFamily="18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7620000" y="0"/>
            <a:ext cx="304800" cy="464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Callout 58"/>
          <p:cNvSpPr/>
          <p:nvPr/>
        </p:nvSpPr>
        <p:spPr>
          <a:xfrm>
            <a:off x="6858000" y="0"/>
            <a:ext cx="1828800" cy="2362200"/>
          </a:xfrm>
          <a:prstGeom prst="downArrowCallout">
            <a:avLst>
              <a:gd name="adj1" fmla="val 11104"/>
              <a:gd name="adj2" fmla="val 12575"/>
              <a:gd name="adj3" fmla="val 11885"/>
              <a:gd name="adj4" fmla="val 68431"/>
            </a:avLst>
          </a:prstGeom>
          <a:blipFill>
            <a:blip r:embed="rId9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7590" name="Picture 6" descr="http://i01.i.aliimg.com/photo/v0/109882275/Throne_chairs_Silver_furniture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43632"/>
            <a:ext cx="1524000" cy="1480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末世的四种不同看法</a:t>
            </a:r>
            <a:r>
              <a:rPr lang="en-US" altLang="zh-CN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The 4 Main Views are…</a:t>
            </a:r>
            <a:endParaRPr kumimoji="0" lang="en-US" sz="28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" y="11430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62000" y="2133600"/>
            <a:ext cx="7620000" cy="533400"/>
          </a:xfrm>
          <a:prstGeom prst="homePlate">
            <a:avLst>
              <a:gd name="adj" fmla="val 0"/>
            </a:avLst>
          </a:prstGeom>
          <a:ln w="127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		</a:t>
            </a:r>
            <a:r>
              <a:rPr lang="zh-CN" alt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大灾难           </a:t>
            </a:r>
            <a:r>
              <a:rPr lang="en-US" altLang="zh-C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(TRIBULATION)</a:t>
            </a:r>
            <a:endParaRPr lang="en-US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762000" y="1600200"/>
            <a:ext cx="7848600" cy="4572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		</a:t>
            </a:r>
            <a:r>
              <a:rPr lang="zh-CN" alt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千禧年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    		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(MILLENNIUM)</a:t>
            </a:r>
            <a:endParaRPr lang="en-US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1. 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无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千禧年派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590800"/>
            <a:ext cx="8305800" cy="42672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8038" indent="-228600">
              <a:buFont typeface="Arial" pitchFamily="34" charset="0"/>
              <a:buChar char="•"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“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A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” 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是否定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. A-Millennium = 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无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千禧年</a:t>
            </a:r>
            <a:endParaRPr lang="en-US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65238" lvl="2" indent="-2286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“A” is a negative.   A-Millennium = NO- Millennium</a:t>
            </a:r>
          </a:p>
          <a:p>
            <a:pPr marL="808038" indent="-228600">
              <a:buFont typeface="Arial" pitchFamily="34" charset="0"/>
              <a:buChar char="•"/>
            </a:pP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千禧年不是照字面说的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1000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年。</a:t>
            </a:r>
            <a:endParaRPr lang="en-US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65238" lvl="2" indent="-2286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Millennium is not a literal 1000 years</a:t>
            </a:r>
          </a:p>
          <a:p>
            <a:pPr marL="808038" indent="-228600">
              <a:buFont typeface="Arial" pitchFamily="34" charset="0"/>
              <a:buChar char="•"/>
            </a:pP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教会就是现代的以色列。</a:t>
            </a:r>
            <a:endParaRPr lang="en-US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65238" lvl="2" indent="-2286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The Church is the Modern Israel</a:t>
            </a:r>
          </a:p>
          <a:p>
            <a:pPr marL="808038" indent="-228600">
              <a:buFont typeface="Arial" pitchFamily="34" charset="0"/>
              <a:buChar char="•"/>
            </a:pP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启示录是象征的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不是字面的。</a:t>
            </a:r>
            <a:endParaRPr lang="en-US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65238" lvl="2" indent="-2286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Revelations is symbolic, not literal</a:t>
            </a:r>
          </a:p>
          <a:p>
            <a:pPr marL="808038" indent="-228600">
              <a:buFont typeface="Arial" pitchFamily="34" charset="0"/>
              <a:buChar char="•"/>
            </a:pP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首先由圣奥古斯丁发展起来的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公元五世纪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en-US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65238" lvl="2" indent="-2286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st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developed by St. Augustine (5</a:t>
            </a:r>
            <a:r>
              <a:rPr lang="en-US" sz="1600" baseline="30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Cent)</a:t>
            </a:r>
          </a:p>
          <a:p>
            <a:pPr marL="808038" indent="-228600">
              <a:buFont typeface="Arial" pitchFamily="34" charset="0"/>
              <a:buChar char="•"/>
            </a:pPr>
            <a:r>
              <a:rPr lang="zh-CN" altLang="en-US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大部分改革宗教会从公元</a:t>
            </a:r>
            <a:r>
              <a:rPr lang="en-US" altLang="zh-CN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450</a:t>
            </a:r>
            <a:r>
              <a:rPr lang="zh-CN" altLang="en-US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年到</a:t>
            </a:r>
            <a:r>
              <a:rPr lang="en-US" altLang="zh-CN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1800</a:t>
            </a:r>
            <a:r>
              <a:rPr lang="zh-CN" altLang="en-US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年持此观点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marL="808038" indent="-228600"/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   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约翰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·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加尔文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马丁路德</a:t>
            </a:r>
            <a:endParaRPr lang="en-US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65238" lvl="1" indent="-228600"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Most Reformed churches from 450 A.D. to the 1800s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; John Calvin; Martin Luther</a:t>
            </a:r>
          </a:p>
        </p:txBody>
      </p:sp>
      <p:sp>
        <p:nvSpPr>
          <p:cNvPr id="14" name="Pentagon 13"/>
          <p:cNvSpPr/>
          <p:nvPr/>
        </p:nvSpPr>
        <p:spPr>
          <a:xfrm>
            <a:off x="685800" y="1066800"/>
            <a:ext cx="7772400" cy="4572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		</a:t>
            </a:r>
            <a:r>
              <a:rPr lang="zh-CN" alt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教会时代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		(CHURCH AGE)</a:t>
            </a:r>
            <a:endParaRPr lang="en-US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219200" y="1066800"/>
            <a:ext cx="1295400" cy="1371600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5638800" y="3352800"/>
            <a:ext cx="6096000" cy="9144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基督的第二次来临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-1"/>
            <a:ext cx="914400" cy="112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1. 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无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千禧年派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5638800" y="3352800"/>
            <a:ext cx="6096000" cy="9144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基督的第二次来临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-1"/>
            <a:ext cx="914400" cy="112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AutoShape 4" descr="認識千禧年徐薇讀經網Bible Study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認識千禧年徐薇讀經網Bible Study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934200" cy="52006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ctr">
              <a:tabLst>
                <a:tab pos="688975" algn="l"/>
              </a:tabLst>
            </a:pP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itchFamily="34" charset="0"/>
              </a:rPr>
              <a:t>无千禧年派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强调的是什么？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 Narrow" pitchFamily="34" charset="0"/>
            </a:endParaRPr>
          </a:p>
          <a:p>
            <a:pPr marL="688975" indent="-688975" algn="ctr">
              <a:tabLst>
                <a:tab pos="688975" algn="l"/>
              </a:tabLst>
            </a:pPr>
            <a:r>
              <a:rPr lang="en-US" sz="2000" dirty="0" smtClean="0">
                <a:latin typeface="Arial Narrow" pitchFamily="34" charset="0"/>
              </a:rPr>
              <a:t>(What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A</a:t>
            </a:r>
            <a:r>
              <a:rPr lang="en-US" sz="2000" dirty="0" smtClean="0">
                <a:latin typeface="Arial Narrow" pitchFamily="34" charset="0"/>
              </a:rPr>
              <a:t>MILLENIALISTS emphasize)</a:t>
            </a:r>
          </a:p>
          <a:p>
            <a:pPr marL="688975" indent="-688975">
              <a:tabLst>
                <a:tab pos="688975" algn="l"/>
              </a:tabLst>
            </a:pPr>
            <a:endParaRPr lang="en-US" sz="9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1.  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《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启示录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》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由七部分组成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这七部分是看待教会时代的七种方式，而非七个事件。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The Book of Revelation consists of 7 sections.  Instead of literal events, 	these sections represents 7 ways to view the Church Age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2.  “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早期教会怎么认为？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”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很重要。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“What did the early church believe?” is important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3. 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耶稣会再来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击败罪恶的权势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让得救的和未得救的复活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审判他们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然后将他们送往天堂或地狱</a:t>
            </a:r>
            <a:r>
              <a:rPr lang="zh-CN" altLang="en-US" sz="3200" dirty="0" smtClean="0">
                <a:solidFill>
                  <a:srgbClr val="C00000"/>
                </a:solidFill>
              </a:rPr>
              <a:t>。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Jesus will return, defeat the powers of evil, resurrect the saved and the 	unsaved, judge them, and deliver them to Heaven or Hell forever.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4. 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大部分对以色列的提及都是指教会。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000" dirty="0" smtClean="0"/>
              <a:t>			Most references to Israel refer to the church</a:t>
            </a:r>
          </a:p>
          <a:p>
            <a:pPr marL="165100" indent="-165100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5. 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数字都是代表某物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(1000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年指很长一段时间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)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000" dirty="0" smtClean="0"/>
              <a:t>			Numbers all represent something (1,000 years just means a long time)</a:t>
            </a:r>
          </a:p>
          <a:p>
            <a:pPr marL="688975" indent="-688975">
              <a:tabLst>
                <a:tab pos="165100" algn="l"/>
              </a:tabLst>
            </a:pPr>
            <a:endParaRPr lang="en-US" sz="2400" dirty="0" smtClean="0"/>
          </a:p>
          <a:p>
            <a:pPr marL="688975" indent="-688975">
              <a:tabLst>
                <a:tab pos="688975" algn="l"/>
              </a:tabLst>
            </a:pPr>
            <a:endParaRPr lang="en-US" sz="10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an I be blotted out of the Book of Life? (Revelation 3: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132" y="0"/>
            <a:ext cx="9205132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启示录</a:t>
            </a:r>
            <a:endParaRPr lang="en-US" sz="20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+mj-cs"/>
              </a:rPr>
              <a:t>REVELATION</a:t>
            </a:r>
            <a:endParaRPr kumimoji="0" lang="en-US" sz="2400" b="0" i="0" u="none" strike="noStrike" kern="1200" cap="none" spc="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762000" y="1752600"/>
            <a:ext cx="7848600" cy="609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神的国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(KINGDOM OF GOD)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 rot="5400000">
            <a:off x="4267200" y="-1219200"/>
            <a:ext cx="533400" cy="7696200"/>
          </a:xfrm>
          <a:prstGeom prst="homePlate">
            <a:avLst>
              <a:gd name="adj" fmla="val 0"/>
            </a:avLst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讲道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PREACHING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和平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PEACE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895600"/>
            <a:ext cx="7924800" cy="39624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25475" indent="-274638">
              <a:buFont typeface="Arial" pitchFamily="34" charset="0"/>
              <a:buChar char="•"/>
            </a:pP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“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后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”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就是 “以后”。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1082675" lvl="2" indent="-2746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“POST” means “AFTER”.   </a:t>
            </a:r>
          </a:p>
          <a:p>
            <a:pPr marL="625475" indent="-274638">
              <a:buFont typeface="Arial" pitchFamily="34" charset="0"/>
              <a:buChar char="•"/>
            </a:pP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后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—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千禧年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=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耶稣在千禧年之后再来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1082675" lvl="2" indent="-2746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POST-Millennium = Jesus returns AFTER the Millennium</a:t>
            </a:r>
          </a:p>
          <a:p>
            <a:pPr marL="625475" indent="-274638">
              <a:buFont typeface="Arial" pitchFamily="34" charset="0"/>
              <a:buChar char="•"/>
            </a:pP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千禧年不是实际的一千年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只是很长一段时间。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1082675" lvl="2" indent="-2746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Millennium is not a literal 1000 years; just a long time</a:t>
            </a:r>
          </a:p>
          <a:p>
            <a:pPr marL="625475" indent="-274638">
              <a:buFont typeface="Arial" pitchFamily="34" charset="0"/>
              <a:buChar char="•"/>
            </a:pP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神的国</a:t>
            </a:r>
            <a:r>
              <a:rPr lang="zh-CN" altLang="en-US" sz="25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现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通过讲道扩张了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,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传福音和使命。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1082675" lvl="2" indent="-2746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The Kingdom of God is extended in Preaching, Evangelism &amp; Missions</a:t>
            </a:r>
          </a:p>
          <a:p>
            <a:pPr marL="625475" indent="-274638">
              <a:buFont typeface="Arial" pitchFamily="34" charset="0"/>
              <a:buChar char="•"/>
            </a:pPr>
            <a:r>
              <a:rPr lang="en-US" sz="25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(</a:t>
            </a:r>
            <a:r>
              <a:rPr lang="zh-CN" altLang="en-US" sz="25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公元</a:t>
            </a:r>
            <a:r>
              <a:rPr lang="en-US" altLang="zh-CN" sz="25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1135</a:t>
            </a:r>
            <a:r>
              <a:rPr lang="zh-CN" altLang="en-US" sz="25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年直到现在</a:t>
            </a:r>
            <a:r>
              <a:rPr lang="en-US" sz="25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)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很多改革宗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长老会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;                              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爱德华兹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司布真持此观点</a:t>
            </a:r>
            <a:r>
              <a:rPr lang="en-US" altLang="zh-CN" sz="2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.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625475" indent="-27463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	(A.D. 1135 – Present) Many Reformed; Presbyterians; Edwards; Spurgeon</a:t>
            </a:r>
          </a:p>
        </p:txBody>
      </p:sp>
      <p:sp>
        <p:nvSpPr>
          <p:cNvPr id="14" name="Pentagon 13"/>
          <p:cNvSpPr/>
          <p:nvPr/>
        </p:nvSpPr>
        <p:spPr>
          <a:xfrm>
            <a:off x="609600" y="1143000"/>
            <a:ext cx="7848600" cy="609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教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会时代     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(CHURCH AGE)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066800" y="1143000"/>
            <a:ext cx="838200" cy="838200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2. 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后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千禧年派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POST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13" name="Pentagon 12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 rot="5400000">
            <a:off x="5638800" y="3352800"/>
            <a:ext cx="6096000" cy="9144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基督的第二次来临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-1"/>
            <a:ext cx="914400" cy="112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1.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后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千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禧年派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5638800" y="3352800"/>
            <a:ext cx="6096000" cy="9144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基督的第二次来临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-1"/>
            <a:ext cx="914400" cy="112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AutoShape 4" descr="認識千禧年徐薇讀經網Bible Study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" name="Picture 2" descr="認識千禧年徐薇讀經網Bible Study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295400"/>
            <a:ext cx="6908799" cy="5181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ctr">
              <a:tabLst>
                <a:tab pos="688975" algn="l"/>
              </a:tabLst>
            </a:pP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后千禧年派</a:t>
            </a:r>
            <a:r>
              <a:rPr lang="zh-CN" altLang="en-US" sz="3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强调的是什么？</a:t>
            </a:r>
            <a:endParaRPr lang="en-US" sz="3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688975" indent="-688975" algn="ctr">
              <a:tabLst>
                <a:tab pos="688975" algn="l"/>
              </a:tabLst>
            </a:pPr>
            <a:r>
              <a:rPr lang="en-US" sz="2000" dirty="0" smtClean="0">
                <a:latin typeface="Arial Narrow" pitchFamily="34" charset="0"/>
              </a:rPr>
              <a:t>(What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POST</a:t>
            </a:r>
            <a:r>
              <a:rPr lang="en-US" sz="2000" dirty="0" smtClean="0">
                <a:latin typeface="Arial Narrow" pitchFamily="34" charset="0"/>
              </a:rPr>
              <a:t>MILLENIALISTS emphasize)</a:t>
            </a:r>
          </a:p>
          <a:p>
            <a:pPr marL="688975" indent="-688975">
              <a:tabLst>
                <a:tab pos="688975" algn="l"/>
              </a:tabLst>
            </a:pPr>
            <a:endParaRPr lang="en-US" sz="9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1. 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世界会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“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基督化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” 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紧接着就是一段和平繁荣时期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然后基督就再来审判了。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The world will be “Christianized” followed by a time of peace &amp; prosperity then Christ 	will return to Judge</a:t>
            </a:r>
          </a:p>
          <a:p>
            <a:pPr marL="688975" indent="-688975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2. 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教会是指现代的以色列。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The Church is the Modern Israel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3. 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《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启示录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》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是象征的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并非实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指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Revelations is symbolic, not literal.</a:t>
            </a:r>
          </a:p>
          <a:p>
            <a:pPr marL="165100" indent="-165100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4. 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世界的大部分人将会得救。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Most of the world will be saved; </a:t>
            </a:r>
          </a:p>
          <a:p>
            <a:pPr marL="165100" indent="-165100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5. 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重点放在传福音上以催促基督的再来。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Focus is on spreading the Gospel to hurry Jesus’ Coming</a:t>
            </a:r>
          </a:p>
          <a:p>
            <a:pPr marL="165100" indent="-165100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6. 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耶稣在地上是以圣灵统治而非以肉体形式呈现</a:t>
            </a:r>
            <a:r>
              <a:rPr lang="zh-CN" altLang="en-US" sz="3200" dirty="0" smtClean="0">
                <a:solidFill>
                  <a:srgbClr val="C00000"/>
                </a:solidFill>
              </a:rPr>
              <a:t>。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Jesus will reign through the Holy Spirit, not be physically present on earth.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2000" y="3657600"/>
            <a:ext cx="8382000" cy="32004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168275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千禧年不是实际的一千年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168275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	Millennium is not a literal 1000 years</a:t>
            </a:r>
          </a:p>
          <a:p>
            <a:pPr marL="457200" indent="-168275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基督将会再临地上统治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168275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	Christ will return to reign on earth</a:t>
            </a:r>
          </a:p>
          <a:p>
            <a:pPr marL="457200" indent="-168275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被提和第二次再来是同一事件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168275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	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Rapture &amp; 2</a:t>
            </a:r>
            <a:r>
              <a:rPr lang="en-US" sz="2000" b="1" baseline="30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Coming are the same event</a:t>
            </a:r>
          </a:p>
          <a:p>
            <a:pPr marL="457200" indent="-168275">
              <a:buFont typeface="Arial" pitchFamily="34" charset="0"/>
              <a:buChar char="•"/>
            </a:pP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教会早期三百年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早期教父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爱任纽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特土良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168275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	First 300 years of early church; Early Church Fathers; Irenaeus; Tertullian </a:t>
            </a:r>
          </a:p>
        </p:txBody>
      </p:sp>
      <p:sp>
        <p:nvSpPr>
          <p:cNvPr id="18" name="Pentagon 17"/>
          <p:cNvSpPr/>
          <p:nvPr/>
        </p:nvSpPr>
        <p:spPr>
          <a:xfrm>
            <a:off x="838200" y="1143000"/>
            <a:ext cx="2514600" cy="2514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教会时代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CHURCH AGE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6172200" y="1143000"/>
            <a:ext cx="2971800" cy="2514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千禧年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MILLENIUM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sdfgkj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72134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Pentagon 20"/>
          <p:cNvSpPr/>
          <p:nvPr/>
        </p:nvSpPr>
        <p:spPr>
          <a:xfrm>
            <a:off x="3352800" y="1143000"/>
            <a:ext cx="2819400" cy="2514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大灾难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TRIBULATION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 rot="5400000">
            <a:off x="4800600" y="1676400"/>
            <a:ext cx="2514600" cy="1447800"/>
          </a:xfrm>
          <a:prstGeom prst="homePlate">
            <a:avLst>
              <a:gd name="adj" fmla="val 2684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基督第二次来临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 Coming of Christ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 </a:t>
            </a:r>
            <a:r>
              <a:rPr lang="zh-CN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历</a:t>
            </a:r>
            <a:r>
              <a:rPr lang="zh-CN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史</a:t>
            </a:r>
            <a:r>
              <a:rPr lang="zh-CN" altLang="en-US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性</a:t>
            </a:r>
            <a:r>
              <a:rPr lang="zh-CN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前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千禧年派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HISTORICAL PRE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13" name="Pentagon 12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sdfgkj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3.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历史性前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千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禧年派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5638800" y="3352800"/>
            <a:ext cx="6096000" cy="9144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基督的第二次来临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-1"/>
            <a:ext cx="914400" cy="112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AutoShape 4" descr="認識千禧年徐薇讀經網Bible Study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78" name="Picture 2" descr="http://www.hsuwei.com/bible/wp-content/uploads/2011/05/pre-m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908799" cy="5181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ctr">
              <a:tabLst>
                <a:tab pos="688975" algn="l"/>
              </a:tabLst>
            </a:pPr>
            <a:r>
              <a:rPr lang="zh-CN" altLang="zh-CN" sz="4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历史性  前千禧年派</a:t>
            </a:r>
            <a:r>
              <a:rPr lang="zh-CN" altLang="en-US" sz="4400" dirty="0" smtClean="0">
                <a:ln>
                  <a:solidFill>
                    <a:schemeClr val="tx1"/>
                  </a:solidFill>
                </a:ln>
              </a:rPr>
              <a:t>强调的是什么？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 algn="ctr">
              <a:tabLst>
                <a:tab pos="688975" algn="l"/>
              </a:tabLst>
            </a:pPr>
            <a:r>
              <a:rPr lang="en-US" sz="2000" dirty="0" smtClean="0">
                <a:latin typeface="Arial Narrow" pitchFamily="34" charset="0"/>
              </a:rPr>
              <a:t>(What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HISTORICAL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PRE</a:t>
            </a:r>
            <a:r>
              <a:rPr lang="en-US" sz="2000" dirty="0" smtClean="0">
                <a:latin typeface="Arial Narrow" pitchFamily="34" charset="0"/>
              </a:rPr>
              <a:t>MILLENIALISTS emphasize)</a:t>
            </a:r>
          </a:p>
          <a:p>
            <a:pPr marL="688975" indent="-688975" algn="ctr">
              <a:tabLst>
                <a:tab pos="688975" algn="l"/>
              </a:tabLst>
            </a:pPr>
            <a:endParaRPr lang="en-US" sz="800" dirty="0" smtClean="0">
              <a:latin typeface="Arial Narrow" pitchFamily="34" charset="0"/>
            </a:endParaRPr>
          </a:p>
          <a:p>
            <a:pPr marL="688975" indent="-688975">
              <a:tabLst>
                <a:tab pos="688975" algn="l"/>
              </a:tabLst>
            </a:pPr>
            <a:endParaRPr lang="en-US" sz="9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1. 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基督徒会经历大灾难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大灾难会炼净教会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将真假信徒分开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000" dirty="0" smtClean="0"/>
              <a:t>		  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Christians go through the tribulation. This tribulation will purify the church by 	separating false Christians from true Christians. </a:t>
            </a:r>
          </a:p>
          <a:p>
            <a:pPr marL="688975" indent="-688975">
              <a:tabLst>
                <a:tab pos="165100" algn="l"/>
              </a:tabLst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2. 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敌基督者会在耶稣回来之前被揭露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lvl="1" indent="-688975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The Antichrist will be revealed before Jesus returns</a:t>
            </a:r>
          </a:p>
          <a:p>
            <a:pPr marL="688975" lvl="1" indent="-688975">
              <a:tabLst>
                <a:tab pos="165100" algn="l"/>
              </a:tabLst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3. 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世界将会变得越来越邪恶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22238" indent="-122238">
              <a:tabLst>
                <a:tab pos="165100" algn="l"/>
              </a:tabLst>
            </a:pPr>
            <a:r>
              <a:rPr lang="en-US" sz="2000" dirty="0" smtClean="0"/>
              <a:t>		         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The earth will grow increasingly evil</a:t>
            </a:r>
          </a:p>
          <a:p>
            <a:pPr marL="122238" indent="-122238">
              <a:tabLst>
                <a:tab pos="165100" algn="l"/>
              </a:tabLst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4. </a:t>
            </a:r>
            <a:r>
              <a:rPr lang="zh-CN" altLang="en-US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神与以色列立的约因以色列的悖逆将会被教会取代</a:t>
            </a:r>
            <a:r>
              <a:rPr lang="en-US" altLang="zh-CN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3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lvl="1" indent="-688975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God’s covenant with Israel was given to the Church due to Israel’s disobedience.  </a:t>
            </a:r>
          </a:p>
          <a:p>
            <a:pPr marL="688975" lvl="1" indent="-688975">
              <a:tabLst>
                <a:tab pos="165100" algn="l"/>
              </a:tabLst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5. </a:t>
            </a:r>
            <a:r>
              <a:rPr lang="zh-CN" altLang="en-US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此观点试图平衡</a:t>
            </a:r>
            <a:r>
              <a:rPr lang="en-US" altLang="zh-CN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《</a:t>
            </a:r>
            <a:r>
              <a:rPr lang="zh-CN" altLang="en-US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启示录</a:t>
            </a:r>
            <a:r>
              <a:rPr lang="en-US" altLang="zh-CN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》</a:t>
            </a:r>
            <a:r>
              <a:rPr lang="zh-CN" altLang="en-US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中的象征和实指性语言</a:t>
            </a:r>
            <a:r>
              <a:rPr lang="en-US" altLang="zh-CN" sz="3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3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lvl="1" indent="-688975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This view attempts to balance symbolic and literal language in Revelations.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25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653" y="228600"/>
            <a:ext cx="4730347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3886200" cy="6278562"/>
          </a:xfrm>
          <a:prstGeom prst="wedgeRoundRectCallout">
            <a:avLst/>
          </a:prstGeom>
        </p:spPr>
        <p:txBody>
          <a:bodyPr>
            <a:noAutofit/>
          </a:bodyPr>
          <a:lstStyle/>
          <a:p>
            <a:r>
              <a:rPr lang="zh-CN" altLang="en-US" sz="5400" b="1" dirty="0" smtClean="0">
                <a:latin typeface="Arial Narrow" pitchFamily="34" charset="0"/>
              </a:rPr>
              <a:t>为何如此多神学家这么多年认为</a:t>
            </a:r>
            <a:r>
              <a:rPr lang="zh-CN" altLang="en-US" sz="5400" b="1" dirty="0" smtClean="0">
                <a:solidFill>
                  <a:srgbClr val="FF0000"/>
                </a:solidFill>
                <a:latin typeface="Arial Narrow" pitchFamily="34" charset="0"/>
              </a:rPr>
              <a:t>教会</a:t>
            </a:r>
            <a:r>
              <a:rPr lang="zh-CN" altLang="en-US" sz="5400" b="1" dirty="0" smtClean="0">
                <a:latin typeface="Arial Narrow" pitchFamily="34" charset="0"/>
              </a:rPr>
              <a:t>就是新</a:t>
            </a:r>
            <a:r>
              <a:rPr lang="zh-CN" altLang="en-US" sz="5400" b="1" dirty="0" smtClean="0">
                <a:solidFill>
                  <a:srgbClr val="0000FF"/>
                </a:solidFill>
                <a:latin typeface="Arial Narrow" pitchFamily="34" charset="0"/>
              </a:rPr>
              <a:t>以色列</a:t>
            </a:r>
            <a:r>
              <a:rPr lang="zh-CN" altLang="en-US" sz="5400" b="1" dirty="0" smtClean="0">
                <a:latin typeface="Arial Narrow" pitchFamily="34" charset="0"/>
              </a:rPr>
              <a:t>？</a:t>
            </a:r>
            <a:r>
              <a:rPr lang="en-US" b="1" dirty="0" smtClean="0">
                <a:latin typeface="Arial Narrow" pitchFamily="34" charset="0"/>
              </a:rPr>
              <a:t/>
            </a:r>
            <a:br>
              <a:rPr lang="en-US" b="1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Why did so many theologians believe the 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CHURCH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was the 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Arial Narrow" pitchFamily="34" charset="0"/>
              </a:rPr>
              <a:t>NEW ISRAEL </a:t>
            </a:r>
            <a:r>
              <a:rPr lang="en-US" sz="2000" dirty="0" smtClean="0">
                <a:latin typeface="Arial Narrow" pitchFamily="34" charset="0"/>
              </a:rPr>
              <a:t>for so many years?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81000" y="152400"/>
            <a:ext cx="3962400" cy="6477000"/>
          </a:xfrm>
          <a:prstGeom prst="wedgeRoundRectCallout">
            <a:avLst>
              <a:gd name="adj1" fmla="val 64665"/>
              <a:gd name="adj2" fmla="val -7430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yourtravelsource.com/Gallery/Exotic_Places/EgyptSteve/Israel/map-of-isra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70866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4191000" cy="1447800"/>
          </a:xfr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关键原因</a:t>
            </a:r>
            <a:r>
              <a:rPr lang="en-US" altLang="zh-CN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(The Key Reason…)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0"/>
            <a:ext cx="2362200" cy="6858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超过    一千八百年</a:t>
            </a:r>
            <a:r>
              <a:rPr lang="en-US" altLang="zh-CN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zh-CN" alt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以色列不存在</a:t>
            </a:r>
            <a:r>
              <a:rPr lang="en-US" altLang="zh-CN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!</a:t>
            </a:r>
            <a:endParaRPr lang="en-US" sz="4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For over 1800 years, there was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NO NATION ISRAEL!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以色列和耶路撒冷早在公元七十年就完全被摧毁了。</a:t>
            </a:r>
            <a:endParaRPr lang="en-US" sz="4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Israel &amp; Jerusalem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     were completely destroyed in 70 A.D.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2743200" y="2286000"/>
            <a:ext cx="3810000" cy="3657600"/>
          </a:xfrm>
          <a:prstGeom prst="noSmoking">
            <a:avLst>
              <a:gd name="adj" fmla="val 472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86001"/>
            <a:ext cx="9144000" cy="3457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在十九世纪</a:t>
            </a:r>
            <a:r>
              <a:rPr lang="en-US" altLang="zh-CN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,</a:t>
            </a:r>
            <a:r>
              <a:rPr lang="zh-CN" altLang="en-US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神学家开始凭着信心教导</a:t>
            </a:r>
            <a:r>
              <a:rPr lang="en-US" altLang="zh-CN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: </a:t>
            </a:r>
            <a:r>
              <a:rPr lang="zh-CN" altLang="en-US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根据圣经预言</a:t>
            </a:r>
            <a:r>
              <a:rPr lang="en-US" altLang="zh-CN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, </a:t>
            </a:r>
            <a:r>
              <a:rPr lang="zh-CN" altLang="en-US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以色列将会再次立国</a:t>
            </a:r>
            <a:r>
              <a:rPr lang="en-US" altLang="zh-CN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, </a:t>
            </a:r>
            <a:r>
              <a:rPr lang="zh-CN" altLang="en-US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并重新获得对耶路撒冷的控制</a:t>
            </a:r>
            <a:r>
              <a:rPr lang="en-US" altLang="zh-CN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. </a:t>
            </a: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一年八百多年过去后以色列才再次立国</a:t>
            </a:r>
            <a:r>
              <a:rPr lang="en-US" altLang="zh-CN" sz="4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algn="ctr"/>
            <a:r>
              <a:rPr lang="zh-CN" altLang="en-US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大部分人拒绝相信以色列会再次立国并重获耶路撒冷</a:t>
            </a:r>
            <a:r>
              <a:rPr lang="en-US" altLang="zh-CN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endParaRPr lang="en-US" sz="3000" b="1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In the 1800s, theologians began to teach in faith that Israel would become a nation     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again someday and regain control of Jerusalem according to Biblical prophecy.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It had been over 1800 years since Israel existed.      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Most refused to accept that Israel could ever become a nation again or get Jerusalem.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6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多年来很多人想彻底铲除犹太人</a:t>
            </a:r>
            <a:r>
              <a:rPr lang="en-US" altLang="zh-C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Many people have tried to destroy the Jews through the years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1948: 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经历了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1878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年后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以色列再次成为一个国家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	1948: Israel became a nation after 1878 years.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1967: 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以色列重新得回耶路撒冷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	1967: Israel regained control of Jerusalem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15243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简单地了解一下四种不同的末世观点</a:t>
            </a:r>
            <a:endParaRPr lang="en-US" sz="32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We will look briefly at the  4 Main Views on the End Times.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838200" y="1143000"/>
            <a:ext cx="2514600" cy="2514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教会</a:t>
            </a:r>
            <a:endParaRPr lang="en-US" altLang="zh-CN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时代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CHURCH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172200" y="1143000"/>
            <a:ext cx="2971800" cy="2514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千禧年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MILLENIUM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352800" y="1143000"/>
            <a:ext cx="3200400" cy="2514600"/>
          </a:xfrm>
          <a:prstGeom prst="homePlate">
            <a:avLst>
              <a:gd name="adj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大灾难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TRIBULATION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 rot="5400000">
            <a:off x="5257800" y="1676400"/>
            <a:ext cx="2514600" cy="1447800"/>
          </a:xfrm>
          <a:prstGeom prst="homePlate">
            <a:avLst>
              <a:gd name="adj" fmla="val 2684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基督第二次来临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 Coming of Christ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3733800"/>
            <a:ext cx="8382000" cy="31242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实际的一千个禧年是在实际的七年大灾难之后</a:t>
            </a:r>
            <a:r>
              <a:rPr lang="en-US" altLang="zh-CN" sz="28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0650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Literal 1000 year Millennium follows a literal 7 year Tribulation</a:t>
            </a:r>
          </a:p>
          <a:p>
            <a:pPr marL="579438" indent="-350838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教会和以色列是两个不同的实体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20650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The Church and Israel are separate entities</a:t>
            </a:r>
          </a:p>
          <a:p>
            <a:pPr marL="517525" indent="-288925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“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被提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”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和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“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第二次来临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”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是两个事件。</a:t>
            </a: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120650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Rapture and 2</a:t>
            </a:r>
            <a:r>
              <a:rPr lang="en-US" sz="2000" baseline="30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nd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Coming are separate events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zh-CN" alt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公元</a:t>
            </a:r>
            <a:r>
              <a:rPr lang="en-US" altLang="zh-CN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1800</a:t>
            </a:r>
            <a:r>
              <a:rPr lang="zh-CN" alt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至今</a:t>
            </a:r>
            <a:r>
              <a:rPr 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) </a:t>
            </a:r>
            <a:r>
              <a:rPr lang="zh-CN" alt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大部分新教徒</a:t>
            </a:r>
            <a:r>
              <a:rPr lang="en-US" altLang="zh-CN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; </a:t>
            </a:r>
            <a:r>
              <a:rPr lang="zh-CN" alt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浸信会</a:t>
            </a:r>
            <a:r>
              <a:rPr lang="en-US" altLang="zh-CN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zh-CN" alt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蒂姆</a:t>
            </a:r>
            <a:r>
              <a:rPr lang="en-US" altLang="zh-CN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·</a:t>
            </a:r>
            <a:r>
              <a:rPr lang="zh-CN" alt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莱希</a:t>
            </a:r>
            <a:r>
              <a:rPr lang="en-US" altLang="zh-CN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;</a:t>
            </a:r>
            <a:r>
              <a:rPr lang="zh-CN" altLang="en-US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雷历</a:t>
            </a:r>
            <a:r>
              <a:rPr lang="en-US" altLang="zh-CN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2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288925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        (A.D. 1800 –Present) Most Protestants; Baptists, Tim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LaHaye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Walvoord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; Ryrie</a:t>
            </a:r>
          </a:p>
        </p:txBody>
      </p:sp>
      <p:pic>
        <p:nvPicPr>
          <p:cNvPr id="19" name="Picture 18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2134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Pentagon 19"/>
          <p:cNvSpPr/>
          <p:nvPr/>
        </p:nvSpPr>
        <p:spPr>
          <a:xfrm rot="5400000">
            <a:off x="2019300" y="1866900"/>
            <a:ext cx="2667000" cy="10668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itchFamily="34" charset="0"/>
              </a:rPr>
              <a:t>被提</a:t>
            </a:r>
            <a:endParaRPr lang="en-US" sz="4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RAPTURE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4. </a:t>
            </a:r>
            <a:r>
              <a:rPr lang="zh-CN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时</a:t>
            </a:r>
            <a:r>
              <a:rPr lang="zh-CN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代</a:t>
            </a:r>
            <a:r>
              <a:rPr lang="zh-CN" altLang="en-US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论</a:t>
            </a:r>
            <a:r>
              <a:rPr lang="zh-CN" altLang="zh-CN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前</a:t>
            </a:r>
            <a:r>
              <a:rPr lang="zh-CN" altLang="zh-CN" sz="4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千禧年派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DISPENSATIONAL PRE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28" name="Pentagon 27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4. </a:t>
            </a:r>
            <a:r>
              <a:rPr lang="zh-CN" alt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时代论前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千</a:t>
            </a:r>
            <a:r>
              <a:rPr lang="zh-CN" altLang="zh-CN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禧年派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entury Gothic" pitchFamily="34" charset="0"/>
              </a:rPr>
              <a:t>MILLENNIALISM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-2552700" y="3314700"/>
            <a:ext cx="6096000" cy="9906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基督的第一次来临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5638800" y="3352800"/>
            <a:ext cx="6096000" cy="914400"/>
          </a:xfrm>
          <a:prstGeom prst="homePlate">
            <a:avLst/>
          </a:prstGeom>
          <a:solidFill>
            <a:srgbClr val="A4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基督的第二次来临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COMING of CHRIST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dfgk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-1"/>
            <a:ext cx="914400" cy="112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AutoShape 4" descr="認識千禧年徐薇讀經網Bible Study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PPT - 千禧年與教會被提論PowerPoint Presentation, free downloa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ctr">
              <a:tabLst>
                <a:tab pos="688975" algn="l"/>
              </a:tabLst>
            </a:pPr>
            <a:r>
              <a:rPr lang="zh-CN" altLang="en-US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时</a:t>
            </a:r>
            <a:r>
              <a:rPr lang="zh-CN" altLang="en-US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代论前</a:t>
            </a:r>
            <a:r>
              <a:rPr lang="zh-CN" altLang="en-US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千禧年派</a:t>
            </a:r>
            <a:r>
              <a:rPr lang="zh-CN" altLang="en-US" sz="4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强调什么</a:t>
            </a:r>
            <a:r>
              <a:rPr lang="en-US" altLang="zh-CN" sz="4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?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 marL="688975" indent="-688975" algn="ctr">
              <a:tabLst>
                <a:tab pos="688975" algn="l"/>
              </a:tabLst>
            </a:pPr>
            <a:r>
              <a:rPr lang="en-US" sz="2000" dirty="0" smtClean="0">
                <a:latin typeface="Arial Narrow" pitchFamily="34" charset="0"/>
              </a:rPr>
              <a:t>(What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DISPENSATIONALISM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</a:rPr>
              <a:t>PRE</a:t>
            </a:r>
            <a:r>
              <a:rPr lang="en-US" sz="2000" dirty="0" smtClean="0">
                <a:latin typeface="Arial Narrow" pitchFamily="34" charset="0"/>
              </a:rPr>
              <a:t>MILLENIALISTS emphasize)</a:t>
            </a:r>
          </a:p>
          <a:p>
            <a:pPr marL="688975" indent="-688975" algn="ctr">
              <a:tabLst>
                <a:tab pos="688975" algn="l"/>
              </a:tabLst>
            </a:pPr>
            <a:endParaRPr lang="en-US" sz="800" dirty="0" smtClean="0">
              <a:latin typeface="Arial Narrow" pitchFamily="34" charset="0"/>
            </a:endParaRPr>
          </a:p>
          <a:p>
            <a:pPr marL="688975" indent="-688975">
              <a:tabLst>
                <a:tab pos="688975" algn="l"/>
              </a:tabLst>
            </a:pPr>
            <a:endParaRPr lang="en-US" sz="9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1. 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尽量照字面原意去解释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《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启示录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》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这卷书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Interprets the Book of Revelation literally as much as possible</a:t>
            </a:r>
          </a:p>
          <a:p>
            <a:pPr marL="165100" indent="-165100">
              <a:tabLst>
                <a:tab pos="165100" algn="l"/>
              </a:tabLst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7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2. </a:t>
            </a:r>
            <a:r>
              <a:rPr lang="zh-CN" altLang="en-US" sz="27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耶稣将很快提走所有基督徒并在七年后为一场大战再来</a:t>
            </a:r>
            <a:r>
              <a:rPr lang="en-US" altLang="zh-CN" sz="27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27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Jesus will rapture all Christians soon and return 7 years later for a battle</a:t>
            </a:r>
          </a:p>
          <a:p>
            <a:pPr marL="165100" lvl="1" indent="-165100">
              <a:tabLst>
                <a:tab pos="165100" algn="l"/>
              </a:tabLst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3. 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在七年大灾难期间世界将遭受极可怕的灾难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During a literal 7 year Tribulation period the world will suffer terrible disasters </a:t>
            </a:r>
          </a:p>
          <a:p>
            <a:pPr marL="165100" indent="-165100">
              <a:tabLst>
                <a:tab pos="165100" algn="l"/>
              </a:tabLst>
            </a:pPr>
            <a:r>
              <a:rPr lang="en-US" sz="800" dirty="0" smtClean="0">
                <a:ln>
                  <a:solidFill>
                    <a:srgbClr val="C00000"/>
                  </a:solidFill>
                </a:ln>
              </a:rPr>
              <a:t/>
            </a:r>
            <a:br>
              <a:rPr lang="en-US" sz="800" dirty="0" smtClean="0">
                <a:ln>
                  <a:solidFill>
                    <a:srgbClr val="C00000"/>
                  </a:solidFill>
                </a:ln>
              </a:rPr>
            </a:b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4. 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在这期间成为基督徒的人将受极端的逼迫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          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Those who become Christians during this time will suffer extreme persecution.</a:t>
            </a:r>
          </a:p>
          <a:p>
            <a:pPr marL="165100" lvl="1" indent="-165100">
              <a:tabLst>
                <a:tab pos="165100" algn="l"/>
              </a:tabLst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5. 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在大灾难期间大多数犹太人会转向耶稣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During the Great Tribulation most Jews will turn to Jesus</a:t>
            </a:r>
          </a:p>
          <a:p>
            <a:pPr marL="165100" lvl="1" indent="-165100">
              <a:tabLst>
                <a:tab pos="165100" algn="l"/>
              </a:tabLst>
            </a:pPr>
            <a:endParaRPr lang="en-US" sz="800" dirty="0" smtClean="0">
              <a:latin typeface="Arial Narrow" pitchFamily="34" charset="0"/>
              <a:cs typeface="Arial" pitchFamily="34" charset="0"/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6. 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千禧年间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犹太人将获得所有神曾应许的土地</a:t>
            </a:r>
            <a:r>
              <a:rPr lang="en-US" altLang="zh-CN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endParaRPr lang="en-US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lvl="1" indent="-165100">
              <a:tabLst>
                <a:tab pos="165100" algn="l"/>
              </a:tabLst>
            </a:pPr>
            <a:r>
              <a:rPr lang="en-US" sz="2000" dirty="0" smtClean="0"/>
              <a:t>		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 During the Millennium, the Jews will receive all land they were promised by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opperplate Gothic Bold" pitchFamily="34" charset="0"/>
              </a:rPr>
              <a:t>谢谢</a:t>
            </a:r>
            <a:r>
              <a:rPr lang="en-US" altLang="zh-CN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THANK YOU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4863405"/>
            <a:ext cx="396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如果您希望奉献支持事工，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请扫上面的二维码，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在微信上进行。</a:t>
            </a:r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4450" name="Picture 2" descr="image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2962275" cy="38471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909221"/>
            <a:ext cx="4495800" cy="4893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</a:rPr>
              <a:t>奉献支持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  </a:t>
            </a:r>
            <a:r>
              <a:rPr lang="en-US" altLang="zh-CN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1. </a:t>
            </a:r>
            <a:r>
              <a:rPr lang="zh-CN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请在祷告中记念我们</a:t>
            </a:r>
            <a:endParaRPr lang="zh-CN" altLang="en-US" sz="24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400" dirty="0" smtClean="0"/>
              <a:t>       我们相信上帝会回应祂孩子们的祈祷。我们祷告不是要神照我们的旨意行，乃是我们要照祂的旨意行。请继续以感恩的心祈求神满足我们在智慧、方向、安全和财务上的需要。</a:t>
            </a:r>
          </a:p>
          <a:p>
            <a:pPr marL="457200" indent="-457200"/>
            <a:r>
              <a:rPr lang="zh-CN" alt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  </a:t>
            </a:r>
            <a:r>
              <a:rPr lang="en-US" altLang="zh-CN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2. </a:t>
            </a:r>
            <a:r>
              <a:rPr lang="zh-CN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请考虑给予事工财政支援</a:t>
            </a:r>
            <a:endParaRPr lang="zh-CN" altLang="en-US" sz="24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400" dirty="0" smtClean="0"/>
              <a:t>       提供给中国基督徒的任何培训我们都不收费。所有的费用，包括课程开发，旅途费用都仰赖于忠心慷慨的支持者帮助支付。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umblr_lhwiilQoe81qe0eclo1_r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15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tx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zh-CN" altLang="en-US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切记！这只是个快速综览</a:t>
            </a:r>
            <a:r>
              <a:rPr lang="en-US" altLang="zh-CN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altLang="zh-CN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zh-CN" altLang="en-US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不是一个详细的研究</a:t>
            </a:r>
            <a:r>
              <a:rPr lang="en-US" altLang="zh-CN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  </a:t>
            </a:r>
            <a:r>
              <a:rPr kumimoji="0" lang="en-US" sz="2000" b="1" i="0" u="none" strike="noStrike" kern="1200" normalizeH="0" baseline="0" noProof="0" dirty="0" smtClean="0">
                <a:solidFill>
                  <a:schemeClr val="accent6">
                    <a:lumMod val="75000"/>
                  </a:schemeClr>
                </a:solidFill>
                <a:uLnTx/>
                <a:uFillTx/>
                <a:latin typeface="Century Gothic" pitchFamily="34" charset="0"/>
                <a:cs typeface="Arial" pitchFamily="34" charset="0"/>
              </a:rPr>
              <a:t>REMEMBER!  This is a quick overview, NOT a detailed study.  </a:t>
            </a:r>
            <a:endParaRPr kumimoji="0" lang="en-US" sz="2000" b="1" i="0" u="none" strike="noStrike" kern="1200" normalizeH="0" baseline="0" noProof="0" dirty="0">
              <a:solidFill>
                <a:schemeClr val="accent6">
                  <a:lumMod val="75000"/>
                </a:schemeClr>
              </a:solidFill>
              <a:uLnTx/>
              <a:uFillTx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对比一下千禧年的不同观点</a:t>
            </a:r>
            <a:endParaRPr lang="en-US" sz="5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22" y="1143000"/>
            <a:ext cx="8541994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096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Comparing Views of the MILLENNIUM</a:t>
            </a:r>
            <a:endParaRPr kumimoji="0" lang="en-US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两千多年来人们一直想知道耶稣何时会回来</a:t>
            </a:r>
            <a:r>
              <a:rPr lang="en-US" altLang="zh-CN" sz="4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.</a:t>
            </a:r>
            <a:r>
              <a:rPr lang="zh-CN" altLang="en-US" sz="4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人们不断问的问题是：</a:t>
            </a:r>
            <a:endParaRPr lang="en-US" sz="4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 algn="ctr">
              <a:tabLst>
                <a:tab pos="688975" algn="l"/>
              </a:tabLst>
            </a:pPr>
            <a:r>
              <a:rPr lang="en-US" dirty="0" smtClean="0">
                <a:latin typeface="Arial Narrow" pitchFamily="34" charset="0"/>
              </a:rPr>
              <a:t>For 2,000 years people have wondered when Jesus will return. </a:t>
            </a:r>
          </a:p>
          <a:p>
            <a:pPr marL="688975" indent="-688975" algn="ctr">
              <a:tabLst>
                <a:tab pos="688975" algn="l"/>
              </a:tabLst>
            </a:pPr>
            <a:r>
              <a:rPr lang="en-US" dirty="0" smtClean="0">
                <a:latin typeface="Arial Narrow" pitchFamily="34" charset="0"/>
              </a:rPr>
              <a:t>Some of the questions that people continually ask are…  </a:t>
            </a:r>
          </a:p>
          <a:p>
            <a:pPr marL="688975" indent="-688975" algn="ctr">
              <a:tabLst>
                <a:tab pos="688975" algn="l"/>
              </a:tabLst>
            </a:pPr>
            <a:endParaRPr lang="en-US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1.  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耶稣会不会以肉体形式在地上统治一千年？</a:t>
            </a:r>
            <a:endParaRPr lang="en-US" sz="3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Will Jesus physically reign on earth for 1,000 years?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2. 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基督徒会不会经历七年大灾难？</a:t>
            </a:r>
            <a:endParaRPr lang="en-US" sz="3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Will Christians go through a 7 year Tribulation Period?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3. 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教会被提和基督再来发生是不是一回事</a:t>
            </a:r>
            <a:r>
              <a:rPr lang="zh-CN" altLang="en-US" sz="3400" dirty="0" smtClean="0">
                <a:solidFill>
                  <a:srgbClr val="C00000"/>
                </a:solidFill>
              </a:rPr>
              <a:t>？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Are the rapture and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Coming the same event?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4.  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是否基督徒被提走</a:t>
            </a:r>
            <a:r>
              <a:rPr lang="en-US" altLang="zh-CN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其他人则留下来？</a:t>
            </a:r>
            <a:endParaRPr lang="en-US" sz="3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000" dirty="0" smtClean="0"/>
              <a:t>			Will Christians be taken and others left behind?</a:t>
            </a:r>
          </a:p>
          <a:p>
            <a:pPr marL="165100" indent="-165100">
              <a:tabLst>
                <a:tab pos="165100" algn="l"/>
              </a:tabLst>
            </a:pPr>
            <a:r>
              <a:rPr 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5.  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教会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是</a:t>
            </a:r>
            <a:r>
              <a:rPr lang="zh-CN" altLang="en-US" sz="3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否就是现代的以色列？</a:t>
            </a:r>
            <a:endParaRPr lang="en-US" sz="3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000" dirty="0" smtClean="0"/>
              <a:t>			Are Christians the modern day Israel?</a:t>
            </a:r>
          </a:p>
          <a:p>
            <a:pPr marL="688975" indent="-688975">
              <a:tabLst>
                <a:tab pos="165100" algn="l"/>
              </a:tabLst>
            </a:pPr>
            <a:endParaRPr lang="en-US" sz="2400" dirty="0" smtClean="0"/>
          </a:p>
          <a:p>
            <a:pPr marL="688975" indent="-688975">
              <a:tabLst>
                <a:tab pos="688975" algn="l"/>
              </a:tabLst>
            </a:pPr>
            <a:endParaRPr lang="en-US" sz="10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 algn="ctr">
              <a:tabLst>
                <a:tab pos="688975" algn="l"/>
              </a:tabLst>
            </a:pPr>
            <a:r>
              <a:rPr lang="zh-CN" alt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尽管关于末世有不同的观点</a:t>
            </a:r>
            <a:r>
              <a:rPr lang="en-US" altLang="zh-CN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, </a:t>
            </a:r>
          </a:p>
          <a:p>
            <a:pPr marL="688975" indent="-688975" algn="ctr">
              <a:tabLst>
                <a:tab pos="688975" algn="l"/>
              </a:tabLst>
            </a:pPr>
            <a:r>
              <a:rPr lang="zh-CN" alt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但他们在一些要点上</a:t>
            </a:r>
            <a:r>
              <a:rPr lang="zh-CN" alt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却意</a:t>
            </a:r>
            <a:r>
              <a:rPr lang="zh-CN" alt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见一致：</a:t>
            </a:r>
            <a:endParaRPr lang="en-US" sz="4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>
              <a:tabLst>
                <a:tab pos="688975" algn="l"/>
              </a:tabLst>
            </a:pPr>
            <a:r>
              <a:rPr lang="en-US" sz="2000" dirty="0" smtClean="0">
                <a:latin typeface="Arial Narrow" pitchFamily="34" charset="0"/>
              </a:rPr>
              <a:t>There are different Points of View on the End Times, but they all share some KEY POINTS: </a:t>
            </a:r>
          </a:p>
          <a:p>
            <a:pPr marL="688975" indent="-688975">
              <a:tabLst>
                <a:tab pos="688975" algn="l"/>
              </a:tabLst>
            </a:pPr>
            <a:endParaRPr lang="en-US" sz="9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1.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耶稣是一切爱他和服事他之人的救主和主。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JESUS IS THE SAVIOR AND LORD OF ALL WHO LOVE AND SERVE HIM</a:t>
            </a:r>
            <a:endParaRPr lang="en-US" sz="2400" dirty="0" smtClean="0"/>
          </a:p>
          <a:p>
            <a:pPr marL="165100" indent="-165100">
              <a:tabLst>
                <a:tab pos="165100" algn="l"/>
              </a:tabLst>
            </a:pP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2.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耶稣会为爱他的人再来。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JESUS WILL COME AGAIN FOR THOSE WHO LOVE HIM</a:t>
            </a:r>
            <a:endParaRPr lang="en-US" sz="2400" dirty="0" smtClean="0"/>
          </a:p>
          <a:p>
            <a:pPr marL="165100" indent="-165100">
              <a:tabLst>
                <a:tab pos="165100" algn="l"/>
              </a:tabLst>
            </a:pP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耶稣要求他的跟随者要预备好他再来。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165100" indent="-165100">
              <a:tabLst>
                <a:tab pos="165100" algn="l"/>
              </a:tabLst>
            </a:pPr>
            <a:r>
              <a:rPr lang="en-US" sz="2000" dirty="0" smtClean="0"/>
              <a:t>		JESUS CALLS HISFOLLOWERS TOBE READY FOR HIS RETURN</a:t>
            </a:r>
            <a:endParaRPr lang="en-US" sz="2400" dirty="0" smtClean="0"/>
          </a:p>
          <a:p>
            <a:pPr marL="165100" indent="-165100">
              <a:tabLst>
                <a:tab pos="165100" algn="l"/>
              </a:tabLst>
            </a:pP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4.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没有人知道具体哪一天哪一时他会再来。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000" dirty="0" smtClean="0"/>
              <a:t>			NO ONE KNOWS THE DAY OR HOUR OF HIS RETURN</a:t>
            </a:r>
          </a:p>
          <a:p>
            <a:pPr marL="688975" indent="-688975">
              <a:tabLst>
                <a:tab pos="165100" algn="l"/>
              </a:tabLst>
            </a:pPr>
            <a:r>
              <a:rPr lang="en-US" altLang="zh-CN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5. 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我们服事同一位主并呼召爱其他的信徒</a:t>
            </a:r>
            <a:r>
              <a:rPr lang="en-US" altLang="zh-CN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zh-CN" alt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甚至 那些与我们在末世上有不同观点的弟兄姊妹。</a:t>
            </a:r>
            <a:endParaRPr lang="en-US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688975" indent="-688975">
              <a:tabLst>
                <a:tab pos="165100" algn="l"/>
              </a:tabLst>
            </a:pPr>
            <a:r>
              <a:rPr lang="en-US" sz="2000" dirty="0" smtClean="0"/>
              <a:t>			WE SERVE THE SAME LORD AND ARE CALLED TO LOVE OTHER BELIEVERS,   	EVEN THOSE WHOMAY DISAGREE WITH OUR END TIMES VIEWS.</a:t>
            </a:r>
          </a:p>
          <a:p>
            <a:pPr marL="688975" indent="-688975">
              <a:tabLst>
                <a:tab pos="165100" algn="l"/>
              </a:tabLst>
            </a:pPr>
            <a:endParaRPr lang="en-US" sz="2400" dirty="0" smtClean="0"/>
          </a:p>
          <a:p>
            <a:pPr marL="688975" indent="-688975">
              <a:tabLst>
                <a:tab pos="688975" algn="l"/>
              </a:tabLst>
            </a:pPr>
            <a:endParaRPr lang="en-US" sz="1000" dirty="0" smtClean="0">
              <a:latin typeface="Arial Narrow" pitchFamily="34" charset="0"/>
            </a:endParaRPr>
          </a:p>
        </p:txBody>
      </p:sp>
      <p:pic>
        <p:nvPicPr>
          <p:cNvPr id="1026" name="Picture 2" descr="C:\Users\Shulan\Desktop\The-Chosen-Logo-Jesus-Jonathan-Roumie.j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514600"/>
            <a:ext cx="1905001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90800" y="4267200"/>
            <a:ext cx="685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7200" b="1" dirty="0" smtClean="0"/>
              <a:t>末世观点的差异性可以通过对千禧年的不同看法得到解释</a:t>
            </a:r>
            <a:endParaRPr lang="en-US" sz="7200" b="1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45720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4196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6250" y="43434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8001000" y="42672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667000" y="4343400"/>
            <a:ext cx="4572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3886200"/>
            <a:ext cx="32766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1,000</a:t>
            </a:r>
            <a:endParaRPr lang="en-US" sz="8800" dirty="0" smtClean="0">
              <a:solidFill>
                <a:srgbClr val="FFC000"/>
              </a:solidFill>
              <a:latin typeface="Baskerville Old Face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The differences in END TIME views can best be           explained through views of the MILLENIUM.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384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25146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7620000" y="2438400"/>
            <a:ext cx="1524000" cy="1524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743200" y="2819400"/>
            <a:ext cx="838200" cy="8382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2362200" y="0"/>
            <a:ext cx="1600200" cy="2743200"/>
          </a:xfrm>
          <a:prstGeom prst="downArrowCallout">
            <a:avLst>
              <a:gd name="adj1" fmla="val 23126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你</a:t>
            </a:r>
            <a:endParaRPr lang="en-US" sz="8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YOU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9840</TotalTime>
  <Words>1382</Words>
  <Application>Microsoft Office PowerPoint</Application>
  <PresentationFormat>On-screen Show (4:3)</PresentationFormat>
  <Paragraphs>280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REV</vt:lpstr>
      <vt:lpstr>Slide 2</vt:lpstr>
      <vt:lpstr>简单地了解一下四种不同的末世观点</vt:lpstr>
      <vt:lpstr>切记！这只是个快速综览, 不是一个详细的研究. </vt:lpstr>
      <vt:lpstr>对比一下千禧年的不同观点</vt:lpstr>
      <vt:lpstr>Slide 6</vt:lpstr>
      <vt:lpstr>Slide 7</vt:lpstr>
      <vt:lpstr>末世观点的差异性可以通过对千禧年的不同看法得到解释</vt:lpstr>
      <vt:lpstr>   </vt:lpstr>
      <vt:lpstr>   </vt:lpstr>
      <vt:lpstr>   </vt:lpstr>
      <vt:lpstr>   </vt:lpstr>
      <vt:lpstr>   </vt:lpstr>
      <vt:lpstr>   </vt:lpstr>
      <vt:lpstr>   </vt:lpstr>
      <vt:lpstr>末世的四种不同看法:</vt:lpstr>
      <vt:lpstr>1. 无千禧年派 AMILLENNIALISM</vt:lpstr>
      <vt:lpstr>1. 无千禧年派 AMILLENNIALISM</vt:lpstr>
      <vt:lpstr>Slide 19</vt:lpstr>
      <vt:lpstr>2. 后千禧年派 POSTMILLENNIALISM</vt:lpstr>
      <vt:lpstr>1. 后千禧年派 AMILLENNIALISM</vt:lpstr>
      <vt:lpstr>Slide 22</vt:lpstr>
      <vt:lpstr>3. 历史性前千禧年派 HISTORICAL PREMILLENNIALISM</vt:lpstr>
      <vt:lpstr>3.历史性前千禧年派 AMILLENNIALISM</vt:lpstr>
      <vt:lpstr>Slide 25</vt:lpstr>
      <vt:lpstr>为何如此多神学家这么多年认为教会就是新以色列？ Why did so many theologians believe the CHURCH was the  NEW ISRAEL for so many years?</vt:lpstr>
      <vt:lpstr>关键原因:  (The Key Reason…)</vt:lpstr>
      <vt:lpstr>Slide 28</vt:lpstr>
      <vt:lpstr>Slide 29</vt:lpstr>
      <vt:lpstr>4. 时代论前千禧年派 DISPENSATIONAL PREMILLENNIALISM</vt:lpstr>
      <vt:lpstr>4. 时代论前千禧年派 AMILLENNIALISM</vt:lpstr>
      <vt:lpstr>Slide 32</vt:lpstr>
      <vt:lpstr>谢谢 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Shulan</cp:lastModifiedBy>
  <cp:revision>689</cp:revision>
  <dcterms:created xsi:type="dcterms:W3CDTF">2009-01-28T03:58:41Z</dcterms:created>
  <dcterms:modified xsi:type="dcterms:W3CDTF">2020-06-16T05:29:03Z</dcterms:modified>
</cp:coreProperties>
</file>