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71" r:id="rId2"/>
    <p:sldId id="476" r:id="rId3"/>
    <p:sldId id="533" r:id="rId4"/>
    <p:sldId id="746" r:id="rId5"/>
    <p:sldId id="594" r:id="rId6"/>
    <p:sldId id="748" r:id="rId7"/>
    <p:sldId id="750" r:id="rId8"/>
    <p:sldId id="667" r:id="rId9"/>
    <p:sldId id="579" r:id="rId10"/>
    <p:sldId id="779" r:id="rId11"/>
    <p:sldId id="773" r:id="rId12"/>
    <p:sldId id="774" r:id="rId13"/>
    <p:sldId id="775" r:id="rId14"/>
    <p:sldId id="776" r:id="rId15"/>
    <p:sldId id="777" r:id="rId16"/>
    <p:sldId id="778" r:id="rId17"/>
    <p:sldId id="772" r:id="rId18"/>
    <p:sldId id="520" r:id="rId19"/>
    <p:sldId id="701" r:id="rId20"/>
    <p:sldId id="704" r:id="rId21"/>
    <p:sldId id="702" r:id="rId22"/>
    <p:sldId id="709" r:id="rId23"/>
    <p:sldId id="764" r:id="rId24"/>
    <p:sldId id="760" r:id="rId25"/>
    <p:sldId id="761" r:id="rId26"/>
    <p:sldId id="762" r:id="rId27"/>
    <p:sldId id="763" r:id="rId28"/>
    <p:sldId id="765" r:id="rId29"/>
    <p:sldId id="766" r:id="rId30"/>
    <p:sldId id="767" r:id="rId31"/>
    <p:sldId id="768" r:id="rId32"/>
    <p:sldId id="769" r:id="rId33"/>
    <p:sldId id="770" r:id="rId34"/>
    <p:sldId id="771" r:id="rId35"/>
    <p:sldId id="591" r:id="rId36"/>
    <p:sldId id="527" r:id="rId37"/>
    <p:sldId id="751" r:id="rId38"/>
    <p:sldId id="625" r:id="rId39"/>
    <p:sldId id="712" r:id="rId40"/>
    <p:sldId id="75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0000FF"/>
    <a:srgbClr val="006600"/>
    <a:srgbClr val="000000"/>
    <a:srgbClr val="4F6228"/>
    <a:srgbClr val="303C18"/>
    <a:srgbClr val="280F0E"/>
    <a:srgbClr val="FDDC17"/>
    <a:srgbClr val="0033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64" d="100"/>
          <a:sy n="64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ED51C-257A-4DEB-ABA8-50ADC2C3CF57}" type="doc">
      <dgm:prSet loTypeId="urn:microsoft.com/office/officeart/2005/8/layout/vList5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AC7D41-CD40-475A-9A72-47263CC200C6}">
      <dgm:prSet phldrT="[Text]" custT="1"/>
      <dgm:spPr/>
      <dgm:t>
        <a:bodyPr/>
        <a:lstStyle/>
        <a:p>
          <a:r>
            <a:rPr lang="zh-CN" altLang="en-US" sz="8000" b="1" dirty="0" smtClean="0">
              <a:ln>
                <a:solidFill>
                  <a:sysClr val="windowText" lastClr="000000"/>
                </a:solidFill>
              </a:ln>
              <a:effectLst/>
            </a:rPr>
            <a:t>灾前被提</a:t>
          </a:r>
          <a:endParaRPr lang="en-US" sz="8000" b="1" dirty="0">
            <a:ln>
              <a:solidFill>
                <a:sysClr val="windowText" lastClr="000000"/>
              </a:solidFill>
            </a:ln>
            <a:effectLst/>
          </a:endParaRPr>
        </a:p>
      </dgm:t>
    </dgm:pt>
    <dgm:pt modelId="{F2039075-76A2-4481-9DFA-7616FC994A50}" type="parTrans" cxnId="{D31D1603-4830-4FF8-BC0C-7D6ED038040B}">
      <dgm:prSet/>
      <dgm:spPr/>
      <dgm:t>
        <a:bodyPr/>
        <a:lstStyle/>
        <a:p>
          <a:endParaRPr lang="en-US"/>
        </a:p>
      </dgm:t>
    </dgm:pt>
    <dgm:pt modelId="{368F224D-1847-43DB-9EE4-3B6A77D6C0ED}" type="sibTrans" cxnId="{D31D1603-4830-4FF8-BC0C-7D6ED038040B}">
      <dgm:prSet/>
      <dgm:spPr/>
      <dgm:t>
        <a:bodyPr/>
        <a:lstStyle/>
        <a:p>
          <a:endParaRPr lang="en-US"/>
        </a:p>
      </dgm:t>
    </dgm:pt>
    <dgm:pt modelId="{FC5EBAB3-55EE-496B-9CF4-FEBAFF05C50A}">
      <dgm:prSet phldrT="[Text]" custT="1"/>
      <dgm:spPr/>
      <dgm:t>
        <a:bodyPr/>
        <a:lstStyle/>
        <a:p>
          <a:r>
            <a:rPr lang="en-US" sz="1800" b="1" dirty="0" smtClean="0"/>
            <a:t>Pre-Tribulation View</a:t>
          </a:r>
          <a:endParaRPr lang="en-US" sz="1800" b="1" dirty="0">
            <a:effectLst/>
          </a:endParaRPr>
        </a:p>
      </dgm:t>
    </dgm:pt>
    <dgm:pt modelId="{59123948-695B-4AC2-8D54-26760DA2DB34}" type="parTrans" cxnId="{8744E701-D837-4293-A011-B5849F98497B}">
      <dgm:prSet/>
      <dgm:spPr/>
      <dgm:t>
        <a:bodyPr/>
        <a:lstStyle/>
        <a:p>
          <a:endParaRPr lang="en-US"/>
        </a:p>
      </dgm:t>
    </dgm:pt>
    <dgm:pt modelId="{CD26CA6A-D677-44A5-BB4E-F172A2B24870}" type="sibTrans" cxnId="{8744E701-D837-4293-A011-B5849F98497B}">
      <dgm:prSet/>
      <dgm:spPr/>
      <dgm:t>
        <a:bodyPr/>
        <a:lstStyle/>
        <a:p>
          <a:endParaRPr lang="en-US"/>
        </a:p>
      </dgm:t>
    </dgm:pt>
    <dgm:pt modelId="{4F67C57B-0089-4B80-A5A9-83C6EEA32AE3}">
      <dgm:prSet phldrT="[Text]" custT="1"/>
      <dgm:spPr/>
      <dgm:t>
        <a:bodyPr/>
        <a:lstStyle/>
        <a:p>
          <a:r>
            <a:rPr lang="zh-CN" altLang="en-US" sz="8000" b="1" dirty="0" smtClean="0">
              <a:ln>
                <a:solidFill>
                  <a:sysClr val="windowText" lastClr="000000"/>
                </a:solidFill>
              </a:ln>
              <a:effectLst/>
            </a:rPr>
            <a:t>灾中被踢</a:t>
          </a:r>
          <a:endParaRPr lang="en-US" sz="8000" b="1" dirty="0">
            <a:ln>
              <a:solidFill>
                <a:sysClr val="windowText" lastClr="000000"/>
              </a:solidFill>
            </a:ln>
            <a:effectLst/>
          </a:endParaRPr>
        </a:p>
      </dgm:t>
    </dgm:pt>
    <dgm:pt modelId="{7D804CF5-E338-4888-8808-FBA8FD4E0BD5}" type="parTrans" cxnId="{101E9284-D056-40CA-B41E-D4508D713A6A}">
      <dgm:prSet/>
      <dgm:spPr/>
      <dgm:t>
        <a:bodyPr/>
        <a:lstStyle/>
        <a:p>
          <a:endParaRPr lang="en-US"/>
        </a:p>
      </dgm:t>
    </dgm:pt>
    <dgm:pt modelId="{3CD5471D-10E0-4484-8763-C247BF6B8092}" type="sibTrans" cxnId="{101E9284-D056-40CA-B41E-D4508D713A6A}">
      <dgm:prSet/>
      <dgm:spPr/>
      <dgm:t>
        <a:bodyPr/>
        <a:lstStyle/>
        <a:p>
          <a:endParaRPr lang="en-US"/>
        </a:p>
      </dgm:t>
    </dgm:pt>
    <dgm:pt modelId="{7E55955E-FEED-432E-BE8A-32D6D2B254F2}">
      <dgm:prSet phldrT="[Text]" custT="1"/>
      <dgm:spPr/>
      <dgm:t>
        <a:bodyPr/>
        <a:lstStyle/>
        <a:p>
          <a:r>
            <a:rPr lang="en-US" sz="1800" b="1" dirty="0" smtClean="0"/>
            <a:t>Mid-Tribulation View</a:t>
          </a:r>
          <a:endParaRPr lang="en-US" sz="1800" b="1" dirty="0">
            <a:effectLst/>
          </a:endParaRPr>
        </a:p>
      </dgm:t>
    </dgm:pt>
    <dgm:pt modelId="{A43E5AF4-FC2B-4263-9F1E-1048239EA8B5}" type="parTrans" cxnId="{E0A8ABB8-916F-4122-A9AF-1B33A666F971}">
      <dgm:prSet/>
      <dgm:spPr/>
      <dgm:t>
        <a:bodyPr/>
        <a:lstStyle/>
        <a:p>
          <a:endParaRPr lang="en-US"/>
        </a:p>
      </dgm:t>
    </dgm:pt>
    <dgm:pt modelId="{E81067AF-73E7-4B36-92E7-D7ABEC5878B4}" type="sibTrans" cxnId="{E0A8ABB8-916F-4122-A9AF-1B33A666F971}">
      <dgm:prSet/>
      <dgm:spPr/>
      <dgm:t>
        <a:bodyPr/>
        <a:lstStyle/>
        <a:p>
          <a:endParaRPr lang="en-US"/>
        </a:p>
      </dgm:t>
    </dgm:pt>
    <dgm:pt modelId="{F60F50B0-AF41-46C1-B9D4-FCCD9E60F0AF}">
      <dgm:prSet phldrT="[Text]" custT="1"/>
      <dgm:spPr/>
      <dgm:t>
        <a:bodyPr/>
        <a:lstStyle/>
        <a:p>
          <a:r>
            <a:rPr lang="zh-CN" altLang="en-US" sz="8000" b="1" dirty="0" smtClean="0">
              <a:ln>
                <a:solidFill>
                  <a:sysClr val="windowText" lastClr="000000"/>
                </a:solidFill>
              </a:ln>
              <a:effectLst/>
            </a:rPr>
            <a:t>灾后被提</a:t>
          </a:r>
          <a:endParaRPr lang="en-US" sz="8000" b="1" dirty="0">
            <a:ln>
              <a:solidFill>
                <a:sysClr val="windowText" lastClr="000000"/>
              </a:solidFill>
            </a:ln>
            <a:effectLst/>
          </a:endParaRPr>
        </a:p>
      </dgm:t>
    </dgm:pt>
    <dgm:pt modelId="{3864794E-BE30-4E63-87BF-0B46ADF34B6F}" type="parTrans" cxnId="{0B7153C0-809A-47FC-89BA-96C231C35278}">
      <dgm:prSet/>
      <dgm:spPr/>
      <dgm:t>
        <a:bodyPr/>
        <a:lstStyle/>
        <a:p>
          <a:endParaRPr lang="en-US"/>
        </a:p>
      </dgm:t>
    </dgm:pt>
    <dgm:pt modelId="{37E4E240-CB2D-4CAA-BE9B-2045150F6AAD}" type="sibTrans" cxnId="{0B7153C0-809A-47FC-89BA-96C231C35278}">
      <dgm:prSet/>
      <dgm:spPr/>
      <dgm:t>
        <a:bodyPr/>
        <a:lstStyle/>
        <a:p>
          <a:endParaRPr lang="en-US"/>
        </a:p>
      </dgm:t>
    </dgm:pt>
    <dgm:pt modelId="{654894DD-3B82-4E82-AA75-01A3A37A6F78}">
      <dgm:prSet phldrT="[Text]" custT="1"/>
      <dgm:spPr/>
      <dgm:t>
        <a:bodyPr/>
        <a:lstStyle/>
        <a:p>
          <a:r>
            <a:rPr lang="en-US" sz="1800" b="1" dirty="0" smtClean="0"/>
            <a:t>Post Tribulation View</a:t>
          </a:r>
          <a:endParaRPr lang="en-US" sz="1800" b="1" dirty="0">
            <a:effectLst/>
          </a:endParaRPr>
        </a:p>
      </dgm:t>
    </dgm:pt>
    <dgm:pt modelId="{CADB4FEC-5E84-47C1-A910-AC506B0C850F}" type="parTrans" cxnId="{8D5B8552-B04B-407E-809D-EA0A9149E50A}">
      <dgm:prSet/>
      <dgm:spPr/>
      <dgm:t>
        <a:bodyPr/>
        <a:lstStyle/>
        <a:p>
          <a:endParaRPr lang="en-US"/>
        </a:p>
      </dgm:t>
    </dgm:pt>
    <dgm:pt modelId="{360DE2B6-30E6-46E7-879A-C94BD1219867}" type="sibTrans" cxnId="{8D5B8552-B04B-407E-809D-EA0A9149E50A}">
      <dgm:prSet/>
      <dgm:spPr/>
      <dgm:t>
        <a:bodyPr/>
        <a:lstStyle/>
        <a:p>
          <a:endParaRPr lang="en-US"/>
        </a:p>
      </dgm:t>
    </dgm:pt>
    <dgm:pt modelId="{D35638AE-883E-42A0-BF4B-7DCF82F0DD59}" type="pres">
      <dgm:prSet presAssocID="{940ED51C-257A-4DEB-ABA8-50ADC2C3CF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6E84FC-963C-49FA-9830-6BF81903A980}" type="pres">
      <dgm:prSet presAssocID="{80AC7D41-CD40-475A-9A72-47263CC200C6}" presName="linNode" presStyleCnt="0"/>
      <dgm:spPr/>
      <dgm:t>
        <a:bodyPr/>
        <a:lstStyle/>
        <a:p>
          <a:endParaRPr lang="en-US"/>
        </a:p>
      </dgm:t>
    </dgm:pt>
    <dgm:pt modelId="{6227DE4D-7EC5-4B91-9F75-BB4768F094FD}" type="pres">
      <dgm:prSet presAssocID="{80AC7D41-CD40-475A-9A72-47263CC200C6}" presName="parentText" presStyleLbl="node1" presStyleIdx="0" presStyleCnt="3" custScaleX="316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41B1D-0F93-47D2-A16B-7237064F23B2}" type="pres">
      <dgm:prSet presAssocID="{80AC7D41-CD40-475A-9A72-47263CC200C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E40E6-1460-49F2-9E3D-945A23746BED}" type="pres">
      <dgm:prSet presAssocID="{368F224D-1847-43DB-9EE4-3B6A77D6C0ED}" presName="sp" presStyleCnt="0"/>
      <dgm:spPr/>
      <dgm:t>
        <a:bodyPr/>
        <a:lstStyle/>
        <a:p>
          <a:endParaRPr lang="en-US"/>
        </a:p>
      </dgm:t>
    </dgm:pt>
    <dgm:pt modelId="{BDD3E34C-1344-4604-99A7-975DFE1FAE40}" type="pres">
      <dgm:prSet presAssocID="{4F67C57B-0089-4B80-A5A9-83C6EEA32AE3}" presName="linNode" presStyleCnt="0"/>
      <dgm:spPr/>
      <dgm:t>
        <a:bodyPr/>
        <a:lstStyle/>
        <a:p>
          <a:endParaRPr lang="en-US"/>
        </a:p>
      </dgm:t>
    </dgm:pt>
    <dgm:pt modelId="{8C4A612E-5197-41AB-A49D-01B5E19C6F6E}" type="pres">
      <dgm:prSet presAssocID="{4F67C57B-0089-4B80-A5A9-83C6EEA32AE3}" presName="parentText" presStyleLbl="node1" presStyleIdx="1" presStyleCnt="3" custScaleX="316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DAA27-1D2B-4638-9123-699E17CB94D7}" type="pres">
      <dgm:prSet presAssocID="{4F67C57B-0089-4B80-A5A9-83C6EEA32AE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A97F2-4A2D-4130-A236-4F5D1DCB8D86}" type="pres">
      <dgm:prSet presAssocID="{3CD5471D-10E0-4484-8763-C247BF6B8092}" presName="sp" presStyleCnt="0"/>
      <dgm:spPr/>
      <dgm:t>
        <a:bodyPr/>
        <a:lstStyle/>
        <a:p>
          <a:endParaRPr lang="en-US"/>
        </a:p>
      </dgm:t>
    </dgm:pt>
    <dgm:pt modelId="{4694D79B-84E8-4814-B107-953255CF4F05}" type="pres">
      <dgm:prSet presAssocID="{F60F50B0-AF41-46C1-B9D4-FCCD9E60F0AF}" presName="linNode" presStyleCnt="0"/>
      <dgm:spPr/>
      <dgm:t>
        <a:bodyPr/>
        <a:lstStyle/>
        <a:p>
          <a:endParaRPr lang="en-US"/>
        </a:p>
      </dgm:t>
    </dgm:pt>
    <dgm:pt modelId="{F0FEB028-E837-4AD1-9E2D-0C383CB322D9}" type="pres">
      <dgm:prSet presAssocID="{F60F50B0-AF41-46C1-B9D4-FCCD9E60F0AF}" presName="parentText" presStyleLbl="node1" presStyleIdx="2" presStyleCnt="3" custScaleX="316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1006B-DD37-422B-AE0E-1F58F6959D0B}" type="pres">
      <dgm:prSet presAssocID="{F60F50B0-AF41-46C1-B9D4-FCCD9E60F0A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A8ABB8-916F-4122-A9AF-1B33A666F971}" srcId="{4F67C57B-0089-4B80-A5A9-83C6EEA32AE3}" destId="{7E55955E-FEED-432E-BE8A-32D6D2B254F2}" srcOrd="0" destOrd="0" parTransId="{A43E5AF4-FC2B-4263-9F1E-1048239EA8B5}" sibTransId="{E81067AF-73E7-4B36-92E7-D7ABEC5878B4}"/>
    <dgm:cxn modelId="{D31D1603-4830-4FF8-BC0C-7D6ED038040B}" srcId="{940ED51C-257A-4DEB-ABA8-50ADC2C3CF57}" destId="{80AC7D41-CD40-475A-9A72-47263CC200C6}" srcOrd="0" destOrd="0" parTransId="{F2039075-76A2-4481-9DFA-7616FC994A50}" sibTransId="{368F224D-1847-43DB-9EE4-3B6A77D6C0ED}"/>
    <dgm:cxn modelId="{8D5B8552-B04B-407E-809D-EA0A9149E50A}" srcId="{F60F50B0-AF41-46C1-B9D4-FCCD9E60F0AF}" destId="{654894DD-3B82-4E82-AA75-01A3A37A6F78}" srcOrd="0" destOrd="0" parTransId="{CADB4FEC-5E84-47C1-A910-AC506B0C850F}" sibTransId="{360DE2B6-30E6-46E7-879A-C94BD1219867}"/>
    <dgm:cxn modelId="{3DB88957-88B3-4B18-AF31-0C6DCB131C10}" type="presOf" srcId="{940ED51C-257A-4DEB-ABA8-50ADC2C3CF57}" destId="{D35638AE-883E-42A0-BF4B-7DCF82F0DD59}" srcOrd="0" destOrd="0" presId="urn:microsoft.com/office/officeart/2005/8/layout/vList5"/>
    <dgm:cxn modelId="{8744E701-D837-4293-A011-B5849F98497B}" srcId="{80AC7D41-CD40-475A-9A72-47263CC200C6}" destId="{FC5EBAB3-55EE-496B-9CF4-FEBAFF05C50A}" srcOrd="0" destOrd="0" parTransId="{59123948-695B-4AC2-8D54-26760DA2DB34}" sibTransId="{CD26CA6A-D677-44A5-BB4E-F172A2B24870}"/>
    <dgm:cxn modelId="{101E9284-D056-40CA-B41E-D4508D713A6A}" srcId="{940ED51C-257A-4DEB-ABA8-50ADC2C3CF57}" destId="{4F67C57B-0089-4B80-A5A9-83C6EEA32AE3}" srcOrd="1" destOrd="0" parTransId="{7D804CF5-E338-4888-8808-FBA8FD4E0BD5}" sibTransId="{3CD5471D-10E0-4484-8763-C247BF6B8092}"/>
    <dgm:cxn modelId="{0B7153C0-809A-47FC-89BA-96C231C35278}" srcId="{940ED51C-257A-4DEB-ABA8-50ADC2C3CF57}" destId="{F60F50B0-AF41-46C1-B9D4-FCCD9E60F0AF}" srcOrd="2" destOrd="0" parTransId="{3864794E-BE30-4E63-87BF-0B46ADF34B6F}" sibTransId="{37E4E240-CB2D-4CAA-BE9B-2045150F6AAD}"/>
    <dgm:cxn modelId="{49F3F36F-5594-4035-9967-0565B140343B}" type="presOf" srcId="{FC5EBAB3-55EE-496B-9CF4-FEBAFF05C50A}" destId="{1FE41B1D-0F93-47D2-A16B-7237064F23B2}" srcOrd="0" destOrd="0" presId="urn:microsoft.com/office/officeart/2005/8/layout/vList5"/>
    <dgm:cxn modelId="{D52B5959-F9C8-432A-8874-ADDD734BF186}" type="presOf" srcId="{F60F50B0-AF41-46C1-B9D4-FCCD9E60F0AF}" destId="{F0FEB028-E837-4AD1-9E2D-0C383CB322D9}" srcOrd="0" destOrd="0" presId="urn:microsoft.com/office/officeart/2005/8/layout/vList5"/>
    <dgm:cxn modelId="{822A45AA-5EF9-476B-A50C-65E912BB91DB}" type="presOf" srcId="{80AC7D41-CD40-475A-9A72-47263CC200C6}" destId="{6227DE4D-7EC5-4B91-9F75-BB4768F094FD}" srcOrd="0" destOrd="0" presId="urn:microsoft.com/office/officeart/2005/8/layout/vList5"/>
    <dgm:cxn modelId="{F6192321-7A73-437B-882E-D5C2591A0925}" type="presOf" srcId="{4F67C57B-0089-4B80-A5A9-83C6EEA32AE3}" destId="{8C4A612E-5197-41AB-A49D-01B5E19C6F6E}" srcOrd="0" destOrd="0" presId="urn:microsoft.com/office/officeart/2005/8/layout/vList5"/>
    <dgm:cxn modelId="{D345B450-FE45-46C5-AF03-7B21DB67D221}" type="presOf" srcId="{654894DD-3B82-4E82-AA75-01A3A37A6F78}" destId="{4671006B-DD37-422B-AE0E-1F58F6959D0B}" srcOrd="0" destOrd="0" presId="urn:microsoft.com/office/officeart/2005/8/layout/vList5"/>
    <dgm:cxn modelId="{9275FB84-F3A7-4885-A3A1-0198AAD41D55}" type="presOf" srcId="{7E55955E-FEED-432E-BE8A-32D6D2B254F2}" destId="{52DDAA27-1D2B-4638-9123-699E17CB94D7}" srcOrd="0" destOrd="0" presId="urn:microsoft.com/office/officeart/2005/8/layout/vList5"/>
    <dgm:cxn modelId="{FD52DC7A-E13A-4A13-AED2-8D49245B0186}" type="presParOf" srcId="{D35638AE-883E-42A0-BF4B-7DCF82F0DD59}" destId="{706E84FC-963C-49FA-9830-6BF81903A980}" srcOrd="0" destOrd="0" presId="urn:microsoft.com/office/officeart/2005/8/layout/vList5"/>
    <dgm:cxn modelId="{66562865-5AD7-4374-A467-F73B03B66307}" type="presParOf" srcId="{706E84FC-963C-49FA-9830-6BF81903A980}" destId="{6227DE4D-7EC5-4B91-9F75-BB4768F094FD}" srcOrd="0" destOrd="0" presId="urn:microsoft.com/office/officeart/2005/8/layout/vList5"/>
    <dgm:cxn modelId="{C6B8CF41-B2DD-4B9C-954A-551881A382BC}" type="presParOf" srcId="{706E84FC-963C-49FA-9830-6BF81903A980}" destId="{1FE41B1D-0F93-47D2-A16B-7237064F23B2}" srcOrd="1" destOrd="0" presId="urn:microsoft.com/office/officeart/2005/8/layout/vList5"/>
    <dgm:cxn modelId="{ECA46DED-32DB-4361-9968-A15FDA114201}" type="presParOf" srcId="{D35638AE-883E-42A0-BF4B-7DCF82F0DD59}" destId="{64EE40E6-1460-49F2-9E3D-945A23746BED}" srcOrd="1" destOrd="0" presId="urn:microsoft.com/office/officeart/2005/8/layout/vList5"/>
    <dgm:cxn modelId="{75288250-FF48-4DF3-B18F-9CA23AEE2538}" type="presParOf" srcId="{D35638AE-883E-42A0-BF4B-7DCF82F0DD59}" destId="{BDD3E34C-1344-4604-99A7-975DFE1FAE40}" srcOrd="2" destOrd="0" presId="urn:microsoft.com/office/officeart/2005/8/layout/vList5"/>
    <dgm:cxn modelId="{FBD0C780-6C58-4AD6-9DFB-FD5FAF95459D}" type="presParOf" srcId="{BDD3E34C-1344-4604-99A7-975DFE1FAE40}" destId="{8C4A612E-5197-41AB-A49D-01B5E19C6F6E}" srcOrd="0" destOrd="0" presId="urn:microsoft.com/office/officeart/2005/8/layout/vList5"/>
    <dgm:cxn modelId="{15BB5369-D35D-4D47-81F2-673B3E251848}" type="presParOf" srcId="{BDD3E34C-1344-4604-99A7-975DFE1FAE40}" destId="{52DDAA27-1D2B-4638-9123-699E17CB94D7}" srcOrd="1" destOrd="0" presId="urn:microsoft.com/office/officeart/2005/8/layout/vList5"/>
    <dgm:cxn modelId="{B5E76F7D-7E26-4FB6-BD58-4C430F295579}" type="presParOf" srcId="{D35638AE-883E-42A0-BF4B-7DCF82F0DD59}" destId="{E16A97F2-4A2D-4130-A236-4F5D1DCB8D86}" srcOrd="3" destOrd="0" presId="urn:microsoft.com/office/officeart/2005/8/layout/vList5"/>
    <dgm:cxn modelId="{02DE75DA-6949-45F7-843E-0A04C07CF080}" type="presParOf" srcId="{D35638AE-883E-42A0-BF4B-7DCF82F0DD59}" destId="{4694D79B-84E8-4814-B107-953255CF4F05}" srcOrd="4" destOrd="0" presId="urn:microsoft.com/office/officeart/2005/8/layout/vList5"/>
    <dgm:cxn modelId="{F1851492-533C-4827-B5DA-A94AE013F74E}" type="presParOf" srcId="{4694D79B-84E8-4814-B107-953255CF4F05}" destId="{F0FEB028-E837-4AD1-9E2D-0C383CB322D9}" srcOrd="0" destOrd="0" presId="urn:microsoft.com/office/officeart/2005/8/layout/vList5"/>
    <dgm:cxn modelId="{12C59192-1513-47EF-A803-EDED147AFB7A}" type="presParOf" srcId="{4694D79B-84E8-4814-B107-953255CF4F05}" destId="{4671006B-DD37-422B-AE0E-1F58F6959D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6148AF-FA03-4AD3-874F-913ECD8CA733}" type="doc">
      <dgm:prSet loTypeId="urn:microsoft.com/office/officeart/2005/8/layout/vList4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3736A2-1059-47DC-860E-017EE645B96C}">
      <dgm:prSet phldrT="[Text]" custT="1"/>
      <dgm:spPr>
        <a:solidFill>
          <a:srgbClr val="C00000"/>
        </a:solidFill>
      </dgm:spPr>
      <dgm:t>
        <a:bodyPr/>
        <a:lstStyle/>
        <a:p>
          <a:r>
            <a:rPr lang="zh-CN" altLang="en-U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敌基督者成为世界领袖</a:t>
          </a:r>
          <a:r>
            <a:rPr lang="en-US" altLang="zh-CN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.         </a:t>
          </a:r>
          <a:r>
            <a:rPr lang="en-US" sz="2200" dirty="0" smtClean="0">
              <a:latin typeface="Arial Narrow" pitchFamily="34" charset="0"/>
            </a:rPr>
            <a:t>Antichrist becomes world leader</a:t>
          </a:r>
          <a:endParaRPr lang="en-US" sz="2200" dirty="0">
            <a:latin typeface="Arial Narrow" pitchFamily="34" charset="0"/>
          </a:endParaRPr>
        </a:p>
      </dgm:t>
    </dgm:pt>
    <dgm:pt modelId="{DC008A2B-3CBC-4BAE-9217-AEEFB73A3ED3}" type="parTrans" cxnId="{6BF3B0EE-D377-412E-ADBD-612432DBCAB3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E5EE09A5-BE44-49DB-B03E-642D57EDEE19}" type="sibTrans" cxnId="{6BF3B0EE-D377-412E-ADBD-612432DBCAB3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D87E4452-00E9-4EDD-A543-F1E56BEE507B}">
      <dgm:prSet phldrT="[Text]" custT="1"/>
      <dgm:spPr>
        <a:solidFill>
          <a:srgbClr val="4F6228"/>
        </a:solidFill>
      </dgm:spPr>
      <dgm:t>
        <a:bodyPr/>
        <a:lstStyle/>
        <a:p>
          <a:pPr marL="0" indent="0"/>
          <a:r>
            <a:rPr lang="zh-CN" altLang="en-U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与以色列制订七年的和平条约</a:t>
          </a:r>
          <a:r>
            <a:rPr lang="en-US" altLang="zh-CN" sz="2200" dirty="0" smtClean="0">
              <a:latin typeface="Arial Narrow" pitchFamily="34" charset="0"/>
            </a:rPr>
            <a:t>.        </a:t>
          </a:r>
          <a:r>
            <a:rPr lang="en-US" sz="2200" dirty="0" smtClean="0">
              <a:latin typeface="Arial Narrow" pitchFamily="34" charset="0"/>
            </a:rPr>
            <a:t>7-year peace treaty with Israel</a:t>
          </a:r>
          <a:endParaRPr lang="en-US" sz="2200" dirty="0">
            <a:latin typeface="Arial Narrow" pitchFamily="34" charset="0"/>
          </a:endParaRPr>
        </a:p>
      </dgm:t>
    </dgm:pt>
    <dgm:pt modelId="{74F09460-39FD-4FB7-AD97-250445E37200}" type="parTrans" cxnId="{ED162B9C-29DC-445A-A0BB-9BDFE313DC0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ED31BBEE-964C-41FA-93A8-828ADF26AC7B}" type="sibTrans" cxnId="{ED162B9C-29DC-445A-A0BB-9BDFE313DC0F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AFC3DB82-01E5-43AA-9598-D66B312849B0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CN" altLang="en-U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在耶路撒冷重建圣殿</a:t>
          </a:r>
          <a:r>
            <a:rPr lang="en-US" altLang="zh-CN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.                   </a:t>
          </a:r>
          <a:r>
            <a:rPr lang="en-US" sz="2200" dirty="0" smtClean="0">
              <a:latin typeface="Arial Narrow" pitchFamily="34" charset="0"/>
            </a:rPr>
            <a:t>Rebuilding of the Temple in Jerusalem </a:t>
          </a:r>
          <a:endParaRPr lang="en-US" sz="2200" dirty="0">
            <a:latin typeface="Arial Narrow" pitchFamily="34" charset="0"/>
          </a:endParaRPr>
        </a:p>
      </dgm:t>
    </dgm:pt>
    <dgm:pt modelId="{DA0E77A1-0B44-4746-817C-C5BA3C869D01}" type="parTrans" cxnId="{43D198AD-AF90-43F8-8ED5-B16328F16F4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DE01A90A-3179-4D6A-853B-5E6113F73D62}" type="sibTrans" cxnId="{43D198AD-AF90-43F8-8ED5-B16328F16F42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B263FDF8-254A-4A99-9126-F8A653D303B0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zh-CN" altLang="en-US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假先知领导世界宗教</a:t>
          </a:r>
          <a:r>
            <a:rPr lang="en-US" altLang="zh-CN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.</a:t>
          </a:r>
          <a:r>
            <a:rPr lang="en-US" altLang="zh-CN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                    </a:t>
          </a:r>
          <a:r>
            <a:rPr lang="en-US" sz="2200" dirty="0" smtClean="0">
              <a:latin typeface="Arial Narrow" pitchFamily="34" charset="0"/>
            </a:rPr>
            <a:t>False Prophet leads world religion</a:t>
          </a:r>
          <a:endParaRPr lang="en-US" sz="2200" dirty="0">
            <a:latin typeface="Arial Narrow" pitchFamily="34" charset="0"/>
          </a:endParaRPr>
        </a:p>
      </dgm:t>
    </dgm:pt>
    <dgm:pt modelId="{619B57BB-D9ED-4577-BCED-8D9358929D34}" type="parTrans" cxnId="{A666D02C-69B6-4415-907A-0F15C949CD6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FD95749A-BE73-4969-8157-840FA6BCAF7F}" type="sibTrans" cxnId="{A666D02C-69B6-4415-907A-0F15C949CD6E}">
      <dgm:prSet/>
      <dgm:spPr/>
      <dgm:t>
        <a:bodyPr/>
        <a:lstStyle/>
        <a:p>
          <a:endParaRPr lang="en-US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2FAB7AAE-235D-49EF-86BB-F32481D99A71}" type="pres">
      <dgm:prSet presAssocID="{436148AF-FA03-4AD3-874F-913ECD8CA73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86D5EA-775C-4DA7-923B-FC23576CFDCA}" type="pres">
      <dgm:prSet presAssocID="{543736A2-1059-47DC-860E-017EE645B96C}" presName="comp" presStyleCnt="0"/>
      <dgm:spPr/>
      <dgm:t>
        <a:bodyPr/>
        <a:lstStyle/>
        <a:p>
          <a:endParaRPr lang="en-US"/>
        </a:p>
      </dgm:t>
    </dgm:pt>
    <dgm:pt modelId="{27478124-0789-4D53-8F79-FD216687E31D}" type="pres">
      <dgm:prSet presAssocID="{543736A2-1059-47DC-860E-017EE645B96C}" presName="box" presStyleLbl="node1" presStyleIdx="0" presStyleCnt="4"/>
      <dgm:spPr/>
      <dgm:t>
        <a:bodyPr/>
        <a:lstStyle/>
        <a:p>
          <a:endParaRPr lang="en-US"/>
        </a:p>
      </dgm:t>
    </dgm:pt>
    <dgm:pt modelId="{2D43E54E-B67A-4A72-AB64-05799147E57B}" type="pres">
      <dgm:prSet presAssocID="{543736A2-1059-47DC-860E-017EE645B96C}" presName="img" presStyleLbl="fgImgPlace1" presStyleIdx="0" presStyleCnt="4" custScaleX="69467" custLinFactNeighborX="-165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ADBF6F-CA9D-4FC5-83A7-4B95E34445BB}" type="pres">
      <dgm:prSet presAssocID="{543736A2-1059-47DC-860E-017EE645B96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FF497-0C21-4754-A886-15CFE386856A}" type="pres">
      <dgm:prSet presAssocID="{E5EE09A5-BE44-49DB-B03E-642D57EDEE19}" presName="spacer" presStyleCnt="0"/>
      <dgm:spPr/>
      <dgm:t>
        <a:bodyPr/>
        <a:lstStyle/>
        <a:p>
          <a:endParaRPr lang="en-US"/>
        </a:p>
      </dgm:t>
    </dgm:pt>
    <dgm:pt modelId="{1AE1353B-0047-44A2-A0A2-8C74933B57B4}" type="pres">
      <dgm:prSet presAssocID="{D87E4452-00E9-4EDD-A543-F1E56BEE507B}" presName="comp" presStyleCnt="0"/>
      <dgm:spPr/>
      <dgm:t>
        <a:bodyPr/>
        <a:lstStyle/>
        <a:p>
          <a:endParaRPr lang="en-US"/>
        </a:p>
      </dgm:t>
    </dgm:pt>
    <dgm:pt modelId="{973EB4DD-2B3C-4F1A-92AD-E71E4F84F92E}" type="pres">
      <dgm:prSet presAssocID="{D87E4452-00E9-4EDD-A543-F1E56BEE507B}" presName="box" presStyleLbl="node1" presStyleIdx="1" presStyleCnt="4"/>
      <dgm:spPr/>
      <dgm:t>
        <a:bodyPr/>
        <a:lstStyle/>
        <a:p>
          <a:endParaRPr lang="en-US"/>
        </a:p>
      </dgm:t>
    </dgm:pt>
    <dgm:pt modelId="{FF081926-A93E-4C5E-872D-16117EA74119}" type="pres">
      <dgm:prSet presAssocID="{D87E4452-00E9-4EDD-A543-F1E56BEE507B}" presName="img" presStyleLbl="fgImgPlace1" presStyleIdx="1" presStyleCnt="4" custScaleX="69467" custLinFactNeighborX="-165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43ED6B9-9892-485A-AF36-E47799E983A6}" type="pres">
      <dgm:prSet presAssocID="{D87E4452-00E9-4EDD-A543-F1E56BEE507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876276-5563-411B-96CB-854CBA7D0FB0}" type="pres">
      <dgm:prSet presAssocID="{ED31BBEE-964C-41FA-93A8-828ADF26AC7B}" presName="spacer" presStyleCnt="0"/>
      <dgm:spPr/>
      <dgm:t>
        <a:bodyPr/>
        <a:lstStyle/>
        <a:p>
          <a:endParaRPr lang="en-US"/>
        </a:p>
      </dgm:t>
    </dgm:pt>
    <dgm:pt modelId="{FDB501AB-C69E-4640-AB58-D6BFBD164A56}" type="pres">
      <dgm:prSet presAssocID="{AFC3DB82-01E5-43AA-9598-D66B312849B0}" presName="comp" presStyleCnt="0"/>
      <dgm:spPr/>
      <dgm:t>
        <a:bodyPr/>
        <a:lstStyle/>
        <a:p>
          <a:endParaRPr lang="en-US"/>
        </a:p>
      </dgm:t>
    </dgm:pt>
    <dgm:pt modelId="{8021A489-7C4B-4A75-90CB-EF650D0EDA5C}" type="pres">
      <dgm:prSet presAssocID="{AFC3DB82-01E5-43AA-9598-D66B312849B0}" presName="box" presStyleLbl="node1" presStyleIdx="2" presStyleCnt="4"/>
      <dgm:spPr/>
      <dgm:t>
        <a:bodyPr/>
        <a:lstStyle/>
        <a:p>
          <a:endParaRPr lang="en-US"/>
        </a:p>
      </dgm:t>
    </dgm:pt>
    <dgm:pt modelId="{055283E7-8622-4099-91BC-E60293C20334}" type="pres">
      <dgm:prSet presAssocID="{AFC3DB82-01E5-43AA-9598-D66B312849B0}" presName="img" presStyleLbl="fgImgPlace1" presStyleIdx="2" presStyleCnt="4" custScaleX="64565" custLinFactNeighborX="-143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DC7D8BE-2B58-4457-A232-65DD71CACDB2}" type="pres">
      <dgm:prSet presAssocID="{AFC3DB82-01E5-43AA-9598-D66B312849B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E8435-8BCF-4589-BB77-BB4B10445140}" type="pres">
      <dgm:prSet presAssocID="{DE01A90A-3179-4D6A-853B-5E6113F73D62}" presName="spacer" presStyleCnt="0"/>
      <dgm:spPr/>
      <dgm:t>
        <a:bodyPr/>
        <a:lstStyle/>
        <a:p>
          <a:endParaRPr lang="en-US"/>
        </a:p>
      </dgm:t>
    </dgm:pt>
    <dgm:pt modelId="{1E42F230-E747-49EF-ACF5-12B19356EAEE}" type="pres">
      <dgm:prSet presAssocID="{B263FDF8-254A-4A99-9126-F8A653D303B0}" presName="comp" presStyleCnt="0"/>
      <dgm:spPr/>
      <dgm:t>
        <a:bodyPr/>
        <a:lstStyle/>
        <a:p>
          <a:endParaRPr lang="en-US"/>
        </a:p>
      </dgm:t>
    </dgm:pt>
    <dgm:pt modelId="{5446044D-3998-4B5F-AAA9-F404037BF231}" type="pres">
      <dgm:prSet presAssocID="{B263FDF8-254A-4A99-9126-F8A653D303B0}" presName="box" presStyleLbl="node1" presStyleIdx="3" presStyleCnt="4"/>
      <dgm:spPr/>
      <dgm:t>
        <a:bodyPr/>
        <a:lstStyle/>
        <a:p>
          <a:endParaRPr lang="en-US"/>
        </a:p>
      </dgm:t>
    </dgm:pt>
    <dgm:pt modelId="{EC81895D-759F-4391-985A-6F7AB2986584}" type="pres">
      <dgm:prSet presAssocID="{B263FDF8-254A-4A99-9126-F8A653D303B0}" presName="img" presStyleLbl="fgImgPlace1" presStyleIdx="3" presStyleCnt="4" custScaleX="64565" custLinFactNeighborX="-1438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282047D-9CA0-423A-A1C5-F3FC4441020E}" type="pres">
      <dgm:prSet presAssocID="{B263FDF8-254A-4A99-9126-F8A653D303B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82EC4E-DB62-4B76-8782-9F8A29243B60}" type="presOf" srcId="{B263FDF8-254A-4A99-9126-F8A653D303B0}" destId="{5446044D-3998-4B5F-AAA9-F404037BF231}" srcOrd="0" destOrd="0" presId="urn:microsoft.com/office/officeart/2005/8/layout/vList4"/>
    <dgm:cxn modelId="{278E17CA-BE02-4D18-8C43-C47CC890E4A3}" type="presOf" srcId="{D87E4452-00E9-4EDD-A543-F1E56BEE507B}" destId="{943ED6B9-9892-485A-AF36-E47799E983A6}" srcOrd="1" destOrd="0" presId="urn:microsoft.com/office/officeart/2005/8/layout/vList4"/>
    <dgm:cxn modelId="{97E3BB26-BE22-407A-9C98-5171649C9C8A}" type="presOf" srcId="{B263FDF8-254A-4A99-9126-F8A653D303B0}" destId="{5282047D-9CA0-423A-A1C5-F3FC4441020E}" srcOrd="1" destOrd="0" presId="urn:microsoft.com/office/officeart/2005/8/layout/vList4"/>
    <dgm:cxn modelId="{6BF3B0EE-D377-412E-ADBD-612432DBCAB3}" srcId="{436148AF-FA03-4AD3-874F-913ECD8CA733}" destId="{543736A2-1059-47DC-860E-017EE645B96C}" srcOrd="0" destOrd="0" parTransId="{DC008A2B-3CBC-4BAE-9217-AEEFB73A3ED3}" sibTransId="{E5EE09A5-BE44-49DB-B03E-642D57EDEE19}"/>
    <dgm:cxn modelId="{D450CEA7-854A-4837-97D6-F59A5BAD8F00}" type="presOf" srcId="{543736A2-1059-47DC-860E-017EE645B96C}" destId="{27478124-0789-4D53-8F79-FD216687E31D}" srcOrd="0" destOrd="0" presId="urn:microsoft.com/office/officeart/2005/8/layout/vList4"/>
    <dgm:cxn modelId="{43D198AD-AF90-43F8-8ED5-B16328F16F42}" srcId="{436148AF-FA03-4AD3-874F-913ECD8CA733}" destId="{AFC3DB82-01E5-43AA-9598-D66B312849B0}" srcOrd="2" destOrd="0" parTransId="{DA0E77A1-0B44-4746-817C-C5BA3C869D01}" sibTransId="{DE01A90A-3179-4D6A-853B-5E6113F73D62}"/>
    <dgm:cxn modelId="{A666D02C-69B6-4415-907A-0F15C949CD6E}" srcId="{436148AF-FA03-4AD3-874F-913ECD8CA733}" destId="{B263FDF8-254A-4A99-9126-F8A653D303B0}" srcOrd="3" destOrd="0" parTransId="{619B57BB-D9ED-4577-BCED-8D9358929D34}" sibTransId="{FD95749A-BE73-4969-8157-840FA6BCAF7F}"/>
    <dgm:cxn modelId="{ED162B9C-29DC-445A-A0BB-9BDFE313DC0F}" srcId="{436148AF-FA03-4AD3-874F-913ECD8CA733}" destId="{D87E4452-00E9-4EDD-A543-F1E56BEE507B}" srcOrd="1" destOrd="0" parTransId="{74F09460-39FD-4FB7-AD97-250445E37200}" sibTransId="{ED31BBEE-964C-41FA-93A8-828ADF26AC7B}"/>
    <dgm:cxn modelId="{52767042-87D4-40A9-9031-A3607B711A0C}" type="presOf" srcId="{D87E4452-00E9-4EDD-A543-F1E56BEE507B}" destId="{973EB4DD-2B3C-4F1A-92AD-E71E4F84F92E}" srcOrd="0" destOrd="0" presId="urn:microsoft.com/office/officeart/2005/8/layout/vList4"/>
    <dgm:cxn modelId="{4907DEA8-EEF2-4C5D-B21E-21CE35AE3A47}" type="presOf" srcId="{AFC3DB82-01E5-43AA-9598-D66B312849B0}" destId="{8021A489-7C4B-4A75-90CB-EF650D0EDA5C}" srcOrd="0" destOrd="0" presId="urn:microsoft.com/office/officeart/2005/8/layout/vList4"/>
    <dgm:cxn modelId="{BF1E6F2D-1A43-43FC-9115-AE0D64AF85D5}" type="presOf" srcId="{436148AF-FA03-4AD3-874F-913ECD8CA733}" destId="{2FAB7AAE-235D-49EF-86BB-F32481D99A71}" srcOrd="0" destOrd="0" presId="urn:microsoft.com/office/officeart/2005/8/layout/vList4"/>
    <dgm:cxn modelId="{11A47308-1A00-4FBA-8EF4-6DB40549EB86}" type="presOf" srcId="{AFC3DB82-01E5-43AA-9598-D66B312849B0}" destId="{9DC7D8BE-2B58-4457-A232-65DD71CACDB2}" srcOrd="1" destOrd="0" presId="urn:microsoft.com/office/officeart/2005/8/layout/vList4"/>
    <dgm:cxn modelId="{ACF42998-C420-4EB0-BEF5-ECFA10FB6EDB}" type="presOf" srcId="{543736A2-1059-47DC-860E-017EE645B96C}" destId="{ECADBF6F-CA9D-4FC5-83A7-4B95E34445BB}" srcOrd="1" destOrd="0" presId="urn:microsoft.com/office/officeart/2005/8/layout/vList4"/>
    <dgm:cxn modelId="{3546BB3A-39B7-473A-802A-4BA4B3374358}" type="presParOf" srcId="{2FAB7AAE-235D-49EF-86BB-F32481D99A71}" destId="{3386D5EA-775C-4DA7-923B-FC23576CFDCA}" srcOrd="0" destOrd="0" presId="urn:microsoft.com/office/officeart/2005/8/layout/vList4"/>
    <dgm:cxn modelId="{F3BB63C7-C68C-47EA-ACDA-DF6338A30806}" type="presParOf" srcId="{3386D5EA-775C-4DA7-923B-FC23576CFDCA}" destId="{27478124-0789-4D53-8F79-FD216687E31D}" srcOrd="0" destOrd="0" presId="urn:microsoft.com/office/officeart/2005/8/layout/vList4"/>
    <dgm:cxn modelId="{75A4841F-FEBF-4054-A4E9-5102E3251BEA}" type="presParOf" srcId="{3386D5EA-775C-4DA7-923B-FC23576CFDCA}" destId="{2D43E54E-B67A-4A72-AB64-05799147E57B}" srcOrd="1" destOrd="0" presId="urn:microsoft.com/office/officeart/2005/8/layout/vList4"/>
    <dgm:cxn modelId="{A12F61ED-D68E-4BC8-BF0B-9F47D7C03484}" type="presParOf" srcId="{3386D5EA-775C-4DA7-923B-FC23576CFDCA}" destId="{ECADBF6F-CA9D-4FC5-83A7-4B95E34445BB}" srcOrd="2" destOrd="0" presId="urn:microsoft.com/office/officeart/2005/8/layout/vList4"/>
    <dgm:cxn modelId="{830110B1-0DDF-46F3-B3A2-4A5ECB2304B1}" type="presParOf" srcId="{2FAB7AAE-235D-49EF-86BB-F32481D99A71}" destId="{E6AFF497-0C21-4754-A886-15CFE386856A}" srcOrd="1" destOrd="0" presId="urn:microsoft.com/office/officeart/2005/8/layout/vList4"/>
    <dgm:cxn modelId="{170747BA-5F63-4F1B-AD15-4BB0E65A5DA6}" type="presParOf" srcId="{2FAB7AAE-235D-49EF-86BB-F32481D99A71}" destId="{1AE1353B-0047-44A2-A0A2-8C74933B57B4}" srcOrd="2" destOrd="0" presId="urn:microsoft.com/office/officeart/2005/8/layout/vList4"/>
    <dgm:cxn modelId="{A6DB9041-E365-4D0D-BEA3-A80FA39AC5A2}" type="presParOf" srcId="{1AE1353B-0047-44A2-A0A2-8C74933B57B4}" destId="{973EB4DD-2B3C-4F1A-92AD-E71E4F84F92E}" srcOrd="0" destOrd="0" presId="urn:microsoft.com/office/officeart/2005/8/layout/vList4"/>
    <dgm:cxn modelId="{BC3C5C48-B115-41B5-862C-F220E87C3AED}" type="presParOf" srcId="{1AE1353B-0047-44A2-A0A2-8C74933B57B4}" destId="{FF081926-A93E-4C5E-872D-16117EA74119}" srcOrd="1" destOrd="0" presId="urn:microsoft.com/office/officeart/2005/8/layout/vList4"/>
    <dgm:cxn modelId="{DEF71300-E895-4EC3-B433-870B503FF386}" type="presParOf" srcId="{1AE1353B-0047-44A2-A0A2-8C74933B57B4}" destId="{943ED6B9-9892-485A-AF36-E47799E983A6}" srcOrd="2" destOrd="0" presId="urn:microsoft.com/office/officeart/2005/8/layout/vList4"/>
    <dgm:cxn modelId="{DE286B75-253C-494F-BE78-8D42C60BA7CE}" type="presParOf" srcId="{2FAB7AAE-235D-49EF-86BB-F32481D99A71}" destId="{96876276-5563-411B-96CB-854CBA7D0FB0}" srcOrd="3" destOrd="0" presId="urn:microsoft.com/office/officeart/2005/8/layout/vList4"/>
    <dgm:cxn modelId="{7B06E037-2502-4ECB-88CB-3E15A6E4690D}" type="presParOf" srcId="{2FAB7AAE-235D-49EF-86BB-F32481D99A71}" destId="{FDB501AB-C69E-4640-AB58-D6BFBD164A56}" srcOrd="4" destOrd="0" presId="urn:microsoft.com/office/officeart/2005/8/layout/vList4"/>
    <dgm:cxn modelId="{1D5DA855-B0C1-494B-8E13-DA1BB65A9D48}" type="presParOf" srcId="{FDB501AB-C69E-4640-AB58-D6BFBD164A56}" destId="{8021A489-7C4B-4A75-90CB-EF650D0EDA5C}" srcOrd="0" destOrd="0" presId="urn:microsoft.com/office/officeart/2005/8/layout/vList4"/>
    <dgm:cxn modelId="{8F5D68F2-0E15-4BC4-A169-3FD6850BADB6}" type="presParOf" srcId="{FDB501AB-C69E-4640-AB58-D6BFBD164A56}" destId="{055283E7-8622-4099-91BC-E60293C20334}" srcOrd="1" destOrd="0" presId="urn:microsoft.com/office/officeart/2005/8/layout/vList4"/>
    <dgm:cxn modelId="{E483CA0E-3A96-416B-825D-3482AB574F43}" type="presParOf" srcId="{FDB501AB-C69E-4640-AB58-D6BFBD164A56}" destId="{9DC7D8BE-2B58-4457-A232-65DD71CACDB2}" srcOrd="2" destOrd="0" presId="urn:microsoft.com/office/officeart/2005/8/layout/vList4"/>
    <dgm:cxn modelId="{99DA9833-418A-46EA-9007-CF63DABBE546}" type="presParOf" srcId="{2FAB7AAE-235D-49EF-86BB-F32481D99A71}" destId="{C66E8435-8BCF-4589-BB77-BB4B10445140}" srcOrd="5" destOrd="0" presId="urn:microsoft.com/office/officeart/2005/8/layout/vList4"/>
    <dgm:cxn modelId="{3DA9C27A-24DC-4A5F-994D-942F33C0A75C}" type="presParOf" srcId="{2FAB7AAE-235D-49EF-86BB-F32481D99A71}" destId="{1E42F230-E747-49EF-ACF5-12B19356EAEE}" srcOrd="6" destOrd="0" presId="urn:microsoft.com/office/officeart/2005/8/layout/vList4"/>
    <dgm:cxn modelId="{C9EE9D73-466D-4003-BDE7-DEF28C0DAC48}" type="presParOf" srcId="{1E42F230-E747-49EF-ACF5-12B19356EAEE}" destId="{5446044D-3998-4B5F-AAA9-F404037BF231}" srcOrd="0" destOrd="0" presId="urn:microsoft.com/office/officeart/2005/8/layout/vList4"/>
    <dgm:cxn modelId="{2476A00F-8688-4DC6-ADB1-E2FF45C54C56}" type="presParOf" srcId="{1E42F230-E747-49EF-ACF5-12B19356EAEE}" destId="{EC81895D-759F-4391-985A-6F7AB2986584}" srcOrd="1" destOrd="0" presId="urn:microsoft.com/office/officeart/2005/8/layout/vList4"/>
    <dgm:cxn modelId="{43DB5937-DC98-48C7-AA9C-1EDEAD6F23A8}" type="presParOf" srcId="{1E42F230-E747-49EF-ACF5-12B19356EAEE}" destId="{5282047D-9CA0-423A-A1C5-F3FC444102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E41B1D-0F93-47D2-A16B-7237064F23B2}">
      <dsp:nvSpPr>
        <dsp:cNvPr id="0" name=""/>
        <dsp:cNvSpPr/>
      </dsp:nvSpPr>
      <dsp:spPr>
        <a:xfrm rot="5400000">
          <a:off x="6486801" y="-760400"/>
          <a:ext cx="1276945" cy="312181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Pre-Tribulation View</a:t>
          </a:r>
          <a:endParaRPr lang="en-US" sz="1800" b="1" kern="1200" dirty="0">
            <a:effectLst/>
          </a:endParaRPr>
        </a:p>
      </dsp:txBody>
      <dsp:txXfrm rot="5400000">
        <a:off x="6486801" y="-760400"/>
        <a:ext cx="1276945" cy="3121818"/>
      </dsp:txXfrm>
    </dsp:sp>
    <dsp:sp modelId="{6227DE4D-7EC5-4B91-9F75-BB4768F094FD}">
      <dsp:nvSpPr>
        <dsp:cNvPr id="0" name=""/>
        <dsp:cNvSpPr/>
      </dsp:nvSpPr>
      <dsp:spPr>
        <a:xfrm>
          <a:off x="616" y="2418"/>
          <a:ext cx="5563748" cy="15961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152400" rIns="304800" bIns="1524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0" b="1" kern="1200" dirty="0" smtClean="0">
              <a:ln>
                <a:solidFill>
                  <a:sysClr val="windowText" lastClr="000000"/>
                </a:solidFill>
              </a:ln>
              <a:effectLst/>
            </a:rPr>
            <a:t>灾前被提</a:t>
          </a:r>
          <a:endParaRPr lang="en-US" sz="8000" b="1" kern="1200" dirty="0">
            <a:ln>
              <a:solidFill>
                <a:sysClr val="windowText" lastClr="000000"/>
              </a:solidFill>
            </a:ln>
            <a:effectLst/>
          </a:endParaRPr>
        </a:p>
      </dsp:txBody>
      <dsp:txXfrm>
        <a:off x="616" y="2418"/>
        <a:ext cx="5563748" cy="1596181"/>
      </dsp:txXfrm>
    </dsp:sp>
    <dsp:sp modelId="{52DDAA27-1D2B-4638-9123-699E17CB94D7}">
      <dsp:nvSpPr>
        <dsp:cNvPr id="0" name=""/>
        <dsp:cNvSpPr/>
      </dsp:nvSpPr>
      <dsp:spPr>
        <a:xfrm rot="5400000">
          <a:off x="6486801" y="915590"/>
          <a:ext cx="1276945" cy="312181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Mid-Tribulation View</a:t>
          </a:r>
          <a:endParaRPr lang="en-US" sz="1800" b="1" kern="1200" dirty="0">
            <a:effectLst/>
          </a:endParaRPr>
        </a:p>
      </dsp:txBody>
      <dsp:txXfrm rot="5400000">
        <a:off x="6486801" y="915590"/>
        <a:ext cx="1276945" cy="3121818"/>
      </dsp:txXfrm>
    </dsp:sp>
    <dsp:sp modelId="{8C4A612E-5197-41AB-A49D-01B5E19C6F6E}">
      <dsp:nvSpPr>
        <dsp:cNvPr id="0" name=""/>
        <dsp:cNvSpPr/>
      </dsp:nvSpPr>
      <dsp:spPr>
        <a:xfrm>
          <a:off x="616" y="1678409"/>
          <a:ext cx="5563748" cy="15961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152400" rIns="304800" bIns="1524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0" b="1" kern="1200" dirty="0" smtClean="0">
              <a:ln>
                <a:solidFill>
                  <a:sysClr val="windowText" lastClr="000000"/>
                </a:solidFill>
              </a:ln>
              <a:effectLst/>
            </a:rPr>
            <a:t>灾中被踢</a:t>
          </a:r>
          <a:endParaRPr lang="en-US" sz="8000" b="1" kern="1200" dirty="0">
            <a:ln>
              <a:solidFill>
                <a:sysClr val="windowText" lastClr="000000"/>
              </a:solidFill>
            </a:ln>
            <a:effectLst/>
          </a:endParaRPr>
        </a:p>
      </dsp:txBody>
      <dsp:txXfrm>
        <a:off x="616" y="1678409"/>
        <a:ext cx="5563748" cy="1596181"/>
      </dsp:txXfrm>
    </dsp:sp>
    <dsp:sp modelId="{4671006B-DD37-422B-AE0E-1F58F6959D0B}">
      <dsp:nvSpPr>
        <dsp:cNvPr id="0" name=""/>
        <dsp:cNvSpPr/>
      </dsp:nvSpPr>
      <dsp:spPr>
        <a:xfrm rot="5400000">
          <a:off x="6486801" y="2591581"/>
          <a:ext cx="1276945" cy="312181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/>
            <a:t>Post Tribulation View</a:t>
          </a:r>
          <a:endParaRPr lang="en-US" sz="1800" b="1" kern="1200" dirty="0">
            <a:effectLst/>
          </a:endParaRPr>
        </a:p>
      </dsp:txBody>
      <dsp:txXfrm rot="5400000">
        <a:off x="6486801" y="2591581"/>
        <a:ext cx="1276945" cy="3121818"/>
      </dsp:txXfrm>
    </dsp:sp>
    <dsp:sp modelId="{F0FEB028-E837-4AD1-9E2D-0C383CB322D9}">
      <dsp:nvSpPr>
        <dsp:cNvPr id="0" name=""/>
        <dsp:cNvSpPr/>
      </dsp:nvSpPr>
      <dsp:spPr>
        <a:xfrm>
          <a:off x="616" y="3354399"/>
          <a:ext cx="5563748" cy="159618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152400" rIns="304800" bIns="1524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0" b="1" kern="1200" dirty="0" smtClean="0">
              <a:ln>
                <a:solidFill>
                  <a:sysClr val="windowText" lastClr="000000"/>
                </a:solidFill>
              </a:ln>
              <a:effectLst/>
            </a:rPr>
            <a:t>灾后被提</a:t>
          </a:r>
          <a:endParaRPr lang="en-US" sz="8000" b="1" kern="1200" dirty="0">
            <a:ln>
              <a:solidFill>
                <a:sysClr val="windowText" lastClr="000000"/>
              </a:solidFill>
            </a:ln>
            <a:effectLst/>
          </a:endParaRPr>
        </a:p>
      </dsp:txBody>
      <dsp:txXfrm>
        <a:off x="616" y="3354399"/>
        <a:ext cx="5563748" cy="159618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478124-0789-4D53-8F79-FD216687E31D}">
      <dsp:nvSpPr>
        <dsp:cNvPr id="0" name=""/>
        <dsp:cNvSpPr/>
      </dsp:nvSpPr>
      <dsp:spPr>
        <a:xfrm>
          <a:off x="0" y="0"/>
          <a:ext cx="7620000" cy="1050825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敌基督者成为世界领袖</a:t>
          </a:r>
          <a:r>
            <a:rPr lang="en-US" altLang="zh-CN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.         </a:t>
          </a:r>
          <a:r>
            <a:rPr lang="en-US" sz="2200" kern="1200" dirty="0" smtClean="0">
              <a:latin typeface="Arial Narrow" pitchFamily="34" charset="0"/>
            </a:rPr>
            <a:t>Antichrist becomes world leader</a:t>
          </a:r>
          <a:endParaRPr lang="en-US" sz="2200" kern="1200" dirty="0">
            <a:latin typeface="Arial Narrow" pitchFamily="34" charset="0"/>
          </a:endParaRPr>
        </a:p>
      </dsp:txBody>
      <dsp:txXfrm>
        <a:off x="1629082" y="0"/>
        <a:ext cx="5990917" cy="1050825"/>
      </dsp:txXfrm>
    </dsp:sp>
    <dsp:sp modelId="{2D43E54E-B67A-4A72-AB64-05799147E57B}">
      <dsp:nvSpPr>
        <dsp:cNvPr id="0" name=""/>
        <dsp:cNvSpPr/>
      </dsp:nvSpPr>
      <dsp:spPr>
        <a:xfrm>
          <a:off x="85445" y="105082"/>
          <a:ext cx="1058677" cy="8406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3EB4DD-2B3C-4F1A-92AD-E71E4F84F92E}">
      <dsp:nvSpPr>
        <dsp:cNvPr id="0" name=""/>
        <dsp:cNvSpPr/>
      </dsp:nvSpPr>
      <dsp:spPr>
        <a:xfrm>
          <a:off x="0" y="1155908"/>
          <a:ext cx="7620000" cy="1050825"/>
        </a:xfrm>
        <a:prstGeom prst="roundRect">
          <a:avLst>
            <a:gd name="adj" fmla="val 10000"/>
          </a:avLst>
        </a:prstGeom>
        <a:solidFill>
          <a:srgbClr val="4F6228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与以色列制订七年的和平条约</a:t>
          </a:r>
          <a:r>
            <a:rPr lang="en-US" altLang="zh-CN" sz="2200" kern="1200" dirty="0" smtClean="0">
              <a:latin typeface="Arial Narrow" pitchFamily="34" charset="0"/>
            </a:rPr>
            <a:t>.        </a:t>
          </a:r>
          <a:r>
            <a:rPr lang="en-US" sz="2200" kern="1200" dirty="0" smtClean="0">
              <a:latin typeface="Arial Narrow" pitchFamily="34" charset="0"/>
            </a:rPr>
            <a:t>7-year peace treaty with Israel</a:t>
          </a:r>
          <a:endParaRPr lang="en-US" sz="2200" kern="1200" dirty="0">
            <a:latin typeface="Arial Narrow" pitchFamily="34" charset="0"/>
          </a:endParaRPr>
        </a:p>
      </dsp:txBody>
      <dsp:txXfrm>
        <a:off x="1629082" y="1155908"/>
        <a:ext cx="5990917" cy="1050825"/>
      </dsp:txXfrm>
    </dsp:sp>
    <dsp:sp modelId="{FF081926-A93E-4C5E-872D-16117EA74119}">
      <dsp:nvSpPr>
        <dsp:cNvPr id="0" name=""/>
        <dsp:cNvSpPr/>
      </dsp:nvSpPr>
      <dsp:spPr>
        <a:xfrm>
          <a:off x="85445" y="1260990"/>
          <a:ext cx="1058677" cy="8406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21A489-7C4B-4A75-90CB-EF650D0EDA5C}">
      <dsp:nvSpPr>
        <dsp:cNvPr id="0" name=""/>
        <dsp:cNvSpPr/>
      </dsp:nvSpPr>
      <dsp:spPr>
        <a:xfrm>
          <a:off x="0" y="2311816"/>
          <a:ext cx="7620000" cy="1050825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在耶路撒冷重建圣殿</a:t>
          </a:r>
          <a:r>
            <a:rPr lang="en-US" altLang="zh-CN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.                   </a:t>
          </a:r>
          <a:r>
            <a:rPr lang="en-US" sz="2200" kern="1200" dirty="0" smtClean="0">
              <a:latin typeface="Arial Narrow" pitchFamily="34" charset="0"/>
            </a:rPr>
            <a:t>Rebuilding of the Temple in Jerusalem </a:t>
          </a:r>
          <a:endParaRPr lang="en-US" sz="2200" kern="1200" dirty="0">
            <a:latin typeface="Arial Narrow" pitchFamily="34" charset="0"/>
          </a:endParaRPr>
        </a:p>
      </dsp:txBody>
      <dsp:txXfrm>
        <a:off x="1629082" y="2311816"/>
        <a:ext cx="5990917" cy="1050825"/>
      </dsp:txXfrm>
    </dsp:sp>
    <dsp:sp modelId="{055283E7-8622-4099-91BC-E60293C20334}">
      <dsp:nvSpPr>
        <dsp:cNvPr id="0" name=""/>
        <dsp:cNvSpPr/>
      </dsp:nvSpPr>
      <dsp:spPr>
        <a:xfrm>
          <a:off x="155915" y="2416899"/>
          <a:ext cx="983970" cy="8406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46044D-3998-4B5F-AAA9-F404037BF231}">
      <dsp:nvSpPr>
        <dsp:cNvPr id="0" name=""/>
        <dsp:cNvSpPr/>
      </dsp:nvSpPr>
      <dsp:spPr>
        <a:xfrm>
          <a:off x="0" y="3467725"/>
          <a:ext cx="7620000" cy="1050825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假先知领导世界宗教</a:t>
          </a:r>
          <a:r>
            <a:rPr lang="en-US" altLang="zh-CN" sz="3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.</a:t>
          </a:r>
          <a:r>
            <a:rPr lang="en-US" altLang="zh-CN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rPr>
            <a:t>                    </a:t>
          </a:r>
          <a:r>
            <a:rPr lang="en-US" sz="2200" kern="1200" dirty="0" smtClean="0">
              <a:latin typeface="Arial Narrow" pitchFamily="34" charset="0"/>
            </a:rPr>
            <a:t>False Prophet leads world religion</a:t>
          </a:r>
          <a:endParaRPr lang="en-US" sz="2200" kern="1200" dirty="0">
            <a:latin typeface="Arial Narrow" pitchFamily="34" charset="0"/>
          </a:endParaRPr>
        </a:p>
      </dsp:txBody>
      <dsp:txXfrm>
        <a:off x="1629082" y="3467725"/>
        <a:ext cx="5990917" cy="1050825"/>
      </dsp:txXfrm>
    </dsp:sp>
    <dsp:sp modelId="{EC81895D-759F-4391-985A-6F7AB2986584}">
      <dsp:nvSpPr>
        <dsp:cNvPr id="0" name=""/>
        <dsp:cNvSpPr/>
      </dsp:nvSpPr>
      <dsp:spPr>
        <a:xfrm>
          <a:off x="155915" y="3572807"/>
          <a:ext cx="983970" cy="8406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86351-BD36-41BC-86F3-BF98818D7903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474BC-33DA-4F01-90DC-BD11D0B26B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474BC-33DA-4F01-90DC-BD11D0B26B6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FE22-D4CA-4658-A077-2B1578504A91}" type="datetimeFigureOut">
              <a:rPr lang="en-US" smtClean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C694A-40F8-40B1-A5EC-7EF879E1ED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202362"/>
          </a:xfrm>
        </p:spPr>
        <p:txBody>
          <a:bodyPr>
            <a:noAutofit/>
          </a:bodyPr>
          <a:lstStyle/>
          <a:p>
            <a:r>
              <a:rPr lang="en-US" sz="30000" b="1" dirty="0" smtClean="0">
                <a:latin typeface="Arial Black" pitchFamily="34" charset="0"/>
              </a:rPr>
              <a:t>REV</a:t>
            </a:r>
            <a:endParaRPr lang="en-US" sz="30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7.      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帖撒罗尼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迦前</a:t>
            </a: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5</a:t>
            </a: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:3-4,9</a:t>
            </a:r>
            <a:endParaRPr lang="en-US" altLang="zh-CN" sz="3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lvl="1" indent="-288925">
              <a:buFont typeface="Arial" charset="0"/>
              <a:buChar char="•"/>
            </a:pP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帖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撒罗尼迦前书五章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3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节说：“人正说平安稳妥的时候，灾祸忽然临到他们，如同产难临到怀胎的妇人一样，他们绝不能逃脱”。而五章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4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节却说：“弟兄们，你们却不在黑暗里”，五章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9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节又说，“因为神不是预定我们受刑，乃是预定我们藉着我们主耶稣基督得救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”。</a:t>
            </a:r>
            <a:endParaRPr lang="en-US" altLang="zh-CN" sz="28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lvl="1" indent="-288925">
              <a:buFont typeface="Arial" charset="0"/>
              <a:buChar char="•"/>
            </a:pP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从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上文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下来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看，“受刑”应指“受大灾难”；而“得救”乃指“免受大灾难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”。这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段经文就告诉我们，不能逃脱灾祸的是他们，而不是你们（信徒），因为信徒并不在黑暗里，神也不是预定信徒受刑，而灾难是神对罪恶世界的刑罚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。如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果保罗的意思是信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徒也得经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受大灾难的话，那还怎么能从保罗的话里得劝慰呢？而让信徒在主来的日子这件事上得劝慰正是保罗这段话的目的。</a:t>
            </a:r>
          </a:p>
          <a:p>
            <a:pPr lvl="1" indent="-288925"/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/>
            </a:r>
            <a:b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</a:b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marL="228600" indent="-228600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0" y="0"/>
            <a:ext cx="838200" cy="762000"/>
          </a:xfrm>
          <a:prstGeom prst="star7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"/>
            <a:ext cx="8915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zh-CN" alt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耶稣基督应许我们会免于大试炼</a:t>
            </a:r>
            <a:endParaRPr lang="en-US" altLang="zh-CN" sz="40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lvl="0"/>
            <a:r>
              <a:rPr lang="en-US" i="1" dirty="0" smtClean="0"/>
              <a:t>	JESUS GIVES A PROMISE OF BEING KEPT FROM HOUR OF TRIAL.</a:t>
            </a:r>
          </a:p>
          <a:p>
            <a:pPr lvl="1"/>
            <a:endParaRPr lang="en-US" i="1" dirty="0" smtClean="0"/>
          </a:p>
          <a:p>
            <a:pPr marL="288925" lvl="1" indent="-228600">
              <a:buFont typeface="Arial" charset="0"/>
              <a:buChar char="•"/>
            </a:pP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教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会可免经历大灾难：我们读有关灾难的预言，可以看到有一段灾难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，“直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到如今，没有这样的灾难，后来也必没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有”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(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太廿四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21)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。圣经上记载者，在这可怕的时候，以色列人会受到特别的保护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(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赛廿六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20-21)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，但是没有经节应许教会将受到保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护，原因是这节经文应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许教会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：</a:t>
            </a:r>
            <a:endParaRPr lang="en-US" altLang="zh-CN" sz="32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marL="288925" lvl="1" indent="-228600"/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 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启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3:10 “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因为你遵守了我坚忍的道，我也必在普天下人受试炼的时候保守你免受试炼。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” 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0" y="0"/>
            <a:ext cx="838200" cy="762000"/>
          </a:xfrm>
          <a:prstGeom prst="star7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89154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2.      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在大灾难期间，教会在天上唱新歌！</a:t>
            </a:r>
            <a:endParaRPr lang="en-US" altLang="zh-CN" sz="3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lvl="0"/>
            <a:r>
              <a:rPr lang="en-US" b="1" dirty="0" smtClean="0"/>
              <a:t>	DURING THE TRIBULATION, THE CHURCH IS SINGING A NEW SONG IN HEAVEN!</a:t>
            </a:r>
            <a:endParaRPr lang="en-US" dirty="0" smtClean="0"/>
          </a:p>
          <a:p>
            <a:pPr lvl="1" indent="-288925">
              <a:buFont typeface="Arial" charset="0"/>
              <a:buChar char="•"/>
            </a:pP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启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5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:8-9 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他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一拿了书卷，四活物和二十四位长老就俯伏在羔羊面前，各拿着琴和盛满了香的金炉；这香就是众圣徒的祈祷。 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5:9 </a:t>
            </a:r>
            <a:r>
              <a:rPr lang="zh-CN" altLang="en-US" sz="28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他们唱新歌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，说： 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“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你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配拿书卷， 配揭开它的七印； 因为你曾被杀，用自己的血 从各支派、各语言、各民族、各邦国中买了人来，使他们归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于神。</a:t>
            </a:r>
            <a:endParaRPr lang="en-US" altLang="zh-CN" sz="28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lvl="1" indent="-288925"/>
            <a:endParaRPr lang="en-US" altLang="zh-CN" sz="28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lvl="1" indent="-288925">
              <a:buFont typeface="Arial" pitchFamily="34" charset="0"/>
              <a:buChar char="•"/>
            </a:pP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  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启示录第四章这里描述天上的敬拜，提到长老，圣徒都在唱新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歌。 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“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宝座的周围、又有二十四个座位、其上坐着二十四位长老、身穿白衣、头上戴着金冠冕。”（启</a:t>
            </a:r>
            <a:r>
              <a:rPr lang="en-US" altLang="zh-CN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4:4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）这二十四位长老应该就是代表教会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。可见在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大灾难之前，教会已经在天上</a:t>
            </a: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了。</a:t>
            </a: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0" y="0"/>
            <a:ext cx="838200" cy="762000"/>
          </a:xfrm>
          <a:prstGeom prst="star7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8915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3"/>
            </a:pP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启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示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录前面三章提到教会，</a:t>
            </a:r>
            <a:endParaRPr lang="en-US" altLang="zh-CN" sz="3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742950" indent="-742950"/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     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但后面十几章都不见提到了！</a:t>
            </a:r>
            <a:endParaRPr lang="en-US" altLang="zh-CN" sz="3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lvl="0"/>
            <a:r>
              <a:rPr lang="en-US" b="1" dirty="0" smtClean="0"/>
              <a:t>	MENTIONS OF THE CHURCH IN REVELATION, AND IT’S ABSENCE!</a:t>
            </a:r>
          </a:p>
          <a:p>
            <a:pPr lvl="0"/>
            <a:endParaRPr lang="en-US" dirty="0" smtClean="0"/>
          </a:p>
          <a:p>
            <a:pPr lvl="1" indent="-288925">
              <a:buFont typeface="Arial" charset="0"/>
              <a:buChar char="•"/>
            </a:pP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在启示录里，前面三章里教会提到了十九次之多，然后就消失了，直到第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19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章。为什么？因为我们认为在地上大灾难的七年时间里（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4-19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章），教会已经在天上了，否则，很难理解地上这么大的灾难，上帝对教会却没有任何话语的勉励劝慰，这不符合上帝的性情。</a:t>
            </a:r>
            <a:endParaRPr lang="en-US" altLang="zh-CN" sz="32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lvl="1" indent="-288925">
              <a:buFont typeface="Arial" charset="0"/>
              <a:buChar char="•"/>
            </a:pP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另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外，在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大灾难之后，启示录并没有提到信徒被提之事，若教会被提是在大灾难后发生，为何圣经不记载呢？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0" y="0"/>
            <a:ext cx="838200" cy="762000"/>
          </a:xfrm>
          <a:prstGeom prst="star7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4.     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挪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亚和罗得的例子</a:t>
            </a:r>
            <a:endParaRPr lang="en-US" altLang="zh-CN" sz="3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lvl="0"/>
            <a:r>
              <a:rPr lang="en-US" b="1" dirty="0" smtClean="0"/>
              <a:t>	GOD KNOWS HOW TO DELIVER THE GODLY OUT OF TEMPTATIONS!</a:t>
            </a:r>
          </a:p>
          <a:p>
            <a:pPr lvl="0"/>
            <a:endParaRPr lang="en-US" dirty="0" smtClean="0"/>
          </a:p>
          <a:p>
            <a:pPr lvl="1" indent="-288925">
              <a:buFont typeface="Arial" charset="0"/>
              <a:buChar char="•"/>
            </a:pP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马太福音廿四章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37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至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41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节将挪亚一家的“被取”（被提）与信徒的被接互相比较，既然挪亚一家（信徒）是在洪水大灾难前被接进方舟，信徒亦应在大灾难之前被接（被提）的。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挪亚与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罗得的例子很有启示性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。</a:t>
            </a:r>
            <a:endParaRPr lang="en-US" altLang="zh-CN" sz="32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lvl="1" indent="-288925">
              <a:buFont typeface="Arial" charset="0"/>
              <a:buChar char="•"/>
            </a:pPr>
            <a:endParaRPr lang="en-US" altLang="zh-CN" sz="14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lvl="1" indent="-288925">
              <a:buFont typeface="Arial" charset="0"/>
              <a:buChar char="•"/>
            </a:pP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挪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亚和他的家人在方舟里，躲过洪水的灾难，罗得和他的女儿逃离了硫磺火，因为天使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说“你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还没有到那里，我不能做什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么” 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(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创十九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22)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。挪亚一家人的经历，预表以色列将躲过灾难，而罗得与他女儿则预示教会免去试炼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。</a:t>
            </a:r>
            <a:endParaRPr lang="en-US" altLang="zh-CN" sz="32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lvl="1" indent="-288925"/>
            <a:endParaRPr lang="en-US" altLang="zh-CN" sz="28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lvl="1" indent="-288925"/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/>
            </a:r>
            <a:b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</a:br>
            <a:endParaRPr lang="en-US" sz="28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marL="228600" indent="-228600"/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0" y="0"/>
            <a:ext cx="838200" cy="762000"/>
          </a:xfrm>
          <a:prstGeom prst="star7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89154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        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被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提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和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再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临，教会与圣徒的明显区别。</a:t>
            </a:r>
            <a:endParaRPr lang="en-US" altLang="zh-CN" sz="3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lvl="0"/>
            <a:r>
              <a:rPr lang="en-US" b="1" dirty="0" smtClean="0"/>
              <a:t>	THERE IS A DISTINCTION BETWEEN THE RAPTURE &amp; THE 2ND COMING.</a:t>
            </a:r>
            <a:endParaRPr lang="en-US" dirty="0" smtClean="0"/>
          </a:p>
          <a:p>
            <a:pPr lvl="1"/>
            <a:endParaRPr lang="en-US" b="1" dirty="0" smtClean="0"/>
          </a:p>
          <a:p>
            <a:pPr lvl="1" indent="-288925">
              <a:buFont typeface="Arial" charset="0"/>
              <a:buChar char="•"/>
            </a:pPr>
            <a:r>
              <a:rPr lang="zh-CN" alt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在被提中，耶稣来到空中接走圣徒。在第二次降临中，耶稣与祂的圣徒一起落足到地上。</a:t>
            </a:r>
            <a:endParaRPr lang="en-US" altLang="zh-CN" sz="32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lvl="1" indent="-288925">
              <a:buFont typeface="Arial" charset="0"/>
              <a:buChar char="•"/>
            </a:pP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启示录里说到大灾难中，并没有说到教会，但有说到圣徒，比如，代表敌基督的兽胜过圣徒，但那里说的圣徒并不是教会，”又任凭他与圣徒争战、并且得胜．“（启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13:7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）因为，主耶稣说，”我要把我的教会建造在这磐石上．阴间的权柄、不能胜过他。“（太</a:t>
            </a:r>
            <a:r>
              <a:rPr lang="en-US" altLang="zh-CN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16:18</a:t>
            </a:r>
            <a:r>
              <a:rPr lang="zh-CN" alt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）所以，撒旦是不可能胜过教会的，那被撒旦胜过的只是圣徒，而不是教会。</a:t>
            </a:r>
            <a:endParaRPr lang="en-US" sz="3200" b="1" dirty="0" smtClean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</a:endParaRPr>
          </a:p>
          <a:p>
            <a:pPr lvl="2" indent="-334963">
              <a:buFont typeface="Arial" charset="0"/>
              <a:buChar char="•"/>
            </a:pPr>
            <a:endParaRPr lang="en-US" i="1" dirty="0" smtClean="0"/>
          </a:p>
          <a:p>
            <a:pPr marL="228600" indent="-228600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76200" y="0"/>
            <a:ext cx="838200" cy="762000"/>
          </a:xfrm>
          <a:prstGeom prst="star7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/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       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大灾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难期间上帝的救恩</a:t>
            </a:r>
            <a:endParaRPr lang="en-US" altLang="zh-CN" sz="3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228600" lvl="1" indent="-228600"/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        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重点转移到了以色列</a:t>
            </a:r>
            <a:endParaRPr lang="en-US" altLang="zh-CN" sz="3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lvl="0"/>
            <a:r>
              <a:rPr lang="en-US" b="1" dirty="0" smtClean="0"/>
              <a:t>	GOD HAS MADE A CLEAR DISTINCTION BETWEEN THE CHURCH AND ISRAEL. </a:t>
            </a:r>
            <a:endParaRPr lang="en-US" b="1" dirty="0" smtClean="0"/>
          </a:p>
          <a:p>
            <a:pPr lvl="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9913" indent="-44450">
              <a:buFont typeface="Arial" pitchFamily="34" charset="0"/>
              <a:buChar char="•"/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上帝对以色列和教会有不同的计划。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以色列开始的时候，上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帝呼召亚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伯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兰出吾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珥地。教会诞生于五旬节，由耶稣建造。有些对以色列人的应许不一定适用于教会，对教会的应许不一定适用于以色列人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。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69913" indent="-44450">
              <a:buFont typeface="Arial" pitchFamily="34" charset="0"/>
              <a:buChar char="•"/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在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这七年期间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，上帝将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再次把他的注意力转向以色列人。这就是外邦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人数目满了的时候。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教会的时代已经过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去。在七年大灾年期间，从以色列各支派中上帝会兴起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144000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宣教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士，并派两个见证人从天而降向以色列人作见证。以色列全家均会得救。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69913" indent="-44450"/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罗</a:t>
            </a:r>
            <a:r>
              <a:rPr lang="en-US" altLang="zh-CN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11:23-24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中提到的原来的橄榄枝要重新接上去就发生在这时。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69913" indent="-44450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0" y="0"/>
            <a:ext cx="838200" cy="762000"/>
          </a:xfrm>
          <a:prstGeom prst="star7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1" name="Right Arrow 40"/>
          <p:cNvSpPr/>
          <p:nvPr/>
        </p:nvSpPr>
        <p:spPr>
          <a:xfrm>
            <a:off x="609600" y="3124200"/>
            <a:ext cx="8534400" cy="304800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971800"/>
            <a:ext cx="590550" cy="590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 descr="103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50" y="2895600"/>
            <a:ext cx="666750" cy="60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0" name="&quot;No&quot; Symbol 49"/>
          <p:cNvSpPr/>
          <p:nvPr/>
        </p:nvSpPr>
        <p:spPr>
          <a:xfrm>
            <a:off x="8077200" y="2819400"/>
            <a:ext cx="838200" cy="762000"/>
          </a:xfrm>
          <a:prstGeom prst="noSmoking">
            <a:avLst>
              <a:gd name="adj" fmla="val 14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2895600" y="3581400"/>
            <a:ext cx="2514600" cy="2057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813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solidFill>
                  <a:srgbClr val="FFFF00"/>
                </a:solidFill>
                <a:latin typeface="Arial Black" pitchFamily="34" charset="0"/>
              </a:rPr>
              <a:t>大灾难</a:t>
            </a:r>
            <a:endParaRPr lang="en-US" sz="48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 Black" pitchFamily="34" charset="0"/>
              </a:rPr>
              <a:t>TRIBULATION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9144000" cy="213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让我们再回到</a:t>
            </a:r>
            <a:r>
              <a:rPr kumimoji="0" lang="en-US" sz="6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6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6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七年大灾难期间</a:t>
            </a:r>
            <a:endParaRPr kumimoji="0" lang="en-US" sz="6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Century Gothic" pitchFamily="34" charset="0"/>
              </a:rPr>
              <a:t>Let’s look back at the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kumimoji="0" lang="en-US" sz="24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Century Gothic" pitchFamily="34" charset="0"/>
              </a:rPr>
              <a:t>7 Year Tribulation Period</a:t>
            </a:r>
            <a:endParaRPr kumimoji="0" lang="en-US" sz="24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2819400"/>
            <a:ext cx="32766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667000" y="2819400"/>
            <a:ext cx="10668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10000" y="2819400"/>
            <a:ext cx="685800" cy="6858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7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2895600" y="2895600"/>
            <a:ext cx="533400" cy="5334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457200" y="1600200"/>
            <a:ext cx="1143000" cy="1752600"/>
          </a:xfrm>
          <a:custGeom>
            <a:avLst/>
            <a:gdLst>
              <a:gd name="connsiteX0" fmla="*/ 883920 w 883920"/>
              <a:gd name="connsiteY0" fmla="*/ 685800 h 701040"/>
              <a:gd name="connsiteX1" fmla="*/ 0 w 883920"/>
              <a:gd name="connsiteY1" fmla="*/ 701040 h 701040"/>
              <a:gd name="connsiteX2" fmla="*/ 15240 w 883920"/>
              <a:gd name="connsiteY2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701040">
                <a:moveTo>
                  <a:pt x="883920" y="685800"/>
                </a:moveTo>
                <a:lnTo>
                  <a:pt x="0" y="701040"/>
                </a:lnTo>
                <a:lnTo>
                  <a:pt x="15240" y="0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62000" y="1600200"/>
            <a:ext cx="807720" cy="3063240"/>
          </a:xfrm>
          <a:custGeom>
            <a:avLst/>
            <a:gdLst>
              <a:gd name="connsiteX0" fmla="*/ 883920 w 883920"/>
              <a:gd name="connsiteY0" fmla="*/ 685800 h 701040"/>
              <a:gd name="connsiteX1" fmla="*/ 0 w 883920"/>
              <a:gd name="connsiteY1" fmla="*/ 701040 h 701040"/>
              <a:gd name="connsiteX2" fmla="*/ 15240 w 883920"/>
              <a:gd name="connsiteY2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701040">
                <a:moveTo>
                  <a:pt x="883920" y="685800"/>
                </a:moveTo>
                <a:lnTo>
                  <a:pt x="0" y="701040"/>
                </a:lnTo>
                <a:lnTo>
                  <a:pt x="15240" y="0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066800" y="1600200"/>
            <a:ext cx="685800" cy="4267200"/>
          </a:xfrm>
          <a:custGeom>
            <a:avLst/>
            <a:gdLst>
              <a:gd name="connsiteX0" fmla="*/ 883920 w 883920"/>
              <a:gd name="connsiteY0" fmla="*/ 685800 h 701040"/>
              <a:gd name="connsiteX1" fmla="*/ 0 w 883920"/>
              <a:gd name="connsiteY1" fmla="*/ 701040 h 701040"/>
              <a:gd name="connsiteX2" fmla="*/ 15240 w 883920"/>
              <a:gd name="connsiteY2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701040">
                <a:moveTo>
                  <a:pt x="883920" y="685800"/>
                </a:moveTo>
                <a:lnTo>
                  <a:pt x="0" y="701040"/>
                </a:lnTo>
                <a:lnTo>
                  <a:pt x="15240" y="0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82880" y="1600200"/>
            <a:ext cx="1264920" cy="685800"/>
          </a:xfrm>
          <a:custGeom>
            <a:avLst/>
            <a:gdLst>
              <a:gd name="connsiteX0" fmla="*/ 883920 w 883920"/>
              <a:gd name="connsiteY0" fmla="*/ 685800 h 701040"/>
              <a:gd name="connsiteX1" fmla="*/ 0 w 883920"/>
              <a:gd name="connsiteY1" fmla="*/ 701040 h 701040"/>
              <a:gd name="connsiteX2" fmla="*/ 15240 w 883920"/>
              <a:gd name="connsiteY2" fmla="*/ 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920" h="701040">
                <a:moveTo>
                  <a:pt x="883920" y="685800"/>
                </a:moveTo>
                <a:lnTo>
                  <a:pt x="0" y="701040"/>
                </a:lnTo>
                <a:lnTo>
                  <a:pt x="15240" y="0"/>
                </a:ln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685800"/>
            <a:ext cx="4572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zh-CN" altLang="en-US" sz="4000" b="1" dirty="0" smtClean="0">
                <a:solidFill>
                  <a:schemeClr val="tx1"/>
                </a:solidFill>
                <a:latin typeface="Arial Narrow" pitchFamily="34" charset="0"/>
              </a:rPr>
              <a:t>前三年半的灾难</a:t>
            </a:r>
            <a:endParaRPr lang="en-US" sz="4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3 ½ Years Tribulation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48200" y="685800"/>
            <a:ext cx="4495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zh-CN" altLang="en-US" sz="4000" b="1" dirty="0" smtClean="0">
                <a:solidFill>
                  <a:schemeClr val="bg1"/>
                </a:solidFill>
                <a:latin typeface="Arial Narrow" pitchFamily="34" charset="0"/>
              </a:rPr>
              <a:t>后三年半的大灾难</a:t>
            </a:r>
            <a:endParaRPr lang="en-US" sz="4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3 ½ Years Great Tribulation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七年大灾难期间</a:t>
            </a:r>
            <a:endParaRPr kumimoji="0" lang="en-US" sz="3200" i="0" u="none" strike="noStrike" kern="120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Century Gothic" pitchFamily="34" charset="0"/>
              </a:rPr>
              <a:t>7 Year Tribulation Period</a:t>
            </a:r>
            <a:endParaRPr kumimoji="0" lang="en-US" sz="24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Century Gothic" pitchFamily="34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1371600" y="1727200"/>
          <a:ext cx="76200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Up Arrow 29"/>
          <p:cNvSpPr/>
          <p:nvPr/>
        </p:nvSpPr>
        <p:spPr>
          <a:xfrm>
            <a:off x="4114800" y="1295400"/>
            <a:ext cx="609600" cy="533400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600200" y="5710535"/>
            <a:ext cx="7543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 </a:t>
            </a:r>
            <a:r>
              <a:rPr lang="zh-CN" altLang="en-US" sz="2800" b="1" dirty="0" smtClean="0"/>
              <a:t>天堂沉默半小时 </a:t>
            </a:r>
            <a:r>
              <a:rPr lang="en-US" b="1" dirty="0" smtClean="0"/>
              <a:t>(Silence in Heaven ½ Hour)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0" y="2819400"/>
            <a:ext cx="1219200" cy="220980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七</a:t>
            </a:r>
            <a:endParaRPr lang="en-US" altLang="zh-CN" sz="32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zh-CN" altLang="en-US" sz="32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印</a:t>
            </a:r>
            <a:r>
              <a:rPr lang="en-US" altLang="zh-CN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Century Gothic" pitchFamily="34" charset="0"/>
              </a:rPr>
              <a:t>: </a:t>
            </a:r>
          </a:p>
          <a:p>
            <a:pPr algn="ctr"/>
            <a:endParaRPr lang="en-US" altLang="zh-CN" sz="20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en-US" altLang="zh-CN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Century Gothic" pitchFamily="34" charset="0"/>
              </a:rPr>
              <a:t>  </a:t>
            </a:r>
          </a:p>
          <a:p>
            <a:pPr algn="ctr"/>
            <a:r>
              <a:rPr lang="en-US" sz="2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latin typeface="Century Gothic" pitchFamily="34" charset="0"/>
              </a:rPr>
              <a:t>7 SEALS</a:t>
            </a:r>
            <a:endParaRPr lang="en-US" sz="20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1676400"/>
            <a:ext cx="74676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688975">
              <a:tabLst>
                <a:tab pos="40481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   1. 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白马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征服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;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假基督们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) </a:t>
            </a:r>
            <a:r>
              <a:rPr lang="en-US" sz="1400" dirty="0" smtClean="0"/>
              <a:t>WHITE HORSE (CONQUEST; FALSE CHRISTS)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2362200"/>
            <a:ext cx="74676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688975">
              <a:tabLst>
                <a:tab pos="40481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   2.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红马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战争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;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屠杀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;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流血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) </a:t>
            </a:r>
            <a:r>
              <a:rPr lang="en-US" sz="1400" dirty="0" smtClean="0"/>
              <a:t>RED HORSE (WAR/BLOODSHED)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3048000"/>
            <a:ext cx="74676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688975">
              <a:tabLst>
                <a:tab pos="40481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   3.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黑马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饥馑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;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饥荒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)   </a:t>
            </a:r>
            <a:r>
              <a:rPr lang="en-US" sz="1400" dirty="0" smtClean="0"/>
              <a:t>BLACK HORSE (HUNGER; FAMINE)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76400" y="3733800"/>
            <a:ext cx="74676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688975">
              <a:tabLst>
                <a:tab pos="40481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   4.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灰马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死亡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)   </a:t>
            </a:r>
            <a:r>
              <a:rPr lang="en-US" sz="1400" dirty="0" smtClean="0"/>
              <a:t>PALE HORSE (DEATH)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76400" y="4419600"/>
            <a:ext cx="74676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688975">
              <a:tabLst>
                <a:tab pos="40481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   5.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大批人殉道 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MASS MARTYRDOM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76400" y="5105400"/>
            <a:ext cx="74676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688975">
              <a:tabLst>
                <a:tab pos="404813" algn="l"/>
              </a:tabLst>
            </a:pPr>
            <a:r>
              <a:rPr lang="en-US" sz="2800" b="1" dirty="0" smtClean="0">
                <a:solidFill>
                  <a:srgbClr val="C00000"/>
                </a:solidFill>
              </a:rPr>
              <a:t>   6.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举世大混乱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(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地震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;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海啸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;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黑月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) </a:t>
            </a:r>
            <a:r>
              <a:rPr lang="en-US" sz="1400" dirty="0" smtClean="0"/>
              <a:t>(EARTHQUAKES/TSUNAMIS)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76400" y="6172200"/>
            <a:ext cx="74676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-688975">
              <a:tabLst>
                <a:tab pos="404813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    7.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七号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/>
              <a:t>7 TRUMPETS</a:t>
            </a:r>
          </a:p>
        </p:txBody>
      </p:sp>
      <p:pic>
        <p:nvPicPr>
          <p:cNvPr id="9" name="Picture 2" descr="http://3.bp.blogspot.com/-dLT9Vmjl7Ro/TkhkCr6ddBI/AAAAAAAAEqw/UIR_UOgB2E4/s200/vector-fleur-de-lys-wax-seal-prev-by-dragon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730526" cy="783771"/>
          </a:xfrm>
          <a:prstGeom prst="rect">
            <a:avLst/>
          </a:prstGeom>
          <a:noFill/>
        </p:spPr>
      </p:pic>
      <p:pic>
        <p:nvPicPr>
          <p:cNvPr id="11" name="Picture 2" descr="http://3.bp.blogspot.com/-dLT9Vmjl7Ro/TkhkCr6ddBI/AAAAAAAAEqw/UIR_UOgB2E4/s200/vector-fleur-de-lys-wax-seal-prev-by-dragon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0"/>
            <a:ext cx="730526" cy="783771"/>
          </a:xfrm>
          <a:prstGeom prst="rect">
            <a:avLst/>
          </a:prstGeom>
          <a:noFill/>
        </p:spPr>
      </p:pic>
      <p:pic>
        <p:nvPicPr>
          <p:cNvPr id="14" name="Picture 2" descr="http://3.bp.blogspot.com/-dLT9Vmjl7Ro/TkhkCr6ddBI/AAAAAAAAEqw/UIR_UOgB2E4/s200/vector-fleur-de-lys-wax-seal-prev-by-dragon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971800"/>
            <a:ext cx="730526" cy="783771"/>
          </a:xfrm>
          <a:prstGeom prst="rect">
            <a:avLst/>
          </a:prstGeom>
          <a:noFill/>
        </p:spPr>
      </p:pic>
      <p:pic>
        <p:nvPicPr>
          <p:cNvPr id="18" name="Picture 2" descr="http://3.bp.blogspot.com/-dLT9Vmjl7Ro/TkhkCr6ddBI/AAAAAAAAEqw/UIR_UOgB2E4/s200/vector-fleur-de-lys-wax-seal-prev-by-dragon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657600"/>
            <a:ext cx="730526" cy="783771"/>
          </a:xfrm>
          <a:prstGeom prst="rect">
            <a:avLst/>
          </a:prstGeom>
          <a:noFill/>
        </p:spPr>
      </p:pic>
      <p:pic>
        <p:nvPicPr>
          <p:cNvPr id="20" name="Picture 2" descr="http://3.bp.blogspot.com/-dLT9Vmjl7Ro/TkhkCr6ddBI/AAAAAAAAEqw/UIR_UOgB2E4/s200/vector-fleur-de-lys-wax-seal-prev-by-dragon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730526" cy="783771"/>
          </a:xfrm>
          <a:prstGeom prst="rect">
            <a:avLst/>
          </a:prstGeom>
          <a:noFill/>
        </p:spPr>
      </p:pic>
      <p:pic>
        <p:nvPicPr>
          <p:cNvPr id="22" name="Picture 2" descr="http://3.bp.blogspot.com/-dLT9Vmjl7Ro/TkhkCr6ddBI/AAAAAAAAEqw/UIR_UOgB2E4/s200/vector-fleur-de-lys-wax-seal-prev-by-dragon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029200"/>
            <a:ext cx="730526" cy="783771"/>
          </a:xfrm>
          <a:prstGeom prst="rect">
            <a:avLst/>
          </a:prstGeom>
          <a:noFill/>
        </p:spPr>
      </p:pic>
      <p:pic>
        <p:nvPicPr>
          <p:cNvPr id="24" name="Picture 2" descr="http://3.bp.blogspot.com/-dLT9Vmjl7Ro/TkhkCr6ddBI/AAAAAAAAEqw/UIR_UOgB2E4/s200/vector-fleur-de-lys-wax-seal-prev-by-dragon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6074229"/>
            <a:ext cx="730526" cy="78377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0" y="685800"/>
            <a:ext cx="45720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zh-CN" altLang="en-US" sz="4000" b="1" dirty="0" smtClean="0">
                <a:solidFill>
                  <a:schemeClr val="tx1"/>
                </a:solidFill>
                <a:latin typeface="Arial Narrow" pitchFamily="34" charset="0"/>
              </a:rPr>
              <a:t>前三年半的灾难</a:t>
            </a:r>
            <a:endParaRPr lang="en-US" sz="40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48200" y="685800"/>
            <a:ext cx="44958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zh-CN" altLang="en-US" sz="4000" b="1" dirty="0" smtClean="0">
                <a:solidFill>
                  <a:schemeClr val="bg1"/>
                </a:solidFill>
                <a:latin typeface="Arial Narrow" pitchFamily="34" charset="0"/>
              </a:rPr>
              <a:t>后三年半的大灾难</a:t>
            </a:r>
            <a:endParaRPr lang="en-US" sz="40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七年大灾难期间</a:t>
            </a:r>
            <a:endParaRPr kumimoji="0" lang="en-US" sz="3200" i="0" u="none" strike="noStrike" kern="120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an I be blotted out of the Book of Life? (Revelation 3: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132" y="0"/>
            <a:ext cx="9205132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  <a:t>启示录</a:t>
            </a:r>
            <a:endParaRPr lang="en-US" sz="20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pperplate Gothic Bold" pitchFamily="34" charset="0"/>
                <a:ea typeface="+mj-ea"/>
                <a:cs typeface="+mj-cs"/>
              </a:rPr>
              <a:t>REVELATION</a:t>
            </a:r>
            <a:endParaRPr kumimoji="0" lang="en-US" sz="2400" b="0" i="0" u="none" strike="noStrike" kern="1200" cap="none" spc="0" normalizeH="0" baseline="0" noProof="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pperplate Gothic Bol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85800"/>
            <a:ext cx="45720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zh-CN" altLang="en-US" sz="4000" b="1" dirty="0" smtClean="0">
                <a:solidFill>
                  <a:schemeClr val="tx1"/>
                </a:solidFill>
                <a:latin typeface="Arial Narrow" pitchFamily="34" charset="0"/>
              </a:rPr>
              <a:t>前三年半的灾难</a:t>
            </a:r>
            <a:endParaRPr lang="en-US" sz="4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3 ½ Years Tribulation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8200" y="685800"/>
            <a:ext cx="4495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zh-CN" altLang="en-US" sz="4000" b="1" dirty="0" smtClean="0">
                <a:solidFill>
                  <a:schemeClr val="bg1"/>
                </a:solidFill>
                <a:latin typeface="Arial Narrow" pitchFamily="34" charset="0"/>
              </a:rPr>
              <a:t>后三年半的大灾难</a:t>
            </a:r>
            <a:endParaRPr lang="en-US" sz="4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3 ½ Years Great Tribulation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七年大灾难期间</a:t>
            </a:r>
            <a:endParaRPr kumimoji="0" lang="en-US" sz="3200" i="0" u="none" strike="noStrike" kern="120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Century Gothic" pitchFamily="34" charset="0"/>
              </a:rPr>
              <a:t> 7 Year Tribulation Period</a:t>
            </a:r>
            <a:endParaRPr kumimoji="0" lang="en-US" sz="24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76400"/>
            <a:ext cx="91440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第七印</a:t>
            </a:r>
            <a:r>
              <a:rPr lang="en-US" altLang="zh-C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七个号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 rot="16200000">
            <a:off x="-876303" y="3924296"/>
            <a:ext cx="4038607" cy="60960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buFontTx/>
              <a:buAutoNum type="arabicPeriod"/>
              <a:tabLst>
                <a:tab pos="79375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冰雹，火和血。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65138" indent="-112713">
              <a:tabLst>
                <a:tab pos="793750" algn="l"/>
              </a:tabLst>
            </a:pPr>
            <a:r>
              <a:rPr lang="en-US" sz="1600" b="1" dirty="0" smtClean="0">
                <a:latin typeface="Arial Narrow" pitchFamily="34" charset="0"/>
              </a:rPr>
              <a:t>		Hail, Fire, and Blood </a:t>
            </a:r>
          </a:p>
        </p:txBody>
      </p:sp>
      <p:sp>
        <p:nvSpPr>
          <p:cNvPr id="9" name="Pentagon 8"/>
          <p:cNvSpPr/>
          <p:nvPr/>
        </p:nvSpPr>
        <p:spPr>
          <a:xfrm rot="16200000">
            <a:off x="-266703" y="3924296"/>
            <a:ext cx="4038607" cy="60960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陨石之毒污染三分之一海洋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5138" indent="-112713">
              <a:tabLst>
                <a:tab pos="793750" algn="l"/>
              </a:tabLst>
            </a:pPr>
            <a:r>
              <a:rPr lang="en-US" sz="1600" b="1" dirty="0" smtClean="0"/>
              <a:t>		Comet poisons 1/3 Sea</a:t>
            </a:r>
          </a:p>
        </p:txBody>
      </p:sp>
      <p:sp>
        <p:nvSpPr>
          <p:cNvPr id="10" name="Pentagon 9"/>
          <p:cNvSpPr/>
          <p:nvPr/>
        </p:nvSpPr>
        <p:spPr>
          <a:xfrm rot="16200000">
            <a:off x="342897" y="3924296"/>
            <a:ext cx="4038607" cy="60960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陨石之毒污了三分之一河流</a:t>
            </a:r>
            <a:r>
              <a:rPr lang="en-US" sz="1600" b="1" dirty="0" smtClean="0"/>
              <a:t>		Comet poisons 1/3 Waters</a:t>
            </a:r>
          </a:p>
        </p:txBody>
      </p:sp>
      <p:sp>
        <p:nvSpPr>
          <p:cNvPr id="11" name="Pentagon 10"/>
          <p:cNvSpPr/>
          <p:nvPr/>
        </p:nvSpPr>
        <p:spPr>
          <a:xfrm rot="16200000">
            <a:off x="952499" y="3924294"/>
            <a:ext cx="4038603" cy="60960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4.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日月和星都黑暗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65138" indent="-112713">
              <a:tabLst>
                <a:tab pos="793750" algn="l"/>
              </a:tabLst>
            </a:pPr>
            <a:r>
              <a:rPr lang="en-US" sz="1600" b="1" dirty="0" smtClean="0">
                <a:latin typeface="Arial Narrow" pitchFamily="34" charset="0"/>
              </a:rPr>
              <a:t>		 </a:t>
            </a:r>
            <a:r>
              <a:rPr lang="en-US" sz="1600" b="1" dirty="0" smtClean="0"/>
              <a:t>Sun, Moon, Stars 1/3 Dark</a:t>
            </a:r>
            <a:endParaRPr lang="en-US" sz="1600" b="1" dirty="0" smtClean="0">
              <a:latin typeface="Arial Narrow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 rot="16200000">
            <a:off x="1562099" y="3924294"/>
            <a:ext cx="4038603" cy="60960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000" b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</a:t>
            </a:r>
            <a:r>
              <a:rPr lang="en-US" altLang="zh-CN" sz="2000" dirty="0" smtClean="0"/>
              <a:t>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. (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第一灾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)——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恶魔蝗虫</a:t>
            </a:r>
            <a:endParaRPr lang="en-US" sz="2000" b="1" spc="-15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65138" indent="-112713">
              <a:tabLst>
                <a:tab pos="793750" algn="l"/>
              </a:tabLst>
            </a:pPr>
            <a:r>
              <a:rPr lang="en-US" sz="1600" b="1" spc="-150" dirty="0" smtClean="0">
                <a:latin typeface="Arial Narrow" pitchFamily="34" charset="0"/>
              </a:rPr>
              <a:t>		 </a:t>
            </a:r>
            <a:r>
              <a:rPr lang="en-US" sz="1600" b="1" spc="-150" dirty="0" smtClean="0"/>
              <a:t>(Woe 1) – Demonic </a:t>
            </a:r>
            <a:r>
              <a:rPr lang="en-US" sz="1600" b="1" dirty="0" smtClean="0"/>
              <a:t>Locusts</a:t>
            </a:r>
            <a:endParaRPr lang="en-US" sz="1600" b="1" dirty="0" smtClean="0">
              <a:latin typeface="Arial Narrow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 rot="16200000">
            <a:off x="2171699" y="3924294"/>
            <a:ext cx="4038603" cy="609600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6. 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第二灾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)——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魔军释放出来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65138" indent="-112713">
              <a:tabLst>
                <a:tab pos="793750" algn="l"/>
              </a:tabLst>
            </a:pPr>
            <a:r>
              <a:rPr lang="en-US" sz="1600" b="1" dirty="0" smtClean="0">
                <a:latin typeface="Arial Narrow" pitchFamily="34" charset="0"/>
              </a:rPr>
              <a:t>		</a:t>
            </a:r>
            <a:r>
              <a:rPr lang="en-US" sz="1600" b="1" dirty="0" smtClean="0"/>
              <a:t>(Woe 2) – Armies kill 1/3 </a:t>
            </a:r>
            <a:endParaRPr lang="en-US" sz="1600" b="1" dirty="0" smtClean="0">
              <a:latin typeface="Arial Narrow" pitchFamily="34" charset="0"/>
            </a:endParaRPr>
          </a:p>
        </p:txBody>
      </p:sp>
      <p:pic>
        <p:nvPicPr>
          <p:cNvPr id="17" name="Picture 2" descr="http://www.bookofrevelation.net/ch8_pat_16_7%20trumpets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608" y="2438400"/>
            <a:ext cx="3568192" cy="35841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Pentagon 17"/>
          <p:cNvSpPr/>
          <p:nvPr/>
        </p:nvSpPr>
        <p:spPr>
          <a:xfrm rot="16200000">
            <a:off x="2971799" y="3886200"/>
            <a:ext cx="4038603" cy="685802"/>
          </a:xfrm>
          <a:prstGeom prst="homePlat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7. 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第三灾</a:t>
            </a:r>
            <a:r>
              <a:rPr lang="en-US" altLang="zh-CN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)——</a:t>
            </a:r>
            <a:r>
              <a:rPr lang="zh-CN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七碗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65138" indent="-112713">
              <a:tabLst>
                <a:tab pos="793750" algn="l"/>
              </a:tabLst>
            </a:pPr>
            <a:r>
              <a:rPr lang="en-US" sz="1600" b="1" dirty="0" smtClean="0">
                <a:latin typeface="Arial Narrow" pitchFamily="34" charset="0"/>
              </a:rPr>
              <a:t>		</a:t>
            </a:r>
            <a:r>
              <a:rPr lang="en-US" sz="1600" b="1" dirty="0" smtClean="0"/>
              <a:t>(Woe 3) – 7 BOWLS</a:t>
            </a:r>
            <a:endParaRPr lang="en-US" sz="1600" b="1" dirty="0" smtClean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Arial Black" pitchFamily="34" charset="0"/>
              </a:rPr>
              <a:t>7</a:t>
            </a:r>
            <a:r>
              <a:rPr lang="en-US" sz="3600" baseline="30000" dirty="0" smtClean="0">
                <a:ln>
                  <a:solidFill>
                    <a:sysClr val="windowText" lastClr="000000"/>
                  </a:solidFill>
                </a:ln>
                <a:latin typeface="Arial Black" pitchFamily="34" charset="0"/>
              </a:rPr>
              <a:t>th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latin typeface="Arial Black" pitchFamily="34" charset="0"/>
              </a:rPr>
              <a:t> Seal = 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7 TRUMPETS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5" name="Up Arrow Callout 14"/>
          <p:cNvSpPr/>
          <p:nvPr/>
        </p:nvSpPr>
        <p:spPr>
          <a:xfrm>
            <a:off x="0" y="685800"/>
            <a:ext cx="9144000" cy="6172200"/>
          </a:xfrm>
          <a:prstGeom prst="upArrowCallout">
            <a:avLst>
              <a:gd name="adj1" fmla="val 10239"/>
              <a:gd name="adj2" fmla="val 16210"/>
              <a:gd name="adj3" fmla="val 16014"/>
              <a:gd name="adj4" fmla="val 83985"/>
            </a:avLst>
          </a:prstGeom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3600" b="1" dirty="0" smtClean="0">
                <a:solidFill>
                  <a:srgbClr val="FFFF00"/>
                </a:solidFill>
                <a:latin typeface="Arial Black" pitchFamily="34" charset="0"/>
              </a:rPr>
              <a:t>那行毁坏可憎的</a:t>
            </a:r>
            <a:endParaRPr lang="en-US" altLang="zh-CN" sz="36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sz="1600" b="1" u="sng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ABOMINATION of DESOLATION</a:t>
            </a:r>
          </a:p>
          <a:p>
            <a:pPr marL="236538" indent="-236538">
              <a:buFont typeface="Arial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敌基督破坏了与以色列的和平条约</a:t>
            </a:r>
            <a:r>
              <a:rPr lang="en-US" altLang="zh-CN" sz="3200" b="1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                       </a:t>
            </a:r>
            <a:r>
              <a:rPr lang="en-US" sz="12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	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(Antichrist breaks treaty with Israel)</a:t>
            </a:r>
          </a:p>
          <a:p>
            <a:pPr marL="236538" indent="-236538">
              <a:buFont typeface="Arial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敌基督者的像被放进了圣殿</a:t>
            </a:r>
            <a:r>
              <a:rPr lang="en-US" altLang="zh-CN" sz="3200" b="1" dirty="0" smtClean="0">
                <a:solidFill>
                  <a:srgbClr val="FFFF00"/>
                </a:solidFill>
                <a:latin typeface="Arial Narrow" pitchFamily="34" charset="0"/>
              </a:rPr>
              <a:t>.                                           </a:t>
            </a:r>
            <a:r>
              <a:rPr lang="en-US" altLang="zh-CN" sz="800" b="1" dirty="0" smtClean="0">
                <a:solidFill>
                  <a:srgbClr val="FFFF00"/>
                </a:solidFill>
                <a:latin typeface="Arial Narrow" pitchFamily="34" charset="0"/>
              </a:rPr>
              <a:t>	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( Image of Antichrist put in the Temple)</a:t>
            </a:r>
          </a:p>
          <a:p>
            <a:pPr marL="236538" indent="-236538">
              <a:buFont typeface="Arial" charset="0"/>
              <a:buChar char="•"/>
            </a:pPr>
            <a:r>
              <a:rPr lang="zh-CN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放猎杀基督徒的时期</a:t>
            </a:r>
            <a:r>
              <a:rPr lang="en-US" altLang="zh-CN" sz="3200" b="1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(Open Season on Christians)</a:t>
            </a:r>
          </a:p>
          <a:p>
            <a:pPr marL="236538" indent="-236538">
              <a:buFont typeface="Arial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需要兽的记号</a:t>
            </a:r>
            <a:r>
              <a:rPr lang="en-US" altLang="zh-CN" sz="3200" b="1" dirty="0" smtClean="0">
                <a:solidFill>
                  <a:srgbClr val="FFFF00"/>
                </a:solidFill>
                <a:latin typeface="Arial Narrow" pitchFamily="34" charset="0"/>
              </a:rPr>
              <a:t> “</a:t>
            </a:r>
            <a:r>
              <a:rPr lang="zh-CN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六六六</a:t>
            </a:r>
            <a:r>
              <a:rPr lang="en-US" altLang="zh-CN" sz="3200" b="1" dirty="0" smtClean="0">
                <a:solidFill>
                  <a:srgbClr val="FFFF00"/>
                </a:solidFill>
                <a:latin typeface="Arial Narrow" pitchFamily="34" charset="0"/>
              </a:rPr>
              <a:t>”</a:t>
            </a:r>
            <a:r>
              <a:rPr lang="zh-CN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才能买卖</a:t>
            </a:r>
            <a:r>
              <a:rPr lang="en-US" altLang="zh-CN" sz="3200" b="1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                                </a:t>
            </a:r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	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(Mark of the Beast (666) needed to buy /sell)</a:t>
            </a:r>
          </a:p>
          <a:p>
            <a:pPr marL="236538" lvl="0" indent="-236538">
              <a:buFont typeface="Arial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敌基督者被杀后复活</a:t>
            </a:r>
            <a:r>
              <a:rPr lang="en-US" altLang="zh-CN" sz="3200" b="1" dirty="0" smtClean="0">
                <a:solidFill>
                  <a:srgbClr val="FFFF00"/>
                </a:solidFill>
                <a:latin typeface="Arial Narrow" pitchFamily="34" charset="0"/>
              </a:rPr>
              <a:t>;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被撒旦附身</a:t>
            </a:r>
            <a:r>
              <a:rPr lang="en-US" altLang="zh-CN" sz="3200" b="1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                          </a:t>
            </a:r>
            <a:r>
              <a:rPr lang="en-US" sz="8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	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( Antichrist killed &amp; resurrected; Satan Possessed)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Arial Narrow" pitchFamily="34" charset="0"/>
            </a:endParaRPr>
          </a:p>
          <a:p>
            <a:pPr marL="236538" indent="-236538">
              <a:buFont typeface="Arial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 Narrow" pitchFamily="34" charset="0"/>
              </a:rPr>
              <a:t>两个见证人被杀后复活</a:t>
            </a:r>
            <a:r>
              <a:rPr lang="en-US" altLang="zh-CN" sz="3200" b="1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rPr>
              <a:t>(2 Witnesses Killed &amp; Resurrected )</a:t>
            </a:r>
          </a:p>
        </p:txBody>
      </p:sp>
      <p:pic>
        <p:nvPicPr>
          <p:cNvPr id="17412" name="Picture 4" descr="https://encrypted-tbn0.google.com/images?q=tbn:ANd9GcSn9w3STTQ7KYNuJMDxOM79yTDgHAyyl34hrV6AsbSvPicIEEn5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1" y="2286000"/>
            <a:ext cx="2286000" cy="28546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18"/>
          <p:cNvSpPr/>
          <p:nvPr/>
        </p:nvSpPr>
        <p:spPr>
          <a:xfrm rot="16200000">
            <a:off x="5638798" y="2971800"/>
            <a:ext cx="6477003" cy="533401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zh-CN" altLang="en-US" sz="3600" b="1" dirty="0" smtClean="0">
                <a:solidFill>
                  <a:schemeClr val="bg1"/>
                </a:solidFill>
                <a:latin typeface="Arial Narrow" pitchFamily="34" charset="0"/>
              </a:rPr>
              <a:t>哈米吉多顿大战</a:t>
            </a:r>
            <a:r>
              <a:rPr lang="en-US" altLang="zh-CN" sz="3600" dirty="0" smtClean="0">
                <a:solidFill>
                  <a:schemeClr val="bg1"/>
                </a:solidFill>
                <a:latin typeface="Arial Narrow" pitchFamily="34" charset="0"/>
              </a:rPr>
              <a:t>:</a:t>
            </a:r>
            <a:r>
              <a:rPr lang="en-US" altLang="zh-CN" sz="1600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1400" dirty="0" smtClean="0">
                <a:solidFill>
                  <a:schemeClr val="bg1"/>
                </a:solidFill>
                <a:latin typeface="Arial Narrow" pitchFamily="34" charset="0"/>
              </a:rPr>
              <a:t>BATTLE of ARMAGEDDON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85800"/>
            <a:ext cx="4114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zh-CN" altLang="en-US" sz="4000" b="1" dirty="0" smtClean="0">
                <a:solidFill>
                  <a:schemeClr val="tx1"/>
                </a:solidFill>
                <a:latin typeface="Arial Narrow" pitchFamily="34" charset="0"/>
              </a:rPr>
              <a:t>前三年半的灾难</a:t>
            </a:r>
            <a:endParaRPr lang="en-US" sz="40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3 ½ Years Tribulation</a:t>
            </a:r>
            <a:endParaRPr lang="en-US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4800" y="685800"/>
            <a:ext cx="44958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zh-CN" altLang="en-US" sz="4000" b="1" dirty="0" smtClean="0">
                <a:solidFill>
                  <a:schemeClr val="bg1"/>
                </a:solidFill>
                <a:latin typeface="Arial Narrow" pitchFamily="34" charset="0"/>
              </a:rPr>
              <a:t>后三年半的大灾难</a:t>
            </a:r>
            <a:endParaRPr lang="en-US" sz="40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 Narrow" pitchFamily="34" charset="0"/>
              </a:rPr>
              <a:t>3 ½ Years Great Tribulation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七年大灾难期间</a:t>
            </a:r>
            <a:endParaRPr kumimoji="0" lang="en-US" sz="3200" i="0" u="none" strike="noStrike" kern="120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www.templesounds.homestead.com/files/BOWL_SETS/P_BOWLSET_DESIGN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3809999" cy="3894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2400" i="0" u="none" strike="noStrike" kern="1200" normalizeH="0" baseline="0" noProof="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7 Year Tribulation Period</a:t>
            </a:r>
            <a:endParaRPr kumimoji="0" lang="en-US" sz="2400" i="0" u="none" strike="noStrike" kern="1200" normalizeH="0" baseline="0" noProof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" name="Pentagon 9"/>
          <p:cNvSpPr/>
          <p:nvPr/>
        </p:nvSpPr>
        <p:spPr>
          <a:xfrm rot="16200000">
            <a:off x="5219704" y="3848099"/>
            <a:ext cx="4876796" cy="53340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7. 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大地震和冰雹</a:t>
            </a:r>
            <a:r>
              <a:rPr lang="en-US" altLang="zh-CN" sz="2800" dirty="0" smtClean="0">
                <a:solidFill>
                  <a:srgbClr val="C00000"/>
                </a:solidFill>
                <a:latin typeface="Arial Narrow" pitchFamily="34" charset="0"/>
              </a:rPr>
              <a:t>: </a:t>
            </a:r>
            <a:r>
              <a:rPr lang="en-US" sz="1600" dirty="0" smtClean="0">
                <a:latin typeface="Arial Narrow" pitchFamily="34" charset="0"/>
              </a:rPr>
              <a:t>Earthquakes &amp; Hail</a:t>
            </a:r>
            <a:endParaRPr lang="en-US" sz="1600" spc="-150" dirty="0" smtClean="0">
              <a:latin typeface="Arial Narrow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 rot="16200000">
            <a:off x="1981200" y="3886198"/>
            <a:ext cx="4876801" cy="45720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buFontTx/>
              <a:buAutoNum type="arabicPeriod"/>
              <a:tabLst>
                <a:tab pos="793750" algn="l"/>
              </a:tabLst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毒疮</a:t>
            </a:r>
            <a:r>
              <a:rPr lang="en-US" altLang="zh-CN" sz="2400" dirty="0" smtClean="0">
                <a:solidFill>
                  <a:srgbClr val="C00000"/>
                </a:solidFill>
              </a:rPr>
              <a:t>:  </a:t>
            </a:r>
            <a:r>
              <a:rPr lang="en-US" sz="1600" dirty="0" smtClean="0"/>
              <a:t>Malignant Sores</a:t>
            </a:r>
          </a:p>
        </p:txBody>
      </p:sp>
      <p:sp>
        <p:nvSpPr>
          <p:cNvPr id="12" name="Pentagon 11"/>
          <p:cNvSpPr/>
          <p:nvPr/>
        </p:nvSpPr>
        <p:spPr>
          <a:xfrm rot="16200000">
            <a:off x="2514600" y="3886198"/>
            <a:ext cx="4876801" cy="45720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2. 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海洋变成血</a:t>
            </a:r>
            <a:r>
              <a:rPr lang="en-US" altLang="zh-CN" sz="2400" dirty="0" smtClean="0">
                <a:solidFill>
                  <a:srgbClr val="C00000"/>
                </a:solidFill>
              </a:rPr>
              <a:t>:  </a:t>
            </a:r>
            <a:r>
              <a:rPr lang="en-US" sz="1600" dirty="0" smtClean="0"/>
              <a:t>Sea to blood</a:t>
            </a:r>
          </a:p>
        </p:txBody>
      </p:sp>
      <p:sp>
        <p:nvSpPr>
          <p:cNvPr id="14" name="Pentagon 13"/>
          <p:cNvSpPr/>
          <p:nvPr/>
        </p:nvSpPr>
        <p:spPr>
          <a:xfrm rot="16200000">
            <a:off x="3048000" y="3886198"/>
            <a:ext cx="4876801" cy="45720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3. 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河流变成血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:  </a:t>
            </a:r>
            <a:r>
              <a:rPr lang="en-US" sz="1600" dirty="0" smtClean="0"/>
              <a:t>Rivers  to blood</a:t>
            </a:r>
          </a:p>
        </p:txBody>
      </p:sp>
      <p:sp>
        <p:nvSpPr>
          <p:cNvPr id="15" name="Pentagon 14"/>
          <p:cNvSpPr/>
          <p:nvPr/>
        </p:nvSpPr>
        <p:spPr>
          <a:xfrm rot="16200000">
            <a:off x="3581403" y="3886197"/>
            <a:ext cx="4876796" cy="45720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4 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 炙热</a:t>
            </a:r>
            <a:r>
              <a:rPr lang="en-US" altLang="zh-CN" sz="2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:  </a:t>
            </a:r>
            <a:r>
              <a:rPr lang="en-US" sz="1600" dirty="0" smtClean="0">
                <a:latin typeface="Arial Narrow" pitchFamily="34" charset="0"/>
              </a:rPr>
              <a:t>Scorching sun</a:t>
            </a:r>
          </a:p>
        </p:txBody>
      </p:sp>
      <p:sp>
        <p:nvSpPr>
          <p:cNvPr id="17" name="Pentagon 16"/>
          <p:cNvSpPr/>
          <p:nvPr/>
        </p:nvSpPr>
        <p:spPr>
          <a:xfrm rot="16200000">
            <a:off x="4114803" y="3886197"/>
            <a:ext cx="4876796" cy="45720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5.     </a:t>
            </a:r>
            <a:r>
              <a:rPr lang="zh-CN" altLang="en-US" sz="2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黑暗</a:t>
            </a:r>
            <a:r>
              <a:rPr lang="en-US" altLang="zh-CN" sz="2400" dirty="0" smtClean="0">
                <a:solidFill>
                  <a:srgbClr val="C00000"/>
                </a:solidFill>
                <a:latin typeface="Arial Narrow" pitchFamily="34" charset="0"/>
              </a:rPr>
              <a:t>:  </a:t>
            </a:r>
            <a:r>
              <a:rPr lang="en-US" sz="1600" dirty="0" smtClean="0">
                <a:latin typeface="Arial Narrow" pitchFamily="34" charset="0"/>
              </a:rPr>
              <a:t>Darkness over the world</a:t>
            </a:r>
          </a:p>
        </p:txBody>
      </p:sp>
      <p:sp>
        <p:nvSpPr>
          <p:cNvPr id="18" name="Pentagon 17"/>
          <p:cNvSpPr/>
          <p:nvPr/>
        </p:nvSpPr>
        <p:spPr>
          <a:xfrm rot="16200000">
            <a:off x="4648203" y="3886197"/>
            <a:ext cx="4876796" cy="457201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en-US" sz="2800" spc="-15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6.    </a:t>
            </a:r>
            <a:r>
              <a:rPr lang="zh-CN" altLang="en-US" sz="2800" spc="-15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幼发拉底河干枯  </a:t>
            </a:r>
            <a:r>
              <a:rPr lang="en-US" altLang="zh-CN" sz="2000" spc="-150" dirty="0" smtClean="0">
                <a:solidFill>
                  <a:srgbClr val="C00000"/>
                </a:solidFill>
                <a:latin typeface="Arial Narrow" pitchFamily="34" charset="0"/>
              </a:rPr>
              <a:t>:  </a:t>
            </a:r>
            <a:r>
              <a:rPr lang="en-US" altLang="zh-CN" sz="1600" spc="-150" dirty="0" smtClean="0">
                <a:latin typeface="Arial Narrow" pitchFamily="34" charset="0"/>
              </a:rPr>
              <a:t>Euphrates dries   up</a:t>
            </a:r>
            <a:endParaRPr lang="en-US" sz="1600" spc="-150" dirty="0" smtClean="0">
              <a:latin typeface="Arial Narrow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 rot="16200000" flipH="1">
            <a:off x="5143503" y="2857501"/>
            <a:ext cx="6248398" cy="533401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65138" indent="-112713">
              <a:tabLst>
                <a:tab pos="793750" algn="l"/>
              </a:tabLst>
            </a:pPr>
            <a:r>
              <a:rPr lang="zh-CN" altLang="en-US" sz="3600" b="1" dirty="0" smtClean="0">
                <a:solidFill>
                  <a:schemeClr val="bg1"/>
                </a:solidFill>
                <a:latin typeface="Arial Narrow" pitchFamily="34" charset="0"/>
              </a:rPr>
              <a:t>基督第二次来临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(2</a:t>
            </a:r>
            <a:r>
              <a:rPr lang="en-US" sz="1600" baseline="30000" dirty="0" smtClean="0">
                <a:solidFill>
                  <a:schemeClr val="bg1"/>
                </a:solidFill>
                <a:latin typeface="Arial Narrow" pitchFamily="34" charset="0"/>
              </a:rPr>
              <a:t>nd</a:t>
            </a:r>
            <a:r>
              <a:rPr lang="en-US" sz="1600" dirty="0" smtClean="0">
                <a:solidFill>
                  <a:schemeClr val="bg1"/>
                </a:solidFill>
                <a:latin typeface="Arial Narrow" pitchFamily="34" charset="0"/>
              </a:rPr>
              <a:t> COMING OF JESUS)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第七个号</a:t>
            </a:r>
            <a:r>
              <a:rPr lang="en-US" altLang="zh-CN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zh-CN" alt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七碗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(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7</a:t>
            </a:r>
            <a:r>
              <a:rPr lang="en-US" sz="2000" baseline="30000" dirty="0" smtClean="0">
                <a:solidFill>
                  <a:schemeClr val="bg1"/>
                </a:solidFill>
                <a:latin typeface="Century Gothic" pitchFamily="34" charset="0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Trumpet = 7 BOWLS)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own Sign, Shield, Protection, Place Name Sign, Note, Lette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934200" cy="419100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时候近了</a:t>
            </a:r>
            <a:r>
              <a:rPr lang="en-US" altLang="zh-C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altLang="zh-C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的迹象</a:t>
            </a:r>
            <a:r>
              <a:rPr lang="en-US" altLang="zh-C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(Signs that the time is near…)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6553200" cy="289560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8925" indent="-288925">
              <a:buFont typeface="Arial" charset="0"/>
              <a:buChar char="•"/>
            </a:pPr>
            <a:r>
              <a:rPr lang="zh-CN" altLang="en-US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关键：</a:t>
            </a:r>
            <a:r>
              <a:rPr lang="zh-CN" altLang="en-US" sz="3200" b="1" dirty="0" smtClean="0"/>
              <a:t>虽然事件可能预示着</a:t>
            </a:r>
            <a:r>
              <a:rPr lang="zh-CN" altLang="en-US" sz="3200" b="1" u="sng" dirty="0" smtClean="0"/>
              <a:t>接</a:t>
            </a:r>
            <a:r>
              <a:rPr lang="zh-CN" altLang="en-US" sz="3200" b="1" dirty="0" smtClean="0"/>
              <a:t>近末日，但它们并不一定预示末日已经</a:t>
            </a:r>
            <a:r>
              <a:rPr lang="zh-CN" altLang="en-US" sz="3200" b="1" u="sng" dirty="0" smtClean="0"/>
              <a:t>到来</a:t>
            </a:r>
            <a:r>
              <a:rPr lang="zh-CN" altLang="en-US" sz="3200" b="1" dirty="0" smtClean="0"/>
              <a:t>。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marL="396875" lvl="1" indent="-107950">
              <a:buFont typeface="Arial" charset="0"/>
              <a:buChar char="•"/>
            </a:pPr>
            <a:endParaRPr lang="en-US" i="1" dirty="0" smtClean="0">
              <a:solidFill>
                <a:schemeClr val="tx1"/>
              </a:solidFill>
            </a:endParaRPr>
          </a:p>
          <a:p>
            <a:pPr marL="396875" lvl="1" indent="-107950">
              <a:buFont typeface="Arial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Key: While events may signal the </a:t>
            </a:r>
            <a:r>
              <a:rPr lang="en-US" i="1" u="sng" dirty="0" smtClean="0">
                <a:solidFill>
                  <a:schemeClr val="tx1"/>
                </a:solidFill>
              </a:rPr>
              <a:t>approach</a:t>
            </a:r>
            <a:r>
              <a:rPr lang="en-US" i="1" dirty="0" smtClean="0">
                <a:solidFill>
                  <a:schemeClr val="tx1"/>
                </a:solidFill>
              </a:rPr>
              <a:t> of the last days, they are not necessarily indicators that the end times have </a:t>
            </a:r>
            <a:r>
              <a:rPr lang="en-US" i="1" u="sng" dirty="0" smtClean="0">
                <a:solidFill>
                  <a:schemeClr val="tx1"/>
                </a:solidFill>
              </a:rPr>
              <a:t>arrived</a:t>
            </a:r>
            <a:r>
              <a:rPr lang="en-US" i="1" dirty="0" smtClean="0">
                <a:solidFill>
                  <a:schemeClr val="tx1"/>
                </a:solidFill>
              </a:rPr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139440"/>
            <a:ext cx="6096000" cy="36423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0325" lvl="1" indent="-60325">
              <a:buFont typeface="Arial" charset="0"/>
              <a:buChar char="•"/>
            </a:pPr>
            <a:r>
              <a:rPr lang="zh-CN" altLang="en-US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关键</a:t>
            </a:r>
            <a:r>
              <a:rPr lang="en-US" altLang="zh-CN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:</a:t>
            </a:r>
            <a:r>
              <a:rPr lang="zh-CN" altLang="en-US" sz="32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这些迹象可能是指被提或第二次降临。不管怎样，当它们出现的时候（很多已经出现了），你就知道末日即将来临。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  <a:p>
            <a:pPr marL="579438" lvl="1" indent="-122238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579438" lvl="1" indent="-122238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Key: These signs may refer to the Rapture OR the Second Coming. Either way, when they appear, as many already have, you know the end is approaching. </a:t>
            </a:r>
            <a:endParaRPr lang="en-US" dirty="0"/>
          </a:p>
        </p:txBody>
      </p:sp>
      <p:pic>
        <p:nvPicPr>
          <p:cNvPr id="50178" name="Picture 2" descr="Download free photo of Signpost,road signs,sign,post,directio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3714750"/>
            <a:ext cx="4191000" cy="3143250"/>
          </a:xfrm>
          <a:prstGeom prst="rect">
            <a:avLst/>
          </a:prstGeom>
          <a:noFill/>
        </p:spPr>
      </p:pic>
      <p:pic>
        <p:nvPicPr>
          <p:cNvPr id="50182" name="Picture 6" descr="Signpost Road Signs Sign - Free image on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假教导和假教师增加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 Increase in false teaching and false teachers </a:t>
            </a:r>
            <a:r>
              <a:rPr lang="en-US" sz="2000" i="1" dirty="0" smtClean="0"/>
              <a:t> </a:t>
            </a: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提摩太后书第三章</a:t>
            </a:r>
            <a:r>
              <a:rPr lang="en-US" sz="2400" dirty="0" smtClean="0"/>
              <a:t>(2 Timothy 3)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艰难时代（危险）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Perilous times (Dangerous)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自私自利（关注正面的自我形象）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Self-love (Focus on positive self-image) 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贪爱钱财（金钱获利远超道德信念）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Love of money (Monetary gain outweighs moral conviction)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自夸狂傲 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对罪恶的骄傲成为美德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)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Boastful, proud (Pride in sin becomes a virtue)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28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429000"/>
            <a:ext cx="838200" cy="838200"/>
          </a:xfrm>
          <a:prstGeom prst="rect">
            <a:avLst/>
          </a:prstGeom>
          <a:noFill/>
        </p:spPr>
      </p:pic>
      <p:pic>
        <p:nvPicPr>
          <p:cNvPr id="16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48200"/>
            <a:ext cx="838200" cy="838200"/>
          </a:xfrm>
          <a:prstGeom prst="rect">
            <a:avLst/>
          </a:prstGeom>
          <a:noFill/>
        </p:spPr>
      </p:pic>
      <p:pic>
        <p:nvPicPr>
          <p:cNvPr id="17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虐待加增（性、语言、身体、精神）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Increase in abuse (Sexual, verbal, physical, mental)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提摩太后书第三章</a:t>
            </a:r>
            <a:r>
              <a:rPr lang="en-US" sz="2400" dirty="0" smtClean="0"/>
              <a:t>  (2 Timothy 3)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孩子对父母的悖逆（父母失去了权威的角色）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indent="-168275">
              <a:buFont typeface="Arial" charset="0"/>
              <a:buChar char="•"/>
            </a:pPr>
            <a:r>
              <a:rPr lang="en-US" sz="2000" i="1" dirty="0" smtClean="0"/>
              <a:t>Disobedience to their parents (Parents lose their role as authorities)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忘恩负义（不感恩）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Ungratefulness (Unthankful)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心不圣洁（不分别为圣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/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与罪恶同流合污）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Unholy (Not set apart / Doing evil like others)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冷漠无情（以冷漠无爱的方式对待他人）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Unloving (Treating others in unloving ways)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3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429000"/>
            <a:ext cx="838200" cy="838200"/>
          </a:xfrm>
          <a:prstGeom prst="rect">
            <a:avLst/>
          </a:prstGeom>
          <a:noFill/>
        </p:spPr>
      </p:pic>
      <p:pic>
        <p:nvPicPr>
          <p:cNvPr id="16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48200"/>
            <a:ext cx="838200" cy="838200"/>
          </a:xfrm>
          <a:prstGeom prst="rect">
            <a:avLst/>
          </a:prstGeom>
          <a:noFill/>
        </p:spPr>
      </p:pic>
      <p:pic>
        <p:nvPicPr>
          <p:cNvPr id="17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不愿和解（对过去的恩怨心怀苦毒）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Unforgiving (Increase in bitterness regarding past offenses)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提摩太后书第三章</a:t>
            </a:r>
            <a:r>
              <a:rPr lang="en-US" sz="2400" dirty="0" smtClean="0"/>
              <a:t>  (2 Timothy 3)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好说谗言（诬告和烂讼增加）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Slanderous (Increase in false accusations)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毫无节制（食物、词汇、酒精、药物、上瘾）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Without self-control (Food, words, alcohol, drugs, addictions)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蛮横凶暴（从未见过的残忍犯罪增加）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Increase in Brutality (Ever increasing shockingly brutal crimes)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不爱良善（对以前公认的美德加以嘲笑）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Not lovers of the good (Scorning virtues once praised)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3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429000"/>
            <a:ext cx="838200" cy="838200"/>
          </a:xfrm>
          <a:prstGeom prst="rect">
            <a:avLst/>
          </a:prstGeom>
          <a:noFill/>
        </p:spPr>
      </p:pic>
      <p:pic>
        <p:nvPicPr>
          <p:cNvPr id="16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48200"/>
            <a:ext cx="838200" cy="838200"/>
          </a:xfrm>
          <a:prstGeom prst="rect">
            <a:avLst/>
          </a:prstGeom>
          <a:noFill/>
        </p:spPr>
      </p:pic>
      <p:pic>
        <p:nvPicPr>
          <p:cNvPr id="17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出卖朋友（这些人策划邪恶阴谋）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Treacherous (Those who plan evil plots)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提摩太后书第三章</a:t>
            </a:r>
            <a:r>
              <a:rPr lang="en-US" sz="2400" dirty="0" smtClean="0"/>
              <a:t>  (2 Timothy 3)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任意妄为（行动快速）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Rash (Quick to act)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自高自大（说大话）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Conceited (Braggadocios) 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沉溺享乐，不爱上帝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Lovers of pleasure rather than lovers of God 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欺哄妇女以满足邪情私欲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Deception of women for personal pleasure</a:t>
            </a:r>
          </a:p>
        </p:txBody>
      </p:sp>
      <p:pic>
        <p:nvPicPr>
          <p:cNvPr id="13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429000"/>
            <a:ext cx="838200" cy="838200"/>
          </a:xfrm>
          <a:prstGeom prst="rect">
            <a:avLst/>
          </a:prstGeom>
          <a:noFill/>
        </p:spPr>
      </p:pic>
      <p:pic>
        <p:nvPicPr>
          <p:cNvPr id="16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48200"/>
            <a:ext cx="838200" cy="838200"/>
          </a:xfrm>
          <a:prstGeom prst="rect">
            <a:avLst/>
          </a:prstGeom>
          <a:noFill/>
        </p:spPr>
      </p:pic>
      <p:pic>
        <p:nvPicPr>
          <p:cNvPr id="17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b="1" dirty="0" smtClean="0"/>
              <a:t>徒有敬虔的外貌，却无敬虔的实质</a:t>
            </a:r>
            <a:r>
              <a:rPr lang="en-US" altLang="zh-CN" sz="2800" b="1" dirty="0" smtClean="0"/>
              <a:t>(</a:t>
            </a:r>
            <a:r>
              <a:rPr lang="zh-CN" altLang="en-US" sz="2800" b="1" dirty="0" smtClean="0"/>
              <a:t>不是圣洁，       乃是道德</a:t>
            </a:r>
            <a:r>
              <a:rPr lang="en-US" altLang="zh-CN" sz="2800" b="1" dirty="0" smtClean="0"/>
              <a:t>)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Having a form of godliness but denying its power (Morality, not holiness)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/>
              <a:t>提摩太后书第三章</a:t>
            </a:r>
            <a:r>
              <a:rPr lang="en-US" sz="3600" dirty="0" smtClean="0"/>
              <a:t>(2 Timothy 3)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2590800"/>
            <a:ext cx="91440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虽然常常学习，但总是不能明白真理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比如大学教授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)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Always learning but never able to come to a knowledge of the truth (</a:t>
            </a:r>
            <a:r>
              <a:rPr lang="en-US" i="1" dirty="0" err="1" smtClean="0"/>
              <a:t>ie</a:t>
            </a:r>
            <a:r>
              <a:rPr lang="en-US" i="1" dirty="0" smtClean="0"/>
              <a:t>: college professors)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5720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堕落的宗教领袖敌对圣经真理（如，同性恋牧师）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Biblical truth opposed by depraved religious leaders (</a:t>
            </a:r>
            <a:r>
              <a:rPr lang="en-US" i="1" dirty="0" err="1" smtClean="0"/>
              <a:t>ie</a:t>
            </a:r>
            <a:r>
              <a:rPr lang="en-US" i="1" dirty="0" smtClean="0"/>
              <a:t>: Gay pastors)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3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82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假弥赛亚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会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欺骗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众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人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False messiahs deceive many </a:t>
            </a:r>
            <a:r>
              <a:rPr lang="en-US" sz="2000" i="1" dirty="0" smtClean="0"/>
              <a:t> </a:t>
            </a: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马太福音第</a:t>
            </a:r>
            <a:r>
              <a:rPr lang="en-US" altLang="zh-CN" sz="4000" dirty="0" smtClean="0"/>
              <a:t>24</a:t>
            </a:r>
            <a:r>
              <a:rPr lang="zh-CN" altLang="en-US" sz="4000" dirty="0" smtClean="0"/>
              <a:t>章</a:t>
            </a:r>
            <a:r>
              <a:rPr lang="en-US" sz="2400" dirty="0" smtClean="0"/>
              <a:t>  (Matthew 24)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战争和战争的风声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Wars and rumors of war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民族将与民族激烈互斗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Nations actively condemning other nations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到处都有饥荒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Famines in a variety of places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各处都有地震发生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Earthquakes in a variety of places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3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429000"/>
            <a:ext cx="838200" cy="838200"/>
          </a:xfrm>
          <a:prstGeom prst="rect">
            <a:avLst/>
          </a:prstGeom>
          <a:noFill/>
        </p:spPr>
      </p:pic>
      <p:pic>
        <p:nvPicPr>
          <p:cNvPr id="16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48200"/>
            <a:ext cx="838200" cy="838200"/>
          </a:xfrm>
          <a:prstGeom prst="rect">
            <a:avLst/>
          </a:prstGeom>
          <a:noFill/>
        </p:spPr>
      </p:pic>
      <p:pic>
        <p:nvPicPr>
          <p:cNvPr id="17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3 VIEWS OF THE RAPTURE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4578" name="Picture 2" descr="What about the rapture? | The Watchman's P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110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774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88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被提的三种观点</a:t>
            </a:r>
            <a:endParaRPr lang="en-US" sz="8800" b="1" cap="all" dirty="0" smtClean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  <a:p>
            <a:pPr algn="ctr"/>
            <a:endParaRPr lang="en-US" sz="28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pic>
        <p:nvPicPr>
          <p:cNvPr id="38918" name="Picture 6" descr="Snow GIFs - Get the best GIF on GIPH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52400" y="1981200"/>
            <a:ext cx="89916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对基督徒的迫害和杀害不断增加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Increased Persecution &amp; Murder of Christians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马太福音第</a:t>
            </a:r>
            <a:r>
              <a:rPr lang="en-US" altLang="zh-CN" sz="4000" dirty="0" smtClean="0"/>
              <a:t>24</a:t>
            </a:r>
            <a:r>
              <a:rPr lang="zh-CN" altLang="en-US" sz="4000" dirty="0" smtClean="0"/>
              <a:t>章</a:t>
            </a:r>
            <a:r>
              <a:rPr lang="en-US" sz="2400" dirty="0" smtClean="0"/>
              <a:t>  (Matthew 24)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全球性反基督徒的偏见盛行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Worldwide Anti-Christian bias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许多人放弃信仰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Many will turn away from the faith they once believed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基督徒之间会互相出卖，彼此憎恨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Christians will betray and hate each other, 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假先知会欺骗众人（教堂里座无虚席，但灵魂空虚）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 False prophets deceive many (Full churches, empty souls)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3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429000"/>
            <a:ext cx="838200" cy="838200"/>
          </a:xfrm>
          <a:prstGeom prst="rect">
            <a:avLst/>
          </a:prstGeom>
          <a:noFill/>
        </p:spPr>
      </p:pic>
      <p:pic>
        <p:nvPicPr>
          <p:cNvPr id="16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48200"/>
            <a:ext cx="838200" cy="838200"/>
          </a:xfrm>
          <a:prstGeom prst="rect">
            <a:avLst/>
          </a:prstGeom>
          <a:noFill/>
        </p:spPr>
      </p:pic>
      <p:pic>
        <p:nvPicPr>
          <p:cNvPr id="17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邪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恶增加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Increase of wickedness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/>
              <a:t>马太福音第</a:t>
            </a:r>
            <a:r>
              <a:rPr lang="en-US" altLang="zh-CN" sz="4400" dirty="0" smtClean="0"/>
              <a:t>24</a:t>
            </a:r>
            <a:r>
              <a:rPr lang="zh-CN" altLang="en-US" sz="3600" dirty="0" smtClean="0"/>
              <a:t>章</a:t>
            </a:r>
            <a:r>
              <a:rPr lang="en-US" sz="3600" dirty="0" smtClean="0"/>
              <a:t>  (Matthew 24)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爱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心渐趋冷淡（如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: 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堕胎，虐待老人和儿童）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the love of most will grow cold (</a:t>
            </a:r>
            <a:r>
              <a:rPr lang="en-US" i="1" dirty="0" err="1" smtClean="0"/>
              <a:t>ie</a:t>
            </a:r>
            <a:r>
              <a:rPr lang="en-US" i="1" dirty="0" smtClean="0"/>
              <a:t>: abortion, elder abuse, child abuse)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1440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全世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界都能接触到福音（网络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, 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电台电视，社交媒体）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The world will have access to the Gospel (Internet, radio, television, books)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3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4290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以色列重新建国（但以理书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9/1948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 Israel becomes a nation: (Daniel 9 / 1948)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其它迹象</a:t>
            </a:r>
            <a:r>
              <a:rPr lang="en-US" sz="2400" dirty="0" smtClean="0"/>
              <a:t>(Miscellaneous)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以色列重新获得耶路撒冷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路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21:24/1967)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Israel regains Jerusalem: (Luke 21:24 / 1967)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144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推动无现金社会的运动（启示录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13:16-17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Movement toward a cashless society (Rev. 13:16-17)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全世界能同时看到大事发生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启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.11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章中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个见证人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,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互联网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)    </a:t>
            </a:r>
            <a:r>
              <a:rPr lang="en-US" i="1" dirty="0" smtClean="0"/>
              <a:t>Ability to see events worldwide (2 Witnesses in Rev. 11; internet)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核能力（启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8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Nuclear capability (Rev. 8)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3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429000"/>
            <a:ext cx="838200" cy="838200"/>
          </a:xfrm>
          <a:prstGeom prst="rect">
            <a:avLst/>
          </a:prstGeom>
          <a:noFill/>
        </p:spPr>
      </p:pic>
      <p:pic>
        <p:nvPicPr>
          <p:cNvPr id="16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48200"/>
            <a:ext cx="838200" cy="838200"/>
          </a:xfrm>
          <a:prstGeom prst="rect">
            <a:avLst/>
          </a:prstGeom>
          <a:noFill/>
        </p:spPr>
      </p:pic>
      <p:pic>
        <p:nvPicPr>
          <p:cNvPr id="17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各国惊恐不安（路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21:25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Distress and confusion internationally” (Luke 21:25)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其它迹象</a:t>
            </a:r>
            <a:r>
              <a:rPr lang="en-US" sz="2400" dirty="0" smtClean="0"/>
              <a:t>  (Miscellaneous)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2133600"/>
            <a:ext cx="9144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庞大的军队数目（启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16; 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但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Huge military numbers (Rev. 16; Dan. 2)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3352800"/>
            <a:ext cx="9144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离弃真道，追随邪灵和鬼魔的学说（提前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4:1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Great Apostasy follows Demonic Teachings (1 Tim. 4:1)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预备重建犹太人圣殿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Preparation for rebuilding the Jewish temple 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对以色列的敌意不断增加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Increased hostility towards Israel </a:t>
            </a:r>
            <a:endParaRPr lang="en-US" dirty="0" smtClean="0"/>
          </a:p>
        </p:txBody>
      </p:sp>
      <p:pic>
        <p:nvPicPr>
          <p:cNvPr id="13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429000"/>
            <a:ext cx="838200" cy="838200"/>
          </a:xfrm>
          <a:prstGeom prst="rect">
            <a:avLst/>
          </a:prstGeom>
          <a:noFill/>
        </p:spPr>
      </p:pic>
      <p:pic>
        <p:nvPicPr>
          <p:cNvPr id="16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48200"/>
            <a:ext cx="838200" cy="838200"/>
          </a:xfrm>
          <a:prstGeom prst="rect">
            <a:avLst/>
          </a:prstGeom>
          <a:noFill/>
        </p:spPr>
      </p:pic>
      <p:pic>
        <p:nvPicPr>
          <p:cNvPr id="17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67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对世界政府的推动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Movement toward a one-world government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 smtClean="0"/>
              <a:t>其它迹象</a:t>
            </a:r>
            <a:r>
              <a:rPr lang="en-US" sz="2400" dirty="0" smtClean="0"/>
              <a:t>  (Miscellaneous)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4572000" cy="1066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等等！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indent="-168275">
              <a:buFont typeface="Arial" charset="0"/>
              <a:buChar char="•"/>
            </a:pPr>
            <a:r>
              <a:rPr lang="en-US" sz="2000" dirty="0" smtClean="0"/>
              <a:t>And more!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2133600"/>
            <a:ext cx="9144000" cy="1447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168275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未得救的，欲壑难填的宗教领袖分裂教会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(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犹大书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)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indent="-168275">
              <a:buFont typeface="Arial" charset="0"/>
              <a:buChar char="•"/>
            </a:pPr>
            <a:r>
              <a:rPr lang="en-US" sz="2000" i="1" dirty="0" smtClean="0"/>
              <a:t>Unsaved, scoffing, lust-filled religious leaders divide the church (Jude)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3733800"/>
            <a:ext cx="9144000" cy="1600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036638" indent="-290513">
              <a:buFont typeface="Arial" charset="0"/>
              <a:buChar char="•"/>
            </a:pP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“人子降临时的情形将像挪亚的时代”人们依旧我行我素（路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17:26-27</a:t>
            </a:r>
            <a:r>
              <a:rPr lang="zh-CN" altLang="en-US" sz="28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）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1371600" lvl="1" indent="-168275">
              <a:buFont typeface="Arial" charset="0"/>
              <a:buChar char="•"/>
            </a:pPr>
            <a:r>
              <a:rPr lang="en-US" i="1" dirty="0" smtClean="0"/>
              <a:t> “As it was in the days of Noah”, people doing what they deem okay (Luke 17:26‐27).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3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0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00"/>
            <a:ext cx="838200" cy="838200"/>
          </a:xfrm>
          <a:prstGeom prst="rect">
            <a:avLst/>
          </a:prstGeom>
          <a:noFill/>
        </p:spPr>
      </p:pic>
      <p:pic>
        <p:nvPicPr>
          <p:cNvPr id="16" name="Picture 4" descr="Street Signs PNG HD Transparent Street Signs HD.PNG Images. | Plus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4864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5562600" cy="4114800"/>
          </a:xfrm>
          <a:prstGeom prst="wedgeRectCallout">
            <a:avLst/>
          </a:prstGeom>
        </p:spPr>
        <p:txBody>
          <a:bodyPr>
            <a:normAutofit fontScale="90000"/>
          </a:bodyPr>
          <a:lstStyle/>
          <a:p>
            <a:r>
              <a:rPr lang="zh-CN" altLang="en-US" sz="8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A4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耶稣再来之                前还有什么              必须发生？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still has to happen before Jesus can come again?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Download asian buisnessman standing png - Free PNG Images | TOP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10200" y="399447"/>
            <a:ext cx="3486150" cy="64585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rprised PNG and vectors for Free Download- DLPNG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724274"/>
            <a:ext cx="3810000" cy="3133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没有</a:t>
            </a:r>
            <a:r>
              <a:rPr lang="en-US" altLang="zh-CN" sz="2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! </a:t>
            </a:r>
            <a:br>
              <a:rPr lang="en-US" altLang="zh-CN" sz="2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en-US" altLang="zh-CN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altLang="zh-CN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en-US" altLang="zh-CN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altLang="zh-CN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Nothing!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重要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en-US" altLang="zh-CN" dirty="0" smtClean="0">
                <a:solidFill>
                  <a:srgbClr val="FFC000"/>
                </a:solidFill>
              </a:rPr>
              <a:t/>
            </a:r>
            <a:br>
              <a:rPr lang="en-US" altLang="zh-CN" dirty="0" smtClean="0">
                <a:solidFill>
                  <a:srgbClr val="FFC000"/>
                </a:solidFill>
              </a:rPr>
            </a:br>
            <a:r>
              <a:rPr lang="en-US" altLang="zh-CN" sz="9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IMPORTANT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8686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约翰写到</a:t>
            </a:r>
            <a:r>
              <a:rPr lang="en-US" altLang="zh-CN" sz="5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: “</a:t>
            </a:r>
            <a:r>
              <a:rPr lang="zh-CN" altLang="en-US" sz="5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念这书上预言的和那些听见又遵守其中所记载的</a:t>
            </a:r>
            <a:r>
              <a:rPr lang="en-US" altLang="zh-CN" sz="5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,</a:t>
            </a:r>
            <a:r>
              <a:rPr lang="zh-CN" altLang="en-US" sz="5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都是有福的</a:t>
            </a:r>
            <a:r>
              <a:rPr lang="en-US" altLang="zh-CN" sz="5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,</a:t>
            </a:r>
            <a:r>
              <a:rPr lang="zh-CN" altLang="en-US" sz="5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因为日期近了</a:t>
            </a:r>
            <a:r>
              <a:rPr lang="en-US" altLang="zh-CN" sz="5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.”</a:t>
            </a:r>
            <a:endParaRPr lang="en-US" sz="50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algn="ctr"/>
            <a:r>
              <a:rPr lang="en-US" sz="2000" dirty="0" smtClean="0">
                <a:latin typeface="Arial Narrow" pitchFamily="34" charset="0"/>
              </a:rPr>
              <a:t>John wrote, “Blessed is the one who reads aloud the words of this prophecy, and blessed</a:t>
            </a:r>
          </a:p>
          <a:p>
            <a:pPr algn="ctr"/>
            <a:r>
              <a:rPr lang="en-US" sz="2000" dirty="0" smtClean="0">
                <a:latin typeface="Arial Narrow" pitchFamily="34" charset="0"/>
              </a:rPr>
              <a:t> are those who hear, and who keep what is written in it, for the time is near.” </a:t>
            </a:r>
          </a:p>
          <a:p>
            <a:pPr algn="ctr"/>
            <a:endParaRPr lang="en-US" sz="2000" dirty="0" smtClean="0">
              <a:latin typeface="Arial Narrow" pitchFamily="34" charset="0"/>
            </a:endParaRPr>
          </a:p>
          <a:p>
            <a:pPr algn="ctr"/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所以念之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…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听之</a:t>
            </a:r>
            <a:r>
              <a:rPr lang="en-US" altLang="zh-CN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…</a:t>
            </a:r>
            <a:r>
              <a:rPr lang="zh-CN" altLang="en-US" sz="5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遵守之</a:t>
            </a:r>
            <a:endParaRPr lang="en-US" sz="54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So READ IT…LISTEN TO IT…OBEY 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Nothing!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 descr="http://www.moonlightwebsites.com/images/rap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5766817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5075238"/>
            <a:ext cx="9144000" cy="17827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耶稣今天就可以回来！你准备好了吗？</a:t>
            </a:r>
            <a:endParaRPr kumimoji="0" lang="en-US" sz="3600" b="1" i="0" u="none" strike="noStrike" kern="1200" cap="none" spc="0" normalizeH="0" baseline="0" noProof="0" dirty="0" smtClean="0">
              <a:ln/>
              <a:solidFill>
                <a:schemeClr val="accent3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Jesus could come back today!</a:t>
            </a:r>
            <a:r>
              <a:rPr kumimoji="0" lang="en-US" sz="2000" b="1" i="0" u="none" strike="noStrike" kern="1200" cap="none" spc="0" normalizeH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Are you ready for Him?</a:t>
            </a:r>
            <a:endParaRPr kumimoji="0" lang="en-US" sz="2000" b="1" i="0" u="none" strike="noStrike" kern="1200" cap="none" spc="0" normalizeH="0" baseline="0" noProof="0" dirty="0">
              <a:ln/>
              <a:solidFill>
                <a:schemeClr val="accent3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433202685_8ac3b6f6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6455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sz="53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马冉阿他 </a:t>
            </a:r>
            <a:r>
              <a:rPr lang="en-US" sz="53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(“</a:t>
            </a:r>
            <a:r>
              <a:rPr lang="zh-CN" altLang="en-US" sz="53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主必快来</a:t>
            </a:r>
            <a:r>
              <a:rPr lang="en-US" altLang="zh-CN" sz="53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!”)</a:t>
            </a:r>
            <a:r>
              <a:rPr lang="en-US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6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Maranatha (“Jesus is coming Soon!”)</a:t>
            </a:r>
            <a:endParaRPr lang="en-US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所以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你们该彼此劝慰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互相建立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正如你们素常所行的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zh-CN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帖前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5:11)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encourage one another and build each other up, just as in fact you are doing.” 1 Thess . 5:11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zh-CN" altLang="en-US" sz="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末世的三种不同看法</a:t>
            </a:r>
            <a:r>
              <a:rPr lang="en-US" altLang="zh-CN" sz="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: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The 3 Main Views are…</a:t>
            </a:r>
            <a:endParaRPr kumimoji="0" lang="en-US" sz="28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28600" y="11430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Copperplate Gothic Bold" pitchFamily="34" charset="0"/>
              </a:rPr>
              <a:t>谢谢</a:t>
            </a:r>
            <a:r>
              <a:rPr lang="en-US" altLang="zh-CN" dirty="0" smtClean="0">
                <a:solidFill>
                  <a:schemeClr val="bg1"/>
                </a:solidFill>
                <a:latin typeface="Copperplate Gothic Bold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Century Gothic" pitchFamily="34" charset="0"/>
                <a:ea typeface="+mj-ea"/>
                <a:cs typeface="+mj-cs"/>
              </a:rPr>
              <a:t>THANK YOU</a:t>
            </a:r>
            <a:endParaRPr kumimoji="0" lang="en-US" sz="24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4863405"/>
            <a:ext cx="3962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如果您希望奉献支持事工，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请扫上面的二维码，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在微信上进行。</a:t>
            </a:r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4450" name="Picture 2" descr="image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400"/>
            <a:ext cx="2962275" cy="38471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909221"/>
            <a:ext cx="4495800" cy="48936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C00000"/>
                </a:solidFill>
              </a:rPr>
              <a:t>奉献支持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r>
              <a:rPr lang="zh-CN" alt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  </a:t>
            </a:r>
            <a:r>
              <a:rPr lang="en-US" altLang="zh-CN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1. </a:t>
            </a:r>
            <a:r>
              <a:rPr lang="zh-CN" altLang="en-US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请在祷告中记念我们</a:t>
            </a:r>
            <a:endParaRPr lang="zh-CN" altLang="en-US" sz="24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2400" dirty="0" smtClean="0"/>
              <a:t>       我们相信上帝会回应祂孩子们的祈祷。我们祷告不是要神照我们的旨意行，乃是我们要照祂的旨意行。请继续以感恩的心祈求神满足我们在智慧、方向、安全和财务上的需要。</a:t>
            </a:r>
          </a:p>
          <a:p>
            <a:pPr marL="457200" indent="-457200"/>
            <a:r>
              <a:rPr lang="zh-CN" alt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  </a:t>
            </a:r>
            <a:r>
              <a:rPr lang="en-US" altLang="zh-CN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2. </a:t>
            </a:r>
            <a:r>
              <a:rPr lang="zh-CN" altLang="en-US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请考虑给予事工财政支援</a:t>
            </a:r>
            <a:endParaRPr lang="zh-CN" altLang="en-US" sz="24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CN" altLang="en-US" sz="2400" dirty="0" smtClean="0"/>
              <a:t>       提供给中国基督徒的任何培训我们都不收费。所有的费用，包括课程开发，旅途费用都仰赖于忠心慷慨的支持者帮助支付。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0.gstatic.com/images?q=tbn:ANd9GcTHBtICUgM4tf431oc7euY9ovSS0O5irwdiqyU7mD23XPtYJl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1524000" cy="106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429000"/>
            <a:ext cx="9144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1524000" y="1981200"/>
            <a:ext cx="533400" cy="1981200"/>
          </a:xfrm>
          <a:prstGeom prst="up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 rot="5400000">
            <a:off x="647700" y="571500"/>
            <a:ext cx="2057400" cy="914400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676400" y="0"/>
            <a:ext cx="533400" cy="1905000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5257800"/>
            <a:ext cx="9144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 Black" pitchFamily="34" charset="0"/>
              </a:rPr>
              <a:t>“</a:t>
            </a:r>
            <a:r>
              <a:rPr lang="zh-CN" altLang="en-US" sz="6000" b="1" dirty="0" smtClean="0">
                <a:solidFill>
                  <a:schemeClr val="tx1"/>
                </a:solidFill>
                <a:latin typeface="Arial Black" pitchFamily="34" charset="0"/>
              </a:rPr>
              <a:t>灾前被提</a:t>
            </a:r>
            <a:r>
              <a:rPr lang="en-US" sz="6000" b="1" dirty="0" smtClean="0">
                <a:solidFill>
                  <a:schemeClr val="tx1"/>
                </a:solidFill>
                <a:latin typeface="Arial Black" pitchFamily="34" charset="0"/>
              </a:rPr>
              <a:t>”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“PRE-TRIB” RAPTURE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1242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62000" y="3124200"/>
            <a:ext cx="838200" cy="762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 flipV="1">
            <a:off x="8610600" y="0"/>
            <a:ext cx="533400" cy="3352800"/>
          </a:xfrm>
          <a:prstGeom prst="upArrow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flipV="1">
            <a:off x="8458200" y="0"/>
            <a:ext cx="533400" cy="3352800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1524000" y="381000"/>
            <a:ext cx="533400" cy="1600200"/>
          </a:xfrm>
          <a:prstGeom prst="up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76400" y="2971800"/>
            <a:ext cx="678180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大灾难</a:t>
            </a:r>
            <a:endParaRPr lang="en-US" sz="6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Century Gothic" pitchFamily="34" charset="0"/>
              </a:rPr>
              <a:t>TRIBULATION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6400" y="4343400"/>
            <a:ext cx="327660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 ½ 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5029200" y="4343400"/>
            <a:ext cx="33528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 ½ 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0.gstatic.com/images?q=tbn:ANd9GcTHBtICUgM4tf431oc7euY9ovSS0O5irwdiqyU7mD23XPtYJl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1524000" cy="106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429000"/>
            <a:ext cx="9144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572000" y="1981200"/>
            <a:ext cx="533400" cy="1981200"/>
          </a:xfrm>
          <a:prstGeom prst="up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 rot="5400000">
            <a:off x="3695700" y="571500"/>
            <a:ext cx="2057400" cy="914400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4724400" y="0"/>
            <a:ext cx="533400" cy="1905000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5257800"/>
            <a:ext cx="9144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 Black" pitchFamily="34" charset="0"/>
              </a:rPr>
              <a:t>“</a:t>
            </a:r>
            <a:r>
              <a:rPr lang="zh-CN" altLang="en-US" sz="6000" b="1" dirty="0" smtClean="0">
                <a:solidFill>
                  <a:schemeClr val="tx1"/>
                </a:solidFill>
                <a:latin typeface="Arial Black" pitchFamily="34" charset="0"/>
              </a:rPr>
              <a:t>灾中被提</a:t>
            </a:r>
            <a:r>
              <a:rPr lang="en-US" sz="6000" b="1" dirty="0" smtClean="0">
                <a:solidFill>
                  <a:schemeClr val="tx1"/>
                </a:solidFill>
                <a:latin typeface="Arial Black" pitchFamily="34" charset="0"/>
              </a:rPr>
              <a:t>”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“MID-TRIB” RAPTURE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1242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62000" y="3124200"/>
            <a:ext cx="838200" cy="762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 flipV="1">
            <a:off x="8610600" y="0"/>
            <a:ext cx="533400" cy="3352800"/>
          </a:xfrm>
          <a:prstGeom prst="upArrow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flipV="1">
            <a:off x="8458200" y="0"/>
            <a:ext cx="533400" cy="3352800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4572000" y="381000"/>
            <a:ext cx="533400" cy="1600200"/>
          </a:xfrm>
          <a:prstGeom prst="up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76400" y="2971800"/>
            <a:ext cx="678180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大灾难</a:t>
            </a:r>
            <a:endParaRPr lang="en-US" sz="6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Century Gothic" pitchFamily="34" charset="0"/>
              </a:rPr>
              <a:t>TRIBULATION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6400" y="4343400"/>
            <a:ext cx="327660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 ½ 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5029200" y="4343400"/>
            <a:ext cx="33528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 ½ 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0.gstatic.com/images?q=tbn:ANd9GcTHBtICUgM4tf431oc7euY9ovSS0O5irwdiqyU7mD23XPtYJl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371600"/>
            <a:ext cx="1676400" cy="106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429000"/>
            <a:ext cx="9144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7848600" y="1981200"/>
            <a:ext cx="533400" cy="1981200"/>
          </a:xfrm>
          <a:prstGeom prst="up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 rot="5400000">
            <a:off x="6972300" y="571500"/>
            <a:ext cx="2057400" cy="914400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257800"/>
            <a:ext cx="91440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 Black" pitchFamily="34" charset="0"/>
              </a:rPr>
              <a:t>“</a:t>
            </a:r>
            <a:r>
              <a:rPr lang="zh-CN" alt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灾</a:t>
            </a:r>
            <a:r>
              <a:rPr lang="zh-CN" altLang="en-US" sz="60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后</a:t>
            </a:r>
            <a:r>
              <a:rPr lang="zh-CN" alt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itchFamily="34" charset="0"/>
              </a:rPr>
              <a:t>被提</a:t>
            </a:r>
            <a:r>
              <a:rPr lang="en-US" sz="6000" b="1" dirty="0" smtClean="0">
                <a:solidFill>
                  <a:schemeClr val="tx1"/>
                </a:solidFill>
                <a:latin typeface="Arial Black" pitchFamily="34" charset="0"/>
              </a:rPr>
              <a:t>”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“POST-TRIB” RAPTURE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1242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62000" y="3124200"/>
            <a:ext cx="838200" cy="762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 flipV="1">
            <a:off x="8610600" y="0"/>
            <a:ext cx="533400" cy="3352800"/>
          </a:xfrm>
          <a:prstGeom prst="upArrow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flipV="1">
            <a:off x="8458200" y="0"/>
            <a:ext cx="533400" cy="3352800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76400" y="2971800"/>
            <a:ext cx="662940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大灾难</a:t>
            </a:r>
            <a:endParaRPr lang="en-US" sz="6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 smtClean="0">
                <a:latin typeface="Century Gothic" pitchFamily="34" charset="0"/>
              </a:rPr>
              <a:t>TRIBULATION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01000" y="0"/>
            <a:ext cx="533400" cy="1905000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7848600" y="381000"/>
            <a:ext cx="533400" cy="1600200"/>
          </a:xfrm>
          <a:prstGeom prst="up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676400" y="4343400"/>
            <a:ext cx="3276600" cy="457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 ½ 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5029200" y="4343400"/>
            <a:ext cx="33528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 ½ 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重要</a:t>
            </a:r>
            <a:r>
              <a:rPr lang="en-US" altLang="zh-CN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en-US" altLang="zh-CN" dirty="0" smtClean="0">
                <a:solidFill>
                  <a:srgbClr val="FFC000"/>
                </a:solidFill>
              </a:rPr>
              <a:t/>
            </a:r>
            <a:br>
              <a:rPr lang="en-US" altLang="zh-CN" dirty="0" smtClean="0">
                <a:solidFill>
                  <a:srgbClr val="FFC000"/>
                </a:solidFill>
              </a:rPr>
            </a:br>
            <a:r>
              <a:rPr lang="en-US" altLang="zh-CN" sz="9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IMPORTANT</a:t>
            </a:r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charset="0"/>
              <a:buChar char="•"/>
            </a:pP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当耶稣再来时我们都会惊异</a:t>
            </a: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.</a:t>
            </a:r>
          </a:p>
          <a:p>
            <a:pPr marL="685800" lvl="1" indent="-228600"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will ALL be surprised when Jesus comes</a:t>
            </a:r>
          </a:p>
          <a:p>
            <a:pPr marL="685800" lvl="1" indent="-228600">
              <a:buFont typeface="Arial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关于大灾难和千禧年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每一种观点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都有很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敬虔的学者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支持</a:t>
            </a: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itchFamily="34" charset="0"/>
              </a:rPr>
              <a:t>.</a:t>
            </a:r>
          </a:p>
          <a:p>
            <a:pPr marL="685800" lvl="1" indent="-228600"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There are godly scholars who support every position</a:t>
            </a:r>
          </a:p>
          <a:p>
            <a:pPr marL="685800" lvl="1" indent="-228600">
              <a:buFont typeface="Arial" charset="0"/>
              <a:buChar char="•"/>
            </a:pPr>
            <a:endParaRPr lang="en-US" sz="2000" dirty="0" smtClean="0">
              <a:latin typeface="Arial Narrow" pitchFamily="34" charset="0"/>
              <a:cs typeface="Arial" pitchFamily="34" charset="0"/>
            </a:endParaRPr>
          </a:p>
          <a:p>
            <a:pPr marL="685800" lvl="1" indent="-228600">
              <a:buFont typeface="Arial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这是基督徒之间的</a:t>
            </a: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内部</a:t>
            </a: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讨论</a:t>
            </a: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zh-CN" altLang="en-US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而不应该由此导致基督新妇的分裂</a:t>
            </a:r>
            <a:r>
              <a:rPr lang="en-US" altLang="zh-CN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zh-CN" sz="36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 Narrow" pitchFamily="34" charset="0"/>
            </a:endParaRPr>
          </a:p>
          <a:p>
            <a:pPr marL="685800" lvl="1" indent="-228600">
              <a:buFont typeface="Arial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This is an “In-House” discussion among Christians and should not be used to divide the Bride of Christ. </a:t>
            </a:r>
          </a:p>
        </p:txBody>
      </p:sp>
      <p:pic>
        <p:nvPicPr>
          <p:cNvPr id="33794" name="Picture 2" descr="File:Emblem-important-blue.svg -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7" name="Picture 2" descr="http://t0.gstatic.com/images?q=tbn:ANd9GcTHBtICUgM4tf431oc7euY9ovSS0O5irwdiqyU7mD23XPtYJl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84703"/>
            <a:ext cx="1524000" cy="7680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0" y="4343401"/>
            <a:ext cx="9144000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1524000" y="2895601"/>
            <a:ext cx="533400" cy="1981200"/>
          </a:xfrm>
          <a:prstGeom prst="up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Bent-Up Arrow 20"/>
          <p:cNvSpPr/>
          <p:nvPr/>
        </p:nvSpPr>
        <p:spPr>
          <a:xfrm rot="5400000">
            <a:off x="609600" y="1447803"/>
            <a:ext cx="2133600" cy="914400"/>
          </a:xfrm>
          <a:prstGeom prst="bent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1676400" y="990601"/>
            <a:ext cx="533400" cy="1828800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2000" y="4038601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62000" y="4038601"/>
            <a:ext cx="838200" cy="7620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 flipV="1">
            <a:off x="8610600" y="838200"/>
            <a:ext cx="533400" cy="3429000"/>
          </a:xfrm>
          <a:prstGeom prst="upArrow">
            <a:avLst/>
          </a:prstGeom>
          <a:solidFill>
            <a:srgbClr val="FFFF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Up Arrow 25"/>
          <p:cNvSpPr/>
          <p:nvPr/>
        </p:nvSpPr>
        <p:spPr>
          <a:xfrm flipV="1">
            <a:off x="8458200" y="838200"/>
            <a:ext cx="533400" cy="3429000"/>
          </a:xfrm>
          <a:prstGeom prst="upArrow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>
            <a:off x="1524000" y="1359409"/>
            <a:ext cx="533400" cy="1536192"/>
          </a:xfrm>
          <a:prstGeom prst="up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676400" y="3886201"/>
            <a:ext cx="6781800" cy="1371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大灾难</a:t>
            </a:r>
            <a:endParaRPr lang="en-US" sz="60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2800" dirty="0" smtClean="0">
                <a:latin typeface="Century Gothic" pitchFamily="34" charset="0"/>
              </a:rPr>
              <a:t>            TRIBULATION</a:t>
            </a:r>
            <a:endParaRPr lang="en-US" sz="2800" dirty="0">
              <a:latin typeface="Century Gothic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灾</a:t>
            </a:r>
            <a:r>
              <a:rPr lang="zh-CN" alt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前被提的依据</a:t>
            </a:r>
            <a:endParaRPr kumimoji="0" lang="en-US" sz="6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2770" name="Picture 2" descr="B-SPEAK! Online English Coac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990600"/>
            <a:ext cx="7315200" cy="49530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5867400"/>
            <a:ext cx="9144000" cy="990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normalizeH="0" baseline="0" noProof="0" dirty="0" smtClean="0">
                <a:solidFill>
                  <a:schemeClr val="bg1"/>
                </a:solidFill>
                <a:uLnTx/>
                <a:uFillTx/>
                <a:latin typeface="Century Gothic" pitchFamily="34" charset="0"/>
              </a:rPr>
              <a:t>REASONS GIVEN FOR A PRE-TRIBULATION RAPTURE</a:t>
            </a:r>
            <a:endParaRPr kumimoji="0" lang="en-US" sz="2400" i="0" u="none" strike="noStrike" kern="1200" normalizeH="0" baseline="0" noProof="0" dirty="0">
              <a:solidFill>
                <a:schemeClr val="bg1"/>
              </a:solidFill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9844</TotalTime>
  <Words>2866</Words>
  <Application>Microsoft Office PowerPoint</Application>
  <PresentationFormat>On-screen Show (4:3)</PresentationFormat>
  <Paragraphs>315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REV</vt:lpstr>
      <vt:lpstr>Slide 2</vt:lpstr>
      <vt:lpstr>Slide 3</vt:lpstr>
      <vt:lpstr>末世的三种不同看法:</vt:lpstr>
      <vt:lpstr>Slide 5</vt:lpstr>
      <vt:lpstr>Slide 6</vt:lpstr>
      <vt:lpstr>Slide 7</vt:lpstr>
      <vt:lpstr>重要:  IMPORTANT</vt:lpstr>
      <vt:lpstr> 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  </vt:lpstr>
      <vt:lpstr>Slide 18</vt:lpstr>
      <vt:lpstr>Slide 19</vt:lpstr>
      <vt:lpstr>Slide 20</vt:lpstr>
      <vt:lpstr>Slide 21</vt:lpstr>
      <vt:lpstr>时候近了 的迹象…   (Signs that the time is near…)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耶稣再来之                前还有什么              必须发生？  What still has to happen before Jesus can come again?</vt:lpstr>
      <vt:lpstr>没有!    Nothing!</vt:lpstr>
      <vt:lpstr>重要:  IMPORTANT</vt:lpstr>
      <vt:lpstr>Nothing!</vt:lpstr>
      <vt:lpstr>马冉阿他 (“主必快来!”) Maranatha (“Jesus is coming Soon!”)</vt:lpstr>
      <vt:lpstr>谢谢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Johnnie achord</dc:creator>
  <cp:lastModifiedBy>Shulan</cp:lastModifiedBy>
  <cp:revision>707</cp:revision>
  <dcterms:created xsi:type="dcterms:W3CDTF">2009-01-28T03:58:41Z</dcterms:created>
  <dcterms:modified xsi:type="dcterms:W3CDTF">2020-07-01T05:40:10Z</dcterms:modified>
</cp:coreProperties>
</file>