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01" r:id="rId2"/>
    <p:sldId id="353" r:id="rId3"/>
    <p:sldId id="354" r:id="rId4"/>
    <p:sldId id="310" r:id="rId5"/>
    <p:sldId id="274" r:id="rId6"/>
    <p:sldId id="298" r:id="rId7"/>
    <p:sldId id="299" r:id="rId8"/>
    <p:sldId id="313" r:id="rId9"/>
    <p:sldId id="355" r:id="rId10"/>
    <p:sldId id="311" r:id="rId11"/>
    <p:sldId id="290" r:id="rId12"/>
    <p:sldId id="351" r:id="rId13"/>
    <p:sldId id="331" r:id="rId14"/>
    <p:sldId id="332" r:id="rId15"/>
    <p:sldId id="333" r:id="rId16"/>
    <p:sldId id="338" r:id="rId17"/>
    <p:sldId id="334" r:id="rId18"/>
    <p:sldId id="335" r:id="rId19"/>
    <p:sldId id="336" r:id="rId20"/>
    <p:sldId id="337" r:id="rId21"/>
    <p:sldId id="339" r:id="rId22"/>
    <p:sldId id="340" r:id="rId23"/>
    <p:sldId id="341" r:id="rId24"/>
    <p:sldId id="343" r:id="rId25"/>
    <p:sldId id="347" r:id="rId26"/>
    <p:sldId id="349" r:id="rId27"/>
    <p:sldId id="352" r:id="rId28"/>
    <p:sldId id="345" r:id="rId29"/>
    <p:sldId id="344" r:id="rId30"/>
    <p:sldId id="342" r:id="rId31"/>
    <p:sldId id="348" r:id="rId32"/>
    <p:sldId id="346" r:id="rId33"/>
    <p:sldId id="350" r:id="rId34"/>
    <p:sldId id="312" r:id="rId35"/>
    <p:sldId id="323" r:id="rId36"/>
    <p:sldId id="35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FF99"/>
    <a:srgbClr val="FFD347"/>
    <a:srgbClr val="3366CC"/>
    <a:srgbClr val="339933"/>
    <a:srgbClr val="808000"/>
    <a:srgbClr val="990000"/>
    <a:srgbClr val="003300"/>
    <a:srgbClr val="663300"/>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70" d="100"/>
          <a:sy n="70" d="100"/>
        </p:scale>
        <p:origin x="-12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78792E-AC58-4D38-9D4B-22FC5D366AEF}" type="doc">
      <dgm:prSet loTypeId="urn:microsoft.com/office/officeart/2005/8/layout/radial4#1" loCatId="relationship" qsTypeId="urn:microsoft.com/office/officeart/2005/8/quickstyle/3d3#2" qsCatId="3D" csTypeId="urn:microsoft.com/office/officeart/2005/8/colors/colorful1#2" csCatId="colorful" phldr="1"/>
      <dgm:spPr/>
      <dgm:t>
        <a:bodyPr/>
        <a:lstStyle/>
        <a:p>
          <a:endParaRPr lang="en-US"/>
        </a:p>
      </dgm:t>
    </dgm:pt>
    <dgm:pt modelId="{0BFDCA85-1301-40AD-8C08-97CEC08D4E63}">
      <dgm:prSet phldrT="[Text]" custT="1">
        <dgm:style>
          <a:lnRef idx="0">
            <a:schemeClr val="dk1"/>
          </a:lnRef>
          <a:fillRef idx="3">
            <a:schemeClr val="dk1"/>
          </a:fillRef>
          <a:effectRef idx="3">
            <a:schemeClr val="dk1"/>
          </a:effectRef>
          <a:fontRef idx="minor">
            <a:schemeClr val="lt1"/>
          </a:fontRef>
        </dgm:style>
      </dgm:prSet>
      <dgm:spPr>
        <a:solidFill>
          <a:srgbClr val="FFC000"/>
        </a:solidFill>
        <a:effectLst>
          <a:glow rad="228600">
            <a:schemeClr val="accent6">
              <a:satMod val="175000"/>
              <a:alpha val="40000"/>
            </a:schemeClr>
          </a:glow>
        </a:effectLst>
      </dgm:spPr>
      <dgm:t>
        <a:bodyPr/>
        <a:lstStyle/>
        <a:p>
          <a:r>
            <a:rPr lang="zh-CN" altLang="en-US" sz="6000" b="1" dirty="0" smtClean="0">
              <a:ln>
                <a:solidFill>
                  <a:schemeClr val="tx1"/>
                </a:solidFill>
              </a:ln>
              <a:solidFill>
                <a:schemeClr val="tx1"/>
              </a:solidFill>
              <a:effectLst>
                <a:outerShdw blurRad="38100" dist="38100" dir="2700000" algn="tl">
                  <a:srgbClr val="000000">
                    <a:alpha val="43137"/>
                  </a:srgbClr>
                </a:outerShdw>
              </a:effectLst>
            </a:rPr>
            <a:t>圣灵</a:t>
          </a:r>
          <a:r>
            <a:rPr lang="en-US" sz="2800" dirty="0" smtClean="0">
              <a:ln>
                <a:solidFill>
                  <a:schemeClr val="tx1"/>
                </a:solidFill>
              </a:ln>
              <a:solidFill>
                <a:schemeClr val="tx1"/>
              </a:solidFill>
            </a:rPr>
            <a:t>Holy Spirit</a:t>
          </a:r>
          <a:endParaRPr lang="en-US" sz="2800" dirty="0">
            <a:ln>
              <a:solidFill>
                <a:schemeClr val="tx1"/>
              </a:solidFill>
            </a:ln>
            <a:solidFill>
              <a:schemeClr val="tx1"/>
            </a:solidFill>
          </a:endParaRPr>
        </a:p>
      </dgm:t>
    </dgm:pt>
    <dgm:pt modelId="{9F7E1C27-BF1D-4320-82B7-F4383FC74E5E}" type="parTrans" cxnId="{70145F07-B47E-40C1-901B-8D8134BF578F}">
      <dgm:prSet/>
      <dgm:spPr/>
      <dgm:t>
        <a:bodyPr/>
        <a:lstStyle/>
        <a:p>
          <a:endParaRPr lang="en-US">
            <a:ln>
              <a:solidFill>
                <a:schemeClr val="tx1"/>
              </a:solidFill>
            </a:ln>
            <a:solidFill>
              <a:schemeClr val="tx1"/>
            </a:solidFill>
          </a:endParaRPr>
        </a:p>
      </dgm:t>
    </dgm:pt>
    <dgm:pt modelId="{441914B8-9369-40C7-87DF-7CDD7D1118DB}" type="sibTrans" cxnId="{70145F07-B47E-40C1-901B-8D8134BF578F}">
      <dgm:prSet/>
      <dgm:spPr/>
      <dgm:t>
        <a:bodyPr/>
        <a:lstStyle/>
        <a:p>
          <a:endParaRPr lang="en-US">
            <a:ln>
              <a:solidFill>
                <a:schemeClr val="tx1"/>
              </a:solidFill>
            </a:ln>
            <a:solidFill>
              <a:schemeClr val="tx1"/>
            </a:solidFill>
          </a:endParaRPr>
        </a:p>
      </dgm:t>
    </dgm:pt>
    <dgm:pt modelId="{7F7BD2E0-0888-4D04-AA97-B15B51A9EAC5}">
      <dgm:prSet phldrT="[Text]" custT="1"/>
      <dgm:spPr/>
      <dgm:t>
        <a:bodyPr/>
        <a:lstStyle/>
        <a:p>
          <a:r>
            <a:rPr lang="zh-CN" altLang="en-US" sz="3600" dirty="0" smtClean="0">
              <a:ln>
                <a:solidFill>
                  <a:schemeClr val="tx1"/>
                </a:solidFill>
              </a:ln>
              <a:solidFill>
                <a:schemeClr val="tx1"/>
              </a:solidFill>
            </a:rPr>
            <a:t>在祷告中</a:t>
          </a:r>
          <a:endParaRPr lang="en-US" sz="3600" dirty="0" smtClean="0">
            <a:ln>
              <a:solidFill>
                <a:schemeClr val="tx1"/>
              </a:solidFill>
            </a:ln>
            <a:solidFill>
              <a:schemeClr val="tx1"/>
            </a:solidFill>
          </a:endParaRPr>
        </a:p>
        <a:p>
          <a:r>
            <a:rPr lang="en-US" sz="2800" dirty="0" smtClean="0">
              <a:ln>
                <a:solidFill>
                  <a:schemeClr val="tx1"/>
                </a:solidFill>
              </a:ln>
              <a:solidFill>
                <a:schemeClr val="tx1"/>
              </a:solidFill>
            </a:rPr>
            <a:t>In Prayer</a:t>
          </a:r>
          <a:endParaRPr lang="en-US" sz="2800" dirty="0">
            <a:ln>
              <a:solidFill>
                <a:schemeClr val="tx1"/>
              </a:solidFill>
            </a:ln>
            <a:solidFill>
              <a:schemeClr val="tx1"/>
            </a:solidFill>
          </a:endParaRPr>
        </a:p>
      </dgm:t>
    </dgm:pt>
    <dgm:pt modelId="{DF2AE00A-5E9F-4DF0-AE9B-4EBBDC54EC8F}" type="parTrans" cxnId="{3FF68732-F7AA-4C7F-8FCE-680DA7BD1335}">
      <dgm:prSet/>
      <dgm:spPr/>
      <dgm:t>
        <a:bodyPr/>
        <a:lstStyle/>
        <a:p>
          <a:endParaRPr lang="en-US">
            <a:ln>
              <a:solidFill>
                <a:schemeClr val="tx1"/>
              </a:solidFill>
            </a:ln>
            <a:solidFill>
              <a:schemeClr val="tx1"/>
            </a:solidFill>
          </a:endParaRPr>
        </a:p>
      </dgm:t>
    </dgm:pt>
    <dgm:pt modelId="{7B903A29-7B28-4BFF-8456-33FDEAC8D23E}" type="sibTrans" cxnId="{3FF68732-F7AA-4C7F-8FCE-680DA7BD1335}">
      <dgm:prSet/>
      <dgm:spPr/>
      <dgm:t>
        <a:bodyPr/>
        <a:lstStyle/>
        <a:p>
          <a:endParaRPr lang="en-US">
            <a:ln>
              <a:solidFill>
                <a:schemeClr val="tx1"/>
              </a:solidFill>
            </a:ln>
            <a:solidFill>
              <a:schemeClr val="tx1"/>
            </a:solidFill>
          </a:endParaRPr>
        </a:p>
      </dgm:t>
    </dgm:pt>
    <dgm:pt modelId="{B2F0FD82-522E-4A9B-8CFD-F3DB02485AD4}">
      <dgm:prSet phldrT="[Text]" custT="1"/>
      <dgm:spPr/>
      <dgm:t>
        <a:bodyPr/>
        <a:lstStyle/>
        <a:p>
          <a:r>
            <a:rPr lang="zh-CN" altLang="en-US" sz="3600" dirty="0" smtClean="0">
              <a:ln>
                <a:solidFill>
                  <a:schemeClr val="tx1"/>
                </a:solidFill>
              </a:ln>
              <a:solidFill>
                <a:schemeClr val="tx1"/>
              </a:solidFill>
            </a:rPr>
            <a:t>在敬拜中</a:t>
          </a:r>
          <a:endParaRPr lang="en-US" sz="3600" dirty="0" smtClean="0">
            <a:ln>
              <a:solidFill>
                <a:schemeClr val="tx1"/>
              </a:solidFill>
            </a:ln>
            <a:solidFill>
              <a:schemeClr val="tx1"/>
            </a:solidFill>
          </a:endParaRPr>
        </a:p>
        <a:p>
          <a:r>
            <a:rPr lang="en-US" sz="2800" dirty="0" smtClean="0">
              <a:ln>
                <a:solidFill>
                  <a:schemeClr val="tx1"/>
                </a:solidFill>
              </a:ln>
              <a:solidFill>
                <a:schemeClr val="tx1"/>
              </a:solidFill>
            </a:rPr>
            <a:t>In Worship</a:t>
          </a:r>
          <a:endParaRPr lang="en-US" sz="2800" dirty="0">
            <a:ln>
              <a:solidFill>
                <a:schemeClr val="tx1"/>
              </a:solidFill>
            </a:ln>
            <a:solidFill>
              <a:schemeClr val="tx1"/>
            </a:solidFill>
          </a:endParaRPr>
        </a:p>
      </dgm:t>
    </dgm:pt>
    <dgm:pt modelId="{F594706B-50DA-4CD1-A52A-01C6D4EDC138}" type="parTrans" cxnId="{A80B300D-57DE-491C-982C-4DA00FD92596}">
      <dgm:prSet/>
      <dgm:spPr/>
      <dgm:t>
        <a:bodyPr/>
        <a:lstStyle/>
        <a:p>
          <a:endParaRPr lang="en-US">
            <a:ln>
              <a:solidFill>
                <a:schemeClr val="tx1"/>
              </a:solidFill>
            </a:ln>
            <a:solidFill>
              <a:schemeClr val="tx1"/>
            </a:solidFill>
          </a:endParaRPr>
        </a:p>
      </dgm:t>
    </dgm:pt>
    <dgm:pt modelId="{7FE49D63-64DB-4E6A-95CB-7A46E7CC8FE5}" type="sibTrans" cxnId="{A80B300D-57DE-491C-982C-4DA00FD92596}">
      <dgm:prSet/>
      <dgm:spPr/>
      <dgm:t>
        <a:bodyPr/>
        <a:lstStyle/>
        <a:p>
          <a:endParaRPr lang="en-US">
            <a:ln>
              <a:solidFill>
                <a:schemeClr val="tx1"/>
              </a:solidFill>
            </a:ln>
            <a:solidFill>
              <a:schemeClr val="tx1"/>
            </a:solidFill>
          </a:endParaRPr>
        </a:p>
      </dgm:t>
    </dgm:pt>
    <dgm:pt modelId="{53662DFC-B9CA-4C47-BEB1-4AF477175C7F}">
      <dgm:prSet phldrT="[Text]" custT="1"/>
      <dgm:spPr/>
      <dgm:t>
        <a:bodyPr/>
        <a:lstStyle/>
        <a:p>
          <a:r>
            <a:rPr lang="zh-CN" altLang="en-US" sz="3600" dirty="0" smtClean="0">
              <a:ln>
                <a:solidFill>
                  <a:schemeClr val="tx1"/>
                </a:solidFill>
              </a:ln>
              <a:solidFill>
                <a:schemeClr val="tx1"/>
              </a:solidFill>
            </a:rPr>
            <a:t>在救恩中</a:t>
          </a:r>
          <a:endParaRPr lang="en-US" sz="3600" dirty="0" smtClean="0">
            <a:ln>
              <a:solidFill>
                <a:schemeClr val="tx1"/>
              </a:solidFill>
            </a:ln>
            <a:solidFill>
              <a:schemeClr val="tx1"/>
            </a:solidFill>
          </a:endParaRPr>
        </a:p>
        <a:p>
          <a:r>
            <a:rPr lang="en-US" sz="2800" dirty="0" smtClean="0">
              <a:ln>
                <a:solidFill>
                  <a:schemeClr val="tx1"/>
                </a:solidFill>
              </a:ln>
              <a:solidFill>
                <a:schemeClr val="tx1"/>
              </a:solidFill>
            </a:rPr>
            <a:t>In Salvation</a:t>
          </a:r>
          <a:endParaRPr lang="en-US" sz="2800" dirty="0">
            <a:ln>
              <a:solidFill>
                <a:schemeClr val="tx1"/>
              </a:solidFill>
            </a:ln>
            <a:solidFill>
              <a:schemeClr val="tx1"/>
            </a:solidFill>
          </a:endParaRPr>
        </a:p>
      </dgm:t>
    </dgm:pt>
    <dgm:pt modelId="{FB9F25FB-42F0-44D3-8EF0-F4B6A344432F}" type="parTrans" cxnId="{54ACFACA-E4B5-4073-831D-D77ECFB5D5D0}">
      <dgm:prSet/>
      <dgm:spPr/>
      <dgm:t>
        <a:bodyPr/>
        <a:lstStyle/>
        <a:p>
          <a:endParaRPr lang="en-US">
            <a:ln>
              <a:solidFill>
                <a:schemeClr val="tx1"/>
              </a:solidFill>
            </a:ln>
            <a:solidFill>
              <a:schemeClr val="tx1"/>
            </a:solidFill>
          </a:endParaRPr>
        </a:p>
      </dgm:t>
    </dgm:pt>
    <dgm:pt modelId="{0FAA3519-C7C1-47DD-A250-680599776860}" type="sibTrans" cxnId="{54ACFACA-E4B5-4073-831D-D77ECFB5D5D0}">
      <dgm:prSet/>
      <dgm:spPr/>
      <dgm:t>
        <a:bodyPr/>
        <a:lstStyle/>
        <a:p>
          <a:endParaRPr lang="en-US">
            <a:ln>
              <a:solidFill>
                <a:schemeClr val="tx1"/>
              </a:solidFill>
            </a:ln>
            <a:solidFill>
              <a:schemeClr val="tx1"/>
            </a:solidFill>
          </a:endParaRPr>
        </a:p>
      </dgm:t>
    </dgm:pt>
    <dgm:pt modelId="{047D6B9A-4D4F-4459-9E67-9A7C46204167}">
      <dgm:prSet custT="1"/>
      <dgm:spPr/>
      <dgm:t>
        <a:bodyPr/>
        <a:lstStyle/>
        <a:p>
          <a:r>
            <a:rPr lang="zh-CN" altLang="en-US" sz="3300" dirty="0" smtClean="0">
              <a:ln>
                <a:solidFill>
                  <a:schemeClr val="tx1"/>
                </a:solidFill>
              </a:ln>
              <a:solidFill>
                <a:schemeClr val="tx1"/>
              </a:solidFill>
            </a:rPr>
            <a:t>在试探中</a:t>
          </a:r>
          <a:endParaRPr lang="en-US" sz="3300" dirty="0" smtClean="0">
            <a:ln>
              <a:solidFill>
                <a:schemeClr val="tx1"/>
              </a:solidFill>
            </a:ln>
            <a:solidFill>
              <a:schemeClr val="tx1"/>
            </a:solidFill>
          </a:endParaRPr>
        </a:p>
        <a:p>
          <a:r>
            <a:rPr lang="en-US" sz="2800" dirty="0" smtClean="0">
              <a:ln>
                <a:solidFill>
                  <a:schemeClr val="tx1"/>
                </a:solidFill>
              </a:ln>
              <a:solidFill>
                <a:schemeClr val="tx1"/>
              </a:solidFill>
            </a:rPr>
            <a:t>In Temptation</a:t>
          </a:r>
          <a:endParaRPr lang="en-US" sz="2800" dirty="0">
            <a:ln>
              <a:solidFill>
                <a:schemeClr val="tx1"/>
              </a:solidFill>
            </a:ln>
            <a:solidFill>
              <a:schemeClr val="tx1"/>
            </a:solidFill>
          </a:endParaRPr>
        </a:p>
      </dgm:t>
    </dgm:pt>
    <dgm:pt modelId="{ADACF2C5-15D4-4E24-A4A2-7C0A306C3A78}" type="parTrans" cxnId="{DFCFFB84-1C16-4B65-B59F-7B61F6B58B1E}">
      <dgm:prSet/>
      <dgm:spPr/>
      <dgm:t>
        <a:bodyPr/>
        <a:lstStyle/>
        <a:p>
          <a:endParaRPr lang="en-US">
            <a:ln>
              <a:solidFill>
                <a:schemeClr val="tx1"/>
              </a:solidFill>
            </a:ln>
            <a:solidFill>
              <a:schemeClr val="tx1"/>
            </a:solidFill>
          </a:endParaRPr>
        </a:p>
      </dgm:t>
    </dgm:pt>
    <dgm:pt modelId="{33B72E5F-EF71-4F3F-8C57-1473CBCC1B2F}" type="sibTrans" cxnId="{DFCFFB84-1C16-4B65-B59F-7B61F6B58B1E}">
      <dgm:prSet/>
      <dgm:spPr/>
      <dgm:t>
        <a:bodyPr/>
        <a:lstStyle/>
        <a:p>
          <a:endParaRPr lang="en-US">
            <a:ln>
              <a:solidFill>
                <a:schemeClr val="tx1"/>
              </a:solidFill>
            </a:ln>
            <a:solidFill>
              <a:schemeClr val="tx1"/>
            </a:solidFill>
          </a:endParaRPr>
        </a:p>
      </dgm:t>
    </dgm:pt>
    <dgm:pt modelId="{A87169F1-3B31-42F9-AB2B-73C5923103E2}">
      <dgm:prSet custT="1"/>
      <dgm:spPr/>
      <dgm:t>
        <a:bodyPr/>
        <a:lstStyle/>
        <a:p>
          <a:r>
            <a:rPr lang="zh-CN" altLang="en-US" sz="3600" b="1" dirty="0" smtClean="0">
              <a:solidFill>
                <a:schemeClr val="tx1"/>
              </a:solidFill>
              <a:latin typeface="宋体" pitchFamily="2" charset="-122"/>
              <a:ea typeface="宋体" pitchFamily="2" charset="-122"/>
            </a:rPr>
            <a:t>在服事中</a:t>
          </a:r>
          <a:endParaRPr lang="en-US" altLang="zh-CN" sz="3600" b="1" dirty="0" smtClean="0">
            <a:solidFill>
              <a:schemeClr val="tx1"/>
            </a:solidFill>
            <a:latin typeface="宋体" pitchFamily="2" charset="-122"/>
            <a:ea typeface="宋体" pitchFamily="2" charset="-122"/>
          </a:endParaRPr>
        </a:p>
        <a:p>
          <a:r>
            <a:rPr lang="en-US" altLang="zh-CN" sz="3600" b="1" dirty="0" smtClean="0">
              <a:solidFill>
                <a:schemeClr val="tx1"/>
              </a:solidFill>
            </a:rPr>
            <a:t>In Service</a:t>
          </a:r>
          <a:endParaRPr lang="en-US" sz="3600" b="1" dirty="0">
            <a:solidFill>
              <a:schemeClr val="tx1"/>
            </a:solidFill>
          </a:endParaRPr>
        </a:p>
      </dgm:t>
    </dgm:pt>
    <dgm:pt modelId="{D80BE3D0-CC69-411F-9055-E8FD3F6B2AED}" type="parTrans" cxnId="{D3C87E09-995C-4FF8-82B0-5DB3DCE897A5}">
      <dgm:prSet/>
      <dgm:spPr/>
      <dgm:t>
        <a:bodyPr/>
        <a:lstStyle/>
        <a:p>
          <a:endParaRPr lang="en-US"/>
        </a:p>
      </dgm:t>
    </dgm:pt>
    <dgm:pt modelId="{49E8AC54-AE16-4B5C-8F86-DCC710DC31EB}" type="sibTrans" cxnId="{D3C87E09-995C-4FF8-82B0-5DB3DCE897A5}">
      <dgm:prSet/>
      <dgm:spPr/>
      <dgm:t>
        <a:bodyPr/>
        <a:lstStyle/>
        <a:p>
          <a:endParaRPr lang="en-US"/>
        </a:p>
      </dgm:t>
    </dgm:pt>
    <dgm:pt modelId="{B89A029C-5D28-4D51-85E0-C325333DC3DC}" type="pres">
      <dgm:prSet presAssocID="{F978792E-AC58-4D38-9D4B-22FC5D366AEF}" presName="cycle" presStyleCnt="0">
        <dgm:presLayoutVars>
          <dgm:chMax val="1"/>
          <dgm:dir/>
          <dgm:animLvl val="ctr"/>
          <dgm:resizeHandles val="exact"/>
        </dgm:presLayoutVars>
      </dgm:prSet>
      <dgm:spPr/>
      <dgm:t>
        <a:bodyPr/>
        <a:lstStyle/>
        <a:p>
          <a:endParaRPr lang="en-US"/>
        </a:p>
      </dgm:t>
    </dgm:pt>
    <dgm:pt modelId="{31F10E53-0659-4096-8AFE-42DAC566C376}" type="pres">
      <dgm:prSet presAssocID="{0BFDCA85-1301-40AD-8C08-97CEC08D4E63}" presName="centerShape" presStyleLbl="node0" presStyleIdx="0" presStyleCnt="1"/>
      <dgm:spPr/>
      <dgm:t>
        <a:bodyPr/>
        <a:lstStyle/>
        <a:p>
          <a:endParaRPr lang="en-US"/>
        </a:p>
      </dgm:t>
    </dgm:pt>
    <dgm:pt modelId="{264F0BC2-964D-439A-BCC2-E330390ABF4C}" type="pres">
      <dgm:prSet presAssocID="{DF2AE00A-5E9F-4DF0-AE9B-4EBBDC54EC8F}" presName="parTrans" presStyleLbl="bgSibTrans2D1" presStyleIdx="0" presStyleCnt="5"/>
      <dgm:spPr/>
      <dgm:t>
        <a:bodyPr/>
        <a:lstStyle/>
        <a:p>
          <a:endParaRPr lang="en-US"/>
        </a:p>
      </dgm:t>
    </dgm:pt>
    <dgm:pt modelId="{F648F612-8716-4254-881C-CD16E9BF4C6B}" type="pres">
      <dgm:prSet presAssocID="{7F7BD2E0-0888-4D04-AA97-B15B51A9EAC5}" presName="node" presStyleLbl="node1" presStyleIdx="0" presStyleCnt="5" custRadScaleRad="100174" custRadScaleInc="603">
        <dgm:presLayoutVars>
          <dgm:bulletEnabled val="1"/>
        </dgm:presLayoutVars>
      </dgm:prSet>
      <dgm:spPr/>
      <dgm:t>
        <a:bodyPr/>
        <a:lstStyle/>
        <a:p>
          <a:endParaRPr lang="en-US"/>
        </a:p>
      </dgm:t>
    </dgm:pt>
    <dgm:pt modelId="{783FC9AF-EB2D-4603-B2BD-DDBE68375A88}" type="pres">
      <dgm:prSet presAssocID="{ADACF2C5-15D4-4E24-A4A2-7C0A306C3A78}" presName="parTrans" presStyleLbl="bgSibTrans2D1" presStyleIdx="1" presStyleCnt="5"/>
      <dgm:spPr/>
      <dgm:t>
        <a:bodyPr/>
        <a:lstStyle/>
        <a:p>
          <a:endParaRPr lang="en-US"/>
        </a:p>
      </dgm:t>
    </dgm:pt>
    <dgm:pt modelId="{D3F3F1E4-F2C9-426D-B8CC-52A13118D374}" type="pres">
      <dgm:prSet presAssocID="{047D6B9A-4D4F-4459-9E67-9A7C46204167}" presName="node" presStyleLbl="node1" presStyleIdx="1" presStyleCnt="5">
        <dgm:presLayoutVars>
          <dgm:bulletEnabled val="1"/>
        </dgm:presLayoutVars>
      </dgm:prSet>
      <dgm:spPr/>
      <dgm:t>
        <a:bodyPr/>
        <a:lstStyle/>
        <a:p>
          <a:endParaRPr lang="en-US"/>
        </a:p>
      </dgm:t>
    </dgm:pt>
    <dgm:pt modelId="{E6B2DB72-EED6-4CA1-81B4-65D9764FA6F6}" type="pres">
      <dgm:prSet presAssocID="{F594706B-50DA-4CD1-A52A-01C6D4EDC138}" presName="parTrans" presStyleLbl="bgSibTrans2D1" presStyleIdx="2" presStyleCnt="5"/>
      <dgm:spPr/>
      <dgm:t>
        <a:bodyPr/>
        <a:lstStyle/>
        <a:p>
          <a:endParaRPr lang="en-US"/>
        </a:p>
      </dgm:t>
    </dgm:pt>
    <dgm:pt modelId="{30905373-51D6-4FC9-9602-B192408F0F63}" type="pres">
      <dgm:prSet presAssocID="{B2F0FD82-522E-4A9B-8CFD-F3DB02485AD4}" presName="node" presStyleLbl="node1" presStyleIdx="2" presStyleCnt="5">
        <dgm:presLayoutVars>
          <dgm:bulletEnabled val="1"/>
        </dgm:presLayoutVars>
      </dgm:prSet>
      <dgm:spPr/>
      <dgm:t>
        <a:bodyPr/>
        <a:lstStyle/>
        <a:p>
          <a:endParaRPr lang="en-US"/>
        </a:p>
      </dgm:t>
    </dgm:pt>
    <dgm:pt modelId="{052F904E-149C-420E-830D-349D5A4E65A4}" type="pres">
      <dgm:prSet presAssocID="{FB9F25FB-42F0-44D3-8EF0-F4B6A344432F}" presName="parTrans" presStyleLbl="bgSibTrans2D1" presStyleIdx="3" presStyleCnt="5"/>
      <dgm:spPr/>
      <dgm:t>
        <a:bodyPr/>
        <a:lstStyle/>
        <a:p>
          <a:endParaRPr lang="en-US"/>
        </a:p>
      </dgm:t>
    </dgm:pt>
    <dgm:pt modelId="{7164B61D-DB06-45F5-9A25-18ABECBC4AEA}" type="pres">
      <dgm:prSet presAssocID="{53662DFC-B9CA-4C47-BEB1-4AF477175C7F}" presName="node" presStyleLbl="node1" presStyleIdx="3" presStyleCnt="5">
        <dgm:presLayoutVars>
          <dgm:bulletEnabled val="1"/>
        </dgm:presLayoutVars>
      </dgm:prSet>
      <dgm:spPr/>
      <dgm:t>
        <a:bodyPr/>
        <a:lstStyle/>
        <a:p>
          <a:endParaRPr lang="en-US"/>
        </a:p>
      </dgm:t>
    </dgm:pt>
    <dgm:pt modelId="{73D3B996-93E4-46CC-9157-AD57C1D0EFEB}" type="pres">
      <dgm:prSet presAssocID="{D80BE3D0-CC69-411F-9055-E8FD3F6B2AED}" presName="parTrans" presStyleLbl="bgSibTrans2D1" presStyleIdx="4" presStyleCnt="5"/>
      <dgm:spPr/>
    </dgm:pt>
    <dgm:pt modelId="{085F8AC9-90F5-40AC-8C96-064560F3DEC5}" type="pres">
      <dgm:prSet presAssocID="{A87169F1-3B31-42F9-AB2B-73C5923103E2}" presName="node" presStyleLbl="node1" presStyleIdx="4" presStyleCnt="5">
        <dgm:presLayoutVars>
          <dgm:bulletEnabled val="1"/>
        </dgm:presLayoutVars>
      </dgm:prSet>
      <dgm:spPr/>
    </dgm:pt>
  </dgm:ptLst>
  <dgm:cxnLst>
    <dgm:cxn modelId="{D3C87E09-995C-4FF8-82B0-5DB3DCE897A5}" srcId="{0BFDCA85-1301-40AD-8C08-97CEC08D4E63}" destId="{A87169F1-3B31-42F9-AB2B-73C5923103E2}" srcOrd="4" destOrd="0" parTransId="{D80BE3D0-CC69-411F-9055-E8FD3F6B2AED}" sibTransId="{49E8AC54-AE16-4B5C-8F86-DCC710DC31EB}"/>
    <dgm:cxn modelId="{0F59870A-A389-416F-B43B-8934CDD6183E}" type="presOf" srcId="{D80BE3D0-CC69-411F-9055-E8FD3F6B2AED}" destId="{73D3B996-93E4-46CC-9157-AD57C1D0EFEB}" srcOrd="0" destOrd="0" presId="urn:microsoft.com/office/officeart/2005/8/layout/radial4#1"/>
    <dgm:cxn modelId="{F701AC38-5D68-49A1-B32F-65AD83618A48}" type="presOf" srcId="{53662DFC-B9CA-4C47-BEB1-4AF477175C7F}" destId="{7164B61D-DB06-45F5-9A25-18ABECBC4AEA}" srcOrd="0" destOrd="0" presId="urn:microsoft.com/office/officeart/2005/8/layout/radial4#1"/>
    <dgm:cxn modelId="{54ACFACA-E4B5-4073-831D-D77ECFB5D5D0}" srcId="{0BFDCA85-1301-40AD-8C08-97CEC08D4E63}" destId="{53662DFC-B9CA-4C47-BEB1-4AF477175C7F}" srcOrd="3" destOrd="0" parTransId="{FB9F25FB-42F0-44D3-8EF0-F4B6A344432F}" sibTransId="{0FAA3519-C7C1-47DD-A250-680599776860}"/>
    <dgm:cxn modelId="{A5C958FA-4159-4DB9-B843-14FD80D58215}" type="presOf" srcId="{ADACF2C5-15D4-4E24-A4A2-7C0A306C3A78}" destId="{783FC9AF-EB2D-4603-B2BD-DDBE68375A88}" srcOrd="0" destOrd="0" presId="urn:microsoft.com/office/officeart/2005/8/layout/radial4#1"/>
    <dgm:cxn modelId="{A3C0BB71-52A8-4F5B-B783-C862AF1D5AD3}" type="presOf" srcId="{F594706B-50DA-4CD1-A52A-01C6D4EDC138}" destId="{E6B2DB72-EED6-4CA1-81B4-65D9764FA6F6}" srcOrd="0" destOrd="0" presId="urn:microsoft.com/office/officeart/2005/8/layout/radial4#1"/>
    <dgm:cxn modelId="{DFCFFB84-1C16-4B65-B59F-7B61F6B58B1E}" srcId="{0BFDCA85-1301-40AD-8C08-97CEC08D4E63}" destId="{047D6B9A-4D4F-4459-9E67-9A7C46204167}" srcOrd="1" destOrd="0" parTransId="{ADACF2C5-15D4-4E24-A4A2-7C0A306C3A78}" sibTransId="{33B72E5F-EF71-4F3F-8C57-1473CBCC1B2F}"/>
    <dgm:cxn modelId="{F8519077-4F5D-48EE-8593-FB8327ECA597}" type="presOf" srcId="{DF2AE00A-5E9F-4DF0-AE9B-4EBBDC54EC8F}" destId="{264F0BC2-964D-439A-BCC2-E330390ABF4C}" srcOrd="0" destOrd="0" presId="urn:microsoft.com/office/officeart/2005/8/layout/radial4#1"/>
    <dgm:cxn modelId="{A80B300D-57DE-491C-982C-4DA00FD92596}" srcId="{0BFDCA85-1301-40AD-8C08-97CEC08D4E63}" destId="{B2F0FD82-522E-4A9B-8CFD-F3DB02485AD4}" srcOrd="2" destOrd="0" parTransId="{F594706B-50DA-4CD1-A52A-01C6D4EDC138}" sibTransId="{7FE49D63-64DB-4E6A-95CB-7A46E7CC8FE5}"/>
    <dgm:cxn modelId="{D66212B9-C434-4285-9AAD-F1D89C81EC98}" type="presOf" srcId="{7F7BD2E0-0888-4D04-AA97-B15B51A9EAC5}" destId="{F648F612-8716-4254-881C-CD16E9BF4C6B}" srcOrd="0" destOrd="0" presId="urn:microsoft.com/office/officeart/2005/8/layout/radial4#1"/>
    <dgm:cxn modelId="{934EBCA4-B21C-42B1-B054-471CC07845CB}" type="presOf" srcId="{A87169F1-3B31-42F9-AB2B-73C5923103E2}" destId="{085F8AC9-90F5-40AC-8C96-064560F3DEC5}" srcOrd="0" destOrd="0" presId="urn:microsoft.com/office/officeart/2005/8/layout/radial4#1"/>
    <dgm:cxn modelId="{CE52B150-0616-45D7-9A4D-CD32BF73B771}" type="presOf" srcId="{047D6B9A-4D4F-4459-9E67-9A7C46204167}" destId="{D3F3F1E4-F2C9-426D-B8CC-52A13118D374}" srcOrd="0" destOrd="0" presId="urn:microsoft.com/office/officeart/2005/8/layout/radial4#1"/>
    <dgm:cxn modelId="{9DB63CEB-C883-4B47-9A6C-4ADA41DB56BB}" type="presOf" srcId="{F978792E-AC58-4D38-9D4B-22FC5D366AEF}" destId="{B89A029C-5D28-4D51-85E0-C325333DC3DC}" srcOrd="0" destOrd="0" presId="urn:microsoft.com/office/officeart/2005/8/layout/radial4#1"/>
    <dgm:cxn modelId="{3FF68732-F7AA-4C7F-8FCE-680DA7BD1335}" srcId="{0BFDCA85-1301-40AD-8C08-97CEC08D4E63}" destId="{7F7BD2E0-0888-4D04-AA97-B15B51A9EAC5}" srcOrd="0" destOrd="0" parTransId="{DF2AE00A-5E9F-4DF0-AE9B-4EBBDC54EC8F}" sibTransId="{7B903A29-7B28-4BFF-8456-33FDEAC8D23E}"/>
    <dgm:cxn modelId="{5B7D2537-99EA-4DCF-B0B1-8FC09B8ABCD0}" type="presOf" srcId="{B2F0FD82-522E-4A9B-8CFD-F3DB02485AD4}" destId="{30905373-51D6-4FC9-9602-B192408F0F63}" srcOrd="0" destOrd="0" presId="urn:microsoft.com/office/officeart/2005/8/layout/radial4#1"/>
    <dgm:cxn modelId="{DE3BBFBF-8911-4C36-A5DE-0CA0F6ABFC67}" type="presOf" srcId="{FB9F25FB-42F0-44D3-8EF0-F4B6A344432F}" destId="{052F904E-149C-420E-830D-349D5A4E65A4}" srcOrd="0" destOrd="0" presId="urn:microsoft.com/office/officeart/2005/8/layout/radial4#1"/>
    <dgm:cxn modelId="{70145F07-B47E-40C1-901B-8D8134BF578F}" srcId="{F978792E-AC58-4D38-9D4B-22FC5D366AEF}" destId="{0BFDCA85-1301-40AD-8C08-97CEC08D4E63}" srcOrd="0" destOrd="0" parTransId="{9F7E1C27-BF1D-4320-82B7-F4383FC74E5E}" sibTransId="{441914B8-9369-40C7-87DF-7CDD7D1118DB}"/>
    <dgm:cxn modelId="{8662451F-0D22-41FA-AFD0-0D45C6B383F7}" type="presOf" srcId="{0BFDCA85-1301-40AD-8C08-97CEC08D4E63}" destId="{31F10E53-0659-4096-8AFE-42DAC566C376}" srcOrd="0" destOrd="0" presId="urn:microsoft.com/office/officeart/2005/8/layout/radial4#1"/>
    <dgm:cxn modelId="{0B7A9923-E55C-4504-9B23-EE80E42B0522}" type="presParOf" srcId="{B89A029C-5D28-4D51-85E0-C325333DC3DC}" destId="{31F10E53-0659-4096-8AFE-42DAC566C376}" srcOrd="0" destOrd="0" presId="urn:microsoft.com/office/officeart/2005/8/layout/radial4#1"/>
    <dgm:cxn modelId="{1CD571E5-1C24-465F-B2B2-E933F22EA23C}" type="presParOf" srcId="{B89A029C-5D28-4D51-85E0-C325333DC3DC}" destId="{264F0BC2-964D-439A-BCC2-E330390ABF4C}" srcOrd="1" destOrd="0" presId="urn:microsoft.com/office/officeart/2005/8/layout/radial4#1"/>
    <dgm:cxn modelId="{31221857-501A-47E0-8D04-3EF119358891}" type="presParOf" srcId="{B89A029C-5D28-4D51-85E0-C325333DC3DC}" destId="{F648F612-8716-4254-881C-CD16E9BF4C6B}" srcOrd="2" destOrd="0" presId="urn:microsoft.com/office/officeart/2005/8/layout/radial4#1"/>
    <dgm:cxn modelId="{A90C0AF8-FAB7-489B-8F2E-AF434BD8AAFE}" type="presParOf" srcId="{B89A029C-5D28-4D51-85E0-C325333DC3DC}" destId="{783FC9AF-EB2D-4603-B2BD-DDBE68375A88}" srcOrd="3" destOrd="0" presId="urn:microsoft.com/office/officeart/2005/8/layout/radial4#1"/>
    <dgm:cxn modelId="{495D0D65-8CD8-43EC-B319-FEB08F6CCFFA}" type="presParOf" srcId="{B89A029C-5D28-4D51-85E0-C325333DC3DC}" destId="{D3F3F1E4-F2C9-426D-B8CC-52A13118D374}" srcOrd="4" destOrd="0" presId="urn:microsoft.com/office/officeart/2005/8/layout/radial4#1"/>
    <dgm:cxn modelId="{1B0927BC-A19B-4D52-8727-F57F5FBAD009}" type="presParOf" srcId="{B89A029C-5D28-4D51-85E0-C325333DC3DC}" destId="{E6B2DB72-EED6-4CA1-81B4-65D9764FA6F6}" srcOrd="5" destOrd="0" presId="urn:microsoft.com/office/officeart/2005/8/layout/radial4#1"/>
    <dgm:cxn modelId="{39F23BCA-7662-412C-83C1-B81330148785}" type="presParOf" srcId="{B89A029C-5D28-4D51-85E0-C325333DC3DC}" destId="{30905373-51D6-4FC9-9602-B192408F0F63}" srcOrd="6" destOrd="0" presId="urn:microsoft.com/office/officeart/2005/8/layout/radial4#1"/>
    <dgm:cxn modelId="{FCEDFA71-FE51-490E-B508-556F0099472F}" type="presParOf" srcId="{B89A029C-5D28-4D51-85E0-C325333DC3DC}" destId="{052F904E-149C-420E-830D-349D5A4E65A4}" srcOrd="7" destOrd="0" presId="urn:microsoft.com/office/officeart/2005/8/layout/radial4#1"/>
    <dgm:cxn modelId="{1A0A9959-40FE-4DCF-A9A5-F3E946317C0A}" type="presParOf" srcId="{B89A029C-5D28-4D51-85E0-C325333DC3DC}" destId="{7164B61D-DB06-45F5-9A25-18ABECBC4AEA}" srcOrd="8" destOrd="0" presId="urn:microsoft.com/office/officeart/2005/8/layout/radial4#1"/>
    <dgm:cxn modelId="{EA8E08E7-D71A-4BD7-BDF7-AC2B191EA157}" type="presParOf" srcId="{B89A029C-5D28-4D51-85E0-C325333DC3DC}" destId="{73D3B996-93E4-46CC-9157-AD57C1D0EFEB}" srcOrd="9" destOrd="0" presId="urn:microsoft.com/office/officeart/2005/8/layout/radial4#1"/>
    <dgm:cxn modelId="{11461C60-159E-4BA8-BD0B-3164EFA605DB}" type="presParOf" srcId="{B89A029C-5D28-4D51-85E0-C325333DC3DC}" destId="{085F8AC9-90F5-40AC-8C96-064560F3DEC5}" srcOrd="10" destOrd="0" presId="urn:microsoft.com/office/officeart/2005/8/layout/radial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10E53-0659-4096-8AFE-42DAC566C376}">
      <dsp:nvSpPr>
        <dsp:cNvPr id="0" name=""/>
        <dsp:cNvSpPr/>
      </dsp:nvSpPr>
      <dsp:spPr>
        <a:xfrm>
          <a:off x="3282243" y="3722778"/>
          <a:ext cx="2274712" cy="2274712"/>
        </a:xfrm>
        <a:prstGeom prst="ellipse">
          <a:avLst/>
        </a:prstGeom>
        <a:solidFill>
          <a:srgbClr val="FFC000"/>
        </a:solidFill>
        <a:ln>
          <a:noFill/>
        </a:ln>
        <a:effectLst>
          <a:glow rad="228600">
            <a:schemeClr val="accent6">
              <a:satMod val="175000"/>
              <a:alpha val="40000"/>
            </a:schemeClr>
          </a:glow>
        </a:effectLst>
        <a:scene3d>
          <a:camera prst="orthographicFront">
            <a:rot lat="0" lon="0" rev="0"/>
          </a:camera>
          <a:lightRig rig="contrasting"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zh-CN" altLang="en-US" sz="6000" b="1" kern="1200" dirty="0" smtClean="0">
              <a:ln>
                <a:solidFill>
                  <a:schemeClr val="tx1"/>
                </a:solidFill>
              </a:ln>
              <a:solidFill>
                <a:schemeClr val="tx1"/>
              </a:solidFill>
              <a:effectLst>
                <a:outerShdw blurRad="38100" dist="38100" dir="2700000" algn="tl">
                  <a:srgbClr val="000000">
                    <a:alpha val="43137"/>
                  </a:srgbClr>
                </a:outerShdw>
              </a:effectLst>
            </a:rPr>
            <a:t>圣灵</a:t>
          </a:r>
          <a:r>
            <a:rPr lang="en-US" sz="2800" kern="1200" dirty="0" smtClean="0">
              <a:ln>
                <a:solidFill>
                  <a:schemeClr val="tx1"/>
                </a:solidFill>
              </a:ln>
              <a:solidFill>
                <a:schemeClr val="tx1"/>
              </a:solidFill>
            </a:rPr>
            <a:t>Holy Spirit</a:t>
          </a:r>
          <a:endParaRPr lang="en-US" sz="2800" kern="1200" dirty="0">
            <a:ln>
              <a:solidFill>
                <a:schemeClr val="tx1"/>
              </a:solidFill>
            </a:ln>
            <a:solidFill>
              <a:schemeClr val="tx1"/>
            </a:solidFill>
          </a:endParaRPr>
        </a:p>
      </dsp:txBody>
      <dsp:txXfrm>
        <a:off x="3282243" y="3722778"/>
        <a:ext cx="2274712" cy="2274712"/>
      </dsp:txXfrm>
    </dsp:sp>
    <dsp:sp modelId="{264F0BC2-964D-439A-BCC2-E330390ABF4C}">
      <dsp:nvSpPr>
        <dsp:cNvPr id="0" name=""/>
        <dsp:cNvSpPr/>
      </dsp:nvSpPr>
      <dsp:spPr>
        <a:xfrm rot="10813045">
          <a:off x="1080481" y="4527265"/>
          <a:ext cx="2080681" cy="648293"/>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648F612-8716-4254-881C-CD16E9BF4C6B}">
      <dsp:nvSpPr>
        <dsp:cNvPr id="0" name=""/>
        <dsp:cNvSpPr/>
      </dsp:nvSpPr>
      <dsp:spPr>
        <a:xfrm>
          <a:off x="0" y="3983073"/>
          <a:ext cx="2160977" cy="172878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zh-CN" altLang="en-US" sz="3600" kern="1200" dirty="0" smtClean="0">
              <a:ln>
                <a:solidFill>
                  <a:schemeClr val="tx1"/>
                </a:solidFill>
              </a:ln>
              <a:solidFill>
                <a:schemeClr val="tx1"/>
              </a:solidFill>
            </a:rPr>
            <a:t>在祷告中</a:t>
          </a:r>
          <a:endParaRPr lang="en-US" sz="3600" kern="1200" dirty="0" smtClean="0">
            <a:ln>
              <a:solidFill>
                <a:schemeClr val="tx1"/>
              </a:solidFill>
            </a:ln>
            <a:solidFill>
              <a:schemeClr val="tx1"/>
            </a:solidFill>
          </a:endParaRPr>
        </a:p>
        <a:p>
          <a:pPr lvl="0" algn="ctr" defTabSz="1600200">
            <a:lnSpc>
              <a:spcPct val="90000"/>
            </a:lnSpc>
            <a:spcBef>
              <a:spcPct val="0"/>
            </a:spcBef>
            <a:spcAft>
              <a:spcPct val="35000"/>
            </a:spcAft>
          </a:pPr>
          <a:r>
            <a:rPr lang="en-US" sz="2800" kern="1200" dirty="0" smtClean="0">
              <a:ln>
                <a:solidFill>
                  <a:schemeClr val="tx1"/>
                </a:solidFill>
              </a:ln>
              <a:solidFill>
                <a:schemeClr val="tx1"/>
              </a:solidFill>
            </a:rPr>
            <a:t>In Prayer</a:t>
          </a:r>
          <a:endParaRPr lang="en-US" sz="2800" kern="1200" dirty="0">
            <a:ln>
              <a:solidFill>
                <a:schemeClr val="tx1"/>
              </a:solidFill>
            </a:ln>
            <a:solidFill>
              <a:schemeClr val="tx1"/>
            </a:solidFill>
          </a:endParaRPr>
        </a:p>
      </dsp:txBody>
      <dsp:txXfrm>
        <a:off x="0" y="3983073"/>
        <a:ext cx="2160977" cy="1728781"/>
      </dsp:txXfrm>
    </dsp:sp>
    <dsp:sp modelId="{783FC9AF-EB2D-4603-B2BD-DDBE68375A88}">
      <dsp:nvSpPr>
        <dsp:cNvPr id="0" name=""/>
        <dsp:cNvSpPr/>
      </dsp:nvSpPr>
      <dsp:spPr>
        <a:xfrm rot="13500000">
          <a:off x="1754358" y="2910755"/>
          <a:ext cx="2080018" cy="648293"/>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3F3F1E4-F2C9-426D-B8CC-52A13118D374}">
      <dsp:nvSpPr>
        <dsp:cNvPr id="0" name=""/>
        <dsp:cNvSpPr/>
      </dsp:nvSpPr>
      <dsp:spPr>
        <a:xfrm>
          <a:off x="978481" y="1635113"/>
          <a:ext cx="2160977" cy="1728781"/>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zh-CN" altLang="en-US" sz="3300" kern="1200" dirty="0" smtClean="0">
              <a:ln>
                <a:solidFill>
                  <a:schemeClr val="tx1"/>
                </a:solidFill>
              </a:ln>
              <a:solidFill>
                <a:schemeClr val="tx1"/>
              </a:solidFill>
            </a:rPr>
            <a:t>在试探中</a:t>
          </a:r>
          <a:endParaRPr lang="en-US" sz="3300" kern="1200" dirty="0" smtClean="0">
            <a:ln>
              <a:solidFill>
                <a:schemeClr val="tx1"/>
              </a:solidFill>
            </a:ln>
            <a:solidFill>
              <a:schemeClr val="tx1"/>
            </a:solidFill>
          </a:endParaRPr>
        </a:p>
        <a:p>
          <a:pPr lvl="0" algn="ctr" defTabSz="1466850">
            <a:lnSpc>
              <a:spcPct val="90000"/>
            </a:lnSpc>
            <a:spcBef>
              <a:spcPct val="0"/>
            </a:spcBef>
            <a:spcAft>
              <a:spcPct val="35000"/>
            </a:spcAft>
          </a:pPr>
          <a:r>
            <a:rPr lang="en-US" sz="2800" kern="1200" dirty="0" smtClean="0">
              <a:ln>
                <a:solidFill>
                  <a:schemeClr val="tx1"/>
                </a:solidFill>
              </a:ln>
              <a:solidFill>
                <a:schemeClr val="tx1"/>
              </a:solidFill>
            </a:rPr>
            <a:t>In Temptation</a:t>
          </a:r>
          <a:endParaRPr lang="en-US" sz="2800" kern="1200" dirty="0">
            <a:ln>
              <a:solidFill>
                <a:schemeClr val="tx1"/>
              </a:solidFill>
            </a:ln>
            <a:solidFill>
              <a:schemeClr val="tx1"/>
            </a:solidFill>
          </a:endParaRPr>
        </a:p>
      </dsp:txBody>
      <dsp:txXfrm>
        <a:off x="978481" y="1635113"/>
        <a:ext cx="2160977" cy="1728781"/>
      </dsp:txXfrm>
    </dsp:sp>
    <dsp:sp modelId="{E6B2DB72-EED6-4CA1-81B4-65D9764FA6F6}">
      <dsp:nvSpPr>
        <dsp:cNvPr id="0" name=""/>
        <dsp:cNvSpPr/>
      </dsp:nvSpPr>
      <dsp:spPr>
        <a:xfrm rot="16200000">
          <a:off x="3379590" y="2237562"/>
          <a:ext cx="2080018" cy="648293"/>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905373-51D6-4FC9-9602-B192408F0F63}">
      <dsp:nvSpPr>
        <dsp:cNvPr id="0" name=""/>
        <dsp:cNvSpPr/>
      </dsp:nvSpPr>
      <dsp:spPr>
        <a:xfrm>
          <a:off x="3339111" y="657308"/>
          <a:ext cx="2160977" cy="1728781"/>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zh-CN" altLang="en-US" sz="3600" kern="1200" dirty="0" smtClean="0">
              <a:ln>
                <a:solidFill>
                  <a:schemeClr val="tx1"/>
                </a:solidFill>
              </a:ln>
              <a:solidFill>
                <a:schemeClr val="tx1"/>
              </a:solidFill>
            </a:rPr>
            <a:t>在敬拜中</a:t>
          </a:r>
          <a:endParaRPr lang="en-US" sz="3600" kern="1200" dirty="0" smtClean="0">
            <a:ln>
              <a:solidFill>
                <a:schemeClr val="tx1"/>
              </a:solidFill>
            </a:ln>
            <a:solidFill>
              <a:schemeClr val="tx1"/>
            </a:solidFill>
          </a:endParaRPr>
        </a:p>
        <a:p>
          <a:pPr lvl="0" algn="ctr" defTabSz="1600200">
            <a:lnSpc>
              <a:spcPct val="90000"/>
            </a:lnSpc>
            <a:spcBef>
              <a:spcPct val="0"/>
            </a:spcBef>
            <a:spcAft>
              <a:spcPct val="35000"/>
            </a:spcAft>
          </a:pPr>
          <a:r>
            <a:rPr lang="en-US" sz="2800" kern="1200" dirty="0" smtClean="0">
              <a:ln>
                <a:solidFill>
                  <a:schemeClr val="tx1"/>
                </a:solidFill>
              </a:ln>
              <a:solidFill>
                <a:schemeClr val="tx1"/>
              </a:solidFill>
            </a:rPr>
            <a:t>In Worship</a:t>
          </a:r>
          <a:endParaRPr lang="en-US" sz="2800" kern="1200" dirty="0">
            <a:ln>
              <a:solidFill>
                <a:schemeClr val="tx1"/>
              </a:solidFill>
            </a:ln>
            <a:solidFill>
              <a:schemeClr val="tx1"/>
            </a:solidFill>
          </a:endParaRPr>
        </a:p>
      </dsp:txBody>
      <dsp:txXfrm>
        <a:off x="3339111" y="657308"/>
        <a:ext cx="2160977" cy="1728781"/>
      </dsp:txXfrm>
    </dsp:sp>
    <dsp:sp modelId="{052F904E-149C-420E-830D-349D5A4E65A4}">
      <dsp:nvSpPr>
        <dsp:cNvPr id="0" name=""/>
        <dsp:cNvSpPr/>
      </dsp:nvSpPr>
      <dsp:spPr>
        <a:xfrm rot="18900000">
          <a:off x="5004822" y="2910755"/>
          <a:ext cx="2080018" cy="648293"/>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164B61D-DB06-45F5-9A25-18ABECBC4AEA}">
      <dsp:nvSpPr>
        <dsp:cNvPr id="0" name=""/>
        <dsp:cNvSpPr/>
      </dsp:nvSpPr>
      <dsp:spPr>
        <a:xfrm>
          <a:off x="5699741" y="1635113"/>
          <a:ext cx="2160977" cy="1728781"/>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zh-CN" altLang="en-US" sz="3600" kern="1200" dirty="0" smtClean="0">
              <a:ln>
                <a:solidFill>
                  <a:schemeClr val="tx1"/>
                </a:solidFill>
              </a:ln>
              <a:solidFill>
                <a:schemeClr val="tx1"/>
              </a:solidFill>
            </a:rPr>
            <a:t>在救恩中</a:t>
          </a:r>
          <a:endParaRPr lang="en-US" sz="3600" kern="1200" dirty="0" smtClean="0">
            <a:ln>
              <a:solidFill>
                <a:schemeClr val="tx1"/>
              </a:solidFill>
            </a:ln>
            <a:solidFill>
              <a:schemeClr val="tx1"/>
            </a:solidFill>
          </a:endParaRPr>
        </a:p>
        <a:p>
          <a:pPr lvl="0" algn="ctr" defTabSz="1600200">
            <a:lnSpc>
              <a:spcPct val="90000"/>
            </a:lnSpc>
            <a:spcBef>
              <a:spcPct val="0"/>
            </a:spcBef>
            <a:spcAft>
              <a:spcPct val="35000"/>
            </a:spcAft>
          </a:pPr>
          <a:r>
            <a:rPr lang="en-US" sz="2800" kern="1200" dirty="0" smtClean="0">
              <a:ln>
                <a:solidFill>
                  <a:schemeClr val="tx1"/>
                </a:solidFill>
              </a:ln>
              <a:solidFill>
                <a:schemeClr val="tx1"/>
              </a:solidFill>
            </a:rPr>
            <a:t>In Salvation</a:t>
          </a:r>
          <a:endParaRPr lang="en-US" sz="2800" kern="1200" dirty="0">
            <a:ln>
              <a:solidFill>
                <a:schemeClr val="tx1"/>
              </a:solidFill>
            </a:ln>
            <a:solidFill>
              <a:schemeClr val="tx1"/>
            </a:solidFill>
          </a:endParaRPr>
        </a:p>
      </dsp:txBody>
      <dsp:txXfrm>
        <a:off x="5699741" y="1635113"/>
        <a:ext cx="2160977" cy="1728781"/>
      </dsp:txXfrm>
    </dsp:sp>
    <dsp:sp modelId="{73D3B996-93E4-46CC-9157-AD57C1D0EFEB}">
      <dsp:nvSpPr>
        <dsp:cNvPr id="0" name=""/>
        <dsp:cNvSpPr/>
      </dsp:nvSpPr>
      <dsp:spPr>
        <a:xfrm>
          <a:off x="5678015" y="4535987"/>
          <a:ext cx="2080018" cy="648293"/>
        </a:xfrm>
        <a:prstGeom prst="lef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85F8AC9-90F5-40AC-8C96-064560F3DEC5}">
      <dsp:nvSpPr>
        <dsp:cNvPr id="0" name=""/>
        <dsp:cNvSpPr/>
      </dsp:nvSpPr>
      <dsp:spPr>
        <a:xfrm>
          <a:off x="6677546" y="3995743"/>
          <a:ext cx="2160977" cy="1728781"/>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zh-CN" altLang="en-US" sz="3600" b="1" kern="1200" dirty="0" smtClean="0">
              <a:solidFill>
                <a:schemeClr val="tx1"/>
              </a:solidFill>
              <a:latin typeface="宋体" pitchFamily="2" charset="-122"/>
              <a:ea typeface="宋体" pitchFamily="2" charset="-122"/>
            </a:rPr>
            <a:t>在服事中</a:t>
          </a:r>
          <a:endParaRPr lang="en-US" altLang="zh-CN" sz="3600" b="1" kern="1200" dirty="0" smtClean="0">
            <a:solidFill>
              <a:schemeClr val="tx1"/>
            </a:solidFill>
            <a:latin typeface="宋体" pitchFamily="2" charset="-122"/>
            <a:ea typeface="宋体" pitchFamily="2" charset="-122"/>
          </a:endParaRPr>
        </a:p>
        <a:p>
          <a:pPr lvl="0" algn="ctr" defTabSz="1600200">
            <a:lnSpc>
              <a:spcPct val="90000"/>
            </a:lnSpc>
            <a:spcBef>
              <a:spcPct val="0"/>
            </a:spcBef>
            <a:spcAft>
              <a:spcPct val="35000"/>
            </a:spcAft>
          </a:pPr>
          <a:r>
            <a:rPr lang="en-US" altLang="zh-CN" sz="3600" b="1" kern="1200" dirty="0" smtClean="0">
              <a:solidFill>
                <a:schemeClr val="tx1"/>
              </a:solidFill>
            </a:rPr>
            <a:t>In Service</a:t>
          </a:r>
          <a:endParaRPr lang="en-US" sz="3600" b="1" kern="1200" dirty="0">
            <a:solidFill>
              <a:schemeClr val="tx1"/>
            </a:solidFill>
          </a:endParaRPr>
        </a:p>
      </dsp:txBody>
      <dsp:txXfrm>
        <a:off x="6677546" y="3995743"/>
        <a:ext cx="2160977" cy="1728781"/>
      </dsp:txXfrm>
    </dsp:sp>
  </dsp:spTree>
</dsp:drawing>
</file>

<file path=ppt/diagrams/layout1.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2">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14D66-E274-43FE-A499-B81F2B0B1702}" type="datetimeFigureOut">
              <a:rPr lang="zh-CN" altLang="en-US" smtClean="0"/>
              <a:pPr/>
              <a:t>2019/3/29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974E91-C9CF-4C7E-89D1-9FB1C67E08C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DE366-DA34-4E5D-8BA2-BC1DC44FAB03}"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DE366-DA34-4E5D-8BA2-BC1DC44FAB03}"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DE366-DA34-4E5D-8BA2-BC1DC44FAB03}" type="datetimeFigureOut">
              <a:rPr lang="en-US" smtClean="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5DE366-DA34-4E5D-8BA2-BC1DC44FAB03}" type="datetimeFigureOut">
              <a:rPr lang="en-US" smtClean="0"/>
              <a:pPr/>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DE366-DA34-4E5D-8BA2-BC1DC44FAB03}" type="datetimeFigureOut">
              <a:rPr lang="en-US" smtClean="0"/>
              <a:pPr/>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DE366-DA34-4E5D-8BA2-BC1DC44FAB03}" type="datetimeFigureOut">
              <a:rPr lang="en-US" smtClean="0"/>
              <a:pPr/>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DE366-DA34-4E5D-8BA2-BC1DC44FAB03}" type="datetimeFigureOut">
              <a:rPr lang="en-US" smtClean="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DE366-DA34-4E5D-8BA2-BC1DC44FAB03}" type="datetimeFigureOut">
              <a:rPr lang="en-US" smtClean="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713CF-90F9-4325-817E-5512A446EE44}" type="slidenum">
              <a:rPr lang="en-US" smtClean="0"/>
              <a:pPr/>
              <a:t>‹#›</a:t>
            </a:fld>
            <a:endParaRPr lang="en-US" dirty="0"/>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DE366-DA34-4E5D-8BA2-BC1DC44FAB03}" type="datetimeFigureOut">
              <a:rPr lang="en-US" smtClean="0"/>
              <a:pPr/>
              <a:t>3/29/2019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713CF-90F9-4325-817E-5512A446EE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64ade786ab491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0" y="2057400"/>
            <a:ext cx="9144000" cy="3657600"/>
          </a:xfrm>
          <a:prstGeom prst="rect">
            <a:avLst/>
          </a:prstGeom>
        </p:spPr>
        <p:txBody>
          <a:bodyPr anchor="ctr">
            <a:normAutofit/>
          </a:bodyPr>
          <a:lstStyle/>
          <a:p>
            <a:pPr marL="0" marR="0" lvl="0" indent="0" algn="ctr" defTabSz="914400" rtl="0" eaLnBrk="1" fontAlgn="auto" latinLnBrk="0" hangingPunct="1">
              <a:lnSpc>
                <a:spcPct val="110000"/>
              </a:lnSpc>
              <a:spcBef>
                <a:spcPct val="0"/>
              </a:spcBef>
              <a:spcAft>
                <a:spcPts val="0"/>
              </a:spcAft>
              <a:buClrTx/>
              <a:buSzTx/>
              <a:buFontTx/>
              <a:buNone/>
              <a:defRPr/>
            </a:pPr>
            <a:r>
              <a:rPr lang="zh-CN" altLang="en-US"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属灵的恩赐</a:t>
            </a:r>
            <a:endParaRPr kumimoji="0" lang="en-US" altLang="zh-CN" sz="12500" i="0" u="none" strike="noStrike" kern="120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defRPr/>
            </a:pPr>
            <a:r>
              <a:rPr kumimoji="0" 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The GIFTS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of the Spirit</a:t>
            </a:r>
            <a:endParaRPr kumimoji="0" lang="en-US" sz="2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3200400" y="850900"/>
            <a:ext cx="1295400" cy="15113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View%20Of%20Moonrise%20From%20Hana's%20Heaven.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228600"/>
            <a:ext cx="8610600" cy="6324600"/>
          </a:xfrm>
          <a:solidFill>
            <a:srgbClr val="003366"/>
          </a:solidFill>
        </p:spPr>
        <p:style>
          <a:lnRef idx="0">
            <a:schemeClr val="accent4"/>
          </a:lnRef>
          <a:fillRef idx="3">
            <a:schemeClr val="accent4"/>
          </a:fillRef>
          <a:effectRef idx="3">
            <a:schemeClr val="accent4"/>
          </a:effectRef>
          <a:fontRef idx="minor">
            <a:schemeClr val="lt1"/>
          </a:fontRef>
        </p:style>
        <p:txBody>
          <a:bodyPr>
            <a:normAutofit fontScale="90000"/>
          </a:bodyPr>
          <a:lstStyle/>
          <a:p>
            <a:r>
              <a:rPr lang="zh-CN" altLang="en-US" sz="7300" dirty="0" smtClean="0">
                <a:ln>
                  <a:solidFill>
                    <a:srgbClr val="FFC000"/>
                  </a:solidFill>
                </a:ln>
                <a:solidFill>
                  <a:srgbClr val="FFC000"/>
                </a:solidFill>
              </a:rPr>
              <a:t>我们有很多相</a:t>
            </a:r>
            <a:r>
              <a:rPr lang="en-US" altLang="zh-CN" sz="7300" dirty="0" smtClean="0">
                <a:ln>
                  <a:solidFill>
                    <a:srgbClr val="FFC000"/>
                  </a:solidFill>
                </a:ln>
                <a:solidFill>
                  <a:srgbClr val="FFC000"/>
                </a:solidFill>
              </a:rPr>
              <a:t> </a:t>
            </a:r>
            <a:r>
              <a:rPr lang="zh-CN" altLang="en-US" sz="7300" dirty="0" smtClean="0">
                <a:ln>
                  <a:solidFill>
                    <a:srgbClr val="FFC000"/>
                  </a:solidFill>
                </a:ln>
                <a:solidFill>
                  <a:srgbClr val="FFC000"/>
                </a:solidFill>
              </a:rPr>
              <a:t>同 和不同</a:t>
            </a:r>
            <a:r>
              <a:rPr lang="en-US" altLang="zh-CN" sz="7300" dirty="0" smtClean="0">
                <a:ln>
                  <a:solidFill>
                    <a:srgbClr val="FFC000"/>
                  </a:solidFill>
                </a:ln>
                <a:solidFill>
                  <a:srgbClr val="FFC000"/>
                </a:solidFill>
              </a:rPr>
              <a:t>	</a:t>
            </a:r>
            <a:r>
              <a:rPr lang="zh-CN" altLang="en-US" sz="7300" dirty="0" smtClean="0">
                <a:ln>
                  <a:solidFill>
                    <a:srgbClr val="FFC000"/>
                  </a:solidFill>
                </a:ln>
                <a:solidFill>
                  <a:srgbClr val="FFC000"/>
                </a:solidFill>
              </a:rPr>
              <a:t>的地方</a:t>
            </a:r>
            <a:r>
              <a:rPr lang="en-US" altLang="zh-CN" sz="7300" dirty="0" smtClean="0">
                <a:ln>
                  <a:solidFill>
                    <a:srgbClr val="FFC000"/>
                  </a:solidFill>
                </a:ln>
                <a:solidFill>
                  <a:srgbClr val="FFC000"/>
                </a:solidFill>
              </a:rPr>
              <a:t>. </a:t>
            </a:r>
            <a:r>
              <a:rPr lang="zh-CN" altLang="en-US" sz="7300" dirty="0" smtClean="0">
                <a:ln>
                  <a:solidFill>
                    <a:srgbClr val="FFC000"/>
                  </a:solidFill>
                </a:ln>
                <a:solidFill>
                  <a:srgbClr val="FFC000"/>
                </a:solidFill>
              </a:rPr>
              <a:t>就如同我们有不同的恩赐一样</a:t>
            </a:r>
            <a:r>
              <a:rPr lang="en-US" altLang="zh-CN" sz="7300" dirty="0" smtClean="0">
                <a:ln>
                  <a:solidFill>
                    <a:srgbClr val="FFC000"/>
                  </a:solidFill>
                </a:ln>
                <a:solidFill>
                  <a:srgbClr val="FFC000"/>
                </a:solidFill>
              </a:rPr>
              <a:t>,</a:t>
            </a:r>
            <a:r>
              <a:rPr lang="zh-CN" altLang="en-US" sz="7300" dirty="0" smtClean="0">
                <a:ln>
                  <a:solidFill>
                    <a:srgbClr val="FFC000"/>
                  </a:solidFill>
                </a:ln>
                <a:solidFill>
                  <a:srgbClr val="FFC000"/>
                </a:solidFill>
              </a:rPr>
              <a:t>如果我们是基督徒</a:t>
            </a:r>
            <a:r>
              <a:rPr lang="en-US" altLang="zh-CN" sz="7300" dirty="0" smtClean="0">
                <a:ln>
                  <a:solidFill>
                    <a:srgbClr val="FFC000"/>
                  </a:solidFill>
                </a:ln>
                <a:solidFill>
                  <a:srgbClr val="FFC000"/>
                </a:solidFill>
              </a:rPr>
              <a:t>,</a:t>
            </a:r>
            <a:r>
              <a:rPr lang="zh-CN" altLang="en-US" sz="7300" dirty="0" smtClean="0">
                <a:ln>
                  <a:solidFill>
                    <a:srgbClr val="FFC000"/>
                  </a:solidFill>
                </a:ln>
                <a:solidFill>
                  <a:srgbClr val="FFC000"/>
                </a:solidFill>
              </a:rPr>
              <a:t>我们会有同一位圣灵</a:t>
            </a:r>
            <a:r>
              <a:rPr lang="en-US" altLang="zh-CN" sz="7300" dirty="0" smtClean="0">
                <a:ln>
                  <a:solidFill>
                    <a:srgbClr val="FFC000"/>
                  </a:solidFill>
                </a:ln>
                <a:solidFill>
                  <a:srgbClr val="FFC000"/>
                </a:solidFill>
              </a:rPr>
              <a:t>.</a:t>
            </a:r>
            <a:r>
              <a:rPr lang="en-US" dirty="0" smtClean="0">
                <a:ln>
                  <a:solidFill>
                    <a:srgbClr val="FFC000"/>
                  </a:solidFill>
                </a:ln>
                <a:solidFill>
                  <a:srgbClr val="FFC000"/>
                </a:solidFill>
              </a:rPr>
              <a:t/>
            </a:r>
            <a:br>
              <a:rPr lang="en-US" dirty="0" smtClean="0">
                <a:ln>
                  <a:solidFill>
                    <a:srgbClr val="FFC000"/>
                  </a:solidFill>
                </a:ln>
                <a:solidFill>
                  <a:srgbClr val="FFC000"/>
                </a:solidFill>
              </a:rPr>
            </a:br>
            <a:r>
              <a:rPr lang="en-US" sz="3100" dirty="0" smtClean="0">
                <a:ln>
                  <a:solidFill>
                    <a:srgbClr val="FFC000"/>
                  </a:solidFill>
                </a:ln>
                <a:solidFill>
                  <a:srgbClr val="FFC000"/>
                </a:solidFill>
              </a:rPr>
              <a:t>In some ways we are alike. In some ways different.  </a:t>
            </a:r>
            <a:br>
              <a:rPr lang="en-US" sz="3100" dirty="0" smtClean="0">
                <a:ln>
                  <a:solidFill>
                    <a:srgbClr val="FFC000"/>
                  </a:solidFill>
                </a:ln>
                <a:solidFill>
                  <a:srgbClr val="FFC000"/>
                </a:solidFill>
              </a:rPr>
            </a:br>
            <a:r>
              <a:rPr lang="en-US" sz="3100" dirty="0" smtClean="0">
                <a:ln>
                  <a:solidFill>
                    <a:srgbClr val="FFC000"/>
                  </a:solidFill>
                </a:ln>
                <a:solidFill>
                  <a:srgbClr val="FFC000"/>
                </a:solidFill>
              </a:rPr>
              <a:t>   Just as we all have different gifts, we all have the </a:t>
            </a:r>
            <a:br>
              <a:rPr lang="en-US" sz="3100" dirty="0" smtClean="0">
                <a:ln>
                  <a:solidFill>
                    <a:srgbClr val="FFC000"/>
                  </a:solidFill>
                </a:ln>
                <a:solidFill>
                  <a:srgbClr val="FFC000"/>
                </a:solidFill>
              </a:rPr>
            </a:br>
            <a:r>
              <a:rPr lang="en-US" sz="3100" dirty="0" smtClean="0">
                <a:ln>
                  <a:solidFill>
                    <a:srgbClr val="FFC000"/>
                  </a:solidFill>
                </a:ln>
                <a:solidFill>
                  <a:srgbClr val="FFC000"/>
                </a:solidFill>
              </a:rPr>
              <a:t>same Holy  Spirit  if we are Christians.</a:t>
            </a:r>
            <a:endParaRPr lang="en-US" sz="3100" dirty="0">
              <a:ln>
                <a:solidFill>
                  <a:srgbClr val="FFC000"/>
                </a:solidFill>
              </a:ln>
              <a:solidFill>
                <a:srgbClr val="FFC0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Picture 4" descr="View%20Of%20Moonrise%20From%20Hana's%20Heaven.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228600"/>
            <a:ext cx="8610600" cy="6324600"/>
          </a:xfrm>
          <a:solidFill>
            <a:srgbClr val="003366"/>
          </a:solidFill>
        </p:spPr>
        <p:style>
          <a:lnRef idx="0">
            <a:schemeClr val="accent4"/>
          </a:lnRef>
          <a:fillRef idx="3">
            <a:schemeClr val="accent4"/>
          </a:fillRef>
          <a:effectRef idx="3">
            <a:schemeClr val="accent4"/>
          </a:effectRef>
          <a:fontRef idx="minor">
            <a:schemeClr val="lt1"/>
          </a:fontRef>
        </p:style>
        <p:txBody>
          <a:bodyPr>
            <a:normAutofit/>
          </a:bodyPr>
          <a:lstStyle/>
          <a:p>
            <a:pPr algn="l"/>
            <a:r>
              <a:rPr lang="zh-CN" altLang="en-US" sz="4000" dirty="0" smtClean="0">
                <a:solidFill>
                  <a:srgbClr val="FFC000"/>
                </a:solidFill>
                <a:effectLst>
                  <a:outerShdw blurRad="38100" dist="38100" dir="2700000" algn="tl">
                    <a:srgbClr val="000000">
                      <a:alpha val="43137"/>
                    </a:srgbClr>
                  </a:outerShdw>
                </a:effectLst>
              </a:rPr>
              <a:t>记住</a:t>
            </a:r>
            <a:r>
              <a:rPr lang="en-US" altLang="zh-CN" sz="4000" dirty="0" smtClean="0">
                <a:solidFill>
                  <a:srgbClr val="FFC000"/>
                </a:solidFill>
                <a:effectLst>
                  <a:outerShdw blurRad="38100" dist="38100" dir="2700000" algn="tl">
                    <a:srgbClr val="000000">
                      <a:alpha val="43137"/>
                    </a:srgbClr>
                  </a:outerShdw>
                </a:effectLst>
              </a:rPr>
              <a:t>: </a:t>
            </a:r>
            <a:r>
              <a:rPr lang="zh-CN" altLang="en-US" sz="4000" dirty="0" smtClean="0">
                <a:solidFill>
                  <a:srgbClr val="FFC000"/>
                </a:solidFill>
                <a:effectLst>
                  <a:outerShdw blurRad="38100" dist="38100" dir="2700000" algn="tl">
                    <a:srgbClr val="000000">
                      <a:alpha val="43137"/>
                    </a:srgbClr>
                  </a:outerShdw>
                </a:effectLst>
              </a:rPr>
              <a:t>保罗当年写到属灵恩赐时</a:t>
            </a:r>
            <a:r>
              <a:rPr lang="en-US" altLang="zh-CN" sz="4000" dirty="0" smtClean="0">
                <a:solidFill>
                  <a:srgbClr val="FFC000"/>
                </a:solidFill>
                <a:effectLst>
                  <a:outerShdw blurRad="38100" dist="38100" dir="2700000" algn="tl">
                    <a:srgbClr val="000000">
                      <a:alpha val="43137"/>
                    </a:srgbClr>
                  </a:outerShdw>
                </a:effectLst>
              </a:rPr>
              <a:t>, </a:t>
            </a:r>
            <a:r>
              <a:rPr lang="zh-CN" altLang="en-US" sz="4000" dirty="0" smtClean="0">
                <a:solidFill>
                  <a:srgbClr val="FFC000"/>
                </a:solidFill>
                <a:effectLst>
                  <a:outerShdw blurRad="38100" dist="38100" dir="2700000" algn="tl">
                    <a:srgbClr val="000000">
                      <a:alpha val="43137"/>
                    </a:srgbClr>
                  </a:outerShdw>
                </a:effectLst>
              </a:rPr>
              <a:t>教会已经操练这些恩赐很长时间了</a:t>
            </a:r>
            <a:r>
              <a:rPr lang="en-US" altLang="zh-CN" sz="4000" dirty="0" smtClean="0">
                <a:solidFill>
                  <a:srgbClr val="FFC000"/>
                </a:solidFill>
                <a:effectLst>
                  <a:outerShdw blurRad="38100" dist="38100" dir="2700000" algn="tl">
                    <a:srgbClr val="000000">
                      <a:alpha val="43137"/>
                    </a:srgbClr>
                  </a:outerShdw>
                </a:effectLst>
              </a:rPr>
              <a:t>. </a:t>
            </a:r>
            <a:r>
              <a:rPr lang="zh-CN" altLang="en-US" sz="4000" dirty="0" smtClean="0">
                <a:solidFill>
                  <a:srgbClr val="FFC000"/>
                </a:solidFill>
                <a:effectLst>
                  <a:outerShdw blurRad="38100" dist="38100" dir="2700000" algn="tl">
                    <a:srgbClr val="000000">
                      <a:alpha val="43137"/>
                    </a:srgbClr>
                  </a:outerShdw>
                </a:effectLst>
              </a:rPr>
              <a:t>他写这些书信纠正他们对恩赐的</a:t>
            </a:r>
            <a:r>
              <a:rPr lang="zh-CN" altLang="en-US" sz="4000" u="sng" dirty="0" smtClean="0">
                <a:solidFill>
                  <a:srgbClr val="FFC000"/>
                </a:solidFill>
                <a:effectLst>
                  <a:outerShdw blurRad="38100" dist="38100" dir="2700000" algn="tl">
                    <a:srgbClr val="000000">
                      <a:alpha val="43137"/>
                    </a:srgbClr>
                  </a:outerShdw>
                </a:effectLst>
              </a:rPr>
              <a:t>滥用</a:t>
            </a:r>
            <a:r>
              <a:rPr lang="en-US" altLang="zh-CN" sz="4000" dirty="0" smtClean="0">
                <a:solidFill>
                  <a:srgbClr val="FFC000"/>
                </a:solidFill>
                <a:effectLst>
                  <a:outerShdw blurRad="38100" dist="38100" dir="2700000" algn="tl">
                    <a:srgbClr val="000000">
                      <a:alpha val="43137"/>
                    </a:srgbClr>
                  </a:outerShdw>
                </a:effectLst>
              </a:rPr>
              <a:t>. </a:t>
            </a:r>
            <a:r>
              <a:rPr lang="zh-CN" altLang="en-US" sz="4000" dirty="0" smtClean="0">
                <a:solidFill>
                  <a:srgbClr val="FFC000"/>
                </a:solidFill>
                <a:effectLst>
                  <a:outerShdw blurRad="38100" dist="38100" dir="2700000" algn="tl">
                    <a:srgbClr val="000000">
                      <a:alpha val="43137"/>
                    </a:srgbClr>
                  </a:outerShdw>
                </a:effectLst>
              </a:rPr>
              <a:t>今天很</a:t>
            </a:r>
            <a:r>
              <a:rPr lang="zh-CN" altLang="en-US" sz="4000" dirty="0" smtClean="0">
                <a:solidFill>
                  <a:srgbClr val="FFC000"/>
                </a:solidFill>
                <a:effectLst>
                  <a:outerShdw blurRad="38100" dist="38100" dir="2700000" algn="tl">
                    <a:srgbClr val="000000">
                      <a:alpha val="43137"/>
                    </a:srgbClr>
                  </a:outerShdw>
                </a:effectLst>
              </a:rPr>
              <a:t>多教会依</a:t>
            </a:r>
            <a:r>
              <a:rPr lang="zh-CN" altLang="en-US" sz="4000" dirty="0" smtClean="0">
                <a:solidFill>
                  <a:srgbClr val="FFC000"/>
                </a:solidFill>
                <a:effectLst>
                  <a:outerShdw blurRad="38100" dist="38100" dir="2700000" algn="tl">
                    <a:srgbClr val="000000">
                      <a:alpha val="43137"/>
                    </a:srgbClr>
                  </a:outerShdw>
                </a:effectLst>
              </a:rPr>
              <a:t>然如早期教会那样滥用这些属灵的恩赐。</a:t>
            </a:r>
            <a:r>
              <a:rPr lang="en-US" dirty="0" smtClean="0">
                <a:solidFill>
                  <a:srgbClr val="FFC000"/>
                </a:solidFill>
                <a:effectLst>
                  <a:outerShdw blurRad="38100" dist="38100" dir="2700000" algn="tl">
                    <a:srgbClr val="000000">
                      <a:alpha val="43137"/>
                    </a:srgbClr>
                  </a:outerShdw>
                </a:effectLst>
              </a:rPr>
              <a:t/>
            </a:r>
            <a:br>
              <a:rPr lang="en-US" dirty="0" smtClean="0">
                <a:solidFill>
                  <a:srgbClr val="FFC000"/>
                </a:solidFill>
                <a:effectLst>
                  <a:outerShdw blurRad="38100" dist="38100" dir="2700000" algn="tl">
                    <a:srgbClr val="000000">
                      <a:alpha val="43137"/>
                    </a:srgbClr>
                  </a:outerShdw>
                </a:effectLst>
              </a:rPr>
            </a:br>
            <a:r>
              <a:rPr lang="en-US" dirty="0" smtClean="0">
                <a:solidFill>
                  <a:srgbClr val="FFC000"/>
                </a:solidFill>
                <a:effectLst>
                  <a:outerShdw blurRad="38100" dist="38100" dir="2700000" algn="tl">
                    <a:srgbClr val="000000">
                      <a:alpha val="43137"/>
                    </a:srgbClr>
                  </a:outerShdw>
                </a:effectLst>
              </a:rPr>
              <a:t/>
            </a:r>
            <a:br>
              <a:rPr lang="en-US" dirty="0" smtClean="0">
                <a:solidFill>
                  <a:srgbClr val="FFC000"/>
                </a:solidFill>
                <a:effectLst>
                  <a:outerShdw blurRad="38100" dist="38100" dir="2700000" algn="tl">
                    <a:srgbClr val="000000">
                      <a:alpha val="43137"/>
                    </a:srgbClr>
                  </a:outerShdw>
                </a:effectLst>
              </a:rPr>
            </a:br>
            <a:r>
              <a:rPr lang="en-US" sz="2000" dirty="0" smtClean="0">
                <a:solidFill>
                  <a:srgbClr val="FFC000"/>
                </a:solidFill>
                <a:effectLst>
                  <a:outerShdw blurRad="38100" dist="38100" dir="2700000" algn="tl">
                    <a:srgbClr val="000000">
                      <a:alpha val="43137"/>
                    </a:srgbClr>
                  </a:outerShdw>
                </a:effectLst>
              </a:rPr>
              <a:t>Remember: When Paul wrote about Spiritual Gifts, they people had already been practicing them for a long time. He wrote to correct their </a:t>
            </a:r>
            <a:r>
              <a:rPr lang="en-US" sz="2000" b="1" u="sng" dirty="0" smtClean="0">
                <a:solidFill>
                  <a:srgbClr val="FFC000"/>
                </a:solidFill>
                <a:effectLst>
                  <a:outerShdw blurRad="38100" dist="38100" dir="2700000" algn="tl">
                    <a:srgbClr val="000000">
                      <a:alpha val="43137"/>
                    </a:srgbClr>
                  </a:outerShdw>
                </a:effectLst>
              </a:rPr>
              <a:t>ABUSES</a:t>
            </a:r>
            <a:r>
              <a:rPr lang="en-US" sz="2000" dirty="0" smtClean="0">
                <a:solidFill>
                  <a:srgbClr val="FFC000"/>
                </a:solidFill>
                <a:effectLst>
                  <a:outerShdw blurRad="38100" dist="38100" dir="2700000" algn="tl">
                    <a:srgbClr val="000000">
                      <a:alpha val="43137"/>
                    </a:srgbClr>
                  </a:outerShdw>
                </a:effectLst>
              </a:rPr>
              <a:t> of the gifts. Many churches today still abuse the gifts in the same way as the early church did. </a:t>
            </a:r>
            <a:endParaRPr lang="en-US" sz="2000" dirty="0">
              <a:solidFill>
                <a:srgbClr val="FFC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1"/>
          <a:ext cx="8915400" cy="6598919"/>
        </p:xfrm>
        <a:graphic>
          <a:graphicData uri="http://schemas.openxmlformats.org/drawingml/2006/table">
            <a:tbl>
              <a:tblPr firstRow="1" bandRow="1">
                <a:tableStyleId>{5C22544A-7EE6-4342-B048-85BDC9FD1C3A}</a:tableStyleId>
              </a:tblPr>
              <a:tblGrid>
                <a:gridCol w="2228850"/>
                <a:gridCol w="2228850"/>
                <a:gridCol w="2228850"/>
                <a:gridCol w="2228850"/>
              </a:tblGrid>
              <a:tr h="1199208">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endParaRPr lang="en-US" sz="4800" dirty="0" smtClean="0">
                        <a:solidFill>
                          <a:srgbClr val="FFFF99"/>
                        </a:solidFill>
                        <a:effectLst>
                          <a:outerShdw blurRad="38100" dist="38100" dir="2700000" algn="tl">
                            <a:srgbClr val="000000">
                              <a:alpha val="43137"/>
                            </a:srgbClr>
                          </a:outerShdw>
                        </a:effectLst>
                      </a:endParaRP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endParaRPr lang="en-US" sz="4800" dirty="0" smtClean="0">
                        <a:solidFill>
                          <a:srgbClr val="FFFF99"/>
                        </a:solidFill>
                      </a:endParaRP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endParaRPr lang="en-US" sz="4800" dirty="0" smtClean="0">
                        <a:solidFill>
                          <a:srgbClr val="FFFF99"/>
                        </a:solidFill>
                      </a:endParaRP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endParaRPr lang="en-US" sz="4800" dirty="0" smtClean="0">
                        <a:solidFill>
                          <a:srgbClr val="FFFF99"/>
                        </a:solidFill>
                      </a:endParaRP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3920338">
                <a:tc>
                  <a:txBody>
                    <a:bodyPr/>
                    <a:lstStyle/>
                    <a:p>
                      <a:pPr algn="ctr"/>
                      <a:r>
                        <a:rPr lang="zh-CN" altLang="en-US" sz="8000" b="1" dirty="0" smtClean="0">
                          <a:solidFill>
                            <a:srgbClr val="C00000"/>
                          </a:solidFill>
                          <a:effectLst>
                            <a:outerShdw blurRad="38100" dist="38100" dir="2700000" algn="tl">
                              <a:srgbClr val="000000">
                                <a:alpha val="43137"/>
                              </a:srgbClr>
                            </a:outerShdw>
                          </a:effectLst>
                        </a:rPr>
                        <a:t>预言</a:t>
                      </a:r>
                      <a:endParaRPr lang="en-US" altLang="zh-CN" sz="8000" b="1" dirty="0" smtClean="0">
                        <a:solidFill>
                          <a:srgbClr val="C00000"/>
                        </a:solidFill>
                        <a:effectLst>
                          <a:outerShdw blurRad="38100" dist="38100" dir="2700000" algn="tl">
                            <a:srgbClr val="000000">
                              <a:alpha val="43137"/>
                            </a:srgbClr>
                          </a:outerShdw>
                        </a:effectLst>
                      </a:endParaRPr>
                    </a:p>
                    <a:p>
                      <a:pPr algn="ctr"/>
                      <a:endParaRPr lang="en-US" altLang="zh-CN" sz="4000" dirty="0" smtClean="0"/>
                    </a:p>
                    <a:p>
                      <a:pPr algn="ctr"/>
                      <a:r>
                        <a:rPr lang="zh-CN" altLang="en-US" sz="4000" b="1" dirty="0" smtClean="0">
                          <a:effectLst>
                            <a:outerShdw blurRad="38100" dist="38100" dir="2700000" algn="tl">
                              <a:srgbClr val="000000">
                                <a:alpha val="43137"/>
                              </a:srgbClr>
                            </a:outerShdw>
                          </a:effectLst>
                        </a:rPr>
                        <a:t>罗</a:t>
                      </a:r>
                      <a:r>
                        <a:rPr lang="en-US" altLang="zh-CN" sz="4000" b="1" dirty="0" smtClean="0">
                          <a:effectLst>
                            <a:outerShdw blurRad="38100" dist="38100" dir="2700000" algn="tl">
                              <a:srgbClr val="000000">
                                <a:alpha val="43137"/>
                              </a:srgbClr>
                            </a:outerShdw>
                          </a:effectLst>
                        </a:rPr>
                        <a:t>12:6</a:t>
                      </a:r>
                    </a:p>
                    <a:p>
                      <a:pPr algn="ctr"/>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14:29-32</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对</a:t>
                      </a:r>
                      <a:r>
                        <a:rPr lang="en-US" altLang="zh-CN" sz="4000" b="1" dirty="0" smtClean="0">
                          <a:effectLst>
                            <a:outerShdw blurRad="38100" dist="38100" dir="2700000" algn="tl">
                              <a:srgbClr val="000000">
                                <a:alpha val="43137"/>
                              </a:srgbClr>
                            </a:outerShdw>
                          </a:effectLst>
                        </a:rPr>
                        <a:t>…    </a:t>
                      </a:r>
                      <a:r>
                        <a:rPr lang="zh-CN" altLang="en-US" sz="4000" b="1" dirty="0" smtClean="0">
                          <a:effectLst>
                            <a:outerShdw blurRad="38100" dist="38100" dir="2700000" algn="tl">
                              <a:srgbClr val="000000">
                                <a:alpha val="43137"/>
                              </a:srgbClr>
                            </a:outerShdw>
                          </a:effectLst>
                        </a:rPr>
                        <a:t>讲话</a:t>
                      </a:r>
                      <a:r>
                        <a:rPr lang="en-US" sz="4000" b="1" dirty="0" smtClean="0">
                          <a:effectLst>
                            <a:outerShdw blurRad="38100" dist="38100" dir="2700000" algn="tl">
                              <a:srgbClr val="000000">
                                <a:alpha val="43137"/>
                              </a:srgbClr>
                            </a:outerShdw>
                          </a:effectLst>
                        </a:rPr>
                        <a:t>”</a:t>
                      </a:r>
                    </a:p>
                    <a:p>
                      <a:pPr algn="ctr"/>
                      <a:r>
                        <a:rPr lang="zh-CN" altLang="en-US" sz="4000" b="1" dirty="0" smtClean="0">
                          <a:effectLst>
                            <a:outerShdw blurRad="38100" dist="38100" dir="2700000" algn="tl">
                              <a:srgbClr val="000000">
                                <a:alpha val="43137"/>
                              </a:srgbClr>
                            </a:outerShdw>
                          </a:effectLst>
                        </a:rPr>
                        <a:t>传讲神的真理</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zh-CN" altLang="en-US" sz="4000" b="1" dirty="0" smtClean="0">
                          <a:effectLst>
                            <a:outerShdw blurRad="38100" dist="38100" dir="2700000" algn="tl">
                              <a:srgbClr val="000000">
                                <a:alpha val="43137"/>
                              </a:srgbClr>
                            </a:outerShdw>
                          </a:effectLst>
                        </a:rPr>
                        <a:t>让人们知道神已经启示</a:t>
                      </a:r>
                      <a:r>
                        <a:rPr lang="zh-CN" altLang="en-US" sz="4000" b="1" dirty="0" smtClean="0">
                          <a:effectLst>
                            <a:outerShdw blurRad="38100" dist="38100" dir="2700000" algn="tl">
                              <a:srgbClr val="000000">
                                <a:alpha val="43137"/>
                              </a:srgbClr>
                            </a:outerShdw>
                          </a:effectLst>
                        </a:rPr>
                        <a:t>的</a:t>
                      </a:r>
                      <a:endParaRPr lang="en-US" altLang="zh-CN" sz="4000" b="1" dirty="0" smtClean="0">
                        <a:effectLst>
                          <a:outerShdw blurRad="38100" dist="38100" dir="2700000" algn="tl">
                            <a:srgbClr val="000000">
                              <a:alpha val="43137"/>
                            </a:srgbClr>
                          </a:outerShdw>
                        </a:effectLst>
                      </a:endParaRPr>
                    </a:p>
                    <a:p>
                      <a:pPr algn="ctr"/>
                      <a:r>
                        <a:rPr lang="zh-CN" altLang="en-US" sz="4000" b="1" dirty="0" smtClean="0">
                          <a:effectLst>
                            <a:outerShdw blurRad="38100" dist="38100" dir="2700000" algn="tl">
                              <a:srgbClr val="000000">
                                <a:alpha val="43137"/>
                              </a:srgbClr>
                            </a:outerShdw>
                          </a:effectLst>
                        </a:rPr>
                        <a:t>内</a:t>
                      </a:r>
                      <a:r>
                        <a:rPr lang="zh-CN" altLang="en-US" sz="4000" b="1" dirty="0" smtClean="0">
                          <a:effectLst>
                            <a:outerShdw blurRad="38100" dist="38100" dir="2700000" algn="tl">
                              <a:srgbClr val="000000">
                                <a:alpha val="43137"/>
                              </a:srgbClr>
                            </a:outerShdw>
                          </a:effectLst>
                        </a:rPr>
                        <a:t>容。</a:t>
                      </a:r>
                      <a:endParaRPr lang="en-US" altLang="zh-CN" sz="4000" b="1" dirty="0" smtClean="0">
                        <a:effectLst>
                          <a:outerShdw blurRad="38100" dist="38100" dir="2700000" algn="tl">
                            <a:srgbClr val="000000">
                              <a:alpha val="43137"/>
                            </a:srgbClr>
                          </a:outerShdw>
                        </a:effectLst>
                      </a:endParaRPr>
                    </a:p>
                    <a:p>
                      <a:pPr algn="ctr"/>
                      <a:endParaRPr lang="en-US" altLang="zh-CN" sz="4000" b="1" dirty="0" smtClean="0">
                        <a:effectLst>
                          <a:outerShdw blurRad="38100" dist="38100" dir="2700000" algn="tl">
                            <a:srgbClr val="000000">
                              <a:alpha val="43137"/>
                            </a:srgbClr>
                          </a:outerShdw>
                        </a:effectLst>
                      </a:endParaRPr>
                    </a:p>
                    <a:p>
                      <a:pPr algn="ctr"/>
                      <a:r>
                        <a:rPr lang="zh-CN" altLang="en-US" sz="4000" b="1" dirty="0" smtClean="0">
                          <a:effectLst>
                            <a:outerShdw blurRad="38100" dist="38100" dir="2700000" algn="tl">
                              <a:srgbClr val="000000">
                                <a:alpha val="43137"/>
                              </a:srgbClr>
                            </a:outerShdw>
                          </a:effectLst>
                        </a:rPr>
                        <a:t>林</a:t>
                      </a:r>
                      <a:r>
                        <a:rPr lang="zh-CN" altLang="en-US" sz="4000" b="1" dirty="0" smtClean="0">
                          <a:effectLst>
                            <a:outerShdw blurRad="38100" dist="38100" dir="2700000" algn="tl">
                              <a:srgbClr val="000000">
                                <a:alpha val="43137"/>
                              </a:srgbClr>
                            </a:outerShdw>
                          </a:effectLst>
                        </a:rPr>
                        <a:t>前</a:t>
                      </a:r>
                      <a:r>
                        <a:rPr lang="en-US" altLang="zh-CN" sz="4000" b="1" dirty="0" smtClean="0">
                          <a:effectLst>
                            <a:outerShdw blurRad="38100" dist="38100" dir="2700000" algn="tl">
                              <a:srgbClr val="000000">
                                <a:alpha val="43137"/>
                              </a:srgbClr>
                            </a:outerShdw>
                          </a:effectLst>
                        </a:rPr>
                        <a:t>13:2</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zh-CN" altLang="en-US" sz="4000" b="1" dirty="0" smtClean="0">
                          <a:effectLst>
                            <a:outerShdw blurRad="38100" dist="38100" dir="2700000" algn="tl">
                              <a:srgbClr val="000000">
                                <a:alpha val="43137"/>
                              </a:srgbClr>
                            </a:outerShdw>
                          </a:effectLst>
                        </a:rPr>
                        <a:t>牧师向人们传讲神的道。</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79373">
                <a:tc>
                  <a:txBody>
                    <a:bodyPr/>
                    <a:lstStyle/>
                    <a:p>
                      <a:pPr algn="ctr"/>
                      <a:r>
                        <a:rPr lang="en-US" sz="2000" b="1" dirty="0" smtClean="0">
                          <a:latin typeface="Arial Narrow" panose="020B0606020202030204" pitchFamily="34" charset="0"/>
                        </a:rPr>
                        <a:t>PROPHECY</a:t>
                      </a:r>
                    </a:p>
                    <a:p>
                      <a:pPr algn="ctr"/>
                      <a:r>
                        <a:rPr lang="en-US" sz="2000" dirty="0" smtClean="0">
                          <a:latin typeface="Arial Narrow" panose="020B0606020202030204" pitchFamily="34" charset="0"/>
                        </a:rPr>
                        <a:t>Rom. 12:6</a:t>
                      </a:r>
                    </a:p>
                    <a:p>
                      <a:pPr algn="ctr"/>
                      <a:r>
                        <a:rPr lang="en-US" sz="2000" dirty="0" smtClean="0">
                          <a:latin typeface="Arial Narrow" panose="020B0606020202030204" pitchFamily="34" charset="0"/>
                        </a:rPr>
                        <a:t>1 Cor. 14:29-32</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“to speak to”</a:t>
                      </a:r>
                    </a:p>
                    <a:p>
                      <a:pPr algn="ctr"/>
                      <a:r>
                        <a:rPr lang="en-US" sz="2000" dirty="0" smtClean="0">
                          <a:latin typeface="Arial Narrow" panose="020B0606020202030204" pitchFamily="34" charset="0"/>
                        </a:rPr>
                        <a:t>Speaking the Truth of</a:t>
                      </a:r>
                      <a:r>
                        <a:rPr lang="en-US" sz="2000" baseline="0" dirty="0" smtClean="0">
                          <a:latin typeface="Arial Narrow" panose="020B0606020202030204" pitchFamily="34" charset="0"/>
                        </a:rPr>
                        <a:t> God</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People understand that which God has revealed.</a:t>
                      </a:r>
                    </a:p>
                    <a:p>
                      <a:pPr algn="ctr"/>
                      <a:r>
                        <a:rPr lang="en-US" sz="2000" dirty="0" smtClean="0">
                          <a:latin typeface="Arial Narrow" panose="020B0606020202030204" pitchFamily="34" charset="0"/>
                        </a:rPr>
                        <a:t>1 Cor. 13:2</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000" dirty="0" smtClean="0">
                          <a:latin typeface="Arial Narrow" panose="020B0606020202030204" pitchFamily="34" charset="0"/>
                        </a:rPr>
                        <a:t>The pastor preaches the Word of God to the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067800" cy="7018808"/>
        </p:xfrm>
        <a:graphic>
          <a:graphicData uri="http://schemas.openxmlformats.org/drawingml/2006/table">
            <a:tbl>
              <a:tblPr firstRow="1" bandRow="1">
                <a:tableStyleId>{5C22544A-7EE6-4342-B048-85BDC9FD1C3A}</a:tableStyleId>
              </a:tblPr>
              <a:tblGrid>
                <a:gridCol w="2266950"/>
                <a:gridCol w="2266950"/>
                <a:gridCol w="2266950"/>
                <a:gridCol w="2266950"/>
              </a:tblGrid>
              <a:tr h="114773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208342">
                <a:tc>
                  <a:txBody>
                    <a:bodyPr/>
                    <a:lstStyle/>
                    <a:p>
                      <a:pPr algn="l"/>
                      <a:r>
                        <a:rPr lang="zh-CN" altLang="en-US" sz="6000" b="1" dirty="0" smtClean="0">
                          <a:solidFill>
                            <a:srgbClr val="C00000"/>
                          </a:solidFill>
                          <a:effectLst>
                            <a:outerShdw blurRad="38100" dist="38100" dir="2700000" algn="tl">
                              <a:srgbClr val="000000">
                                <a:alpha val="43137"/>
                              </a:srgbClr>
                            </a:outerShdw>
                          </a:effectLst>
                        </a:rPr>
                        <a:t>服事</a:t>
                      </a:r>
                      <a:r>
                        <a:rPr lang="en-US" altLang="zh-CN" sz="6000" b="1" dirty="0" smtClean="0">
                          <a:solidFill>
                            <a:srgbClr val="C00000"/>
                          </a:solidFill>
                          <a:effectLst>
                            <a:outerShdw blurRad="38100" dist="38100" dir="2700000" algn="tl">
                              <a:srgbClr val="000000">
                                <a:alpha val="43137"/>
                              </a:srgbClr>
                            </a:outerShdw>
                          </a:effectLst>
                        </a:rPr>
                        <a:t>/</a:t>
                      </a:r>
                      <a:r>
                        <a:rPr lang="zh-CN" altLang="en-US" sz="6000" b="1" dirty="0" smtClean="0">
                          <a:solidFill>
                            <a:srgbClr val="C00000"/>
                          </a:solidFill>
                          <a:effectLst>
                            <a:outerShdw blurRad="38100" dist="38100" dir="2700000" algn="tl">
                              <a:srgbClr val="000000">
                                <a:alpha val="43137"/>
                              </a:srgbClr>
                            </a:outerShdw>
                          </a:effectLst>
                        </a:rPr>
                        <a:t>帮助</a:t>
                      </a:r>
                      <a:endParaRPr lang="en-US" altLang="zh-CN" sz="6000" b="1" dirty="0" smtClean="0">
                        <a:solidFill>
                          <a:srgbClr val="C00000"/>
                        </a:solidFill>
                        <a:effectLst>
                          <a:outerShdw blurRad="38100" dist="38100" dir="2700000" algn="tl">
                            <a:srgbClr val="000000">
                              <a:alpha val="43137"/>
                            </a:srgbClr>
                          </a:outerShdw>
                        </a:effectLst>
                      </a:endParaRPr>
                    </a:p>
                    <a:p>
                      <a:pPr algn="l"/>
                      <a:endParaRPr lang="en-US" altLang="zh-CN" sz="4000" b="1" dirty="0" smtClean="0">
                        <a:effectLst>
                          <a:outerShdw blurRad="38100" dist="38100" dir="2700000" algn="tl">
                            <a:srgbClr val="000000">
                              <a:alpha val="43137"/>
                            </a:srgbClr>
                          </a:outerShdw>
                        </a:effectLst>
                      </a:endParaRPr>
                    </a:p>
                    <a:p>
                      <a:pPr algn="l"/>
                      <a:r>
                        <a:rPr lang="zh-CN" altLang="en-US" sz="4000" b="1" dirty="0" smtClean="0">
                          <a:effectLst>
                            <a:outerShdw blurRad="38100" dist="38100" dir="2700000" algn="tl">
                              <a:srgbClr val="000000">
                                <a:alpha val="43137"/>
                              </a:srgbClr>
                            </a:outerShdw>
                          </a:effectLst>
                        </a:rPr>
                        <a:t>罗</a:t>
                      </a:r>
                      <a:r>
                        <a:rPr lang="en-US" altLang="zh-CN" sz="4000" b="1" dirty="0" smtClean="0">
                          <a:effectLst>
                            <a:outerShdw blurRad="38100" dist="38100" dir="2700000" algn="tl">
                              <a:srgbClr val="000000">
                                <a:alpha val="43137"/>
                              </a:srgbClr>
                            </a:outerShdw>
                          </a:effectLst>
                        </a:rPr>
                        <a:t>12:7</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l"/>
                      <a:r>
                        <a:rPr lang="zh-CN" altLang="en-US" sz="4000" b="1" dirty="0" smtClean="0">
                          <a:effectLst>
                            <a:outerShdw blurRad="38100" dist="38100" dir="2700000" algn="tl">
                              <a:srgbClr val="000000">
                                <a:alpha val="43137"/>
                              </a:srgbClr>
                            </a:outerShdw>
                          </a:effectLst>
                        </a:rPr>
                        <a:t>帮助他人做神的工</a:t>
                      </a:r>
                      <a:r>
                        <a:rPr lang="en-US" altLang="zh-CN" sz="4000" b="1" dirty="0" smtClean="0">
                          <a:effectLst>
                            <a:outerShdw blurRad="38100" dist="38100" dir="2700000" algn="tl">
                              <a:srgbClr val="000000">
                                <a:alpha val="43137"/>
                              </a:srgbClr>
                            </a:outerShdw>
                          </a:effectLst>
                        </a:rPr>
                        <a:t>.</a:t>
                      </a:r>
                    </a:p>
                    <a:p>
                      <a:pPr algn="l"/>
                      <a:r>
                        <a:rPr lang="zh-CN" altLang="en-US" sz="4000" b="1" dirty="0" smtClean="0">
                          <a:effectLst>
                            <a:outerShdw blurRad="38100" dist="38100" dir="2700000" algn="tl">
                              <a:srgbClr val="000000">
                                <a:alpha val="43137"/>
                              </a:srgbClr>
                            </a:outerShdw>
                          </a:effectLst>
                        </a:rPr>
                        <a:t>以实际的行为帮助神的百姓。</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zh-CN" altLang="en-US" sz="4000" b="1" dirty="0" smtClean="0">
                          <a:effectLst>
                            <a:outerShdw blurRad="38100" dist="38100" dir="2700000" algn="tl">
                              <a:srgbClr val="000000">
                                <a:alpha val="43137"/>
                              </a:srgbClr>
                            </a:outerShdw>
                          </a:effectLst>
                        </a:rPr>
                        <a:t>服事教</a:t>
                      </a:r>
                      <a:r>
                        <a:rPr lang="zh-CN" altLang="en-US" sz="4000" b="1" dirty="0" smtClean="0">
                          <a:effectLst>
                            <a:outerShdw blurRad="38100" dist="38100" dir="2700000" algn="tl">
                              <a:srgbClr val="000000">
                                <a:alpha val="43137"/>
                              </a:srgbClr>
                            </a:outerShdw>
                          </a:effectLst>
                        </a:rPr>
                        <a:t>会有需要和贫</a:t>
                      </a:r>
                      <a:r>
                        <a:rPr lang="zh-CN" altLang="en-US" sz="4000" b="1" dirty="0" smtClean="0">
                          <a:effectLst>
                            <a:outerShdw blurRad="38100" dist="38100" dir="2700000" algn="tl">
                              <a:srgbClr val="000000">
                                <a:alpha val="43137"/>
                              </a:srgbClr>
                            </a:outerShdw>
                          </a:effectLst>
                        </a:rPr>
                        <a:t>穷的人。</a:t>
                      </a:r>
                      <a:endParaRPr lang="en-US" altLang="zh-CN" sz="4000" b="1" dirty="0" smtClean="0">
                        <a:effectLst>
                          <a:outerShdw blurRad="38100" dist="38100" dir="2700000" algn="tl">
                            <a:srgbClr val="000000">
                              <a:alpha val="43137"/>
                            </a:srgbClr>
                          </a:outerShdw>
                        </a:effectLst>
                      </a:endParaRPr>
                    </a:p>
                    <a:p>
                      <a:pPr algn="l"/>
                      <a:endParaRPr lang="en-US" altLang="zh-CN" sz="4000" b="1" dirty="0" smtClean="0">
                        <a:effectLst>
                          <a:outerShdw blurRad="38100" dist="38100" dir="2700000" algn="tl">
                            <a:srgbClr val="000000">
                              <a:alpha val="43137"/>
                            </a:srgbClr>
                          </a:outerShdw>
                        </a:effectLst>
                      </a:endParaRPr>
                    </a:p>
                    <a:p>
                      <a:pPr algn="l"/>
                      <a:r>
                        <a:rPr lang="zh-CN" altLang="en-US" sz="4000" b="1" dirty="0" smtClean="0">
                          <a:effectLst>
                            <a:outerShdw blurRad="38100" dist="38100" dir="2700000" algn="tl">
                              <a:srgbClr val="000000">
                                <a:alpha val="43137"/>
                              </a:srgbClr>
                            </a:outerShdw>
                          </a:effectLst>
                        </a:rPr>
                        <a:t>徒</a:t>
                      </a:r>
                      <a:r>
                        <a:rPr lang="en-US" altLang="zh-CN" sz="4000" b="1" dirty="0" smtClean="0">
                          <a:effectLst>
                            <a:outerShdw blurRad="38100" dist="38100" dir="2700000" algn="tl">
                              <a:srgbClr val="000000">
                                <a:alpha val="43137"/>
                              </a:srgbClr>
                            </a:outerShdw>
                          </a:effectLst>
                        </a:rPr>
                        <a:t>6:1</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l"/>
                      <a:r>
                        <a:rPr lang="zh-CN" altLang="en-US" sz="4000" b="1" dirty="0" smtClean="0">
                          <a:effectLst>
                            <a:outerShdw blurRad="38100" dist="38100" dir="2700000" algn="tl">
                              <a:srgbClr val="000000">
                                <a:alpha val="43137"/>
                              </a:srgbClr>
                            </a:outerShdw>
                          </a:effectLst>
                        </a:rPr>
                        <a:t>男执事</a:t>
                      </a:r>
                      <a:r>
                        <a:rPr lang="en-US" altLang="zh-CN" sz="4000" b="1" dirty="0" smtClean="0">
                          <a:effectLst>
                            <a:outerShdw blurRad="38100" dist="38100" dir="2700000" algn="tl">
                              <a:srgbClr val="000000">
                                <a:alpha val="43137"/>
                              </a:srgbClr>
                            </a:outerShdw>
                          </a:effectLst>
                        </a:rPr>
                        <a:t>;</a:t>
                      </a:r>
                      <a:r>
                        <a:rPr lang="en-US" altLang="zh-CN" sz="4000" b="1" baseline="0" dirty="0" smtClean="0">
                          <a:effectLst>
                            <a:outerShdw blurRad="38100" dist="38100" dir="2700000" algn="tl">
                              <a:srgbClr val="000000">
                                <a:alpha val="43137"/>
                              </a:srgbClr>
                            </a:outerShdw>
                          </a:effectLst>
                        </a:rPr>
                        <a:t> </a:t>
                      </a:r>
                      <a:r>
                        <a:rPr lang="zh-CN" altLang="en-US" sz="4000" b="1" baseline="0" dirty="0" smtClean="0">
                          <a:effectLst>
                            <a:outerShdw blurRad="38100" dist="38100" dir="2700000" algn="tl">
                              <a:srgbClr val="000000">
                                <a:alpha val="43137"/>
                              </a:srgbClr>
                            </a:outerShdw>
                          </a:effectLst>
                        </a:rPr>
                        <a:t>女执事</a:t>
                      </a:r>
                      <a:r>
                        <a:rPr lang="en-US" altLang="zh-CN" sz="4000" b="1" baseline="0" dirty="0" smtClean="0">
                          <a:effectLst>
                            <a:outerShdw blurRad="38100" dist="38100" dir="2700000" algn="tl">
                              <a:srgbClr val="000000">
                                <a:alpha val="43137"/>
                              </a:srgbClr>
                            </a:outerShdw>
                          </a:effectLst>
                        </a:rPr>
                        <a:t>; </a:t>
                      </a:r>
                      <a:r>
                        <a:rPr lang="zh-CN" altLang="en-US" sz="4000" b="1" baseline="0" dirty="0" smtClean="0">
                          <a:effectLst>
                            <a:outerShdw blurRad="38100" dist="38100" dir="2700000" algn="tl">
                              <a:srgbClr val="000000">
                                <a:alpha val="43137"/>
                              </a:srgbClr>
                            </a:outerShdw>
                          </a:effectLst>
                        </a:rPr>
                        <a:t>那些在教会做准备，清洁和帮助工作的人。</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471448">
                <a:tc>
                  <a:txBody>
                    <a:bodyPr/>
                    <a:lstStyle/>
                    <a:p>
                      <a:pPr algn="ctr"/>
                      <a:r>
                        <a:rPr lang="en-US" sz="2000" b="1" dirty="0" smtClean="0">
                          <a:latin typeface="Arial Narrow" panose="020B0606020202030204" pitchFamily="34" charset="0"/>
                        </a:rPr>
                        <a:t>SERVING/HELPS</a:t>
                      </a:r>
                    </a:p>
                    <a:p>
                      <a:pPr algn="ctr"/>
                      <a:r>
                        <a:rPr lang="en-US" sz="2000" dirty="0" smtClean="0">
                          <a:latin typeface="Arial Narrow" panose="020B0606020202030204" pitchFamily="34" charset="0"/>
                        </a:rPr>
                        <a:t>Rom. 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Helping others do God’s Work. </a:t>
                      </a:r>
                    </a:p>
                    <a:p>
                      <a:pPr algn="ctr"/>
                      <a:r>
                        <a:rPr lang="en-US" sz="2000" dirty="0" smtClean="0">
                          <a:latin typeface="Arial Narrow" panose="020B0606020202030204" pitchFamily="34" charset="0"/>
                        </a:rPr>
                        <a:t>Helping God’s people in practical ways. </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Serving the church and the needy.</a:t>
                      </a:r>
                    </a:p>
                    <a:p>
                      <a:pPr algn="ctr"/>
                      <a:r>
                        <a:rPr lang="en-US" sz="2000" dirty="0" smtClean="0">
                          <a:latin typeface="Arial Narrow" panose="020B0606020202030204" pitchFamily="34" charset="0"/>
                        </a:rPr>
                        <a:t>Acts 6:1</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Deacons; Deaconesses;</a:t>
                      </a:r>
                      <a:r>
                        <a:rPr lang="en-US" sz="2000" baseline="0" dirty="0" smtClean="0">
                          <a:latin typeface="Arial Narrow" panose="020B0606020202030204" pitchFamily="34" charset="0"/>
                        </a:rPr>
                        <a:t> Those who set up church, clean, help</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6751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3962400">
                <a:tc>
                  <a:txBody>
                    <a:bodyPr/>
                    <a:lstStyle/>
                    <a:p>
                      <a:r>
                        <a:rPr lang="zh-CN" altLang="en-US" sz="6000" b="1" dirty="0" smtClean="0">
                          <a:solidFill>
                            <a:srgbClr val="C00000"/>
                          </a:solidFill>
                          <a:effectLst>
                            <a:outerShdw blurRad="38100" dist="38100" dir="2700000" algn="tl">
                              <a:srgbClr val="000000">
                                <a:alpha val="43137"/>
                              </a:srgbClr>
                            </a:outerShdw>
                          </a:effectLst>
                        </a:rPr>
                        <a:t>教导</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罗</a:t>
                      </a:r>
                      <a:r>
                        <a:rPr lang="en-US" altLang="zh-CN" sz="4000" b="1" dirty="0" smtClean="0">
                          <a:effectLst>
                            <a:outerShdw blurRad="38100" dist="38100" dir="2700000" algn="tl">
                              <a:srgbClr val="000000">
                                <a:alpha val="43137"/>
                              </a:srgbClr>
                            </a:outerShdw>
                          </a:effectLst>
                        </a:rPr>
                        <a:t>12:7</a:t>
                      </a:r>
                    </a:p>
                    <a:p>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12:28</a:t>
                      </a:r>
                    </a:p>
                    <a:p>
                      <a:r>
                        <a:rPr lang="zh-CN" altLang="en-US" sz="4000" b="1" dirty="0" smtClean="0">
                          <a:effectLst>
                            <a:outerShdw blurRad="38100" dist="38100" dir="2700000" algn="tl">
                              <a:srgbClr val="000000">
                                <a:alpha val="43137"/>
                              </a:srgbClr>
                            </a:outerShdw>
                          </a:effectLst>
                        </a:rPr>
                        <a:t>弗</a:t>
                      </a:r>
                      <a:r>
                        <a:rPr lang="en-US" altLang="zh-CN" sz="4000" b="1" dirty="0" smtClean="0">
                          <a:effectLst>
                            <a:outerShdw blurRad="38100" dist="38100" dir="2700000" algn="tl">
                              <a:srgbClr val="000000">
                                <a:alpha val="43137"/>
                              </a:srgbClr>
                            </a:outerShdw>
                          </a:effectLst>
                        </a:rPr>
                        <a:t>4:11</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解释和应用圣经的真理</a:t>
                      </a:r>
                      <a:r>
                        <a:rPr lang="en-US" altLang="zh-CN"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人们可以明白和应用神的道。</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主日</a:t>
                      </a:r>
                      <a:r>
                        <a:rPr lang="zh-CN" altLang="en-US" sz="4000" b="1" dirty="0" smtClean="0">
                          <a:effectLst>
                            <a:outerShdw blurRad="38100" dist="38100" dir="2700000" algn="tl">
                              <a:srgbClr val="000000">
                                <a:alpha val="43137"/>
                              </a:srgbClr>
                            </a:outerShdw>
                          </a:effectLst>
                        </a:rPr>
                        <a:t>学</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老</a:t>
                      </a:r>
                      <a:r>
                        <a:rPr lang="zh-CN" altLang="en-US" sz="4000" b="1" dirty="0" smtClean="0">
                          <a:effectLst>
                            <a:outerShdw blurRad="38100" dist="38100" dir="2700000" algn="tl">
                              <a:srgbClr val="000000">
                                <a:alpha val="43137"/>
                              </a:srgbClr>
                            </a:outerShdw>
                          </a:effectLst>
                        </a:rPr>
                        <a:t>师</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查</a:t>
                      </a:r>
                      <a:r>
                        <a:rPr lang="zh-CN" altLang="en-US" sz="4000" b="1" dirty="0" smtClean="0">
                          <a:effectLst>
                            <a:outerShdw blurRad="38100" dist="38100" dir="2700000" algn="tl">
                              <a:srgbClr val="000000">
                                <a:alpha val="43137"/>
                              </a:srgbClr>
                            </a:outerShdw>
                          </a:effectLst>
                        </a:rPr>
                        <a:t>经</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带</a:t>
                      </a:r>
                      <a:r>
                        <a:rPr lang="zh-CN" altLang="en-US" sz="4000" b="1" dirty="0" smtClean="0">
                          <a:effectLst>
                            <a:outerShdw blurRad="38100" dist="38100" dir="2700000" algn="tl">
                              <a:srgbClr val="000000">
                                <a:alpha val="43137"/>
                              </a:srgbClr>
                            </a:outerShdw>
                          </a:effectLst>
                        </a:rPr>
                        <a:t>领人</a:t>
                      </a:r>
                      <a:r>
                        <a:rPr lang="en-US" altLang="zh-CN"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TEACHING</a:t>
                      </a:r>
                    </a:p>
                    <a:p>
                      <a:pPr algn="ctr"/>
                      <a:r>
                        <a:rPr lang="en-US" sz="2000" dirty="0" smtClean="0">
                          <a:latin typeface="Arial Narrow" panose="020B0606020202030204" pitchFamily="34" charset="0"/>
                        </a:rPr>
                        <a:t>Rom. 12:7</a:t>
                      </a:r>
                    </a:p>
                    <a:p>
                      <a:pPr algn="ctr"/>
                      <a:r>
                        <a:rPr lang="en-US" sz="2000" dirty="0" smtClean="0">
                          <a:latin typeface="Arial Narrow" panose="020B0606020202030204" pitchFamily="34" charset="0"/>
                        </a:rPr>
                        <a:t>1 Cor.</a:t>
                      </a:r>
                      <a:r>
                        <a:rPr lang="en-US" sz="2000" baseline="0" dirty="0" smtClean="0">
                          <a:latin typeface="Arial Narrow" panose="020B0606020202030204" pitchFamily="34" charset="0"/>
                        </a:rPr>
                        <a:t> 12:28</a:t>
                      </a:r>
                    </a:p>
                    <a:p>
                      <a:pPr algn="ctr"/>
                      <a:r>
                        <a:rPr lang="en-US" sz="2000" baseline="0" dirty="0" smtClean="0">
                          <a:latin typeface="Arial Narrow" panose="020B0606020202030204" pitchFamily="34" charset="0"/>
                        </a:rPr>
                        <a:t>Eph.4:11</a:t>
                      </a:r>
                      <a:endParaRPr lang="en-US" sz="200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Explaining </a:t>
                      </a:r>
                      <a:r>
                        <a:rPr lang="en-US" sz="2000" baseline="0" dirty="0" smtClean="0">
                          <a:latin typeface="Arial Narrow" panose="020B0606020202030204" pitchFamily="34" charset="0"/>
                        </a:rPr>
                        <a:t>and Applying the t</a:t>
                      </a:r>
                      <a:r>
                        <a:rPr lang="en-US" sz="2000" dirty="0" smtClean="0">
                          <a:latin typeface="Arial Narrow" panose="020B0606020202030204" pitchFamily="34" charset="0"/>
                        </a:rPr>
                        <a:t>ruths</a:t>
                      </a:r>
                    </a:p>
                    <a:p>
                      <a:pPr algn="ctr"/>
                      <a:r>
                        <a:rPr lang="en-US" sz="2000" dirty="0" smtClean="0">
                          <a:latin typeface="Arial Narrow" panose="020B0606020202030204" pitchFamily="34" charset="0"/>
                        </a:rPr>
                        <a:t> of Scripture</a:t>
                      </a:r>
                      <a:r>
                        <a:rPr lang="en-US" sz="2000" baseline="0" dirty="0" smtClean="0">
                          <a:latin typeface="Arial Narrow" panose="020B0606020202030204" pitchFamily="34" charset="0"/>
                        </a:rPr>
                        <a:t> </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People</a:t>
                      </a:r>
                      <a:r>
                        <a:rPr lang="en-US" sz="2000" baseline="0" dirty="0" smtClean="0">
                          <a:latin typeface="Arial Narrow" panose="020B0606020202030204" pitchFamily="34" charset="0"/>
                        </a:rPr>
                        <a:t> can understand and apply God’s Word</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Sunday</a:t>
                      </a:r>
                      <a:r>
                        <a:rPr lang="en-US" sz="2000" baseline="0" dirty="0" smtClean="0">
                          <a:latin typeface="Arial Narrow" panose="020B0606020202030204" pitchFamily="34" charset="0"/>
                        </a:rPr>
                        <a:t> School Teachers; </a:t>
                      </a:r>
                    </a:p>
                    <a:p>
                      <a:pPr algn="ctr"/>
                      <a:r>
                        <a:rPr lang="en-US" sz="2000" baseline="0" dirty="0" smtClean="0">
                          <a:latin typeface="Arial Narrow" panose="020B0606020202030204" pitchFamily="34" charset="0"/>
                        </a:rPr>
                        <a:t>Bible study leaders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使徒身份</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2:28</a:t>
                      </a:r>
                    </a:p>
                    <a:p>
                      <a:r>
                        <a:rPr lang="zh-CN" altLang="en-US" sz="4000" b="1" dirty="0" smtClean="0">
                          <a:effectLst>
                            <a:outerShdw blurRad="38100" dist="38100" dir="2700000" algn="tl">
                              <a:srgbClr val="000000">
                                <a:alpha val="43137"/>
                              </a:srgbClr>
                            </a:outerShdw>
                          </a:effectLst>
                        </a:rPr>
                        <a:t>弗</a:t>
                      </a:r>
                      <a:r>
                        <a:rPr lang="en-US" altLang="zh-CN" sz="4000" b="1" dirty="0" smtClean="0">
                          <a:effectLst>
                            <a:outerShdw blurRad="38100" dist="38100" dir="2700000" algn="tl">
                              <a:srgbClr val="000000">
                                <a:alpha val="43137"/>
                              </a:srgbClr>
                            </a:outerShdw>
                          </a:effectLst>
                        </a:rPr>
                        <a:t>4:11</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跨文化以神的权</a:t>
                      </a:r>
                      <a:r>
                        <a:rPr lang="zh-CN" altLang="en-US" sz="4000" b="1" dirty="0" smtClean="0">
                          <a:effectLst>
                            <a:outerShdw blurRad="38100" dist="38100" dir="2700000" algn="tl">
                              <a:srgbClr val="000000">
                                <a:alpha val="43137"/>
                              </a:srgbClr>
                            </a:outerShdw>
                          </a:effectLst>
                        </a:rPr>
                        <a:t>柄讲</a:t>
                      </a:r>
                      <a:r>
                        <a:rPr lang="zh-CN" altLang="en-US" sz="4000" b="1" dirty="0" smtClean="0">
                          <a:effectLst>
                            <a:outerShdw blurRad="38100" dist="38100" dir="2700000" algn="tl">
                              <a:srgbClr val="000000">
                                <a:alpha val="43137"/>
                              </a:srgbClr>
                            </a:outerShdw>
                          </a:effectLst>
                        </a:rPr>
                        <a:t>话。</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建立教会</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宣教</a:t>
                      </a:r>
                      <a:r>
                        <a:rPr lang="zh-CN" altLang="en-US" sz="4000" b="1" dirty="0" smtClean="0">
                          <a:effectLst>
                            <a:outerShdw blurRad="38100" dist="38100" dir="2700000" algn="tl">
                              <a:srgbClr val="000000">
                                <a:alpha val="43137"/>
                              </a:srgbClr>
                            </a:outerShdw>
                          </a:effectLst>
                        </a:rPr>
                        <a:t>士</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植堂人</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APOSTLESHIP</a:t>
                      </a:r>
                    </a:p>
                    <a:p>
                      <a:pPr algn="ctr"/>
                      <a:r>
                        <a:rPr lang="en-US" sz="2000" dirty="0" smtClean="0">
                          <a:latin typeface="Arial Narrow" panose="020B0606020202030204" pitchFamily="34" charset="0"/>
                        </a:rPr>
                        <a:t>1 Cor.2:28</a:t>
                      </a:r>
                    </a:p>
                    <a:p>
                      <a:pPr algn="ctr"/>
                      <a:r>
                        <a:rPr lang="en-US" sz="2000" dirty="0" smtClean="0">
                          <a:latin typeface="Arial Narrow" panose="020B0606020202030204" pitchFamily="34" charset="0"/>
                        </a:rPr>
                        <a:t>Eph.4:11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marL="0" indent="0" algn="ctr">
                        <a:buNone/>
                      </a:pPr>
                      <a:r>
                        <a:rPr lang="en-US" sz="2000" baseline="0" dirty="0" smtClean="0">
                          <a:latin typeface="Arial Narrow" panose="020B0606020202030204" pitchFamily="34" charset="0"/>
                        </a:rPr>
                        <a:t>Speak with God’s  authority cross culturally</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Establish churches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b="0" dirty="0" smtClean="0">
                          <a:ln>
                            <a:noFill/>
                          </a:ln>
                          <a:solidFill>
                            <a:schemeClr val="tx1"/>
                          </a:solidFill>
                          <a:latin typeface="Arial Narrow" panose="020B0606020202030204" pitchFamily="34" charset="0"/>
                        </a:rPr>
                        <a:t>Missionaries</a:t>
                      </a:r>
                      <a:endParaRPr lang="en-US" sz="2000" b="0" dirty="0">
                        <a:ln>
                          <a:noFill/>
                        </a:ln>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30480"/>
          <a:ext cx="8839200" cy="6751320"/>
        </p:xfrm>
        <a:graphic>
          <a:graphicData uri="http://schemas.openxmlformats.org/drawingml/2006/table">
            <a:tbl>
              <a:tblPr firstRow="1" bandRow="1">
                <a:tableStyleId>{5C22544A-7EE6-4342-B048-85BDC9FD1C3A}</a:tableStyleId>
              </a:tblPr>
              <a:tblGrid>
                <a:gridCol w="2209800"/>
                <a:gridCol w="2209800"/>
                <a:gridCol w="2209800"/>
                <a:gridCol w="220980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劝慰</a:t>
                      </a:r>
                      <a:r>
                        <a:rPr lang="en-US" altLang="zh-CN" sz="6000" b="1" dirty="0" smtClean="0">
                          <a:solidFill>
                            <a:srgbClr val="C00000"/>
                          </a:solidFill>
                          <a:effectLst>
                            <a:outerShdw blurRad="38100" dist="38100" dir="2700000" algn="tl">
                              <a:srgbClr val="000000">
                                <a:alpha val="43137"/>
                              </a:srgbClr>
                            </a:outerShdw>
                          </a:effectLst>
                        </a:rPr>
                        <a:t>/</a:t>
                      </a:r>
                    </a:p>
                    <a:p>
                      <a:r>
                        <a:rPr lang="zh-CN" altLang="en-US" sz="6000" b="1" dirty="0" smtClean="0">
                          <a:solidFill>
                            <a:srgbClr val="C00000"/>
                          </a:solidFill>
                          <a:effectLst>
                            <a:outerShdw blurRad="38100" dist="38100" dir="2700000" algn="tl">
                              <a:srgbClr val="000000">
                                <a:alpha val="43137"/>
                              </a:srgbClr>
                            </a:outerShdw>
                          </a:effectLst>
                        </a:rPr>
                        <a:t>鼓励</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罗</a:t>
                      </a:r>
                      <a:r>
                        <a:rPr lang="en-US" altLang="zh-CN" sz="4000" b="1" dirty="0" smtClean="0">
                          <a:effectLst>
                            <a:outerShdw blurRad="38100" dist="38100" dir="2700000" algn="tl">
                              <a:srgbClr val="000000">
                                <a:alpha val="43137"/>
                              </a:srgbClr>
                            </a:outerShdw>
                          </a:effectLst>
                        </a:rPr>
                        <a:t>12:8</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安慰情感受伤的人。</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敦促他人行为适当。</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人们受到鼓励。</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那些总能够建造他人的人；</a:t>
                      </a:r>
                      <a:endParaRPr lang="en-US" altLang="zh-CN" sz="4000" b="1" dirty="0" smtClean="0">
                        <a:effectLst>
                          <a:outerShdw blurRad="38100" dist="38100" dir="2700000" algn="tl">
                            <a:srgbClr val="000000">
                              <a:alpha val="43137"/>
                            </a:srgbClr>
                          </a:outerShdw>
                        </a:effectLst>
                      </a:endParaRPr>
                    </a:p>
                    <a:p>
                      <a:r>
                        <a:rPr lang="zh-CN" altLang="en-US" sz="4000" b="1" u="sng" dirty="0" smtClean="0">
                          <a:effectLst>
                            <a:outerShdw blurRad="38100" dist="38100" dir="2700000" algn="tl">
                              <a:srgbClr val="000000">
                                <a:alpha val="43137"/>
                              </a:srgbClr>
                            </a:outerShdw>
                          </a:effectLst>
                        </a:rPr>
                        <a:t>辅导协</a:t>
                      </a:r>
                      <a:r>
                        <a:rPr lang="zh-CN" altLang="en-US" sz="4000" b="1" u="sng" dirty="0" smtClean="0">
                          <a:effectLst>
                            <a:outerShdw blurRad="38100" dist="38100" dir="2700000" algn="tl">
                              <a:srgbClr val="000000">
                                <a:alpha val="43137"/>
                              </a:srgbClr>
                            </a:outerShdw>
                          </a:effectLst>
                        </a:rPr>
                        <a:t>谈者</a:t>
                      </a:r>
                      <a:r>
                        <a:rPr lang="zh-CN" alt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ENCOURAGING</a:t>
                      </a:r>
                    </a:p>
                    <a:p>
                      <a:pPr algn="ctr"/>
                      <a:r>
                        <a:rPr lang="en-US" sz="2000" dirty="0" smtClean="0">
                          <a:latin typeface="Arial Narrow" panose="020B0606020202030204" pitchFamily="34" charset="0"/>
                        </a:rPr>
                        <a:t>Rom. 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Consoling those hurting emotionally;</a:t>
                      </a:r>
                    </a:p>
                    <a:p>
                      <a:pPr algn="ctr"/>
                      <a:r>
                        <a:rPr lang="en-US" sz="2000" dirty="0" smtClean="0">
                          <a:latin typeface="Arial Narrow" panose="020B0606020202030204" pitchFamily="34" charset="0"/>
                        </a:rPr>
                        <a:t>Urging others to proper conduct </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People</a:t>
                      </a:r>
                      <a:r>
                        <a:rPr lang="en-US" sz="2000" baseline="0" dirty="0" smtClean="0">
                          <a:latin typeface="Arial Narrow" panose="020B0606020202030204" pitchFamily="34" charset="0"/>
                        </a:rPr>
                        <a:t> are encouraged; </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Those</a:t>
                      </a:r>
                      <a:r>
                        <a:rPr lang="en-US" sz="2000" baseline="0" dirty="0" smtClean="0">
                          <a:latin typeface="Arial Narrow" panose="020B0606020202030204" pitchFamily="34" charset="0"/>
                        </a:rPr>
                        <a:t> who are always building others up;</a:t>
                      </a:r>
                    </a:p>
                    <a:p>
                      <a:pPr algn="ctr"/>
                      <a:r>
                        <a:rPr lang="en-US" sz="2000" baseline="0" dirty="0" smtClean="0">
                          <a:latin typeface="Arial Narrow" panose="020B0606020202030204" pitchFamily="34" charset="0"/>
                        </a:rPr>
                        <a:t>counselors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施舍</a:t>
                      </a:r>
                      <a:r>
                        <a:rPr lang="en-US" altLang="zh-CN" sz="6000" b="1" dirty="0" smtClean="0">
                          <a:solidFill>
                            <a:srgbClr val="C00000"/>
                          </a:solidFill>
                          <a:effectLst>
                            <a:outerShdw blurRad="38100" dist="38100" dir="2700000" algn="tl">
                              <a:srgbClr val="000000">
                                <a:alpha val="43137"/>
                              </a:srgbClr>
                            </a:outerShdw>
                          </a:effectLst>
                        </a:rPr>
                        <a:t>/</a:t>
                      </a:r>
                    </a:p>
                    <a:p>
                      <a:r>
                        <a:rPr lang="zh-CN" altLang="en-US" sz="6000" b="1" dirty="0" smtClean="0">
                          <a:solidFill>
                            <a:srgbClr val="C00000"/>
                          </a:solidFill>
                          <a:effectLst>
                            <a:outerShdw blurRad="38100" dist="38100" dir="2700000" algn="tl">
                              <a:srgbClr val="000000">
                                <a:alpha val="43137"/>
                              </a:srgbClr>
                            </a:outerShdw>
                          </a:effectLst>
                        </a:rPr>
                        <a:t>给予</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3200" b="1" dirty="0" smtClean="0">
                          <a:effectLst>
                            <a:outerShdw blurRad="38100" dist="38100" dir="2700000" algn="tl">
                              <a:srgbClr val="000000">
                                <a:alpha val="43137"/>
                              </a:srgbClr>
                            </a:outerShdw>
                          </a:effectLst>
                        </a:rPr>
                        <a:t>罗</a:t>
                      </a:r>
                      <a:r>
                        <a:rPr lang="en-US" altLang="zh-CN" sz="3200" b="1" dirty="0" smtClean="0">
                          <a:effectLst>
                            <a:outerShdw blurRad="38100" dist="38100" dir="2700000" algn="tl">
                              <a:srgbClr val="000000">
                                <a:alpha val="43137"/>
                              </a:srgbClr>
                            </a:outerShdw>
                          </a:effectLst>
                        </a:rPr>
                        <a:t>12:8</a:t>
                      </a:r>
                      <a:endParaRPr lang="en-US" sz="32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3200" b="1" dirty="0" smtClean="0">
                          <a:effectLst>
                            <a:outerShdw blurRad="38100" dist="38100" dir="2700000" algn="tl">
                              <a:srgbClr val="000000">
                                <a:alpha val="43137"/>
                              </a:srgbClr>
                            </a:outerShdw>
                          </a:effectLst>
                        </a:rPr>
                        <a:t>财政上欢喜地</a:t>
                      </a:r>
                      <a:r>
                        <a:rPr lang="en-US" altLang="zh-CN" sz="3200" b="1" dirty="0" smtClean="0">
                          <a:effectLst>
                            <a:outerShdw blurRad="38100" dist="38100" dir="2700000" algn="tl">
                              <a:srgbClr val="000000">
                                <a:alpha val="43137"/>
                              </a:srgbClr>
                            </a:outerShdw>
                          </a:effectLst>
                        </a:rPr>
                        <a:t>,</a:t>
                      </a:r>
                      <a:r>
                        <a:rPr lang="en-US" altLang="zh-CN" sz="3200" b="1" baseline="0" dirty="0" smtClean="0">
                          <a:effectLst>
                            <a:outerShdw blurRad="38100" dist="38100" dir="2700000" algn="tl">
                              <a:srgbClr val="000000">
                                <a:alpha val="43137"/>
                              </a:srgbClr>
                            </a:outerShdw>
                          </a:effectLst>
                        </a:rPr>
                        <a:t> </a:t>
                      </a:r>
                      <a:r>
                        <a:rPr lang="zh-CN" altLang="en-US" sz="3200" b="1" baseline="0" dirty="0" smtClean="0">
                          <a:effectLst>
                            <a:outerShdw blurRad="38100" dist="38100" dir="2700000" algn="tl">
                              <a:srgbClr val="000000">
                                <a:alpha val="43137"/>
                              </a:srgbClr>
                            </a:outerShdw>
                          </a:effectLst>
                        </a:rPr>
                        <a:t>自由地</a:t>
                      </a:r>
                      <a:r>
                        <a:rPr lang="en-US" altLang="zh-CN" sz="3200" b="1" baseline="0" dirty="0" smtClean="0">
                          <a:effectLst>
                            <a:outerShdw blurRad="38100" dist="38100" dir="2700000" algn="tl">
                              <a:srgbClr val="000000">
                                <a:alpha val="43137"/>
                              </a:srgbClr>
                            </a:outerShdw>
                          </a:effectLst>
                        </a:rPr>
                        <a:t>, </a:t>
                      </a:r>
                      <a:r>
                        <a:rPr lang="zh-CN" altLang="en-US" sz="3200" b="1" baseline="0" dirty="0" smtClean="0">
                          <a:effectLst>
                            <a:outerShdw blurRad="38100" dist="38100" dir="2700000" algn="tl">
                              <a:srgbClr val="000000">
                                <a:alpha val="43137"/>
                              </a:srgbClr>
                            </a:outerShdw>
                          </a:effectLst>
                        </a:rPr>
                        <a:t>忠心地</a:t>
                      </a:r>
                      <a:r>
                        <a:rPr lang="en-US" altLang="zh-CN" sz="3200" b="1" baseline="0" dirty="0" smtClean="0">
                          <a:effectLst>
                            <a:outerShdw blurRad="38100" dist="38100" dir="2700000" algn="tl">
                              <a:srgbClr val="000000">
                                <a:alpha val="43137"/>
                              </a:srgbClr>
                            </a:outerShdw>
                          </a:effectLst>
                        </a:rPr>
                        <a:t>, </a:t>
                      </a:r>
                      <a:r>
                        <a:rPr lang="zh-CN" altLang="en-US" sz="3200" b="1" baseline="0" dirty="0" smtClean="0">
                          <a:effectLst>
                            <a:outerShdw blurRad="38100" dist="38100" dir="2700000" algn="tl">
                              <a:srgbClr val="000000">
                                <a:alpha val="43137"/>
                              </a:srgbClr>
                            </a:outerShdw>
                          </a:effectLst>
                        </a:rPr>
                        <a:t>牺牲式地奉献给神的工作</a:t>
                      </a:r>
                      <a:r>
                        <a:rPr lang="en-US" altLang="zh-CN" sz="3200" b="1" baseline="0"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3200" b="1" dirty="0" smtClean="0">
                          <a:effectLst>
                            <a:outerShdw blurRad="38100" dist="38100" dir="2700000" algn="tl">
                              <a:srgbClr val="000000">
                                <a:alpha val="43137"/>
                              </a:srgbClr>
                            </a:outerShdw>
                          </a:effectLst>
                        </a:rPr>
                        <a:t>教会的需要得到满足</a:t>
                      </a:r>
                      <a:r>
                        <a:rPr lang="en-US" altLang="zh-CN" sz="3200" b="1" dirty="0" smtClean="0">
                          <a:effectLst>
                            <a:outerShdw blurRad="38100" dist="38100" dir="2700000" algn="tl">
                              <a:srgbClr val="000000">
                                <a:alpha val="43137"/>
                              </a:srgbClr>
                            </a:outerShdw>
                          </a:effectLst>
                        </a:rPr>
                        <a:t>,</a:t>
                      </a:r>
                      <a:r>
                        <a:rPr lang="en-US" altLang="zh-CN" sz="3200" b="1" baseline="0" dirty="0" smtClean="0">
                          <a:effectLst>
                            <a:outerShdw blurRad="38100" dist="38100" dir="2700000" algn="tl">
                              <a:srgbClr val="000000">
                                <a:alpha val="43137"/>
                              </a:srgbClr>
                            </a:outerShdw>
                          </a:effectLst>
                        </a:rPr>
                        <a:t> </a:t>
                      </a:r>
                      <a:r>
                        <a:rPr lang="zh-CN" altLang="en-US" sz="3200" b="1" baseline="0" dirty="0" smtClean="0">
                          <a:effectLst>
                            <a:outerShdw blurRad="38100" dist="38100" dir="2700000" algn="tl">
                              <a:srgbClr val="000000">
                                <a:alpha val="43137"/>
                              </a:srgbClr>
                            </a:outerShdw>
                          </a:effectLst>
                        </a:rPr>
                        <a:t>员工工资得到支付</a:t>
                      </a:r>
                      <a:r>
                        <a:rPr lang="en-US" altLang="zh-CN" sz="3200" b="1" baseline="0" dirty="0" smtClean="0">
                          <a:effectLst>
                            <a:outerShdw blurRad="38100" dist="38100" dir="2700000" algn="tl">
                              <a:srgbClr val="000000">
                                <a:alpha val="43137"/>
                              </a:srgbClr>
                            </a:outerShdw>
                          </a:effectLst>
                        </a:rPr>
                        <a:t>, </a:t>
                      </a:r>
                      <a:r>
                        <a:rPr lang="zh-CN" altLang="en-US" sz="3200" b="1" baseline="0" dirty="0" smtClean="0">
                          <a:effectLst>
                            <a:outerShdw blurRad="38100" dist="38100" dir="2700000" algn="tl">
                              <a:srgbClr val="000000">
                                <a:alpha val="43137"/>
                              </a:srgbClr>
                            </a:outerShdw>
                          </a:effectLst>
                        </a:rPr>
                        <a:t>教会的事工和对外宣教均在成长。</a:t>
                      </a:r>
                      <a:endParaRPr lang="en-US" sz="32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3200" b="1" dirty="0" smtClean="0">
                          <a:effectLst>
                            <a:outerShdw blurRad="38100" dist="38100" dir="2700000" algn="tl">
                              <a:srgbClr val="000000">
                                <a:alpha val="43137"/>
                              </a:srgbClr>
                            </a:outerShdw>
                          </a:effectLst>
                        </a:rPr>
                        <a:t>甘心乐意</a:t>
                      </a:r>
                      <a:r>
                        <a:rPr lang="zh-CN" altLang="en-US" sz="3200" b="1" dirty="0" smtClean="0">
                          <a:effectLst>
                            <a:outerShdw blurRad="38100" dist="38100" dir="2700000" algn="tl">
                              <a:srgbClr val="000000">
                                <a:alpha val="43137"/>
                              </a:srgbClr>
                            </a:outerShdw>
                          </a:effectLst>
                        </a:rPr>
                        <a:t>地为主奉献大</a:t>
                      </a:r>
                      <a:r>
                        <a:rPr lang="zh-CN" altLang="en-US" sz="3200" b="1" dirty="0" smtClean="0">
                          <a:effectLst>
                            <a:outerShdw blurRad="38100" dist="38100" dir="2700000" algn="tl">
                              <a:srgbClr val="000000">
                                <a:alpha val="43137"/>
                              </a:srgbClr>
                            </a:outerShdw>
                          </a:effectLst>
                        </a:rPr>
                        <a:t>笔金钱。</a:t>
                      </a:r>
                      <a:endParaRPr lang="en-US" sz="32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GIVING</a:t>
                      </a:r>
                    </a:p>
                    <a:p>
                      <a:pPr algn="ctr"/>
                      <a:r>
                        <a:rPr lang="en-US" sz="2000" dirty="0" smtClean="0">
                          <a:latin typeface="Arial Narrow" panose="020B0606020202030204" pitchFamily="34" charset="0"/>
                        </a:rPr>
                        <a:t>Rom. 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Financially</a:t>
                      </a:r>
                      <a:r>
                        <a:rPr lang="en-US" sz="2000" baseline="0" dirty="0" smtClean="0">
                          <a:latin typeface="Arial Narrow" panose="020B0606020202030204" pitchFamily="34" charset="0"/>
                        </a:rPr>
                        <a:t> g</a:t>
                      </a:r>
                      <a:r>
                        <a:rPr lang="en-US" sz="2000" dirty="0" smtClean="0">
                          <a:latin typeface="Arial Narrow" panose="020B0606020202030204" pitchFamily="34" charset="0"/>
                        </a:rPr>
                        <a:t>iving to God’s work cheerfully, liberally, faithfully and sacrificially</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The</a:t>
                      </a:r>
                      <a:r>
                        <a:rPr lang="en-US" sz="2000" baseline="0" dirty="0" smtClean="0">
                          <a:latin typeface="Arial Narrow" panose="020B0606020202030204" pitchFamily="34" charset="0"/>
                        </a:rPr>
                        <a:t> church needs are met, staff gets paid, the church grows in outreach and ministry</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Those</a:t>
                      </a:r>
                      <a:r>
                        <a:rPr lang="en-US" sz="2000" baseline="0" dirty="0" smtClean="0">
                          <a:latin typeface="Arial Narrow" panose="020B0606020202030204" pitchFamily="34" charset="0"/>
                        </a:rPr>
                        <a:t> who give a lot of money out of joy, not compulsion. </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领导</a:t>
                      </a:r>
                      <a:r>
                        <a:rPr lang="en-US" altLang="zh-CN" sz="6000" b="1" dirty="0" smtClean="0">
                          <a:solidFill>
                            <a:srgbClr val="C00000"/>
                          </a:solidFill>
                          <a:effectLst>
                            <a:outerShdw blurRad="38100" dist="38100" dir="2700000" algn="tl">
                              <a:srgbClr val="000000">
                                <a:alpha val="43137"/>
                              </a:srgbClr>
                            </a:outerShdw>
                          </a:effectLst>
                        </a:rPr>
                        <a:t>/</a:t>
                      </a:r>
                    </a:p>
                    <a:p>
                      <a:r>
                        <a:rPr lang="zh-CN" altLang="en-US" sz="6000" b="1" dirty="0" smtClean="0">
                          <a:solidFill>
                            <a:srgbClr val="C00000"/>
                          </a:solidFill>
                          <a:effectLst>
                            <a:outerShdw blurRad="38100" dist="38100" dir="2700000" algn="tl">
                              <a:srgbClr val="000000">
                                <a:alpha val="43137"/>
                              </a:srgbClr>
                            </a:outerShdw>
                          </a:effectLst>
                        </a:rPr>
                        <a:t>治理</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罗</a:t>
                      </a:r>
                      <a:r>
                        <a:rPr lang="en-US" altLang="zh-CN" sz="4000" b="1" dirty="0" smtClean="0">
                          <a:effectLst>
                            <a:outerShdw blurRad="38100" dist="38100" dir="2700000" algn="tl">
                              <a:srgbClr val="000000">
                                <a:alpha val="43137"/>
                              </a:srgbClr>
                            </a:outerShdw>
                          </a:effectLst>
                        </a:rPr>
                        <a:t>12:8</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组织和管理教会的各项事工。</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秩序；</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异象；</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焦点。</a:t>
                      </a:r>
                      <a:endParaRPr lang="en-US" altLang="zh-CN" sz="4000" b="1" dirty="0" smtClean="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执事；</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女执事；</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行政人员；</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各部门首脑。</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LEADERSHIP</a:t>
                      </a:r>
                    </a:p>
                    <a:p>
                      <a:pPr algn="ctr"/>
                      <a:r>
                        <a:rPr lang="en-US" sz="2000" dirty="0" smtClean="0">
                          <a:latin typeface="Arial Narrow" panose="020B0606020202030204" pitchFamily="34" charset="0"/>
                        </a:rPr>
                        <a:t>Rom. 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Organizing</a:t>
                      </a:r>
                      <a:r>
                        <a:rPr lang="en-US" sz="2000" baseline="0" dirty="0" smtClean="0">
                          <a:latin typeface="Arial Narrow" panose="020B0606020202030204" pitchFamily="34" charset="0"/>
                        </a:rPr>
                        <a:t> and Administering the work of the Ministry</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Order; </a:t>
                      </a:r>
                    </a:p>
                    <a:p>
                      <a:pPr algn="ctr"/>
                      <a:r>
                        <a:rPr lang="en-US" sz="2000" dirty="0" smtClean="0">
                          <a:latin typeface="Arial Narrow" panose="020B0606020202030204" pitchFamily="34" charset="0"/>
                        </a:rPr>
                        <a:t>Vision, </a:t>
                      </a:r>
                    </a:p>
                    <a:p>
                      <a:pPr algn="ctr"/>
                      <a:r>
                        <a:rPr lang="en-US" sz="2000" dirty="0" smtClean="0">
                          <a:latin typeface="Arial Narrow" panose="020B0606020202030204" pitchFamily="34" charset="0"/>
                        </a:rPr>
                        <a:t>Focus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Deacons; Deaconesses; Administrators; </a:t>
                      </a:r>
                    </a:p>
                    <a:p>
                      <a:pPr algn="ctr"/>
                      <a:r>
                        <a:rPr lang="en-US" sz="2000" dirty="0" smtClean="0">
                          <a:latin typeface="Arial Narrow" panose="020B0606020202030204" pitchFamily="34" charset="0"/>
                        </a:rPr>
                        <a:t>Department Heads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3329_2008011718461417_thumb.jpg"/>
          <p:cNvPicPr>
            <a:picLocks noChangeAspect="1"/>
          </p:cNvPicPr>
          <p:nvPr/>
        </p:nvPicPr>
        <p:blipFill>
          <a:blip r:embed="rId2" cstate="print"/>
          <a:stretch>
            <a:fillRect/>
          </a:stretch>
        </p:blipFill>
        <p:spPr>
          <a:xfrm>
            <a:off x="0" y="0"/>
            <a:ext cx="9144000" cy="6821424"/>
          </a:xfrm>
          <a:prstGeom prst="rect">
            <a:avLst/>
          </a:prstGeom>
          <a:solidFill>
            <a:srgbClr val="FFFFFF">
              <a:shade val="85000"/>
            </a:srgbClr>
          </a:solidFill>
          <a:ln w="88900" cap="sq">
            <a:solidFill>
              <a:schemeClr val="accent6">
                <a:lumMod val="5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ubtitle 2"/>
          <p:cNvSpPr>
            <a:spLocks noGrp="1"/>
          </p:cNvSpPr>
          <p:nvPr>
            <p:ph type="subTitle" idx="1"/>
          </p:nvPr>
        </p:nvSpPr>
        <p:spPr>
          <a:xfrm>
            <a:off x="0" y="6324600"/>
            <a:ext cx="8763000" cy="533400"/>
          </a:xfrm>
          <a:noFill/>
          <a:ln>
            <a:noFill/>
          </a:ln>
        </p:spPr>
        <p:style>
          <a:lnRef idx="0">
            <a:schemeClr val="accent6"/>
          </a:lnRef>
          <a:fillRef idx="3">
            <a:schemeClr val="accent6"/>
          </a:fillRef>
          <a:effectRef idx="3">
            <a:schemeClr val="accent6"/>
          </a:effectRef>
          <a:fontRef idx="minor">
            <a:schemeClr val="lt1"/>
          </a:fontRef>
        </p:style>
        <p:txBody>
          <a:bodyPr anchor="ctr">
            <a:noAutofit/>
          </a:bodyPr>
          <a:lstStyle/>
          <a:p>
            <a:r>
              <a:rPr lang="en-US" sz="24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INTENSIVE BIBLE TRAINING PROGRAM</a:t>
            </a:r>
            <a:endParaRPr lang="en-US" sz="2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itle 1"/>
          <p:cNvSpPr>
            <a:spLocks noGrp="1"/>
          </p:cNvSpPr>
          <p:nvPr>
            <p:ph type="ctrTitle"/>
          </p:nvPr>
        </p:nvSpPr>
        <p:spPr>
          <a:xfrm>
            <a:off x="0" y="1"/>
            <a:ext cx="9144000" cy="1142999"/>
          </a:xfrm>
          <a:noFill/>
          <a:ln>
            <a:noFill/>
          </a:ln>
        </p:spPr>
        <p:style>
          <a:lnRef idx="0">
            <a:schemeClr val="accent6"/>
          </a:lnRef>
          <a:fillRef idx="3">
            <a:schemeClr val="accent6"/>
          </a:fillRef>
          <a:effectRef idx="3">
            <a:schemeClr val="accent6"/>
          </a:effectRef>
          <a:fontRef idx="minor">
            <a:schemeClr val="lt1"/>
          </a:fontRef>
        </p:style>
        <p:txBody>
          <a:bodyPr>
            <a:normAutofit fontScale="90000"/>
          </a:bodyPr>
          <a:lstStyle/>
          <a:p>
            <a:r>
              <a:rPr lang="zh-CN" altLang="en-US" sz="8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圣经强</a:t>
            </a:r>
            <a:r>
              <a:rPr lang="zh-CN" altLang="en-US" sz="8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化课</a:t>
            </a:r>
            <a:r>
              <a:rPr lang="zh-CN" altLang="en-US" sz="8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程</a:t>
            </a:r>
            <a:endParaRPr lang="en-US" sz="80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171700"/>
                <a:gridCol w="228600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怜悯</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罗</a:t>
                      </a:r>
                      <a:r>
                        <a:rPr lang="en-US" altLang="zh-CN" sz="4000" b="1" dirty="0" smtClean="0">
                          <a:effectLst>
                            <a:outerShdw blurRad="38100" dist="38100" dir="2700000" algn="tl">
                              <a:srgbClr val="000000">
                                <a:alpha val="43137"/>
                              </a:srgbClr>
                            </a:outerShdw>
                          </a:effectLst>
                        </a:rPr>
                        <a:t>12:8</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给他人不应得的帮助</a:t>
                      </a:r>
                      <a:r>
                        <a:rPr lang="en-US" altLang="zh-CN" sz="4000" b="1" dirty="0" smtClean="0">
                          <a:effectLst>
                            <a:outerShdw blurRad="38100" dist="38100" dir="2700000" algn="tl">
                              <a:srgbClr val="000000">
                                <a:alpha val="43137"/>
                              </a:srgbClr>
                            </a:outerShdw>
                          </a:effectLst>
                        </a:rPr>
                        <a:t>.</a:t>
                      </a:r>
                    </a:p>
                    <a:p>
                      <a:r>
                        <a:rPr lang="zh-CN" altLang="en-US" sz="4000" b="1" dirty="0" smtClean="0">
                          <a:effectLst>
                            <a:outerShdw blurRad="38100" dist="38100" dir="2700000" algn="tl">
                              <a:srgbClr val="000000">
                                <a:alpha val="43137"/>
                              </a:srgbClr>
                            </a:outerShdw>
                          </a:effectLst>
                        </a:rPr>
                        <a:t>帮助患病者</a:t>
                      </a:r>
                      <a:r>
                        <a:rPr lang="en-US" altLang="zh-CN" sz="4000" b="1" dirty="0" smtClean="0">
                          <a:effectLst>
                            <a:outerShdw blurRad="38100" dist="38100" dir="2700000" algn="tl">
                              <a:srgbClr val="000000">
                                <a:alpha val="43137"/>
                              </a:srgbClr>
                            </a:outerShdw>
                          </a:effectLst>
                        </a:rPr>
                        <a:t>.</a:t>
                      </a:r>
                    </a:p>
                    <a:p>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4000" b="1" baseline="0" dirty="0" smtClean="0">
                          <a:effectLst>
                            <a:outerShdw blurRad="38100" dist="38100" dir="2700000" algn="tl">
                              <a:srgbClr val="000000">
                                <a:alpha val="43137"/>
                              </a:srgbClr>
                            </a:outerShdw>
                          </a:effectLst>
                        </a:rPr>
                        <a:t> </a:t>
                      </a:r>
                      <a:r>
                        <a:rPr lang="zh-CN" altLang="en-US" sz="4000" b="1" baseline="0" dirty="0" smtClean="0">
                          <a:effectLst>
                            <a:outerShdw blurRad="38100" dist="38100" dir="2700000" algn="tl">
                              <a:srgbClr val="000000">
                                <a:alpha val="43137"/>
                              </a:srgbClr>
                            </a:outerShdw>
                          </a:effectLst>
                        </a:rPr>
                        <a:t>给</a:t>
                      </a:r>
                      <a:r>
                        <a:rPr lang="zh-CN" altLang="en-US" sz="4000" b="1" baseline="0" dirty="0" smtClean="0">
                          <a:effectLst>
                            <a:outerShdw blurRad="38100" dist="38100" dir="2700000" algn="tl">
                              <a:srgbClr val="000000">
                                <a:alpha val="43137"/>
                              </a:srgbClr>
                            </a:outerShdw>
                          </a:effectLst>
                        </a:rPr>
                        <a:t>不配的</a:t>
                      </a:r>
                      <a:r>
                        <a:rPr lang="zh-CN" altLang="en-US" sz="4000" b="1" baseline="0" dirty="0" smtClean="0">
                          <a:effectLst>
                            <a:outerShdw blurRad="38100" dist="38100" dir="2700000" algn="tl">
                              <a:srgbClr val="000000">
                                <a:alpha val="43137"/>
                              </a:srgbClr>
                            </a:outerShdw>
                          </a:effectLst>
                        </a:rPr>
                        <a:t>人同情和怜悯</a:t>
                      </a:r>
                      <a:r>
                        <a:rPr lang="en-US" altLang="zh-CN" sz="4000" b="1" baseline="0"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去探访患病</a:t>
                      </a:r>
                      <a:r>
                        <a:rPr lang="zh-CN" altLang="en-US" sz="4000" b="1" baseline="0" dirty="0" smtClean="0">
                          <a:effectLst>
                            <a:outerShdw blurRad="38100" dist="38100" dir="2700000" algn="tl">
                              <a:srgbClr val="000000">
                                <a:alpha val="43137"/>
                              </a:srgbClr>
                            </a:outerShdw>
                          </a:effectLst>
                        </a:rPr>
                        <a:t>的人</a:t>
                      </a:r>
                      <a:r>
                        <a:rPr lang="en-US" altLang="zh-CN" sz="4000" b="1" baseline="0"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MERCY</a:t>
                      </a:r>
                    </a:p>
                    <a:p>
                      <a:pPr algn="ctr"/>
                      <a:r>
                        <a:rPr lang="en-US" sz="2000" dirty="0" smtClean="0">
                          <a:latin typeface="Arial Narrow" panose="020B0606020202030204" pitchFamily="34" charset="0"/>
                        </a:rPr>
                        <a:t>Rom. 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Giving</a:t>
                      </a:r>
                      <a:r>
                        <a:rPr lang="en-US" sz="2000" baseline="0" dirty="0" smtClean="0">
                          <a:latin typeface="Arial Narrow" panose="020B0606020202030204" pitchFamily="34" charset="0"/>
                        </a:rPr>
                        <a:t> undeserved aid to others.</a:t>
                      </a:r>
                    </a:p>
                    <a:p>
                      <a:pPr algn="ctr"/>
                      <a:r>
                        <a:rPr lang="en-US" sz="2000" baseline="0" dirty="0" smtClean="0">
                          <a:latin typeface="Arial Narrow" panose="020B0606020202030204" pitchFamily="34" charset="0"/>
                        </a:rPr>
                        <a:t>Helping the sick.</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altLang="zh-CN" sz="2000" dirty="0" smtClean="0">
                          <a:latin typeface="Arial Narrow" panose="020B0606020202030204" pitchFamily="34" charset="0"/>
                        </a:rPr>
                        <a:t>Sympathy,</a:t>
                      </a:r>
                    </a:p>
                    <a:p>
                      <a:pPr algn="ctr"/>
                      <a:r>
                        <a:rPr lang="en-US" altLang="zh-CN" sz="2000" baseline="0" dirty="0" smtClean="0">
                          <a:latin typeface="Arial Narrow" panose="020B0606020202030204" pitchFamily="34" charset="0"/>
                        </a:rPr>
                        <a:t>compassion</a:t>
                      </a:r>
                    </a:p>
                    <a:p>
                      <a:pPr algn="ctr"/>
                      <a:r>
                        <a:rPr lang="en-US" altLang="zh-CN" sz="2000" baseline="0" dirty="0" smtClean="0">
                          <a:latin typeface="Arial Narrow" panose="020B0606020202030204" pitchFamily="34" charset="0"/>
                        </a:rPr>
                        <a:t>toward undeserving </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altLang="zh-CN" sz="2000" dirty="0" smtClean="0">
                          <a:latin typeface="Arial Narrow" panose="020B0606020202030204" pitchFamily="34" charset="0"/>
                        </a:rPr>
                        <a:t>Those</a:t>
                      </a:r>
                      <a:r>
                        <a:rPr lang="en-US" altLang="zh-CN" sz="2000" baseline="0" dirty="0" smtClean="0">
                          <a:latin typeface="Arial Narrow" panose="020B0606020202030204" pitchFamily="34" charset="0"/>
                        </a:rPr>
                        <a:t> who visit sick members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传    福音</a:t>
                      </a:r>
                      <a:endParaRPr lang="en-US" altLang="zh-CN" sz="6000" b="1" dirty="0" smtClean="0">
                        <a:solidFill>
                          <a:srgbClr val="C00000"/>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4000" b="1" dirty="0" smtClean="0">
                          <a:effectLst>
                            <a:outerShdw blurRad="38100" dist="38100" dir="2700000" algn="tl">
                              <a:srgbClr val="000000">
                                <a:alpha val="43137"/>
                              </a:srgbClr>
                            </a:outerShdw>
                          </a:effectLst>
                          <a:latin typeface="Arial Narrow" panose="020B0606020202030204" pitchFamily="34" charset="0"/>
                        </a:rPr>
                        <a:t>弗</a:t>
                      </a:r>
                      <a:r>
                        <a:rPr lang="en-US" altLang="zh-CN" sz="4000" b="1" dirty="0" smtClean="0">
                          <a:effectLst>
                            <a:outerShdw blurRad="38100" dist="38100" dir="2700000" algn="tl">
                              <a:srgbClr val="000000">
                                <a:alpha val="43137"/>
                              </a:srgbClr>
                            </a:outerShdw>
                          </a:effectLst>
                          <a:latin typeface="Arial Narrow" panose="020B0606020202030204" pitchFamily="34" charset="0"/>
                        </a:rPr>
                        <a:t>4:11</a:t>
                      </a:r>
                    </a:p>
                    <a:p>
                      <a:endParaRPr lang="en-US" sz="6000" b="1" dirty="0">
                        <a:solidFill>
                          <a:srgbClr val="C0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对未得之民有负担</a:t>
                      </a:r>
                      <a:r>
                        <a:rPr lang="en-US" altLang="zh-CN" sz="4000" b="1" dirty="0" smtClean="0">
                          <a:effectLst>
                            <a:outerShdw blurRad="38100" dist="38100" dir="2700000" algn="tl">
                              <a:srgbClr val="000000">
                                <a:alpha val="43137"/>
                              </a:srgbClr>
                            </a:outerShdw>
                          </a:effectLst>
                        </a:rPr>
                        <a:t>,</a:t>
                      </a:r>
                      <a:r>
                        <a:rPr lang="en-US" altLang="zh-CN" sz="4000" b="1" baseline="0" dirty="0" smtClean="0">
                          <a:effectLst>
                            <a:outerShdw blurRad="38100" dist="38100" dir="2700000" algn="tl">
                              <a:srgbClr val="000000">
                                <a:alpha val="43137"/>
                              </a:srgbClr>
                            </a:outerShdw>
                          </a:effectLst>
                        </a:rPr>
                        <a:t> </a:t>
                      </a:r>
                      <a:r>
                        <a:rPr lang="zh-CN" altLang="en-US" sz="4000" b="1" baseline="0" dirty="0" smtClean="0">
                          <a:effectLst>
                            <a:outerShdw blurRad="38100" dist="38100" dir="2700000" algn="tl">
                              <a:srgbClr val="000000">
                                <a:alpha val="43137"/>
                              </a:srgbClr>
                            </a:outerShdw>
                          </a:effectLst>
                        </a:rPr>
                        <a:t>能清晰地传讲福音</a:t>
                      </a:r>
                      <a:r>
                        <a:rPr lang="en-US" altLang="zh-CN" sz="4000" b="1" baseline="0"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4000" b="1" baseline="0" dirty="0" smtClean="0">
                          <a:effectLst>
                            <a:outerShdw blurRad="38100" dist="38100" dir="2700000" algn="tl">
                              <a:srgbClr val="000000">
                                <a:alpha val="43137"/>
                              </a:srgbClr>
                            </a:outerShdw>
                          </a:effectLst>
                        </a:rPr>
                        <a:t> </a:t>
                      </a:r>
                      <a:r>
                        <a:rPr lang="zh-CN" altLang="en-US" sz="4000" b="1" baseline="0" dirty="0" smtClean="0">
                          <a:effectLst>
                            <a:outerShdw blurRad="38100" dist="38100" dir="2700000" algn="tl">
                              <a:srgbClr val="000000">
                                <a:alpha val="43137"/>
                              </a:srgbClr>
                            </a:outerShdw>
                          </a:effectLst>
                        </a:rPr>
                        <a:t>明</a:t>
                      </a:r>
                      <a:r>
                        <a:rPr lang="zh-CN" altLang="en-US" sz="4000" b="1" baseline="0" dirty="0" smtClean="0">
                          <a:effectLst>
                            <a:outerShdw blurRad="38100" dist="38100" dir="2700000" algn="tl">
                              <a:srgbClr val="000000">
                                <a:alpha val="43137"/>
                              </a:srgbClr>
                            </a:outerShdw>
                          </a:effectLst>
                        </a:rPr>
                        <a:t>白</a:t>
                      </a:r>
                      <a:endParaRPr lang="en-US" altLang="zh-CN" sz="4000" b="1" baseline="0" dirty="0" smtClean="0">
                        <a:effectLst>
                          <a:outerShdw blurRad="38100" dist="38100" dir="2700000" algn="tl">
                            <a:srgbClr val="000000">
                              <a:alpha val="43137"/>
                            </a:srgbClr>
                          </a:outerShdw>
                        </a:effectLst>
                      </a:endParaRPr>
                    </a:p>
                    <a:p>
                      <a:r>
                        <a:rPr lang="en-US" altLang="zh-CN" sz="4000" b="1" baseline="0" dirty="0" smtClean="0">
                          <a:effectLst>
                            <a:outerShdw blurRad="38100" dist="38100" dir="2700000" algn="tl">
                              <a:srgbClr val="000000">
                                <a:alpha val="43137"/>
                              </a:srgbClr>
                            </a:outerShdw>
                          </a:effectLst>
                        </a:rPr>
                        <a:t> </a:t>
                      </a:r>
                      <a:r>
                        <a:rPr lang="zh-CN" altLang="en-US" sz="4000" b="1" baseline="0" dirty="0" smtClean="0">
                          <a:effectLst>
                            <a:outerShdw blurRad="38100" dist="38100" dir="2700000" algn="tl">
                              <a:srgbClr val="000000">
                                <a:alpha val="43137"/>
                              </a:srgbClr>
                            </a:outerShdw>
                          </a:effectLst>
                        </a:rPr>
                        <a:t>福</a:t>
                      </a:r>
                      <a:r>
                        <a:rPr lang="zh-CN" altLang="en-US" sz="4000" b="1" baseline="0" dirty="0" smtClean="0">
                          <a:effectLst>
                            <a:outerShdw blurRad="38100" dist="38100" dir="2700000" algn="tl">
                              <a:srgbClr val="000000">
                                <a:alpha val="43137"/>
                              </a:srgbClr>
                            </a:outerShdw>
                          </a:effectLst>
                        </a:rPr>
                        <a:t>音</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宣教</a:t>
                      </a:r>
                      <a:r>
                        <a:rPr lang="zh-CN" altLang="en-US" sz="4000" b="1" dirty="0" smtClean="0">
                          <a:effectLst>
                            <a:outerShdw blurRad="38100" dist="38100" dir="2700000" algn="tl">
                              <a:srgbClr val="000000">
                                <a:alpha val="43137"/>
                              </a:srgbClr>
                            </a:outerShdw>
                          </a:effectLst>
                        </a:rPr>
                        <a:t>士</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布道者</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EVANGELISM</a:t>
                      </a:r>
                    </a:p>
                    <a:p>
                      <a:pPr algn="ctr"/>
                      <a:r>
                        <a:rPr lang="en-US" altLang="zh-CN" sz="2000" dirty="0" smtClean="0">
                          <a:latin typeface="Arial Narrow" panose="020B0606020202030204" pitchFamily="34" charset="0"/>
                        </a:rPr>
                        <a:t>Eph.4:11</a:t>
                      </a:r>
                      <a:endParaRPr lang="en-US" sz="200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altLang="zh-CN" sz="2000" dirty="0" smtClean="0">
                          <a:latin typeface="Arial Narrow" panose="020B0606020202030204" pitchFamily="34" charset="0"/>
                        </a:rPr>
                        <a:t>Presenting</a:t>
                      </a:r>
                      <a:r>
                        <a:rPr lang="en-US" altLang="zh-CN" sz="2000" baseline="0" dirty="0" smtClean="0">
                          <a:latin typeface="Arial Narrow" panose="020B0606020202030204" pitchFamily="34" charset="0"/>
                        </a:rPr>
                        <a:t> the gospel with clarity and with a burden for the unsaved</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altLang="zh-CN" sz="2000" dirty="0" smtClean="0">
                          <a:latin typeface="Arial Narrow" panose="020B0606020202030204" pitchFamily="34" charset="0"/>
                        </a:rPr>
                        <a:t>Understanding</a:t>
                      </a:r>
                    </a:p>
                    <a:p>
                      <a:pPr algn="ctr"/>
                      <a:r>
                        <a:rPr lang="en-US" altLang="zh-CN" sz="2000" dirty="0" smtClean="0">
                          <a:latin typeface="Arial Narrow" panose="020B0606020202030204" pitchFamily="34" charset="0"/>
                        </a:rPr>
                        <a:t>t</a:t>
                      </a:r>
                      <a:r>
                        <a:rPr lang="en-US" sz="2000" dirty="0" smtClean="0">
                          <a:latin typeface="Arial Narrow" panose="020B0606020202030204" pitchFamily="34" charset="0"/>
                        </a:rPr>
                        <a:t>he</a:t>
                      </a:r>
                      <a:r>
                        <a:rPr lang="en-US" sz="2000" baseline="0" dirty="0" smtClean="0">
                          <a:latin typeface="Arial Narrow" panose="020B0606020202030204" pitchFamily="34" charset="0"/>
                        </a:rPr>
                        <a:t> Gospel</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altLang="zh-CN" sz="2000" dirty="0" smtClean="0">
                          <a:latin typeface="Arial Narrow" panose="020B0606020202030204" pitchFamily="34" charset="0"/>
                        </a:rPr>
                        <a:t>Evangelists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牧师</a:t>
                      </a:r>
                      <a:r>
                        <a:rPr lang="en-US" altLang="zh-CN" sz="6000" b="1" dirty="0" smtClean="0">
                          <a:solidFill>
                            <a:srgbClr val="C00000"/>
                          </a:solidFill>
                          <a:effectLst>
                            <a:outerShdw blurRad="38100" dist="38100" dir="2700000" algn="tl">
                              <a:srgbClr val="000000">
                                <a:alpha val="43137"/>
                              </a:srgbClr>
                            </a:outerShdw>
                          </a:effectLst>
                        </a:rPr>
                        <a:t>/</a:t>
                      </a:r>
                      <a:r>
                        <a:rPr lang="zh-CN" altLang="en-US" sz="6000" b="1" dirty="0" smtClean="0">
                          <a:solidFill>
                            <a:srgbClr val="C00000"/>
                          </a:solidFill>
                          <a:effectLst>
                            <a:outerShdw blurRad="38100" dist="38100" dir="2700000" algn="tl">
                              <a:srgbClr val="000000">
                                <a:alpha val="43137"/>
                              </a:srgbClr>
                            </a:outerShdw>
                          </a:effectLst>
                        </a:rPr>
                        <a:t>教师</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罗</a:t>
                      </a:r>
                      <a:r>
                        <a:rPr lang="en-US" altLang="zh-CN" sz="4000" b="1" dirty="0" smtClean="0">
                          <a:effectLst>
                            <a:outerShdw blurRad="38100" dist="38100" dir="2700000" algn="tl">
                              <a:srgbClr val="000000">
                                <a:alpha val="43137"/>
                              </a:srgbClr>
                            </a:outerShdw>
                          </a:effectLst>
                        </a:rPr>
                        <a:t>12:7</a:t>
                      </a:r>
                      <a:r>
                        <a:rPr lang="zh-CN" altLang="en-US" sz="4000" b="1" dirty="0" smtClean="0">
                          <a:effectLst>
                            <a:outerShdw blurRad="38100" dist="38100" dir="2700000" algn="tl">
                              <a:srgbClr val="000000">
                                <a:alpha val="43137"/>
                              </a:srgbClr>
                            </a:outerShdw>
                          </a:effectLst>
                        </a:rPr>
                        <a:t>；</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弗</a:t>
                      </a:r>
                      <a:r>
                        <a:rPr lang="en-US" altLang="zh-CN" sz="4000" b="1" dirty="0" smtClean="0">
                          <a:effectLst>
                            <a:outerShdw blurRad="38100" dist="38100" dir="2700000" algn="tl">
                              <a:srgbClr val="000000">
                                <a:alpha val="43137"/>
                              </a:srgbClr>
                            </a:outerShdw>
                          </a:effectLst>
                        </a:rPr>
                        <a:t>4:11</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牧养</a:t>
                      </a:r>
                      <a:r>
                        <a:rPr lang="zh-CN" altLang="en-US" sz="4000" b="1" dirty="0" smtClean="0">
                          <a:effectLst>
                            <a:outerShdw blurRad="38100" dist="38100" dir="2700000" algn="tl">
                              <a:srgbClr val="000000">
                                <a:alpha val="43137"/>
                              </a:srgbClr>
                            </a:outerShdw>
                          </a:effectLst>
                        </a:rPr>
                        <a:t>和</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教</a:t>
                      </a:r>
                      <a:r>
                        <a:rPr lang="zh-CN" altLang="en-US" sz="4000" b="1" dirty="0" smtClean="0">
                          <a:effectLst>
                            <a:outerShdw blurRad="38100" dist="38100" dir="2700000" algn="tl">
                              <a:srgbClr val="000000">
                                <a:alpha val="43137"/>
                              </a:srgbClr>
                            </a:outerShdw>
                          </a:effectLst>
                        </a:rPr>
                        <a:t>导教会。</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关心和敬虔的指导教会成员。</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徒</a:t>
                      </a:r>
                      <a:r>
                        <a:rPr lang="en-US" altLang="zh-CN" sz="4000" b="1" dirty="0" smtClean="0">
                          <a:effectLst>
                            <a:outerShdw blurRad="38100" dist="38100" dir="2700000" algn="tl">
                              <a:srgbClr val="000000">
                                <a:alpha val="43137"/>
                              </a:srgbClr>
                            </a:outerShdw>
                          </a:effectLst>
                        </a:rPr>
                        <a:t>20:28-31</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牧师</a:t>
                      </a:r>
                      <a:r>
                        <a:rPr lang="zh-CN" altLang="en-US" sz="4000" b="1" dirty="0" smtClean="0">
                          <a:effectLst>
                            <a:outerShdw blurRad="38100" dist="38100" dir="2700000" algn="tl">
                              <a:srgbClr val="000000">
                                <a:alpha val="43137"/>
                              </a:srgbClr>
                            </a:outerShdw>
                          </a:effectLst>
                        </a:rPr>
                        <a:t>和</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长</a:t>
                      </a:r>
                      <a:r>
                        <a:rPr lang="zh-CN" altLang="en-US" sz="4000" b="1" dirty="0" smtClean="0">
                          <a:effectLst>
                            <a:outerShdw blurRad="38100" dist="38100" dir="2700000" algn="tl">
                              <a:srgbClr val="000000">
                                <a:alpha val="43137"/>
                              </a:srgbClr>
                            </a:outerShdw>
                          </a:effectLst>
                        </a:rPr>
                        <a:t>老</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PASTOR/TEACHER</a:t>
                      </a:r>
                    </a:p>
                    <a:p>
                      <a:pPr algn="ctr"/>
                      <a:r>
                        <a:rPr lang="en-US" sz="2000" dirty="0" smtClean="0">
                          <a:latin typeface="Arial Narrow" panose="020B0606020202030204" pitchFamily="34" charset="0"/>
                        </a:rPr>
                        <a:t>Rom12:7;Eph.4:11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altLang="zh-CN" sz="2000" dirty="0" smtClean="0">
                          <a:latin typeface="Arial Narrow" panose="020B0606020202030204" pitchFamily="34" charset="0"/>
                        </a:rPr>
                        <a:t>Shepherding</a:t>
                      </a:r>
                      <a:r>
                        <a:rPr lang="en-US" altLang="zh-CN" sz="2000" baseline="0" dirty="0" smtClean="0">
                          <a:latin typeface="Arial Narrow" panose="020B0606020202030204" pitchFamily="34" charset="0"/>
                        </a:rPr>
                        <a:t> and teaching the church</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altLang="zh-CN" sz="2000" dirty="0" smtClean="0">
                          <a:latin typeface="Arial Narrow" panose="020B0606020202030204" pitchFamily="34" charset="0"/>
                        </a:rPr>
                        <a:t>Care</a:t>
                      </a:r>
                      <a:r>
                        <a:rPr lang="en-US" altLang="zh-CN" sz="2000" baseline="0" dirty="0" smtClean="0">
                          <a:latin typeface="Arial Narrow" panose="020B0606020202030204" pitchFamily="34" charset="0"/>
                        </a:rPr>
                        <a:t> and godly instruction </a:t>
                      </a:r>
                    </a:p>
                    <a:p>
                      <a:pPr algn="ctr"/>
                      <a:r>
                        <a:rPr lang="en-US" altLang="zh-CN" sz="2000" baseline="0" dirty="0" smtClean="0">
                          <a:latin typeface="Arial Narrow" panose="020B0606020202030204" pitchFamily="34" charset="0"/>
                        </a:rPr>
                        <a:t>Acts 20:28-31</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Pastors,</a:t>
                      </a:r>
                      <a:r>
                        <a:rPr lang="en-US" sz="2000" baseline="0" dirty="0" smtClean="0">
                          <a:latin typeface="Arial Narrow" panose="020B0606020202030204" pitchFamily="34" charset="0"/>
                        </a:rPr>
                        <a:t> Elders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智慧</a:t>
                      </a:r>
                      <a:endParaRPr lang="en-US" altLang="zh-CN" sz="6000" b="1" dirty="0" smtClean="0">
                        <a:solidFill>
                          <a:srgbClr val="C00000"/>
                        </a:soli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mn-ea"/>
                          <a:cs typeface="+mn-cs"/>
                        </a:rPr>
                        <a:t>林前</a:t>
                      </a:r>
                      <a:r>
                        <a:rPr kumimoji="0" lang="en-US" altLang="zh-CN" sz="4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mn-ea"/>
                          <a:cs typeface="+mn-cs"/>
                        </a:rPr>
                        <a:t>12:8 </a:t>
                      </a:r>
                    </a:p>
                    <a:p>
                      <a:endParaRPr lang="en-US" sz="6000" b="1" dirty="0">
                        <a:solidFill>
                          <a:srgbClr val="C0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将神的道和智慧应用到各种具体情形</a:t>
                      </a:r>
                      <a:r>
                        <a:rPr lang="zh-CN" altLang="en-US" sz="4000" b="1" dirty="0" smtClean="0">
                          <a:effectLst>
                            <a:outerShdw blurRad="38100" dist="38100" dir="2700000" algn="tl">
                              <a:srgbClr val="000000">
                                <a:alpha val="43137"/>
                              </a:srgbClr>
                            </a:outerShdw>
                          </a:effectLst>
                        </a:rPr>
                        <a:t>下的恩赐。</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理解和应</a:t>
                      </a:r>
                      <a:r>
                        <a:rPr lang="zh-CN" altLang="en-US" sz="4000" b="1" dirty="0" smtClean="0">
                          <a:effectLst>
                            <a:outerShdw blurRad="38100" dist="38100" dir="2700000" algn="tl">
                              <a:srgbClr val="000000">
                                <a:alpha val="43137"/>
                              </a:srgbClr>
                            </a:outerShdw>
                          </a:effectLst>
                        </a:rPr>
                        <a:t>用圣经的</a:t>
                      </a:r>
                      <a:r>
                        <a:rPr lang="zh-CN" altLang="en-US" sz="4000" b="1" dirty="0" smtClean="0">
                          <a:effectLst>
                            <a:outerShdw blurRad="38100" dist="38100" dir="2700000" algn="tl">
                              <a:srgbClr val="000000">
                                <a:alpha val="43137"/>
                              </a:srgbClr>
                            </a:outerShdw>
                          </a:effectLst>
                        </a:rPr>
                        <a:t>能力。</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辅导者</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顾问</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WISDOM</a:t>
                      </a:r>
                    </a:p>
                    <a:p>
                      <a:pPr algn="ctr"/>
                      <a:r>
                        <a:rPr lang="en-US" sz="2000" dirty="0" smtClean="0">
                          <a:latin typeface="Arial Narrow" panose="020B0606020202030204" pitchFamily="34" charset="0"/>
                        </a:rPr>
                        <a:t>1</a:t>
                      </a:r>
                      <a:r>
                        <a:rPr lang="en-US" sz="2000" baseline="0" dirty="0" smtClean="0">
                          <a:latin typeface="Arial Narrow" panose="020B0606020202030204" pitchFamily="34" charset="0"/>
                        </a:rPr>
                        <a:t> </a:t>
                      </a:r>
                      <a:r>
                        <a:rPr lang="en-US" altLang="zh-CN" sz="2000" baseline="0" dirty="0" smtClean="0">
                          <a:latin typeface="Arial Narrow" panose="020B0606020202030204" pitchFamily="34" charset="0"/>
                        </a:rPr>
                        <a:t>Cor.12:8 </a:t>
                      </a:r>
                      <a:endParaRPr lang="en-US" sz="200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Applying</a:t>
                      </a:r>
                      <a:r>
                        <a:rPr lang="en-US" sz="2000" baseline="0" dirty="0" smtClean="0">
                          <a:latin typeface="Arial Narrow" panose="020B0606020202030204" pitchFamily="34" charset="0"/>
                        </a:rPr>
                        <a:t> God’s Word or wisdom to specific situations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The</a:t>
                      </a:r>
                      <a:r>
                        <a:rPr lang="en-US" sz="2000" baseline="0" dirty="0" smtClean="0">
                          <a:latin typeface="Arial Narrow" panose="020B0606020202030204" pitchFamily="34" charset="0"/>
                        </a:rPr>
                        <a:t> ability to grasp and apply the revelation given</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Counselors</a:t>
                      </a:r>
                    </a:p>
                    <a:p>
                      <a:pPr algn="ctr"/>
                      <a:r>
                        <a:rPr lang="en-US" sz="2000" dirty="0" smtClean="0">
                          <a:latin typeface="Arial Narrow" panose="020B0606020202030204" pitchFamily="34" charset="0"/>
                        </a:rPr>
                        <a:t>Advisors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信心</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12:9</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毫无保留地信靠神会行神迹。</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成就伟大的任务。</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冒险传道人</a:t>
                      </a:r>
                      <a:r>
                        <a:rPr lang="en-US" sz="4000" b="1" dirty="0" smtClean="0">
                          <a:effectLst>
                            <a:outerShdw blurRad="38100" dist="38100" dir="2700000" algn="tl">
                              <a:srgbClr val="000000">
                                <a:alpha val="43137"/>
                              </a:srgbClr>
                            </a:outerShdw>
                          </a:effectLst>
                        </a:rPr>
                        <a:t>”</a:t>
                      </a:r>
                    </a:p>
                    <a:p>
                      <a:r>
                        <a:rPr lang="zh-CN" altLang="en-US" sz="4000" b="1" dirty="0" smtClean="0">
                          <a:effectLst>
                            <a:outerShdw blurRad="38100" dist="38100" dir="2700000" algn="tl">
                              <a:srgbClr val="000000">
                                <a:alpha val="43137"/>
                              </a:srgbClr>
                            </a:outerShdw>
                          </a:effectLst>
                        </a:rPr>
                        <a:t>靠信</a:t>
                      </a:r>
                      <a:r>
                        <a:rPr lang="zh-CN" altLang="en-US" sz="4000" b="1" dirty="0" smtClean="0">
                          <a:effectLst>
                            <a:outerShdw blurRad="38100" dist="38100" dir="2700000" algn="tl">
                              <a:srgbClr val="000000">
                                <a:alpha val="43137"/>
                              </a:srgbClr>
                            </a:outerShdw>
                          </a:effectLst>
                        </a:rPr>
                        <a:t>心</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而</a:t>
                      </a:r>
                      <a:r>
                        <a:rPr lang="zh-CN" altLang="en-US" sz="4000" b="1" dirty="0" smtClean="0">
                          <a:effectLst>
                            <a:outerShdw blurRad="38100" dist="38100" dir="2700000" algn="tl">
                              <a:srgbClr val="000000">
                                <a:alpha val="43137"/>
                              </a:srgbClr>
                            </a:outerShdw>
                          </a:effectLst>
                        </a:rPr>
                        <a:t>活</a:t>
                      </a:r>
                      <a:r>
                        <a:rPr lang="en-US" altLang="zh-CN" sz="4000" b="1" dirty="0" smtClean="0">
                          <a:effectLst>
                            <a:outerShdw blurRad="38100" dist="38100" dir="2700000" algn="tl">
                              <a:srgbClr val="000000">
                                <a:alpha val="43137"/>
                              </a:srgbClr>
                            </a:outerShdw>
                          </a:effectLst>
                        </a:rPr>
                        <a:t>;</a:t>
                      </a:r>
                    </a:p>
                    <a:p>
                      <a:r>
                        <a:rPr lang="zh-CN" altLang="en-US" sz="4000" b="1" dirty="0" smtClean="0">
                          <a:effectLst>
                            <a:outerShdw blurRad="38100" dist="38100" dir="2700000" algn="tl">
                              <a:srgbClr val="000000">
                                <a:alpha val="43137"/>
                              </a:srgbClr>
                            </a:outerShdw>
                          </a:effectLst>
                        </a:rPr>
                        <a:t>凭信心大量奉献者</a:t>
                      </a:r>
                      <a:r>
                        <a:rPr lang="zh-CN" alt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FAITH</a:t>
                      </a:r>
                    </a:p>
                    <a:p>
                      <a:pPr algn="ctr"/>
                      <a:r>
                        <a:rPr lang="en-US" sz="2000" dirty="0" smtClean="0">
                          <a:latin typeface="Arial Narrow" panose="020B0606020202030204" pitchFamily="34" charset="0"/>
                        </a:rPr>
                        <a:t>1</a:t>
                      </a:r>
                      <a:r>
                        <a:rPr lang="en-US" sz="2000" baseline="0" dirty="0" smtClean="0">
                          <a:latin typeface="Arial Narrow" panose="020B0606020202030204" pitchFamily="34" charset="0"/>
                        </a:rPr>
                        <a:t> </a:t>
                      </a:r>
                      <a:r>
                        <a:rPr lang="en-US" altLang="zh-CN" sz="2000" baseline="0" dirty="0" smtClean="0">
                          <a:latin typeface="Arial Narrow" panose="020B0606020202030204" pitchFamily="34" charset="0"/>
                        </a:rPr>
                        <a:t>Cor. 12:9</a:t>
                      </a:r>
                      <a:endParaRPr lang="en-US" sz="200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Trusting God implicitly to perform unusual deeds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Accomplishment</a:t>
                      </a:r>
                      <a:r>
                        <a:rPr lang="en-US" sz="2000" baseline="0" dirty="0" smtClean="0">
                          <a:latin typeface="Arial Narrow" panose="020B0606020202030204" pitchFamily="34" charset="0"/>
                        </a:rPr>
                        <a:t> of great tasks </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a:t>
                      </a:r>
                      <a:r>
                        <a:rPr lang="en-US" altLang="zh-CN" sz="2000" dirty="0" smtClean="0">
                          <a:latin typeface="Arial Narrow" panose="020B0606020202030204" pitchFamily="34" charset="0"/>
                        </a:rPr>
                        <a:t>Risky ministers</a:t>
                      </a:r>
                      <a:r>
                        <a:rPr lang="en-US" sz="2000" dirty="0" smtClean="0">
                          <a:latin typeface="Arial Narrow" panose="020B0606020202030204" pitchFamily="34" charset="0"/>
                        </a:rPr>
                        <a:t>”,</a:t>
                      </a:r>
                    </a:p>
                    <a:p>
                      <a:pPr algn="ctr"/>
                      <a:r>
                        <a:rPr lang="en-US" sz="2000" dirty="0" smtClean="0">
                          <a:latin typeface="Arial Narrow" panose="020B0606020202030204" pitchFamily="34" charset="0"/>
                        </a:rPr>
                        <a:t>Live by faith; givers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分辨</a:t>
                      </a:r>
                      <a:endParaRPr lang="en-US" altLang="zh-CN" sz="6000" b="1" dirty="0" smtClean="0">
                        <a:solidFill>
                          <a:srgbClr val="C00000"/>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mn-ea"/>
                          <a:cs typeface="+mn-cs"/>
                        </a:rPr>
                        <a:t>林前</a:t>
                      </a:r>
                      <a:r>
                        <a:rPr kumimoji="0" lang="en-US" altLang="zh-CN" sz="4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mn-ea"/>
                          <a:cs typeface="+mn-cs"/>
                        </a:rPr>
                        <a:t>12:10</a:t>
                      </a:r>
                    </a:p>
                    <a:p>
                      <a:endParaRPr lang="en-US" sz="6000" b="1" dirty="0">
                        <a:solidFill>
                          <a:srgbClr val="C0000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分辨教师或先知所说话语的能力来自哪里</a:t>
                      </a:r>
                      <a:r>
                        <a:rPr lang="en-US" altLang="zh-CN"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揭</a:t>
                      </a:r>
                      <a:r>
                        <a:rPr lang="zh-CN" altLang="en-US" sz="4000" b="1" dirty="0" smtClean="0">
                          <a:effectLst>
                            <a:outerShdw blurRad="38100" dist="38100" dir="2700000" algn="tl">
                              <a:srgbClr val="000000">
                                <a:alpha val="43137"/>
                              </a:srgbClr>
                            </a:outerShdw>
                          </a:effectLst>
                        </a:rPr>
                        <a:t>露</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假</a:t>
                      </a:r>
                      <a:r>
                        <a:rPr lang="zh-CN" altLang="en-US" sz="4000" b="1" dirty="0" smtClean="0">
                          <a:effectLst>
                            <a:outerShdw blurRad="38100" dist="38100" dir="2700000" algn="tl">
                              <a:srgbClr val="000000">
                                <a:alpha val="43137"/>
                              </a:srgbClr>
                            </a:outerShdw>
                          </a:effectLst>
                        </a:rPr>
                        <a:t>先知</a:t>
                      </a:r>
                      <a:endParaRPr lang="en-US" altLang="zh-CN" sz="4000" b="1" dirty="0" smtClean="0">
                        <a:effectLst>
                          <a:outerShdw blurRad="38100" dist="38100" dir="2700000" algn="tl">
                            <a:srgbClr val="000000">
                              <a:alpha val="43137"/>
                            </a:srgbClr>
                          </a:outerShdw>
                        </a:effectLst>
                      </a:endParaRPr>
                    </a:p>
                    <a:p>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约一</a:t>
                      </a:r>
                      <a:r>
                        <a:rPr lang="en-US" altLang="zh-CN" sz="4000" b="1" dirty="0" smtClean="0">
                          <a:effectLst>
                            <a:outerShdw blurRad="38100" dist="38100" dir="2700000" algn="tl">
                              <a:srgbClr val="000000">
                                <a:alpha val="43137"/>
                              </a:srgbClr>
                            </a:outerShdw>
                          </a:effectLst>
                        </a:rPr>
                        <a:t>4:1</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早期</a:t>
                      </a:r>
                      <a:r>
                        <a:rPr lang="zh-CN" altLang="en-US" sz="4000" b="1" dirty="0" smtClean="0">
                          <a:effectLst>
                            <a:outerShdw blurRad="38100" dist="38100" dir="2700000" algn="tl">
                              <a:srgbClr val="000000">
                                <a:alpha val="43137"/>
                              </a:srgbClr>
                            </a:outerShdw>
                          </a:effectLst>
                        </a:rPr>
                        <a:t>的</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宣</a:t>
                      </a:r>
                      <a:r>
                        <a:rPr lang="zh-CN" altLang="en-US" sz="4000" b="1" dirty="0" smtClean="0">
                          <a:effectLst>
                            <a:outerShdw blurRad="38100" dist="38100" dir="2700000" algn="tl">
                              <a:srgbClr val="000000">
                                <a:alpha val="43137"/>
                              </a:srgbClr>
                            </a:outerShdw>
                          </a:effectLst>
                        </a:rPr>
                        <a:t>教</a:t>
                      </a:r>
                      <a:r>
                        <a:rPr lang="zh-CN" altLang="en-US" sz="4000" b="1" dirty="0" smtClean="0">
                          <a:effectLst>
                            <a:outerShdw blurRad="38100" dist="38100" dir="2700000" algn="tl">
                              <a:srgbClr val="000000">
                                <a:alpha val="43137"/>
                              </a:srgbClr>
                            </a:outerShdw>
                          </a:effectLst>
                        </a:rPr>
                        <a:t>士</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护道家</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神学家</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DISCERNMENT</a:t>
                      </a:r>
                    </a:p>
                    <a:p>
                      <a:pPr algn="ctr"/>
                      <a:r>
                        <a:rPr lang="en-US" sz="2000" dirty="0" smtClean="0">
                          <a:latin typeface="Arial Narrow" panose="020B0606020202030204" pitchFamily="34" charset="0"/>
                        </a:rPr>
                        <a:t>1</a:t>
                      </a:r>
                      <a:r>
                        <a:rPr lang="en-US" sz="2000" baseline="0" dirty="0" smtClean="0">
                          <a:latin typeface="Arial Narrow" panose="020B0606020202030204" pitchFamily="34" charset="0"/>
                        </a:rPr>
                        <a:t> </a:t>
                      </a:r>
                      <a:r>
                        <a:rPr lang="en-US" altLang="zh-CN" sz="2000" baseline="0" dirty="0" smtClean="0">
                          <a:latin typeface="Arial Narrow" panose="020B0606020202030204" pitchFamily="34" charset="0"/>
                        </a:rPr>
                        <a:t>Cor. 12:10</a:t>
                      </a:r>
                      <a:endParaRPr lang="en-US" sz="200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Distinguishing</a:t>
                      </a:r>
                      <a:r>
                        <a:rPr lang="en-US" sz="2000" baseline="0" dirty="0" smtClean="0">
                          <a:latin typeface="Arial Narrow" panose="020B0606020202030204" pitchFamily="34" charset="0"/>
                        </a:rPr>
                        <a:t> the power by which a teacher or prophet speaks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Exposure</a:t>
                      </a:r>
                      <a:r>
                        <a:rPr lang="en-US" sz="2000" baseline="0" dirty="0" smtClean="0">
                          <a:latin typeface="Arial Narrow" panose="020B0606020202030204" pitchFamily="34" charset="0"/>
                        </a:rPr>
                        <a:t> of false prophets</a:t>
                      </a:r>
                    </a:p>
                    <a:p>
                      <a:pPr algn="ctr"/>
                      <a:r>
                        <a:rPr lang="en-US" sz="2000" baseline="0" dirty="0" smtClean="0">
                          <a:latin typeface="Arial Narrow" panose="020B0606020202030204" pitchFamily="34" charset="0"/>
                        </a:rPr>
                        <a:t>1 John 4:1</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Early</a:t>
                      </a:r>
                      <a:r>
                        <a:rPr lang="en-US" sz="2000" baseline="0" dirty="0" smtClean="0">
                          <a:latin typeface="Arial Narrow" panose="020B0606020202030204" pitchFamily="34" charset="0"/>
                        </a:rPr>
                        <a:t>  Evang</a:t>
                      </a:r>
                      <a:r>
                        <a:rPr lang="en-US" altLang="zh-CN" sz="2000" baseline="0" dirty="0" smtClean="0">
                          <a:latin typeface="Arial Narrow" panose="020B0606020202030204" pitchFamily="34" charset="0"/>
                        </a:rPr>
                        <a:t>e</a:t>
                      </a:r>
                      <a:r>
                        <a:rPr lang="en-US" sz="2000" baseline="0" dirty="0" smtClean="0">
                          <a:latin typeface="Arial Narrow" panose="020B0606020202030204" pitchFamily="34" charset="0"/>
                        </a:rPr>
                        <a:t>lists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152400" y="152400"/>
            <a:ext cx="8915400" cy="1524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rPr>
              <a:t>表记恩赐</a:t>
            </a:r>
            <a:endParaRPr lang="en-US" sz="60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endParaRPr>
          </a:p>
          <a:p>
            <a:pPr algn="ctr"/>
            <a:r>
              <a:rPr lang="en-US" sz="28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rPr>
              <a:t>SIGN GIFTS</a:t>
            </a:r>
            <a:endParaRPr lang="en-US" sz="2800" b="1" dirty="0">
              <a:ln w="18415" cmpd="sng">
                <a:solidFill>
                  <a:schemeClr val="tx1"/>
                </a:solidFill>
                <a:prstDash val="solid"/>
              </a:ln>
              <a:solidFill>
                <a:srgbClr val="FFFF99"/>
              </a:solidFill>
              <a:effectLst>
                <a:outerShdw blurRad="63500" dir="3600000" algn="tl" rotWithShape="0">
                  <a:srgbClr val="000000">
                    <a:alpha val="70000"/>
                  </a:srgbClr>
                </a:outerShdw>
              </a:effectLst>
            </a:endParaRPr>
          </a:p>
        </p:txBody>
      </p:sp>
      <p:sp>
        <p:nvSpPr>
          <p:cNvPr id="4" name="Rectangle 3"/>
          <p:cNvSpPr/>
          <p:nvPr/>
        </p:nvSpPr>
        <p:spPr>
          <a:xfrm>
            <a:off x="152400" y="1752600"/>
            <a:ext cx="8915400" cy="4953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zh-CN" altLang="en-US" sz="60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rPr>
              <a:t>与当今使用有争议</a:t>
            </a:r>
            <a:r>
              <a:rPr lang="en-US" altLang="zh-CN" sz="60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rPr>
              <a:t>.</a:t>
            </a:r>
            <a:endParaRPr lang="en-US" sz="60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endParaRPr>
          </a:p>
          <a:p>
            <a:pPr lvl="1">
              <a:buFont typeface="Arial" panose="020B0604020202020204" pitchFamily="34" charset="0"/>
              <a:buChar char="•"/>
            </a:pPr>
            <a:r>
              <a:rPr lang="en-US" sz="28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rPr>
              <a:t>DEBATABLE AS TO THEIR CURRENT USE</a:t>
            </a:r>
          </a:p>
          <a:p>
            <a:pPr>
              <a:buFont typeface="Arial" panose="020B0604020202020204" pitchFamily="34" charset="0"/>
              <a:buChar char="•"/>
            </a:pPr>
            <a:r>
              <a:rPr lang="zh-CN" altLang="en-US" sz="60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rPr>
              <a:t>必须遵守圣经的限制</a:t>
            </a:r>
            <a:endParaRPr lang="en-US" sz="60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endParaRPr>
          </a:p>
          <a:p>
            <a:pPr lvl="1">
              <a:buFont typeface="Arial" panose="020B0604020202020204" pitchFamily="34" charset="0"/>
              <a:buChar char="•"/>
            </a:pPr>
            <a:r>
              <a:rPr lang="en-US" sz="28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rPr>
              <a:t>MUST ADHERETO LIMITATIONS OF THE WORD</a:t>
            </a:r>
          </a:p>
          <a:p>
            <a:pPr>
              <a:buFont typeface="Arial" panose="020B0604020202020204" pitchFamily="34" charset="0"/>
              <a:buChar char="•"/>
            </a:pPr>
            <a:r>
              <a:rPr lang="zh-CN" altLang="en-US" sz="60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rPr>
              <a:t>只能用于支持福音信息</a:t>
            </a:r>
            <a:r>
              <a:rPr lang="en-US" altLang="zh-CN" sz="60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rPr>
              <a:t>.</a:t>
            </a:r>
            <a:endParaRPr lang="en-US" sz="60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endParaRPr>
          </a:p>
          <a:p>
            <a:pPr lvl="1">
              <a:buFont typeface="Arial" panose="020B0604020202020204" pitchFamily="34" charset="0"/>
              <a:buChar char="•"/>
            </a:pPr>
            <a:r>
              <a:rPr lang="en-US" sz="2800" b="1" dirty="0" smtClean="0">
                <a:ln w="18415" cmpd="sng">
                  <a:solidFill>
                    <a:schemeClr val="tx1"/>
                  </a:solidFill>
                  <a:prstDash val="solid"/>
                </a:ln>
                <a:solidFill>
                  <a:srgbClr val="FFFF99"/>
                </a:solidFill>
                <a:effectLst>
                  <a:outerShdw blurRad="63500" dir="3600000" algn="tl" rotWithShape="0">
                    <a:srgbClr val="000000">
                      <a:alpha val="70000"/>
                    </a:srgbClr>
                  </a:outerShdw>
                </a:effectLst>
              </a:rPr>
              <a:t>ONLY USED TO SUPPORT A GOSPEL MESSAGE</a:t>
            </a:r>
            <a:endParaRPr lang="en-US" sz="2800" b="1" dirty="0">
              <a:ln w="18415" cmpd="sng">
                <a:solidFill>
                  <a:schemeClr val="tx1"/>
                </a:solidFill>
                <a:prstDash val="solid"/>
              </a:ln>
              <a:solidFill>
                <a:srgbClr val="FFFF99"/>
              </a:solidFill>
              <a:effectLst>
                <a:outerShdw blurRad="63500" dir="3600000" algn="tl" rotWithShape="0">
                  <a:srgbClr val="000000">
                    <a:alpha val="70000"/>
                  </a:srgbClr>
                </a:outerShdw>
              </a:effectLst>
            </a:endParaRPr>
          </a:p>
        </p:txBody>
      </p:sp>
      <p:pic>
        <p:nvPicPr>
          <p:cNvPr id="5" name="Picture 4" descr="052d.gif"/>
          <p:cNvPicPr>
            <a:picLocks noChangeAspect="1"/>
          </p:cNvPicPr>
          <p:nvPr/>
        </p:nvPicPr>
        <p:blipFill>
          <a:blip r:embed="rId3" cstate="print"/>
          <a:stretch>
            <a:fillRect/>
          </a:stretch>
        </p:blipFill>
        <p:spPr>
          <a:xfrm>
            <a:off x="7086600" y="228600"/>
            <a:ext cx="1907178" cy="18288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使徒</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2:28</a:t>
                      </a:r>
                    </a:p>
                    <a:p>
                      <a:r>
                        <a:rPr lang="zh-CN" altLang="en-US" sz="4000" b="1" dirty="0" smtClean="0">
                          <a:effectLst>
                            <a:outerShdw blurRad="38100" dist="38100" dir="2700000" algn="tl">
                              <a:srgbClr val="000000">
                                <a:alpha val="43137"/>
                              </a:srgbClr>
                            </a:outerShdw>
                          </a:effectLst>
                        </a:rPr>
                        <a:t>弗</a:t>
                      </a:r>
                      <a:r>
                        <a:rPr lang="en-US" altLang="zh-CN" sz="4000" b="1" dirty="0" smtClean="0">
                          <a:effectLst>
                            <a:outerShdw blurRad="38100" dist="38100" dir="2700000" algn="tl">
                              <a:srgbClr val="000000">
                                <a:alpha val="43137"/>
                              </a:srgbClr>
                            </a:outerShdw>
                          </a:effectLst>
                        </a:rPr>
                        <a:t>4:11</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见证了基督的复活。</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建立早期教会的规则。</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不再有活着的目击见证人。</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不再有使徒。</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APOSTLE</a:t>
                      </a:r>
                    </a:p>
                    <a:p>
                      <a:pPr algn="ctr"/>
                      <a:r>
                        <a:rPr lang="en-US" sz="2000" dirty="0" smtClean="0">
                          <a:latin typeface="Arial Narrow" panose="020B0606020202030204" pitchFamily="34" charset="0"/>
                        </a:rPr>
                        <a:t>1 Cor.2:28</a:t>
                      </a:r>
                    </a:p>
                    <a:p>
                      <a:pPr algn="ctr"/>
                      <a:r>
                        <a:rPr lang="en-US" sz="2000" dirty="0" smtClean="0">
                          <a:latin typeface="Arial Narrow" panose="020B0606020202030204" pitchFamily="34" charset="0"/>
                        </a:rPr>
                        <a:t>Eph.4:11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marL="0" indent="0" algn="ctr">
                        <a:buNone/>
                      </a:pPr>
                      <a:r>
                        <a:rPr lang="en-US" sz="2000" baseline="0" dirty="0" smtClean="0">
                          <a:latin typeface="Arial Narrow" panose="020B0606020202030204" pitchFamily="34" charset="0"/>
                        </a:rPr>
                        <a:t>Eyewitness to resurrected Christ;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Establish early  church precepts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b="1" dirty="0" smtClean="0">
                          <a:solidFill>
                            <a:srgbClr val="FFFF99"/>
                          </a:solidFill>
                          <a:latin typeface="Arial Narrow" panose="020B0606020202030204" pitchFamily="34" charset="0"/>
                        </a:rPr>
                        <a:t>NO EYEWITNESSES STILL  ALIVE.</a:t>
                      </a:r>
                    </a:p>
                    <a:p>
                      <a:pPr algn="ctr"/>
                      <a:r>
                        <a:rPr lang="en-US" sz="2000" b="1" dirty="0" smtClean="0">
                          <a:solidFill>
                            <a:srgbClr val="FFFF99"/>
                          </a:solidFill>
                          <a:latin typeface="Arial Narrow" panose="020B0606020202030204" pitchFamily="34" charset="0"/>
                        </a:rPr>
                        <a:t>NO LONGER AVAILABLE</a:t>
                      </a:r>
                      <a:endParaRPr lang="en-US" sz="2000" b="1" dirty="0">
                        <a:solidFill>
                          <a:srgbClr val="FFFF99"/>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神迹</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12:10</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在神的指导下有能力行使神迹。</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让人敬畏神并让福音被接受。</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每</a:t>
                      </a:r>
                      <a:r>
                        <a:rPr lang="zh-CN" altLang="en-US" sz="4000" b="1" dirty="0" smtClean="0">
                          <a:effectLst>
                            <a:outerShdw blurRad="38100" dist="38100" dir="2700000" algn="tl">
                              <a:srgbClr val="000000">
                                <a:alpha val="43137"/>
                              </a:srgbClr>
                            </a:outerShdw>
                          </a:effectLst>
                        </a:rPr>
                        <a:t>个</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宣</a:t>
                      </a:r>
                      <a:r>
                        <a:rPr lang="zh-CN" altLang="en-US" sz="4000" b="1" dirty="0" smtClean="0">
                          <a:effectLst>
                            <a:outerShdw blurRad="38100" dist="38100" dir="2700000" algn="tl">
                              <a:srgbClr val="000000">
                                <a:alpha val="43137"/>
                              </a:srgbClr>
                            </a:outerShdw>
                          </a:effectLst>
                        </a:rPr>
                        <a:t>教士</a:t>
                      </a:r>
                      <a:r>
                        <a:rPr lang="en-US" altLang="zh-CN"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MIRACLES</a:t>
                      </a:r>
                    </a:p>
                    <a:p>
                      <a:pPr algn="ctr"/>
                      <a:r>
                        <a:rPr lang="en-US" sz="2000" dirty="0" smtClean="0">
                          <a:latin typeface="Arial Narrow" panose="020B0606020202030204" pitchFamily="34" charset="0"/>
                        </a:rPr>
                        <a:t>1Cor. 12:10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Being</a:t>
                      </a:r>
                      <a:r>
                        <a:rPr lang="en-US" sz="2000" baseline="0" dirty="0" smtClean="0">
                          <a:latin typeface="Arial Narrow" panose="020B0606020202030204" pitchFamily="34" charset="0"/>
                        </a:rPr>
                        <a:t> able to perform works of power as God  directs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People</a:t>
                      </a:r>
                      <a:r>
                        <a:rPr lang="en-US" sz="2000" baseline="0" dirty="0" smtClean="0">
                          <a:latin typeface="Arial Narrow" panose="020B0606020202030204" pitchFamily="34" charset="0"/>
                        </a:rPr>
                        <a:t> fear God &amp; Gospel is accepted</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Every</a:t>
                      </a:r>
                      <a:r>
                        <a:rPr lang="en-US" sz="2000" baseline="0" dirty="0" smtClean="0">
                          <a:latin typeface="Arial Narrow" panose="020B0606020202030204" pitchFamily="34" charset="0"/>
                        </a:rPr>
                        <a:t> Evangelists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医治</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12:9</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在神的指示下能医治疾病以支持福音信息的广传。</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完全医治，而非部分医治。</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徒</a:t>
                      </a:r>
                      <a:r>
                        <a:rPr lang="en-US" altLang="zh-CN" sz="4000" b="1" dirty="0" smtClean="0">
                          <a:effectLst>
                            <a:outerShdw blurRad="38100" dist="38100" dir="2700000" algn="tl">
                              <a:srgbClr val="000000">
                                <a:alpha val="43137"/>
                              </a:srgbClr>
                            </a:outerShdw>
                          </a:effectLst>
                        </a:rPr>
                        <a:t>3:6-7</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宣教士</a:t>
                      </a:r>
                      <a:r>
                        <a:rPr lang="en-US" altLang="zh-CN" sz="4000" b="1" dirty="0" smtClean="0">
                          <a:effectLst>
                            <a:outerShdw blurRad="38100" dist="38100" dir="2700000" algn="tl">
                              <a:srgbClr val="000000">
                                <a:alpha val="43137"/>
                              </a:srgbClr>
                            </a:outerShdw>
                          </a:effectLst>
                        </a:rPr>
                        <a:t>.</a:t>
                      </a:r>
                    </a:p>
                    <a:p>
                      <a:r>
                        <a:rPr lang="zh-CN" altLang="en-US" sz="4000" b="1" u="sng" dirty="0" smtClean="0">
                          <a:effectLst>
                            <a:outerShdw blurRad="38100" dist="38100" dir="2700000" algn="tl">
                              <a:srgbClr val="000000">
                                <a:alpha val="43137"/>
                              </a:srgbClr>
                            </a:outerShdw>
                          </a:effectLst>
                        </a:rPr>
                        <a:t>不是</a:t>
                      </a:r>
                      <a:r>
                        <a:rPr lang="zh-CN" altLang="en-US" sz="4000" b="1" u="none" dirty="0" smtClean="0">
                          <a:effectLst>
                            <a:outerShdw blurRad="38100" dist="38100" dir="2700000" algn="tl">
                              <a:srgbClr val="000000">
                                <a:alpha val="43137"/>
                              </a:srgbClr>
                            </a:outerShdw>
                          </a:effectLst>
                        </a:rPr>
                        <a:t> 信心治疗师。</a:t>
                      </a:r>
                      <a:endParaRPr lang="en-US" sz="4000" b="1" u="sng"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HEALING</a:t>
                      </a:r>
                    </a:p>
                    <a:p>
                      <a:pPr algn="ctr"/>
                      <a:r>
                        <a:rPr lang="en-US" sz="2000" dirty="0" smtClean="0">
                          <a:latin typeface="Arial Narrow" panose="020B0606020202030204" pitchFamily="34" charset="0"/>
                        </a:rPr>
                        <a:t>1</a:t>
                      </a:r>
                      <a:r>
                        <a:rPr lang="en-US" sz="2000" baseline="0" dirty="0" smtClean="0">
                          <a:latin typeface="Arial Narrow" panose="020B0606020202030204" pitchFamily="34" charset="0"/>
                        </a:rPr>
                        <a:t> </a:t>
                      </a:r>
                      <a:r>
                        <a:rPr lang="en-US" altLang="zh-CN" sz="2000" baseline="0" dirty="0" smtClean="0">
                          <a:latin typeface="Arial Narrow" panose="020B0606020202030204" pitchFamily="34" charset="0"/>
                        </a:rPr>
                        <a:t>Cor.12:9</a:t>
                      </a:r>
                      <a:endParaRPr lang="en-US" sz="200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Being</a:t>
                      </a:r>
                      <a:r>
                        <a:rPr lang="en-US" sz="2000" baseline="0" dirty="0" smtClean="0">
                          <a:latin typeface="Arial Narrow" panose="020B0606020202030204" pitchFamily="34" charset="0"/>
                        </a:rPr>
                        <a:t> able to cure diseases as God directs to support the Gospel message</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Complete</a:t>
                      </a:r>
                      <a:r>
                        <a:rPr lang="en-US" sz="2000" baseline="0" dirty="0" smtClean="0">
                          <a:latin typeface="Arial Narrow" panose="020B0606020202030204" pitchFamily="34" charset="0"/>
                        </a:rPr>
                        <a:t> cures, not partial</a:t>
                      </a:r>
                    </a:p>
                    <a:p>
                      <a:pPr algn="ctr"/>
                      <a:r>
                        <a:rPr lang="en-US" sz="2000" baseline="0" dirty="0" smtClean="0">
                          <a:latin typeface="Arial Narrow" panose="020B0606020202030204" pitchFamily="34" charset="0"/>
                        </a:rPr>
                        <a:t>Acts 3:6-7</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Evangelists,</a:t>
                      </a:r>
                    </a:p>
                    <a:p>
                      <a:pPr algn="ctr"/>
                      <a:r>
                        <a:rPr lang="en-US" sz="2000" u="sng" dirty="0" smtClean="0">
                          <a:latin typeface="Arial Narrow" panose="020B0606020202030204" pitchFamily="34" charset="0"/>
                        </a:rPr>
                        <a:t>Not</a:t>
                      </a:r>
                      <a:r>
                        <a:rPr lang="en-US" sz="2000" baseline="0" dirty="0" smtClean="0">
                          <a:latin typeface="Arial Narrow" panose="020B0606020202030204" pitchFamily="34" charset="0"/>
                        </a:rPr>
                        <a:t> faith healers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6096000" y="228600"/>
            <a:ext cx="28194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lnSpc>
                <a:spcPct val="150000"/>
              </a:lnSpc>
            </a:pPr>
            <a:r>
              <a:rPr lang="en-US" sz="4800" b="1" dirty="0" smtClean="0">
                <a:ln>
                  <a:solidFill>
                    <a:sysClr val="windowText" lastClr="000000"/>
                  </a:solidFill>
                </a:ln>
                <a:solidFill>
                  <a:schemeClr val="accent1">
                    <a:lumMod val="50000"/>
                  </a:schemeClr>
                </a:solidFill>
                <a:effectLst>
                  <a:outerShdw blurRad="38100" dist="38100" dir="2700000" algn="tl">
                    <a:srgbClr val="000000">
                      <a:alpha val="43137"/>
                    </a:srgbClr>
                  </a:outerShdw>
                </a:effectLst>
                <a:latin typeface="Harrington" panose="04040505050A02020702" pitchFamily="82" charset="0"/>
              </a:rPr>
              <a:t>Teachers:</a:t>
            </a:r>
          </a:p>
          <a:p>
            <a:pPr algn="ctr">
              <a:lnSpc>
                <a:spcPct val="150000"/>
              </a:lnSpc>
            </a:pPr>
            <a:r>
              <a:rPr lang="en-US" sz="4800" b="1" dirty="0" smtClean="0">
                <a:ln>
                  <a:solidFill>
                    <a:sysClr val="windowText" lastClr="000000"/>
                  </a:solidFill>
                </a:ln>
                <a:solidFill>
                  <a:schemeClr val="accent1">
                    <a:lumMod val="50000"/>
                  </a:schemeClr>
                </a:solidFill>
                <a:effectLst>
                  <a:outerShdw blurRad="38100" dist="38100" dir="2700000" algn="tl">
                    <a:srgbClr val="000000">
                      <a:alpha val="43137"/>
                    </a:srgbClr>
                  </a:outerShdw>
                </a:effectLst>
                <a:latin typeface="Harrington" panose="04040505050A02020702" pitchFamily="82" charset="0"/>
              </a:rPr>
              <a:t>Dr. Jay </a:t>
            </a:r>
            <a:r>
              <a:rPr lang="en-US" sz="4800" b="1" dirty="0" err="1" smtClean="0">
                <a:ln>
                  <a:solidFill>
                    <a:sysClr val="windowText" lastClr="000000"/>
                  </a:solidFill>
                </a:ln>
                <a:solidFill>
                  <a:schemeClr val="accent1">
                    <a:lumMod val="50000"/>
                  </a:schemeClr>
                </a:solidFill>
                <a:effectLst>
                  <a:outerShdw blurRad="38100" dist="38100" dir="2700000" algn="tl">
                    <a:srgbClr val="000000">
                      <a:alpha val="43137"/>
                    </a:srgbClr>
                  </a:outerShdw>
                </a:effectLst>
                <a:latin typeface="Harrington" panose="04040505050A02020702" pitchFamily="82" charset="0"/>
              </a:rPr>
              <a:t>Barleon</a:t>
            </a:r>
            <a:endParaRPr lang="en-US" sz="4800" b="1" dirty="0" smtClean="0">
              <a:ln>
                <a:solidFill>
                  <a:sysClr val="windowText" lastClr="000000"/>
                </a:solidFill>
              </a:ln>
              <a:solidFill>
                <a:schemeClr val="accent1">
                  <a:lumMod val="50000"/>
                </a:schemeClr>
              </a:solidFill>
              <a:effectLst>
                <a:outerShdw blurRad="38100" dist="38100" dir="2700000" algn="tl">
                  <a:srgbClr val="000000">
                    <a:alpha val="43137"/>
                  </a:srgbClr>
                </a:outerShdw>
              </a:effectLst>
              <a:latin typeface="Harrington" panose="04040505050A02020702" pitchFamily="82" charset="0"/>
            </a:endParaRPr>
          </a:p>
          <a:p>
            <a:pPr algn="ctr">
              <a:lnSpc>
                <a:spcPct val="150000"/>
              </a:lnSpc>
            </a:pPr>
            <a:r>
              <a:rPr lang="en-US" sz="4800" b="1" dirty="0" smtClean="0">
                <a:ln>
                  <a:solidFill>
                    <a:sysClr val="windowText" lastClr="000000"/>
                  </a:solidFill>
                </a:ln>
                <a:solidFill>
                  <a:schemeClr val="accent1">
                    <a:lumMod val="50000"/>
                  </a:schemeClr>
                </a:solidFill>
                <a:effectLst>
                  <a:outerShdw blurRad="38100" dist="38100" dir="2700000" algn="tl">
                    <a:srgbClr val="000000">
                      <a:alpha val="43137"/>
                    </a:srgbClr>
                  </a:outerShdw>
                </a:effectLst>
                <a:latin typeface="Harrington" panose="04040505050A02020702" pitchFamily="82" charset="0"/>
              </a:rPr>
              <a:t>&amp;</a:t>
            </a:r>
            <a:r>
              <a:rPr lang="en-US" sz="4800" b="1" dirty="0" err="1" smtClean="0">
                <a:ln>
                  <a:solidFill>
                    <a:sysClr val="windowText" lastClr="000000"/>
                  </a:solidFill>
                </a:ln>
                <a:solidFill>
                  <a:schemeClr val="accent1">
                    <a:lumMod val="50000"/>
                  </a:schemeClr>
                </a:solidFill>
                <a:effectLst>
                  <a:outerShdw blurRad="38100" dist="38100" dir="2700000" algn="tl">
                    <a:srgbClr val="000000">
                      <a:alpha val="43137"/>
                    </a:srgbClr>
                  </a:outerShdw>
                </a:effectLst>
                <a:latin typeface="Harrington" panose="04040505050A02020702" pitchFamily="82" charset="0"/>
              </a:rPr>
              <a:t>Suran</a:t>
            </a:r>
            <a:endParaRPr lang="en-US" sz="4800" b="1" dirty="0" smtClean="0">
              <a:ln>
                <a:solidFill>
                  <a:sysClr val="windowText" lastClr="000000"/>
                </a:solidFill>
              </a:ln>
              <a:solidFill>
                <a:schemeClr val="accent1">
                  <a:lumMod val="50000"/>
                </a:schemeClr>
              </a:solidFill>
              <a:effectLst>
                <a:outerShdw blurRad="38100" dist="38100" dir="2700000" algn="tl">
                  <a:srgbClr val="000000">
                    <a:alpha val="43137"/>
                  </a:srgbClr>
                </a:outerShdw>
              </a:effectLst>
              <a:latin typeface="Harrington" panose="04040505050A02020702" pitchFamily="82" charset="0"/>
            </a:endParaRPr>
          </a:p>
        </p:txBody>
      </p:sp>
      <p:pic>
        <p:nvPicPr>
          <p:cNvPr id="1026" name="Picture 2" descr="C:\pipictures\Shulan &amp; Johnnie\S6300008.JPG"/>
          <p:cNvPicPr>
            <a:picLocks noChangeAspect="1" noChangeArrowheads="1"/>
          </p:cNvPicPr>
          <p:nvPr/>
        </p:nvPicPr>
        <p:blipFill>
          <a:blip r:embed="rId3" cstate="print"/>
          <a:srcRect/>
          <a:stretch>
            <a:fillRect/>
          </a:stretch>
        </p:blipFill>
        <p:spPr bwMode="auto">
          <a:xfrm>
            <a:off x="124872" y="156798"/>
            <a:ext cx="5818727" cy="63964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知识</a:t>
                      </a:r>
                      <a:endParaRPr lang="en-US" altLang="zh-CN" sz="6000" b="1" dirty="0" smtClean="0">
                        <a:solidFill>
                          <a:srgbClr val="C00000"/>
                        </a:solidFill>
                        <a:effectLst>
                          <a:outerShdw blurRad="38100" dist="38100" dir="2700000" algn="tl">
                            <a:srgbClr val="000000">
                              <a:alpha val="43137"/>
                            </a:srgbClr>
                          </a:outerShdw>
                        </a:effectLst>
                      </a:endParaRPr>
                    </a:p>
                    <a:p>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12:8</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从神而来的有关人</a:t>
                      </a:r>
                      <a:r>
                        <a:rPr lang="en-US" altLang="zh-CN" sz="4000" b="1" dirty="0" smtClean="0">
                          <a:effectLst>
                            <a:outerShdw blurRad="38100" dist="38100" dir="2700000" algn="tl">
                              <a:srgbClr val="000000">
                                <a:alpha val="43137"/>
                              </a:srgbClr>
                            </a:outerShdw>
                          </a:effectLst>
                        </a:rPr>
                        <a:t>,</a:t>
                      </a:r>
                      <a:r>
                        <a:rPr lang="en-US" altLang="zh-CN" sz="4000" b="1" baseline="0" dirty="0" smtClean="0">
                          <a:effectLst>
                            <a:outerShdw blurRad="38100" dist="38100" dir="2700000" algn="tl">
                              <a:srgbClr val="000000">
                                <a:alpha val="43137"/>
                              </a:srgbClr>
                            </a:outerShdw>
                          </a:effectLst>
                        </a:rPr>
                        <a:t> </a:t>
                      </a:r>
                      <a:r>
                        <a:rPr lang="zh-CN" altLang="en-US" sz="4000" b="1" baseline="0" dirty="0" smtClean="0">
                          <a:effectLst>
                            <a:outerShdw blurRad="38100" dist="38100" dir="2700000" algn="tl">
                              <a:srgbClr val="000000">
                                <a:alpha val="43137"/>
                              </a:srgbClr>
                            </a:outerShdw>
                          </a:effectLst>
                        </a:rPr>
                        <a:t>环境或圣经真理</a:t>
                      </a:r>
                      <a:r>
                        <a:rPr lang="zh-CN" altLang="en-US" sz="4000" b="1" dirty="0" smtClean="0">
                          <a:effectLst>
                            <a:outerShdw blurRad="38100" dist="38100" dir="2700000" algn="tl">
                              <a:srgbClr val="000000">
                                <a:alpha val="43137"/>
                              </a:srgbClr>
                            </a:outerShdw>
                          </a:effectLst>
                        </a:rPr>
                        <a:t>的启示。</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真理从属灵的层面上</a:t>
                      </a:r>
                      <a:r>
                        <a:rPr lang="zh-CN" altLang="en-US" sz="4000" b="1" dirty="0" smtClean="0">
                          <a:effectLst>
                            <a:outerShdw blurRad="38100" dist="38100" dir="2700000" algn="tl">
                              <a:srgbClr val="000000">
                                <a:alpha val="43137"/>
                              </a:srgbClr>
                            </a:outerShdw>
                          </a:effectLst>
                        </a:rPr>
                        <a:t>被理解。</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2:6-12</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模范配偶，父母。</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KNOWLEDGE</a:t>
                      </a:r>
                    </a:p>
                    <a:p>
                      <a:pPr algn="ctr"/>
                      <a:r>
                        <a:rPr lang="en-US" sz="2000" dirty="0" smtClean="0">
                          <a:latin typeface="Arial Narrow" panose="020B0606020202030204" pitchFamily="34" charset="0"/>
                        </a:rPr>
                        <a:t>1</a:t>
                      </a:r>
                      <a:r>
                        <a:rPr lang="en-US" sz="2000" baseline="0" dirty="0" smtClean="0">
                          <a:latin typeface="Arial Narrow" panose="020B0606020202030204" pitchFamily="34" charset="0"/>
                        </a:rPr>
                        <a:t> Cor. 12:8</a:t>
                      </a:r>
                      <a:endParaRPr lang="en-US" sz="200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Revelation</a:t>
                      </a:r>
                      <a:r>
                        <a:rPr lang="en-US" sz="2000" baseline="0" dirty="0" smtClean="0">
                          <a:latin typeface="Arial Narrow" panose="020B0606020202030204" pitchFamily="34" charset="0"/>
                        </a:rPr>
                        <a:t> from God about people, circumstances, or biblical truth</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Truth</a:t>
                      </a:r>
                      <a:r>
                        <a:rPr lang="en-US" sz="2000" baseline="0" dirty="0" smtClean="0">
                          <a:latin typeface="Arial Narrow" panose="020B0606020202030204" pitchFamily="34" charset="0"/>
                        </a:rPr>
                        <a:t> understood in its spiritual sense</a:t>
                      </a:r>
                    </a:p>
                    <a:p>
                      <a:pPr algn="ctr"/>
                      <a:r>
                        <a:rPr lang="en-US" sz="2000" baseline="0" dirty="0" smtClean="0">
                          <a:latin typeface="Arial Narrow" panose="020B0606020202030204" pitchFamily="34" charset="0"/>
                        </a:rPr>
                        <a:t>1 Cor.2:6-12</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Exemplary spouse, parent</a:t>
                      </a:r>
                      <a:r>
                        <a:rPr lang="en-US" sz="2000" baseline="0" dirty="0" smtClean="0">
                          <a:latin typeface="Arial Narrow" panose="020B0606020202030204" pitchFamily="34" charset="0"/>
                        </a:rPr>
                        <a:t> </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75132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翻译</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12:10</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让</a:t>
                      </a:r>
                      <a:r>
                        <a:rPr lang="en-US" altLang="zh-CN" sz="4000" b="1" baseline="0" dirty="0" smtClean="0">
                          <a:effectLst>
                            <a:outerShdw blurRad="38100" dist="38100" dir="2700000" algn="tl">
                              <a:srgbClr val="000000">
                                <a:alpha val="43137"/>
                              </a:srgbClr>
                            </a:outerShdw>
                          </a:effectLst>
                        </a:rPr>
                        <a:t> “</a:t>
                      </a:r>
                      <a:r>
                        <a:rPr lang="zh-CN" altLang="en-US" sz="4000" b="1" dirty="0" smtClean="0">
                          <a:effectLst>
                            <a:outerShdw blurRad="38100" dist="38100" dir="2700000" algn="tl">
                              <a:srgbClr val="000000">
                                <a:alpha val="43137"/>
                              </a:srgbClr>
                            </a:outerShdw>
                          </a:effectLst>
                        </a:rPr>
                        <a:t>方言</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能够被听懂。</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让外语得到确认。</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14:27-28</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4000" b="1" dirty="0" smtClean="0">
                          <a:effectLst>
                            <a:outerShdw blurRad="38100" dist="38100" dir="2700000" algn="tl">
                              <a:srgbClr val="000000">
                                <a:alpha val="43137"/>
                              </a:srgbClr>
                            </a:outerShdw>
                          </a:effectLst>
                        </a:rPr>
                        <a:t> </a:t>
                      </a:r>
                      <a:r>
                        <a:rPr lang="zh-CN" altLang="en-US" sz="4000" b="1" dirty="0" smtClean="0">
                          <a:effectLst>
                            <a:outerShdw blurRad="38100" dist="38100" dir="2700000" algn="tl">
                              <a:srgbClr val="000000">
                                <a:alpha val="43137"/>
                              </a:srgbClr>
                            </a:outerShdw>
                          </a:effectLst>
                        </a:rPr>
                        <a:t>门徒们。</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INTERPRETATION</a:t>
                      </a:r>
                    </a:p>
                    <a:p>
                      <a:pPr algn="ctr"/>
                      <a:r>
                        <a:rPr lang="en-US" sz="2000" dirty="0" smtClean="0">
                          <a:latin typeface="Arial Narrow" panose="020B0606020202030204" pitchFamily="34" charset="0"/>
                        </a:rPr>
                        <a:t>1</a:t>
                      </a:r>
                      <a:r>
                        <a:rPr lang="en-US" sz="2000" baseline="0" dirty="0" smtClean="0">
                          <a:latin typeface="Arial Narrow" panose="020B0606020202030204" pitchFamily="34" charset="0"/>
                        </a:rPr>
                        <a:t> Cor.12:10</a:t>
                      </a:r>
                      <a:endParaRPr lang="en-US" sz="200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Making</a:t>
                      </a:r>
                      <a:r>
                        <a:rPr lang="en-US" sz="2000" baseline="0" dirty="0" smtClean="0">
                          <a:latin typeface="Arial Narrow" panose="020B0606020202030204" pitchFamily="34" charset="0"/>
                        </a:rPr>
                        <a:t> </a:t>
                      </a:r>
                    </a:p>
                    <a:p>
                      <a:pPr algn="ctr"/>
                      <a:r>
                        <a:rPr lang="en-US" sz="2000" baseline="0" dirty="0" smtClean="0">
                          <a:latin typeface="Arial Narrow" panose="020B0606020202030204" pitchFamily="34" charset="0"/>
                        </a:rPr>
                        <a:t>“tongues”</a:t>
                      </a:r>
                    </a:p>
                    <a:p>
                      <a:pPr algn="ctr"/>
                      <a:r>
                        <a:rPr lang="en-US" sz="2000" baseline="0" dirty="0" smtClean="0">
                          <a:latin typeface="Arial Narrow" panose="020B0606020202030204" pitchFamily="34" charset="0"/>
                        </a:rPr>
                        <a:t>understandable</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Confirmation</a:t>
                      </a:r>
                      <a:r>
                        <a:rPr lang="en-US" sz="2000" baseline="0" dirty="0" smtClean="0">
                          <a:latin typeface="Arial Narrow" panose="020B0606020202030204" pitchFamily="34" charset="0"/>
                        </a:rPr>
                        <a:t> of the foreign language</a:t>
                      </a:r>
                    </a:p>
                    <a:p>
                      <a:pPr algn="ctr"/>
                      <a:r>
                        <a:rPr lang="en-US" sz="2000" baseline="0" dirty="0" smtClean="0">
                          <a:latin typeface="Arial Narrow" panose="020B0606020202030204" pitchFamily="34" charset="0"/>
                        </a:rPr>
                        <a:t>1 Cor.14:27-28</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The</a:t>
                      </a:r>
                      <a:r>
                        <a:rPr lang="en-US" sz="2000" baseline="0" dirty="0" smtClean="0">
                          <a:latin typeface="Arial Narrow" panose="020B0606020202030204" pitchFamily="34" charset="0"/>
                        </a:rPr>
                        <a:t> disciples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0480"/>
          <a:ext cx="8915400" cy="6842760"/>
        </p:xfrm>
        <a:graphic>
          <a:graphicData uri="http://schemas.openxmlformats.org/drawingml/2006/table">
            <a:tbl>
              <a:tblPr firstRow="1" bandRow="1">
                <a:tableStyleId>{5C22544A-7EE6-4342-B048-85BDC9FD1C3A}</a:tableStyleId>
              </a:tblPr>
              <a:tblGrid>
                <a:gridCol w="2228850"/>
                <a:gridCol w="2228850"/>
                <a:gridCol w="2228850"/>
                <a:gridCol w="2228850"/>
              </a:tblGrid>
              <a:tr h="1036320">
                <a:tc>
                  <a:txBody>
                    <a:bodyPr/>
                    <a:lstStyle/>
                    <a:p>
                      <a:pPr algn="ctr"/>
                      <a:r>
                        <a:rPr lang="zh-CN" altLang="en-US" sz="4800" dirty="0" smtClean="0">
                          <a:solidFill>
                            <a:srgbClr val="FFFF99"/>
                          </a:solidFill>
                          <a:effectLst>
                            <a:outerShdw blurRad="38100" dist="38100" dir="2700000" algn="tl">
                              <a:srgbClr val="000000">
                                <a:alpha val="43137"/>
                              </a:srgbClr>
                            </a:outerShdw>
                          </a:effectLst>
                        </a:rPr>
                        <a:t>恩赐</a:t>
                      </a:r>
                    </a:p>
                    <a:p>
                      <a:pPr algn="ctr"/>
                      <a:r>
                        <a:rPr lang="en-US" sz="2400" dirty="0" smtClean="0">
                          <a:solidFill>
                            <a:srgbClr val="FFFF99"/>
                          </a:solidFill>
                        </a:rPr>
                        <a:t>GIFT </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描述</a:t>
                      </a:r>
                    </a:p>
                    <a:p>
                      <a:pPr algn="ctr"/>
                      <a:r>
                        <a:rPr lang="en-US" sz="2400" dirty="0" smtClean="0">
                          <a:solidFill>
                            <a:srgbClr val="FFFF99"/>
                          </a:solidFill>
                        </a:rPr>
                        <a:t>DESCRIPTION</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结果</a:t>
                      </a:r>
                    </a:p>
                    <a:p>
                      <a:pPr algn="ctr"/>
                      <a:r>
                        <a:rPr lang="en-US" sz="2400" dirty="0" smtClean="0">
                          <a:solidFill>
                            <a:srgbClr val="FFFF99"/>
                          </a:solidFill>
                        </a:rPr>
                        <a:t>RESULT</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c>
                  <a:txBody>
                    <a:bodyPr/>
                    <a:lstStyle/>
                    <a:p>
                      <a:pPr algn="ctr"/>
                      <a:r>
                        <a:rPr lang="zh-CN" altLang="en-US" sz="4800" dirty="0" smtClean="0">
                          <a:solidFill>
                            <a:srgbClr val="FFFF99"/>
                          </a:solidFill>
                        </a:rPr>
                        <a:t>举例</a:t>
                      </a:r>
                    </a:p>
                    <a:p>
                      <a:pPr algn="ctr"/>
                      <a:r>
                        <a:rPr lang="en-US" sz="2400" dirty="0" smtClean="0">
                          <a:solidFill>
                            <a:srgbClr val="FFFF99"/>
                          </a:solidFill>
                        </a:rPr>
                        <a:t>EXAMPLE</a:t>
                      </a:r>
                      <a:endParaRPr lang="en-US" sz="2400" dirty="0">
                        <a:solidFill>
                          <a:srgbClr val="FF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66"/>
                    </a:solidFill>
                  </a:tcPr>
                </a:tc>
              </a:tr>
              <a:tr h="4038600">
                <a:tc>
                  <a:txBody>
                    <a:bodyPr/>
                    <a:lstStyle/>
                    <a:p>
                      <a:r>
                        <a:rPr lang="zh-CN" altLang="en-US" sz="6000" b="1" dirty="0" smtClean="0">
                          <a:solidFill>
                            <a:srgbClr val="C00000"/>
                          </a:solidFill>
                          <a:effectLst>
                            <a:outerShdw blurRad="38100" dist="38100" dir="2700000" algn="tl">
                              <a:srgbClr val="000000">
                                <a:alpha val="43137"/>
                              </a:srgbClr>
                            </a:outerShdw>
                          </a:effectLst>
                        </a:rPr>
                        <a:t>方言</a:t>
                      </a:r>
                      <a:endParaRPr lang="en-US" altLang="zh-CN" sz="6000" b="1" dirty="0" smtClean="0">
                        <a:solidFill>
                          <a:srgbClr val="C00000"/>
                        </a:solidFill>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林前</a:t>
                      </a:r>
                      <a:r>
                        <a:rPr lang="en-US" altLang="zh-CN" sz="4000" b="1" dirty="0" smtClean="0">
                          <a:effectLst>
                            <a:outerShdw blurRad="38100" dist="38100" dir="2700000" algn="tl">
                              <a:srgbClr val="000000">
                                <a:alpha val="43137"/>
                              </a:srgbClr>
                            </a:outerShdw>
                          </a:effectLst>
                        </a:rPr>
                        <a:t>12:10</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r>
                        <a:rPr lang="zh-CN" altLang="en-US" sz="4000" b="1" dirty="0" smtClean="0">
                          <a:effectLst>
                            <a:outerShdw blurRad="38100" dist="38100" dir="2700000" algn="tl">
                              <a:srgbClr val="000000">
                                <a:alpha val="43137"/>
                              </a:srgbClr>
                            </a:outerShdw>
                          </a:effectLst>
                        </a:rPr>
                        <a:t>会讲一种不被说话者明白语言。</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让听懂这方言的人赞美主。</a:t>
                      </a:r>
                      <a:endParaRPr lang="en-US" altLang="zh-CN" sz="4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rPr>
                        <a:t>徒</a:t>
                      </a:r>
                      <a:r>
                        <a:rPr lang="en-US" altLang="zh-CN" sz="4000" b="1" dirty="0" smtClean="0">
                          <a:effectLst>
                            <a:outerShdw blurRad="38100" dist="38100" dir="2700000" algn="tl">
                              <a:srgbClr val="000000">
                                <a:alpha val="43137"/>
                              </a:srgbClr>
                            </a:outerShdw>
                          </a:effectLst>
                        </a:rPr>
                        <a:t>2:1-12</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zh-CN" altLang="en-US" sz="4000" b="1" dirty="0" smtClean="0">
                          <a:effectLst>
                            <a:outerShdw blurRad="38100" dist="38100" dir="2700000" algn="tl">
                              <a:srgbClr val="000000">
                                <a:alpha val="43137"/>
                              </a:srgbClr>
                            </a:outerShdw>
                          </a:effectLst>
                        </a:rPr>
                        <a:t>门徒</a:t>
                      </a:r>
                      <a:endParaRPr lang="en-US" sz="40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524000">
                <a:tc>
                  <a:txBody>
                    <a:bodyPr/>
                    <a:lstStyle/>
                    <a:p>
                      <a:pPr algn="ctr"/>
                      <a:r>
                        <a:rPr lang="en-US" sz="2000" b="1" dirty="0" smtClean="0">
                          <a:latin typeface="Arial Narrow" panose="020B0606020202030204" pitchFamily="34" charset="0"/>
                        </a:rPr>
                        <a:t>TONGUES</a:t>
                      </a:r>
                    </a:p>
                    <a:p>
                      <a:pPr algn="ctr"/>
                      <a:r>
                        <a:rPr lang="en-US" sz="2000" dirty="0" smtClean="0">
                          <a:latin typeface="Arial Narrow" panose="020B0606020202030204" pitchFamily="34" charset="0"/>
                        </a:rPr>
                        <a:t>1</a:t>
                      </a:r>
                      <a:r>
                        <a:rPr lang="en-US" sz="2000" baseline="0" dirty="0" smtClean="0">
                          <a:latin typeface="Arial Narrow" panose="020B0606020202030204" pitchFamily="34" charset="0"/>
                        </a:rPr>
                        <a:t> Cor. 12:10</a:t>
                      </a:r>
                      <a:endParaRPr lang="en-US" sz="200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347"/>
                    </a:solidFill>
                  </a:tcPr>
                </a:tc>
                <a:tc>
                  <a:txBody>
                    <a:bodyPr/>
                    <a:lstStyle/>
                    <a:p>
                      <a:pPr algn="ctr"/>
                      <a:r>
                        <a:rPr lang="en-US" sz="2000" dirty="0" smtClean="0">
                          <a:latin typeface="Arial Narrow" panose="020B0606020202030204" pitchFamily="34" charset="0"/>
                        </a:rPr>
                        <a:t>Speaking</a:t>
                      </a:r>
                      <a:r>
                        <a:rPr lang="en-US" sz="2000" baseline="0" dirty="0" smtClean="0">
                          <a:latin typeface="Arial Narrow" panose="020B0606020202030204" pitchFamily="34" charset="0"/>
                        </a:rPr>
                        <a:t> in a language not understood by the speaker</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Praise</a:t>
                      </a:r>
                      <a:r>
                        <a:rPr lang="en-US" sz="2000" baseline="0" dirty="0" smtClean="0">
                          <a:latin typeface="Arial Narrow" panose="020B0606020202030204" pitchFamily="34" charset="0"/>
                        </a:rPr>
                        <a:t> to God by those persons knowing the  language spoken</a:t>
                      </a:r>
                    </a:p>
                    <a:p>
                      <a:pPr algn="ctr"/>
                      <a:r>
                        <a:rPr lang="en-US" sz="2000" baseline="0" dirty="0" smtClean="0">
                          <a:latin typeface="Arial Narrow" panose="020B0606020202030204" pitchFamily="34" charset="0"/>
                        </a:rPr>
                        <a:t>Acts 2:1-12</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Narrow" panose="020B0606020202030204" pitchFamily="34" charset="0"/>
                        </a:rPr>
                        <a:t>The</a:t>
                      </a:r>
                      <a:r>
                        <a:rPr lang="en-US" sz="2000" baseline="0" dirty="0" smtClean="0">
                          <a:latin typeface="Arial Narrow" panose="020B0606020202030204" pitchFamily="34" charset="0"/>
                        </a:rPr>
                        <a:t> disciples</a:t>
                      </a:r>
                      <a:endParaRPr lang="en-US" sz="20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152400" y="76200"/>
            <a:ext cx="8915400" cy="9144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圣经对方言使用的限制</a:t>
            </a:r>
            <a:r>
              <a:rPr lang="en-US" altLang="zh-CN" sz="36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t>
            </a:r>
            <a:r>
              <a:rPr lang="zh-CN" altLang="en-US" sz="36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林前</a:t>
            </a:r>
            <a:r>
              <a:rPr lang="en-US" altLang="zh-CN" sz="36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12-14)</a:t>
            </a:r>
            <a:endParaRPr lang="en-US" sz="36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endParaRPr>
          </a:p>
          <a:p>
            <a:r>
              <a:rPr lang="en-US" sz="2000" b="1"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BIBLICAL RESTRICTIONS ON THE USE OF TONGUES (1 Cor. 12-14)</a:t>
            </a:r>
            <a:endParaRPr lang="en-US" sz="2000" b="1" dirty="0">
              <a:ln w="18415" cmpd="sng">
                <a:solidFill>
                  <a:schemeClr val="tx1"/>
                </a:solidFill>
                <a:prstDash val="solid"/>
              </a:ln>
              <a:solidFill>
                <a:srgbClr val="FFFF00"/>
              </a:solidFill>
              <a:effectLst>
                <a:outerShdw blurRad="63500" dir="3600000" algn="tl" rotWithShape="0">
                  <a:srgbClr val="000000">
                    <a:alpha val="70000"/>
                  </a:srgbClr>
                </a:outerShdw>
              </a:effectLst>
            </a:endParaRPr>
          </a:p>
        </p:txBody>
      </p:sp>
      <p:sp>
        <p:nvSpPr>
          <p:cNvPr id="5" name="Rectangle 4"/>
          <p:cNvSpPr/>
          <p:nvPr/>
        </p:nvSpPr>
        <p:spPr>
          <a:xfrm>
            <a:off x="228600" y="10668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C000"/>
                </a:solidFill>
              </a:rPr>
              <a:t>(12:30) </a:t>
            </a:r>
            <a:r>
              <a:rPr lang="zh-CN" altLang="en-US" b="1" dirty="0" smtClean="0">
                <a:solidFill>
                  <a:srgbClr val="FFC000"/>
                </a:solidFill>
              </a:rPr>
              <a:t>不是给每个基督徒的</a:t>
            </a:r>
            <a:endParaRPr lang="en-US" b="1" dirty="0" smtClean="0">
              <a:solidFill>
                <a:srgbClr val="FFC000"/>
              </a:solidFill>
            </a:endParaRPr>
          </a:p>
          <a:p>
            <a:pPr algn="ctr"/>
            <a:r>
              <a:rPr lang="en-US" b="1" dirty="0" smtClean="0">
                <a:solidFill>
                  <a:srgbClr val="FFC000"/>
                </a:solidFill>
              </a:rPr>
              <a:t>(12:30) NOT FOR EVERY CHRISTIAN</a:t>
            </a:r>
            <a:endParaRPr lang="en-US" b="1" dirty="0">
              <a:solidFill>
                <a:srgbClr val="FFC000"/>
              </a:solidFill>
            </a:endParaRPr>
          </a:p>
        </p:txBody>
      </p:sp>
      <p:sp>
        <p:nvSpPr>
          <p:cNvPr id="7" name="Rectangle 6"/>
          <p:cNvSpPr/>
          <p:nvPr/>
        </p:nvSpPr>
        <p:spPr>
          <a:xfrm>
            <a:off x="228600" y="52578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(14:8) </a:t>
            </a:r>
            <a:r>
              <a:rPr lang="zh-CN" altLang="en-US" b="1" dirty="0" smtClean="0">
                <a:solidFill>
                  <a:srgbClr val="FFC000"/>
                </a:solidFill>
              </a:rPr>
              <a:t>若无法明白便没有价值</a:t>
            </a:r>
            <a:r>
              <a:rPr lang="en-US" altLang="zh-CN" b="1" dirty="0" smtClean="0">
                <a:solidFill>
                  <a:srgbClr val="FFC000"/>
                </a:solidFill>
              </a:rPr>
              <a:t> </a:t>
            </a:r>
            <a:endParaRPr lang="en-US" b="1" dirty="0" smtClean="0">
              <a:solidFill>
                <a:srgbClr val="FFC000"/>
              </a:solidFill>
            </a:endParaRPr>
          </a:p>
          <a:p>
            <a:pPr algn="ctr"/>
            <a:r>
              <a:rPr lang="en-US" b="1" dirty="0" smtClean="0">
                <a:solidFill>
                  <a:srgbClr val="FFC000"/>
                </a:solidFill>
              </a:rPr>
              <a:t>(14:8)  WORTHLESS  UNLESS  UNDERSTOOD</a:t>
            </a:r>
            <a:endParaRPr lang="en-US" b="1" dirty="0">
              <a:solidFill>
                <a:srgbClr val="FFC000"/>
              </a:solidFill>
            </a:endParaRPr>
          </a:p>
        </p:txBody>
      </p:sp>
      <p:sp>
        <p:nvSpPr>
          <p:cNvPr id="8" name="Rectangle 7"/>
          <p:cNvSpPr/>
          <p:nvPr/>
        </p:nvSpPr>
        <p:spPr>
          <a:xfrm>
            <a:off x="228600" y="19050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(12:31) </a:t>
            </a:r>
            <a:r>
              <a:rPr lang="zh-CN" altLang="en-US" b="1" dirty="0" smtClean="0">
                <a:solidFill>
                  <a:srgbClr val="FFC000"/>
                </a:solidFill>
              </a:rPr>
              <a:t>不是寻求来的</a:t>
            </a:r>
            <a:endParaRPr lang="en-US" altLang="zh-CN" b="1" dirty="0" smtClean="0">
              <a:solidFill>
                <a:srgbClr val="FFC000"/>
              </a:solidFill>
            </a:endParaRPr>
          </a:p>
          <a:p>
            <a:pPr algn="ctr"/>
            <a:r>
              <a:rPr lang="en-US" b="1" dirty="0" smtClean="0">
                <a:solidFill>
                  <a:srgbClr val="FFC000"/>
                </a:solidFill>
              </a:rPr>
              <a:t>(12:31) NOT TO BE SOUGHT</a:t>
            </a:r>
            <a:endParaRPr lang="en-US" b="1" dirty="0">
              <a:solidFill>
                <a:srgbClr val="FFC000"/>
              </a:solidFill>
            </a:endParaRPr>
          </a:p>
        </p:txBody>
      </p:sp>
      <p:sp>
        <p:nvSpPr>
          <p:cNvPr id="9" name="Rectangle 8"/>
          <p:cNvSpPr/>
          <p:nvPr/>
        </p:nvSpPr>
        <p:spPr>
          <a:xfrm>
            <a:off x="228600" y="60960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(14:all) </a:t>
            </a:r>
            <a:r>
              <a:rPr lang="zh-CN" altLang="en-US" b="1" dirty="0" smtClean="0">
                <a:solidFill>
                  <a:srgbClr val="FFC000"/>
                </a:solidFill>
              </a:rPr>
              <a:t>并不启发教会</a:t>
            </a:r>
            <a:endParaRPr lang="en-US" b="1" dirty="0" smtClean="0">
              <a:solidFill>
                <a:srgbClr val="FFC000"/>
              </a:solidFill>
            </a:endParaRPr>
          </a:p>
          <a:p>
            <a:pPr algn="ctr"/>
            <a:r>
              <a:rPr lang="en-US" b="1" dirty="0" smtClean="0">
                <a:solidFill>
                  <a:srgbClr val="FFC000"/>
                </a:solidFill>
              </a:rPr>
              <a:t>(14:all) IT DOESN’T EDIFY THE CHURCH</a:t>
            </a:r>
            <a:endParaRPr lang="en-US" b="1" dirty="0">
              <a:solidFill>
                <a:srgbClr val="FFC000"/>
              </a:solidFill>
            </a:endParaRPr>
          </a:p>
        </p:txBody>
      </p:sp>
      <p:sp>
        <p:nvSpPr>
          <p:cNvPr id="10" name="Rectangle 9"/>
          <p:cNvSpPr/>
          <p:nvPr/>
        </p:nvSpPr>
        <p:spPr>
          <a:xfrm>
            <a:off x="228600" y="27432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 (13:all) </a:t>
            </a:r>
            <a:r>
              <a:rPr lang="zh-CN" altLang="en-US" b="1" dirty="0" smtClean="0">
                <a:solidFill>
                  <a:srgbClr val="FFC000"/>
                </a:solidFill>
              </a:rPr>
              <a:t>必须在爱里使用</a:t>
            </a:r>
            <a:endParaRPr lang="en-US" b="1" dirty="0" smtClean="0">
              <a:solidFill>
                <a:srgbClr val="FFC000"/>
              </a:solidFill>
            </a:endParaRPr>
          </a:p>
          <a:p>
            <a:pPr algn="ctr"/>
            <a:r>
              <a:rPr lang="en-US" b="1" dirty="0" smtClean="0">
                <a:solidFill>
                  <a:srgbClr val="FFC000"/>
                </a:solidFill>
              </a:rPr>
              <a:t>(13:all) MUST BE DONE IN LOVE</a:t>
            </a:r>
            <a:endParaRPr lang="en-US" b="1" dirty="0">
              <a:solidFill>
                <a:srgbClr val="FFC000"/>
              </a:solidFill>
            </a:endParaRPr>
          </a:p>
        </p:txBody>
      </p:sp>
      <p:sp>
        <p:nvSpPr>
          <p:cNvPr id="11" name="Rectangle 10"/>
          <p:cNvSpPr/>
          <p:nvPr/>
        </p:nvSpPr>
        <p:spPr>
          <a:xfrm>
            <a:off x="4724400" y="10668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 (14:20) </a:t>
            </a:r>
            <a:r>
              <a:rPr lang="zh-CN" altLang="en-US" b="1" dirty="0" smtClean="0">
                <a:solidFill>
                  <a:srgbClr val="FFC000"/>
                </a:solidFill>
              </a:rPr>
              <a:t>已知的语言</a:t>
            </a:r>
            <a:r>
              <a:rPr lang="en-US" altLang="zh-CN" b="1" dirty="0" smtClean="0">
                <a:solidFill>
                  <a:srgbClr val="FFC000"/>
                </a:solidFill>
              </a:rPr>
              <a:t> </a:t>
            </a:r>
            <a:endParaRPr lang="en-US" b="1" dirty="0" smtClean="0">
              <a:solidFill>
                <a:srgbClr val="FFC000"/>
              </a:solidFill>
            </a:endParaRPr>
          </a:p>
          <a:p>
            <a:pPr algn="ctr"/>
            <a:r>
              <a:rPr lang="en-US" b="1" dirty="0" smtClean="0">
                <a:solidFill>
                  <a:srgbClr val="FFC000"/>
                </a:solidFill>
              </a:rPr>
              <a:t>(14:20) A KNOWN LANGUAGE</a:t>
            </a:r>
            <a:endParaRPr lang="en-US" b="1" dirty="0">
              <a:solidFill>
                <a:srgbClr val="FFC000"/>
              </a:solidFill>
            </a:endParaRPr>
          </a:p>
        </p:txBody>
      </p:sp>
      <p:sp>
        <p:nvSpPr>
          <p:cNvPr id="12" name="Rectangle 11"/>
          <p:cNvSpPr/>
          <p:nvPr/>
        </p:nvSpPr>
        <p:spPr>
          <a:xfrm>
            <a:off x="228600" y="35814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(13:8) </a:t>
            </a:r>
            <a:r>
              <a:rPr lang="zh-CN" altLang="en-US" b="1" dirty="0" smtClean="0">
                <a:solidFill>
                  <a:srgbClr val="FFC000"/>
                </a:solidFill>
              </a:rPr>
              <a:t>只是暂时的恩赐</a:t>
            </a:r>
            <a:endParaRPr lang="en-US" altLang="zh-CN" b="1" dirty="0" smtClean="0">
              <a:solidFill>
                <a:srgbClr val="FFC000"/>
              </a:solidFill>
            </a:endParaRPr>
          </a:p>
          <a:p>
            <a:pPr algn="ctr"/>
            <a:r>
              <a:rPr lang="en-US" b="1" dirty="0" smtClean="0">
                <a:solidFill>
                  <a:srgbClr val="FFC000"/>
                </a:solidFill>
              </a:rPr>
              <a:t>(13:8) ONLY A TEMPORARY GIFT</a:t>
            </a:r>
            <a:endParaRPr lang="en-US" b="1" dirty="0">
              <a:solidFill>
                <a:srgbClr val="FFC000"/>
              </a:solidFill>
            </a:endParaRPr>
          </a:p>
        </p:txBody>
      </p:sp>
      <p:sp>
        <p:nvSpPr>
          <p:cNvPr id="13" name="Rectangle 12"/>
          <p:cNvSpPr/>
          <p:nvPr/>
        </p:nvSpPr>
        <p:spPr>
          <a:xfrm>
            <a:off x="4724400" y="19050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 (14:22) </a:t>
            </a:r>
            <a:r>
              <a:rPr lang="zh-CN" altLang="en-US" b="1" dirty="0" smtClean="0">
                <a:solidFill>
                  <a:srgbClr val="FFC000"/>
                </a:solidFill>
              </a:rPr>
              <a:t>对不信者的证据</a:t>
            </a:r>
            <a:r>
              <a:rPr lang="en-US" altLang="zh-CN" b="1" dirty="0" smtClean="0">
                <a:solidFill>
                  <a:srgbClr val="FFC000"/>
                </a:solidFill>
              </a:rPr>
              <a:t> </a:t>
            </a:r>
            <a:endParaRPr lang="en-US" b="1" dirty="0" smtClean="0">
              <a:solidFill>
                <a:srgbClr val="FFC000"/>
              </a:solidFill>
            </a:endParaRPr>
          </a:p>
          <a:p>
            <a:pPr algn="ctr"/>
            <a:r>
              <a:rPr lang="en-US" b="1" dirty="0" smtClean="0">
                <a:solidFill>
                  <a:srgbClr val="FFC000"/>
                </a:solidFill>
              </a:rPr>
              <a:t>(14:22) ASIGN TO UNBELEIVERS</a:t>
            </a:r>
            <a:endParaRPr lang="en-US" b="1" dirty="0">
              <a:solidFill>
                <a:srgbClr val="FFC000"/>
              </a:solidFill>
            </a:endParaRPr>
          </a:p>
        </p:txBody>
      </p:sp>
      <p:sp>
        <p:nvSpPr>
          <p:cNvPr id="14" name="Rectangle 13"/>
          <p:cNvSpPr/>
          <p:nvPr/>
        </p:nvSpPr>
        <p:spPr>
          <a:xfrm>
            <a:off x="228600" y="44196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(14:6) </a:t>
            </a:r>
            <a:r>
              <a:rPr lang="zh-CN" altLang="en-US" b="1" dirty="0" smtClean="0">
                <a:solidFill>
                  <a:srgbClr val="FFC000"/>
                </a:solidFill>
              </a:rPr>
              <a:t>为了教导或应用经文</a:t>
            </a:r>
            <a:r>
              <a:rPr lang="en-US" altLang="zh-CN" b="1" dirty="0" smtClean="0">
                <a:solidFill>
                  <a:srgbClr val="FFC000"/>
                </a:solidFill>
              </a:rPr>
              <a:t> </a:t>
            </a:r>
            <a:endParaRPr lang="en-US" b="1" dirty="0" smtClean="0">
              <a:solidFill>
                <a:srgbClr val="FFC000"/>
              </a:solidFill>
            </a:endParaRPr>
          </a:p>
          <a:p>
            <a:pPr algn="ctr"/>
            <a:r>
              <a:rPr lang="en-US" b="1" dirty="0" smtClean="0">
                <a:solidFill>
                  <a:srgbClr val="FFC000"/>
                </a:solidFill>
              </a:rPr>
              <a:t>(14:6) TO TEACH OR APPLY SCRIPTURE</a:t>
            </a:r>
            <a:endParaRPr lang="en-US" b="1" dirty="0">
              <a:solidFill>
                <a:srgbClr val="FFC000"/>
              </a:solidFill>
            </a:endParaRPr>
          </a:p>
        </p:txBody>
      </p:sp>
      <p:sp>
        <p:nvSpPr>
          <p:cNvPr id="15" name="Rectangle 14"/>
          <p:cNvSpPr/>
          <p:nvPr/>
        </p:nvSpPr>
        <p:spPr>
          <a:xfrm>
            <a:off x="4724400" y="27432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 (14:27) </a:t>
            </a:r>
            <a:r>
              <a:rPr lang="zh-CN" altLang="en-US" b="1" dirty="0" smtClean="0">
                <a:solidFill>
                  <a:srgbClr val="FFC000"/>
                </a:solidFill>
              </a:rPr>
              <a:t>不能超过</a:t>
            </a:r>
            <a:r>
              <a:rPr lang="en-US" altLang="zh-CN" b="1" dirty="0" smtClean="0">
                <a:solidFill>
                  <a:srgbClr val="FFC000"/>
                </a:solidFill>
              </a:rPr>
              <a:t>2</a:t>
            </a:r>
            <a:r>
              <a:rPr lang="zh-CN" altLang="en-US" b="1" dirty="0" smtClean="0">
                <a:solidFill>
                  <a:srgbClr val="FFC000"/>
                </a:solidFill>
              </a:rPr>
              <a:t>或</a:t>
            </a:r>
            <a:r>
              <a:rPr lang="en-US" altLang="zh-CN" b="1" dirty="0" smtClean="0">
                <a:solidFill>
                  <a:srgbClr val="FFC000"/>
                </a:solidFill>
              </a:rPr>
              <a:t>3</a:t>
            </a:r>
            <a:r>
              <a:rPr lang="zh-CN" altLang="en-US" b="1" dirty="0" smtClean="0">
                <a:solidFill>
                  <a:srgbClr val="FFC000"/>
                </a:solidFill>
              </a:rPr>
              <a:t>个人</a:t>
            </a:r>
            <a:r>
              <a:rPr lang="en-US" altLang="zh-CN" b="1" dirty="0" smtClean="0">
                <a:solidFill>
                  <a:srgbClr val="FFC000"/>
                </a:solidFill>
              </a:rPr>
              <a:t> </a:t>
            </a:r>
            <a:endParaRPr lang="en-US" b="1" dirty="0" smtClean="0">
              <a:solidFill>
                <a:srgbClr val="FFC000"/>
              </a:solidFill>
            </a:endParaRPr>
          </a:p>
          <a:p>
            <a:pPr algn="ctr"/>
            <a:r>
              <a:rPr lang="en-US" b="1" dirty="0" smtClean="0">
                <a:solidFill>
                  <a:srgbClr val="FFC000"/>
                </a:solidFill>
              </a:rPr>
              <a:t>(14:27) NO MORE THAN 2 or 3</a:t>
            </a:r>
            <a:endParaRPr lang="en-US" b="1" dirty="0">
              <a:solidFill>
                <a:srgbClr val="FFC000"/>
              </a:solidFill>
            </a:endParaRPr>
          </a:p>
        </p:txBody>
      </p:sp>
      <p:sp>
        <p:nvSpPr>
          <p:cNvPr id="16" name="Rectangle 15"/>
          <p:cNvSpPr/>
          <p:nvPr/>
        </p:nvSpPr>
        <p:spPr>
          <a:xfrm>
            <a:off x="4724400" y="35814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(14:27) </a:t>
            </a:r>
            <a:r>
              <a:rPr lang="zh-CN" altLang="en-US" b="1" dirty="0" smtClean="0">
                <a:solidFill>
                  <a:srgbClr val="FFC000"/>
                </a:solidFill>
              </a:rPr>
              <a:t>轮流着讲</a:t>
            </a:r>
            <a:endParaRPr lang="en-US" b="1" dirty="0" smtClean="0">
              <a:solidFill>
                <a:srgbClr val="FFC000"/>
              </a:solidFill>
            </a:endParaRPr>
          </a:p>
          <a:p>
            <a:pPr algn="ctr"/>
            <a:r>
              <a:rPr lang="en-US" b="1" dirty="0" smtClean="0">
                <a:solidFill>
                  <a:srgbClr val="FFC000"/>
                </a:solidFill>
              </a:rPr>
              <a:t>(14:27) ONE AT A TIME</a:t>
            </a:r>
            <a:endParaRPr lang="en-US" b="1" dirty="0">
              <a:solidFill>
                <a:srgbClr val="FFC000"/>
              </a:solidFill>
            </a:endParaRPr>
          </a:p>
        </p:txBody>
      </p:sp>
      <p:sp>
        <p:nvSpPr>
          <p:cNvPr id="17" name="Rectangle 16"/>
          <p:cNvSpPr/>
          <p:nvPr/>
        </p:nvSpPr>
        <p:spPr>
          <a:xfrm>
            <a:off x="4724400" y="44196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 (14:28) </a:t>
            </a:r>
            <a:r>
              <a:rPr lang="zh-CN" altLang="en-US" b="1" dirty="0" smtClean="0">
                <a:solidFill>
                  <a:srgbClr val="FFC000"/>
                </a:solidFill>
              </a:rPr>
              <a:t>必须有人翻译否则就要闭口不讲</a:t>
            </a:r>
            <a:endParaRPr lang="en-US" b="1" dirty="0" smtClean="0">
              <a:solidFill>
                <a:srgbClr val="FFC000"/>
              </a:solidFill>
            </a:endParaRPr>
          </a:p>
          <a:p>
            <a:pPr algn="ctr"/>
            <a:r>
              <a:rPr lang="en-US" b="1" dirty="0" smtClean="0">
                <a:solidFill>
                  <a:srgbClr val="FFC000"/>
                </a:solidFill>
              </a:rPr>
              <a:t>(14:28) MUST BE INTERPRETED OR QUIET</a:t>
            </a:r>
            <a:endParaRPr lang="en-US" b="1" dirty="0">
              <a:solidFill>
                <a:srgbClr val="FFC000"/>
              </a:solidFill>
            </a:endParaRPr>
          </a:p>
        </p:txBody>
      </p:sp>
      <p:sp>
        <p:nvSpPr>
          <p:cNvPr id="18" name="Rectangle 17"/>
          <p:cNvSpPr/>
          <p:nvPr/>
        </p:nvSpPr>
        <p:spPr>
          <a:xfrm>
            <a:off x="4724400" y="52578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(14:34) </a:t>
            </a:r>
            <a:r>
              <a:rPr lang="zh-CN" altLang="en-US" b="1" dirty="0" smtClean="0">
                <a:solidFill>
                  <a:srgbClr val="FFC000"/>
                </a:solidFill>
              </a:rPr>
              <a:t>女人禁止讲 ？（上下文）</a:t>
            </a:r>
            <a:endParaRPr lang="en-US" b="1" dirty="0" smtClean="0">
              <a:solidFill>
                <a:srgbClr val="FFC000"/>
              </a:solidFill>
            </a:endParaRPr>
          </a:p>
          <a:p>
            <a:pPr algn="ctr"/>
            <a:r>
              <a:rPr lang="en-US" b="1" dirty="0" smtClean="0">
                <a:solidFill>
                  <a:srgbClr val="FFC000"/>
                </a:solidFill>
              </a:rPr>
              <a:t>(14:34) WOMEN RESTRICTED? (CONTEXT)</a:t>
            </a:r>
            <a:endParaRPr lang="en-US" b="1" dirty="0">
              <a:solidFill>
                <a:srgbClr val="FFC000"/>
              </a:solidFill>
            </a:endParaRPr>
          </a:p>
        </p:txBody>
      </p:sp>
      <p:sp>
        <p:nvSpPr>
          <p:cNvPr id="19" name="Rectangle 18"/>
          <p:cNvSpPr/>
          <p:nvPr/>
        </p:nvSpPr>
        <p:spPr>
          <a:xfrm>
            <a:off x="4724400" y="6096000"/>
            <a:ext cx="4343400" cy="762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C000"/>
                </a:solidFill>
              </a:rPr>
              <a:t> (14:40) </a:t>
            </a:r>
            <a:r>
              <a:rPr lang="zh-CN" altLang="en-US" b="1" dirty="0" smtClean="0">
                <a:solidFill>
                  <a:srgbClr val="FFC000"/>
                </a:solidFill>
              </a:rPr>
              <a:t>聚会要按顺序进行</a:t>
            </a:r>
            <a:r>
              <a:rPr lang="en-US" altLang="zh-CN" b="1" dirty="0" smtClean="0">
                <a:solidFill>
                  <a:srgbClr val="FFC000"/>
                </a:solidFill>
              </a:rPr>
              <a:t> </a:t>
            </a:r>
            <a:endParaRPr lang="en-US" b="1" dirty="0" smtClean="0">
              <a:solidFill>
                <a:srgbClr val="FFC000"/>
              </a:solidFill>
            </a:endParaRPr>
          </a:p>
          <a:p>
            <a:pPr algn="ctr"/>
            <a:r>
              <a:rPr lang="en-US" b="1" dirty="0" smtClean="0">
                <a:solidFill>
                  <a:srgbClr val="FFC000"/>
                </a:solidFill>
              </a:rPr>
              <a:t>(14:40) SERVICE MUST BE ORDERLY</a:t>
            </a:r>
            <a:endParaRPr lang="en-US" b="1" dirty="0">
              <a:solidFill>
                <a:srgbClr val="FFC000"/>
              </a:solidFill>
            </a:endParaRPr>
          </a:p>
        </p:txBody>
      </p:sp>
      <p:sp>
        <p:nvSpPr>
          <p:cNvPr id="20" name="Rectangle 19"/>
          <p:cNvSpPr/>
          <p:nvPr/>
        </p:nvSpPr>
        <p:spPr>
          <a:xfrm>
            <a:off x="7543800" y="0"/>
            <a:ext cx="1600200" cy="990600"/>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rgbClr val="003366"/>
                </a:solidFill>
                <a:effectLst>
                  <a:outerShdw blurRad="38100" dist="38100" dir="2700000" algn="tl">
                    <a:srgbClr val="000000">
                      <a:alpha val="43137"/>
                    </a:srgbClr>
                  </a:outerShdw>
                </a:effectLst>
              </a:rPr>
              <a:t>举例</a:t>
            </a:r>
            <a:endParaRPr lang="en-US" sz="4400" b="1" dirty="0" smtClean="0">
              <a:solidFill>
                <a:srgbClr val="003366"/>
              </a:solidFill>
              <a:effectLst>
                <a:outerShdw blurRad="38100" dist="38100" dir="2700000" algn="tl">
                  <a:srgbClr val="000000">
                    <a:alpha val="43137"/>
                  </a:srgbClr>
                </a:outerShdw>
              </a:effectLst>
            </a:endParaRPr>
          </a:p>
          <a:p>
            <a:pPr algn="ctr"/>
            <a:r>
              <a:rPr lang="en-US" b="1" dirty="0" smtClean="0">
                <a:solidFill>
                  <a:srgbClr val="003366"/>
                </a:solidFill>
                <a:effectLst>
                  <a:outerShdw blurRad="38100" dist="38100" dir="2700000" algn="tl">
                    <a:srgbClr val="000000">
                      <a:alpha val="43137"/>
                    </a:srgbClr>
                  </a:outerShdw>
                </a:effectLst>
              </a:rPr>
              <a:t>EXAMPLE:</a:t>
            </a:r>
            <a:endParaRPr lang="en-US" b="1" dirty="0">
              <a:solidFill>
                <a:srgbClr val="003366"/>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0" y="2057400"/>
            <a:ext cx="9144000" cy="3657600"/>
          </a:xfrm>
          <a:prstGeom prst="rect">
            <a:avLst/>
          </a:prstGeom>
        </p:spPr>
        <p:txBody>
          <a:bodyPr anchor="ctr">
            <a:normAutofit/>
          </a:bodyPr>
          <a:lstStyle/>
          <a:p>
            <a:pPr marL="0" marR="0" lvl="0" indent="0" algn="ctr" defTabSz="914400" rtl="0" eaLnBrk="1" fontAlgn="auto" latinLnBrk="0" hangingPunct="1">
              <a:lnSpc>
                <a:spcPct val="110000"/>
              </a:lnSpc>
              <a:spcBef>
                <a:spcPct val="0"/>
              </a:spcBef>
              <a:spcAft>
                <a:spcPts val="0"/>
              </a:spcAft>
              <a:buClrTx/>
              <a:buSzTx/>
              <a:buFontTx/>
              <a:buNone/>
              <a:defRPr/>
            </a:pPr>
            <a:r>
              <a:rPr lang="zh-CN" altLang="en-US"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圣灵的同在</a:t>
            </a:r>
            <a:endParaRPr kumimoji="0" lang="en-US" altLang="zh-CN" sz="12500" i="0" u="none" strike="noStrike" kern="120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defRPr/>
            </a:pPr>
            <a:r>
              <a:rPr kumimoji="0" 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The PRESENCE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of the Spirit</a:t>
            </a:r>
            <a:endParaRPr kumimoji="0" lang="en-US" sz="2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3200400" y="850900"/>
            <a:ext cx="1295400" cy="1511300"/>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152400" y="50800"/>
          <a:ext cx="8839200" cy="665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304800" y="1371600"/>
            <a:ext cx="8534400" cy="4267200"/>
          </a:xfrm>
          <a:prstGeom prst="rect">
            <a:avLst/>
          </a:prstGeom>
        </p:spPr>
        <p:txBody>
          <a:bodyPr anchor="ctr">
            <a:normAutofit/>
          </a:bodyPr>
          <a:lstStyle/>
          <a:p>
            <a:pPr lvl="0" algn="ctr">
              <a:lnSpc>
                <a:spcPct val="110000"/>
              </a:lnSpc>
              <a:spcBef>
                <a:spcPct val="0"/>
              </a:spcBef>
              <a:defRPr/>
            </a:pPr>
            <a:r>
              <a:rPr lang="zh-CN" alt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itchFamily="2" charset="-122"/>
                <a:ea typeface="宋体" pitchFamily="2" charset="-122"/>
                <a:cs typeface="+mj-cs"/>
              </a:rPr>
              <a:t>顺</a:t>
            </a:r>
            <a:r>
              <a:rPr lang="zh-CN" alt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itchFamily="2" charset="-122"/>
                <a:ea typeface="宋体" pitchFamily="2" charset="-122"/>
                <a:cs typeface="+mj-cs"/>
              </a:rPr>
              <a:t>服圣灵</a:t>
            </a:r>
            <a:endParaRPr lang="en-US" altLang="zh-CN"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itchFamily="2" charset="-122"/>
              <a:ea typeface="宋体" pitchFamily="2" charset="-122"/>
              <a:cs typeface="+mj-cs"/>
            </a:endParaRPr>
          </a:p>
          <a:p>
            <a:pPr lvl="0">
              <a:lnSpc>
                <a:spcPct val="150000"/>
              </a:lnSpc>
              <a:spcBef>
                <a:spcPct val="0"/>
              </a:spcBef>
              <a:defRPr/>
            </a:pP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“被</a:t>
            </a: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圣灵充满，就是每时每刻，对圣灵的初始提</a:t>
            </a: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示保持敏</a:t>
            </a: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锐顺服</a:t>
            </a: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a:t>
            </a:r>
            <a:endPar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a:p>
            <a:pPr lvl="0" algn="ctr">
              <a:lnSpc>
                <a:spcPct val="150000"/>
              </a:lnSpc>
              <a:spcBef>
                <a:spcPct val="0"/>
              </a:spcBef>
              <a:defRPr/>
            </a:pPr>
            <a:r>
              <a:rPr kumimoji="0" lang="en-US" altLang="zh-CN"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a:t>
            </a:r>
            <a:r>
              <a:rPr kumimoji="0" lang="zh-CN" alt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查尔斯</a:t>
            </a:r>
            <a:r>
              <a:rPr kumimoji="0" lang="en-US" altLang="zh-CN"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a:t>
            </a:r>
            <a:r>
              <a:rPr kumimoji="0" lang="zh-CN" alt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斯坦利</a:t>
            </a:r>
            <a:r>
              <a:rPr kumimoji="0" lang="zh-CN" altLang="en-US" sz="2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a:t>
            </a:r>
            <a:r>
              <a:rPr kumimoji="0" lang="en-US" altLang="zh-CN" sz="2600" i="0" u="none" strike="noStrike" kern="1200" normalizeH="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Charlies</a:t>
            </a:r>
            <a:r>
              <a:rPr kumimoji="0" lang="en-US" altLang="zh-CN" sz="2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Stanley</a:t>
            </a:r>
            <a:endParaRPr kumimoji="0" lang="en-US" sz="2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3048000" y="762000"/>
            <a:ext cx="1295400" cy="15113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0" y="2057400"/>
            <a:ext cx="9144000" cy="3657600"/>
          </a:xfrm>
          <a:prstGeom prst="rect">
            <a:avLst/>
          </a:prstGeom>
        </p:spPr>
        <p:txBody>
          <a:bodyPr anchor="ctr">
            <a:normAutofit fontScale="92500" lnSpcReduction="20000"/>
          </a:bodyPr>
          <a:lstStyle/>
          <a:p>
            <a:pPr marL="0" marR="0" lvl="0" indent="0" algn="ctr" defTabSz="914400" rtl="0" eaLnBrk="1" fontAlgn="auto" latinLnBrk="0" hangingPunct="1">
              <a:lnSpc>
                <a:spcPct val="110000"/>
              </a:lnSpc>
              <a:spcBef>
                <a:spcPct val="0"/>
              </a:spcBef>
              <a:spcAft>
                <a:spcPts val="0"/>
              </a:spcAft>
              <a:buClrTx/>
              <a:buSzTx/>
              <a:buFontTx/>
              <a:buNone/>
              <a:defRPr/>
            </a:pPr>
            <a:r>
              <a:rPr lang="zh-CN" altLang="en-US"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受圣灵洗</a:t>
            </a:r>
            <a:endParaRPr lang="en-US" altLang="zh-CN"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defRPr/>
            </a:pPr>
            <a:r>
              <a:rPr lang="en-US" altLang="zh-CN"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&amp;</a:t>
            </a:r>
            <a:r>
              <a:rPr lang="zh-CN" altLang="en-US" sz="125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被圣灵充满</a:t>
            </a:r>
            <a:endParaRPr kumimoji="0" lang="en-US" altLang="zh-CN" sz="12500" i="0" u="none" strike="noStrike" kern="120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defRPr/>
            </a:pPr>
            <a:r>
              <a:rPr kumimoji="0" 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The BAPTISM &amp; FILLING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of the Spirit</a:t>
            </a:r>
            <a:endParaRPr kumimoji="0" lang="en-US" sz="2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3200400" y="850900"/>
            <a:ext cx="1295400" cy="15113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0"/>
            <a:ext cx="7010400" cy="1066800"/>
          </a:xfrm>
        </p:spPr>
        <p:txBody>
          <a:bodyPr anchor="ctr">
            <a:normAutofit/>
          </a:bodyPr>
          <a:lstStyle/>
          <a:p>
            <a:pPr algn="ctr">
              <a:buNone/>
            </a:pPr>
            <a:r>
              <a:rPr lang="en-US" sz="2000" b="1" dirty="0" smtClean="0">
                <a:effectLst>
                  <a:outerShdw blurRad="38100" dist="38100" dir="2700000" algn="tl">
                    <a:srgbClr val="000000">
                      <a:alpha val="43137"/>
                    </a:srgbClr>
                  </a:outerShdw>
                </a:effectLst>
                <a:latin typeface="Century Gothic" panose="020B0502020202020204" pitchFamily="34" charset="0"/>
              </a:rPr>
              <a:t>What is the difference between being BAPTIZED with</a:t>
            </a:r>
          </a:p>
          <a:p>
            <a:pPr algn="ctr">
              <a:buNone/>
            </a:pPr>
            <a:r>
              <a:rPr lang="en-US" sz="2000" b="1" dirty="0" smtClean="0">
                <a:effectLst>
                  <a:outerShdw blurRad="38100" dist="38100" dir="2700000" algn="tl">
                    <a:srgbClr val="000000">
                      <a:alpha val="43137"/>
                    </a:srgbClr>
                  </a:outerShdw>
                </a:effectLst>
                <a:latin typeface="Century Gothic" panose="020B0502020202020204" pitchFamily="34" charset="0"/>
              </a:rPr>
              <a:t> the SPIRIT and being FILLED with the SPIRIT?</a:t>
            </a:r>
            <a:endParaRPr lang="en-US" sz="2000" b="1" dirty="0">
              <a:effectLst>
                <a:outerShdw blurRad="38100" dist="38100" dir="2700000" algn="tl">
                  <a:srgbClr val="000000">
                    <a:alpha val="43137"/>
                  </a:srgbClr>
                </a:outerShdw>
              </a:effectLst>
              <a:latin typeface="Century Gothic" panose="020B0502020202020204" pitchFamily="34" charset="0"/>
            </a:endParaRPr>
          </a:p>
        </p:txBody>
      </p:sp>
      <p:sp>
        <p:nvSpPr>
          <p:cNvPr id="5" name="Title 4"/>
          <p:cNvSpPr>
            <a:spLocks noGrp="1"/>
          </p:cNvSpPr>
          <p:nvPr>
            <p:ph type="title"/>
          </p:nvPr>
        </p:nvSpPr>
        <p:spPr>
          <a:xfrm>
            <a:off x="1066800" y="1143000"/>
            <a:ext cx="7848600" cy="5715000"/>
          </a:xfrm>
        </p:spPr>
        <p:txBody>
          <a:bodyPr>
            <a:normAutofit/>
          </a:bodyPr>
          <a:lstStyle/>
          <a:p>
            <a:r>
              <a:rPr lang="zh-CN" altLang="en-U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受圣灵的洗和被圣灵充满之间有什么区别</a:t>
            </a:r>
            <a:r>
              <a:rPr lang="en-US" altLang="zh-CN"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7" name="Picture 8" descr="http://vultus.stblogs.org/Cathedra-HolySpirit%202.jpg"/>
          <p:cNvPicPr>
            <a:picLocks noChangeAspect="1" noChangeArrowheads="1"/>
          </p:cNvPicPr>
          <p:nvPr/>
        </p:nvPicPr>
        <p:blipFill>
          <a:blip r:embed="rId3" cstate="print"/>
          <a:srcRect/>
          <a:stretch>
            <a:fillRect/>
          </a:stretch>
        </p:blipFill>
        <p:spPr bwMode="auto">
          <a:xfrm>
            <a:off x="0" y="0"/>
            <a:ext cx="2209800"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010400" cy="1447800"/>
          </a:xfrm>
          <a:noFill/>
          <a:ln>
            <a:noFill/>
          </a:ln>
        </p:spPr>
        <p:style>
          <a:lnRef idx="0">
            <a:schemeClr val="accent6"/>
          </a:lnRef>
          <a:fillRef idx="3">
            <a:schemeClr val="accent6"/>
          </a:fillRef>
          <a:effectRef idx="3">
            <a:schemeClr val="accent6"/>
          </a:effectRef>
          <a:fontRef idx="minor">
            <a:schemeClr val="lt1"/>
          </a:fontRef>
        </p:style>
        <p:txBody>
          <a:bodyPr>
            <a:normAutofit fontScale="90000"/>
          </a:bodyPr>
          <a:lstStyle/>
          <a:p>
            <a:r>
              <a:rPr lang="zh-CN" altLang="en-US" sz="8900" b="1" dirty="0" smtClean="0">
                <a:ln w="3175" cmpd="sng">
                  <a:solidFill>
                    <a:schemeClr val="tx1"/>
                  </a:solidFill>
                  <a:prstDash val="solid"/>
                </a:ln>
                <a:solidFill>
                  <a:srgbClr val="FFFFFF"/>
                </a:solidFill>
                <a:effectLst>
                  <a:outerShdw blurRad="63500" dir="3600000" algn="tl" rotWithShape="0">
                    <a:srgbClr val="000000">
                      <a:alpha val="70000"/>
                    </a:srgbClr>
                  </a:outerShdw>
                </a:effectLst>
              </a:rPr>
              <a:t>受圣灵的洗</a:t>
            </a:r>
            <a:r>
              <a:rPr lang="en-US" dirty="0" smtClean="0">
                <a:ln w="3175">
                  <a:solidFill>
                    <a:schemeClr val="tx1"/>
                  </a:solidFill>
                </a:ln>
              </a:rPr>
              <a:t/>
            </a:r>
            <a:br>
              <a:rPr lang="en-US" dirty="0" smtClean="0">
                <a:ln w="3175">
                  <a:solidFill>
                    <a:schemeClr val="tx1"/>
                  </a:solidFill>
                </a:ln>
              </a:rPr>
            </a:br>
            <a:r>
              <a:rPr lang="en-US" sz="2700" dirty="0" smtClean="0"/>
              <a:t>Baptized with the Holy Spirit</a:t>
            </a:r>
            <a:endParaRPr lang="en-US" sz="2700" dirty="0"/>
          </a:p>
        </p:txBody>
      </p:sp>
      <p:sp>
        <p:nvSpPr>
          <p:cNvPr id="3" name="Content Placeholder 2"/>
          <p:cNvSpPr>
            <a:spLocks noGrp="1"/>
          </p:cNvSpPr>
          <p:nvPr>
            <p:ph idx="1"/>
          </p:nvPr>
        </p:nvSpPr>
        <p:spPr>
          <a:xfrm>
            <a:off x="914400" y="6019800"/>
            <a:ext cx="8229600" cy="838200"/>
          </a:xfrm>
        </p:spPr>
        <p:txBody>
          <a:bodyPr>
            <a:noAutofit/>
          </a:bodyPr>
          <a:lstStyle/>
          <a:p>
            <a:pPr algn="ctr">
              <a:buNone/>
            </a:pPr>
            <a:r>
              <a:rPr lang="en-US" sz="2400" b="1" spc="-150" dirty="0" smtClean="0">
                <a:effectLst>
                  <a:outerShdw blurRad="38100" dist="38100" dir="2700000" algn="tl">
                    <a:srgbClr val="000000">
                      <a:alpha val="43137"/>
                    </a:srgbClr>
                  </a:outerShdw>
                </a:effectLst>
              </a:rPr>
              <a:t>The moment you surrender your life to Jesus, the Holy Spirit moves in and makes your body His new temple. This is the Baptism of the Holy Spirit.</a:t>
            </a:r>
            <a:endParaRPr lang="en-US" sz="2400" b="1" spc="-150" dirty="0">
              <a:effectLst>
                <a:outerShdw blurRad="38100" dist="38100" dir="2700000" algn="tl">
                  <a:srgbClr val="000000">
                    <a:alpha val="43137"/>
                  </a:srgbClr>
                </a:outerShdw>
              </a:effectLst>
            </a:endParaRPr>
          </a:p>
        </p:txBody>
      </p:sp>
      <p:pic>
        <p:nvPicPr>
          <p:cNvPr id="40968" name="Picture 8" descr="http://vultus.stblogs.org/Cathedra-HolySpirit%202.jpg"/>
          <p:cNvPicPr>
            <a:picLocks noChangeAspect="1" noChangeArrowheads="1"/>
          </p:cNvPicPr>
          <p:nvPr/>
        </p:nvPicPr>
        <p:blipFill>
          <a:blip r:embed="rId3" cstate="print"/>
          <a:srcRect/>
          <a:stretch>
            <a:fillRect/>
          </a:stretch>
        </p:blipFill>
        <p:spPr bwMode="auto">
          <a:xfrm>
            <a:off x="0" y="0"/>
            <a:ext cx="2209800" cy="106680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p:nvPr/>
        </p:nvSpPr>
        <p:spPr>
          <a:xfrm>
            <a:off x="304800" y="1600200"/>
            <a:ext cx="8382000" cy="3886200"/>
          </a:xfrm>
          <a:prstGeom prst="rect">
            <a:avLst/>
          </a:prstGeom>
        </p:spPr>
        <p:txBody>
          <a:bodyPr vert="horz" lIns="91440" tIns="45720" rIns="91440" bIns="45720" rtlCol="0">
            <a:noAutofit/>
          </a:bodyPr>
          <a:lstStyle/>
          <a:p>
            <a:pPr marL="60325" marR="0" lvl="0" indent="-60325" algn="l" defTabSz="914400" rtl="0" eaLnBrk="1" fontAlgn="auto" latinLnBrk="0" hangingPunct="1">
              <a:lnSpc>
                <a:spcPct val="100000"/>
              </a:lnSpc>
              <a:spcBef>
                <a:spcPct val="20000"/>
              </a:spcBef>
              <a:spcAft>
                <a:spcPts val="0"/>
              </a:spcAft>
              <a:buClrTx/>
              <a:buSzTx/>
              <a:defRPr/>
            </a:pPr>
            <a:r>
              <a:rPr kumimoji="0" lang="zh-CN" altLang="en-US" sz="5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在你将生命交给耶稣掌管的那一刻</a:t>
            </a:r>
            <a:r>
              <a:rPr kumimoji="0" lang="en-US" altLang="zh-CN" sz="5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a:t>
            </a:r>
            <a:r>
              <a:rPr kumimoji="0" lang="zh-CN" altLang="en-US" sz="5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圣灵就内住</a:t>
            </a:r>
            <a:r>
              <a:rPr kumimoji="0" lang="en-US" altLang="zh-CN" sz="5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a:t>
            </a:r>
            <a:r>
              <a:rPr kumimoji="0" lang="zh-CN" altLang="en-US" sz="5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你的身体成为圣灵的殿</a:t>
            </a:r>
            <a:r>
              <a:rPr kumimoji="0" lang="en-US" altLang="zh-CN" sz="5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 </a:t>
            </a:r>
            <a:r>
              <a:rPr kumimoji="0" lang="zh-CN" altLang="en-US" sz="5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这就叫做受圣灵的</a:t>
            </a:r>
            <a:r>
              <a:rPr kumimoji="0" lang="zh-CN" altLang="en-US" sz="5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洗</a:t>
            </a:r>
            <a:r>
              <a:rPr lang="zh-CN" alt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，也称为被圣灵重生。</a:t>
            </a:r>
            <a:endParaRPr kumimoji="0" lang="en-US" altLang="zh-CN" sz="5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010400" cy="1447800"/>
          </a:xfrm>
          <a:noFill/>
          <a:ln>
            <a:noFill/>
          </a:ln>
        </p:spPr>
        <p:style>
          <a:lnRef idx="0">
            <a:schemeClr val="accent6"/>
          </a:lnRef>
          <a:fillRef idx="3">
            <a:schemeClr val="accent6"/>
          </a:fillRef>
          <a:effectRef idx="3">
            <a:schemeClr val="accent6"/>
          </a:effectRef>
          <a:fontRef idx="minor">
            <a:schemeClr val="lt1"/>
          </a:fontRef>
        </p:style>
        <p:txBody>
          <a:bodyPr>
            <a:normAutofit fontScale="90000"/>
          </a:bodyPr>
          <a:lstStyle/>
          <a:p>
            <a:r>
              <a:rPr lang="zh-CN" altLang="en-US" sz="9600" b="1" dirty="0" smtClean="0">
                <a:ln>
                  <a:solidFill>
                    <a:schemeClr val="tx1"/>
                  </a:solidFill>
                </a:ln>
                <a:effectLst>
                  <a:outerShdw blurRad="38100" dist="38100" dir="2700000" algn="tl">
                    <a:srgbClr val="000000">
                      <a:alpha val="43137"/>
                    </a:srgbClr>
                  </a:outerShdw>
                </a:effectLst>
              </a:rPr>
              <a:t>被圣灵充满</a:t>
            </a:r>
            <a:r>
              <a:rPr lang="en-US" b="1" dirty="0" smtClean="0">
                <a:ln w="3175">
                  <a:solidFill>
                    <a:schemeClr val="tx1"/>
                  </a:solidFill>
                </a:ln>
                <a:effectLst>
                  <a:outerShdw blurRad="38100" dist="38100" dir="2700000" algn="tl">
                    <a:srgbClr val="000000">
                      <a:alpha val="43137"/>
                    </a:srgbClr>
                  </a:outerShdw>
                </a:effectLst>
              </a:rPr>
              <a:t/>
            </a:r>
            <a:br>
              <a:rPr lang="en-US" b="1" dirty="0" smtClean="0">
                <a:ln w="3175">
                  <a:solidFill>
                    <a:schemeClr val="tx1"/>
                  </a:solidFill>
                </a:ln>
                <a:effectLst>
                  <a:outerShdw blurRad="38100" dist="38100" dir="2700000" algn="tl">
                    <a:srgbClr val="000000">
                      <a:alpha val="43137"/>
                    </a:srgbClr>
                  </a:outerShdw>
                </a:effectLst>
              </a:rPr>
            </a:b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Filled with the Holy Spirit</a:t>
            </a:r>
            <a:endParaRPr lang="en-US" sz="2700" b="1" dirty="0">
              <a:ln>
                <a:solidFill>
                  <a:schemeClr val="tx1"/>
                </a:solidFill>
              </a:ln>
              <a:effectLst>
                <a:outerShdw blurRad="38100" dist="38100" dir="2700000" algn="tl">
                  <a:srgbClr val="000000">
                    <a:alpha val="43137"/>
                  </a:srgbClr>
                </a:outerShdw>
              </a:effectLst>
            </a:endParaRPr>
          </a:p>
        </p:txBody>
      </p:sp>
      <p:pic>
        <p:nvPicPr>
          <p:cNvPr id="40968" name="Picture 8" descr="http://vultus.stblogs.org/Cathedra-HolySpirit%202.jpg"/>
          <p:cNvPicPr>
            <a:picLocks noChangeAspect="1" noChangeArrowheads="1"/>
          </p:cNvPicPr>
          <p:nvPr/>
        </p:nvPicPr>
        <p:blipFill>
          <a:blip r:embed="rId3" cstate="print"/>
          <a:srcRect/>
          <a:stretch>
            <a:fillRect/>
          </a:stretch>
        </p:blipFill>
        <p:spPr bwMode="auto">
          <a:xfrm>
            <a:off x="0" y="0"/>
            <a:ext cx="2209800" cy="1066800"/>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p:nvPr/>
        </p:nvSpPr>
        <p:spPr>
          <a:xfrm>
            <a:off x="990600" y="1676400"/>
            <a:ext cx="7924800" cy="5029200"/>
          </a:xfrm>
          <a:prstGeom prst="rect">
            <a:avLst/>
          </a:prstGeom>
        </p:spPr>
        <p:txBody>
          <a:bodyPr vert="horz" lIns="91440" tIns="45720" rIns="91440" bIns="45720" rtlCol="0" anchor="t">
            <a:normAutofit fontScale="77500" lnSpcReduction="20000"/>
          </a:bodyPr>
          <a:lstStyle/>
          <a:p>
            <a:pPr marL="342900" marR="0" lvl="0" indent="-342900" algn="l" defTabSz="914400" rtl="0" eaLnBrk="1" fontAlgn="auto" latinLnBrk="0" hangingPunct="1">
              <a:lnSpc>
                <a:spcPct val="110000"/>
              </a:lnSpc>
              <a:spcBef>
                <a:spcPct val="20000"/>
              </a:spcBef>
              <a:spcAft>
                <a:spcPts val="0"/>
              </a:spcAft>
              <a:buClrTx/>
              <a:buSzTx/>
              <a:buFont typeface="Arial" panose="020B0604020202020204" pitchFamily="34" charset="0"/>
              <a:buChar char="•"/>
              <a:defRPr/>
            </a:pPr>
            <a:r>
              <a:rPr kumimoji="0" lang="zh-CN" altLang="en-US" sz="78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被圣灵掌控</a:t>
            </a:r>
            <a:r>
              <a:rPr kumimoji="0" lang="en-US" altLang="zh-CN" sz="78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                   </a:t>
            </a:r>
            <a:r>
              <a:rPr kumimoji="0" lang="zh-CN" altLang="en-US" sz="78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由圣灵赐予能力</a:t>
            </a:r>
            <a:r>
              <a:rPr kumimoji="0" lang="en-US" altLang="zh-CN" sz="78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a:t>
            </a:r>
          </a:p>
          <a:p>
            <a:pPr marL="342900" marR="0" lvl="0" indent="-342900" algn="l" defTabSz="914400" rtl="0" eaLnBrk="1" fontAlgn="auto" latinLnBrk="0" hangingPunct="1">
              <a:lnSpc>
                <a:spcPct val="110000"/>
              </a:lnSpc>
              <a:spcBef>
                <a:spcPct val="20000"/>
              </a:spcBef>
              <a:spcAft>
                <a:spcPts val="0"/>
              </a:spcAft>
              <a:buClrTx/>
              <a:buSzTx/>
              <a:defRPr/>
            </a:pPr>
            <a:r>
              <a:rPr kumimoji="0" lang="en-US" sz="22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CONTROLLED AND GIVEN POWER BY THE HOLY SPIRIT</a:t>
            </a:r>
          </a:p>
          <a:p>
            <a:pPr marL="342900" marR="0" lvl="0" indent="-342900" algn="l" defTabSz="914400" rtl="0" eaLnBrk="1" fontAlgn="auto" latinLnBrk="0" hangingPunct="1">
              <a:lnSpc>
                <a:spcPct val="110000"/>
              </a:lnSpc>
              <a:spcBef>
                <a:spcPct val="20000"/>
              </a:spcBef>
              <a:spcAft>
                <a:spcPts val="0"/>
              </a:spcAft>
              <a:buClrTx/>
              <a:buSzTx/>
              <a:defRPr/>
            </a:pPr>
            <a:endParaRPr kumimoji="0" lang="en-US" sz="19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endParaRPr>
          </a:p>
          <a:p>
            <a:pPr marL="342900" marR="0" lvl="0" indent="-342900" algn="l" defTabSz="914400" rtl="0" eaLnBrk="1" fontAlgn="auto" latinLnBrk="0" hangingPunct="1">
              <a:lnSpc>
                <a:spcPct val="110000"/>
              </a:lnSpc>
              <a:spcBef>
                <a:spcPct val="20000"/>
              </a:spcBef>
              <a:spcAft>
                <a:spcPts val="0"/>
              </a:spcAft>
              <a:buClrTx/>
              <a:buSzTx/>
              <a:buFont typeface="Arial" panose="020B0604020202020204" pitchFamily="34" charset="0"/>
              <a:buChar char="•"/>
              <a:defRPr/>
            </a:pPr>
            <a:r>
              <a:rPr kumimoji="0" lang="zh-CN" altLang="en-US" sz="78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每天每时每刻聆听</a:t>
            </a:r>
            <a:r>
              <a:rPr kumimoji="0" lang="en-US" altLang="zh-CN" sz="78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      </a:t>
            </a:r>
            <a:r>
              <a:rPr kumimoji="0" lang="zh-CN" altLang="en-US" sz="78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顺服圣灵的带领</a:t>
            </a:r>
            <a:r>
              <a:rPr kumimoji="0" lang="en-US" altLang="zh-CN" sz="78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  .                                    </a:t>
            </a:r>
          </a:p>
          <a:p>
            <a:pPr marL="342900" marR="0" lvl="0" indent="-342900" algn="ctr" defTabSz="914400" rtl="0" eaLnBrk="1" fontAlgn="auto" latinLnBrk="0" hangingPunct="1">
              <a:lnSpc>
                <a:spcPct val="110000"/>
              </a:lnSpc>
              <a:spcBef>
                <a:spcPct val="20000"/>
              </a:spcBef>
              <a:spcAft>
                <a:spcPts val="0"/>
              </a:spcAft>
              <a:buClrTx/>
              <a:buSzTx/>
              <a:defRPr/>
            </a:pPr>
            <a:r>
              <a:rPr kumimoji="0" lang="en-US" sz="2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EVERY MINUTE OF THE DAY</a:t>
            </a:r>
            <a:r>
              <a:rPr kumimoji="0" lang="en-US" sz="2400" b="1" i="0" u="none" strike="noStrike" kern="1200" normalizeH="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 -  </a:t>
            </a:r>
            <a:r>
              <a:rPr kumimoji="0" lang="en-US" sz="2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LISTENING TO  - AND OBEYING </a:t>
            </a:r>
          </a:p>
          <a:p>
            <a:pPr marL="342900" marR="0" lvl="0" indent="-342900" algn="ctr" defTabSz="914400" rtl="0" eaLnBrk="1" fontAlgn="auto" latinLnBrk="0" hangingPunct="1">
              <a:lnSpc>
                <a:spcPct val="110000"/>
              </a:lnSpc>
              <a:spcBef>
                <a:spcPct val="20000"/>
              </a:spcBef>
              <a:spcAft>
                <a:spcPts val="0"/>
              </a:spcAft>
              <a:buClrTx/>
              <a:buSzTx/>
              <a:defRPr/>
            </a:pPr>
            <a:r>
              <a:rPr kumimoji="0" lang="en-US" sz="24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rPr>
              <a:t>THE LEADING OF THE HOLY SPIRIT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2400" b="1" i="0" u="none" strike="noStrike" kern="1200" normalizeH="0" baseline="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endParaRPr>
          </a:p>
        </p:txBody>
      </p:sp>
      <p:pic>
        <p:nvPicPr>
          <p:cNvPr id="8" name="Picture 2" descr="http://www.tabennis.org/Images/DoveAnimated.gif"/>
          <p:cNvPicPr>
            <a:picLocks noChangeAspect="1" noChangeArrowheads="1" noCrop="1"/>
          </p:cNvPicPr>
          <p:nvPr/>
        </p:nvPicPr>
        <p:blipFill>
          <a:blip r:embed="rId4" cstate="print"/>
          <a:srcRect/>
          <a:stretch>
            <a:fillRect/>
          </a:stretch>
        </p:blipFill>
        <p:spPr bwMode="auto">
          <a:xfrm>
            <a:off x="7239000" y="1752600"/>
            <a:ext cx="1905000" cy="222250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20Of%20Moonrise%20From%20Hana's%20Heaven.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0" y="2057400"/>
            <a:ext cx="9144000" cy="3657600"/>
          </a:xfrm>
          <a:prstGeom prst="rect">
            <a:avLst/>
          </a:prstGeom>
        </p:spPr>
        <p:txBody>
          <a:bodyPr anchor="ctr">
            <a:normAutofit/>
          </a:bodyPr>
          <a:lstStyle/>
          <a:p>
            <a:pPr marL="0" marR="0" lvl="0" indent="0" algn="ctr" defTabSz="914400" rtl="0" eaLnBrk="1" fontAlgn="auto" latinLnBrk="0" hangingPunct="1">
              <a:lnSpc>
                <a:spcPct val="110000"/>
              </a:lnSpc>
              <a:spcBef>
                <a:spcPct val="0"/>
              </a:spcBef>
              <a:spcAft>
                <a:spcPts val="0"/>
              </a:spcAft>
              <a:buClrTx/>
              <a:buSzTx/>
              <a:buFontTx/>
              <a:buNone/>
              <a:defRPr/>
            </a:pPr>
            <a:r>
              <a:rPr lang="zh-CN" altLang="en-US" sz="12500" b="1"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mj-lt"/>
                <a:ea typeface="+mj-ea"/>
                <a:cs typeface="+mj-cs"/>
              </a:rPr>
              <a:t>亵渎圣灵</a:t>
            </a:r>
            <a:endParaRPr kumimoji="0" lang="en-US" altLang="zh-CN" sz="12500" i="0" u="none" strike="noStrike" kern="120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a:p>
            <a:pPr marL="0" marR="0" lvl="0" indent="0" algn="ctr" defTabSz="914400" rtl="0" eaLnBrk="1" fontAlgn="auto" latinLnBrk="0" hangingPunct="1">
              <a:lnSpc>
                <a:spcPct val="110000"/>
              </a:lnSpc>
              <a:spcBef>
                <a:spcPct val="0"/>
              </a:spcBef>
              <a:spcAft>
                <a:spcPts val="0"/>
              </a:spcAft>
              <a:buClrTx/>
              <a:buSzTx/>
              <a:buFontTx/>
              <a:buNone/>
              <a:defRPr/>
            </a:pPr>
            <a:r>
              <a:rPr kumimoji="0" lang="en-US" sz="2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The BLASPHEMY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of the Spirit</a:t>
            </a:r>
            <a:endParaRPr kumimoji="0" lang="en-US" sz="26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4" name="Picture 2" descr="http://www.tabennis.org/Images/DoveAnimated.gif"/>
          <p:cNvPicPr>
            <a:picLocks noChangeAspect="1" noChangeArrowheads="1" noCrop="1"/>
          </p:cNvPicPr>
          <p:nvPr/>
        </p:nvPicPr>
        <p:blipFill>
          <a:blip r:embed="rId3" cstate="print"/>
          <a:srcRect/>
          <a:stretch>
            <a:fillRect/>
          </a:stretch>
        </p:blipFill>
        <p:spPr bwMode="auto">
          <a:xfrm>
            <a:off x="3200400" y="850900"/>
            <a:ext cx="1295400" cy="15113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t"/>
          <a:lstStyle/>
          <a:p>
            <a:r>
              <a:rPr lang="zh-CN" altLang="en-US" sz="2800" b="1" dirty="0" smtClean="0">
                <a:solidFill>
                  <a:srgbClr val="C00000"/>
                </a:solidFill>
                <a:latin typeface="Agency FB" panose="020B0503020202020204" pitchFamily="34" charset="0"/>
                <a:cs typeface="Arial" panose="020B0604020202020204" pitchFamily="34" charset="0"/>
              </a:rPr>
              <a:t>经</a:t>
            </a:r>
            <a:r>
              <a:rPr lang="zh-CN" altLang="en-US" sz="2800" b="1" dirty="0" smtClean="0">
                <a:solidFill>
                  <a:srgbClr val="C00000"/>
                </a:solidFill>
                <a:latin typeface="Agency FB" panose="020B0503020202020204" pitchFamily="34" charset="0"/>
                <a:cs typeface="Arial" panose="020B0604020202020204" pitchFamily="34" charset="0"/>
              </a:rPr>
              <a:t>文</a:t>
            </a:r>
            <a:r>
              <a:rPr lang="en-US" altLang="zh-CN" sz="2800" b="1" dirty="0" smtClean="0">
                <a:solidFill>
                  <a:srgbClr val="C00000"/>
                </a:solidFill>
                <a:latin typeface="Agency FB" panose="020B0503020202020204" pitchFamily="34" charset="0"/>
                <a:cs typeface="Arial" panose="020B0604020202020204" pitchFamily="34" charset="0"/>
              </a:rPr>
              <a:t>:</a:t>
            </a:r>
            <a:r>
              <a:rPr lang="en-US" sz="2800" b="1" dirty="0" smtClean="0">
                <a:solidFill>
                  <a:srgbClr val="C00000"/>
                </a:solidFill>
                <a:latin typeface="Agency FB" panose="020B0503020202020204" pitchFamily="34" charset="0"/>
                <a:cs typeface="Arial" panose="020B0604020202020204" pitchFamily="34" charset="0"/>
              </a:rPr>
              <a:t> </a:t>
            </a:r>
            <a:r>
              <a:rPr lang="zh-CN" altLang="en-US" sz="2800" b="1" dirty="0" smtClean="0">
                <a:solidFill>
                  <a:srgbClr val="C00000"/>
                </a:solidFill>
                <a:latin typeface="Agency FB" panose="020B0503020202020204" pitchFamily="34" charset="0"/>
                <a:cs typeface="Arial" panose="020B0604020202020204" pitchFamily="34" charset="0"/>
              </a:rPr>
              <a:t>马太福音</a:t>
            </a:r>
            <a:r>
              <a:rPr lang="en-US" sz="2800" b="1" dirty="0" smtClean="0">
                <a:solidFill>
                  <a:srgbClr val="C00000"/>
                </a:solidFill>
                <a:latin typeface="Agency FB" panose="020B0503020202020204" pitchFamily="34" charset="0"/>
                <a:cs typeface="Arial" panose="020B0604020202020204" pitchFamily="34" charset="0"/>
              </a:rPr>
              <a:t>12:22-37</a:t>
            </a:r>
            <a:endParaRPr lang="en-US" sz="2800" b="1" dirty="0" smtClean="0">
              <a:solidFill>
                <a:srgbClr val="C00000"/>
              </a:solidFill>
              <a:latin typeface="Agency FB" panose="020B0503020202020204" pitchFamily="34" charset="0"/>
              <a:cs typeface="Arial" panose="020B0604020202020204" pitchFamily="34" charset="0"/>
            </a:endParaRPr>
          </a:p>
          <a:p>
            <a:r>
              <a:rPr lang="zh-CN" altLang="en-US" sz="2800" b="1" dirty="0" smtClean="0">
                <a:solidFill>
                  <a:srgbClr val="0070C0"/>
                </a:solidFill>
                <a:latin typeface="Agency FB" panose="020B0503020202020204" pitchFamily="34" charset="0"/>
                <a:cs typeface="Arial" panose="020B0604020202020204" pitchFamily="34" charset="0"/>
              </a:rPr>
              <a:t>背景</a:t>
            </a:r>
            <a:r>
              <a:rPr lang="en-US" sz="2800" b="1" dirty="0" smtClean="0">
                <a:solidFill>
                  <a:srgbClr val="0070C0"/>
                </a:solidFill>
                <a:latin typeface="Agency FB" panose="020B0503020202020204" pitchFamily="34" charset="0"/>
                <a:cs typeface="Arial" panose="020B0604020202020204" pitchFamily="34" charset="0"/>
              </a:rPr>
              <a:t>: </a:t>
            </a:r>
            <a:endParaRPr lang="en-US" sz="2800" b="1" dirty="0" smtClean="0">
              <a:solidFill>
                <a:srgbClr val="0070C0"/>
              </a:solidFill>
              <a:latin typeface="Agency FB" panose="020B0503020202020204" pitchFamily="34" charset="0"/>
              <a:cs typeface="Arial" panose="020B0604020202020204" pitchFamily="34" charset="0"/>
            </a:endParaRPr>
          </a:p>
          <a:p>
            <a:pPr marL="509905" indent="-509905">
              <a:buFontTx/>
              <a:buAutoNum type="arabicParenR"/>
            </a:pPr>
            <a:r>
              <a:rPr lang="en-US" sz="2400" b="1" i="1" baseline="30000" dirty="0" smtClean="0">
                <a:solidFill>
                  <a:srgbClr val="C00000"/>
                </a:solidFill>
                <a:effectLst>
                  <a:outerShdw blurRad="38100" dist="38100" dir="2700000" algn="tl">
                    <a:srgbClr val="000000">
                      <a:alpha val="43137"/>
                    </a:srgbClr>
                  </a:outerShdw>
                </a:effectLst>
                <a:latin typeface="Agency FB" panose="020B0503020202020204" pitchFamily="34" charset="0"/>
              </a:rPr>
              <a:t>15-17</a:t>
            </a:r>
            <a:r>
              <a:rPr 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 </a:t>
            </a:r>
            <a:r>
              <a:rPr 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a:t>
            </a:r>
            <a:r>
              <a:rPr lang="zh-CN" alt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耶</a:t>
            </a:r>
            <a:r>
              <a:rPr lang="zh-CN" alt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稣知道了，就离开那里。有很多人跟随他，他医好他们所有的病人</a:t>
            </a:r>
            <a:r>
              <a:rPr lang="zh-CN" alt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，又</a:t>
            </a:r>
            <a:r>
              <a:rPr lang="zh-CN" alt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嘱咐他们不可替他张</a:t>
            </a:r>
            <a:r>
              <a:rPr lang="zh-CN" alt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扬</a:t>
            </a:r>
            <a:r>
              <a:rPr lang="zh-CN" alt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a:t>
            </a:r>
            <a:r>
              <a:rPr lang="zh-CN" alt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这</a:t>
            </a:r>
            <a:r>
              <a:rPr lang="zh-CN" alt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就应验了以赛亚先知所说</a:t>
            </a:r>
            <a:r>
              <a:rPr lang="zh-CN" alt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的</a:t>
            </a:r>
            <a:r>
              <a:rPr lang="en-US" altLang="zh-CN" sz="2400" b="1" i="1" dirty="0" smtClean="0">
                <a:solidFill>
                  <a:srgbClr val="C00000"/>
                </a:solidFill>
                <a:effectLst>
                  <a:outerShdw blurRad="38100" dist="38100" dir="2700000" algn="tl">
                    <a:srgbClr val="000000">
                      <a:alpha val="43137"/>
                    </a:srgbClr>
                  </a:outerShdw>
                </a:effectLst>
                <a:latin typeface="Agency FB" panose="020B0503020202020204" pitchFamily="34" charset="0"/>
              </a:rPr>
              <a:t>:”</a:t>
            </a:r>
            <a:endParaRPr lang="en-US" sz="2400" b="1" i="1" dirty="0" smtClean="0">
              <a:solidFill>
                <a:srgbClr val="C00000"/>
              </a:solidFill>
              <a:effectLst>
                <a:outerShdw blurRad="38100" dist="38100" dir="2700000" algn="tl">
                  <a:srgbClr val="000000">
                    <a:alpha val="43137"/>
                  </a:srgbClr>
                </a:outerShdw>
              </a:effectLst>
              <a:latin typeface="Agency FB" panose="020B0503020202020204" pitchFamily="34" charset="0"/>
            </a:endParaRPr>
          </a:p>
          <a:p>
            <a:pPr marL="514350" indent="-514350">
              <a:buAutoNum type="arabicParenR"/>
            </a:pPr>
            <a:r>
              <a:rPr lang="en-US" sz="2800" b="1" dirty="0" smtClean="0">
                <a:latin typeface="Agency FB" panose="020B0503020202020204" pitchFamily="34" charset="0"/>
                <a:cs typeface="Arial" panose="020B0604020202020204" pitchFamily="34" charset="0"/>
              </a:rPr>
              <a:t> </a:t>
            </a:r>
            <a:r>
              <a:rPr lang="zh-CN" altLang="en-US" sz="2800" b="1" dirty="0" smtClean="0">
                <a:latin typeface="Agency FB" panose="020B0503020202020204" pitchFamily="34" charset="0"/>
                <a:cs typeface="Arial" panose="020B0604020202020204" pitchFamily="34" charset="0"/>
              </a:rPr>
              <a:t>他声称自己就是弥赛亚</a:t>
            </a:r>
            <a:endParaRPr lang="en-US" sz="2800" b="1" dirty="0" smtClean="0">
              <a:latin typeface="Agency FB" panose="020B0503020202020204" pitchFamily="34" charset="0"/>
              <a:cs typeface="Arial" panose="020B0604020202020204" pitchFamily="34" charset="0"/>
            </a:endParaRPr>
          </a:p>
          <a:p>
            <a:pPr marL="514350" indent="-514350">
              <a:buAutoNum type="arabicParenR"/>
            </a:pPr>
            <a:r>
              <a:rPr lang="en-US" sz="2800" b="1" dirty="0" smtClean="0">
                <a:latin typeface="Agency FB" panose="020B0503020202020204" pitchFamily="34" charset="0"/>
                <a:cs typeface="Arial" panose="020B0604020202020204" pitchFamily="34" charset="0"/>
              </a:rPr>
              <a:t> </a:t>
            </a:r>
            <a:r>
              <a:rPr lang="zh-CN" altLang="en-US" sz="2800" b="1" dirty="0" smtClean="0">
                <a:latin typeface="Agency FB" panose="020B0503020202020204" pitchFamily="34" charset="0"/>
                <a:cs typeface="Arial" panose="020B0604020202020204" pitchFamily="34" charset="0"/>
              </a:rPr>
              <a:t>犹太领袖指控他亵渎神</a:t>
            </a:r>
            <a:endParaRPr lang="en-US" sz="2800" b="1" dirty="0" smtClean="0">
              <a:latin typeface="Agency FB" panose="020B0503020202020204" pitchFamily="34" charset="0"/>
              <a:cs typeface="Arial" panose="020B0604020202020204" pitchFamily="34" charset="0"/>
            </a:endParaRPr>
          </a:p>
          <a:p>
            <a:pPr marL="971550" lvl="1" indent="-514350">
              <a:buAutoNum type="arabicParenR"/>
            </a:pPr>
            <a:r>
              <a:rPr lang="zh-CN" altLang="en-US" sz="2800" b="1" dirty="0" smtClean="0">
                <a:latin typeface="Agency FB" panose="020B0503020202020204" pitchFamily="34" charset="0"/>
                <a:cs typeface="Arial" panose="020B0604020202020204" pitchFamily="34" charset="0"/>
              </a:rPr>
              <a:t>说他凭撒旦的能力行神迹奇事</a:t>
            </a:r>
            <a:endParaRPr lang="en-US" sz="2800" b="1" dirty="0" smtClean="0">
              <a:latin typeface="Agency FB" panose="020B0503020202020204" pitchFamily="34" charset="0"/>
              <a:cs typeface="Arial" panose="020B0604020202020204" pitchFamily="34" charset="0"/>
            </a:endParaRPr>
          </a:p>
          <a:p>
            <a:pPr marL="514350" indent="-514350">
              <a:buAutoNum type="arabicParenR"/>
            </a:pPr>
            <a:r>
              <a:rPr lang="zh-CN" altLang="en-US" sz="2800" b="1" dirty="0" smtClean="0">
                <a:latin typeface="Agency FB" panose="020B0503020202020204" pitchFamily="34" charset="0"/>
                <a:cs typeface="Arial" panose="020B0604020202020204" pitchFamily="34" charset="0"/>
              </a:rPr>
              <a:t>他告诫他们选边站</a:t>
            </a:r>
            <a:endParaRPr lang="en-US" sz="2800" b="1" dirty="0" smtClean="0">
              <a:latin typeface="Agency FB" panose="020B0503020202020204" pitchFamily="34" charset="0"/>
              <a:cs typeface="Arial" panose="020B0604020202020204" pitchFamily="34" charset="0"/>
            </a:endParaRPr>
          </a:p>
          <a:p>
            <a:pPr marL="971550" lvl="1" indent="-514350">
              <a:buAutoNum type="arabicParenR"/>
            </a:pPr>
            <a:r>
              <a:rPr lang="en-US" sz="2800" b="1" dirty="0" smtClean="0">
                <a:latin typeface="Agency FB" panose="020B0503020202020204" pitchFamily="34" charset="0"/>
                <a:cs typeface="Arial" panose="020B0604020202020204" pitchFamily="34" charset="0"/>
              </a:rPr>
              <a:t>“</a:t>
            </a:r>
            <a:r>
              <a:rPr lang="zh-CN" altLang="en-US" sz="2800" b="1" dirty="0" smtClean="0">
                <a:latin typeface="Agency FB" panose="020B0503020202020204" pitchFamily="34" charset="0"/>
                <a:cs typeface="Arial" panose="020B0604020202020204" pitchFamily="34" charset="0"/>
              </a:rPr>
              <a:t>不站我这边的就是反对我的</a:t>
            </a:r>
            <a:r>
              <a:rPr lang="en-US" sz="2800" b="1" dirty="0" smtClean="0">
                <a:latin typeface="Agency FB" panose="020B0503020202020204" pitchFamily="34" charset="0"/>
                <a:cs typeface="Arial" panose="020B0604020202020204" pitchFamily="34" charset="0"/>
              </a:rPr>
              <a:t>!”</a:t>
            </a:r>
            <a:endParaRPr lang="en-US" sz="2800" b="1" dirty="0" smtClean="0">
              <a:latin typeface="Agency FB" panose="020B0503020202020204" pitchFamily="34" charset="0"/>
              <a:cs typeface="Arial" panose="020B0604020202020204" pitchFamily="34" charset="0"/>
            </a:endParaRPr>
          </a:p>
          <a:p>
            <a:pPr marL="514350" indent="-514350">
              <a:buAutoNum type="arabicParenR"/>
            </a:pPr>
            <a:r>
              <a:rPr lang="en-US" sz="2800" b="1" dirty="0" smtClean="0">
                <a:latin typeface="Agency FB" panose="020B0503020202020204" pitchFamily="34" charset="0"/>
                <a:cs typeface="Arial" panose="020B0604020202020204" pitchFamily="34" charset="0"/>
              </a:rPr>
              <a:t> </a:t>
            </a:r>
            <a:r>
              <a:rPr lang="zh-CN" altLang="en-US" sz="2800" b="1" dirty="0" smtClean="0">
                <a:latin typeface="Agency FB" panose="020B0503020202020204" pitchFamily="34" charset="0"/>
                <a:cs typeface="Arial" panose="020B0604020202020204" pitchFamily="34" charset="0"/>
              </a:rPr>
              <a:t>说</a:t>
            </a:r>
            <a:r>
              <a:rPr lang="zh-CN" altLang="en-US" sz="2800" b="1" dirty="0" smtClean="0">
                <a:latin typeface="Agency FB" panose="020B0503020202020204" pitchFamily="34" charset="0"/>
                <a:cs typeface="Arial" panose="020B0604020202020204" pitchFamily="34" charset="0"/>
              </a:rPr>
              <a:t>话得罪</a:t>
            </a:r>
            <a:r>
              <a:rPr lang="zh-CN" altLang="en-US" sz="2800" b="1" dirty="0" smtClean="0">
                <a:latin typeface="Agency FB" panose="020B0503020202020204" pitchFamily="34" charset="0"/>
                <a:cs typeface="Arial" panose="020B0604020202020204" pitchFamily="34" charset="0"/>
              </a:rPr>
              <a:t>耶稣，如果悔改，尚可原谅</a:t>
            </a:r>
            <a:endParaRPr lang="en-US" sz="2800" b="1" dirty="0" smtClean="0">
              <a:latin typeface="Agency FB" panose="020B0503020202020204" pitchFamily="34" charset="0"/>
              <a:cs typeface="Arial" panose="020B0604020202020204" pitchFamily="34" charset="0"/>
            </a:endParaRPr>
          </a:p>
          <a:p>
            <a:pPr marL="514350" indent="-514350">
              <a:buAutoNum type="arabicParenR"/>
            </a:pPr>
            <a:r>
              <a:rPr lang="zh-CN" altLang="en-US" sz="2800" b="1" dirty="0" smtClean="0">
                <a:latin typeface="Agency FB" panose="020B0503020202020204" pitchFamily="34" charset="0"/>
                <a:cs typeface="Arial" panose="020B0604020202020204" pitchFamily="34" charset="0"/>
              </a:rPr>
              <a:t> 但</a:t>
            </a:r>
            <a:r>
              <a:rPr lang="zh-CN" altLang="en-US" sz="2800" b="1" dirty="0" smtClean="0">
                <a:latin typeface="Agency FB" panose="020B0503020202020204" pitchFamily="34" charset="0"/>
                <a:cs typeface="Arial" panose="020B0604020202020204" pitchFamily="34" charset="0"/>
              </a:rPr>
              <a:t>拒绝耶稣就是亵渎圣灵。</a:t>
            </a:r>
            <a:endParaRPr lang="en-US" sz="2800" b="1" dirty="0" smtClean="0">
              <a:latin typeface="Agency FB" panose="020B0503020202020204" pitchFamily="34" charset="0"/>
              <a:cs typeface="Arial" panose="020B0604020202020204" pitchFamily="34" charset="0"/>
            </a:endParaRPr>
          </a:p>
          <a:p>
            <a:pPr marL="514350" indent="-514350">
              <a:buAutoNum type="arabicParenR"/>
            </a:pPr>
            <a:r>
              <a:rPr lang="en-US" sz="2800" b="1" dirty="0" smtClean="0">
                <a:latin typeface="Agency FB" panose="020B0503020202020204" pitchFamily="34" charset="0"/>
                <a:cs typeface="Arial" panose="020B0604020202020204" pitchFamily="34" charset="0"/>
              </a:rPr>
              <a:t> </a:t>
            </a:r>
            <a:r>
              <a:rPr lang="zh-CN" altLang="en-US" sz="2800" b="1" dirty="0" smtClean="0">
                <a:latin typeface="Agency FB" panose="020B0503020202020204" pitchFamily="34" charset="0"/>
                <a:cs typeface="Arial" panose="020B0604020202020204" pitchFamily="34" charset="0"/>
              </a:rPr>
              <a:t>站在耶稣的对立面，永不可原谅</a:t>
            </a:r>
            <a:endParaRPr lang="en-US" sz="2800" b="1" dirty="0" smtClean="0">
              <a:latin typeface="Agency FB" panose="020B0503020202020204" pitchFamily="34" charset="0"/>
              <a:cs typeface="Arial" panose="020B0604020202020204" pitchFamily="34" charset="0"/>
            </a:endParaRPr>
          </a:p>
          <a:p>
            <a:pPr marL="971550" lvl="1" indent="-514350">
              <a:buAutoNum type="arabicParenR"/>
            </a:pPr>
            <a:r>
              <a:rPr lang="zh-CN" altLang="en-US" sz="2800" b="1" dirty="0" smtClean="0">
                <a:latin typeface="Agency FB" panose="020B0503020202020204" pitchFamily="34" charset="0"/>
                <a:cs typeface="Arial" panose="020B0604020202020204" pitchFamily="34" charset="0"/>
              </a:rPr>
              <a:t>别无其它得救之道！</a:t>
            </a:r>
            <a:endParaRPr lang="en-US" sz="2800" b="1" dirty="0" smtClean="0">
              <a:latin typeface="Agency FB" panose="020B0503020202020204" pitchFamily="34" charset="0"/>
              <a:cs typeface="Arial" panose="020B0604020202020204" pitchFamily="34" charset="0"/>
            </a:endParaRPr>
          </a:p>
          <a:p>
            <a:pPr marL="971550" lvl="1" indent="-514350">
              <a:buAutoNum type="arabicParenR"/>
            </a:pPr>
            <a:r>
              <a:rPr lang="zh-CN" altLang="en-US" sz="2800" b="1" dirty="0" smtClean="0">
                <a:latin typeface="Agency FB" panose="020B0503020202020204" pitchFamily="34" charset="0"/>
                <a:cs typeface="Arial" panose="020B0604020202020204" pitchFamily="34" charset="0"/>
              </a:rPr>
              <a:t>当</a:t>
            </a:r>
            <a:r>
              <a:rPr lang="zh-CN" altLang="en-US" sz="2800" b="1" dirty="0" smtClean="0">
                <a:latin typeface="Agency FB" panose="020B0503020202020204" pitchFamily="34" charset="0"/>
                <a:cs typeface="Arial" panose="020B0604020202020204" pitchFamily="34" charset="0"/>
              </a:rPr>
              <a:t>下</a:t>
            </a:r>
            <a:r>
              <a:rPr lang="en-US" sz="2800" b="1" dirty="0" smtClean="0">
                <a:latin typeface="Agency FB" panose="020B0503020202020204" pitchFamily="34" charset="0"/>
                <a:cs typeface="Arial" panose="020B0604020202020204" pitchFamily="34" charset="0"/>
              </a:rPr>
              <a:t> (</a:t>
            </a:r>
            <a:r>
              <a:rPr lang="zh-CN" altLang="en-US" sz="2800" b="1" dirty="0" smtClean="0">
                <a:latin typeface="Agency FB" panose="020B0503020202020204" pitchFamily="34" charset="0"/>
                <a:cs typeface="Arial" panose="020B0604020202020204" pitchFamily="34" charset="0"/>
              </a:rPr>
              <a:t>当耶稣穿戴肉身生活在地上</a:t>
            </a:r>
            <a:r>
              <a:rPr lang="en-US" sz="2800" b="1" dirty="0" smtClean="0">
                <a:latin typeface="Agency FB" panose="020B0503020202020204" pitchFamily="34" charset="0"/>
                <a:cs typeface="Arial" panose="020B0604020202020204" pitchFamily="34" charset="0"/>
              </a:rPr>
              <a:t>)</a:t>
            </a:r>
            <a:endParaRPr lang="en-US" sz="2800" b="1" dirty="0" smtClean="0">
              <a:latin typeface="Agency FB" panose="020B0503020202020204" pitchFamily="34" charset="0"/>
              <a:cs typeface="Arial" panose="020B0604020202020204" pitchFamily="34" charset="0"/>
            </a:endParaRPr>
          </a:p>
          <a:p>
            <a:pPr marL="971550" lvl="1" indent="-514350">
              <a:buAutoNum type="arabicParenR"/>
            </a:pPr>
            <a:r>
              <a:rPr lang="en-US" sz="2800" b="1" dirty="0" smtClean="0">
                <a:latin typeface="Agency FB" panose="020B0503020202020204" pitchFamily="34" charset="0"/>
                <a:cs typeface="Arial" panose="020B0604020202020204" pitchFamily="34" charset="0"/>
              </a:rPr>
              <a:t> </a:t>
            </a:r>
            <a:r>
              <a:rPr lang="zh-CN" altLang="en-US" sz="2800" b="1" dirty="0" smtClean="0">
                <a:latin typeface="Agency FB" panose="020B0503020202020204" pitchFamily="34" charset="0"/>
                <a:cs typeface="Arial" panose="020B0604020202020204" pitchFamily="34" charset="0"/>
              </a:rPr>
              <a:t>在神国</a:t>
            </a:r>
            <a:r>
              <a:rPr lang="en-US" sz="2800" b="1" dirty="0" smtClean="0">
                <a:latin typeface="Agency FB" panose="020B0503020202020204" pitchFamily="34" charset="0"/>
                <a:cs typeface="Arial" panose="020B0604020202020204" pitchFamily="34" charset="0"/>
              </a:rPr>
              <a:t> (</a:t>
            </a:r>
            <a:r>
              <a:rPr lang="zh-CN" altLang="en-US" sz="2800" b="1" dirty="0" smtClean="0">
                <a:latin typeface="Agency FB" panose="020B0503020202020204" pitchFamily="34" charset="0"/>
                <a:cs typeface="Arial" panose="020B0604020202020204" pitchFamily="34" charset="0"/>
              </a:rPr>
              <a:t>再次耶稣会以肉体的样式来到世上。</a:t>
            </a:r>
            <a:r>
              <a:rPr lang="en-US" sz="2800" b="1" dirty="0" smtClean="0">
                <a:latin typeface="Agency FB" panose="020B0503020202020204" pitchFamily="34" charset="0"/>
                <a:cs typeface="Arial" panose="020B0604020202020204" pitchFamily="34" charset="0"/>
              </a:rPr>
              <a:t>)</a:t>
            </a:r>
            <a:endParaRPr lang="en-US" sz="2800" b="1" dirty="0">
              <a:latin typeface="Agency FB" panose="020B0503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2570</Words>
  <Application>Microsoft Office PowerPoint</Application>
  <PresentationFormat>On-screen Show (4:3)</PresentationFormat>
  <Paragraphs>525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圣经强化课程</vt:lpstr>
      <vt:lpstr>Slide 3</vt:lpstr>
      <vt:lpstr>Slide 4</vt:lpstr>
      <vt:lpstr>受圣灵的洗和被圣灵充满之间有什么区别?</vt:lpstr>
      <vt:lpstr>受圣灵的洗 Baptized with the Holy Spirit</vt:lpstr>
      <vt:lpstr>被圣灵充满 Filled with the Holy Spirit</vt:lpstr>
      <vt:lpstr>Slide 8</vt:lpstr>
      <vt:lpstr>Slide 9</vt:lpstr>
      <vt:lpstr>Slide 10</vt:lpstr>
      <vt:lpstr>我们有很多相 同 和不同 的地方. 就如同我们有不同的恩赐一样,如果我们是基督徒,我们会有同一位圣灵. In some ways we are alike. In some ways different.      Just as we all have different gifts, we all have the  same Holy  Spirit  if we are Christians.</vt:lpstr>
      <vt:lpstr>记住: 保罗当年写到属灵恩赐时, 教会已经操练这些恩赐很长时间了. 他写这些书信纠正他们对恩赐的滥用. 今天很多教会依然如早期教会那样滥用这些属灵的恩赐。  Remember: When Paul wrote about Spiritual Gifts, they people had already been practicing them for a long time. He wrote to correct their ABUSES of the gifts. Many churches today still abuse the gifts in the same way as the early church did.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Johnnie achord</dc:creator>
  <cp:lastModifiedBy>Shulan</cp:lastModifiedBy>
  <cp:revision>149</cp:revision>
  <dcterms:created xsi:type="dcterms:W3CDTF">2009-01-05T08:42:00Z</dcterms:created>
  <dcterms:modified xsi:type="dcterms:W3CDTF">2019-03-29T17:41:58Z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2052-11.1.0.8205</vt:lpwstr>
  </property>
</Properties>
</file>