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2" r:id="rId3"/>
    <p:sldId id="330" r:id="rId4"/>
    <p:sldId id="331" r:id="rId5"/>
    <p:sldId id="310" r:id="rId6"/>
    <p:sldId id="311" r:id="rId7"/>
    <p:sldId id="315" r:id="rId8"/>
    <p:sldId id="312" r:id="rId9"/>
    <p:sldId id="257" r:id="rId10"/>
    <p:sldId id="258" r:id="rId11"/>
    <p:sldId id="322" r:id="rId12"/>
    <p:sldId id="324" r:id="rId13"/>
    <p:sldId id="325" r:id="rId14"/>
    <p:sldId id="321" r:id="rId15"/>
    <p:sldId id="327" r:id="rId16"/>
    <p:sldId id="328" r:id="rId17"/>
    <p:sldId id="329" r:id="rId18"/>
    <p:sldId id="31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0000"/>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F7CE9-2DFF-4EFC-A7C7-CDAE1F287FFC}" type="datetimeFigureOut">
              <a:rPr lang="zh-CN" altLang="en-US" smtClean="0"/>
              <a:pPr/>
              <a:t>2020/7/13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910F5-82BF-49BE-B2D5-A49829D3C48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0677B6-B274-4BEB-827B-8A5956166BC5}"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37C8-1E15-4509-8D14-DE12C37306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677B6-B274-4BEB-827B-8A5956166BC5}"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37C8-1E15-4509-8D14-DE12C37306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677B6-B274-4BEB-827B-8A5956166BC5}"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37C8-1E15-4509-8D14-DE12C37306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677B6-B274-4BEB-827B-8A5956166BC5}"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37C8-1E15-4509-8D14-DE12C37306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0677B6-B274-4BEB-827B-8A5956166BC5}"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37C8-1E15-4509-8D14-DE12C37306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0677B6-B274-4BEB-827B-8A5956166BC5}"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137C8-1E15-4509-8D14-DE12C37306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0677B6-B274-4BEB-827B-8A5956166BC5}" type="datetimeFigureOut">
              <a:rPr lang="en-US" smtClean="0"/>
              <a:pPr/>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137C8-1E15-4509-8D14-DE12C37306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0677B6-B274-4BEB-827B-8A5956166BC5}" type="datetimeFigureOut">
              <a:rPr lang="en-US" smtClean="0"/>
              <a:pPr/>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137C8-1E15-4509-8D14-DE12C37306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677B6-B274-4BEB-827B-8A5956166BC5}" type="datetimeFigureOut">
              <a:rPr lang="en-US" smtClean="0"/>
              <a:pPr/>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137C8-1E15-4509-8D14-DE12C37306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677B6-B274-4BEB-827B-8A5956166BC5}"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137C8-1E15-4509-8D14-DE12C37306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677B6-B274-4BEB-827B-8A5956166BC5}"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137C8-1E15-4509-8D14-DE12C37306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677B6-B274-4BEB-827B-8A5956166BC5}" type="datetimeFigureOut">
              <a:rPr lang="en-US" smtClean="0"/>
              <a:pPr/>
              <a:t>7/13/2020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137C8-1E15-4509-8D14-DE12C37306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9144000" cy="1470025"/>
          </a:xfrm>
        </p:spPr>
        <p:txBody>
          <a:bodyPr>
            <a:noAutofit/>
          </a:bodyPr>
          <a:lstStyle/>
          <a:p>
            <a:r>
              <a:rPr lang="en-US" sz="9600" b="1" dirty="0" smtClean="0">
                <a:effectLst>
                  <a:outerShdw blurRad="38100" dist="38100" dir="2700000" algn="tl">
                    <a:srgbClr val="000000">
                      <a:alpha val="43137"/>
                    </a:srgbClr>
                  </a:outerShdw>
                </a:effectLst>
                <a:latin typeface="Arial Narrow" pitchFamily="34" charset="0"/>
              </a:rPr>
              <a:t>SACRAMENTS</a:t>
            </a:r>
            <a:br>
              <a:rPr lang="en-US" sz="9600" b="1" dirty="0" smtClean="0">
                <a:effectLst>
                  <a:outerShdw blurRad="38100" dist="38100" dir="2700000" algn="tl">
                    <a:srgbClr val="000000">
                      <a:alpha val="43137"/>
                    </a:srgbClr>
                  </a:outerShdw>
                </a:effectLst>
                <a:latin typeface="Arial Narrow" pitchFamily="34" charset="0"/>
              </a:rPr>
            </a:br>
            <a:r>
              <a:rPr lang="zh-CN" altLang="en-US" sz="12000" b="1" dirty="0" smtClean="0">
                <a:effectLst>
                  <a:outerShdw blurRad="38100" dist="38100" dir="2700000" algn="tl">
                    <a:srgbClr val="000000">
                      <a:alpha val="43137"/>
                    </a:srgbClr>
                  </a:outerShdw>
                </a:effectLst>
                <a:latin typeface="Arial Narrow" pitchFamily="34" charset="0"/>
              </a:rPr>
              <a:t>圣礼</a:t>
            </a:r>
            <a:r>
              <a:rPr lang="en-US" altLang="zh-CN" sz="12000" b="1" dirty="0" smtClean="0">
                <a:effectLst>
                  <a:outerShdw blurRad="38100" dist="38100" dir="2700000" algn="tl">
                    <a:srgbClr val="000000">
                      <a:alpha val="43137"/>
                    </a:srgbClr>
                  </a:outerShdw>
                </a:effectLst>
                <a:latin typeface="Arial Narrow" pitchFamily="34" charset="0"/>
              </a:rPr>
              <a:t>2</a:t>
            </a:r>
            <a:br>
              <a:rPr lang="en-US" altLang="zh-CN" sz="12000" b="1" dirty="0" smtClean="0">
                <a:effectLst>
                  <a:outerShdw blurRad="38100" dist="38100" dir="2700000" algn="tl">
                    <a:srgbClr val="000000">
                      <a:alpha val="43137"/>
                    </a:srgbClr>
                  </a:outerShdw>
                </a:effectLst>
                <a:latin typeface="Arial Narrow" pitchFamily="34" charset="0"/>
              </a:rPr>
            </a:br>
            <a:endParaRPr lang="en-US" sz="12000" b="1" dirty="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p:cNvSpPr/>
          <p:nvPr/>
        </p:nvSpPr>
        <p:spPr>
          <a:xfrm>
            <a:off x="0" y="0"/>
            <a:ext cx="5257800" cy="6858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48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圣餐变体论</a:t>
            </a:r>
            <a:endParaRPr lang="en-US" sz="48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algn="ctr"/>
            <a:r>
              <a:rPr lang="zh-CN" altLang="zh-CN" sz="4800" b="1" dirty="0" smtClean="0">
                <a:effectLst>
                  <a:outerShdw blurRad="38100" dist="38100" dir="2700000" algn="tl">
                    <a:srgbClr val="000000">
                      <a:alpha val="43137"/>
                    </a:srgbClr>
                  </a:outerShdw>
                </a:effectLst>
              </a:rPr>
              <a:t>认为在圣餐仪式中当神父主持弥撒的时候饼实际上变成了耶稣基督的身体</a:t>
            </a:r>
            <a:r>
              <a:rPr lang="en-US" altLang="zh-CN" sz="4800" b="1" dirty="0" smtClean="0">
                <a:effectLst>
                  <a:outerShdw blurRad="38100" dist="38100" dir="2700000" algn="tl">
                    <a:srgbClr val="000000">
                      <a:alpha val="43137"/>
                    </a:srgbClr>
                  </a:outerShdw>
                </a:effectLst>
              </a:rPr>
              <a:t>,“</a:t>
            </a:r>
            <a:r>
              <a:rPr lang="zh-CN" altLang="zh-CN" sz="4800" b="1" dirty="0" smtClean="0">
                <a:effectLst>
                  <a:outerShdw blurRad="38100" dist="38100" dir="2700000" algn="tl">
                    <a:srgbClr val="000000">
                      <a:alpha val="43137"/>
                    </a:srgbClr>
                  </a:outerShdw>
                </a:effectLst>
              </a:rPr>
              <a:t>葡萄酒</a:t>
            </a:r>
            <a:r>
              <a:rPr lang="en-US" altLang="zh-CN" sz="4800" b="1" dirty="0" smtClean="0">
                <a:effectLst>
                  <a:outerShdw blurRad="38100" dist="38100" dir="2700000" algn="tl">
                    <a:srgbClr val="000000">
                      <a:alpha val="43137"/>
                    </a:srgbClr>
                  </a:outerShdw>
                </a:effectLst>
              </a:rPr>
              <a:t>” </a:t>
            </a:r>
            <a:r>
              <a:rPr lang="zh-CN" altLang="zh-CN" sz="4800" b="1" dirty="0" smtClean="0">
                <a:effectLst>
                  <a:outerShdw blurRad="38100" dist="38100" dir="2700000" algn="tl">
                    <a:srgbClr val="000000">
                      <a:alpha val="43137"/>
                    </a:srgbClr>
                  </a:outerShdw>
                </a:effectLst>
              </a:rPr>
              <a:t>变成了耶稣基督的血。</a:t>
            </a:r>
            <a:endParaRPr lang="en-US" altLang="zh-CN" sz="4800" b="1" dirty="0" smtClean="0">
              <a:effectLst>
                <a:outerShdw blurRad="38100" dist="38100" dir="2700000" algn="tl">
                  <a:srgbClr val="000000">
                    <a:alpha val="43137"/>
                  </a:srgbClr>
                </a:outerShdw>
              </a:effectLst>
              <a:latin typeface="Arial" pitchFamily="34" charset="0"/>
              <a:cs typeface="Arial" pitchFamily="34" charset="0"/>
            </a:endParaRPr>
          </a:p>
          <a:p>
            <a:pPr algn="ctr"/>
            <a:r>
              <a:rPr lang="zh-CN" altLang="en-US" sz="4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罗马天主教</a:t>
            </a:r>
            <a:endParaRPr lang="en-US" sz="4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5334000" y="4419600"/>
            <a:ext cx="3733800" cy="2362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Transubstantiation</a:t>
            </a:r>
          </a:p>
          <a:p>
            <a:pPr algn="ctr"/>
            <a:r>
              <a:rPr lang="en-US" b="1" dirty="0" smtClean="0">
                <a:effectLst>
                  <a:outerShdw blurRad="38100" dist="38100" dir="2700000" algn="tl">
                    <a:srgbClr val="000000">
                      <a:alpha val="43137"/>
                    </a:srgbClr>
                  </a:outerShdw>
                </a:effectLst>
                <a:latin typeface="Arial" pitchFamily="34" charset="0"/>
                <a:cs typeface="Arial" pitchFamily="34" charset="0"/>
              </a:rPr>
              <a:t>The belief that the bread becomes the actual body of Jesus Christ and the ‘wine’ becomes the actual blood of Jesus Christ during communion (when the priest performs mass)</a:t>
            </a:r>
          </a:p>
          <a:p>
            <a:pPr algn="ctr"/>
            <a:r>
              <a:rPr lang="en-US" sz="2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Roman Catholic</a:t>
            </a:r>
          </a:p>
        </p:txBody>
      </p:sp>
      <p:pic>
        <p:nvPicPr>
          <p:cNvPr id="5" name="Picture 2" descr="http://www.getreligion.org/wp-content/photos/bowl_chalice.jpg"/>
          <p:cNvPicPr>
            <a:picLocks noChangeAspect="1" noChangeArrowheads="1"/>
          </p:cNvPicPr>
          <p:nvPr/>
        </p:nvPicPr>
        <p:blipFill>
          <a:blip r:embed="rId2" cstate="print"/>
          <a:srcRect/>
          <a:stretch>
            <a:fillRect/>
          </a:stretch>
        </p:blipFill>
        <p:spPr bwMode="auto">
          <a:xfrm>
            <a:off x="5410200" y="228600"/>
            <a:ext cx="3549290" cy="403860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p:cNvSpPr/>
          <p:nvPr/>
        </p:nvSpPr>
        <p:spPr>
          <a:xfrm>
            <a:off x="0" y="0"/>
            <a:ext cx="5181600" cy="6858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44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圣体共在论</a:t>
            </a:r>
            <a:endParaRPr lang="en-US" sz="44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algn="ctr"/>
            <a:r>
              <a:rPr lang="zh-CN" altLang="zh-CN" sz="4400" b="1" dirty="0" smtClean="0">
                <a:effectLst>
                  <a:outerShdw blurRad="38100" dist="38100" dir="2700000" algn="tl">
                    <a:srgbClr val="000000">
                      <a:alpha val="43137"/>
                    </a:srgbClr>
                  </a:outerShdw>
                </a:effectLst>
              </a:rPr>
              <a:t>认为圣餐仪式中饼和酒并非真正变成了基督的身体和血，但是耶稣与饼和酒同在。</a:t>
            </a:r>
            <a:endParaRPr lang="en-US" sz="4400" b="1" dirty="0" smtClean="0">
              <a:effectLst>
                <a:outerShdw blurRad="38100" dist="38100" dir="2700000" algn="tl">
                  <a:srgbClr val="000000">
                    <a:alpha val="43137"/>
                  </a:srgbClr>
                </a:outerShdw>
              </a:effectLst>
              <a:latin typeface="Arial" pitchFamily="34" charset="0"/>
              <a:cs typeface="Arial" pitchFamily="34" charset="0"/>
            </a:endParaRPr>
          </a:p>
          <a:p>
            <a:pPr algn="ctr"/>
            <a:r>
              <a:rPr lang="zh-CN" altLang="en-US" sz="4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路德会</a:t>
            </a:r>
            <a:endParaRPr lang="en-US" sz="4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1986" name="Picture 2" descr="http://www.getreligion.org/wp-content/photos/bowl_chalice.jpg"/>
          <p:cNvPicPr>
            <a:picLocks noChangeAspect="1" noChangeArrowheads="1"/>
          </p:cNvPicPr>
          <p:nvPr/>
        </p:nvPicPr>
        <p:blipFill>
          <a:blip r:embed="rId2" cstate="print"/>
          <a:srcRect/>
          <a:stretch>
            <a:fillRect/>
          </a:stretch>
        </p:blipFill>
        <p:spPr bwMode="auto">
          <a:xfrm>
            <a:off x="5410200" y="228600"/>
            <a:ext cx="3549290" cy="403860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5334000" y="4419600"/>
            <a:ext cx="3733800" cy="2362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Consubstantiation</a:t>
            </a:r>
            <a:endParaRPr lang="en-US" sz="105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algn="ctr"/>
            <a:r>
              <a:rPr lang="en-US" b="1" dirty="0" smtClean="0">
                <a:effectLst>
                  <a:outerShdw blurRad="38100" dist="38100" dir="2700000" algn="tl">
                    <a:srgbClr val="000000">
                      <a:alpha val="43137"/>
                    </a:srgbClr>
                  </a:outerShdw>
                </a:effectLst>
                <a:latin typeface="Arial" pitchFamily="34" charset="0"/>
                <a:cs typeface="Arial" pitchFamily="34" charset="0"/>
              </a:rPr>
              <a:t>The belief that the bread and wine do not change into the literal body and blood of Jesus, but Jesus is "with, in, and under" the bread and the wine</a:t>
            </a:r>
          </a:p>
          <a:p>
            <a:pPr algn="ctr"/>
            <a:r>
              <a:rPr lang="en-US" sz="2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Lutheran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p:cNvSpPr/>
          <p:nvPr/>
        </p:nvSpPr>
        <p:spPr>
          <a:xfrm>
            <a:off x="0" y="0"/>
            <a:ext cx="5257800" cy="6858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54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属灵同在论</a:t>
            </a:r>
            <a:endParaRPr lang="en-US" altLang="zh-CN" sz="54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algn="ctr"/>
            <a:r>
              <a:rPr lang="zh-CN" altLang="zh-CN" sz="5400" b="1" dirty="0" smtClean="0">
                <a:effectLst>
                  <a:outerShdw blurRad="38100" dist="38100" dir="2700000" algn="tl">
                    <a:srgbClr val="000000">
                      <a:alpha val="43137"/>
                    </a:srgbClr>
                  </a:outerShdw>
                </a:effectLst>
              </a:rPr>
              <a:t>当我们按照耶稣对所有信徒的命令领受圣餐时</a:t>
            </a:r>
            <a:r>
              <a:rPr lang="en-US" altLang="zh-CN" sz="5400" b="1" dirty="0" smtClean="0">
                <a:effectLst>
                  <a:outerShdw blurRad="38100" dist="38100" dir="2700000" algn="tl">
                    <a:srgbClr val="000000">
                      <a:alpha val="43137"/>
                    </a:srgbClr>
                  </a:outerShdw>
                </a:effectLst>
              </a:rPr>
              <a:t>,</a:t>
            </a:r>
            <a:r>
              <a:rPr lang="zh-CN" altLang="zh-CN" sz="5400" b="1" dirty="0" smtClean="0">
                <a:effectLst>
                  <a:outerShdw blurRad="38100" dist="38100" dir="2700000" algn="tl">
                    <a:srgbClr val="000000">
                      <a:alpha val="43137"/>
                    </a:srgbClr>
                  </a:outerShdw>
                </a:effectLst>
              </a:rPr>
              <a:t>圣灵奇妙地印证蒙拣选者的信心</a:t>
            </a:r>
            <a:r>
              <a:rPr lang="en-US" altLang="zh-CN" sz="5400" b="1" dirty="0" smtClean="0">
                <a:effectLst>
                  <a:outerShdw blurRad="38100" dist="38100" dir="2700000" algn="tl">
                    <a:srgbClr val="000000">
                      <a:alpha val="43137"/>
                    </a:srgbClr>
                  </a:outerShdw>
                </a:effectLst>
              </a:rPr>
              <a:t>.</a:t>
            </a:r>
            <a:endParaRPr lang="zh-CN" altLang="zh-CN" sz="5400" b="1" dirty="0" smtClean="0">
              <a:effectLst>
                <a:outerShdw blurRad="38100" dist="38100" dir="2700000" algn="tl">
                  <a:srgbClr val="000000">
                    <a:alpha val="43137"/>
                  </a:srgbClr>
                </a:outerShdw>
              </a:effectLst>
            </a:endParaRPr>
          </a:p>
          <a:p>
            <a:pPr algn="ctr"/>
            <a:r>
              <a:rPr lang="zh-CN" altLang="en-US" sz="5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改革宗</a:t>
            </a:r>
            <a:endParaRPr lang="en-US" sz="5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5334000" y="4419600"/>
            <a:ext cx="3733800" cy="2362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Spiritual Presence</a:t>
            </a:r>
            <a:endParaRPr lang="en-US"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algn="ctr"/>
            <a:r>
              <a:rPr lang="en-US" b="1" dirty="0" smtClean="0">
                <a:effectLst>
                  <a:outerShdw blurRad="38100" dist="38100" dir="2700000" algn="tl">
                    <a:srgbClr val="000000">
                      <a:alpha val="43137"/>
                    </a:srgbClr>
                  </a:outerShdw>
                </a:effectLst>
                <a:latin typeface="Arial" pitchFamily="34" charset="0"/>
                <a:cs typeface="Arial" pitchFamily="34" charset="0"/>
              </a:rPr>
              <a:t>The Holy Spirit mysteriously confirms the faith of the elect as we partake in a sacrament commanded by Jesus for all believers to practice.</a:t>
            </a:r>
          </a:p>
          <a:p>
            <a:pPr algn="ctr"/>
            <a:r>
              <a:rPr lang="en-US" sz="2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Reformed</a:t>
            </a:r>
            <a:endParaRPr lang="en-US" sz="24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2" descr="http://www.getreligion.org/wp-content/photos/bowl_chalice.jpg"/>
          <p:cNvPicPr>
            <a:picLocks noChangeAspect="1" noChangeArrowheads="1"/>
          </p:cNvPicPr>
          <p:nvPr/>
        </p:nvPicPr>
        <p:blipFill>
          <a:blip r:embed="rId2" cstate="print"/>
          <a:srcRect/>
          <a:stretch>
            <a:fillRect/>
          </a:stretch>
        </p:blipFill>
        <p:spPr bwMode="auto">
          <a:xfrm>
            <a:off x="5410200" y="228600"/>
            <a:ext cx="3549290" cy="403860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p:cNvSpPr/>
          <p:nvPr/>
        </p:nvSpPr>
        <p:spPr>
          <a:xfrm>
            <a:off x="0" y="0"/>
            <a:ext cx="5257800" cy="6858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48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纪念之说</a:t>
            </a:r>
            <a:endParaRPr lang="en-US" sz="48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algn="ctr"/>
            <a:r>
              <a:rPr lang="zh-CN" altLang="zh-CN" sz="4800" b="1" dirty="0" smtClean="0">
                <a:effectLst>
                  <a:outerShdw blurRad="38100" dist="38100" dir="2700000" algn="tl">
                    <a:srgbClr val="000000">
                      <a:alpha val="43137"/>
                    </a:srgbClr>
                  </a:outerShdw>
                </a:effectLst>
              </a:rPr>
              <a:t>认为饼和酒并不真正变成耶稣的身体和血</a:t>
            </a:r>
            <a:r>
              <a:rPr lang="en-US" altLang="zh-CN" sz="4800" b="1" dirty="0" smtClean="0">
                <a:effectLst>
                  <a:outerShdw blurRad="38100" dist="38100" dir="2700000" algn="tl">
                    <a:srgbClr val="000000">
                      <a:alpha val="43137"/>
                    </a:srgbClr>
                  </a:outerShdw>
                </a:effectLst>
              </a:rPr>
              <a:t>, </a:t>
            </a:r>
            <a:r>
              <a:rPr lang="zh-CN" altLang="zh-CN" sz="4800" b="1" dirty="0" smtClean="0">
                <a:effectLst>
                  <a:outerShdw blurRad="38100" dist="38100" dir="2700000" algn="tl">
                    <a:srgbClr val="000000">
                      <a:alpha val="43137"/>
                    </a:srgbClr>
                  </a:outerShdw>
                </a:effectLst>
              </a:rPr>
              <a:t>只代表他的身体和血。我们领圣餐是为了纪念他</a:t>
            </a:r>
            <a:r>
              <a:rPr lang="en-US" altLang="zh-CN" sz="4800" b="1" dirty="0" smtClean="0">
                <a:effectLst>
                  <a:outerShdw blurRad="38100" dist="38100" dir="2700000" algn="tl">
                    <a:srgbClr val="000000">
                      <a:alpha val="43137"/>
                    </a:srgbClr>
                  </a:outerShdw>
                </a:effectLst>
              </a:rPr>
              <a:t>.</a:t>
            </a:r>
            <a:endParaRPr lang="en-US" sz="4800" b="1" dirty="0" smtClean="0">
              <a:effectLst>
                <a:outerShdw blurRad="38100" dist="38100" dir="2700000" algn="tl">
                  <a:srgbClr val="000000">
                    <a:alpha val="43137"/>
                  </a:srgbClr>
                </a:outerShdw>
              </a:effectLst>
              <a:latin typeface="Arial" pitchFamily="34" charset="0"/>
              <a:cs typeface="Arial" pitchFamily="34" charset="0"/>
            </a:endParaRPr>
          </a:p>
          <a:p>
            <a:pPr algn="ctr"/>
            <a:r>
              <a:rPr lang="zh-CN" altLang="en-US" sz="4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浸信会</a:t>
            </a:r>
            <a:endParaRPr lang="en-US" sz="4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5334000" y="4419600"/>
            <a:ext cx="3733800" cy="2362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MEMORIALISM</a:t>
            </a:r>
            <a:endParaRPr lang="en-US" sz="2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algn="ctr"/>
            <a:r>
              <a:rPr lang="en-US" b="1" dirty="0" smtClean="0">
                <a:effectLst>
                  <a:outerShdw blurRad="38100" dist="38100" dir="2700000" algn="tl">
                    <a:srgbClr val="000000">
                      <a:alpha val="43137"/>
                    </a:srgbClr>
                  </a:outerShdw>
                </a:effectLst>
                <a:latin typeface="Arial" pitchFamily="34" charset="0"/>
                <a:cs typeface="Arial" pitchFamily="34" charset="0"/>
              </a:rPr>
              <a:t>The belief that the bread and wine do not change into the literal body and blood of Jesus, but represent His body and blood. We partake in the communion in remembrance.</a:t>
            </a:r>
          </a:p>
          <a:p>
            <a:pPr algn="ctr"/>
            <a:r>
              <a:rPr lang="en-US" sz="2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Baptist</a:t>
            </a:r>
          </a:p>
        </p:txBody>
      </p:sp>
      <p:pic>
        <p:nvPicPr>
          <p:cNvPr id="5" name="Picture 2" descr="http://www.getreligion.org/wp-content/photos/bowl_chalice.jpg"/>
          <p:cNvPicPr>
            <a:picLocks noChangeAspect="1" noChangeArrowheads="1"/>
          </p:cNvPicPr>
          <p:nvPr/>
        </p:nvPicPr>
        <p:blipFill>
          <a:blip r:embed="rId2" cstate="print"/>
          <a:srcRect/>
          <a:stretch>
            <a:fillRect/>
          </a:stretch>
        </p:blipFill>
        <p:spPr bwMode="auto">
          <a:xfrm>
            <a:off x="5410200" y="228600"/>
            <a:ext cx="3549290" cy="403860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5257800" y="0"/>
            <a:ext cx="3886200" cy="68580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4800" b="1" dirty="0" smtClean="0">
                <a:effectLst>
                  <a:outerShdw blurRad="38100" dist="38100" dir="2700000" algn="tl">
                    <a:srgbClr val="000000">
                      <a:alpha val="43137"/>
                    </a:srgbClr>
                  </a:outerShdw>
                </a:effectLst>
                <a:latin typeface="Arial Black" pitchFamily="34" charset="0"/>
              </a:rPr>
              <a:t>尽管许多敬虔的学者和早期教父们的观点都可归入以上四种</a:t>
            </a:r>
            <a:endParaRPr lang="en-US" altLang="zh-CN" sz="4800" b="1" dirty="0" smtClean="0">
              <a:effectLst>
                <a:outerShdw blurRad="38100" dist="38100" dir="2700000" algn="tl">
                  <a:srgbClr val="000000">
                    <a:alpha val="43137"/>
                  </a:srgbClr>
                </a:outerShdw>
              </a:effectLst>
              <a:latin typeface="Arial Black" pitchFamily="34" charset="0"/>
            </a:endParaRPr>
          </a:p>
          <a:p>
            <a:pPr algn="ctr"/>
            <a:r>
              <a:rPr lang="zh-CN" altLang="en-US" sz="4800" b="1" dirty="0" smtClean="0">
                <a:solidFill>
                  <a:srgbClr val="7030A0"/>
                </a:solidFill>
                <a:effectLst>
                  <a:outerShdw blurRad="38100" dist="38100" dir="2700000" algn="tl">
                    <a:srgbClr val="000000">
                      <a:alpha val="43137"/>
                    </a:srgbClr>
                  </a:outerShdw>
                </a:effectLst>
                <a:latin typeface="Arial Black" pitchFamily="34" charset="0"/>
              </a:rPr>
              <a:t>我个人却持这第四种</a:t>
            </a:r>
            <a:endParaRPr lang="en-US" sz="4800" b="1" dirty="0" smtClean="0">
              <a:solidFill>
                <a:srgbClr val="7030A0"/>
              </a:solidFill>
              <a:effectLst>
                <a:outerShdw blurRad="38100" dist="38100" dir="2700000" algn="tl">
                  <a:srgbClr val="000000">
                    <a:alpha val="43137"/>
                  </a:srgbClr>
                </a:outerShdw>
              </a:effectLst>
              <a:latin typeface="Arial Black" pitchFamily="34" charset="0"/>
            </a:endParaRPr>
          </a:p>
          <a:p>
            <a:pPr algn="ctr"/>
            <a:endParaRPr lang="en-US" dirty="0" smtClean="0">
              <a:effectLst>
                <a:outerShdw blurRad="38100" dist="38100" dir="2700000" algn="tl">
                  <a:srgbClr val="000000">
                    <a:alpha val="43137"/>
                  </a:srgbClr>
                </a:outerShdw>
              </a:effectLst>
              <a:latin typeface="Arial Black" pitchFamily="34" charset="0"/>
            </a:endParaRPr>
          </a:p>
          <a:p>
            <a:pPr algn="ctr"/>
            <a:r>
              <a:rPr lang="en-US" dirty="0" smtClean="0">
                <a:effectLst>
                  <a:outerShdw blurRad="38100" dist="38100" dir="2700000" algn="tl">
                    <a:srgbClr val="000000">
                      <a:alpha val="43137"/>
                    </a:srgbClr>
                  </a:outerShdw>
                </a:effectLst>
                <a:latin typeface="Arial Black" pitchFamily="34" charset="0"/>
              </a:rPr>
              <a:t>Although there are godly scholars and early church fathers that fall into all </a:t>
            </a:r>
          </a:p>
          <a:p>
            <a:pPr algn="ctr"/>
            <a:r>
              <a:rPr lang="en-US" dirty="0" smtClean="0">
                <a:effectLst>
                  <a:outerShdw blurRad="38100" dist="38100" dir="2700000" algn="tl">
                    <a:srgbClr val="000000">
                      <a:alpha val="43137"/>
                    </a:srgbClr>
                  </a:outerShdw>
                </a:effectLst>
                <a:latin typeface="Arial Black" pitchFamily="34" charset="0"/>
              </a:rPr>
              <a:t>4 of these categories, </a:t>
            </a:r>
          </a:p>
          <a:p>
            <a:pPr algn="ctr"/>
            <a:r>
              <a:rPr lang="en-US" dirty="0" smtClean="0">
                <a:solidFill>
                  <a:srgbClr val="800080"/>
                </a:solidFill>
                <a:effectLst>
                  <a:outerShdw blurRad="38100" dist="38100" dir="2700000" algn="tl">
                    <a:srgbClr val="000000">
                      <a:alpha val="43137"/>
                    </a:srgbClr>
                  </a:outerShdw>
                </a:effectLst>
                <a:latin typeface="Arial Black" pitchFamily="34" charset="0"/>
              </a:rPr>
              <a:t>I personally hold this view.</a:t>
            </a:r>
            <a:r>
              <a:rPr lang="en-US" dirty="0" smtClean="0">
                <a:effectLst>
                  <a:outerShdw blurRad="38100" dist="38100" dir="2700000" algn="tl">
                    <a:srgbClr val="000000">
                      <a:alpha val="43137"/>
                    </a:srgbClr>
                  </a:outerShdw>
                </a:effectLst>
                <a:latin typeface="Arial Black" pitchFamily="34" charset="0"/>
              </a:rPr>
              <a:t> </a:t>
            </a:r>
            <a:endParaRPr lang="en-US" dirty="0">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5400" b="1" dirty="0" smtClean="0">
                <a:latin typeface="Aharoni" pitchFamily="2" charset="-79"/>
                <a:cs typeface="Aharoni" pitchFamily="2" charset="-79"/>
              </a:rPr>
              <a:t>混乱圣餐的危险 </a:t>
            </a:r>
            <a:r>
              <a:rPr lang="en-US" altLang="zh-CN" sz="4400" b="1" dirty="0" smtClean="0">
                <a:latin typeface="Aharoni" pitchFamily="2" charset="-79"/>
                <a:cs typeface="Aharoni" pitchFamily="2" charset="-79"/>
              </a:rPr>
              <a:t>(</a:t>
            </a:r>
            <a:r>
              <a:rPr lang="zh-CN" altLang="en-US" sz="4400" b="1" dirty="0" smtClean="0">
                <a:latin typeface="Aharoni" pitchFamily="2" charset="-79"/>
                <a:cs typeface="Aharoni" pitchFamily="2" charset="-79"/>
              </a:rPr>
              <a:t>林前</a:t>
            </a:r>
            <a:r>
              <a:rPr lang="en-US" altLang="zh-CN" sz="4400" b="1" dirty="0" smtClean="0">
                <a:latin typeface="Aharoni" pitchFamily="2" charset="-79"/>
                <a:cs typeface="Aharoni" pitchFamily="2" charset="-79"/>
              </a:rPr>
              <a:t>:11)</a:t>
            </a:r>
            <a:endParaRPr lang="en-US" sz="4400" b="1" dirty="0">
              <a:latin typeface="Aharoni" pitchFamily="2" charset="-79"/>
              <a:cs typeface="Aharoni" pitchFamily="2" charset="-79"/>
            </a:endParaRPr>
          </a:p>
        </p:txBody>
      </p:sp>
      <p:sp>
        <p:nvSpPr>
          <p:cNvPr id="3" name="Rectangle 2"/>
          <p:cNvSpPr/>
          <p:nvPr/>
        </p:nvSpPr>
        <p:spPr>
          <a:xfrm>
            <a:off x="0" y="6248400"/>
            <a:ext cx="9144000" cy="6096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latin typeface="Aharoni" pitchFamily="2" charset="-79"/>
                <a:cs typeface="Aharoni" pitchFamily="2" charset="-79"/>
              </a:rPr>
              <a:t>Dangers of Communion </a:t>
            </a:r>
            <a:r>
              <a:rPr lang="en-US" sz="4000" b="1" dirty="0" smtClean="0">
                <a:latin typeface="Arial" pitchFamily="34" charset="0"/>
                <a:cs typeface="Arial" pitchFamily="34" charset="0"/>
              </a:rPr>
              <a:t>(1 </a:t>
            </a:r>
            <a:r>
              <a:rPr lang="en-US" sz="4000" b="1" dirty="0" err="1" smtClean="0">
                <a:latin typeface="Arial" pitchFamily="34" charset="0"/>
                <a:cs typeface="Arial" pitchFamily="34" charset="0"/>
              </a:rPr>
              <a:t>Cor</a:t>
            </a:r>
            <a:r>
              <a:rPr lang="en-US" sz="4000" b="1" dirty="0" smtClean="0">
                <a:latin typeface="Arial" pitchFamily="34" charset="0"/>
                <a:cs typeface="Arial" pitchFamily="34" charset="0"/>
              </a:rPr>
              <a:t>: 11)</a:t>
            </a:r>
            <a:endParaRPr lang="en-US" sz="4000" b="1" dirty="0">
              <a:latin typeface="Arial" pitchFamily="34" charset="0"/>
              <a:cs typeface="Arial" pitchFamily="34" charset="0"/>
            </a:endParaRPr>
          </a:p>
        </p:txBody>
      </p:sp>
      <p:sp>
        <p:nvSpPr>
          <p:cNvPr id="4" name="TextBox 3"/>
          <p:cNvSpPr txBox="1"/>
          <p:nvPr/>
        </p:nvSpPr>
        <p:spPr>
          <a:xfrm>
            <a:off x="0" y="1066800"/>
            <a:ext cx="9144000" cy="4678204"/>
          </a:xfrm>
          <a:prstGeom prst="rect">
            <a:avLst/>
          </a:prstGeom>
          <a:noFill/>
        </p:spPr>
        <p:txBody>
          <a:bodyPr wrap="square" rtlCol="0">
            <a:spAutoFit/>
          </a:bodyPr>
          <a:lstStyle/>
          <a:p>
            <a:pPr marL="0" lvl="3">
              <a:buFont typeface="Arial" pitchFamily="34" charset="0"/>
              <a:buChar char="•"/>
            </a:pPr>
            <a:r>
              <a:rPr lang="zh-CN" altLang="en-US" sz="48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忽视教会分裂</a:t>
            </a:r>
            <a:endParaRPr lang="en-US" sz="48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lvl="0"/>
            <a:r>
              <a:rPr lang="en-US" b="1" dirty="0" smtClean="0">
                <a:solidFill>
                  <a:schemeClr val="accent4">
                    <a:lumMod val="50000"/>
                  </a:schemeClr>
                </a:solidFill>
                <a:latin typeface="Arial" pitchFamily="34" charset="0"/>
                <a:cs typeface="Arial" pitchFamily="34" charset="0"/>
              </a:rPr>
              <a:t>IGNORING CHURCH DIVISION</a:t>
            </a:r>
          </a:p>
          <a:p>
            <a:pPr lvl="0"/>
            <a:endParaRPr lang="en-US" b="1" dirty="0" smtClean="0">
              <a:solidFill>
                <a:schemeClr val="accent4">
                  <a:lumMod val="50000"/>
                </a:schemeClr>
              </a:solidFill>
            </a:endParaRPr>
          </a:p>
          <a:p>
            <a:pPr marL="165100" indent="-165100">
              <a:buFont typeface="Arial" pitchFamily="34" charset="0"/>
              <a:buChar char="•"/>
            </a:pPr>
            <a:r>
              <a:rPr lang="en-US"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我现今吩咐你们的话</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不是称赞你们</a:t>
            </a:r>
            <a:r>
              <a:rPr lang="en-US" altLang="zh-CN" sz="4000" b="1" dirty="0" smtClean="0">
                <a:solidFill>
                  <a:schemeClr val="accent4">
                    <a:lumMod val="50000"/>
                  </a:schemeClr>
                </a:solidFill>
                <a:effectLst>
                  <a:outerShdw blurRad="38100" dist="38100" dir="2700000" algn="tl">
                    <a:srgbClr val="000000">
                      <a:alpha val="43137"/>
                    </a:srgbClr>
                  </a:outerShdw>
                </a:effectLst>
              </a:rPr>
              <a:t>,  </a:t>
            </a:r>
            <a:r>
              <a:rPr lang="zh-CN" altLang="en-US" sz="4000" b="1" dirty="0" smtClean="0">
                <a:solidFill>
                  <a:schemeClr val="accent4">
                    <a:lumMod val="50000"/>
                  </a:schemeClr>
                </a:solidFill>
                <a:effectLst>
                  <a:outerShdw blurRad="38100" dist="38100" dir="2700000" algn="tl">
                    <a:srgbClr val="000000">
                      <a:alpha val="43137"/>
                    </a:srgbClr>
                  </a:outerShdw>
                </a:effectLst>
              </a:rPr>
              <a:t>因为你们聚会</a:t>
            </a:r>
            <a:r>
              <a:rPr lang="zh-CN" altLang="en-US" sz="4000" b="1" dirty="0" smtClean="0">
                <a:effectLst>
                  <a:outerShdw blurRad="38100" dist="38100" dir="2700000" algn="tl">
                    <a:srgbClr val="000000">
                      <a:alpha val="43137"/>
                    </a:srgbClr>
                  </a:outerShdw>
                </a:effectLst>
              </a:rPr>
              <a:t>不是受益</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乃是招损</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第一</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我听说你们聚会的时候</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彼此分门别类，我也稍微地信这话。</a:t>
            </a:r>
            <a:r>
              <a:rPr lang="en-US" sz="4000" b="1" dirty="0" smtClean="0">
                <a:solidFill>
                  <a:schemeClr val="accent4">
                    <a:lumMod val="50000"/>
                  </a:schemeClr>
                </a:solidFill>
                <a:effectLst>
                  <a:outerShdw blurRad="38100" dist="38100" dir="2700000" algn="tl">
                    <a:srgbClr val="000000">
                      <a:alpha val="43137"/>
                    </a:srgbClr>
                  </a:outerShdw>
                </a:effectLst>
              </a:rPr>
              <a:t>”</a:t>
            </a:r>
          </a:p>
          <a:p>
            <a:r>
              <a:rPr lang="en-US" b="1" dirty="0" smtClean="0">
                <a:solidFill>
                  <a:schemeClr val="accent4">
                    <a:lumMod val="50000"/>
                  </a:schemeClr>
                </a:solidFill>
                <a:latin typeface="Arial" pitchFamily="34" charset="0"/>
                <a:cs typeface="Arial" pitchFamily="34" charset="0"/>
              </a:rPr>
              <a:t>“</a:t>
            </a:r>
            <a:r>
              <a:rPr lang="en-US" dirty="0" smtClean="0"/>
              <a:t> In the following directives I have no praise for you, for your meetings do </a:t>
            </a:r>
            <a:r>
              <a:rPr lang="en-US" b="1" dirty="0" smtClean="0"/>
              <a:t>more harm than good</a:t>
            </a:r>
            <a:r>
              <a:rPr lang="en-US" dirty="0" smtClean="0"/>
              <a:t>.  In the first place, I hear that when you come together as a church, there are divisions among you, and to some extent I believe it. </a:t>
            </a:r>
            <a:r>
              <a:rPr lang="en-US" baseline="30000" dirty="0" smtClean="0"/>
              <a:t>“</a:t>
            </a:r>
            <a:r>
              <a:rPr lang="en-US" dirty="0" smtClean="0"/>
              <a:t> </a:t>
            </a:r>
            <a:endParaRPr lang="en-US" b="1" dirty="0" smtClean="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4800" b="1" dirty="0" smtClean="0">
                <a:latin typeface="Aharoni" pitchFamily="2" charset="-79"/>
                <a:cs typeface="Aharoni" pitchFamily="2" charset="-79"/>
              </a:rPr>
              <a:t>混乱圣餐的危险</a:t>
            </a:r>
            <a:r>
              <a:rPr lang="en-US" altLang="zh-CN" sz="4800" b="1" dirty="0" smtClean="0">
                <a:latin typeface="Aharoni" pitchFamily="2" charset="-79"/>
                <a:cs typeface="Aharoni" pitchFamily="2" charset="-79"/>
              </a:rPr>
              <a:t>(</a:t>
            </a:r>
            <a:r>
              <a:rPr lang="zh-CN" altLang="en-US" sz="4800" b="1" dirty="0" smtClean="0">
                <a:latin typeface="Aharoni" pitchFamily="2" charset="-79"/>
                <a:cs typeface="Aharoni" pitchFamily="2" charset="-79"/>
              </a:rPr>
              <a:t>林前</a:t>
            </a:r>
            <a:r>
              <a:rPr lang="en-US" altLang="zh-CN" sz="4800" b="1" dirty="0" smtClean="0">
                <a:latin typeface="Aharoni" pitchFamily="2" charset="-79"/>
                <a:cs typeface="Aharoni" pitchFamily="2" charset="-79"/>
              </a:rPr>
              <a:t>:11)</a:t>
            </a:r>
            <a:endParaRPr lang="en-US" altLang="zh-CN" sz="4800" b="1" dirty="0">
              <a:latin typeface="Aharoni" pitchFamily="2" charset="-79"/>
              <a:cs typeface="Aharoni" pitchFamily="2" charset="-79"/>
            </a:endParaRPr>
          </a:p>
        </p:txBody>
      </p:sp>
      <p:sp>
        <p:nvSpPr>
          <p:cNvPr id="3" name="Rectangle 2"/>
          <p:cNvSpPr/>
          <p:nvPr/>
        </p:nvSpPr>
        <p:spPr>
          <a:xfrm>
            <a:off x="0" y="6248400"/>
            <a:ext cx="9144000" cy="6096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latin typeface="Aharoni" pitchFamily="2" charset="-79"/>
                <a:cs typeface="Aharoni" pitchFamily="2" charset="-79"/>
              </a:rPr>
              <a:t>Dangers of Communion </a:t>
            </a:r>
            <a:r>
              <a:rPr lang="en-US" sz="4000" b="1" dirty="0" smtClean="0">
                <a:latin typeface="Arial" pitchFamily="34" charset="0"/>
                <a:cs typeface="Arial" pitchFamily="34" charset="0"/>
              </a:rPr>
              <a:t>(1 </a:t>
            </a:r>
            <a:r>
              <a:rPr lang="en-US" sz="4000" b="1" dirty="0" err="1" smtClean="0">
                <a:latin typeface="Arial" pitchFamily="34" charset="0"/>
                <a:cs typeface="Arial" pitchFamily="34" charset="0"/>
              </a:rPr>
              <a:t>Cor</a:t>
            </a:r>
            <a:r>
              <a:rPr lang="en-US" sz="4000" b="1" dirty="0" smtClean="0">
                <a:latin typeface="Arial" pitchFamily="34" charset="0"/>
                <a:cs typeface="Arial" pitchFamily="34" charset="0"/>
              </a:rPr>
              <a:t>: 11)</a:t>
            </a:r>
            <a:endParaRPr lang="en-US" sz="4000" b="1" dirty="0">
              <a:latin typeface="Arial" pitchFamily="34" charset="0"/>
              <a:cs typeface="Arial" pitchFamily="34" charset="0"/>
            </a:endParaRPr>
          </a:p>
        </p:txBody>
      </p:sp>
      <p:sp>
        <p:nvSpPr>
          <p:cNvPr id="4" name="TextBox 3"/>
          <p:cNvSpPr txBox="1"/>
          <p:nvPr/>
        </p:nvSpPr>
        <p:spPr>
          <a:xfrm>
            <a:off x="0" y="1066800"/>
            <a:ext cx="9144000" cy="4708981"/>
          </a:xfrm>
          <a:prstGeom prst="rect">
            <a:avLst/>
          </a:prstGeom>
          <a:noFill/>
        </p:spPr>
        <p:txBody>
          <a:bodyPr wrap="square" rtlCol="0">
            <a:spAutoFit/>
          </a:bodyPr>
          <a:lstStyle/>
          <a:p>
            <a:pPr marL="0" lvl="3">
              <a:buFont typeface="Arial" pitchFamily="34" charset="0"/>
              <a:buChar char="•"/>
            </a:pPr>
            <a:r>
              <a:rPr lang="zh-CN" altLang="en-US" sz="48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视之为普通餐饮，而非圣礼</a:t>
            </a:r>
            <a:endParaRPr lang="en-US" sz="48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lvl="0"/>
            <a:r>
              <a:rPr lang="en-US" b="1" dirty="0" smtClean="0">
                <a:solidFill>
                  <a:schemeClr val="accent4">
                    <a:lumMod val="50000"/>
                  </a:schemeClr>
                </a:solidFill>
                <a:latin typeface="Arial" pitchFamily="34" charset="0"/>
                <a:ea typeface="Calibri" pitchFamily="34" charset="0"/>
                <a:cs typeface="Arial" pitchFamily="34" charset="0"/>
              </a:rPr>
              <a:t>TREATING IT LIKE A MEAL, NOT A SACRAMENT</a:t>
            </a:r>
          </a:p>
          <a:p>
            <a:pPr lvl="0"/>
            <a:endParaRPr lang="en-US" b="1" dirty="0" smtClean="0">
              <a:solidFill>
                <a:schemeClr val="accent4">
                  <a:lumMod val="50000"/>
                </a:schemeClr>
              </a:solidFill>
            </a:endParaRPr>
          </a:p>
          <a:p>
            <a:pPr marL="165100" lvl="0" indent="-165100">
              <a:buFont typeface="Arial" pitchFamily="34" charset="0"/>
              <a:buChar char="•"/>
            </a:pPr>
            <a:r>
              <a:rPr lang="zh-CN" altLang="en-US" sz="3800" b="1" dirty="0" smtClean="0">
                <a:solidFill>
                  <a:srgbClr val="7030A0"/>
                </a:solidFill>
                <a:effectLst>
                  <a:outerShdw blurRad="38100" dist="38100" dir="2700000" algn="tl">
                    <a:srgbClr val="000000">
                      <a:alpha val="43137"/>
                    </a:srgbClr>
                  </a:outerShdw>
                </a:effectLst>
              </a:rPr>
              <a:t>你们聚会的时候</a:t>
            </a:r>
            <a:r>
              <a:rPr lang="en-US" altLang="zh-CN" sz="3800" b="1" dirty="0" smtClean="0">
                <a:solidFill>
                  <a:srgbClr val="7030A0"/>
                </a:solidFill>
                <a:effectLst>
                  <a:outerShdw blurRad="38100" dist="38100" dir="2700000" algn="tl">
                    <a:srgbClr val="000000">
                      <a:alpha val="43137"/>
                    </a:srgbClr>
                  </a:outerShdw>
                </a:effectLst>
              </a:rPr>
              <a:t>,</a:t>
            </a:r>
            <a:r>
              <a:rPr lang="zh-CN" altLang="en-US" sz="3800" b="1" dirty="0" smtClean="0">
                <a:solidFill>
                  <a:srgbClr val="7030A0"/>
                </a:solidFill>
                <a:effectLst>
                  <a:outerShdw blurRad="38100" dist="38100" dir="2700000" algn="tl">
                    <a:srgbClr val="000000">
                      <a:alpha val="43137"/>
                    </a:srgbClr>
                  </a:outerShdw>
                </a:effectLst>
              </a:rPr>
              <a:t>算不得吃主的晚餐</a:t>
            </a:r>
            <a:r>
              <a:rPr lang="en-US" altLang="zh-CN" sz="3800" b="1" dirty="0" smtClean="0">
                <a:solidFill>
                  <a:srgbClr val="7030A0"/>
                </a:solidFill>
                <a:effectLst>
                  <a:outerShdw blurRad="38100" dist="38100" dir="2700000" algn="tl">
                    <a:srgbClr val="000000">
                      <a:alpha val="43137"/>
                    </a:srgbClr>
                  </a:outerShdw>
                </a:effectLst>
              </a:rPr>
              <a:t>;</a:t>
            </a:r>
            <a:r>
              <a:rPr lang="zh-CN" altLang="en-US" sz="3800" b="1" dirty="0" smtClean="0">
                <a:solidFill>
                  <a:srgbClr val="7030A0"/>
                </a:solidFill>
                <a:effectLst>
                  <a:outerShdw blurRad="38100" dist="38100" dir="2700000" algn="tl">
                    <a:srgbClr val="000000">
                      <a:alpha val="43137"/>
                    </a:srgbClr>
                  </a:outerShdw>
                </a:effectLst>
              </a:rPr>
              <a:t>因为吃的时候</a:t>
            </a:r>
            <a:r>
              <a:rPr lang="en-US" altLang="zh-CN" sz="3800" b="1" dirty="0" smtClean="0">
                <a:solidFill>
                  <a:srgbClr val="7030A0"/>
                </a:solidFill>
                <a:effectLst>
                  <a:outerShdw blurRad="38100" dist="38100" dir="2700000" algn="tl">
                    <a:srgbClr val="000000">
                      <a:alpha val="43137"/>
                    </a:srgbClr>
                  </a:outerShdw>
                </a:effectLst>
              </a:rPr>
              <a:t>,</a:t>
            </a:r>
            <a:r>
              <a:rPr lang="zh-CN" altLang="en-US" sz="3800" b="1" dirty="0" smtClean="0">
                <a:solidFill>
                  <a:srgbClr val="7030A0"/>
                </a:solidFill>
                <a:effectLst>
                  <a:outerShdw blurRad="38100" dist="38100" dir="2700000" algn="tl">
                    <a:srgbClr val="000000">
                      <a:alpha val="43137"/>
                    </a:srgbClr>
                  </a:outerShdw>
                </a:effectLst>
              </a:rPr>
              <a:t>各人先吃自己的饭</a:t>
            </a:r>
            <a:r>
              <a:rPr lang="en-US" altLang="zh-CN" sz="3800" b="1" dirty="0" smtClean="0">
                <a:solidFill>
                  <a:srgbClr val="7030A0"/>
                </a:solidFill>
                <a:effectLst>
                  <a:outerShdw blurRad="38100" dist="38100" dir="2700000" algn="tl">
                    <a:srgbClr val="000000">
                      <a:alpha val="43137"/>
                    </a:srgbClr>
                  </a:outerShdw>
                </a:effectLst>
              </a:rPr>
              <a:t>,</a:t>
            </a:r>
            <a:r>
              <a:rPr lang="zh-CN" altLang="en-US" sz="3800" b="1" dirty="0" smtClean="0">
                <a:solidFill>
                  <a:srgbClr val="7030A0"/>
                </a:solidFill>
                <a:effectLst>
                  <a:outerShdw blurRad="38100" dist="38100" dir="2700000" algn="tl">
                    <a:srgbClr val="000000">
                      <a:alpha val="43137"/>
                    </a:srgbClr>
                  </a:outerShdw>
                </a:effectLst>
              </a:rPr>
              <a:t>甚至这个饥饿</a:t>
            </a:r>
            <a:r>
              <a:rPr lang="en-US" altLang="zh-CN" sz="3800" b="1" dirty="0" smtClean="0">
                <a:solidFill>
                  <a:srgbClr val="7030A0"/>
                </a:solidFill>
                <a:effectLst>
                  <a:outerShdw blurRad="38100" dist="38100" dir="2700000" algn="tl">
                    <a:srgbClr val="000000">
                      <a:alpha val="43137"/>
                    </a:srgbClr>
                  </a:outerShdw>
                </a:effectLst>
              </a:rPr>
              <a:t>,</a:t>
            </a:r>
            <a:r>
              <a:rPr lang="zh-CN" altLang="en-US" sz="3800" b="1" dirty="0" smtClean="0">
                <a:solidFill>
                  <a:srgbClr val="7030A0"/>
                </a:solidFill>
                <a:effectLst>
                  <a:outerShdw blurRad="38100" dist="38100" dir="2700000" algn="tl">
                    <a:srgbClr val="000000">
                      <a:alpha val="43137"/>
                    </a:srgbClr>
                  </a:outerShdw>
                </a:effectLst>
              </a:rPr>
              <a:t>那个酒醉</a:t>
            </a:r>
            <a:r>
              <a:rPr lang="en-US" altLang="zh-CN" sz="3800" b="1" dirty="0" smtClean="0">
                <a:solidFill>
                  <a:srgbClr val="7030A0"/>
                </a:solidFill>
                <a:effectLst>
                  <a:outerShdw blurRad="38100" dist="38100" dir="2700000" algn="tl">
                    <a:srgbClr val="000000">
                      <a:alpha val="43137"/>
                    </a:srgbClr>
                  </a:outerShdw>
                </a:effectLst>
              </a:rPr>
              <a:t>.</a:t>
            </a:r>
            <a:r>
              <a:rPr lang="zh-CN" altLang="en-US" sz="3800" b="1" dirty="0" smtClean="0">
                <a:solidFill>
                  <a:srgbClr val="7030A0"/>
                </a:solidFill>
                <a:effectLst>
                  <a:outerShdw blurRad="38100" dist="38100" dir="2700000" algn="tl">
                    <a:srgbClr val="000000">
                      <a:alpha val="43137"/>
                    </a:srgbClr>
                  </a:outerShdw>
                </a:effectLst>
              </a:rPr>
              <a:t>你们要吃喝</a:t>
            </a:r>
            <a:r>
              <a:rPr lang="en-US" altLang="zh-CN" sz="3800" b="1" dirty="0" smtClean="0">
                <a:solidFill>
                  <a:srgbClr val="7030A0"/>
                </a:solidFill>
                <a:effectLst>
                  <a:outerShdw blurRad="38100" dist="38100" dir="2700000" algn="tl">
                    <a:srgbClr val="000000">
                      <a:alpha val="43137"/>
                    </a:srgbClr>
                  </a:outerShdw>
                </a:effectLst>
              </a:rPr>
              <a:t>,</a:t>
            </a:r>
            <a:r>
              <a:rPr lang="zh-CN" altLang="en-US" sz="3800" b="1" dirty="0" smtClean="0">
                <a:solidFill>
                  <a:srgbClr val="7030A0"/>
                </a:solidFill>
                <a:effectLst>
                  <a:outerShdw blurRad="38100" dist="38100" dir="2700000" algn="tl">
                    <a:srgbClr val="000000">
                      <a:alpha val="43137"/>
                    </a:srgbClr>
                  </a:outerShdw>
                </a:effectLst>
              </a:rPr>
              <a:t>难道没有家吗？还是藐视神的教会</a:t>
            </a:r>
            <a:r>
              <a:rPr lang="en-US" altLang="zh-CN" sz="3800" b="1" dirty="0" smtClean="0">
                <a:solidFill>
                  <a:srgbClr val="7030A0"/>
                </a:solidFill>
                <a:effectLst>
                  <a:outerShdw blurRad="38100" dist="38100" dir="2700000" algn="tl">
                    <a:srgbClr val="000000">
                      <a:alpha val="43137"/>
                    </a:srgbClr>
                  </a:outerShdw>
                </a:effectLst>
              </a:rPr>
              <a:t>,</a:t>
            </a:r>
            <a:r>
              <a:rPr lang="zh-CN" altLang="en-US" sz="3800" b="1" dirty="0" smtClean="0">
                <a:solidFill>
                  <a:srgbClr val="7030A0"/>
                </a:solidFill>
                <a:effectLst>
                  <a:outerShdw blurRad="38100" dist="38100" dir="2700000" algn="tl">
                    <a:srgbClr val="000000">
                      <a:alpha val="43137"/>
                    </a:srgbClr>
                  </a:outerShdw>
                </a:effectLst>
              </a:rPr>
              <a:t>叫那没有的羞愧呢？</a:t>
            </a:r>
            <a:endParaRPr lang="en-US" altLang="zh-CN" sz="3800" b="1" dirty="0" smtClean="0">
              <a:solidFill>
                <a:srgbClr val="7030A0"/>
              </a:solidFill>
              <a:effectLst>
                <a:outerShdw blurRad="38100" dist="38100" dir="2700000" algn="tl">
                  <a:srgbClr val="000000">
                    <a:alpha val="43137"/>
                  </a:srgbClr>
                </a:outerShdw>
              </a:effectLst>
            </a:endParaRPr>
          </a:p>
          <a:p>
            <a:r>
              <a:rPr lang="en-US" sz="1600" dirty="0" smtClean="0"/>
              <a:t>“So then, when you come together, it is not the Lord’s Supper you eat, for when you are eating, some of you go ahead with your own private suppers. As a result, one person remains hungry and another gets drunk. </a:t>
            </a:r>
            <a:r>
              <a:rPr lang="en-US" sz="1600" baseline="30000" dirty="0" smtClean="0"/>
              <a:t>22</a:t>
            </a:r>
            <a:r>
              <a:rPr lang="en-US" sz="1600" dirty="0" smtClean="0"/>
              <a:t> Don’t you have homes to eat and drink in? Or do you despise the church of God by humiliating those who have nothing?”</a:t>
            </a:r>
            <a:endParaRPr lang="en-US" sz="1600" b="1" dirty="0" smtClean="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5400" b="1" dirty="0" smtClean="0">
                <a:effectLst>
                  <a:outerShdw blurRad="38100" dist="38100" dir="2700000" algn="tl">
                    <a:srgbClr val="000000">
                      <a:alpha val="43137"/>
                    </a:srgbClr>
                  </a:outerShdw>
                </a:effectLst>
                <a:latin typeface="Aharoni" pitchFamily="2" charset="-79"/>
                <a:cs typeface="Aharoni" pitchFamily="2" charset="-79"/>
              </a:rPr>
              <a:t>混乱圣餐的危险</a:t>
            </a:r>
            <a:r>
              <a:rPr lang="en-US" altLang="zh-CN" sz="4400" b="1" dirty="0" smtClean="0">
                <a:effectLst>
                  <a:outerShdw blurRad="38100" dist="38100" dir="2700000" algn="tl">
                    <a:srgbClr val="000000">
                      <a:alpha val="43137"/>
                    </a:srgbClr>
                  </a:outerShdw>
                </a:effectLst>
                <a:latin typeface="Aharoni" pitchFamily="2" charset="-79"/>
                <a:cs typeface="Aharoni" pitchFamily="2" charset="-79"/>
              </a:rPr>
              <a:t>(</a:t>
            </a:r>
            <a:r>
              <a:rPr lang="zh-CN" altLang="en-US" sz="4400" b="1" dirty="0" smtClean="0">
                <a:effectLst>
                  <a:outerShdw blurRad="38100" dist="38100" dir="2700000" algn="tl">
                    <a:srgbClr val="000000">
                      <a:alpha val="43137"/>
                    </a:srgbClr>
                  </a:outerShdw>
                </a:effectLst>
                <a:latin typeface="Aharoni" pitchFamily="2" charset="-79"/>
                <a:cs typeface="Aharoni" pitchFamily="2" charset="-79"/>
              </a:rPr>
              <a:t>林前</a:t>
            </a:r>
            <a:r>
              <a:rPr lang="en-US" altLang="zh-CN" sz="4400" b="1" dirty="0" smtClean="0">
                <a:effectLst>
                  <a:outerShdw blurRad="38100" dist="38100" dir="2700000" algn="tl">
                    <a:srgbClr val="000000">
                      <a:alpha val="43137"/>
                    </a:srgbClr>
                  </a:outerShdw>
                </a:effectLst>
                <a:latin typeface="Aharoni" pitchFamily="2" charset="-79"/>
                <a:cs typeface="Aharoni" pitchFamily="2" charset="-79"/>
              </a:rPr>
              <a:t>:11)</a:t>
            </a:r>
            <a:endParaRPr lang="en-US" altLang="zh-CN" sz="4400" b="1" dirty="0">
              <a:effectLst>
                <a:outerShdw blurRad="38100" dist="38100" dir="2700000" algn="tl">
                  <a:srgbClr val="000000">
                    <a:alpha val="43137"/>
                  </a:srgbClr>
                </a:outerShdw>
              </a:effectLst>
              <a:latin typeface="Aharoni" pitchFamily="2" charset="-79"/>
              <a:cs typeface="Aharoni" pitchFamily="2" charset="-79"/>
            </a:endParaRPr>
          </a:p>
        </p:txBody>
      </p:sp>
      <p:sp>
        <p:nvSpPr>
          <p:cNvPr id="3" name="Rectangle 2"/>
          <p:cNvSpPr/>
          <p:nvPr/>
        </p:nvSpPr>
        <p:spPr>
          <a:xfrm>
            <a:off x="0" y="6248400"/>
            <a:ext cx="9144000" cy="6096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latin typeface="Aharoni" pitchFamily="2" charset="-79"/>
                <a:cs typeface="Aharoni" pitchFamily="2" charset="-79"/>
              </a:rPr>
              <a:t>Dangers of Communion </a:t>
            </a:r>
            <a:r>
              <a:rPr lang="en-US" sz="4000" b="1" dirty="0" smtClean="0">
                <a:latin typeface="Arial" pitchFamily="34" charset="0"/>
                <a:cs typeface="Arial" pitchFamily="34" charset="0"/>
              </a:rPr>
              <a:t>(1 </a:t>
            </a:r>
            <a:r>
              <a:rPr lang="en-US" sz="4000" b="1" dirty="0" err="1" smtClean="0">
                <a:latin typeface="Arial" pitchFamily="34" charset="0"/>
                <a:cs typeface="Arial" pitchFamily="34" charset="0"/>
              </a:rPr>
              <a:t>Cor</a:t>
            </a:r>
            <a:r>
              <a:rPr lang="en-US" sz="4000" b="1" dirty="0" smtClean="0">
                <a:latin typeface="Arial" pitchFamily="34" charset="0"/>
                <a:cs typeface="Arial" pitchFamily="34" charset="0"/>
              </a:rPr>
              <a:t>: 11)</a:t>
            </a:r>
            <a:endParaRPr lang="en-US" sz="4000" b="1" dirty="0">
              <a:latin typeface="Arial" pitchFamily="34" charset="0"/>
              <a:cs typeface="Arial" pitchFamily="34" charset="0"/>
            </a:endParaRPr>
          </a:p>
        </p:txBody>
      </p:sp>
      <p:sp>
        <p:nvSpPr>
          <p:cNvPr id="4" name="TextBox 3"/>
          <p:cNvSpPr txBox="1"/>
          <p:nvPr/>
        </p:nvSpPr>
        <p:spPr>
          <a:xfrm>
            <a:off x="0" y="869752"/>
            <a:ext cx="9144000" cy="5293757"/>
          </a:xfrm>
          <a:prstGeom prst="rect">
            <a:avLst/>
          </a:prstGeom>
          <a:noFill/>
        </p:spPr>
        <p:txBody>
          <a:bodyPr wrap="square" rtlCol="0">
            <a:spAutoFit/>
          </a:bodyPr>
          <a:lstStyle/>
          <a:p>
            <a:pPr marL="0" lvl="3">
              <a:buFont typeface="Arial" pitchFamily="34" charset="0"/>
              <a:buChar char="•"/>
            </a:pPr>
            <a:r>
              <a:rPr lang="zh-CN" altLang="en-US" sz="54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当存着感恩而行</a:t>
            </a:r>
            <a:r>
              <a:rPr lang="en-US" sz="54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p>
          <a:p>
            <a:pPr lvl="0"/>
            <a:r>
              <a:rPr lang="en-US" b="1" dirty="0" smtClean="0">
                <a:solidFill>
                  <a:schemeClr val="accent4">
                    <a:lumMod val="50000"/>
                  </a:schemeClr>
                </a:solidFill>
                <a:latin typeface="Arial" pitchFamily="34" charset="0"/>
                <a:cs typeface="Arial" pitchFamily="34" charset="0"/>
              </a:rPr>
              <a:t>Should be done with Thanksgiving</a:t>
            </a:r>
          </a:p>
          <a:p>
            <a:pPr lvl="0"/>
            <a:endParaRPr lang="en-US" b="1" dirty="0" smtClean="0">
              <a:solidFill>
                <a:schemeClr val="accent4">
                  <a:lumMod val="50000"/>
                </a:schemeClr>
              </a:solidFill>
            </a:endParaRPr>
          </a:p>
          <a:p>
            <a:pPr marL="165100" indent="-165100">
              <a:buFont typeface="Arial" pitchFamily="34" charset="0"/>
              <a:buChar char="•"/>
            </a:pPr>
            <a:r>
              <a:rPr lang="zh-CN" altLang="en-US" sz="2800" b="1" dirty="0" smtClean="0">
                <a:solidFill>
                  <a:schemeClr val="accent4">
                    <a:lumMod val="50000"/>
                  </a:schemeClr>
                </a:solidFill>
                <a:effectLst>
                  <a:outerShdw blurRad="38100" dist="38100" dir="2700000" algn="tl">
                    <a:srgbClr val="000000">
                      <a:alpha val="43137"/>
                    </a:srgbClr>
                  </a:outerShdw>
                </a:effectLst>
              </a:rPr>
              <a:t>我当日传给你们的</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原是从主领受的</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就是主耶稣被卖的那一夜</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拿起饼来</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祝谢了</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就擘开</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说</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“这是我的身体</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为你们舍的</a:t>
            </a:r>
            <a:r>
              <a:rPr lang="en-US" altLang="zh-CN" sz="2800" b="1" dirty="0" smtClean="0">
                <a:solidFill>
                  <a:schemeClr val="accent4">
                    <a:lumMod val="50000"/>
                  </a:schemeClr>
                </a:solidFill>
                <a:effectLst>
                  <a:outerShdw blurRad="38100" dist="38100" dir="2700000" algn="tl">
                    <a:srgbClr val="000000">
                      <a:alpha val="43137"/>
                    </a:srgbClr>
                  </a:outerShdw>
                </a:effectLst>
              </a:rPr>
              <a:t>. </a:t>
            </a:r>
            <a:r>
              <a:rPr lang="zh-CN" altLang="en-US" sz="2800" b="1" dirty="0" smtClean="0">
                <a:solidFill>
                  <a:schemeClr val="accent4">
                    <a:lumMod val="50000"/>
                  </a:schemeClr>
                </a:solidFill>
                <a:effectLst>
                  <a:outerShdw blurRad="38100" dist="38100" dir="2700000" algn="tl">
                    <a:srgbClr val="000000">
                      <a:alpha val="43137"/>
                    </a:srgbClr>
                  </a:outerShdw>
                </a:effectLst>
              </a:rPr>
              <a:t>你们应当如此行</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为的是记念我</a:t>
            </a:r>
            <a:r>
              <a:rPr lang="en-US" altLang="zh-CN" sz="2800" b="1" dirty="0" smtClean="0">
                <a:solidFill>
                  <a:schemeClr val="accent4">
                    <a:lumMod val="50000"/>
                  </a:schemeClr>
                </a:solidFill>
                <a:effectLst>
                  <a:outerShdw blurRad="38100" dist="38100" dir="2700000" algn="tl">
                    <a:srgbClr val="000000">
                      <a:alpha val="43137"/>
                    </a:srgbClr>
                  </a:outerShdw>
                </a:effectLst>
              </a:rPr>
              <a:t>.” </a:t>
            </a:r>
            <a:r>
              <a:rPr lang="zh-CN" altLang="en-US" sz="2800" b="1" dirty="0" smtClean="0">
                <a:solidFill>
                  <a:schemeClr val="accent4">
                    <a:lumMod val="50000"/>
                  </a:schemeClr>
                </a:solidFill>
                <a:effectLst>
                  <a:outerShdw blurRad="38100" dist="38100" dir="2700000" algn="tl">
                    <a:srgbClr val="000000">
                      <a:alpha val="43137"/>
                    </a:srgbClr>
                  </a:outerShdw>
                </a:effectLst>
              </a:rPr>
              <a:t>饭后</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也照样拿起杯来</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说：“这杯是用我的血所立的新约</a:t>
            </a:r>
            <a:r>
              <a:rPr lang="en-US" altLang="zh-CN" sz="2800" b="1" dirty="0" smtClean="0">
                <a:solidFill>
                  <a:schemeClr val="accent4">
                    <a:lumMod val="50000"/>
                  </a:schemeClr>
                </a:solidFill>
                <a:effectLst>
                  <a:outerShdw blurRad="38100" dist="38100" dir="2700000" algn="tl">
                    <a:srgbClr val="000000">
                      <a:alpha val="43137"/>
                    </a:srgbClr>
                  </a:outerShdw>
                </a:effectLst>
              </a:rPr>
              <a:t>. </a:t>
            </a:r>
            <a:r>
              <a:rPr lang="zh-CN" altLang="en-US" sz="2800" b="1" dirty="0" smtClean="0">
                <a:solidFill>
                  <a:schemeClr val="accent4">
                    <a:lumMod val="50000"/>
                  </a:schemeClr>
                </a:solidFill>
                <a:effectLst>
                  <a:outerShdw blurRad="38100" dist="38100" dir="2700000" algn="tl">
                    <a:srgbClr val="000000">
                      <a:alpha val="43137"/>
                    </a:srgbClr>
                  </a:outerShdw>
                </a:effectLst>
              </a:rPr>
              <a:t>你们每逢喝的时候</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要如此行</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为的是记念我</a:t>
            </a:r>
            <a:r>
              <a:rPr lang="en-US" altLang="zh-CN" sz="2800" b="1" dirty="0" smtClean="0">
                <a:solidFill>
                  <a:schemeClr val="accent4">
                    <a:lumMod val="50000"/>
                  </a:schemeClr>
                </a:solidFill>
                <a:effectLst>
                  <a:outerShdw blurRad="38100" dist="38100" dir="2700000" algn="tl">
                    <a:srgbClr val="000000">
                      <a:alpha val="43137"/>
                    </a:srgbClr>
                  </a:outerShdw>
                </a:effectLst>
              </a:rPr>
              <a:t>.” </a:t>
            </a:r>
            <a:r>
              <a:rPr lang="zh-CN" altLang="en-US" sz="2800" b="1" dirty="0" smtClean="0">
                <a:solidFill>
                  <a:schemeClr val="accent4">
                    <a:lumMod val="50000"/>
                  </a:schemeClr>
                </a:solidFill>
                <a:effectLst>
                  <a:outerShdw blurRad="38100" dist="38100" dir="2700000" algn="tl">
                    <a:srgbClr val="000000">
                      <a:alpha val="43137"/>
                    </a:srgbClr>
                  </a:outerShdw>
                </a:effectLst>
              </a:rPr>
              <a:t>你们每逢吃这饼</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喝这杯</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是表明主的死</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直等到他来。</a:t>
            </a:r>
            <a:endParaRPr lang="en-US" sz="2800" b="1" dirty="0" smtClean="0">
              <a:solidFill>
                <a:schemeClr val="accent4">
                  <a:lumMod val="50000"/>
                </a:schemeClr>
              </a:solidFill>
              <a:effectLst>
                <a:outerShdw blurRad="38100" dist="38100" dir="2700000" algn="tl">
                  <a:srgbClr val="000000">
                    <a:alpha val="43137"/>
                  </a:srgbClr>
                </a:outerShdw>
              </a:effectLst>
            </a:endParaRPr>
          </a:p>
          <a:p>
            <a:r>
              <a:rPr lang="en-US" sz="1600" dirty="0" smtClean="0"/>
              <a:t>“For I received from the Lord what I also passed on to you: The Lord Jesus, on the night he was betrayed, took bread, and when he had given thanks, he broke it and said, “This is my body, which is for you; do this in remembrance of me.” In the same way, after supper he took the cup, saying, “This cup is the new covenant in my blood; do this, whenever you drink it, in remembrance of me.” For whenever you eat this bread and drink this cup, you proclaim the Lord’s death until he comes.”</a:t>
            </a:r>
            <a:endParaRPr lang="en-US" sz="1600" b="1" dirty="0" smtClean="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atin typeface="Aharoni" pitchFamily="2" charset="-79"/>
                <a:cs typeface="Aharoni" pitchFamily="2" charset="-79"/>
              </a:rPr>
              <a:t>混乱圣餐的危险</a:t>
            </a:r>
            <a:r>
              <a:rPr lang="en-US" altLang="zh-CN" sz="4800" b="1" dirty="0" smtClean="0">
                <a:latin typeface="Aharoni" pitchFamily="2" charset="-79"/>
                <a:cs typeface="Aharoni" pitchFamily="2" charset="-79"/>
              </a:rPr>
              <a:t>(</a:t>
            </a:r>
            <a:r>
              <a:rPr lang="zh-CN" altLang="en-US" sz="4800" b="1" dirty="0" smtClean="0">
                <a:latin typeface="Aharoni" pitchFamily="2" charset="-79"/>
                <a:cs typeface="Aharoni" pitchFamily="2" charset="-79"/>
              </a:rPr>
              <a:t>林前</a:t>
            </a:r>
            <a:r>
              <a:rPr lang="en-US" altLang="zh-CN" sz="4800" b="1" dirty="0" smtClean="0">
                <a:latin typeface="Aharoni" pitchFamily="2" charset="-79"/>
                <a:cs typeface="Aharoni" pitchFamily="2" charset="-79"/>
              </a:rPr>
              <a:t>:11)</a:t>
            </a:r>
            <a:endParaRPr lang="en-US" altLang="zh-CN" sz="4800" b="1" dirty="0">
              <a:latin typeface="Aharoni" pitchFamily="2" charset="-79"/>
              <a:cs typeface="Aharoni" pitchFamily="2" charset="-79"/>
            </a:endParaRPr>
          </a:p>
        </p:txBody>
      </p:sp>
      <p:sp>
        <p:nvSpPr>
          <p:cNvPr id="3" name="Rectangle 2"/>
          <p:cNvSpPr/>
          <p:nvPr/>
        </p:nvSpPr>
        <p:spPr>
          <a:xfrm>
            <a:off x="0" y="6248400"/>
            <a:ext cx="9144000" cy="6096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latin typeface="Aharoni" pitchFamily="2" charset="-79"/>
                <a:cs typeface="Aharoni" pitchFamily="2" charset="-79"/>
              </a:rPr>
              <a:t>Dangers of Communion </a:t>
            </a:r>
            <a:r>
              <a:rPr lang="en-US" sz="4000" b="1" dirty="0" smtClean="0">
                <a:latin typeface="Arial" pitchFamily="34" charset="0"/>
                <a:cs typeface="Arial" pitchFamily="34" charset="0"/>
              </a:rPr>
              <a:t>(1 </a:t>
            </a:r>
            <a:r>
              <a:rPr lang="en-US" sz="4000" b="1" dirty="0" err="1" smtClean="0">
                <a:latin typeface="Arial" pitchFamily="34" charset="0"/>
                <a:cs typeface="Arial" pitchFamily="34" charset="0"/>
              </a:rPr>
              <a:t>Cor</a:t>
            </a:r>
            <a:r>
              <a:rPr lang="en-US" sz="4000" b="1" dirty="0" smtClean="0">
                <a:latin typeface="Arial" pitchFamily="34" charset="0"/>
                <a:cs typeface="Arial" pitchFamily="34" charset="0"/>
              </a:rPr>
              <a:t>: 11)</a:t>
            </a:r>
            <a:endParaRPr lang="en-US" sz="4000" b="1" dirty="0">
              <a:latin typeface="Arial" pitchFamily="34" charset="0"/>
              <a:cs typeface="Arial" pitchFamily="34" charset="0"/>
            </a:endParaRPr>
          </a:p>
        </p:txBody>
      </p:sp>
      <p:sp>
        <p:nvSpPr>
          <p:cNvPr id="4" name="TextBox 3"/>
          <p:cNvSpPr txBox="1"/>
          <p:nvPr/>
        </p:nvSpPr>
        <p:spPr>
          <a:xfrm>
            <a:off x="0" y="869752"/>
            <a:ext cx="9144000" cy="5478423"/>
          </a:xfrm>
          <a:prstGeom prst="rect">
            <a:avLst/>
          </a:prstGeom>
          <a:noFill/>
        </p:spPr>
        <p:txBody>
          <a:bodyPr wrap="square" rtlCol="0">
            <a:spAutoFit/>
          </a:bodyPr>
          <a:lstStyle/>
          <a:p>
            <a:pPr marL="0" lvl="3">
              <a:buFont typeface="Arial" pitchFamily="34" charset="0"/>
              <a:buChar char="•"/>
            </a:pPr>
            <a:r>
              <a:rPr lang="zh-CN" altLang="en-US" sz="4800" b="1" dirty="0" smtClean="0">
                <a:solidFill>
                  <a:schemeClr val="accent4">
                    <a:lumMod val="50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不自我省察和悔改而领圣餐会导致疾病或死亡</a:t>
            </a:r>
            <a:endParaRPr lang="en-US" sz="4800" b="1" dirty="0" smtClean="0">
              <a:solidFill>
                <a:schemeClr val="accent4">
                  <a:lumMod val="50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lvl="0"/>
            <a:r>
              <a:rPr lang="en-US" b="1" dirty="0" smtClean="0">
                <a:solidFill>
                  <a:schemeClr val="accent4">
                    <a:lumMod val="50000"/>
                  </a:schemeClr>
                </a:solidFill>
                <a:latin typeface="Arial" pitchFamily="34" charset="0"/>
                <a:cs typeface="Arial" pitchFamily="34" charset="0"/>
              </a:rPr>
              <a:t>Communion without self-examination and repentance can lead to sickness/death</a:t>
            </a:r>
            <a:endParaRPr lang="en-US" b="1" dirty="0" smtClean="0">
              <a:solidFill>
                <a:schemeClr val="accent4">
                  <a:lumMod val="50000"/>
                </a:schemeClr>
              </a:solidFill>
            </a:endParaRPr>
          </a:p>
          <a:p>
            <a:pPr marL="165100" indent="-165100">
              <a:buFont typeface="Arial" pitchFamily="34" charset="0"/>
              <a:buChar char="•"/>
            </a:pPr>
            <a:r>
              <a:rPr lang="zh-CN" altLang="en-US" sz="2800" b="1" dirty="0" smtClean="0">
                <a:solidFill>
                  <a:schemeClr val="accent4">
                    <a:lumMod val="50000"/>
                  </a:schemeClr>
                </a:solidFill>
                <a:effectLst>
                  <a:outerShdw blurRad="38100" dist="38100" dir="2700000" algn="tl">
                    <a:srgbClr val="000000">
                      <a:alpha val="43137"/>
                    </a:srgbClr>
                  </a:outerShdw>
                </a:effectLst>
              </a:rPr>
              <a:t>所以</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无论何人不按理吃主的饼</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喝主的杯</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就是干犯主的身</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主的血了</a:t>
            </a:r>
            <a:r>
              <a:rPr lang="en-US" altLang="zh-CN" sz="2800" b="1" dirty="0" smtClean="0">
                <a:solidFill>
                  <a:schemeClr val="accent4">
                    <a:lumMod val="50000"/>
                  </a:schemeClr>
                </a:solidFill>
                <a:effectLst>
                  <a:outerShdw blurRad="38100" dist="38100" dir="2700000" algn="tl">
                    <a:srgbClr val="000000">
                      <a:alpha val="43137"/>
                    </a:srgbClr>
                  </a:outerShdw>
                </a:effectLst>
              </a:rPr>
              <a:t>. </a:t>
            </a:r>
            <a:r>
              <a:rPr lang="zh-CN" altLang="en-US" sz="2800" b="1" dirty="0" smtClean="0">
                <a:solidFill>
                  <a:schemeClr val="accent4">
                    <a:lumMod val="50000"/>
                  </a:schemeClr>
                </a:solidFill>
                <a:effectLst>
                  <a:outerShdw blurRad="38100" dist="38100" dir="2700000" algn="tl">
                    <a:srgbClr val="000000">
                      <a:alpha val="43137"/>
                    </a:srgbClr>
                  </a:outerShdw>
                </a:effectLst>
              </a:rPr>
              <a:t>人应当自己省察</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然后吃这饼</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喝这杯</a:t>
            </a:r>
            <a:r>
              <a:rPr lang="en-US" altLang="zh-CN" sz="2800" b="1" dirty="0" smtClean="0">
                <a:solidFill>
                  <a:schemeClr val="accent4">
                    <a:lumMod val="50000"/>
                  </a:schemeClr>
                </a:solidFill>
                <a:effectLst>
                  <a:outerShdw blurRad="38100" dist="38100" dir="2700000" algn="tl">
                    <a:srgbClr val="000000">
                      <a:alpha val="43137"/>
                    </a:srgbClr>
                  </a:outerShdw>
                </a:effectLst>
              </a:rPr>
              <a:t>. </a:t>
            </a:r>
            <a:r>
              <a:rPr lang="zh-CN" altLang="en-US" sz="2800" b="1" dirty="0" smtClean="0">
                <a:solidFill>
                  <a:schemeClr val="accent4">
                    <a:lumMod val="50000"/>
                  </a:schemeClr>
                </a:solidFill>
                <a:effectLst>
                  <a:outerShdw blurRad="38100" dist="38100" dir="2700000" algn="tl">
                    <a:srgbClr val="000000">
                      <a:alpha val="43137"/>
                    </a:srgbClr>
                  </a:outerShdw>
                </a:effectLst>
              </a:rPr>
              <a:t>因为人吃喝</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若不分辨是主的身体</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就是吃喝自己的罪了</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 因此，在你们中间有好些软弱的与患病的</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死的也不少</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我们若是先分辨自己</a:t>
            </a:r>
            <a:r>
              <a:rPr lang="en-US" altLang="zh-CN" sz="2800" b="1" dirty="0" smtClean="0">
                <a:solidFill>
                  <a:schemeClr val="accent4">
                    <a:lumMod val="50000"/>
                  </a:schemeClr>
                </a:solidFill>
                <a:effectLst>
                  <a:outerShdw blurRad="38100" dist="38100" dir="2700000" algn="tl">
                    <a:srgbClr val="000000">
                      <a:alpha val="43137"/>
                    </a:srgbClr>
                  </a:outerShdw>
                </a:effectLst>
              </a:rPr>
              <a:t>,</a:t>
            </a:r>
            <a:r>
              <a:rPr lang="zh-CN" altLang="en-US" sz="2800" b="1" dirty="0" smtClean="0">
                <a:solidFill>
                  <a:schemeClr val="accent4">
                    <a:lumMod val="50000"/>
                  </a:schemeClr>
                </a:solidFill>
                <a:effectLst>
                  <a:outerShdw blurRad="38100" dist="38100" dir="2700000" algn="tl">
                    <a:srgbClr val="000000">
                      <a:alpha val="43137"/>
                    </a:srgbClr>
                  </a:outerShdw>
                </a:effectLst>
              </a:rPr>
              <a:t>就不至于受审。 </a:t>
            </a:r>
            <a:endParaRPr lang="en-US" sz="2800" b="1" dirty="0" smtClean="0">
              <a:solidFill>
                <a:schemeClr val="accent4">
                  <a:lumMod val="50000"/>
                </a:schemeClr>
              </a:solidFill>
              <a:effectLst>
                <a:outerShdw blurRad="38100" dist="38100" dir="2700000" algn="tl">
                  <a:srgbClr val="000000">
                    <a:alpha val="43137"/>
                  </a:srgbClr>
                </a:outerShdw>
              </a:effectLst>
            </a:endParaRPr>
          </a:p>
          <a:p>
            <a:r>
              <a:rPr lang="en-US" sz="1600" dirty="0" smtClean="0"/>
              <a:t>“So then, whoever eats the bread or drinks the cup of the Lord in an unworthy manner will be guilty of sinning against the body and blood of the Lord. Everyone ought to examine themselves before they eat of the bread and drink from the cup. For those who eat and drink without discerning the body of Christ eat and drink judgment on themselves. That is why many among you are weak and sick, and a number of you have fallen asleep. But if we were more discerning with regard to ourselves, we would not come under such judgment”</a:t>
            </a:r>
            <a:endParaRPr lang="en-US" sz="1600" b="1" dirty="0" smtClean="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2" name="Picture 8" descr="http://www.chocolatefestival.co.nz/images/chocolate-keyboard.jpg"/>
          <p:cNvPicPr>
            <a:picLocks noChangeAspect="1" noChangeArrowheads="1"/>
          </p:cNvPicPr>
          <p:nvPr/>
        </p:nvPicPr>
        <p:blipFill>
          <a:blip r:embed="rId2" cstate="print"/>
          <a:srcRect/>
          <a:stretch>
            <a:fillRect/>
          </a:stretch>
        </p:blipFill>
        <p:spPr bwMode="auto">
          <a:xfrm rot="19637888">
            <a:off x="4690573" y="4411825"/>
            <a:ext cx="1430270" cy="1045300"/>
          </a:xfrm>
          <a:prstGeom prst="rect">
            <a:avLst/>
          </a:prstGeom>
          <a:noFill/>
        </p:spPr>
      </p:pic>
      <p:sp>
        <p:nvSpPr>
          <p:cNvPr id="2" name="Rectangle 1"/>
          <p:cNvSpPr/>
          <p:nvPr/>
        </p:nvSpPr>
        <p:spPr>
          <a:xfrm>
            <a:off x="0" y="0"/>
            <a:ext cx="9144000" cy="838200"/>
          </a:xfrm>
          <a:prstGeom prst="rect">
            <a:avLst/>
          </a:prstGeom>
          <a:blipFill>
            <a:blip r:embed="rId3"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atin typeface="Aharoni" pitchFamily="2" charset="-79"/>
                <a:cs typeface="Aharoni" pitchFamily="2" charset="-79"/>
              </a:rPr>
              <a:t>有关圣餐的问题</a:t>
            </a:r>
            <a:endParaRPr lang="en-US" sz="6000" b="1" dirty="0">
              <a:latin typeface="Aharoni" pitchFamily="2" charset="-79"/>
              <a:cs typeface="Aharoni" pitchFamily="2" charset="-79"/>
            </a:endParaRPr>
          </a:p>
        </p:txBody>
      </p:sp>
      <p:sp>
        <p:nvSpPr>
          <p:cNvPr id="3" name="Rectangle 2"/>
          <p:cNvSpPr/>
          <p:nvPr/>
        </p:nvSpPr>
        <p:spPr>
          <a:xfrm>
            <a:off x="0" y="6248400"/>
            <a:ext cx="9144000" cy="609600"/>
          </a:xfrm>
          <a:prstGeom prst="rect">
            <a:avLst/>
          </a:prstGeom>
          <a:blipFill>
            <a:blip r:embed="rId3"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latin typeface="Aharoni" pitchFamily="2" charset="-79"/>
                <a:cs typeface="Aharoni" pitchFamily="2" charset="-79"/>
              </a:rPr>
              <a:t>QUESTIONS re: COMMUNION</a:t>
            </a:r>
            <a:endParaRPr lang="en-US" sz="4000" b="1" dirty="0">
              <a:latin typeface="Aharoni" pitchFamily="2" charset="-79"/>
              <a:cs typeface="Aharoni" pitchFamily="2" charset="-79"/>
            </a:endParaRPr>
          </a:p>
        </p:txBody>
      </p:sp>
      <p:sp>
        <p:nvSpPr>
          <p:cNvPr id="4" name="TextBox 3"/>
          <p:cNvSpPr txBox="1"/>
          <p:nvPr/>
        </p:nvSpPr>
        <p:spPr>
          <a:xfrm>
            <a:off x="0" y="1143000"/>
            <a:ext cx="9144000" cy="5170646"/>
          </a:xfrm>
          <a:prstGeom prst="rect">
            <a:avLst/>
          </a:prstGeom>
          <a:noFill/>
        </p:spPr>
        <p:txBody>
          <a:bodyPr wrap="square" rtlCol="0">
            <a:spAutoFit/>
          </a:bodyPr>
          <a:lstStyle/>
          <a:p>
            <a:pPr marL="0" lvl="3">
              <a:buFont typeface="Arial" pitchFamily="34" charset="0"/>
              <a:buChar char="•"/>
            </a:pPr>
            <a:r>
              <a:rPr lang="zh-CN" altLang="en-US" sz="4000" b="1" dirty="0" smtClean="0">
                <a:solidFill>
                  <a:schemeClr val="accent4">
                    <a:lumMod val="50000"/>
                  </a:schemeClr>
                </a:solidFill>
                <a:latin typeface="Arial" pitchFamily="34" charset="0"/>
                <a:ea typeface="Calibri" pitchFamily="34" charset="0"/>
                <a:cs typeface="Arial" pitchFamily="34" charset="0"/>
              </a:rPr>
              <a:t>孩子何时才能领圣餐？</a:t>
            </a:r>
            <a:endParaRPr lang="en-US" sz="4000" b="1" dirty="0" smtClean="0">
              <a:solidFill>
                <a:schemeClr val="accent4">
                  <a:lumMod val="50000"/>
                </a:schemeClr>
              </a:solidFill>
              <a:latin typeface="Arial" pitchFamily="34" charset="0"/>
              <a:ea typeface="Calibri" pitchFamily="34" charset="0"/>
              <a:cs typeface="Arial" pitchFamily="34" charset="0"/>
            </a:endParaRPr>
          </a:p>
          <a:p>
            <a:pPr marL="0" lvl="3">
              <a:buFont typeface="Arial" pitchFamily="34" charset="0"/>
              <a:buChar char="•"/>
            </a:pPr>
            <a:r>
              <a:rPr lang="en-US" sz="2000" b="1" dirty="0" smtClean="0">
                <a:latin typeface="Arial" pitchFamily="34" charset="0"/>
                <a:ea typeface="Calibri" pitchFamily="34" charset="0"/>
                <a:cs typeface="Arial" pitchFamily="34" charset="0"/>
              </a:rPr>
              <a:t>When should a child take their first communion?</a:t>
            </a:r>
          </a:p>
          <a:p>
            <a:pPr marL="0" lvl="3">
              <a:buFont typeface="Arial" pitchFamily="34" charset="0"/>
              <a:buChar char="•"/>
            </a:pPr>
            <a:r>
              <a:rPr lang="en-US" sz="2000" b="1" dirty="0" smtClean="0">
                <a:latin typeface="Arial" pitchFamily="34" charset="0"/>
                <a:cs typeface="Arial" pitchFamily="34" charset="0"/>
              </a:rPr>
              <a:t>         </a:t>
            </a:r>
            <a:r>
              <a:rPr lang="zh-CN" altLang="en-US" sz="3200" b="1" dirty="0" smtClean="0">
                <a:solidFill>
                  <a:srgbClr val="002060"/>
                </a:solidFill>
                <a:latin typeface="Arial" pitchFamily="34" charset="0"/>
                <a:cs typeface="Arial" pitchFamily="34" charset="0"/>
              </a:rPr>
              <a:t>孩子信主并明白圣餐的意义</a:t>
            </a:r>
            <a:endParaRPr lang="en-US" sz="3200" b="1" dirty="0" smtClean="0">
              <a:solidFill>
                <a:srgbClr val="002060"/>
              </a:solidFill>
              <a:latin typeface="Arial" pitchFamily="34" charset="0"/>
              <a:cs typeface="Arial" pitchFamily="34" charset="0"/>
            </a:endParaRPr>
          </a:p>
          <a:p>
            <a:pPr marL="0" lvl="3">
              <a:buFont typeface="Arial" pitchFamily="34" charset="0"/>
              <a:buChar char="•"/>
            </a:pPr>
            <a:endParaRPr lang="en-US" sz="900" b="1" dirty="0" smtClean="0">
              <a:latin typeface="Arial" pitchFamily="34" charset="0"/>
              <a:cs typeface="Arial" pitchFamily="34" charset="0"/>
            </a:endParaRPr>
          </a:p>
          <a:p>
            <a:pPr marL="165100" indent="-165100">
              <a:buFont typeface="Arial" pitchFamily="34" charset="0"/>
              <a:buChar char="•"/>
            </a:pPr>
            <a:r>
              <a:rPr lang="zh-CN" altLang="en-US" sz="3600" b="1" dirty="0" smtClean="0">
                <a:solidFill>
                  <a:schemeClr val="accent4">
                    <a:lumMod val="50000"/>
                  </a:schemeClr>
                </a:solidFill>
                <a:effectLst>
                  <a:outerShdw blurRad="38100" dist="38100" dir="2700000" algn="tl">
                    <a:srgbClr val="000000">
                      <a:alpha val="43137"/>
                    </a:srgbClr>
                  </a:outerShdw>
                </a:effectLst>
              </a:rPr>
              <a:t>我们要多久领一次圣餐？</a:t>
            </a:r>
            <a:endParaRPr lang="en-US" sz="3600" b="1" dirty="0" smtClean="0">
              <a:solidFill>
                <a:schemeClr val="accent4">
                  <a:lumMod val="50000"/>
                </a:schemeClr>
              </a:solidFill>
              <a:effectLst>
                <a:outerShdw blurRad="38100" dist="38100" dir="2700000" algn="tl">
                  <a:srgbClr val="000000">
                    <a:alpha val="43137"/>
                  </a:srgbClr>
                </a:outerShdw>
              </a:effectLst>
            </a:endParaRPr>
          </a:p>
          <a:p>
            <a:pPr marL="165100" indent="-165100">
              <a:buFont typeface="Arial" pitchFamily="34" charset="0"/>
              <a:buChar char="•"/>
            </a:pPr>
            <a:r>
              <a:rPr lang="en-US" sz="2000" b="1" dirty="0" smtClean="0">
                <a:latin typeface="Arial" pitchFamily="34" charset="0"/>
                <a:ea typeface="Calibri" pitchFamily="34" charset="0"/>
                <a:cs typeface="Arial" pitchFamily="34" charset="0"/>
              </a:rPr>
              <a:t>How often should we take communion?</a:t>
            </a:r>
          </a:p>
          <a:p>
            <a:pPr marL="165100" indent="-165100"/>
            <a:r>
              <a:rPr lang="en-US" sz="2000" b="1" dirty="0" smtClean="0">
                <a:latin typeface="Arial" pitchFamily="34" charset="0"/>
                <a:cs typeface="Arial" pitchFamily="34" charset="0"/>
              </a:rPr>
              <a:t>             </a:t>
            </a:r>
            <a:r>
              <a:rPr lang="zh-CN" altLang="en-US" sz="3200" b="1" dirty="0" smtClean="0">
                <a:solidFill>
                  <a:srgbClr val="002060"/>
                </a:solidFill>
                <a:latin typeface="Arial" pitchFamily="34" charset="0"/>
                <a:cs typeface="Arial" pitchFamily="34" charset="0"/>
              </a:rPr>
              <a:t>每季度，每月、每周</a:t>
            </a:r>
            <a:endParaRPr lang="en-US" altLang="zh-CN" sz="3200" b="1" dirty="0" smtClean="0">
              <a:solidFill>
                <a:srgbClr val="002060"/>
              </a:solidFill>
              <a:latin typeface="Arial" pitchFamily="34" charset="0"/>
              <a:cs typeface="Arial" pitchFamily="34" charset="0"/>
            </a:endParaRPr>
          </a:p>
          <a:p>
            <a:pPr marL="165100" indent="-165100"/>
            <a:endParaRPr lang="en-US" altLang="zh-CN" sz="900" b="1" dirty="0" smtClean="0">
              <a:solidFill>
                <a:srgbClr val="002060"/>
              </a:solidFill>
              <a:latin typeface="Arial" pitchFamily="34" charset="0"/>
              <a:cs typeface="Arial" pitchFamily="34" charset="0"/>
            </a:endParaRPr>
          </a:p>
          <a:p>
            <a:pPr marL="165100" indent="-165100"/>
            <a:r>
              <a:rPr lang="zh-CN" altLang="en-US" sz="3600" b="1" dirty="0" smtClean="0">
                <a:solidFill>
                  <a:schemeClr val="accent4">
                    <a:lumMod val="50000"/>
                  </a:schemeClr>
                </a:solidFill>
                <a:latin typeface="Arial" pitchFamily="34" charset="0"/>
                <a:ea typeface="Calibri" pitchFamily="34" charset="0"/>
                <a:cs typeface="Arial" pitchFamily="34" charset="0"/>
              </a:rPr>
              <a:t>我们能否用别的东西                           </a:t>
            </a:r>
            <a:endParaRPr lang="en-US" altLang="zh-CN" sz="3600" b="1" dirty="0" smtClean="0">
              <a:solidFill>
                <a:schemeClr val="accent4">
                  <a:lumMod val="50000"/>
                </a:schemeClr>
              </a:solidFill>
              <a:latin typeface="Arial" pitchFamily="34" charset="0"/>
              <a:ea typeface="Calibri" pitchFamily="34" charset="0"/>
              <a:cs typeface="Arial" pitchFamily="34" charset="0"/>
            </a:endParaRPr>
          </a:p>
          <a:p>
            <a:pPr marL="165100" indent="-165100"/>
            <a:r>
              <a:rPr lang="zh-CN" altLang="en-US" sz="3600" b="1" dirty="0" smtClean="0">
                <a:solidFill>
                  <a:schemeClr val="accent4">
                    <a:lumMod val="50000"/>
                  </a:schemeClr>
                </a:solidFill>
                <a:latin typeface="Arial" pitchFamily="34" charset="0"/>
                <a:ea typeface="Calibri" pitchFamily="34" charset="0"/>
                <a:cs typeface="Arial" pitchFamily="34" charset="0"/>
              </a:rPr>
              <a:t>代替圣餐中的元素？       </a:t>
            </a:r>
            <a:endParaRPr lang="en-US" altLang="zh-CN" sz="3600" b="1" dirty="0" smtClean="0">
              <a:solidFill>
                <a:schemeClr val="accent4">
                  <a:lumMod val="50000"/>
                </a:schemeClr>
              </a:solidFill>
              <a:latin typeface="Arial" pitchFamily="34" charset="0"/>
              <a:ea typeface="Calibri" pitchFamily="34" charset="0"/>
              <a:cs typeface="Arial" pitchFamily="34" charset="0"/>
            </a:endParaRPr>
          </a:p>
          <a:p>
            <a:pPr marL="165100" indent="-165100"/>
            <a:endParaRPr lang="en-US" sz="800" b="1" dirty="0" smtClean="0">
              <a:solidFill>
                <a:schemeClr val="accent4">
                  <a:lumMod val="50000"/>
                </a:schemeClr>
              </a:solidFill>
              <a:latin typeface="Arial" pitchFamily="34" charset="0"/>
              <a:ea typeface="Calibri" pitchFamily="34" charset="0"/>
              <a:cs typeface="Arial" pitchFamily="34" charset="0"/>
            </a:endParaRPr>
          </a:p>
          <a:p>
            <a:pPr marL="0" lvl="3">
              <a:buFont typeface="Arial" pitchFamily="34" charset="0"/>
              <a:buChar char="•"/>
            </a:pPr>
            <a:r>
              <a:rPr lang="en-US" sz="2000" b="1" dirty="0" smtClean="0">
                <a:latin typeface="Arial" pitchFamily="34" charset="0"/>
                <a:ea typeface="Calibri" pitchFamily="34" charset="0"/>
                <a:cs typeface="Arial" pitchFamily="34" charset="0"/>
              </a:rPr>
              <a:t>Can we substitute the elements of communion?</a:t>
            </a:r>
          </a:p>
          <a:p>
            <a:pPr marL="0" lvl="3"/>
            <a:r>
              <a:rPr lang="en-US" sz="2800" b="1" dirty="0" smtClean="0">
                <a:solidFill>
                  <a:srgbClr val="002060"/>
                </a:solidFill>
                <a:latin typeface="Arial" pitchFamily="34" charset="0"/>
                <a:cs typeface="Arial" pitchFamily="34" charset="0"/>
              </a:rPr>
              <a:t>      </a:t>
            </a:r>
            <a:r>
              <a:rPr lang="zh-CN" altLang="en-US" sz="2800" b="1" dirty="0" smtClean="0">
                <a:solidFill>
                  <a:srgbClr val="002060"/>
                </a:solidFill>
                <a:latin typeface="Arial" pitchFamily="34" charset="0"/>
                <a:cs typeface="Arial" pitchFamily="34" charset="0"/>
              </a:rPr>
              <a:t>不能</a:t>
            </a:r>
            <a:r>
              <a:rPr lang="en-US" altLang="zh-CN" sz="2800" b="1" dirty="0" smtClean="0">
                <a:solidFill>
                  <a:srgbClr val="002060"/>
                </a:solidFill>
                <a:latin typeface="Arial" pitchFamily="34" charset="0"/>
                <a:cs typeface="Arial" pitchFamily="34" charset="0"/>
              </a:rPr>
              <a:t>(</a:t>
            </a:r>
            <a:r>
              <a:rPr lang="zh-CN" altLang="en-US" sz="2800" b="1" dirty="0" smtClean="0">
                <a:solidFill>
                  <a:srgbClr val="002060"/>
                </a:solidFill>
                <a:latin typeface="Arial" pitchFamily="34" charset="0"/>
                <a:cs typeface="Arial" pitchFamily="34" charset="0"/>
              </a:rPr>
              <a:t>圣经用的是葡萄酒</a:t>
            </a:r>
            <a:r>
              <a:rPr lang="en-US" altLang="zh-CN" sz="2800" b="1" dirty="0" smtClean="0">
                <a:solidFill>
                  <a:srgbClr val="002060"/>
                </a:solidFill>
                <a:latin typeface="Arial" pitchFamily="34" charset="0"/>
                <a:cs typeface="Arial" pitchFamily="34" charset="0"/>
              </a:rPr>
              <a:t>(</a:t>
            </a:r>
            <a:r>
              <a:rPr lang="zh-CN" altLang="en-US" sz="2800" b="1" dirty="0" smtClean="0">
                <a:solidFill>
                  <a:srgbClr val="002060"/>
                </a:solidFill>
                <a:latin typeface="Arial" pitchFamily="34" charset="0"/>
                <a:cs typeface="Arial" pitchFamily="34" charset="0"/>
              </a:rPr>
              <a:t>汁</a:t>
            </a:r>
            <a:r>
              <a:rPr lang="en-US" altLang="zh-CN" sz="2800" b="1" dirty="0" smtClean="0">
                <a:solidFill>
                  <a:srgbClr val="002060"/>
                </a:solidFill>
                <a:latin typeface="Arial" pitchFamily="34" charset="0"/>
                <a:cs typeface="Arial" pitchFamily="34" charset="0"/>
              </a:rPr>
              <a:t>)</a:t>
            </a:r>
            <a:r>
              <a:rPr lang="zh-CN" altLang="en-US" sz="2800" b="1" dirty="0" smtClean="0">
                <a:solidFill>
                  <a:srgbClr val="002060"/>
                </a:solidFill>
                <a:latin typeface="Arial" pitchFamily="34" charset="0"/>
                <a:cs typeface="Arial" pitchFamily="34" charset="0"/>
              </a:rPr>
              <a:t>，以及无酵饼</a:t>
            </a:r>
            <a:r>
              <a:rPr lang="en-US" altLang="zh-CN" sz="2800" dirty="0" smtClean="0">
                <a:solidFill>
                  <a:srgbClr val="002060"/>
                </a:solidFill>
                <a:latin typeface="Arial" pitchFamily="34" charset="0"/>
                <a:cs typeface="Arial" pitchFamily="34" charset="0"/>
              </a:rPr>
              <a:t>)</a:t>
            </a:r>
            <a:endParaRPr lang="en-US" sz="2800" dirty="0" smtClean="0">
              <a:solidFill>
                <a:srgbClr val="002060"/>
              </a:solidFill>
              <a:latin typeface="Arial" pitchFamily="34" charset="0"/>
              <a:cs typeface="Arial" pitchFamily="34" charset="0"/>
            </a:endParaRPr>
          </a:p>
        </p:txBody>
      </p:sp>
      <p:pic>
        <p:nvPicPr>
          <p:cNvPr id="62466" name="Picture 2" descr="http://stbernardstulsa.org/site/Portals/0/images/Communion_Shadow.jpg"/>
          <p:cNvPicPr>
            <a:picLocks noChangeAspect="1" noChangeArrowheads="1"/>
          </p:cNvPicPr>
          <p:nvPr/>
        </p:nvPicPr>
        <p:blipFill>
          <a:blip r:embed="rId4" cstate="print"/>
          <a:srcRect/>
          <a:stretch>
            <a:fillRect/>
          </a:stretch>
        </p:blipFill>
        <p:spPr bwMode="auto">
          <a:xfrm>
            <a:off x="6838738" y="990600"/>
            <a:ext cx="2152862" cy="144780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2468" name="Picture 4" descr="https://encrypted-tbn1.google.com/images?q=tbn:ANd9GcSmZ-rxbaSyKQEtwebIbvN1aUCI21M1ChLsT83stTlcfqAUY01V7w"/>
          <p:cNvPicPr>
            <a:picLocks noChangeAspect="1" noChangeArrowheads="1"/>
          </p:cNvPicPr>
          <p:nvPr/>
        </p:nvPicPr>
        <p:blipFill>
          <a:blip r:embed="rId5" cstate="print"/>
          <a:srcRect/>
          <a:stretch>
            <a:fillRect/>
          </a:stretch>
        </p:blipFill>
        <p:spPr bwMode="auto">
          <a:xfrm>
            <a:off x="6705600" y="4343400"/>
            <a:ext cx="1806558" cy="1228726"/>
          </a:xfrm>
          <a:prstGeom prst="rect">
            <a:avLst/>
          </a:prstGeom>
          <a:noFill/>
        </p:spPr>
      </p:pic>
      <p:sp>
        <p:nvSpPr>
          <p:cNvPr id="62470" name="AutoShape 6" descr="data:image/jpeg;base64,/9j/4AAQSkZJRgABAQAAAQABAAD/2wBDAAkGBwgHBgkIBwgKCgkLDRYPDQwMDRsUFRAWIB0iIiAdHx8kKDQsJCYxJx8fLT0tMTU3Ojo6Iys/RD84QzQ5Ojf/2wBDAQoKCg0MDRoPDxo3JR8lNzc3Nzc3Nzc3Nzc3Nzc3Nzc3Nzc3Nzc3Nzc3Nzc3Nzc3Nzc3Nzc3Nzc3Nzc3Nzc3Nzf/wAARCACQALQDASIAAhEBAxEB/8QAHAAAAQUBAQEAAAAAAAAAAAAAAAMEBQYHAgEI/8QARRAAAQMDAgIHBAYGCAcBAAAAAQIDBAAFERIhBjETIkFRYXGRB4GhsRQjMkJSwRUzQ2Jy0RYkgpKi4fDxJTRTVGOTssL/xAAYAQADAQEAAAAAAAAAAAAAAAAAAQIDBP/EAB8RAAICAgMBAQEAAAAAAAAAAAABAhESIQMxQRMiUf/aAAwDAQACEQMRAD8A3GiiigAooooAKKKKACiiigArzNclxIzlSdvGsd4u9p0xN2kRLegIgtqLYXnCnccznsFS5JFKLZqdwvUCAdL72V/gQNR/ypBria1rOOmWn+Js1irHG8bfp4zic89Cgc0/Y4rtDwIU6tv+JH51GbNlxQrs2dq6wHv1cxg+awKdhaVAFJBHeKxyJcLXMCuimRzgZI1bgeVR8vib6EpTdnUtC+10HHoKef8ARPhXjN0Fe1SPZ9xkm8xDDuTgTOYGStWEh1Pf599SN14sYYWpmEgOrSestX2Pd31WSqzPCV0WaiqhH4xWR9dDSf4FkflT5ri6Ar9a0+2fIEfA0ZIHxyXhYaKjGL9bXyAmUhKj2OdU/GpFK0qGUkEd4pppktNdnVFFFMQUUUUAFFFFABRRXhOKAPaKjbheoUDKXHNbo/Zt7n/L31Cf0sd6Q/1RHR9g6Q5HwpOSRahJ9Etf+I7VYUtG5y22VO56NBPWVjmcd3LfxqsvcVm6hSYcthLXcw8lRPmedU7jOzTeJLu7clTkIBSENslJIbSOwHPfk5xVSk8H3pk5abbfAP7NwA/4sVm5NvRrHjx7RqQQk5O5J5nOc0i8xGWdDrTSwexaM1lDgv8AawVOCcwlPbqVpHvGRTqJxleo5GZQdA7HUhWak0yXRoUjhizzM67eyCOakjTj0xVJ4nstkip0Wl9xchJ3AVqR5ZpzdOKpdzjtpKkstFA1Nt7Anx76hww/IaU8ctx0DK3FchTsKRDRHFtykAasnbFW+0cNXCcEvSUlhg8tXM+QqR4encLxmGkOy47r6VZC3mtJHkcVbWJ0KQAY8llzu0rBoBRozS4OX61zHP0fBlx46ThKwzq1+J50inja6srAmNMrV3ON6FVrOcg4HoaRdhxZAKX2GnUkYKVoCh8aKQNS/pnsfjttQw/bsHtU25+RFS8Xi+zPJ+sdfZVj7zeR6pzUjceF+GWmVPzITEdsc1NZQT5YrNb3EjxpC3Ld0n0TPVCzlSf8qWgeSVmk3C+MR20fo5xD5cTkvDkAeweNK8G8UO2y5aZS1LiSD9YOeg9igKonD6HpkZLbQUrrEDwq4ojsWVhtTw6SS4MpCuzFJWmN1KNGxxpLElGqO826Mc0KBpas+9m1yEm4TW1q67raVpHgkkHHqK0Ctou1ZyTji6PaKKKokKKK8NAATgE5rIeJPadIVc5US3tIVBbWUBYUUrcxsTnsGc48KnOO+IZE+3yLVw2/GW67qakLVIShaU8ilIJBz2Z9KyOZZLrATmVbpDSByX0Z0+48qzk70jbjjW2W6PxlbXcfSI8pk9pSUuD8jUlHvtnfOG7ihB7nkKb+JGPjWZ5xz2rqoN8jWmsO6SwpLgUcAtrC8+lKTTEtjeu6PltZ+yw31nFDy5J8zWRJWWzlBUk96Tip2VKclpbWVKUVJB35nahDtslL1xO/LaVEjMojRD1VIHWLg/eUeee6qkzYHrm86baWspGotLWE+5OedWNdgdiWlV3u2Y8UbNpJwt5R5JSPHv7q9tfFVniI6MwH2f30FKv5UdEtKWgsnCwZZbVc8KcA/Ug7DzNSXENqVdoTUNt9MSO2clptvKVHszuOVLscR2OUcJuLbS+59Cm/jy+NPwBJTqjlt4f+FYX8qCqiZxJ4Euw/5V6I94KWUKPlkEepqKf4b4ghHUu1yU47WlJX6aTWrqSoLCdCwSdgRg04lKjQW0uzXA0hIzgnc07F814zGmL/AHi2udCJ0tlaeaHVKz6KqftfH11S80iSUvIKwDkb4p7f+KU3NSo4iMOQ9xh1GVKHfns91U9VlnLcedt0WRJjIIOppBWWweQUBRpkvOHui0Xe8SrnKU4+4VAHCEZ2Ap1Y7ZJlvB5KEpabOVKWAU+Rzzrqz2NLUJu5XkmNF6NKgFZCl5G23jTu539BSzHt/UiaTgBOCcZG/vFTVGl30TEy7W+DbpLFuixEOqPWcYb0dc7ZOPCq7NuDktbIUTlIAUonJNN4P1jLyVqSAcZKtgMHmalbKqI/LEdka1/j7PHFLbDSL77OOHHYoRd5SikrbIZa7gfvHz7qv9RvDw02aKj8KdPoSKkq3iqRxTk5SthRRRVEhXhr2vFUAYDxHHS3fri3pGEyXMbcusaaxZEiGD9DkvM559GsjNS/GMR+LxHPTJB1OOqcQSMakncEd9QmQk4JAPcaxo609D/9NSlDTNZizEn/ALiOkn1AB+NILNlkH+s2Zxk9q4b5H+FefnTdRB7q57NqB0n4di0WeRgRLo/GUTsiaxkf3kE/Kr7wlAtdutkdSVR7jckgj6letKcEnYcyceFZ4RSTgBSRtg0JicU9Dv2h3e5XK45nxpLEdgnog82UDPareqf0oIyFA93jVobvd1iI0xrhIQkbBBVqSP7Ksj4Ui7dmZZ/4ta7fMB+04lvoHf7zZT8QaLDFlYUsGk9WlWtGQr8Q5j31Y3I3DEgn6m5W9ROxbcEhAHiFEE+40xfskErxFvzC0nkXozjXrzo0LGQQuKr7DKQzc5BSnkl1WsD13+NS1zuj92aakPuE6kA47jUPG4anSnNEaRbXF4yEmalJV5A4zVl4c4MvswmJMiLhiOs9It4AAA4OQoHCh5Z5UNX0XGbXZCQrdImyEsxmytZPICr5ZrKzw2wqVMcKpenOhteAkjPM9tezpsDhaKuLaAlyQEkOPqOTnOMCqVKu0qS8tTrpJUCnO2d/GldD21bJHiy6Srm6w+4+opWglLeo9XCiP9fIVBqdDaUOOApSo6eX2ie4UpcblDajR+mf1ux2wlLLY3OVEnc7AVCWaYly6pcmgq1nq5OzZ8ByoSfZLmk6ROzW0zIZjuZSg4wAe3vq0ezSC4lbjzx1EApQo8yKhmmC68QByGeVaHwxb/ozkRlAGVp32poma9ZotmQW7awlXPBPqSafVyhAQhKRySMCuq2OVhRRRQAV4TjnXtVbjvipjh20vdG4lU9aNLLfaCfvHy50m6Q0m3SKv7V+JAYbtptbLD7/ACfecSFFodyR+Lx7PljP6QnsL+sQVb92MU7ddW64pxxalrUcqUo5Kj3muCcismzoxpaFmb4hWCtKknkSsVKRpSJKNTA1p7Sg6sGoFSGzzSKh7kFR5SXGVFtQGUqScEeRoWxOTitl5c5UivtqpxeIJzKChzQ+j9/Yj3ipmLdA+0lTzS2lK3GleofIfnTqioyT6HTicimi2zS30tpWAHWhtvrVpGfM16o942xnUk5HrUloZKSfw1zg5xjbxFPsIPNQrwsDJyaAsbdChxBHRY232wMVP2O4XCHbH40eW61GByGkgYSe05xtzG1RiGRt1s+FLrfMSJ0Kj9oFWkY9c+6pZaehCbJShjr5ByftKz5eW1V5Uh6S8pEbUSo/aA2FdS33JzpAWA1n7vbVr4djMfRimO3rcSg5AA5551a/Jjub0NLHwxGdKUSUJecI1EqpHiLh5mPIDlqa0FB6zaSSD4jNW63GM307mofZCcgbDv37ajHSZD42AK1bAdgqXJ2afNUSvDMBx5MZxxGz4BVqHLHMHu7fhWoWSElU5CwMdGDsB2f74qo8MQ0M63sJBSkJzjc9/wCVaJYm0iIHRuVdvhWkUYcrJMcqKKK0MAooooAr/Gt8d4fsplsMpddU6lpKVK04znfODyANYxd5UO8v9PcEXJDnM6XkOgnv3Cc1o/teexa4DOQNUgrI78JI/wD1WWk92ayk9nTxxWI0XbLcFFSZ0tKB2OR/zBNISLc1kCJPZ7yHg4nb/wBePjUjmuTk86kvFEE9GkNkBK46yeWh5Ks/Goy6IcU0NScKSfWrWtsKXjAIx2ikFxWl5JaQPIU7JcLRTIzHSKClZ0A7+NSwfTgZFSy4EftQfdTddtYOcBQ99FkqDXQx6VHLJHnXqXAknQsoJ7Ukj5Uuq1tfdU4DSKrSTyeUKNDqQr9LdQ2rQpJVjbUn86QYvqSrEhpTeRglByM+VBtD+Moez502XZZZORoV5U9EtzJ+HOjSv1TyTg75ykg+/BpK4uNOsIjR06indx0c1+BqHRAnsggNjHgedKoTOTzSqliVm2qaFg3p2wmnkK6ToCgqJKeZI/AsimKRJVsUYpZMSY4MoZUsfu4oCywo4ln3ZpqHPcQoNZKFJbSkknnnSADy7qkrMx0svpFDqtjNVSJBuCH0LEORhJycIPKtJs1tVH6Fp4AFw9KVZ2KBg5+XrU1bNVL8k5HKLbbnnXyE6RlXiTj/AGrvhLicuXBa5K0tx3khBR91sjZJ/n5+FVbiS9JubyYcYHoQv7WcZpSOlLWAEjGOWKu6M3DLs2rNe1X+ErmZUJMZ5WX2UAgnmtHIHzHI+7vqwVonZzNU6CiiimIzb2lWO+3CR9NbaaegxUfVtsklwZ+0SnG58jyrMnz0Z0qy2RzCxgivpU0i/EjyP17DTn8aAfnWbi7NY8tKj5t6RDY6y9Xfg10HARnUkg8sGt7f4S4ekAh2zwyTzKWgk+oqImeznhvo1ONR3mVAfdfUr/6JpYstcqMbSsFexHKuFrCNjg1cbvwhDYcKWXzsc5WgH5YqlqDCr2u2ZKFoOOmJIQds5xmppl5o91A8in1owo91eXpsWacIclwKcLYcy2NQAJIHZ4UyE1pR2dSP4higdoelB7TXARjsrxDqVDZxBz3V70umgLOgK9KM0IkJOBn4107tgg7HtoGeBOKTPM5pxhJOyh5UmtOF78qQCZSCNxSakJHIY8qckAI1HlXJSDsMHG5xvigY2CloPUcWPeanLBJfcZmtrdWpRY6uVcwDyyeWahSO3s76kbc2sMPKaB1KaWNu/T2/67KYCLV2YYlNvOxnFpSCEhDgGT45FPlcWpST0VqRkdrkhSvliq3cHcLbjf8AQTg7b6lbn8q4bakufq4rq/FKCflTM296LrYeOJMe7RnCwy2gKwQjPI8xuTsa3aFJamRW5DKtTbiQoGvmWHYb5MIMa1yljPMNKA9cVsHs+l3K1x24N8bSylxWlsqUnOsnbke35+dOLoiayV+mg0V4NxRWpge0UUUAFM7o6G4yu808qvcQycIKQaT0NLZS7zIy8rfvrMbikp4wKlKBLgGAewEYFaJcRqUo+NZ7xZFcFxakpWAC1pSDnOQTn5isr2bVoYcQTzcbq9IUcjZI8ANqjsb5ApboueHB44Fc9CntW4fLAphTEiN86aA4Wx+sKf7VKGKzsCpxXmqgx452SyD5jNPQqYykT5KFfVSCUnmCAQPUUrGvc1Ox0uJH3Qg09YixF9YoSkjfqjOfWkipKVKDY6udjjFFoKkvQRe5CThcTVv2Ap/I09avBKQVwH07cwoH+VNA4SPDurnVucjIxikxptekyiWhSQSClJ7FV6H0uKOlQydvtfzqHU4SlCQfs5rtonKcc8UqLzJoIUU6kjKMkcqk7QgMpddkvpQyptQWle2MDI+fwNVWQVN9ZWUqIzgHFJqkOL09I4teBgaiTiliP6UTC7qclMdltpIUSCkYI/M++nn9Jbm4ypl6RrbUMadIAI9wFVxCzknvpYKUCNjTonIl0XWUQEB98Np3CekVj506buzzZ1rVqwvpEkk5QQez0qEQHVfZQr0pwmFKUcKSUDGescUUVkfT0J4SIbDydw42lY94zRURwKt1XCFq6ckrTHCCVcyE9UH0AorVPRyNbJ6iiimBy4dKCfCqrd21uLNWtQCgQe2o6XCCskUmiosoMuIpWdqpfF0WQ2GSyFpB1JVoG+9a5It/Pao+RaEuDCkZrJo1UjBPoTyc4QoY8K8+iyD+yX6VtS+HGdWejrk2Bkfs/hQFoxhMN8kZaWBnc6acNw5O/Rx1bnOTtWumxNDk0PSuTZkD9mKNj0ZIizTVbBohPniuhw9MV2AeZrVzaR+Cuf0V+7RsNGYI4alfeWke6k3+HpbaCttQWR2AVqgtOeaaXatAH3KFYOjFUQJLqEBDLmofaISTmncfh+4vKHRsOq3/AA4+dbWzaE5H1Y9KloVlSSOqKpWQ6Ri8Xga5SCCtoDPLKs1Ow/ZpMcxrVjwCc1tUWAywkYbGrxFOgAOQAqsScjJYvstwB0iv8IqWjezSMj7Sh6CtFooxQsmUqP7Pbe0QTjIqQb4KtAH1jWvzqy0U6QsmJRo7UVhthhAQ02kJSkDYCilaKYj/2Q=="/>
          <p:cNvSpPr>
            <a:spLocks noChangeAspect="1" noChangeArrowheads="1"/>
          </p:cNvSpPr>
          <p:nvPr/>
        </p:nvSpPr>
        <p:spPr bwMode="auto">
          <a:xfrm>
            <a:off x="63500" y="-914400"/>
            <a:ext cx="2390775" cy="1914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2474" name="Picture 10" descr="https://encrypted-tbn1.google.com/images?q=tbn:ANd9GcTik1uE5Yaaypsd_iTi88FQWl5xzhCHiH1vxXQL9RJlqpMus98I"/>
          <p:cNvPicPr>
            <a:picLocks noChangeAspect="1" noChangeArrowheads="1"/>
          </p:cNvPicPr>
          <p:nvPr/>
        </p:nvPicPr>
        <p:blipFill>
          <a:blip r:embed="rId6" cstate="print"/>
          <a:srcRect/>
          <a:stretch>
            <a:fillRect/>
          </a:stretch>
        </p:blipFill>
        <p:spPr bwMode="auto">
          <a:xfrm>
            <a:off x="6781800" y="2590800"/>
            <a:ext cx="2209800" cy="169923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53" presetClass="entr" presetSubtype="0" fill="hold" nodeType="withEffect">
                                  <p:stCondLst>
                                    <p:cond delay="0"/>
                                  </p:stCondLst>
                                  <p:childTnLst>
                                    <p:set>
                                      <p:cBhvr>
                                        <p:cTn id="15" dur="1" fill="hold">
                                          <p:stCondLst>
                                            <p:cond delay="0"/>
                                          </p:stCondLst>
                                        </p:cTn>
                                        <p:tgtEl>
                                          <p:spTgt spid="62466"/>
                                        </p:tgtEl>
                                        <p:attrNameLst>
                                          <p:attrName>style.visibility</p:attrName>
                                        </p:attrNameLst>
                                      </p:cBhvr>
                                      <p:to>
                                        <p:strVal val="visible"/>
                                      </p:to>
                                    </p:set>
                                    <p:anim calcmode="lin" valueType="num">
                                      <p:cBhvr>
                                        <p:cTn id="16" dur="500" fill="hold"/>
                                        <p:tgtEl>
                                          <p:spTgt spid="62466"/>
                                        </p:tgtEl>
                                        <p:attrNameLst>
                                          <p:attrName>ppt_w</p:attrName>
                                        </p:attrNameLst>
                                      </p:cBhvr>
                                      <p:tavLst>
                                        <p:tav tm="0">
                                          <p:val>
                                            <p:fltVal val="0"/>
                                          </p:val>
                                        </p:tav>
                                        <p:tav tm="100000">
                                          <p:val>
                                            <p:strVal val="#ppt_w"/>
                                          </p:val>
                                        </p:tav>
                                      </p:tavLst>
                                    </p:anim>
                                    <p:anim calcmode="lin" valueType="num">
                                      <p:cBhvr>
                                        <p:cTn id="17" dur="500" fill="hold"/>
                                        <p:tgtEl>
                                          <p:spTgt spid="62466"/>
                                        </p:tgtEl>
                                        <p:attrNameLst>
                                          <p:attrName>ppt_h</p:attrName>
                                        </p:attrNameLst>
                                      </p:cBhvr>
                                      <p:tavLst>
                                        <p:tav tm="0">
                                          <p:val>
                                            <p:fltVal val="0"/>
                                          </p:val>
                                        </p:tav>
                                        <p:tav tm="100000">
                                          <p:val>
                                            <p:strVal val="#ppt_h"/>
                                          </p:val>
                                        </p:tav>
                                      </p:tavLst>
                                    </p:anim>
                                    <p:animEffect transition="in" filter="fade">
                                      <p:cBhvr>
                                        <p:cTn id="18" dur="500"/>
                                        <p:tgtEl>
                                          <p:spTgt spid="624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62474"/>
                                        </p:tgtEl>
                                        <p:attrNameLst>
                                          <p:attrName>style.visibility</p:attrName>
                                        </p:attrNameLst>
                                      </p:cBhvr>
                                      <p:to>
                                        <p:strVal val="visible"/>
                                      </p:to>
                                    </p:set>
                                    <p:anim calcmode="lin" valueType="num">
                                      <p:cBhvr>
                                        <p:cTn id="38" dur="500" fill="hold"/>
                                        <p:tgtEl>
                                          <p:spTgt spid="62474"/>
                                        </p:tgtEl>
                                        <p:attrNameLst>
                                          <p:attrName>ppt_w</p:attrName>
                                        </p:attrNameLst>
                                      </p:cBhvr>
                                      <p:tavLst>
                                        <p:tav tm="0">
                                          <p:val>
                                            <p:fltVal val="0"/>
                                          </p:val>
                                        </p:tav>
                                        <p:tav tm="100000">
                                          <p:val>
                                            <p:strVal val="#ppt_w"/>
                                          </p:val>
                                        </p:tav>
                                      </p:tavLst>
                                    </p:anim>
                                    <p:anim calcmode="lin" valueType="num">
                                      <p:cBhvr>
                                        <p:cTn id="39" dur="500" fill="hold"/>
                                        <p:tgtEl>
                                          <p:spTgt spid="62474"/>
                                        </p:tgtEl>
                                        <p:attrNameLst>
                                          <p:attrName>ppt_h</p:attrName>
                                        </p:attrNameLst>
                                      </p:cBhvr>
                                      <p:tavLst>
                                        <p:tav tm="0">
                                          <p:val>
                                            <p:fltVal val="0"/>
                                          </p:val>
                                        </p:tav>
                                        <p:tav tm="100000">
                                          <p:val>
                                            <p:strVal val="#ppt_h"/>
                                          </p:val>
                                        </p:tav>
                                      </p:tavLst>
                                    </p:anim>
                                    <p:animEffect transition="in" filter="fade">
                                      <p:cBhvr>
                                        <p:cTn id="40" dur="500"/>
                                        <p:tgtEl>
                                          <p:spTgt spid="62474"/>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500"/>
                                        <p:tgtEl>
                                          <p:spTgt spid="4">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2" end="12"/>
                                            </p:txEl>
                                          </p:spTgt>
                                        </p:tgtEl>
                                        <p:attrNameLst>
                                          <p:attrName>style.visibility</p:attrName>
                                        </p:attrNameLst>
                                      </p:cBhvr>
                                      <p:to>
                                        <p:strVal val="visible"/>
                                      </p:to>
                                    </p:set>
                                    <p:animEffect transition="in" filter="fade">
                                      <p:cBhvr>
                                        <p:cTn id="46" dur="500"/>
                                        <p:tgtEl>
                                          <p:spTgt spid="4">
                                            <p:txEl>
                                              <p:pRg st="12" end="12"/>
                                            </p:txEl>
                                          </p:spTgt>
                                        </p:tgtEl>
                                      </p:cBhvr>
                                    </p:animEffect>
                                  </p:childTnLst>
                                </p:cTn>
                              </p:par>
                              <p:par>
                                <p:cTn id="47" presetID="53" presetClass="entr" presetSubtype="0" fill="hold" nodeType="withEffect">
                                  <p:stCondLst>
                                    <p:cond delay="0"/>
                                  </p:stCondLst>
                                  <p:childTnLst>
                                    <p:set>
                                      <p:cBhvr>
                                        <p:cTn id="48" dur="1" fill="hold">
                                          <p:stCondLst>
                                            <p:cond delay="0"/>
                                          </p:stCondLst>
                                        </p:cTn>
                                        <p:tgtEl>
                                          <p:spTgt spid="62472"/>
                                        </p:tgtEl>
                                        <p:attrNameLst>
                                          <p:attrName>style.visibility</p:attrName>
                                        </p:attrNameLst>
                                      </p:cBhvr>
                                      <p:to>
                                        <p:strVal val="visible"/>
                                      </p:to>
                                    </p:set>
                                    <p:anim calcmode="lin" valueType="num">
                                      <p:cBhvr>
                                        <p:cTn id="49" dur="500" fill="hold"/>
                                        <p:tgtEl>
                                          <p:spTgt spid="62472"/>
                                        </p:tgtEl>
                                        <p:attrNameLst>
                                          <p:attrName>ppt_w</p:attrName>
                                        </p:attrNameLst>
                                      </p:cBhvr>
                                      <p:tavLst>
                                        <p:tav tm="0">
                                          <p:val>
                                            <p:fltVal val="0"/>
                                          </p:val>
                                        </p:tav>
                                        <p:tav tm="100000">
                                          <p:val>
                                            <p:strVal val="#ppt_w"/>
                                          </p:val>
                                        </p:tav>
                                      </p:tavLst>
                                    </p:anim>
                                    <p:anim calcmode="lin" valueType="num">
                                      <p:cBhvr>
                                        <p:cTn id="50" dur="500" fill="hold"/>
                                        <p:tgtEl>
                                          <p:spTgt spid="62472"/>
                                        </p:tgtEl>
                                        <p:attrNameLst>
                                          <p:attrName>ppt_h</p:attrName>
                                        </p:attrNameLst>
                                      </p:cBhvr>
                                      <p:tavLst>
                                        <p:tav tm="0">
                                          <p:val>
                                            <p:fltVal val="0"/>
                                          </p:val>
                                        </p:tav>
                                        <p:tav tm="100000">
                                          <p:val>
                                            <p:strVal val="#ppt_h"/>
                                          </p:val>
                                        </p:tav>
                                      </p:tavLst>
                                    </p:anim>
                                    <p:animEffect transition="in" filter="fade">
                                      <p:cBhvr>
                                        <p:cTn id="51" dur="500"/>
                                        <p:tgtEl>
                                          <p:spTgt spid="62472"/>
                                        </p:tgtEl>
                                      </p:cBhvr>
                                    </p:animEffect>
                                  </p:childTnLst>
                                </p:cTn>
                              </p:par>
                              <p:par>
                                <p:cTn id="52" presetID="53" presetClass="entr" presetSubtype="0" fill="hold" nodeType="withEffect">
                                  <p:stCondLst>
                                    <p:cond delay="0"/>
                                  </p:stCondLst>
                                  <p:childTnLst>
                                    <p:set>
                                      <p:cBhvr>
                                        <p:cTn id="53" dur="1" fill="hold">
                                          <p:stCondLst>
                                            <p:cond delay="0"/>
                                          </p:stCondLst>
                                        </p:cTn>
                                        <p:tgtEl>
                                          <p:spTgt spid="62468"/>
                                        </p:tgtEl>
                                        <p:attrNameLst>
                                          <p:attrName>style.visibility</p:attrName>
                                        </p:attrNameLst>
                                      </p:cBhvr>
                                      <p:to>
                                        <p:strVal val="visible"/>
                                      </p:to>
                                    </p:set>
                                    <p:anim calcmode="lin" valueType="num">
                                      <p:cBhvr>
                                        <p:cTn id="54" dur="500" fill="hold"/>
                                        <p:tgtEl>
                                          <p:spTgt spid="62468"/>
                                        </p:tgtEl>
                                        <p:attrNameLst>
                                          <p:attrName>ppt_w</p:attrName>
                                        </p:attrNameLst>
                                      </p:cBhvr>
                                      <p:tavLst>
                                        <p:tav tm="0">
                                          <p:val>
                                            <p:fltVal val="0"/>
                                          </p:val>
                                        </p:tav>
                                        <p:tav tm="100000">
                                          <p:val>
                                            <p:strVal val="#ppt_w"/>
                                          </p:val>
                                        </p:tav>
                                      </p:tavLst>
                                    </p:anim>
                                    <p:anim calcmode="lin" valueType="num">
                                      <p:cBhvr>
                                        <p:cTn id="55" dur="500" fill="hold"/>
                                        <p:tgtEl>
                                          <p:spTgt spid="62468"/>
                                        </p:tgtEl>
                                        <p:attrNameLst>
                                          <p:attrName>ppt_h</p:attrName>
                                        </p:attrNameLst>
                                      </p:cBhvr>
                                      <p:tavLst>
                                        <p:tav tm="0">
                                          <p:val>
                                            <p:fltVal val="0"/>
                                          </p:val>
                                        </p:tav>
                                        <p:tav tm="100000">
                                          <p:val>
                                            <p:strVal val="#ppt_h"/>
                                          </p:val>
                                        </p:tav>
                                      </p:tavLst>
                                    </p:anim>
                                    <p:animEffect transition="in" filter="fade">
                                      <p:cBhvr>
                                        <p:cTn id="56"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atin typeface="Aharoni" pitchFamily="2" charset="-79"/>
                <a:cs typeface="Aharoni" pitchFamily="2" charset="-79"/>
              </a:rPr>
              <a:t>定义</a:t>
            </a:r>
            <a:endParaRPr lang="en-US" sz="6000" b="1" dirty="0">
              <a:latin typeface="Aharoni" pitchFamily="2" charset="-79"/>
              <a:cs typeface="Aharoni" pitchFamily="2" charset="-79"/>
            </a:endParaRPr>
          </a:p>
        </p:txBody>
      </p:sp>
      <p:sp>
        <p:nvSpPr>
          <p:cNvPr id="3" name="Rectangle 2"/>
          <p:cNvSpPr/>
          <p:nvPr/>
        </p:nvSpPr>
        <p:spPr>
          <a:xfrm>
            <a:off x="0" y="6248400"/>
            <a:ext cx="9144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latin typeface="Aharoni" pitchFamily="2" charset="-79"/>
                <a:cs typeface="Aharoni" pitchFamily="2" charset="-79"/>
              </a:rPr>
              <a:t>DEFINITIONS</a:t>
            </a:r>
            <a:endParaRPr lang="en-US" sz="4000" b="1" dirty="0">
              <a:latin typeface="Aharoni" pitchFamily="2" charset="-79"/>
              <a:cs typeface="Aharoni" pitchFamily="2" charset="-79"/>
            </a:endParaRPr>
          </a:p>
        </p:txBody>
      </p:sp>
      <p:sp>
        <p:nvSpPr>
          <p:cNvPr id="5" name="TextBox 4"/>
          <p:cNvSpPr txBox="1"/>
          <p:nvPr/>
        </p:nvSpPr>
        <p:spPr>
          <a:xfrm>
            <a:off x="0" y="1143000"/>
            <a:ext cx="9144000" cy="5016758"/>
          </a:xfrm>
          <a:prstGeom prst="rect">
            <a:avLst/>
          </a:prstGeom>
          <a:noFill/>
        </p:spPr>
        <p:txBody>
          <a:bodyPr wrap="square" rtlCol="0">
            <a:spAutoFit/>
          </a:bodyPr>
          <a:lstStyle/>
          <a:p>
            <a:pPr marL="465138" indent="-465138"/>
            <a:r>
              <a:rPr lang="zh-CN" altLang="en-US" sz="3200" b="1" dirty="0" smtClean="0">
                <a:solidFill>
                  <a:srgbClr val="10014F"/>
                </a:solidFill>
                <a:effectLst>
                  <a:outerShdw blurRad="38100" dist="38100" dir="2700000" algn="tl">
                    <a:srgbClr val="000000">
                      <a:alpha val="43137"/>
                    </a:srgbClr>
                  </a:outerShdw>
                </a:effectLst>
              </a:rPr>
              <a:t>圣礼</a:t>
            </a:r>
            <a:r>
              <a:rPr lang="en-US" altLang="zh-CN" sz="3200" b="1" dirty="0" smtClean="0">
                <a:solidFill>
                  <a:srgbClr val="10014F"/>
                </a:solidFill>
                <a:effectLst>
                  <a:outerShdw blurRad="38100" dist="38100" dir="2700000" algn="tl">
                    <a:srgbClr val="000000">
                      <a:alpha val="43137"/>
                    </a:srgbClr>
                  </a:outerShdw>
                </a:effectLst>
              </a:rPr>
              <a:t>(</a:t>
            </a:r>
            <a:r>
              <a:rPr lang="zh-CN" altLang="en-US" sz="3200" b="1" dirty="0" smtClean="0">
                <a:solidFill>
                  <a:srgbClr val="10014F"/>
                </a:solidFill>
                <a:effectLst>
                  <a:outerShdw blurRad="38100" dist="38100" dir="2700000" algn="tl">
                    <a:srgbClr val="000000">
                      <a:alpha val="43137"/>
                    </a:srgbClr>
                  </a:outerShdw>
                </a:effectLst>
              </a:rPr>
              <a:t>天主教</a:t>
            </a:r>
            <a:r>
              <a:rPr lang="en-US" altLang="zh-CN" sz="3200" b="1" dirty="0" smtClean="0">
                <a:solidFill>
                  <a:srgbClr val="10014F"/>
                </a:solidFill>
                <a:effectLst>
                  <a:outerShdw blurRad="38100" dist="38100" dir="2700000" algn="tl">
                    <a:srgbClr val="000000">
                      <a:alpha val="43137"/>
                    </a:srgbClr>
                  </a:outerShdw>
                </a:effectLst>
              </a:rPr>
              <a:t>):  “</a:t>
            </a:r>
            <a:r>
              <a:rPr lang="zh-CN" altLang="en-US" sz="3200" b="1" dirty="0" smtClean="0">
                <a:solidFill>
                  <a:srgbClr val="10014F"/>
                </a:solidFill>
                <a:effectLst>
                  <a:outerShdw blurRad="38100" dist="38100" dir="2700000" algn="tl">
                    <a:srgbClr val="000000">
                      <a:alpha val="43137"/>
                    </a:srgbClr>
                  </a:outerShdw>
                </a:effectLst>
              </a:rPr>
              <a:t>一个凭借行为而获得恩典的动作</a:t>
            </a:r>
            <a:r>
              <a:rPr lang="en-US" altLang="zh-CN" sz="3200" b="1" dirty="0" smtClean="0">
                <a:solidFill>
                  <a:srgbClr val="10014F"/>
                </a:solidFill>
                <a:effectLst>
                  <a:outerShdw blurRad="38100" dist="38100" dir="2700000" algn="tl">
                    <a:srgbClr val="000000">
                      <a:alpha val="43137"/>
                    </a:srgbClr>
                  </a:outerShdw>
                </a:effectLst>
              </a:rPr>
              <a:t>.”</a:t>
            </a:r>
            <a:endParaRPr lang="en-US" sz="3200" b="1" dirty="0" smtClean="0">
              <a:solidFill>
                <a:srgbClr val="10014F"/>
              </a:solidFill>
              <a:effectLst>
                <a:outerShdw blurRad="38100" dist="38100" dir="2700000" algn="tl">
                  <a:srgbClr val="000000">
                    <a:alpha val="43137"/>
                  </a:srgbClr>
                </a:outerShdw>
              </a:effectLst>
            </a:endParaRPr>
          </a:p>
          <a:p>
            <a:pPr marL="465138" indent="-465138"/>
            <a:r>
              <a:rPr lang="en-US" sz="2000" b="1" dirty="0" smtClean="0">
                <a:latin typeface="Arial Narrow" pitchFamily="34" charset="0"/>
              </a:rPr>
              <a:t>SACRAMENT (Catholic): </a:t>
            </a:r>
            <a:r>
              <a:rPr lang="en-US" sz="2000" b="1" i="1" dirty="0" smtClean="0">
                <a:latin typeface="Arial Narrow" pitchFamily="34" charset="0"/>
                <a:ea typeface="Calibri" pitchFamily="34" charset="0"/>
                <a:cs typeface="Arial" pitchFamily="34" charset="0"/>
              </a:rPr>
              <a:t>“An act whereby grace is attributed to a person for their action”</a:t>
            </a:r>
          </a:p>
          <a:p>
            <a:pPr marL="465138" indent="-465138"/>
            <a:endParaRPr lang="en-US" sz="2000" b="1" i="1" dirty="0">
              <a:latin typeface="Arial Narrow" pitchFamily="34" charset="0"/>
            </a:endParaRPr>
          </a:p>
          <a:p>
            <a:pPr marL="465138" indent="-465138"/>
            <a:r>
              <a:rPr lang="zh-CN" altLang="en-US" sz="3200" b="1" dirty="0" smtClean="0">
                <a:solidFill>
                  <a:srgbClr val="10014F"/>
                </a:solidFill>
                <a:effectLst>
                  <a:outerShdw blurRad="38100" dist="38100" dir="2700000" algn="tl">
                    <a:srgbClr val="000000">
                      <a:alpha val="43137"/>
                    </a:srgbClr>
                  </a:outerShdw>
                </a:effectLst>
              </a:rPr>
              <a:t>圣礼</a:t>
            </a:r>
            <a:r>
              <a:rPr lang="en-US" altLang="zh-CN" sz="3200" b="1" dirty="0" smtClean="0">
                <a:solidFill>
                  <a:srgbClr val="10014F"/>
                </a:solidFill>
                <a:effectLst>
                  <a:outerShdw blurRad="38100" dist="38100" dir="2700000" algn="tl">
                    <a:srgbClr val="000000">
                      <a:alpha val="43137"/>
                    </a:srgbClr>
                  </a:outerShdw>
                </a:effectLst>
              </a:rPr>
              <a:t>(</a:t>
            </a:r>
            <a:r>
              <a:rPr lang="zh-CN" altLang="en-US" sz="3200" b="1" dirty="0" smtClean="0">
                <a:solidFill>
                  <a:srgbClr val="10014F"/>
                </a:solidFill>
                <a:effectLst>
                  <a:outerShdw blurRad="38100" dist="38100" dir="2700000" algn="tl">
                    <a:srgbClr val="000000">
                      <a:alpha val="43137"/>
                    </a:srgbClr>
                  </a:outerShdw>
                </a:effectLst>
              </a:rPr>
              <a:t>新教</a:t>
            </a:r>
            <a:r>
              <a:rPr lang="en-US" altLang="zh-CN" sz="3200" b="1" dirty="0" smtClean="0">
                <a:solidFill>
                  <a:srgbClr val="10014F"/>
                </a:solidFill>
                <a:effectLst>
                  <a:outerShdw blurRad="38100" dist="38100" dir="2700000" algn="tl">
                    <a:srgbClr val="000000">
                      <a:alpha val="43137"/>
                    </a:srgbClr>
                  </a:outerShdw>
                </a:effectLst>
              </a:rPr>
              <a:t>)</a:t>
            </a:r>
            <a:r>
              <a:rPr lang="zh-CN" altLang="en-US" sz="3200" b="1" dirty="0" smtClean="0">
                <a:solidFill>
                  <a:srgbClr val="10014F"/>
                </a:solidFill>
                <a:effectLst>
                  <a:outerShdw blurRad="38100" dist="38100" dir="2700000" algn="tl">
                    <a:srgbClr val="000000">
                      <a:alpha val="43137"/>
                    </a:srgbClr>
                  </a:outerShdw>
                </a:effectLst>
              </a:rPr>
              <a:t>“一个神恩典的象征</a:t>
            </a:r>
            <a:r>
              <a:rPr lang="en-US" altLang="zh-CN" sz="3200" b="1" dirty="0" smtClean="0">
                <a:solidFill>
                  <a:srgbClr val="10014F"/>
                </a:solidFill>
                <a:effectLst>
                  <a:outerShdw blurRad="38100" dist="38100" dir="2700000" algn="tl">
                    <a:srgbClr val="000000">
                      <a:alpha val="43137"/>
                    </a:srgbClr>
                  </a:outerShdw>
                </a:effectLst>
              </a:rPr>
              <a:t>.”</a:t>
            </a:r>
            <a:endParaRPr lang="en-US" sz="3200" b="1" dirty="0" smtClean="0">
              <a:solidFill>
                <a:srgbClr val="10014F"/>
              </a:solidFill>
              <a:effectLst>
                <a:outerShdw blurRad="38100" dist="38100" dir="2700000" algn="tl">
                  <a:srgbClr val="000000">
                    <a:alpha val="43137"/>
                  </a:srgbClr>
                </a:outerShdw>
              </a:effectLst>
            </a:endParaRPr>
          </a:p>
          <a:p>
            <a:pPr marL="465138" lvl="0" indent="-465138"/>
            <a:r>
              <a:rPr lang="en-US" sz="2000" b="1" dirty="0" smtClean="0">
                <a:latin typeface="Arial Narrow" pitchFamily="34" charset="0"/>
              </a:rPr>
              <a:t>SACRAMENT (Protestant): </a:t>
            </a:r>
            <a:r>
              <a:rPr lang="en-US" sz="2000" b="1" dirty="0" smtClean="0">
                <a:latin typeface="Arial Narrow" pitchFamily="34" charset="0"/>
                <a:ea typeface="Calibri" pitchFamily="34" charset="0"/>
                <a:cs typeface="Arial" pitchFamily="34" charset="0"/>
              </a:rPr>
              <a:t> </a:t>
            </a:r>
            <a:r>
              <a:rPr lang="en-US" sz="2000" b="1" i="1" dirty="0" smtClean="0">
                <a:latin typeface="Arial Narrow" pitchFamily="34" charset="0"/>
                <a:ea typeface="Calibri" pitchFamily="34" charset="0"/>
                <a:cs typeface="Arial" pitchFamily="34" charset="0"/>
              </a:rPr>
              <a:t>“A symbol of God’s grace”</a:t>
            </a:r>
            <a:r>
              <a:rPr lang="en-US" sz="2000" b="1" dirty="0" smtClean="0">
                <a:latin typeface="Arial Narrow" pitchFamily="34" charset="0"/>
                <a:ea typeface="Calibri" pitchFamily="34" charset="0"/>
                <a:cs typeface="Arial" pitchFamily="34" charset="0"/>
              </a:rPr>
              <a:t> </a:t>
            </a:r>
            <a:endParaRPr lang="en-US" sz="2000" b="1" dirty="0" smtClean="0">
              <a:latin typeface="Arial Narrow" pitchFamily="34" charset="0"/>
            </a:endParaRPr>
          </a:p>
          <a:p>
            <a:pPr marL="465138" indent="-465138"/>
            <a:r>
              <a:rPr lang="en-US" sz="3200" b="1" dirty="0" smtClean="0">
                <a:solidFill>
                  <a:srgbClr val="10014F"/>
                </a:solidFill>
                <a:effectLst>
                  <a:outerShdw blurRad="38100" dist="38100" dir="2700000" algn="tl">
                    <a:srgbClr val="000000">
                      <a:alpha val="43137"/>
                    </a:srgbClr>
                  </a:outerShdw>
                </a:effectLst>
              </a:rPr>
              <a:t>	</a:t>
            </a:r>
            <a:r>
              <a:rPr lang="zh-CN" altLang="en-US" sz="3200" b="1" dirty="0" smtClean="0">
                <a:solidFill>
                  <a:srgbClr val="10014F"/>
                </a:solidFill>
                <a:effectLst>
                  <a:outerShdw blurRad="38100" dist="38100" dir="2700000" algn="tl">
                    <a:srgbClr val="000000">
                      <a:alpha val="43137"/>
                    </a:srgbClr>
                  </a:outerShdw>
                </a:effectLst>
              </a:rPr>
              <a:t>在新教的定义之下，洗礼和圣餐是圣礼。</a:t>
            </a:r>
            <a:endParaRPr lang="en-US" sz="3200" b="1" dirty="0" smtClean="0">
              <a:solidFill>
                <a:srgbClr val="10014F"/>
              </a:solidFill>
              <a:effectLst>
                <a:outerShdw blurRad="38100" dist="38100" dir="2700000" algn="tl">
                  <a:srgbClr val="000000">
                    <a:alpha val="43137"/>
                  </a:srgbClr>
                </a:outerShdw>
              </a:effectLst>
            </a:endParaRPr>
          </a:p>
          <a:p>
            <a:pPr marL="465138" indent="-465138"/>
            <a:r>
              <a:rPr lang="en-US" sz="2000" dirty="0" smtClean="0">
                <a:latin typeface="Arial Narrow" pitchFamily="34" charset="0"/>
                <a:ea typeface="Calibri" pitchFamily="34" charset="0"/>
                <a:cs typeface="Arial" pitchFamily="34" charset="0"/>
              </a:rPr>
              <a:t>	Under the Protestant definition, baptism and communion ARE sacraments</a:t>
            </a:r>
          </a:p>
          <a:p>
            <a:pPr marL="465138" indent="-465138"/>
            <a:endParaRPr lang="en-US" sz="2000" dirty="0" smtClean="0"/>
          </a:p>
          <a:p>
            <a:pPr marL="465138" indent="-465138"/>
            <a:r>
              <a:rPr lang="zh-CN" altLang="en-US" sz="3200" b="1" dirty="0" smtClean="0">
                <a:solidFill>
                  <a:srgbClr val="10014F"/>
                </a:solidFill>
                <a:effectLst>
                  <a:outerShdw blurRad="38100" dist="38100" dir="2700000" algn="tl">
                    <a:srgbClr val="000000">
                      <a:alpha val="43137"/>
                    </a:srgbClr>
                  </a:outerShdw>
                </a:effectLst>
              </a:rPr>
              <a:t>法令的定义</a:t>
            </a:r>
            <a:r>
              <a:rPr lang="en-US" altLang="zh-CN" sz="3200" b="1" dirty="0" smtClean="0">
                <a:solidFill>
                  <a:srgbClr val="10014F"/>
                </a:solidFill>
                <a:effectLst>
                  <a:outerShdw blurRad="38100" dist="38100" dir="2700000" algn="tl">
                    <a:srgbClr val="000000">
                      <a:alpha val="43137"/>
                    </a:srgbClr>
                  </a:outerShdw>
                </a:effectLst>
              </a:rPr>
              <a:t>: “</a:t>
            </a:r>
            <a:r>
              <a:rPr lang="zh-CN" altLang="en-US" sz="3200" b="1" dirty="0" smtClean="0">
                <a:solidFill>
                  <a:srgbClr val="10014F"/>
                </a:solidFill>
                <a:effectLst>
                  <a:outerShdw blurRad="38100" dist="38100" dir="2700000" algn="tl">
                    <a:srgbClr val="000000">
                      <a:alpha val="43137"/>
                    </a:srgbClr>
                  </a:outerShdw>
                </a:effectLst>
              </a:rPr>
              <a:t>一个由基督颁布给教会实践的命令</a:t>
            </a:r>
            <a:r>
              <a:rPr lang="en-US" altLang="zh-CN" sz="3200" b="1" dirty="0" smtClean="0">
                <a:solidFill>
                  <a:srgbClr val="10014F"/>
                </a:solidFill>
                <a:effectLst>
                  <a:outerShdw blurRad="38100" dist="38100" dir="2700000" algn="tl">
                    <a:srgbClr val="000000">
                      <a:alpha val="43137"/>
                    </a:srgbClr>
                  </a:outerShdw>
                </a:effectLst>
              </a:rPr>
              <a:t>.”</a:t>
            </a:r>
            <a:endParaRPr lang="en-US" sz="3200" b="1" dirty="0" smtClean="0">
              <a:solidFill>
                <a:srgbClr val="10014F"/>
              </a:solidFill>
              <a:effectLst>
                <a:outerShdw blurRad="38100" dist="38100" dir="2700000" algn="tl">
                  <a:srgbClr val="000000">
                    <a:alpha val="43137"/>
                  </a:srgbClr>
                </a:outerShdw>
              </a:effectLst>
            </a:endParaRPr>
          </a:p>
          <a:p>
            <a:pPr marL="465138" lvl="1" indent="-465138"/>
            <a:r>
              <a:rPr lang="en-US" sz="2000" b="1" dirty="0" smtClean="0">
                <a:latin typeface="Arial Narrow" pitchFamily="34" charset="0"/>
                <a:ea typeface="Calibri" pitchFamily="34" charset="0"/>
                <a:cs typeface="Arial" pitchFamily="34" charset="0"/>
              </a:rPr>
              <a:t>ORDINANCE: </a:t>
            </a:r>
            <a:r>
              <a:rPr lang="en-US" sz="2000" b="1" i="1" dirty="0" smtClean="0">
                <a:latin typeface="Arial Narrow" pitchFamily="34" charset="0"/>
                <a:ea typeface="Calibri" pitchFamily="34" charset="0"/>
                <a:cs typeface="Arial" pitchFamily="34" charset="0"/>
              </a:rPr>
              <a:t>“a command of Christ to be practiced by the church.”</a:t>
            </a:r>
          </a:p>
          <a:p>
            <a:pPr marL="465138" lvl="1" indent="-465138"/>
            <a:endParaRPr lang="en-US" sz="2000" dirty="0" smtClean="0"/>
          </a:p>
          <a:p>
            <a:pPr marL="465138" indent="-465138"/>
            <a:r>
              <a:rPr lang="zh-CN" altLang="en-US" sz="3200" b="1" dirty="0" smtClean="0">
                <a:solidFill>
                  <a:srgbClr val="10014F"/>
                </a:solidFill>
                <a:effectLst>
                  <a:outerShdw blurRad="38100" dist="38100" dir="2700000" algn="tl">
                    <a:srgbClr val="000000">
                      <a:alpha val="43137"/>
                    </a:srgbClr>
                  </a:outerShdw>
                </a:effectLst>
              </a:rPr>
              <a:t>有人称洗礼和圣餐为圣礼，其余则管这些为法令。</a:t>
            </a:r>
            <a:endParaRPr lang="en-US" sz="3200" b="1" dirty="0" smtClean="0">
              <a:solidFill>
                <a:srgbClr val="10014F"/>
              </a:solidFill>
              <a:effectLst>
                <a:outerShdw blurRad="38100" dist="38100" dir="2700000" algn="tl">
                  <a:srgbClr val="000000">
                    <a:alpha val="43137"/>
                  </a:srgbClr>
                </a:outerShdw>
              </a:effectLst>
            </a:endParaRPr>
          </a:p>
          <a:p>
            <a:pPr marL="465138" indent="-465138"/>
            <a:r>
              <a:rPr lang="en-US" sz="2000" dirty="0" smtClean="0">
                <a:latin typeface="Arial" pitchFamily="34" charset="0"/>
                <a:ea typeface="Calibri" pitchFamily="34" charset="0"/>
                <a:cs typeface="Arial" pitchFamily="34" charset="0"/>
              </a:rPr>
              <a:t>Some call baptism and communion sacraments, others call them ordinances</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p:cTn id="2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5">
                                            <p:txEl>
                                              <p:pRg st="4" end="4"/>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p:cTn id="2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5">
                                            <p:txEl>
                                              <p:pRg st="5" end="5"/>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 calcmode="lin" valueType="num">
                                      <p:cBhvr>
                                        <p:cTn id="34"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p:cTn id="41"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43" dur="500"/>
                                        <p:tgtEl>
                                          <p:spTgt spid="5">
                                            <p:txEl>
                                              <p:pRg st="8" end="8"/>
                                            </p:txEl>
                                          </p:spTgt>
                                        </p:tgtEl>
                                      </p:cBhvr>
                                    </p:animEffect>
                                  </p:childTnLst>
                                </p:cTn>
                              </p:par>
                              <p:par>
                                <p:cTn id="44" presetID="53"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 calcmode="lin" valueType="num">
                                      <p:cBhvr>
                                        <p:cTn id="46"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5">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 calcmode="lin" valueType="num">
                                      <p:cBhvr>
                                        <p:cTn id="53"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54"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55" dur="500"/>
                                        <p:tgtEl>
                                          <p:spTgt spid="5">
                                            <p:txEl>
                                              <p:pRg st="11" end="11"/>
                                            </p:txEl>
                                          </p:spTgt>
                                        </p:tgtEl>
                                      </p:cBhvr>
                                    </p:animEffect>
                                  </p:childTnLst>
                                </p:cTn>
                              </p:par>
                              <p:par>
                                <p:cTn id="56" presetID="53" presetClass="entr" presetSubtype="0" fill="hold" nodeType="withEffect">
                                  <p:stCondLst>
                                    <p:cond delay="0"/>
                                  </p:stCondLst>
                                  <p:childTnLst>
                                    <p:set>
                                      <p:cBhvr>
                                        <p:cTn id="57" dur="1" fill="hold">
                                          <p:stCondLst>
                                            <p:cond delay="0"/>
                                          </p:stCondLst>
                                        </p:cTn>
                                        <p:tgtEl>
                                          <p:spTgt spid="5">
                                            <p:txEl>
                                              <p:pRg st="12" end="12"/>
                                            </p:txEl>
                                          </p:spTgt>
                                        </p:tgtEl>
                                        <p:attrNameLst>
                                          <p:attrName>style.visibility</p:attrName>
                                        </p:attrNameLst>
                                      </p:cBhvr>
                                      <p:to>
                                        <p:strVal val="visible"/>
                                      </p:to>
                                    </p:set>
                                    <p:anim calcmode="lin" valueType="num">
                                      <p:cBhvr>
                                        <p:cTn id="58"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59" dur="500" fill="hold"/>
                                        <p:tgtEl>
                                          <p:spTgt spid="5">
                                            <p:txEl>
                                              <p:pRg st="12" end="12"/>
                                            </p:txEl>
                                          </p:spTgt>
                                        </p:tgtEl>
                                        <p:attrNameLst>
                                          <p:attrName>ppt_h</p:attrName>
                                        </p:attrNameLst>
                                      </p:cBhvr>
                                      <p:tavLst>
                                        <p:tav tm="0">
                                          <p:val>
                                            <p:fltVal val="0"/>
                                          </p:val>
                                        </p:tav>
                                        <p:tav tm="100000">
                                          <p:val>
                                            <p:strVal val="#ppt_h"/>
                                          </p:val>
                                        </p:tav>
                                      </p:tavLst>
                                    </p:anim>
                                    <p:animEffect transition="in" filter="fade">
                                      <p:cBhvr>
                                        <p:cTn id="60"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4.bp.blogspot.com/_KijgS9tqTzs/S7S6nWsYqoI/AAAAAAAAGTI/aVTPY-KYJGU/s1600/betrayal-last-supper.jpg"/>
          <p:cNvPicPr>
            <a:picLocks noChangeAspect="1" noChangeArrowheads="1"/>
          </p:cNvPicPr>
          <p:nvPr/>
        </p:nvPicPr>
        <p:blipFill>
          <a:blip r:embed="rId2" cstate="print"/>
          <a:srcRect/>
          <a:stretch>
            <a:fillRect/>
          </a:stretch>
        </p:blipFill>
        <p:spPr bwMode="auto">
          <a:xfrm>
            <a:off x="0" y="914400"/>
            <a:ext cx="9144000" cy="5154343"/>
          </a:xfrm>
          <a:prstGeom prst="rect">
            <a:avLst/>
          </a:prstGeom>
          <a:noFill/>
        </p:spPr>
      </p:pic>
      <p:sp>
        <p:nvSpPr>
          <p:cNvPr id="2" name="Rectangle 1"/>
          <p:cNvSpPr/>
          <p:nvPr/>
        </p:nvSpPr>
        <p:spPr>
          <a:xfrm>
            <a:off x="0" y="0"/>
            <a:ext cx="9144000" cy="1371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9600" b="1" dirty="0" smtClean="0">
                <a:ln>
                  <a:solidFill>
                    <a:sysClr val="windowText" lastClr="000000"/>
                  </a:solidFill>
                </a:ln>
                <a:effectLst>
                  <a:outerShdw blurRad="38100" dist="38100" dir="2700000" algn="tl">
                    <a:srgbClr val="000000">
                      <a:alpha val="43137"/>
                    </a:srgbClr>
                  </a:outerShdw>
                </a:effectLst>
                <a:latin typeface="Aharoni" pitchFamily="2" charset="-79"/>
                <a:cs typeface="Aharoni" pitchFamily="2" charset="-79"/>
              </a:rPr>
              <a:t>圣餐</a:t>
            </a:r>
            <a:endParaRPr lang="en-US" sz="9600" b="1" dirty="0">
              <a:ln>
                <a:solidFill>
                  <a:sysClr val="windowText" lastClr="000000"/>
                </a:solidFill>
              </a:ln>
              <a:effectLst>
                <a:outerShdw blurRad="38100" dist="38100" dir="2700000" algn="tl">
                  <a:srgbClr val="000000">
                    <a:alpha val="43137"/>
                  </a:srgbClr>
                </a:outerShdw>
              </a:effectLst>
              <a:latin typeface="Aharoni" pitchFamily="2" charset="-79"/>
              <a:cs typeface="Aharoni" pitchFamily="2" charset="-79"/>
            </a:endParaRPr>
          </a:p>
        </p:txBody>
      </p:sp>
      <p:sp>
        <p:nvSpPr>
          <p:cNvPr id="3" name="Rectangle 2"/>
          <p:cNvSpPr/>
          <p:nvPr/>
        </p:nvSpPr>
        <p:spPr>
          <a:xfrm>
            <a:off x="0" y="6096000"/>
            <a:ext cx="9144000" cy="76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6000" b="1" dirty="0" smtClean="0">
                <a:ln>
                  <a:solidFill>
                    <a:sysClr val="windowText" lastClr="000000"/>
                  </a:solidFill>
                </a:ln>
                <a:effectLst>
                  <a:outerShdw blurRad="38100" dist="38100" dir="2700000" algn="tl">
                    <a:srgbClr val="000000">
                      <a:alpha val="43137"/>
                    </a:srgbClr>
                  </a:outerShdw>
                </a:effectLst>
                <a:latin typeface="Aharoni" pitchFamily="2" charset="-79"/>
                <a:cs typeface="Aharoni" pitchFamily="2" charset="-79"/>
              </a:rPr>
              <a:t>COMMUNION</a:t>
            </a:r>
            <a:endParaRPr lang="en-US" sz="6000" b="1" dirty="0">
              <a:ln>
                <a:solidFill>
                  <a:sysClr val="windowText" lastClr="000000"/>
                </a:solidFill>
              </a:ln>
              <a:effectLst>
                <a:outerShdw blurRad="38100" dist="38100" dir="2700000" algn="tl">
                  <a:srgbClr val="000000">
                    <a:alpha val="43137"/>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66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7200" b="1" dirty="0" smtClean="0">
                <a:ln>
                  <a:solidFill>
                    <a:sysClr val="windowText" lastClr="000000"/>
                  </a:solidFill>
                </a:ln>
                <a:effectLst>
                  <a:outerShdw blurRad="38100" dist="38100" dir="2700000" algn="tl">
                    <a:srgbClr val="000000">
                      <a:alpha val="43137"/>
                    </a:srgbClr>
                  </a:outerShdw>
                </a:effectLst>
                <a:latin typeface="Aharoni" pitchFamily="2" charset="-79"/>
                <a:cs typeface="Aharoni" pitchFamily="2" charset="-79"/>
              </a:rPr>
              <a:t>马可</a:t>
            </a:r>
            <a:r>
              <a:rPr lang="zh-CN" altLang="en-US" sz="7200" b="1" dirty="0" smtClean="0">
                <a:ln>
                  <a:solidFill>
                    <a:sysClr val="windowText" lastClr="000000"/>
                  </a:solidFill>
                </a:ln>
                <a:effectLst>
                  <a:outerShdw blurRad="38100" dist="38100" dir="2700000" algn="tl">
                    <a:srgbClr val="000000">
                      <a:alpha val="43137"/>
                    </a:srgbClr>
                  </a:outerShdw>
                </a:effectLst>
                <a:latin typeface="Aharoni" pitchFamily="2" charset="-79"/>
                <a:cs typeface="Aharoni" pitchFamily="2" charset="-79"/>
              </a:rPr>
              <a:t>楼</a:t>
            </a:r>
            <a:endParaRPr lang="en-US" sz="7200" b="1" dirty="0">
              <a:ln>
                <a:solidFill>
                  <a:sysClr val="windowText" lastClr="000000"/>
                </a:solidFill>
              </a:ln>
              <a:effectLst>
                <a:outerShdw blurRad="38100" dist="38100" dir="2700000" algn="tl">
                  <a:srgbClr val="000000">
                    <a:alpha val="43137"/>
                  </a:srgbClr>
                </a:outerShdw>
              </a:effectLst>
              <a:latin typeface="Aharoni" pitchFamily="2" charset="-79"/>
              <a:cs typeface="Aharoni" pitchFamily="2" charset="-79"/>
            </a:endParaRPr>
          </a:p>
        </p:txBody>
      </p:sp>
      <p:sp>
        <p:nvSpPr>
          <p:cNvPr id="3" name="Rectangle 2"/>
          <p:cNvSpPr/>
          <p:nvPr/>
        </p:nvSpPr>
        <p:spPr>
          <a:xfrm>
            <a:off x="0" y="6248400"/>
            <a:ext cx="9144000" cy="609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800" b="1" dirty="0" smtClean="0">
                <a:solidFill>
                  <a:schemeClr val="tx1"/>
                </a:solidFill>
              </a:rPr>
              <a:t>我们旅行团参观耶路撒冷的马可楼</a:t>
            </a:r>
            <a:endParaRPr lang="en-US" sz="2800" b="1" dirty="0">
              <a:solidFill>
                <a:schemeClr val="tx1"/>
              </a:solidFill>
            </a:endParaRPr>
          </a:p>
        </p:txBody>
      </p:sp>
      <p:pic>
        <p:nvPicPr>
          <p:cNvPr id="1026" name="Picture 2" descr="C:\Users\Shulan\Desktop\Israel Trip\92.jpg"/>
          <p:cNvPicPr>
            <a:picLocks noChangeAspect="1" noChangeArrowheads="1"/>
          </p:cNvPicPr>
          <p:nvPr/>
        </p:nvPicPr>
        <p:blipFill>
          <a:blip r:embed="rId2" cstate="print"/>
          <a:srcRect/>
          <a:stretch>
            <a:fillRect/>
          </a:stretch>
        </p:blipFill>
        <p:spPr bwMode="auto">
          <a:xfrm>
            <a:off x="-381000" y="1066800"/>
            <a:ext cx="10363200" cy="5257801"/>
          </a:xfrm>
          <a:prstGeom prst="rect">
            <a:avLst/>
          </a:prstGeom>
          <a:ln w="127000" cap="rnd">
            <a:solidFill>
              <a:schemeClr val="tx1">
                <a:lumMod val="75000"/>
                <a:lumOff val="2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atin typeface="Aharoni" pitchFamily="2" charset="-79"/>
                <a:cs typeface="Aharoni" pitchFamily="2" charset="-79"/>
              </a:rPr>
              <a:t>圣餐</a:t>
            </a:r>
            <a:endParaRPr lang="en-US" sz="6000" b="1" dirty="0">
              <a:latin typeface="Aharoni" pitchFamily="2" charset="-79"/>
              <a:cs typeface="Aharoni" pitchFamily="2" charset="-79"/>
            </a:endParaRPr>
          </a:p>
        </p:txBody>
      </p:sp>
      <p:sp>
        <p:nvSpPr>
          <p:cNvPr id="3" name="Rectangle 2"/>
          <p:cNvSpPr/>
          <p:nvPr/>
        </p:nvSpPr>
        <p:spPr>
          <a:xfrm>
            <a:off x="0" y="6248400"/>
            <a:ext cx="9144000" cy="6096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latin typeface="Aharoni" pitchFamily="2" charset="-79"/>
                <a:cs typeface="Aharoni" pitchFamily="2" charset="-79"/>
              </a:rPr>
              <a:t>COMMUNION</a:t>
            </a:r>
            <a:endParaRPr lang="en-US" sz="4000" b="1" dirty="0">
              <a:latin typeface="Aharoni" pitchFamily="2" charset="-79"/>
              <a:cs typeface="Aharoni" pitchFamily="2" charset="-79"/>
            </a:endParaRPr>
          </a:p>
        </p:txBody>
      </p:sp>
      <p:sp>
        <p:nvSpPr>
          <p:cNvPr id="4" name="TextBox 3"/>
          <p:cNvSpPr txBox="1"/>
          <p:nvPr/>
        </p:nvSpPr>
        <p:spPr>
          <a:xfrm>
            <a:off x="0" y="869752"/>
            <a:ext cx="9144000" cy="5816977"/>
          </a:xfrm>
          <a:prstGeom prst="rect">
            <a:avLst/>
          </a:prstGeom>
          <a:noFill/>
        </p:spPr>
        <p:txBody>
          <a:bodyPr wrap="square" rtlCol="0">
            <a:spAutoFit/>
          </a:bodyPr>
          <a:lstStyle/>
          <a:p>
            <a:pPr marL="0" lvl="3">
              <a:buFont typeface="Arial" pitchFamily="34" charset="0"/>
              <a:buChar char="•"/>
            </a:pPr>
            <a:r>
              <a:rPr lang="zh-CN" altLang="en-US" sz="40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圣餐的定义</a:t>
            </a:r>
            <a:r>
              <a:rPr lang="en-US" altLang="zh-CN" sz="40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lang="zh-CN" altLang="en-US" sz="40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基督的圣礼</a:t>
            </a:r>
            <a:r>
              <a:rPr lang="en-US" altLang="zh-CN" sz="40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lang="zh-CN" altLang="en-US" sz="40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条例之一</a:t>
            </a:r>
            <a:r>
              <a:rPr lang="en-US" altLang="zh-CN" sz="40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lang="zh-CN" altLang="en-US" sz="40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重现主的晚餐并纪念耶稣的身体和鲜血</a:t>
            </a:r>
            <a:r>
              <a:rPr lang="en-US" altLang="zh-CN" sz="40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endParaRPr lang="en-US" sz="40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r>
              <a:rPr lang="en-US" b="1" dirty="0" smtClean="0">
                <a:solidFill>
                  <a:schemeClr val="accent4">
                    <a:lumMod val="50000"/>
                  </a:schemeClr>
                </a:solidFill>
                <a:cs typeface="Arial" pitchFamily="34" charset="0"/>
              </a:rPr>
              <a:t>Definition: COMMUNION </a:t>
            </a:r>
            <a:r>
              <a:rPr lang="en-US" b="1" dirty="0" smtClean="0">
                <a:cs typeface="Arial" pitchFamily="34" charset="0"/>
              </a:rPr>
              <a:t>is a Christian sacrament / ordinance  reenacting the Last Supper and commemorating the body and blood of Jesus.</a:t>
            </a:r>
            <a:endParaRPr lang="en-US" b="1" dirty="0" smtClean="0">
              <a:solidFill>
                <a:schemeClr val="accent4">
                  <a:lumMod val="50000"/>
                </a:schemeClr>
              </a:solidFill>
              <a:cs typeface="Arial" pitchFamily="34" charset="0"/>
            </a:endParaRPr>
          </a:p>
          <a:p>
            <a:pPr marL="165100" indent="-165100">
              <a:buFont typeface="Arial" pitchFamily="34" charset="0"/>
              <a:buChar char="•"/>
            </a:pPr>
            <a:r>
              <a:rPr lang="zh-CN" altLang="en-US" sz="3600" b="1" dirty="0" smtClean="0">
                <a:solidFill>
                  <a:srgbClr val="7030A0"/>
                </a:solidFill>
                <a:effectLst>
                  <a:outerShdw blurRad="38100" dist="38100" dir="2700000" algn="tl">
                    <a:srgbClr val="000000">
                      <a:alpha val="43137"/>
                    </a:srgbClr>
                  </a:outerShdw>
                </a:effectLst>
              </a:rPr>
              <a:t>也叫主的晚餐</a:t>
            </a:r>
            <a:r>
              <a:rPr lang="en-US" altLang="zh-CN" sz="3600" b="1" dirty="0" smtClean="0">
                <a:solidFill>
                  <a:srgbClr val="7030A0"/>
                </a:solidFill>
                <a:effectLst>
                  <a:outerShdw blurRad="38100" dist="38100" dir="2700000" algn="tl">
                    <a:srgbClr val="000000">
                      <a:alpha val="43137"/>
                    </a:srgbClr>
                  </a:outerShdw>
                </a:effectLst>
              </a:rPr>
              <a:t>	</a:t>
            </a:r>
            <a:r>
              <a:rPr lang="en-US" b="1" dirty="0" smtClean="0">
                <a:solidFill>
                  <a:schemeClr val="accent4">
                    <a:lumMod val="50000"/>
                  </a:schemeClr>
                </a:solidFill>
                <a:cs typeface="Arial" pitchFamily="34" charset="0"/>
              </a:rPr>
              <a:t> a.k.a. </a:t>
            </a:r>
            <a:r>
              <a:rPr lang="en-US" b="1" dirty="0" smtClean="0">
                <a:cs typeface="Arial" pitchFamily="34" charset="0"/>
              </a:rPr>
              <a:t>The Eucharist or the Lord's Supper</a:t>
            </a:r>
          </a:p>
          <a:p>
            <a:pPr marL="165100" indent="-165100">
              <a:buFont typeface="Arial" pitchFamily="34" charset="0"/>
              <a:buChar char="•"/>
            </a:pPr>
            <a:endParaRPr lang="en-US" b="1" dirty="0" smtClean="0">
              <a:solidFill>
                <a:schemeClr val="accent4">
                  <a:lumMod val="50000"/>
                </a:schemeClr>
              </a:solidFill>
            </a:endParaRPr>
          </a:p>
          <a:p>
            <a:pPr marL="165100" indent="-165100">
              <a:buFont typeface="Arial" pitchFamily="34" charset="0"/>
              <a:buChar char="•"/>
            </a:pPr>
            <a:r>
              <a:rPr lang="zh-CN" altLang="en-US" sz="2800" b="1" u="sng" dirty="0" smtClean="0">
                <a:solidFill>
                  <a:schemeClr val="accent4">
                    <a:lumMod val="50000"/>
                  </a:schemeClr>
                </a:solidFill>
                <a:effectLst>
                  <a:outerShdw blurRad="38100" dist="38100" dir="2700000" algn="tl">
                    <a:srgbClr val="000000">
                      <a:alpha val="43137"/>
                    </a:srgbClr>
                  </a:outerShdw>
                </a:effectLst>
              </a:rPr>
              <a:t>关门圣餐</a:t>
            </a:r>
            <a:r>
              <a:rPr lang="zh-CN" altLang="en-US" sz="2800" b="1" dirty="0" smtClean="0">
                <a:solidFill>
                  <a:schemeClr val="accent4">
                    <a:lumMod val="50000"/>
                  </a:schemeClr>
                </a:solidFill>
                <a:effectLst>
                  <a:outerShdw blurRad="38100" dist="38100" dir="2700000" algn="tl">
                    <a:srgbClr val="000000">
                      <a:alpha val="43137"/>
                    </a:srgbClr>
                  </a:outerShdw>
                </a:effectLst>
              </a:rPr>
              <a:t> 是一种只限于特定教会和会众参与的圣餐</a:t>
            </a:r>
            <a:endParaRPr lang="en-US" sz="2800" b="1" u="sng" dirty="0" smtClean="0">
              <a:solidFill>
                <a:schemeClr val="accent4">
                  <a:lumMod val="50000"/>
                </a:schemeClr>
              </a:solidFill>
              <a:effectLst>
                <a:outerShdw blurRad="38100" dist="38100" dir="2700000" algn="tl">
                  <a:srgbClr val="000000">
                    <a:alpha val="43137"/>
                  </a:srgbClr>
                </a:outerShdw>
              </a:effectLst>
            </a:endParaRPr>
          </a:p>
          <a:p>
            <a:pPr marL="0" lvl="3"/>
            <a:r>
              <a:rPr lang="en-US" b="1" u="sng" dirty="0" smtClean="0"/>
              <a:t>Closed communion </a:t>
            </a:r>
            <a:r>
              <a:rPr lang="en-US" b="1" dirty="0" smtClean="0"/>
              <a:t>is the practice of restricting the communion to members of a particular church or congregation</a:t>
            </a:r>
          </a:p>
          <a:p>
            <a:pPr marL="0" lvl="3"/>
            <a:endParaRPr lang="en-US" b="1" dirty="0" smtClean="0">
              <a:solidFill>
                <a:schemeClr val="accent4">
                  <a:lumMod val="50000"/>
                </a:schemeClr>
              </a:solidFill>
              <a:latin typeface="Arial" pitchFamily="34" charset="0"/>
              <a:ea typeface="Calibri" pitchFamily="34" charset="0"/>
              <a:cs typeface="Arial" pitchFamily="34" charset="0"/>
            </a:endParaRPr>
          </a:p>
          <a:p>
            <a:pPr marL="165100" indent="-165100">
              <a:buFont typeface="Arial" pitchFamily="34" charset="0"/>
              <a:buChar char="•"/>
            </a:pPr>
            <a:r>
              <a:rPr lang="zh-CN" altLang="en-US" sz="2800" b="1" u="sng" dirty="0" smtClean="0">
                <a:solidFill>
                  <a:schemeClr val="accent4">
                    <a:lumMod val="50000"/>
                  </a:schemeClr>
                </a:solidFill>
                <a:effectLst>
                  <a:outerShdw blurRad="38100" dist="38100" dir="2700000" algn="tl">
                    <a:srgbClr val="000000">
                      <a:alpha val="43137"/>
                    </a:srgbClr>
                  </a:outerShdw>
                </a:effectLst>
              </a:rPr>
              <a:t>开门圣餐 </a:t>
            </a:r>
            <a:r>
              <a:rPr lang="zh-CN" altLang="en-US" sz="2800" b="1" dirty="0" smtClean="0">
                <a:solidFill>
                  <a:schemeClr val="accent4">
                    <a:lumMod val="50000"/>
                  </a:schemeClr>
                </a:solidFill>
                <a:effectLst>
                  <a:outerShdw blurRad="38100" dist="38100" dir="2700000" algn="tl">
                    <a:srgbClr val="000000">
                      <a:alpha val="43137"/>
                    </a:srgbClr>
                  </a:outerShdw>
                </a:effectLst>
              </a:rPr>
              <a:t>是一种允许其它教会成员参与</a:t>
            </a:r>
            <a:r>
              <a:rPr lang="en-US" altLang="zh-CN" sz="2800" b="1" dirty="0" smtClean="0">
                <a:solidFill>
                  <a:schemeClr val="accent4">
                    <a:lumMod val="50000"/>
                  </a:schemeClr>
                </a:solidFill>
                <a:effectLst>
                  <a:outerShdw blurRad="38100" dist="38100" dir="2700000" algn="tl">
                    <a:srgbClr val="000000">
                      <a:alpha val="43137"/>
                    </a:srgbClr>
                  </a:outerShdw>
                </a:effectLst>
              </a:rPr>
              <a:t>, </a:t>
            </a:r>
            <a:r>
              <a:rPr lang="zh-CN" altLang="en-US" sz="2800" b="1" dirty="0" smtClean="0">
                <a:solidFill>
                  <a:schemeClr val="accent4">
                    <a:lumMod val="50000"/>
                  </a:schemeClr>
                </a:solidFill>
                <a:effectLst>
                  <a:outerShdw blurRad="38100" dist="38100" dir="2700000" algn="tl">
                    <a:srgbClr val="000000">
                      <a:alpha val="43137"/>
                    </a:srgbClr>
                  </a:outerShdw>
                </a:effectLst>
              </a:rPr>
              <a:t>被绝大多数新教教会遵行的圣餐方式。</a:t>
            </a:r>
            <a:endParaRPr lang="en-US" sz="2800" b="1" u="sng" dirty="0" smtClean="0">
              <a:solidFill>
                <a:schemeClr val="accent4">
                  <a:lumMod val="50000"/>
                </a:schemeClr>
              </a:solidFill>
              <a:effectLst>
                <a:outerShdw blurRad="38100" dist="38100" dir="2700000" algn="tl">
                  <a:srgbClr val="000000">
                    <a:alpha val="43137"/>
                  </a:srgbClr>
                </a:outerShdw>
              </a:effectLst>
            </a:endParaRPr>
          </a:p>
          <a:p>
            <a:r>
              <a:rPr lang="en-US" b="1" u="sng" dirty="0" smtClean="0"/>
              <a:t>Open communion </a:t>
            </a:r>
            <a:r>
              <a:rPr lang="en-US" b="1" dirty="0" smtClean="0"/>
              <a:t>is the practice of allowing members of other churches to share communion, followed by most Protestant Christian churches</a:t>
            </a:r>
          </a:p>
          <a:p>
            <a:pPr marL="0" lvl="3"/>
            <a:endParaRPr lang="en-US" sz="2800" b="1" dirty="0" smtClean="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 calcmode="lin" valueType="num">
                                      <p:cBhvr additive="base">
                                        <p:cTn id="34"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4">
                                            <p:txEl>
                                              <p:pRg st="7" end="7"/>
                                            </p:txEl>
                                          </p:spTgt>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 calcmode="lin" valueType="num">
                                      <p:cBhvr additive="base">
                                        <p:cTn id="38"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atin typeface="Aharoni" pitchFamily="2" charset="-79"/>
                <a:cs typeface="Aharoni" pitchFamily="2" charset="-79"/>
              </a:rPr>
              <a:t>圣餐的起源</a:t>
            </a:r>
            <a:endParaRPr lang="en-US" sz="6000" b="1" dirty="0">
              <a:latin typeface="Aharoni" pitchFamily="2" charset="-79"/>
              <a:cs typeface="Aharoni" pitchFamily="2" charset="-79"/>
            </a:endParaRPr>
          </a:p>
        </p:txBody>
      </p:sp>
      <p:sp>
        <p:nvSpPr>
          <p:cNvPr id="3" name="Rectangle 2"/>
          <p:cNvSpPr/>
          <p:nvPr/>
        </p:nvSpPr>
        <p:spPr>
          <a:xfrm>
            <a:off x="0" y="6248400"/>
            <a:ext cx="9144000" cy="6096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latin typeface="Aharoni" pitchFamily="2" charset="-79"/>
                <a:cs typeface="Aharoni" pitchFamily="2" charset="-79"/>
              </a:rPr>
              <a:t>ORIGINS of COMMUNION</a:t>
            </a:r>
            <a:endParaRPr lang="en-US" sz="4000" b="1" dirty="0">
              <a:latin typeface="Aharoni" pitchFamily="2" charset="-79"/>
              <a:cs typeface="Aharoni" pitchFamily="2" charset="-79"/>
            </a:endParaRPr>
          </a:p>
        </p:txBody>
      </p:sp>
      <p:sp>
        <p:nvSpPr>
          <p:cNvPr id="4" name="TextBox 3"/>
          <p:cNvSpPr txBox="1"/>
          <p:nvPr/>
        </p:nvSpPr>
        <p:spPr>
          <a:xfrm>
            <a:off x="0" y="869752"/>
            <a:ext cx="9144000" cy="5632311"/>
          </a:xfrm>
          <a:prstGeom prst="rect">
            <a:avLst/>
          </a:prstGeom>
          <a:noFill/>
        </p:spPr>
        <p:txBody>
          <a:bodyPr wrap="square" rtlCol="0">
            <a:spAutoFit/>
          </a:bodyPr>
          <a:lstStyle/>
          <a:p>
            <a:pPr marL="0" lvl="3" algn="ctr">
              <a:buFont typeface="Arial" pitchFamily="34" charset="0"/>
              <a:buChar char="•"/>
            </a:pPr>
            <a:r>
              <a:rPr lang="zh-CN" altLang="en-US" sz="2800" b="1" dirty="0" smtClean="0">
                <a:solidFill>
                  <a:srgbClr val="C00000"/>
                </a:solidFill>
                <a:latin typeface="Arial" pitchFamily="34" charset="0"/>
                <a:ea typeface="Calibri" pitchFamily="34" charset="0"/>
                <a:cs typeface="Arial" pitchFamily="34" charset="0"/>
              </a:rPr>
              <a:t>旧约</a:t>
            </a:r>
            <a:r>
              <a:rPr lang="en-US" sz="2800" b="1" dirty="0" smtClean="0">
                <a:solidFill>
                  <a:srgbClr val="C00000"/>
                </a:solidFill>
                <a:latin typeface="Arial" pitchFamily="34" charset="0"/>
                <a:ea typeface="Calibri" pitchFamily="34" charset="0"/>
                <a:cs typeface="Arial" pitchFamily="34" charset="0"/>
              </a:rPr>
              <a:t> (OLD TESTAMENT) </a:t>
            </a:r>
          </a:p>
          <a:p>
            <a:pPr marL="0" lvl="3" algn="ctr">
              <a:buFont typeface="Arial" pitchFamily="34" charset="0"/>
              <a:buChar char="•"/>
            </a:pPr>
            <a:endParaRPr lang="en-US" sz="800" b="1" dirty="0" smtClean="0">
              <a:solidFill>
                <a:srgbClr val="C00000"/>
              </a:solidFill>
            </a:endParaRPr>
          </a:p>
          <a:p>
            <a:pPr marL="225425" indent="-225425">
              <a:buFont typeface="Arial" pitchFamily="34" charset="0"/>
              <a:buChar char="•"/>
            </a:pP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出</a:t>
            </a:r>
            <a:r>
              <a:rPr lang="en-US" altLang="zh-CN" sz="3200" b="1" dirty="0" smtClean="0">
                <a:solidFill>
                  <a:srgbClr val="C00000"/>
                </a:solidFill>
                <a:effectLst>
                  <a:outerShdw blurRad="38100" dist="38100" dir="2700000" algn="tl">
                    <a:srgbClr val="000000">
                      <a:alpha val="43137"/>
                    </a:srgbClr>
                  </a:outerShdw>
                </a:effectLst>
              </a:rPr>
              <a:t>24:9-11)</a:t>
            </a:r>
            <a:r>
              <a:rPr lang="zh-CN" altLang="en-US" sz="3200" b="1" dirty="0" smtClean="0">
                <a:solidFill>
                  <a:srgbClr val="C00000"/>
                </a:solidFill>
                <a:effectLst>
                  <a:outerShdw blurRad="38100" dist="38100" dir="2700000" algn="tl">
                    <a:srgbClr val="000000">
                      <a:alpha val="43137"/>
                    </a:srgbClr>
                  </a:outerShdw>
                </a:effectLst>
              </a:rPr>
              <a:t>西奈山</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摩西与耶稣一起又吃又喝。</a:t>
            </a:r>
            <a:endParaRPr lang="en-US" sz="3200" b="1" dirty="0" smtClean="0">
              <a:solidFill>
                <a:srgbClr val="C00000"/>
              </a:solidFill>
              <a:effectLst>
                <a:outerShdw blurRad="38100" dist="38100" dir="2700000" algn="tl">
                  <a:srgbClr val="000000">
                    <a:alpha val="43137"/>
                  </a:srgbClr>
                </a:outerShdw>
              </a:effectLst>
            </a:endParaRPr>
          </a:p>
          <a:p>
            <a:pPr marL="225425" lvl="3" indent="-225425"/>
            <a:r>
              <a:rPr lang="en-US" sz="2000" b="1" dirty="0" smtClean="0">
                <a:solidFill>
                  <a:srgbClr val="C00000"/>
                </a:solidFill>
                <a:latin typeface="Arial" pitchFamily="34" charset="0"/>
                <a:ea typeface="Calibri" pitchFamily="34" charset="0"/>
                <a:cs typeface="Arial" pitchFamily="34" charset="0"/>
              </a:rPr>
              <a:t>(Ex. 24:9-11) Mt. Sinai; Moses et al had dinner with Jesus</a:t>
            </a:r>
          </a:p>
          <a:p>
            <a:pPr marL="225425" lvl="3" indent="-225425"/>
            <a:endParaRPr lang="en-US" sz="2000" b="1" dirty="0" smtClean="0">
              <a:solidFill>
                <a:srgbClr val="C00000"/>
              </a:solidFill>
            </a:endParaRPr>
          </a:p>
          <a:p>
            <a:pPr marL="225425" lvl="3" indent="-225425">
              <a:buFont typeface="Arial" pitchFamily="34" charset="0"/>
              <a:buChar char="•"/>
            </a:pPr>
            <a:r>
              <a:rPr lang="en-US" altLang="zh-CN" sz="3200" b="1" dirty="0" smtClean="0">
                <a:solidFill>
                  <a:srgbClr val="C00000"/>
                </a:solidFill>
                <a:latin typeface="Arial" pitchFamily="34" charset="0"/>
                <a:ea typeface="Calibri" pitchFamily="34" charset="0"/>
                <a:cs typeface="Arial" pitchFamily="34" charset="0"/>
              </a:rPr>
              <a:t>(</a:t>
            </a:r>
            <a:r>
              <a:rPr lang="zh-CN" altLang="en-US" sz="3200" b="1" dirty="0" smtClean="0">
                <a:solidFill>
                  <a:srgbClr val="C00000"/>
                </a:solidFill>
                <a:latin typeface="Arial" pitchFamily="34" charset="0"/>
                <a:ea typeface="Calibri" pitchFamily="34" charset="0"/>
                <a:cs typeface="Arial" pitchFamily="34" charset="0"/>
              </a:rPr>
              <a:t>出</a:t>
            </a:r>
            <a:r>
              <a:rPr lang="en-US" altLang="zh-CN" sz="3200" b="1" dirty="0" smtClean="0">
                <a:solidFill>
                  <a:srgbClr val="C00000"/>
                </a:solidFill>
                <a:latin typeface="Arial" pitchFamily="34" charset="0"/>
                <a:ea typeface="Calibri" pitchFamily="34" charset="0"/>
                <a:cs typeface="Arial" pitchFamily="34" charset="0"/>
              </a:rPr>
              <a:t>)</a:t>
            </a:r>
            <a:r>
              <a:rPr lang="zh-CN" altLang="en-US" sz="3200" b="1" dirty="0" smtClean="0">
                <a:solidFill>
                  <a:srgbClr val="C00000"/>
                </a:solidFill>
                <a:latin typeface="Arial" pitchFamily="34" charset="0"/>
                <a:ea typeface="Calibri" pitchFamily="34" charset="0"/>
                <a:cs typeface="Arial" pitchFamily="34" charset="0"/>
              </a:rPr>
              <a:t>逾越节晚餐</a:t>
            </a:r>
            <a:endParaRPr lang="en-US" sz="3200" b="1" dirty="0" smtClean="0">
              <a:solidFill>
                <a:srgbClr val="C00000"/>
              </a:solidFill>
              <a:latin typeface="Arial" pitchFamily="34" charset="0"/>
              <a:ea typeface="Calibri" pitchFamily="34" charset="0"/>
              <a:cs typeface="Arial" pitchFamily="34" charset="0"/>
            </a:endParaRPr>
          </a:p>
          <a:p>
            <a:pPr marL="225425" lvl="3" indent="-225425"/>
            <a:r>
              <a:rPr lang="en-US" sz="2000" b="1" dirty="0" smtClean="0">
                <a:solidFill>
                  <a:srgbClr val="C00000"/>
                </a:solidFill>
                <a:latin typeface="Arial" pitchFamily="34" charset="0"/>
                <a:ea typeface="Calibri" pitchFamily="34" charset="0"/>
                <a:cs typeface="Arial" pitchFamily="34" charset="0"/>
              </a:rPr>
              <a:t>(Ex.    ) Passover Meal</a:t>
            </a:r>
            <a:endParaRPr lang="en-US" sz="2000" b="1" dirty="0" smtClean="0">
              <a:solidFill>
                <a:srgbClr val="C00000"/>
              </a:solidFill>
              <a:latin typeface="Arial" pitchFamily="34" charset="0"/>
              <a:cs typeface="Arial" pitchFamily="34" charset="0"/>
            </a:endParaRPr>
          </a:p>
          <a:p>
            <a:pPr marL="165100" indent="-165100" algn="ctr">
              <a:buFont typeface="Arial" pitchFamily="34" charset="0"/>
              <a:buChar char="•"/>
            </a:pPr>
            <a:r>
              <a:rPr lang="zh-CN" altLang="en-US" sz="3200" b="1" dirty="0" smtClean="0">
                <a:solidFill>
                  <a:schemeClr val="accent3">
                    <a:lumMod val="50000"/>
                  </a:schemeClr>
                </a:solidFill>
                <a:effectLst>
                  <a:outerShdw blurRad="38100" dist="38100" dir="2700000" algn="tl">
                    <a:srgbClr val="000000">
                      <a:alpha val="43137"/>
                    </a:srgbClr>
                  </a:outerShdw>
                </a:effectLst>
              </a:rPr>
              <a:t>新约</a:t>
            </a:r>
            <a:r>
              <a:rPr lang="en-US" sz="3200" b="1" dirty="0" smtClean="0">
                <a:solidFill>
                  <a:schemeClr val="accent3">
                    <a:lumMod val="50000"/>
                  </a:schemeClr>
                </a:solidFill>
                <a:effectLst>
                  <a:outerShdw blurRad="38100" dist="38100" dir="2700000" algn="tl">
                    <a:srgbClr val="000000">
                      <a:alpha val="43137"/>
                    </a:srgbClr>
                  </a:outerShdw>
                </a:effectLst>
              </a:rPr>
              <a:t> (NEW TESTAMENT)</a:t>
            </a:r>
          </a:p>
          <a:p>
            <a:pPr marL="165100" indent="-165100" algn="ctr">
              <a:buFont typeface="Arial" pitchFamily="34" charset="0"/>
              <a:buChar char="•"/>
            </a:pPr>
            <a:endParaRPr lang="en-US" sz="800" b="1" dirty="0" smtClean="0">
              <a:solidFill>
                <a:schemeClr val="accent3">
                  <a:lumMod val="50000"/>
                </a:schemeClr>
              </a:solidFill>
              <a:ea typeface="Calibri" pitchFamily="34" charset="0"/>
              <a:cs typeface="Arial" pitchFamily="34" charset="0"/>
            </a:endParaRPr>
          </a:p>
          <a:p>
            <a:pPr marL="165100" indent="-165100">
              <a:buFont typeface="Arial" pitchFamily="34" charset="0"/>
              <a:buChar char="•"/>
            </a:pPr>
            <a:r>
              <a:rPr lang="zh-CN" altLang="en-US" sz="3200" b="1" dirty="0" smtClean="0">
                <a:solidFill>
                  <a:schemeClr val="accent3">
                    <a:lumMod val="50000"/>
                  </a:schemeClr>
                </a:solidFill>
                <a:effectLst>
                  <a:outerShdw blurRad="38100" dist="38100" dir="2700000" algn="tl">
                    <a:srgbClr val="000000">
                      <a:alpha val="43137"/>
                    </a:srgbClr>
                  </a:outerShdw>
                </a:effectLst>
              </a:rPr>
              <a:t>最后的晚餐</a:t>
            </a:r>
            <a:r>
              <a:rPr lang="en-US" altLang="zh-CN" sz="3200" b="1" dirty="0" smtClean="0">
                <a:solidFill>
                  <a:schemeClr val="accent3">
                    <a:lumMod val="50000"/>
                  </a:schemeClr>
                </a:solidFill>
                <a:effectLst>
                  <a:outerShdw blurRad="38100" dist="38100" dir="2700000" algn="tl">
                    <a:srgbClr val="000000">
                      <a:alpha val="43137"/>
                    </a:srgbClr>
                  </a:outerShdw>
                </a:effectLst>
              </a:rPr>
              <a:t>(</a:t>
            </a:r>
            <a:r>
              <a:rPr lang="zh-CN" altLang="en-US" sz="3200" b="1" dirty="0" smtClean="0">
                <a:solidFill>
                  <a:schemeClr val="accent3">
                    <a:lumMod val="50000"/>
                  </a:schemeClr>
                </a:solidFill>
                <a:effectLst>
                  <a:outerShdw blurRad="38100" dist="38100" dir="2700000" algn="tl">
                    <a:srgbClr val="000000">
                      <a:alpha val="43137"/>
                    </a:srgbClr>
                  </a:outerShdw>
                </a:effectLst>
              </a:rPr>
              <a:t>太</a:t>
            </a:r>
            <a:r>
              <a:rPr lang="en-US" altLang="zh-CN" sz="3200" b="1" dirty="0" smtClean="0">
                <a:solidFill>
                  <a:schemeClr val="accent3">
                    <a:lumMod val="50000"/>
                  </a:schemeClr>
                </a:solidFill>
                <a:effectLst>
                  <a:outerShdw blurRad="38100" dist="38100" dir="2700000" algn="tl">
                    <a:srgbClr val="000000">
                      <a:alpha val="43137"/>
                    </a:srgbClr>
                  </a:outerShdw>
                </a:effectLst>
              </a:rPr>
              <a:t>25:26-29)</a:t>
            </a:r>
            <a:r>
              <a:rPr lang="zh-CN" altLang="en-US" sz="3200" b="1" dirty="0" smtClean="0">
                <a:solidFill>
                  <a:schemeClr val="accent3">
                    <a:lumMod val="50000"/>
                  </a:schemeClr>
                </a:solidFill>
                <a:effectLst>
                  <a:outerShdw blurRad="38100" dist="38100" dir="2700000" algn="tl">
                    <a:srgbClr val="000000">
                      <a:alpha val="43137"/>
                    </a:srgbClr>
                  </a:outerShdw>
                </a:effectLst>
              </a:rPr>
              <a:t>由耶稣设立</a:t>
            </a:r>
            <a:endParaRPr lang="en-US" sz="3200" b="1" dirty="0" smtClean="0">
              <a:solidFill>
                <a:schemeClr val="accent3">
                  <a:lumMod val="50000"/>
                </a:schemeClr>
              </a:solidFill>
              <a:effectLst>
                <a:outerShdw blurRad="38100" dist="38100" dir="2700000" algn="tl">
                  <a:srgbClr val="000000">
                    <a:alpha val="43137"/>
                  </a:srgbClr>
                </a:outerShdw>
              </a:effectLst>
            </a:endParaRPr>
          </a:p>
          <a:p>
            <a:pPr marL="165100" indent="-165100">
              <a:buFont typeface="Arial" pitchFamily="34" charset="0"/>
              <a:buChar char="•"/>
            </a:pPr>
            <a:r>
              <a:rPr lang="en-US" sz="2000" b="1" dirty="0" smtClean="0">
                <a:solidFill>
                  <a:schemeClr val="accent3">
                    <a:lumMod val="50000"/>
                  </a:schemeClr>
                </a:solidFill>
                <a:latin typeface="Arial" pitchFamily="34" charset="0"/>
                <a:ea typeface="Calibri" pitchFamily="34" charset="0"/>
                <a:cs typeface="Arial" pitchFamily="34" charset="0"/>
              </a:rPr>
              <a:t>The Last Supper (Matt 23:26-29) Instituted by Jesus</a:t>
            </a:r>
            <a:endParaRPr lang="en-US" sz="2000" b="1" dirty="0" smtClean="0">
              <a:solidFill>
                <a:schemeClr val="accent3">
                  <a:lumMod val="50000"/>
                </a:schemeClr>
              </a:solidFill>
              <a:latin typeface="Arial" pitchFamily="34" charset="0"/>
              <a:cs typeface="Arial" pitchFamily="34" charset="0"/>
            </a:endParaRPr>
          </a:p>
          <a:p>
            <a:pPr marL="0" lvl="3"/>
            <a:endParaRPr lang="en-US" b="1" dirty="0" smtClean="0">
              <a:solidFill>
                <a:schemeClr val="accent3">
                  <a:lumMod val="50000"/>
                </a:schemeClr>
              </a:solidFill>
              <a:latin typeface="Arial" pitchFamily="34" charset="0"/>
              <a:ea typeface="Calibri" pitchFamily="34" charset="0"/>
              <a:cs typeface="Arial" pitchFamily="34" charset="0"/>
            </a:endParaRPr>
          </a:p>
          <a:p>
            <a:pPr marL="165100" indent="-165100">
              <a:buFont typeface="Arial" pitchFamily="34" charset="0"/>
              <a:buChar char="•"/>
            </a:pPr>
            <a:r>
              <a:rPr lang="en-US" altLang="zh-CN" sz="3200" b="1" dirty="0" smtClean="0">
                <a:solidFill>
                  <a:schemeClr val="accent3">
                    <a:lumMod val="50000"/>
                  </a:schemeClr>
                </a:solidFill>
                <a:effectLst>
                  <a:outerShdw blurRad="38100" dist="38100" dir="2700000" algn="tl">
                    <a:srgbClr val="000000">
                      <a:alpha val="43137"/>
                    </a:srgbClr>
                  </a:outerShdw>
                </a:effectLst>
              </a:rPr>
              <a:t>(</a:t>
            </a:r>
            <a:r>
              <a:rPr lang="zh-CN" altLang="en-US" sz="3200" b="1" dirty="0" smtClean="0">
                <a:solidFill>
                  <a:schemeClr val="accent3">
                    <a:lumMod val="50000"/>
                  </a:schemeClr>
                </a:solidFill>
                <a:effectLst>
                  <a:outerShdw blurRad="38100" dist="38100" dir="2700000" algn="tl">
                    <a:srgbClr val="000000">
                      <a:alpha val="43137"/>
                    </a:srgbClr>
                  </a:outerShdw>
                </a:effectLst>
              </a:rPr>
              <a:t>林前</a:t>
            </a:r>
            <a:r>
              <a:rPr lang="en-US" altLang="zh-CN" sz="3200" b="1" dirty="0" smtClean="0">
                <a:solidFill>
                  <a:schemeClr val="accent3">
                    <a:lumMod val="50000"/>
                  </a:schemeClr>
                </a:solidFill>
                <a:effectLst>
                  <a:outerShdw blurRad="38100" dist="38100" dir="2700000" algn="tl">
                    <a:srgbClr val="000000">
                      <a:alpha val="43137"/>
                    </a:srgbClr>
                  </a:outerShdw>
                </a:effectLst>
              </a:rPr>
              <a:t>11) </a:t>
            </a:r>
            <a:r>
              <a:rPr lang="zh-CN" altLang="en-US" sz="3200" b="1" dirty="0" smtClean="0">
                <a:solidFill>
                  <a:schemeClr val="accent3">
                    <a:lumMod val="50000"/>
                  </a:schemeClr>
                </a:solidFill>
                <a:effectLst>
                  <a:outerShdw blurRad="38100" dist="38100" dir="2700000" algn="tl">
                    <a:srgbClr val="000000">
                      <a:alpha val="43137"/>
                    </a:srgbClr>
                  </a:outerShdw>
                </a:effectLst>
              </a:rPr>
              <a:t>保罗给出了领圣餐的指导方针</a:t>
            </a:r>
            <a:r>
              <a:rPr lang="en-US" altLang="zh-CN" sz="3200" b="1" dirty="0" smtClean="0">
                <a:solidFill>
                  <a:schemeClr val="accent3">
                    <a:lumMod val="50000"/>
                  </a:schemeClr>
                </a:solidFill>
                <a:effectLst>
                  <a:outerShdw blurRad="38100" dist="38100" dir="2700000" algn="tl">
                    <a:srgbClr val="000000">
                      <a:alpha val="43137"/>
                    </a:srgbClr>
                  </a:outerShdw>
                </a:effectLst>
              </a:rPr>
              <a:t>.</a:t>
            </a:r>
            <a:endParaRPr lang="en-US" sz="3200" b="1" dirty="0" smtClean="0">
              <a:solidFill>
                <a:schemeClr val="accent3">
                  <a:lumMod val="50000"/>
                </a:schemeClr>
              </a:solidFill>
              <a:effectLst>
                <a:outerShdw blurRad="38100" dist="38100" dir="2700000" algn="tl">
                  <a:srgbClr val="000000">
                    <a:alpha val="43137"/>
                  </a:srgbClr>
                </a:outerShdw>
              </a:effectLst>
            </a:endParaRPr>
          </a:p>
          <a:p>
            <a:pPr marL="165100" indent="-165100">
              <a:buFont typeface="Arial" pitchFamily="34" charset="0"/>
              <a:buChar char="•"/>
            </a:pPr>
            <a:r>
              <a:rPr lang="en-US" sz="2000" b="1" dirty="0" smtClean="0">
                <a:solidFill>
                  <a:schemeClr val="accent3">
                    <a:lumMod val="50000"/>
                  </a:schemeClr>
                </a:solidFill>
                <a:latin typeface="Arial" pitchFamily="34" charset="0"/>
                <a:ea typeface="Calibri" pitchFamily="34" charset="0"/>
                <a:cs typeface="Arial" pitchFamily="34" charset="0"/>
              </a:rPr>
              <a:t>(1 Cor. 11) Paul</a:t>
            </a:r>
            <a:r>
              <a:rPr lang="en-US" sz="2000" b="1" dirty="0" smtClean="0">
                <a:solidFill>
                  <a:schemeClr val="accent3">
                    <a:lumMod val="50000"/>
                  </a:schemeClr>
                </a:solidFill>
                <a:ea typeface="Calibri" pitchFamily="34" charset="0"/>
                <a:cs typeface="Arial" pitchFamily="34" charset="0"/>
              </a:rPr>
              <a:t>’</a:t>
            </a:r>
            <a:r>
              <a:rPr lang="en-US" sz="2000" b="1" dirty="0" smtClean="0">
                <a:solidFill>
                  <a:schemeClr val="accent3">
                    <a:lumMod val="50000"/>
                  </a:schemeClr>
                </a:solidFill>
                <a:latin typeface="Arial" pitchFamily="34" charset="0"/>
                <a:ea typeface="Calibri" pitchFamily="34" charset="0"/>
                <a:cs typeface="Arial" pitchFamily="34" charset="0"/>
              </a:rPr>
              <a:t>s Guidelines for partaking</a:t>
            </a:r>
            <a:endParaRPr lang="en-US" sz="2000" b="1" dirty="0" smtClean="0">
              <a:solidFill>
                <a:schemeClr val="accent3">
                  <a:lumMod val="50000"/>
                </a:schemeClr>
              </a:solidFill>
              <a:latin typeface="Arial" pitchFamily="34" charset="0"/>
              <a:cs typeface="Arial" pitchFamily="34" charset="0"/>
            </a:endParaRPr>
          </a:p>
          <a:p>
            <a:pPr marL="0" lvl="3"/>
            <a:endParaRPr lang="en-US" sz="2800" b="1" dirty="0" smtClean="0">
              <a:solidFill>
                <a:schemeClr val="accent3">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p:cTn id="1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4">
                                            <p:txEl>
                                              <p:pRg st="5" end="5"/>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p:cTn id="24"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p:cTn id="31"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33" dur="500"/>
                                        <p:tgtEl>
                                          <p:spTgt spid="4">
                                            <p:txEl>
                                              <p:pRg st="9" end="9"/>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 calcmode="lin" valueType="num">
                                      <p:cBhvr>
                                        <p:cTn id="36"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38" dur="500"/>
                                        <p:tgtEl>
                                          <p:spTgt spid="4">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p:cTn id="43"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45" dur="500"/>
                                        <p:tgtEl>
                                          <p:spTgt spid="4">
                                            <p:txEl>
                                              <p:pRg st="12" end="12"/>
                                            </p:txEl>
                                          </p:spTgt>
                                        </p:tgtEl>
                                      </p:cBhvr>
                                    </p:animEffect>
                                  </p:childTnLst>
                                </p:cTn>
                              </p:par>
                              <p:par>
                                <p:cTn id="46" presetID="53" presetClass="entr" presetSubtype="0" fill="hold" nodeType="withEffect">
                                  <p:stCondLst>
                                    <p:cond delay="0"/>
                                  </p:stCondLst>
                                  <p:childTnLst>
                                    <p:set>
                                      <p:cBhvr>
                                        <p:cTn id="47" dur="1" fill="hold">
                                          <p:stCondLst>
                                            <p:cond delay="0"/>
                                          </p:stCondLst>
                                        </p:cTn>
                                        <p:tgtEl>
                                          <p:spTgt spid="4">
                                            <p:txEl>
                                              <p:pRg st="13" end="13"/>
                                            </p:txEl>
                                          </p:spTgt>
                                        </p:tgtEl>
                                        <p:attrNameLst>
                                          <p:attrName>style.visibility</p:attrName>
                                        </p:attrNameLst>
                                      </p:cBhvr>
                                      <p:to>
                                        <p:strVal val="visible"/>
                                      </p:to>
                                    </p:set>
                                    <p:anim calcmode="lin" valueType="num">
                                      <p:cBhvr>
                                        <p:cTn id="48" dur="5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13" end="13"/>
                                            </p:txEl>
                                          </p:spTgt>
                                        </p:tgtEl>
                                        <p:attrNameLst>
                                          <p:attrName>ppt_h</p:attrName>
                                        </p:attrNameLst>
                                      </p:cBhvr>
                                      <p:tavLst>
                                        <p:tav tm="0">
                                          <p:val>
                                            <p:fltVal val="0"/>
                                          </p:val>
                                        </p:tav>
                                        <p:tav tm="100000">
                                          <p:val>
                                            <p:strVal val="#ppt_h"/>
                                          </p:val>
                                        </p:tav>
                                      </p:tavLst>
                                    </p:anim>
                                    <p:animEffect transition="in" filter="fade">
                                      <p:cBhvr>
                                        <p:cTn id="50"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dirty="0" smtClean="0"/>
              <a:t>领</a:t>
            </a:r>
            <a:r>
              <a:rPr lang="zh-CN" altLang="zh-CN" sz="6000" dirty="0" smtClean="0"/>
              <a:t>圣餐的先决条件</a:t>
            </a:r>
            <a:endParaRPr lang="en-US" sz="6000" b="1" dirty="0">
              <a:latin typeface="Aharoni" pitchFamily="2" charset="-79"/>
              <a:cs typeface="Aharoni" pitchFamily="2" charset="-79"/>
            </a:endParaRPr>
          </a:p>
        </p:txBody>
      </p:sp>
      <p:sp>
        <p:nvSpPr>
          <p:cNvPr id="3" name="Rectangle 2"/>
          <p:cNvSpPr/>
          <p:nvPr/>
        </p:nvSpPr>
        <p:spPr>
          <a:xfrm>
            <a:off x="0" y="6248400"/>
            <a:ext cx="9144000" cy="6096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latin typeface="Aharoni" pitchFamily="2" charset="-79"/>
                <a:cs typeface="Aharoni" pitchFamily="2" charset="-79"/>
              </a:rPr>
              <a:t>PREREQUISITES of COMMUNION</a:t>
            </a:r>
            <a:endParaRPr lang="en-US" sz="4000" b="1" dirty="0">
              <a:latin typeface="Aharoni" pitchFamily="2" charset="-79"/>
              <a:cs typeface="Aharoni" pitchFamily="2" charset="-79"/>
            </a:endParaRPr>
          </a:p>
        </p:txBody>
      </p:sp>
      <p:sp>
        <p:nvSpPr>
          <p:cNvPr id="5" name="TextBox 4"/>
          <p:cNvSpPr txBox="1"/>
          <p:nvPr/>
        </p:nvSpPr>
        <p:spPr>
          <a:xfrm>
            <a:off x="0" y="869752"/>
            <a:ext cx="9144000" cy="6032421"/>
          </a:xfrm>
          <a:prstGeom prst="rect">
            <a:avLst/>
          </a:prstGeom>
          <a:noFill/>
        </p:spPr>
        <p:txBody>
          <a:bodyPr wrap="square" rtlCol="0">
            <a:spAutoFit/>
          </a:bodyPr>
          <a:lstStyle/>
          <a:p>
            <a:pPr marL="0" lvl="3" algn="ctr"/>
            <a:r>
              <a:rPr lang="zh-CN" altLang="en-US" sz="3200" b="1" dirty="0" smtClean="0">
                <a:solidFill>
                  <a:srgbClr val="C00000"/>
                </a:solidFill>
                <a:latin typeface="Arial" pitchFamily="34" charset="0"/>
                <a:ea typeface="Calibri" pitchFamily="34" charset="0"/>
                <a:cs typeface="Arial" pitchFamily="34" charset="0"/>
              </a:rPr>
              <a:t>   </a:t>
            </a:r>
            <a:r>
              <a:rPr lang="zh-CN" altLang="en-US" sz="3200" b="1" u="sng" dirty="0" smtClean="0">
                <a:solidFill>
                  <a:srgbClr val="C00000"/>
                </a:solidFill>
                <a:latin typeface="Arial" pitchFamily="34" charset="0"/>
                <a:ea typeface="Calibri" pitchFamily="34" charset="0"/>
                <a:cs typeface="Arial" pitchFamily="34" charset="0"/>
              </a:rPr>
              <a:t>圣经上的</a:t>
            </a:r>
            <a:r>
              <a:rPr lang="zh-CN" altLang="en-US" sz="3200" b="1" dirty="0" smtClean="0">
                <a:solidFill>
                  <a:srgbClr val="C00000"/>
                </a:solidFill>
                <a:latin typeface="Arial" pitchFamily="34" charset="0"/>
                <a:ea typeface="Calibri" pitchFamily="34" charset="0"/>
                <a:cs typeface="Arial" pitchFamily="34" charset="0"/>
              </a:rPr>
              <a:t>  </a:t>
            </a:r>
            <a:r>
              <a:rPr lang="en-US" altLang="zh-CN" sz="2800" b="1" dirty="0" smtClean="0">
                <a:solidFill>
                  <a:srgbClr val="C00000"/>
                </a:solidFill>
                <a:latin typeface="Arial" pitchFamily="34" charset="0"/>
                <a:ea typeface="Calibri" pitchFamily="34" charset="0"/>
                <a:cs typeface="Arial" pitchFamily="34" charset="0"/>
              </a:rPr>
              <a:t>		</a:t>
            </a:r>
            <a:r>
              <a:rPr lang="en-US" sz="2800" b="1" u="sng" dirty="0" smtClean="0">
                <a:solidFill>
                  <a:srgbClr val="C00000"/>
                </a:solidFill>
                <a:latin typeface="Arial" pitchFamily="34" charset="0"/>
                <a:ea typeface="Calibri" pitchFamily="34" charset="0"/>
                <a:cs typeface="Arial" pitchFamily="34" charset="0"/>
              </a:rPr>
              <a:t>(</a:t>
            </a:r>
            <a:r>
              <a:rPr lang="en-US" sz="2400" b="1" u="sng" dirty="0" smtClean="0">
                <a:solidFill>
                  <a:srgbClr val="C00000"/>
                </a:solidFill>
                <a:latin typeface="Arial" pitchFamily="34" charset="0"/>
                <a:ea typeface="Calibri" pitchFamily="34" charset="0"/>
                <a:cs typeface="Arial" pitchFamily="34" charset="0"/>
              </a:rPr>
              <a:t>BIBLICAL) </a:t>
            </a:r>
            <a:endParaRPr lang="en-US" sz="2400" b="1" u="sng" dirty="0" smtClean="0">
              <a:solidFill>
                <a:srgbClr val="C00000"/>
              </a:solidFill>
            </a:endParaRPr>
          </a:p>
          <a:p>
            <a:pPr marL="225425" indent="-225425">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rPr>
              <a:t>得救</a:t>
            </a:r>
            <a:r>
              <a:rPr lang="en-US" sz="2800" b="1" dirty="0" smtClean="0">
                <a:solidFill>
                  <a:srgbClr val="C00000"/>
                </a:solidFill>
                <a:effectLst>
                  <a:outerShdw blurRad="38100" dist="38100" dir="2700000" algn="tl">
                    <a:srgbClr val="000000">
                      <a:alpha val="43137"/>
                    </a:srgbClr>
                  </a:outerShdw>
                </a:effectLst>
              </a:rPr>
              <a:t> 				</a:t>
            </a:r>
            <a:r>
              <a:rPr lang="en-US" sz="2400" b="1" dirty="0" smtClean="0">
                <a:solidFill>
                  <a:srgbClr val="C00000"/>
                </a:solidFill>
                <a:effectLst>
                  <a:outerShdw blurRad="38100" dist="38100" dir="2700000" algn="tl">
                    <a:srgbClr val="000000">
                      <a:alpha val="43137"/>
                    </a:srgbClr>
                  </a:outerShdw>
                </a:effectLst>
              </a:rPr>
              <a:t>(</a:t>
            </a:r>
            <a:r>
              <a:rPr lang="en-US" sz="2400" b="1" dirty="0" smtClean="0">
                <a:solidFill>
                  <a:srgbClr val="C00000"/>
                </a:solidFill>
                <a:latin typeface="Arial" pitchFamily="34" charset="0"/>
                <a:cs typeface="Arial" pitchFamily="34" charset="0"/>
              </a:rPr>
              <a:t>salvation</a:t>
            </a:r>
            <a:r>
              <a:rPr lang="en-US" sz="2400" b="1" dirty="0" smtClean="0">
                <a:solidFill>
                  <a:srgbClr val="C00000"/>
                </a:solidFill>
                <a:latin typeface="Arial" pitchFamily="34" charset="0"/>
                <a:ea typeface="Calibri" pitchFamily="34" charset="0"/>
                <a:cs typeface="Arial" pitchFamily="34" charset="0"/>
              </a:rPr>
              <a:t>)</a:t>
            </a:r>
          </a:p>
          <a:p>
            <a:pPr marL="225425" indent="-225425">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rPr>
              <a:t>自我省察</a:t>
            </a:r>
            <a:r>
              <a:rPr lang="en-US" sz="2800" b="1" dirty="0" smtClean="0">
                <a:solidFill>
                  <a:srgbClr val="C00000"/>
                </a:solidFill>
                <a:effectLst>
                  <a:outerShdw blurRad="38100" dist="38100" dir="2700000" algn="tl">
                    <a:srgbClr val="000000">
                      <a:alpha val="43137"/>
                    </a:srgbClr>
                  </a:outerShdw>
                </a:effectLst>
              </a:rPr>
              <a:t> 			</a:t>
            </a:r>
            <a:r>
              <a:rPr lang="en-US" sz="2400" b="1" dirty="0" smtClean="0">
                <a:solidFill>
                  <a:srgbClr val="C00000"/>
                </a:solidFill>
                <a:effectLst>
                  <a:outerShdw blurRad="38100" dist="38100" dir="2700000" algn="tl">
                    <a:srgbClr val="000000">
                      <a:alpha val="43137"/>
                    </a:srgbClr>
                  </a:outerShdw>
                </a:effectLst>
              </a:rPr>
              <a:t>(</a:t>
            </a:r>
            <a:r>
              <a:rPr lang="en-US" sz="2400" b="1" dirty="0" smtClean="0">
                <a:solidFill>
                  <a:srgbClr val="C00000"/>
                </a:solidFill>
                <a:latin typeface="Arial" pitchFamily="34" charset="0"/>
                <a:cs typeface="Arial" pitchFamily="34" charset="0"/>
              </a:rPr>
              <a:t>self-examination</a:t>
            </a:r>
            <a:r>
              <a:rPr lang="en-US" sz="2400" b="1" dirty="0" smtClean="0">
                <a:solidFill>
                  <a:srgbClr val="C00000"/>
                </a:solidFill>
                <a:latin typeface="Arial" pitchFamily="34" charset="0"/>
                <a:ea typeface="Calibri" pitchFamily="34" charset="0"/>
                <a:cs typeface="Arial" pitchFamily="34" charset="0"/>
              </a:rPr>
              <a:t>)</a:t>
            </a:r>
            <a:endParaRPr lang="en-US" sz="2400" b="1" dirty="0" smtClean="0">
              <a:solidFill>
                <a:srgbClr val="C00000"/>
              </a:solidFill>
            </a:endParaRPr>
          </a:p>
          <a:p>
            <a:pPr marL="225425" indent="-225425">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rPr>
              <a:t>悔改</a:t>
            </a:r>
            <a:r>
              <a:rPr lang="en-US" sz="2800" b="1" dirty="0" smtClean="0">
                <a:solidFill>
                  <a:srgbClr val="C00000"/>
                </a:solidFill>
                <a:effectLst>
                  <a:outerShdw blurRad="38100" dist="38100" dir="2700000" algn="tl">
                    <a:srgbClr val="000000">
                      <a:alpha val="43137"/>
                    </a:srgbClr>
                  </a:outerShdw>
                </a:effectLst>
              </a:rPr>
              <a:t> 				</a:t>
            </a:r>
            <a:r>
              <a:rPr lang="en-US" sz="2400" b="1" dirty="0" smtClean="0">
                <a:solidFill>
                  <a:srgbClr val="C00000"/>
                </a:solidFill>
                <a:effectLst>
                  <a:outerShdw blurRad="38100" dist="38100" dir="2700000" algn="tl">
                    <a:srgbClr val="000000">
                      <a:alpha val="43137"/>
                    </a:srgbClr>
                  </a:outerShdw>
                </a:effectLst>
              </a:rPr>
              <a:t>(</a:t>
            </a:r>
            <a:r>
              <a:rPr lang="en-US" sz="2400" b="1" dirty="0" smtClean="0">
                <a:solidFill>
                  <a:srgbClr val="C00000"/>
                </a:solidFill>
                <a:latin typeface="Arial" pitchFamily="34" charset="0"/>
                <a:cs typeface="Arial" pitchFamily="34" charset="0"/>
              </a:rPr>
              <a:t>repentance</a:t>
            </a:r>
            <a:r>
              <a:rPr lang="en-US" sz="2400" b="1" dirty="0" smtClean="0">
                <a:solidFill>
                  <a:srgbClr val="C00000"/>
                </a:solidFill>
                <a:latin typeface="Arial" pitchFamily="34" charset="0"/>
                <a:ea typeface="Calibri" pitchFamily="34" charset="0"/>
                <a:cs typeface="Arial" pitchFamily="34" charset="0"/>
              </a:rPr>
              <a:t>)</a:t>
            </a:r>
          </a:p>
          <a:p>
            <a:pPr marL="225425" indent="-225425">
              <a:buFont typeface="Arial" pitchFamily="34" charset="0"/>
              <a:buChar char="•"/>
            </a:pPr>
            <a:endParaRPr lang="en-US" sz="2000" b="1" dirty="0" smtClean="0">
              <a:solidFill>
                <a:srgbClr val="C00000"/>
              </a:solidFill>
              <a:latin typeface="Arial" pitchFamily="34" charset="0"/>
              <a:cs typeface="Arial" pitchFamily="34" charset="0"/>
            </a:endParaRPr>
          </a:p>
          <a:p>
            <a:pPr marL="165100" indent="-165100" algn="ctr">
              <a:buFont typeface="Arial" pitchFamily="34" charset="0"/>
              <a:buChar char="•"/>
            </a:pPr>
            <a:r>
              <a:rPr lang="zh-CN" altLang="en-US" sz="3200" b="1" u="sng" dirty="0" smtClean="0">
                <a:solidFill>
                  <a:schemeClr val="accent3">
                    <a:lumMod val="50000"/>
                  </a:schemeClr>
                </a:solidFill>
                <a:effectLst>
                  <a:outerShdw blurRad="38100" dist="38100" dir="2700000" algn="tl">
                    <a:srgbClr val="000000">
                      <a:alpha val="43137"/>
                    </a:srgbClr>
                  </a:outerShdw>
                </a:effectLst>
              </a:rPr>
              <a:t>圣经之外的</a:t>
            </a:r>
            <a:r>
              <a:rPr lang="en-US" sz="3200" b="1" u="sng" dirty="0" smtClean="0">
                <a:solidFill>
                  <a:schemeClr val="accent3">
                    <a:lumMod val="50000"/>
                  </a:schemeClr>
                </a:solidFill>
                <a:effectLst>
                  <a:outerShdw blurRad="38100" dist="38100" dir="2700000" algn="tl">
                    <a:srgbClr val="000000">
                      <a:alpha val="43137"/>
                    </a:srgbClr>
                  </a:outerShdw>
                </a:effectLst>
              </a:rPr>
              <a:t> </a:t>
            </a:r>
            <a:r>
              <a:rPr lang="en-US" sz="2800" b="1" dirty="0" smtClean="0">
                <a:solidFill>
                  <a:schemeClr val="accent3">
                    <a:lumMod val="50000"/>
                  </a:schemeClr>
                </a:solidFill>
                <a:effectLst>
                  <a:outerShdw blurRad="38100" dist="38100" dir="2700000" algn="tl">
                    <a:srgbClr val="000000">
                      <a:alpha val="43137"/>
                    </a:srgbClr>
                  </a:outerShdw>
                </a:effectLst>
              </a:rPr>
              <a:t>		</a:t>
            </a:r>
            <a:r>
              <a:rPr lang="en-US" sz="2400" b="1" u="sng" dirty="0" smtClean="0">
                <a:solidFill>
                  <a:schemeClr val="accent3">
                    <a:lumMod val="50000"/>
                  </a:schemeClr>
                </a:solidFill>
                <a:effectLst>
                  <a:outerShdw blurRad="38100" dist="38100" dir="2700000" algn="tl">
                    <a:srgbClr val="000000">
                      <a:alpha val="43137"/>
                    </a:srgbClr>
                  </a:outerShdw>
                </a:effectLst>
              </a:rPr>
              <a:t>(EXTRA-BIBLICAL)</a:t>
            </a:r>
          </a:p>
          <a:p>
            <a:pPr marL="225425" indent="-225425">
              <a:buFont typeface="Arial" pitchFamily="34" charset="0"/>
              <a:buChar char="•"/>
            </a:pPr>
            <a:r>
              <a:rPr lang="zh-CN" altLang="en-US" sz="3200" b="1" dirty="0" smtClean="0">
                <a:solidFill>
                  <a:schemeClr val="accent3">
                    <a:lumMod val="50000"/>
                  </a:schemeClr>
                </a:solidFill>
                <a:effectLst>
                  <a:outerShdw blurRad="38100" dist="38100" dir="2700000" algn="tl">
                    <a:srgbClr val="000000">
                      <a:alpha val="43137"/>
                    </a:srgbClr>
                  </a:outerShdw>
                </a:effectLst>
              </a:rPr>
              <a:t>必须是教会成员</a:t>
            </a:r>
            <a:r>
              <a:rPr lang="en-US" altLang="zh-CN" sz="3200" b="1" dirty="0" smtClean="0">
                <a:solidFill>
                  <a:schemeClr val="accent3">
                    <a:lumMod val="50000"/>
                  </a:schemeClr>
                </a:solidFill>
                <a:effectLst>
                  <a:outerShdw blurRad="38100" dist="38100" dir="2700000" algn="tl">
                    <a:srgbClr val="000000">
                      <a:alpha val="43137"/>
                    </a:srgbClr>
                  </a:outerShdw>
                </a:effectLst>
              </a:rPr>
              <a:t>		</a:t>
            </a:r>
            <a:r>
              <a:rPr lang="en-US" sz="2400" b="1" dirty="0" smtClean="0">
                <a:solidFill>
                  <a:schemeClr val="accent3">
                    <a:lumMod val="50000"/>
                  </a:schemeClr>
                </a:solidFill>
                <a:effectLst>
                  <a:outerShdw blurRad="38100" dist="38100" dir="2700000" algn="tl">
                    <a:srgbClr val="000000">
                      <a:alpha val="43137"/>
                    </a:srgbClr>
                  </a:outerShdw>
                </a:effectLst>
              </a:rPr>
              <a:t>(</a:t>
            </a:r>
            <a:r>
              <a:rPr lang="en-US" sz="2400" b="1" dirty="0" smtClean="0">
                <a:solidFill>
                  <a:schemeClr val="accent3">
                    <a:lumMod val="50000"/>
                  </a:schemeClr>
                </a:solidFill>
                <a:latin typeface="Arial" pitchFamily="34" charset="0"/>
                <a:cs typeface="Arial" pitchFamily="34" charset="0"/>
              </a:rPr>
              <a:t>church membership</a:t>
            </a:r>
            <a:r>
              <a:rPr lang="en-US" sz="2400" b="1" dirty="0" smtClean="0">
                <a:solidFill>
                  <a:schemeClr val="accent3">
                    <a:lumMod val="50000"/>
                  </a:schemeClr>
                </a:solidFill>
                <a:latin typeface="Arial" pitchFamily="34" charset="0"/>
                <a:ea typeface="Calibri" pitchFamily="34" charset="0"/>
                <a:cs typeface="Arial" pitchFamily="34" charset="0"/>
              </a:rPr>
              <a:t>)</a:t>
            </a:r>
          </a:p>
          <a:p>
            <a:pPr marL="225425" indent="-225425">
              <a:buFont typeface="Arial" pitchFamily="34" charset="0"/>
              <a:buChar char="•"/>
            </a:pPr>
            <a:r>
              <a:rPr lang="zh-CN" altLang="en-US" sz="3200" b="1" dirty="0" smtClean="0">
                <a:solidFill>
                  <a:schemeClr val="accent3">
                    <a:lumMod val="50000"/>
                  </a:schemeClr>
                </a:solidFill>
                <a:effectLst>
                  <a:outerShdw blurRad="38100" dist="38100" dir="2700000" algn="tl">
                    <a:srgbClr val="000000">
                      <a:alpha val="43137"/>
                    </a:srgbClr>
                  </a:outerShdw>
                </a:effectLst>
              </a:rPr>
              <a:t>受洗之后</a:t>
            </a:r>
            <a:r>
              <a:rPr lang="en-US" altLang="zh-CN" sz="3200" b="1" dirty="0" smtClean="0">
                <a:solidFill>
                  <a:schemeClr val="accent3">
                    <a:lumMod val="50000"/>
                  </a:schemeClr>
                </a:solidFill>
                <a:effectLst>
                  <a:outerShdw blurRad="38100" dist="38100" dir="2700000" algn="tl">
                    <a:srgbClr val="000000">
                      <a:alpha val="43137"/>
                    </a:srgbClr>
                  </a:outerShdw>
                </a:effectLst>
              </a:rPr>
              <a:t>			</a:t>
            </a:r>
            <a:r>
              <a:rPr lang="en-US" sz="2400" b="1" dirty="0" smtClean="0">
                <a:solidFill>
                  <a:schemeClr val="accent3">
                    <a:lumMod val="50000"/>
                  </a:schemeClr>
                </a:solidFill>
                <a:effectLst>
                  <a:outerShdw blurRad="38100" dist="38100" dir="2700000" algn="tl">
                    <a:srgbClr val="000000">
                      <a:alpha val="43137"/>
                    </a:srgbClr>
                  </a:outerShdw>
                </a:effectLst>
              </a:rPr>
              <a:t>(</a:t>
            </a:r>
            <a:r>
              <a:rPr lang="en-US" sz="2400" b="1" dirty="0" smtClean="0">
                <a:solidFill>
                  <a:schemeClr val="accent3">
                    <a:lumMod val="50000"/>
                  </a:schemeClr>
                </a:solidFill>
                <a:latin typeface="Arial" pitchFamily="34" charset="0"/>
                <a:cs typeface="Arial" pitchFamily="34" charset="0"/>
              </a:rPr>
              <a:t>baptized</a:t>
            </a:r>
            <a:r>
              <a:rPr lang="en-US" sz="2400" b="1" dirty="0" smtClean="0">
                <a:solidFill>
                  <a:schemeClr val="accent3">
                    <a:lumMod val="50000"/>
                  </a:schemeClr>
                </a:solidFill>
                <a:latin typeface="Arial" pitchFamily="34" charset="0"/>
                <a:ea typeface="Calibri" pitchFamily="34" charset="0"/>
                <a:cs typeface="Arial" pitchFamily="34" charset="0"/>
              </a:rPr>
              <a:t>)</a:t>
            </a:r>
            <a:endParaRPr lang="en-US" sz="2400" b="1" dirty="0" smtClean="0">
              <a:solidFill>
                <a:schemeClr val="accent3">
                  <a:lumMod val="50000"/>
                </a:schemeClr>
              </a:solidFill>
            </a:endParaRPr>
          </a:p>
          <a:p>
            <a:pPr marL="225425" indent="-225425">
              <a:buFont typeface="Arial" pitchFamily="34" charset="0"/>
              <a:buChar char="•"/>
            </a:pPr>
            <a:r>
              <a:rPr lang="zh-CN" altLang="en-US" sz="3200" b="1" dirty="0" smtClean="0">
                <a:solidFill>
                  <a:schemeClr val="accent3">
                    <a:lumMod val="50000"/>
                  </a:schemeClr>
                </a:solidFill>
                <a:effectLst>
                  <a:outerShdw blurRad="38100" dist="38100" dir="2700000" algn="tl">
                    <a:srgbClr val="000000">
                      <a:alpha val="43137"/>
                    </a:srgbClr>
                  </a:outerShdw>
                </a:effectLst>
              </a:rPr>
              <a:t>关门圣餐</a:t>
            </a:r>
            <a:r>
              <a:rPr lang="en-US" sz="2400" b="1" dirty="0" smtClean="0">
                <a:solidFill>
                  <a:schemeClr val="accent3">
                    <a:lumMod val="50000"/>
                  </a:schemeClr>
                </a:solidFill>
                <a:effectLst>
                  <a:outerShdw blurRad="38100" dist="38100" dir="2700000" algn="tl">
                    <a:srgbClr val="000000">
                      <a:alpha val="43137"/>
                    </a:srgbClr>
                  </a:outerShdw>
                </a:effectLst>
              </a:rPr>
              <a:t> 			(</a:t>
            </a:r>
            <a:r>
              <a:rPr lang="en-US" sz="2400" b="1" dirty="0" smtClean="0">
                <a:solidFill>
                  <a:schemeClr val="accent3">
                    <a:lumMod val="50000"/>
                  </a:schemeClr>
                </a:solidFill>
                <a:latin typeface="Arial" pitchFamily="34" charset="0"/>
                <a:cs typeface="Arial" pitchFamily="34" charset="0"/>
              </a:rPr>
              <a:t>closed communion</a:t>
            </a:r>
            <a:r>
              <a:rPr lang="en-US" sz="2400" b="1" dirty="0" smtClean="0">
                <a:solidFill>
                  <a:schemeClr val="accent3">
                    <a:lumMod val="50000"/>
                  </a:schemeClr>
                </a:solidFill>
                <a:latin typeface="Arial" pitchFamily="34" charset="0"/>
                <a:ea typeface="Calibri" pitchFamily="34" charset="0"/>
                <a:cs typeface="Arial" pitchFamily="34" charset="0"/>
              </a:rPr>
              <a:t>)</a:t>
            </a:r>
            <a:endParaRPr lang="en-US" sz="2400" b="1" dirty="0" smtClean="0">
              <a:solidFill>
                <a:schemeClr val="accent3">
                  <a:lumMod val="50000"/>
                </a:schemeClr>
              </a:solidFill>
              <a:latin typeface="Arial" pitchFamily="34" charset="0"/>
              <a:cs typeface="Arial" pitchFamily="34" charset="0"/>
            </a:endParaRPr>
          </a:p>
          <a:p>
            <a:pPr marL="225425" indent="-225425">
              <a:buFont typeface="Arial" pitchFamily="34" charset="0"/>
              <a:buChar char="•"/>
            </a:pPr>
            <a:r>
              <a:rPr lang="zh-CN" altLang="en-US" sz="3200" b="1" dirty="0" smtClean="0">
                <a:solidFill>
                  <a:schemeClr val="accent3">
                    <a:lumMod val="50000"/>
                  </a:schemeClr>
                </a:solidFill>
                <a:effectLst>
                  <a:outerShdw blurRad="38100" dist="38100" dir="2700000" algn="tl">
                    <a:srgbClr val="000000">
                      <a:alpha val="43137"/>
                    </a:srgbClr>
                  </a:outerShdw>
                </a:effectLst>
              </a:rPr>
              <a:t>必须是长老才能领</a:t>
            </a:r>
            <a:r>
              <a:rPr lang="en-US" sz="3200" b="1" dirty="0" smtClean="0">
                <a:solidFill>
                  <a:schemeClr val="accent3">
                    <a:lumMod val="50000"/>
                  </a:schemeClr>
                </a:solidFill>
                <a:effectLst>
                  <a:outerShdw blurRad="38100" dist="38100" dir="2700000" algn="tl">
                    <a:srgbClr val="000000">
                      <a:alpha val="43137"/>
                    </a:srgbClr>
                  </a:outerShdw>
                </a:effectLst>
              </a:rPr>
              <a:t> 		</a:t>
            </a:r>
            <a:r>
              <a:rPr lang="en-US" sz="2400" b="1" dirty="0" smtClean="0">
                <a:solidFill>
                  <a:schemeClr val="accent3">
                    <a:lumMod val="50000"/>
                  </a:schemeClr>
                </a:solidFill>
                <a:effectLst>
                  <a:outerShdw blurRad="38100" dist="38100" dir="2700000" algn="tl">
                    <a:srgbClr val="000000">
                      <a:alpha val="43137"/>
                    </a:srgbClr>
                  </a:outerShdw>
                </a:effectLst>
              </a:rPr>
              <a:t>(</a:t>
            </a:r>
            <a:r>
              <a:rPr lang="en-US" sz="2400" b="1" dirty="0" smtClean="0">
                <a:solidFill>
                  <a:schemeClr val="accent3">
                    <a:lumMod val="50000"/>
                  </a:schemeClr>
                </a:solidFill>
                <a:latin typeface="Arial" pitchFamily="34" charset="0"/>
                <a:cs typeface="Arial" pitchFamily="34" charset="0"/>
              </a:rPr>
              <a:t>elder  participation required</a:t>
            </a:r>
            <a:r>
              <a:rPr lang="en-US" sz="2400" b="1" dirty="0" smtClean="0">
                <a:solidFill>
                  <a:schemeClr val="accent3">
                    <a:lumMod val="50000"/>
                  </a:schemeClr>
                </a:solidFill>
                <a:latin typeface="Arial" pitchFamily="34" charset="0"/>
                <a:ea typeface="Calibri" pitchFamily="34" charset="0"/>
                <a:cs typeface="Arial" pitchFamily="34" charset="0"/>
              </a:rPr>
              <a:t>)</a:t>
            </a:r>
          </a:p>
          <a:p>
            <a:pPr marL="225425" indent="-225425">
              <a:buFont typeface="Arial" pitchFamily="34" charset="0"/>
              <a:buChar char="•"/>
            </a:pPr>
            <a:r>
              <a:rPr lang="zh-CN" altLang="en-US" sz="3200" b="1" dirty="0" smtClean="0">
                <a:solidFill>
                  <a:schemeClr val="accent3">
                    <a:lumMod val="50000"/>
                  </a:schemeClr>
                </a:solidFill>
                <a:effectLst>
                  <a:outerShdw blurRad="38100" dist="38100" dir="2700000" algn="tl">
                    <a:srgbClr val="000000">
                      <a:alpha val="43137"/>
                    </a:srgbClr>
                  </a:outerShdw>
                </a:effectLst>
              </a:rPr>
              <a:t>只能在教会领</a:t>
            </a:r>
            <a:r>
              <a:rPr lang="en-US" altLang="zh-CN" sz="3200" b="1" dirty="0" smtClean="0">
                <a:solidFill>
                  <a:schemeClr val="accent3">
                    <a:lumMod val="50000"/>
                  </a:schemeClr>
                </a:solidFill>
                <a:effectLst>
                  <a:outerShdw blurRad="38100" dist="38100" dir="2700000" algn="tl">
                    <a:srgbClr val="000000">
                      <a:alpha val="43137"/>
                    </a:srgbClr>
                  </a:outerShdw>
                </a:effectLst>
              </a:rPr>
              <a:t>			</a:t>
            </a:r>
            <a:r>
              <a:rPr lang="en-US" sz="2400" b="1" dirty="0" smtClean="0">
                <a:solidFill>
                  <a:schemeClr val="accent3">
                    <a:lumMod val="50000"/>
                  </a:schemeClr>
                </a:solidFill>
                <a:effectLst>
                  <a:outerShdw blurRad="38100" dist="38100" dir="2700000" algn="tl">
                    <a:srgbClr val="000000">
                      <a:alpha val="43137"/>
                    </a:srgbClr>
                  </a:outerShdw>
                </a:effectLst>
              </a:rPr>
              <a:t>(</a:t>
            </a:r>
            <a:r>
              <a:rPr lang="en-US" sz="2400" b="1" dirty="0" smtClean="0">
                <a:solidFill>
                  <a:schemeClr val="accent3">
                    <a:lumMod val="50000"/>
                  </a:schemeClr>
                </a:solidFill>
                <a:latin typeface="Arial" pitchFamily="34" charset="0"/>
                <a:cs typeface="Arial" pitchFamily="34" charset="0"/>
              </a:rPr>
              <a:t>at church only</a:t>
            </a:r>
            <a:r>
              <a:rPr lang="en-US" sz="2400" b="1" dirty="0" smtClean="0">
                <a:solidFill>
                  <a:schemeClr val="accent3">
                    <a:lumMod val="50000"/>
                  </a:schemeClr>
                </a:solidFill>
                <a:latin typeface="Arial" pitchFamily="34" charset="0"/>
                <a:ea typeface="Calibri" pitchFamily="34" charset="0"/>
                <a:cs typeface="Arial" pitchFamily="34" charset="0"/>
              </a:rPr>
              <a:t>)</a:t>
            </a:r>
            <a:endParaRPr lang="en-US" sz="2400" b="1" dirty="0" smtClean="0">
              <a:solidFill>
                <a:schemeClr val="accent3">
                  <a:lumMod val="50000"/>
                </a:schemeClr>
              </a:solidFill>
            </a:endParaRPr>
          </a:p>
          <a:p>
            <a:pPr marL="165100" indent="-165100" algn="ctr">
              <a:buFont typeface="Arial" pitchFamily="34" charset="0"/>
              <a:buChar char="•"/>
            </a:pPr>
            <a:endParaRPr lang="en-US" b="1" dirty="0" smtClean="0">
              <a:solidFill>
                <a:schemeClr val="accent3">
                  <a:lumMod val="50000"/>
                </a:schemeClr>
              </a:solidFill>
              <a:ea typeface="Calibri" pitchFamily="34" charset="0"/>
              <a:cs typeface="Arial" pitchFamily="34" charset="0"/>
            </a:endParaRPr>
          </a:p>
          <a:p>
            <a:pPr marL="0" lvl="3"/>
            <a:endParaRPr lang="en-US" sz="2800" b="1" dirty="0" smtClean="0">
              <a:solidFill>
                <a:schemeClr val="accent3">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8000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zh-CN" sz="6000" dirty="0" smtClean="0"/>
              <a:t> 圣餐的要素</a:t>
            </a:r>
            <a:endParaRPr lang="en-US" sz="6000" b="1" dirty="0">
              <a:latin typeface="Aharoni" pitchFamily="2" charset="-79"/>
              <a:cs typeface="Aharoni" pitchFamily="2" charset="-79"/>
            </a:endParaRPr>
          </a:p>
        </p:txBody>
      </p:sp>
      <p:sp>
        <p:nvSpPr>
          <p:cNvPr id="3" name="Rectangle 2"/>
          <p:cNvSpPr/>
          <p:nvPr/>
        </p:nvSpPr>
        <p:spPr>
          <a:xfrm>
            <a:off x="0" y="6248400"/>
            <a:ext cx="9144000" cy="609600"/>
          </a:xfrm>
          <a:prstGeom prst="rect">
            <a:avLst/>
          </a:prstGeom>
          <a:blipFill>
            <a:blip r:embed="rId2" cstate="print"/>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latin typeface="Aharoni" pitchFamily="2" charset="-79"/>
                <a:cs typeface="Aharoni" pitchFamily="2" charset="-79"/>
              </a:rPr>
              <a:t>ELEMENTS of COMMUNION</a:t>
            </a:r>
            <a:endParaRPr lang="en-US" sz="4000" b="1" dirty="0">
              <a:latin typeface="Aharoni" pitchFamily="2" charset="-79"/>
              <a:cs typeface="Aharoni" pitchFamily="2" charset="-79"/>
            </a:endParaRPr>
          </a:p>
        </p:txBody>
      </p:sp>
      <p:pic>
        <p:nvPicPr>
          <p:cNvPr id="69634" name="Picture 2" descr="http://www.turnbacktogod.com/wp-content/uploads/2010/06/Blood-of-Jesus-Christ.jpg"/>
          <p:cNvPicPr>
            <a:picLocks noChangeAspect="1" noChangeArrowheads="1"/>
          </p:cNvPicPr>
          <p:nvPr/>
        </p:nvPicPr>
        <p:blipFill>
          <a:blip r:embed="rId3" cstate="print"/>
          <a:srcRect/>
          <a:stretch>
            <a:fillRect/>
          </a:stretch>
        </p:blipFill>
        <p:spPr bwMode="auto">
          <a:xfrm>
            <a:off x="4495800" y="990600"/>
            <a:ext cx="4143375" cy="510540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jesus-holding-cross.jpg"/>
          <p:cNvPicPr>
            <a:picLocks noChangeAspect="1"/>
          </p:cNvPicPr>
          <p:nvPr/>
        </p:nvPicPr>
        <p:blipFill>
          <a:blip r:embed="rId4" cstate="print"/>
          <a:stretch>
            <a:fillRect/>
          </a:stretch>
        </p:blipFill>
        <p:spPr>
          <a:xfrm>
            <a:off x="609600" y="990600"/>
            <a:ext cx="3305175" cy="5063247"/>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www.mewbox.com/blog/wp-content/uploads/2009/12/communion.jpg"/>
          <p:cNvPicPr>
            <a:picLocks noChangeAspect="1" noChangeArrowheads="1"/>
          </p:cNvPicPr>
          <p:nvPr/>
        </p:nvPicPr>
        <p:blipFill>
          <a:blip r:embed="rId2" cstate="print"/>
          <a:srcRect/>
          <a:stretch>
            <a:fillRect/>
          </a:stretch>
        </p:blipFill>
        <p:spPr bwMode="auto">
          <a:xfrm>
            <a:off x="2438400" y="1066800"/>
            <a:ext cx="4176006" cy="518160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0" y="0"/>
            <a:ext cx="9144000" cy="1066800"/>
          </a:xfrm>
          <a:prstGeom prst="rect">
            <a:avLst/>
          </a:prstGeom>
          <a:solidFill>
            <a:srgbClr val="FFFF00"/>
          </a:solidFill>
          <a:ln w="571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6000" b="1" dirty="0" smtClean="0">
                <a:solidFill>
                  <a:schemeClr val="tx1"/>
                </a:solidFill>
                <a:effectLst>
                  <a:outerShdw blurRad="38100" dist="38100" dir="2700000" algn="tl">
                    <a:srgbClr val="000000">
                      <a:alpha val="43137"/>
                    </a:srgbClr>
                  </a:outerShdw>
                </a:effectLst>
              </a:rPr>
              <a:t>有关圣餐的四种观点</a:t>
            </a:r>
            <a:endParaRPr lang="en-US" sz="6000" b="1"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0" y="1066800"/>
            <a:ext cx="2362200" cy="5078313"/>
          </a:xfrm>
          <a:prstGeom prst="rect">
            <a:avLst/>
          </a:prstGeom>
          <a:noFill/>
        </p:spPr>
        <p:txBody>
          <a:bodyPr wrap="square" rtlCol="0">
            <a:spAutoFit/>
          </a:bodyPr>
          <a:lstStyle/>
          <a:p>
            <a:pPr algn="ctr"/>
            <a:r>
              <a:rPr lang="zh-CN" altLang="en-US" sz="5400" b="1" dirty="0" smtClean="0">
                <a:solidFill>
                  <a:srgbClr val="7030A0"/>
                </a:solidFill>
                <a:effectLst>
                  <a:outerShdw blurRad="38100" dist="38100" dir="2700000" algn="tl">
                    <a:srgbClr val="000000">
                      <a:alpha val="43137"/>
                    </a:srgbClr>
                  </a:outerShdw>
                </a:effectLst>
                <a:latin typeface="Castellar" pitchFamily="18" charset="0"/>
              </a:rPr>
              <a:t>这是我的身体</a:t>
            </a:r>
            <a:endParaRPr lang="en-US" altLang="zh-CN" sz="5400" b="1" dirty="0" smtClean="0">
              <a:solidFill>
                <a:srgbClr val="7030A0"/>
              </a:solidFill>
              <a:effectLst>
                <a:outerShdw blurRad="38100" dist="38100" dir="2700000" algn="tl">
                  <a:srgbClr val="000000">
                    <a:alpha val="43137"/>
                  </a:srgbClr>
                </a:outerShdw>
              </a:effectLst>
              <a:latin typeface="Castellar" pitchFamily="18" charset="0"/>
            </a:endParaRPr>
          </a:p>
          <a:p>
            <a:pPr algn="ctr"/>
            <a:r>
              <a:rPr lang="zh-CN" altLang="en-US" sz="5400" b="1" dirty="0" smtClean="0">
                <a:solidFill>
                  <a:srgbClr val="7030A0"/>
                </a:solidFill>
                <a:effectLst>
                  <a:outerShdw blurRad="38100" dist="38100" dir="2700000" algn="tl">
                    <a:srgbClr val="000000">
                      <a:alpha val="43137"/>
                    </a:srgbClr>
                  </a:outerShdw>
                </a:effectLst>
                <a:latin typeface="Castellar" pitchFamily="18" charset="0"/>
              </a:rPr>
              <a:t>为你们舍的</a:t>
            </a:r>
            <a:r>
              <a:rPr lang="en-US" altLang="zh-CN" sz="5400" b="1" dirty="0" smtClean="0">
                <a:solidFill>
                  <a:srgbClr val="7030A0"/>
                </a:solidFill>
                <a:effectLst>
                  <a:outerShdw blurRad="38100" dist="38100" dir="2700000" algn="tl">
                    <a:srgbClr val="000000">
                      <a:alpha val="43137"/>
                    </a:srgbClr>
                  </a:outerShdw>
                </a:effectLst>
                <a:latin typeface="Castellar" pitchFamily="18" charset="0"/>
              </a:rPr>
              <a:t>.</a:t>
            </a:r>
            <a:endParaRPr lang="en-US" sz="5400" b="1" dirty="0" smtClean="0">
              <a:solidFill>
                <a:srgbClr val="7030A0"/>
              </a:solidFill>
              <a:effectLst>
                <a:outerShdw blurRad="38100" dist="38100" dir="2700000" algn="tl">
                  <a:srgbClr val="000000">
                    <a:alpha val="43137"/>
                  </a:srgbClr>
                </a:outerShdw>
              </a:effectLst>
              <a:latin typeface="Castellar" pitchFamily="18" charset="0"/>
            </a:endParaRPr>
          </a:p>
          <a:p>
            <a:pPr algn="ctr"/>
            <a:endParaRPr lang="en-US" b="1" dirty="0" smtClean="0">
              <a:solidFill>
                <a:srgbClr val="C00000"/>
              </a:solidFill>
              <a:effectLst>
                <a:outerShdw blurRad="38100" dist="38100" dir="2700000" algn="tl">
                  <a:srgbClr val="000000">
                    <a:alpha val="43137"/>
                  </a:srgbClr>
                </a:outerShdw>
              </a:effectLst>
              <a:latin typeface="Castellar" pitchFamily="18" charset="0"/>
            </a:endParaRPr>
          </a:p>
          <a:p>
            <a:pPr algn="ctr"/>
            <a:r>
              <a:rPr lang="en-US" b="1" dirty="0" smtClean="0">
                <a:solidFill>
                  <a:srgbClr val="C00000"/>
                </a:solidFill>
                <a:effectLst>
                  <a:outerShdw blurRad="38100" dist="38100" dir="2700000" algn="tl">
                    <a:srgbClr val="000000">
                      <a:alpha val="43137"/>
                    </a:srgbClr>
                  </a:outerShdw>
                </a:effectLst>
                <a:latin typeface="Castellar" pitchFamily="18" charset="0"/>
              </a:rPr>
              <a:t>This </a:t>
            </a:r>
          </a:p>
          <a:p>
            <a:pPr algn="ctr"/>
            <a:r>
              <a:rPr lang="en-US" b="1" dirty="0" smtClean="0">
                <a:solidFill>
                  <a:srgbClr val="C00000"/>
                </a:solidFill>
                <a:effectLst>
                  <a:outerShdw blurRad="38100" dist="38100" dir="2700000" algn="tl">
                    <a:srgbClr val="000000">
                      <a:alpha val="43137"/>
                    </a:srgbClr>
                  </a:outerShdw>
                </a:effectLst>
                <a:latin typeface="Castellar" pitchFamily="18" charset="0"/>
              </a:rPr>
              <a:t>is my body </a:t>
            </a:r>
            <a:r>
              <a:rPr lang="en-US" dirty="0" smtClean="0">
                <a:effectLst>
                  <a:outerShdw blurRad="38100" dist="38100" dir="2700000" algn="tl">
                    <a:srgbClr val="000000">
                      <a:alpha val="43137"/>
                    </a:srgbClr>
                  </a:outerShdw>
                </a:effectLst>
                <a:latin typeface="Castellar" pitchFamily="18" charset="0"/>
              </a:rPr>
              <a:t>which</a:t>
            </a:r>
          </a:p>
          <a:p>
            <a:pPr algn="ctr"/>
            <a:r>
              <a:rPr lang="en-US" dirty="0" smtClean="0">
                <a:effectLst>
                  <a:outerShdw blurRad="38100" dist="38100" dir="2700000" algn="tl">
                    <a:srgbClr val="000000">
                      <a:alpha val="43137"/>
                    </a:srgbClr>
                  </a:outerShdw>
                </a:effectLst>
                <a:latin typeface="Castellar" pitchFamily="18" charset="0"/>
              </a:rPr>
              <a:t> is broken </a:t>
            </a:r>
          </a:p>
          <a:p>
            <a:pPr algn="ctr"/>
            <a:r>
              <a:rPr lang="en-US" dirty="0" smtClean="0">
                <a:effectLst>
                  <a:outerShdw blurRad="38100" dist="38100" dir="2700000" algn="tl">
                    <a:srgbClr val="000000">
                      <a:alpha val="43137"/>
                    </a:srgbClr>
                  </a:outerShdw>
                </a:effectLst>
                <a:latin typeface="Castellar" pitchFamily="18" charset="0"/>
              </a:rPr>
              <a:t>for you</a:t>
            </a:r>
            <a:endParaRPr lang="en-US" dirty="0">
              <a:effectLst>
                <a:outerShdw blurRad="38100" dist="38100" dir="2700000" algn="tl">
                  <a:srgbClr val="000000">
                    <a:alpha val="43137"/>
                  </a:srgbClr>
                </a:outerShdw>
              </a:effectLst>
              <a:latin typeface="Castellar" pitchFamily="18" charset="0"/>
            </a:endParaRPr>
          </a:p>
        </p:txBody>
      </p:sp>
      <p:sp>
        <p:nvSpPr>
          <p:cNvPr id="6" name="TextBox 5"/>
          <p:cNvSpPr txBox="1"/>
          <p:nvPr/>
        </p:nvSpPr>
        <p:spPr>
          <a:xfrm>
            <a:off x="6705600" y="1066800"/>
            <a:ext cx="2362200" cy="5078313"/>
          </a:xfrm>
          <a:prstGeom prst="rect">
            <a:avLst/>
          </a:prstGeom>
          <a:noFill/>
        </p:spPr>
        <p:txBody>
          <a:bodyPr wrap="square" rtlCol="0">
            <a:spAutoFit/>
          </a:bodyPr>
          <a:lstStyle/>
          <a:p>
            <a:pPr algn="ctr"/>
            <a:r>
              <a:rPr lang="zh-CN" altLang="en-US" sz="5400" b="1" dirty="0" smtClean="0">
                <a:solidFill>
                  <a:srgbClr val="7030A0"/>
                </a:solidFill>
                <a:effectLst>
                  <a:outerShdw blurRad="38100" dist="38100" dir="2700000" algn="tl">
                    <a:srgbClr val="000000">
                      <a:alpha val="43137"/>
                    </a:srgbClr>
                  </a:outerShdw>
                </a:effectLst>
                <a:latin typeface="Castellar" pitchFamily="18" charset="0"/>
              </a:rPr>
              <a:t>这是我的血</a:t>
            </a:r>
            <a:endParaRPr lang="en-US" altLang="zh-CN" sz="5400" b="1" dirty="0" smtClean="0">
              <a:solidFill>
                <a:srgbClr val="7030A0"/>
              </a:solidFill>
              <a:effectLst>
                <a:outerShdw blurRad="38100" dist="38100" dir="2700000" algn="tl">
                  <a:srgbClr val="000000">
                    <a:alpha val="43137"/>
                  </a:srgbClr>
                </a:outerShdw>
              </a:effectLst>
              <a:latin typeface="Castellar" pitchFamily="18" charset="0"/>
            </a:endParaRPr>
          </a:p>
          <a:p>
            <a:pPr algn="ctr"/>
            <a:r>
              <a:rPr lang="zh-CN" altLang="en-US" sz="5400" b="1" dirty="0" smtClean="0">
                <a:solidFill>
                  <a:srgbClr val="7030A0"/>
                </a:solidFill>
                <a:effectLst>
                  <a:outerShdw blurRad="38100" dist="38100" dir="2700000" algn="tl">
                    <a:srgbClr val="000000">
                      <a:alpha val="43137"/>
                    </a:srgbClr>
                  </a:outerShdw>
                </a:effectLst>
                <a:latin typeface="Castellar" pitchFamily="18" charset="0"/>
              </a:rPr>
              <a:t>为你们流的</a:t>
            </a:r>
            <a:endParaRPr lang="en-US" sz="5400" b="1" dirty="0" smtClean="0">
              <a:solidFill>
                <a:srgbClr val="7030A0"/>
              </a:solidFill>
              <a:effectLst>
                <a:outerShdw blurRad="38100" dist="38100" dir="2700000" algn="tl">
                  <a:srgbClr val="000000">
                    <a:alpha val="43137"/>
                  </a:srgbClr>
                </a:outerShdw>
              </a:effectLst>
              <a:latin typeface="Castellar" pitchFamily="18" charset="0"/>
            </a:endParaRPr>
          </a:p>
          <a:p>
            <a:pPr algn="ctr"/>
            <a:endParaRPr lang="en-US" b="1" dirty="0" smtClean="0">
              <a:solidFill>
                <a:srgbClr val="C00000"/>
              </a:solidFill>
              <a:effectLst>
                <a:outerShdw blurRad="38100" dist="38100" dir="2700000" algn="tl">
                  <a:srgbClr val="000000">
                    <a:alpha val="43137"/>
                  </a:srgbClr>
                </a:outerShdw>
              </a:effectLst>
              <a:latin typeface="Castellar" pitchFamily="18" charset="0"/>
            </a:endParaRPr>
          </a:p>
          <a:p>
            <a:pPr algn="ctr"/>
            <a:r>
              <a:rPr lang="en-US" b="1" dirty="0" smtClean="0">
                <a:solidFill>
                  <a:srgbClr val="C00000"/>
                </a:solidFill>
                <a:effectLst>
                  <a:outerShdw blurRad="38100" dist="38100" dir="2700000" algn="tl">
                    <a:srgbClr val="000000">
                      <a:alpha val="43137"/>
                    </a:srgbClr>
                  </a:outerShdw>
                </a:effectLst>
                <a:latin typeface="Castellar" pitchFamily="18" charset="0"/>
              </a:rPr>
              <a:t>This </a:t>
            </a:r>
          </a:p>
          <a:p>
            <a:pPr algn="ctr"/>
            <a:r>
              <a:rPr lang="en-US" b="1" dirty="0" smtClean="0">
                <a:solidFill>
                  <a:srgbClr val="C00000"/>
                </a:solidFill>
                <a:effectLst>
                  <a:outerShdw blurRad="38100" dist="38100" dir="2700000" algn="tl">
                    <a:srgbClr val="000000">
                      <a:alpha val="43137"/>
                    </a:srgbClr>
                  </a:outerShdw>
                </a:effectLst>
                <a:latin typeface="Castellar" pitchFamily="18" charset="0"/>
              </a:rPr>
              <a:t>is my blood </a:t>
            </a:r>
            <a:r>
              <a:rPr lang="en-US" dirty="0" smtClean="0">
                <a:effectLst>
                  <a:outerShdw blurRad="38100" dist="38100" dir="2700000" algn="tl">
                    <a:srgbClr val="000000">
                      <a:alpha val="43137"/>
                    </a:srgbClr>
                  </a:outerShdw>
                </a:effectLst>
                <a:latin typeface="Castellar" pitchFamily="18" charset="0"/>
              </a:rPr>
              <a:t>which</a:t>
            </a:r>
          </a:p>
          <a:p>
            <a:pPr algn="ctr"/>
            <a:r>
              <a:rPr lang="en-US" dirty="0" smtClean="0">
                <a:effectLst>
                  <a:outerShdw blurRad="38100" dist="38100" dir="2700000" algn="tl">
                    <a:srgbClr val="000000">
                      <a:alpha val="43137"/>
                    </a:srgbClr>
                  </a:outerShdw>
                </a:effectLst>
                <a:latin typeface="Castellar" pitchFamily="18" charset="0"/>
              </a:rPr>
              <a:t> is  shed </a:t>
            </a:r>
          </a:p>
          <a:p>
            <a:pPr algn="ctr"/>
            <a:r>
              <a:rPr lang="en-US" dirty="0" smtClean="0">
                <a:effectLst>
                  <a:outerShdw blurRad="38100" dist="38100" dir="2700000" algn="tl">
                    <a:srgbClr val="000000">
                      <a:alpha val="43137"/>
                    </a:srgbClr>
                  </a:outerShdw>
                </a:effectLst>
                <a:latin typeface="Castellar" pitchFamily="18" charset="0"/>
              </a:rPr>
              <a:t>for you</a:t>
            </a:r>
            <a:endParaRPr lang="en-US" dirty="0">
              <a:effectLst>
                <a:outerShdw blurRad="38100" dist="38100" dir="2700000" algn="tl">
                  <a:srgbClr val="000000">
                    <a:alpha val="43137"/>
                  </a:srgbClr>
                </a:outerShdw>
              </a:effectLst>
              <a:latin typeface="Castellar" pitchFamily="18" charset="0"/>
            </a:endParaRPr>
          </a:p>
        </p:txBody>
      </p:sp>
      <p:sp>
        <p:nvSpPr>
          <p:cNvPr id="8" name="Rectangle 7"/>
          <p:cNvSpPr/>
          <p:nvPr/>
        </p:nvSpPr>
        <p:spPr>
          <a:xfrm>
            <a:off x="0" y="6172200"/>
            <a:ext cx="9144000" cy="685800"/>
          </a:xfrm>
          <a:prstGeom prst="rect">
            <a:avLst/>
          </a:prstGeom>
          <a:solidFill>
            <a:srgbClr val="FFFF00"/>
          </a:solidFill>
          <a:ln w="571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smtClean="0">
                <a:solidFill>
                  <a:srgbClr val="7030A0"/>
                </a:solidFill>
                <a:effectLst>
                  <a:outerShdw blurRad="38100" dist="38100" dir="2700000" algn="tl">
                    <a:srgbClr val="000000">
                      <a:alpha val="43137"/>
                    </a:srgbClr>
                  </a:outerShdw>
                </a:effectLst>
              </a:rPr>
              <a:t>FOUR VIEWS of COMMUNION</a:t>
            </a:r>
            <a:endParaRPr lang="en-US" sz="3600" b="1" dirty="0">
              <a:solidFill>
                <a:srgbClr val="7030A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1786</Words>
  <Application>Microsoft Office PowerPoint</Application>
  <PresentationFormat>On-screen Show (4:3)</PresentationFormat>
  <Paragraphs>150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SACRAMENTS 圣礼2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SACRAMENTS</dc:title>
  <dc:creator>freecty</dc:creator>
  <cp:lastModifiedBy>Shulan</cp:lastModifiedBy>
  <cp:revision>66</cp:revision>
  <dcterms:created xsi:type="dcterms:W3CDTF">2012-03-14T13:51:11Z</dcterms:created>
  <dcterms:modified xsi:type="dcterms:W3CDTF">2020-07-13T20:25:18Z</dcterms:modified>
</cp:coreProperties>
</file>