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7" r:id="rId2"/>
    <p:sldId id="256" r:id="rId3"/>
    <p:sldId id="263" r:id="rId4"/>
    <p:sldId id="264" r:id="rId5"/>
    <p:sldId id="266" r:id="rId6"/>
    <p:sldId id="267" r:id="rId7"/>
    <p:sldId id="268" r:id="rId8"/>
    <p:sldId id="269" r:id="rId9"/>
    <p:sldId id="270" r:id="rId10"/>
    <p:sldId id="272" r:id="rId11"/>
    <p:sldId id="273" r:id="rId12"/>
    <p:sldId id="274" r:id="rId13"/>
    <p:sldId id="275" r:id="rId14"/>
    <p:sldId id="276"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59" r:id="rId28"/>
    <p:sldId id="299" r:id="rId29"/>
    <p:sldId id="306" r:id="rId30"/>
    <p:sldId id="302" r:id="rId31"/>
    <p:sldId id="303" r:id="rId32"/>
    <p:sldId id="308" r:id="rId33"/>
    <p:sldId id="300" r:id="rId34"/>
    <p:sldId id="310" r:id="rId35"/>
    <p:sldId id="324" r:id="rId36"/>
    <p:sldId id="315" r:id="rId37"/>
    <p:sldId id="316" r:id="rId38"/>
    <p:sldId id="317" r:id="rId39"/>
    <p:sldId id="318" r:id="rId40"/>
    <p:sldId id="319" r:id="rId41"/>
    <p:sldId id="328" r:id="rId42"/>
    <p:sldId id="320" r:id="rId43"/>
    <p:sldId id="321" r:id="rId44"/>
    <p:sldId id="326" r:id="rId45"/>
    <p:sldId id="322" r:id="rId46"/>
    <p:sldId id="323" r:id="rId47"/>
    <p:sldId id="325" r:id="rId48"/>
    <p:sldId id="329"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00FF00"/>
    <a:srgbClr val="F1F53D"/>
    <a:srgbClr val="FF9933"/>
    <a:srgbClr val="FF0066"/>
    <a:srgbClr val="00FFCC"/>
    <a:srgbClr val="43FF43"/>
    <a:srgbClr val="FBA5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80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292770-BDF7-4F35-BF0C-A48EC635F06A}" type="doc">
      <dgm:prSet loTypeId="urn:microsoft.com/office/officeart/2005/8/layout/vList4" loCatId="list" qsTypeId="urn:microsoft.com/office/officeart/2005/8/quickstyle/3d3" qsCatId="3D" csTypeId="urn:microsoft.com/office/officeart/2005/8/colors/colorful4" csCatId="colorful" phldr="1"/>
      <dgm:spPr/>
      <dgm:t>
        <a:bodyPr/>
        <a:lstStyle/>
        <a:p>
          <a:endParaRPr lang="en-US"/>
        </a:p>
      </dgm:t>
    </dgm:pt>
    <dgm:pt modelId="{9E403374-2A9A-4372-B25A-4C0F019A30E4}">
      <dgm:prSet phldrT="[Text]" custT="1"/>
      <dgm:spPr>
        <a:solidFill>
          <a:srgbClr val="7030A0"/>
        </a:solidFill>
      </dgm:spPr>
      <dgm:t>
        <a:bodyPr/>
        <a:lstStyle/>
        <a:p>
          <a:r>
            <a:rPr lang="zh-CN" altLang="en-US" sz="3200" b="1" dirty="0" smtClean="0">
              <a:effectLst/>
            </a:rPr>
            <a:t>肉体的情欲</a:t>
          </a:r>
          <a:r>
            <a:rPr lang="en-US" sz="1800" b="1" dirty="0" smtClean="0">
              <a:effectLst/>
            </a:rPr>
            <a:t>Lust of the FLESH</a:t>
          </a:r>
          <a:r>
            <a:rPr lang="en-US" sz="3200" b="1" dirty="0" smtClean="0">
              <a:effectLst/>
            </a:rPr>
            <a:t>  </a:t>
          </a:r>
          <a:r>
            <a:rPr lang="en-US" sz="2400" b="1" dirty="0" smtClean="0">
              <a:effectLst/>
            </a:rPr>
            <a:t>(</a:t>
          </a:r>
          <a:r>
            <a:rPr lang="en-US" sz="2400" b="1" i="1" dirty="0" err="1" smtClean="0">
              <a:effectLst/>
            </a:rPr>
            <a:t>Epithymia</a:t>
          </a:r>
          <a:r>
            <a:rPr lang="en-US" sz="2400" b="1" i="1" dirty="0" smtClean="0">
              <a:effectLst/>
            </a:rPr>
            <a:t> </a:t>
          </a:r>
          <a:r>
            <a:rPr lang="en-US" sz="2400" b="1" i="1" dirty="0" err="1" smtClean="0">
              <a:effectLst/>
            </a:rPr>
            <a:t>sarx</a:t>
          </a:r>
          <a:r>
            <a:rPr lang="en-US" sz="2400" b="1" i="1" dirty="0" smtClean="0">
              <a:effectLst/>
            </a:rPr>
            <a:t>)</a:t>
          </a:r>
          <a:endParaRPr lang="en-US" sz="2400" b="1" dirty="0">
            <a:effectLst/>
          </a:endParaRPr>
        </a:p>
      </dgm:t>
    </dgm:pt>
    <dgm:pt modelId="{6201BA99-FACA-49CE-81A5-E782188C4351}" type="parTrans" cxnId="{105B9449-8C7D-4E9D-9270-DF4F8B59B864}">
      <dgm:prSet/>
      <dgm:spPr/>
      <dgm:t>
        <a:bodyPr/>
        <a:lstStyle/>
        <a:p>
          <a:endParaRPr lang="en-US" b="0">
            <a:solidFill>
              <a:schemeClr val="tx1"/>
            </a:solidFill>
            <a:effectLst>
              <a:outerShdw blurRad="38100" dist="38100" dir="2700000" algn="tl">
                <a:srgbClr val="000000">
                  <a:alpha val="43137"/>
                </a:srgbClr>
              </a:outerShdw>
            </a:effectLst>
          </a:endParaRPr>
        </a:p>
      </dgm:t>
    </dgm:pt>
    <dgm:pt modelId="{1AD4B61F-A123-4B09-8E23-F0DE5689188F}" type="sibTrans" cxnId="{105B9449-8C7D-4E9D-9270-DF4F8B59B864}">
      <dgm:prSet/>
      <dgm:spPr/>
      <dgm:t>
        <a:bodyPr/>
        <a:lstStyle/>
        <a:p>
          <a:endParaRPr lang="en-US" b="0">
            <a:solidFill>
              <a:schemeClr val="tx1"/>
            </a:solidFill>
            <a:effectLst>
              <a:outerShdw blurRad="38100" dist="38100" dir="2700000" algn="tl">
                <a:srgbClr val="000000">
                  <a:alpha val="43137"/>
                </a:srgbClr>
              </a:outerShdw>
            </a:effectLst>
          </a:endParaRPr>
        </a:p>
      </dgm:t>
    </dgm:pt>
    <dgm:pt modelId="{D8276E31-7469-482B-A064-21B2B335B861}">
      <dgm:prSet phldrT="[Text]" custT="1"/>
      <dgm:spPr>
        <a:solidFill>
          <a:srgbClr val="7030A0"/>
        </a:solidFill>
      </dgm:spPr>
      <dgm:t>
        <a:bodyPr/>
        <a:lstStyle/>
        <a:p>
          <a:r>
            <a:rPr lang="en-US" sz="1800" b="1" i="0" dirty="0" smtClean="0">
              <a:effectLst/>
              <a:latin typeface="Agency FB" pitchFamily="34" charset="0"/>
            </a:rPr>
            <a:t>Body </a:t>
          </a:r>
          <a:r>
            <a:rPr lang="en-US" sz="1800" b="1" dirty="0" smtClean="0">
              <a:effectLst/>
              <a:latin typeface="Agency FB" pitchFamily="34" charset="0"/>
            </a:rPr>
            <a:t>craving, longing, desire for what is forbidden, animalistic lust of our body;  </a:t>
          </a:r>
          <a:endParaRPr lang="en-US" sz="1800" b="1" dirty="0">
            <a:effectLst/>
            <a:latin typeface="Agency FB" pitchFamily="34" charset="0"/>
          </a:endParaRPr>
        </a:p>
      </dgm:t>
    </dgm:pt>
    <dgm:pt modelId="{5E359239-D361-444C-81A3-807BB7570579}" type="parTrans" cxnId="{14B6F073-E5A1-4A31-9389-BC77B104D29C}">
      <dgm:prSet/>
      <dgm:spPr/>
      <dgm:t>
        <a:bodyPr/>
        <a:lstStyle/>
        <a:p>
          <a:endParaRPr lang="en-US" b="0">
            <a:solidFill>
              <a:schemeClr val="tx1"/>
            </a:solidFill>
            <a:effectLst>
              <a:outerShdw blurRad="38100" dist="38100" dir="2700000" algn="tl">
                <a:srgbClr val="000000">
                  <a:alpha val="43137"/>
                </a:srgbClr>
              </a:outerShdw>
            </a:effectLst>
          </a:endParaRPr>
        </a:p>
      </dgm:t>
    </dgm:pt>
    <dgm:pt modelId="{B3A1D846-B68D-46E7-869E-CAA3FCE4191C}" type="sibTrans" cxnId="{14B6F073-E5A1-4A31-9389-BC77B104D29C}">
      <dgm:prSet/>
      <dgm:spPr/>
      <dgm:t>
        <a:bodyPr/>
        <a:lstStyle/>
        <a:p>
          <a:endParaRPr lang="en-US" b="0">
            <a:solidFill>
              <a:schemeClr val="tx1"/>
            </a:solidFill>
            <a:effectLst>
              <a:outerShdw blurRad="38100" dist="38100" dir="2700000" algn="tl">
                <a:srgbClr val="000000">
                  <a:alpha val="43137"/>
                </a:srgbClr>
              </a:outerShdw>
            </a:effectLst>
          </a:endParaRPr>
        </a:p>
      </dgm:t>
    </dgm:pt>
    <dgm:pt modelId="{6F9EDDF8-090F-4778-94ED-C4A1E8CF8128}">
      <dgm:prSet phldrT="[Text]" custT="1"/>
      <dgm:spPr>
        <a:solidFill>
          <a:schemeClr val="accent5">
            <a:lumMod val="50000"/>
          </a:schemeClr>
        </a:solidFill>
      </dgm:spPr>
      <dgm:t>
        <a:bodyPr/>
        <a:lstStyle/>
        <a:p>
          <a:r>
            <a:rPr lang="zh-CN" altLang="en-US" sz="3200" b="1" dirty="0" smtClean="0">
              <a:effectLst/>
            </a:rPr>
            <a:t>眼目的情欲</a:t>
          </a:r>
          <a:r>
            <a:rPr lang="en-US" sz="3200" b="1" dirty="0" smtClean="0">
              <a:effectLst/>
            </a:rPr>
            <a:t> </a:t>
          </a:r>
          <a:r>
            <a:rPr lang="en-US" sz="1800" b="1" dirty="0" smtClean="0">
              <a:effectLst/>
            </a:rPr>
            <a:t>LUST OF THE EYES </a:t>
          </a:r>
          <a:r>
            <a:rPr lang="en-US" sz="2400" b="1" dirty="0" smtClean="0">
              <a:effectLst/>
            </a:rPr>
            <a:t>(</a:t>
          </a:r>
          <a:r>
            <a:rPr lang="en-US" sz="2400" b="1" i="1" dirty="0" err="1" smtClean="0">
              <a:effectLst/>
            </a:rPr>
            <a:t>Epithymia</a:t>
          </a:r>
          <a:r>
            <a:rPr lang="en-US" sz="2400" b="1" i="1" dirty="0" smtClean="0">
              <a:effectLst/>
            </a:rPr>
            <a:t>  </a:t>
          </a:r>
          <a:r>
            <a:rPr lang="en-US" sz="2400" b="1" i="1" dirty="0" err="1" smtClean="0">
              <a:effectLst/>
            </a:rPr>
            <a:t>ophthalmos</a:t>
          </a:r>
          <a:r>
            <a:rPr lang="en-US" sz="2400" b="1" i="1" dirty="0" smtClean="0">
              <a:effectLst/>
            </a:rPr>
            <a:t>)</a:t>
          </a:r>
          <a:endParaRPr lang="en-US" sz="2400" b="1" dirty="0">
            <a:effectLst/>
          </a:endParaRPr>
        </a:p>
      </dgm:t>
    </dgm:pt>
    <dgm:pt modelId="{A405553E-7B20-4F9E-9399-811A6F3C6E01}" type="parTrans" cxnId="{E964DEF5-17F6-4849-B555-B56281B6F169}">
      <dgm:prSet/>
      <dgm:spPr/>
      <dgm:t>
        <a:bodyPr/>
        <a:lstStyle/>
        <a:p>
          <a:endParaRPr lang="en-US" b="0">
            <a:solidFill>
              <a:schemeClr val="tx1"/>
            </a:solidFill>
            <a:effectLst>
              <a:outerShdw blurRad="38100" dist="38100" dir="2700000" algn="tl">
                <a:srgbClr val="000000">
                  <a:alpha val="43137"/>
                </a:srgbClr>
              </a:outerShdw>
            </a:effectLst>
          </a:endParaRPr>
        </a:p>
      </dgm:t>
    </dgm:pt>
    <dgm:pt modelId="{CCB66945-CFE2-4CCB-A56B-9672AF2D7FE5}" type="sibTrans" cxnId="{E964DEF5-17F6-4849-B555-B56281B6F169}">
      <dgm:prSet/>
      <dgm:spPr/>
      <dgm:t>
        <a:bodyPr/>
        <a:lstStyle/>
        <a:p>
          <a:endParaRPr lang="en-US" b="0">
            <a:solidFill>
              <a:schemeClr val="tx1"/>
            </a:solidFill>
            <a:effectLst>
              <a:outerShdw blurRad="38100" dist="38100" dir="2700000" algn="tl">
                <a:srgbClr val="000000">
                  <a:alpha val="43137"/>
                </a:srgbClr>
              </a:outerShdw>
            </a:effectLst>
          </a:endParaRPr>
        </a:p>
      </dgm:t>
    </dgm:pt>
    <dgm:pt modelId="{FF4B1280-C9D9-4621-82E4-8AE546192A6C}">
      <dgm:prSet phldrT="[Text]" custT="1"/>
      <dgm:spPr>
        <a:solidFill>
          <a:schemeClr val="accent5">
            <a:lumMod val="50000"/>
          </a:schemeClr>
        </a:solidFill>
      </dgm:spPr>
      <dgm:t>
        <a:bodyPr/>
        <a:lstStyle/>
        <a:p>
          <a:r>
            <a:rPr lang="zh-CN" altLang="en-US" sz="2400" b="1" dirty="0" smtClean="0">
              <a:effectLst/>
            </a:rPr>
            <a:t>视觉上渴求禁止的；肉眼和心眼都同时渴望。</a:t>
          </a:r>
          <a:endParaRPr lang="en-US" sz="2400" b="1" dirty="0">
            <a:effectLst/>
          </a:endParaRPr>
        </a:p>
      </dgm:t>
    </dgm:pt>
    <dgm:pt modelId="{7F50903B-5FAF-4633-8321-DB9EB474FA62}" type="parTrans" cxnId="{CE589AC3-D2B9-4D91-A786-7A3E761A01EB}">
      <dgm:prSet/>
      <dgm:spPr/>
      <dgm:t>
        <a:bodyPr/>
        <a:lstStyle/>
        <a:p>
          <a:endParaRPr lang="en-US" b="0">
            <a:solidFill>
              <a:schemeClr val="tx1"/>
            </a:solidFill>
            <a:effectLst>
              <a:outerShdw blurRad="38100" dist="38100" dir="2700000" algn="tl">
                <a:srgbClr val="000000">
                  <a:alpha val="43137"/>
                </a:srgbClr>
              </a:outerShdw>
            </a:effectLst>
          </a:endParaRPr>
        </a:p>
      </dgm:t>
    </dgm:pt>
    <dgm:pt modelId="{21F27623-B630-4752-A37A-A1B997826A1A}" type="sibTrans" cxnId="{CE589AC3-D2B9-4D91-A786-7A3E761A01EB}">
      <dgm:prSet/>
      <dgm:spPr/>
      <dgm:t>
        <a:bodyPr/>
        <a:lstStyle/>
        <a:p>
          <a:endParaRPr lang="en-US" b="0">
            <a:solidFill>
              <a:schemeClr val="tx1"/>
            </a:solidFill>
            <a:effectLst>
              <a:outerShdw blurRad="38100" dist="38100" dir="2700000" algn="tl">
                <a:srgbClr val="000000">
                  <a:alpha val="43137"/>
                </a:srgbClr>
              </a:outerShdw>
            </a:effectLst>
          </a:endParaRPr>
        </a:p>
      </dgm:t>
    </dgm:pt>
    <dgm:pt modelId="{C00D3C34-58F2-47C3-9DD6-986B314FC3E7}">
      <dgm:prSet phldrT="[Text]" custT="1"/>
      <dgm:spPr>
        <a:solidFill>
          <a:schemeClr val="accent1">
            <a:lumMod val="50000"/>
          </a:schemeClr>
        </a:solidFill>
      </dgm:spPr>
      <dgm:t>
        <a:bodyPr/>
        <a:lstStyle/>
        <a:p>
          <a:r>
            <a:rPr lang="zh-CN" altLang="en-US" sz="3300" b="1" dirty="0" smtClean="0">
              <a:effectLst/>
            </a:rPr>
            <a:t>今生的骄傲</a:t>
          </a:r>
          <a:r>
            <a:rPr lang="en-US" sz="3300" b="1" dirty="0" smtClean="0">
              <a:effectLst/>
            </a:rPr>
            <a:t> </a:t>
          </a:r>
          <a:r>
            <a:rPr lang="en-US" sz="1800" b="1" dirty="0" smtClean="0">
              <a:effectLst/>
            </a:rPr>
            <a:t>PRIDE OF LIFE </a:t>
          </a:r>
          <a:r>
            <a:rPr lang="en-US" sz="2400" b="1" dirty="0" smtClean="0">
              <a:effectLst/>
            </a:rPr>
            <a:t>(</a:t>
          </a:r>
          <a:r>
            <a:rPr lang="en-US" sz="2400" b="1" i="1" dirty="0" err="1" smtClean="0">
              <a:effectLst/>
            </a:rPr>
            <a:t>alazoneia</a:t>
          </a:r>
          <a:r>
            <a:rPr lang="en-US" sz="2400" b="1" i="1" dirty="0" smtClean="0">
              <a:effectLst/>
            </a:rPr>
            <a:t> bios)</a:t>
          </a:r>
          <a:endParaRPr lang="en-US" sz="2400" b="1" dirty="0">
            <a:effectLst/>
          </a:endParaRPr>
        </a:p>
      </dgm:t>
    </dgm:pt>
    <dgm:pt modelId="{6F56730D-94BD-49CC-9F3C-9435807D2E58}" type="parTrans" cxnId="{FE12DAB7-5DE4-4040-97F5-50B8E13364D3}">
      <dgm:prSet/>
      <dgm:spPr/>
      <dgm:t>
        <a:bodyPr/>
        <a:lstStyle/>
        <a:p>
          <a:endParaRPr lang="en-US" b="0">
            <a:solidFill>
              <a:schemeClr val="tx1"/>
            </a:solidFill>
            <a:effectLst>
              <a:outerShdw blurRad="38100" dist="38100" dir="2700000" algn="tl">
                <a:srgbClr val="000000">
                  <a:alpha val="43137"/>
                </a:srgbClr>
              </a:outerShdw>
            </a:effectLst>
          </a:endParaRPr>
        </a:p>
      </dgm:t>
    </dgm:pt>
    <dgm:pt modelId="{FFD5F26F-F2CF-4120-A7E6-EEAF3C96FDB0}" type="sibTrans" cxnId="{FE12DAB7-5DE4-4040-97F5-50B8E13364D3}">
      <dgm:prSet/>
      <dgm:spPr/>
      <dgm:t>
        <a:bodyPr/>
        <a:lstStyle/>
        <a:p>
          <a:endParaRPr lang="en-US" b="0">
            <a:solidFill>
              <a:schemeClr val="tx1"/>
            </a:solidFill>
            <a:effectLst>
              <a:outerShdw blurRad="38100" dist="38100" dir="2700000" algn="tl">
                <a:srgbClr val="000000">
                  <a:alpha val="43137"/>
                </a:srgbClr>
              </a:outerShdw>
            </a:effectLst>
          </a:endParaRPr>
        </a:p>
      </dgm:t>
    </dgm:pt>
    <dgm:pt modelId="{E9F14634-9819-4BB2-B800-3E5DEBBADA32}">
      <dgm:prSet phldrT="[Text]" custT="1"/>
      <dgm:spPr>
        <a:solidFill>
          <a:schemeClr val="accent1">
            <a:lumMod val="50000"/>
          </a:schemeClr>
        </a:solidFill>
      </dgm:spPr>
      <dgm:t>
        <a:bodyPr/>
        <a:lstStyle/>
        <a:p>
          <a:r>
            <a:rPr lang="zh-CN" altLang="en-US" sz="2400" b="1" dirty="0" smtClean="0">
              <a:effectLst/>
            </a:rPr>
            <a:t>自信；信靠地上的事物，比如财富、权利、 知识、   力量和寿命。</a:t>
          </a:r>
          <a:endParaRPr lang="en-US" sz="2400" b="1" dirty="0">
            <a:effectLst/>
          </a:endParaRPr>
        </a:p>
      </dgm:t>
    </dgm:pt>
    <dgm:pt modelId="{99DE6D6B-1ED2-42B9-BAC7-E5340802ADD6}" type="parTrans" cxnId="{5FCBEE52-8AA2-4EAA-916C-10970D1AF4BF}">
      <dgm:prSet/>
      <dgm:spPr/>
      <dgm:t>
        <a:bodyPr/>
        <a:lstStyle/>
        <a:p>
          <a:endParaRPr lang="en-US" b="0">
            <a:solidFill>
              <a:schemeClr val="tx1"/>
            </a:solidFill>
            <a:effectLst>
              <a:outerShdw blurRad="38100" dist="38100" dir="2700000" algn="tl">
                <a:srgbClr val="000000">
                  <a:alpha val="43137"/>
                </a:srgbClr>
              </a:outerShdw>
            </a:effectLst>
          </a:endParaRPr>
        </a:p>
      </dgm:t>
    </dgm:pt>
    <dgm:pt modelId="{97087ACB-3A67-463D-9F5E-639CD5937AF2}" type="sibTrans" cxnId="{5FCBEE52-8AA2-4EAA-916C-10970D1AF4BF}">
      <dgm:prSet/>
      <dgm:spPr/>
      <dgm:t>
        <a:bodyPr/>
        <a:lstStyle/>
        <a:p>
          <a:endParaRPr lang="en-US" b="0">
            <a:solidFill>
              <a:schemeClr val="tx1"/>
            </a:solidFill>
            <a:effectLst>
              <a:outerShdw blurRad="38100" dist="38100" dir="2700000" algn="tl">
                <a:srgbClr val="000000">
                  <a:alpha val="43137"/>
                </a:srgbClr>
              </a:outerShdw>
            </a:effectLst>
          </a:endParaRPr>
        </a:p>
      </dgm:t>
    </dgm:pt>
    <dgm:pt modelId="{33665B3B-3754-4EC6-85F7-9D26B0423AF7}">
      <dgm:prSet phldrT="[Text]" custT="1"/>
      <dgm:spPr>
        <a:solidFill>
          <a:srgbClr val="7030A0"/>
        </a:solidFill>
      </dgm:spPr>
      <dgm:t>
        <a:bodyPr/>
        <a:lstStyle/>
        <a:p>
          <a:r>
            <a:rPr lang="zh-CN" altLang="en-US" sz="2400" b="1" dirty="0" smtClean="0">
              <a:effectLst/>
            </a:rPr>
            <a:t>肉体渴求，贪恋，渴慕圣经禁止的，肉体上动物性的欲望。</a:t>
          </a:r>
          <a:endParaRPr lang="en-US" sz="2400" b="1" dirty="0">
            <a:effectLst/>
          </a:endParaRPr>
        </a:p>
      </dgm:t>
    </dgm:pt>
    <dgm:pt modelId="{E3D1F852-5221-4089-B86E-698F6C88273D}" type="parTrans" cxnId="{6DB593B9-46F5-4620-AD82-27DB86B2CD97}">
      <dgm:prSet/>
      <dgm:spPr/>
      <dgm:t>
        <a:bodyPr/>
        <a:lstStyle/>
        <a:p>
          <a:endParaRPr lang="en-US">
            <a:effectLst>
              <a:outerShdw blurRad="38100" dist="38100" dir="2700000" algn="tl">
                <a:srgbClr val="000000">
                  <a:alpha val="43137"/>
                </a:srgbClr>
              </a:outerShdw>
            </a:effectLst>
          </a:endParaRPr>
        </a:p>
      </dgm:t>
    </dgm:pt>
    <dgm:pt modelId="{9BD9FCB0-8320-4134-A109-0F021DBEA6D8}" type="sibTrans" cxnId="{6DB593B9-46F5-4620-AD82-27DB86B2CD97}">
      <dgm:prSet/>
      <dgm:spPr/>
      <dgm:t>
        <a:bodyPr/>
        <a:lstStyle/>
        <a:p>
          <a:endParaRPr lang="en-US">
            <a:effectLst>
              <a:outerShdw blurRad="38100" dist="38100" dir="2700000" algn="tl">
                <a:srgbClr val="000000">
                  <a:alpha val="43137"/>
                </a:srgbClr>
              </a:outerShdw>
            </a:effectLst>
          </a:endParaRPr>
        </a:p>
      </dgm:t>
    </dgm:pt>
    <dgm:pt modelId="{B0AF55D4-996D-4C1A-AFE9-BBF9664C2062}">
      <dgm:prSet phldrT="[Text]" custT="1"/>
      <dgm:spPr>
        <a:solidFill>
          <a:schemeClr val="accent5">
            <a:lumMod val="50000"/>
          </a:schemeClr>
        </a:solidFill>
      </dgm:spPr>
      <dgm:t>
        <a:bodyPr/>
        <a:lstStyle/>
        <a:p>
          <a:r>
            <a:rPr lang="en-US" sz="1800" b="1" i="0" dirty="0" smtClean="0">
              <a:effectLst/>
              <a:latin typeface="Agency FB" pitchFamily="34" charset="0"/>
            </a:rPr>
            <a:t>Visually desiring the forbidden; what we crave with our eyes AND our mind’s eye. </a:t>
          </a:r>
          <a:endParaRPr lang="en-US" sz="1800" b="1" dirty="0">
            <a:effectLst/>
            <a:latin typeface="Agency FB" pitchFamily="34" charset="0"/>
          </a:endParaRPr>
        </a:p>
      </dgm:t>
    </dgm:pt>
    <dgm:pt modelId="{802A0D5D-BE6B-4939-9B7E-BA4E38C0286F}" type="parTrans" cxnId="{90523AF6-5979-419B-BCFC-9233187F6CA3}">
      <dgm:prSet/>
      <dgm:spPr/>
      <dgm:t>
        <a:bodyPr/>
        <a:lstStyle/>
        <a:p>
          <a:endParaRPr lang="en-US">
            <a:effectLst>
              <a:outerShdw blurRad="38100" dist="38100" dir="2700000" algn="tl">
                <a:srgbClr val="000000">
                  <a:alpha val="43137"/>
                </a:srgbClr>
              </a:outerShdw>
            </a:effectLst>
          </a:endParaRPr>
        </a:p>
      </dgm:t>
    </dgm:pt>
    <dgm:pt modelId="{D8524DAF-E25E-48C6-A7F6-C5F27631204E}" type="sibTrans" cxnId="{90523AF6-5979-419B-BCFC-9233187F6CA3}">
      <dgm:prSet/>
      <dgm:spPr/>
      <dgm:t>
        <a:bodyPr/>
        <a:lstStyle/>
        <a:p>
          <a:endParaRPr lang="en-US">
            <a:effectLst>
              <a:outerShdw blurRad="38100" dist="38100" dir="2700000" algn="tl">
                <a:srgbClr val="000000">
                  <a:alpha val="43137"/>
                </a:srgbClr>
              </a:outerShdw>
            </a:effectLst>
          </a:endParaRPr>
        </a:p>
      </dgm:t>
    </dgm:pt>
    <dgm:pt modelId="{8F170CAA-ECE6-4E78-9E0E-2B623E7159CC}">
      <dgm:prSet phldrT="[Text]" custT="1"/>
      <dgm:spPr>
        <a:solidFill>
          <a:schemeClr val="accent1">
            <a:lumMod val="50000"/>
          </a:schemeClr>
        </a:solidFill>
      </dgm:spPr>
      <dgm:t>
        <a:bodyPr/>
        <a:lstStyle/>
        <a:p>
          <a:r>
            <a:rPr lang="en-US" sz="1600" b="1" dirty="0" smtClean="0">
              <a:effectLst/>
              <a:latin typeface="Agency FB" pitchFamily="34" charset="0"/>
            </a:rPr>
            <a:t> self-assurance; trust in earthly things like our own wealth, power, strength, length of life.</a:t>
          </a:r>
          <a:endParaRPr lang="en-US" sz="2600" b="0" dirty="0">
            <a:effectLst/>
          </a:endParaRPr>
        </a:p>
      </dgm:t>
    </dgm:pt>
    <dgm:pt modelId="{394EF682-3545-41E5-AF4E-3ADDD95F90A9}" type="parTrans" cxnId="{E0BCF9DC-C5E7-4BAC-9208-ACDCD6732C58}">
      <dgm:prSet/>
      <dgm:spPr/>
      <dgm:t>
        <a:bodyPr/>
        <a:lstStyle/>
        <a:p>
          <a:endParaRPr lang="en-US">
            <a:effectLst>
              <a:outerShdw blurRad="38100" dist="38100" dir="2700000" algn="tl">
                <a:srgbClr val="000000">
                  <a:alpha val="43137"/>
                </a:srgbClr>
              </a:outerShdw>
            </a:effectLst>
          </a:endParaRPr>
        </a:p>
      </dgm:t>
    </dgm:pt>
    <dgm:pt modelId="{FB7F8575-51FC-4C80-B800-7A887E7866D5}" type="sibTrans" cxnId="{E0BCF9DC-C5E7-4BAC-9208-ACDCD6732C58}">
      <dgm:prSet/>
      <dgm:spPr/>
      <dgm:t>
        <a:bodyPr/>
        <a:lstStyle/>
        <a:p>
          <a:endParaRPr lang="en-US">
            <a:effectLst>
              <a:outerShdw blurRad="38100" dist="38100" dir="2700000" algn="tl">
                <a:srgbClr val="000000">
                  <a:alpha val="43137"/>
                </a:srgbClr>
              </a:outerShdw>
            </a:effectLst>
          </a:endParaRPr>
        </a:p>
      </dgm:t>
    </dgm:pt>
    <dgm:pt modelId="{9CBD0E5C-0CA5-402D-9E90-ED2A411C9746}" type="pres">
      <dgm:prSet presAssocID="{99292770-BDF7-4F35-BF0C-A48EC635F06A}" presName="linear" presStyleCnt="0">
        <dgm:presLayoutVars>
          <dgm:dir/>
          <dgm:resizeHandles val="exact"/>
        </dgm:presLayoutVars>
      </dgm:prSet>
      <dgm:spPr/>
      <dgm:t>
        <a:bodyPr/>
        <a:lstStyle/>
        <a:p>
          <a:endParaRPr lang="en-US"/>
        </a:p>
      </dgm:t>
    </dgm:pt>
    <dgm:pt modelId="{8BBBE7CE-FB0A-4BFF-BE49-2E2EED1BD48F}" type="pres">
      <dgm:prSet presAssocID="{9E403374-2A9A-4372-B25A-4C0F019A30E4}" presName="comp" presStyleCnt="0"/>
      <dgm:spPr/>
      <dgm:t>
        <a:bodyPr/>
        <a:lstStyle/>
        <a:p>
          <a:endParaRPr lang="en-US"/>
        </a:p>
      </dgm:t>
    </dgm:pt>
    <dgm:pt modelId="{E26F0B3A-60B4-46CA-B7A1-FD75B10B5086}" type="pres">
      <dgm:prSet presAssocID="{9E403374-2A9A-4372-B25A-4C0F019A30E4}" presName="box" presStyleLbl="node1" presStyleIdx="0" presStyleCnt="3"/>
      <dgm:spPr/>
      <dgm:t>
        <a:bodyPr/>
        <a:lstStyle/>
        <a:p>
          <a:endParaRPr lang="en-US"/>
        </a:p>
      </dgm:t>
    </dgm:pt>
    <dgm:pt modelId="{A7D6E301-C222-410A-BBCE-C84A7DC2B659}" type="pres">
      <dgm:prSet presAssocID="{9E403374-2A9A-4372-B25A-4C0F019A30E4}" presName="img" presStyleLbl="fgImgPlace1" presStyleIdx="0" presStyleCnt="3"/>
      <dgm:spPr>
        <a:blipFill rotWithShape="0">
          <a:blip xmlns:r="http://schemas.openxmlformats.org/officeDocument/2006/relationships" r:embed="rId1"/>
          <a:stretch>
            <a:fillRect/>
          </a:stretch>
        </a:blipFill>
      </dgm:spPr>
      <dgm:t>
        <a:bodyPr/>
        <a:lstStyle/>
        <a:p>
          <a:endParaRPr lang="en-US"/>
        </a:p>
      </dgm:t>
    </dgm:pt>
    <dgm:pt modelId="{FEB2B499-E00A-4DD6-8D4F-47A9F4A5F066}" type="pres">
      <dgm:prSet presAssocID="{9E403374-2A9A-4372-B25A-4C0F019A30E4}" presName="text" presStyleLbl="node1" presStyleIdx="0" presStyleCnt="3">
        <dgm:presLayoutVars>
          <dgm:bulletEnabled val="1"/>
        </dgm:presLayoutVars>
      </dgm:prSet>
      <dgm:spPr/>
      <dgm:t>
        <a:bodyPr/>
        <a:lstStyle/>
        <a:p>
          <a:endParaRPr lang="en-US"/>
        </a:p>
      </dgm:t>
    </dgm:pt>
    <dgm:pt modelId="{1BA7D1E5-F845-4E50-A4DD-37AE868DBB3E}" type="pres">
      <dgm:prSet presAssocID="{1AD4B61F-A123-4B09-8E23-F0DE5689188F}" presName="spacer" presStyleCnt="0"/>
      <dgm:spPr/>
      <dgm:t>
        <a:bodyPr/>
        <a:lstStyle/>
        <a:p>
          <a:endParaRPr lang="en-US"/>
        </a:p>
      </dgm:t>
    </dgm:pt>
    <dgm:pt modelId="{8357E4E8-6C87-4A46-B749-3CE099B1780E}" type="pres">
      <dgm:prSet presAssocID="{6F9EDDF8-090F-4778-94ED-C4A1E8CF8128}" presName="comp" presStyleCnt="0"/>
      <dgm:spPr/>
      <dgm:t>
        <a:bodyPr/>
        <a:lstStyle/>
        <a:p>
          <a:endParaRPr lang="en-US"/>
        </a:p>
      </dgm:t>
    </dgm:pt>
    <dgm:pt modelId="{44EBD0BE-8517-40DD-8FAA-48624A7BB84F}" type="pres">
      <dgm:prSet presAssocID="{6F9EDDF8-090F-4778-94ED-C4A1E8CF8128}" presName="box" presStyleLbl="node1" presStyleIdx="1" presStyleCnt="3"/>
      <dgm:spPr/>
      <dgm:t>
        <a:bodyPr/>
        <a:lstStyle/>
        <a:p>
          <a:endParaRPr lang="en-US"/>
        </a:p>
      </dgm:t>
    </dgm:pt>
    <dgm:pt modelId="{8C35AC32-E5D6-4BA7-8796-2F31FD22A59A}" type="pres">
      <dgm:prSet presAssocID="{6F9EDDF8-090F-4778-94ED-C4A1E8CF8128}" presName="img" presStyleLbl="fgImgPlace1" presStyleIdx="1" presStyleCnt="3"/>
      <dgm:spPr>
        <a:blipFill rotWithShape="0">
          <a:blip xmlns:r="http://schemas.openxmlformats.org/officeDocument/2006/relationships" r:embed="rId2"/>
          <a:stretch>
            <a:fillRect/>
          </a:stretch>
        </a:blipFill>
      </dgm:spPr>
      <dgm:t>
        <a:bodyPr/>
        <a:lstStyle/>
        <a:p>
          <a:endParaRPr lang="en-US"/>
        </a:p>
      </dgm:t>
    </dgm:pt>
    <dgm:pt modelId="{E7F6AD89-1937-429E-87FB-8BEF44FEC222}" type="pres">
      <dgm:prSet presAssocID="{6F9EDDF8-090F-4778-94ED-C4A1E8CF8128}" presName="text" presStyleLbl="node1" presStyleIdx="1" presStyleCnt="3">
        <dgm:presLayoutVars>
          <dgm:bulletEnabled val="1"/>
        </dgm:presLayoutVars>
      </dgm:prSet>
      <dgm:spPr/>
      <dgm:t>
        <a:bodyPr/>
        <a:lstStyle/>
        <a:p>
          <a:endParaRPr lang="en-US"/>
        </a:p>
      </dgm:t>
    </dgm:pt>
    <dgm:pt modelId="{F3A09CF4-D613-4CE4-A280-100E577CED62}" type="pres">
      <dgm:prSet presAssocID="{CCB66945-CFE2-4CCB-A56B-9672AF2D7FE5}" presName="spacer" presStyleCnt="0"/>
      <dgm:spPr/>
      <dgm:t>
        <a:bodyPr/>
        <a:lstStyle/>
        <a:p>
          <a:endParaRPr lang="en-US"/>
        </a:p>
      </dgm:t>
    </dgm:pt>
    <dgm:pt modelId="{FAB6DDAD-B7D3-4DD6-A9D4-0412C403530A}" type="pres">
      <dgm:prSet presAssocID="{C00D3C34-58F2-47C3-9DD6-986B314FC3E7}" presName="comp" presStyleCnt="0"/>
      <dgm:spPr/>
      <dgm:t>
        <a:bodyPr/>
        <a:lstStyle/>
        <a:p>
          <a:endParaRPr lang="en-US"/>
        </a:p>
      </dgm:t>
    </dgm:pt>
    <dgm:pt modelId="{A2B1BA6D-FB1D-425F-95AF-68CCA80A402C}" type="pres">
      <dgm:prSet presAssocID="{C00D3C34-58F2-47C3-9DD6-986B314FC3E7}" presName="box" presStyleLbl="node1" presStyleIdx="2" presStyleCnt="3"/>
      <dgm:spPr/>
      <dgm:t>
        <a:bodyPr/>
        <a:lstStyle/>
        <a:p>
          <a:endParaRPr lang="en-US"/>
        </a:p>
      </dgm:t>
    </dgm:pt>
    <dgm:pt modelId="{8E253178-FC2C-45F7-97D5-F6B68C4196CA}" type="pres">
      <dgm:prSet presAssocID="{C00D3C34-58F2-47C3-9DD6-986B314FC3E7}" presName="img" presStyleLbl="fgImgPlace1" presStyleIdx="2" presStyleCnt="3"/>
      <dgm:spPr>
        <a:blipFill rotWithShape="0">
          <a:blip xmlns:r="http://schemas.openxmlformats.org/officeDocument/2006/relationships" r:embed="rId3"/>
          <a:stretch>
            <a:fillRect/>
          </a:stretch>
        </a:blipFill>
      </dgm:spPr>
      <dgm:t>
        <a:bodyPr/>
        <a:lstStyle/>
        <a:p>
          <a:endParaRPr lang="en-US"/>
        </a:p>
      </dgm:t>
    </dgm:pt>
    <dgm:pt modelId="{09D2D2A3-52C1-4F5F-9CBC-2F9D1D5D6CBB}" type="pres">
      <dgm:prSet presAssocID="{C00D3C34-58F2-47C3-9DD6-986B314FC3E7}" presName="text" presStyleLbl="node1" presStyleIdx="2" presStyleCnt="3">
        <dgm:presLayoutVars>
          <dgm:bulletEnabled val="1"/>
        </dgm:presLayoutVars>
      </dgm:prSet>
      <dgm:spPr/>
      <dgm:t>
        <a:bodyPr/>
        <a:lstStyle/>
        <a:p>
          <a:endParaRPr lang="en-US"/>
        </a:p>
      </dgm:t>
    </dgm:pt>
  </dgm:ptLst>
  <dgm:cxnLst>
    <dgm:cxn modelId="{10783F6F-1485-4262-8C78-9C631BB74FDE}" type="presOf" srcId="{D8276E31-7469-482B-A064-21B2B335B861}" destId="{FEB2B499-E00A-4DD6-8D4F-47A9F4A5F066}" srcOrd="1" destOrd="2" presId="urn:microsoft.com/office/officeart/2005/8/layout/vList4"/>
    <dgm:cxn modelId="{14B6F073-E5A1-4A31-9389-BC77B104D29C}" srcId="{9E403374-2A9A-4372-B25A-4C0F019A30E4}" destId="{D8276E31-7469-482B-A064-21B2B335B861}" srcOrd="1" destOrd="0" parTransId="{5E359239-D361-444C-81A3-807BB7570579}" sibTransId="{B3A1D846-B68D-46E7-869E-CAA3FCE4191C}"/>
    <dgm:cxn modelId="{E0BCF9DC-C5E7-4BAC-9208-ACDCD6732C58}" srcId="{C00D3C34-58F2-47C3-9DD6-986B314FC3E7}" destId="{8F170CAA-ECE6-4E78-9E0E-2B623E7159CC}" srcOrd="1" destOrd="0" parTransId="{394EF682-3545-41E5-AF4E-3ADDD95F90A9}" sibTransId="{FB7F8575-51FC-4C80-B800-7A887E7866D5}"/>
    <dgm:cxn modelId="{6FF9055A-42EF-4852-99A4-298917BC13A4}" type="presOf" srcId="{D8276E31-7469-482B-A064-21B2B335B861}" destId="{E26F0B3A-60B4-46CA-B7A1-FD75B10B5086}" srcOrd="0" destOrd="2" presId="urn:microsoft.com/office/officeart/2005/8/layout/vList4"/>
    <dgm:cxn modelId="{105B9449-8C7D-4E9D-9270-DF4F8B59B864}" srcId="{99292770-BDF7-4F35-BF0C-A48EC635F06A}" destId="{9E403374-2A9A-4372-B25A-4C0F019A30E4}" srcOrd="0" destOrd="0" parTransId="{6201BA99-FACA-49CE-81A5-E782188C4351}" sibTransId="{1AD4B61F-A123-4B09-8E23-F0DE5689188F}"/>
    <dgm:cxn modelId="{C65EBE85-552D-4E97-8C8B-7A0C65F65525}" type="presOf" srcId="{FF4B1280-C9D9-4621-82E4-8AE546192A6C}" destId="{44EBD0BE-8517-40DD-8FAA-48624A7BB84F}" srcOrd="0" destOrd="1" presId="urn:microsoft.com/office/officeart/2005/8/layout/vList4"/>
    <dgm:cxn modelId="{AAE72680-EF2D-4D72-9ED4-BEB72FE37103}" type="presOf" srcId="{C00D3C34-58F2-47C3-9DD6-986B314FC3E7}" destId="{A2B1BA6D-FB1D-425F-95AF-68CCA80A402C}" srcOrd="0" destOrd="0" presId="urn:microsoft.com/office/officeart/2005/8/layout/vList4"/>
    <dgm:cxn modelId="{83F38715-52CE-4392-AFF8-D81BAD827DD3}" type="presOf" srcId="{6F9EDDF8-090F-4778-94ED-C4A1E8CF8128}" destId="{44EBD0BE-8517-40DD-8FAA-48624A7BB84F}" srcOrd="0" destOrd="0" presId="urn:microsoft.com/office/officeart/2005/8/layout/vList4"/>
    <dgm:cxn modelId="{5FCBEE52-8AA2-4EAA-916C-10970D1AF4BF}" srcId="{C00D3C34-58F2-47C3-9DD6-986B314FC3E7}" destId="{E9F14634-9819-4BB2-B800-3E5DEBBADA32}" srcOrd="0" destOrd="0" parTransId="{99DE6D6B-1ED2-42B9-BAC7-E5340802ADD6}" sibTransId="{97087ACB-3A67-463D-9F5E-639CD5937AF2}"/>
    <dgm:cxn modelId="{90523AF6-5979-419B-BCFC-9233187F6CA3}" srcId="{6F9EDDF8-090F-4778-94ED-C4A1E8CF8128}" destId="{B0AF55D4-996D-4C1A-AFE9-BBF9664C2062}" srcOrd="1" destOrd="0" parTransId="{802A0D5D-BE6B-4939-9B7E-BA4E38C0286F}" sibTransId="{D8524DAF-E25E-48C6-A7F6-C5F27631204E}"/>
    <dgm:cxn modelId="{CE589AC3-D2B9-4D91-A786-7A3E761A01EB}" srcId="{6F9EDDF8-090F-4778-94ED-C4A1E8CF8128}" destId="{FF4B1280-C9D9-4621-82E4-8AE546192A6C}" srcOrd="0" destOrd="0" parTransId="{7F50903B-5FAF-4633-8321-DB9EB474FA62}" sibTransId="{21F27623-B630-4752-A37A-A1B997826A1A}"/>
    <dgm:cxn modelId="{6DB593B9-46F5-4620-AD82-27DB86B2CD97}" srcId="{9E403374-2A9A-4372-B25A-4C0F019A30E4}" destId="{33665B3B-3754-4EC6-85F7-9D26B0423AF7}" srcOrd="0" destOrd="0" parTransId="{E3D1F852-5221-4089-B86E-698F6C88273D}" sibTransId="{9BD9FCB0-8320-4134-A109-0F021DBEA6D8}"/>
    <dgm:cxn modelId="{6934BEB0-5F05-4D16-B960-7C2B2453BC9F}" type="presOf" srcId="{8F170CAA-ECE6-4E78-9E0E-2B623E7159CC}" destId="{09D2D2A3-52C1-4F5F-9CBC-2F9D1D5D6CBB}" srcOrd="1" destOrd="2" presId="urn:microsoft.com/office/officeart/2005/8/layout/vList4"/>
    <dgm:cxn modelId="{8A5D7651-014B-4B38-82E5-C969934E492C}" type="presOf" srcId="{9E403374-2A9A-4372-B25A-4C0F019A30E4}" destId="{FEB2B499-E00A-4DD6-8D4F-47A9F4A5F066}" srcOrd="1" destOrd="0" presId="urn:microsoft.com/office/officeart/2005/8/layout/vList4"/>
    <dgm:cxn modelId="{9EB78248-6A9F-4D44-BF3D-DCB28B166CAE}" type="presOf" srcId="{33665B3B-3754-4EC6-85F7-9D26B0423AF7}" destId="{E26F0B3A-60B4-46CA-B7A1-FD75B10B5086}" srcOrd="0" destOrd="1" presId="urn:microsoft.com/office/officeart/2005/8/layout/vList4"/>
    <dgm:cxn modelId="{AB42B8F2-30BB-444A-8032-D2726AB1A2DF}" type="presOf" srcId="{FF4B1280-C9D9-4621-82E4-8AE546192A6C}" destId="{E7F6AD89-1937-429E-87FB-8BEF44FEC222}" srcOrd="1" destOrd="1" presId="urn:microsoft.com/office/officeart/2005/8/layout/vList4"/>
    <dgm:cxn modelId="{404EF60F-DF00-4707-AACD-46AB94BA5C5E}" type="presOf" srcId="{8F170CAA-ECE6-4E78-9E0E-2B623E7159CC}" destId="{A2B1BA6D-FB1D-425F-95AF-68CCA80A402C}" srcOrd="0" destOrd="2" presId="urn:microsoft.com/office/officeart/2005/8/layout/vList4"/>
    <dgm:cxn modelId="{FB692449-5F37-4805-8C82-42F827A67C96}" type="presOf" srcId="{E9F14634-9819-4BB2-B800-3E5DEBBADA32}" destId="{A2B1BA6D-FB1D-425F-95AF-68CCA80A402C}" srcOrd="0" destOrd="1" presId="urn:microsoft.com/office/officeart/2005/8/layout/vList4"/>
    <dgm:cxn modelId="{03573536-1D23-4B9B-898D-84F188B28796}" type="presOf" srcId="{B0AF55D4-996D-4C1A-AFE9-BBF9664C2062}" destId="{E7F6AD89-1937-429E-87FB-8BEF44FEC222}" srcOrd="1" destOrd="2" presId="urn:microsoft.com/office/officeart/2005/8/layout/vList4"/>
    <dgm:cxn modelId="{BEA1E579-CAA9-4D6C-BD99-60ED8394B64C}" type="presOf" srcId="{E9F14634-9819-4BB2-B800-3E5DEBBADA32}" destId="{09D2D2A3-52C1-4F5F-9CBC-2F9D1D5D6CBB}" srcOrd="1" destOrd="1" presId="urn:microsoft.com/office/officeart/2005/8/layout/vList4"/>
    <dgm:cxn modelId="{FE12DAB7-5DE4-4040-97F5-50B8E13364D3}" srcId="{99292770-BDF7-4F35-BF0C-A48EC635F06A}" destId="{C00D3C34-58F2-47C3-9DD6-986B314FC3E7}" srcOrd="2" destOrd="0" parTransId="{6F56730D-94BD-49CC-9F3C-9435807D2E58}" sibTransId="{FFD5F26F-F2CF-4120-A7E6-EEAF3C96FDB0}"/>
    <dgm:cxn modelId="{12AFB9ED-0CCA-4976-9273-66E1065B6E51}" type="presOf" srcId="{6F9EDDF8-090F-4778-94ED-C4A1E8CF8128}" destId="{E7F6AD89-1937-429E-87FB-8BEF44FEC222}" srcOrd="1" destOrd="0" presId="urn:microsoft.com/office/officeart/2005/8/layout/vList4"/>
    <dgm:cxn modelId="{A79943FC-57E1-4A70-A0E1-9B4398FA5A00}" type="presOf" srcId="{9E403374-2A9A-4372-B25A-4C0F019A30E4}" destId="{E26F0B3A-60B4-46CA-B7A1-FD75B10B5086}" srcOrd="0" destOrd="0" presId="urn:microsoft.com/office/officeart/2005/8/layout/vList4"/>
    <dgm:cxn modelId="{9F05F47F-177F-4E1A-89C3-C387F65C56D8}" type="presOf" srcId="{99292770-BDF7-4F35-BF0C-A48EC635F06A}" destId="{9CBD0E5C-0CA5-402D-9E90-ED2A411C9746}" srcOrd="0" destOrd="0" presId="urn:microsoft.com/office/officeart/2005/8/layout/vList4"/>
    <dgm:cxn modelId="{E57E005B-82B2-4A0C-892B-937C07BA741F}" type="presOf" srcId="{33665B3B-3754-4EC6-85F7-9D26B0423AF7}" destId="{FEB2B499-E00A-4DD6-8D4F-47A9F4A5F066}" srcOrd="1" destOrd="1" presId="urn:microsoft.com/office/officeart/2005/8/layout/vList4"/>
    <dgm:cxn modelId="{1CFBB075-031F-4E9B-8139-148BF02013A2}" type="presOf" srcId="{C00D3C34-58F2-47C3-9DD6-986B314FC3E7}" destId="{09D2D2A3-52C1-4F5F-9CBC-2F9D1D5D6CBB}" srcOrd="1" destOrd="0" presId="urn:microsoft.com/office/officeart/2005/8/layout/vList4"/>
    <dgm:cxn modelId="{37402375-C134-48AA-AA9C-12F12590F57D}" type="presOf" srcId="{B0AF55D4-996D-4C1A-AFE9-BBF9664C2062}" destId="{44EBD0BE-8517-40DD-8FAA-48624A7BB84F}" srcOrd="0" destOrd="2" presId="urn:microsoft.com/office/officeart/2005/8/layout/vList4"/>
    <dgm:cxn modelId="{E964DEF5-17F6-4849-B555-B56281B6F169}" srcId="{99292770-BDF7-4F35-BF0C-A48EC635F06A}" destId="{6F9EDDF8-090F-4778-94ED-C4A1E8CF8128}" srcOrd="1" destOrd="0" parTransId="{A405553E-7B20-4F9E-9399-811A6F3C6E01}" sibTransId="{CCB66945-CFE2-4CCB-A56B-9672AF2D7FE5}"/>
    <dgm:cxn modelId="{3D0E63B7-57F3-4992-B94B-FC032BCE3A73}" type="presParOf" srcId="{9CBD0E5C-0CA5-402D-9E90-ED2A411C9746}" destId="{8BBBE7CE-FB0A-4BFF-BE49-2E2EED1BD48F}" srcOrd="0" destOrd="0" presId="urn:microsoft.com/office/officeart/2005/8/layout/vList4"/>
    <dgm:cxn modelId="{61B2B74E-FA71-4217-BC6E-C6EA2E75D416}" type="presParOf" srcId="{8BBBE7CE-FB0A-4BFF-BE49-2E2EED1BD48F}" destId="{E26F0B3A-60B4-46CA-B7A1-FD75B10B5086}" srcOrd="0" destOrd="0" presId="urn:microsoft.com/office/officeart/2005/8/layout/vList4"/>
    <dgm:cxn modelId="{FC2ADAEE-E550-4BD4-B8DB-95C6E31AAEA6}" type="presParOf" srcId="{8BBBE7CE-FB0A-4BFF-BE49-2E2EED1BD48F}" destId="{A7D6E301-C222-410A-BBCE-C84A7DC2B659}" srcOrd="1" destOrd="0" presId="urn:microsoft.com/office/officeart/2005/8/layout/vList4"/>
    <dgm:cxn modelId="{FFF6D7C9-85B2-42AF-A38E-2D495720360C}" type="presParOf" srcId="{8BBBE7CE-FB0A-4BFF-BE49-2E2EED1BD48F}" destId="{FEB2B499-E00A-4DD6-8D4F-47A9F4A5F066}" srcOrd="2" destOrd="0" presId="urn:microsoft.com/office/officeart/2005/8/layout/vList4"/>
    <dgm:cxn modelId="{BC3033FC-D6F7-46E3-9537-2924C695311C}" type="presParOf" srcId="{9CBD0E5C-0CA5-402D-9E90-ED2A411C9746}" destId="{1BA7D1E5-F845-4E50-A4DD-37AE868DBB3E}" srcOrd="1" destOrd="0" presId="urn:microsoft.com/office/officeart/2005/8/layout/vList4"/>
    <dgm:cxn modelId="{3C6F16E3-3B38-4471-B7D7-822CBF18422B}" type="presParOf" srcId="{9CBD0E5C-0CA5-402D-9E90-ED2A411C9746}" destId="{8357E4E8-6C87-4A46-B749-3CE099B1780E}" srcOrd="2" destOrd="0" presId="urn:microsoft.com/office/officeart/2005/8/layout/vList4"/>
    <dgm:cxn modelId="{44DF40C9-8FCA-402B-ADB7-6666FDC7E83D}" type="presParOf" srcId="{8357E4E8-6C87-4A46-B749-3CE099B1780E}" destId="{44EBD0BE-8517-40DD-8FAA-48624A7BB84F}" srcOrd="0" destOrd="0" presId="urn:microsoft.com/office/officeart/2005/8/layout/vList4"/>
    <dgm:cxn modelId="{F3839297-0B6D-4821-AD22-21CFA6EA3803}" type="presParOf" srcId="{8357E4E8-6C87-4A46-B749-3CE099B1780E}" destId="{8C35AC32-E5D6-4BA7-8796-2F31FD22A59A}" srcOrd="1" destOrd="0" presId="urn:microsoft.com/office/officeart/2005/8/layout/vList4"/>
    <dgm:cxn modelId="{C826C7D5-1947-4B8F-9CDF-216590E87D55}" type="presParOf" srcId="{8357E4E8-6C87-4A46-B749-3CE099B1780E}" destId="{E7F6AD89-1937-429E-87FB-8BEF44FEC222}" srcOrd="2" destOrd="0" presId="urn:microsoft.com/office/officeart/2005/8/layout/vList4"/>
    <dgm:cxn modelId="{8E7FECB1-7537-4A1E-AC84-60AC73CAB19D}" type="presParOf" srcId="{9CBD0E5C-0CA5-402D-9E90-ED2A411C9746}" destId="{F3A09CF4-D613-4CE4-A280-100E577CED62}" srcOrd="3" destOrd="0" presId="urn:microsoft.com/office/officeart/2005/8/layout/vList4"/>
    <dgm:cxn modelId="{A928598C-6BEE-4172-974C-A4014AAABA18}" type="presParOf" srcId="{9CBD0E5C-0CA5-402D-9E90-ED2A411C9746}" destId="{FAB6DDAD-B7D3-4DD6-A9D4-0412C403530A}" srcOrd="4" destOrd="0" presId="urn:microsoft.com/office/officeart/2005/8/layout/vList4"/>
    <dgm:cxn modelId="{74F41EAB-1ECD-403D-BE8C-8D580F5F18F7}" type="presParOf" srcId="{FAB6DDAD-B7D3-4DD6-A9D4-0412C403530A}" destId="{A2B1BA6D-FB1D-425F-95AF-68CCA80A402C}" srcOrd="0" destOrd="0" presId="urn:microsoft.com/office/officeart/2005/8/layout/vList4"/>
    <dgm:cxn modelId="{7BACFC60-5A2B-4CAC-A309-61DE1DCCE401}" type="presParOf" srcId="{FAB6DDAD-B7D3-4DD6-A9D4-0412C403530A}" destId="{8E253178-FC2C-45F7-97D5-F6B68C4196CA}" srcOrd="1" destOrd="0" presId="urn:microsoft.com/office/officeart/2005/8/layout/vList4"/>
    <dgm:cxn modelId="{BED1317E-208C-4DD1-A95C-E9271F323CF7}" type="presParOf" srcId="{FAB6DDAD-B7D3-4DD6-A9D4-0412C403530A}" destId="{09D2D2A3-52C1-4F5F-9CBC-2F9D1D5D6CBB}"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6F0B3A-60B4-46CA-B7A1-FD75B10B5086}">
      <dsp:nvSpPr>
        <dsp:cNvPr id="0" name=""/>
        <dsp:cNvSpPr/>
      </dsp:nvSpPr>
      <dsp:spPr>
        <a:xfrm>
          <a:off x="0" y="0"/>
          <a:ext cx="8763000" cy="2024062"/>
        </a:xfrm>
        <a:prstGeom prst="roundRect">
          <a:avLst>
            <a:gd name="adj" fmla="val 10000"/>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zh-CN" altLang="en-US" sz="3200" b="1" kern="1200" dirty="0" smtClean="0">
              <a:effectLst/>
            </a:rPr>
            <a:t>肉体的情欲</a:t>
          </a:r>
          <a:r>
            <a:rPr lang="en-US" sz="1800" b="1" kern="1200" dirty="0" smtClean="0">
              <a:effectLst/>
            </a:rPr>
            <a:t>Lust of the FLESH</a:t>
          </a:r>
          <a:r>
            <a:rPr lang="en-US" sz="3200" b="1" kern="1200" dirty="0" smtClean="0">
              <a:effectLst/>
            </a:rPr>
            <a:t>  </a:t>
          </a:r>
          <a:r>
            <a:rPr lang="en-US" sz="2400" b="1" kern="1200" dirty="0" smtClean="0">
              <a:effectLst/>
            </a:rPr>
            <a:t>(</a:t>
          </a:r>
          <a:r>
            <a:rPr lang="en-US" sz="2400" b="1" i="1" kern="1200" dirty="0" err="1" smtClean="0">
              <a:effectLst/>
            </a:rPr>
            <a:t>Epithymia</a:t>
          </a:r>
          <a:r>
            <a:rPr lang="en-US" sz="2400" b="1" i="1" kern="1200" dirty="0" smtClean="0">
              <a:effectLst/>
            </a:rPr>
            <a:t> </a:t>
          </a:r>
          <a:r>
            <a:rPr lang="en-US" sz="2400" b="1" i="1" kern="1200" dirty="0" err="1" smtClean="0">
              <a:effectLst/>
            </a:rPr>
            <a:t>sarx</a:t>
          </a:r>
          <a:r>
            <a:rPr lang="en-US" sz="2400" b="1" i="1" kern="1200" dirty="0" smtClean="0">
              <a:effectLst/>
            </a:rPr>
            <a:t>)</a:t>
          </a:r>
          <a:endParaRPr lang="en-US" sz="2400" b="1" kern="1200" dirty="0">
            <a:effectLst/>
          </a:endParaRPr>
        </a:p>
        <a:p>
          <a:pPr marL="228600" lvl="1" indent="-228600" algn="l" defTabSz="1066800">
            <a:lnSpc>
              <a:spcPct val="90000"/>
            </a:lnSpc>
            <a:spcBef>
              <a:spcPct val="0"/>
            </a:spcBef>
            <a:spcAft>
              <a:spcPct val="15000"/>
            </a:spcAft>
            <a:buChar char="••"/>
          </a:pPr>
          <a:r>
            <a:rPr lang="zh-CN" altLang="en-US" sz="2400" b="1" kern="1200" dirty="0" smtClean="0">
              <a:effectLst/>
            </a:rPr>
            <a:t>肉体渴求，贪恋，渴慕圣经禁止的，肉体上动物性的欲望。</a:t>
          </a:r>
          <a:endParaRPr lang="en-US" sz="2400" b="1" kern="1200" dirty="0">
            <a:effectLst/>
          </a:endParaRPr>
        </a:p>
        <a:p>
          <a:pPr marL="171450" lvl="1" indent="-171450" algn="l" defTabSz="800100">
            <a:lnSpc>
              <a:spcPct val="90000"/>
            </a:lnSpc>
            <a:spcBef>
              <a:spcPct val="0"/>
            </a:spcBef>
            <a:spcAft>
              <a:spcPct val="15000"/>
            </a:spcAft>
            <a:buChar char="••"/>
          </a:pPr>
          <a:r>
            <a:rPr lang="en-US" sz="1800" b="1" i="0" kern="1200" dirty="0" smtClean="0">
              <a:effectLst/>
              <a:latin typeface="Agency FB" pitchFamily="34" charset="0"/>
            </a:rPr>
            <a:t>Body </a:t>
          </a:r>
          <a:r>
            <a:rPr lang="en-US" sz="1800" b="1" kern="1200" dirty="0" smtClean="0">
              <a:effectLst/>
              <a:latin typeface="Agency FB" pitchFamily="34" charset="0"/>
            </a:rPr>
            <a:t>craving, longing, desire for what is forbidden, animalistic lust of our body;  </a:t>
          </a:r>
          <a:endParaRPr lang="en-US" sz="1800" b="1" kern="1200" dirty="0">
            <a:effectLst/>
            <a:latin typeface="Agency FB" pitchFamily="34" charset="0"/>
          </a:endParaRPr>
        </a:p>
      </dsp:txBody>
      <dsp:txXfrm>
        <a:off x="1955006" y="0"/>
        <a:ext cx="6807993" cy="2024062"/>
      </dsp:txXfrm>
    </dsp:sp>
    <dsp:sp modelId="{A7D6E301-C222-410A-BBCE-C84A7DC2B659}">
      <dsp:nvSpPr>
        <dsp:cNvPr id="0" name=""/>
        <dsp:cNvSpPr/>
      </dsp:nvSpPr>
      <dsp:spPr>
        <a:xfrm>
          <a:off x="202406" y="202406"/>
          <a:ext cx="1752600" cy="1619250"/>
        </a:xfrm>
        <a:prstGeom prst="roundRect">
          <a:avLst>
            <a:gd name="adj" fmla="val 10000"/>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4EBD0BE-8517-40DD-8FAA-48624A7BB84F}">
      <dsp:nvSpPr>
        <dsp:cNvPr id="0" name=""/>
        <dsp:cNvSpPr/>
      </dsp:nvSpPr>
      <dsp:spPr>
        <a:xfrm>
          <a:off x="0" y="2226468"/>
          <a:ext cx="8763000" cy="2024062"/>
        </a:xfrm>
        <a:prstGeom prst="roundRect">
          <a:avLst>
            <a:gd name="adj" fmla="val 10000"/>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zh-CN" altLang="en-US" sz="3200" b="1" kern="1200" dirty="0" smtClean="0">
              <a:effectLst/>
            </a:rPr>
            <a:t>眼目的情欲</a:t>
          </a:r>
          <a:r>
            <a:rPr lang="en-US" sz="3200" b="1" kern="1200" dirty="0" smtClean="0">
              <a:effectLst/>
            </a:rPr>
            <a:t> </a:t>
          </a:r>
          <a:r>
            <a:rPr lang="en-US" sz="1800" b="1" kern="1200" dirty="0" smtClean="0">
              <a:effectLst/>
            </a:rPr>
            <a:t>LUST OF THE EYES </a:t>
          </a:r>
          <a:r>
            <a:rPr lang="en-US" sz="2400" b="1" kern="1200" dirty="0" smtClean="0">
              <a:effectLst/>
            </a:rPr>
            <a:t>(</a:t>
          </a:r>
          <a:r>
            <a:rPr lang="en-US" sz="2400" b="1" i="1" kern="1200" dirty="0" err="1" smtClean="0">
              <a:effectLst/>
            </a:rPr>
            <a:t>Epithymia</a:t>
          </a:r>
          <a:r>
            <a:rPr lang="en-US" sz="2400" b="1" i="1" kern="1200" dirty="0" smtClean="0">
              <a:effectLst/>
            </a:rPr>
            <a:t>  </a:t>
          </a:r>
          <a:r>
            <a:rPr lang="en-US" sz="2400" b="1" i="1" kern="1200" dirty="0" err="1" smtClean="0">
              <a:effectLst/>
            </a:rPr>
            <a:t>ophthalmos</a:t>
          </a:r>
          <a:r>
            <a:rPr lang="en-US" sz="2400" b="1" i="1" kern="1200" dirty="0" smtClean="0">
              <a:effectLst/>
            </a:rPr>
            <a:t>)</a:t>
          </a:r>
          <a:endParaRPr lang="en-US" sz="2400" b="1" kern="1200" dirty="0">
            <a:effectLst/>
          </a:endParaRPr>
        </a:p>
        <a:p>
          <a:pPr marL="228600" lvl="1" indent="-228600" algn="l" defTabSz="1066800">
            <a:lnSpc>
              <a:spcPct val="90000"/>
            </a:lnSpc>
            <a:spcBef>
              <a:spcPct val="0"/>
            </a:spcBef>
            <a:spcAft>
              <a:spcPct val="15000"/>
            </a:spcAft>
            <a:buChar char="••"/>
          </a:pPr>
          <a:r>
            <a:rPr lang="zh-CN" altLang="en-US" sz="2400" b="1" kern="1200" dirty="0" smtClean="0">
              <a:effectLst/>
            </a:rPr>
            <a:t>视觉上渴求禁止的；肉眼和心眼都同时渴望。</a:t>
          </a:r>
          <a:endParaRPr lang="en-US" sz="2400" b="1" kern="1200" dirty="0">
            <a:effectLst/>
          </a:endParaRPr>
        </a:p>
        <a:p>
          <a:pPr marL="171450" lvl="1" indent="-171450" algn="l" defTabSz="800100">
            <a:lnSpc>
              <a:spcPct val="90000"/>
            </a:lnSpc>
            <a:spcBef>
              <a:spcPct val="0"/>
            </a:spcBef>
            <a:spcAft>
              <a:spcPct val="15000"/>
            </a:spcAft>
            <a:buChar char="••"/>
          </a:pPr>
          <a:r>
            <a:rPr lang="en-US" sz="1800" b="1" i="0" kern="1200" dirty="0" smtClean="0">
              <a:effectLst/>
              <a:latin typeface="Agency FB" pitchFamily="34" charset="0"/>
            </a:rPr>
            <a:t>Visually desiring the forbidden; what we crave with our eyes AND our mind’s eye. </a:t>
          </a:r>
          <a:endParaRPr lang="en-US" sz="1800" b="1" kern="1200" dirty="0">
            <a:effectLst/>
            <a:latin typeface="Agency FB" pitchFamily="34" charset="0"/>
          </a:endParaRPr>
        </a:p>
      </dsp:txBody>
      <dsp:txXfrm>
        <a:off x="1955006" y="2226468"/>
        <a:ext cx="6807993" cy="2024062"/>
      </dsp:txXfrm>
    </dsp:sp>
    <dsp:sp modelId="{8C35AC32-E5D6-4BA7-8796-2F31FD22A59A}">
      <dsp:nvSpPr>
        <dsp:cNvPr id="0" name=""/>
        <dsp:cNvSpPr/>
      </dsp:nvSpPr>
      <dsp:spPr>
        <a:xfrm>
          <a:off x="202406" y="2428875"/>
          <a:ext cx="1752600" cy="1619250"/>
        </a:xfrm>
        <a:prstGeom prst="roundRect">
          <a:avLst>
            <a:gd name="adj" fmla="val 10000"/>
          </a:avLst>
        </a:prstGeom>
        <a:blipFill rotWithShape="0">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A2B1BA6D-FB1D-425F-95AF-68CCA80A402C}">
      <dsp:nvSpPr>
        <dsp:cNvPr id="0" name=""/>
        <dsp:cNvSpPr/>
      </dsp:nvSpPr>
      <dsp:spPr>
        <a:xfrm>
          <a:off x="0" y="4452937"/>
          <a:ext cx="8763000" cy="2024062"/>
        </a:xfrm>
        <a:prstGeom prst="roundRect">
          <a:avLst>
            <a:gd name="adj" fmla="val 10000"/>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zh-CN" altLang="en-US" sz="3300" b="1" kern="1200" dirty="0" smtClean="0">
              <a:effectLst/>
            </a:rPr>
            <a:t>今生的骄傲</a:t>
          </a:r>
          <a:r>
            <a:rPr lang="en-US" sz="3300" b="1" kern="1200" dirty="0" smtClean="0">
              <a:effectLst/>
            </a:rPr>
            <a:t> </a:t>
          </a:r>
          <a:r>
            <a:rPr lang="en-US" sz="1800" b="1" kern="1200" dirty="0" smtClean="0">
              <a:effectLst/>
            </a:rPr>
            <a:t>PRIDE OF LIFE </a:t>
          </a:r>
          <a:r>
            <a:rPr lang="en-US" sz="2400" b="1" kern="1200" dirty="0" smtClean="0">
              <a:effectLst/>
            </a:rPr>
            <a:t>(</a:t>
          </a:r>
          <a:r>
            <a:rPr lang="en-US" sz="2400" b="1" i="1" kern="1200" dirty="0" err="1" smtClean="0">
              <a:effectLst/>
            </a:rPr>
            <a:t>alazoneia</a:t>
          </a:r>
          <a:r>
            <a:rPr lang="en-US" sz="2400" b="1" i="1" kern="1200" dirty="0" smtClean="0">
              <a:effectLst/>
            </a:rPr>
            <a:t> bios)</a:t>
          </a:r>
          <a:endParaRPr lang="en-US" sz="2400" b="1" kern="1200" dirty="0">
            <a:effectLst/>
          </a:endParaRPr>
        </a:p>
        <a:p>
          <a:pPr marL="228600" lvl="1" indent="-228600" algn="l" defTabSz="1066800">
            <a:lnSpc>
              <a:spcPct val="90000"/>
            </a:lnSpc>
            <a:spcBef>
              <a:spcPct val="0"/>
            </a:spcBef>
            <a:spcAft>
              <a:spcPct val="15000"/>
            </a:spcAft>
            <a:buChar char="••"/>
          </a:pPr>
          <a:r>
            <a:rPr lang="zh-CN" altLang="en-US" sz="2400" b="1" kern="1200" dirty="0" smtClean="0">
              <a:effectLst/>
            </a:rPr>
            <a:t>自信；信靠地上的事物，比如财富、权利、 知识、   力量和寿命。</a:t>
          </a:r>
          <a:endParaRPr lang="en-US" sz="2400" b="1" kern="1200" dirty="0">
            <a:effectLst/>
          </a:endParaRPr>
        </a:p>
        <a:p>
          <a:pPr marL="171450" lvl="1" indent="-171450" algn="l" defTabSz="711200">
            <a:lnSpc>
              <a:spcPct val="90000"/>
            </a:lnSpc>
            <a:spcBef>
              <a:spcPct val="0"/>
            </a:spcBef>
            <a:spcAft>
              <a:spcPct val="15000"/>
            </a:spcAft>
            <a:buChar char="••"/>
          </a:pPr>
          <a:r>
            <a:rPr lang="en-US" sz="1600" b="1" kern="1200" dirty="0" smtClean="0">
              <a:effectLst/>
              <a:latin typeface="Agency FB" pitchFamily="34" charset="0"/>
            </a:rPr>
            <a:t> self-assurance; trust in earthly things like our own wealth, power, strength, length of life.</a:t>
          </a:r>
          <a:endParaRPr lang="en-US" sz="2600" b="0" kern="1200" dirty="0">
            <a:effectLst/>
          </a:endParaRPr>
        </a:p>
      </dsp:txBody>
      <dsp:txXfrm>
        <a:off x="1955006" y="4452937"/>
        <a:ext cx="6807993" cy="2024062"/>
      </dsp:txXfrm>
    </dsp:sp>
    <dsp:sp modelId="{8E253178-FC2C-45F7-97D5-F6B68C4196CA}">
      <dsp:nvSpPr>
        <dsp:cNvPr id="0" name=""/>
        <dsp:cNvSpPr/>
      </dsp:nvSpPr>
      <dsp:spPr>
        <a:xfrm>
          <a:off x="202406" y="4655343"/>
          <a:ext cx="1752600" cy="1619250"/>
        </a:xfrm>
        <a:prstGeom prst="roundRect">
          <a:avLst>
            <a:gd name="adj" fmla="val 10000"/>
          </a:avLst>
        </a:prstGeom>
        <a:blipFill rotWithShape="0">
          <a:blip xmlns:r="http://schemas.openxmlformats.org/officeDocument/2006/relationships" r:embed="rId3"/>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D17B2B-A9A8-452C-B181-E2F3FCFB0BF5}" type="datetimeFigureOut">
              <a:rPr lang="en-US" smtClean="0"/>
              <a:pPr/>
              <a:t>7/27/2020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B4723D-662F-43D0-B4D4-203771CAFA7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0BEFFB-D075-4A80-A3E1-3053C053F2BF}"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67119-FA63-4D00-93C5-D404FCAC466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0BEFFB-D075-4A80-A3E1-3053C053F2BF}"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67119-FA63-4D00-93C5-D404FCAC466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0BEFFB-D075-4A80-A3E1-3053C053F2BF}"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67119-FA63-4D00-93C5-D404FCAC466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0BEFFB-D075-4A80-A3E1-3053C053F2BF}"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67119-FA63-4D00-93C5-D404FCAC466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0BEFFB-D075-4A80-A3E1-3053C053F2BF}"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67119-FA63-4D00-93C5-D404FCAC466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0BEFFB-D075-4A80-A3E1-3053C053F2BF}" type="datetimeFigureOut">
              <a:rPr lang="en-US" smtClean="0"/>
              <a:pPr/>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567119-FA63-4D00-93C5-D404FCAC466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0BEFFB-D075-4A80-A3E1-3053C053F2BF}" type="datetimeFigureOut">
              <a:rPr lang="en-US" smtClean="0"/>
              <a:pPr/>
              <a:t>7/27/2020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567119-FA63-4D00-93C5-D404FCAC466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0BEFFB-D075-4A80-A3E1-3053C053F2BF}" type="datetimeFigureOut">
              <a:rPr lang="en-US" smtClean="0"/>
              <a:pPr/>
              <a:t>7/27/2020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567119-FA63-4D00-93C5-D404FCAC466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0BEFFB-D075-4A80-A3E1-3053C053F2BF}" type="datetimeFigureOut">
              <a:rPr lang="en-US" smtClean="0"/>
              <a:pPr/>
              <a:t>7/27/2020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567119-FA63-4D00-93C5-D404FCAC466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0BEFFB-D075-4A80-A3E1-3053C053F2BF}" type="datetimeFigureOut">
              <a:rPr lang="en-US" smtClean="0"/>
              <a:pPr/>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567119-FA63-4D00-93C5-D404FCAC466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0BEFFB-D075-4A80-A3E1-3053C053F2BF}" type="datetimeFigureOut">
              <a:rPr lang="en-US" smtClean="0"/>
              <a:pPr/>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567119-FA63-4D00-93C5-D404FCAC466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0BEFFB-D075-4A80-A3E1-3053C053F2BF}" type="datetimeFigureOut">
              <a:rPr lang="en-US" smtClean="0"/>
              <a:pPr/>
              <a:t>7/27/2020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567119-FA63-4D00-93C5-D404FCAC466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g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049962"/>
          </a:xfrm>
        </p:spPr>
        <p:txBody>
          <a:bodyPr>
            <a:normAutofit/>
          </a:bodyPr>
          <a:lstStyle/>
          <a:p>
            <a:r>
              <a:rPr lang="en-US" sz="6000" b="1" spc="50" dirty="0" smtClean="0">
                <a:ln w="11430"/>
                <a:effectLst>
                  <a:outerShdw blurRad="76200" dist="50800" dir="5400000" algn="tl" rotWithShape="0">
                    <a:srgbClr val="000000">
                      <a:alpha val="65000"/>
                    </a:srgbClr>
                  </a:outerShdw>
                </a:effectLst>
                <a:latin typeface="Arial Black" pitchFamily="34" charset="0"/>
              </a:rPr>
              <a:t>HONEST ANSWERS </a:t>
            </a:r>
            <a:br>
              <a:rPr lang="en-US" sz="6000" b="1" spc="50" dirty="0" smtClean="0">
                <a:ln w="11430"/>
                <a:effectLst>
                  <a:outerShdw blurRad="76200" dist="50800" dir="5400000" algn="tl" rotWithShape="0">
                    <a:srgbClr val="000000">
                      <a:alpha val="65000"/>
                    </a:srgbClr>
                  </a:outerShdw>
                </a:effectLst>
                <a:latin typeface="Arial Black" pitchFamily="34" charset="0"/>
              </a:rPr>
            </a:br>
            <a:r>
              <a:rPr lang="en-US" sz="6000" b="1" spc="50" dirty="0" smtClean="0">
                <a:ln w="11430"/>
                <a:effectLst>
                  <a:outerShdw blurRad="76200" dist="50800" dir="5400000" algn="tl" rotWithShape="0">
                    <a:srgbClr val="000000">
                      <a:alpha val="65000"/>
                    </a:srgbClr>
                  </a:outerShdw>
                </a:effectLst>
                <a:latin typeface="Arial Black" pitchFamily="34" charset="0"/>
              </a:rPr>
              <a:t>to </a:t>
            </a:r>
            <a:br>
              <a:rPr lang="en-US" sz="6000" b="1" spc="50" dirty="0" smtClean="0">
                <a:ln w="11430"/>
                <a:effectLst>
                  <a:outerShdw blurRad="76200" dist="50800" dir="5400000" algn="tl" rotWithShape="0">
                    <a:srgbClr val="000000">
                      <a:alpha val="65000"/>
                    </a:srgbClr>
                  </a:outerShdw>
                </a:effectLst>
                <a:latin typeface="Arial Black" pitchFamily="34" charset="0"/>
              </a:rPr>
            </a:br>
            <a:r>
              <a:rPr lang="en-US" sz="6000" b="1" spc="50" dirty="0" smtClean="0">
                <a:ln w="11430"/>
                <a:effectLst>
                  <a:outerShdw blurRad="76200" dist="50800" dir="5400000" algn="tl" rotWithShape="0">
                    <a:srgbClr val="000000">
                      <a:alpha val="65000"/>
                    </a:srgbClr>
                  </a:outerShdw>
                </a:effectLst>
                <a:latin typeface="Arial Black" pitchFamily="34" charset="0"/>
              </a:rPr>
              <a:t>TOUGH QUESTIONS</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br>
            <a:r>
              <a:rPr lang="en-US" sz="9600" dirty="0" smtClean="0">
                <a:latin typeface="Arial Black" pitchFamily="34" charset="0"/>
              </a:rPr>
              <a:t>Part 1</a:t>
            </a:r>
            <a:endParaRPr lang="en-US" sz="9600" dirty="0">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style>
          <a:lnRef idx="0">
            <a:schemeClr val="dk1"/>
          </a:lnRef>
          <a:fillRef idx="3">
            <a:schemeClr val="dk1"/>
          </a:fillRef>
          <a:effectRef idx="3">
            <a:schemeClr val="dk1"/>
          </a:effectRef>
          <a:fontRef idx="minor">
            <a:schemeClr val="lt1"/>
          </a:fontRef>
        </p:style>
        <p:txBody>
          <a:bodyPr>
            <a:noAutofit/>
          </a:bodyPr>
          <a:lstStyle/>
          <a:p>
            <a:r>
              <a:rPr lang="en-US" sz="2800" b="1" dirty="0" smtClean="0">
                <a:effectLst>
                  <a:outerShdw blurRad="38100" dist="38100" dir="2700000" algn="tl">
                    <a:srgbClr val="000000">
                      <a:alpha val="43137"/>
                    </a:srgbClr>
                  </a:outerShdw>
                </a:effectLst>
              </a:rPr>
              <a:t>DECONTEXTUALIZING</a:t>
            </a:r>
            <a:endParaRPr lang="en-US" sz="2800"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228600" y="533400"/>
            <a:ext cx="4572000" cy="533400"/>
          </a:xfrm>
          <a:prstGeom prst="rect">
            <a:avLst/>
          </a:prstGeom>
          <a:solidFill>
            <a:schemeClr val="tx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6" name="Rectangle 5"/>
          <p:cNvSpPr/>
          <p:nvPr/>
        </p:nvSpPr>
        <p:spPr>
          <a:xfrm>
            <a:off x="228600" y="11430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7" name="Rectangle 6"/>
          <p:cNvSpPr/>
          <p:nvPr/>
        </p:nvSpPr>
        <p:spPr>
          <a:xfrm>
            <a:off x="228600" y="17526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8" name="Rectangle 7"/>
          <p:cNvSpPr/>
          <p:nvPr/>
        </p:nvSpPr>
        <p:spPr>
          <a:xfrm>
            <a:off x="228600" y="23622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9" name="Rectangle 8"/>
          <p:cNvSpPr/>
          <p:nvPr/>
        </p:nvSpPr>
        <p:spPr>
          <a:xfrm>
            <a:off x="228600" y="6019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0" name="Rectangle 9"/>
          <p:cNvSpPr/>
          <p:nvPr/>
        </p:nvSpPr>
        <p:spPr>
          <a:xfrm>
            <a:off x="228600" y="54102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1" name="Rectangle 10"/>
          <p:cNvSpPr/>
          <p:nvPr/>
        </p:nvSpPr>
        <p:spPr>
          <a:xfrm>
            <a:off x="228600" y="48006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2" name="Rectangle 11"/>
          <p:cNvSpPr/>
          <p:nvPr/>
        </p:nvSpPr>
        <p:spPr>
          <a:xfrm>
            <a:off x="228600" y="41910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3" name="Rectangle 12"/>
          <p:cNvSpPr/>
          <p:nvPr/>
        </p:nvSpPr>
        <p:spPr>
          <a:xfrm>
            <a:off x="228600" y="3581400"/>
            <a:ext cx="4572000" cy="533400"/>
          </a:xfrm>
          <a:prstGeom prst="rect">
            <a:avLst/>
          </a:prstGeom>
          <a:solidFill>
            <a:srgbClr val="FFFF00"/>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Rectangle 13"/>
          <p:cNvSpPr/>
          <p:nvPr/>
        </p:nvSpPr>
        <p:spPr>
          <a:xfrm>
            <a:off x="228600" y="29718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5" name="Rectangle 14"/>
          <p:cNvSpPr/>
          <p:nvPr/>
        </p:nvSpPr>
        <p:spPr>
          <a:xfrm>
            <a:off x="4953000" y="533400"/>
            <a:ext cx="4038600" cy="6019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TextBox 15"/>
          <p:cNvSpPr txBox="1"/>
          <p:nvPr/>
        </p:nvSpPr>
        <p:spPr>
          <a:xfrm>
            <a:off x="5029200" y="609600"/>
            <a:ext cx="3886200" cy="4524315"/>
          </a:xfrm>
          <a:prstGeom prst="rect">
            <a:avLst/>
          </a:prstGeom>
          <a:noFill/>
        </p:spPr>
        <p:txBody>
          <a:bodyPr wrap="square" rtlCol="0">
            <a:spAutoFit/>
          </a:bodyPr>
          <a:lstStyle/>
          <a:p>
            <a:pPr algn="ctr"/>
            <a:r>
              <a:rPr lang="zh-CN" altLang="en-US" sz="4000" b="1" dirty="0" smtClean="0">
                <a:effectLst>
                  <a:outerShdw blurRad="38100" dist="38100" dir="2700000" algn="tl">
                    <a:srgbClr val="000000">
                      <a:alpha val="43137"/>
                    </a:srgbClr>
                  </a:outerShdw>
                </a:effectLst>
              </a:rPr>
              <a:t>有时我们从上下文中抽出经文证明自己的观点。我们假设每节经文都适用于我们当下的情况。</a:t>
            </a:r>
            <a:endParaRPr lang="en-US" sz="1600" dirty="0" smtClean="0"/>
          </a:p>
          <a:p>
            <a:pPr algn="ctr"/>
            <a:r>
              <a:rPr lang="en-US" sz="1600" dirty="0" smtClean="0"/>
              <a:t>(Sometimes we take verses out of context to prove our points. We assume that every verse applies to our given situation.)  </a:t>
            </a:r>
            <a:endParaRPr lang="en-US" sz="1600" dirty="0">
              <a:effectLst>
                <a:outerShdw blurRad="38100" dist="38100" dir="2700000" algn="tl">
                  <a:srgbClr val="000000">
                    <a:alpha val="43137"/>
                  </a:srgbClr>
                </a:outerShdw>
              </a:effectLst>
              <a:latin typeface="Arial" pitchFamily="34" charset="0"/>
              <a:cs typeface="Arial" pitchFamily="34" charset="0"/>
            </a:endParaRPr>
          </a:p>
        </p:txBody>
      </p:sp>
      <p:sp>
        <p:nvSpPr>
          <p:cNvPr id="17" name="TextBox 16"/>
          <p:cNvSpPr txBox="1"/>
          <p:nvPr/>
        </p:nvSpPr>
        <p:spPr>
          <a:xfrm>
            <a:off x="228600" y="457200"/>
            <a:ext cx="4495800" cy="646331"/>
          </a:xfrm>
          <a:prstGeom prst="rect">
            <a:avLst/>
          </a:prstGeom>
          <a:noFill/>
          <a:ln>
            <a:noFill/>
          </a:ln>
        </p:spPr>
        <p:txBody>
          <a:bodyPr wrap="square" rtlCol="0">
            <a:spAutoFit/>
          </a:bodyPr>
          <a:lstStyle/>
          <a:p>
            <a:r>
              <a:rPr lang="en-US" sz="3600" dirty="0" smtClean="0">
                <a:solidFill>
                  <a:srgbClr val="F1F53D"/>
                </a:solidFill>
                <a:effectLst>
                  <a:outerShdw blurRad="38100" dist="38100" dir="2700000" algn="tl">
                    <a:srgbClr val="000000">
                      <a:alpha val="43137"/>
                    </a:srgbClr>
                  </a:outerShdw>
                </a:effectLst>
              </a:rPr>
              <a:t>1.</a:t>
            </a:r>
            <a:r>
              <a:rPr lang="zh-CN" altLang="en-US" sz="3600" b="1" dirty="0" smtClean="0">
                <a:solidFill>
                  <a:srgbClr val="FFFF00"/>
                </a:solidFill>
                <a:effectLst>
                  <a:outerShdw blurRad="38100" dist="38100" dir="2700000" algn="tl">
                    <a:srgbClr val="000000">
                      <a:alpha val="43137"/>
                    </a:srgbClr>
                  </a:outerShdw>
                </a:effectLst>
              </a:rPr>
              <a:t>骄傲</a:t>
            </a:r>
            <a:endParaRPr lang="en-US" sz="3600" dirty="0">
              <a:solidFill>
                <a:srgbClr val="FFFF00"/>
              </a:solidFill>
              <a:effectLst>
                <a:outerShdw blurRad="38100" dist="38100" dir="2700000" algn="tl">
                  <a:srgbClr val="000000">
                    <a:alpha val="43137"/>
                  </a:srgbClr>
                </a:outerShdw>
              </a:effectLst>
            </a:endParaRPr>
          </a:p>
        </p:txBody>
      </p:sp>
      <p:sp>
        <p:nvSpPr>
          <p:cNvPr id="18" name="TextBox 17"/>
          <p:cNvSpPr txBox="1"/>
          <p:nvPr/>
        </p:nvSpPr>
        <p:spPr>
          <a:xfrm>
            <a:off x="228600" y="10668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2. </a:t>
            </a:r>
            <a:r>
              <a:rPr lang="zh-CN" altLang="en-US" sz="3600" b="1" dirty="0" smtClean="0">
                <a:solidFill>
                  <a:srgbClr val="FFFF00"/>
                </a:solidFill>
                <a:effectLst>
                  <a:outerShdw blurRad="38100" dist="38100" dir="2700000" algn="tl">
                    <a:srgbClr val="000000">
                      <a:alpha val="43137"/>
                    </a:srgbClr>
                  </a:outerShdw>
                </a:effectLst>
              </a:rPr>
              <a:t>懒惰</a:t>
            </a:r>
            <a:r>
              <a:rPr lang="en-US" sz="3600" b="1" dirty="0" smtClean="0">
                <a:solidFill>
                  <a:srgbClr val="FFFF00"/>
                </a:solidFill>
                <a:effectLst>
                  <a:outerShdw blurRad="38100" dist="38100" dir="2700000" algn="tl">
                    <a:srgbClr val="000000">
                      <a:alpha val="43137"/>
                    </a:srgbClr>
                  </a:outerShdw>
                </a:effectLst>
              </a:rPr>
              <a:t> </a:t>
            </a:r>
          </a:p>
        </p:txBody>
      </p:sp>
      <p:sp>
        <p:nvSpPr>
          <p:cNvPr id="19" name="TextBox 18"/>
          <p:cNvSpPr txBox="1"/>
          <p:nvPr/>
        </p:nvSpPr>
        <p:spPr>
          <a:xfrm>
            <a:off x="228600" y="1715869"/>
            <a:ext cx="42672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3. </a:t>
            </a:r>
            <a:r>
              <a:rPr lang="zh-CN" altLang="en-US" sz="3600" b="1" dirty="0" smtClean="0">
                <a:solidFill>
                  <a:srgbClr val="FFFF00"/>
                </a:solidFill>
                <a:effectLst>
                  <a:outerShdw blurRad="38100" dist="38100" dir="2700000" algn="tl">
                    <a:srgbClr val="000000">
                      <a:alpha val="43137"/>
                    </a:srgbClr>
                  </a:outerShdw>
                </a:effectLst>
              </a:rPr>
              <a:t>愚忠</a:t>
            </a:r>
            <a:r>
              <a:rPr lang="en-US" sz="3600" b="1" dirty="0" smtClean="0">
                <a:solidFill>
                  <a:srgbClr val="FFFF00"/>
                </a:solidFill>
                <a:effectLst>
                  <a:outerShdw blurRad="38100" dist="38100" dir="2700000" algn="tl">
                    <a:srgbClr val="000000">
                      <a:alpha val="43137"/>
                    </a:srgbClr>
                  </a:outerShdw>
                </a:effectLst>
              </a:rPr>
              <a:t> </a:t>
            </a:r>
          </a:p>
        </p:txBody>
      </p:sp>
      <p:sp>
        <p:nvSpPr>
          <p:cNvPr id="20" name="TextBox 19"/>
          <p:cNvSpPr txBox="1"/>
          <p:nvPr/>
        </p:nvSpPr>
        <p:spPr>
          <a:xfrm>
            <a:off x="228600" y="22860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4. </a:t>
            </a:r>
            <a:r>
              <a:rPr lang="zh-CN" altLang="en-US" sz="3600" b="1" dirty="0" smtClean="0">
                <a:solidFill>
                  <a:srgbClr val="FFFF00"/>
                </a:solidFill>
                <a:effectLst>
                  <a:outerShdw blurRad="38100" dist="38100" dir="2700000" algn="tl">
                    <a:srgbClr val="000000">
                      <a:alpha val="43137"/>
                    </a:srgbClr>
                  </a:outerShdw>
                </a:effectLst>
              </a:rPr>
              <a:t>情感倾向</a:t>
            </a:r>
            <a:r>
              <a:rPr lang="en-US" sz="3600" b="1" dirty="0" smtClean="0">
                <a:solidFill>
                  <a:srgbClr val="FFFF00"/>
                </a:solidFill>
                <a:effectLst>
                  <a:outerShdw blurRad="38100" dist="38100" dir="2700000" algn="tl">
                    <a:srgbClr val="000000">
                      <a:alpha val="43137"/>
                    </a:srgbClr>
                  </a:outerShdw>
                </a:effectLst>
              </a:rPr>
              <a:t> </a:t>
            </a:r>
          </a:p>
        </p:txBody>
      </p:sp>
      <p:sp>
        <p:nvSpPr>
          <p:cNvPr id="22" name="TextBox 21"/>
          <p:cNvSpPr txBox="1"/>
          <p:nvPr/>
        </p:nvSpPr>
        <p:spPr>
          <a:xfrm>
            <a:off x="228600" y="28956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5. </a:t>
            </a:r>
            <a:r>
              <a:rPr lang="zh-CN" altLang="en-US" sz="3600" b="1" dirty="0" smtClean="0">
                <a:solidFill>
                  <a:srgbClr val="FFFF00"/>
                </a:solidFill>
                <a:effectLst>
                  <a:outerShdw blurRad="38100" dist="38100" dir="2700000" algn="tl">
                    <a:srgbClr val="000000">
                      <a:alpha val="43137"/>
                    </a:srgbClr>
                  </a:outerShdw>
                </a:effectLst>
              </a:rPr>
              <a:t>固执己见</a:t>
            </a:r>
            <a:r>
              <a:rPr lang="en-US" sz="3600" b="1" dirty="0" smtClean="0">
                <a:solidFill>
                  <a:srgbClr val="FFFF00"/>
                </a:solidFill>
                <a:effectLst>
                  <a:outerShdw blurRad="38100" dist="38100" dir="2700000" algn="tl">
                    <a:srgbClr val="000000">
                      <a:alpha val="43137"/>
                    </a:srgbClr>
                  </a:outerShdw>
                </a:effectLst>
              </a:rPr>
              <a:t> </a:t>
            </a:r>
          </a:p>
        </p:txBody>
      </p:sp>
      <p:sp>
        <p:nvSpPr>
          <p:cNvPr id="23" name="TextBox 22"/>
          <p:cNvSpPr txBox="1"/>
          <p:nvPr/>
        </p:nvSpPr>
        <p:spPr>
          <a:xfrm>
            <a:off x="228600" y="3505200"/>
            <a:ext cx="48768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6. </a:t>
            </a:r>
            <a:r>
              <a:rPr lang="zh-CN" altLang="en-US" sz="3600" b="1" dirty="0" smtClean="0">
                <a:effectLst>
                  <a:outerShdw blurRad="38100" dist="38100" dir="2700000" algn="tl">
                    <a:srgbClr val="000000">
                      <a:alpha val="43137"/>
                    </a:srgbClr>
                  </a:outerShdw>
                </a:effectLst>
              </a:rPr>
              <a:t>断章取意</a:t>
            </a:r>
            <a:r>
              <a:rPr lang="en-US" sz="3600" b="1" dirty="0" smtClean="0">
                <a:effectLst>
                  <a:outerShdw blurRad="38100" dist="38100" dir="2700000" algn="tl">
                    <a:srgbClr val="000000">
                      <a:alpha val="43137"/>
                    </a:srgbClr>
                  </a:outerShdw>
                </a:effectLst>
              </a:rPr>
              <a:t> </a:t>
            </a:r>
            <a:endParaRPr lang="en-US" sz="3400" b="1" dirty="0" smtClean="0">
              <a:effectLst>
                <a:outerShdw blurRad="38100" dist="38100" dir="2700000" algn="tl">
                  <a:srgbClr val="000000">
                    <a:alpha val="43137"/>
                  </a:srgbClr>
                </a:outerShdw>
              </a:effectLst>
            </a:endParaRPr>
          </a:p>
        </p:txBody>
      </p:sp>
      <p:sp>
        <p:nvSpPr>
          <p:cNvPr id="24" name="TextBox 23"/>
          <p:cNvSpPr txBox="1"/>
          <p:nvPr/>
        </p:nvSpPr>
        <p:spPr>
          <a:xfrm>
            <a:off x="228600" y="40386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5" name="TextBox 24"/>
          <p:cNvSpPr txBox="1"/>
          <p:nvPr/>
        </p:nvSpPr>
        <p:spPr>
          <a:xfrm>
            <a:off x="228600" y="47244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6" name="TextBox 25"/>
          <p:cNvSpPr txBox="1"/>
          <p:nvPr/>
        </p:nvSpPr>
        <p:spPr>
          <a:xfrm>
            <a:off x="228600" y="52578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7" name="TextBox 26"/>
          <p:cNvSpPr txBox="1"/>
          <p:nvPr/>
        </p:nvSpPr>
        <p:spPr>
          <a:xfrm>
            <a:off x="228600" y="59436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pic>
        <p:nvPicPr>
          <p:cNvPr id="36866" name="Picture 2" descr="http://2.bp.blogspot.com/_EdN71_RcY2A/Sa8nXybVpWI/AAAAAAAAAks/HPVUrG4q30s/s400/cuttings.jpg"/>
          <p:cNvPicPr>
            <a:picLocks noChangeAspect="1" noChangeArrowheads="1"/>
          </p:cNvPicPr>
          <p:nvPr/>
        </p:nvPicPr>
        <p:blipFill>
          <a:blip r:embed="rId2" cstate="print"/>
          <a:srcRect/>
          <a:stretch>
            <a:fillRect/>
          </a:stretch>
        </p:blipFill>
        <p:spPr bwMode="auto">
          <a:xfrm>
            <a:off x="5943600" y="5105400"/>
            <a:ext cx="1981200" cy="13174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style>
          <a:lnRef idx="0">
            <a:schemeClr val="dk1"/>
          </a:lnRef>
          <a:fillRef idx="3">
            <a:schemeClr val="dk1"/>
          </a:fillRef>
          <a:effectRef idx="3">
            <a:schemeClr val="dk1"/>
          </a:effectRef>
          <a:fontRef idx="minor">
            <a:schemeClr val="lt1"/>
          </a:fontRef>
        </p:style>
        <p:txBody>
          <a:bodyPr>
            <a:noAutofit/>
          </a:bodyPr>
          <a:lstStyle/>
          <a:p>
            <a:r>
              <a:rPr lang="en-US" sz="2800" b="1" dirty="0" smtClean="0">
                <a:effectLst>
                  <a:outerShdw blurRad="38100" dist="38100" dir="2700000" algn="tl">
                    <a:srgbClr val="000000">
                      <a:alpha val="43137"/>
                    </a:srgbClr>
                  </a:outerShdw>
                </a:effectLst>
              </a:rPr>
              <a:t>BAD HERMENEUTICS</a:t>
            </a:r>
            <a:endParaRPr lang="en-US" sz="2800"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228600" y="533400"/>
            <a:ext cx="4572000" cy="533400"/>
          </a:xfrm>
          <a:prstGeom prst="rect">
            <a:avLst/>
          </a:prstGeom>
          <a:solidFill>
            <a:schemeClr val="tx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6" name="Rectangle 5"/>
          <p:cNvSpPr/>
          <p:nvPr/>
        </p:nvSpPr>
        <p:spPr>
          <a:xfrm>
            <a:off x="228600" y="11430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7" name="Rectangle 6"/>
          <p:cNvSpPr/>
          <p:nvPr/>
        </p:nvSpPr>
        <p:spPr>
          <a:xfrm>
            <a:off x="228600" y="17526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8" name="Rectangle 7"/>
          <p:cNvSpPr/>
          <p:nvPr/>
        </p:nvSpPr>
        <p:spPr>
          <a:xfrm>
            <a:off x="228600" y="23622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9" name="Rectangle 8"/>
          <p:cNvSpPr/>
          <p:nvPr/>
        </p:nvSpPr>
        <p:spPr>
          <a:xfrm>
            <a:off x="228600" y="6019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0" name="Rectangle 9"/>
          <p:cNvSpPr/>
          <p:nvPr/>
        </p:nvSpPr>
        <p:spPr>
          <a:xfrm>
            <a:off x="228600" y="54102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1" name="Rectangle 10"/>
          <p:cNvSpPr/>
          <p:nvPr/>
        </p:nvSpPr>
        <p:spPr>
          <a:xfrm>
            <a:off x="228600" y="48006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2" name="Rectangle 11"/>
          <p:cNvSpPr/>
          <p:nvPr/>
        </p:nvSpPr>
        <p:spPr>
          <a:xfrm>
            <a:off x="228600" y="4191000"/>
            <a:ext cx="4572000" cy="533400"/>
          </a:xfrm>
          <a:prstGeom prst="rect">
            <a:avLst/>
          </a:prstGeom>
          <a:solidFill>
            <a:srgbClr val="FFFF00"/>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3" name="Rectangle 12"/>
          <p:cNvSpPr/>
          <p:nvPr/>
        </p:nvSpPr>
        <p:spPr>
          <a:xfrm>
            <a:off x="228600" y="35814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Rectangle 13"/>
          <p:cNvSpPr/>
          <p:nvPr/>
        </p:nvSpPr>
        <p:spPr>
          <a:xfrm>
            <a:off x="228600" y="29718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5" name="Rectangle 14"/>
          <p:cNvSpPr/>
          <p:nvPr/>
        </p:nvSpPr>
        <p:spPr>
          <a:xfrm>
            <a:off x="4953000" y="533400"/>
            <a:ext cx="4038600" cy="6019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TextBox 15"/>
          <p:cNvSpPr txBox="1"/>
          <p:nvPr/>
        </p:nvSpPr>
        <p:spPr>
          <a:xfrm>
            <a:off x="5105400" y="609600"/>
            <a:ext cx="3810000" cy="4154984"/>
          </a:xfrm>
          <a:prstGeom prst="rect">
            <a:avLst/>
          </a:prstGeom>
          <a:noFill/>
        </p:spPr>
        <p:txBody>
          <a:bodyPr wrap="square" rtlCol="0">
            <a:spAutoFit/>
          </a:bodyPr>
          <a:lstStyle/>
          <a:p>
            <a:pPr algn="ctr"/>
            <a:r>
              <a:rPr lang="zh-CN" altLang="en-US" sz="3600" b="1" dirty="0" smtClean="0">
                <a:effectLst>
                  <a:outerShdw blurRad="38100" dist="38100" dir="2700000" algn="tl">
                    <a:srgbClr val="000000">
                      <a:alpha val="43137"/>
                    </a:srgbClr>
                  </a:outerShdw>
                </a:effectLst>
              </a:rPr>
              <a:t>有时我们忽略了基本的圣经学习原则。往往在尚无正确释经的前提下就开始应用这节信息。</a:t>
            </a:r>
            <a:endParaRPr lang="en-US" sz="3600" b="1" dirty="0" smtClean="0">
              <a:effectLst>
                <a:outerShdw blurRad="38100" dist="38100" dir="2700000" algn="tl">
                  <a:srgbClr val="000000">
                    <a:alpha val="43137"/>
                  </a:srgbClr>
                </a:outerShdw>
              </a:effectLst>
            </a:endParaRPr>
          </a:p>
          <a:p>
            <a:pPr algn="ctr"/>
            <a:r>
              <a:rPr lang="en-US" sz="1600" dirty="0" smtClean="0"/>
              <a:t>(Sometimes we ignore the most basic principles of Bible Study.  We try to apply a passage before we interpret it’s meaning.)</a:t>
            </a:r>
            <a:endParaRPr lang="en-US" sz="1600" dirty="0">
              <a:effectLst>
                <a:outerShdw blurRad="38100" dist="38100" dir="2700000" algn="tl">
                  <a:srgbClr val="000000">
                    <a:alpha val="43137"/>
                  </a:srgbClr>
                </a:outerShdw>
              </a:effectLst>
              <a:latin typeface="Arial" pitchFamily="34" charset="0"/>
              <a:cs typeface="Arial" pitchFamily="34" charset="0"/>
            </a:endParaRPr>
          </a:p>
        </p:txBody>
      </p:sp>
      <p:sp>
        <p:nvSpPr>
          <p:cNvPr id="17" name="TextBox 16"/>
          <p:cNvSpPr txBox="1"/>
          <p:nvPr/>
        </p:nvSpPr>
        <p:spPr>
          <a:xfrm>
            <a:off x="228600" y="457200"/>
            <a:ext cx="4495800" cy="646331"/>
          </a:xfrm>
          <a:prstGeom prst="rect">
            <a:avLst/>
          </a:prstGeom>
          <a:noFill/>
          <a:ln>
            <a:noFill/>
          </a:ln>
        </p:spPr>
        <p:txBody>
          <a:bodyPr wrap="square" rtlCol="0">
            <a:spAutoFit/>
          </a:bodyPr>
          <a:lstStyle/>
          <a:p>
            <a:r>
              <a:rPr lang="en-US" sz="3600" dirty="0" smtClean="0">
                <a:solidFill>
                  <a:srgbClr val="F1F53D"/>
                </a:solidFill>
                <a:effectLst>
                  <a:outerShdw blurRad="38100" dist="38100" dir="2700000" algn="tl">
                    <a:srgbClr val="000000">
                      <a:alpha val="43137"/>
                    </a:srgbClr>
                  </a:outerShdw>
                </a:effectLst>
              </a:rPr>
              <a:t>1.</a:t>
            </a:r>
            <a:r>
              <a:rPr lang="zh-CN" altLang="en-US" sz="3600" b="1" dirty="0" smtClean="0">
                <a:solidFill>
                  <a:srgbClr val="FFFF00"/>
                </a:solidFill>
                <a:effectLst>
                  <a:outerShdw blurRad="38100" dist="38100" dir="2700000" algn="tl">
                    <a:srgbClr val="000000">
                      <a:alpha val="43137"/>
                    </a:srgbClr>
                  </a:outerShdw>
                </a:effectLst>
              </a:rPr>
              <a:t>骄傲</a:t>
            </a:r>
            <a:endParaRPr lang="en-US" sz="3600" dirty="0">
              <a:solidFill>
                <a:srgbClr val="FFFF00"/>
              </a:solidFill>
              <a:effectLst>
                <a:outerShdw blurRad="38100" dist="38100" dir="2700000" algn="tl">
                  <a:srgbClr val="000000">
                    <a:alpha val="43137"/>
                  </a:srgbClr>
                </a:outerShdw>
              </a:effectLst>
            </a:endParaRPr>
          </a:p>
        </p:txBody>
      </p:sp>
      <p:sp>
        <p:nvSpPr>
          <p:cNvPr id="18" name="TextBox 17"/>
          <p:cNvSpPr txBox="1"/>
          <p:nvPr/>
        </p:nvSpPr>
        <p:spPr>
          <a:xfrm>
            <a:off x="228600" y="10668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2. </a:t>
            </a:r>
            <a:r>
              <a:rPr lang="zh-CN" altLang="en-US" sz="3600" b="1" dirty="0" smtClean="0">
                <a:solidFill>
                  <a:srgbClr val="FFFF00"/>
                </a:solidFill>
                <a:effectLst>
                  <a:outerShdw blurRad="38100" dist="38100" dir="2700000" algn="tl">
                    <a:srgbClr val="000000">
                      <a:alpha val="43137"/>
                    </a:srgbClr>
                  </a:outerShdw>
                </a:effectLst>
              </a:rPr>
              <a:t>懒惰</a:t>
            </a:r>
            <a:r>
              <a:rPr lang="en-US" sz="3600" b="1" dirty="0" smtClean="0">
                <a:solidFill>
                  <a:srgbClr val="FFFF00"/>
                </a:solidFill>
                <a:effectLst>
                  <a:outerShdw blurRad="38100" dist="38100" dir="2700000" algn="tl">
                    <a:srgbClr val="000000">
                      <a:alpha val="43137"/>
                    </a:srgbClr>
                  </a:outerShdw>
                </a:effectLst>
              </a:rPr>
              <a:t> </a:t>
            </a:r>
          </a:p>
        </p:txBody>
      </p:sp>
      <p:sp>
        <p:nvSpPr>
          <p:cNvPr id="19" name="TextBox 18"/>
          <p:cNvSpPr txBox="1"/>
          <p:nvPr/>
        </p:nvSpPr>
        <p:spPr>
          <a:xfrm>
            <a:off x="228600" y="1715869"/>
            <a:ext cx="42672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3. </a:t>
            </a:r>
            <a:r>
              <a:rPr lang="zh-CN" altLang="en-US" sz="3600" b="1" dirty="0" smtClean="0">
                <a:solidFill>
                  <a:srgbClr val="FFFF00"/>
                </a:solidFill>
                <a:effectLst>
                  <a:outerShdw blurRad="38100" dist="38100" dir="2700000" algn="tl">
                    <a:srgbClr val="000000">
                      <a:alpha val="43137"/>
                    </a:srgbClr>
                  </a:outerShdw>
                </a:effectLst>
              </a:rPr>
              <a:t>愚忠</a:t>
            </a:r>
            <a:r>
              <a:rPr lang="en-US" sz="3600" b="1" dirty="0" smtClean="0">
                <a:solidFill>
                  <a:srgbClr val="FFFF00"/>
                </a:solidFill>
                <a:effectLst>
                  <a:outerShdw blurRad="38100" dist="38100" dir="2700000" algn="tl">
                    <a:srgbClr val="000000">
                      <a:alpha val="43137"/>
                    </a:srgbClr>
                  </a:outerShdw>
                </a:effectLst>
              </a:rPr>
              <a:t> </a:t>
            </a:r>
          </a:p>
        </p:txBody>
      </p:sp>
      <p:sp>
        <p:nvSpPr>
          <p:cNvPr id="20" name="TextBox 19"/>
          <p:cNvSpPr txBox="1"/>
          <p:nvPr/>
        </p:nvSpPr>
        <p:spPr>
          <a:xfrm>
            <a:off x="228600" y="22860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4. </a:t>
            </a:r>
            <a:r>
              <a:rPr lang="zh-CN" altLang="en-US" sz="3600" b="1" dirty="0" smtClean="0">
                <a:solidFill>
                  <a:srgbClr val="FFFF00"/>
                </a:solidFill>
                <a:effectLst>
                  <a:outerShdw blurRad="38100" dist="38100" dir="2700000" algn="tl">
                    <a:srgbClr val="000000">
                      <a:alpha val="43137"/>
                    </a:srgbClr>
                  </a:outerShdw>
                </a:effectLst>
              </a:rPr>
              <a:t>情感倾向</a:t>
            </a:r>
            <a:r>
              <a:rPr lang="en-US" sz="3600" b="1" dirty="0" smtClean="0">
                <a:solidFill>
                  <a:srgbClr val="FFFF00"/>
                </a:solidFill>
                <a:effectLst>
                  <a:outerShdw blurRad="38100" dist="38100" dir="2700000" algn="tl">
                    <a:srgbClr val="000000">
                      <a:alpha val="43137"/>
                    </a:srgbClr>
                  </a:outerShdw>
                </a:effectLst>
              </a:rPr>
              <a:t> </a:t>
            </a:r>
          </a:p>
        </p:txBody>
      </p:sp>
      <p:sp>
        <p:nvSpPr>
          <p:cNvPr id="22" name="TextBox 21"/>
          <p:cNvSpPr txBox="1"/>
          <p:nvPr/>
        </p:nvSpPr>
        <p:spPr>
          <a:xfrm>
            <a:off x="228600" y="28956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5. </a:t>
            </a:r>
            <a:r>
              <a:rPr lang="zh-CN" altLang="en-US" sz="3600" b="1" dirty="0" smtClean="0">
                <a:solidFill>
                  <a:srgbClr val="FFFF00"/>
                </a:solidFill>
                <a:effectLst>
                  <a:outerShdw blurRad="38100" dist="38100" dir="2700000" algn="tl">
                    <a:srgbClr val="000000">
                      <a:alpha val="43137"/>
                    </a:srgbClr>
                  </a:outerShdw>
                </a:effectLst>
              </a:rPr>
              <a:t>固执己见</a:t>
            </a:r>
            <a:r>
              <a:rPr lang="en-US" sz="3600" b="1" dirty="0" smtClean="0">
                <a:solidFill>
                  <a:srgbClr val="FFFF00"/>
                </a:solidFill>
                <a:effectLst>
                  <a:outerShdw blurRad="38100" dist="38100" dir="2700000" algn="tl">
                    <a:srgbClr val="000000">
                      <a:alpha val="43137"/>
                    </a:srgbClr>
                  </a:outerShdw>
                </a:effectLst>
              </a:rPr>
              <a:t> </a:t>
            </a:r>
          </a:p>
        </p:txBody>
      </p:sp>
      <p:sp>
        <p:nvSpPr>
          <p:cNvPr id="23" name="TextBox 22"/>
          <p:cNvSpPr txBox="1"/>
          <p:nvPr/>
        </p:nvSpPr>
        <p:spPr>
          <a:xfrm>
            <a:off x="228600" y="3505200"/>
            <a:ext cx="48768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6. </a:t>
            </a:r>
            <a:r>
              <a:rPr lang="zh-CN" altLang="en-US" sz="3600" b="1" dirty="0" smtClean="0">
                <a:solidFill>
                  <a:srgbClr val="FFFF00"/>
                </a:solidFill>
                <a:effectLst>
                  <a:outerShdw blurRad="38100" dist="38100" dir="2700000" algn="tl">
                    <a:srgbClr val="000000">
                      <a:alpha val="43137"/>
                    </a:srgbClr>
                  </a:outerShdw>
                </a:effectLst>
              </a:rPr>
              <a:t>断章取意</a:t>
            </a:r>
            <a:r>
              <a:rPr lang="en-US" sz="3600" b="1" dirty="0" smtClean="0">
                <a:solidFill>
                  <a:srgbClr val="FFFF00"/>
                </a:solidFill>
                <a:effectLst>
                  <a:outerShdw blurRad="38100" dist="38100" dir="2700000" algn="tl">
                    <a:srgbClr val="000000">
                      <a:alpha val="43137"/>
                    </a:srgbClr>
                  </a:outerShdw>
                </a:effectLst>
              </a:rPr>
              <a:t> </a:t>
            </a:r>
            <a:endParaRPr lang="en-US" sz="3400" b="1" dirty="0" smtClean="0">
              <a:solidFill>
                <a:srgbClr val="FFFF00"/>
              </a:solidFill>
              <a:effectLst>
                <a:outerShdw blurRad="38100" dist="38100" dir="2700000" algn="tl">
                  <a:srgbClr val="000000">
                    <a:alpha val="43137"/>
                  </a:srgbClr>
                </a:outerShdw>
              </a:effectLst>
            </a:endParaRPr>
          </a:p>
        </p:txBody>
      </p:sp>
      <p:sp>
        <p:nvSpPr>
          <p:cNvPr id="24" name="TextBox 23"/>
          <p:cNvSpPr txBox="1"/>
          <p:nvPr/>
        </p:nvSpPr>
        <p:spPr>
          <a:xfrm>
            <a:off x="228600" y="4114800"/>
            <a:ext cx="4724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7. </a:t>
            </a:r>
            <a:r>
              <a:rPr lang="zh-CN" altLang="en-US" sz="3600" b="1" dirty="0" smtClean="0">
                <a:effectLst>
                  <a:outerShdw blurRad="38100" dist="38100" dir="2700000" algn="tl">
                    <a:srgbClr val="000000">
                      <a:alpha val="43137"/>
                    </a:srgbClr>
                  </a:outerShdw>
                </a:effectLst>
              </a:rPr>
              <a:t>不良释经</a:t>
            </a:r>
            <a:r>
              <a:rPr lang="en-US" sz="3600" b="1" dirty="0" smtClean="0">
                <a:effectLst>
                  <a:outerShdw blurRad="38100" dist="38100" dir="2700000" algn="tl">
                    <a:srgbClr val="000000">
                      <a:alpha val="43137"/>
                    </a:srgbClr>
                  </a:outerShdw>
                </a:effectLst>
              </a:rPr>
              <a:t> </a:t>
            </a:r>
          </a:p>
        </p:txBody>
      </p:sp>
      <p:sp>
        <p:nvSpPr>
          <p:cNvPr id="25" name="TextBox 24"/>
          <p:cNvSpPr txBox="1"/>
          <p:nvPr/>
        </p:nvSpPr>
        <p:spPr>
          <a:xfrm>
            <a:off x="228600" y="47244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6" name="TextBox 25"/>
          <p:cNvSpPr txBox="1"/>
          <p:nvPr/>
        </p:nvSpPr>
        <p:spPr>
          <a:xfrm>
            <a:off x="228600" y="52578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7" name="TextBox 26"/>
          <p:cNvSpPr txBox="1"/>
          <p:nvPr/>
        </p:nvSpPr>
        <p:spPr>
          <a:xfrm>
            <a:off x="228600" y="59436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pic>
        <p:nvPicPr>
          <p:cNvPr id="28" name="Picture 4" descr="http://www.what-does-the-bible-say-about.info/wp-content/uploads/2009/12/bible1.jpg"/>
          <p:cNvPicPr>
            <a:picLocks noChangeAspect="1" noChangeArrowheads="1"/>
          </p:cNvPicPr>
          <p:nvPr/>
        </p:nvPicPr>
        <p:blipFill>
          <a:blip r:embed="rId2" cstate="print"/>
          <a:srcRect/>
          <a:stretch>
            <a:fillRect/>
          </a:stretch>
        </p:blipFill>
        <p:spPr bwMode="auto">
          <a:xfrm>
            <a:off x="5867400" y="4800600"/>
            <a:ext cx="2133600"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style>
          <a:lnRef idx="0">
            <a:schemeClr val="dk1"/>
          </a:lnRef>
          <a:fillRef idx="3">
            <a:schemeClr val="dk1"/>
          </a:fillRef>
          <a:effectRef idx="3">
            <a:schemeClr val="dk1"/>
          </a:effectRef>
          <a:fontRef idx="minor">
            <a:schemeClr val="lt1"/>
          </a:fontRef>
        </p:style>
        <p:txBody>
          <a:bodyPr>
            <a:noAutofit/>
          </a:bodyPr>
          <a:lstStyle/>
          <a:p>
            <a:r>
              <a:rPr lang="en-US" sz="2800" b="1" dirty="0" smtClean="0">
                <a:effectLst>
                  <a:outerShdw blurRad="38100" dist="38100" dir="2700000" algn="tl">
                    <a:srgbClr val="000000">
                      <a:alpha val="43137"/>
                    </a:srgbClr>
                  </a:outerShdw>
                </a:effectLst>
              </a:rPr>
              <a:t>CULTURAL BLINDERS</a:t>
            </a:r>
            <a:endParaRPr lang="en-US" sz="2800"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228600" y="533400"/>
            <a:ext cx="4572000" cy="533400"/>
          </a:xfrm>
          <a:prstGeom prst="rect">
            <a:avLst/>
          </a:prstGeom>
          <a:solidFill>
            <a:schemeClr val="tx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6" name="Rectangle 5"/>
          <p:cNvSpPr/>
          <p:nvPr/>
        </p:nvSpPr>
        <p:spPr>
          <a:xfrm>
            <a:off x="228600" y="11430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7" name="Rectangle 6"/>
          <p:cNvSpPr/>
          <p:nvPr/>
        </p:nvSpPr>
        <p:spPr>
          <a:xfrm>
            <a:off x="228600" y="17526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8" name="Rectangle 7"/>
          <p:cNvSpPr/>
          <p:nvPr/>
        </p:nvSpPr>
        <p:spPr>
          <a:xfrm>
            <a:off x="228600" y="23622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9" name="Rectangle 8"/>
          <p:cNvSpPr/>
          <p:nvPr/>
        </p:nvSpPr>
        <p:spPr>
          <a:xfrm>
            <a:off x="228600" y="6019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0" name="Rectangle 9"/>
          <p:cNvSpPr/>
          <p:nvPr/>
        </p:nvSpPr>
        <p:spPr>
          <a:xfrm>
            <a:off x="228600" y="54102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1" name="Rectangle 10"/>
          <p:cNvSpPr/>
          <p:nvPr/>
        </p:nvSpPr>
        <p:spPr>
          <a:xfrm>
            <a:off x="228600" y="4800600"/>
            <a:ext cx="4572000" cy="533400"/>
          </a:xfrm>
          <a:prstGeom prst="rect">
            <a:avLst/>
          </a:prstGeom>
          <a:solidFill>
            <a:srgbClr val="FFFF00"/>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2" name="Rectangle 11"/>
          <p:cNvSpPr/>
          <p:nvPr/>
        </p:nvSpPr>
        <p:spPr>
          <a:xfrm>
            <a:off x="228600" y="41910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3" name="Rectangle 12"/>
          <p:cNvSpPr/>
          <p:nvPr/>
        </p:nvSpPr>
        <p:spPr>
          <a:xfrm>
            <a:off x="228600" y="35814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Rectangle 13"/>
          <p:cNvSpPr/>
          <p:nvPr/>
        </p:nvSpPr>
        <p:spPr>
          <a:xfrm>
            <a:off x="228600" y="29718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5" name="Rectangle 14"/>
          <p:cNvSpPr/>
          <p:nvPr/>
        </p:nvSpPr>
        <p:spPr>
          <a:xfrm>
            <a:off x="4953000" y="533400"/>
            <a:ext cx="4038600" cy="6019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TextBox 15"/>
          <p:cNvSpPr txBox="1"/>
          <p:nvPr/>
        </p:nvSpPr>
        <p:spPr>
          <a:xfrm>
            <a:off x="5029200" y="609600"/>
            <a:ext cx="3886200" cy="3847207"/>
          </a:xfrm>
          <a:prstGeom prst="rect">
            <a:avLst/>
          </a:prstGeom>
          <a:noFill/>
        </p:spPr>
        <p:txBody>
          <a:bodyPr wrap="square" rtlCol="0">
            <a:spAutoFit/>
          </a:bodyPr>
          <a:lstStyle/>
          <a:p>
            <a:pPr algn="ctr"/>
            <a:r>
              <a:rPr lang="zh-CN" altLang="en-US" sz="3600" b="1" dirty="0" smtClean="0">
                <a:effectLst>
                  <a:outerShdw blurRad="38100" dist="38100" dir="2700000" algn="tl">
                    <a:srgbClr val="000000">
                      <a:alpha val="43137"/>
                    </a:srgbClr>
                  </a:outerShdw>
                </a:effectLst>
              </a:rPr>
              <a:t>有时我们以自己的文化，语言和情景来解释经文，而不是将之还原到最初的语言和意思。</a:t>
            </a:r>
            <a:endParaRPr lang="en-US" sz="3600" b="1" dirty="0" smtClean="0">
              <a:effectLst>
                <a:outerShdw blurRad="38100" dist="38100" dir="2700000" algn="tl">
                  <a:srgbClr val="000000">
                    <a:alpha val="43137"/>
                  </a:srgbClr>
                </a:outerShdw>
              </a:effectLst>
            </a:endParaRPr>
          </a:p>
          <a:p>
            <a:pPr algn="ctr"/>
            <a:endParaRPr lang="en-US" sz="1600" dirty="0" smtClean="0"/>
          </a:p>
          <a:p>
            <a:pPr algn="ctr"/>
            <a:r>
              <a:rPr lang="en-US" sz="1600" dirty="0" smtClean="0"/>
              <a:t>(Sometimes we interpret Scripture in light of our culture, language and situation instead of the original meaning and language.)</a:t>
            </a:r>
            <a:endParaRPr lang="en-US" sz="1600" dirty="0">
              <a:effectLst>
                <a:outerShdw blurRad="38100" dist="38100" dir="2700000" algn="tl">
                  <a:srgbClr val="000000">
                    <a:alpha val="43137"/>
                  </a:srgbClr>
                </a:outerShdw>
              </a:effectLst>
              <a:latin typeface="Arial" pitchFamily="34" charset="0"/>
              <a:cs typeface="Arial" pitchFamily="34" charset="0"/>
            </a:endParaRPr>
          </a:p>
        </p:txBody>
      </p:sp>
      <p:sp>
        <p:nvSpPr>
          <p:cNvPr id="17" name="TextBox 16"/>
          <p:cNvSpPr txBox="1"/>
          <p:nvPr/>
        </p:nvSpPr>
        <p:spPr>
          <a:xfrm>
            <a:off x="228600" y="457200"/>
            <a:ext cx="4495800" cy="646331"/>
          </a:xfrm>
          <a:prstGeom prst="rect">
            <a:avLst/>
          </a:prstGeom>
          <a:noFill/>
          <a:ln>
            <a:noFill/>
          </a:ln>
        </p:spPr>
        <p:txBody>
          <a:bodyPr wrap="square" rtlCol="0">
            <a:spAutoFit/>
          </a:bodyPr>
          <a:lstStyle/>
          <a:p>
            <a:r>
              <a:rPr lang="en-US" sz="3600" dirty="0" smtClean="0">
                <a:solidFill>
                  <a:srgbClr val="F1F53D"/>
                </a:solidFill>
                <a:effectLst>
                  <a:outerShdw blurRad="38100" dist="38100" dir="2700000" algn="tl">
                    <a:srgbClr val="000000">
                      <a:alpha val="43137"/>
                    </a:srgbClr>
                  </a:outerShdw>
                </a:effectLst>
              </a:rPr>
              <a:t>1.</a:t>
            </a:r>
            <a:r>
              <a:rPr lang="zh-CN" altLang="en-US" sz="3600" b="1" dirty="0" smtClean="0">
                <a:solidFill>
                  <a:srgbClr val="FFFF00"/>
                </a:solidFill>
                <a:effectLst>
                  <a:outerShdw blurRad="38100" dist="38100" dir="2700000" algn="tl">
                    <a:srgbClr val="000000">
                      <a:alpha val="43137"/>
                    </a:srgbClr>
                  </a:outerShdw>
                </a:effectLst>
              </a:rPr>
              <a:t>骄傲</a:t>
            </a:r>
            <a:endParaRPr lang="en-US" sz="3600" dirty="0">
              <a:solidFill>
                <a:srgbClr val="FFFF00"/>
              </a:solidFill>
              <a:effectLst>
                <a:outerShdw blurRad="38100" dist="38100" dir="2700000" algn="tl">
                  <a:srgbClr val="000000">
                    <a:alpha val="43137"/>
                  </a:srgbClr>
                </a:outerShdw>
              </a:effectLst>
            </a:endParaRPr>
          </a:p>
        </p:txBody>
      </p:sp>
      <p:sp>
        <p:nvSpPr>
          <p:cNvPr id="18" name="TextBox 17"/>
          <p:cNvSpPr txBox="1"/>
          <p:nvPr/>
        </p:nvSpPr>
        <p:spPr>
          <a:xfrm>
            <a:off x="228600" y="10668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2. </a:t>
            </a:r>
            <a:r>
              <a:rPr lang="zh-CN" altLang="en-US" sz="3600" b="1" dirty="0" smtClean="0">
                <a:solidFill>
                  <a:srgbClr val="FFFF00"/>
                </a:solidFill>
                <a:effectLst>
                  <a:outerShdw blurRad="38100" dist="38100" dir="2700000" algn="tl">
                    <a:srgbClr val="000000">
                      <a:alpha val="43137"/>
                    </a:srgbClr>
                  </a:outerShdw>
                </a:effectLst>
              </a:rPr>
              <a:t>懒惰</a:t>
            </a:r>
            <a:r>
              <a:rPr lang="en-US" sz="3600" b="1" dirty="0" smtClean="0">
                <a:solidFill>
                  <a:srgbClr val="FFFF00"/>
                </a:solidFill>
                <a:effectLst>
                  <a:outerShdw blurRad="38100" dist="38100" dir="2700000" algn="tl">
                    <a:srgbClr val="000000">
                      <a:alpha val="43137"/>
                    </a:srgbClr>
                  </a:outerShdw>
                </a:effectLst>
              </a:rPr>
              <a:t> </a:t>
            </a:r>
          </a:p>
        </p:txBody>
      </p:sp>
      <p:sp>
        <p:nvSpPr>
          <p:cNvPr id="19" name="TextBox 18"/>
          <p:cNvSpPr txBox="1"/>
          <p:nvPr/>
        </p:nvSpPr>
        <p:spPr>
          <a:xfrm>
            <a:off x="228600" y="1715869"/>
            <a:ext cx="42672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3. </a:t>
            </a:r>
            <a:r>
              <a:rPr lang="zh-CN" altLang="en-US" sz="3600" b="1" dirty="0" smtClean="0">
                <a:solidFill>
                  <a:srgbClr val="FFFF00"/>
                </a:solidFill>
                <a:effectLst>
                  <a:outerShdw blurRad="38100" dist="38100" dir="2700000" algn="tl">
                    <a:srgbClr val="000000">
                      <a:alpha val="43137"/>
                    </a:srgbClr>
                  </a:outerShdw>
                </a:effectLst>
              </a:rPr>
              <a:t>愚忠</a:t>
            </a:r>
            <a:r>
              <a:rPr lang="en-US" sz="3600" b="1" dirty="0" smtClean="0">
                <a:solidFill>
                  <a:srgbClr val="FFFF00"/>
                </a:solidFill>
                <a:effectLst>
                  <a:outerShdw blurRad="38100" dist="38100" dir="2700000" algn="tl">
                    <a:srgbClr val="000000">
                      <a:alpha val="43137"/>
                    </a:srgbClr>
                  </a:outerShdw>
                </a:effectLst>
              </a:rPr>
              <a:t> </a:t>
            </a:r>
          </a:p>
        </p:txBody>
      </p:sp>
      <p:sp>
        <p:nvSpPr>
          <p:cNvPr id="20" name="TextBox 19"/>
          <p:cNvSpPr txBox="1"/>
          <p:nvPr/>
        </p:nvSpPr>
        <p:spPr>
          <a:xfrm>
            <a:off x="228600" y="22860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4. </a:t>
            </a:r>
            <a:r>
              <a:rPr lang="zh-CN" altLang="en-US" sz="3600" b="1" dirty="0" smtClean="0">
                <a:solidFill>
                  <a:srgbClr val="FFFF00"/>
                </a:solidFill>
                <a:effectLst>
                  <a:outerShdw blurRad="38100" dist="38100" dir="2700000" algn="tl">
                    <a:srgbClr val="000000">
                      <a:alpha val="43137"/>
                    </a:srgbClr>
                  </a:outerShdw>
                </a:effectLst>
              </a:rPr>
              <a:t>情感倾向</a:t>
            </a:r>
            <a:r>
              <a:rPr lang="en-US" sz="3600" b="1" dirty="0" smtClean="0">
                <a:solidFill>
                  <a:srgbClr val="FFFF00"/>
                </a:solidFill>
                <a:effectLst>
                  <a:outerShdw blurRad="38100" dist="38100" dir="2700000" algn="tl">
                    <a:srgbClr val="000000">
                      <a:alpha val="43137"/>
                    </a:srgbClr>
                  </a:outerShdw>
                </a:effectLst>
              </a:rPr>
              <a:t> </a:t>
            </a:r>
          </a:p>
        </p:txBody>
      </p:sp>
      <p:sp>
        <p:nvSpPr>
          <p:cNvPr id="22" name="TextBox 21"/>
          <p:cNvSpPr txBox="1"/>
          <p:nvPr/>
        </p:nvSpPr>
        <p:spPr>
          <a:xfrm>
            <a:off x="228600" y="28956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5. </a:t>
            </a:r>
            <a:r>
              <a:rPr lang="zh-CN" altLang="en-US" sz="3600" b="1" dirty="0" smtClean="0">
                <a:solidFill>
                  <a:srgbClr val="FFFF00"/>
                </a:solidFill>
                <a:effectLst>
                  <a:outerShdw blurRad="38100" dist="38100" dir="2700000" algn="tl">
                    <a:srgbClr val="000000">
                      <a:alpha val="43137"/>
                    </a:srgbClr>
                  </a:outerShdw>
                </a:effectLst>
              </a:rPr>
              <a:t>固执己见</a:t>
            </a:r>
            <a:r>
              <a:rPr lang="en-US" sz="3600" b="1" dirty="0" smtClean="0">
                <a:solidFill>
                  <a:srgbClr val="FFFF00"/>
                </a:solidFill>
                <a:effectLst>
                  <a:outerShdw blurRad="38100" dist="38100" dir="2700000" algn="tl">
                    <a:srgbClr val="000000">
                      <a:alpha val="43137"/>
                    </a:srgbClr>
                  </a:outerShdw>
                </a:effectLst>
              </a:rPr>
              <a:t> </a:t>
            </a:r>
          </a:p>
        </p:txBody>
      </p:sp>
      <p:sp>
        <p:nvSpPr>
          <p:cNvPr id="23" name="TextBox 22"/>
          <p:cNvSpPr txBox="1"/>
          <p:nvPr/>
        </p:nvSpPr>
        <p:spPr>
          <a:xfrm>
            <a:off x="228600" y="3505200"/>
            <a:ext cx="48768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6. </a:t>
            </a:r>
            <a:r>
              <a:rPr lang="zh-CN" altLang="en-US" sz="3600" b="1" dirty="0" smtClean="0">
                <a:solidFill>
                  <a:srgbClr val="FFFF00"/>
                </a:solidFill>
                <a:effectLst>
                  <a:outerShdw blurRad="38100" dist="38100" dir="2700000" algn="tl">
                    <a:srgbClr val="000000">
                      <a:alpha val="43137"/>
                    </a:srgbClr>
                  </a:outerShdw>
                </a:effectLst>
              </a:rPr>
              <a:t>断章取意</a:t>
            </a:r>
            <a:r>
              <a:rPr lang="en-US" sz="3600" b="1" dirty="0" smtClean="0">
                <a:solidFill>
                  <a:srgbClr val="FFFF00"/>
                </a:solidFill>
                <a:effectLst>
                  <a:outerShdw blurRad="38100" dist="38100" dir="2700000" algn="tl">
                    <a:srgbClr val="000000">
                      <a:alpha val="43137"/>
                    </a:srgbClr>
                  </a:outerShdw>
                </a:effectLst>
              </a:rPr>
              <a:t> </a:t>
            </a:r>
            <a:endParaRPr lang="en-US" sz="3400" b="1" dirty="0" smtClean="0">
              <a:solidFill>
                <a:srgbClr val="FFFF00"/>
              </a:solidFill>
              <a:effectLst>
                <a:outerShdw blurRad="38100" dist="38100" dir="2700000" algn="tl">
                  <a:srgbClr val="000000">
                    <a:alpha val="43137"/>
                  </a:srgbClr>
                </a:outerShdw>
              </a:effectLst>
            </a:endParaRPr>
          </a:p>
        </p:txBody>
      </p:sp>
      <p:sp>
        <p:nvSpPr>
          <p:cNvPr id="24" name="TextBox 23"/>
          <p:cNvSpPr txBox="1"/>
          <p:nvPr/>
        </p:nvSpPr>
        <p:spPr>
          <a:xfrm>
            <a:off x="228600" y="4114800"/>
            <a:ext cx="50292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7. </a:t>
            </a:r>
            <a:r>
              <a:rPr lang="zh-CN" altLang="en-US" sz="3600" b="1" dirty="0" smtClean="0">
                <a:solidFill>
                  <a:srgbClr val="FFFF00"/>
                </a:solidFill>
                <a:effectLst>
                  <a:outerShdw blurRad="38100" dist="38100" dir="2700000" algn="tl">
                    <a:srgbClr val="000000">
                      <a:alpha val="43137"/>
                    </a:srgbClr>
                  </a:outerShdw>
                </a:effectLst>
              </a:rPr>
              <a:t>不良释经</a:t>
            </a:r>
            <a:r>
              <a:rPr lang="en-US" sz="3600" b="1" dirty="0" smtClean="0">
                <a:solidFill>
                  <a:srgbClr val="FFFF00"/>
                </a:solidFill>
                <a:effectLst>
                  <a:outerShdw blurRad="38100" dist="38100" dir="2700000" algn="tl">
                    <a:srgbClr val="000000">
                      <a:alpha val="43137"/>
                    </a:srgbClr>
                  </a:outerShdw>
                </a:effectLst>
              </a:rPr>
              <a:t> </a:t>
            </a:r>
          </a:p>
        </p:txBody>
      </p:sp>
      <p:sp>
        <p:nvSpPr>
          <p:cNvPr id="25" name="TextBox 24"/>
          <p:cNvSpPr txBox="1"/>
          <p:nvPr/>
        </p:nvSpPr>
        <p:spPr>
          <a:xfrm>
            <a:off x="228600" y="4724400"/>
            <a:ext cx="45720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8. </a:t>
            </a:r>
            <a:r>
              <a:rPr lang="zh-CN" altLang="en-US" sz="3600" b="1" dirty="0" smtClean="0">
                <a:effectLst>
                  <a:outerShdw blurRad="38100" dist="38100" dir="2700000" algn="tl">
                    <a:srgbClr val="000000">
                      <a:alpha val="43137"/>
                    </a:srgbClr>
                  </a:outerShdw>
                </a:effectLst>
              </a:rPr>
              <a:t>文化盲区</a:t>
            </a:r>
            <a:r>
              <a:rPr lang="en-US" sz="3600" b="1" dirty="0" smtClean="0">
                <a:effectLst>
                  <a:outerShdw blurRad="38100" dist="38100" dir="2700000" algn="tl">
                    <a:srgbClr val="000000">
                      <a:alpha val="43137"/>
                    </a:srgbClr>
                  </a:outerShdw>
                </a:effectLst>
              </a:rPr>
              <a:t> </a:t>
            </a:r>
          </a:p>
        </p:txBody>
      </p:sp>
      <p:sp>
        <p:nvSpPr>
          <p:cNvPr id="26" name="TextBox 25"/>
          <p:cNvSpPr txBox="1"/>
          <p:nvPr/>
        </p:nvSpPr>
        <p:spPr>
          <a:xfrm>
            <a:off x="228600" y="52578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7" name="TextBox 26"/>
          <p:cNvSpPr txBox="1"/>
          <p:nvPr/>
        </p:nvSpPr>
        <p:spPr>
          <a:xfrm>
            <a:off x="228600" y="59436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pic>
        <p:nvPicPr>
          <p:cNvPr id="38914" name="Picture 2" descr="http://sarahpalintruthsquad.files.wordpress.com/2008/09/bible-american-flag.jpg"/>
          <p:cNvPicPr>
            <a:picLocks noChangeAspect="1" noChangeArrowheads="1"/>
          </p:cNvPicPr>
          <p:nvPr/>
        </p:nvPicPr>
        <p:blipFill>
          <a:blip r:embed="rId2" cstate="print"/>
          <a:srcRect/>
          <a:stretch>
            <a:fillRect/>
          </a:stretch>
        </p:blipFill>
        <p:spPr bwMode="auto">
          <a:xfrm>
            <a:off x="5638800" y="4572000"/>
            <a:ext cx="2819400" cy="18702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style>
          <a:lnRef idx="0">
            <a:schemeClr val="dk1"/>
          </a:lnRef>
          <a:fillRef idx="3">
            <a:schemeClr val="dk1"/>
          </a:fillRef>
          <a:effectRef idx="3">
            <a:schemeClr val="dk1"/>
          </a:effectRef>
          <a:fontRef idx="minor">
            <a:schemeClr val="lt1"/>
          </a:fontRef>
        </p:style>
        <p:txBody>
          <a:bodyPr>
            <a:noAutofit/>
          </a:bodyPr>
          <a:lstStyle/>
          <a:p>
            <a:r>
              <a:rPr lang="en-US" sz="2800" b="1" dirty="0" smtClean="0">
                <a:effectLst>
                  <a:outerShdw blurRad="38100" dist="38100" dir="2700000" algn="tl">
                    <a:srgbClr val="000000">
                      <a:alpha val="43137"/>
                    </a:srgbClr>
                  </a:outerShdw>
                </a:effectLst>
              </a:rPr>
              <a:t>FEAR and DOUBT</a:t>
            </a:r>
            <a:endParaRPr lang="en-US" sz="2800"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228600" y="533400"/>
            <a:ext cx="4572000" cy="533400"/>
          </a:xfrm>
          <a:prstGeom prst="rect">
            <a:avLst/>
          </a:prstGeom>
          <a:solidFill>
            <a:schemeClr val="tx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6" name="Rectangle 5"/>
          <p:cNvSpPr/>
          <p:nvPr/>
        </p:nvSpPr>
        <p:spPr>
          <a:xfrm>
            <a:off x="228600" y="11430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7" name="Rectangle 6"/>
          <p:cNvSpPr/>
          <p:nvPr/>
        </p:nvSpPr>
        <p:spPr>
          <a:xfrm>
            <a:off x="228600" y="17526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8" name="Rectangle 7"/>
          <p:cNvSpPr/>
          <p:nvPr/>
        </p:nvSpPr>
        <p:spPr>
          <a:xfrm>
            <a:off x="228600" y="23622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9" name="Rectangle 8"/>
          <p:cNvSpPr/>
          <p:nvPr/>
        </p:nvSpPr>
        <p:spPr>
          <a:xfrm>
            <a:off x="228600" y="6019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0" name="Rectangle 9"/>
          <p:cNvSpPr/>
          <p:nvPr/>
        </p:nvSpPr>
        <p:spPr>
          <a:xfrm>
            <a:off x="228600" y="5410200"/>
            <a:ext cx="4572000" cy="533400"/>
          </a:xfrm>
          <a:prstGeom prst="rect">
            <a:avLst/>
          </a:prstGeom>
          <a:solidFill>
            <a:srgbClr val="FFFF00"/>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1" name="Rectangle 10"/>
          <p:cNvSpPr/>
          <p:nvPr/>
        </p:nvSpPr>
        <p:spPr>
          <a:xfrm>
            <a:off x="228600" y="48006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2" name="Rectangle 11"/>
          <p:cNvSpPr/>
          <p:nvPr/>
        </p:nvSpPr>
        <p:spPr>
          <a:xfrm>
            <a:off x="228600" y="41910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3" name="Rectangle 12"/>
          <p:cNvSpPr/>
          <p:nvPr/>
        </p:nvSpPr>
        <p:spPr>
          <a:xfrm>
            <a:off x="228600" y="35814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Rectangle 13"/>
          <p:cNvSpPr/>
          <p:nvPr/>
        </p:nvSpPr>
        <p:spPr>
          <a:xfrm>
            <a:off x="228600" y="29718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5" name="Rectangle 14"/>
          <p:cNvSpPr/>
          <p:nvPr/>
        </p:nvSpPr>
        <p:spPr>
          <a:xfrm>
            <a:off x="4953000" y="533400"/>
            <a:ext cx="4038600" cy="6019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TextBox 15"/>
          <p:cNvSpPr txBox="1"/>
          <p:nvPr/>
        </p:nvSpPr>
        <p:spPr>
          <a:xfrm>
            <a:off x="5105400" y="609600"/>
            <a:ext cx="3886200" cy="4401205"/>
          </a:xfrm>
          <a:prstGeom prst="rect">
            <a:avLst/>
          </a:prstGeom>
          <a:noFill/>
        </p:spPr>
        <p:txBody>
          <a:bodyPr wrap="square" rtlCol="0">
            <a:spAutoFit/>
          </a:bodyPr>
          <a:lstStyle/>
          <a:p>
            <a:pPr algn="ctr"/>
            <a:r>
              <a:rPr lang="zh-CN" altLang="en-US" sz="4000" b="1" dirty="0" smtClean="0">
                <a:effectLst>
                  <a:outerShdw blurRad="38100" dist="38100" dir="2700000" algn="tl">
                    <a:srgbClr val="000000">
                      <a:alpha val="43137"/>
                    </a:srgbClr>
                  </a:outerShdw>
                </a:effectLst>
              </a:rPr>
              <a:t>有时我们认为表面上的矛盾就是真矛盾。害怕科学上的新发现，不愿接受它们。</a:t>
            </a:r>
            <a:endParaRPr lang="en-US" sz="4000" b="1" dirty="0" smtClean="0">
              <a:effectLst>
                <a:outerShdw blurRad="38100" dist="38100" dir="2700000" algn="tl">
                  <a:srgbClr val="000000">
                    <a:alpha val="43137"/>
                  </a:srgbClr>
                </a:outerShdw>
              </a:effectLst>
            </a:endParaRPr>
          </a:p>
          <a:p>
            <a:pPr algn="ctr"/>
            <a:endParaRPr lang="en-US" sz="1600" dirty="0" smtClean="0"/>
          </a:p>
          <a:p>
            <a:pPr algn="ctr"/>
            <a:r>
              <a:rPr lang="en-US" sz="1600" dirty="0" smtClean="0"/>
              <a:t>(Sometimes we assume that apparent contradictions are real contradictions. </a:t>
            </a:r>
          </a:p>
          <a:p>
            <a:pPr algn="ctr"/>
            <a:r>
              <a:rPr lang="en-US" sz="1600" dirty="0" smtClean="0"/>
              <a:t>We fear scientific breakthroughs rather</a:t>
            </a:r>
          </a:p>
          <a:p>
            <a:pPr algn="ctr"/>
            <a:r>
              <a:rPr lang="en-US" sz="1600" dirty="0" smtClean="0"/>
              <a:t> than embrace them.)</a:t>
            </a:r>
            <a:endParaRPr lang="en-US" sz="1600" dirty="0">
              <a:effectLst>
                <a:outerShdw blurRad="38100" dist="38100" dir="2700000" algn="tl">
                  <a:srgbClr val="000000">
                    <a:alpha val="43137"/>
                  </a:srgbClr>
                </a:outerShdw>
              </a:effectLst>
              <a:latin typeface="Arial" pitchFamily="34" charset="0"/>
              <a:cs typeface="Arial" pitchFamily="34" charset="0"/>
            </a:endParaRPr>
          </a:p>
        </p:txBody>
      </p:sp>
      <p:sp>
        <p:nvSpPr>
          <p:cNvPr id="17" name="TextBox 16"/>
          <p:cNvSpPr txBox="1"/>
          <p:nvPr/>
        </p:nvSpPr>
        <p:spPr>
          <a:xfrm>
            <a:off x="228600" y="457200"/>
            <a:ext cx="4495800" cy="646331"/>
          </a:xfrm>
          <a:prstGeom prst="rect">
            <a:avLst/>
          </a:prstGeom>
          <a:noFill/>
          <a:ln>
            <a:noFill/>
          </a:ln>
        </p:spPr>
        <p:txBody>
          <a:bodyPr wrap="square" rtlCol="0">
            <a:spAutoFit/>
          </a:bodyPr>
          <a:lstStyle/>
          <a:p>
            <a:r>
              <a:rPr lang="en-US" sz="3600" dirty="0" smtClean="0">
                <a:solidFill>
                  <a:srgbClr val="F1F53D"/>
                </a:solidFill>
                <a:effectLst>
                  <a:outerShdw blurRad="38100" dist="38100" dir="2700000" algn="tl">
                    <a:srgbClr val="000000">
                      <a:alpha val="43137"/>
                    </a:srgbClr>
                  </a:outerShdw>
                </a:effectLst>
              </a:rPr>
              <a:t>1.</a:t>
            </a:r>
            <a:r>
              <a:rPr lang="zh-CN" altLang="en-US" sz="3600" b="1" dirty="0" smtClean="0">
                <a:solidFill>
                  <a:srgbClr val="FFFF00"/>
                </a:solidFill>
                <a:effectLst>
                  <a:outerShdw blurRad="38100" dist="38100" dir="2700000" algn="tl">
                    <a:srgbClr val="000000">
                      <a:alpha val="43137"/>
                    </a:srgbClr>
                  </a:outerShdw>
                </a:effectLst>
              </a:rPr>
              <a:t>骄傲</a:t>
            </a:r>
            <a:endParaRPr lang="en-US" sz="3600" dirty="0">
              <a:solidFill>
                <a:srgbClr val="FFFF00"/>
              </a:solidFill>
              <a:effectLst>
                <a:outerShdw blurRad="38100" dist="38100" dir="2700000" algn="tl">
                  <a:srgbClr val="000000">
                    <a:alpha val="43137"/>
                  </a:srgbClr>
                </a:outerShdw>
              </a:effectLst>
            </a:endParaRPr>
          </a:p>
        </p:txBody>
      </p:sp>
      <p:sp>
        <p:nvSpPr>
          <p:cNvPr id="18" name="TextBox 17"/>
          <p:cNvSpPr txBox="1"/>
          <p:nvPr/>
        </p:nvSpPr>
        <p:spPr>
          <a:xfrm>
            <a:off x="228600" y="10668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2. </a:t>
            </a:r>
            <a:r>
              <a:rPr lang="zh-CN" altLang="en-US" sz="3600" b="1" dirty="0" smtClean="0">
                <a:solidFill>
                  <a:srgbClr val="FFFF00"/>
                </a:solidFill>
                <a:effectLst>
                  <a:outerShdw blurRad="38100" dist="38100" dir="2700000" algn="tl">
                    <a:srgbClr val="000000">
                      <a:alpha val="43137"/>
                    </a:srgbClr>
                  </a:outerShdw>
                </a:effectLst>
              </a:rPr>
              <a:t>懒惰</a:t>
            </a:r>
            <a:r>
              <a:rPr lang="en-US" sz="3600" b="1" dirty="0" smtClean="0">
                <a:solidFill>
                  <a:srgbClr val="FFFF00"/>
                </a:solidFill>
                <a:effectLst>
                  <a:outerShdw blurRad="38100" dist="38100" dir="2700000" algn="tl">
                    <a:srgbClr val="000000">
                      <a:alpha val="43137"/>
                    </a:srgbClr>
                  </a:outerShdw>
                </a:effectLst>
              </a:rPr>
              <a:t> </a:t>
            </a:r>
          </a:p>
        </p:txBody>
      </p:sp>
      <p:sp>
        <p:nvSpPr>
          <p:cNvPr id="19" name="TextBox 18"/>
          <p:cNvSpPr txBox="1"/>
          <p:nvPr/>
        </p:nvSpPr>
        <p:spPr>
          <a:xfrm>
            <a:off x="228600" y="1715869"/>
            <a:ext cx="42672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3. </a:t>
            </a:r>
            <a:r>
              <a:rPr lang="zh-CN" altLang="en-US" sz="3600" b="1" dirty="0" smtClean="0">
                <a:solidFill>
                  <a:srgbClr val="FFFF00"/>
                </a:solidFill>
                <a:effectLst>
                  <a:outerShdw blurRad="38100" dist="38100" dir="2700000" algn="tl">
                    <a:srgbClr val="000000">
                      <a:alpha val="43137"/>
                    </a:srgbClr>
                  </a:outerShdw>
                </a:effectLst>
              </a:rPr>
              <a:t>愚忠</a:t>
            </a:r>
            <a:r>
              <a:rPr lang="en-US" sz="3600" b="1" dirty="0" smtClean="0">
                <a:solidFill>
                  <a:srgbClr val="FFFF00"/>
                </a:solidFill>
                <a:effectLst>
                  <a:outerShdw blurRad="38100" dist="38100" dir="2700000" algn="tl">
                    <a:srgbClr val="000000">
                      <a:alpha val="43137"/>
                    </a:srgbClr>
                  </a:outerShdw>
                </a:effectLst>
              </a:rPr>
              <a:t> </a:t>
            </a:r>
          </a:p>
        </p:txBody>
      </p:sp>
      <p:sp>
        <p:nvSpPr>
          <p:cNvPr id="20" name="TextBox 19"/>
          <p:cNvSpPr txBox="1"/>
          <p:nvPr/>
        </p:nvSpPr>
        <p:spPr>
          <a:xfrm>
            <a:off x="228600" y="22860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4. </a:t>
            </a:r>
            <a:r>
              <a:rPr lang="zh-CN" altLang="en-US" sz="3600" b="1" dirty="0" smtClean="0">
                <a:solidFill>
                  <a:srgbClr val="FFFF00"/>
                </a:solidFill>
                <a:effectLst>
                  <a:outerShdw blurRad="38100" dist="38100" dir="2700000" algn="tl">
                    <a:srgbClr val="000000">
                      <a:alpha val="43137"/>
                    </a:srgbClr>
                  </a:outerShdw>
                </a:effectLst>
              </a:rPr>
              <a:t>情感倾向</a:t>
            </a:r>
            <a:r>
              <a:rPr lang="en-US" sz="3600" b="1" dirty="0" smtClean="0">
                <a:solidFill>
                  <a:srgbClr val="FFFF00"/>
                </a:solidFill>
                <a:effectLst>
                  <a:outerShdw blurRad="38100" dist="38100" dir="2700000" algn="tl">
                    <a:srgbClr val="000000">
                      <a:alpha val="43137"/>
                    </a:srgbClr>
                  </a:outerShdw>
                </a:effectLst>
              </a:rPr>
              <a:t> </a:t>
            </a:r>
          </a:p>
        </p:txBody>
      </p:sp>
      <p:sp>
        <p:nvSpPr>
          <p:cNvPr id="22" name="TextBox 21"/>
          <p:cNvSpPr txBox="1"/>
          <p:nvPr/>
        </p:nvSpPr>
        <p:spPr>
          <a:xfrm>
            <a:off x="228600" y="28956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5. </a:t>
            </a:r>
            <a:r>
              <a:rPr lang="zh-CN" altLang="en-US" sz="3600" b="1" dirty="0" smtClean="0">
                <a:solidFill>
                  <a:srgbClr val="FFFF00"/>
                </a:solidFill>
                <a:effectLst>
                  <a:outerShdw blurRad="38100" dist="38100" dir="2700000" algn="tl">
                    <a:srgbClr val="000000">
                      <a:alpha val="43137"/>
                    </a:srgbClr>
                  </a:outerShdw>
                </a:effectLst>
              </a:rPr>
              <a:t>固执己见</a:t>
            </a:r>
            <a:r>
              <a:rPr lang="en-US" sz="3600" b="1" dirty="0" smtClean="0">
                <a:solidFill>
                  <a:srgbClr val="FFFF00"/>
                </a:solidFill>
                <a:effectLst>
                  <a:outerShdw blurRad="38100" dist="38100" dir="2700000" algn="tl">
                    <a:srgbClr val="000000">
                      <a:alpha val="43137"/>
                    </a:srgbClr>
                  </a:outerShdw>
                </a:effectLst>
              </a:rPr>
              <a:t> </a:t>
            </a:r>
          </a:p>
        </p:txBody>
      </p:sp>
      <p:sp>
        <p:nvSpPr>
          <p:cNvPr id="23" name="TextBox 22"/>
          <p:cNvSpPr txBox="1"/>
          <p:nvPr/>
        </p:nvSpPr>
        <p:spPr>
          <a:xfrm>
            <a:off x="228600" y="3505200"/>
            <a:ext cx="48768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6. </a:t>
            </a:r>
            <a:r>
              <a:rPr lang="zh-CN" altLang="en-US" sz="3600" b="1" dirty="0" smtClean="0">
                <a:solidFill>
                  <a:srgbClr val="FFFF00"/>
                </a:solidFill>
                <a:effectLst>
                  <a:outerShdw blurRad="38100" dist="38100" dir="2700000" algn="tl">
                    <a:srgbClr val="000000">
                      <a:alpha val="43137"/>
                    </a:srgbClr>
                  </a:outerShdw>
                </a:effectLst>
              </a:rPr>
              <a:t>断章取意</a:t>
            </a:r>
            <a:r>
              <a:rPr lang="en-US" sz="3600" b="1" dirty="0" smtClean="0">
                <a:solidFill>
                  <a:srgbClr val="FFFF00"/>
                </a:solidFill>
                <a:effectLst>
                  <a:outerShdw blurRad="38100" dist="38100" dir="2700000" algn="tl">
                    <a:srgbClr val="000000">
                      <a:alpha val="43137"/>
                    </a:srgbClr>
                  </a:outerShdw>
                </a:effectLst>
              </a:rPr>
              <a:t> </a:t>
            </a:r>
            <a:endParaRPr lang="en-US" sz="3400" b="1" dirty="0" smtClean="0">
              <a:solidFill>
                <a:srgbClr val="FFFF00"/>
              </a:solidFill>
              <a:effectLst>
                <a:outerShdw blurRad="38100" dist="38100" dir="2700000" algn="tl">
                  <a:srgbClr val="000000">
                    <a:alpha val="43137"/>
                  </a:srgbClr>
                </a:outerShdw>
              </a:effectLst>
            </a:endParaRPr>
          </a:p>
        </p:txBody>
      </p:sp>
      <p:sp>
        <p:nvSpPr>
          <p:cNvPr id="24" name="TextBox 23"/>
          <p:cNvSpPr txBox="1"/>
          <p:nvPr/>
        </p:nvSpPr>
        <p:spPr>
          <a:xfrm>
            <a:off x="228600" y="4114800"/>
            <a:ext cx="50292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7. </a:t>
            </a:r>
            <a:r>
              <a:rPr lang="zh-CN" altLang="en-US" sz="3600" b="1" dirty="0" smtClean="0">
                <a:solidFill>
                  <a:srgbClr val="FFFF00"/>
                </a:solidFill>
                <a:effectLst>
                  <a:outerShdw blurRad="38100" dist="38100" dir="2700000" algn="tl">
                    <a:srgbClr val="000000">
                      <a:alpha val="43137"/>
                    </a:srgbClr>
                  </a:outerShdw>
                </a:effectLst>
              </a:rPr>
              <a:t>不良释经</a:t>
            </a:r>
            <a:r>
              <a:rPr lang="en-US" sz="3600" b="1" dirty="0" smtClean="0">
                <a:solidFill>
                  <a:srgbClr val="FFFF00"/>
                </a:solidFill>
                <a:effectLst>
                  <a:outerShdw blurRad="38100" dist="38100" dir="2700000" algn="tl">
                    <a:srgbClr val="000000">
                      <a:alpha val="43137"/>
                    </a:srgbClr>
                  </a:outerShdw>
                </a:effectLst>
              </a:rPr>
              <a:t> </a:t>
            </a:r>
          </a:p>
        </p:txBody>
      </p:sp>
      <p:sp>
        <p:nvSpPr>
          <p:cNvPr id="25" name="TextBox 24"/>
          <p:cNvSpPr txBox="1"/>
          <p:nvPr/>
        </p:nvSpPr>
        <p:spPr>
          <a:xfrm>
            <a:off x="228600" y="4724400"/>
            <a:ext cx="51816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8. </a:t>
            </a:r>
            <a:r>
              <a:rPr lang="zh-CN" altLang="en-US" sz="3600" b="1" dirty="0" smtClean="0">
                <a:solidFill>
                  <a:srgbClr val="FFFF00"/>
                </a:solidFill>
                <a:effectLst>
                  <a:outerShdw blurRad="38100" dist="38100" dir="2700000" algn="tl">
                    <a:srgbClr val="000000">
                      <a:alpha val="43137"/>
                    </a:srgbClr>
                  </a:outerShdw>
                </a:effectLst>
              </a:rPr>
              <a:t>文化盲区</a:t>
            </a:r>
            <a:r>
              <a:rPr lang="en-US" sz="3600" b="1" dirty="0" smtClean="0">
                <a:solidFill>
                  <a:srgbClr val="FFFF00"/>
                </a:solidFill>
                <a:effectLst>
                  <a:outerShdw blurRad="38100" dist="38100" dir="2700000" algn="tl">
                    <a:srgbClr val="000000">
                      <a:alpha val="43137"/>
                    </a:srgbClr>
                  </a:outerShdw>
                </a:effectLst>
              </a:rPr>
              <a:t> </a:t>
            </a:r>
          </a:p>
        </p:txBody>
      </p:sp>
      <p:sp>
        <p:nvSpPr>
          <p:cNvPr id="26" name="TextBox 25"/>
          <p:cNvSpPr txBox="1"/>
          <p:nvPr/>
        </p:nvSpPr>
        <p:spPr>
          <a:xfrm>
            <a:off x="228600" y="5334000"/>
            <a:ext cx="48768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9. </a:t>
            </a:r>
            <a:r>
              <a:rPr lang="zh-CN" altLang="en-US" sz="3600" b="1" dirty="0" smtClean="0">
                <a:effectLst>
                  <a:outerShdw blurRad="38100" dist="38100" dir="2700000" algn="tl">
                    <a:srgbClr val="000000">
                      <a:alpha val="43137"/>
                    </a:srgbClr>
                  </a:outerShdw>
                </a:effectLst>
              </a:rPr>
              <a:t>畏惧和怀疑</a:t>
            </a:r>
            <a:endParaRPr lang="en-US" sz="3600" b="1" dirty="0" smtClean="0">
              <a:effectLst>
                <a:outerShdw blurRad="38100" dist="38100" dir="2700000" algn="tl">
                  <a:srgbClr val="000000">
                    <a:alpha val="43137"/>
                  </a:srgbClr>
                </a:outerShdw>
              </a:effectLst>
            </a:endParaRPr>
          </a:p>
        </p:txBody>
      </p:sp>
      <p:sp>
        <p:nvSpPr>
          <p:cNvPr id="27" name="TextBox 26"/>
          <p:cNvSpPr txBox="1"/>
          <p:nvPr/>
        </p:nvSpPr>
        <p:spPr>
          <a:xfrm>
            <a:off x="228600" y="59436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pic>
        <p:nvPicPr>
          <p:cNvPr id="39938" name="Picture 2" descr="http://science.discovery.com/top-ten/2009/science-mistakes/images/6-bible-science.jpg"/>
          <p:cNvPicPr>
            <a:picLocks noChangeAspect="1" noChangeArrowheads="1"/>
          </p:cNvPicPr>
          <p:nvPr/>
        </p:nvPicPr>
        <p:blipFill>
          <a:blip r:embed="rId2" cstate="print"/>
          <a:srcRect/>
          <a:stretch>
            <a:fillRect/>
          </a:stretch>
        </p:blipFill>
        <p:spPr bwMode="auto">
          <a:xfrm>
            <a:off x="6658764" y="5029200"/>
            <a:ext cx="2294735" cy="145191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style>
          <a:lnRef idx="0">
            <a:schemeClr val="dk1"/>
          </a:lnRef>
          <a:fillRef idx="3">
            <a:schemeClr val="dk1"/>
          </a:fillRef>
          <a:effectRef idx="3">
            <a:schemeClr val="dk1"/>
          </a:effectRef>
          <a:fontRef idx="minor">
            <a:schemeClr val="lt1"/>
          </a:fontRef>
        </p:style>
        <p:txBody>
          <a:bodyPr>
            <a:noAutofit/>
          </a:bodyPr>
          <a:lstStyle/>
          <a:p>
            <a:r>
              <a:rPr lang="en-US" sz="2800" b="1" dirty="0" smtClean="0">
                <a:effectLst>
                  <a:outerShdw blurRad="38100" dist="38100" dir="2700000" algn="tl">
                    <a:srgbClr val="000000">
                      <a:alpha val="43137"/>
                    </a:srgbClr>
                  </a:outerShdw>
                </a:effectLst>
              </a:rPr>
              <a:t>LIMITED GROWTH</a:t>
            </a:r>
            <a:endParaRPr lang="en-US" sz="2800"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228600" y="533400"/>
            <a:ext cx="4572000" cy="533400"/>
          </a:xfrm>
          <a:prstGeom prst="rect">
            <a:avLst/>
          </a:prstGeom>
          <a:solidFill>
            <a:schemeClr val="tx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6" name="Rectangle 5"/>
          <p:cNvSpPr/>
          <p:nvPr/>
        </p:nvSpPr>
        <p:spPr>
          <a:xfrm>
            <a:off x="228600" y="11430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7" name="Rectangle 6"/>
          <p:cNvSpPr/>
          <p:nvPr/>
        </p:nvSpPr>
        <p:spPr>
          <a:xfrm>
            <a:off x="228600" y="17526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8" name="Rectangle 7"/>
          <p:cNvSpPr/>
          <p:nvPr/>
        </p:nvSpPr>
        <p:spPr>
          <a:xfrm>
            <a:off x="228600" y="23622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9" name="Rectangle 8"/>
          <p:cNvSpPr/>
          <p:nvPr/>
        </p:nvSpPr>
        <p:spPr>
          <a:xfrm>
            <a:off x="228600" y="6019800"/>
            <a:ext cx="4572000" cy="533400"/>
          </a:xfrm>
          <a:prstGeom prst="rect">
            <a:avLst/>
          </a:prstGeom>
          <a:solidFill>
            <a:srgbClr val="FFFF00"/>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0" name="Rectangle 9"/>
          <p:cNvSpPr/>
          <p:nvPr/>
        </p:nvSpPr>
        <p:spPr>
          <a:xfrm>
            <a:off x="228600" y="54102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1" name="Rectangle 10"/>
          <p:cNvSpPr/>
          <p:nvPr/>
        </p:nvSpPr>
        <p:spPr>
          <a:xfrm>
            <a:off x="228600" y="48006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2" name="Rectangle 11"/>
          <p:cNvSpPr/>
          <p:nvPr/>
        </p:nvSpPr>
        <p:spPr>
          <a:xfrm>
            <a:off x="228600" y="41910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3" name="Rectangle 12"/>
          <p:cNvSpPr/>
          <p:nvPr/>
        </p:nvSpPr>
        <p:spPr>
          <a:xfrm>
            <a:off x="228600" y="35814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Rectangle 13"/>
          <p:cNvSpPr/>
          <p:nvPr/>
        </p:nvSpPr>
        <p:spPr>
          <a:xfrm>
            <a:off x="228600" y="29718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5" name="Rectangle 14"/>
          <p:cNvSpPr/>
          <p:nvPr/>
        </p:nvSpPr>
        <p:spPr>
          <a:xfrm>
            <a:off x="4953000" y="533400"/>
            <a:ext cx="4038600" cy="6019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6" name="TextBox 15"/>
          <p:cNvSpPr txBox="1"/>
          <p:nvPr/>
        </p:nvSpPr>
        <p:spPr>
          <a:xfrm>
            <a:off x="5105400" y="609600"/>
            <a:ext cx="3810000" cy="2677656"/>
          </a:xfrm>
          <a:prstGeom prst="rect">
            <a:avLst/>
          </a:prstGeom>
          <a:noFill/>
        </p:spPr>
        <p:txBody>
          <a:bodyPr wrap="square" rtlCol="0">
            <a:spAutoFit/>
          </a:bodyPr>
          <a:lstStyle/>
          <a:p>
            <a:pPr algn="ctr"/>
            <a:r>
              <a:rPr lang="zh-CN" altLang="en-US" sz="4000" b="1" dirty="0" smtClean="0">
                <a:effectLst>
                  <a:outerShdw blurRad="38100" dist="38100" dir="2700000" algn="tl">
                    <a:srgbClr val="000000">
                      <a:alpha val="43137"/>
                    </a:srgbClr>
                  </a:outerShdw>
                </a:effectLst>
              </a:rPr>
              <a:t>有时我们想明白的教义超过了我们目前的成熟度。</a:t>
            </a:r>
            <a:endParaRPr lang="en-US" altLang="zh-CN" sz="4000" b="1" dirty="0" smtClean="0">
              <a:effectLst>
                <a:outerShdw blurRad="38100" dist="38100" dir="2700000" algn="tl">
                  <a:srgbClr val="000000">
                    <a:alpha val="43137"/>
                  </a:srgbClr>
                </a:outerShdw>
              </a:effectLst>
            </a:endParaRPr>
          </a:p>
          <a:p>
            <a:pPr algn="ctr"/>
            <a:endParaRPr lang="en-US" sz="1600" dirty="0" smtClean="0"/>
          </a:p>
          <a:p>
            <a:pPr algn="ctr"/>
            <a:r>
              <a:rPr lang="en-US" sz="1600" dirty="0" smtClean="0"/>
              <a:t>(Sometimes we want to understand doctrines beyond our maturity level.)</a:t>
            </a:r>
            <a:endParaRPr lang="en-US" sz="1600" dirty="0">
              <a:effectLst>
                <a:outerShdw blurRad="38100" dist="38100" dir="2700000" algn="tl">
                  <a:srgbClr val="000000">
                    <a:alpha val="43137"/>
                  </a:srgbClr>
                </a:outerShdw>
              </a:effectLst>
              <a:latin typeface="Arial" pitchFamily="34" charset="0"/>
              <a:cs typeface="Arial" pitchFamily="34" charset="0"/>
            </a:endParaRPr>
          </a:p>
        </p:txBody>
      </p:sp>
      <p:sp>
        <p:nvSpPr>
          <p:cNvPr id="17" name="TextBox 16"/>
          <p:cNvSpPr txBox="1"/>
          <p:nvPr/>
        </p:nvSpPr>
        <p:spPr>
          <a:xfrm>
            <a:off x="228600" y="457200"/>
            <a:ext cx="4495800" cy="646331"/>
          </a:xfrm>
          <a:prstGeom prst="rect">
            <a:avLst/>
          </a:prstGeom>
          <a:noFill/>
          <a:ln>
            <a:noFill/>
          </a:ln>
        </p:spPr>
        <p:txBody>
          <a:bodyPr wrap="square" rtlCol="0">
            <a:spAutoFit/>
          </a:bodyPr>
          <a:lstStyle/>
          <a:p>
            <a:r>
              <a:rPr lang="en-US" sz="3600" dirty="0" smtClean="0">
                <a:solidFill>
                  <a:srgbClr val="F1F53D"/>
                </a:solidFill>
                <a:effectLst>
                  <a:outerShdw blurRad="38100" dist="38100" dir="2700000" algn="tl">
                    <a:srgbClr val="000000">
                      <a:alpha val="43137"/>
                    </a:srgbClr>
                  </a:outerShdw>
                </a:effectLst>
              </a:rPr>
              <a:t>1</a:t>
            </a:r>
            <a:r>
              <a:rPr lang="en-US" sz="3600" dirty="0" smtClean="0">
                <a:solidFill>
                  <a:srgbClr val="FFFF00"/>
                </a:solidFill>
                <a:effectLst>
                  <a:outerShdw blurRad="38100" dist="38100" dir="2700000" algn="tl">
                    <a:srgbClr val="000000">
                      <a:alpha val="43137"/>
                    </a:srgbClr>
                  </a:outerShdw>
                </a:effectLst>
              </a:rPr>
              <a:t>.</a:t>
            </a:r>
            <a:r>
              <a:rPr lang="zh-CN" altLang="en-US" sz="3600" b="1" dirty="0" smtClean="0">
                <a:solidFill>
                  <a:srgbClr val="FFFF00"/>
                </a:solidFill>
                <a:effectLst>
                  <a:outerShdw blurRad="38100" dist="38100" dir="2700000" algn="tl">
                    <a:srgbClr val="000000">
                      <a:alpha val="43137"/>
                    </a:srgbClr>
                  </a:outerShdw>
                </a:effectLst>
              </a:rPr>
              <a:t>骄傲</a:t>
            </a:r>
            <a:endParaRPr lang="en-US" sz="3600" dirty="0">
              <a:solidFill>
                <a:srgbClr val="FFFF00"/>
              </a:solidFill>
              <a:effectLst>
                <a:outerShdw blurRad="38100" dist="38100" dir="2700000" algn="tl">
                  <a:srgbClr val="000000">
                    <a:alpha val="43137"/>
                  </a:srgbClr>
                </a:outerShdw>
              </a:effectLst>
            </a:endParaRPr>
          </a:p>
        </p:txBody>
      </p:sp>
      <p:sp>
        <p:nvSpPr>
          <p:cNvPr id="18" name="TextBox 17"/>
          <p:cNvSpPr txBox="1"/>
          <p:nvPr/>
        </p:nvSpPr>
        <p:spPr>
          <a:xfrm>
            <a:off x="228600" y="10668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2. </a:t>
            </a:r>
            <a:r>
              <a:rPr lang="zh-CN" altLang="en-US" sz="3600" b="1" dirty="0" smtClean="0">
                <a:solidFill>
                  <a:srgbClr val="FFFF00"/>
                </a:solidFill>
                <a:effectLst>
                  <a:outerShdw blurRad="38100" dist="38100" dir="2700000" algn="tl">
                    <a:srgbClr val="000000">
                      <a:alpha val="43137"/>
                    </a:srgbClr>
                  </a:outerShdw>
                </a:effectLst>
              </a:rPr>
              <a:t>懒惰</a:t>
            </a:r>
            <a:r>
              <a:rPr lang="en-US" sz="3600" b="1" dirty="0" smtClean="0">
                <a:solidFill>
                  <a:srgbClr val="FFFF00"/>
                </a:solidFill>
                <a:effectLst>
                  <a:outerShdw blurRad="38100" dist="38100" dir="2700000" algn="tl">
                    <a:srgbClr val="000000">
                      <a:alpha val="43137"/>
                    </a:srgbClr>
                  </a:outerShdw>
                </a:effectLst>
              </a:rPr>
              <a:t> </a:t>
            </a:r>
          </a:p>
        </p:txBody>
      </p:sp>
      <p:sp>
        <p:nvSpPr>
          <p:cNvPr id="19" name="TextBox 18"/>
          <p:cNvSpPr txBox="1"/>
          <p:nvPr/>
        </p:nvSpPr>
        <p:spPr>
          <a:xfrm>
            <a:off x="228600" y="1715869"/>
            <a:ext cx="42672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3. </a:t>
            </a:r>
            <a:r>
              <a:rPr lang="zh-CN" altLang="en-US" sz="3600" b="1" dirty="0" smtClean="0">
                <a:solidFill>
                  <a:srgbClr val="FFFF00"/>
                </a:solidFill>
                <a:effectLst>
                  <a:outerShdw blurRad="38100" dist="38100" dir="2700000" algn="tl">
                    <a:srgbClr val="000000">
                      <a:alpha val="43137"/>
                    </a:srgbClr>
                  </a:outerShdw>
                </a:effectLst>
              </a:rPr>
              <a:t>愚忠</a:t>
            </a:r>
            <a:r>
              <a:rPr lang="en-US" sz="3600" b="1" dirty="0" smtClean="0">
                <a:solidFill>
                  <a:srgbClr val="FFFF00"/>
                </a:solidFill>
                <a:effectLst>
                  <a:outerShdw blurRad="38100" dist="38100" dir="2700000" algn="tl">
                    <a:srgbClr val="000000">
                      <a:alpha val="43137"/>
                    </a:srgbClr>
                  </a:outerShdw>
                </a:effectLst>
              </a:rPr>
              <a:t> </a:t>
            </a:r>
          </a:p>
        </p:txBody>
      </p:sp>
      <p:sp>
        <p:nvSpPr>
          <p:cNvPr id="20" name="TextBox 19"/>
          <p:cNvSpPr txBox="1"/>
          <p:nvPr/>
        </p:nvSpPr>
        <p:spPr>
          <a:xfrm>
            <a:off x="228600" y="22860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4. </a:t>
            </a:r>
            <a:r>
              <a:rPr lang="zh-CN" altLang="en-US" sz="3600" b="1" dirty="0" smtClean="0">
                <a:solidFill>
                  <a:srgbClr val="FFFF00"/>
                </a:solidFill>
                <a:effectLst>
                  <a:outerShdw blurRad="38100" dist="38100" dir="2700000" algn="tl">
                    <a:srgbClr val="000000">
                      <a:alpha val="43137"/>
                    </a:srgbClr>
                  </a:outerShdw>
                </a:effectLst>
              </a:rPr>
              <a:t>情感倾向</a:t>
            </a:r>
            <a:r>
              <a:rPr lang="en-US" sz="3600" b="1" dirty="0" smtClean="0">
                <a:solidFill>
                  <a:srgbClr val="FFFF00"/>
                </a:solidFill>
                <a:effectLst>
                  <a:outerShdw blurRad="38100" dist="38100" dir="2700000" algn="tl">
                    <a:srgbClr val="000000">
                      <a:alpha val="43137"/>
                    </a:srgbClr>
                  </a:outerShdw>
                </a:effectLst>
              </a:rPr>
              <a:t> </a:t>
            </a:r>
          </a:p>
        </p:txBody>
      </p:sp>
      <p:sp>
        <p:nvSpPr>
          <p:cNvPr id="22" name="TextBox 21"/>
          <p:cNvSpPr txBox="1"/>
          <p:nvPr/>
        </p:nvSpPr>
        <p:spPr>
          <a:xfrm>
            <a:off x="228600" y="28956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5. </a:t>
            </a:r>
            <a:r>
              <a:rPr lang="zh-CN" altLang="en-US" sz="3600" b="1" dirty="0" smtClean="0">
                <a:solidFill>
                  <a:srgbClr val="FFFF00"/>
                </a:solidFill>
                <a:effectLst>
                  <a:outerShdw blurRad="38100" dist="38100" dir="2700000" algn="tl">
                    <a:srgbClr val="000000">
                      <a:alpha val="43137"/>
                    </a:srgbClr>
                  </a:outerShdw>
                </a:effectLst>
              </a:rPr>
              <a:t>固执己见</a:t>
            </a:r>
            <a:r>
              <a:rPr lang="en-US" sz="3600" b="1" dirty="0" smtClean="0">
                <a:solidFill>
                  <a:srgbClr val="FFFF00"/>
                </a:solidFill>
                <a:effectLst>
                  <a:outerShdw blurRad="38100" dist="38100" dir="2700000" algn="tl">
                    <a:srgbClr val="000000">
                      <a:alpha val="43137"/>
                    </a:srgbClr>
                  </a:outerShdw>
                </a:effectLst>
              </a:rPr>
              <a:t> </a:t>
            </a:r>
          </a:p>
        </p:txBody>
      </p:sp>
      <p:sp>
        <p:nvSpPr>
          <p:cNvPr id="23" name="TextBox 22"/>
          <p:cNvSpPr txBox="1"/>
          <p:nvPr/>
        </p:nvSpPr>
        <p:spPr>
          <a:xfrm>
            <a:off x="228600" y="3505200"/>
            <a:ext cx="48768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6. </a:t>
            </a:r>
            <a:r>
              <a:rPr lang="zh-CN" altLang="en-US" sz="3600" b="1" dirty="0" smtClean="0">
                <a:solidFill>
                  <a:srgbClr val="FFFF00"/>
                </a:solidFill>
                <a:effectLst>
                  <a:outerShdw blurRad="38100" dist="38100" dir="2700000" algn="tl">
                    <a:srgbClr val="000000">
                      <a:alpha val="43137"/>
                    </a:srgbClr>
                  </a:outerShdw>
                </a:effectLst>
              </a:rPr>
              <a:t>断章取意</a:t>
            </a:r>
            <a:r>
              <a:rPr lang="en-US" sz="3600" b="1" dirty="0" smtClean="0">
                <a:solidFill>
                  <a:srgbClr val="FFFF00"/>
                </a:solidFill>
                <a:effectLst>
                  <a:outerShdw blurRad="38100" dist="38100" dir="2700000" algn="tl">
                    <a:srgbClr val="000000">
                      <a:alpha val="43137"/>
                    </a:srgbClr>
                  </a:outerShdw>
                </a:effectLst>
              </a:rPr>
              <a:t> </a:t>
            </a:r>
            <a:endParaRPr lang="en-US" sz="3400" b="1" dirty="0" smtClean="0">
              <a:solidFill>
                <a:srgbClr val="FFFF00"/>
              </a:solidFill>
              <a:effectLst>
                <a:outerShdw blurRad="38100" dist="38100" dir="2700000" algn="tl">
                  <a:srgbClr val="000000">
                    <a:alpha val="43137"/>
                  </a:srgbClr>
                </a:outerShdw>
              </a:effectLst>
            </a:endParaRPr>
          </a:p>
        </p:txBody>
      </p:sp>
      <p:sp>
        <p:nvSpPr>
          <p:cNvPr id="24" name="TextBox 23"/>
          <p:cNvSpPr txBox="1"/>
          <p:nvPr/>
        </p:nvSpPr>
        <p:spPr>
          <a:xfrm>
            <a:off x="228600" y="4114800"/>
            <a:ext cx="50292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7. </a:t>
            </a:r>
            <a:r>
              <a:rPr lang="zh-CN" altLang="en-US" sz="3600" b="1" dirty="0" smtClean="0">
                <a:solidFill>
                  <a:srgbClr val="FFFF00"/>
                </a:solidFill>
                <a:effectLst>
                  <a:outerShdw blurRad="38100" dist="38100" dir="2700000" algn="tl">
                    <a:srgbClr val="000000">
                      <a:alpha val="43137"/>
                    </a:srgbClr>
                  </a:outerShdw>
                </a:effectLst>
              </a:rPr>
              <a:t>不良释经</a:t>
            </a:r>
            <a:r>
              <a:rPr lang="en-US" sz="3600" b="1" dirty="0" smtClean="0">
                <a:solidFill>
                  <a:srgbClr val="FFFF00"/>
                </a:solidFill>
                <a:effectLst>
                  <a:outerShdw blurRad="38100" dist="38100" dir="2700000" algn="tl">
                    <a:srgbClr val="000000">
                      <a:alpha val="43137"/>
                    </a:srgbClr>
                  </a:outerShdw>
                </a:effectLst>
              </a:rPr>
              <a:t> </a:t>
            </a:r>
          </a:p>
        </p:txBody>
      </p:sp>
      <p:sp>
        <p:nvSpPr>
          <p:cNvPr id="25" name="TextBox 24"/>
          <p:cNvSpPr txBox="1"/>
          <p:nvPr/>
        </p:nvSpPr>
        <p:spPr>
          <a:xfrm>
            <a:off x="228600" y="4724400"/>
            <a:ext cx="51816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8. </a:t>
            </a:r>
            <a:r>
              <a:rPr lang="zh-CN" altLang="en-US" sz="3600" b="1" dirty="0" smtClean="0">
                <a:solidFill>
                  <a:srgbClr val="FFFF00"/>
                </a:solidFill>
                <a:effectLst>
                  <a:outerShdw blurRad="38100" dist="38100" dir="2700000" algn="tl">
                    <a:srgbClr val="000000">
                      <a:alpha val="43137"/>
                    </a:srgbClr>
                  </a:outerShdw>
                </a:effectLst>
              </a:rPr>
              <a:t>文化盲区</a:t>
            </a:r>
            <a:r>
              <a:rPr lang="en-US" sz="3600" b="1" dirty="0" smtClean="0">
                <a:solidFill>
                  <a:srgbClr val="FFFF00"/>
                </a:solidFill>
                <a:effectLst>
                  <a:outerShdw blurRad="38100" dist="38100" dir="2700000" algn="tl">
                    <a:srgbClr val="000000">
                      <a:alpha val="43137"/>
                    </a:srgbClr>
                  </a:outerShdw>
                </a:effectLst>
              </a:rPr>
              <a:t> </a:t>
            </a:r>
          </a:p>
        </p:txBody>
      </p:sp>
      <p:sp>
        <p:nvSpPr>
          <p:cNvPr id="26" name="TextBox 25"/>
          <p:cNvSpPr txBox="1"/>
          <p:nvPr/>
        </p:nvSpPr>
        <p:spPr>
          <a:xfrm>
            <a:off x="228600" y="53340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9. </a:t>
            </a:r>
            <a:r>
              <a:rPr lang="zh-CN" altLang="en-US" sz="3600" b="1" dirty="0" smtClean="0">
                <a:solidFill>
                  <a:srgbClr val="FFFF00"/>
                </a:solidFill>
                <a:effectLst>
                  <a:outerShdw blurRad="38100" dist="38100" dir="2700000" algn="tl">
                    <a:srgbClr val="000000">
                      <a:alpha val="43137"/>
                    </a:srgbClr>
                  </a:outerShdw>
                </a:effectLst>
              </a:rPr>
              <a:t>畏惧和怀疑</a:t>
            </a:r>
            <a:endParaRPr lang="en-US" sz="3600" b="1" dirty="0" smtClean="0">
              <a:solidFill>
                <a:srgbClr val="FFFF00"/>
              </a:solidFill>
              <a:effectLst>
                <a:outerShdw blurRad="38100" dist="38100" dir="2700000" algn="tl">
                  <a:srgbClr val="000000">
                    <a:alpha val="43137"/>
                  </a:srgbClr>
                </a:outerShdw>
              </a:effectLst>
            </a:endParaRPr>
          </a:p>
        </p:txBody>
      </p:sp>
      <p:sp>
        <p:nvSpPr>
          <p:cNvPr id="27" name="TextBox 26"/>
          <p:cNvSpPr txBox="1"/>
          <p:nvPr/>
        </p:nvSpPr>
        <p:spPr>
          <a:xfrm>
            <a:off x="228600" y="5943600"/>
            <a:ext cx="49530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10</a:t>
            </a:r>
            <a:r>
              <a:rPr lang="en-US" sz="3400" b="1" dirty="0" smtClean="0">
                <a:effectLst>
                  <a:outerShdw blurRad="38100" dist="38100" dir="2700000" algn="tl">
                    <a:srgbClr val="000000">
                      <a:alpha val="43137"/>
                    </a:srgbClr>
                  </a:outerShdw>
                </a:effectLst>
              </a:rPr>
              <a:t>. </a:t>
            </a:r>
            <a:r>
              <a:rPr lang="zh-CN" altLang="en-US" sz="3400" b="1" dirty="0" smtClean="0">
                <a:effectLst>
                  <a:outerShdw blurRad="38100" dist="38100" dir="2700000" algn="tl">
                    <a:srgbClr val="000000">
                      <a:alpha val="43137"/>
                    </a:srgbClr>
                  </a:outerShdw>
                </a:effectLst>
              </a:rPr>
              <a:t>成长局限</a:t>
            </a:r>
            <a:endParaRPr lang="en-US" sz="3400" b="1" dirty="0" smtClean="0">
              <a:effectLst>
                <a:outerShdw blurRad="38100" dist="38100" dir="2700000" algn="tl">
                  <a:srgbClr val="000000">
                    <a:alpha val="43137"/>
                  </a:srgbClr>
                </a:outerShdw>
              </a:effectLst>
            </a:endParaRPr>
          </a:p>
        </p:txBody>
      </p:sp>
      <p:pic>
        <p:nvPicPr>
          <p:cNvPr id="40962" name="Picture 2" descr="http://www.rumc.com/files/CommonShared/images/children/baby-with-book-low-res.jpg"/>
          <p:cNvPicPr>
            <a:picLocks noChangeAspect="1" noChangeArrowheads="1"/>
          </p:cNvPicPr>
          <p:nvPr/>
        </p:nvPicPr>
        <p:blipFill>
          <a:blip r:embed="rId2" cstate="print"/>
          <a:srcRect/>
          <a:stretch>
            <a:fillRect/>
          </a:stretch>
        </p:blipFill>
        <p:spPr bwMode="auto">
          <a:xfrm>
            <a:off x="5410200" y="3886200"/>
            <a:ext cx="3048000" cy="25260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style>
          <a:lnRef idx="0">
            <a:schemeClr val="dk1"/>
          </a:lnRef>
          <a:fillRef idx="3">
            <a:schemeClr val="dk1"/>
          </a:fillRef>
          <a:effectRef idx="3">
            <a:schemeClr val="dk1"/>
          </a:effectRef>
          <a:fontRef idx="minor">
            <a:schemeClr val="lt1"/>
          </a:fontRef>
        </p:style>
        <p:txBody>
          <a:bodyPr>
            <a:noAutofit/>
          </a:bodyPr>
          <a:lstStyle/>
          <a:p>
            <a:r>
              <a:rPr lang="en-US" sz="2800" dirty="0" smtClean="0">
                <a:solidFill>
                  <a:srgbClr val="FFFF00"/>
                </a:solidFill>
                <a:effectLst>
                  <a:outerShdw blurRad="38100" dist="38100" dir="2700000" algn="tl">
                    <a:srgbClr val="000000">
                      <a:alpha val="43137"/>
                    </a:srgbClr>
                  </a:outerShdw>
                </a:effectLst>
              </a:rPr>
              <a:t>10 Reasons We Get Wrong Answers</a:t>
            </a:r>
            <a:endParaRPr lang="en-US" sz="2800"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228600" y="533400"/>
            <a:ext cx="4572000" cy="533400"/>
          </a:xfrm>
          <a:prstGeom prst="rect">
            <a:avLst/>
          </a:prstGeom>
          <a:solidFill>
            <a:schemeClr val="tx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6" name="Rectangle 5"/>
          <p:cNvSpPr/>
          <p:nvPr/>
        </p:nvSpPr>
        <p:spPr>
          <a:xfrm>
            <a:off x="228600" y="11430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7" name="Rectangle 6"/>
          <p:cNvSpPr/>
          <p:nvPr/>
        </p:nvSpPr>
        <p:spPr>
          <a:xfrm>
            <a:off x="228600" y="17526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8" name="Rectangle 7"/>
          <p:cNvSpPr/>
          <p:nvPr/>
        </p:nvSpPr>
        <p:spPr>
          <a:xfrm>
            <a:off x="228600" y="23622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9" name="Rectangle 8"/>
          <p:cNvSpPr/>
          <p:nvPr/>
        </p:nvSpPr>
        <p:spPr>
          <a:xfrm>
            <a:off x="228600" y="60198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0" name="Rectangle 9"/>
          <p:cNvSpPr/>
          <p:nvPr/>
        </p:nvSpPr>
        <p:spPr>
          <a:xfrm>
            <a:off x="228600" y="54102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1" name="Rectangle 10"/>
          <p:cNvSpPr/>
          <p:nvPr/>
        </p:nvSpPr>
        <p:spPr>
          <a:xfrm>
            <a:off x="228600" y="48006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2" name="Rectangle 11"/>
          <p:cNvSpPr/>
          <p:nvPr/>
        </p:nvSpPr>
        <p:spPr>
          <a:xfrm>
            <a:off x="228600" y="41910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3" name="Rectangle 12"/>
          <p:cNvSpPr/>
          <p:nvPr/>
        </p:nvSpPr>
        <p:spPr>
          <a:xfrm>
            <a:off x="228600" y="35814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Rectangle 13"/>
          <p:cNvSpPr/>
          <p:nvPr/>
        </p:nvSpPr>
        <p:spPr>
          <a:xfrm>
            <a:off x="228600" y="29718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5" name="Rectangle 14"/>
          <p:cNvSpPr/>
          <p:nvPr/>
        </p:nvSpPr>
        <p:spPr>
          <a:xfrm>
            <a:off x="4953000" y="533400"/>
            <a:ext cx="4038600" cy="6019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7" name="TextBox 16"/>
          <p:cNvSpPr txBox="1"/>
          <p:nvPr/>
        </p:nvSpPr>
        <p:spPr>
          <a:xfrm>
            <a:off x="228600" y="457200"/>
            <a:ext cx="4495800" cy="646331"/>
          </a:xfrm>
          <a:prstGeom prst="rect">
            <a:avLst/>
          </a:prstGeom>
          <a:noFill/>
          <a:ln>
            <a:noFill/>
          </a:ln>
        </p:spPr>
        <p:txBody>
          <a:bodyPr wrap="square" rtlCol="0">
            <a:spAutoFit/>
          </a:bodyPr>
          <a:lstStyle/>
          <a:p>
            <a:r>
              <a:rPr lang="en-US" sz="3600" dirty="0" smtClean="0">
                <a:solidFill>
                  <a:srgbClr val="FFFF00"/>
                </a:solidFill>
                <a:effectLst>
                  <a:outerShdw blurRad="38100" dist="38100" dir="2700000" algn="tl">
                    <a:srgbClr val="000000">
                      <a:alpha val="43137"/>
                    </a:srgbClr>
                  </a:outerShdw>
                </a:effectLst>
              </a:rPr>
              <a:t>1.</a:t>
            </a:r>
            <a:r>
              <a:rPr lang="zh-CN" altLang="en-US" sz="3600" b="1" dirty="0" smtClean="0">
                <a:solidFill>
                  <a:srgbClr val="FFFF00"/>
                </a:solidFill>
                <a:effectLst>
                  <a:outerShdw blurRad="38100" dist="38100" dir="2700000" algn="tl">
                    <a:srgbClr val="000000">
                      <a:alpha val="43137"/>
                    </a:srgbClr>
                  </a:outerShdw>
                </a:effectLst>
              </a:rPr>
              <a:t>骄傲</a:t>
            </a:r>
            <a:endParaRPr lang="en-US" sz="3600" dirty="0">
              <a:solidFill>
                <a:srgbClr val="FFFF00"/>
              </a:solidFill>
              <a:effectLst>
                <a:outerShdw blurRad="38100" dist="38100" dir="2700000" algn="tl">
                  <a:srgbClr val="000000">
                    <a:alpha val="43137"/>
                  </a:srgbClr>
                </a:outerShdw>
              </a:effectLst>
            </a:endParaRPr>
          </a:p>
        </p:txBody>
      </p:sp>
      <p:sp>
        <p:nvSpPr>
          <p:cNvPr id="18" name="TextBox 17"/>
          <p:cNvSpPr txBox="1"/>
          <p:nvPr/>
        </p:nvSpPr>
        <p:spPr>
          <a:xfrm>
            <a:off x="228600" y="10668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2. </a:t>
            </a:r>
            <a:r>
              <a:rPr lang="zh-CN" altLang="en-US" sz="3600" b="1" dirty="0" smtClean="0">
                <a:solidFill>
                  <a:srgbClr val="FFFF00"/>
                </a:solidFill>
                <a:effectLst>
                  <a:outerShdw blurRad="38100" dist="38100" dir="2700000" algn="tl">
                    <a:srgbClr val="000000">
                      <a:alpha val="43137"/>
                    </a:srgbClr>
                  </a:outerShdw>
                </a:effectLst>
              </a:rPr>
              <a:t>懒惰</a:t>
            </a:r>
            <a:r>
              <a:rPr lang="en-US" sz="3600" b="1" dirty="0" smtClean="0">
                <a:solidFill>
                  <a:srgbClr val="FFFF00"/>
                </a:solidFill>
                <a:effectLst>
                  <a:outerShdw blurRad="38100" dist="38100" dir="2700000" algn="tl">
                    <a:srgbClr val="000000">
                      <a:alpha val="43137"/>
                    </a:srgbClr>
                  </a:outerShdw>
                </a:effectLst>
              </a:rPr>
              <a:t> </a:t>
            </a:r>
          </a:p>
        </p:txBody>
      </p:sp>
      <p:sp>
        <p:nvSpPr>
          <p:cNvPr id="19" name="TextBox 18"/>
          <p:cNvSpPr txBox="1"/>
          <p:nvPr/>
        </p:nvSpPr>
        <p:spPr>
          <a:xfrm>
            <a:off x="228600" y="1715869"/>
            <a:ext cx="42672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3. </a:t>
            </a:r>
            <a:r>
              <a:rPr lang="zh-CN" altLang="en-US" sz="3600" b="1" dirty="0" smtClean="0">
                <a:solidFill>
                  <a:srgbClr val="FFFF00"/>
                </a:solidFill>
                <a:effectLst>
                  <a:outerShdw blurRad="38100" dist="38100" dir="2700000" algn="tl">
                    <a:srgbClr val="000000">
                      <a:alpha val="43137"/>
                    </a:srgbClr>
                  </a:outerShdw>
                </a:effectLst>
              </a:rPr>
              <a:t>愚忠</a:t>
            </a:r>
            <a:r>
              <a:rPr lang="en-US" sz="3600" b="1" dirty="0" smtClean="0">
                <a:solidFill>
                  <a:srgbClr val="FFFF00"/>
                </a:solidFill>
                <a:effectLst>
                  <a:outerShdw blurRad="38100" dist="38100" dir="2700000" algn="tl">
                    <a:srgbClr val="000000">
                      <a:alpha val="43137"/>
                    </a:srgbClr>
                  </a:outerShdw>
                </a:effectLst>
              </a:rPr>
              <a:t> </a:t>
            </a:r>
          </a:p>
        </p:txBody>
      </p:sp>
      <p:sp>
        <p:nvSpPr>
          <p:cNvPr id="20" name="TextBox 19"/>
          <p:cNvSpPr txBox="1"/>
          <p:nvPr/>
        </p:nvSpPr>
        <p:spPr>
          <a:xfrm>
            <a:off x="228600" y="22860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4. </a:t>
            </a:r>
            <a:r>
              <a:rPr lang="zh-CN" altLang="en-US" sz="3600" b="1" dirty="0" smtClean="0">
                <a:solidFill>
                  <a:srgbClr val="FFFF00"/>
                </a:solidFill>
                <a:effectLst>
                  <a:outerShdw blurRad="38100" dist="38100" dir="2700000" algn="tl">
                    <a:srgbClr val="000000">
                      <a:alpha val="43137"/>
                    </a:srgbClr>
                  </a:outerShdw>
                </a:effectLst>
              </a:rPr>
              <a:t>情感倾向</a:t>
            </a:r>
            <a:r>
              <a:rPr lang="en-US" sz="3600" b="1" dirty="0" smtClean="0">
                <a:solidFill>
                  <a:srgbClr val="FFFF00"/>
                </a:solidFill>
                <a:effectLst>
                  <a:outerShdw blurRad="38100" dist="38100" dir="2700000" algn="tl">
                    <a:srgbClr val="000000">
                      <a:alpha val="43137"/>
                    </a:srgbClr>
                  </a:outerShdw>
                </a:effectLst>
              </a:rPr>
              <a:t> </a:t>
            </a:r>
          </a:p>
        </p:txBody>
      </p:sp>
      <p:sp>
        <p:nvSpPr>
          <p:cNvPr id="22" name="TextBox 21"/>
          <p:cNvSpPr txBox="1"/>
          <p:nvPr/>
        </p:nvSpPr>
        <p:spPr>
          <a:xfrm>
            <a:off x="228600" y="28956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5. </a:t>
            </a:r>
            <a:r>
              <a:rPr lang="zh-CN" altLang="en-US" sz="3600" b="1" dirty="0" smtClean="0">
                <a:solidFill>
                  <a:srgbClr val="FFFF00"/>
                </a:solidFill>
                <a:effectLst>
                  <a:outerShdw blurRad="38100" dist="38100" dir="2700000" algn="tl">
                    <a:srgbClr val="000000">
                      <a:alpha val="43137"/>
                    </a:srgbClr>
                  </a:outerShdw>
                </a:effectLst>
              </a:rPr>
              <a:t>固执己见</a:t>
            </a:r>
            <a:r>
              <a:rPr lang="en-US" sz="3600" b="1" dirty="0" smtClean="0">
                <a:solidFill>
                  <a:srgbClr val="FFFF00"/>
                </a:solidFill>
                <a:effectLst>
                  <a:outerShdw blurRad="38100" dist="38100" dir="2700000" algn="tl">
                    <a:srgbClr val="000000">
                      <a:alpha val="43137"/>
                    </a:srgbClr>
                  </a:outerShdw>
                </a:effectLst>
              </a:rPr>
              <a:t> </a:t>
            </a:r>
          </a:p>
        </p:txBody>
      </p:sp>
      <p:sp>
        <p:nvSpPr>
          <p:cNvPr id="23" name="TextBox 22"/>
          <p:cNvSpPr txBox="1"/>
          <p:nvPr/>
        </p:nvSpPr>
        <p:spPr>
          <a:xfrm>
            <a:off x="228600" y="3505200"/>
            <a:ext cx="48768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6. </a:t>
            </a:r>
            <a:r>
              <a:rPr lang="zh-CN" altLang="en-US" sz="3600" b="1" dirty="0" smtClean="0">
                <a:solidFill>
                  <a:srgbClr val="FFFF00"/>
                </a:solidFill>
                <a:effectLst>
                  <a:outerShdw blurRad="38100" dist="38100" dir="2700000" algn="tl">
                    <a:srgbClr val="000000">
                      <a:alpha val="43137"/>
                    </a:srgbClr>
                  </a:outerShdw>
                </a:effectLst>
              </a:rPr>
              <a:t>断章取意</a:t>
            </a:r>
            <a:r>
              <a:rPr lang="en-US" sz="3600" b="1" dirty="0" smtClean="0">
                <a:solidFill>
                  <a:srgbClr val="FFFF00"/>
                </a:solidFill>
                <a:effectLst>
                  <a:outerShdw blurRad="38100" dist="38100" dir="2700000" algn="tl">
                    <a:srgbClr val="000000">
                      <a:alpha val="43137"/>
                    </a:srgbClr>
                  </a:outerShdw>
                </a:effectLst>
              </a:rPr>
              <a:t> </a:t>
            </a:r>
            <a:endParaRPr lang="en-US" sz="3400" b="1" dirty="0" smtClean="0">
              <a:solidFill>
                <a:srgbClr val="FFFF00"/>
              </a:solidFill>
              <a:effectLst>
                <a:outerShdw blurRad="38100" dist="38100" dir="2700000" algn="tl">
                  <a:srgbClr val="000000">
                    <a:alpha val="43137"/>
                  </a:srgbClr>
                </a:outerShdw>
              </a:effectLst>
            </a:endParaRPr>
          </a:p>
        </p:txBody>
      </p:sp>
      <p:sp>
        <p:nvSpPr>
          <p:cNvPr id="24" name="TextBox 23"/>
          <p:cNvSpPr txBox="1"/>
          <p:nvPr/>
        </p:nvSpPr>
        <p:spPr>
          <a:xfrm>
            <a:off x="228600" y="4114800"/>
            <a:ext cx="50292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7. </a:t>
            </a:r>
            <a:r>
              <a:rPr lang="zh-CN" altLang="en-US" sz="3600" b="1" dirty="0" smtClean="0">
                <a:solidFill>
                  <a:srgbClr val="FFFF00"/>
                </a:solidFill>
                <a:effectLst>
                  <a:outerShdw blurRad="38100" dist="38100" dir="2700000" algn="tl">
                    <a:srgbClr val="000000">
                      <a:alpha val="43137"/>
                    </a:srgbClr>
                  </a:outerShdw>
                </a:effectLst>
              </a:rPr>
              <a:t>不良释经</a:t>
            </a:r>
            <a:r>
              <a:rPr lang="en-US" sz="3600" b="1" dirty="0" smtClean="0">
                <a:solidFill>
                  <a:srgbClr val="FFFF00"/>
                </a:solidFill>
                <a:effectLst>
                  <a:outerShdw blurRad="38100" dist="38100" dir="2700000" algn="tl">
                    <a:srgbClr val="000000">
                      <a:alpha val="43137"/>
                    </a:srgbClr>
                  </a:outerShdw>
                </a:effectLst>
              </a:rPr>
              <a:t> </a:t>
            </a:r>
          </a:p>
        </p:txBody>
      </p:sp>
      <p:sp>
        <p:nvSpPr>
          <p:cNvPr id="25" name="TextBox 24"/>
          <p:cNvSpPr txBox="1"/>
          <p:nvPr/>
        </p:nvSpPr>
        <p:spPr>
          <a:xfrm>
            <a:off x="228600" y="4724400"/>
            <a:ext cx="51816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8. </a:t>
            </a:r>
            <a:r>
              <a:rPr lang="zh-CN" altLang="en-US" sz="3600" b="1" dirty="0" smtClean="0">
                <a:solidFill>
                  <a:srgbClr val="FFFF00"/>
                </a:solidFill>
                <a:effectLst>
                  <a:outerShdw blurRad="38100" dist="38100" dir="2700000" algn="tl">
                    <a:srgbClr val="000000">
                      <a:alpha val="43137"/>
                    </a:srgbClr>
                  </a:outerShdw>
                </a:effectLst>
              </a:rPr>
              <a:t>文化盲区</a:t>
            </a:r>
            <a:r>
              <a:rPr lang="en-US" sz="3600" b="1" dirty="0" smtClean="0">
                <a:solidFill>
                  <a:srgbClr val="FFFF00"/>
                </a:solidFill>
                <a:effectLst>
                  <a:outerShdw blurRad="38100" dist="38100" dir="2700000" algn="tl">
                    <a:srgbClr val="000000">
                      <a:alpha val="43137"/>
                    </a:srgbClr>
                  </a:outerShdw>
                </a:effectLst>
              </a:rPr>
              <a:t> </a:t>
            </a:r>
          </a:p>
        </p:txBody>
      </p:sp>
      <p:sp>
        <p:nvSpPr>
          <p:cNvPr id="26" name="TextBox 25"/>
          <p:cNvSpPr txBox="1"/>
          <p:nvPr/>
        </p:nvSpPr>
        <p:spPr>
          <a:xfrm>
            <a:off x="228600" y="53340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9. </a:t>
            </a:r>
            <a:r>
              <a:rPr lang="zh-CN" altLang="en-US" sz="3600" b="1" dirty="0" smtClean="0">
                <a:solidFill>
                  <a:srgbClr val="FFFF00"/>
                </a:solidFill>
                <a:effectLst>
                  <a:outerShdw blurRad="38100" dist="38100" dir="2700000" algn="tl">
                    <a:srgbClr val="000000">
                      <a:alpha val="43137"/>
                    </a:srgbClr>
                  </a:outerShdw>
                </a:effectLst>
              </a:rPr>
              <a:t>畏惧和怀疑</a:t>
            </a:r>
            <a:endParaRPr lang="en-US" sz="3600" b="1" dirty="0" smtClean="0">
              <a:solidFill>
                <a:srgbClr val="FFFF00"/>
              </a:solidFill>
              <a:effectLst>
                <a:outerShdw blurRad="38100" dist="38100" dir="2700000" algn="tl">
                  <a:srgbClr val="000000">
                    <a:alpha val="43137"/>
                  </a:srgbClr>
                </a:outerShdw>
              </a:effectLst>
            </a:endParaRPr>
          </a:p>
        </p:txBody>
      </p:sp>
      <p:sp>
        <p:nvSpPr>
          <p:cNvPr id="27" name="TextBox 26"/>
          <p:cNvSpPr txBox="1"/>
          <p:nvPr/>
        </p:nvSpPr>
        <p:spPr>
          <a:xfrm>
            <a:off x="228600" y="5943600"/>
            <a:ext cx="4495800" cy="707886"/>
          </a:xfrm>
          <a:prstGeom prst="rect">
            <a:avLst/>
          </a:prstGeom>
          <a:noFill/>
        </p:spPr>
        <p:txBody>
          <a:bodyPr wrap="square" rtlCol="0">
            <a:spAutoFit/>
          </a:bodyPr>
          <a:lstStyle/>
          <a:p>
            <a:r>
              <a:rPr lang="en-US" sz="4000" b="1" dirty="0" smtClean="0">
                <a:solidFill>
                  <a:srgbClr val="FFFF00"/>
                </a:solidFill>
                <a:effectLst>
                  <a:outerShdw blurRad="38100" dist="38100" dir="2700000" algn="tl">
                    <a:srgbClr val="000000">
                      <a:alpha val="43137"/>
                    </a:srgbClr>
                  </a:outerShdw>
                </a:effectLst>
              </a:rPr>
              <a:t>10</a:t>
            </a:r>
            <a:r>
              <a:rPr lang="en-US" sz="3600" b="1" dirty="0" smtClean="0">
                <a:solidFill>
                  <a:srgbClr val="FFFF00"/>
                </a:solidFill>
                <a:effectLst>
                  <a:outerShdw blurRad="38100" dist="38100" dir="2700000" algn="tl">
                    <a:srgbClr val="000000">
                      <a:alpha val="43137"/>
                    </a:srgbClr>
                  </a:outerShdw>
                </a:effectLst>
              </a:rPr>
              <a:t>. </a:t>
            </a:r>
            <a:r>
              <a:rPr lang="zh-CN" altLang="en-US" sz="3600" b="1" dirty="0" smtClean="0">
                <a:solidFill>
                  <a:srgbClr val="FFFF00"/>
                </a:solidFill>
                <a:effectLst>
                  <a:outerShdw blurRad="38100" dist="38100" dir="2700000" algn="tl">
                    <a:srgbClr val="000000">
                      <a:alpha val="43137"/>
                    </a:srgbClr>
                  </a:outerShdw>
                </a:effectLst>
              </a:rPr>
              <a:t>成长局限</a:t>
            </a:r>
            <a:endParaRPr lang="en-US" sz="3600" b="1" dirty="0" smtClean="0">
              <a:solidFill>
                <a:srgbClr val="FFFF00"/>
              </a:solidFill>
              <a:effectLst>
                <a:outerShdw blurRad="38100" dist="38100" dir="2700000" algn="tl">
                  <a:srgbClr val="000000">
                    <a:alpha val="43137"/>
                  </a:srgbClr>
                </a:outerShdw>
              </a:effectLst>
            </a:endParaRPr>
          </a:p>
        </p:txBody>
      </p:sp>
      <p:pic>
        <p:nvPicPr>
          <p:cNvPr id="29" name="Picture 28" descr="original.jpg"/>
          <p:cNvPicPr>
            <a:picLocks noChangeAspect="1"/>
          </p:cNvPicPr>
          <p:nvPr/>
        </p:nvPicPr>
        <p:blipFill>
          <a:blip r:embed="rId2" cstate="print"/>
          <a:stretch>
            <a:fillRect/>
          </a:stretch>
        </p:blipFill>
        <p:spPr>
          <a:xfrm>
            <a:off x="4953000" y="533400"/>
            <a:ext cx="4004891" cy="601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0" name="Flowchart: Stored Data 29"/>
          <p:cNvSpPr/>
          <p:nvPr/>
        </p:nvSpPr>
        <p:spPr>
          <a:xfrm rot="5400000">
            <a:off x="5867400" y="-228600"/>
            <a:ext cx="2209800" cy="3886200"/>
          </a:xfrm>
          <a:prstGeom prst="flowChartOnlineStorage">
            <a:avLst/>
          </a:prstGeom>
          <a:scene3d>
            <a:camera prst="orthographicFront"/>
            <a:lightRig rig="threePt" dir="t"/>
          </a:scene3d>
          <a:sp3d>
            <a:bevelT prst="slope"/>
          </a:sp3d>
        </p:spPr>
        <p:style>
          <a:lnRef idx="2">
            <a:schemeClr val="dk1"/>
          </a:lnRef>
          <a:fillRef idx="1">
            <a:schemeClr val="lt1"/>
          </a:fillRef>
          <a:effectRef idx="0">
            <a:schemeClr val="dk1"/>
          </a:effectRef>
          <a:fontRef idx="minor">
            <a:schemeClr val="dk1"/>
          </a:fontRef>
        </p:style>
        <p:txBody>
          <a:bodyPr vert="vert270"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40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那我如何获得</a:t>
            </a:r>
            <a:r>
              <a:rPr lang="zh-CN" alt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正确的答案</a:t>
            </a:r>
            <a:r>
              <a:rPr lang="zh-CN" altLang="en-US" sz="40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呢</a:t>
            </a:r>
            <a:r>
              <a:rPr lang="zh-CN" alt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3200" b="1" dirty="0" smtClean="0">
                <a:solidFill>
                  <a:schemeClr val="tx1"/>
                </a:solidFill>
              </a:rPr>
              <a:t> </a:t>
            </a:r>
            <a:r>
              <a:rPr lang="en-US" sz="1400" b="1" dirty="0" smtClean="0">
                <a:solidFill>
                  <a:schemeClr val="tx1"/>
                </a:solidFill>
              </a:rPr>
              <a:t>(So how do I get the RIGHT ANSWER?)</a:t>
            </a:r>
          </a:p>
          <a:p>
            <a:pPr algn="ct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afterEffect">
                                  <p:stCondLst>
                                    <p:cond delay="0"/>
                                  </p:stCondLst>
                                  <p:childTnLst>
                                    <p:animClr clrSpc="rgb">
                                      <p:cBhvr override="childStyle">
                                        <p:cTn id="6" dur="500" fill="hold"/>
                                        <p:tgtEl>
                                          <p:spTgt spid="17">
                                            <p:txEl>
                                              <p:pRg st="0" end="0"/>
                                            </p:txEl>
                                          </p:spTgt>
                                        </p:tgtEl>
                                        <p:attrNameLst>
                                          <p:attrName>style.color</p:attrName>
                                        </p:attrNameLst>
                                      </p:cBhvr>
                                      <p:to>
                                        <a:srgbClr val="F717BC"/>
                                      </p:to>
                                    </p:animClr>
                                  </p:childTnLst>
                                </p:cTn>
                              </p:par>
                            </p:childTnLst>
                          </p:cTn>
                        </p:par>
                        <p:par>
                          <p:cTn id="7" fill="hold">
                            <p:stCondLst>
                              <p:cond delay="500"/>
                            </p:stCondLst>
                            <p:childTnLst>
                              <p:par>
                                <p:cTn id="8" presetID="3" presetClass="emph" presetSubtype="2" fill="hold" nodeType="afterEffect">
                                  <p:stCondLst>
                                    <p:cond delay="0"/>
                                  </p:stCondLst>
                                  <p:childTnLst>
                                    <p:animClr clrSpc="rgb">
                                      <p:cBhvr override="childStyle">
                                        <p:cTn id="9" dur="500" fill="hold"/>
                                        <p:tgtEl>
                                          <p:spTgt spid="18">
                                            <p:txEl>
                                              <p:pRg st="0" end="0"/>
                                            </p:txEl>
                                          </p:spTgt>
                                        </p:tgtEl>
                                        <p:attrNameLst>
                                          <p:attrName>style.color</p:attrName>
                                        </p:attrNameLst>
                                      </p:cBhvr>
                                      <p:to>
                                        <a:srgbClr val="F717BC"/>
                                      </p:to>
                                    </p:animClr>
                                  </p:childTnLst>
                                </p:cTn>
                              </p:par>
                            </p:childTnLst>
                          </p:cTn>
                        </p:par>
                        <p:par>
                          <p:cTn id="10" fill="hold">
                            <p:stCondLst>
                              <p:cond delay="1000"/>
                            </p:stCondLst>
                            <p:childTnLst>
                              <p:par>
                                <p:cTn id="11" presetID="3" presetClass="emph" presetSubtype="2" fill="hold" nodeType="afterEffect">
                                  <p:stCondLst>
                                    <p:cond delay="0"/>
                                  </p:stCondLst>
                                  <p:childTnLst>
                                    <p:animClr clrSpc="rgb">
                                      <p:cBhvr override="childStyle">
                                        <p:cTn id="12" dur="500" fill="hold"/>
                                        <p:tgtEl>
                                          <p:spTgt spid="19">
                                            <p:txEl>
                                              <p:pRg st="0" end="0"/>
                                            </p:txEl>
                                          </p:spTgt>
                                        </p:tgtEl>
                                        <p:attrNameLst>
                                          <p:attrName>style.color</p:attrName>
                                        </p:attrNameLst>
                                      </p:cBhvr>
                                      <p:to>
                                        <a:srgbClr val="F717BC"/>
                                      </p:to>
                                    </p:animClr>
                                  </p:childTnLst>
                                </p:cTn>
                              </p:par>
                            </p:childTnLst>
                          </p:cTn>
                        </p:par>
                        <p:par>
                          <p:cTn id="13" fill="hold">
                            <p:stCondLst>
                              <p:cond delay="1500"/>
                            </p:stCondLst>
                            <p:childTnLst>
                              <p:par>
                                <p:cTn id="14" presetID="3" presetClass="emph" presetSubtype="2" fill="hold" nodeType="afterEffect">
                                  <p:stCondLst>
                                    <p:cond delay="0"/>
                                  </p:stCondLst>
                                  <p:childTnLst>
                                    <p:animClr clrSpc="rgb">
                                      <p:cBhvr override="childStyle">
                                        <p:cTn id="15" dur="500" fill="hold"/>
                                        <p:tgtEl>
                                          <p:spTgt spid="20">
                                            <p:txEl>
                                              <p:pRg st="0" end="0"/>
                                            </p:txEl>
                                          </p:spTgt>
                                        </p:tgtEl>
                                        <p:attrNameLst>
                                          <p:attrName>style.color</p:attrName>
                                        </p:attrNameLst>
                                      </p:cBhvr>
                                      <p:to>
                                        <a:srgbClr val="F717BC"/>
                                      </p:to>
                                    </p:animClr>
                                  </p:childTnLst>
                                </p:cTn>
                              </p:par>
                            </p:childTnLst>
                          </p:cTn>
                        </p:par>
                        <p:par>
                          <p:cTn id="16" fill="hold">
                            <p:stCondLst>
                              <p:cond delay="2000"/>
                            </p:stCondLst>
                            <p:childTnLst>
                              <p:par>
                                <p:cTn id="17" presetID="3" presetClass="emph" presetSubtype="2" fill="hold" nodeType="afterEffect">
                                  <p:stCondLst>
                                    <p:cond delay="0"/>
                                  </p:stCondLst>
                                  <p:childTnLst>
                                    <p:animClr clrSpc="rgb">
                                      <p:cBhvr override="childStyle">
                                        <p:cTn id="18" dur="500" fill="hold"/>
                                        <p:tgtEl>
                                          <p:spTgt spid="22">
                                            <p:txEl>
                                              <p:pRg st="0" end="0"/>
                                            </p:txEl>
                                          </p:spTgt>
                                        </p:tgtEl>
                                        <p:attrNameLst>
                                          <p:attrName>style.color</p:attrName>
                                        </p:attrNameLst>
                                      </p:cBhvr>
                                      <p:to>
                                        <a:srgbClr val="F717BC"/>
                                      </p:to>
                                    </p:animClr>
                                  </p:childTnLst>
                                </p:cTn>
                              </p:par>
                            </p:childTnLst>
                          </p:cTn>
                        </p:par>
                        <p:par>
                          <p:cTn id="19" fill="hold">
                            <p:stCondLst>
                              <p:cond delay="2500"/>
                            </p:stCondLst>
                            <p:childTnLst>
                              <p:par>
                                <p:cTn id="20" presetID="3" presetClass="emph" presetSubtype="2" fill="hold" nodeType="afterEffect">
                                  <p:stCondLst>
                                    <p:cond delay="0"/>
                                  </p:stCondLst>
                                  <p:childTnLst>
                                    <p:animClr clrSpc="rgb">
                                      <p:cBhvr override="childStyle">
                                        <p:cTn id="21" dur="500" fill="hold"/>
                                        <p:tgtEl>
                                          <p:spTgt spid="23">
                                            <p:txEl>
                                              <p:pRg st="0" end="0"/>
                                            </p:txEl>
                                          </p:spTgt>
                                        </p:tgtEl>
                                        <p:attrNameLst>
                                          <p:attrName>style.color</p:attrName>
                                        </p:attrNameLst>
                                      </p:cBhvr>
                                      <p:to>
                                        <a:srgbClr val="F717BC"/>
                                      </p:to>
                                    </p:animClr>
                                  </p:childTnLst>
                                </p:cTn>
                              </p:par>
                            </p:childTnLst>
                          </p:cTn>
                        </p:par>
                        <p:par>
                          <p:cTn id="22" fill="hold">
                            <p:stCondLst>
                              <p:cond delay="3000"/>
                            </p:stCondLst>
                            <p:childTnLst>
                              <p:par>
                                <p:cTn id="23" presetID="3" presetClass="emph" presetSubtype="2" fill="hold" nodeType="afterEffect">
                                  <p:stCondLst>
                                    <p:cond delay="0"/>
                                  </p:stCondLst>
                                  <p:childTnLst>
                                    <p:animClr clrSpc="rgb">
                                      <p:cBhvr override="childStyle">
                                        <p:cTn id="24" dur="500" fill="hold"/>
                                        <p:tgtEl>
                                          <p:spTgt spid="24">
                                            <p:txEl>
                                              <p:pRg st="0" end="0"/>
                                            </p:txEl>
                                          </p:spTgt>
                                        </p:tgtEl>
                                        <p:attrNameLst>
                                          <p:attrName>style.color</p:attrName>
                                        </p:attrNameLst>
                                      </p:cBhvr>
                                      <p:to>
                                        <a:srgbClr val="F717BC"/>
                                      </p:to>
                                    </p:animClr>
                                  </p:childTnLst>
                                </p:cTn>
                              </p:par>
                            </p:childTnLst>
                          </p:cTn>
                        </p:par>
                        <p:par>
                          <p:cTn id="25" fill="hold">
                            <p:stCondLst>
                              <p:cond delay="3500"/>
                            </p:stCondLst>
                            <p:childTnLst>
                              <p:par>
                                <p:cTn id="26" presetID="3" presetClass="emph" presetSubtype="2" fill="hold" nodeType="afterEffect">
                                  <p:stCondLst>
                                    <p:cond delay="0"/>
                                  </p:stCondLst>
                                  <p:childTnLst>
                                    <p:animClr clrSpc="rgb">
                                      <p:cBhvr override="childStyle">
                                        <p:cTn id="27" dur="500" fill="hold"/>
                                        <p:tgtEl>
                                          <p:spTgt spid="25">
                                            <p:txEl>
                                              <p:pRg st="0" end="0"/>
                                            </p:txEl>
                                          </p:spTgt>
                                        </p:tgtEl>
                                        <p:attrNameLst>
                                          <p:attrName>style.color</p:attrName>
                                        </p:attrNameLst>
                                      </p:cBhvr>
                                      <p:to>
                                        <a:srgbClr val="F717BC"/>
                                      </p:to>
                                    </p:animClr>
                                  </p:childTnLst>
                                </p:cTn>
                              </p:par>
                            </p:childTnLst>
                          </p:cTn>
                        </p:par>
                        <p:par>
                          <p:cTn id="28" fill="hold">
                            <p:stCondLst>
                              <p:cond delay="4000"/>
                            </p:stCondLst>
                            <p:childTnLst>
                              <p:par>
                                <p:cTn id="29" presetID="3" presetClass="emph" presetSubtype="2" fill="hold" nodeType="afterEffect">
                                  <p:stCondLst>
                                    <p:cond delay="0"/>
                                  </p:stCondLst>
                                  <p:childTnLst>
                                    <p:animClr clrSpc="rgb">
                                      <p:cBhvr override="childStyle">
                                        <p:cTn id="30" dur="500" fill="hold"/>
                                        <p:tgtEl>
                                          <p:spTgt spid="26">
                                            <p:txEl>
                                              <p:pRg st="0" end="0"/>
                                            </p:txEl>
                                          </p:spTgt>
                                        </p:tgtEl>
                                        <p:attrNameLst>
                                          <p:attrName>style.color</p:attrName>
                                        </p:attrNameLst>
                                      </p:cBhvr>
                                      <p:to>
                                        <a:srgbClr val="F717BC"/>
                                      </p:to>
                                    </p:animClr>
                                  </p:childTnLst>
                                </p:cTn>
                              </p:par>
                            </p:childTnLst>
                          </p:cTn>
                        </p:par>
                        <p:par>
                          <p:cTn id="31" fill="hold">
                            <p:stCondLst>
                              <p:cond delay="4500"/>
                            </p:stCondLst>
                            <p:childTnLst>
                              <p:par>
                                <p:cTn id="32" presetID="3" presetClass="emph" presetSubtype="2" fill="hold" nodeType="afterEffect">
                                  <p:stCondLst>
                                    <p:cond delay="0"/>
                                  </p:stCondLst>
                                  <p:childTnLst>
                                    <p:animClr clrSpc="rgb">
                                      <p:cBhvr override="childStyle">
                                        <p:cTn id="33" dur="500" fill="hold"/>
                                        <p:tgtEl>
                                          <p:spTgt spid="27">
                                            <p:txEl>
                                              <p:pRg st="0" end="0"/>
                                            </p:txEl>
                                          </p:spTgt>
                                        </p:tgtEl>
                                        <p:attrNameLst>
                                          <p:attrName>style.color</p:attrName>
                                        </p:attrNameLst>
                                      </p:cBhvr>
                                      <p:to>
                                        <a:srgbClr val="F717BC"/>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458200" cy="5562600"/>
          </a:xfrm>
          <a:noFill/>
          <a:ln>
            <a:noFill/>
          </a:ln>
        </p:spPr>
        <p:style>
          <a:lnRef idx="0">
            <a:schemeClr val="dk1"/>
          </a:lnRef>
          <a:fillRef idx="3">
            <a:schemeClr val="dk1"/>
          </a:fillRef>
          <a:effectRef idx="3">
            <a:schemeClr val="dk1"/>
          </a:effectRef>
          <a:fontRef idx="minor">
            <a:schemeClr val="lt1"/>
          </a:fontRef>
        </p:style>
        <p:txBody>
          <a:bodyPr>
            <a:noAutofit/>
          </a:bodyPr>
          <a:lstStyle/>
          <a:p>
            <a:pPr algn="l"/>
            <a:r>
              <a:rPr lang="en-US" altLang="zh-CN" sz="8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altLang="zh-CN" sz="8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zh-CN" altLang="en-US" sz="8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十大</a:t>
            </a:r>
            <a:r>
              <a:rPr lang="en-US" altLang="zh-CN" sz="8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altLang="zh-CN" sz="8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zh-CN" altLang="en-US" sz="8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获得正确答案</a:t>
            </a:r>
            <a:r>
              <a:rPr lang="en-US" altLang="zh-CN" sz="8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altLang="zh-CN" sz="8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zh-CN" altLang="en-US" sz="8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的原因</a:t>
            </a:r>
            <a:endParaRPr lang="en-US" sz="8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122" name="Picture 2" descr="http://resources.toolwi.com/resource/preview:2/c9572a8b99317eaf992681eb1c07409b.gif"/>
          <p:cNvPicPr>
            <a:picLocks noChangeAspect="1" noChangeArrowheads="1" noCrop="1"/>
          </p:cNvPicPr>
          <p:nvPr/>
        </p:nvPicPr>
        <p:blipFill>
          <a:blip r:embed="rId2" cstate="print"/>
          <a:srcRect/>
          <a:stretch>
            <a:fillRect/>
          </a:stretch>
        </p:blipFill>
        <p:spPr bwMode="auto">
          <a:xfrm>
            <a:off x="6248400" y="304800"/>
            <a:ext cx="2286000" cy="2286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0" y="6172200"/>
            <a:ext cx="9144000" cy="685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Top 10 Reasons We Get RIGHT Answers</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a:solidFill>
            <a:srgbClr val="FFFF00"/>
          </a:solidFill>
          <a:ln w="57150">
            <a:solidFill>
              <a:schemeClr val="tx1"/>
            </a:solidFill>
          </a:ln>
        </p:spPr>
        <p:style>
          <a:lnRef idx="0">
            <a:schemeClr val="dk1"/>
          </a:lnRef>
          <a:fillRef idx="3">
            <a:schemeClr val="dk1"/>
          </a:fillRef>
          <a:effectRef idx="3">
            <a:schemeClr val="dk1"/>
          </a:effectRef>
          <a:fontRef idx="minor">
            <a:schemeClr val="lt1"/>
          </a:fontRef>
        </p:style>
        <p:txBody>
          <a:bodyPr>
            <a:noAutofit/>
          </a:bodyPr>
          <a:lstStyle/>
          <a:p>
            <a:r>
              <a:rPr lang="en-US" sz="2800" b="1" dirty="0" smtClean="0">
                <a:solidFill>
                  <a:schemeClr val="tx1"/>
                </a:solidFill>
                <a:effectLst>
                  <a:outerShdw blurRad="38100" dist="38100" dir="2700000" algn="tl">
                    <a:srgbClr val="000000">
                      <a:alpha val="43137"/>
                    </a:srgbClr>
                  </a:outerShdw>
                </a:effectLst>
              </a:rPr>
              <a:t>HUMILITY</a:t>
            </a:r>
            <a:endParaRPr lang="en-US" sz="2800" b="1" dirty="0">
              <a:solidFill>
                <a:schemeClr val="tx1"/>
              </a:solidFill>
              <a:effectLst>
                <a:outerShdw blurRad="38100" dist="38100" dir="2700000" algn="tl">
                  <a:srgbClr val="000000">
                    <a:alpha val="43137"/>
                  </a:srgbClr>
                </a:outerShdw>
              </a:effectLst>
            </a:endParaRPr>
          </a:p>
        </p:txBody>
      </p:sp>
      <p:sp>
        <p:nvSpPr>
          <p:cNvPr id="4" name="Rectangle 3"/>
          <p:cNvSpPr/>
          <p:nvPr/>
        </p:nvSpPr>
        <p:spPr>
          <a:xfrm>
            <a:off x="228600" y="533400"/>
            <a:ext cx="4572000" cy="533400"/>
          </a:xfrm>
          <a:prstGeom prst="rect">
            <a:avLst/>
          </a:prstGeom>
          <a:solidFill>
            <a:srgbClr val="FFFF00"/>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6" name="Rectangle 5"/>
          <p:cNvSpPr/>
          <p:nvPr/>
        </p:nvSpPr>
        <p:spPr>
          <a:xfrm>
            <a:off x="228600" y="11430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7" name="Rectangle 6"/>
          <p:cNvSpPr/>
          <p:nvPr/>
        </p:nvSpPr>
        <p:spPr>
          <a:xfrm>
            <a:off x="228600" y="17526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8" name="Rectangle 7"/>
          <p:cNvSpPr/>
          <p:nvPr/>
        </p:nvSpPr>
        <p:spPr>
          <a:xfrm>
            <a:off x="228600" y="23622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9" name="Rectangle 8"/>
          <p:cNvSpPr/>
          <p:nvPr/>
        </p:nvSpPr>
        <p:spPr>
          <a:xfrm>
            <a:off x="228600" y="6019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0" name="Rectangle 9"/>
          <p:cNvSpPr/>
          <p:nvPr/>
        </p:nvSpPr>
        <p:spPr>
          <a:xfrm>
            <a:off x="228600" y="54102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1" name="Rectangle 10"/>
          <p:cNvSpPr/>
          <p:nvPr/>
        </p:nvSpPr>
        <p:spPr>
          <a:xfrm>
            <a:off x="228600" y="48006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2" name="Rectangle 11"/>
          <p:cNvSpPr/>
          <p:nvPr/>
        </p:nvSpPr>
        <p:spPr>
          <a:xfrm>
            <a:off x="228600" y="41910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3" name="Rectangle 12"/>
          <p:cNvSpPr/>
          <p:nvPr/>
        </p:nvSpPr>
        <p:spPr>
          <a:xfrm>
            <a:off x="228600" y="35814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Rectangle 13"/>
          <p:cNvSpPr/>
          <p:nvPr/>
        </p:nvSpPr>
        <p:spPr>
          <a:xfrm>
            <a:off x="228600" y="2971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5" name="Rectangle 14"/>
          <p:cNvSpPr/>
          <p:nvPr/>
        </p:nvSpPr>
        <p:spPr>
          <a:xfrm>
            <a:off x="4953000" y="533400"/>
            <a:ext cx="4038600" cy="6019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TextBox 15"/>
          <p:cNvSpPr txBox="1"/>
          <p:nvPr/>
        </p:nvSpPr>
        <p:spPr>
          <a:xfrm>
            <a:off x="4876800" y="609600"/>
            <a:ext cx="3962400" cy="3539430"/>
          </a:xfrm>
          <a:prstGeom prst="rect">
            <a:avLst/>
          </a:prstGeom>
          <a:noFill/>
        </p:spPr>
        <p:txBody>
          <a:bodyPr wrap="square" rtlCol="0">
            <a:spAutoFit/>
          </a:bodyPr>
          <a:lstStyle/>
          <a:p>
            <a:pPr algn="ctr"/>
            <a:r>
              <a:rPr lang="zh-CN" altLang="en-US" sz="4000" b="1" dirty="0" smtClean="0">
                <a:effectLst>
                  <a:outerShdw blurRad="38100" dist="38100" dir="2700000" algn="tl">
                    <a:srgbClr val="000000">
                      <a:alpha val="43137"/>
                    </a:srgbClr>
                  </a:outerShdw>
                </a:effectLst>
                <a:latin typeface="Arial" pitchFamily="34" charset="0"/>
                <a:cs typeface="Arial" pitchFamily="34" charset="0"/>
              </a:rPr>
              <a:t>要认识到你的认知可能不完整。祈求神挪去骄傲和罪。</a:t>
            </a:r>
            <a:endParaRPr lang="en-US" sz="4000" b="1" dirty="0" smtClean="0">
              <a:effectLst>
                <a:outerShdw blurRad="38100" dist="38100" dir="2700000" algn="tl">
                  <a:srgbClr val="000000">
                    <a:alpha val="43137"/>
                  </a:srgbClr>
                </a:outerShdw>
              </a:effectLst>
              <a:latin typeface="Arial" pitchFamily="34" charset="0"/>
              <a:cs typeface="Arial" pitchFamily="34" charset="0"/>
            </a:endParaRPr>
          </a:p>
          <a:p>
            <a:pPr algn="ctr"/>
            <a:endParaRPr lang="en-US" sz="1600" dirty="0" smtClean="0">
              <a:effectLst>
                <a:outerShdw blurRad="38100" dist="38100" dir="2700000" algn="tl">
                  <a:srgbClr val="000000">
                    <a:alpha val="43137"/>
                  </a:srgbClr>
                </a:outerShdw>
              </a:effectLst>
              <a:latin typeface="Arial" pitchFamily="34" charset="0"/>
              <a:cs typeface="Arial" pitchFamily="34" charset="0"/>
            </a:endParaRPr>
          </a:p>
          <a:p>
            <a:pPr algn="ctr"/>
            <a:r>
              <a:rPr lang="en-US" sz="1600" dirty="0" smtClean="0">
                <a:effectLst>
                  <a:outerShdw blurRad="38100" dist="38100" dir="2700000" algn="tl">
                    <a:srgbClr val="000000">
                      <a:alpha val="43137"/>
                    </a:srgbClr>
                  </a:outerShdw>
                </a:effectLst>
                <a:latin typeface="Arial" pitchFamily="34" charset="0"/>
                <a:cs typeface="Arial" pitchFamily="34" charset="0"/>
              </a:rPr>
              <a:t>(Realize that your knowledge may be incomplete.  Ask God to remove pride</a:t>
            </a:r>
          </a:p>
          <a:p>
            <a:pPr algn="ctr"/>
            <a:r>
              <a:rPr lang="en-US" sz="1600" dirty="0" smtClean="0">
                <a:effectLst>
                  <a:outerShdw blurRad="38100" dist="38100" dir="2700000" algn="tl">
                    <a:srgbClr val="000000">
                      <a:alpha val="43137"/>
                    </a:srgbClr>
                  </a:outerShdw>
                </a:effectLst>
                <a:latin typeface="Arial" pitchFamily="34" charset="0"/>
                <a:cs typeface="Arial" pitchFamily="34" charset="0"/>
              </a:rPr>
              <a:t> &amp; sin as you study)</a:t>
            </a:r>
            <a:endParaRPr lang="en-US" sz="1600" dirty="0">
              <a:effectLst>
                <a:outerShdw blurRad="38100" dist="38100" dir="2700000" algn="tl">
                  <a:srgbClr val="000000">
                    <a:alpha val="43137"/>
                  </a:srgbClr>
                </a:outerShdw>
              </a:effectLst>
              <a:latin typeface="Arial" pitchFamily="34" charset="0"/>
              <a:cs typeface="Arial" pitchFamily="34" charset="0"/>
            </a:endParaRPr>
          </a:p>
        </p:txBody>
      </p:sp>
      <p:sp>
        <p:nvSpPr>
          <p:cNvPr id="17" name="TextBox 16"/>
          <p:cNvSpPr txBox="1"/>
          <p:nvPr/>
        </p:nvSpPr>
        <p:spPr>
          <a:xfrm>
            <a:off x="228600" y="457200"/>
            <a:ext cx="44958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1. </a:t>
            </a:r>
            <a:r>
              <a:rPr lang="zh-CN" altLang="en-US" sz="3600" b="1" dirty="0" smtClean="0">
                <a:effectLst>
                  <a:outerShdw blurRad="38100" dist="38100" dir="2700000" algn="tl">
                    <a:srgbClr val="000000">
                      <a:alpha val="43137"/>
                    </a:srgbClr>
                  </a:outerShdw>
                </a:effectLst>
              </a:rPr>
              <a:t>谦卑</a:t>
            </a:r>
            <a:endParaRPr lang="en-US" sz="3600" b="1" dirty="0">
              <a:effectLst>
                <a:outerShdw blurRad="38100" dist="38100" dir="2700000" algn="tl">
                  <a:srgbClr val="000000">
                    <a:alpha val="43137"/>
                  </a:srgbClr>
                </a:outerShdw>
              </a:effectLst>
            </a:endParaRPr>
          </a:p>
        </p:txBody>
      </p:sp>
      <p:pic>
        <p:nvPicPr>
          <p:cNvPr id="61444" name="Picture 4" descr="http://www.menaianglican.org/media/pages_media_files/files/prayer2.jpg"/>
          <p:cNvPicPr>
            <a:picLocks noChangeAspect="1" noChangeArrowheads="1"/>
          </p:cNvPicPr>
          <p:nvPr/>
        </p:nvPicPr>
        <p:blipFill>
          <a:blip r:embed="rId2" cstate="print"/>
          <a:srcRect/>
          <a:stretch>
            <a:fillRect/>
          </a:stretch>
        </p:blipFill>
        <p:spPr bwMode="auto">
          <a:xfrm>
            <a:off x="5638800" y="4343400"/>
            <a:ext cx="2438400" cy="20509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33400"/>
            <a:ext cx="4572000" cy="533400"/>
          </a:xfrm>
          <a:prstGeom prst="rect">
            <a:avLst/>
          </a:prstGeom>
          <a:solidFill>
            <a:schemeClr val="tx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6" name="Rectangle 5"/>
          <p:cNvSpPr/>
          <p:nvPr/>
        </p:nvSpPr>
        <p:spPr>
          <a:xfrm>
            <a:off x="228600" y="1143000"/>
            <a:ext cx="4572000" cy="533400"/>
          </a:xfrm>
          <a:prstGeom prst="rect">
            <a:avLst/>
          </a:prstGeom>
          <a:solidFill>
            <a:srgbClr val="FFFF00"/>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7" name="Rectangle 6"/>
          <p:cNvSpPr/>
          <p:nvPr/>
        </p:nvSpPr>
        <p:spPr>
          <a:xfrm>
            <a:off x="228600" y="17526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8" name="Rectangle 7"/>
          <p:cNvSpPr/>
          <p:nvPr/>
        </p:nvSpPr>
        <p:spPr>
          <a:xfrm>
            <a:off x="228600" y="23622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9" name="Rectangle 8"/>
          <p:cNvSpPr/>
          <p:nvPr/>
        </p:nvSpPr>
        <p:spPr>
          <a:xfrm>
            <a:off x="228600" y="6019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0" name="Rectangle 9"/>
          <p:cNvSpPr/>
          <p:nvPr/>
        </p:nvSpPr>
        <p:spPr>
          <a:xfrm>
            <a:off x="228600" y="54102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1" name="Rectangle 10"/>
          <p:cNvSpPr/>
          <p:nvPr/>
        </p:nvSpPr>
        <p:spPr>
          <a:xfrm>
            <a:off x="228600" y="48006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2" name="Rectangle 11"/>
          <p:cNvSpPr/>
          <p:nvPr/>
        </p:nvSpPr>
        <p:spPr>
          <a:xfrm>
            <a:off x="228600" y="41910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3" name="Rectangle 12"/>
          <p:cNvSpPr/>
          <p:nvPr/>
        </p:nvSpPr>
        <p:spPr>
          <a:xfrm>
            <a:off x="228600" y="35814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Rectangle 13"/>
          <p:cNvSpPr/>
          <p:nvPr/>
        </p:nvSpPr>
        <p:spPr>
          <a:xfrm>
            <a:off x="228600" y="2971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5" name="Rectangle 14"/>
          <p:cNvSpPr/>
          <p:nvPr/>
        </p:nvSpPr>
        <p:spPr>
          <a:xfrm>
            <a:off x="4953000" y="533400"/>
            <a:ext cx="4038600" cy="6019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TextBox 15"/>
          <p:cNvSpPr txBox="1"/>
          <p:nvPr/>
        </p:nvSpPr>
        <p:spPr>
          <a:xfrm>
            <a:off x="5029200" y="609600"/>
            <a:ext cx="3886200" cy="4154984"/>
          </a:xfrm>
          <a:prstGeom prst="rect">
            <a:avLst/>
          </a:prstGeom>
          <a:noFill/>
        </p:spPr>
        <p:txBody>
          <a:bodyPr wrap="square" rtlCol="0">
            <a:spAutoFit/>
          </a:bodyPr>
          <a:lstStyle/>
          <a:p>
            <a:pPr algn="ctr"/>
            <a:r>
              <a:rPr lang="zh-CN" altLang="en-US" sz="4000" b="1" dirty="0" smtClean="0">
                <a:effectLst>
                  <a:outerShdw blurRad="38100" dist="38100" dir="2700000" algn="tl">
                    <a:srgbClr val="000000">
                      <a:alpha val="43137"/>
                    </a:srgbClr>
                  </a:outerShdw>
                </a:effectLst>
              </a:rPr>
              <a:t>“竭力钻研，</a:t>
            </a:r>
            <a:endParaRPr lang="en-US" altLang="zh-CN" sz="4000" b="1" dirty="0" smtClean="0">
              <a:effectLst>
                <a:outerShdw blurRad="38100" dist="38100" dir="2700000" algn="tl">
                  <a:srgbClr val="000000">
                    <a:alpha val="43137"/>
                  </a:srgbClr>
                </a:outerShdw>
              </a:effectLst>
            </a:endParaRPr>
          </a:p>
          <a:p>
            <a:pPr algn="ctr"/>
            <a:r>
              <a:rPr lang="zh-CN" altLang="en-US" sz="4000" b="1" dirty="0" smtClean="0">
                <a:effectLst>
                  <a:outerShdw blurRad="38100" dist="38100" dir="2700000" algn="tl">
                    <a:srgbClr val="000000">
                      <a:alpha val="43137"/>
                    </a:srgbClr>
                  </a:outerShdw>
                </a:effectLst>
              </a:rPr>
              <a:t>得蒙神的认可，做无愧的工人，按着正义分解神的道。”</a:t>
            </a:r>
            <a:endParaRPr lang="en-US" sz="4000" b="1" dirty="0" smtClean="0">
              <a:effectLst>
                <a:outerShdw blurRad="38100" dist="38100" dir="2700000" algn="tl">
                  <a:srgbClr val="000000">
                    <a:alpha val="43137"/>
                  </a:srgbClr>
                </a:outerShdw>
              </a:effectLst>
            </a:endParaRPr>
          </a:p>
          <a:p>
            <a:pPr algn="ctr"/>
            <a:r>
              <a:rPr lang="en-US" sz="1600" b="1" dirty="0" smtClean="0">
                <a:effectLst>
                  <a:outerShdw blurRad="38100" dist="38100" dir="2700000" algn="tl">
                    <a:srgbClr val="000000">
                      <a:alpha val="43137"/>
                    </a:srgbClr>
                  </a:outerShdw>
                </a:effectLst>
              </a:rPr>
              <a:t>“Study to show yourself approved to God; </a:t>
            </a:r>
          </a:p>
          <a:p>
            <a:pPr algn="ctr"/>
            <a:r>
              <a:rPr lang="en-US" sz="1600" b="1" dirty="0" smtClean="0">
                <a:effectLst>
                  <a:outerShdw blurRad="38100" dist="38100" dir="2700000" algn="tl">
                    <a:srgbClr val="000000">
                      <a:alpha val="43137"/>
                    </a:srgbClr>
                  </a:outerShdw>
                </a:effectLst>
              </a:rPr>
              <a:t>a workman who doesn’t need to be ashamed; rightly dividing the  Word of Truth.</a:t>
            </a:r>
            <a:r>
              <a:rPr lang="en-US" sz="1600" b="1" dirty="0" smtClean="0">
                <a:effectLst>
                  <a:outerShdw blurRad="38100" dist="38100" dir="2700000" algn="tl">
                    <a:srgbClr val="000000">
                      <a:alpha val="43137"/>
                    </a:srgbClr>
                  </a:outerShdw>
                </a:effectLst>
                <a:latin typeface="Arial" pitchFamily="34" charset="0"/>
                <a:cs typeface="Arial" pitchFamily="34" charset="0"/>
              </a:rPr>
              <a:t>” </a:t>
            </a:r>
            <a:endParaRPr lang="en-US" sz="1600" b="1" dirty="0">
              <a:effectLst>
                <a:outerShdw blurRad="38100" dist="38100" dir="2700000" algn="tl">
                  <a:srgbClr val="000000">
                    <a:alpha val="43137"/>
                  </a:srgbClr>
                </a:outerShdw>
              </a:effectLst>
              <a:latin typeface="Arial" pitchFamily="34" charset="0"/>
              <a:cs typeface="Arial" pitchFamily="34" charset="0"/>
            </a:endParaRPr>
          </a:p>
        </p:txBody>
      </p:sp>
      <p:sp>
        <p:nvSpPr>
          <p:cNvPr id="17" name="TextBox 16"/>
          <p:cNvSpPr txBox="1"/>
          <p:nvPr/>
        </p:nvSpPr>
        <p:spPr>
          <a:xfrm>
            <a:off x="228600" y="457200"/>
            <a:ext cx="4495800" cy="646331"/>
          </a:xfrm>
          <a:prstGeom prst="rect">
            <a:avLst/>
          </a:prstGeom>
          <a:noFill/>
          <a:ln>
            <a:noFill/>
          </a:ln>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1. </a:t>
            </a:r>
            <a:r>
              <a:rPr lang="zh-CN" altLang="en-US" sz="3600" b="1" dirty="0" smtClean="0">
                <a:solidFill>
                  <a:srgbClr val="FFFF00"/>
                </a:solidFill>
                <a:effectLst>
                  <a:outerShdw blurRad="38100" dist="38100" dir="2700000" algn="tl">
                    <a:srgbClr val="000000">
                      <a:alpha val="43137"/>
                    </a:srgbClr>
                  </a:outerShdw>
                </a:effectLst>
              </a:rPr>
              <a:t>谦卑</a:t>
            </a:r>
            <a:endParaRPr lang="en-US" sz="3600" b="1" dirty="0">
              <a:solidFill>
                <a:srgbClr val="FFFF00"/>
              </a:solidFill>
              <a:effectLst>
                <a:outerShdw blurRad="38100" dist="38100" dir="2700000" algn="tl">
                  <a:srgbClr val="000000">
                    <a:alpha val="43137"/>
                  </a:srgbClr>
                </a:outerShdw>
              </a:effectLst>
            </a:endParaRPr>
          </a:p>
        </p:txBody>
      </p:sp>
      <p:sp>
        <p:nvSpPr>
          <p:cNvPr id="18" name="TextBox 17"/>
          <p:cNvSpPr txBox="1"/>
          <p:nvPr/>
        </p:nvSpPr>
        <p:spPr>
          <a:xfrm>
            <a:off x="228600" y="1066800"/>
            <a:ext cx="45720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2. </a:t>
            </a:r>
            <a:r>
              <a:rPr lang="zh-CN" altLang="en-US" sz="3600" b="1" dirty="0" smtClean="0">
                <a:effectLst>
                  <a:outerShdw blurRad="38100" dist="38100" dir="2700000" algn="tl">
                    <a:srgbClr val="000000">
                      <a:alpha val="43137"/>
                    </a:srgbClr>
                  </a:outerShdw>
                </a:effectLst>
              </a:rPr>
              <a:t>钻研神的道</a:t>
            </a:r>
            <a:endParaRPr lang="en-US" sz="3600" b="1" dirty="0" smtClean="0">
              <a:effectLst>
                <a:outerShdw blurRad="38100" dist="38100" dir="2700000" algn="tl">
                  <a:srgbClr val="000000">
                    <a:alpha val="43137"/>
                  </a:srgbClr>
                </a:outerShdw>
              </a:effectLst>
            </a:endParaRPr>
          </a:p>
        </p:txBody>
      </p:sp>
      <p:sp>
        <p:nvSpPr>
          <p:cNvPr id="20" name="Title 1"/>
          <p:cNvSpPr>
            <a:spLocks noGrp="1"/>
          </p:cNvSpPr>
          <p:nvPr>
            <p:ph type="title"/>
          </p:nvPr>
        </p:nvSpPr>
        <p:spPr>
          <a:xfrm>
            <a:off x="0" y="0"/>
            <a:ext cx="9144000" cy="457200"/>
          </a:xfrm>
          <a:solidFill>
            <a:srgbClr val="FFFF00"/>
          </a:solidFill>
          <a:ln w="57150">
            <a:solidFill>
              <a:schemeClr val="tx1"/>
            </a:solidFill>
          </a:ln>
        </p:spPr>
        <p:style>
          <a:lnRef idx="0">
            <a:schemeClr val="dk1"/>
          </a:lnRef>
          <a:fillRef idx="3">
            <a:schemeClr val="dk1"/>
          </a:fillRef>
          <a:effectRef idx="3">
            <a:schemeClr val="dk1"/>
          </a:effectRef>
          <a:fontRef idx="minor">
            <a:schemeClr val="lt1"/>
          </a:fontRef>
        </p:style>
        <p:txBody>
          <a:bodyPr>
            <a:noAutofit/>
          </a:bodyPr>
          <a:lstStyle/>
          <a:p>
            <a:r>
              <a:rPr lang="en-US" sz="2800" b="1" dirty="0" smtClean="0">
                <a:solidFill>
                  <a:schemeClr val="tx1"/>
                </a:solidFill>
                <a:effectLst>
                  <a:outerShdw blurRad="38100" dist="38100" dir="2700000" algn="tl">
                    <a:srgbClr val="000000">
                      <a:alpha val="43137"/>
                    </a:srgbClr>
                  </a:outerShdw>
                </a:effectLst>
              </a:rPr>
              <a:t>STUDY THE WORD</a:t>
            </a:r>
            <a:endParaRPr lang="en-US" sz="2800" b="1" dirty="0">
              <a:solidFill>
                <a:schemeClr val="tx1"/>
              </a:solidFill>
              <a:effectLst>
                <a:outerShdw blurRad="38100" dist="38100" dir="2700000" algn="tl">
                  <a:srgbClr val="000000">
                    <a:alpha val="43137"/>
                  </a:srgbClr>
                </a:outerShdw>
              </a:effectLst>
            </a:endParaRPr>
          </a:p>
        </p:txBody>
      </p:sp>
      <p:pic>
        <p:nvPicPr>
          <p:cNvPr id="21" name="Picture 20" descr="7-bible-study.jpg"/>
          <p:cNvPicPr>
            <a:picLocks noChangeAspect="1"/>
          </p:cNvPicPr>
          <p:nvPr/>
        </p:nvPicPr>
        <p:blipFill>
          <a:blip r:embed="rId2" cstate="print"/>
          <a:stretch>
            <a:fillRect/>
          </a:stretch>
        </p:blipFill>
        <p:spPr>
          <a:xfrm>
            <a:off x="5943600" y="4724400"/>
            <a:ext cx="2057400" cy="1626577"/>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33400"/>
            <a:ext cx="4572000" cy="533400"/>
          </a:xfrm>
          <a:prstGeom prst="rect">
            <a:avLst/>
          </a:prstGeom>
          <a:solidFill>
            <a:schemeClr val="tx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6" name="Rectangle 5"/>
          <p:cNvSpPr/>
          <p:nvPr/>
        </p:nvSpPr>
        <p:spPr>
          <a:xfrm>
            <a:off x="228600" y="11430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7" name="Rectangle 6"/>
          <p:cNvSpPr/>
          <p:nvPr/>
        </p:nvSpPr>
        <p:spPr>
          <a:xfrm>
            <a:off x="228600" y="1752600"/>
            <a:ext cx="4572000" cy="533400"/>
          </a:xfrm>
          <a:prstGeom prst="rect">
            <a:avLst/>
          </a:prstGeom>
          <a:solidFill>
            <a:srgbClr val="FFFF00"/>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8" name="Rectangle 7"/>
          <p:cNvSpPr/>
          <p:nvPr/>
        </p:nvSpPr>
        <p:spPr>
          <a:xfrm>
            <a:off x="228600" y="23622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9" name="Rectangle 8"/>
          <p:cNvSpPr/>
          <p:nvPr/>
        </p:nvSpPr>
        <p:spPr>
          <a:xfrm>
            <a:off x="228600" y="6019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0" name="Rectangle 9"/>
          <p:cNvSpPr/>
          <p:nvPr/>
        </p:nvSpPr>
        <p:spPr>
          <a:xfrm>
            <a:off x="228600" y="54102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1" name="Rectangle 10"/>
          <p:cNvSpPr/>
          <p:nvPr/>
        </p:nvSpPr>
        <p:spPr>
          <a:xfrm>
            <a:off x="228600" y="48006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2" name="Rectangle 11"/>
          <p:cNvSpPr/>
          <p:nvPr/>
        </p:nvSpPr>
        <p:spPr>
          <a:xfrm>
            <a:off x="228600" y="41910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3" name="Rectangle 12"/>
          <p:cNvSpPr/>
          <p:nvPr/>
        </p:nvSpPr>
        <p:spPr>
          <a:xfrm>
            <a:off x="228600" y="35814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Rectangle 13"/>
          <p:cNvSpPr/>
          <p:nvPr/>
        </p:nvSpPr>
        <p:spPr>
          <a:xfrm>
            <a:off x="228600" y="2971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5" name="Rectangle 14"/>
          <p:cNvSpPr/>
          <p:nvPr/>
        </p:nvSpPr>
        <p:spPr>
          <a:xfrm>
            <a:off x="4953000" y="533400"/>
            <a:ext cx="4038600" cy="6019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TextBox 15"/>
          <p:cNvSpPr txBox="1"/>
          <p:nvPr/>
        </p:nvSpPr>
        <p:spPr>
          <a:xfrm>
            <a:off x="5029200" y="609600"/>
            <a:ext cx="3886200" cy="3908762"/>
          </a:xfrm>
          <a:prstGeom prst="rect">
            <a:avLst/>
          </a:prstGeom>
          <a:noFill/>
        </p:spPr>
        <p:txBody>
          <a:bodyPr wrap="square" rtlCol="0">
            <a:spAutoFit/>
          </a:bodyPr>
          <a:lstStyle/>
          <a:p>
            <a:pPr algn="ctr"/>
            <a:r>
              <a:rPr lang="zh-CN" altLang="en-US" sz="4000" b="1" dirty="0" smtClean="0">
                <a:effectLst>
                  <a:outerShdw blurRad="38100" dist="38100" dir="2700000" algn="tl">
                    <a:srgbClr val="000000">
                      <a:alpha val="43137"/>
                    </a:srgbClr>
                  </a:outerShdw>
                </a:effectLst>
              </a:rPr>
              <a:t>将你的忠诚聚焦在圣经已启示的真理上</a:t>
            </a:r>
            <a:r>
              <a:rPr lang="en-US" altLang="zh-CN" sz="4000" b="1" smtClean="0">
                <a:effectLst>
                  <a:outerShdw blurRad="38100" dist="38100" dir="2700000" algn="tl">
                    <a:srgbClr val="000000">
                      <a:alpha val="43137"/>
                    </a:srgbClr>
                  </a:outerShdw>
                </a:effectLst>
              </a:rPr>
              <a:t>, </a:t>
            </a:r>
            <a:r>
              <a:rPr lang="zh-CN" altLang="en-US" sz="4000" b="1" smtClean="0">
                <a:effectLst>
                  <a:outerShdw blurRad="38100" dist="38100" dir="2700000" algn="tl">
                    <a:srgbClr val="000000">
                      <a:alpha val="43137"/>
                    </a:srgbClr>
                  </a:outerShdw>
                </a:effectLst>
              </a:rPr>
              <a:t>而</a:t>
            </a:r>
            <a:r>
              <a:rPr lang="zh-CN" altLang="en-US" sz="4000" b="1" dirty="0" smtClean="0">
                <a:effectLst>
                  <a:outerShdw blurRad="38100" dist="38100" dir="2700000" algn="tl">
                    <a:srgbClr val="000000">
                      <a:alpha val="43137"/>
                    </a:srgbClr>
                  </a:outerShdw>
                </a:effectLst>
              </a:rPr>
              <a:t>不是你的宗派或导师如何相信。</a:t>
            </a:r>
            <a:endParaRPr lang="en-US" sz="4000" b="1" dirty="0" smtClean="0">
              <a:effectLst>
                <a:outerShdw blurRad="38100" dist="38100" dir="2700000" algn="tl">
                  <a:srgbClr val="000000">
                    <a:alpha val="43137"/>
                  </a:srgbClr>
                </a:outerShdw>
              </a:effectLst>
            </a:endParaRPr>
          </a:p>
          <a:p>
            <a:pPr algn="ctr"/>
            <a:r>
              <a:rPr lang="en-US" sz="1600" dirty="0" smtClean="0"/>
              <a:t>(Focus your devotion on TRUTH as revealed in the Bible;  NOT on what your denomination or mentors believe. )</a:t>
            </a:r>
            <a:endParaRPr lang="en-US" sz="1600" dirty="0">
              <a:effectLst>
                <a:outerShdw blurRad="38100" dist="38100" dir="2700000" algn="tl">
                  <a:srgbClr val="000000">
                    <a:alpha val="43137"/>
                  </a:srgbClr>
                </a:outerShdw>
              </a:effectLst>
              <a:latin typeface="Arial" pitchFamily="34" charset="0"/>
              <a:cs typeface="Arial" pitchFamily="34" charset="0"/>
            </a:endParaRPr>
          </a:p>
        </p:txBody>
      </p:sp>
      <p:sp>
        <p:nvSpPr>
          <p:cNvPr id="17" name="TextBox 16"/>
          <p:cNvSpPr txBox="1"/>
          <p:nvPr/>
        </p:nvSpPr>
        <p:spPr>
          <a:xfrm>
            <a:off x="228600" y="457200"/>
            <a:ext cx="4495800" cy="646331"/>
          </a:xfrm>
          <a:prstGeom prst="rect">
            <a:avLst/>
          </a:prstGeom>
          <a:noFill/>
          <a:ln>
            <a:noFill/>
          </a:ln>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1. </a:t>
            </a:r>
            <a:r>
              <a:rPr lang="zh-CN" altLang="en-US" sz="3600" b="1" dirty="0" smtClean="0">
                <a:solidFill>
                  <a:srgbClr val="FFFF00"/>
                </a:solidFill>
                <a:effectLst>
                  <a:outerShdw blurRad="38100" dist="38100" dir="2700000" algn="tl">
                    <a:srgbClr val="000000">
                      <a:alpha val="43137"/>
                    </a:srgbClr>
                  </a:outerShdw>
                </a:effectLst>
              </a:rPr>
              <a:t>谦卑</a:t>
            </a:r>
            <a:endParaRPr lang="en-US" sz="3600" b="1" dirty="0">
              <a:solidFill>
                <a:srgbClr val="FFFF00"/>
              </a:solidFill>
              <a:effectLst>
                <a:outerShdw blurRad="38100" dist="38100" dir="2700000" algn="tl">
                  <a:srgbClr val="000000">
                    <a:alpha val="43137"/>
                  </a:srgbClr>
                </a:outerShdw>
              </a:effectLst>
            </a:endParaRPr>
          </a:p>
        </p:txBody>
      </p:sp>
      <p:sp>
        <p:nvSpPr>
          <p:cNvPr id="18" name="TextBox 17"/>
          <p:cNvSpPr txBox="1"/>
          <p:nvPr/>
        </p:nvSpPr>
        <p:spPr>
          <a:xfrm>
            <a:off x="228600" y="10668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2. </a:t>
            </a:r>
            <a:r>
              <a:rPr lang="zh-CN" altLang="en-US" sz="3600" b="1" dirty="0" smtClean="0">
                <a:solidFill>
                  <a:srgbClr val="FFFF00"/>
                </a:solidFill>
                <a:effectLst>
                  <a:outerShdw blurRad="38100" dist="38100" dir="2700000" algn="tl">
                    <a:srgbClr val="000000">
                      <a:alpha val="43137"/>
                    </a:srgbClr>
                  </a:outerShdw>
                </a:effectLst>
              </a:rPr>
              <a:t>钻研神的道</a:t>
            </a:r>
            <a:endParaRPr lang="en-US" sz="3600" b="1" dirty="0" smtClean="0">
              <a:solidFill>
                <a:srgbClr val="FFFF00"/>
              </a:solidFill>
              <a:effectLst>
                <a:outerShdw blurRad="38100" dist="38100" dir="2700000" algn="tl">
                  <a:srgbClr val="000000">
                    <a:alpha val="43137"/>
                  </a:srgbClr>
                </a:outerShdw>
              </a:effectLst>
            </a:endParaRPr>
          </a:p>
        </p:txBody>
      </p:sp>
      <p:sp>
        <p:nvSpPr>
          <p:cNvPr id="19" name="TextBox 18"/>
          <p:cNvSpPr txBox="1"/>
          <p:nvPr/>
        </p:nvSpPr>
        <p:spPr>
          <a:xfrm>
            <a:off x="228600" y="1715869"/>
            <a:ext cx="48006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3. </a:t>
            </a:r>
            <a:r>
              <a:rPr lang="zh-CN" altLang="en-US" sz="3600" b="1" dirty="0" smtClean="0">
                <a:effectLst>
                  <a:outerShdw blurRad="38100" dist="38100" dir="2700000" algn="tl">
                    <a:srgbClr val="000000">
                      <a:alpha val="43137"/>
                    </a:srgbClr>
                  </a:outerShdw>
                </a:effectLst>
              </a:rPr>
              <a:t>忠于真理</a:t>
            </a:r>
            <a:endParaRPr lang="en-US" sz="3400" b="1" dirty="0" smtClean="0">
              <a:effectLst>
                <a:outerShdw blurRad="38100" dist="38100" dir="2700000" algn="tl">
                  <a:srgbClr val="000000">
                    <a:alpha val="43137"/>
                  </a:srgbClr>
                </a:outerShdw>
              </a:effectLst>
            </a:endParaRPr>
          </a:p>
        </p:txBody>
      </p:sp>
      <p:sp>
        <p:nvSpPr>
          <p:cNvPr id="21" name="Title 1"/>
          <p:cNvSpPr>
            <a:spLocks noGrp="1"/>
          </p:cNvSpPr>
          <p:nvPr>
            <p:ph type="title"/>
          </p:nvPr>
        </p:nvSpPr>
        <p:spPr>
          <a:xfrm>
            <a:off x="0" y="0"/>
            <a:ext cx="9144000" cy="457200"/>
          </a:xfrm>
          <a:solidFill>
            <a:srgbClr val="FFFF00"/>
          </a:solidFill>
          <a:ln w="57150">
            <a:solidFill>
              <a:schemeClr val="tx1"/>
            </a:solidFill>
          </a:ln>
        </p:spPr>
        <p:style>
          <a:lnRef idx="0">
            <a:schemeClr val="dk1"/>
          </a:lnRef>
          <a:fillRef idx="3">
            <a:schemeClr val="dk1"/>
          </a:fillRef>
          <a:effectRef idx="3">
            <a:schemeClr val="dk1"/>
          </a:effectRef>
          <a:fontRef idx="minor">
            <a:schemeClr val="lt1"/>
          </a:fontRef>
        </p:style>
        <p:txBody>
          <a:bodyPr>
            <a:noAutofit/>
          </a:bodyPr>
          <a:lstStyle/>
          <a:p>
            <a:r>
              <a:rPr lang="en-US" sz="2800" b="1" dirty="0" smtClean="0">
                <a:solidFill>
                  <a:schemeClr val="tx1"/>
                </a:solidFill>
                <a:effectLst>
                  <a:outerShdw blurRad="38100" dist="38100" dir="2700000" algn="tl">
                    <a:srgbClr val="000000">
                      <a:alpha val="43137"/>
                    </a:srgbClr>
                  </a:outerShdw>
                </a:effectLst>
              </a:rPr>
              <a:t>DEVOTION TO TRUTH</a:t>
            </a:r>
            <a:endParaRPr lang="en-US" sz="2800" b="1" dirty="0">
              <a:solidFill>
                <a:schemeClr val="tx1"/>
              </a:solidFill>
              <a:effectLst>
                <a:outerShdw blurRad="38100" dist="38100" dir="2700000" algn="tl">
                  <a:srgbClr val="000000">
                    <a:alpha val="43137"/>
                  </a:srgbClr>
                </a:outerShdw>
              </a:effectLst>
            </a:endParaRPr>
          </a:p>
        </p:txBody>
      </p:sp>
      <p:pic>
        <p:nvPicPr>
          <p:cNvPr id="22" name="Picture 21" descr="3r.jpg"/>
          <p:cNvPicPr>
            <a:picLocks noChangeAspect="1"/>
          </p:cNvPicPr>
          <p:nvPr/>
        </p:nvPicPr>
        <p:blipFill>
          <a:blip r:embed="rId2" cstate="print"/>
          <a:stretch>
            <a:fillRect/>
          </a:stretch>
        </p:blipFill>
        <p:spPr>
          <a:xfrm>
            <a:off x="5791200" y="4724400"/>
            <a:ext cx="2209800" cy="1657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ow Chinese People Actually Say &quot;No&quot;"/>
          <p:cNvPicPr>
            <a:picLocks noChangeAspect="1" noChangeArrowheads="1"/>
          </p:cNvPicPr>
          <p:nvPr/>
        </p:nvPicPr>
        <p:blipFill>
          <a:blip r:embed="rId2" cstate="print"/>
          <a:srcRect/>
          <a:stretch>
            <a:fillRect/>
          </a:stretch>
        </p:blipFill>
        <p:spPr bwMode="auto">
          <a:xfrm>
            <a:off x="0" y="1700863"/>
            <a:ext cx="11887200" cy="5157137"/>
          </a:xfrm>
          <a:prstGeom prst="rect">
            <a:avLst/>
          </a:prstGeom>
          <a:noFill/>
        </p:spPr>
      </p:pic>
      <p:pic>
        <p:nvPicPr>
          <p:cNvPr id="9" name="Picture 8" descr="Question.png"/>
          <p:cNvPicPr>
            <a:picLocks noChangeAspect="1"/>
          </p:cNvPicPr>
          <p:nvPr/>
        </p:nvPicPr>
        <p:blipFill>
          <a:blip r:embed="rId3" cstate="print"/>
          <a:stretch>
            <a:fillRect/>
          </a:stretch>
        </p:blipFill>
        <p:spPr>
          <a:xfrm>
            <a:off x="533399" y="1676400"/>
            <a:ext cx="2478157" cy="3352800"/>
          </a:xfrm>
          <a:prstGeom prst="rect">
            <a:avLst/>
          </a:prstGeom>
        </p:spPr>
      </p:pic>
      <p:sp>
        <p:nvSpPr>
          <p:cNvPr id="5" name="TextBox 4"/>
          <p:cNvSpPr txBox="1"/>
          <p:nvPr/>
        </p:nvSpPr>
        <p:spPr>
          <a:xfrm>
            <a:off x="304800" y="228600"/>
            <a:ext cx="84582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CN" alt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疑难问题的诚实答案</a:t>
            </a:r>
            <a:endParaRPr 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Oval 5"/>
          <p:cNvSpPr/>
          <p:nvPr/>
        </p:nvSpPr>
        <p:spPr>
          <a:xfrm>
            <a:off x="685800" y="1828800"/>
            <a:ext cx="2209800" cy="3048000"/>
          </a:xfrm>
          <a:prstGeom prst="ellipse">
            <a:avLst/>
          </a:prstGeom>
          <a:ln w="76200">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2300" dirty="0" smtClean="0">
                <a:ln w="28575">
                  <a:solidFill>
                    <a:sysClr val="windowText" lastClr="000000"/>
                  </a:solidFill>
                </a:ln>
                <a:latin typeface="Arial Black" pitchFamily="34" charset="0"/>
              </a:rPr>
              <a:t>1</a:t>
            </a:r>
            <a:endParaRPr lang="en-US" sz="12300" dirty="0">
              <a:ln w="28575">
                <a:solidFill>
                  <a:sysClr val="windowText" lastClr="000000"/>
                </a:solidFill>
              </a:ln>
              <a:latin typeface="Arial Black"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33400"/>
            <a:ext cx="4572000" cy="533400"/>
          </a:xfrm>
          <a:prstGeom prst="rect">
            <a:avLst/>
          </a:prstGeom>
          <a:solidFill>
            <a:schemeClr val="tx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6" name="Rectangle 5"/>
          <p:cNvSpPr/>
          <p:nvPr/>
        </p:nvSpPr>
        <p:spPr>
          <a:xfrm>
            <a:off x="228600" y="11430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7" name="Rectangle 6"/>
          <p:cNvSpPr/>
          <p:nvPr/>
        </p:nvSpPr>
        <p:spPr>
          <a:xfrm>
            <a:off x="228600" y="17526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8" name="Rectangle 7"/>
          <p:cNvSpPr/>
          <p:nvPr/>
        </p:nvSpPr>
        <p:spPr>
          <a:xfrm>
            <a:off x="228600" y="2362200"/>
            <a:ext cx="4572000" cy="533400"/>
          </a:xfrm>
          <a:prstGeom prst="rect">
            <a:avLst/>
          </a:prstGeom>
          <a:solidFill>
            <a:srgbClr val="FFFF00"/>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9" name="Rectangle 8"/>
          <p:cNvSpPr/>
          <p:nvPr/>
        </p:nvSpPr>
        <p:spPr>
          <a:xfrm>
            <a:off x="228600" y="6019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0" name="Rectangle 9"/>
          <p:cNvSpPr/>
          <p:nvPr/>
        </p:nvSpPr>
        <p:spPr>
          <a:xfrm>
            <a:off x="228600" y="54102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1" name="Rectangle 10"/>
          <p:cNvSpPr/>
          <p:nvPr/>
        </p:nvSpPr>
        <p:spPr>
          <a:xfrm>
            <a:off x="228600" y="48006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2" name="Rectangle 11"/>
          <p:cNvSpPr/>
          <p:nvPr/>
        </p:nvSpPr>
        <p:spPr>
          <a:xfrm>
            <a:off x="228600" y="41910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3" name="Rectangle 12"/>
          <p:cNvSpPr/>
          <p:nvPr/>
        </p:nvSpPr>
        <p:spPr>
          <a:xfrm>
            <a:off x="228600" y="35814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Rectangle 13"/>
          <p:cNvSpPr/>
          <p:nvPr/>
        </p:nvSpPr>
        <p:spPr>
          <a:xfrm>
            <a:off x="228600" y="2971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5" name="Rectangle 14"/>
          <p:cNvSpPr/>
          <p:nvPr/>
        </p:nvSpPr>
        <p:spPr>
          <a:xfrm>
            <a:off x="4953000" y="533400"/>
            <a:ext cx="4038600" cy="6019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TextBox 15"/>
          <p:cNvSpPr txBox="1"/>
          <p:nvPr/>
        </p:nvSpPr>
        <p:spPr>
          <a:xfrm>
            <a:off x="5029200" y="609600"/>
            <a:ext cx="3886200" cy="3908762"/>
          </a:xfrm>
          <a:prstGeom prst="rect">
            <a:avLst/>
          </a:prstGeom>
          <a:noFill/>
        </p:spPr>
        <p:txBody>
          <a:bodyPr wrap="square" rtlCol="0">
            <a:spAutoFit/>
          </a:bodyPr>
          <a:lstStyle/>
          <a:p>
            <a:pPr algn="ctr"/>
            <a:r>
              <a:rPr lang="zh-CN" altLang="en-US" sz="4000" b="1" dirty="0" smtClean="0">
                <a:effectLst>
                  <a:outerShdw blurRad="38100" dist="38100" dir="2700000" algn="tl">
                    <a:srgbClr val="000000">
                      <a:alpha val="43137"/>
                    </a:srgbClr>
                  </a:outerShdw>
                </a:effectLst>
              </a:rPr>
              <a:t>接受圣经里神启示的祂自己，而不是你感觉祂该怎样或你认为他该如何。</a:t>
            </a:r>
            <a:endParaRPr lang="en-US" sz="4000" b="1" dirty="0" smtClean="0">
              <a:effectLst>
                <a:outerShdw blurRad="38100" dist="38100" dir="2700000" algn="tl">
                  <a:srgbClr val="000000">
                    <a:alpha val="43137"/>
                  </a:srgbClr>
                </a:outerShdw>
              </a:effectLst>
            </a:endParaRPr>
          </a:p>
          <a:p>
            <a:pPr algn="ctr"/>
            <a:r>
              <a:rPr lang="en-US" sz="1600" dirty="0" smtClean="0"/>
              <a:t>(Accept God for who He is as revealed</a:t>
            </a:r>
          </a:p>
          <a:p>
            <a:pPr algn="ctr"/>
            <a:r>
              <a:rPr lang="en-US" sz="1600" dirty="0" smtClean="0"/>
              <a:t> in Scripture;  NOT as you feel He should be or how you think He should act. )</a:t>
            </a:r>
            <a:endParaRPr lang="en-US" sz="1600" dirty="0">
              <a:effectLst>
                <a:outerShdw blurRad="38100" dist="38100" dir="2700000" algn="tl">
                  <a:srgbClr val="000000">
                    <a:alpha val="43137"/>
                  </a:srgbClr>
                </a:outerShdw>
              </a:effectLst>
              <a:latin typeface="Arial" pitchFamily="34" charset="0"/>
              <a:cs typeface="Arial" pitchFamily="34" charset="0"/>
            </a:endParaRPr>
          </a:p>
        </p:txBody>
      </p:sp>
      <p:sp>
        <p:nvSpPr>
          <p:cNvPr id="17" name="TextBox 16"/>
          <p:cNvSpPr txBox="1"/>
          <p:nvPr/>
        </p:nvSpPr>
        <p:spPr>
          <a:xfrm>
            <a:off x="228600" y="457200"/>
            <a:ext cx="4495800" cy="646331"/>
          </a:xfrm>
          <a:prstGeom prst="rect">
            <a:avLst/>
          </a:prstGeom>
          <a:noFill/>
          <a:ln>
            <a:noFill/>
          </a:ln>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1. </a:t>
            </a:r>
            <a:r>
              <a:rPr lang="zh-CN" altLang="en-US" sz="3600" b="1" dirty="0" smtClean="0">
                <a:solidFill>
                  <a:srgbClr val="FFFF00"/>
                </a:solidFill>
                <a:effectLst>
                  <a:outerShdw blurRad="38100" dist="38100" dir="2700000" algn="tl">
                    <a:srgbClr val="000000">
                      <a:alpha val="43137"/>
                    </a:srgbClr>
                  </a:outerShdw>
                </a:effectLst>
              </a:rPr>
              <a:t>谦卑</a:t>
            </a:r>
            <a:endParaRPr lang="en-US" sz="3600" b="1" dirty="0">
              <a:solidFill>
                <a:srgbClr val="FFFF00"/>
              </a:solidFill>
              <a:effectLst>
                <a:outerShdw blurRad="38100" dist="38100" dir="2700000" algn="tl">
                  <a:srgbClr val="000000">
                    <a:alpha val="43137"/>
                  </a:srgbClr>
                </a:outerShdw>
              </a:effectLst>
            </a:endParaRPr>
          </a:p>
        </p:txBody>
      </p:sp>
      <p:sp>
        <p:nvSpPr>
          <p:cNvPr id="18" name="TextBox 17"/>
          <p:cNvSpPr txBox="1"/>
          <p:nvPr/>
        </p:nvSpPr>
        <p:spPr>
          <a:xfrm>
            <a:off x="228600" y="10668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2. </a:t>
            </a:r>
            <a:r>
              <a:rPr lang="zh-CN" altLang="en-US" sz="3600" b="1" dirty="0" smtClean="0">
                <a:solidFill>
                  <a:srgbClr val="FFFF00"/>
                </a:solidFill>
                <a:effectLst>
                  <a:outerShdw blurRad="38100" dist="38100" dir="2700000" algn="tl">
                    <a:srgbClr val="000000">
                      <a:alpha val="43137"/>
                    </a:srgbClr>
                  </a:outerShdw>
                </a:effectLst>
              </a:rPr>
              <a:t>钻研神的道</a:t>
            </a:r>
            <a:endParaRPr lang="en-US" sz="3600" b="1" dirty="0" smtClean="0">
              <a:solidFill>
                <a:srgbClr val="FFFF00"/>
              </a:solidFill>
              <a:effectLst>
                <a:outerShdw blurRad="38100" dist="38100" dir="2700000" algn="tl">
                  <a:srgbClr val="000000">
                    <a:alpha val="43137"/>
                  </a:srgbClr>
                </a:outerShdw>
              </a:effectLst>
            </a:endParaRPr>
          </a:p>
        </p:txBody>
      </p:sp>
      <p:sp>
        <p:nvSpPr>
          <p:cNvPr id="19" name="TextBox 18"/>
          <p:cNvSpPr txBox="1"/>
          <p:nvPr/>
        </p:nvSpPr>
        <p:spPr>
          <a:xfrm>
            <a:off x="228600" y="1715869"/>
            <a:ext cx="4724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3. </a:t>
            </a:r>
            <a:r>
              <a:rPr lang="zh-CN" altLang="en-US" sz="3600" b="1" dirty="0" smtClean="0">
                <a:solidFill>
                  <a:srgbClr val="FFFF00"/>
                </a:solidFill>
                <a:effectLst>
                  <a:outerShdw blurRad="38100" dist="38100" dir="2700000" algn="tl">
                    <a:srgbClr val="000000">
                      <a:alpha val="43137"/>
                    </a:srgbClr>
                  </a:outerShdw>
                </a:effectLst>
              </a:rPr>
              <a:t>忠于真理</a:t>
            </a:r>
            <a:endParaRPr lang="en-US" sz="3400" b="1" dirty="0" smtClean="0">
              <a:solidFill>
                <a:srgbClr val="FFFF00"/>
              </a:solidFill>
              <a:effectLst>
                <a:outerShdw blurRad="38100" dist="38100" dir="2700000" algn="tl">
                  <a:srgbClr val="000000">
                    <a:alpha val="43137"/>
                  </a:srgbClr>
                </a:outerShdw>
              </a:effectLst>
            </a:endParaRPr>
          </a:p>
        </p:txBody>
      </p:sp>
      <p:sp>
        <p:nvSpPr>
          <p:cNvPr id="20" name="TextBox 19"/>
          <p:cNvSpPr txBox="1"/>
          <p:nvPr/>
        </p:nvSpPr>
        <p:spPr>
          <a:xfrm>
            <a:off x="228600" y="2286000"/>
            <a:ext cx="45720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a:t>
            </a:r>
            <a:r>
              <a:rPr lang="zh-CN" altLang="en-US" sz="3600" b="1" dirty="0" smtClean="0">
                <a:effectLst>
                  <a:outerShdw blurRad="38100" dist="38100" dir="2700000" algn="tl">
                    <a:srgbClr val="000000">
                      <a:alpha val="43137"/>
                    </a:srgbClr>
                  </a:outerShdw>
                </a:effectLst>
              </a:rPr>
              <a:t>让神做神</a:t>
            </a:r>
            <a:endParaRPr lang="en-US" sz="3600" b="1" dirty="0" smtClean="0">
              <a:effectLst>
                <a:outerShdw blurRad="38100" dist="38100" dir="2700000" algn="tl">
                  <a:srgbClr val="000000">
                    <a:alpha val="43137"/>
                  </a:srgbClr>
                </a:outerShdw>
              </a:effectLst>
            </a:endParaRPr>
          </a:p>
        </p:txBody>
      </p:sp>
      <p:sp>
        <p:nvSpPr>
          <p:cNvPr id="22" name="TextBox 21"/>
          <p:cNvSpPr txBox="1"/>
          <p:nvPr/>
        </p:nvSpPr>
        <p:spPr>
          <a:xfrm>
            <a:off x="228600" y="28956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3" name="TextBox 22"/>
          <p:cNvSpPr txBox="1"/>
          <p:nvPr/>
        </p:nvSpPr>
        <p:spPr>
          <a:xfrm>
            <a:off x="228600" y="35052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4" name="TextBox 23"/>
          <p:cNvSpPr txBox="1"/>
          <p:nvPr/>
        </p:nvSpPr>
        <p:spPr>
          <a:xfrm>
            <a:off x="228600" y="40386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5" name="TextBox 24"/>
          <p:cNvSpPr txBox="1"/>
          <p:nvPr/>
        </p:nvSpPr>
        <p:spPr>
          <a:xfrm>
            <a:off x="228600" y="47244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6" name="TextBox 25"/>
          <p:cNvSpPr txBox="1"/>
          <p:nvPr/>
        </p:nvSpPr>
        <p:spPr>
          <a:xfrm>
            <a:off x="228600" y="52578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7" name="TextBox 26"/>
          <p:cNvSpPr txBox="1"/>
          <p:nvPr/>
        </p:nvSpPr>
        <p:spPr>
          <a:xfrm>
            <a:off x="228600" y="59436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9" name="Title 1"/>
          <p:cNvSpPr>
            <a:spLocks noGrp="1"/>
          </p:cNvSpPr>
          <p:nvPr>
            <p:ph type="title"/>
          </p:nvPr>
        </p:nvSpPr>
        <p:spPr>
          <a:xfrm>
            <a:off x="0" y="0"/>
            <a:ext cx="9144000" cy="457200"/>
          </a:xfrm>
          <a:solidFill>
            <a:srgbClr val="FFFF00"/>
          </a:solidFill>
          <a:ln w="57150">
            <a:solidFill>
              <a:schemeClr val="tx1"/>
            </a:solidFill>
          </a:ln>
        </p:spPr>
        <p:style>
          <a:lnRef idx="0">
            <a:schemeClr val="dk1"/>
          </a:lnRef>
          <a:fillRef idx="3">
            <a:schemeClr val="dk1"/>
          </a:fillRef>
          <a:effectRef idx="3">
            <a:schemeClr val="dk1"/>
          </a:effectRef>
          <a:fontRef idx="minor">
            <a:schemeClr val="lt1"/>
          </a:fontRef>
        </p:style>
        <p:txBody>
          <a:bodyPr>
            <a:noAutofit/>
          </a:bodyPr>
          <a:lstStyle/>
          <a:p>
            <a:r>
              <a:rPr lang="en-US" sz="2800" b="1" dirty="0" smtClean="0">
                <a:solidFill>
                  <a:schemeClr val="tx1"/>
                </a:solidFill>
                <a:effectLst>
                  <a:outerShdw blurRad="38100" dist="38100" dir="2700000" algn="tl">
                    <a:srgbClr val="000000">
                      <a:alpha val="43137"/>
                    </a:srgbClr>
                  </a:outerShdw>
                </a:effectLst>
              </a:rPr>
              <a:t>LET GOD BE GOD</a:t>
            </a:r>
            <a:endParaRPr lang="en-US" sz="2800" b="1" dirty="0">
              <a:solidFill>
                <a:schemeClr val="tx1"/>
              </a:solidFill>
              <a:effectLst>
                <a:outerShdw blurRad="38100" dist="38100" dir="2700000" algn="tl">
                  <a:srgbClr val="000000">
                    <a:alpha val="43137"/>
                  </a:srgbClr>
                </a:outerShdw>
              </a:effectLst>
            </a:endParaRPr>
          </a:p>
        </p:txBody>
      </p:sp>
      <p:pic>
        <p:nvPicPr>
          <p:cNvPr id="30" name="Picture 29" descr="2597738850_0b6e1c626a.jpg"/>
          <p:cNvPicPr>
            <a:picLocks noChangeAspect="1"/>
          </p:cNvPicPr>
          <p:nvPr/>
        </p:nvPicPr>
        <p:blipFill>
          <a:blip r:embed="rId2" cstate="print"/>
          <a:stretch>
            <a:fillRect/>
          </a:stretch>
        </p:blipFill>
        <p:spPr>
          <a:xfrm>
            <a:off x="5638800" y="4572000"/>
            <a:ext cx="2590369" cy="1828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33400"/>
            <a:ext cx="4572000" cy="533400"/>
          </a:xfrm>
          <a:prstGeom prst="rect">
            <a:avLst/>
          </a:prstGeom>
          <a:solidFill>
            <a:schemeClr val="tx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6" name="Rectangle 5"/>
          <p:cNvSpPr/>
          <p:nvPr/>
        </p:nvSpPr>
        <p:spPr>
          <a:xfrm>
            <a:off x="228600" y="11430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7" name="Rectangle 6"/>
          <p:cNvSpPr/>
          <p:nvPr/>
        </p:nvSpPr>
        <p:spPr>
          <a:xfrm>
            <a:off x="228600" y="17526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8" name="Rectangle 7"/>
          <p:cNvSpPr/>
          <p:nvPr/>
        </p:nvSpPr>
        <p:spPr>
          <a:xfrm>
            <a:off x="228600" y="23622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9" name="Rectangle 8"/>
          <p:cNvSpPr/>
          <p:nvPr/>
        </p:nvSpPr>
        <p:spPr>
          <a:xfrm>
            <a:off x="228600" y="6019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0" name="Rectangle 9"/>
          <p:cNvSpPr/>
          <p:nvPr/>
        </p:nvSpPr>
        <p:spPr>
          <a:xfrm>
            <a:off x="228600" y="54102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1" name="Rectangle 10"/>
          <p:cNvSpPr/>
          <p:nvPr/>
        </p:nvSpPr>
        <p:spPr>
          <a:xfrm>
            <a:off x="228600" y="48006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2" name="Rectangle 11"/>
          <p:cNvSpPr/>
          <p:nvPr/>
        </p:nvSpPr>
        <p:spPr>
          <a:xfrm>
            <a:off x="228600" y="41910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3" name="Rectangle 12"/>
          <p:cNvSpPr/>
          <p:nvPr/>
        </p:nvSpPr>
        <p:spPr>
          <a:xfrm>
            <a:off x="228600" y="35814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Rectangle 13"/>
          <p:cNvSpPr/>
          <p:nvPr/>
        </p:nvSpPr>
        <p:spPr>
          <a:xfrm>
            <a:off x="228600" y="2971800"/>
            <a:ext cx="4572000" cy="533400"/>
          </a:xfrm>
          <a:prstGeom prst="rect">
            <a:avLst/>
          </a:prstGeom>
          <a:solidFill>
            <a:srgbClr val="FFFF00"/>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5" name="Rectangle 14"/>
          <p:cNvSpPr/>
          <p:nvPr/>
        </p:nvSpPr>
        <p:spPr>
          <a:xfrm>
            <a:off x="4953000" y="533400"/>
            <a:ext cx="4038600" cy="6019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TextBox 15"/>
          <p:cNvSpPr txBox="1"/>
          <p:nvPr/>
        </p:nvSpPr>
        <p:spPr>
          <a:xfrm>
            <a:off x="5105400" y="609600"/>
            <a:ext cx="3733800" cy="4524315"/>
          </a:xfrm>
          <a:prstGeom prst="rect">
            <a:avLst/>
          </a:prstGeom>
          <a:noFill/>
        </p:spPr>
        <p:txBody>
          <a:bodyPr wrap="square" rtlCol="0">
            <a:spAutoFit/>
          </a:bodyPr>
          <a:lstStyle/>
          <a:p>
            <a:pPr algn="ctr"/>
            <a:r>
              <a:rPr lang="zh-CN" altLang="en-US" sz="4000" b="1" dirty="0" smtClean="0">
                <a:effectLst>
                  <a:outerShdw blurRad="38100" dist="38100" dir="2700000" algn="tl">
                    <a:srgbClr val="000000">
                      <a:alpha val="43137"/>
                    </a:srgbClr>
                  </a:outerShdw>
                </a:effectLst>
              </a:rPr>
              <a:t>确保将观点与事实分开。有自己的观点是可以的，但要意识并承认你可能错了。</a:t>
            </a:r>
            <a:endParaRPr lang="en-US" sz="1600" dirty="0" smtClean="0"/>
          </a:p>
          <a:p>
            <a:pPr algn="ctr"/>
            <a:r>
              <a:rPr lang="en-US" sz="1600" dirty="0" smtClean="0"/>
              <a:t>(Make sure you separate opinions from fact. It is okay to have an opinion but realize and admit that you may be wrong.) </a:t>
            </a:r>
            <a:endParaRPr lang="en-US" sz="1600" dirty="0">
              <a:effectLst>
                <a:outerShdw blurRad="38100" dist="38100" dir="2700000" algn="tl">
                  <a:srgbClr val="000000">
                    <a:alpha val="43137"/>
                  </a:srgbClr>
                </a:outerShdw>
              </a:effectLst>
              <a:latin typeface="Arial" pitchFamily="34" charset="0"/>
              <a:cs typeface="Arial" pitchFamily="34" charset="0"/>
            </a:endParaRPr>
          </a:p>
        </p:txBody>
      </p:sp>
      <p:sp>
        <p:nvSpPr>
          <p:cNvPr id="17" name="TextBox 16"/>
          <p:cNvSpPr txBox="1"/>
          <p:nvPr/>
        </p:nvSpPr>
        <p:spPr>
          <a:xfrm>
            <a:off x="228600" y="457200"/>
            <a:ext cx="4495800" cy="646331"/>
          </a:xfrm>
          <a:prstGeom prst="rect">
            <a:avLst/>
          </a:prstGeom>
          <a:noFill/>
          <a:ln>
            <a:noFill/>
          </a:ln>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1. </a:t>
            </a:r>
            <a:r>
              <a:rPr lang="zh-CN" altLang="en-US" sz="3600" b="1" dirty="0" smtClean="0">
                <a:solidFill>
                  <a:srgbClr val="FFFF00"/>
                </a:solidFill>
                <a:effectLst>
                  <a:outerShdw blurRad="38100" dist="38100" dir="2700000" algn="tl">
                    <a:srgbClr val="000000">
                      <a:alpha val="43137"/>
                    </a:srgbClr>
                  </a:outerShdw>
                </a:effectLst>
              </a:rPr>
              <a:t>谦卑</a:t>
            </a:r>
            <a:endParaRPr lang="en-US" sz="3600" b="1" dirty="0">
              <a:solidFill>
                <a:srgbClr val="FFFF00"/>
              </a:solidFill>
              <a:effectLst>
                <a:outerShdw blurRad="38100" dist="38100" dir="2700000" algn="tl">
                  <a:srgbClr val="000000">
                    <a:alpha val="43137"/>
                  </a:srgbClr>
                </a:outerShdw>
              </a:effectLst>
            </a:endParaRPr>
          </a:p>
        </p:txBody>
      </p:sp>
      <p:sp>
        <p:nvSpPr>
          <p:cNvPr id="18" name="TextBox 17"/>
          <p:cNvSpPr txBox="1"/>
          <p:nvPr/>
        </p:nvSpPr>
        <p:spPr>
          <a:xfrm>
            <a:off x="228600" y="10668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2. </a:t>
            </a:r>
            <a:r>
              <a:rPr lang="zh-CN" altLang="en-US" sz="3600" b="1" dirty="0" smtClean="0">
                <a:solidFill>
                  <a:srgbClr val="FFFF00"/>
                </a:solidFill>
                <a:effectLst>
                  <a:outerShdw blurRad="38100" dist="38100" dir="2700000" algn="tl">
                    <a:srgbClr val="000000">
                      <a:alpha val="43137"/>
                    </a:srgbClr>
                  </a:outerShdw>
                </a:effectLst>
              </a:rPr>
              <a:t>钻研神的道</a:t>
            </a:r>
            <a:endParaRPr lang="en-US" sz="3600" b="1" dirty="0" smtClean="0">
              <a:solidFill>
                <a:srgbClr val="FFFF00"/>
              </a:solidFill>
              <a:effectLst>
                <a:outerShdw blurRad="38100" dist="38100" dir="2700000" algn="tl">
                  <a:srgbClr val="000000">
                    <a:alpha val="43137"/>
                  </a:srgbClr>
                </a:outerShdw>
              </a:effectLst>
            </a:endParaRPr>
          </a:p>
        </p:txBody>
      </p:sp>
      <p:sp>
        <p:nvSpPr>
          <p:cNvPr id="19" name="TextBox 18"/>
          <p:cNvSpPr txBox="1"/>
          <p:nvPr/>
        </p:nvSpPr>
        <p:spPr>
          <a:xfrm>
            <a:off x="228600" y="1715869"/>
            <a:ext cx="4724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3. </a:t>
            </a:r>
            <a:r>
              <a:rPr lang="zh-CN" altLang="en-US" sz="3600" b="1" dirty="0" smtClean="0">
                <a:solidFill>
                  <a:srgbClr val="FFFF00"/>
                </a:solidFill>
                <a:effectLst>
                  <a:outerShdw blurRad="38100" dist="38100" dir="2700000" algn="tl">
                    <a:srgbClr val="000000">
                      <a:alpha val="43137"/>
                    </a:srgbClr>
                  </a:outerShdw>
                </a:effectLst>
              </a:rPr>
              <a:t>忠于真理</a:t>
            </a:r>
            <a:endParaRPr lang="en-US" sz="3400" b="1" dirty="0" smtClean="0">
              <a:solidFill>
                <a:srgbClr val="FFFF00"/>
              </a:solidFill>
              <a:effectLst>
                <a:outerShdw blurRad="38100" dist="38100" dir="2700000" algn="tl">
                  <a:srgbClr val="000000">
                    <a:alpha val="43137"/>
                  </a:srgbClr>
                </a:outerShdw>
              </a:effectLst>
            </a:endParaRPr>
          </a:p>
        </p:txBody>
      </p:sp>
      <p:sp>
        <p:nvSpPr>
          <p:cNvPr id="20" name="TextBox 19"/>
          <p:cNvSpPr txBox="1"/>
          <p:nvPr/>
        </p:nvSpPr>
        <p:spPr>
          <a:xfrm>
            <a:off x="228600" y="22860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4. </a:t>
            </a:r>
            <a:r>
              <a:rPr lang="zh-CN" altLang="en-US" sz="3600" b="1" dirty="0" smtClean="0">
                <a:solidFill>
                  <a:srgbClr val="FFFF00"/>
                </a:solidFill>
                <a:effectLst>
                  <a:outerShdw blurRad="38100" dist="38100" dir="2700000" algn="tl">
                    <a:srgbClr val="000000">
                      <a:alpha val="43137"/>
                    </a:srgbClr>
                  </a:outerShdw>
                </a:effectLst>
              </a:rPr>
              <a:t>让神做神</a:t>
            </a:r>
            <a:endParaRPr lang="en-US" sz="3600" b="1" dirty="0" smtClean="0">
              <a:solidFill>
                <a:srgbClr val="FFFF00"/>
              </a:solidFill>
              <a:effectLst>
                <a:outerShdw blurRad="38100" dist="38100" dir="2700000" algn="tl">
                  <a:srgbClr val="000000">
                    <a:alpha val="43137"/>
                  </a:srgbClr>
                </a:outerShdw>
              </a:effectLst>
            </a:endParaRPr>
          </a:p>
        </p:txBody>
      </p:sp>
      <p:sp>
        <p:nvSpPr>
          <p:cNvPr id="22" name="TextBox 21"/>
          <p:cNvSpPr txBox="1"/>
          <p:nvPr/>
        </p:nvSpPr>
        <p:spPr>
          <a:xfrm>
            <a:off x="228600" y="28956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5. </a:t>
            </a:r>
            <a:r>
              <a:rPr lang="zh-CN" altLang="en-US" sz="3600" b="1" dirty="0" smtClean="0">
                <a:effectLst>
                  <a:outerShdw blurRad="38100" dist="38100" dir="2700000" algn="tl">
                    <a:srgbClr val="000000">
                      <a:alpha val="43137"/>
                    </a:srgbClr>
                  </a:outerShdw>
                </a:effectLst>
              </a:rPr>
              <a:t>“我的观点是</a:t>
            </a:r>
            <a:r>
              <a:rPr lang="en-US" altLang="zh-CN" sz="3600" b="1" dirty="0" smtClean="0">
                <a:effectLst>
                  <a:outerShdw blurRad="38100" dist="38100" dir="2700000" algn="tl">
                    <a:srgbClr val="000000">
                      <a:alpha val="43137"/>
                    </a:srgbClr>
                  </a:outerShdw>
                </a:effectLst>
              </a:rPr>
              <a:t>…</a:t>
            </a:r>
            <a:r>
              <a:rPr lang="zh-CN" altLang="en-US" sz="3600" b="1" dirty="0" smtClean="0">
                <a:effectLst>
                  <a:outerShdw blurRad="38100" dist="38100" dir="2700000" algn="tl">
                    <a:srgbClr val="000000">
                      <a:alpha val="43137"/>
                    </a:srgbClr>
                  </a:outerShdw>
                </a:effectLst>
              </a:rPr>
              <a:t>”</a:t>
            </a:r>
            <a:endParaRPr lang="en-US" sz="3600" b="1" dirty="0" smtClean="0">
              <a:effectLst>
                <a:outerShdw blurRad="38100" dist="38100" dir="2700000" algn="tl">
                  <a:srgbClr val="000000">
                    <a:alpha val="43137"/>
                  </a:srgbClr>
                </a:outerShdw>
              </a:effectLst>
            </a:endParaRPr>
          </a:p>
        </p:txBody>
      </p:sp>
      <p:sp>
        <p:nvSpPr>
          <p:cNvPr id="23" name="TextBox 22"/>
          <p:cNvSpPr txBox="1"/>
          <p:nvPr/>
        </p:nvSpPr>
        <p:spPr>
          <a:xfrm>
            <a:off x="228600" y="35052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4" name="TextBox 23"/>
          <p:cNvSpPr txBox="1"/>
          <p:nvPr/>
        </p:nvSpPr>
        <p:spPr>
          <a:xfrm>
            <a:off x="228600" y="40386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5" name="TextBox 24"/>
          <p:cNvSpPr txBox="1"/>
          <p:nvPr/>
        </p:nvSpPr>
        <p:spPr>
          <a:xfrm>
            <a:off x="228600" y="47244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6" name="TextBox 25"/>
          <p:cNvSpPr txBox="1"/>
          <p:nvPr/>
        </p:nvSpPr>
        <p:spPr>
          <a:xfrm>
            <a:off x="228600" y="52578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7" name="TextBox 26"/>
          <p:cNvSpPr txBox="1"/>
          <p:nvPr/>
        </p:nvSpPr>
        <p:spPr>
          <a:xfrm>
            <a:off x="228600" y="59436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9" name="Title 1"/>
          <p:cNvSpPr>
            <a:spLocks noGrp="1"/>
          </p:cNvSpPr>
          <p:nvPr>
            <p:ph type="title"/>
          </p:nvPr>
        </p:nvSpPr>
        <p:spPr>
          <a:xfrm>
            <a:off x="0" y="0"/>
            <a:ext cx="9144000" cy="457200"/>
          </a:xfrm>
          <a:solidFill>
            <a:srgbClr val="FFFF00"/>
          </a:solidFill>
          <a:ln w="57150">
            <a:solidFill>
              <a:schemeClr val="tx1"/>
            </a:solidFill>
          </a:ln>
        </p:spPr>
        <p:style>
          <a:lnRef idx="0">
            <a:schemeClr val="dk1"/>
          </a:lnRef>
          <a:fillRef idx="3">
            <a:schemeClr val="dk1"/>
          </a:fillRef>
          <a:effectRef idx="3">
            <a:schemeClr val="dk1"/>
          </a:effectRef>
          <a:fontRef idx="minor">
            <a:schemeClr val="lt1"/>
          </a:fontRef>
        </p:style>
        <p:txBody>
          <a:bodyPr>
            <a:noAutofit/>
          </a:bodyPr>
          <a:lstStyle/>
          <a:p>
            <a:r>
              <a:rPr lang="en-US" sz="2800" b="1" dirty="0" smtClean="0">
                <a:solidFill>
                  <a:schemeClr val="tx1"/>
                </a:solidFill>
                <a:effectLst>
                  <a:outerShdw blurRad="38100" dist="38100" dir="2700000" algn="tl">
                    <a:srgbClr val="000000">
                      <a:alpha val="43137"/>
                    </a:srgbClr>
                  </a:outerShdw>
                </a:effectLst>
              </a:rPr>
              <a:t>“MY OPINION IS…”</a:t>
            </a:r>
            <a:endParaRPr lang="en-US" sz="2800" b="1" dirty="0">
              <a:solidFill>
                <a:schemeClr val="tx1"/>
              </a:solidFill>
              <a:effectLst>
                <a:outerShdw blurRad="38100" dist="38100" dir="2700000" algn="tl">
                  <a:srgbClr val="000000">
                    <a:alpha val="43137"/>
                  </a:srgbClr>
                </a:outerShdw>
              </a:effectLst>
            </a:endParaRPr>
          </a:p>
        </p:txBody>
      </p:sp>
      <p:pic>
        <p:nvPicPr>
          <p:cNvPr id="57346" name="Picture 2" descr="http://i.telegraph.co.uk/telegraph/multimedia/archive/01132/opinion-graphics-2_1132707a.jpg"/>
          <p:cNvPicPr>
            <a:picLocks noChangeAspect="1" noChangeArrowheads="1"/>
          </p:cNvPicPr>
          <p:nvPr/>
        </p:nvPicPr>
        <p:blipFill>
          <a:blip r:embed="rId2" cstate="print"/>
          <a:srcRect/>
          <a:stretch>
            <a:fillRect/>
          </a:stretch>
        </p:blipFill>
        <p:spPr bwMode="auto">
          <a:xfrm>
            <a:off x="5943600" y="5126354"/>
            <a:ext cx="1981200" cy="12976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33400"/>
            <a:ext cx="4572000" cy="533400"/>
          </a:xfrm>
          <a:prstGeom prst="rect">
            <a:avLst/>
          </a:prstGeom>
          <a:solidFill>
            <a:schemeClr val="tx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6" name="Rectangle 5"/>
          <p:cNvSpPr/>
          <p:nvPr/>
        </p:nvSpPr>
        <p:spPr>
          <a:xfrm>
            <a:off x="228600" y="11430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7" name="Rectangle 6"/>
          <p:cNvSpPr/>
          <p:nvPr/>
        </p:nvSpPr>
        <p:spPr>
          <a:xfrm>
            <a:off x="228600" y="17526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8" name="Rectangle 7"/>
          <p:cNvSpPr/>
          <p:nvPr/>
        </p:nvSpPr>
        <p:spPr>
          <a:xfrm>
            <a:off x="228600" y="23622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9" name="Rectangle 8"/>
          <p:cNvSpPr/>
          <p:nvPr/>
        </p:nvSpPr>
        <p:spPr>
          <a:xfrm>
            <a:off x="228600" y="6019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0" name="Rectangle 9"/>
          <p:cNvSpPr/>
          <p:nvPr/>
        </p:nvSpPr>
        <p:spPr>
          <a:xfrm>
            <a:off x="228600" y="54102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1" name="Rectangle 10"/>
          <p:cNvSpPr/>
          <p:nvPr/>
        </p:nvSpPr>
        <p:spPr>
          <a:xfrm>
            <a:off x="228600" y="48006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2" name="Rectangle 11"/>
          <p:cNvSpPr/>
          <p:nvPr/>
        </p:nvSpPr>
        <p:spPr>
          <a:xfrm>
            <a:off x="228600" y="41910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3" name="Rectangle 12"/>
          <p:cNvSpPr/>
          <p:nvPr/>
        </p:nvSpPr>
        <p:spPr>
          <a:xfrm>
            <a:off x="228600" y="3581400"/>
            <a:ext cx="4572000" cy="533400"/>
          </a:xfrm>
          <a:prstGeom prst="rect">
            <a:avLst/>
          </a:prstGeom>
          <a:solidFill>
            <a:srgbClr val="FFFF00"/>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Rectangle 13"/>
          <p:cNvSpPr/>
          <p:nvPr/>
        </p:nvSpPr>
        <p:spPr>
          <a:xfrm>
            <a:off x="228600" y="29718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5" name="Rectangle 14"/>
          <p:cNvSpPr/>
          <p:nvPr/>
        </p:nvSpPr>
        <p:spPr>
          <a:xfrm>
            <a:off x="4876800" y="381000"/>
            <a:ext cx="4038600" cy="6019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TextBox 15"/>
          <p:cNvSpPr txBox="1"/>
          <p:nvPr/>
        </p:nvSpPr>
        <p:spPr>
          <a:xfrm>
            <a:off x="4953000" y="609600"/>
            <a:ext cx="3962400" cy="4401205"/>
          </a:xfrm>
          <a:prstGeom prst="rect">
            <a:avLst/>
          </a:prstGeom>
          <a:noFill/>
        </p:spPr>
        <p:txBody>
          <a:bodyPr wrap="square" rtlCol="0">
            <a:spAutoFit/>
          </a:bodyPr>
          <a:lstStyle/>
          <a:p>
            <a:pPr algn="ctr"/>
            <a:r>
              <a:rPr lang="zh-CN" altLang="en-US" sz="3600" b="1" dirty="0" smtClean="0">
                <a:effectLst>
                  <a:outerShdw blurRad="38100" dist="38100" dir="2700000" algn="tl">
                    <a:srgbClr val="000000">
                      <a:alpha val="43137"/>
                    </a:srgbClr>
                  </a:outerShdw>
                </a:effectLst>
              </a:rPr>
              <a:t>所有的经文都有上下文。问谁写的？写给谁？何时？为什么？哪里？正确答案总能在上下文里找到。</a:t>
            </a:r>
            <a:endParaRPr lang="en-US" sz="3600" b="1" dirty="0" smtClean="0">
              <a:effectLst>
                <a:outerShdw blurRad="38100" dist="38100" dir="2700000" algn="tl">
                  <a:srgbClr val="000000">
                    <a:alpha val="43137"/>
                  </a:srgbClr>
                </a:outerShdw>
              </a:effectLst>
            </a:endParaRPr>
          </a:p>
          <a:p>
            <a:pPr algn="ctr"/>
            <a:endParaRPr lang="en-US" sz="1600" dirty="0" smtClean="0"/>
          </a:p>
          <a:p>
            <a:pPr algn="ctr"/>
            <a:r>
              <a:rPr lang="en-US" sz="1600" dirty="0" smtClean="0"/>
              <a:t>(All verses have a context. Ask who wrote it? To whom? When? Why? Where? The truth is always found in context.)</a:t>
            </a:r>
            <a:endParaRPr lang="en-US" sz="1600" dirty="0">
              <a:effectLst>
                <a:outerShdw blurRad="38100" dist="38100" dir="2700000" algn="tl">
                  <a:srgbClr val="000000">
                    <a:alpha val="43137"/>
                  </a:srgbClr>
                </a:outerShdw>
              </a:effectLst>
              <a:latin typeface="Arial" pitchFamily="34" charset="0"/>
              <a:cs typeface="Arial" pitchFamily="34" charset="0"/>
            </a:endParaRPr>
          </a:p>
        </p:txBody>
      </p:sp>
      <p:sp>
        <p:nvSpPr>
          <p:cNvPr id="17" name="TextBox 16"/>
          <p:cNvSpPr txBox="1"/>
          <p:nvPr/>
        </p:nvSpPr>
        <p:spPr>
          <a:xfrm>
            <a:off x="228600" y="457200"/>
            <a:ext cx="4495800" cy="646331"/>
          </a:xfrm>
          <a:prstGeom prst="rect">
            <a:avLst/>
          </a:prstGeom>
          <a:noFill/>
          <a:ln>
            <a:noFill/>
          </a:ln>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1. </a:t>
            </a:r>
            <a:r>
              <a:rPr lang="zh-CN" altLang="en-US" sz="3600" b="1" dirty="0" smtClean="0">
                <a:solidFill>
                  <a:srgbClr val="FFFF00"/>
                </a:solidFill>
                <a:effectLst>
                  <a:outerShdw blurRad="38100" dist="38100" dir="2700000" algn="tl">
                    <a:srgbClr val="000000">
                      <a:alpha val="43137"/>
                    </a:srgbClr>
                  </a:outerShdw>
                </a:effectLst>
              </a:rPr>
              <a:t>谦卑</a:t>
            </a:r>
            <a:endParaRPr lang="en-US" sz="3600" b="1" dirty="0">
              <a:solidFill>
                <a:srgbClr val="FFFF00"/>
              </a:solidFill>
              <a:effectLst>
                <a:outerShdw blurRad="38100" dist="38100" dir="2700000" algn="tl">
                  <a:srgbClr val="000000">
                    <a:alpha val="43137"/>
                  </a:srgbClr>
                </a:outerShdw>
              </a:effectLst>
            </a:endParaRPr>
          </a:p>
        </p:txBody>
      </p:sp>
      <p:sp>
        <p:nvSpPr>
          <p:cNvPr id="18" name="TextBox 17"/>
          <p:cNvSpPr txBox="1"/>
          <p:nvPr/>
        </p:nvSpPr>
        <p:spPr>
          <a:xfrm>
            <a:off x="228600" y="10668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2. </a:t>
            </a:r>
            <a:r>
              <a:rPr lang="zh-CN" altLang="en-US" sz="3600" b="1" dirty="0" smtClean="0">
                <a:solidFill>
                  <a:srgbClr val="FFFF00"/>
                </a:solidFill>
                <a:effectLst>
                  <a:outerShdw blurRad="38100" dist="38100" dir="2700000" algn="tl">
                    <a:srgbClr val="000000">
                      <a:alpha val="43137"/>
                    </a:srgbClr>
                  </a:outerShdw>
                </a:effectLst>
              </a:rPr>
              <a:t>钻研神的道</a:t>
            </a:r>
            <a:endParaRPr lang="en-US" sz="3600" b="1" dirty="0" smtClean="0">
              <a:solidFill>
                <a:srgbClr val="FFFF00"/>
              </a:solidFill>
              <a:effectLst>
                <a:outerShdw blurRad="38100" dist="38100" dir="2700000" algn="tl">
                  <a:srgbClr val="000000">
                    <a:alpha val="43137"/>
                  </a:srgbClr>
                </a:outerShdw>
              </a:effectLst>
            </a:endParaRPr>
          </a:p>
        </p:txBody>
      </p:sp>
      <p:sp>
        <p:nvSpPr>
          <p:cNvPr id="19" name="TextBox 18"/>
          <p:cNvSpPr txBox="1"/>
          <p:nvPr/>
        </p:nvSpPr>
        <p:spPr>
          <a:xfrm>
            <a:off x="228600" y="1715869"/>
            <a:ext cx="4724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3. </a:t>
            </a:r>
            <a:r>
              <a:rPr lang="zh-CN" altLang="en-US" sz="3600" b="1" dirty="0" smtClean="0">
                <a:solidFill>
                  <a:srgbClr val="FFFF00"/>
                </a:solidFill>
                <a:effectLst>
                  <a:outerShdw blurRad="38100" dist="38100" dir="2700000" algn="tl">
                    <a:srgbClr val="000000">
                      <a:alpha val="43137"/>
                    </a:srgbClr>
                  </a:outerShdw>
                </a:effectLst>
              </a:rPr>
              <a:t>忠于真理</a:t>
            </a:r>
            <a:endParaRPr lang="en-US" sz="3400" b="1" dirty="0" smtClean="0">
              <a:solidFill>
                <a:srgbClr val="FFFF00"/>
              </a:solidFill>
              <a:effectLst>
                <a:outerShdw blurRad="38100" dist="38100" dir="2700000" algn="tl">
                  <a:srgbClr val="000000">
                    <a:alpha val="43137"/>
                  </a:srgbClr>
                </a:outerShdw>
              </a:effectLst>
            </a:endParaRPr>
          </a:p>
        </p:txBody>
      </p:sp>
      <p:sp>
        <p:nvSpPr>
          <p:cNvPr id="20" name="TextBox 19"/>
          <p:cNvSpPr txBox="1"/>
          <p:nvPr/>
        </p:nvSpPr>
        <p:spPr>
          <a:xfrm>
            <a:off x="228600" y="22860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4. </a:t>
            </a:r>
            <a:r>
              <a:rPr lang="zh-CN" altLang="en-US" sz="3600" b="1" dirty="0" smtClean="0">
                <a:solidFill>
                  <a:srgbClr val="FFFF00"/>
                </a:solidFill>
                <a:effectLst>
                  <a:outerShdw blurRad="38100" dist="38100" dir="2700000" algn="tl">
                    <a:srgbClr val="000000">
                      <a:alpha val="43137"/>
                    </a:srgbClr>
                  </a:outerShdw>
                </a:effectLst>
              </a:rPr>
              <a:t>让神做神</a:t>
            </a:r>
            <a:endParaRPr lang="en-US" sz="3600" b="1" dirty="0" smtClean="0">
              <a:solidFill>
                <a:srgbClr val="FFFF00"/>
              </a:solidFill>
              <a:effectLst>
                <a:outerShdw blurRad="38100" dist="38100" dir="2700000" algn="tl">
                  <a:srgbClr val="000000">
                    <a:alpha val="43137"/>
                  </a:srgbClr>
                </a:outerShdw>
              </a:effectLst>
            </a:endParaRPr>
          </a:p>
        </p:txBody>
      </p:sp>
      <p:sp>
        <p:nvSpPr>
          <p:cNvPr id="22" name="TextBox 21"/>
          <p:cNvSpPr txBox="1"/>
          <p:nvPr/>
        </p:nvSpPr>
        <p:spPr>
          <a:xfrm>
            <a:off x="228600" y="28956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5. </a:t>
            </a:r>
            <a:r>
              <a:rPr lang="zh-CN" altLang="en-US" sz="3600" b="1" dirty="0" smtClean="0">
                <a:solidFill>
                  <a:srgbClr val="FFFF00"/>
                </a:solidFill>
                <a:effectLst>
                  <a:outerShdw blurRad="38100" dist="38100" dir="2700000" algn="tl">
                    <a:srgbClr val="000000">
                      <a:alpha val="43137"/>
                    </a:srgbClr>
                  </a:outerShdw>
                </a:effectLst>
              </a:rPr>
              <a:t>“我的观点是</a:t>
            </a:r>
            <a:r>
              <a:rPr lang="en-US" altLang="zh-CN" sz="3600" b="1" dirty="0" smtClean="0">
                <a:solidFill>
                  <a:srgbClr val="FFFF00"/>
                </a:solidFill>
                <a:effectLst>
                  <a:outerShdw blurRad="38100" dist="38100" dir="2700000" algn="tl">
                    <a:srgbClr val="000000">
                      <a:alpha val="43137"/>
                    </a:srgbClr>
                  </a:outerShdw>
                </a:effectLst>
              </a:rPr>
              <a:t>…</a:t>
            </a:r>
            <a:r>
              <a:rPr lang="zh-CN" altLang="en-US" sz="3600" b="1" dirty="0" smtClean="0">
                <a:solidFill>
                  <a:srgbClr val="FFFF00"/>
                </a:solidFill>
                <a:effectLst>
                  <a:outerShdw blurRad="38100" dist="38100" dir="2700000" algn="tl">
                    <a:srgbClr val="000000">
                      <a:alpha val="43137"/>
                    </a:srgbClr>
                  </a:outerShdw>
                </a:effectLst>
              </a:rPr>
              <a:t>”</a:t>
            </a:r>
            <a:endParaRPr lang="en-US" sz="3600" b="1" dirty="0" smtClean="0">
              <a:solidFill>
                <a:srgbClr val="FFFF00"/>
              </a:solidFill>
              <a:effectLst>
                <a:outerShdw blurRad="38100" dist="38100" dir="2700000" algn="tl">
                  <a:srgbClr val="000000">
                    <a:alpha val="43137"/>
                  </a:srgbClr>
                </a:outerShdw>
              </a:effectLst>
            </a:endParaRPr>
          </a:p>
        </p:txBody>
      </p:sp>
      <p:sp>
        <p:nvSpPr>
          <p:cNvPr id="23" name="TextBox 22"/>
          <p:cNvSpPr txBox="1"/>
          <p:nvPr/>
        </p:nvSpPr>
        <p:spPr>
          <a:xfrm>
            <a:off x="228600" y="3505200"/>
            <a:ext cx="48768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6. </a:t>
            </a:r>
            <a:r>
              <a:rPr lang="zh-CN" altLang="en-US" sz="3600" b="1" dirty="0" smtClean="0">
                <a:effectLst>
                  <a:outerShdw blurRad="38100" dist="38100" dir="2700000" algn="tl">
                    <a:srgbClr val="000000">
                      <a:alpha val="43137"/>
                    </a:srgbClr>
                  </a:outerShdw>
                </a:effectLst>
              </a:rPr>
              <a:t>保持上下文</a:t>
            </a:r>
            <a:endParaRPr lang="en-US" sz="3400" b="1" dirty="0" smtClean="0">
              <a:effectLst>
                <a:outerShdw blurRad="38100" dist="38100" dir="2700000" algn="tl">
                  <a:srgbClr val="000000">
                    <a:alpha val="43137"/>
                  </a:srgbClr>
                </a:outerShdw>
              </a:effectLst>
            </a:endParaRPr>
          </a:p>
        </p:txBody>
      </p:sp>
      <p:sp>
        <p:nvSpPr>
          <p:cNvPr id="24" name="TextBox 23"/>
          <p:cNvSpPr txBox="1"/>
          <p:nvPr/>
        </p:nvSpPr>
        <p:spPr>
          <a:xfrm>
            <a:off x="228600" y="40386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5" name="TextBox 24"/>
          <p:cNvSpPr txBox="1"/>
          <p:nvPr/>
        </p:nvSpPr>
        <p:spPr>
          <a:xfrm>
            <a:off x="228600" y="47244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6" name="TextBox 25"/>
          <p:cNvSpPr txBox="1"/>
          <p:nvPr/>
        </p:nvSpPr>
        <p:spPr>
          <a:xfrm>
            <a:off x="228600" y="52578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7" name="TextBox 26"/>
          <p:cNvSpPr txBox="1"/>
          <p:nvPr/>
        </p:nvSpPr>
        <p:spPr>
          <a:xfrm>
            <a:off x="228600" y="59436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9" name="Title 1"/>
          <p:cNvSpPr>
            <a:spLocks noGrp="1"/>
          </p:cNvSpPr>
          <p:nvPr>
            <p:ph type="title"/>
          </p:nvPr>
        </p:nvSpPr>
        <p:spPr>
          <a:xfrm>
            <a:off x="0" y="0"/>
            <a:ext cx="9144000" cy="457200"/>
          </a:xfrm>
          <a:solidFill>
            <a:srgbClr val="FFFF00"/>
          </a:solidFill>
          <a:ln w="57150">
            <a:solidFill>
              <a:schemeClr val="tx1"/>
            </a:solidFill>
          </a:ln>
        </p:spPr>
        <p:style>
          <a:lnRef idx="0">
            <a:schemeClr val="dk1"/>
          </a:lnRef>
          <a:fillRef idx="3">
            <a:schemeClr val="dk1"/>
          </a:fillRef>
          <a:effectRef idx="3">
            <a:schemeClr val="dk1"/>
          </a:effectRef>
          <a:fontRef idx="minor">
            <a:schemeClr val="lt1"/>
          </a:fontRef>
        </p:style>
        <p:txBody>
          <a:bodyPr>
            <a:noAutofit/>
          </a:bodyPr>
          <a:lstStyle/>
          <a:p>
            <a:r>
              <a:rPr lang="en-US" sz="2800" b="1" dirty="0" smtClean="0">
                <a:solidFill>
                  <a:schemeClr val="tx1"/>
                </a:solidFill>
                <a:effectLst>
                  <a:outerShdw blurRad="38100" dist="38100" dir="2700000" algn="tl">
                    <a:srgbClr val="000000">
                      <a:alpha val="43137"/>
                    </a:srgbClr>
                  </a:outerShdw>
                </a:effectLst>
              </a:rPr>
              <a:t>KEEP IT IN CONTEXT</a:t>
            </a:r>
            <a:endParaRPr lang="en-US" sz="2800" b="1" dirty="0">
              <a:solidFill>
                <a:schemeClr val="tx1"/>
              </a:solidFill>
              <a:effectLst>
                <a:outerShdw blurRad="38100" dist="38100" dir="2700000" algn="tl">
                  <a:srgbClr val="000000">
                    <a:alpha val="43137"/>
                  </a:srgbClr>
                </a:outerShdw>
              </a:effectLst>
            </a:endParaRPr>
          </a:p>
        </p:txBody>
      </p:sp>
      <p:pic>
        <p:nvPicPr>
          <p:cNvPr id="30" name="Picture 29" descr="FAQman.jpg"/>
          <p:cNvPicPr>
            <a:picLocks noChangeAspect="1"/>
          </p:cNvPicPr>
          <p:nvPr/>
        </p:nvPicPr>
        <p:blipFill>
          <a:blip r:embed="rId2" cstate="print"/>
          <a:stretch>
            <a:fillRect/>
          </a:stretch>
        </p:blipFill>
        <p:spPr>
          <a:xfrm>
            <a:off x="6400800" y="5181600"/>
            <a:ext cx="1066800" cy="10668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33400"/>
            <a:ext cx="4572000" cy="533400"/>
          </a:xfrm>
          <a:prstGeom prst="rect">
            <a:avLst/>
          </a:prstGeom>
          <a:solidFill>
            <a:schemeClr val="tx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6" name="Rectangle 5"/>
          <p:cNvSpPr/>
          <p:nvPr/>
        </p:nvSpPr>
        <p:spPr>
          <a:xfrm>
            <a:off x="228600" y="11430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7" name="Rectangle 6"/>
          <p:cNvSpPr/>
          <p:nvPr/>
        </p:nvSpPr>
        <p:spPr>
          <a:xfrm>
            <a:off x="228600" y="17526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8" name="Rectangle 7"/>
          <p:cNvSpPr/>
          <p:nvPr/>
        </p:nvSpPr>
        <p:spPr>
          <a:xfrm>
            <a:off x="228600" y="23622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9" name="Rectangle 8"/>
          <p:cNvSpPr/>
          <p:nvPr/>
        </p:nvSpPr>
        <p:spPr>
          <a:xfrm>
            <a:off x="228600" y="6019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0" name="Rectangle 9"/>
          <p:cNvSpPr/>
          <p:nvPr/>
        </p:nvSpPr>
        <p:spPr>
          <a:xfrm>
            <a:off x="228600" y="54102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1" name="Rectangle 10"/>
          <p:cNvSpPr/>
          <p:nvPr/>
        </p:nvSpPr>
        <p:spPr>
          <a:xfrm>
            <a:off x="228600" y="48006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2" name="Rectangle 11"/>
          <p:cNvSpPr/>
          <p:nvPr/>
        </p:nvSpPr>
        <p:spPr>
          <a:xfrm>
            <a:off x="228600" y="4191000"/>
            <a:ext cx="4572000" cy="533400"/>
          </a:xfrm>
          <a:prstGeom prst="rect">
            <a:avLst/>
          </a:prstGeom>
          <a:solidFill>
            <a:srgbClr val="FFFF00"/>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3" name="Rectangle 12"/>
          <p:cNvSpPr/>
          <p:nvPr/>
        </p:nvSpPr>
        <p:spPr>
          <a:xfrm>
            <a:off x="228600" y="35814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Rectangle 13"/>
          <p:cNvSpPr/>
          <p:nvPr/>
        </p:nvSpPr>
        <p:spPr>
          <a:xfrm>
            <a:off x="228600" y="29718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5" name="Rectangle 14"/>
          <p:cNvSpPr/>
          <p:nvPr/>
        </p:nvSpPr>
        <p:spPr>
          <a:xfrm>
            <a:off x="4953000" y="533400"/>
            <a:ext cx="4038600" cy="6019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TextBox 15"/>
          <p:cNvSpPr txBox="1"/>
          <p:nvPr/>
        </p:nvSpPr>
        <p:spPr>
          <a:xfrm>
            <a:off x="4953000" y="609600"/>
            <a:ext cx="3962400" cy="4893647"/>
          </a:xfrm>
          <a:prstGeom prst="rect">
            <a:avLst/>
          </a:prstGeom>
          <a:noFill/>
        </p:spPr>
        <p:txBody>
          <a:bodyPr wrap="square" rtlCol="0">
            <a:spAutoFit/>
          </a:bodyPr>
          <a:lstStyle/>
          <a:p>
            <a:pPr algn="ctr"/>
            <a:r>
              <a:rPr lang="zh-CN" altLang="en-US" sz="4400" b="1" dirty="0" smtClean="0">
                <a:effectLst>
                  <a:outerShdw blurRad="38100" dist="38100" dir="2700000" algn="tl">
                    <a:srgbClr val="000000">
                      <a:alpha val="43137"/>
                    </a:srgbClr>
                  </a:outerShdw>
                </a:effectLst>
              </a:rPr>
              <a:t>只有正确的释经才能带来正确的应用。决不在没有释经的情况下就应用某节经文。</a:t>
            </a:r>
            <a:endParaRPr lang="en-US" sz="4400" b="1" dirty="0" smtClean="0">
              <a:effectLst>
                <a:outerShdw blurRad="38100" dist="38100" dir="2700000" algn="tl">
                  <a:srgbClr val="000000">
                    <a:alpha val="43137"/>
                  </a:srgbClr>
                </a:outerShdw>
              </a:effectLst>
            </a:endParaRPr>
          </a:p>
          <a:p>
            <a:r>
              <a:rPr lang="en-US" sz="1600" dirty="0" smtClean="0"/>
              <a:t>(Only a true interpretation can lead to a true application. Never apply a verse without first interpreting it.)</a:t>
            </a:r>
            <a:endParaRPr lang="en-US" sz="1600" dirty="0">
              <a:effectLst>
                <a:outerShdw blurRad="38100" dist="38100" dir="2700000" algn="tl">
                  <a:srgbClr val="000000">
                    <a:alpha val="43137"/>
                  </a:srgbClr>
                </a:outerShdw>
              </a:effectLst>
              <a:latin typeface="Arial" pitchFamily="34" charset="0"/>
              <a:cs typeface="Arial" pitchFamily="34" charset="0"/>
            </a:endParaRPr>
          </a:p>
        </p:txBody>
      </p:sp>
      <p:sp>
        <p:nvSpPr>
          <p:cNvPr id="17" name="TextBox 16"/>
          <p:cNvSpPr txBox="1"/>
          <p:nvPr/>
        </p:nvSpPr>
        <p:spPr>
          <a:xfrm>
            <a:off x="228600" y="457200"/>
            <a:ext cx="4495800" cy="646331"/>
          </a:xfrm>
          <a:prstGeom prst="rect">
            <a:avLst/>
          </a:prstGeom>
          <a:noFill/>
          <a:ln>
            <a:noFill/>
          </a:ln>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1. </a:t>
            </a:r>
            <a:r>
              <a:rPr lang="zh-CN" altLang="en-US" sz="3600" b="1" dirty="0" smtClean="0">
                <a:solidFill>
                  <a:srgbClr val="FFFF00"/>
                </a:solidFill>
                <a:effectLst>
                  <a:outerShdw blurRad="38100" dist="38100" dir="2700000" algn="tl">
                    <a:srgbClr val="000000">
                      <a:alpha val="43137"/>
                    </a:srgbClr>
                  </a:outerShdw>
                </a:effectLst>
              </a:rPr>
              <a:t>谦卑</a:t>
            </a:r>
            <a:endParaRPr lang="en-US" sz="3600" b="1" dirty="0">
              <a:solidFill>
                <a:srgbClr val="FFFF00"/>
              </a:solidFill>
              <a:effectLst>
                <a:outerShdw blurRad="38100" dist="38100" dir="2700000" algn="tl">
                  <a:srgbClr val="000000">
                    <a:alpha val="43137"/>
                  </a:srgbClr>
                </a:outerShdw>
              </a:effectLst>
            </a:endParaRPr>
          </a:p>
        </p:txBody>
      </p:sp>
      <p:sp>
        <p:nvSpPr>
          <p:cNvPr id="18" name="TextBox 17"/>
          <p:cNvSpPr txBox="1"/>
          <p:nvPr/>
        </p:nvSpPr>
        <p:spPr>
          <a:xfrm>
            <a:off x="228600" y="10668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2. </a:t>
            </a:r>
            <a:r>
              <a:rPr lang="zh-CN" altLang="en-US" sz="3600" b="1" dirty="0" smtClean="0">
                <a:solidFill>
                  <a:srgbClr val="FFFF00"/>
                </a:solidFill>
                <a:effectLst>
                  <a:outerShdw blurRad="38100" dist="38100" dir="2700000" algn="tl">
                    <a:srgbClr val="000000">
                      <a:alpha val="43137"/>
                    </a:srgbClr>
                  </a:outerShdw>
                </a:effectLst>
              </a:rPr>
              <a:t>钻研神的道</a:t>
            </a:r>
            <a:endParaRPr lang="en-US" sz="3600" b="1" dirty="0" smtClean="0">
              <a:solidFill>
                <a:srgbClr val="FFFF00"/>
              </a:solidFill>
              <a:effectLst>
                <a:outerShdw blurRad="38100" dist="38100" dir="2700000" algn="tl">
                  <a:srgbClr val="000000">
                    <a:alpha val="43137"/>
                  </a:srgbClr>
                </a:outerShdw>
              </a:effectLst>
            </a:endParaRPr>
          </a:p>
        </p:txBody>
      </p:sp>
      <p:sp>
        <p:nvSpPr>
          <p:cNvPr id="19" name="TextBox 18"/>
          <p:cNvSpPr txBox="1"/>
          <p:nvPr/>
        </p:nvSpPr>
        <p:spPr>
          <a:xfrm>
            <a:off x="228600" y="1715869"/>
            <a:ext cx="4724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3. </a:t>
            </a:r>
            <a:r>
              <a:rPr lang="zh-CN" altLang="en-US" sz="3600" b="1" dirty="0" smtClean="0">
                <a:solidFill>
                  <a:srgbClr val="FFFF00"/>
                </a:solidFill>
                <a:effectLst>
                  <a:outerShdw blurRad="38100" dist="38100" dir="2700000" algn="tl">
                    <a:srgbClr val="000000">
                      <a:alpha val="43137"/>
                    </a:srgbClr>
                  </a:outerShdw>
                </a:effectLst>
              </a:rPr>
              <a:t>忠于真理</a:t>
            </a:r>
            <a:endParaRPr lang="en-US" sz="3400" b="1" dirty="0" smtClean="0">
              <a:solidFill>
                <a:srgbClr val="FFFF00"/>
              </a:solidFill>
              <a:effectLst>
                <a:outerShdw blurRad="38100" dist="38100" dir="2700000" algn="tl">
                  <a:srgbClr val="000000">
                    <a:alpha val="43137"/>
                  </a:srgbClr>
                </a:outerShdw>
              </a:effectLst>
            </a:endParaRPr>
          </a:p>
        </p:txBody>
      </p:sp>
      <p:sp>
        <p:nvSpPr>
          <p:cNvPr id="20" name="TextBox 19"/>
          <p:cNvSpPr txBox="1"/>
          <p:nvPr/>
        </p:nvSpPr>
        <p:spPr>
          <a:xfrm>
            <a:off x="228600" y="22860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4. </a:t>
            </a:r>
            <a:r>
              <a:rPr lang="zh-CN" altLang="en-US" sz="3600" b="1" dirty="0" smtClean="0">
                <a:solidFill>
                  <a:srgbClr val="FFFF00"/>
                </a:solidFill>
                <a:effectLst>
                  <a:outerShdw blurRad="38100" dist="38100" dir="2700000" algn="tl">
                    <a:srgbClr val="000000">
                      <a:alpha val="43137"/>
                    </a:srgbClr>
                  </a:outerShdw>
                </a:effectLst>
              </a:rPr>
              <a:t>让神做神</a:t>
            </a:r>
            <a:endParaRPr lang="en-US" sz="3600" b="1" dirty="0" smtClean="0">
              <a:solidFill>
                <a:srgbClr val="FFFF00"/>
              </a:solidFill>
              <a:effectLst>
                <a:outerShdw blurRad="38100" dist="38100" dir="2700000" algn="tl">
                  <a:srgbClr val="000000">
                    <a:alpha val="43137"/>
                  </a:srgbClr>
                </a:outerShdw>
              </a:effectLst>
            </a:endParaRPr>
          </a:p>
        </p:txBody>
      </p:sp>
      <p:sp>
        <p:nvSpPr>
          <p:cNvPr id="22" name="TextBox 21"/>
          <p:cNvSpPr txBox="1"/>
          <p:nvPr/>
        </p:nvSpPr>
        <p:spPr>
          <a:xfrm>
            <a:off x="228600" y="28956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5. </a:t>
            </a:r>
            <a:r>
              <a:rPr lang="zh-CN" altLang="en-US" sz="3600" b="1" dirty="0" smtClean="0">
                <a:solidFill>
                  <a:srgbClr val="FFFF00"/>
                </a:solidFill>
                <a:effectLst>
                  <a:outerShdw blurRad="38100" dist="38100" dir="2700000" algn="tl">
                    <a:srgbClr val="000000">
                      <a:alpha val="43137"/>
                    </a:srgbClr>
                  </a:outerShdw>
                </a:effectLst>
              </a:rPr>
              <a:t>“我的观点是</a:t>
            </a:r>
            <a:r>
              <a:rPr lang="en-US" altLang="zh-CN" sz="3600" b="1" dirty="0" smtClean="0">
                <a:solidFill>
                  <a:srgbClr val="FFFF00"/>
                </a:solidFill>
                <a:effectLst>
                  <a:outerShdw blurRad="38100" dist="38100" dir="2700000" algn="tl">
                    <a:srgbClr val="000000">
                      <a:alpha val="43137"/>
                    </a:srgbClr>
                  </a:outerShdw>
                </a:effectLst>
              </a:rPr>
              <a:t>…</a:t>
            </a:r>
            <a:r>
              <a:rPr lang="zh-CN" altLang="en-US" sz="3600" b="1" dirty="0" smtClean="0">
                <a:solidFill>
                  <a:srgbClr val="FFFF00"/>
                </a:solidFill>
                <a:effectLst>
                  <a:outerShdw blurRad="38100" dist="38100" dir="2700000" algn="tl">
                    <a:srgbClr val="000000">
                      <a:alpha val="43137"/>
                    </a:srgbClr>
                  </a:outerShdw>
                </a:effectLst>
              </a:rPr>
              <a:t>”</a:t>
            </a:r>
            <a:endParaRPr lang="en-US" sz="3600" b="1" dirty="0" smtClean="0">
              <a:solidFill>
                <a:srgbClr val="FFFF00"/>
              </a:solidFill>
              <a:effectLst>
                <a:outerShdw blurRad="38100" dist="38100" dir="2700000" algn="tl">
                  <a:srgbClr val="000000">
                    <a:alpha val="43137"/>
                  </a:srgbClr>
                </a:outerShdw>
              </a:effectLst>
            </a:endParaRPr>
          </a:p>
        </p:txBody>
      </p:sp>
      <p:sp>
        <p:nvSpPr>
          <p:cNvPr id="23" name="TextBox 22"/>
          <p:cNvSpPr txBox="1"/>
          <p:nvPr/>
        </p:nvSpPr>
        <p:spPr>
          <a:xfrm>
            <a:off x="228600" y="3505200"/>
            <a:ext cx="4876800" cy="116955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6. </a:t>
            </a:r>
            <a:r>
              <a:rPr lang="zh-CN" altLang="en-US" sz="3600" b="1" dirty="0" smtClean="0">
                <a:solidFill>
                  <a:srgbClr val="FFFF00"/>
                </a:solidFill>
                <a:effectLst>
                  <a:outerShdw blurRad="38100" dist="38100" dir="2700000" algn="tl">
                    <a:srgbClr val="000000">
                      <a:alpha val="43137"/>
                    </a:srgbClr>
                  </a:outerShdw>
                </a:effectLst>
              </a:rPr>
              <a:t>保持上下文</a:t>
            </a:r>
            <a:endParaRPr lang="en-US" sz="3400" b="1" dirty="0" smtClean="0">
              <a:solidFill>
                <a:srgbClr val="FFFF00"/>
              </a:solidFill>
              <a:effectLst>
                <a:outerShdw blurRad="38100" dist="38100" dir="2700000" algn="tl">
                  <a:srgbClr val="000000">
                    <a:alpha val="43137"/>
                  </a:srgbClr>
                </a:outerShdw>
              </a:effectLst>
            </a:endParaRPr>
          </a:p>
          <a:p>
            <a:endParaRPr lang="en-US" sz="3400" dirty="0" smtClean="0">
              <a:solidFill>
                <a:srgbClr val="F1F53D"/>
              </a:solidFill>
              <a:effectLst>
                <a:outerShdw blurRad="38100" dist="38100" dir="2700000" algn="tl">
                  <a:srgbClr val="000000">
                    <a:alpha val="43137"/>
                  </a:srgbClr>
                </a:outerShdw>
              </a:effectLst>
            </a:endParaRPr>
          </a:p>
        </p:txBody>
      </p:sp>
      <p:sp>
        <p:nvSpPr>
          <p:cNvPr id="24" name="TextBox 23"/>
          <p:cNvSpPr txBox="1"/>
          <p:nvPr/>
        </p:nvSpPr>
        <p:spPr>
          <a:xfrm>
            <a:off x="228600" y="4114800"/>
            <a:ext cx="4724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7. </a:t>
            </a:r>
            <a:r>
              <a:rPr lang="zh-CN" altLang="en-US" sz="3600" b="1" dirty="0" smtClean="0">
                <a:effectLst>
                  <a:outerShdw blurRad="38100" dist="38100" dir="2700000" algn="tl">
                    <a:srgbClr val="000000">
                      <a:alpha val="43137"/>
                    </a:srgbClr>
                  </a:outerShdw>
                </a:effectLst>
              </a:rPr>
              <a:t>首先释经</a:t>
            </a:r>
            <a:endParaRPr lang="en-US" sz="3600" b="1" dirty="0" smtClean="0">
              <a:effectLst>
                <a:outerShdw blurRad="38100" dist="38100" dir="2700000" algn="tl">
                  <a:srgbClr val="000000">
                    <a:alpha val="43137"/>
                  </a:srgbClr>
                </a:outerShdw>
              </a:effectLst>
            </a:endParaRPr>
          </a:p>
        </p:txBody>
      </p:sp>
      <p:sp>
        <p:nvSpPr>
          <p:cNvPr id="25" name="TextBox 24"/>
          <p:cNvSpPr txBox="1"/>
          <p:nvPr/>
        </p:nvSpPr>
        <p:spPr>
          <a:xfrm>
            <a:off x="228600" y="47244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6" name="TextBox 25"/>
          <p:cNvSpPr txBox="1"/>
          <p:nvPr/>
        </p:nvSpPr>
        <p:spPr>
          <a:xfrm>
            <a:off x="228600" y="52578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7" name="TextBox 26"/>
          <p:cNvSpPr txBox="1"/>
          <p:nvPr/>
        </p:nvSpPr>
        <p:spPr>
          <a:xfrm>
            <a:off x="228600" y="59436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30" name="Title 1"/>
          <p:cNvSpPr>
            <a:spLocks noGrp="1"/>
          </p:cNvSpPr>
          <p:nvPr>
            <p:ph type="title"/>
          </p:nvPr>
        </p:nvSpPr>
        <p:spPr>
          <a:xfrm>
            <a:off x="0" y="0"/>
            <a:ext cx="9144000" cy="457200"/>
          </a:xfrm>
          <a:solidFill>
            <a:srgbClr val="FFFF00"/>
          </a:solidFill>
          <a:ln w="57150">
            <a:solidFill>
              <a:schemeClr val="tx1"/>
            </a:solidFill>
          </a:ln>
        </p:spPr>
        <p:style>
          <a:lnRef idx="0">
            <a:schemeClr val="dk1"/>
          </a:lnRef>
          <a:fillRef idx="3">
            <a:schemeClr val="dk1"/>
          </a:fillRef>
          <a:effectRef idx="3">
            <a:schemeClr val="dk1"/>
          </a:effectRef>
          <a:fontRef idx="minor">
            <a:schemeClr val="lt1"/>
          </a:fontRef>
        </p:style>
        <p:txBody>
          <a:bodyPr>
            <a:noAutofit/>
          </a:bodyPr>
          <a:lstStyle/>
          <a:p>
            <a:r>
              <a:rPr lang="en-US" sz="2800" b="1" dirty="0" smtClean="0">
                <a:solidFill>
                  <a:schemeClr val="tx1"/>
                </a:solidFill>
                <a:effectLst>
                  <a:outerShdw blurRad="38100" dist="38100" dir="2700000" algn="tl">
                    <a:srgbClr val="000000">
                      <a:alpha val="43137"/>
                    </a:srgbClr>
                  </a:outerShdw>
                </a:effectLst>
              </a:rPr>
              <a:t>INTERPRET FIRST</a:t>
            </a:r>
            <a:endParaRPr lang="en-US" sz="2800" b="1" dirty="0">
              <a:solidFill>
                <a:schemeClr val="tx1"/>
              </a:solidFill>
              <a:effectLst>
                <a:outerShdw blurRad="38100" dist="38100" dir="2700000" algn="tl">
                  <a:srgbClr val="000000">
                    <a:alpha val="43137"/>
                  </a:srgbClr>
                </a:outerShdw>
              </a:effectLst>
            </a:endParaRPr>
          </a:p>
        </p:txBody>
      </p:sp>
      <p:pic>
        <p:nvPicPr>
          <p:cNvPr id="55298" name="Picture 2" descr="http://trinitypastor.files.wordpress.com/2008/11/bible.jpg"/>
          <p:cNvPicPr>
            <a:picLocks noChangeAspect="1" noChangeArrowheads="1"/>
          </p:cNvPicPr>
          <p:nvPr/>
        </p:nvPicPr>
        <p:blipFill>
          <a:blip r:embed="rId2" cstate="print"/>
          <a:srcRect/>
          <a:stretch>
            <a:fillRect/>
          </a:stretch>
        </p:blipFill>
        <p:spPr bwMode="auto">
          <a:xfrm>
            <a:off x="7391400" y="5334000"/>
            <a:ext cx="1393581" cy="10709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33400"/>
            <a:ext cx="4572000" cy="533400"/>
          </a:xfrm>
          <a:prstGeom prst="rect">
            <a:avLst/>
          </a:prstGeom>
          <a:solidFill>
            <a:schemeClr val="tx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6" name="Rectangle 5"/>
          <p:cNvSpPr/>
          <p:nvPr/>
        </p:nvSpPr>
        <p:spPr>
          <a:xfrm>
            <a:off x="228600" y="11430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7" name="Rectangle 6"/>
          <p:cNvSpPr/>
          <p:nvPr/>
        </p:nvSpPr>
        <p:spPr>
          <a:xfrm>
            <a:off x="228600" y="17526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8" name="Rectangle 7"/>
          <p:cNvSpPr/>
          <p:nvPr/>
        </p:nvSpPr>
        <p:spPr>
          <a:xfrm>
            <a:off x="228600" y="23622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9" name="Rectangle 8"/>
          <p:cNvSpPr/>
          <p:nvPr/>
        </p:nvSpPr>
        <p:spPr>
          <a:xfrm>
            <a:off x="228600" y="6019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0" name="Rectangle 9"/>
          <p:cNvSpPr/>
          <p:nvPr/>
        </p:nvSpPr>
        <p:spPr>
          <a:xfrm>
            <a:off x="228600" y="54102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1" name="Rectangle 10"/>
          <p:cNvSpPr/>
          <p:nvPr/>
        </p:nvSpPr>
        <p:spPr>
          <a:xfrm>
            <a:off x="228600" y="4800600"/>
            <a:ext cx="4572000" cy="533400"/>
          </a:xfrm>
          <a:prstGeom prst="rect">
            <a:avLst/>
          </a:prstGeom>
          <a:solidFill>
            <a:srgbClr val="FFFF00"/>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2" name="Rectangle 11"/>
          <p:cNvSpPr/>
          <p:nvPr/>
        </p:nvSpPr>
        <p:spPr>
          <a:xfrm>
            <a:off x="228600" y="41910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3" name="Rectangle 12"/>
          <p:cNvSpPr/>
          <p:nvPr/>
        </p:nvSpPr>
        <p:spPr>
          <a:xfrm>
            <a:off x="228600" y="35814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Rectangle 13"/>
          <p:cNvSpPr/>
          <p:nvPr/>
        </p:nvSpPr>
        <p:spPr>
          <a:xfrm>
            <a:off x="228600" y="29718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5" name="Rectangle 14"/>
          <p:cNvSpPr/>
          <p:nvPr/>
        </p:nvSpPr>
        <p:spPr>
          <a:xfrm>
            <a:off x="4953000" y="533400"/>
            <a:ext cx="4038600" cy="6019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TextBox 15"/>
          <p:cNvSpPr txBox="1"/>
          <p:nvPr/>
        </p:nvSpPr>
        <p:spPr>
          <a:xfrm>
            <a:off x="5029200" y="609600"/>
            <a:ext cx="3886200" cy="4154984"/>
          </a:xfrm>
          <a:prstGeom prst="rect">
            <a:avLst/>
          </a:prstGeom>
          <a:noFill/>
        </p:spPr>
        <p:txBody>
          <a:bodyPr wrap="square" rtlCol="0">
            <a:spAutoFit/>
          </a:bodyPr>
          <a:lstStyle/>
          <a:p>
            <a:pPr algn="ctr"/>
            <a:r>
              <a:rPr lang="zh-CN" altLang="en-US" sz="4000" b="1" dirty="0" smtClean="0">
                <a:effectLst>
                  <a:outerShdw blurRad="38100" dist="38100" dir="2700000" algn="tl">
                    <a:srgbClr val="000000">
                      <a:alpha val="43137"/>
                    </a:srgbClr>
                  </a:outerShdw>
                </a:effectLst>
              </a:rPr>
              <a:t>总是根据原始的文化，语言和情形，而非你的国情和文化背景去释经。</a:t>
            </a:r>
            <a:endParaRPr lang="en-US" sz="4000" b="1" dirty="0" smtClean="0">
              <a:effectLst>
                <a:outerShdw blurRad="38100" dist="38100" dir="2700000" algn="tl">
                  <a:srgbClr val="000000">
                    <a:alpha val="43137"/>
                  </a:srgbClr>
                </a:outerShdw>
              </a:effectLst>
            </a:endParaRPr>
          </a:p>
          <a:p>
            <a:pPr algn="ctr"/>
            <a:endParaRPr lang="en-US" sz="1600" dirty="0" smtClean="0"/>
          </a:p>
          <a:p>
            <a:pPr algn="ctr"/>
            <a:r>
              <a:rPr lang="en-US" sz="1600" dirty="0" smtClean="0"/>
              <a:t>(Always interpret Scripture in light of the original culture, language and situation instead of your national background.)</a:t>
            </a:r>
            <a:endParaRPr lang="en-US" sz="1600" dirty="0">
              <a:effectLst>
                <a:outerShdw blurRad="38100" dist="38100" dir="2700000" algn="tl">
                  <a:srgbClr val="000000">
                    <a:alpha val="43137"/>
                  </a:srgbClr>
                </a:outerShdw>
              </a:effectLst>
              <a:latin typeface="Arial" pitchFamily="34" charset="0"/>
              <a:cs typeface="Arial" pitchFamily="34" charset="0"/>
            </a:endParaRPr>
          </a:p>
        </p:txBody>
      </p:sp>
      <p:sp>
        <p:nvSpPr>
          <p:cNvPr id="17" name="TextBox 16"/>
          <p:cNvSpPr txBox="1"/>
          <p:nvPr/>
        </p:nvSpPr>
        <p:spPr>
          <a:xfrm>
            <a:off x="228600" y="457200"/>
            <a:ext cx="4495800" cy="646331"/>
          </a:xfrm>
          <a:prstGeom prst="rect">
            <a:avLst/>
          </a:prstGeom>
          <a:noFill/>
          <a:ln>
            <a:noFill/>
          </a:ln>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1. </a:t>
            </a:r>
            <a:r>
              <a:rPr lang="zh-CN" altLang="en-US" sz="3600" b="1" dirty="0" smtClean="0">
                <a:solidFill>
                  <a:srgbClr val="FFFF00"/>
                </a:solidFill>
                <a:effectLst>
                  <a:outerShdw blurRad="38100" dist="38100" dir="2700000" algn="tl">
                    <a:srgbClr val="000000">
                      <a:alpha val="43137"/>
                    </a:srgbClr>
                  </a:outerShdw>
                </a:effectLst>
              </a:rPr>
              <a:t>谦卑</a:t>
            </a:r>
            <a:endParaRPr lang="en-US" sz="3600" b="1" dirty="0">
              <a:solidFill>
                <a:srgbClr val="FFFF00"/>
              </a:solidFill>
              <a:effectLst>
                <a:outerShdw blurRad="38100" dist="38100" dir="2700000" algn="tl">
                  <a:srgbClr val="000000">
                    <a:alpha val="43137"/>
                  </a:srgbClr>
                </a:outerShdw>
              </a:effectLst>
            </a:endParaRPr>
          </a:p>
        </p:txBody>
      </p:sp>
      <p:sp>
        <p:nvSpPr>
          <p:cNvPr id="18" name="TextBox 17"/>
          <p:cNvSpPr txBox="1"/>
          <p:nvPr/>
        </p:nvSpPr>
        <p:spPr>
          <a:xfrm>
            <a:off x="228600" y="10668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2. </a:t>
            </a:r>
            <a:r>
              <a:rPr lang="zh-CN" altLang="en-US" sz="3600" b="1" dirty="0" smtClean="0">
                <a:solidFill>
                  <a:srgbClr val="FFFF00"/>
                </a:solidFill>
                <a:effectLst>
                  <a:outerShdw blurRad="38100" dist="38100" dir="2700000" algn="tl">
                    <a:srgbClr val="000000">
                      <a:alpha val="43137"/>
                    </a:srgbClr>
                  </a:outerShdw>
                </a:effectLst>
              </a:rPr>
              <a:t>钻研神的道</a:t>
            </a:r>
            <a:endParaRPr lang="en-US" sz="3600" b="1" dirty="0" smtClean="0">
              <a:solidFill>
                <a:srgbClr val="FFFF00"/>
              </a:solidFill>
              <a:effectLst>
                <a:outerShdw blurRad="38100" dist="38100" dir="2700000" algn="tl">
                  <a:srgbClr val="000000">
                    <a:alpha val="43137"/>
                  </a:srgbClr>
                </a:outerShdw>
              </a:effectLst>
            </a:endParaRPr>
          </a:p>
        </p:txBody>
      </p:sp>
      <p:sp>
        <p:nvSpPr>
          <p:cNvPr id="19" name="TextBox 18"/>
          <p:cNvSpPr txBox="1"/>
          <p:nvPr/>
        </p:nvSpPr>
        <p:spPr>
          <a:xfrm>
            <a:off x="228600" y="1715869"/>
            <a:ext cx="4724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3. </a:t>
            </a:r>
            <a:r>
              <a:rPr lang="zh-CN" altLang="en-US" sz="3600" b="1" dirty="0" smtClean="0">
                <a:solidFill>
                  <a:srgbClr val="FFFF00"/>
                </a:solidFill>
                <a:effectLst>
                  <a:outerShdw blurRad="38100" dist="38100" dir="2700000" algn="tl">
                    <a:srgbClr val="000000">
                      <a:alpha val="43137"/>
                    </a:srgbClr>
                  </a:outerShdw>
                </a:effectLst>
              </a:rPr>
              <a:t>忠于真理</a:t>
            </a:r>
            <a:endParaRPr lang="en-US" sz="3400" b="1" dirty="0" smtClean="0">
              <a:solidFill>
                <a:srgbClr val="FFFF00"/>
              </a:solidFill>
              <a:effectLst>
                <a:outerShdw blurRad="38100" dist="38100" dir="2700000" algn="tl">
                  <a:srgbClr val="000000">
                    <a:alpha val="43137"/>
                  </a:srgbClr>
                </a:outerShdw>
              </a:effectLst>
            </a:endParaRPr>
          </a:p>
        </p:txBody>
      </p:sp>
      <p:sp>
        <p:nvSpPr>
          <p:cNvPr id="20" name="TextBox 19"/>
          <p:cNvSpPr txBox="1"/>
          <p:nvPr/>
        </p:nvSpPr>
        <p:spPr>
          <a:xfrm>
            <a:off x="228600" y="2286000"/>
            <a:ext cx="44958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4. </a:t>
            </a:r>
            <a:r>
              <a:rPr lang="zh-CN" altLang="en-US" sz="3600" b="1" dirty="0" smtClean="0">
                <a:solidFill>
                  <a:srgbClr val="FFFF00"/>
                </a:solidFill>
                <a:effectLst>
                  <a:outerShdw blurRad="38100" dist="38100" dir="2700000" algn="tl">
                    <a:srgbClr val="000000">
                      <a:alpha val="43137"/>
                    </a:srgbClr>
                  </a:outerShdw>
                </a:effectLst>
              </a:rPr>
              <a:t>让神做神</a:t>
            </a:r>
            <a:endParaRPr lang="en-US" sz="3600" b="1" dirty="0" smtClean="0">
              <a:solidFill>
                <a:srgbClr val="FFFF00"/>
              </a:solidFill>
              <a:effectLst>
                <a:outerShdw blurRad="38100" dist="38100" dir="2700000" algn="tl">
                  <a:srgbClr val="000000">
                    <a:alpha val="43137"/>
                  </a:srgbClr>
                </a:outerShdw>
              </a:effectLst>
            </a:endParaRPr>
          </a:p>
        </p:txBody>
      </p:sp>
      <p:sp>
        <p:nvSpPr>
          <p:cNvPr id="22" name="TextBox 21"/>
          <p:cNvSpPr txBox="1"/>
          <p:nvPr/>
        </p:nvSpPr>
        <p:spPr>
          <a:xfrm>
            <a:off x="228600" y="28956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5. </a:t>
            </a:r>
            <a:r>
              <a:rPr lang="zh-CN" altLang="en-US" sz="3600" b="1" dirty="0" smtClean="0">
                <a:solidFill>
                  <a:srgbClr val="FFFF00"/>
                </a:solidFill>
                <a:effectLst>
                  <a:outerShdw blurRad="38100" dist="38100" dir="2700000" algn="tl">
                    <a:srgbClr val="000000">
                      <a:alpha val="43137"/>
                    </a:srgbClr>
                  </a:outerShdw>
                </a:effectLst>
              </a:rPr>
              <a:t>“我的观点是</a:t>
            </a:r>
            <a:r>
              <a:rPr lang="en-US" altLang="zh-CN" sz="3600" b="1" dirty="0" smtClean="0">
                <a:solidFill>
                  <a:srgbClr val="FFFF00"/>
                </a:solidFill>
                <a:effectLst>
                  <a:outerShdw blurRad="38100" dist="38100" dir="2700000" algn="tl">
                    <a:srgbClr val="000000">
                      <a:alpha val="43137"/>
                    </a:srgbClr>
                  </a:outerShdw>
                </a:effectLst>
              </a:rPr>
              <a:t>…</a:t>
            </a:r>
            <a:r>
              <a:rPr lang="zh-CN" altLang="en-US" sz="3600" b="1" dirty="0" smtClean="0">
                <a:solidFill>
                  <a:srgbClr val="FFFF00"/>
                </a:solidFill>
                <a:effectLst>
                  <a:outerShdw blurRad="38100" dist="38100" dir="2700000" algn="tl">
                    <a:srgbClr val="000000">
                      <a:alpha val="43137"/>
                    </a:srgbClr>
                  </a:outerShdw>
                </a:effectLst>
              </a:rPr>
              <a:t>”</a:t>
            </a:r>
            <a:endParaRPr lang="en-US" sz="3600" b="1" dirty="0" smtClean="0">
              <a:solidFill>
                <a:srgbClr val="FFFF00"/>
              </a:solidFill>
              <a:effectLst>
                <a:outerShdw blurRad="38100" dist="38100" dir="2700000" algn="tl">
                  <a:srgbClr val="000000">
                    <a:alpha val="43137"/>
                  </a:srgbClr>
                </a:outerShdw>
              </a:effectLst>
            </a:endParaRPr>
          </a:p>
        </p:txBody>
      </p:sp>
      <p:sp>
        <p:nvSpPr>
          <p:cNvPr id="23" name="TextBox 22"/>
          <p:cNvSpPr txBox="1"/>
          <p:nvPr/>
        </p:nvSpPr>
        <p:spPr>
          <a:xfrm>
            <a:off x="228600" y="3505200"/>
            <a:ext cx="4876800" cy="707886"/>
          </a:xfrm>
          <a:prstGeom prst="rect">
            <a:avLst/>
          </a:prstGeom>
          <a:noFill/>
        </p:spPr>
        <p:txBody>
          <a:bodyPr wrap="square" rtlCol="0">
            <a:spAutoFit/>
          </a:bodyPr>
          <a:lstStyle/>
          <a:p>
            <a:r>
              <a:rPr lang="en-US" sz="4000" b="1" dirty="0" smtClean="0">
                <a:solidFill>
                  <a:srgbClr val="FFFF00"/>
                </a:solidFill>
                <a:effectLst>
                  <a:outerShdw blurRad="38100" dist="38100" dir="2700000" algn="tl">
                    <a:srgbClr val="000000">
                      <a:alpha val="43137"/>
                    </a:srgbClr>
                  </a:outerShdw>
                </a:effectLst>
              </a:rPr>
              <a:t>6. </a:t>
            </a:r>
            <a:r>
              <a:rPr lang="zh-CN" altLang="en-US" sz="4000" b="1" dirty="0" smtClean="0">
                <a:solidFill>
                  <a:srgbClr val="FFFF00"/>
                </a:solidFill>
                <a:effectLst>
                  <a:outerShdw blurRad="38100" dist="38100" dir="2700000" algn="tl">
                    <a:srgbClr val="000000">
                      <a:alpha val="43137"/>
                    </a:srgbClr>
                  </a:outerShdw>
                </a:effectLst>
              </a:rPr>
              <a:t>保持上下文</a:t>
            </a:r>
            <a:endParaRPr lang="en-US" sz="4000" b="1" dirty="0" smtClean="0">
              <a:solidFill>
                <a:srgbClr val="FFFF00"/>
              </a:solidFill>
              <a:effectLst>
                <a:outerShdw blurRad="38100" dist="38100" dir="2700000" algn="tl">
                  <a:srgbClr val="000000">
                    <a:alpha val="43137"/>
                  </a:srgbClr>
                </a:outerShdw>
              </a:effectLst>
            </a:endParaRPr>
          </a:p>
        </p:txBody>
      </p:sp>
      <p:sp>
        <p:nvSpPr>
          <p:cNvPr id="24" name="TextBox 23"/>
          <p:cNvSpPr txBox="1"/>
          <p:nvPr/>
        </p:nvSpPr>
        <p:spPr>
          <a:xfrm>
            <a:off x="228600" y="4114800"/>
            <a:ext cx="50292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7. </a:t>
            </a:r>
            <a:r>
              <a:rPr lang="zh-CN" altLang="en-US" sz="3600" b="1" dirty="0" smtClean="0">
                <a:solidFill>
                  <a:srgbClr val="FFFF00"/>
                </a:solidFill>
                <a:effectLst>
                  <a:outerShdw blurRad="38100" dist="38100" dir="2700000" algn="tl">
                    <a:srgbClr val="000000">
                      <a:alpha val="43137"/>
                    </a:srgbClr>
                  </a:outerShdw>
                </a:effectLst>
              </a:rPr>
              <a:t>首先释经</a:t>
            </a:r>
            <a:endParaRPr lang="en-US" sz="3600" b="1" dirty="0" smtClean="0">
              <a:solidFill>
                <a:srgbClr val="FFFF00"/>
              </a:solidFill>
              <a:effectLst>
                <a:outerShdw blurRad="38100" dist="38100" dir="2700000" algn="tl">
                  <a:srgbClr val="000000">
                    <a:alpha val="43137"/>
                  </a:srgbClr>
                </a:outerShdw>
              </a:effectLst>
            </a:endParaRPr>
          </a:p>
        </p:txBody>
      </p:sp>
      <p:sp>
        <p:nvSpPr>
          <p:cNvPr id="25" name="TextBox 24"/>
          <p:cNvSpPr txBox="1"/>
          <p:nvPr/>
        </p:nvSpPr>
        <p:spPr>
          <a:xfrm>
            <a:off x="228600" y="4724400"/>
            <a:ext cx="45720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8. </a:t>
            </a:r>
            <a:r>
              <a:rPr lang="zh-CN" altLang="en-US" sz="3600" b="1" dirty="0" smtClean="0">
                <a:effectLst>
                  <a:outerShdw blurRad="38100" dist="38100" dir="2700000" algn="tl">
                    <a:srgbClr val="000000">
                      <a:alpha val="43137"/>
                    </a:srgbClr>
                  </a:outerShdw>
                </a:effectLst>
              </a:rPr>
              <a:t>原始背景</a:t>
            </a:r>
            <a:endParaRPr lang="en-US" sz="3600" b="1" dirty="0" smtClean="0">
              <a:effectLst>
                <a:outerShdw blurRad="38100" dist="38100" dir="2700000" algn="tl">
                  <a:srgbClr val="000000">
                    <a:alpha val="43137"/>
                  </a:srgbClr>
                </a:outerShdw>
              </a:effectLst>
            </a:endParaRPr>
          </a:p>
        </p:txBody>
      </p:sp>
      <p:sp>
        <p:nvSpPr>
          <p:cNvPr id="26" name="TextBox 25"/>
          <p:cNvSpPr txBox="1"/>
          <p:nvPr/>
        </p:nvSpPr>
        <p:spPr>
          <a:xfrm>
            <a:off x="228600" y="52578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7" name="TextBox 26"/>
          <p:cNvSpPr txBox="1"/>
          <p:nvPr/>
        </p:nvSpPr>
        <p:spPr>
          <a:xfrm>
            <a:off x="228600" y="59436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9" name="Title 1"/>
          <p:cNvSpPr>
            <a:spLocks noGrp="1"/>
          </p:cNvSpPr>
          <p:nvPr>
            <p:ph type="title"/>
          </p:nvPr>
        </p:nvSpPr>
        <p:spPr>
          <a:xfrm>
            <a:off x="0" y="0"/>
            <a:ext cx="9144000" cy="457200"/>
          </a:xfrm>
          <a:solidFill>
            <a:srgbClr val="FFFF00"/>
          </a:solidFill>
          <a:ln w="57150">
            <a:solidFill>
              <a:schemeClr val="tx1"/>
            </a:solidFill>
          </a:ln>
        </p:spPr>
        <p:style>
          <a:lnRef idx="0">
            <a:schemeClr val="dk1"/>
          </a:lnRef>
          <a:fillRef idx="3">
            <a:schemeClr val="dk1"/>
          </a:fillRef>
          <a:effectRef idx="3">
            <a:schemeClr val="dk1"/>
          </a:effectRef>
          <a:fontRef idx="minor">
            <a:schemeClr val="lt1"/>
          </a:fontRef>
        </p:style>
        <p:txBody>
          <a:bodyPr>
            <a:noAutofit/>
          </a:bodyPr>
          <a:lstStyle/>
          <a:p>
            <a:r>
              <a:rPr lang="en-US" sz="2800" b="1" dirty="0" smtClean="0">
                <a:solidFill>
                  <a:schemeClr val="tx1"/>
                </a:solidFill>
                <a:effectLst>
                  <a:outerShdw blurRad="38100" dist="38100" dir="2700000" algn="tl">
                    <a:srgbClr val="000000">
                      <a:alpha val="43137"/>
                    </a:srgbClr>
                  </a:outerShdw>
                </a:effectLst>
              </a:rPr>
              <a:t>LOOK FOR THE ORIGINAL SETTING</a:t>
            </a:r>
            <a:endParaRPr lang="en-US" sz="2800" b="1" dirty="0">
              <a:solidFill>
                <a:schemeClr val="tx1"/>
              </a:solidFill>
              <a:effectLst>
                <a:outerShdw blurRad="38100" dist="38100" dir="2700000" algn="tl">
                  <a:srgbClr val="000000">
                    <a:alpha val="43137"/>
                  </a:srgbClr>
                </a:outerShdw>
              </a:effectLst>
            </a:endParaRPr>
          </a:p>
        </p:txBody>
      </p:sp>
      <p:pic>
        <p:nvPicPr>
          <p:cNvPr id="54274" name="Picture 2" descr="http://www.wga.hu/art/c/celesti/davidzit.jpg"/>
          <p:cNvPicPr>
            <a:picLocks noChangeAspect="1" noChangeArrowheads="1"/>
          </p:cNvPicPr>
          <p:nvPr/>
        </p:nvPicPr>
        <p:blipFill>
          <a:blip r:embed="rId2" cstate="print"/>
          <a:srcRect/>
          <a:stretch>
            <a:fillRect/>
          </a:stretch>
        </p:blipFill>
        <p:spPr bwMode="auto">
          <a:xfrm>
            <a:off x="5791200" y="4800600"/>
            <a:ext cx="2362200" cy="15946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socialneuroscience.files.wordpress.com/2009/05/evolution-chart.jpg"/>
          <p:cNvPicPr>
            <a:picLocks noChangeAspect="1" noChangeArrowheads="1"/>
          </p:cNvPicPr>
          <p:nvPr/>
        </p:nvPicPr>
        <p:blipFill>
          <a:blip r:embed="rId2" cstate="print"/>
          <a:srcRect/>
          <a:stretch>
            <a:fillRect/>
          </a:stretch>
        </p:blipFill>
        <p:spPr bwMode="auto">
          <a:xfrm>
            <a:off x="5029200" y="4057649"/>
            <a:ext cx="3933825" cy="2952751"/>
          </a:xfrm>
          <a:prstGeom prst="rect">
            <a:avLst/>
          </a:prstGeom>
          <a:noFill/>
        </p:spPr>
      </p:pic>
      <p:sp>
        <p:nvSpPr>
          <p:cNvPr id="4" name="Rectangle 3"/>
          <p:cNvSpPr/>
          <p:nvPr/>
        </p:nvSpPr>
        <p:spPr>
          <a:xfrm>
            <a:off x="228600" y="533400"/>
            <a:ext cx="4572000" cy="533400"/>
          </a:xfrm>
          <a:prstGeom prst="rect">
            <a:avLst/>
          </a:prstGeom>
          <a:solidFill>
            <a:schemeClr val="tx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6" name="Rectangle 5"/>
          <p:cNvSpPr/>
          <p:nvPr/>
        </p:nvSpPr>
        <p:spPr>
          <a:xfrm>
            <a:off x="228600" y="11430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7" name="Rectangle 6"/>
          <p:cNvSpPr/>
          <p:nvPr/>
        </p:nvSpPr>
        <p:spPr>
          <a:xfrm>
            <a:off x="228600" y="17526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8" name="Rectangle 7"/>
          <p:cNvSpPr/>
          <p:nvPr/>
        </p:nvSpPr>
        <p:spPr>
          <a:xfrm>
            <a:off x="228600" y="23622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9" name="Rectangle 8"/>
          <p:cNvSpPr/>
          <p:nvPr/>
        </p:nvSpPr>
        <p:spPr>
          <a:xfrm>
            <a:off x="228600" y="6019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0" name="Rectangle 9"/>
          <p:cNvSpPr/>
          <p:nvPr/>
        </p:nvSpPr>
        <p:spPr>
          <a:xfrm>
            <a:off x="228600" y="5410200"/>
            <a:ext cx="4572000" cy="533400"/>
          </a:xfrm>
          <a:prstGeom prst="rect">
            <a:avLst/>
          </a:prstGeom>
          <a:solidFill>
            <a:srgbClr val="FFFF00"/>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1" name="Rectangle 10"/>
          <p:cNvSpPr/>
          <p:nvPr/>
        </p:nvSpPr>
        <p:spPr>
          <a:xfrm>
            <a:off x="228600" y="48006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2" name="Rectangle 11"/>
          <p:cNvSpPr/>
          <p:nvPr/>
        </p:nvSpPr>
        <p:spPr>
          <a:xfrm>
            <a:off x="228600" y="41910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3" name="Rectangle 12"/>
          <p:cNvSpPr/>
          <p:nvPr/>
        </p:nvSpPr>
        <p:spPr>
          <a:xfrm>
            <a:off x="228600" y="35814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Rectangle 13"/>
          <p:cNvSpPr/>
          <p:nvPr/>
        </p:nvSpPr>
        <p:spPr>
          <a:xfrm>
            <a:off x="228600" y="29718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6" name="TextBox 15"/>
          <p:cNvSpPr txBox="1"/>
          <p:nvPr/>
        </p:nvSpPr>
        <p:spPr>
          <a:xfrm>
            <a:off x="5029200" y="609600"/>
            <a:ext cx="3886200" cy="3908762"/>
          </a:xfrm>
          <a:prstGeom prst="rect">
            <a:avLst/>
          </a:prstGeom>
          <a:noFill/>
        </p:spPr>
        <p:txBody>
          <a:bodyPr wrap="square" rtlCol="0">
            <a:spAutoFit/>
          </a:bodyPr>
          <a:lstStyle/>
          <a:p>
            <a:pPr algn="ctr"/>
            <a:r>
              <a:rPr lang="zh-CN" altLang="en-US" sz="4000" b="1" dirty="0" smtClean="0">
                <a:effectLst>
                  <a:outerShdw blurRad="38100" dist="38100" dir="2700000" algn="tl">
                    <a:srgbClr val="000000">
                      <a:alpha val="43137"/>
                    </a:srgbClr>
                  </a:outerShdw>
                </a:effectLst>
              </a:rPr>
              <a:t>真正的科学总是最后支持圣经里的真理。不存在矛盾，勇敢地寻求答案吧。</a:t>
            </a:r>
            <a:endParaRPr lang="en-US" sz="4000" b="1" dirty="0" smtClean="0">
              <a:effectLst>
                <a:outerShdw blurRad="38100" dist="38100" dir="2700000" algn="tl">
                  <a:srgbClr val="000000">
                    <a:alpha val="43137"/>
                  </a:srgbClr>
                </a:outerShdw>
              </a:effectLst>
            </a:endParaRPr>
          </a:p>
          <a:p>
            <a:pPr algn="ctr"/>
            <a:r>
              <a:rPr lang="en-US" sz="1600" dirty="0" smtClean="0"/>
              <a:t>True science will always eventually support the truths found in Scripture. There are NO contradictions; just look for the answer.</a:t>
            </a:r>
            <a:endParaRPr lang="en-US" sz="1600" dirty="0">
              <a:effectLst>
                <a:outerShdw blurRad="38100" dist="38100" dir="2700000" algn="tl">
                  <a:srgbClr val="000000">
                    <a:alpha val="43137"/>
                  </a:srgbClr>
                </a:outerShdw>
              </a:effectLst>
              <a:latin typeface="Arial" pitchFamily="34" charset="0"/>
              <a:cs typeface="Arial" pitchFamily="34" charset="0"/>
            </a:endParaRPr>
          </a:p>
        </p:txBody>
      </p:sp>
      <p:sp>
        <p:nvSpPr>
          <p:cNvPr id="17" name="TextBox 16"/>
          <p:cNvSpPr txBox="1"/>
          <p:nvPr/>
        </p:nvSpPr>
        <p:spPr>
          <a:xfrm>
            <a:off x="228600" y="457200"/>
            <a:ext cx="4495800" cy="646331"/>
          </a:xfrm>
          <a:prstGeom prst="rect">
            <a:avLst/>
          </a:prstGeom>
          <a:noFill/>
          <a:ln>
            <a:noFill/>
          </a:ln>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1. </a:t>
            </a:r>
            <a:r>
              <a:rPr lang="zh-CN" altLang="en-US" sz="3600" b="1" dirty="0" smtClean="0">
                <a:solidFill>
                  <a:srgbClr val="FFFF00"/>
                </a:solidFill>
                <a:effectLst>
                  <a:outerShdw blurRad="38100" dist="38100" dir="2700000" algn="tl">
                    <a:srgbClr val="000000">
                      <a:alpha val="43137"/>
                    </a:srgbClr>
                  </a:outerShdw>
                </a:effectLst>
              </a:rPr>
              <a:t>谦卑</a:t>
            </a:r>
            <a:endParaRPr lang="en-US" sz="3600" b="1" dirty="0">
              <a:solidFill>
                <a:srgbClr val="FFFF00"/>
              </a:solidFill>
              <a:effectLst>
                <a:outerShdw blurRad="38100" dist="38100" dir="2700000" algn="tl">
                  <a:srgbClr val="000000">
                    <a:alpha val="43137"/>
                  </a:srgbClr>
                </a:outerShdw>
              </a:effectLst>
            </a:endParaRPr>
          </a:p>
        </p:txBody>
      </p:sp>
      <p:sp>
        <p:nvSpPr>
          <p:cNvPr id="18" name="TextBox 17"/>
          <p:cNvSpPr txBox="1"/>
          <p:nvPr/>
        </p:nvSpPr>
        <p:spPr>
          <a:xfrm>
            <a:off x="228600" y="10668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2. </a:t>
            </a:r>
            <a:r>
              <a:rPr lang="zh-CN" altLang="en-US" sz="3600" b="1" dirty="0" smtClean="0">
                <a:solidFill>
                  <a:srgbClr val="FFFF00"/>
                </a:solidFill>
                <a:effectLst>
                  <a:outerShdw blurRad="38100" dist="38100" dir="2700000" algn="tl">
                    <a:srgbClr val="000000">
                      <a:alpha val="43137"/>
                    </a:srgbClr>
                  </a:outerShdw>
                </a:effectLst>
              </a:rPr>
              <a:t>钻研神的道</a:t>
            </a:r>
            <a:endParaRPr lang="en-US" sz="3600" b="1" dirty="0" smtClean="0">
              <a:solidFill>
                <a:srgbClr val="FFFF00"/>
              </a:solidFill>
              <a:effectLst>
                <a:outerShdw blurRad="38100" dist="38100" dir="2700000" algn="tl">
                  <a:srgbClr val="000000">
                    <a:alpha val="43137"/>
                  </a:srgbClr>
                </a:outerShdw>
              </a:effectLst>
            </a:endParaRPr>
          </a:p>
        </p:txBody>
      </p:sp>
      <p:sp>
        <p:nvSpPr>
          <p:cNvPr id="19" name="TextBox 18"/>
          <p:cNvSpPr txBox="1"/>
          <p:nvPr/>
        </p:nvSpPr>
        <p:spPr>
          <a:xfrm>
            <a:off x="228600" y="1715869"/>
            <a:ext cx="4724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3. </a:t>
            </a:r>
            <a:r>
              <a:rPr lang="zh-CN" altLang="en-US" sz="3600" b="1" dirty="0" smtClean="0">
                <a:solidFill>
                  <a:srgbClr val="FFFF00"/>
                </a:solidFill>
                <a:effectLst>
                  <a:outerShdw blurRad="38100" dist="38100" dir="2700000" algn="tl">
                    <a:srgbClr val="000000">
                      <a:alpha val="43137"/>
                    </a:srgbClr>
                  </a:outerShdw>
                </a:effectLst>
              </a:rPr>
              <a:t>忠于真理</a:t>
            </a:r>
            <a:endParaRPr lang="en-US" sz="3400" b="1" dirty="0" smtClean="0">
              <a:solidFill>
                <a:srgbClr val="FFFF00"/>
              </a:solidFill>
              <a:effectLst>
                <a:outerShdw blurRad="38100" dist="38100" dir="2700000" algn="tl">
                  <a:srgbClr val="000000">
                    <a:alpha val="43137"/>
                  </a:srgbClr>
                </a:outerShdw>
              </a:effectLst>
            </a:endParaRPr>
          </a:p>
        </p:txBody>
      </p:sp>
      <p:sp>
        <p:nvSpPr>
          <p:cNvPr id="20" name="TextBox 19"/>
          <p:cNvSpPr txBox="1"/>
          <p:nvPr/>
        </p:nvSpPr>
        <p:spPr>
          <a:xfrm>
            <a:off x="228600" y="22860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4. </a:t>
            </a:r>
            <a:r>
              <a:rPr lang="zh-CN" altLang="en-US" sz="3600" b="1" dirty="0" smtClean="0">
                <a:solidFill>
                  <a:srgbClr val="FFFF00"/>
                </a:solidFill>
                <a:effectLst>
                  <a:outerShdw blurRad="38100" dist="38100" dir="2700000" algn="tl">
                    <a:srgbClr val="000000">
                      <a:alpha val="43137"/>
                    </a:srgbClr>
                  </a:outerShdw>
                </a:effectLst>
              </a:rPr>
              <a:t>让神做神</a:t>
            </a:r>
            <a:endParaRPr lang="en-US" sz="3600" b="1" dirty="0" smtClean="0">
              <a:solidFill>
                <a:srgbClr val="FFFF00"/>
              </a:solidFill>
              <a:effectLst>
                <a:outerShdw blurRad="38100" dist="38100" dir="2700000" algn="tl">
                  <a:srgbClr val="000000">
                    <a:alpha val="43137"/>
                  </a:srgbClr>
                </a:outerShdw>
              </a:effectLst>
            </a:endParaRPr>
          </a:p>
        </p:txBody>
      </p:sp>
      <p:sp>
        <p:nvSpPr>
          <p:cNvPr id="22" name="TextBox 21"/>
          <p:cNvSpPr txBox="1"/>
          <p:nvPr/>
        </p:nvSpPr>
        <p:spPr>
          <a:xfrm>
            <a:off x="228600" y="2895600"/>
            <a:ext cx="4343400" cy="1200329"/>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5. </a:t>
            </a:r>
            <a:r>
              <a:rPr lang="zh-CN" altLang="en-US" sz="3600" b="1" dirty="0" smtClean="0">
                <a:solidFill>
                  <a:srgbClr val="FFFF00"/>
                </a:solidFill>
                <a:effectLst>
                  <a:outerShdw blurRad="38100" dist="38100" dir="2700000" algn="tl">
                    <a:srgbClr val="000000">
                      <a:alpha val="43137"/>
                    </a:srgbClr>
                  </a:outerShdw>
                </a:effectLst>
              </a:rPr>
              <a:t>“我的观点是</a:t>
            </a:r>
            <a:r>
              <a:rPr lang="en-US" altLang="zh-CN" sz="3600" b="1" dirty="0" smtClean="0">
                <a:solidFill>
                  <a:srgbClr val="FFFF00"/>
                </a:solidFill>
                <a:effectLst>
                  <a:outerShdw blurRad="38100" dist="38100" dir="2700000" algn="tl">
                    <a:srgbClr val="000000">
                      <a:alpha val="43137"/>
                    </a:srgbClr>
                  </a:outerShdw>
                </a:effectLst>
              </a:rPr>
              <a:t>…</a:t>
            </a:r>
            <a:r>
              <a:rPr lang="zh-CN" altLang="en-US" sz="3600" b="1" dirty="0" smtClean="0">
                <a:solidFill>
                  <a:srgbClr val="FFFF00"/>
                </a:solidFill>
                <a:effectLst>
                  <a:outerShdw blurRad="38100" dist="38100" dir="2700000" algn="tl">
                    <a:srgbClr val="000000">
                      <a:alpha val="43137"/>
                    </a:srgbClr>
                  </a:outerShdw>
                </a:effectLst>
              </a:rPr>
              <a:t>”</a:t>
            </a:r>
            <a:endParaRPr lang="en-US" sz="3600" b="1" dirty="0" smtClean="0">
              <a:solidFill>
                <a:srgbClr val="FFFF00"/>
              </a:solidFill>
              <a:effectLst>
                <a:outerShdw blurRad="38100" dist="38100" dir="2700000" algn="tl">
                  <a:srgbClr val="000000">
                    <a:alpha val="43137"/>
                  </a:srgbClr>
                </a:outerShdw>
              </a:effectLst>
            </a:endParaRPr>
          </a:p>
          <a:p>
            <a:endParaRPr lang="en-US" sz="3600" dirty="0" smtClean="0">
              <a:solidFill>
                <a:srgbClr val="F1F53D"/>
              </a:solidFill>
              <a:effectLst>
                <a:outerShdw blurRad="38100" dist="38100" dir="2700000" algn="tl">
                  <a:srgbClr val="000000">
                    <a:alpha val="43137"/>
                  </a:srgbClr>
                </a:outerShdw>
              </a:effectLst>
            </a:endParaRPr>
          </a:p>
        </p:txBody>
      </p:sp>
      <p:sp>
        <p:nvSpPr>
          <p:cNvPr id="23" name="TextBox 22"/>
          <p:cNvSpPr txBox="1"/>
          <p:nvPr/>
        </p:nvSpPr>
        <p:spPr>
          <a:xfrm>
            <a:off x="228600" y="3505200"/>
            <a:ext cx="4876800" cy="707886"/>
          </a:xfrm>
          <a:prstGeom prst="rect">
            <a:avLst/>
          </a:prstGeom>
          <a:noFill/>
        </p:spPr>
        <p:txBody>
          <a:bodyPr wrap="square" rtlCol="0">
            <a:spAutoFit/>
          </a:bodyPr>
          <a:lstStyle/>
          <a:p>
            <a:r>
              <a:rPr lang="en-US" sz="4000" b="1" dirty="0" smtClean="0">
                <a:solidFill>
                  <a:srgbClr val="FFFF00"/>
                </a:solidFill>
                <a:effectLst>
                  <a:outerShdw blurRad="38100" dist="38100" dir="2700000" algn="tl">
                    <a:srgbClr val="000000">
                      <a:alpha val="43137"/>
                    </a:srgbClr>
                  </a:outerShdw>
                </a:effectLst>
              </a:rPr>
              <a:t>6. </a:t>
            </a:r>
            <a:r>
              <a:rPr lang="zh-CN" altLang="en-US" sz="4000" b="1" dirty="0" smtClean="0">
                <a:solidFill>
                  <a:srgbClr val="FFFF00"/>
                </a:solidFill>
                <a:effectLst>
                  <a:outerShdw blurRad="38100" dist="38100" dir="2700000" algn="tl">
                    <a:srgbClr val="000000">
                      <a:alpha val="43137"/>
                    </a:srgbClr>
                  </a:outerShdw>
                </a:effectLst>
              </a:rPr>
              <a:t>保持上下文</a:t>
            </a:r>
            <a:endParaRPr lang="en-US" sz="4000" b="1" dirty="0" smtClean="0">
              <a:solidFill>
                <a:srgbClr val="FFFF00"/>
              </a:solidFill>
              <a:effectLst>
                <a:outerShdw blurRad="38100" dist="38100" dir="2700000" algn="tl">
                  <a:srgbClr val="000000">
                    <a:alpha val="43137"/>
                  </a:srgbClr>
                </a:outerShdw>
              </a:effectLst>
            </a:endParaRPr>
          </a:p>
        </p:txBody>
      </p:sp>
      <p:sp>
        <p:nvSpPr>
          <p:cNvPr id="24" name="TextBox 23"/>
          <p:cNvSpPr txBox="1"/>
          <p:nvPr/>
        </p:nvSpPr>
        <p:spPr>
          <a:xfrm>
            <a:off x="228600" y="4114800"/>
            <a:ext cx="50292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7. </a:t>
            </a:r>
            <a:r>
              <a:rPr lang="zh-CN" altLang="en-US" sz="3600" b="1" dirty="0" smtClean="0">
                <a:solidFill>
                  <a:srgbClr val="FFFF00"/>
                </a:solidFill>
                <a:effectLst>
                  <a:outerShdw blurRad="38100" dist="38100" dir="2700000" algn="tl">
                    <a:srgbClr val="000000">
                      <a:alpha val="43137"/>
                    </a:srgbClr>
                  </a:outerShdw>
                </a:effectLst>
              </a:rPr>
              <a:t>首先释经</a:t>
            </a:r>
            <a:endParaRPr lang="en-US" sz="3600" b="1" dirty="0" smtClean="0">
              <a:solidFill>
                <a:srgbClr val="FFFF00"/>
              </a:solidFill>
              <a:effectLst>
                <a:outerShdw blurRad="38100" dist="38100" dir="2700000" algn="tl">
                  <a:srgbClr val="000000">
                    <a:alpha val="43137"/>
                  </a:srgbClr>
                </a:outerShdw>
              </a:effectLst>
            </a:endParaRPr>
          </a:p>
        </p:txBody>
      </p:sp>
      <p:sp>
        <p:nvSpPr>
          <p:cNvPr id="25" name="TextBox 24"/>
          <p:cNvSpPr txBox="1"/>
          <p:nvPr/>
        </p:nvSpPr>
        <p:spPr>
          <a:xfrm>
            <a:off x="228600" y="4724400"/>
            <a:ext cx="51816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8. </a:t>
            </a:r>
            <a:r>
              <a:rPr lang="zh-CN" altLang="en-US" sz="3600" b="1" dirty="0" smtClean="0">
                <a:solidFill>
                  <a:srgbClr val="FFFF00"/>
                </a:solidFill>
                <a:effectLst>
                  <a:outerShdw blurRad="38100" dist="38100" dir="2700000" algn="tl">
                    <a:srgbClr val="000000">
                      <a:alpha val="43137"/>
                    </a:srgbClr>
                  </a:outerShdw>
                </a:effectLst>
              </a:rPr>
              <a:t>原始背景</a:t>
            </a:r>
            <a:endParaRPr lang="en-US" sz="3600" b="1" dirty="0" smtClean="0">
              <a:solidFill>
                <a:srgbClr val="FFFF00"/>
              </a:solidFill>
              <a:effectLst>
                <a:outerShdw blurRad="38100" dist="38100" dir="2700000" algn="tl">
                  <a:srgbClr val="000000">
                    <a:alpha val="43137"/>
                  </a:srgbClr>
                </a:outerShdw>
              </a:effectLst>
            </a:endParaRPr>
          </a:p>
        </p:txBody>
      </p:sp>
      <p:sp>
        <p:nvSpPr>
          <p:cNvPr id="26" name="TextBox 25"/>
          <p:cNvSpPr txBox="1"/>
          <p:nvPr/>
        </p:nvSpPr>
        <p:spPr>
          <a:xfrm>
            <a:off x="228600" y="5334000"/>
            <a:ext cx="48768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9. </a:t>
            </a:r>
            <a:r>
              <a:rPr lang="zh-CN" altLang="en-US" sz="3600" b="1" dirty="0" smtClean="0">
                <a:effectLst>
                  <a:outerShdw blurRad="38100" dist="38100" dir="2700000" algn="tl">
                    <a:srgbClr val="000000">
                      <a:alpha val="43137"/>
                    </a:srgbClr>
                  </a:outerShdw>
                </a:effectLst>
              </a:rPr>
              <a:t>真理就是真理</a:t>
            </a:r>
            <a:endParaRPr lang="en-US" sz="3600" b="1" dirty="0" smtClean="0">
              <a:effectLst>
                <a:outerShdw blurRad="38100" dist="38100" dir="2700000" algn="tl">
                  <a:srgbClr val="000000">
                    <a:alpha val="43137"/>
                  </a:srgbClr>
                </a:outerShdw>
              </a:effectLst>
            </a:endParaRPr>
          </a:p>
        </p:txBody>
      </p:sp>
      <p:sp>
        <p:nvSpPr>
          <p:cNvPr id="27" name="TextBox 26"/>
          <p:cNvSpPr txBox="1"/>
          <p:nvPr/>
        </p:nvSpPr>
        <p:spPr>
          <a:xfrm>
            <a:off x="228600" y="59436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9" name="Title 1"/>
          <p:cNvSpPr>
            <a:spLocks noGrp="1"/>
          </p:cNvSpPr>
          <p:nvPr>
            <p:ph type="title"/>
          </p:nvPr>
        </p:nvSpPr>
        <p:spPr>
          <a:xfrm>
            <a:off x="0" y="0"/>
            <a:ext cx="9144000" cy="457200"/>
          </a:xfrm>
          <a:solidFill>
            <a:srgbClr val="FFFF00"/>
          </a:solidFill>
          <a:ln w="57150">
            <a:solidFill>
              <a:schemeClr val="tx1"/>
            </a:solidFill>
          </a:ln>
        </p:spPr>
        <p:style>
          <a:lnRef idx="0">
            <a:schemeClr val="dk1"/>
          </a:lnRef>
          <a:fillRef idx="3">
            <a:schemeClr val="dk1"/>
          </a:fillRef>
          <a:effectRef idx="3">
            <a:schemeClr val="dk1"/>
          </a:effectRef>
          <a:fontRef idx="minor">
            <a:schemeClr val="lt1"/>
          </a:fontRef>
        </p:style>
        <p:txBody>
          <a:bodyPr>
            <a:noAutofit/>
          </a:bodyPr>
          <a:lstStyle/>
          <a:p>
            <a:r>
              <a:rPr lang="en-US" sz="2800" b="1" dirty="0" smtClean="0">
                <a:solidFill>
                  <a:schemeClr val="tx1"/>
                </a:solidFill>
                <a:effectLst>
                  <a:outerShdw blurRad="38100" dist="38100" dir="2700000" algn="tl">
                    <a:srgbClr val="000000">
                      <a:alpha val="43137"/>
                    </a:srgbClr>
                  </a:outerShdw>
                </a:effectLst>
              </a:rPr>
              <a:t>TRUTH IS TRUTH</a:t>
            </a:r>
            <a:endParaRPr lang="en-US" sz="2800" b="1" dirty="0">
              <a:solidFill>
                <a:schemeClr val="tx1"/>
              </a:solidFill>
              <a:effectLst>
                <a:outerShdw blurRad="38100" dist="38100" dir="2700000" algn="tl">
                  <a:srgbClr val="000000">
                    <a:alpha val="43137"/>
                  </a:srgbClr>
                </a:outerShdw>
              </a:effectLst>
            </a:endParaRPr>
          </a:p>
        </p:txBody>
      </p:sp>
      <p:sp>
        <p:nvSpPr>
          <p:cNvPr id="15" name="Rectangle 14"/>
          <p:cNvSpPr/>
          <p:nvPr/>
        </p:nvSpPr>
        <p:spPr>
          <a:xfrm>
            <a:off x="4953000" y="533400"/>
            <a:ext cx="4038600" cy="6019800"/>
          </a:xfrm>
          <a:prstGeom prst="rect">
            <a:avLst/>
          </a:prstGeom>
          <a:no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quot;No&quot; Symbol 29"/>
          <p:cNvSpPr/>
          <p:nvPr/>
        </p:nvSpPr>
        <p:spPr>
          <a:xfrm>
            <a:off x="6858000" y="5257800"/>
            <a:ext cx="457200" cy="457200"/>
          </a:xfrm>
          <a:prstGeom prst="noSmoking">
            <a:avLst>
              <a:gd name="adj" fmla="val 538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1" name="&quot;No&quot; Symbol 30"/>
          <p:cNvSpPr/>
          <p:nvPr/>
        </p:nvSpPr>
        <p:spPr>
          <a:xfrm>
            <a:off x="7620000" y="5105400"/>
            <a:ext cx="457200" cy="457200"/>
          </a:xfrm>
          <a:prstGeom prst="noSmoking">
            <a:avLst>
              <a:gd name="adj" fmla="val 538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3" name="&quot;No&quot; Symbol 32"/>
          <p:cNvSpPr/>
          <p:nvPr/>
        </p:nvSpPr>
        <p:spPr>
          <a:xfrm>
            <a:off x="5638800" y="5562600"/>
            <a:ext cx="457200" cy="457200"/>
          </a:xfrm>
          <a:prstGeom prst="noSmoking">
            <a:avLst>
              <a:gd name="adj" fmla="val 538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4" name="&quot;No&quot; Symbol 33"/>
          <p:cNvSpPr/>
          <p:nvPr/>
        </p:nvSpPr>
        <p:spPr>
          <a:xfrm>
            <a:off x="6248400" y="5410200"/>
            <a:ext cx="457200" cy="457200"/>
          </a:xfrm>
          <a:prstGeom prst="noSmoking">
            <a:avLst>
              <a:gd name="adj" fmla="val 538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33400"/>
            <a:ext cx="4572000" cy="533400"/>
          </a:xfrm>
          <a:prstGeom prst="rect">
            <a:avLst/>
          </a:prstGeom>
          <a:solidFill>
            <a:schemeClr val="tx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6" name="Rectangle 5"/>
          <p:cNvSpPr/>
          <p:nvPr/>
        </p:nvSpPr>
        <p:spPr>
          <a:xfrm>
            <a:off x="228600" y="11430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7" name="Rectangle 6"/>
          <p:cNvSpPr/>
          <p:nvPr/>
        </p:nvSpPr>
        <p:spPr>
          <a:xfrm>
            <a:off x="228600" y="17526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8" name="Rectangle 7"/>
          <p:cNvSpPr/>
          <p:nvPr/>
        </p:nvSpPr>
        <p:spPr>
          <a:xfrm>
            <a:off x="228600" y="23622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9" name="Rectangle 8"/>
          <p:cNvSpPr/>
          <p:nvPr/>
        </p:nvSpPr>
        <p:spPr>
          <a:xfrm>
            <a:off x="228600" y="6019800"/>
            <a:ext cx="4572000" cy="533400"/>
          </a:xfrm>
          <a:prstGeom prst="rect">
            <a:avLst/>
          </a:prstGeom>
          <a:solidFill>
            <a:srgbClr val="FFFF00"/>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0" name="Rectangle 9"/>
          <p:cNvSpPr/>
          <p:nvPr/>
        </p:nvSpPr>
        <p:spPr>
          <a:xfrm>
            <a:off x="228600" y="54102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1" name="Rectangle 10"/>
          <p:cNvSpPr/>
          <p:nvPr/>
        </p:nvSpPr>
        <p:spPr>
          <a:xfrm>
            <a:off x="228600" y="48006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2" name="Rectangle 11"/>
          <p:cNvSpPr/>
          <p:nvPr/>
        </p:nvSpPr>
        <p:spPr>
          <a:xfrm>
            <a:off x="228600" y="41910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3" name="Rectangle 12"/>
          <p:cNvSpPr/>
          <p:nvPr/>
        </p:nvSpPr>
        <p:spPr>
          <a:xfrm>
            <a:off x="228600" y="35814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Rectangle 13"/>
          <p:cNvSpPr/>
          <p:nvPr/>
        </p:nvSpPr>
        <p:spPr>
          <a:xfrm>
            <a:off x="228600" y="29718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5" name="Rectangle 14"/>
          <p:cNvSpPr/>
          <p:nvPr/>
        </p:nvSpPr>
        <p:spPr>
          <a:xfrm>
            <a:off x="4953000" y="533400"/>
            <a:ext cx="4038600" cy="6019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TextBox 15"/>
          <p:cNvSpPr txBox="1"/>
          <p:nvPr/>
        </p:nvSpPr>
        <p:spPr>
          <a:xfrm>
            <a:off x="5105400" y="609600"/>
            <a:ext cx="3886200" cy="3908762"/>
          </a:xfrm>
          <a:prstGeom prst="rect">
            <a:avLst/>
          </a:prstGeom>
          <a:noFill/>
        </p:spPr>
        <p:txBody>
          <a:bodyPr wrap="square" rtlCol="0">
            <a:spAutoFit/>
          </a:bodyPr>
          <a:lstStyle/>
          <a:p>
            <a:pPr algn="ctr"/>
            <a:r>
              <a:rPr lang="zh-CN" altLang="en-US" sz="4000" b="1" dirty="0" smtClean="0">
                <a:effectLst>
                  <a:outerShdw blurRad="38100" dist="38100" dir="2700000" algn="tl">
                    <a:srgbClr val="000000">
                      <a:alpha val="43137"/>
                    </a:srgbClr>
                  </a:outerShdw>
                </a:effectLst>
              </a:rPr>
              <a:t>不要指望一下就明白所有的答案。按照神给你的速度，享受学习之旅每一步的乐趣</a:t>
            </a:r>
            <a:r>
              <a:rPr lang="zh-CN" altLang="en-US" sz="3200" dirty="0" smtClean="0"/>
              <a:t>。</a:t>
            </a:r>
            <a:endParaRPr lang="en-US" sz="3200" dirty="0" smtClean="0"/>
          </a:p>
          <a:p>
            <a:pPr algn="ctr"/>
            <a:endParaRPr lang="en-US" sz="1600" dirty="0" smtClean="0"/>
          </a:p>
          <a:p>
            <a:pPr algn="ctr"/>
            <a:r>
              <a:rPr lang="en-US" sz="1600" dirty="0" smtClean="0"/>
              <a:t>(Don’t expect to know all answers at once. Enjoy the learning journey at God’s pace.)</a:t>
            </a:r>
            <a:endParaRPr lang="en-US" sz="1600" dirty="0">
              <a:effectLst>
                <a:outerShdw blurRad="38100" dist="38100" dir="2700000" algn="tl">
                  <a:srgbClr val="000000">
                    <a:alpha val="43137"/>
                  </a:srgbClr>
                </a:outerShdw>
              </a:effectLst>
              <a:latin typeface="Arial" pitchFamily="34" charset="0"/>
              <a:cs typeface="Arial" pitchFamily="34" charset="0"/>
            </a:endParaRPr>
          </a:p>
        </p:txBody>
      </p:sp>
      <p:sp>
        <p:nvSpPr>
          <p:cNvPr id="17" name="TextBox 16"/>
          <p:cNvSpPr txBox="1"/>
          <p:nvPr/>
        </p:nvSpPr>
        <p:spPr>
          <a:xfrm>
            <a:off x="228600" y="457200"/>
            <a:ext cx="4495800" cy="646331"/>
          </a:xfrm>
          <a:prstGeom prst="rect">
            <a:avLst/>
          </a:prstGeom>
          <a:noFill/>
          <a:ln>
            <a:noFill/>
          </a:ln>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1. </a:t>
            </a:r>
            <a:r>
              <a:rPr lang="zh-CN" altLang="en-US" sz="3600" b="1" dirty="0" smtClean="0">
                <a:solidFill>
                  <a:srgbClr val="FFFF00"/>
                </a:solidFill>
                <a:effectLst>
                  <a:outerShdw blurRad="38100" dist="38100" dir="2700000" algn="tl">
                    <a:srgbClr val="000000">
                      <a:alpha val="43137"/>
                    </a:srgbClr>
                  </a:outerShdw>
                </a:effectLst>
              </a:rPr>
              <a:t>谦卑</a:t>
            </a:r>
            <a:endParaRPr lang="en-US" sz="3600" b="1" dirty="0">
              <a:solidFill>
                <a:srgbClr val="FFFF00"/>
              </a:solidFill>
              <a:effectLst>
                <a:outerShdw blurRad="38100" dist="38100" dir="2700000" algn="tl">
                  <a:srgbClr val="000000">
                    <a:alpha val="43137"/>
                  </a:srgbClr>
                </a:outerShdw>
              </a:effectLst>
            </a:endParaRPr>
          </a:p>
        </p:txBody>
      </p:sp>
      <p:sp>
        <p:nvSpPr>
          <p:cNvPr id="18" name="TextBox 17"/>
          <p:cNvSpPr txBox="1"/>
          <p:nvPr/>
        </p:nvSpPr>
        <p:spPr>
          <a:xfrm>
            <a:off x="228600" y="10668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2. </a:t>
            </a:r>
            <a:r>
              <a:rPr lang="zh-CN" altLang="en-US" sz="3600" b="1" dirty="0" smtClean="0">
                <a:solidFill>
                  <a:srgbClr val="FFFF00"/>
                </a:solidFill>
                <a:effectLst>
                  <a:outerShdw blurRad="38100" dist="38100" dir="2700000" algn="tl">
                    <a:srgbClr val="000000">
                      <a:alpha val="43137"/>
                    </a:srgbClr>
                  </a:outerShdw>
                </a:effectLst>
              </a:rPr>
              <a:t>钻研神的道</a:t>
            </a:r>
            <a:endParaRPr lang="en-US" sz="3600" b="1" dirty="0" smtClean="0">
              <a:solidFill>
                <a:srgbClr val="FFFF00"/>
              </a:solidFill>
              <a:effectLst>
                <a:outerShdw blurRad="38100" dist="38100" dir="2700000" algn="tl">
                  <a:srgbClr val="000000">
                    <a:alpha val="43137"/>
                  </a:srgbClr>
                </a:outerShdw>
              </a:effectLst>
            </a:endParaRPr>
          </a:p>
        </p:txBody>
      </p:sp>
      <p:sp>
        <p:nvSpPr>
          <p:cNvPr id="19" name="TextBox 18"/>
          <p:cNvSpPr txBox="1"/>
          <p:nvPr/>
        </p:nvSpPr>
        <p:spPr>
          <a:xfrm>
            <a:off x="228600" y="1715869"/>
            <a:ext cx="4724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3. </a:t>
            </a:r>
            <a:r>
              <a:rPr lang="zh-CN" altLang="en-US" sz="3600" b="1" dirty="0" smtClean="0">
                <a:solidFill>
                  <a:srgbClr val="FFFF00"/>
                </a:solidFill>
                <a:effectLst>
                  <a:outerShdw blurRad="38100" dist="38100" dir="2700000" algn="tl">
                    <a:srgbClr val="000000">
                      <a:alpha val="43137"/>
                    </a:srgbClr>
                  </a:outerShdw>
                </a:effectLst>
              </a:rPr>
              <a:t>忠于真理</a:t>
            </a:r>
            <a:endParaRPr lang="en-US" sz="3400" b="1" dirty="0" smtClean="0">
              <a:solidFill>
                <a:srgbClr val="FFFF00"/>
              </a:solidFill>
              <a:effectLst>
                <a:outerShdw blurRad="38100" dist="38100" dir="2700000" algn="tl">
                  <a:srgbClr val="000000">
                    <a:alpha val="43137"/>
                  </a:srgbClr>
                </a:outerShdw>
              </a:effectLst>
            </a:endParaRPr>
          </a:p>
        </p:txBody>
      </p:sp>
      <p:sp>
        <p:nvSpPr>
          <p:cNvPr id="20" name="TextBox 19"/>
          <p:cNvSpPr txBox="1"/>
          <p:nvPr/>
        </p:nvSpPr>
        <p:spPr>
          <a:xfrm>
            <a:off x="228600" y="22860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4. </a:t>
            </a:r>
            <a:r>
              <a:rPr lang="zh-CN" altLang="en-US" sz="3600" b="1" dirty="0" smtClean="0">
                <a:solidFill>
                  <a:srgbClr val="FFFF00"/>
                </a:solidFill>
                <a:effectLst>
                  <a:outerShdw blurRad="38100" dist="38100" dir="2700000" algn="tl">
                    <a:srgbClr val="000000">
                      <a:alpha val="43137"/>
                    </a:srgbClr>
                  </a:outerShdw>
                </a:effectLst>
              </a:rPr>
              <a:t>让神做神</a:t>
            </a:r>
            <a:endParaRPr lang="en-US" sz="3600" b="1" dirty="0" smtClean="0">
              <a:solidFill>
                <a:srgbClr val="FFFF00"/>
              </a:solidFill>
              <a:effectLst>
                <a:outerShdw blurRad="38100" dist="38100" dir="2700000" algn="tl">
                  <a:srgbClr val="000000">
                    <a:alpha val="43137"/>
                  </a:srgbClr>
                </a:outerShdw>
              </a:effectLst>
            </a:endParaRPr>
          </a:p>
        </p:txBody>
      </p:sp>
      <p:sp>
        <p:nvSpPr>
          <p:cNvPr id="22" name="TextBox 21"/>
          <p:cNvSpPr txBox="1"/>
          <p:nvPr/>
        </p:nvSpPr>
        <p:spPr>
          <a:xfrm>
            <a:off x="228600" y="28956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5. </a:t>
            </a:r>
            <a:r>
              <a:rPr lang="zh-CN" altLang="en-US" sz="3600" b="1" dirty="0" smtClean="0">
                <a:solidFill>
                  <a:srgbClr val="FFFF00"/>
                </a:solidFill>
                <a:effectLst>
                  <a:outerShdw blurRad="38100" dist="38100" dir="2700000" algn="tl">
                    <a:srgbClr val="000000">
                      <a:alpha val="43137"/>
                    </a:srgbClr>
                  </a:outerShdw>
                </a:effectLst>
              </a:rPr>
              <a:t>“我的观点是</a:t>
            </a:r>
            <a:r>
              <a:rPr lang="en-US" altLang="zh-CN" sz="3600" b="1" dirty="0" smtClean="0">
                <a:solidFill>
                  <a:srgbClr val="FFFF00"/>
                </a:solidFill>
                <a:effectLst>
                  <a:outerShdw blurRad="38100" dist="38100" dir="2700000" algn="tl">
                    <a:srgbClr val="000000">
                      <a:alpha val="43137"/>
                    </a:srgbClr>
                  </a:outerShdw>
                </a:effectLst>
              </a:rPr>
              <a:t>…</a:t>
            </a:r>
            <a:r>
              <a:rPr lang="zh-CN" altLang="en-US" sz="3600" b="1" dirty="0" smtClean="0">
                <a:solidFill>
                  <a:srgbClr val="FFFF00"/>
                </a:solidFill>
                <a:effectLst>
                  <a:outerShdw blurRad="38100" dist="38100" dir="2700000" algn="tl">
                    <a:srgbClr val="000000">
                      <a:alpha val="43137"/>
                    </a:srgbClr>
                  </a:outerShdw>
                </a:effectLst>
              </a:rPr>
              <a:t>”</a:t>
            </a:r>
            <a:endParaRPr lang="en-US" sz="3600" b="1" dirty="0" smtClean="0">
              <a:solidFill>
                <a:srgbClr val="FFFF00"/>
              </a:solidFill>
              <a:effectLst>
                <a:outerShdw blurRad="38100" dist="38100" dir="2700000" algn="tl">
                  <a:srgbClr val="000000">
                    <a:alpha val="43137"/>
                  </a:srgbClr>
                </a:outerShdw>
              </a:effectLst>
            </a:endParaRPr>
          </a:p>
        </p:txBody>
      </p:sp>
      <p:sp>
        <p:nvSpPr>
          <p:cNvPr id="23" name="TextBox 22"/>
          <p:cNvSpPr txBox="1"/>
          <p:nvPr/>
        </p:nvSpPr>
        <p:spPr>
          <a:xfrm>
            <a:off x="228600" y="3505200"/>
            <a:ext cx="4876800" cy="707886"/>
          </a:xfrm>
          <a:prstGeom prst="rect">
            <a:avLst/>
          </a:prstGeom>
          <a:noFill/>
        </p:spPr>
        <p:txBody>
          <a:bodyPr wrap="square" rtlCol="0">
            <a:spAutoFit/>
          </a:bodyPr>
          <a:lstStyle/>
          <a:p>
            <a:r>
              <a:rPr lang="en-US" sz="4000" b="1" dirty="0" smtClean="0">
                <a:solidFill>
                  <a:srgbClr val="FFFF00"/>
                </a:solidFill>
                <a:effectLst>
                  <a:outerShdw blurRad="38100" dist="38100" dir="2700000" algn="tl">
                    <a:srgbClr val="000000">
                      <a:alpha val="43137"/>
                    </a:srgbClr>
                  </a:outerShdw>
                </a:effectLst>
              </a:rPr>
              <a:t>6. </a:t>
            </a:r>
            <a:r>
              <a:rPr lang="zh-CN" altLang="en-US" sz="4000" b="1" dirty="0" smtClean="0">
                <a:solidFill>
                  <a:srgbClr val="FFFF00"/>
                </a:solidFill>
                <a:effectLst>
                  <a:outerShdw blurRad="38100" dist="38100" dir="2700000" algn="tl">
                    <a:srgbClr val="000000">
                      <a:alpha val="43137"/>
                    </a:srgbClr>
                  </a:outerShdw>
                </a:effectLst>
              </a:rPr>
              <a:t>保持上下文</a:t>
            </a:r>
            <a:endParaRPr lang="en-US" sz="4000" b="1" dirty="0" smtClean="0">
              <a:solidFill>
                <a:srgbClr val="FFFF00"/>
              </a:solidFill>
              <a:effectLst>
                <a:outerShdw blurRad="38100" dist="38100" dir="2700000" algn="tl">
                  <a:srgbClr val="000000">
                    <a:alpha val="43137"/>
                  </a:srgbClr>
                </a:outerShdw>
              </a:effectLst>
            </a:endParaRPr>
          </a:p>
        </p:txBody>
      </p:sp>
      <p:sp>
        <p:nvSpPr>
          <p:cNvPr id="24" name="TextBox 23"/>
          <p:cNvSpPr txBox="1"/>
          <p:nvPr/>
        </p:nvSpPr>
        <p:spPr>
          <a:xfrm>
            <a:off x="228600" y="4114800"/>
            <a:ext cx="50292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7. </a:t>
            </a:r>
            <a:r>
              <a:rPr lang="zh-CN" altLang="en-US" sz="3600" b="1" dirty="0" smtClean="0">
                <a:solidFill>
                  <a:srgbClr val="FFFF00"/>
                </a:solidFill>
                <a:effectLst>
                  <a:outerShdw blurRad="38100" dist="38100" dir="2700000" algn="tl">
                    <a:srgbClr val="000000">
                      <a:alpha val="43137"/>
                    </a:srgbClr>
                  </a:outerShdw>
                </a:effectLst>
              </a:rPr>
              <a:t>首先释经</a:t>
            </a:r>
            <a:endParaRPr lang="en-US" sz="3600" b="1" dirty="0" smtClean="0">
              <a:solidFill>
                <a:srgbClr val="FFFF00"/>
              </a:solidFill>
              <a:effectLst>
                <a:outerShdw blurRad="38100" dist="38100" dir="2700000" algn="tl">
                  <a:srgbClr val="000000">
                    <a:alpha val="43137"/>
                  </a:srgbClr>
                </a:outerShdw>
              </a:effectLst>
            </a:endParaRPr>
          </a:p>
        </p:txBody>
      </p:sp>
      <p:sp>
        <p:nvSpPr>
          <p:cNvPr id="25" name="TextBox 24"/>
          <p:cNvSpPr txBox="1"/>
          <p:nvPr/>
        </p:nvSpPr>
        <p:spPr>
          <a:xfrm>
            <a:off x="228600" y="4724400"/>
            <a:ext cx="51816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8. </a:t>
            </a:r>
            <a:r>
              <a:rPr lang="zh-CN" altLang="en-US" sz="3600" b="1" dirty="0" smtClean="0">
                <a:solidFill>
                  <a:srgbClr val="FFFF00"/>
                </a:solidFill>
                <a:effectLst>
                  <a:outerShdw blurRad="38100" dist="38100" dir="2700000" algn="tl">
                    <a:srgbClr val="000000">
                      <a:alpha val="43137"/>
                    </a:srgbClr>
                  </a:outerShdw>
                </a:effectLst>
              </a:rPr>
              <a:t>原始背景</a:t>
            </a:r>
            <a:endParaRPr lang="en-US" sz="3600" b="1" dirty="0" smtClean="0">
              <a:solidFill>
                <a:srgbClr val="FFFF00"/>
              </a:solidFill>
              <a:effectLst>
                <a:outerShdw blurRad="38100" dist="38100" dir="2700000" algn="tl">
                  <a:srgbClr val="000000">
                    <a:alpha val="43137"/>
                  </a:srgbClr>
                </a:outerShdw>
              </a:effectLst>
            </a:endParaRPr>
          </a:p>
        </p:txBody>
      </p:sp>
      <p:sp>
        <p:nvSpPr>
          <p:cNvPr id="26" name="TextBox 25"/>
          <p:cNvSpPr txBox="1"/>
          <p:nvPr/>
        </p:nvSpPr>
        <p:spPr>
          <a:xfrm>
            <a:off x="228600" y="53340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9. </a:t>
            </a:r>
            <a:r>
              <a:rPr lang="zh-CN" altLang="en-US" sz="3600" b="1" dirty="0" smtClean="0">
                <a:solidFill>
                  <a:srgbClr val="FFFF00"/>
                </a:solidFill>
                <a:effectLst>
                  <a:outerShdw blurRad="38100" dist="38100" dir="2700000" algn="tl">
                    <a:srgbClr val="000000">
                      <a:alpha val="43137"/>
                    </a:srgbClr>
                  </a:outerShdw>
                </a:effectLst>
              </a:rPr>
              <a:t>真理就是真理</a:t>
            </a:r>
            <a:endParaRPr lang="en-US" sz="3600" b="1" dirty="0" smtClean="0">
              <a:solidFill>
                <a:srgbClr val="FFFF00"/>
              </a:solidFill>
              <a:effectLst>
                <a:outerShdw blurRad="38100" dist="38100" dir="2700000" algn="tl">
                  <a:srgbClr val="000000">
                    <a:alpha val="43137"/>
                  </a:srgbClr>
                </a:outerShdw>
              </a:effectLst>
            </a:endParaRPr>
          </a:p>
        </p:txBody>
      </p:sp>
      <p:sp>
        <p:nvSpPr>
          <p:cNvPr id="27" name="TextBox 26"/>
          <p:cNvSpPr txBox="1"/>
          <p:nvPr/>
        </p:nvSpPr>
        <p:spPr>
          <a:xfrm>
            <a:off x="228600" y="5943600"/>
            <a:ext cx="49530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10</a:t>
            </a:r>
            <a:r>
              <a:rPr lang="en-US" sz="3400" b="1" dirty="0" smtClean="0">
                <a:effectLst>
                  <a:outerShdw blurRad="38100" dist="38100" dir="2700000" algn="tl">
                    <a:srgbClr val="000000">
                      <a:alpha val="43137"/>
                    </a:srgbClr>
                  </a:outerShdw>
                </a:effectLst>
              </a:rPr>
              <a:t>. </a:t>
            </a:r>
            <a:r>
              <a:rPr lang="zh-CN" altLang="en-US" sz="3400" b="1" dirty="0" smtClean="0">
                <a:effectLst>
                  <a:outerShdw blurRad="38100" dist="38100" dir="2700000" algn="tl">
                    <a:srgbClr val="000000">
                      <a:alpha val="43137"/>
                    </a:srgbClr>
                  </a:outerShdw>
                </a:effectLst>
              </a:rPr>
              <a:t>享受成长</a:t>
            </a:r>
            <a:endParaRPr lang="en-US" sz="3400" b="1" dirty="0" smtClean="0">
              <a:effectLst>
                <a:outerShdw blurRad="38100" dist="38100" dir="2700000" algn="tl">
                  <a:srgbClr val="000000">
                    <a:alpha val="43137"/>
                  </a:srgbClr>
                </a:outerShdw>
              </a:effectLst>
            </a:endParaRPr>
          </a:p>
        </p:txBody>
      </p:sp>
      <p:sp>
        <p:nvSpPr>
          <p:cNvPr id="29" name="Title 1"/>
          <p:cNvSpPr>
            <a:spLocks noGrp="1"/>
          </p:cNvSpPr>
          <p:nvPr>
            <p:ph type="title"/>
          </p:nvPr>
        </p:nvSpPr>
        <p:spPr>
          <a:xfrm>
            <a:off x="0" y="0"/>
            <a:ext cx="9144000" cy="457200"/>
          </a:xfrm>
          <a:solidFill>
            <a:srgbClr val="FFFF00"/>
          </a:solidFill>
          <a:ln w="57150">
            <a:solidFill>
              <a:schemeClr val="tx1"/>
            </a:solidFill>
          </a:ln>
        </p:spPr>
        <p:style>
          <a:lnRef idx="0">
            <a:schemeClr val="dk1"/>
          </a:lnRef>
          <a:fillRef idx="3">
            <a:schemeClr val="dk1"/>
          </a:fillRef>
          <a:effectRef idx="3">
            <a:schemeClr val="dk1"/>
          </a:effectRef>
          <a:fontRef idx="minor">
            <a:schemeClr val="lt1"/>
          </a:fontRef>
        </p:style>
        <p:txBody>
          <a:bodyPr>
            <a:noAutofit/>
          </a:bodyPr>
          <a:lstStyle/>
          <a:p>
            <a:r>
              <a:rPr lang="en-US" sz="2800" b="1" dirty="0" smtClean="0">
                <a:solidFill>
                  <a:schemeClr val="tx1"/>
                </a:solidFill>
                <a:effectLst>
                  <a:outerShdw blurRad="38100" dist="38100" dir="2700000" algn="tl">
                    <a:srgbClr val="000000">
                      <a:alpha val="43137"/>
                    </a:srgbClr>
                  </a:outerShdw>
                </a:effectLst>
              </a:rPr>
              <a:t>ENJOY GROWING</a:t>
            </a:r>
            <a:endParaRPr lang="en-US" sz="2800" b="1" dirty="0">
              <a:solidFill>
                <a:schemeClr val="tx1"/>
              </a:solidFill>
              <a:effectLst>
                <a:outerShdw blurRad="38100" dist="38100" dir="2700000" algn="tl">
                  <a:srgbClr val="000000">
                    <a:alpha val="43137"/>
                  </a:srgbClr>
                </a:outerShdw>
              </a:effectLst>
            </a:endParaRPr>
          </a:p>
        </p:txBody>
      </p:sp>
      <p:pic>
        <p:nvPicPr>
          <p:cNvPr id="52226" name="Picture 2" descr="http://www.elca.org/~/media/Images/Growing%20in%20Faith/Ministry/Young%20Adult%20Ministry/advocacy.ashx"/>
          <p:cNvPicPr>
            <a:picLocks noChangeAspect="1" noChangeArrowheads="1"/>
          </p:cNvPicPr>
          <p:nvPr/>
        </p:nvPicPr>
        <p:blipFill>
          <a:blip r:embed="rId2" cstate="print"/>
          <a:srcRect/>
          <a:stretch>
            <a:fillRect/>
          </a:stretch>
        </p:blipFill>
        <p:spPr bwMode="auto">
          <a:xfrm>
            <a:off x="6172200" y="4572000"/>
            <a:ext cx="1447800" cy="18435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ecision.jpg"/>
          <p:cNvPicPr>
            <a:picLocks noChangeAspect="1"/>
          </p:cNvPicPr>
          <p:nvPr/>
        </p:nvPicPr>
        <p:blipFill>
          <a:blip r:embed="rId2" cstate="print"/>
          <a:stretch>
            <a:fillRect/>
          </a:stretch>
        </p:blipFill>
        <p:spPr>
          <a:xfrm>
            <a:off x="0" y="2792103"/>
            <a:ext cx="5105400" cy="4065898"/>
          </a:xfrm>
          <a:prstGeom prst="rect">
            <a:avLst/>
          </a:prstGeom>
        </p:spPr>
      </p:pic>
      <p:pic>
        <p:nvPicPr>
          <p:cNvPr id="5" name="Picture 4" descr="Caricatures_of_Celebrities_new_collection_16.jpg"/>
          <p:cNvPicPr>
            <a:picLocks noChangeAspect="1"/>
          </p:cNvPicPr>
          <p:nvPr/>
        </p:nvPicPr>
        <p:blipFill>
          <a:blip r:embed="rId3" cstate="print"/>
          <a:stretch>
            <a:fillRect/>
          </a:stretch>
        </p:blipFill>
        <p:spPr>
          <a:xfrm>
            <a:off x="6324600" y="3494566"/>
            <a:ext cx="2075260" cy="30887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ular Callout 7"/>
          <p:cNvSpPr/>
          <p:nvPr/>
        </p:nvSpPr>
        <p:spPr>
          <a:xfrm>
            <a:off x="152400" y="228600"/>
            <a:ext cx="8839200" cy="2438400"/>
          </a:xfrm>
          <a:prstGeom prst="wedgeRectCallout">
            <a:avLst>
              <a:gd name="adj1" fmla="val -1839"/>
              <a:gd name="adj2" fmla="val 87705"/>
            </a:avLst>
          </a:prstGeom>
          <a:solidFill>
            <a:srgbClr val="FF9933"/>
          </a:solidFill>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3600" b="1" dirty="0" smtClean="0">
                <a:solidFill>
                  <a:schemeClr val="tx1"/>
                </a:solidFill>
                <a:effectLst>
                  <a:outerShdw blurRad="38100" dist="38100" dir="2700000" algn="tl">
                    <a:srgbClr val="000000">
                      <a:alpha val="43137"/>
                    </a:srgbClr>
                  </a:outerShdw>
                </a:effectLst>
              </a:rPr>
              <a:t>通常，难题</a:t>
            </a:r>
            <a:r>
              <a:rPr lang="zh-CN" altLang="en-US" sz="3600" b="1" u="sng" dirty="0" smtClean="0">
                <a:solidFill>
                  <a:schemeClr val="tx1"/>
                </a:solidFill>
                <a:effectLst>
                  <a:outerShdw blurRad="38100" dist="38100" dir="2700000" algn="tl">
                    <a:srgbClr val="000000">
                      <a:alpha val="43137"/>
                    </a:srgbClr>
                  </a:outerShdw>
                </a:effectLst>
              </a:rPr>
              <a:t>不是缺少</a:t>
            </a:r>
            <a:r>
              <a:rPr lang="zh-CN" altLang="en-US" sz="3600" b="1" dirty="0" smtClean="0">
                <a:solidFill>
                  <a:schemeClr val="tx1"/>
                </a:solidFill>
                <a:effectLst>
                  <a:outerShdw blurRad="38100" dist="38100" dir="2700000" algn="tl">
                    <a:srgbClr val="000000">
                      <a:alpha val="43137"/>
                    </a:srgbClr>
                  </a:outerShdw>
                </a:effectLst>
              </a:rPr>
              <a:t>答案，而是很多答案听上去都有道理。然而每节经文只有一个正确的解释。</a:t>
            </a:r>
            <a:r>
              <a:rPr lang="en-US" altLang="zh-CN" sz="3600" b="1" dirty="0" smtClean="0">
                <a:solidFill>
                  <a:schemeClr val="tx1"/>
                </a:solidFill>
                <a:effectLst>
                  <a:outerShdw blurRad="38100" dist="38100" dir="2700000" algn="tl">
                    <a:srgbClr val="000000">
                      <a:alpha val="43137"/>
                    </a:srgbClr>
                  </a:outerShdw>
                </a:effectLst>
              </a:rPr>
              <a:t>——</a:t>
            </a:r>
            <a:r>
              <a:rPr lang="zh-CN" altLang="en-US" sz="3600" b="1" dirty="0" smtClean="0">
                <a:solidFill>
                  <a:schemeClr val="tx1"/>
                </a:solidFill>
                <a:effectLst>
                  <a:outerShdw blurRad="38100" dist="38100" dir="2700000" algn="tl">
                    <a:srgbClr val="000000">
                      <a:alpha val="43137"/>
                    </a:srgbClr>
                  </a:outerShdw>
                </a:effectLst>
              </a:rPr>
              <a:t>杰巴梁</a:t>
            </a:r>
            <a:endParaRPr lang="en-US" sz="3600" b="1" dirty="0" smtClean="0">
              <a:solidFill>
                <a:schemeClr val="tx1"/>
              </a:solidFill>
              <a:effectLst>
                <a:outerShdw blurRad="38100" dist="38100" dir="2700000" algn="tl">
                  <a:srgbClr val="000000">
                    <a:alpha val="43137"/>
                  </a:srgbClr>
                </a:outerShdw>
              </a:effectLst>
            </a:endParaRPr>
          </a:p>
          <a:p>
            <a:pPr algn="ctr"/>
            <a:r>
              <a:rPr lang="en-US" b="1" dirty="0" smtClean="0">
                <a:solidFill>
                  <a:schemeClr val="tx1"/>
                </a:solidFill>
                <a:effectLst>
                  <a:outerShdw blurRad="38100" dist="38100" dir="2700000" algn="tl">
                    <a:srgbClr val="000000">
                      <a:alpha val="43137"/>
                    </a:srgbClr>
                  </a:outerShdw>
                </a:effectLst>
              </a:rPr>
              <a:t>“Often, the problem is not a </a:t>
            </a:r>
            <a:r>
              <a:rPr lang="en-US" b="1" i="1" dirty="0" smtClean="0">
                <a:solidFill>
                  <a:schemeClr val="tx1"/>
                </a:solidFill>
                <a:effectLst>
                  <a:outerShdw blurRad="38100" dist="38100" dir="2700000" algn="tl">
                    <a:srgbClr val="000000">
                      <a:alpha val="43137"/>
                    </a:srgbClr>
                  </a:outerShdw>
                </a:effectLst>
              </a:rPr>
              <a:t>lack</a:t>
            </a:r>
            <a:r>
              <a:rPr lang="en-US" b="1" dirty="0" smtClean="0">
                <a:solidFill>
                  <a:schemeClr val="tx1"/>
                </a:solidFill>
                <a:effectLst>
                  <a:outerShdw blurRad="38100" dist="38100" dir="2700000" algn="tl">
                    <a:srgbClr val="000000">
                      <a:alpha val="43137"/>
                    </a:srgbClr>
                  </a:outerShdw>
                </a:effectLst>
              </a:rPr>
              <a:t> of answers, but a </a:t>
            </a:r>
            <a:r>
              <a:rPr lang="en-US" b="1" i="1" dirty="0" smtClean="0">
                <a:solidFill>
                  <a:schemeClr val="tx1"/>
                </a:solidFill>
                <a:effectLst>
                  <a:outerShdw blurRad="38100" dist="38100" dir="2700000" algn="tl">
                    <a:srgbClr val="000000">
                      <a:alpha val="43137"/>
                    </a:srgbClr>
                  </a:outerShdw>
                </a:effectLst>
              </a:rPr>
              <a:t>lot</a:t>
            </a:r>
            <a:r>
              <a:rPr lang="en-US" b="1" dirty="0" smtClean="0">
                <a:solidFill>
                  <a:schemeClr val="tx1"/>
                </a:solidFill>
                <a:effectLst>
                  <a:outerShdw blurRad="38100" dist="38100" dir="2700000" algn="tl">
                    <a:srgbClr val="000000">
                      <a:alpha val="43137"/>
                    </a:srgbClr>
                  </a:outerShdw>
                </a:effectLst>
              </a:rPr>
              <a:t> of answers that all </a:t>
            </a:r>
            <a:r>
              <a:rPr lang="en-US" b="1" i="1" dirty="0" smtClean="0">
                <a:solidFill>
                  <a:schemeClr val="tx1"/>
                </a:solidFill>
                <a:effectLst>
                  <a:outerShdw blurRad="38100" dist="38100" dir="2700000" algn="tl">
                    <a:srgbClr val="000000">
                      <a:alpha val="43137"/>
                    </a:srgbClr>
                  </a:outerShdw>
                </a:effectLst>
              </a:rPr>
              <a:t>sound</a:t>
            </a:r>
            <a:r>
              <a:rPr lang="en-US" b="1" dirty="0" smtClean="0">
                <a:solidFill>
                  <a:schemeClr val="tx1"/>
                </a:solidFill>
                <a:effectLst>
                  <a:outerShdw blurRad="38100" dist="38100" dir="2700000" algn="tl">
                    <a:srgbClr val="000000">
                      <a:alpha val="43137"/>
                    </a:srgbClr>
                  </a:outerShdw>
                </a:effectLst>
              </a:rPr>
              <a:t> correct. </a:t>
            </a:r>
          </a:p>
          <a:p>
            <a:pPr algn="ctr"/>
            <a:r>
              <a:rPr lang="en-US" b="1" dirty="0" smtClean="0">
                <a:solidFill>
                  <a:schemeClr val="tx1"/>
                </a:solidFill>
                <a:effectLst>
                  <a:outerShdw blurRad="38100" dist="38100" dir="2700000" algn="tl">
                    <a:srgbClr val="000000">
                      <a:alpha val="43137"/>
                    </a:srgbClr>
                  </a:outerShdw>
                </a:effectLst>
              </a:rPr>
              <a:t>But there is only one correct interpretation for each passage.” </a:t>
            </a:r>
          </a:p>
          <a:p>
            <a:pPr algn="ctr"/>
            <a:r>
              <a:rPr lang="en-US" sz="1400" b="1" dirty="0" smtClean="0">
                <a:solidFill>
                  <a:schemeClr val="tx1"/>
                </a:solidFill>
                <a:effectLst>
                  <a:outerShdw blurRad="38100" dist="38100" dir="2700000" algn="tl">
                    <a:srgbClr val="000000">
                      <a:alpha val="43137"/>
                    </a:srgbClr>
                  </a:outerShdw>
                </a:effectLst>
              </a:rPr>
              <a:t>–Dr. Jay </a:t>
            </a:r>
            <a:r>
              <a:rPr lang="en-US" sz="1400" b="1" dirty="0" err="1" smtClean="0">
                <a:solidFill>
                  <a:schemeClr val="tx1"/>
                </a:solidFill>
                <a:effectLst>
                  <a:outerShdw blurRad="38100" dist="38100" dir="2700000" algn="tl">
                    <a:srgbClr val="000000">
                      <a:alpha val="43137"/>
                    </a:srgbClr>
                  </a:outerShdw>
                </a:effectLst>
              </a:rPr>
              <a:t>BarLeon</a:t>
            </a:r>
            <a:endParaRPr lang="en-US" sz="14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Young woman teacher in front of chalkboard | Premium Vector"/>
          <p:cNvPicPr>
            <a:picLocks noChangeAspect="1" noChangeArrowheads="1"/>
          </p:cNvPicPr>
          <p:nvPr/>
        </p:nvPicPr>
        <p:blipFill>
          <a:blip r:embed="rId2" cstate="print"/>
          <a:srcRect/>
          <a:stretch>
            <a:fillRect/>
          </a:stretch>
        </p:blipFill>
        <p:spPr bwMode="auto">
          <a:xfrm>
            <a:off x="0" y="0"/>
            <a:ext cx="9149844" cy="6858000"/>
          </a:xfrm>
          <a:prstGeom prst="rect">
            <a:avLst/>
          </a:prstGeom>
          <a:noFill/>
        </p:spPr>
      </p:pic>
      <p:sp>
        <p:nvSpPr>
          <p:cNvPr id="5" name="Rectangle 4"/>
          <p:cNvSpPr/>
          <p:nvPr/>
        </p:nvSpPr>
        <p:spPr>
          <a:xfrm>
            <a:off x="304800" y="914400"/>
            <a:ext cx="6324600" cy="43434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CN" alt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“准备好开始</a:t>
            </a:r>
            <a:endParaRPr lang="en-US" altLang="zh-CN"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algn="ctr"/>
            <a:r>
              <a:rPr lang="en-US" altLang="zh-CN"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t>
            </a:r>
            <a:r>
              <a:rPr lang="zh-CN" alt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刁钻问题的诚实答案</a:t>
            </a:r>
            <a:r>
              <a:rPr lang="en-US" altLang="zh-CN"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t>
            </a:r>
            <a:r>
              <a:rPr lang="zh-CN" alt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了吗</a:t>
            </a:r>
            <a:r>
              <a:rPr lang="en-US" altLang="zh-CN"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t>
            </a:r>
            <a:endPar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algn="ctr"/>
            <a:endParaRPr lang="en-US" sz="1600" dirty="0" smtClean="0">
              <a:solidFill>
                <a:schemeClr val="tx1"/>
              </a:solidFill>
              <a:latin typeface="Arial" pitchFamily="34" charset="0"/>
              <a:cs typeface="Arial" pitchFamily="34" charset="0"/>
            </a:endParaRPr>
          </a:p>
          <a:p>
            <a:pPr algn="ctr"/>
            <a:r>
              <a:rPr lang="en-US" sz="1600" dirty="0" smtClean="0">
                <a:solidFill>
                  <a:schemeClr val="tx1"/>
                </a:solidFill>
                <a:latin typeface="Arial" pitchFamily="34" charset="0"/>
                <a:cs typeface="Arial" pitchFamily="34" charset="0"/>
              </a:rPr>
              <a:t>“Are you ready for some HONEST ANSWERS to some  </a:t>
            </a:r>
          </a:p>
          <a:p>
            <a:pPr algn="ctr"/>
            <a:r>
              <a:rPr lang="en-US" sz="1600" dirty="0" smtClean="0">
                <a:solidFill>
                  <a:schemeClr val="tx1"/>
                </a:solidFill>
                <a:latin typeface="Arial" pitchFamily="34" charset="0"/>
                <a:cs typeface="Arial" pitchFamily="34" charset="0"/>
              </a:rPr>
              <a:t>TOUGH QUESTIONS?”</a:t>
            </a:r>
            <a:endParaRPr lang="en-US" sz="16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style>
          <a:lnRef idx="0">
            <a:schemeClr val="dk1"/>
          </a:lnRef>
          <a:fillRef idx="3">
            <a:schemeClr val="dk1"/>
          </a:fillRef>
          <a:effectRef idx="3">
            <a:schemeClr val="dk1"/>
          </a:effectRef>
          <a:fontRef idx="minor">
            <a:schemeClr val="lt1"/>
          </a:fontRef>
        </p:style>
        <p:txBody>
          <a:bodyPr>
            <a:normAutofit fontScale="90000"/>
          </a:bodyPr>
          <a:lstStyle/>
          <a:p>
            <a:r>
              <a:rPr lang="zh-CN" altLang="en-US" sz="9600" dirty="0" smtClean="0">
                <a:solidFill>
                  <a:srgbClr val="F1F53D"/>
                </a:solidFill>
                <a:effectLst>
                  <a:outerShdw blurRad="38100" dist="38100" dir="2700000" algn="tl">
                    <a:srgbClr val="000000">
                      <a:alpha val="43137"/>
                    </a:srgbClr>
                  </a:outerShdw>
                </a:effectLst>
                <a:latin typeface="Aharoni" pitchFamily="2" charset="-79"/>
                <a:cs typeface="Aharoni" pitchFamily="2" charset="-79"/>
              </a:rPr>
              <a:t>第一个问题</a:t>
            </a:r>
            <a:r>
              <a:rPr lang="en-US" altLang="zh-CN" sz="9600" dirty="0" smtClean="0">
                <a:solidFill>
                  <a:srgbClr val="F1F53D"/>
                </a:solidFill>
                <a:effectLst>
                  <a:outerShdw blurRad="38100" dist="38100" dir="2700000" algn="tl">
                    <a:srgbClr val="000000">
                      <a:alpha val="43137"/>
                    </a:srgbClr>
                  </a:outerShdw>
                </a:effectLst>
                <a:latin typeface="Aharoni" pitchFamily="2" charset="-79"/>
                <a:cs typeface="Aharoni" pitchFamily="2" charset="-79"/>
              </a:rPr>
              <a:t>…</a:t>
            </a:r>
            <a:r>
              <a:rPr lang="en-US" sz="9600" dirty="0" smtClean="0">
                <a:solidFill>
                  <a:srgbClr val="F1F53D"/>
                </a:solidFill>
                <a:effectLst>
                  <a:outerShdw blurRad="38100" dist="38100" dir="2700000" algn="tl">
                    <a:srgbClr val="000000">
                      <a:alpha val="43137"/>
                    </a:srgbClr>
                  </a:outerShdw>
                </a:effectLst>
                <a:latin typeface="Aharoni" pitchFamily="2" charset="-79"/>
                <a:cs typeface="Aharoni" pitchFamily="2" charset="-79"/>
              </a:rPr>
              <a:t/>
            </a:r>
            <a:br>
              <a:rPr lang="en-US" sz="9600" dirty="0" smtClean="0">
                <a:solidFill>
                  <a:srgbClr val="F1F53D"/>
                </a:solidFill>
                <a:effectLst>
                  <a:outerShdw blurRad="38100" dist="38100" dir="2700000" algn="tl">
                    <a:srgbClr val="000000">
                      <a:alpha val="43137"/>
                    </a:srgbClr>
                  </a:outerShdw>
                </a:effectLst>
                <a:latin typeface="Aharoni" pitchFamily="2" charset="-79"/>
                <a:cs typeface="Aharoni" pitchFamily="2" charset="-79"/>
              </a:rPr>
            </a:br>
            <a:r>
              <a:rPr lang="en-US" sz="2000" dirty="0" smtClean="0">
                <a:solidFill>
                  <a:srgbClr val="F1F53D"/>
                </a:solidFill>
                <a:effectLst>
                  <a:outerShdw blurRad="38100" dist="38100" dir="2700000" algn="tl">
                    <a:srgbClr val="000000">
                      <a:alpha val="43137"/>
                    </a:srgbClr>
                  </a:outerShdw>
                </a:effectLst>
                <a:latin typeface="Aharoni" pitchFamily="2" charset="-79"/>
                <a:cs typeface="Aharoni" pitchFamily="2" charset="-79"/>
              </a:rPr>
              <a:t>First question…</a:t>
            </a:r>
            <a:endParaRPr lang="en-US" sz="2000" dirty="0">
              <a:solidFill>
                <a:srgbClr val="F1F53D"/>
              </a:solidFill>
              <a:effectLst>
                <a:outerShdw blurRad="38100" dist="38100" dir="2700000" algn="tl">
                  <a:srgbClr val="000000">
                    <a:alpha val="43137"/>
                  </a:srgbClr>
                </a:outerShdw>
              </a:effectLst>
              <a:latin typeface="Aharoni" pitchFamily="2" charset="-79"/>
              <a:cs typeface="Aharoni" pitchFamily="2" charset="-79"/>
            </a:endParaRPr>
          </a:p>
        </p:txBody>
      </p:sp>
      <p:pic>
        <p:nvPicPr>
          <p:cNvPr id="16386" name="Picture 2" descr="Why Ask Why? - Sauers Consulting Strategies"/>
          <p:cNvPicPr>
            <a:picLocks noChangeAspect="1" noChangeArrowheads="1"/>
          </p:cNvPicPr>
          <p:nvPr/>
        </p:nvPicPr>
        <p:blipFill>
          <a:blip r:embed="rId2" cstate="print"/>
          <a:srcRect/>
          <a:stretch>
            <a:fillRect/>
          </a:stretch>
        </p:blipFill>
        <p:spPr bwMode="auto">
          <a:xfrm>
            <a:off x="381000" y="1721566"/>
            <a:ext cx="8458200" cy="513643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requently-asked-questions-head-question-mark.jpg"/>
          <p:cNvPicPr>
            <a:picLocks noChangeAspect="1"/>
          </p:cNvPicPr>
          <p:nvPr/>
        </p:nvPicPr>
        <p:blipFill>
          <a:blip r:embed="rId2" cstate="print"/>
          <a:stretch>
            <a:fillRect/>
          </a:stretch>
        </p:blipFill>
        <p:spPr>
          <a:xfrm>
            <a:off x="4191001" y="0"/>
            <a:ext cx="4953000" cy="6234546"/>
          </a:xfrm>
          <a:prstGeom prst="rect">
            <a:avLst/>
          </a:prstGeom>
        </p:spPr>
      </p:pic>
      <p:sp>
        <p:nvSpPr>
          <p:cNvPr id="2" name="Title 1"/>
          <p:cNvSpPr>
            <a:spLocks noGrp="1"/>
          </p:cNvSpPr>
          <p:nvPr>
            <p:ph type="title"/>
          </p:nvPr>
        </p:nvSpPr>
        <p:spPr>
          <a:xfrm>
            <a:off x="304800" y="228600"/>
            <a:ext cx="3886200" cy="5715000"/>
          </a:xfrm>
          <a:prstGeom prst="wedgeRoundRectCallout">
            <a:avLst>
              <a:gd name="adj1" fmla="val 81179"/>
              <a:gd name="adj2" fmla="val -9469"/>
              <a:gd name="adj3" fmla="val 16667"/>
            </a:avLst>
          </a:prstGeom>
        </p:spPr>
        <p:style>
          <a:lnRef idx="2">
            <a:schemeClr val="dk1"/>
          </a:lnRef>
          <a:fillRef idx="1">
            <a:schemeClr val="lt1"/>
          </a:fillRef>
          <a:effectRef idx="0">
            <a:schemeClr val="dk1"/>
          </a:effectRef>
          <a:fontRef idx="minor">
            <a:schemeClr val="dk1"/>
          </a:fontRef>
        </p:style>
        <p:txBody>
          <a:bodyPr>
            <a:normAutofit/>
          </a:bodyPr>
          <a:lstStyle/>
          <a:p>
            <a:r>
              <a:rPr lang="zh-CN" altLang="en-US" sz="4000" dirty="0" smtClean="0">
                <a:ln>
                  <a:solidFill>
                    <a:sysClr val="windowText" lastClr="000000"/>
                  </a:solidFill>
                </a:ln>
                <a:solidFill>
                  <a:srgbClr val="C00000"/>
                </a:solidFill>
                <a:effectLst>
                  <a:outerShdw blurRad="38100" dist="38100" dir="2700000" algn="tl">
                    <a:srgbClr val="000000">
                      <a:alpha val="43137"/>
                    </a:srgbClr>
                  </a:outerShdw>
                </a:effectLst>
              </a:rPr>
              <a:t>为什么我问的每个圣经问题都会得到多种不同的答案？</a:t>
            </a:r>
            <a:r>
              <a:rPr lang="en-US" altLang="zh-CN" sz="4000" dirty="0" smtClean="0">
                <a:ln>
                  <a:solidFill>
                    <a:sysClr val="windowText" lastClr="000000"/>
                  </a:solidFill>
                </a:ln>
                <a:solidFill>
                  <a:srgbClr val="C00000"/>
                </a:solidFill>
                <a:effectLst>
                  <a:outerShdw blurRad="38100" dist="38100" dir="2700000" algn="tl">
                    <a:srgbClr val="000000">
                      <a:alpha val="43137"/>
                    </a:srgbClr>
                  </a:outerShdw>
                </a:effectLst>
              </a:rPr>
              <a:t/>
            </a:r>
            <a:br>
              <a:rPr lang="en-US" altLang="zh-CN" sz="4000" dirty="0" smtClean="0">
                <a:ln>
                  <a:solidFill>
                    <a:sysClr val="windowText" lastClr="000000"/>
                  </a:solidFill>
                </a:ln>
                <a:solidFill>
                  <a:srgbClr val="C00000"/>
                </a:solidFill>
                <a:effectLst>
                  <a:outerShdw blurRad="38100" dist="38100" dir="2700000" algn="tl">
                    <a:srgbClr val="000000">
                      <a:alpha val="43137"/>
                    </a:srgbClr>
                  </a:outerShdw>
                </a:effectLst>
              </a:rPr>
            </a:br>
            <a:r>
              <a:rPr lang="en-US" sz="900" dirty="0" smtClean="0">
                <a:ln>
                  <a:solidFill>
                    <a:sysClr val="windowText" lastClr="000000"/>
                  </a:solidFill>
                </a:ln>
                <a:solidFill>
                  <a:srgbClr val="C00000"/>
                </a:solidFill>
                <a:effectLst>
                  <a:outerShdw blurRad="38100" dist="38100" dir="2700000" algn="tl">
                    <a:srgbClr val="000000">
                      <a:alpha val="43137"/>
                    </a:srgbClr>
                  </a:outerShdw>
                </a:effectLst>
              </a:rPr>
              <a:t/>
            </a:r>
            <a:br>
              <a:rPr lang="en-US" sz="900" dirty="0" smtClean="0">
                <a:ln>
                  <a:solidFill>
                    <a:sysClr val="windowText" lastClr="000000"/>
                  </a:solidFill>
                </a:ln>
                <a:solidFill>
                  <a:srgbClr val="C00000"/>
                </a:solidFill>
                <a:effectLst>
                  <a:outerShdw blurRad="38100" dist="38100" dir="2700000" algn="tl">
                    <a:srgbClr val="000000">
                      <a:alpha val="43137"/>
                    </a:srgbClr>
                  </a:outerShdw>
                </a:effectLst>
              </a:rPr>
            </a:br>
            <a:r>
              <a:rPr lang="zh-CN" altLang="en-US" sz="4000" dirty="0" smtClean="0">
                <a:ln>
                  <a:solidFill>
                    <a:sysClr val="windowText" lastClr="000000"/>
                  </a:solidFill>
                </a:ln>
                <a:solidFill>
                  <a:srgbClr val="C00000"/>
                </a:solidFill>
                <a:effectLst>
                  <a:outerShdw blurRad="38100" dist="38100" dir="2700000" algn="tl">
                    <a:srgbClr val="000000">
                      <a:alpha val="43137"/>
                    </a:srgbClr>
                  </a:outerShdw>
                </a:effectLst>
              </a:rPr>
              <a:t>既然圣经是容易明白的，为什么他们观点不一致呢？</a:t>
            </a:r>
            <a:endParaRPr lang="en-US" sz="4000" dirty="0">
              <a:ln>
                <a:solidFill>
                  <a:sysClr val="windowText" lastClr="000000"/>
                </a:solidFill>
              </a:ln>
              <a:solidFill>
                <a:srgbClr val="C00000"/>
              </a:solidFill>
              <a:effectLst>
                <a:outerShdw blurRad="38100" dist="38100" dir="2700000" algn="tl">
                  <a:srgbClr val="000000">
                    <a:alpha val="43137"/>
                  </a:srgbClr>
                </a:outerShdw>
              </a:effectLst>
            </a:endParaRPr>
          </a:p>
        </p:txBody>
      </p:sp>
      <p:sp>
        <p:nvSpPr>
          <p:cNvPr id="4" name="Rectangle 3"/>
          <p:cNvSpPr/>
          <p:nvPr/>
        </p:nvSpPr>
        <p:spPr>
          <a:xfrm>
            <a:off x="0" y="6172200"/>
            <a:ext cx="9144000" cy="685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solidFill>
                  <a:schemeClr val="bg1"/>
                </a:solidFill>
              </a:rPr>
              <a:t>Why do I get such a variety of different answers to each Bible question I ask? </a:t>
            </a:r>
            <a:br>
              <a:rPr lang="en-US" dirty="0" smtClean="0">
                <a:solidFill>
                  <a:schemeClr val="bg1"/>
                </a:solidFill>
              </a:rPr>
            </a:br>
            <a:r>
              <a:rPr lang="en-US" dirty="0" smtClean="0">
                <a:solidFill>
                  <a:schemeClr val="bg1"/>
                </a:solidFill>
              </a:rPr>
              <a:t>Why don’t they all agree if the Bible is so easy to understand?</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elf-09-sml.jpg"/>
          <p:cNvPicPr>
            <a:picLocks noChangeAspect="1"/>
          </p:cNvPicPr>
          <p:nvPr/>
        </p:nvPicPr>
        <p:blipFill>
          <a:blip r:embed="rId2" cstate="print"/>
          <a:stretch>
            <a:fillRect/>
          </a:stretch>
        </p:blipFill>
        <p:spPr>
          <a:xfrm>
            <a:off x="228600" y="381000"/>
            <a:ext cx="2133600" cy="4894217"/>
          </a:xfrm>
          <a:prstGeom prst="rect">
            <a:avLst/>
          </a:prstGeom>
        </p:spPr>
      </p:pic>
      <p:sp>
        <p:nvSpPr>
          <p:cNvPr id="4" name="Rounded Rectangular Callout 3"/>
          <p:cNvSpPr/>
          <p:nvPr/>
        </p:nvSpPr>
        <p:spPr>
          <a:xfrm>
            <a:off x="2819400" y="381000"/>
            <a:ext cx="6019800" cy="4724400"/>
          </a:xfrm>
          <a:prstGeom prst="wedgeRoundRectCallout">
            <a:avLst>
              <a:gd name="adj1" fmla="val -61429"/>
              <a:gd name="adj2" fmla="val -32962"/>
              <a:gd name="adj3" fmla="val 16667"/>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TextBox 7"/>
          <p:cNvSpPr txBox="1"/>
          <p:nvPr/>
        </p:nvSpPr>
        <p:spPr>
          <a:xfrm>
            <a:off x="2971800" y="685800"/>
            <a:ext cx="5943600" cy="3970318"/>
          </a:xfrm>
          <a:prstGeom prst="rect">
            <a:avLst/>
          </a:prstGeom>
          <a:noFill/>
        </p:spPr>
        <p:txBody>
          <a:bodyPr wrap="square" rtlCol="0">
            <a:spAutoFit/>
          </a:bodyPr>
          <a:lstStyle/>
          <a:p>
            <a:pPr algn="ctr"/>
            <a:r>
              <a:rPr lang="en-US" sz="2800" dirty="0" smtClean="0">
                <a:ln>
                  <a:solidFill>
                    <a:schemeClr val="tx1"/>
                  </a:solidFill>
                </a:ln>
                <a:latin typeface="Arial Narrow" pitchFamily="34" charset="0"/>
                <a:cs typeface="Arial" pitchFamily="34" charset="0"/>
              </a:rPr>
              <a:t>“</a:t>
            </a:r>
            <a:r>
              <a:rPr lang="zh-CN" altLang="en-US" sz="3600" dirty="0" smtClean="0">
                <a:ln>
                  <a:solidFill>
                    <a:schemeClr val="tx1"/>
                  </a:solidFill>
                </a:ln>
                <a:latin typeface="Arial Narrow" pitchFamily="34" charset="0"/>
                <a:cs typeface="Arial" pitchFamily="34" charset="0"/>
              </a:rPr>
              <a:t>为什么路加在</a:t>
            </a:r>
            <a:r>
              <a:rPr lang="en-US" altLang="zh-CN" sz="3600" dirty="0" smtClean="0">
                <a:ln>
                  <a:solidFill>
                    <a:schemeClr val="tx1"/>
                  </a:solidFill>
                </a:ln>
                <a:latin typeface="Arial Narrow" pitchFamily="34" charset="0"/>
                <a:cs typeface="Arial" pitchFamily="34" charset="0"/>
              </a:rPr>
              <a:t>《</a:t>
            </a:r>
            <a:r>
              <a:rPr lang="zh-CN" altLang="en-US" sz="3600" dirty="0" smtClean="0">
                <a:ln>
                  <a:solidFill>
                    <a:schemeClr val="tx1"/>
                  </a:solidFill>
                </a:ln>
                <a:latin typeface="Arial Narrow" pitchFamily="34" charset="0"/>
                <a:cs typeface="Arial" pitchFamily="34" charset="0"/>
              </a:rPr>
              <a:t>使徒行传</a:t>
            </a:r>
            <a:r>
              <a:rPr lang="en-US" altLang="zh-CN" sz="3600" dirty="0" smtClean="0">
                <a:ln>
                  <a:solidFill>
                    <a:schemeClr val="tx1"/>
                  </a:solidFill>
                </a:ln>
                <a:latin typeface="Arial Narrow" pitchFamily="34" charset="0"/>
                <a:cs typeface="Arial" pitchFamily="34" charset="0"/>
              </a:rPr>
              <a:t>》</a:t>
            </a:r>
          </a:p>
          <a:p>
            <a:pPr algn="ctr"/>
            <a:r>
              <a:rPr lang="en-US" altLang="zh-CN" sz="3600" dirty="0" smtClean="0">
                <a:ln>
                  <a:solidFill>
                    <a:schemeClr val="tx1"/>
                  </a:solidFill>
                </a:ln>
                <a:latin typeface="Arial Narrow" pitchFamily="34" charset="0"/>
                <a:cs typeface="Arial" pitchFamily="34" charset="0"/>
              </a:rPr>
              <a:t>9:7</a:t>
            </a:r>
            <a:r>
              <a:rPr lang="zh-CN" altLang="en-US" sz="3600" dirty="0" smtClean="0">
                <a:ln>
                  <a:solidFill>
                    <a:schemeClr val="tx1"/>
                  </a:solidFill>
                </a:ln>
                <a:latin typeface="Arial Narrow" pitchFamily="34" charset="0"/>
                <a:cs typeface="Arial" pitchFamily="34" charset="0"/>
              </a:rPr>
              <a:t>节说，</a:t>
            </a:r>
            <a:r>
              <a:rPr lang="en-US" sz="3600" dirty="0" smtClean="0">
                <a:ln>
                  <a:solidFill>
                    <a:schemeClr val="tx1"/>
                  </a:solidFill>
                </a:ln>
                <a:solidFill>
                  <a:srgbClr val="C00000"/>
                </a:solidFill>
                <a:latin typeface="Arial Narrow" pitchFamily="34" charset="0"/>
                <a:cs typeface="Arial" pitchFamily="34" charset="0"/>
              </a:rPr>
              <a:t> </a:t>
            </a:r>
            <a:r>
              <a:rPr lang="en-US" sz="3600" b="1" i="1" dirty="0" smtClean="0">
                <a:ln>
                  <a:solidFill>
                    <a:schemeClr val="tx1"/>
                  </a:solidFill>
                </a:ln>
                <a:solidFill>
                  <a:srgbClr val="FF0000"/>
                </a:solidFill>
                <a:latin typeface="Arial Narrow" pitchFamily="34" charset="0"/>
                <a:cs typeface="Arial" pitchFamily="34" charset="0"/>
              </a:rPr>
              <a:t>“</a:t>
            </a:r>
            <a:r>
              <a:rPr lang="zh-CN" altLang="en-US" sz="3600" b="1" dirty="0" smtClean="0">
                <a:ln>
                  <a:solidFill>
                    <a:schemeClr val="tx1"/>
                  </a:solidFill>
                </a:ln>
                <a:solidFill>
                  <a:srgbClr val="FF0000"/>
                </a:solidFill>
                <a:latin typeface="Arial Narrow" pitchFamily="34" charset="0"/>
                <a:cs typeface="Arial" pitchFamily="34" charset="0"/>
              </a:rPr>
              <a:t>同行的人站在那里，说不出话来</a:t>
            </a:r>
            <a:r>
              <a:rPr lang="zh-CN" altLang="en-US" sz="3600" b="1" i="1" dirty="0" smtClean="0">
                <a:ln>
                  <a:solidFill>
                    <a:schemeClr val="tx1"/>
                  </a:solidFill>
                </a:ln>
                <a:solidFill>
                  <a:srgbClr val="FF0000"/>
                </a:solidFill>
                <a:latin typeface="Arial Narrow" pitchFamily="34" charset="0"/>
                <a:cs typeface="Arial" pitchFamily="34" charset="0"/>
              </a:rPr>
              <a:t>，</a:t>
            </a:r>
            <a:r>
              <a:rPr lang="zh-CN" altLang="en-US" sz="3600" b="1" i="1" u="sng" dirty="0" smtClean="0">
                <a:ln>
                  <a:solidFill>
                    <a:schemeClr val="tx1"/>
                  </a:solidFill>
                </a:ln>
                <a:solidFill>
                  <a:srgbClr val="FF0000"/>
                </a:solidFill>
                <a:latin typeface="Arial Narrow" pitchFamily="34" charset="0"/>
                <a:cs typeface="Arial" pitchFamily="34" charset="0"/>
              </a:rPr>
              <a:t>听见声音</a:t>
            </a:r>
            <a:r>
              <a:rPr lang="zh-CN" altLang="en-US" sz="3600" b="1" i="1" dirty="0" smtClean="0">
                <a:ln>
                  <a:solidFill>
                    <a:schemeClr val="tx1"/>
                  </a:solidFill>
                </a:ln>
                <a:solidFill>
                  <a:srgbClr val="FF0000"/>
                </a:solidFill>
                <a:latin typeface="Arial Narrow" pitchFamily="34" charset="0"/>
                <a:cs typeface="Arial" pitchFamily="34" charset="0"/>
              </a:rPr>
              <a:t>，</a:t>
            </a:r>
            <a:r>
              <a:rPr lang="zh-CN" altLang="en-US" sz="3600" b="1" i="1" u="sng" dirty="0" smtClean="0">
                <a:ln>
                  <a:solidFill>
                    <a:schemeClr val="tx1"/>
                  </a:solidFill>
                </a:ln>
                <a:solidFill>
                  <a:srgbClr val="FF0000"/>
                </a:solidFill>
                <a:latin typeface="Arial Narrow" pitchFamily="34" charset="0"/>
                <a:cs typeface="Arial" pitchFamily="34" charset="0"/>
              </a:rPr>
              <a:t>却看不见人</a:t>
            </a:r>
            <a:r>
              <a:rPr lang="zh-CN" altLang="en-US" sz="3600" b="1" i="1" dirty="0" smtClean="0">
                <a:ln>
                  <a:solidFill>
                    <a:schemeClr val="tx1"/>
                  </a:solidFill>
                </a:ln>
                <a:solidFill>
                  <a:srgbClr val="FF0000"/>
                </a:solidFill>
                <a:latin typeface="Arial Narrow" pitchFamily="34" charset="0"/>
                <a:cs typeface="Arial" pitchFamily="34" charset="0"/>
              </a:rPr>
              <a:t>。</a:t>
            </a:r>
            <a:r>
              <a:rPr lang="zh-CN" altLang="en-US" sz="3600" dirty="0" smtClean="0">
                <a:ln>
                  <a:solidFill>
                    <a:schemeClr val="tx1"/>
                  </a:solidFill>
                </a:ln>
                <a:latin typeface="Arial Narrow" pitchFamily="34" charset="0"/>
                <a:cs typeface="Arial" pitchFamily="34" charset="0"/>
              </a:rPr>
              <a:t>但是在徒</a:t>
            </a:r>
            <a:r>
              <a:rPr lang="en-US" altLang="zh-CN" sz="3600" dirty="0" smtClean="0">
                <a:ln>
                  <a:solidFill>
                    <a:schemeClr val="tx1"/>
                  </a:solidFill>
                </a:ln>
                <a:latin typeface="Arial Narrow" pitchFamily="34" charset="0"/>
                <a:cs typeface="Arial" pitchFamily="34" charset="0"/>
              </a:rPr>
              <a:t>22:9</a:t>
            </a:r>
            <a:r>
              <a:rPr lang="zh-CN" altLang="en-US" sz="3600" dirty="0" smtClean="0">
                <a:ln>
                  <a:solidFill>
                    <a:schemeClr val="tx1"/>
                  </a:solidFill>
                </a:ln>
                <a:latin typeface="Arial Narrow" pitchFamily="34" charset="0"/>
                <a:cs typeface="Arial" pitchFamily="34" charset="0"/>
              </a:rPr>
              <a:t>节保罗说：</a:t>
            </a:r>
            <a:r>
              <a:rPr lang="zh-CN" altLang="en-US" sz="3600" b="1" dirty="0" smtClean="0">
                <a:ln>
                  <a:solidFill>
                    <a:schemeClr val="tx1"/>
                  </a:solidFill>
                </a:ln>
                <a:solidFill>
                  <a:srgbClr val="FF0000"/>
                </a:solidFill>
                <a:latin typeface="Arial Narrow" pitchFamily="34" charset="0"/>
                <a:cs typeface="Arial" pitchFamily="34" charset="0"/>
              </a:rPr>
              <a:t>“</a:t>
            </a:r>
            <a:r>
              <a:rPr lang="zh-CN" altLang="en-US" sz="3600" b="1" i="1" dirty="0" smtClean="0">
                <a:ln>
                  <a:solidFill>
                    <a:schemeClr val="tx1"/>
                  </a:solidFill>
                </a:ln>
                <a:solidFill>
                  <a:srgbClr val="FF0000"/>
                </a:solidFill>
                <a:latin typeface="Arial Narrow" pitchFamily="34" charset="0"/>
                <a:cs typeface="Arial" pitchFamily="34" charset="0"/>
              </a:rPr>
              <a:t>与我同行的人</a:t>
            </a:r>
            <a:r>
              <a:rPr lang="zh-CN" altLang="en-US" sz="3600" b="1" i="1" u="sng" dirty="0" smtClean="0">
                <a:ln>
                  <a:solidFill>
                    <a:schemeClr val="tx1"/>
                  </a:solidFill>
                </a:ln>
                <a:solidFill>
                  <a:srgbClr val="FF0000"/>
                </a:solidFill>
                <a:latin typeface="Arial Narrow" pitchFamily="34" charset="0"/>
                <a:cs typeface="Arial" pitchFamily="34" charset="0"/>
              </a:rPr>
              <a:t>看见</a:t>
            </a:r>
            <a:r>
              <a:rPr lang="zh-CN" altLang="en-US" sz="3600" b="1" i="1" dirty="0" smtClean="0">
                <a:ln>
                  <a:solidFill>
                    <a:schemeClr val="tx1"/>
                  </a:solidFill>
                </a:ln>
                <a:solidFill>
                  <a:srgbClr val="FF0000"/>
                </a:solidFill>
                <a:latin typeface="Arial Narrow" pitchFamily="34" charset="0"/>
                <a:cs typeface="Arial" pitchFamily="34" charset="0"/>
              </a:rPr>
              <a:t>那光，却</a:t>
            </a:r>
            <a:r>
              <a:rPr lang="zh-CN" altLang="en-US" sz="3600" b="1" i="1" u="sng" dirty="0" smtClean="0">
                <a:ln>
                  <a:solidFill>
                    <a:schemeClr val="tx1"/>
                  </a:solidFill>
                </a:ln>
                <a:solidFill>
                  <a:srgbClr val="FF0000"/>
                </a:solidFill>
                <a:latin typeface="Arial Narrow" pitchFamily="34" charset="0"/>
                <a:cs typeface="Arial" pitchFamily="34" charset="0"/>
              </a:rPr>
              <a:t>没有听明</a:t>
            </a:r>
            <a:r>
              <a:rPr lang="zh-CN" altLang="en-US" sz="3600" b="1" i="1" dirty="0" smtClean="0">
                <a:ln>
                  <a:solidFill>
                    <a:schemeClr val="tx1"/>
                  </a:solidFill>
                </a:ln>
                <a:solidFill>
                  <a:srgbClr val="FF0000"/>
                </a:solidFill>
                <a:latin typeface="Arial Narrow" pitchFamily="34" charset="0"/>
                <a:cs typeface="Arial" pitchFamily="34" charset="0"/>
              </a:rPr>
              <a:t>那位对我说话的</a:t>
            </a:r>
            <a:r>
              <a:rPr lang="zh-CN" altLang="en-US" sz="3600" b="1" i="1" u="sng" dirty="0" smtClean="0">
                <a:ln>
                  <a:solidFill>
                    <a:schemeClr val="tx1"/>
                  </a:solidFill>
                </a:ln>
                <a:solidFill>
                  <a:srgbClr val="FF0000"/>
                </a:solidFill>
                <a:latin typeface="Arial Narrow" pitchFamily="34" charset="0"/>
                <a:cs typeface="Arial" pitchFamily="34" charset="0"/>
              </a:rPr>
              <a:t>声音</a:t>
            </a:r>
            <a:r>
              <a:rPr lang="zh-CN" altLang="en-US" sz="3600" b="1" dirty="0" smtClean="0">
                <a:ln>
                  <a:solidFill>
                    <a:schemeClr val="tx1"/>
                  </a:solidFill>
                </a:ln>
                <a:solidFill>
                  <a:srgbClr val="FF0000"/>
                </a:solidFill>
                <a:latin typeface="Arial Narrow" pitchFamily="34" charset="0"/>
                <a:cs typeface="Arial" pitchFamily="34" charset="0"/>
              </a:rPr>
              <a:t>。”？</a:t>
            </a:r>
            <a:endParaRPr lang="en-US" sz="3600" b="1" i="1" dirty="0">
              <a:ln>
                <a:solidFill>
                  <a:schemeClr val="tx1"/>
                </a:solidFill>
              </a:ln>
              <a:solidFill>
                <a:srgbClr val="FF0000"/>
              </a:solidFill>
              <a:latin typeface="Arial Narrow" pitchFamily="34" charset="0"/>
              <a:cs typeface="Arial" pitchFamily="34" charset="0"/>
            </a:endParaRPr>
          </a:p>
        </p:txBody>
      </p:sp>
      <p:sp>
        <p:nvSpPr>
          <p:cNvPr id="5" name="Rectangle 4"/>
          <p:cNvSpPr/>
          <p:nvPr/>
        </p:nvSpPr>
        <p:spPr>
          <a:xfrm>
            <a:off x="0" y="5562600"/>
            <a:ext cx="9144000" cy="1295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solidFill>
                  <a:schemeClr val="bg1"/>
                </a:solidFill>
                <a:latin typeface="Arial" pitchFamily="34" charset="0"/>
                <a:cs typeface="Arial" pitchFamily="34" charset="0"/>
              </a:rPr>
              <a:t>“Why did Luke say in Acts 9:7, </a:t>
            </a:r>
            <a:r>
              <a:rPr lang="en-US" i="1" dirty="0" smtClean="0">
                <a:solidFill>
                  <a:schemeClr val="bg1"/>
                </a:solidFill>
                <a:latin typeface="Arial" pitchFamily="34" charset="0"/>
                <a:cs typeface="Arial" pitchFamily="34" charset="0"/>
              </a:rPr>
              <a:t>“The men who were traveling with Saul had stopped, </a:t>
            </a:r>
          </a:p>
          <a:p>
            <a:pPr algn="ctr"/>
            <a:r>
              <a:rPr lang="en-US" i="1" dirty="0" smtClean="0">
                <a:solidFill>
                  <a:schemeClr val="bg1"/>
                </a:solidFill>
                <a:latin typeface="Arial" pitchFamily="34" charset="0"/>
                <a:cs typeface="Arial" pitchFamily="34" charset="0"/>
              </a:rPr>
              <a:t>not saying a word; </a:t>
            </a:r>
            <a:r>
              <a:rPr lang="en-US" i="1" u="sng" dirty="0" smtClean="0">
                <a:solidFill>
                  <a:schemeClr val="bg1"/>
                </a:solidFill>
                <a:latin typeface="Arial" pitchFamily="34" charset="0"/>
                <a:cs typeface="Arial" pitchFamily="34" charset="0"/>
              </a:rPr>
              <a:t>they HEARD the voice </a:t>
            </a:r>
            <a:r>
              <a:rPr lang="en-US" i="1" dirty="0" smtClean="0">
                <a:solidFill>
                  <a:schemeClr val="bg1"/>
                </a:solidFill>
                <a:latin typeface="Arial" pitchFamily="34" charset="0"/>
                <a:cs typeface="Arial" pitchFamily="34" charset="0"/>
              </a:rPr>
              <a:t>but </a:t>
            </a:r>
            <a:r>
              <a:rPr lang="en-US" i="1" u="sng" dirty="0" smtClean="0">
                <a:solidFill>
                  <a:schemeClr val="bg1"/>
                </a:solidFill>
                <a:latin typeface="Arial" pitchFamily="34" charset="0"/>
                <a:cs typeface="Arial" pitchFamily="34" charset="0"/>
              </a:rPr>
              <a:t>COULD NOT SEE </a:t>
            </a:r>
            <a:r>
              <a:rPr lang="en-US" i="1" dirty="0" smtClean="0">
                <a:solidFill>
                  <a:schemeClr val="bg1"/>
                </a:solidFill>
                <a:latin typeface="Arial" pitchFamily="34" charset="0"/>
                <a:cs typeface="Arial" pitchFamily="34" charset="0"/>
              </a:rPr>
              <a:t>ANYONE”, </a:t>
            </a:r>
          </a:p>
          <a:p>
            <a:pPr algn="ctr"/>
            <a:r>
              <a:rPr lang="en-US" dirty="0" smtClean="0">
                <a:solidFill>
                  <a:schemeClr val="bg1"/>
                </a:solidFill>
                <a:latin typeface="Arial" pitchFamily="34" charset="0"/>
                <a:cs typeface="Arial" pitchFamily="34" charset="0"/>
              </a:rPr>
              <a:t>but in Acts 22:9 quoted Paul as saying, </a:t>
            </a:r>
            <a:r>
              <a:rPr lang="en-US" i="1" dirty="0" smtClean="0">
                <a:solidFill>
                  <a:schemeClr val="bg1"/>
                </a:solidFill>
                <a:latin typeface="Arial" pitchFamily="34" charset="0"/>
                <a:cs typeface="Arial" pitchFamily="34" charset="0"/>
              </a:rPr>
              <a:t>“The men with me </a:t>
            </a:r>
            <a:r>
              <a:rPr lang="en-US" i="1" u="sng" dirty="0" smtClean="0">
                <a:solidFill>
                  <a:schemeClr val="bg1"/>
                </a:solidFill>
                <a:latin typeface="Arial" pitchFamily="34" charset="0"/>
                <a:cs typeface="Arial" pitchFamily="34" charset="0"/>
              </a:rPr>
              <a:t>SAW</a:t>
            </a:r>
            <a:r>
              <a:rPr lang="en-US" i="1" dirty="0" smtClean="0">
                <a:solidFill>
                  <a:schemeClr val="bg1"/>
                </a:solidFill>
                <a:latin typeface="Arial" pitchFamily="34" charset="0"/>
                <a:cs typeface="Arial" pitchFamily="34" charset="0"/>
              </a:rPr>
              <a:t> the light, </a:t>
            </a:r>
          </a:p>
          <a:p>
            <a:pPr algn="ctr"/>
            <a:r>
              <a:rPr lang="en-US" i="1" dirty="0" smtClean="0">
                <a:solidFill>
                  <a:schemeClr val="bg1"/>
                </a:solidFill>
                <a:latin typeface="Arial" pitchFamily="34" charset="0"/>
                <a:cs typeface="Arial" pitchFamily="34" charset="0"/>
              </a:rPr>
              <a:t>but </a:t>
            </a:r>
            <a:r>
              <a:rPr lang="en-US" i="1" u="sng" dirty="0" smtClean="0">
                <a:solidFill>
                  <a:schemeClr val="bg1"/>
                </a:solidFill>
                <a:latin typeface="Arial" pitchFamily="34" charset="0"/>
                <a:cs typeface="Arial" pitchFamily="34" charset="0"/>
              </a:rPr>
              <a:t>DID NOT HEAR the voice </a:t>
            </a:r>
            <a:r>
              <a:rPr lang="en-US" i="1" dirty="0" smtClean="0">
                <a:solidFill>
                  <a:schemeClr val="bg1"/>
                </a:solidFill>
                <a:latin typeface="Arial" pitchFamily="34" charset="0"/>
                <a:cs typeface="Arial" pitchFamily="34" charset="0"/>
              </a:rPr>
              <a:t>of the one speaking to me”?</a:t>
            </a:r>
            <a:endParaRPr lang="en-US" i="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638800" y="5105400"/>
            <a:ext cx="1447800" cy="533400"/>
          </a:xfrm>
          <a:prstGeom prst="rect">
            <a:avLst/>
          </a:prstGeom>
          <a:solidFill>
            <a:srgbClr val="00FF00"/>
          </a:solidFill>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ysClr val="windowText" lastClr="000000"/>
                </a:solidFill>
              </a:ln>
            </a:endParaRPr>
          </a:p>
        </p:txBody>
      </p:sp>
      <p:sp>
        <p:nvSpPr>
          <p:cNvPr id="16" name="Rectangle 15"/>
          <p:cNvSpPr/>
          <p:nvPr/>
        </p:nvSpPr>
        <p:spPr>
          <a:xfrm>
            <a:off x="7162800" y="4648200"/>
            <a:ext cx="1447800" cy="533400"/>
          </a:xfrm>
          <a:prstGeom prst="rect">
            <a:avLst/>
          </a:prstGeom>
          <a:solidFill>
            <a:srgbClr val="FFFF00"/>
          </a:solidFill>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ysClr val="windowText" lastClr="000000"/>
                </a:solidFill>
              </a:ln>
            </a:endParaRPr>
          </a:p>
        </p:txBody>
      </p:sp>
      <p:sp>
        <p:nvSpPr>
          <p:cNvPr id="17" name="Rectangle 16"/>
          <p:cNvSpPr/>
          <p:nvPr/>
        </p:nvSpPr>
        <p:spPr>
          <a:xfrm>
            <a:off x="6858000" y="2209800"/>
            <a:ext cx="1676400" cy="533400"/>
          </a:xfrm>
          <a:prstGeom prst="rect">
            <a:avLst/>
          </a:prstGeom>
          <a:solidFill>
            <a:srgbClr val="FFFF00"/>
          </a:solidFill>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ysClr val="windowText" lastClr="000000"/>
                </a:solidFill>
              </a:ln>
            </a:endParaRPr>
          </a:p>
        </p:txBody>
      </p:sp>
      <p:cxnSp>
        <p:nvCxnSpPr>
          <p:cNvPr id="12" name="Straight Arrow Connector 11"/>
          <p:cNvCxnSpPr/>
          <p:nvPr/>
        </p:nvCxnSpPr>
        <p:spPr>
          <a:xfrm>
            <a:off x="1447800" y="2971800"/>
            <a:ext cx="2209800" cy="38100"/>
          </a:xfrm>
          <a:prstGeom prst="straightConnector1">
            <a:avLst/>
          </a:prstGeom>
          <a:ln w="38100">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048000" y="3810000"/>
            <a:ext cx="1295400" cy="1588"/>
          </a:xfrm>
          <a:prstGeom prst="straightConnector1">
            <a:avLst/>
          </a:prstGeom>
          <a:ln w="38100">
            <a:solidFill>
              <a:srgbClr val="00FF00"/>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28600" y="228600"/>
            <a:ext cx="2819400" cy="6324600"/>
          </a:xfrm>
          <a:prstGeom prst="rect">
            <a:avLst/>
          </a:prstGeom>
          <a:solidFill>
            <a:srgbClr val="00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81000" y="457200"/>
            <a:ext cx="2743200" cy="5693866"/>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latin typeface="Arial Narrow" pitchFamily="34" charset="0"/>
              </a:rPr>
              <a:t>The Greek word:</a:t>
            </a:r>
          </a:p>
          <a:p>
            <a:pPr algn="ctr"/>
            <a:r>
              <a:rPr lang="el-GR" sz="2800" b="1" u="sng" dirty="0" smtClean="0">
                <a:effectLst>
                  <a:outerShdw blurRad="38100" dist="38100" dir="2700000" algn="tl">
                    <a:srgbClr val="000000">
                      <a:alpha val="43137"/>
                    </a:srgbClr>
                  </a:outerShdw>
                </a:effectLst>
                <a:latin typeface="Arial Narrow" pitchFamily="34" charset="0"/>
              </a:rPr>
              <a:t>ἀκούω </a:t>
            </a:r>
            <a:r>
              <a:rPr lang="en-US" sz="2800" b="1" u="sng" dirty="0" smtClean="0">
                <a:effectLst>
                  <a:outerShdw blurRad="38100" dist="38100" dir="2700000" algn="tl">
                    <a:srgbClr val="000000">
                      <a:alpha val="43137"/>
                    </a:srgbClr>
                  </a:outerShdw>
                </a:effectLst>
                <a:latin typeface="Arial Narrow" pitchFamily="34" charset="0"/>
              </a:rPr>
              <a:t>(</a:t>
            </a:r>
            <a:r>
              <a:rPr lang="en-US" sz="2800" b="1" u="sng" dirty="0" err="1" smtClean="0">
                <a:effectLst>
                  <a:outerShdw blurRad="38100" dist="38100" dir="2700000" algn="tl">
                    <a:srgbClr val="000000">
                      <a:alpha val="43137"/>
                    </a:srgbClr>
                  </a:outerShdw>
                </a:effectLst>
                <a:latin typeface="Arial Narrow" pitchFamily="34" charset="0"/>
              </a:rPr>
              <a:t>akouō</a:t>
            </a:r>
            <a:r>
              <a:rPr lang="en-US" sz="2800" b="1" u="sng" dirty="0" smtClean="0">
                <a:effectLst>
                  <a:outerShdw blurRad="38100" dist="38100" dir="2700000" algn="tl">
                    <a:srgbClr val="000000">
                      <a:alpha val="43137"/>
                    </a:srgbClr>
                  </a:outerShdw>
                </a:effectLst>
                <a:latin typeface="Arial Narrow" pitchFamily="34" charset="0"/>
              </a:rPr>
              <a:t>)</a:t>
            </a:r>
          </a:p>
          <a:p>
            <a:pPr algn="ctr"/>
            <a:r>
              <a:rPr lang="en-US" sz="2800" dirty="0" smtClean="0">
                <a:effectLst>
                  <a:outerShdw blurRad="38100" dist="38100" dir="2700000" algn="tl">
                    <a:srgbClr val="000000">
                      <a:alpha val="43137"/>
                    </a:srgbClr>
                  </a:outerShdw>
                </a:effectLst>
                <a:latin typeface="Arial Narrow" pitchFamily="34" charset="0"/>
              </a:rPr>
              <a:t>Can mean…</a:t>
            </a:r>
          </a:p>
          <a:p>
            <a:pPr algn="ctr"/>
            <a:r>
              <a:rPr lang="en-US" sz="2800" b="1" i="1" u="sng" dirty="0" smtClean="0">
                <a:solidFill>
                  <a:srgbClr val="FF0000"/>
                </a:solidFill>
                <a:effectLst>
                  <a:outerShdw blurRad="38100" dist="38100" dir="2700000" algn="tl">
                    <a:srgbClr val="000000">
                      <a:alpha val="43137"/>
                    </a:srgbClr>
                  </a:outerShdw>
                </a:effectLst>
                <a:latin typeface="Arial Narrow" pitchFamily="34" charset="0"/>
              </a:rPr>
              <a:t>TO HEAR A NOISE AUDIBLY</a:t>
            </a:r>
          </a:p>
          <a:p>
            <a:pPr algn="ctr"/>
            <a:endParaRPr lang="en-US" sz="2800" b="1" i="1" u="sng" dirty="0" smtClean="0">
              <a:effectLst>
                <a:outerShdw blurRad="38100" dist="38100" dir="2700000" algn="tl">
                  <a:srgbClr val="000000">
                    <a:alpha val="43137"/>
                  </a:srgbClr>
                </a:outerShdw>
              </a:effectLst>
              <a:latin typeface="Arial Narrow" pitchFamily="34" charset="0"/>
            </a:endParaRPr>
          </a:p>
          <a:p>
            <a:pPr algn="ctr"/>
            <a:r>
              <a:rPr lang="en-US" sz="2800" dirty="0" smtClean="0">
                <a:effectLst>
                  <a:outerShdw blurRad="38100" dist="38100" dir="2700000" algn="tl">
                    <a:srgbClr val="000000">
                      <a:alpha val="43137"/>
                    </a:srgbClr>
                  </a:outerShdw>
                </a:effectLst>
                <a:latin typeface="Arial Narrow" pitchFamily="34" charset="0"/>
              </a:rPr>
              <a:t>Or it can mean…</a:t>
            </a:r>
          </a:p>
          <a:p>
            <a:pPr algn="ctr"/>
            <a:r>
              <a:rPr lang="en-US" sz="2800" b="1" i="1" u="sng" dirty="0" smtClean="0">
                <a:solidFill>
                  <a:srgbClr val="FF0000"/>
                </a:solidFill>
                <a:effectLst>
                  <a:outerShdw blurRad="38100" dist="38100" dir="2700000" algn="tl">
                    <a:srgbClr val="000000">
                      <a:alpha val="43137"/>
                    </a:srgbClr>
                  </a:outerShdw>
                </a:effectLst>
                <a:latin typeface="Arial Narrow" pitchFamily="34" charset="0"/>
              </a:rPr>
              <a:t>TO UNDERSTAND WHAT IS BEING SAID</a:t>
            </a:r>
          </a:p>
          <a:p>
            <a:pPr algn="ctr"/>
            <a:r>
              <a:rPr lang="en-US" sz="2800" dirty="0" smtClean="0">
                <a:effectLst>
                  <a:outerShdw blurRad="38100" dist="38100" dir="2700000" algn="tl">
                    <a:srgbClr val="000000">
                      <a:alpha val="43137"/>
                    </a:srgbClr>
                  </a:outerShdw>
                </a:effectLst>
                <a:latin typeface="Arial Narrow" pitchFamily="34" charset="0"/>
              </a:rPr>
              <a:t>depending on the context of the situation.</a:t>
            </a:r>
            <a:endParaRPr lang="en-US" sz="2800" dirty="0">
              <a:effectLst>
                <a:outerShdw blurRad="38100" dist="38100" dir="2700000" algn="tl">
                  <a:srgbClr val="000000">
                    <a:alpha val="43137"/>
                  </a:srgbClr>
                </a:outerShdw>
              </a:effectLst>
              <a:latin typeface="Arial Narrow" pitchFamily="34" charset="0"/>
            </a:endParaRPr>
          </a:p>
        </p:txBody>
      </p:sp>
      <p:sp>
        <p:nvSpPr>
          <p:cNvPr id="13" name="Rectangle 12"/>
          <p:cNvSpPr/>
          <p:nvPr/>
        </p:nvSpPr>
        <p:spPr>
          <a:xfrm>
            <a:off x="3657600" y="2743200"/>
            <a:ext cx="3505200" cy="609600"/>
          </a:xfrm>
          <a:prstGeom prst="rect">
            <a:avLst/>
          </a:prstGeom>
          <a:solidFill>
            <a:srgbClr val="00FF00"/>
          </a:solidFill>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2800" b="1" dirty="0" smtClean="0">
                <a:effectLst>
                  <a:outerShdw blurRad="38100" dist="38100" dir="2700000" algn="tl">
                    <a:srgbClr val="000000">
                      <a:alpha val="43137"/>
                    </a:srgbClr>
                  </a:outerShdw>
                </a:effectLst>
              </a:rPr>
              <a:t>只听到一个说话声音</a:t>
            </a:r>
            <a:endParaRPr lang="en-US" sz="2800" b="1" dirty="0">
              <a:effectLst>
                <a:outerShdw blurRad="38100" dist="38100" dir="2700000" algn="tl">
                  <a:srgbClr val="000000">
                    <a:alpha val="43137"/>
                  </a:srgbClr>
                </a:outerShdw>
              </a:effectLst>
            </a:endParaRPr>
          </a:p>
        </p:txBody>
      </p:sp>
      <p:sp>
        <p:nvSpPr>
          <p:cNvPr id="15" name="Rectangle 14"/>
          <p:cNvSpPr/>
          <p:nvPr/>
        </p:nvSpPr>
        <p:spPr>
          <a:xfrm>
            <a:off x="4419600" y="3505200"/>
            <a:ext cx="4343400" cy="609600"/>
          </a:xfrm>
          <a:prstGeom prst="rect">
            <a:avLst/>
          </a:prstGeom>
          <a:solidFill>
            <a:srgbClr val="00FF00"/>
          </a:solidFill>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2800" b="1" dirty="0" smtClean="0">
                <a:effectLst>
                  <a:outerShdw blurRad="38100" dist="38100" dir="2700000" algn="tl">
                    <a:srgbClr val="000000">
                      <a:alpha val="43137"/>
                    </a:srgbClr>
                  </a:outerShdw>
                </a:effectLst>
              </a:rPr>
              <a:t>明白那个声音说了什么</a:t>
            </a:r>
            <a:endParaRPr lang="en-US" sz="2800" b="1" dirty="0">
              <a:effectLst>
                <a:outerShdw blurRad="38100" dist="38100" dir="2700000" algn="tl">
                  <a:srgbClr val="000000">
                    <a:alpha val="43137"/>
                  </a:srgbClr>
                </a:outerShdw>
              </a:effectLst>
            </a:endParaRPr>
          </a:p>
        </p:txBody>
      </p:sp>
      <p:sp>
        <p:nvSpPr>
          <p:cNvPr id="4" name="Rectangle 3"/>
          <p:cNvSpPr/>
          <p:nvPr/>
        </p:nvSpPr>
        <p:spPr>
          <a:xfrm>
            <a:off x="3124200" y="228600"/>
            <a:ext cx="5791200" cy="6324600"/>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4953000" y="1752600"/>
            <a:ext cx="1295400" cy="533400"/>
          </a:xfrm>
          <a:prstGeom prst="rect">
            <a:avLst/>
          </a:prstGeom>
          <a:solidFill>
            <a:srgbClr val="00FF00"/>
          </a:solidFill>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ysClr val="windowText" lastClr="000000"/>
                </a:solidFill>
              </a:ln>
            </a:endParaRPr>
          </a:p>
        </p:txBody>
      </p:sp>
      <p:sp>
        <p:nvSpPr>
          <p:cNvPr id="8" name="TextBox 7"/>
          <p:cNvSpPr txBox="1"/>
          <p:nvPr/>
        </p:nvSpPr>
        <p:spPr>
          <a:xfrm>
            <a:off x="3048000" y="228600"/>
            <a:ext cx="5867400" cy="6001643"/>
          </a:xfrm>
          <a:prstGeom prst="rect">
            <a:avLst/>
          </a:prstGeom>
          <a:noFill/>
        </p:spPr>
        <p:txBody>
          <a:bodyPr wrap="square" rtlCol="0">
            <a:spAutoFit/>
          </a:bodyPr>
          <a:lstStyle/>
          <a:p>
            <a:pPr algn="ctr"/>
            <a:r>
              <a:rPr lang="zh-CN" altLang="en-US" sz="3200" dirty="0" smtClean="0">
                <a:solidFill>
                  <a:sysClr val="windowText" lastClr="000000"/>
                </a:solidFill>
                <a:effectLst>
                  <a:outerShdw blurRad="38100" dist="38100" dir="2700000" algn="tl">
                    <a:srgbClr val="000000">
                      <a:alpha val="43137"/>
                    </a:srgbClr>
                  </a:outerShdw>
                </a:effectLst>
                <a:latin typeface="Arial Narrow" pitchFamily="34" charset="0"/>
                <a:cs typeface="Arial" pitchFamily="34" charset="0"/>
              </a:rPr>
              <a:t>使徒行传</a:t>
            </a:r>
            <a:r>
              <a:rPr lang="en-US" sz="3200" dirty="0" smtClean="0">
                <a:solidFill>
                  <a:sysClr val="windowText" lastClr="000000"/>
                </a:solidFill>
                <a:effectLst>
                  <a:outerShdw blurRad="38100" dist="38100" dir="2700000" algn="tl">
                    <a:srgbClr val="000000">
                      <a:alpha val="43137"/>
                    </a:srgbClr>
                  </a:outerShdw>
                </a:effectLst>
                <a:latin typeface="Arial Narrow" pitchFamily="34" charset="0"/>
                <a:cs typeface="Arial" pitchFamily="34" charset="0"/>
              </a:rPr>
              <a:t> 9:7,</a:t>
            </a:r>
          </a:p>
          <a:p>
            <a:pPr algn="ctr"/>
            <a:r>
              <a:rPr lang="en-US" sz="3200" dirty="0" smtClean="0">
                <a:solidFill>
                  <a:srgbClr val="C00000"/>
                </a:solidFill>
                <a:effectLst>
                  <a:outerShdw blurRad="38100" dist="38100" dir="2700000" algn="tl">
                    <a:srgbClr val="000000">
                      <a:alpha val="43137"/>
                    </a:srgbClr>
                  </a:outerShdw>
                </a:effectLst>
                <a:latin typeface="Arial Narrow" pitchFamily="34" charset="0"/>
                <a:cs typeface="Arial" pitchFamily="34" charset="0"/>
              </a:rPr>
              <a:t> </a:t>
            </a:r>
            <a:r>
              <a:rPr lang="en-US" sz="3200" i="1" dirty="0" smtClean="0">
                <a:solidFill>
                  <a:srgbClr val="C00000"/>
                </a:solidFill>
                <a:effectLst>
                  <a:outerShdw blurRad="38100" dist="38100" dir="2700000" algn="tl">
                    <a:srgbClr val="000000">
                      <a:alpha val="43137"/>
                    </a:srgbClr>
                  </a:outerShdw>
                </a:effectLst>
                <a:latin typeface="Arial Narrow" pitchFamily="34" charset="0"/>
                <a:cs typeface="Arial" pitchFamily="34" charset="0"/>
              </a:rPr>
              <a:t>“</a:t>
            </a:r>
            <a:r>
              <a:rPr lang="en-US" sz="3200" i="1" dirty="0" smtClean="0">
                <a:solidFill>
                  <a:srgbClr val="C00000"/>
                </a:solidFill>
                <a:effectLst>
                  <a:outerShdw blurRad="38100" dist="38100" dir="2700000" algn="tl">
                    <a:srgbClr val="000000">
                      <a:alpha val="43137"/>
                    </a:srgbClr>
                  </a:outerShdw>
                </a:effectLst>
                <a:latin typeface="Arial Narrow" pitchFamily="34" charset="0"/>
              </a:rPr>
              <a:t>The men who were traveling with </a:t>
            </a:r>
          </a:p>
          <a:p>
            <a:pPr algn="ctr"/>
            <a:r>
              <a:rPr lang="en-US" sz="3200" i="1" dirty="0" smtClean="0">
                <a:solidFill>
                  <a:srgbClr val="C00000"/>
                </a:solidFill>
                <a:effectLst>
                  <a:outerShdw blurRad="38100" dist="38100" dir="2700000" algn="tl">
                    <a:srgbClr val="000000">
                      <a:alpha val="43137"/>
                    </a:srgbClr>
                  </a:outerShdw>
                </a:effectLst>
                <a:latin typeface="Arial Narrow" pitchFamily="34" charset="0"/>
              </a:rPr>
              <a:t>Saul had stopped, not saying a word; </a:t>
            </a:r>
            <a:r>
              <a:rPr lang="en-US" sz="3200" b="1" i="1" dirty="0" smtClean="0">
                <a:solidFill>
                  <a:srgbClr val="C00000"/>
                </a:solidFill>
                <a:effectLst>
                  <a:outerShdw blurRad="38100" dist="38100" dir="2700000" algn="tl">
                    <a:srgbClr val="000000">
                      <a:alpha val="43137"/>
                    </a:srgbClr>
                  </a:outerShdw>
                </a:effectLst>
                <a:latin typeface="Arial Narrow" pitchFamily="34" charset="0"/>
              </a:rPr>
              <a:t>they HEARD  the voice </a:t>
            </a:r>
          </a:p>
          <a:p>
            <a:pPr algn="ctr"/>
            <a:r>
              <a:rPr lang="en-US" sz="3200" i="1" dirty="0" smtClean="0">
                <a:solidFill>
                  <a:srgbClr val="C00000"/>
                </a:solidFill>
                <a:effectLst>
                  <a:outerShdw blurRad="38100" dist="38100" dir="2700000" algn="tl">
                    <a:srgbClr val="000000">
                      <a:alpha val="43137"/>
                    </a:srgbClr>
                  </a:outerShdw>
                </a:effectLst>
                <a:latin typeface="Arial Narrow" pitchFamily="34" charset="0"/>
              </a:rPr>
              <a:t>but </a:t>
            </a:r>
            <a:r>
              <a:rPr lang="en-US" sz="3200" b="1" i="1" dirty="0" smtClean="0">
                <a:solidFill>
                  <a:srgbClr val="C00000"/>
                </a:solidFill>
                <a:effectLst>
                  <a:outerShdw blurRad="38100" dist="38100" dir="2700000" algn="tl">
                    <a:srgbClr val="000000">
                      <a:alpha val="43137"/>
                    </a:srgbClr>
                  </a:outerShdw>
                </a:effectLst>
                <a:latin typeface="Arial Narrow" pitchFamily="34" charset="0"/>
              </a:rPr>
              <a:t>COULD NOT SEE  ANYONE”</a:t>
            </a:r>
            <a:r>
              <a:rPr lang="en-US" sz="3200" i="1" dirty="0" smtClean="0">
                <a:solidFill>
                  <a:srgbClr val="C00000"/>
                </a:solidFill>
                <a:effectLst>
                  <a:outerShdw blurRad="38100" dist="38100" dir="2700000" algn="tl">
                    <a:srgbClr val="000000">
                      <a:alpha val="43137"/>
                    </a:srgbClr>
                  </a:outerShdw>
                </a:effectLst>
                <a:latin typeface="Arial Narrow" pitchFamily="34" charset="0"/>
              </a:rPr>
              <a:t>,</a:t>
            </a:r>
          </a:p>
          <a:p>
            <a:pPr algn="ctr"/>
            <a:endParaRPr lang="en-US" sz="3200" i="1" dirty="0" smtClean="0">
              <a:solidFill>
                <a:srgbClr val="C00000"/>
              </a:solidFill>
              <a:effectLst>
                <a:outerShdw blurRad="38100" dist="38100" dir="2700000" algn="tl">
                  <a:srgbClr val="000000">
                    <a:alpha val="43137"/>
                  </a:srgbClr>
                </a:outerShdw>
              </a:effectLst>
              <a:latin typeface="Arial Narrow" pitchFamily="34" charset="0"/>
            </a:endParaRPr>
          </a:p>
          <a:p>
            <a:pPr algn="ctr"/>
            <a:endParaRPr lang="en-US" sz="3200" i="1" dirty="0" smtClean="0">
              <a:solidFill>
                <a:srgbClr val="C00000"/>
              </a:solidFill>
              <a:effectLst>
                <a:outerShdw blurRad="38100" dist="38100" dir="2700000" algn="tl">
                  <a:srgbClr val="000000">
                    <a:alpha val="43137"/>
                  </a:srgbClr>
                </a:outerShdw>
              </a:effectLst>
              <a:latin typeface="Arial Narrow" pitchFamily="34" charset="0"/>
            </a:endParaRPr>
          </a:p>
          <a:p>
            <a:pPr algn="ctr"/>
            <a:endParaRPr lang="en-US" sz="3200" dirty="0" smtClean="0">
              <a:solidFill>
                <a:sysClr val="windowText" lastClr="000000"/>
              </a:solidFill>
              <a:effectLst>
                <a:outerShdw blurRad="38100" dist="38100" dir="2700000" algn="tl">
                  <a:srgbClr val="000000">
                    <a:alpha val="43137"/>
                  </a:srgbClr>
                </a:outerShdw>
              </a:effectLst>
              <a:latin typeface="Arial Narrow" pitchFamily="34" charset="0"/>
            </a:endParaRPr>
          </a:p>
          <a:p>
            <a:pPr algn="ctr"/>
            <a:r>
              <a:rPr lang="zh-CN" altLang="en-US" sz="3200" dirty="0" smtClean="0">
                <a:solidFill>
                  <a:sysClr val="windowText" lastClr="000000"/>
                </a:solidFill>
                <a:effectLst>
                  <a:outerShdw blurRad="38100" dist="38100" dir="2700000" algn="tl">
                    <a:srgbClr val="000000">
                      <a:alpha val="43137"/>
                    </a:srgbClr>
                  </a:outerShdw>
                </a:effectLst>
                <a:latin typeface="Arial Narrow" pitchFamily="34" charset="0"/>
              </a:rPr>
              <a:t>使徒行传</a:t>
            </a:r>
            <a:r>
              <a:rPr lang="en-US" sz="3200" dirty="0" smtClean="0">
                <a:solidFill>
                  <a:sysClr val="windowText" lastClr="000000"/>
                </a:solidFill>
                <a:effectLst>
                  <a:outerShdw blurRad="38100" dist="38100" dir="2700000" algn="tl">
                    <a:srgbClr val="000000">
                      <a:alpha val="43137"/>
                    </a:srgbClr>
                  </a:outerShdw>
                </a:effectLst>
                <a:latin typeface="Arial Narrow" pitchFamily="34" charset="0"/>
              </a:rPr>
              <a:t> 22:9</a:t>
            </a:r>
          </a:p>
          <a:p>
            <a:pPr algn="ctr"/>
            <a:r>
              <a:rPr lang="en-US" sz="3200" dirty="0" smtClean="0">
                <a:solidFill>
                  <a:srgbClr val="C00000"/>
                </a:solidFill>
                <a:effectLst>
                  <a:outerShdw blurRad="38100" dist="38100" dir="2700000" algn="tl">
                    <a:srgbClr val="000000">
                      <a:alpha val="43137"/>
                    </a:srgbClr>
                  </a:outerShdw>
                </a:effectLst>
                <a:latin typeface="Arial Narrow" pitchFamily="34" charset="0"/>
              </a:rPr>
              <a:t> </a:t>
            </a:r>
            <a:r>
              <a:rPr lang="en-US" sz="3200" i="1" dirty="0" smtClean="0">
                <a:solidFill>
                  <a:srgbClr val="C00000"/>
                </a:solidFill>
                <a:effectLst>
                  <a:outerShdw blurRad="38100" dist="38100" dir="2700000" algn="tl">
                    <a:srgbClr val="000000">
                      <a:alpha val="43137"/>
                    </a:srgbClr>
                  </a:outerShdw>
                </a:effectLst>
                <a:latin typeface="Arial Narrow" pitchFamily="34" charset="0"/>
              </a:rPr>
              <a:t>“The men with me </a:t>
            </a:r>
            <a:r>
              <a:rPr lang="en-US" sz="3200" b="1" i="1" dirty="0" smtClean="0">
                <a:solidFill>
                  <a:srgbClr val="C00000"/>
                </a:solidFill>
                <a:effectLst>
                  <a:outerShdw blurRad="38100" dist="38100" dir="2700000" algn="tl">
                    <a:srgbClr val="000000">
                      <a:alpha val="43137"/>
                    </a:srgbClr>
                  </a:outerShdw>
                </a:effectLst>
                <a:latin typeface="Arial Narrow" pitchFamily="34" charset="0"/>
              </a:rPr>
              <a:t>SAW the light,</a:t>
            </a:r>
          </a:p>
          <a:p>
            <a:pPr algn="ctr"/>
            <a:r>
              <a:rPr lang="en-US" sz="3200" i="1" dirty="0" smtClean="0">
                <a:solidFill>
                  <a:srgbClr val="C00000"/>
                </a:solidFill>
                <a:effectLst>
                  <a:outerShdw blurRad="38100" dist="38100" dir="2700000" algn="tl">
                    <a:srgbClr val="000000">
                      <a:alpha val="43137"/>
                    </a:srgbClr>
                  </a:outerShdw>
                </a:effectLst>
                <a:latin typeface="Arial Narrow" pitchFamily="34" charset="0"/>
              </a:rPr>
              <a:t> but </a:t>
            </a:r>
            <a:r>
              <a:rPr lang="en-US" sz="3200" b="1" i="1" dirty="0" smtClean="0">
                <a:solidFill>
                  <a:srgbClr val="C00000"/>
                </a:solidFill>
                <a:effectLst>
                  <a:outerShdw blurRad="38100" dist="38100" dir="2700000" algn="tl">
                    <a:srgbClr val="000000">
                      <a:alpha val="43137"/>
                    </a:srgbClr>
                  </a:outerShdw>
                </a:effectLst>
                <a:latin typeface="Arial Narrow" pitchFamily="34" charset="0"/>
              </a:rPr>
              <a:t>DID NOT    HEAR    the voic</a:t>
            </a:r>
            <a:r>
              <a:rPr lang="en-US" sz="3200" i="1" dirty="0" smtClean="0">
                <a:solidFill>
                  <a:srgbClr val="C00000"/>
                </a:solidFill>
                <a:effectLst>
                  <a:outerShdw blurRad="38100" dist="38100" dir="2700000" algn="tl">
                    <a:srgbClr val="000000">
                      <a:alpha val="43137"/>
                    </a:srgbClr>
                  </a:outerShdw>
                </a:effectLst>
                <a:latin typeface="Arial Narrow" pitchFamily="34" charset="0"/>
              </a:rPr>
              <a:t>e </a:t>
            </a:r>
          </a:p>
          <a:p>
            <a:pPr algn="ctr"/>
            <a:r>
              <a:rPr lang="en-US" sz="3200" i="1" dirty="0" smtClean="0">
                <a:solidFill>
                  <a:srgbClr val="C00000"/>
                </a:solidFill>
                <a:effectLst>
                  <a:outerShdw blurRad="38100" dist="38100" dir="2700000" algn="tl">
                    <a:srgbClr val="000000">
                      <a:alpha val="43137"/>
                    </a:srgbClr>
                  </a:outerShdw>
                </a:effectLst>
                <a:latin typeface="Arial Narrow" pitchFamily="34" charset="0"/>
              </a:rPr>
              <a:t>of the one speaking to me”?</a:t>
            </a:r>
            <a:endParaRPr lang="en-US" sz="3200" i="1" dirty="0">
              <a:solidFill>
                <a:srgbClr val="C00000"/>
              </a:solidFill>
              <a:effectLst>
                <a:outerShdw blurRad="38100" dist="38100" dir="2700000" algn="tl">
                  <a:srgbClr val="000000">
                    <a:alpha val="43137"/>
                  </a:srgbClr>
                </a:outerShdw>
              </a:effectLst>
              <a:latin typeface="Arial Narrow"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hy Answering Every Question is a Bad Idea - Rule the Room Train ..."/>
          <p:cNvPicPr>
            <a:picLocks noChangeAspect="1" noChangeArrowheads="1"/>
          </p:cNvPicPr>
          <p:nvPr/>
        </p:nvPicPr>
        <p:blipFill>
          <a:blip r:embed="rId2" cstate="print"/>
          <a:srcRect/>
          <a:stretch>
            <a:fillRect/>
          </a:stretch>
        </p:blipFill>
        <p:spPr bwMode="auto">
          <a:xfrm>
            <a:off x="2819400" y="1504950"/>
            <a:ext cx="6324600" cy="4743450"/>
          </a:xfrm>
          <a:prstGeom prst="rect">
            <a:avLst/>
          </a:prstGeom>
          <a:noFill/>
        </p:spPr>
      </p:pic>
      <p:sp>
        <p:nvSpPr>
          <p:cNvPr id="2" name="Title 1"/>
          <p:cNvSpPr>
            <a:spLocks noGrp="1"/>
          </p:cNvSpPr>
          <p:nvPr>
            <p:ph type="title"/>
          </p:nvPr>
        </p:nvSpPr>
        <p:spPr>
          <a:xfrm>
            <a:off x="0" y="0"/>
            <a:ext cx="9144000" cy="1676400"/>
          </a:xfrm>
          <a:solidFill>
            <a:schemeClr val="tx1"/>
          </a:solidFill>
        </p:spPr>
        <p:style>
          <a:lnRef idx="0">
            <a:schemeClr val="dk1"/>
          </a:lnRef>
          <a:fillRef idx="3">
            <a:schemeClr val="dk1"/>
          </a:fillRef>
          <a:effectRef idx="3">
            <a:schemeClr val="dk1"/>
          </a:effectRef>
          <a:fontRef idx="minor">
            <a:schemeClr val="lt1"/>
          </a:fontRef>
        </p:style>
        <p:txBody>
          <a:bodyPr>
            <a:normAutofit/>
          </a:bodyPr>
          <a:lstStyle/>
          <a:p>
            <a:r>
              <a:rPr lang="zh-CN" altLang="en-US" sz="8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rPr>
              <a:t>一个稍难的问题</a:t>
            </a:r>
            <a:endParaRPr lang="en-US" sz="8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endParaRPr>
          </a:p>
        </p:txBody>
      </p:sp>
      <p:sp>
        <p:nvSpPr>
          <p:cNvPr id="4" name="Title 1"/>
          <p:cNvSpPr txBox="1">
            <a:spLocks/>
          </p:cNvSpPr>
          <p:nvPr/>
        </p:nvSpPr>
        <p:spPr>
          <a:xfrm>
            <a:off x="0" y="6248400"/>
            <a:ext cx="9144000" cy="6096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dirty="0" smtClean="0">
                <a:solidFill>
                  <a:srgbClr val="FF0066"/>
                </a:solidFill>
                <a:effectLst>
                  <a:outerShdw blurRad="38100" dist="38100" dir="2700000" algn="tl">
                    <a:srgbClr val="000000">
                      <a:alpha val="43137"/>
                    </a:srgbClr>
                  </a:outerShdw>
                </a:effectLst>
                <a:latin typeface="Aharoni" pitchFamily="2" charset="-79"/>
                <a:cs typeface="Aharoni" pitchFamily="2" charset="-79"/>
              </a:rPr>
              <a:t>a</a:t>
            </a:r>
            <a:r>
              <a:rPr kumimoji="0" lang="en-US" sz="2000" b="0" i="0" u="none" strike="noStrike" kern="1200" cap="none" spc="0" normalizeH="0" baseline="0" noProof="0" dirty="0" smtClean="0">
                <a:ln>
                  <a:noFill/>
                </a:ln>
                <a:solidFill>
                  <a:srgbClr val="FF0066"/>
                </a:solidFill>
                <a:effectLst>
                  <a:outerShdw blurRad="38100" dist="38100" dir="2700000" algn="tl">
                    <a:srgbClr val="000000">
                      <a:alpha val="43137"/>
                    </a:srgbClr>
                  </a:outerShdw>
                </a:effectLst>
                <a:uLnTx/>
                <a:uFillTx/>
                <a:latin typeface="Aharoni" pitchFamily="2" charset="-79"/>
                <a:ea typeface="+mn-ea"/>
                <a:cs typeface="Aharoni" pitchFamily="2" charset="-79"/>
              </a:rPr>
              <a:t> deeper</a:t>
            </a:r>
            <a:r>
              <a:rPr lang="en-US" sz="2000" dirty="0" smtClean="0">
                <a:solidFill>
                  <a:srgbClr val="FF0066"/>
                </a:solidFill>
                <a:effectLst>
                  <a:outerShdw blurRad="38100" dist="38100" dir="2700000" algn="tl">
                    <a:srgbClr val="000000">
                      <a:alpha val="43137"/>
                    </a:srgbClr>
                  </a:outerShdw>
                </a:effectLst>
                <a:latin typeface="Aharoni" pitchFamily="2" charset="-79"/>
                <a:cs typeface="Aharoni" pitchFamily="2" charset="-79"/>
              </a:rPr>
              <a:t> question</a:t>
            </a:r>
            <a:endParaRPr kumimoji="0" lang="en-US" sz="2000" b="0"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Aharoni" pitchFamily="2" charset="-79"/>
              <a:ea typeface="+mn-ea"/>
              <a:cs typeface="Aharoni" pitchFamily="2" charset="-79"/>
            </a:endParaRPr>
          </a:p>
        </p:txBody>
      </p:sp>
      <p:pic>
        <p:nvPicPr>
          <p:cNvPr id="6" name="Picture 5" descr="Question.png"/>
          <p:cNvPicPr>
            <a:picLocks noChangeAspect="1"/>
          </p:cNvPicPr>
          <p:nvPr/>
        </p:nvPicPr>
        <p:blipFill>
          <a:blip r:embed="rId3" cstate="print"/>
          <a:stretch>
            <a:fillRect/>
          </a:stretch>
        </p:blipFill>
        <p:spPr>
          <a:xfrm>
            <a:off x="609600" y="2209800"/>
            <a:ext cx="2478157" cy="33528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yes_i_do_have_a_question.jpg"/>
          <p:cNvPicPr>
            <a:picLocks noChangeAspect="1"/>
          </p:cNvPicPr>
          <p:nvPr/>
        </p:nvPicPr>
        <p:blipFill>
          <a:blip r:embed="rId2" cstate="print"/>
          <a:stretch>
            <a:fillRect/>
          </a:stretch>
        </p:blipFill>
        <p:spPr>
          <a:xfrm>
            <a:off x="6019800" y="1600200"/>
            <a:ext cx="3276600" cy="3276600"/>
          </a:xfrm>
          <a:prstGeom prst="rect">
            <a:avLst/>
          </a:prstGeom>
        </p:spPr>
      </p:pic>
      <p:sp>
        <p:nvSpPr>
          <p:cNvPr id="4" name="Rectangle 3"/>
          <p:cNvSpPr/>
          <p:nvPr/>
        </p:nvSpPr>
        <p:spPr>
          <a:xfrm>
            <a:off x="152400" y="152400"/>
            <a:ext cx="5943600" cy="51816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7200" y="228600"/>
            <a:ext cx="5562600" cy="5293757"/>
          </a:xfrm>
          <a:prstGeom prst="rect">
            <a:avLst/>
          </a:prstGeom>
          <a:noFill/>
        </p:spPr>
        <p:txBody>
          <a:bodyPr wrap="square" rtlCol="0">
            <a:spAutoFit/>
          </a:bodyPr>
          <a:lstStyle/>
          <a:p>
            <a:pPr algn="ctr"/>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为什么约翰福音</a:t>
            </a:r>
            <a:r>
              <a:rPr lang="en-US" altLang="zh-CN" sz="4400" b="1" dirty="0" smtClean="0">
                <a:solidFill>
                  <a:srgbClr val="C00000"/>
                </a:solidFill>
                <a:effectLst>
                  <a:outerShdw blurRad="38100" dist="38100" dir="2700000" algn="tl">
                    <a:srgbClr val="000000">
                      <a:alpha val="43137"/>
                    </a:srgbClr>
                  </a:outerShdw>
                </a:effectLst>
                <a:latin typeface="Arial Narrow" pitchFamily="34" charset="0"/>
              </a:rPr>
              <a:t>6:44</a:t>
            </a:r>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节说“若不是差我来的父</a:t>
            </a:r>
            <a:r>
              <a:rPr lang="zh-CN" altLang="en-US" sz="4400" b="1" u="sng" dirty="0" smtClean="0">
                <a:solidFill>
                  <a:srgbClr val="C00000"/>
                </a:solidFill>
                <a:effectLst>
                  <a:outerShdw blurRad="38100" dist="38100" dir="2700000" algn="tl">
                    <a:srgbClr val="000000">
                      <a:alpha val="43137"/>
                    </a:srgbClr>
                  </a:outerShdw>
                </a:effectLst>
                <a:latin typeface="Arial Narrow" pitchFamily="34" charset="0"/>
              </a:rPr>
              <a:t>吸引</a:t>
            </a:r>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人，就没有人到我这里来</a:t>
            </a:r>
            <a:r>
              <a:rPr lang="en-US" altLang="zh-CN" sz="44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a:t>
            </a:r>
            <a:r>
              <a:rPr lang="en-US" altLang="zh-CN" sz="44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4400" b="1" dirty="0" smtClean="0">
              <a:solidFill>
                <a:srgbClr val="C00000"/>
              </a:solidFill>
              <a:effectLst>
                <a:outerShdw blurRad="38100" dist="38100" dir="2700000" algn="tl">
                  <a:srgbClr val="000000">
                    <a:alpha val="43137"/>
                  </a:srgbClr>
                </a:outerShdw>
              </a:effectLst>
              <a:latin typeface="Arial Narrow" pitchFamily="34" charset="0"/>
            </a:endParaRPr>
          </a:p>
          <a:p>
            <a:pPr algn="ctr"/>
            <a:endParaRPr lang="en-US" altLang="zh-CN" sz="1200" b="1" dirty="0" smtClean="0">
              <a:solidFill>
                <a:srgbClr val="C00000"/>
              </a:solidFill>
              <a:effectLst>
                <a:outerShdw blurRad="38100" dist="38100" dir="2700000" algn="tl">
                  <a:srgbClr val="000000">
                    <a:alpha val="43137"/>
                  </a:srgbClr>
                </a:outerShdw>
              </a:effectLst>
              <a:latin typeface="Arial Narrow" pitchFamily="34" charset="0"/>
            </a:endParaRPr>
          </a:p>
          <a:p>
            <a:pPr algn="ctr"/>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    这句话的意思是不是神“召唤”或“追求”我们到祂跟前来？</a:t>
            </a:r>
            <a:endParaRPr lang="en-US" sz="4400" b="1" dirty="0" smtClean="0">
              <a:solidFill>
                <a:srgbClr val="C00000"/>
              </a:solidFill>
              <a:effectLst>
                <a:outerShdw blurRad="38100" dist="38100" dir="2700000" algn="tl">
                  <a:srgbClr val="000000">
                    <a:alpha val="43137"/>
                  </a:srgbClr>
                </a:outerShdw>
              </a:effectLst>
              <a:latin typeface="Arial Narrow" pitchFamily="34" charset="0"/>
            </a:endParaRPr>
          </a:p>
          <a:p>
            <a:pPr algn="ctr"/>
            <a:endParaRPr lang="en-US" b="1" dirty="0" smtClean="0">
              <a:solidFill>
                <a:srgbClr val="C00000"/>
              </a:solidFill>
              <a:effectLst>
                <a:outerShdw blurRad="38100" dist="38100" dir="2700000" algn="tl">
                  <a:srgbClr val="000000">
                    <a:alpha val="43137"/>
                  </a:srgbClr>
                </a:outerShdw>
              </a:effectLst>
              <a:latin typeface="Arial Narrow" pitchFamily="34" charset="0"/>
            </a:endParaRPr>
          </a:p>
        </p:txBody>
      </p:sp>
      <p:sp>
        <p:nvSpPr>
          <p:cNvPr id="6" name="Rectangle 5"/>
          <p:cNvSpPr/>
          <p:nvPr/>
        </p:nvSpPr>
        <p:spPr>
          <a:xfrm>
            <a:off x="0" y="5486400"/>
            <a:ext cx="9144000" cy="1371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solidFill>
                  <a:schemeClr val="bg1"/>
                </a:solidFill>
                <a:effectLst>
                  <a:outerShdw blurRad="38100" dist="38100" dir="2700000" algn="tl">
                    <a:srgbClr val="000000">
                      <a:alpha val="43137"/>
                    </a:srgbClr>
                  </a:outerShdw>
                </a:effectLst>
                <a:latin typeface="Arial Narrow" pitchFamily="34" charset="0"/>
              </a:rPr>
              <a:t>What does John 6:44 mean when it says, “No man can come to me, except the Father which hath sent me </a:t>
            </a:r>
            <a:r>
              <a:rPr lang="en-US" b="1" u="sng" dirty="0" smtClean="0">
                <a:solidFill>
                  <a:schemeClr val="bg1"/>
                </a:solidFill>
                <a:effectLst>
                  <a:outerShdw blurRad="38100" dist="38100" dir="2700000" algn="tl">
                    <a:srgbClr val="000000">
                      <a:alpha val="43137"/>
                    </a:srgbClr>
                  </a:outerShdw>
                </a:effectLst>
                <a:latin typeface="Arial Narrow" pitchFamily="34" charset="0"/>
              </a:rPr>
              <a:t>draw</a:t>
            </a:r>
            <a:r>
              <a:rPr lang="en-US" b="1" dirty="0" smtClean="0">
                <a:solidFill>
                  <a:schemeClr val="bg1"/>
                </a:solidFill>
                <a:effectLst>
                  <a:outerShdw blurRad="38100" dist="38100" dir="2700000" algn="tl">
                    <a:srgbClr val="000000">
                      <a:alpha val="43137"/>
                    </a:srgbClr>
                  </a:outerShdw>
                </a:effectLst>
                <a:latin typeface="Arial Narrow" pitchFamily="34" charset="0"/>
              </a:rPr>
              <a:t> him…”? Does this simply mean God ‘calls’ us or ‘woos’ us to come to Him?</a:t>
            </a:r>
            <a:endParaRPr lang="en-US" b="1" dirty="0">
              <a:solidFill>
                <a:schemeClr val="bg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2438400"/>
            <a:ext cx="3962400" cy="2743200"/>
          </a:xfrm>
          <a:prstGeom prst="rect">
            <a:avLst/>
          </a:prstGeom>
          <a:solidFill>
            <a:srgbClr val="FFFF00"/>
          </a:solid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TextBox 7"/>
          <p:cNvSpPr txBox="1"/>
          <p:nvPr/>
        </p:nvSpPr>
        <p:spPr>
          <a:xfrm>
            <a:off x="228600" y="2514600"/>
            <a:ext cx="3962400" cy="2677656"/>
          </a:xfrm>
          <a:prstGeom prst="rect">
            <a:avLst/>
          </a:prstGeom>
          <a:noFill/>
        </p:spPr>
        <p:txBody>
          <a:bodyPr wrap="square" rtlCol="0">
            <a:spAutoFit/>
          </a:bodyPr>
          <a:lstStyle/>
          <a:p>
            <a:pPr algn="ctr"/>
            <a:r>
              <a:rPr lang="en-US" sz="2400" b="1" dirty="0" smtClean="0">
                <a:latin typeface="Arial Narrow" pitchFamily="34" charset="0"/>
              </a:rPr>
              <a:t>The Greek word for “draw” is (</a:t>
            </a:r>
            <a:r>
              <a:rPr lang="el-GR" sz="2400" b="1" dirty="0" smtClean="0">
                <a:latin typeface="Arial Narrow" pitchFamily="34" charset="0"/>
              </a:rPr>
              <a:t>ἕλκω</a:t>
            </a:r>
            <a:r>
              <a:rPr lang="en-US" sz="2400" b="1" dirty="0" smtClean="0">
                <a:latin typeface="Arial Narrow" pitchFamily="34" charset="0"/>
              </a:rPr>
              <a:t>)</a:t>
            </a:r>
            <a:r>
              <a:rPr lang="el-GR" sz="2400" b="1" dirty="0" smtClean="0">
                <a:latin typeface="Arial Narrow" pitchFamily="34" charset="0"/>
              </a:rPr>
              <a:t> </a:t>
            </a:r>
            <a:r>
              <a:rPr lang="en-US" sz="2400" b="1" i="1" u="sng" dirty="0" err="1" smtClean="0">
                <a:latin typeface="Arial Narrow" pitchFamily="34" charset="0"/>
              </a:rPr>
              <a:t>helkō</a:t>
            </a:r>
            <a:r>
              <a:rPr lang="en-US" sz="2400" b="1" i="1" u="sng" dirty="0" smtClean="0">
                <a:latin typeface="Arial Narrow" pitchFamily="34" charset="0"/>
              </a:rPr>
              <a:t>.</a:t>
            </a:r>
          </a:p>
          <a:p>
            <a:pPr algn="ctr"/>
            <a:r>
              <a:rPr lang="en-US" sz="2400" b="1" i="1" dirty="0" smtClean="0">
                <a:latin typeface="Arial Narrow" pitchFamily="34" charset="0"/>
              </a:rPr>
              <a:t> It means </a:t>
            </a:r>
            <a:r>
              <a:rPr lang="en-US" sz="2400" b="1" i="1" u="sng" dirty="0" smtClean="0">
                <a:latin typeface="Arial Narrow" pitchFamily="34" charset="0"/>
              </a:rPr>
              <a:t>“to drag off”.</a:t>
            </a:r>
            <a:r>
              <a:rPr lang="en-US" sz="2400" b="1" u="sng" dirty="0" smtClean="0">
                <a:latin typeface="Arial Narrow" pitchFamily="34" charset="0"/>
              </a:rPr>
              <a:t> </a:t>
            </a:r>
            <a:endParaRPr lang="en-US" sz="2400" b="1" dirty="0" smtClean="0">
              <a:latin typeface="Arial Narrow" pitchFamily="34" charset="0"/>
            </a:endParaRPr>
          </a:p>
          <a:p>
            <a:pPr algn="ctr"/>
            <a:r>
              <a:rPr lang="en-US" sz="2400" b="1" dirty="0" smtClean="0">
                <a:latin typeface="Arial Narrow" pitchFamily="34" charset="0"/>
              </a:rPr>
              <a:t>The Greeks used this term to “draw” or “pull” water from a well. We don’t coax the water. We pull it out.</a:t>
            </a:r>
            <a:r>
              <a:rPr lang="en-US" sz="2400" b="1" i="1" dirty="0" smtClean="0">
                <a:latin typeface="Arial Narrow" pitchFamily="34" charset="0"/>
              </a:rPr>
              <a:t> </a:t>
            </a:r>
            <a:endParaRPr lang="en-US" sz="2400" b="1" dirty="0">
              <a:latin typeface="Arial Narrow" pitchFamily="34" charset="0"/>
            </a:endParaRPr>
          </a:p>
        </p:txBody>
      </p:sp>
      <p:sp>
        <p:nvSpPr>
          <p:cNvPr id="6" name="Rectangle 5"/>
          <p:cNvSpPr/>
          <p:nvPr/>
        </p:nvSpPr>
        <p:spPr>
          <a:xfrm>
            <a:off x="914400" y="1600200"/>
            <a:ext cx="1219200" cy="533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228600" y="228600"/>
            <a:ext cx="3962400" cy="21336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8600" y="304800"/>
            <a:ext cx="3962400" cy="1815882"/>
          </a:xfrm>
          <a:prstGeom prst="rect">
            <a:avLst/>
          </a:prstGeom>
          <a:noFill/>
        </p:spPr>
        <p:txBody>
          <a:bodyPr wrap="square" rtlCol="0">
            <a:spAutoFit/>
          </a:bodyPr>
          <a:lstStyle/>
          <a:p>
            <a:pPr algn="ctr"/>
            <a:r>
              <a:rPr lang="en-US" sz="2800" b="1" dirty="0" smtClean="0">
                <a:solidFill>
                  <a:srgbClr val="C00000"/>
                </a:solidFill>
                <a:effectLst>
                  <a:outerShdw blurRad="38100" dist="38100" dir="2700000" algn="tl">
                    <a:srgbClr val="000000">
                      <a:alpha val="43137"/>
                    </a:srgbClr>
                  </a:outerShdw>
                </a:effectLst>
                <a:latin typeface="Arial Narrow" pitchFamily="34" charset="0"/>
              </a:rPr>
              <a:t>John 6:44 “No man can come to me, except the Father which hath sent me    </a:t>
            </a:r>
            <a:r>
              <a:rPr lang="en-US" sz="2800" b="1" u="sng" dirty="0" smtClean="0">
                <a:solidFill>
                  <a:srgbClr val="C00000"/>
                </a:solidFill>
                <a:effectLst>
                  <a:outerShdw blurRad="38100" dist="38100" dir="2700000" algn="tl">
                    <a:srgbClr val="000000">
                      <a:alpha val="43137"/>
                    </a:srgbClr>
                  </a:outerShdw>
                </a:effectLst>
                <a:latin typeface="Arial Narrow" pitchFamily="34" charset="0"/>
              </a:rPr>
              <a:t>draw</a:t>
            </a:r>
            <a:r>
              <a:rPr lang="en-US" sz="2800" b="1" dirty="0" smtClean="0">
                <a:solidFill>
                  <a:srgbClr val="C00000"/>
                </a:solidFill>
                <a:effectLst>
                  <a:outerShdw blurRad="38100" dist="38100" dir="2700000" algn="tl">
                    <a:srgbClr val="000000">
                      <a:alpha val="43137"/>
                    </a:srgbClr>
                  </a:outerShdw>
                </a:effectLst>
                <a:latin typeface="Arial Narrow" pitchFamily="34" charset="0"/>
              </a:rPr>
              <a:t>     him…”</a:t>
            </a:r>
          </a:p>
        </p:txBody>
      </p:sp>
      <p:sp>
        <p:nvSpPr>
          <p:cNvPr id="9" name="Rectangle 8"/>
          <p:cNvSpPr/>
          <p:nvPr/>
        </p:nvSpPr>
        <p:spPr>
          <a:xfrm>
            <a:off x="4343400" y="228600"/>
            <a:ext cx="4572000" cy="495300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extBox 9"/>
          <p:cNvSpPr txBox="1"/>
          <p:nvPr/>
        </p:nvSpPr>
        <p:spPr>
          <a:xfrm>
            <a:off x="4267200" y="304800"/>
            <a:ext cx="4572000" cy="4893647"/>
          </a:xfrm>
          <a:prstGeom prst="rect">
            <a:avLst/>
          </a:prstGeom>
          <a:noFill/>
        </p:spPr>
        <p:txBody>
          <a:bodyPr wrap="square" rtlCol="0">
            <a:spAutoFit/>
          </a:bodyPr>
          <a:lstStyle/>
          <a:p>
            <a:pPr algn="ctr">
              <a:buFont typeface="Arial" charset="0"/>
              <a:buChar char="•"/>
            </a:pPr>
            <a:r>
              <a:rPr lang="en-US" sz="2600" b="1" dirty="0" smtClean="0">
                <a:solidFill>
                  <a:srgbClr val="C00000"/>
                </a:solidFill>
                <a:effectLst>
                  <a:outerShdw blurRad="38100" dist="38100" dir="2700000" algn="tl">
                    <a:srgbClr val="000000">
                      <a:alpha val="43137"/>
                    </a:srgbClr>
                  </a:outerShdw>
                </a:effectLst>
                <a:latin typeface="Arial Narrow" pitchFamily="34" charset="0"/>
              </a:rPr>
              <a:t>James 2:6 </a:t>
            </a:r>
            <a:r>
              <a:rPr lang="en-US" sz="2600" b="1" dirty="0" smtClean="0">
                <a:effectLst>
                  <a:outerShdw blurRad="38100" dist="38100" dir="2700000" algn="tl">
                    <a:srgbClr val="000000">
                      <a:alpha val="43137"/>
                    </a:srgbClr>
                  </a:outerShdw>
                </a:effectLst>
                <a:latin typeface="Arial Narrow" pitchFamily="34" charset="0"/>
              </a:rPr>
              <a:t>when the rich “drag” the poor into court.  </a:t>
            </a:r>
          </a:p>
          <a:p>
            <a:pPr algn="ctr">
              <a:buFont typeface="Arial" charset="0"/>
              <a:buChar char="•"/>
            </a:pPr>
            <a:r>
              <a:rPr lang="en-US" sz="2600" b="1" dirty="0" smtClean="0">
                <a:solidFill>
                  <a:srgbClr val="C00000"/>
                </a:solidFill>
                <a:effectLst>
                  <a:outerShdw blurRad="38100" dist="38100" dir="2700000" algn="tl">
                    <a:srgbClr val="000000">
                      <a:alpha val="43137"/>
                    </a:srgbClr>
                  </a:outerShdw>
                </a:effectLst>
                <a:latin typeface="Arial Narrow" pitchFamily="34" charset="0"/>
              </a:rPr>
              <a:t>John 18:10 </a:t>
            </a:r>
            <a:r>
              <a:rPr lang="en-US" sz="2600" b="1" dirty="0" smtClean="0">
                <a:effectLst>
                  <a:outerShdw blurRad="38100" dist="38100" dir="2700000" algn="tl">
                    <a:srgbClr val="000000">
                      <a:alpha val="43137"/>
                    </a:srgbClr>
                  </a:outerShdw>
                </a:effectLst>
                <a:latin typeface="Arial Narrow" pitchFamily="34" charset="0"/>
              </a:rPr>
              <a:t>when Peter “drew” his sword out of it’s sheath. </a:t>
            </a:r>
          </a:p>
          <a:p>
            <a:pPr algn="ctr">
              <a:buFont typeface="Arial" charset="0"/>
              <a:buChar char="•"/>
            </a:pPr>
            <a:r>
              <a:rPr lang="en-US" sz="2600" b="1" dirty="0" smtClean="0">
                <a:solidFill>
                  <a:srgbClr val="C00000"/>
                </a:solidFill>
                <a:effectLst>
                  <a:outerShdw blurRad="38100" dist="38100" dir="2700000" algn="tl">
                    <a:srgbClr val="000000">
                      <a:alpha val="43137"/>
                    </a:srgbClr>
                  </a:outerShdw>
                </a:effectLst>
                <a:latin typeface="Arial Narrow" pitchFamily="34" charset="0"/>
              </a:rPr>
              <a:t>John 21:11 </a:t>
            </a:r>
            <a:r>
              <a:rPr lang="en-US" sz="2600" b="1" dirty="0" smtClean="0">
                <a:effectLst>
                  <a:outerShdw blurRad="38100" dist="38100" dir="2700000" algn="tl">
                    <a:srgbClr val="000000">
                      <a:alpha val="43137"/>
                    </a:srgbClr>
                  </a:outerShdw>
                </a:effectLst>
                <a:latin typeface="Arial Narrow" pitchFamily="34" charset="0"/>
              </a:rPr>
              <a:t>when Peter “pulled” or “drew” the net into the boat. </a:t>
            </a:r>
          </a:p>
          <a:p>
            <a:pPr algn="ctr">
              <a:buFont typeface="Arial" charset="0"/>
              <a:buChar char="•"/>
            </a:pPr>
            <a:r>
              <a:rPr lang="en-US" sz="2600" b="1" dirty="0" smtClean="0">
                <a:solidFill>
                  <a:srgbClr val="C00000"/>
                </a:solidFill>
                <a:effectLst>
                  <a:outerShdw blurRad="38100" dist="38100" dir="2700000" algn="tl">
                    <a:srgbClr val="000000">
                      <a:alpha val="43137"/>
                    </a:srgbClr>
                  </a:outerShdw>
                </a:effectLst>
                <a:latin typeface="Arial Narrow" pitchFamily="34" charset="0"/>
              </a:rPr>
              <a:t>Acts 16:19</a:t>
            </a:r>
            <a:r>
              <a:rPr lang="en-US" sz="2600" b="1" dirty="0" smtClean="0">
                <a:effectLst>
                  <a:outerShdw blurRad="38100" dist="38100" dir="2700000" algn="tl">
                    <a:srgbClr val="000000">
                      <a:alpha val="43137"/>
                    </a:srgbClr>
                  </a:outerShdw>
                </a:effectLst>
                <a:latin typeface="Arial Narrow" pitchFamily="34" charset="0"/>
              </a:rPr>
              <a:t> Paul and Silas were grabbed and “dragged” into the marketplace, against their will. </a:t>
            </a:r>
          </a:p>
          <a:p>
            <a:pPr algn="ctr">
              <a:buFont typeface="Arial" charset="0"/>
              <a:buChar char="•"/>
            </a:pPr>
            <a:r>
              <a:rPr lang="en-US" sz="2600" b="1" dirty="0" smtClean="0">
                <a:solidFill>
                  <a:srgbClr val="C00000"/>
                </a:solidFill>
                <a:effectLst>
                  <a:outerShdw blurRad="38100" dist="38100" dir="2700000" algn="tl">
                    <a:srgbClr val="000000">
                      <a:alpha val="43137"/>
                    </a:srgbClr>
                  </a:outerShdw>
                </a:effectLst>
                <a:latin typeface="Arial Narrow" pitchFamily="34" charset="0"/>
              </a:rPr>
              <a:t>Acts 21:30</a:t>
            </a:r>
            <a:r>
              <a:rPr lang="en-US" sz="2600" b="1" dirty="0" smtClean="0">
                <a:effectLst>
                  <a:outerShdw blurRad="38100" dist="38100" dir="2700000" algn="tl">
                    <a:srgbClr val="000000">
                      <a:alpha val="43137"/>
                    </a:srgbClr>
                  </a:outerShdw>
                </a:effectLst>
                <a:latin typeface="Arial Narrow" pitchFamily="34" charset="0"/>
              </a:rPr>
              <a:t>, where Paul’s friends rescued him by ‘dragging’ him inside and closing the door. </a:t>
            </a:r>
            <a:endParaRPr lang="en-US" sz="2600" b="1" dirty="0">
              <a:effectLst>
                <a:outerShdw blurRad="38100" dist="38100" dir="2700000" algn="tl">
                  <a:srgbClr val="000000">
                    <a:alpha val="43137"/>
                  </a:srgbClr>
                </a:outerShdw>
              </a:effectLst>
              <a:latin typeface="Arial Narrow" pitchFamily="34" charset="0"/>
            </a:endParaRPr>
          </a:p>
        </p:txBody>
      </p:sp>
      <p:sp>
        <p:nvSpPr>
          <p:cNvPr id="12" name="TextBox 11"/>
          <p:cNvSpPr txBox="1"/>
          <p:nvPr/>
        </p:nvSpPr>
        <p:spPr>
          <a:xfrm>
            <a:off x="228600" y="5257800"/>
            <a:ext cx="8686800" cy="1200329"/>
          </a:xfrm>
          <a:prstGeom prst="rect">
            <a:avLst/>
          </a:prstGeom>
          <a:solidFill>
            <a:srgbClr val="FFFF00"/>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smtClean="0">
                <a:effectLst>
                  <a:outerShdw blurRad="38100" dist="38100" dir="2700000" algn="tl">
                    <a:srgbClr val="000000">
                      <a:alpha val="43137"/>
                    </a:srgbClr>
                  </a:outerShdw>
                </a:effectLst>
                <a:latin typeface="Arial Narrow" pitchFamily="34" charset="0"/>
              </a:rPr>
              <a:t>Derived from the word </a:t>
            </a:r>
            <a:r>
              <a:rPr lang="en-US" sz="2400" b="1" i="1" dirty="0" err="1" smtClean="0">
                <a:effectLst>
                  <a:outerShdw blurRad="38100" dist="38100" dir="2700000" algn="tl">
                    <a:srgbClr val="000000">
                      <a:alpha val="43137"/>
                    </a:srgbClr>
                  </a:outerShdw>
                </a:effectLst>
              </a:rPr>
              <a:t>airō</a:t>
            </a:r>
            <a:r>
              <a:rPr lang="en-US" sz="2400" b="1" dirty="0" smtClean="0">
                <a:effectLst>
                  <a:outerShdw blurRad="38100" dist="38100" dir="2700000" algn="tl">
                    <a:srgbClr val="000000">
                      <a:alpha val="43137"/>
                    </a:srgbClr>
                  </a:outerShdw>
                </a:effectLst>
              </a:rPr>
              <a:t> which means: </a:t>
            </a:r>
            <a:r>
              <a:rPr lang="en-US" sz="2400" b="1" dirty="0" smtClean="0">
                <a:effectLst>
                  <a:outerShdw blurRad="38100" dist="38100" dir="2700000" algn="tl">
                    <a:srgbClr val="000000">
                      <a:alpha val="43137"/>
                    </a:srgbClr>
                  </a:outerShdw>
                </a:effectLst>
                <a:latin typeface="Arial Narrow" pitchFamily="34" charset="0"/>
              </a:rPr>
              <a:t> </a:t>
            </a:r>
            <a:r>
              <a:rPr lang="en-US" sz="2400" b="1" dirty="0" smtClean="0">
                <a:effectLst>
                  <a:outerShdw blurRad="38100" dist="38100" dir="2700000" algn="tl">
                    <a:srgbClr val="000000">
                      <a:alpha val="43137"/>
                    </a:srgbClr>
                  </a:outerShdw>
                </a:effectLst>
              </a:rPr>
              <a:t>1) to take for oneself,</a:t>
            </a:r>
          </a:p>
          <a:p>
            <a:pPr algn="ctr"/>
            <a:r>
              <a:rPr lang="en-US" sz="2400" b="1" dirty="0" smtClean="0">
                <a:effectLst>
                  <a:outerShdw blurRad="38100" dist="38100" dir="2700000" algn="tl">
                    <a:srgbClr val="000000">
                      <a:alpha val="43137"/>
                    </a:srgbClr>
                  </a:outerShdw>
                </a:effectLst>
              </a:rPr>
              <a:t> to prefer, choose, and 2) to choose by vote, elect to office.</a:t>
            </a:r>
          </a:p>
          <a:p>
            <a:pPr algn="ctr"/>
            <a:r>
              <a:rPr lang="en-US" sz="2400" b="1" dirty="0" smtClean="0">
                <a:effectLst>
                  <a:outerShdw blurRad="38100" dist="38100" dir="2700000" algn="tl">
                    <a:srgbClr val="000000">
                      <a:alpha val="43137"/>
                    </a:srgbClr>
                  </a:outerShdw>
                </a:effectLst>
              </a:rPr>
              <a:t> The One drawing does so because He wants to and chooses to.</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2438400"/>
            <a:ext cx="3962400" cy="2743200"/>
          </a:xfrm>
          <a:prstGeom prst="rect">
            <a:avLst/>
          </a:prstGeom>
          <a:solidFill>
            <a:srgbClr val="FFFF00"/>
          </a:solid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TextBox 7"/>
          <p:cNvSpPr txBox="1"/>
          <p:nvPr/>
        </p:nvSpPr>
        <p:spPr>
          <a:xfrm>
            <a:off x="228600" y="2514600"/>
            <a:ext cx="3962400" cy="3046988"/>
          </a:xfrm>
          <a:prstGeom prst="rect">
            <a:avLst/>
          </a:prstGeom>
          <a:noFill/>
        </p:spPr>
        <p:txBody>
          <a:bodyPr wrap="square" rtlCol="0">
            <a:spAutoFit/>
          </a:bodyPr>
          <a:lstStyle/>
          <a:p>
            <a:pPr algn="ctr"/>
            <a:r>
              <a:rPr lang="zh-CN" altLang="en-US" sz="2400" b="1" dirty="0" smtClean="0">
                <a:latin typeface="Arial Narrow" pitchFamily="34" charset="0"/>
              </a:rPr>
              <a:t>希腊词语的“吸引”是</a:t>
            </a:r>
            <a:r>
              <a:rPr lang="en-US" sz="2400" b="1" dirty="0" smtClean="0">
                <a:latin typeface="Arial Narrow" pitchFamily="34" charset="0"/>
              </a:rPr>
              <a:t> (</a:t>
            </a:r>
            <a:r>
              <a:rPr lang="el-GR" sz="2400" b="1" dirty="0" smtClean="0">
                <a:latin typeface="Arial Narrow" pitchFamily="34" charset="0"/>
              </a:rPr>
              <a:t>ἕλκω</a:t>
            </a:r>
            <a:r>
              <a:rPr lang="en-US" sz="2400" b="1" dirty="0" smtClean="0">
                <a:latin typeface="Arial Narrow" pitchFamily="34" charset="0"/>
              </a:rPr>
              <a:t>)</a:t>
            </a:r>
            <a:r>
              <a:rPr lang="el-GR" sz="2400" b="1" dirty="0" smtClean="0">
                <a:latin typeface="Arial Narrow" pitchFamily="34" charset="0"/>
              </a:rPr>
              <a:t> </a:t>
            </a:r>
            <a:r>
              <a:rPr lang="en-US" sz="2400" b="1" i="1" u="sng" dirty="0" err="1" smtClean="0">
                <a:latin typeface="Arial Narrow" pitchFamily="34" charset="0"/>
              </a:rPr>
              <a:t>helkō</a:t>
            </a:r>
            <a:r>
              <a:rPr lang="en-US" sz="2400" b="1" i="1" u="sng" dirty="0" smtClean="0">
                <a:latin typeface="Arial Narrow" pitchFamily="34" charset="0"/>
              </a:rPr>
              <a:t>.</a:t>
            </a:r>
          </a:p>
          <a:p>
            <a:pPr algn="ctr"/>
            <a:r>
              <a:rPr lang="zh-CN" altLang="en-US" sz="2400" b="1" i="1" dirty="0" smtClean="0">
                <a:latin typeface="Arial Narrow" pitchFamily="34" charset="0"/>
              </a:rPr>
              <a:t>意思是</a:t>
            </a:r>
            <a:r>
              <a:rPr lang="zh-CN" altLang="en-US" sz="2400" b="1" i="1" u="sng" dirty="0" smtClean="0">
                <a:effectLst>
                  <a:outerShdw blurRad="38100" dist="38100" dir="2700000" algn="tl">
                    <a:srgbClr val="000000">
                      <a:alpha val="43137"/>
                    </a:srgbClr>
                  </a:outerShdw>
                </a:effectLst>
                <a:latin typeface="Arial Narrow" pitchFamily="34" charset="0"/>
              </a:rPr>
              <a:t>“拽出”</a:t>
            </a:r>
            <a:r>
              <a:rPr lang="en-US" sz="2400" b="1" i="1" u="sng" dirty="0" smtClean="0">
                <a:effectLst>
                  <a:outerShdw blurRad="38100" dist="38100" dir="2700000" algn="tl">
                    <a:srgbClr val="000000">
                      <a:alpha val="43137"/>
                    </a:srgbClr>
                  </a:outerShdw>
                </a:effectLst>
                <a:latin typeface="Arial Narrow" pitchFamily="34" charset="0"/>
              </a:rPr>
              <a:t> </a:t>
            </a:r>
            <a:endParaRPr lang="en-US" sz="2400" b="1" dirty="0" smtClean="0">
              <a:effectLst>
                <a:outerShdw blurRad="38100" dist="38100" dir="2700000" algn="tl">
                  <a:srgbClr val="000000">
                    <a:alpha val="43137"/>
                  </a:srgbClr>
                </a:outerShdw>
              </a:effectLst>
              <a:latin typeface="Arial Narrow" pitchFamily="34" charset="0"/>
            </a:endParaRPr>
          </a:p>
          <a:p>
            <a:pPr algn="ctr"/>
            <a:r>
              <a:rPr lang="zh-CN" altLang="en-US" sz="2400" b="1" dirty="0" smtClean="0">
                <a:latin typeface="Arial Narrow" pitchFamily="34" charset="0"/>
              </a:rPr>
              <a:t>希腊人用这个词“吸引”来指从井里打水上来。我们不会去吸引水，我们将水从井里拽出来。</a:t>
            </a:r>
            <a:endParaRPr lang="en-US" sz="2400" b="1" i="1" u="sng" dirty="0" smtClean="0">
              <a:latin typeface="Arial Narrow" pitchFamily="34" charset="0"/>
            </a:endParaRPr>
          </a:p>
          <a:p>
            <a:pPr algn="ctr"/>
            <a:r>
              <a:rPr lang="en-US" sz="2400" b="1" i="1" dirty="0" smtClean="0">
                <a:latin typeface="Arial Narrow" pitchFamily="34" charset="0"/>
              </a:rPr>
              <a:t>x</a:t>
            </a:r>
            <a:endParaRPr lang="en-US" sz="2400" b="1" dirty="0">
              <a:latin typeface="Arial Narrow" pitchFamily="34" charset="0"/>
            </a:endParaRPr>
          </a:p>
        </p:txBody>
      </p:sp>
      <p:sp>
        <p:nvSpPr>
          <p:cNvPr id="6" name="Rectangle 5"/>
          <p:cNvSpPr/>
          <p:nvPr/>
        </p:nvSpPr>
        <p:spPr>
          <a:xfrm>
            <a:off x="304800" y="1219200"/>
            <a:ext cx="3810000" cy="1143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u="sng" dirty="0" smtClean="0">
                <a:solidFill>
                  <a:schemeClr val="tx1"/>
                </a:solidFill>
              </a:rPr>
              <a:t>吸引</a:t>
            </a:r>
            <a:r>
              <a:rPr lang="en-US" altLang="zh-CN" sz="2800" dirty="0" smtClean="0">
                <a:solidFill>
                  <a:schemeClr val="tx1"/>
                </a:solidFill>
              </a:rPr>
              <a:t>:</a:t>
            </a:r>
            <a:r>
              <a:rPr lang="zh-CN" altLang="en-US" sz="2400" b="1" dirty="0" smtClean="0">
                <a:solidFill>
                  <a:schemeClr val="tx1"/>
                </a:solidFill>
              </a:rPr>
              <a:t>救恩就是神不断追求吸引我们，直到我们最终俯首称臣吗？</a:t>
            </a:r>
            <a:r>
              <a:rPr lang="en-US" altLang="zh-CN" sz="2400" b="1" dirty="0" smtClean="0">
                <a:solidFill>
                  <a:schemeClr val="tx1"/>
                </a:solidFill>
              </a:rPr>
              <a:t> </a:t>
            </a:r>
            <a:endParaRPr lang="en-US" sz="2400" b="1" dirty="0">
              <a:solidFill>
                <a:schemeClr val="tx1"/>
              </a:solidFill>
            </a:endParaRPr>
          </a:p>
        </p:txBody>
      </p:sp>
      <p:sp>
        <p:nvSpPr>
          <p:cNvPr id="4" name="Rectangle 3"/>
          <p:cNvSpPr/>
          <p:nvPr/>
        </p:nvSpPr>
        <p:spPr>
          <a:xfrm>
            <a:off x="228600" y="228600"/>
            <a:ext cx="3962400" cy="21336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8600" y="304801"/>
            <a:ext cx="3962400" cy="1384995"/>
          </a:xfrm>
          <a:prstGeom prst="rect">
            <a:avLst/>
          </a:prstGeom>
          <a:noFill/>
        </p:spPr>
        <p:txBody>
          <a:bodyPr wrap="square" rtlCol="0">
            <a:spAutoFit/>
          </a:bodyPr>
          <a:lstStyle/>
          <a:p>
            <a:pPr algn="ct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约</a:t>
            </a:r>
            <a:r>
              <a:rPr lang="en-US" sz="2800" b="1" dirty="0" smtClean="0">
                <a:solidFill>
                  <a:srgbClr val="C00000"/>
                </a:solidFill>
                <a:effectLst>
                  <a:outerShdw blurRad="38100" dist="38100" dir="2700000" algn="tl">
                    <a:srgbClr val="000000">
                      <a:alpha val="43137"/>
                    </a:srgbClr>
                  </a:outerShdw>
                </a:effectLst>
                <a:latin typeface="Arial Narrow" pitchFamily="34" charset="0"/>
              </a:rPr>
              <a:t> 6:44 “</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若不是差我来的父</a:t>
            </a:r>
            <a:r>
              <a:rPr lang="zh-CN" altLang="en-US" sz="2800" b="1" u="sng" dirty="0" smtClean="0">
                <a:solidFill>
                  <a:srgbClr val="C00000"/>
                </a:solidFill>
                <a:effectLst>
                  <a:outerShdw blurRad="38100" dist="38100" dir="2700000" algn="tl">
                    <a:srgbClr val="000000">
                      <a:alpha val="43137"/>
                    </a:srgbClr>
                  </a:outerShdw>
                </a:effectLst>
                <a:latin typeface="Arial Narrow" pitchFamily="34" charset="0"/>
              </a:rPr>
              <a:t>吸引</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人，</a:t>
            </a: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 </a:t>
            </a:r>
            <a:r>
              <a:rPr lang="en-US" sz="2800" b="1" dirty="0" smtClean="0">
                <a:solidFill>
                  <a:srgbClr val="C00000"/>
                </a:solidFill>
                <a:effectLst>
                  <a:outerShdw blurRad="38100" dist="38100" dir="2700000" algn="tl">
                    <a:srgbClr val="000000">
                      <a:alpha val="43137"/>
                    </a:srgbClr>
                  </a:outerShdw>
                </a:effectLst>
                <a:latin typeface="Arial Narrow" pitchFamily="34" charset="0"/>
              </a:rPr>
              <a:t>”</a:t>
            </a:r>
          </a:p>
          <a:p>
            <a:pPr algn="ctr"/>
            <a:r>
              <a:rPr lang="en-US" sz="2800" b="1" dirty="0" smtClean="0">
                <a:solidFill>
                  <a:srgbClr val="C00000"/>
                </a:solidFill>
                <a:effectLst>
                  <a:outerShdw blurRad="38100" dist="38100" dir="2700000" algn="tl">
                    <a:srgbClr val="000000">
                      <a:alpha val="43137"/>
                    </a:srgbClr>
                  </a:outerShdw>
                </a:effectLst>
                <a:latin typeface="Arial Narrow" pitchFamily="34" charset="0"/>
              </a:rPr>
              <a:t> </a:t>
            </a:r>
          </a:p>
        </p:txBody>
      </p:sp>
      <p:sp>
        <p:nvSpPr>
          <p:cNvPr id="9" name="Rectangle 8"/>
          <p:cNvSpPr/>
          <p:nvPr/>
        </p:nvSpPr>
        <p:spPr>
          <a:xfrm>
            <a:off x="4343400" y="228600"/>
            <a:ext cx="4572000" cy="495300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extBox 9"/>
          <p:cNvSpPr txBox="1"/>
          <p:nvPr/>
        </p:nvSpPr>
        <p:spPr>
          <a:xfrm>
            <a:off x="4343400" y="304800"/>
            <a:ext cx="4495800" cy="4893647"/>
          </a:xfrm>
          <a:prstGeom prst="rect">
            <a:avLst/>
          </a:prstGeom>
          <a:noFill/>
        </p:spPr>
        <p:txBody>
          <a:bodyPr wrap="square" rtlCol="0">
            <a:spAutoFit/>
          </a:bodyPr>
          <a:lstStyle/>
          <a:p>
            <a:pPr algn="ctr">
              <a:buFont typeface="Arial" charset="0"/>
              <a:buChar char="•"/>
            </a:pPr>
            <a:r>
              <a:rPr lang="zh-CN" altLang="en-US" sz="2600" b="1" dirty="0" smtClean="0">
                <a:solidFill>
                  <a:srgbClr val="C00000"/>
                </a:solidFill>
                <a:effectLst>
                  <a:outerShdw blurRad="38100" dist="38100" dir="2700000" algn="tl">
                    <a:srgbClr val="000000">
                      <a:alpha val="43137"/>
                    </a:srgbClr>
                  </a:outerShdw>
                </a:effectLst>
                <a:latin typeface="Arial Narrow" pitchFamily="34" charset="0"/>
              </a:rPr>
              <a:t>雅</a:t>
            </a:r>
            <a:r>
              <a:rPr lang="en-US" sz="2600" b="1" dirty="0" smtClean="0">
                <a:solidFill>
                  <a:srgbClr val="C00000"/>
                </a:solidFill>
                <a:effectLst>
                  <a:outerShdw blurRad="38100" dist="38100" dir="2700000" algn="tl">
                    <a:srgbClr val="000000">
                      <a:alpha val="43137"/>
                    </a:srgbClr>
                  </a:outerShdw>
                </a:effectLst>
                <a:latin typeface="Arial Narrow" pitchFamily="34" charset="0"/>
              </a:rPr>
              <a:t>2:6 </a:t>
            </a:r>
            <a:r>
              <a:rPr lang="zh-CN" altLang="en-US" sz="2600" b="1" dirty="0" smtClean="0">
                <a:effectLst>
                  <a:outerShdw blurRad="38100" dist="38100" dir="2700000" algn="tl">
                    <a:srgbClr val="000000">
                      <a:alpha val="43137"/>
                    </a:srgbClr>
                  </a:outerShdw>
                </a:effectLst>
                <a:latin typeface="Arial Narrow" pitchFamily="34" charset="0"/>
              </a:rPr>
              <a:t>有钱人将穷人“拽”到法庭去。</a:t>
            </a:r>
            <a:endParaRPr lang="en-US" sz="2600" b="1" dirty="0" smtClean="0">
              <a:effectLst>
                <a:outerShdw blurRad="38100" dist="38100" dir="2700000" algn="tl">
                  <a:srgbClr val="000000">
                    <a:alpha val="43137"/>
                  </a:srgbClr>
                </a:outerShdw>
              </a:effectLst>
              <a:latin typeface="Arial Narrow" pitchFamily="34" charset="0"/>
            </a:endParaRPr>
          </a:p>
          <a:p>
            <a:pPr algn="ctr">
              <a:buFont typeface="Arial" charset="0"/>
              <a:buChar char="•"/>
            </a:pPr>
            <a:r>
              <a:rPr lang="zh-CN" altLang="en-US" sz="2600" b="1" dirty="0" smtClean="0">
                <a:solidFill>
                  <a:srgbClr val="C00000"/>
                </a:solidFill>
                <a:effectLst>
                  <a:outerShdw blurRad="38100" dist="38100" dir="2700000" algn="tl">
                    <a:srgbClr val="000000">
                      <a:alpha val="43137"/>
                    </a:srgbClr>
                  </a:outerShdw>
                </a:effectLst>
                <a:latin typeface="Arial Narrow" pitchFamily="34" charset="0"/>
              </a:rPr>
              <a:t>约</a:t>
            </a:r>
            <a:r>
              <a:rPr lang="en-US" sz="2600" b="1" dirty="0" smtClean="0">
                <a:solidFill>
                  <a:srgbClr val="C00000"/>
                </a:solidFill>
                <a:effectLst>
                  <a:outerShdw blurRad="38100" dist="38100" dir="2700000" algn="tl">
                    <a:srgbClr val="000000">
                      <a:alpha val="43137"/>
                    </a:srgbClr>
                  </a:outerShdw>
                </a:effectLst>
                <a:latin typeface="Arial Narrow" pitchFamily="34" charset="0"/>
              </a:rPr>
              <a:t> 18:10 </a:t>
            </a:r>
            <a:r>
              <a:rPr lang="zh-CN" altLang="en-US" sz="2600" b="1" dirty="0" smtClean="0">
                <a:effectLst>
                  <a:outerShdw blurRad="38100" dist="38100" dir="2700000" algn="tl">
                    <a:srgbClr val="000000">
                      <a:alpha val="43137"/>
                    </a:srgbClr>
                  </a:outerShdw>
                </a:effectLst>
                <a:latin typeface="Arial Narrow" pitchFamily="34" charset="0"/>
              </a:rPr>
              <a:t>彼得从剑鞘里“拔”出刀。</a:t>
            </a:r>
            <a:endParaRPr lang="en-US" sz="2600" b="1" dirty="0" smtClean="0">
              <a:effectLst>
                <a:outerShdw blurRad="38100" dist="38100" dir="2700000" algn="tl">
                  <a:srgbClr val="000000">
                    <a:alpha val="43137"/>
                  </a:srgbClr>
                </a:outerShdw>
              </a:effectLst>
              <a:latin typeface="Arial Narrow" pitchFamily="34" charset="0"/>
            </a:endParaRPr>
          </a:p>
          <a:p>
            <a:pPr algn="ctr">
              <a:buFont typeface="Arial" charset="0"/>
              <a:buChar char="•"/>
            </a:pPr>
            <a:r>
              <a:rPr lang="zh-CN" altLang="en-US" sz="2600" b="1" dirty="0" smtClean="0">
                <a:solidFill>
                  <a:srgbClr val="C00000"/>
                </a:solidFill>
                <a:effectLst>
                  <a:outerShdw blurRad="38100" dist="38100" dir="2700000" algn="tl">
                    <a:srgbClr val="000000">
                      <a:alpha val="43137"/>
                    </a:srgbClr>
                  </a:outerShdw>
                </a:effectLst>
                <a:latin typeface="Arial Narrow" pitchFamily="34" charset="0"/>
              </a:rPr>
              <a:t>约</a:t>
            </a:r>
            <a:r>
              <a:rPr lang="en-US" sz="2600" b="1" dirty="0" smtClean="0">
                <a:solidFill>
                  <a:srgbClr val="C00000"/>
                </a:solidFill>
                <a:effectLst>
                  <a:outerShdw blurRad="38100" dist="38100" dir="2700000" algn="tl">
                    <a:srgbClr val="000000">
                      <a:alpha val="43137"/>
                    </a:srgbClr>
                  </a:outerShdw>
                </a:effectLst>
                <a:latin typeface="Arial Narrow" pitchFamily="34" charset="0"/>
              </a:rPr>
              <a:t>21:11 </a:t>
            </a:r>
            <a:r>
              <a:rPr lang="zh-CN" altLang="en-US" sz="2600" b="1" dirty="0" smtClean="0">
                <a:effectLst>
                  <a:outerShdw blurRad="38100" dist="38100" dir="2700000" algn="tl">
                    <a:srgbClr val="000000">
                      <a:alpha val="43137"/>
                    </a:srgbClr>
                  </a:outerShdw>
                </a:effectLst>
                <a:latin typeface="Arial Narrow" pitchFamily="34" charset="0"/>
              </a:rPr>
              <a:t>彼得将渔网“拖进”船里。</a:t>
            </a:r>
            <a:endParaRPr lang="en-US" sz="2600" b="1" dirty="0" smtClean="0">
              <a:effectLst>
                <a:outerShdw blurRad="38100" dist="38100" dir="2700000" algn="tl">
                  <a:srgbClr val="000000">
                    <a:alpha val="43137"/>
                  </a:srgbClr>
                </a:outerShdw>
              </a:effectLst>
              <a:latin typeface="Arial Narrow" pitchFamily="34" charset="0"/>
            </a:endParaRPr>
          </a:p>
          <a:p>
            <a:pPr algn="ctr">
              <a:buFont typeface="Arial" pitchFamily="34" charset="0"/>
              <a:buChar char="•"/>
            </a:pPr>
            <a:r>
              <a:rPr lang="zh-CN" altLang="en-US" sz="2600" b="1" dirty="0" smtClean="0">
                <a:solidFill>
                  <a:srgbClr val="C00000"/>
                </a:solidFill>
                <a:effectLst>
                  <a:outerShdw blurRad="38100" dist="38100" dir="2700000" algn="tl">
                    <a:srgbClr val="000000">
                      <a:alpha val="43137"/>
                    </a:srgbClr>
                  </a:outerShdw>
                </a:effectLst>
                <a:latin typeface="Arial Narrow" pitchFamily="34" charset="0"/>
              </a:rPr>
              <a:t> 徒</a:t>
            </a:r>
            <a:r>
              <a:rPr lang="en-US" sz="2600" b="1" dirty="0" smtClean="0">
                <a:solidFill>
                  <a:srgbClr val="C00000"/>
                </a:solidFill>
                <a:effectLst>
                  <a:outerShdw blurRad="38100" dist="38100" dir="2700000" algn="tl">
                    <a:srgbClr val="000000">
                      <a:alpha val="43137"/>
                    </a:srgbClr>
                  </a:outerShdw>
                </a:effectLst>
                <a:latin typeface="Arial Narrow" pitchFamily="34" charset="0"/>
              </a:rPr>
              <a:t>16:9</a:t>
            </a:r>
            <a:r>
              <a:rPr lang="en-US" sz="2600" b="1" dirty="0" smtClean="0">
                <a:effectLst>
                  <a:outerShdw blurRad="38100" dist="38100" dir="2700000" algn="tl">
                    <a:srgbClr val="000000">
                      <a:alpha val="43137"/>
                    </a:srgbClr>
                  </a:outerShdw>
                </a:effectLst>
                <a:latin typeface="Arial Narrow" pitchFamily="34" charset="0"/>
              </a:rPr>
              <a:t> </a:t>
            </a:r>
            <a:r>
              <a:rPr lang="zh-CN" altLang="en-US" sz="2600" b="1" dirty="0" smtClean="0">
                <a:effectLst>
                  <a:outerShdw blurRad="38100" dist="38100" dir="2700000" algn="tl">
                    <a:srgbClr val="000000">
                      <a:alpha val="43137"/>
                    </a:srgbClr>
                  </a:outerShdw>
                </a:effectLst>
                <a:latin typeface="Arial Narrow" pitchFamily="34" charset="0"/>
              </a:rPr>
              <a:t>保罗和西拉被暴民揪住，并“拉到”市场上去见官。</a:t>
            </a:r>
            <a:endParaRPr lang="en-US" sz="2600" b="1" dirty="0" smtClean="0">
              <a:effectLst>
                <a:outerShdw blurRad="38100" dist="38100" dir="2700000" algn="tl">
                  <a:srgbClr val="000000">
                    <a:alpha val="43137"/>
                  </a:srgbClr>
                </a:outerShdw>
              </a:effectLst>
              <a:latin typeface="Arial Narrow" pitchFamily="34" charset="0"/>
            </a:endParaRPr>
          </a:p>
          <a:p>
            <a:pPr algn="ctr">
              <a:buFont typeface="Arial" charset="0"/>
              <a:buChar char="•"/>
            </a:pPr>
            <a:r>
              <a:rPr lang="zh-CN" altLang="en-US" sz="2600" b="1" dirty="0" smtClean="0">
                <a:solidFill>
                  <a:srgbClr val="C00000"/>
                </a:solidFill>
                <a:effectLst>
                  <a:outerShdw blurRad="38100" dist="38100" dir="2700000" algn="tl">
                    <a:srgbClr val="000000">
                      <a:alpha val="43137"/>
                    </a:srgbClr>
                  </a:outerShdw>
                </a:effectLst>
                <a:latin typeface="Arial Narrow" pitchFamily="34" charset="0"/>
              </a:rPr>
              <a:t>徒</a:t>
            </a:r>
            <a:r>
              <a:rPr lang="en-US" sz="2600" b="1" dirty="0" smtClean="0">
                <a:solidFill>
                  <a:srgbClr val="C00000"/>
                </a:solidFill>
                <a:effectLst>
                  <a:outerShdw blurRad="38100" dist="38100" dir="2700000" algn="tl">
                    <a:srgbClr val="000000">
                      <a:alpha val="43137"/>
                    </a:srgbClr>
                  </a:outerShdw>
                </a:effectLst>
                <a:latin typeface="Arial Narrow" pitchFamily="34" charset="0"/>
              </a:rPr>
              <a:t> 21:30</a:t>
            </a:r>
            <a:r>
              <a:rPr lang="en-US" sz="2600" b="1" dirty="0" smtClean="0">
                <a:effectLst>
                  <a:outerShdw blurRad="38100" dist="38100" dir="2700000" algn="tl">
                    <a:srgbClr val="000000">
                      <a:alpha val="43137"/>
                    </a:srgbClr>
                  </a:outerShdw>
                </a:effectLst>
                <a:latin typeface="Arial Narrow" pitchFamily="34" charset="0"/>
              </a:rPr>
              <a:t>, </a:t>
            </a:r>
            <a:r>
              <a:rPr lang="zh-CN" altLang="en-US" sz="2600" b="1" dirty="0" smtClean="0">
                <a:effectLst>
                  <a:outerShdw blurRad="38100" dist="38100" dir="2700000" algn="tl">
                    <a:srgbClr val="000000">
                      <a:alpha val="43137"/>
                    </a:srgbClr>
                  </a:outerShdw>
                </a:effectLst>
                <a:latin typeface="Arial Narrow" pitchFamily="34" charset="0"/>
              </a:rPr>
              <a:t>这里圣殿的百姓，拿住保罗，将他“拉出”圣殿，准备杀他。</a:t>
            </a:r>
            <a:r>
              <a:rPr lang="en-US" sz="2600" b="1" dirty="0" smtClean="0">
                <a:effectLst>
                  <a:outerShdw blurRad="38100" dist="38100" dir="2700000" algn="tl">
                    <a:srgbClr val="000000">
                      <a:alpha val="43137"/>
                    </a:srgbClr>
                  </a:outerShdw>
                </a:effectLst>
                <a:latin typeface="Arial Narrow" pitchFamily="34" charset="0"/>
              </a:rPr>
              <a:t>. </a:t>
            </a:r>
            <a:endParaRPr lang="en-US" sz="2600" b="1" dirty="0">
              <a:effectLst>
                <a:outerShdw blurRad="38100" dist="38100" dir="2700000" algn="tl">
                  <a:srgbClr val="000000">
                    <a:alpha val="43137"/>
                  </a:srgbClr>
                </a:outerShdw>
              </a:effectLst>
              <a:latin typeface="Arial Narrow" pitchFamily="34" charset="0"/>
            </a:endParaRPr>
          </a:p>
        </p:txBody>
      </p:sp>
      <p:sp>
        <p:nvSpPr>
          <p:cNvPr id="12" name="TextBox 11"/>
          <p:cNvSpPr txBox="1"/>
          <p:nvPr/>
        </p:nvSpPr>
        <p:spPr>
          <a:xfrm>
            <a:off x="228600" y="5334000"/>
            <a:ext cx="8686800" cy="1569660"/>
          </a:xfrm>
          <a:prstGeom prst="rect">
            <a:avLst/>
          </a:prstGeom>
          <a:solidFill>
            <a:srgbClr val="FFFF00"/>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CN" altLang="en-US" sz="2400" b="1" dirty="0" smtClean="0">
                <a:effectLst>
                  <a:outerShdw blurRad="38100" dist="38100" dir="2700000" algn="tl">
                    <a:srgbClr val="000000">
                      <a:alpha val="43137"/>
                    </a:srgbClr>
                  </a:outerShdw>
                </a:effectLst>
                <a:latin typeface="Arial Narrow" pitchFamily="34" charset="0"/>
              </a:rPr>
              <a:t>这个词是从词根</a:t>
            </a:r>
            <a:r>
              <a:rPr lang="en-US" sz="2400" b="1" dirty="0" smtClean="0">
                <a:effectLst>
                  <a:outerShdw blurRad="38100" dist="38100" dir="2700000" algn="tl">
                    <a:srgbClr val="000000">
                      <a:alpha val="43137"/>
                    </a:srgbClr>
                  </a:outerShdw>
                </a:effectLst>
                <a:latin typeface="Arial Narrow" pitchFamily="34" charset="0"/>
              </a:rPr>
              <a:t> </a:t>
            </a:r>
            <a:r>
              <a:rPr lang="en-US" sz="2400" b="1" i="1" dirty="0" err="1" smtClean="0">
                <a:effectLst>
                  <a:outerShdw blurRad="38100" dist="38100" dir="2700000" algn="tl">
                    <a:srgbClr val="000000">
                      <a:alpha val="43137"/>
                    </a:srgbClr>
                  </a:outerShdw>
                </a:effectLst>
              </a:rPr>
              <a:t>airō</a:t>
            </a:r>
            <a:r>
              <a:rPr lang="en-US" sz="2400" b="1" dirty="0" smtClean="0">
                <a:effectLst>
                  <a:outerShdw blurRad="38100" dist="38100" dir="2700000" algn="tl">
                    <a:srgbClr val="000000">
                      <a:alpha val="43137"/>
                    </a:srgbClr>
                  </a:outerShdw>
                </a:effectLst>
              </a:rPr>
              <a:t> </a:t>
            </a:r>
            <a:r>
              <a:rPr lang="zh-CN" altLang="en-US" sz="2400" b="1" dirty="0" smtClean="0">
                <a:effectLst>
                  <a:outerShdw blurRad="38100" dist="38100" dir="2700000" algn="tl">
                    <a:srgbClr val="000000">
                      <a:alpha val="43137"/>
                    </a:srgbClr>
                  </a:outerShdw>
                </a:effectLst>
              </a:rPr>
              <a:t>而来，意思为：</a:t>
            </a:r>
            <a:r>
              <a:rPr lang="en-US" sz="2400" b="1" dirty="0" smtClean="0">
                <a:effectLst>
                  <a:outerShdw blurRad="38100" dist="38100" dir="2700000" algn="tl">
                    <a:srgbClr val="000000">
                      <a:alpha val="43137"/>
                    </a:srgbClr>
                  </a:outerShdw>
                </a:effectLst>
              </a:rPr>
              <a:t>1) </a:t>
            </a:r>
            <a:r>
              <a:rPr lang="zh-CN" altLang="en-US" sz="2400" b="1" dirty="0" smtClean="0">
                <a:effectLst>
                  <a:outerShdw blurRad="38100" dist="38100" dir="2700000" algn="tl">
                    <a:srgbClr val="000000">
                      <a:alpha val="43137"/>
                    </a:srgbClr>
                  </a:outerShdw>
                </a:effectLst>
              </a:rPr>
              <a:t>拿给自己</a:t>
            </a:r>
            <a:r>
              <a:rPr lang="en-US" sz="2400" b="1" dirty="0" smtClean="0">
                <a:effectLst>
                  <a:outerShdw blurRad="38100" dist="38100" dir="2700000" algn="tl">
                    <a:srgbClr val="000000">
                      <a:alpha val="43137"/>
                    </a:srgbClr>
                  </a:outerShdw>
                </a:effectLst>
              </a:rPr>
              <a:t>,</a:t>
            </a:r>
          </a:p>
          <a:p>
            <a:pPr algn="ctr"/>
            <a:r>
              <a:rPr lang="en-US" sz="2400" b="1" dirty="0" smtClean="0">
                <a:effectLst>
                  <a:outerShdw blurRad="38100" dist="38100" dir="2700000" algn="tl">
                    <a:srgbClr val="000000">
                      <a:alpha val="43137"/>
                    </a:srgbClr>
                  </a:outerShdw>
                </a:effectLst>
              </a:rPr>
              <a:t> </a:t>
            </a:r>
            <a:r>
              <a:rPr lang="zh-CN" altLang="en-US" sz="2400" b="1" dirty="0" smtClean="0">
                <a:effectLst>
                  <a:outerShdw blurRad="38100" dist="38100" dir="2700000" algn="tl">
                    <a:srgbClr val="000000">
                      <a:alpha val="43137"/>
                    </a:srgbClr>
                  </a:outerShdw>
                </a:effectLst>
              </a:rPr>
              <a:t>更喜欢</a:t>
            </a:r>
            <a:r>
              <a:rPr lang="en-US" sz="2400" b="1" dirty="0" smtClean="0">
                <a:effectLst>
                  <a:outerShdw blurRad="38100" dist="38100" dir="2700000" algn="tl">
                    <a:srgbClr val="000000">
                      <a:alpha val="43137"/>
                    </a:srgbClr>
                  </a:outerShdw>
                </a:effectLst>
              </a:rPr>
              <a:t>,</a:t>
            </a:r>
            <a:r>
              <a:rPr lang="zh-CN" altLang="en-US" sz="2400" b="1" dirty="0" smtClean="0">
                <a:effectLst>
                  <a:outerShdw blurRad="38100" dist="38100" dir="2700000" algn="tl">
                    <a:srgbClr val="000000">
                      <a:alpha val="43137"/>
                    </a:srgbClr>
                  </a:outerShdw>
                </a:effectLst>
              </a:rPr>
              <a:t>选择。</a:t>
            </a:r>
            <a:r>
              <a:rPr lang="en-US" sz="2400" b="1" dirty="0" smtClean="0">
                <a:effectLst>
                  <a:outerShdw blurRad="38100" dist="38100" dir="2700000" algn="tl">
                    <a:srgbClr val="000000">
                      <a:alpha val="43137"/>
                    </a:srgbClr>
                  </a:outerShdw>
                </a:effectLst>
              </a:rPr>
              <a:t> 2) </a:t>
            </a:r>
            <a:r>
              <a:rPr lang="zh-CN" altLang="en-US" sz="2400" b="1" dirty="0" smtClean="0">
                <a:effectLst>
                  <a:outerShdw blurRad="38100" dist="38100" dir="2700000" algn="tl">
                    <a:srgbClr val="000000">
                      <a:alpha val="43137"/>
                    </a:srgbClr>
                  </a:outerShdw>
                </a:effectLst>
              </a:rPr>
              <a:t>通过投票选择，当选某个职位。 </a:t>
            </a:r>
            <a:endParaRPr lang="en-US" sz="2400" b="1" dirty="0" smtClean="0">
              <a:effectLst>
                <a:outerShdw blurRad="38100" dist="38100" dir="2700000" algn="tl">
                  <a:srgbClr val="000000">
                    <a:alpha val="43137"/>
                  </a:srgbClr>
                </a:outerShdw>
              </a:effectLst>
            </a:endParaRPr>
          </a:p>
          <a:p>
            <a:pPr algn="ctr"/>
            <a:r>
              <a:rPr lang="en-US" sz="2400" b="1" dirty="0" smtClean="0">
                <a:effectLst>
                  <a:outerShdw blurRad="38100" dist="38100" dir="2700000" algn="tl">
                    <a:srgbClr val="000000">
                      <a:alpha val="43137"/>
                    </a:srgbClr>
                  </a:outerShdw>
                </a:effectLst>
              </a:rPr>
              <a:t> </a:t>
            </a:r>
            <a:r>
              <a:rPr lang="zh-CN" altLang="en-US" sz="2400" b="1" dirty="0" smtClean="0">
                <a:effectLst>
                  <a:outerShdw blurRad="38100" dist="38100" dir="2700000" algn="tl">
                    <a:srgbClr val="000000">
                      <a:alpha val="43137"/>
                    </a:srgbClr>
                  </a:outerShdw>
                </a:effectLst>
              </a:rPr>
              <a:t>天父将我们</a:t>
            </a:r>
            <a:r>
              <a:rPr lang="zh-CN" altLang="en-US" sz="2400" b="1" u="sng" dirty="0" smtClean="0">
                <a:effectLst>
                  <a:outerShdw blurRad="38100" dist="38100" dir="2700000" algn="tl">
                    <a:srgbClr val="000000">
                      <a:alpha val="43137"/>
                    </a:srgbClr>
                  </a:outerShdw>
                </a:effectLst>
              </a:rPr>
              <a:t>“拉出来”</a:t>
            </a:r>
            <a:r>
              <a:rPr lang="zh-CN" altLang="en-US" sz="2400" b="1" dirty="0" smtClean="0">
                <a:effectLst>
                  <a:outerShdw blurRad="38100" dist="38100" dir="2700000" algn="tl">
                    <a:srgbClr val="000000">
                      <a:alpha val="43137"/>
                    </a:srgbClr>
                  </a:outerShdw>
                </a:effectLst>
              </a:rPr>
              <a:t>是因为祂愿意或者选择这么做，祂在救恩上有绝对的主权。</a:t>
            </a:r>
            <a:r>
              <a:rPr lang="en-US" sz="2400" b="1" dirty="0" smtClean="0">
                <a:effectLst>
                  <a:outerShdw blurRad="38100" dist="38100" dir="2700000" algn="tl">
                    <a:srgbClr val="000000">
                      <a:alpha val="43137"/>
                    </a:srgbClr>
                  </a:outerShdw>
                </a:effectLst>
                <a:latin typeface="Arial Narrow" pitchFamily="34" charset="0"/>
              </a:rPr>
              <a:t> </a:t>
            </a:r>
            <a:endParaRPr lang="en-US" sz="2400" b="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You Can Better Serve Your Customer By Asking For The Sale Jeff Shore"/>
          <p:cNvPicPr>
            <a:picLocks noChangeAspect="1" noChangeArrowheads="1"/>
          </p:cNvPicPr>
          <p:nvPr/>
        </p:nvPicPr>
        <p:blipFill>
          <a:blip r:embed="rId2" cstate="print"/>
          <a:srcRect/>
          <a:stretch>
            <a:fillRect/>
          </a:stretch>
        </p:blipFill>
        <p:spPr bwMode="auto">
          <a:xfrm>
            <a:off x="0" y="759022"/>
            <a:ext cx="9144000" cy="6098978"/>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key_edna.jpg"/>
          <p:cNvPicPr>
            <a:picLocks noChangeAspect="1"/>
          </p:cNvPicPr>
          <p:nvPr/>
        </p:nvPicPr>
        <p:blipFill>
          <a:blip r:embed="rId2" cstate="print"/>
          <a:stretch>
            <a:fillRect/>
          </a:stretch>
        </p:blipFill>
        <p:spPr>
          <a:xfrm>
            <a:off x="5791200" y="990600"/>
            <a:ext cx="3095625" cy="4953000"/>
          </a:xfrm>
          <a:prstGeom prst="rect">
            <a:avLst/>
          </a:prstGeom>
        </p:spPr>
      </p:pic>
      <p:sp>
        <p:nvSpPr>
          <p:cNvPr id="4" name="Rounded Rectangular Callout 3"/>
          <p:cNvSpPr/>
          <p:nvPr/>
        </p:nvSpPr>
        <p:spPr>
          <a:xfrm>
            <a:off x="304800" y="381000"/>
            <a:ext cx="5562600" cy="4343400"/>
          </a:xfrm>
          <a:prstGeom prst="wedgeRoundRectCallout">
            <a:avLst>
              <a:gd name="adj1" fmla="val 61707"/>
              <a:gd name="adj2" fmla="val -17061"/>
              <a:gd name="adj3" fmla="val 16667"/>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838200"/>
            <a:ext cx="5562600" cy="3631763"/>
          </a:xfrm>
          <a:prstGeom prst="rect">
            <a:avLst/>
          </a:prstGeom>
          <a:noFill/>
        </p:spPr>
        <p:txBody>
          <a:bodyPr wrap="square" rtlCol="0">
            <a:spAutoFit/>
          </a:bodyPr>
          <a:lstStyle/>
          <a:p>
            <a:pPr algn="ctr"/>
            <a:r>
              <a:rPr lang="zh-CN" altLang="en-US" sz="4600" b="1" dirty="0" smtClean="0"/>
              <a:t>为何太</a:t>
            </a:r>
            <a:r>
              <a:rPr lang="en-US" altLang="zh-CN" sz="4600" b="1" dirty="0" smtClean="0"/>
              <a:t>5:48</a:t>
            </a:r>
            <a:r>
              <a:rPr lang="zh-CN" altLang="en-US" sz="4600" b="1" dirty="0" smtClean="0"/>
              <a:t>告诉我们“要完全就像我们的天父完全一样</a:t>
            </a:r>
            <a:r>
              <a:rPr lang="en-US" altLang="zh-CN" sz="4600" b="1" dirty="0" smtClean="0"/>
              <a:t>.</a:t>
            </a:r>
            <a:r>
              <a:rPr lang="zh-CN" altLang="en-US" sz="4600" b="1" dirty="0" smtClean="0"/>
              <a:t>”？</a:t>
            </a:r>
            <a:endParaRPr lang="en-US" altLang="zh-CN" sz="4600" b="1" dirty="0" smtClean="0"/>
          </a:p>
          <a:p>
            <a:pPr algn="ctr"/>
            <a:r>
              <a:rPr lang="zh-CN" altLang="en-US" sz="4600" b="1" dirty="0" smtClean="0"/>
              <a:t>是否意味着我只有完全了才能进天堂？</a:t>
            </a:r>
            <a:endParaRPr lang="en-US" sz="4600" b="1" dirty="0"/>
          </a:p>
        </p:txBody>
      </p:sp>
      <p:sp>
        <p:nvSpPr>
          <p:cNvPr id="6" name="Rectangle 5"/>
          <p:cNvSpPr/>
          <p:nvPr/>
        </p:nvSpPr>
        <p:spPr>
          <a:xfrm>
            <a:off x="0" y="6096000"/>
            <a:ext cx="9144000"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rPr>
              <a:t>Why does Matthew 5:48 tell us to “be perfect as our Father in heaven is perfect”?</a:t>
            </a:r>
          </a:p>
          <a:p>
            <a:pPr algn="ctr"/>
            <a:r>
              <a:rPr lang="en-US" b="1" dirty="0" smtClean="0">
                <a:effectLst>
                  <a:outerShdw blurRad="38100" dist="38100" dir="2700000" algn="tl">
                    <a:srgbClr val="000000">
                      <a:alpha val="43137"/>
                    </a:srgbClr>
                  </a:outerShdw>
                </a:effectLst>
              </a:rPr>
              <a:t>Do I have to be perfect to get to heaven?</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96962"/>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zh-CN" altLang="en-US" sz="3200" b="1" dirty="0" smtClean="0">
                <a:effectLst>
                  <a:outerShdw blurRad="38100" dist="38100" dir="2700000" algn="tl">
                    <a:srgbClr val="000000">
                      <a:alpha val="43137"/>
                    </a:srgbClr>
                  </a:outerShdw>
                </a:effectLst>
              </a:rPr>
              <a:t>“你们要</a:t>
            </a:r>
            <a:r>
              <a:rPr lang="zh-CN" altLang="en-US" sz="3200" b="1" dirty="0" smtClean="0">
                <a:solidFill>
                  <a:srgbClr val="FFFF00"/>
                </a:solidFill>
                <a:effectLst>
                  <a:outerShdw blurRad="38100" dist="38100" dir="2700000" algn="tl">
                    <a:srgbClr val="000000">
                      <a:alpha val="43137"/>
                    </a:srgbClr>
                  </a:outerShdw>
                </a:effectLst>
              </a:rPr>
              <a:t>完全</a:t>
            </a:r>
            <a:r>
              <a:rPr lang="zh-CN" altLang="en-US" sz="3200" b="1" dirty="0" smtClean="0">
                <a:effectLst>
                  <a:outerShdw blurRad="38100" dist="38100" dir="2700000" algn="tl">
                    <a:srgbClr val="000000">
                      <a:alpha val="43137"/>
                    </a:srgbClr>
                  </a:outerShdw>
                </a:effectLst>
              </a:rPr>
              <a:t>，像你们的天父</a:t>
            </a:r>
            <a:r>
              <a:rPr lang="zh-CN" altLang="en-US" sz="3200" b="1" dirty="0" smtClean="0">
                <a:solidFill>
                  <a:srgbClr val="FFFF00"/>
                </a:solidFill>
                <a:effectLst>
                  <a:outerShdw blurRad="38100" dist="38100" dir="2700000" algn="tl">
                    <a:srgbClr val="000000">
                      <a:alpha val="43137"/>
                    </a:srgbClr>
                  </a:outerShdw>
                </a:effectLst>
              </a:rPr>
              <a:t>完全</a:t>
            </a:r>
            <a:r>
              <a:rPr lang="zh-CN" altLang="en-US" sz="3200" b="1" dirty="0" smtClean="0">
                <a:effectLst>
                  <a:outerShdw blurRad="38100" dist="38100" dir="2700000" algn="tl">
                    <a:srgbClr val="000000">
                      <a:alpha val="43137"/>
                    </a:srgbClr>
                  </a:outerShdw>
                </a:effectLst>
              </a:rPr>
              <a:t>一样。”太</a:t>
            </a:r>
            <a:r>
              <a:rPr lang="en-US" altLang="zh-CN" sz="3200" b="1" dirty="0" smtClean="0">
                <a:effectLst>
                  <a:outerShdw blurRad="38100" dist="38100" dir="2700000" algn="tl">
                    <a:srgbClr val="000000">
                      <a:alpha val="43137"/>
                    </a:srgbClr>
                  </a:outerShdw>
                </a:effectLst>
              </a:rPr>
              <a:t>5:48</a:t>
            </a:r>
            <a:r>
              <a:rPr lang="en-US" sz="2800" b="1" dirty="0" smtClean="0">
                <a:effectLst>
                  <a:outerShdw blurRad="38100" dist="38100" dir="2700000" algn="tl">
                    <a:srgbClr val="000000">
                      <a:alpha val="43137"/>
                    </a:srgbClr>
                  </a:outerShdw>
                </a:effectLst>
              </a:rPr>
              <a:t/>
            </a:r>
            <a:br>
              <a:rPr lang="en-US" sz="2800" b="1" dirty="0" smtClean="0">
                <a:effectLst>
                  <a:outerShdw blurRad="38100" dist="38100" dir="2700000" algn="tl">
                    <a:srgbClr val="000000">
                      <a:alpha val="43137"/>
                    </a:srgbClr>
                  </a:outerShdw>
                </a:effectLst>
              </a:rPr>
            </a:br>
            <a:r>
              <a:rPr lang="en-US" sz="1800" b="1" dirty="0" smtClean="0">
                <a:effectLst>
                  <a:outerShdw blurRad="38100" dist="38100" dir="2700000" algn="tl">
                    <a:srgbClr val="000000">
                      <a:alpha val="43137"/>
                    </a:srgbClr>
                  </a:outerShdw>
                </a:effectLst>
              </a:rPr>
              <a:t>“Be </a:t>
            </a:r>
            <a:r>
              <a:rPr lang="en-US" sz="1800" b="1" dirty="0" smtClean="0">
                <a:solidFill>
                  <a:srgbClr val="FFFF00"/>
                </a:solidFill>
                <a:effectLst>
                  <a:outerShdw blurRad="38100" dist="38100" dir="2700000" algn="tl">
                    <a:srgbClr val="000000">
                      <a:alpha val="43137"/>
                    </a:srgbClr>
                  </a:outerShdw>
                </a:effectLst>
              </a:rPr>
              <a:t>perfect, </a:t>
            </a:r>
            <a:r>
              <a:rPr lang="en-US" sz="1800" b="1" dirty="0" smtClean="0">
                <a:effectLst>
                  <a:outerShdw blurRad="38100" dist="38100" dir="2700000" algn="tl">
                    <a:srgbClr val="000000">
                      <a:alpha val="43137"/>
                    </a:srgbClr>
                  </a:outerShdw>
                </a:effectLst>
              </a:rPr>
              <a:t>therefore, as your heavenly Father is </a:t>
            </a:r>
            <a:r>
              <a:rPr lang="en-US" sz="1800" b="1" dirty="0" smtClean="0">
                <a:solidFill>
                  <a:srgbClr val="FFFF00"/>
                </a:solidFill>
                <a:effectLst>
                  <a:outerShdw blurRad="38100" dist="38100" dir="2700000" algn="tl">
                    <a:srgbClr val="000000">
                      <a:alpha val="43137"/>
                    </a:srgbClr>
                  </a:outerShdw>
                </a:effectLst>
              </a:rPr>
              <a:t>perfect</a:t>
            </a:r>
            <a:r>
              <a:rPr lang="en-US" sz="1800" b="1" dirty="0" smtClean="0">
                <a:effectLst>
                  <a:outerShdw blurRad="38100" dist="38100" dir="2700000" algn="tl">
                    <a:srgbClr val="000000">
                      <a:alpha val="43137"/>
                    </a:srgbClr>
                  </a:outerShdw>
                </a:effectLst>
              </a:rPr>
              <a:t>.” Matthew 5:48</a:t>
            </a:r>
            <a:endParaRPr lang="en-US" sz="1800" b="1" dirty="0">
              <a:effectLst>
                <a:outerShdw blurRad="38100" dist="38100" dir="2700000" algn="tl">
                  <a:srgbClr val="000000">
                    <a:alpha val="43137"/>
                  </a:srgbClr>
                </a:outerShdw>
              </a:effectLst>
            </a:endParaRPr>
          </a:p>
        </p:txBody>
      </p:sp>
      <p:sp>
        <p:nvSpPr>
          <p:cNvPr id="3" name="TextBox 2"/>
          <p:cNvSpPr txBox="1"/>
          <p:nvPr/>
        </p:nvSpPr>
        <p:spPr>
          <a:xfrm>
            <a:off x="228600" y="1143000"/>
            <a:ext cx="8915400" cy="2308324"/>
          </a:xfrm>
          <a:prstGeom prst="rect">
            <a:avLst/>
          </a:prstGeom>
          <a:noFill/>
        </p:spPr>
        <p:txBody>
          <a:bodyPr wrap="square" rtlCol="0">
            <a:spAutoFit/>
          </a:bodyPr>
          <a:lstStyle/>
          <a:p>
            <a:r>
              <a:rPr lang="zh-CN" altLang="en-US" sz="3200" b="1" i="1" dirty="0" smtClean="0"/>
              <a:t>希腊词是</a:t>
            </a:r>
            <a:r>
              <a:rPr lang="en-US" sz="3200" b="1" i="1" dirty="0" smtClean="0"/>
              <a:t> </a:t>
            </a:r>
            <a:r>
              <a:rPr lang="en-US" sz="2800" b="1" i="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Teleio</a:t>
            </a:r>
            <a:r>
              <a:rPr lang="zh-CN" altLang="en-US" sz="2800" b="1" i="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，意思是</a:t>
            </a:r>
            <a:r>
              <a:rPr lang="en-US" altLang="zh-CN" sz="2800" b="1" i="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a:t>
            </a:r>
            <a:r>
              <a:rPr lang="en-US" sz="1600" b="1" i="1" dirty="0" smtClean="0"/>
              <a:t>The Greek word is: </a:t>
            </a:r>
            <a:r>
              <a:rPr lang="en-US" sz="1600" b="1" i="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Teleios</a:t>
            </a:r>
            <a:r>
              <a:rPr lang="en-US" sz="1600" b="1" i="1" dirty="0" smtClean="0"/>
              <a:t> which means…</a:t>
            </a:r>
            <a:endParaRPr lang="en-US" sz="1600" b="1" dirty="0" smtClean="0"/>
          </a:p>
          <a:p>
            <a:r>
              <a:rPr lang="en-US" sz="3200" b="1" dirty="0" smtClean="0"/>
              <a:t>1) </a:t>
            </a:r>
            <a:r>
              <a:rPr lang="zh-CN" altLang="en-US" sz="3200" b="1" dirty="0" smtClean="0"/>
              <a:t>使之达到终端，完成</a:t>
            </a:r>
            <a:r>
              <a:rPr lang="en-US" sz="3200" b="1" dirty="0" smtClean="0"/>
              <a:t> </a:t>
            </a:r>
            <a:r>
              <a:rPr lang="en-US" sz="1600" b="1" dirty="0" smtClean="0"/>
              <a:t>(brought to its end, finished)</a:t>
            </a:r>
          </a:p>
          <a:p>
            <a:r>
              <a:rPr lang="en-US" sz="3200" b="1" dirty="0" smtClean="0"/>
              <a:t>2) </a:t>
            </a:r>
            <a:r>
              <a:rPr lang="zh-CN" altLang="en-US" sz="3200" b="1" dirty="0" smtClean="0"/>
              <a:t>不缺少达到完整必需的任何东西</a:t>
            </a:r>
            <a:r>
              <a:rPr lang="en-US" sz="1600" b="1" dirty="0" smtClean="0"/>
              <a:t>(lacking nothing necessary to completeness)</a:t>
            </a:r>
          </a:p>
          <a:p>
            <a:r>
              <a:rPr lang="en-US" sz="3200" b="1" dirty="0" smtClean="0"/>
              <a:t>3) </a:t>
            </a:r>
            <a:r>
              <a:rPr lang="zh-CN" altLang="en-US" sz="3200" b="1" dirty="0" smtClean="0"/>
              <a:t>完全成长</a:t>
            </a:r>
            <a:r>
              <a:rPr lang="en-US" altLang="zh-CN" sz="3200" b="1" dirty="0" smtClean="0"/>
              <a:t>,</a:t>
            </a:r>
            <a:r>
              <a:rPr lang="zh-CN" altLang="en-US" sz="3200" b="1" dirty="0" smtClean="0"/>
              <a:t>成年</a:t>
            </a:r>
            <a:r>
              <a:rPr lang="en-US" altLang="zh-CN" sz="3200" b="1" dirty="0" smtClean="0"/>
              <a:t>, </a:t>
            </a:r>
            <a:r>
              <a:rPr lang="zh-CN" altLang="en-US" sz="3200" b="1" dirty="0" smtClean="0"/>
              <a:t>足龄</a:t>
            </a:r>
            <a:r>
              <a:rPr lang="en-US" altLang="zh-CN" sz="3200" b="1" dirty="0" smtClean="0"/>
              <a:t>, </a:t>
            </a:r>
            <a:r>
              <a:rPr lang="zh-CN" altLang="en-US" sz="3200" b="1" dirty="0" smtClean="0"/>
              <a:t>成熟。</a:t>
            </a:r>
            <a:r>
              <a:rPr lang="en-US" sz="3200" b="1" dirty="0" smtClean="0"/>
              <a:t> </a:t>
            </a:r>
            <a:r>
              <a:rPr lang="en-US" sz="1600" b="1" dirty="0" smtClean="0"/>
              <a:t>(full grown, adult, of full age, mature)</a:t>
            </a:r>
          </a:p>
        </p:txBody>
      </p:sp>
      <p:sp>
        <p:nvSpPr>
          <p:cNvPr id="4" name="TextBox 3"/>
          <p:cNvSpPr txBox="1"/>
          <p:nvPr/>
        </p:nvSpPr>
        <p:spPr>
          <a:xfrm>
            <a:off x="228600" y="3352800"/>
            <a:ext cx="8915400" cy="1415772"/>
          </a:xfrm>
          <a:prstGeom prst="rect">
            <a:avLst/>
          </a:prstGeom>
          <a:noFill/>
        </p:spPr>
        <p:txBody>
          <a:bodyPr wrap="square" rtlCol="0">
            <a:spAutoFit/>
          </a:bodyPr>
          <a:lstStyle/>
          <a:p>
            <a:r>
              <a:rPr lang="zh-CN" altLang="en-US" sz="3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上下文是</a:t>
            </a:r>
            <a:r>
              <a:rPr lang="en-US" altLang="zh-CN" sz="3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3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CONTEXT is…</a:t>
            </a:r>
          </a:p>
          <a:p>
            <a:pPr>
              <a:buFont typeface="Arial" charset="0"/>
              <a:buChar char="•"/>
            </a:pPr>
            <a:r>
              <a:rPr lang="zh-CN" altLang="en-US" sz="3200" b="1" dirty="0" smtClean="0"/>
              <a:t>登山宝训</a:t>
            </a:r>
            <a:r>
              <a:rPr lang="en-US" altLang="zh-CN" sz="3200" b="1" dirty="0" smtClean="0"/>
              <a:t>=</a:t>
            </a:r>
            <a:r>
              <a:rPr lang="zh-CN" altLang="en-US" sz="3200" b="1" dirty="0" smtClean="0"/>
              <a:t>我们的爱必需超过法利赛人的爱</a:t>
            </a:r>
            <a:endParaRPr lang="en-US" sz="3200" b="1" dirty="0" smtClean="0"/>
          </a:p>
          <a:p>
            <a:pPr lvl="2">
              <a:buFont typeface="Arial" charset="0"/>
              <a:buChar char="•"/>
            </a:pPr>
            <a:r>
              <a:rPr lang="en-US" b="1" dirty="0" smtClean="0"/>
              <a:t>Sermon on the Mount = Our love must surpass that of the Pharisees</a:t>
            </a:r>
            <a:endParaRPr lang="en-US" b="1" dirty="0"/>
          </a:p>
        </p:txBody>
      </p:sp>
      <p:sp>
        <p:nvSpPr>
          <p:cNvPr id="5" name="TextBox 4"/>
          <p:cNvSpPr txBox="1"/>
          <p:nvPr/>
        </p:nvSpPr>
        <p:spPr>
          <a:xfrm>
            <a:off x="152400" y="4734342"/>
            <a:ext cx="8991600" cy="2123658"/>
          </a:xfrm>
          <a:prstGeom prst="rect">
            <a:avLst/>
          </a:prstGeom>
          <a:noFill/>
        </p:spPr>
        <p:txBody>
          <a:bodyPr wrap="square" rtlCol="0">
            <a:spAutoFit/>
          </a:bodyPr>
          <a:lstStyle/>
          <a:p>
            <a:r>
              <a:rPr lang="zh-CN" altLang="en-US" sz="3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林前</a:t>
            </a:r>
            <a:r>
              <a:rPr lang="en-US" altLang="zh-CN" sz="3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13:10</a:t>
            </a:r>
            <a:r>
              <a:rPr lang="en-US" sz="3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zh-CN" altLang="en-US" sz="3200" dirty="0" smtClean="0"/>
              <a:t>等那完全的来到，这有限的必归于无有了。 </a:t>
            </a:r>
            <a:r>
              <a:rPr lang="en-US" sz="3200" b="1" i="1" cap="all" dirty="0" err="1" smtClean="0">
                <a:ln w="9000" cmpd="sng">
                  <a:solidFill>
                    <a:schemeClr val="accent4">
                      <a:shade val="50000"/>
                      <a:satMod val="120000"/>
                    </a:schemeClr>
                  </a:solidFill>
                  <a:prstDash val="solid"/>
                </a:ln>
                <a:effectLst>
                  <a:reflection blurRad="12700" stA="28000" endPos="45000" dist="1000" dir="5400000" sy="-100000" algn="bl" rotWithShape="0"/>
                </a:effectLst>
              </a:rPr>
              <a:t>TeLeios</a:t>
            </a:r>
            <a:r>
              <a:rPr lang="zh-CN" altLang="en-US" sz="3200" b="1" i="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指的是圣经的整全性。</a:t>
            </a:r>
            <a:endParaRPr lang="en-US" sz="3200" b="1" i="1" cap="all" dirty="0" smtClean="0">
              <a:ln w="9000" cmpd="sng">
                <a:solidFill>
                  <a:schemeClr val="accent4">
                    <a:shade val="50000"/>
                    <a:satMod val="120000"/>
                  </a:schemeClr>
                </a:solidFill>
                <a:prstDash val="solid"/>
              </a:ln>
              <a:effectLst>
                <a:reflection blurRad="12700" stA="28000" endPos="45000" dist="1000" dir="5400000" sy="-100000" algn="bl" rotWithShape="0"/>
              </a:effectLst>
            </a:endParaRPr>
          </a:p>
          <a:p>
            <a:r>
              <a:rPr lang="en-US"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1 Cor. 13:10: </a:t>
            </a:r>
            <a:r>
              <a:rPr lang="en-US" b="1" i="1" dirty="0" err="1" smtClean="0"/>
              <a:t>teleios</a:t>
            </a:r>
            <a:r>
              <a:rPr lang="en-US" b="1" i="1" dirty="0" smtClean="0"/>
              <a:t> refers to the completion of Scripture</a:t>
            </a:r>
          </a:p>
          <a:p>
            <a:r>
              <a:rPr lang="zh-CN" altLang="en-US" sz="3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雅各书</a:t>
            </a:r>
            <a:r>
              <a:rPr lang="en-US" altLang="zh-CN" sz="3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3:2</a:t>
            </a:r>
            <a:r>
              <a:rPr lang="en-US" sz="3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zh-CN" altLang="en-US" sz="3200" b="1" i="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完全人能控制他的舌头</a:t>
            </a:r>
            <a:endParaRPr lang="en-US" sz="3200" b="1" i="1" cap="all" dirty="0" smtClean="0">
              <a:ln w="9000" cmpd="sng">
                <a:solidFill>
                  <a:schemeClr val="accent4">
                    <a:shade val="50000"/>
                    <a:satMod val="120000"/>
                  </a:schemeClr>
                </a:solidFill>
                <a:prstDash val="solid"/>
              </a:ln>
              <a:effectLst>
                <a:reflection blurRad="12700" stA="28000" endPos="45000" dist="1000" dir="5400000" sy="-100000" algn="bl" rotWithShape="0"/>
              </a:effectLst>
            </a:endParaRPr>
          </a:p>
          <a:p>
            <a:r>
              <a:rPr lang="en-US"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James 3:2: </a:t>
            </a:r>
            <a:r>
              <a:rPr lang="en-US" b="1" i="1" dirty="0" smtClean="0"/>
              <a:t>the PERFECT man controls his tongue</a:t>
            </a:r>
            <a:endParaRPr lang="en-US" b="1" i="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52600"/>
          </a:xfrm>
        </p:spPr>
        <p:style>
          <a:lnRef idx="0">
            <a:schemeClr val="dk1"/>
          </a:lnRef>
          <a:fillRef idx="3">
            <a:schemeClr val="dk1"/>
          </a:fillRef>
          <a:effectRef idx="3">
            <a:schemeClr val="dk1"/>
          </a:effectRef>
          <a:fontRef idx="minor">
            <a:schemeClr val="lt1"/>
          </a:fontRef>
        </p:style>
        <p:txBody>
          <a:bodyPr>
            <a:normAutofit/>
          </a:bodyPr>
          <a:lstStyle/>
          <a:p>
            <a:r>
              <a:rPr lang="zh-CN" altLang="en-US" sz="7200" i="1" dirty="0" smtClean="0">
                <a:ln w="18415" cmpd="sng">
                  <a:solidFill>
                    <a:srgbClr val="FFFFFF"/>
                  </a:solidFill>
                  <a:prstDash val="solid"/>
                </a:ln>
                <a:solidFill>
                  <a:srgbClr val="FFFFFF"/>
                </a:solidFill>
                <a:latin typeface="Aharoni" pitchFamily="2" charset="-79"/>
                <a:cs typeface="Aharoni" pitchFamily="2" charset="-79"/>
              </a:rPr>
              <a:t>几个简短的问题</a:t>
            </a:r>
            <a:r>
              <a:rPr lang="en-US" altLang="zh-CN" sz="7200" i="1" dirty="0" smtClean="0">
                <a:ln w="18415" cmpd="sng">
                  <a:solidFill>
                    <a:srgbClr val="FFFFFF"/>
                  </a:solidFill>
                  <a:prstDash val="solid"/>
                </a:ln>
                <a:solidFill>
                  <a:srgbClr val="FFFFFF"/>
                </a:solidFill>
                <a:latin typeface="Aharoni" pitchFamily="2" charset="-79"/>
                <a:cs typeface="Aharoni" pitchFamily="2" charset="-79"/>
              </a:rPr>
              <a:t>…</a:t>
            </a:r>
            <a:r>
              <a:rPr lang="en-US" sz="7200" i="1" dirty="0" smtClean="0">
                <a:ln w="18415" cmpd="sng">
                  <a:solidFill>
                    <a:srgbClr val="FFFFFF"/>
                  </a:solidFill>
                  <a:prstDash val="solid"/>
                </a:ln>
                <a:solidFill>
                  <a:srgbClr val="FFFFFF"/>
                </a:solidFill>
                <a:latin typeface="Aharoni" pitchFamily="2" charset="-79"/>
                <a:cs typeface="Aharoni" pitchFamily="2" charset="-79"/>
              </a:rPr>
              <a:t/>
            </a:r>
            <a:br>
              <a:rPr lang="en-US" sz="7200" i="1" dirty="0" smtClean="0">
                <a:ln w="18415" cmpd="sng">
                  <a:solidFill>
                    <a:srgbClr val="FFFFFF"/>
                  </a:solidFill>
                  <a:prstDash val="solid"/>
                </a:ln>
                <a:solidFill>
                  <a:srgbClr val="FFFFFF"/>
                </a:solidFill>
                <a:latin typeface="Aharoni" pitchFamily="2" charset="-79"/>
                <a:cs typeface="Aharoni" pitchFamily="2" charset="-79"/>
              </a:rPr>
            </a:br>
            <a:r>
              <a:rPr lang="en-US" sz="27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rPr>
              <a:t>A few short questions…</a:t>
            </a:r>
            <a:endParaRPr lang="en-US" sz="27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endParaRPr>
          </a:p>
        </p:txBody>
      </p:sp>
      <p:pic>
        <p:nvPicPr>
          <p:cNvPr id="27650" name="Picture 2" descr="Top 12 Questions We Are Getting Right Now - California Triathlon"/>
          <p:cNvPicPr>
            <a:picLocks noChangeAspect="1" noChangeArrowheads="1"/>
          </p:cNvPicPr>
          <p:nvPr/>
        </p:nvPicPr>
        <p:blipFill>
          <a:blip r:embed="rId2" cstate="print"/>
          <a:srcRect/>
          <a:stretch>
            <a:fillRect/>
          </a:stretch>
        </p:blipFill>
        <p:spPr bwMode="auto">
          <a:xfrm>
            <a:off x="1828800" y="1828800"/>
            <a:ext cx="5029200" cy="5029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58200" cy="5638800"/>
          </a:xfrm>
          <a:noFill/>
          <a:ln>
            <a:noFill/>
          </a:ln>
        </p:spPr>
        <p:style>
          <a:lnRef idx="0">
            <a:schemeClr val="dk1"/>
          </a:lnRef>
          <a:fillRef idx="3">
            <a:schemeClr val="dk1"/>
          </a:fillRef>
          <a:effectRef idx="3">
            <a:schemeClr val="dk1"/>
          </a:effectRef>
          <a:fontRef idx="minor">
            <a:schemeClr val="lt1"/>
          </a:fontRef>
        </p:style>
        <p:txBody>
          <a:bodyPr>
            <a:noAutofit/>
          </a:bodyPr>
          <a:lstStyle/>
          <a:p>
            <a:pPr algn="l"/>
            <a:r>
              <a:rPr lang="zh-CN" altLang="en-US" sz="9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十大</a:t>
            </a:r>
            <a:r>
              <a:rPr lang="en-US" sz="9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9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zh-CN" alt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得到错误答案</a:t>
            </a:r>
            <a:r>
              <a:rPr lang="en-US" sz="9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9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zh-CN" altLang="en-US" sz="9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的原因</a:t>
            </a:r>
            <a:endParaRPr lang="en-US" sz="9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122" name="Picture 2" descr="http://resources.toolwi.com/resource/preview:2/c9572a8b99317eaf992681eb1c07409b.gif"/>
          <p:cNvPicPr>
            <a:picLocks noChangeAspect="1" noChangeArrowheads="1" noCrop="1"/>
          </p:cNvPicPr>
          <p:nvPr/>
        </p:nvPicPr>
        <p:blipFill>
          <a:blip r:embed="rId2" cstate="print"/>
          <a:srcRect/>
          <a:stretch>
            <a:fillRect/>
          </a:stretch>
        </p:blipFill>
        <p:spPr bwMode="auto">
          <a:xfrm>
            <a:off x="6248400" y="457200"/>
            <a:ext cx="2628900" cy="26289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0" y="6172200"/>
            <a:ext cx="9144000" cy="685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Top 10 Reasons We Get Wrong Answers</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ounded Rectangle 3"/>
          <p:cNvSpPr/>
          <p:nvPr/>
        </p:nvSpPr>
        <p:spPr>
          <a:xfrm>
            <a:off x="304800" y="457200"/>
            <a:ext cx="8534400" cy="182880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4000" b="1" dirty="0" smtClean="0">
                <a:solidFill>
                  <a:schemeClr val="tx1"/>
                </a:solidFill>
                <a:effectLst>
                  <a:outerShdw blurRad="38100" dist="38100" dir="2700000" algn="tl">
                    <a:srgbClr val="000000">
                      <a:alpha val="43137"/>
                    </a:srgbClr>
                  </a:outerShdw>
                </a:effectLst>
              </a:rPr>
              <a:t>什么是“肉体的情欲，眼目的情欲和今生的骄傲”？</a:t>
            </a:r>
            <a:endParaRPr lang="en-US" sz="4000" b="1" dirty="0" smtClean="0">
              <a:solidFill>
                <a:schemeClr val="tx1"/>
              </a:solidFill>
              <a:effectLst>
                <a:outerShdw blurRad="38100" dist="38100" dir="2700000" algn="tl">
                  <a:srgbClr val="000000">
                    <a:alpha val="43137"/>
                  </a:srgbClr>
                </a:outerShdw>
              </a:effectLst>
            </a:endParaRPr>
          </a:p>
          <a:p>
            <a:pPr algn="ctr"/>
            <a:r>
              <a:rPr lang="en-US" b="1" dirty="0" smtClean="0">
                <a:solidFill>
                  <a:schemeClr val="tx1"/>
                </a:solidFill>
                <a:effectLst>
                  <a:outerShdw blurRad="38100" dist="38100" dir="2700000" algn="tl">
                    <a:srgbClr val="000000">
                      <a:alpha val="43137"/>
                    </a:srgbClr>
                  </a:outerShdw>
                </a:effectLst>
              </a:rPr>
              <a:t>What is the ‘lust of the flesh, lust of the eyes and the pride of life’?</a:t>
            </a:r>
            <a:endParaRPr lang="en-US" b="1" dirty="0">
              <a:solidFill>
                <a:schemeClr val="tx1"/>
              </a:solidFill>
              <a:effectLst>
                <a:outerShdw blurRad="38100" dist="38100" dir="2700000" algn="tl">
                  <a:srgbClr val="000000">
                    <a:alpha val="43137"/>
                  </a:srgbClr>
                </a:outerShdw>
              </a:effectLst>
            </a:endParaRPr>
          </a:p>
        </p:txBody>
      </p:sp>
      <p:sp>
        <p:nvSpPr>
          <p:cNvPr id="5" name="Rounded Rectangle 4"/>
          <p:cNvSpPr/>
          <p:nvPr/>
        </p:nvSpPr>
        <p:spPr>
          <a:xfrm>
            <a:off x="304800" y="2590800"/>
            <a:ext cx="8534400" cy="396240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4000" b="1" dirty="0" smtClean="0">
                <a:effectLst>
                  <a:outerShdw blurRad="38100" dist="38100" dir="2700000" algn="tl">
                    <a:srgbClr val="000000">
                      <a:alpha val="43137"/>
                    </a:srgbClr>
                  </a:outerShdw>
                </a:effectLst>
              </a:rPr>
              <a:t>“凡</a:t>
            </a:r>
            <a:r>
              <a:rPr lang="zh-CN" altLang="en-US" sz="4000" b="1" u="sng" dirty="0" smtClean="0">
                <a:effectLst>
                  <a:outerShdw blurRad="38100" dist="38100" dir="2700000" algn="tl">
                    <a:srgbClr val="000000">
                      <a:alpha val="43137"/>
                    </a:srgbClr>
                  </a:outerShdw>
                </a:effectLst>
              </a:rPr>
              <a:t>世界</a:t>
            </a:r>
            <a:r>
              <a:rPr lang="zh-CN" altLang="en-US" sz="4000" b="1" dirty="0" smtClean="0">
                <a:effectLst>
                  <a:outerShdw blurRad="38100" dist="38100" dir="2700000" algn="tl">
                    <a:srgbClr val="000000">
                      <a:alpha val="43137"/>
                    </a:srgbClr>
                  </a:outerShdw>
                </a:effectLst>
              </a:rPr>
              <a:t>上的事，就像肉体的情欲，眼目的情欲，并今生的骄傲都不是从父来的，乃是从世界来的。”</a:t>
            </a:r>
            <a:endParaRPr lang="en-US" altLang="zh-CN" sz="4000" b="1" dirty="0" smtClean="0">
              <a:effectLst>
                <a:outerShdw blurRad="38100" dist="38100" dir="2700000" algn="tl">
                  <a:srgbClr val="000000">
                    <a:alpha val="43137"/>
                  </a:srgbClr>
                </a:outerShdw>
              </a:effectLst>
            </a:endParaRPr>
          </a:p>
          <a:p>
            <a:pPr algn="ctr"/>
            <a:r>
              <a:rPr lang="zh-CN" altLang="en-US" sz="4000" b="1" dirty="0" smtClean="0">
                <a:effectLst>
                  <a:outerShdw blurRad="38100" dist="38100" dir="2700000" algn="tl">
                    <a:srgbClr val="000000">
                      <a:alpha val="43137"/>
                    </a:srgbClr>
                  </a:outerShdw>
                </a:effectLst>
              </a:rPr>
              <a:t>约一</a:t>
            </a:r>
            <a:r>
              <a:rPr lang="en-US" altLang="zh-CN" sz="4000" b="1" dirty="0" smtClean="0">
                <a:effectLst>
                  <a:outerShdw blurRad="38100" dist="38100" dir="2700000" algn="tl">
                    <a:srgbClr val="000000">
                      <a:alpha val="43137"/>
                    </a:srgbClr>
                  </a:outerShdw>
                </a:effectLst>
              </a:rPr>
              <a:t>2:16</a:t>
            </a:r>
            <a:endParaRPr lang="en-US" sz="4000" b="1" dirty="0" smtClean="0">
              <a:effectLst>
                <a:outerShdw blurRad="38100" dist="38100" dir="2700000" algn="tl">
                  <a:srgbClr val="000000">
                    <a:alpha val="43137"/>
                  </a:srgbClr>
                </a:outerShdw>
              </a:effectLst>
            </a:endParaRPr>
          </a:p>
          <a:p>
            <a:pPr algn="ctr"/>
            <a:r>
              <a:rPr lang="en-US" b="1" dirty="0" smtClean="0">
                <a:effectLst>
                  <a:outerShdw blurRad="38100" dist="38100" dir="2700000" algn="tl">
                    <a:srgbClr val="000000">
                      <a:alpha val="43137"/>
                    </a:srgbClr>
                  </a:outerShdw>
                </a:effectLst>
              </a:rPr>
              <a:t>“For all that is in the world, the </a:t>
            </a:r>
            <a:r>
              <a:rPr lang="en-US" b="1" dirty="0" smtClean="0">
                <a:solidFill>
                  <a:srgbClr val="FF0000"/>
                </a:solidFill>
                <a:effectLst>
                  <a:outerShdw blurRad="38100" dist="38100" dir="2700000" algn="tl">
                    <a:srgbClr val="000000">
                      <a:alpha val="43137"/>
                    </a:srgbClr>
                  </a:outerShdw>
                </a:effectLst>
              </a:rPr>
              <a:t>lust of the flesh</a:t>
            </a:r>
            <a:r>
              <a:rPr lang="en-US" b="1" dirty="0" smtClean="0">
                <a:effectLst>
                  <a:outerShdw blurRad="38100" dist="38100" dir="2700000" algn="tl">
                    <a:srgbClr val="000000">
                      <a:alpha val="43137"/>
                    </a:srgbClr>
                  </a:outerShdw>
                </a:effectLst>
              </a:rPr>
              <a:t>, and the </a:t>
            </a:r>
            <a:r>
              <a:rPr lang="en-US" b="1" dirty="0" smtClean="0">
                <a:solidFill>
                  <a:srgbClr val="FF0000"/>
                </a:solidFill>
                <a:effectLst>
                  <a:outerShdw blurRad="38100" dist="38100" dir="2700000" algn="tl">
                    <a:srgbClr val="000000">
                      <a:alpha val="43137"/>
                    </a:srgbClr>
                  </a:outerShdw>
                </a:effectLst>
              </a:rPr>
              <a:t>lust of the eyes</a:t>
            </a:r>
            <a:r>
              <a:rPr lang="en-US" b="1" dirty="0" smtClean="0">
                <a:effectLst>
                  <a:outerShdw blurRad="38100" dist="38100" dir="2700000" algn="tl">
                    <a:srgbClr val="000000">
                      <a:alpha val="43137"/>
                    </a:srgbClr>
                  </a:outerShdw>
                </a:effectLst>
              </a:rPr>
              <a:t>, and the </a:t>
            </a:r>
            <a:r>
              <a:rPr lang="en-US" b="1" dirty="0" smtClean="0">
                <a:solidFill>
                  <a:srgbClr val="FF0000"/>
                </a:solidFill>
                <a:effectLst>
                  <a:outerShdw blurRad="38100" dist="38100" dir="2700000" algn="tl">
                    <a:srgbClr val="000000">
                      <a:alpha val="43137"/>
                    </a:srgbClr>
                  </a:outerShdw>
                </a:effectLst>
              </a:rPr>
              <a:t>pride of life</a:t>
            </a:r>
            <a:r>
              <a:rPr lang="en-US" b="1" dirty="0" smtClean="0">
                <a:effectLst>
                  <a:outerShdw blurRad="38100" dist="38100" dir="2700000" algn="tl">
                    <a:srgbClr val="000000">
                      <a:alpha val="43137"/>
                    </a:srgbClr>
                  </a:outerShdw>
                </a:effectLst>
              </a:rPr>
              <a:t>, is not of the Father, but is of the world.” </a:t>
            </a:r>
            <a:r>
              <a:rPr lang="en-US" b="1" dirty="0" smtClean="0">
                <a:solidFill>
                  <a:schemeClr val="tx1"/>
                </a:solidFill>
                <a:effectLst>
                  <a:outerShdw blurRad="38100" dist="38100" dir="2700000" algn="tl">
                    <a:srgbClr val="000000">
                      <a:alpha val="43137"/>
                    </a:srgbClr>
                  </a:outerShdw>
                </a:effectLst>
              </a:rPr>
              <a:t>1 John 2:16</a:t>
            </a:r>
            <a:endParaRPr lang="en-US"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Rounded Rectangle 4"/>
          <p:cNvSpPr/>
          <p:nvPr/>
        </p:nvSpPr>
        <p:spPr>
          <a:xfrm>
            <a:off x="228600" y="0"/>
            <a:ext cx="8382000" cy="685800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ltLang="zh-CN" sz="4000" b="1" dirty="0" smtClean="0">
              <a:effectLst>
                <a:outerShdw blurRad="38100" dist="38100" dir="2700000" algn="tl">
                  <a:srgbClr val="000000">
                    <a:alpha val="43137"/>
                  </a:srgbClr>
                </a:outerShdw>
              </a:effectLst>
            </a:endParaRPr>
          </a:p>
          <a:p>
            <a:pPr algn="ctr"/>
            <a:r>
              <a:rPr lang="zh-CN" altLang="en-US" sz="4000" b="1" dirty="0" smtClean="0">
                <a:effectLst>
                  <a:outerShdw blurRad="38100" dist="38100" dir="2700000" algn="tl">
                    <a:srgbClr val="000000">
                      <a:alpha val="43137"/>
                    </a:srgbClr>
                  </a:outerShdw>
                </a:effectLst>
              </a:rPr>
              <a:t>“凡</a:t>
            </a:r>
            <a:r>
              <a:rPr lang="zh-CN" altLang="en-US" sz="4000" b="1" u="sng" dirty="0" smtClean="0">
                <a:effectLst>
                  <a:outerShdw blurRad="38100" dist="38100" dir="2700000" algn="tl">
                    <a:srgbClr val="000000">
                      <a:alpha val="43137"/>
                    </a:srgbClr>
                  </a:outerShdw>
                </a:effectLst>
              </a:rPr>
              <a:t>世界</a:t>
            </a:r>
            <a:r>
              <a:rPr lang="zh-CN" altLang="en-US" sz="4000" b="1" dirty="0" smtClean="0">
                <a:effectLst>
                  <a:outerShdw blurRad="38100" dist="38100" dir="2700000" algn="tl">
                    <a:srgbClr val="000000">
                      <a:alpha val="43137"/>
                    </a:srgbClr>
                  </a:outerShdw>
                </a:effectLst>
              </a:rPr>
              <a:t>上的事</a:t>
            </a:r>
            <a:r>
              <a:rPr lang="en-US" altLang="zh-CN" sz="4000" b="1" dirty="0" smtClean="0">
                <a:effectLst>
                  <a:outerShdw blurRad="38100" dist="38100" dir="2700000" algn="tl">
                    <a:srgbClr val="000000">
                      <a:alpha val="43137"/>
                    </a:srgbClr>
                  </a:outerShdw>
                </a:effectLst>
              </a:rPr>
              <a:t>…..</a:t>
            </a:r>
            <a:r>
              <a:rPr lang="zh-CN" altLang="en-US" sz="4000" b="1" dirty="0" smtClean="0">
                <a:effectLst>
                  <a:outerShdw blurRad="38100" dist="38100" dir="2700000" algn="tl">
                    <a:srgbClr val="000000">
                      <a:alpha val="43137"/>
                    </a:srgbClr>
                  </a:outerShdw>
                </a:effectLst>
              </a:rPr>
              <a:t>”</a:t>
            </a:r>
            <a:endParaRPr lang="en-US" altLang="zh-CN" sz="4000" b="1" dirty="0" smtClean="0">
              <a:effectLst>
                <a:outerShdw blurRad="38100" dist="38100" dir="2700000" algn="tl">
                  <a:srgbClr val="000000">
                    <a:alpha val="43137"/>
                  </a:srgbClr>
                </a:outerShdw>
              </a:effectLst>
            </a:endParaRPr>
          </a:p>
          <a:p>
            <a:pPr algn="ctr"/>
            <a:r>
              <a:rPr lang="zh-CN" altLang="en-US" sz="2800" b="1" dirty="0" smtClean="0">
                <a:effectLst>
                  <a:outerShdw blurRad="38100" dist="38100" dir="2700000" algn="tl">
                    <a:srgbClr val="000000">
                      <a:alpha val="43137"/>
                    </a:srgbClr>
                  </a:outerShdw>
                </a:effectLst>
              </a:rPr>
              <a:t>搞明白“世界”</a:t>
            </a:r>
            <a:endParaRPr lang="en-US" altLang="zh-CN" sz="2800" b="1" dirty="0" smtClean="0">
              <a:effectLst>
                <a:outerShdw blurRad="38100" dist="38100" dir="2700000" algn="tl">
                  <a:srgbClr val="000000">
                    <a:alpha val="43137"/>
                  </a:srgbClr>
                </a:outerShdw>
              </a:effectLst>
            </a:endParaRPr>
          </a:p>
          <a:p>
            <a:pPr algn="ctr"/>
            <a:endParaRPr lang="en-US" altLang="zh-CN" sz="900" b="1" dirty="0" smtClean="0">
              <a:effectLst>
                <a:outerShdw blurRad="38100" dist="38100" dir="2700000" algn="tl">
                  <a:srgbClr val="000000">
                    <a:alpha val="43137"/>
                  </a:srgbClr>
                </a:outerShdw>
              </a:effectLst>
            </a:endParaRPr>
          </a:p>
          <a:p>
            <a:pPr algn="ctr"/>
            <a:r>
              <a:rPr lang="zh-CN" altLang="en-US" sz="2800" b="1" dirty="0" smtClean="0">
                <a:effectLst>
                  <a:outerShdw blurRad="38100" dist="38100" dir="2700000" algn="tl">
                    <a:srgbClr val="000000">
                      <a:alpha val="43137"/>
                    </a:srgbClr>
                  </a:outerShdw>
                </a:effectLst>
              </a:rPr>
              <a:t>这“世界”</a:t>
            </a:r>
            <a:r>
              <a:rPr lang="en-US" altLang="zh-CN" sz="2800" b="1" dirty="0" smtClean="0">
                <a:effectLst>
                  <a:outerShdw blurRad="38100" dist="38100" dir="2700000" algn="tl">
                    <a:srgbClr val="000000">
                      <a:alpha val="43137"/>
                    </a:srgbClr>
                  </a:outerShdw>
                </a:effectLst>
              </a:rPr>
              <a:t> </a:t>
            </a:r>
            <a:r>
              <a:rPr lang="en-US" altLang="zh-CN" sz="2800" b="1" dirty="0" err="1" smtClean="0">
                <a:effectLst>
                  <a:outerShdw blurRad="38100" dist="38100" dir="2700000" algn="tl">
                    <a:srgbClr val="000000">
                      <a:alpha val="43137"/>
                    </a:srgbClr>
                  </a:outerShdw>
                </a:effectLst>
              </a:rPr>
              <a:t>Kosmos</a:t>
            </a:r>
            <a:r>
              <a:rPr lang="zh-CN" altLang="en-US" sz="2800" b="1" dirty="0" smtClean="0">
                <a:effectLst>
                  <a:outerShdw blurRad="38100" dist="38100" dir="2700000" algn="tl">
                    <a:srgbClr val="000000">
                      <a:alpha val="43137"/>
                    </a:srgbClr>
                  </a:outerShdw>
                </a:effectLst>
              </a:rPr>
              <a:t>在新约圣经中的三层意思：</a:t>
            </a:r>
            <a:endParaRPr lang="en-US" altLang="zh-CN" sz="2800" b="1" dirty="0" smtClean="0">
              <a:effectLst>
                <a:outerShdw blurRad="38100" dist="38100" dir="2700000" algn="tl">
                  <a:srgbClr val="000000">
                    <a:alpha val="43137"/>
                  </a:srgbClr>
                </a:outerShdw>
              </a:effectLst>
            </a:endParaRPr>
          </a:p>
          <a:p>
            <a:pPr marL="514350" indent="-514350">
              <a:buFont typeface="+mj-lt"/>
              <a:buAutoNum type="arabicParenR"/>
            </a:pPr>
            <a:r>
              <a:rPr lang="zh-CN" altLang="en-US" sz="2800" b="1" dirty="0" smtClean="0">
                <a:effectLst>
                  <a:outerShdw blurRad="38100" dist="38100" dir="2700000" algn="tl">
                    <a:srgbClr val="000000">
                      <a:alpha val="43137"/>
                    </a:srgbClr>
                  </a:outerShdw>
                </a:effectLst>
              </a:rPr>
              <a:t>物质的全地或宇宙。“世界也是籍着祂造的”。</a:t>
            </a:r>
            <a:endParaRPr lang="en-US" altLang="zh-CN" sz="2800" b="1" dirty="0" smtClean="0">
              <a:effectLst>
                <a:outerShdw blurRad="38100" dist="38100" dir="2700000" algn="tl">
                  <a:srgbClr val="000000">
                    <a:alpha val="43137"/>
                  </a:srgbClr>
                </a:outerShdw>
              </a:effectLst>
            </a:endParaRPr>
          </a:p>
          <a:p>
            <a:pPr marL="514350" indent="-514350">
              <a:buFont typeface="+mj-lt"/>
              <a:buAutoNum type="arabicParenR"/>
            </a:pPr>
            <a:r>
              <a:rPr lang="zh-CN" altLang="en-US" sz="2800" b="1" dirty="0" smtClean="0">
                <a:effectLst>
                  <a:outerShdw blurRad="38100" dist="38100" dir="2700000" algn="tl">
                    <a:srgbClr val="000000">
                      <a:alpha val="43137"/>
                    </a:srgbClr>
                  </a:outerShdw>
                </a:effectLst>
              </a:rPr>
              <a:t>居住在世上的人。“神爱世人”。</a:t>
            </a:r>
            <a:endParaRPr lang="en-US" altLang="zh-CN" sz="2800" b="1" dirty="0" smtClean="0">
              <a:effectLst>
                <a:outerShdw blurRad="38100" dist="38100" dir="2700000" algn="tl">
                  <a:srgbClr val="000000">
                    <a:alpha val="43137"/>
                  </a:srgbClr>
                </a:outerShdw>
              </a:effectLst>
            </a:endParaRPr>
          </a:p>
          <a:p>
            <a:pPr marL="514350" indent="-514350">
              <a:buFont typeface="+mj-lt"/>
              <a:buAutoNum type="arabicParenR"/>
            </a:pPr>
            <a:r>
              <a:rPr lang="zh-CN" altLang="en-US" sz="2800" b="1" dirty="0" smtClean="0">
                <a:effectLst>
                  <a:outerShdw blurRad="38100" dist="38100" dir="2700000" algn="tl">
                    <a:srgbClr val="000000">
                      <a:alpha val="43137"/>
                    </a:srgbClr>
                  </a:outerShdw>
                </a:effectLst>
              </a:rPr>
              <a:t>世界这一由撒旦管辖的价值观和思想体系，制度和秩序，包括受幽暗权势左右和操纵的各种物质、利益、财富、色情、宴乐、道德、知识、宗教等。“全世界都卧在那恶者的手下”，“这世界的王”。</a:t>
            </a:r>
            <a:endParaRPr lang="en-US" altLang="zh-CN" sz="2800" b="1" dirty="0" smtClean="0">
              <a:effectLst>
                <a:outerShdw blurRad="38100" dist="38100" dir="2700000" algn="tl">
                  <a:srgbClr val="000000">
                    <a:alpha val="43137"/>
                  </a:srgbClr>
                </a:outerShdw>
              </a:effectLst>
            </a:endParaRPr>
          </a:p>
          <a:p>
            <a:pPr marL="514350" indent="-514350"/>
            <a:r>
              <a:rPr lang="zh-CN" altLang="en-US" sz="2800" b="1" dirty="0" smtClean="0">
                <a:effectLst>
                  <a:outerShdw blurRad="38100" dist="38100" dir="2700000" algn="tl">
                    <a:srgbClr val="000000">
                      <a:alpha val="43137"/>
                    </a:srgbClr>
                  </a:outerShdw>
                </a:effectLst>
              </a:rPr>
              <a:t>       耶稣基督说我们“不属于世界”。我们虽然生活于世界，但是我们不属于这世界。前者是指这个物质的全地和宇宙，后者指这个世界的思想和价值秩序。  </a:t>
            </a:r>
            <a:endParaRPr lang="en-US" altLang="zh-CN" sz="2800" b="1" dirty="0" smtClean="0">
              <a:effectLst>
                <a:outerShdw blurRad="38100" dist="38100" dir="2700000" algn="tl">
                  <a:srgbClr val="000000">
                    <a:alpha val="43137"/>
                  </a:srgbClr>
                </a:outerShdw>
              </a:effectLst>
            </a:endParaRPr>
          </a:p>
          <a:p>
            <a:pPr marL="514350" indent="-514350"/>
            <a:endParaRPr lang="en-US" altLang="zh-CN" sz="2800" b="1" dirty="0" smtClean="0">
              <a:effectLst>
                <a:outerShdw blurRad="38100" dist="38100" dir="2700000" algn="tl">
                  <a:srgbClr val="000000">
                    <a:alpha val="43137"/>
                  </a:srgbClr>
                </a:outerShdw>
              </a:effectLst>
            </a:endParaRPr>
          </a:p>
          <a:p>
            <a:pPr marL="514350" indent="-514350" algn="ctr"/>
            <a:endParaRPr lang="en-US"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7" name="Diagram 6"/>
          <p:cNvGraphicFramePr/>
          <p:nvPr/>
        </p:nvGraphicFramePr>
        <p:xfrm>
          <a:off x="228600" y="152400"/>
          <a:ext cx="87630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graphicEl>
                                              <a:dgm id="{A7D6E301-C222-410A-BBCE-C84A7DC2B659}"/>
                                            </p:graphicEl>
                                          </p:spTgt>
                                        </p:tgtEl>
                                        <p:attrNameLst>
                                          <p:attrName>style.visibility</p:attrName>
                                        </p:attrNameLst>
                                      </p:cBhvr>
                                      <p:to>
                                        <p:strVal val="visible"/>
                                      </p:to>
                                    </p:set>
                                    <p:anim calcmode="lin" valueType="num">
                                      <p:cBhvr additive="base">
                                        <p:cTn id="7" dur="1000" fill="hold"/>
                                        <p:tgtEl>
                                          <p:spTgt spid="7">
                                            <p:graphicEl>
                                              <a:dgm id="{A7D6E301-C222-410A-BBCE-C84A7DC2B659}"/>
                                            </p:graphicEl>
                                          </p:spTgt>
                                        </p:tgtEl>
                                        <p:attrNameLst>
                                          <p:attrName>ppt_x</p:attrName>
                                        </p:attrNameLst>
                                      </p:cBhvr>
                                      <p:tavLst>
                                        <p:tav tm="0">
                                          <p:val>
                                            <p:strVal val="#ppt_x"/>
                                          </p:val>
                                        </p:tav>
                                        <p:tav tm="100000">
                                          <p:val>
                                            <p:strVal val="#ppt_x"/>
                                          </p:val>
                                        </p:tav>
                                      </p:tavLst>
                                    </p:anim>
                                    <p:anim calcmode="lin" valueType="num">
                                      <p:cBhvr additive="base">
                                        <p:cTn id="8" dur="1000" fill="hold"/>
                                        <p:tgtEl>
                                          <p:spTgt spid="7">
                                            <p:graphicEl>
                                              <a:dgm id="{A7D6E301-C222-410A-BBCE-C84A7DC2B659}"/>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graphicEl>
                                              <a:dgm id="{E26F0B3A-60B4-46CA-B7A1-FD75B10B5086}"/>
                                            </p:graphicEl>
                                          </p:spTgt>
                                        </p:tgtEl>
                                        <p:attrNameLst>
                                          <p:attrName>style.visibility</p:attrName>
                                        </p:attrNameLst>
                                      </p:cBhvr>
                                      <p:to>
                                        <p:strVal val="visible"/>
                                      </p:to>
                                    </p:set>
                                    <p:anim calcmode="lin" valueType="num">
                                      <p:cBhvr additive="base">
                                        <p:cTn id="11" dur="1000" fill="hold"/>
                                        <p:tgtEl>
                                          <p:spTgt spid="7">
                                            <p:graphicEl>
                                              <a:dgm id="{E26F0B3A-60B4-46CA-B7A1-FD75B10B5086}"/>
                                            </p:graphicEl>
                                          </p:spTgt>
                                        </p:tgtEl>
                                        <p:attrNameLst>
                                          <p:attrName>ppt_x</p:attrName>
                                        </p:attrNameLst>
                                      </p:cBhvr>
                                      <p:tavLst>
                                        <p:tav tm="0">
                                          <p:val>
                                            <p:strVal val="#ppt_x"/>
                                          </p:val>
                                        </p:tav>
                                        <p:tav tm="100000">
                                          <p:val>
                                            <p:strVal val="#ppt_x"/>
                                          </p:val>
                                        </p:tav>
                                      </p:tavLst>
                                    </p:anim>
                                    <p:anim calcmode="lin" valueType="num">
                                      <p:cBhvr additive="base">
                                        <p:cTn id="12" dur="1000" fill="hold"/>
                                        <p:tgtEl>
                                          <p:spTgt spid="7">
                                            <p:graphicEl>
                                              <a:dgm id="{E26F0B3A-60B4-46CA-B7A1-FD75B10B5086}"/>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graphicEl>
                                              <a:dgm id="{8C35AC32-E5D6-4BA7-8796-2F31FD22A59A}"/>
                                            </p:graphicEl>
                                          </p:spTgt>
                                        </p:tgtEl>
                                        <p:attrNameLst>
                                          <p:attrName>style.visibility</p:attrName>
                                        </p:attrNameLst>
                                      </p:cBhvr>
                                      <p:to>
                                        <p:strVal val="visible"/>
                                      </p:to>
                                    </p:set>
                                    <p:anim calcmode="lin" valueType="num">
                                      <p:cBhvr additive="base">
                                        <p:cTn id="17" dur="1000" fill="hold"/>
                                        <p:tgtEl>
                                          <p:spTgt spid="7">
                                            <p:graphicEl>
                                              <a:dgm id="{8C35AC32-E5D6-4BA7-8796-2F31FD22A59A}"/>
                                            </p:graphicEl>
                                          </p:spTgt>
                                        </p:tgtEl>
                                        <p:attrNameLst>
                                          <p:attrName>ppt_x</p:attrName>
                                        </p:attrNameLst>
                                      </p:cBhvr>
                                      <p:tavLst>
                                        <p:tav tm="0">
                                          <p:val>
                                            <p:strVal val="#ppt_x"/>
                                          </p:val>
                                        </p:tav>
                                        <p:tav tm="100000">
                                          <p:val>
                                            <p:strVal val="#ppt_x"/>
                                          </p:val>
                                        </p:tav>
                                      </p:tavLst>
                                    </p:anim>
                                    <p:anim calcmode="lin" valueType="num">
                                      <p:cBhvr additive="base">
                                        <p:cTn id="18" dur="1000" fill="hold"/>
                                        <p:tgtEl>
                                          <p:spTgt spid="7">
                                            <p:graphicEl>
                                              <a:dgm id="{8C35AC32-E5D6-4BA7-8796-2F31FD22A59A}"/>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graphicEl>
                                              <a:dgm id="{44EBD0BE-8517-40DD-8FAA-48624A7BB84F}"/>
                                            </p:graphicEl>
                                          </p:spTgt>
                                        </p:tgtEl>
                                        <p:attrNameLst>
                                          <p:attrName>style.visibility</p:attrName>
                                        </p:attrNameLst>
                                      </p:cBhvr>
                                      <p:to>
                                        <p:strVal val="visible"/>
                                      </p:to>
                                    </p:set>
                                    <p:anim calcmode="lin" valueType="num">
                                      <p:cBhvr additive="base">
                                        <p:cTn id="21" dur="1000" fill="hold"/>
                                        <p:tgtEl>
                                          <p:spTgt spid="7">
                                            <p:graphicEl>
                                              <a:dgm id="{44EBD0BE-8517-40DD-8FAA-48624A7BB84F}"/>
                                            </p:graphicEl>
                                          </p:spTgt>
                                        </p:tgtEl>
                                        <p:attrNameLst>
                                          <p:attrName>ppt_x</p:attrName>
                                        </p:attrNameLst>
                                      </p:cBhvr>
                                      <p:tavLst>
                                        <p:tav tm="0">
                                          <p:val>
                                            <p:strVal val="#ppt_x"/>
                                          </p:val>
                                        </p:tav>
                                        <p:tav tm="100000">
                                          <p:val>
                                            <p:strVal val="#ppt_x"/>
                                          </p:val>
                                        </p:tav>
                                      </p:tavLst>
                                    </p:anim>
                                    <p:anim calcmode="lin" valueType="num">
                                      <p:cBhvr additive="base">
                                        <p:cTn id="22" dur="1000" fill="hold"/>
                                        <p:tgtEl>
                                          <p:spTgt spid="7">
                                            <p:graphicEl>
                                              <a:dgm id="{44EBD0BE-8517-40DD-8FAA-48624A7BB84F}"/>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graphicEl>
                                              <a:dgm id="{8E253178-FC2C-45F7-97D5-F6B68C4196CA}"/>
                                            </p:graphicEl>
                                          </p:spTgt>
                                        </p:tgtEl>
                                        <p:attrNameLst>
                                          <p:attrName>style.visibility</p:attrName>
                                        </p:attrNameLst>
                                      </p:cBhvr>
                                      <p:to>
                                        <p:strVal val="visible"/>
                                      </p:to>
                                    </p:set>
                                    <p:anim calcmode="lin" valueType="num">
                                      <p:cBhvr additive="base">
                                        <p:cTn id="27" dur="1000" fill="hold"/>
                                        <p:tgtEl>
                                          <p:spTgt spid="7">
                                            <p:graphicEl>
                                              <a:dgm id="{8E253178-FC2C-45F7-97D5-F6B68C4196CA}"/>
                                            </p:graphicEl>
                                          </p:spTgt>
                                        </p:tgtEl>
                                        <p:attrNameLst>
                                          <p:attrName>ppt_x</p:attrName>
                                        </p:attrNameLst>
                                      </p:cBhvr>
                                      <p:tavLst>
                                        <p:tav tm="0">
                                          <p:val>
                                            <p:strVal val="#ppt_x"/>
                                          </p:val>
                                        </p:tav>
                                        <p:tav tm="100000">
                                          <p:val>
                                            <p:strVal val="#ppt_x"/>
                                          </p:val>
                                        </p:tav>
                                      </p:tavLst>
                                    </p:anim>
                                    <p:anim calcmode="lin" valueType="num">
                                      <p:cBhvr additive="base">
                                        <p:cTn id="28" dur="1000" fill="hold"/>
                                        <p:tgtEl>
                                          <p:spTgt spid="7">
                                            <p:graphicEl>
                                              <a:dgm id="{8E253178-FC2C-45F7-97D5-F6B68C4196CA}"/>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graphicEl>
                                              <a:dgm id="{A2B1BA6D-FB1D-425F-95AF-68CCA80A402C}"/>
                                            </p:graphicEl>
                                          </p:spTgt>
                                        </p:tgtEl>
                                        <p:attrNameLst>
                                          <p:attrName>style.visibility</p:attrName>
                                        </p:attrNameLst>
                                      </p:cBhvr>
                                      <p:to>
                                        <p:strVal val="visible"/>
                                      </p:to>
                                    </p:set>
                                    <p:anim calcmode="lin" valueType="num">
                                      <p:cBhvr additive="base">
                                        <p:cTn id="31" dur="1000" fill="hold"/>
                                        <p:tgtEl>
                                          <p:spTgt spid="7">
                                            <p:graphicEl>
                                              <a:dgm id="{A2B1BA6D-FB1D-425F-95AF-68CCA80A402C}"/>
                                            </p:graphicEl>
                                          </p:spTgt>
                                        </p:tgtEl>
                                        <p:attrNameLst>
                                          <p:attrName>ppt_x</p:attrName>
                                        </p:attrNameLst>
                                      </p:cBhvr>
                                      <p:tavLst>
                                        <p:tav tm="0">
                                          <p:val>
                                            <p:strVal val="#ppt_x"/>
                                          </p:val>
                                        </p:tav>
                                        <p:tav tm="100000">
                                          <p:val>
                                            <p:strVal val="#ppt_x"/>
                                          </p:val>
                                        </p:tav>
                                      </p:tavLst>
                                    </p:anim>
                                    <p:anim calcmode="lin" valueType="num">
                                      <p:cBhvr additive="base">
                                        <p:cTn id="32" dur="1000" fill="hold"/>
                                        <p:tgtEl>
                                          <p:spTgt spid="7">
                                            <p:graphicEl>
                                              <a:dgm id="{A2B1BA6D-FB1D-425F-95AF-68CCA80A402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descr="click to zoom"/>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p:spPr>
      </p:pic>
      <p:pic>
        <p:nvPicPr>
          <p:cNvPr id="29698" name="Picture 2" descr="http://www.ps3informer.com/dantes-inferno-1%5B1%5D.jpg"/>
          <p:cNvPicPr>
            <a:picLocks noChangeAspect="1" noChangeArrowheads="1"/>
          </p:cNvPicPr>
          <p:nvPr/>
        </p:nvPicPr>
        <p:blipFill>
          <a:blip r:embed="rId3" cstate="print"/>
          <a:srcRect/>
          <a:stretch>
            <a:fillRect/>
          </a:stretch>
        </p:blipFill>
        <p:spPr bwMode="auto">
          <a:xfrm>
            <a:off x="1295400" y="2362200"/>
            <a:ext cx="6324600" cy="43122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ounded Rectangle 3"/>
          <p:cNvSpPr/>
          <p:nvPr/>
        </p:nvSpPr>
        <p:spPr>
          <a:xfrm>
            <a:off x="304800" y="152400"/>
            <a:ext cx="8534400" cy="1295400"/>
          </a:xfrm>
          <a:prstGeom prst="roundRect">
            <a:avLst/>
          </a:prstGeom>
          <a:solidFill>
            <a:srgbClr val="FFFF00"/>
          </a:solidFill>
          <a:ln w="5715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sz="6000" b="1" dirty="0" smtClean="0">
                <a:solidFill>
                  <a:schemeClr val="tx1"/>
                </a:solidFill>
              </a:rPr>
              <a:t>地狱分层次吗？</a:t>
            </a:r>
            <a:endParaRPr lang="en-US" sz="6000" b="1" dirty="0" smtClean="0">
              <a:solidFill>
                <a:schemeClr val="tx1"/>
              </a:solidFill>
            </a:endParaRPr>
          </a:p>
          <a:p>
            <a:pPr algn="ctr"/>
            <a:r>
              <a:rPr lang="en-US" b="1" dirty="0" smtClean="0">
                <a:solidFill>
                  <a:schemeClr val="tx1"/>
                </a:solidFill>
                <a:effectLst>
                  <a:outerShdw blurRad="38100" dist="38100" dir="2700000" algn="tl">
                    <a:srgbClr val="000000">
                      <a:alpha val="43137"/>
                    </a:srgbClr>
                  </a:outerShdw>
                </a:effectLst>
              </a:rPr>
              <a:t>Are there levels of Hell?</a:t>
            </a:r>
          </a:p>
        </p:txBody>
      </p:sp>
      <p:sp>
        <p:nvSpPr>
          <p:cNvPr id="5" name="TextBox 4"/>
          <p:cNvSpPr txBox="1"/>
          <p:nvPr/>
        </p:nvSpPr>
        <p:spPr>
          <a:xfrm>
            <a:off x="457200" y="2209800"/>
            <a:ext cx="1676400" cy="369332"/>
          </a:xfrm>
          <a:prstGeom prst="rect">
            <a:avLst/>
          </a:prstGeom>
          <a:noFill/>
        </p:spPr>
        <p:txBody>
          <a:bodyPr wrap="square" rtlCol="0">
            <a:spAutoFit/>
          </a:bodyPr>
          <a:lstStyle/>
          <a:p>
            <a:endParaRPr lang="en-US" dirty="0"/>
          </a:p>
        </p:txBody>
      </p:sp>
      <p:sp>
        <p:nvSpPr>
          <p:cNvPr id="6" name="TextBox 5"/>
          <p:cNvSpPr txBox="1"/>
          <p:nvPr/>
        </p:nvSpPr>
        <p:spPr>
          <a:xfrm>
            <a:off x="381000" y="1447800"/>
            <a:ext cx="8458200" cy="707886"/>
          </a:xfrm>
          <a:prstGeom prst="rect">
            <a:avLst/>
          </a:prstGeom>
          <a:noFill/>
        </p:spPr>
        <p:txBody>
          <a:bodyPr wrap="square" rtlCol="0">
            <a:spAutoFit/>
          </a:bodyPr>
          <a:lstStyle/>
          <a:p>
            <a:pPr algn="ctr"/>
            <a:r>
              <a:rPr lang="zh-CN" altLang="en-US" sz="4000" dirty="0" smtClean="0">
                <a:solidFill>
                  <a:srgbClr val="FFC000"/>
                </a:solidFill>
                <a:effectLst>
                  <a:outerShdw blurRad="38100" dist="38100" dir="2700000" algn="tl">
                    <a:srgbClr val="000000">
                      <a:alpha val="43137"/>
                    </a:srgbClr>
                  </a:outerShdw>
                </a:effectLst>
              </a:rPr>
              <a:t>地狱分层次的看法来自</a:t>
            </a:r>
            <a:r>
              <a:rPr lang="en-US" altLang="zh-CN" sz="4000" dirty="0" smtClean="0">
                <a:solidFill>
                  <a:srgbClr val="FFC000"/>
                </a:solidFill>
                <a:effectLst>
                  <a:outerShdw blurRad="38100" dist="38100" dir="2700000" algn="tl">
                    <a:srgbClr val="000000">
                      <a:alpha val="43137"/>
                    </a:srgbClr>
                  </a:outerShdw>
                </a:effectLst>
              </a:rPr>
              <a:t>…</a:t>
            </a:r>
            <a:endParaRPr lang="en-US" sz="4000" dirty="0">
              <a:solidFill>
                <a:srgbClr val="FFC000"/>
              </a:solidFill>
              <a:effectLst>
                <a:outerShdw blurRad="38100" dist="38100" dir="2700000" algn="tl">
                  <a:srgbClr val="000000">
                    <a:alpha val="43137"/>
                  </a:srgbClr>
                </a:outerShdw>
              </a:effectLst>
            </a:endParaRPr>
          </a:p>
        </p:txBody>
      </p:sp>
      <p:sp>
        <p:nvSpPr>
          <p:cNvPr id="297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p:nvPr/>
        </p:nvSpPr>
        <p:spPr>
          <a:xfrm>
            <a:off x="2590800" y="6412468"/>
            <a:ext cx="3846694" cy="369332"/>
          </a:xfrm>
          <a:prstGeom prst="rect">
            <a:avLst/>
          </a:prstGeom>
        </p:spPr>
        <p:txBody>
          <a:bodyPr wrap="none">
            <a:spAutoFit/>
          </a:bodyPr>
          <a:lstStyle/>
          <a:p>
            <a:r>
              <a:rPr lang="en-US" b="1" dirty="0" smtClean="0">
                <a:solidFill>
                  <a:schemeClr val="bg1"/>
                </a:solidFill>
                <a:effectLst>
                  <a:outerShdw blurRad="38100" dist="38100" dir="2700000" algn="tl">
                    <a:srgbClr val="000000">
                      <a:alpha val="43137"/>
                    </a:srgbClr>
                  </a:outerShdw>
                </a:effectLst>
              </a:rPr>
              <a:t>The idea of levels in Hell comes from…</a:t>
            </a:r>
            <a:endParaRPr lang="en-US" b="1"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5181600" y="3505200"/>
            <a:ext cx="2286000" cy="1323439"/>
          </a:xfrm>
          <a:prstGeom prst="rect">
            <a:avLst/>
          </a:prstGeom>
          <a:noFill/>
        </p:spPr>
        <p:txBody>
          <a:bodyPr wrap="square" rtlCol="0">
            <a:spAutoFit/>
          </a:bodyPr>
          <a:lstStyle/>
          <a:p>
            <a:r>
              <a:rPr lang="zh-CN" altLang="en-US" sz="3600" dirty="0" smtClean="0">
                <a:solidFill>
                  <a:srgbClr val="FFFF00"/>
                </a:solidFill>
              </a:rPr>
              <a:t>   </a:t>
            </a:r>
            <a:r>
              <a:rPr lang="zh-CN" altLang="en-US" sz="4000" dirty="0" smtClean="0">
                <a:solidFill>
                  <a:srgbClr val="FFFF00"/>
                </a:solidFill>
                <a:latin typeface="黑体" pitchFamily="49" charset="-122"/>
                <a:ea typeface="黑体" pitchFamily="49" charset="-122"/>
              </a:rPr>
              <a:t>但丁的</a:t>
            </a:r>
            <a:r>
              <a:rPr lang="en-US" altLang="zh-CN" sz="4000" dirty="0" smtClean="0">
                <a:solidFill>
                  <a:srgbClr val="FFFF00"/>
                </a:solidFill>
                <a:latin typeface="黑体" pitchFamily="49" charset="-122"/>
                <a:ea typeface="黑体" pitchFamily="49" charset="-122"/>
              </a:rPr>
              <a:t>《</a:t>
            </a:r>
            <a:r>
              <a:rPr lang="zh-CN" altLang="en-US" sz="4000" dirty="0" smtClean="0">
                <a:solidFill>
                  <a:srgbClr val="FFFF00"/>
                </a:solidFill>
                <a:latin typeface="黑体" pitchFamily="49" charset="-122"/>
                <a:ea typeface="黑体" pitchFamily="49" charset="-122"/>
              </a:rPr>
              <a:t>神曲</a:t>
            </a:r>
            <a:r>
              <a:rPr lang="en-US" altLang="zh-CN" sz="4000" dirty="0" smtClean="0">
                <a:solidFill>
                  <a:srgbClr val="FFFF00"/>
                </a:solidFill>
                <a:latin typeface="黑体" pitchFamily="49" charset="-122"/>
                <a:ea typeface="黑体" pitchFamily="49" charset="-122"/>
              </a:rPr>
              <a:t>》</a:t>
            </a:r>
            <a:endParaRPr lang="en-US" sz="4000" dirty="0">
              <a:solidFill>
                <a:srgbClr val="FFFF00"/>
              </a:solidFill>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9698"/>
                                        </p:tgtEl>
                                        <p:attrNameLst>
                                          <p:attrName>style.visibility</p:attrName>
                                        </p:attrNameLst>
                                      </p:cBhvr>
                                      <p:to>
                                        <p:strVal val="visible"/>
                                      </p:to>
                                    </p:set>
                                    <p:animEffect transition="in" filter="fade">
                                      <p:cBhvr>
                                        <p:cTn id="14" dur="2000"/>
                                        <p:tgtEl>
                                          <p:spTgt spid="29698"/>
                                        </p:tgtEl>
                                      </p:cBhvr>
                                    </p:animEffect>
                                  </p:childTnLst>
                                </p:cTn>
                              </p:par>
                            </p:childTnLst>
                          </p:cTn>
                        </p:par>
                        <p:par>
                          <p:cTn id="15" fill="hold">
                            <p:stCondLst>
                              <p:cond delay="2000"/>
                            </p:stCondLst>
                            <p:childTnLst>
                              <p:par>
                                <p:cTn id="16" presetID="6" presetClass="emph" presetSubtype="0" fill="hold" nodeType="afterEffect">
                                  <p:stCondLst>
                                    <p:cond delay="0"/>
                                  </p:stCondLst>
                                  <p:childTnLst>
                                    <p:animScale>
                                      <p:cBhvr>
                                        <p:cTn id="17" dur="2000" fill="hold"/>
                                        <p:tgtEl>
                                          <p:spTgt spid="29698"/>
                                        </p:tgtEl>
                                      </p:cBhvr>
                                      <p:by x="300000" y="3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descr="click to zoom"/>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p:spPr>
      </p:pic>
      <p:sp>
        <p:nvSpPr>
          <p:cNvPr id="4" name="Rounded Rectangle 3"/>
          <p:cNvSpPr/>
          <p:nvPr/>
        </p:nvSpPr>
        <p:spPr>
          <a:xfrm>
            <a:off x="228600" y="0"/>
            <a:ext cx="8534400" cy="914400"/>
          </a:xfrm>
          <a:prstGeom prst="roundRect">
            <a:avLst/>
          </a:prstGeom>
          <a:solidFill>
            <a:srgbClr val="FFFF00"/>
          </a:solidFill>
          <a:ln w="5715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4000" b="1" dirty="0" smtClean="0">
                <a:solidFill>
                  <a:schemeClr val="tx1"/>
                </a:solidFill>
                <a:effectLst>
                  <a:outerShdw blurRad="38100" dist="38100" dir="2700000" algn="tl">
                    <a:srgbClr val="000000">
                      <a:alpha val="43137"/>
                    </a:srgbClr>
                  </a:outerShdw>
                </a:effectLst>
              </a:rPr>
              <a:t>《</a:t>
            </a:r>
            <a:r>
              <a:rPr lang="zh-CN" altLang="en-US" sz="4000" b="1" dirty="0" smtClean="0">
                <a:solidFill>
                  <a:schemeClr val="tx1"/>
                </a:solidFill>
                <a:effectLst>
                  <a:outerShdw blurRad="38100" dist="38100" dir="2700000" algn="tl">
                    <a:srgbClr val="000000">
                      <a:alpha val="43137"/>
                    </a:srgbClr>
                  </a:outerShdw>
                </a:effectLst>
              </a:rPr>
              <a:t>神曲</a:t>
            </a:r>
            <a:r>
              <a:rPr lang="en-US" altLang="zh-CN" sz="4000" b="1" dirty="0" smtClean="0">
                <a:solidFill>
                  <a:schemeClr val="tx1"/>
                </a:solidFill>
                <a:effectLst>
                  <a:outerShdw blurRad="38100" dist="38100" dir="2700000" algn="tl">
                    <a:srgbClr val="000000">
                      <a:alpha val="43137"/>
                    </a:srgbClr>
                  </a:outerShdw>
                </a:effectLst>
              </a:rPr>
              <a:t>》</a:t>
            </a:r>
            <a:r>
              <a:rPr lang="zh-CN" altLang="en-US" sz="4000" b="1" dirty="0" smtClean="0">
                <a:solidFill>
                  <a:schemeClr val="tx1"/>
                </a:solidFill>
                <a:effectLst>
                  <a:outerShdw blurRad="38100" dist="38100" dir="2700000" algn="tl">
                    <a:srgbClr val="000000">
                      <a:alpha val="43137"/>
                    </a:srgbClr>
                  </a:outerShdw>
                </a:effectLst>
              </a:rPr>
              <a:t>地狱篇描写的九层地狱</a:t>
            </a:r>
            <a:endParaRPr lang="en-US" sz="4000" b="1" dirty="0" smtClean="0">
              <a:solidFill>
                <a:schemeClr val="tx1"/>
              </a:solidFill>
              <a:effectLst>
                <a:outerShdw blurRad="38100" dist="38100" dir="2700000" algn="tl">
                  <a:srgbClr val="000000">
                    <a:alpha val="43137"/>
                  </a:srgbClr>
                </a:outerShdw>
              </a:effectLst>
            </a:endParaRPr>
          </a:p>
        </p:txBody>
      </p:sp>
      <p:sp>
        <p:nvSpPr>
          <p:cNvPr id="5" name="TextBox 4"/>
          <p:cNvSpPr txBox="1"/>
          <p:nvPr/>
        </p:nvSpPr>
        <p:spPr>
          <a:xfrm>
            <a:off x="457200" y="2209800"/>
            <a:ext cx="1676400" cy="369332"/>
          </a:xfrm>
          <a:prstGeom prst="rect">
            <a:avLst/>
          </a:prstGeom>
          <a:noFill/>
        </p:spPr>
        <p:txBody>
          <a:bodyPr wrap="square" rtlCol="0">
            <a:spAutoFit/>
          </a:bodyPr>
          <a:lstStyle/>
          <a:p>
            <a:endParaRPr lang="en-US" dirty="0"/>
          </a:p>
        </p:txBody>
      </p:sp>
      <p:sp>
        <p:nvSpPr>
          <p:cNvPr id="297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p:nvPr/>
        </p:nvSpPr>
        <p:spPr>
          <a:xfrm>
            <a:off x="2590800" y="6412468"/>
            <a:ext cx="3846694" cy="369332"/>
          </a:xfrm>
          <a:prstGeom prst="rect">
            <a:avLst/>
          </a:prstGeom>
        </p:spPr>
        <p:txBody>
          <a:bodyPr wrap="none">
            <a:spAutoFit/>
          </a:bodyPr>
          <a:lstStyle/>
          <a:p>
            <a:r>
              <a:rPr lang="en-US" b="1" dirty="0" smtClean="0">
                <a:solidFill>
                  <a:schemeClr val="bg1"/>
                </a:solidFill>
                <a:effectLst>
                  <a:outerShdw blurRad="38100" dist="38100" dir="2700000" algn="tl">
                    <a:srgbClr val="000000">
                      <a:alpha val="43137"/>
                    </a:srgbClr>
                  </a:outerShdw>
                </a:effectLst>
              </a:rPr>
              <a:t>The idea of levels in Hell comes from…</a:t>
            </a:r>
            <a:endParaRPr lang="en-US" b="1" dirty="0">
              <a:solidFill>
                <a:schemeClr val="bg1"/>
              </a:solidFill>
              <a:effectLst>
                <a:outerShdw blurRad="38100" dist="38100" dir="2700000" algn="tl">
                  <a:srgbClr val="000000">
                    <a:alpha val="43137"/>
                  </a:srgbClr>
                </a:outerShdw>
              </a:effectLst>
            </a:endParaRPr>
          </a:p>
        </p:txBody>
      </p:sp>
      <p:sp>
        <p:nvSpPr>
          <p:cNvPr id="1028" name="AutoShape 4" descr="imag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9" name="Picture 5" descr="C:\Users\Shulan\Downloads\image (1).png"/>
          <p:cNvPicPr>
            <a:picLocks noChangeAspect="1" noChangeArrowheads="1"/>
          </p:cNvPicPr>
          <p:nvPr/>
        </p:nvPicPr>
        <p:blipFill>
          <a:blip r:embed="rId3" cstate="print"/>
          <a:srcRect/>
          <a:stretch>
            <a:fillRect/>
          </a:stretch>
        </p:blipFill>
        <p:spPr bwMode="auto">
          <a:xfrm>
            <a:off x="304801" y="1066800"/>
            <a:ext cx="8588572" cy="5629993"/>
          </a:xfrm>
          <a:prstGeom prst="rect">
            <a:avLst/>
          </a:prstGeom>
          <a:ln w="127000" cap="sq">
            <a:solidFill>
              <a:schemeClr val="tx1"/>
            </a:solidFill>
            <a:miter lim="800000"/>
          </a:ln>
          <a:effectLst>
            <a:outerShdw blurRad="57150" dist="50800" dir="2700000" algn="tl" rotWithShape="0">
              <a:srgbClr val="000000">
                <a:alpha val="40000"/>
              </a:srgbClr>
            </a:outerShdw>
          </a:effectLst>
        </p:spPr>
      </p:pic>
      <p:sp>
        <p:nvSpPr>
          <p:cNvPr id="13" name="TextBox 12"/>
          <p:cNvSpPr txBox="1"/>
          <p:nvPr/>
        </p:nvSpPr>
        <p:spPr>
          <a:xfrm>
            <a:off x="5181600" y="2057400"/>
            <a:ext cx="3733800" cy="4524315"/>
          </a:xfrm>
          <a:prstGeom prst="rect">
            <a:avLst/>
          </a:prstGeom>
          <a:noFill/>
        </p:spPr>
        <p:txBody>
          <a:bodyPr wrap="square" rtlCol="0">
            <a:spAutoFit/>
            <a:scene3d>
              <a:camera prst="orthographicFront"/>
              <a:lightRig rig="threePt" dir="t"/>
            </a:scene3d>
            <a:sp3d>
              <a:bevelB w="38100" h="38100"/>
            </a:sp3d>
          </a:bodyPr>
          <a:lstStyle/>
          <a:p>
            <a:r>
              <a:rPr lang="zh-CN" altLang="en-US" sz="3200" b="1" dirty="0" smtClean="0">
                <a:solidFill>
                  <a:srgbClr val="FFFF00"/>
                </a:solidFill>
                <a:effectLst>
                  <a:outerShdw blurRad="38100" dist="38100" dir="2700000" algn="tl">
                    <a:srgbClr val="000000">
                      <a:alpha val="43137"/>
                    </a:srgbClr>
                  </a:outerShdw>
                </a:effectLst>
              </a:rPr>
              <a:t>第一层：边界</a:t>
            </a:r>
            <a:endParaRPr lang="en-US" altLang="zh-CN" sz="3200" b="1" dirty="0" smtClean="0">
              <a:solidFill>
                <a:srgbClr val="FFFF00"/>
              </a:solidFill>
              <a:effectLst>
                <a:outerShdw blurRad="38100" dist="38100" dir="2700000" algn="tl">
                  <a:srgbClr val="000000">
                    <a:alpha val="43137"/>
                  </a:srgbClr>
                </a:outerShdw>
              </a:effectLst>
            </a:endParaRPr>
          </a:p>
          <a:p>
            <a:r>
              <a:rPr lang="zh-CN" altLang="en-US" sz="3200" b="1" dirty="0" smtClean="0">
                <a:solidFill>
                  <a:srgbClr val="FFFF00"/>
                </a:solidFill>
                <a:effectLst>
                  <a:outerShdw blurRad="38100" dist="38100" dir="2700000" algn="tl">
                    <a:srgbClr val="000000">
                      <a:alpha val="43137"/>
                    </a:srgbClr>
                  </a:outerShdw>
                </a:effectLst>
              </a:rPr>
              <a:t>第二层：色欲</a:t>
            </a:r>
            <a:endParaRPr lang="en-US" altLang="zh-CN" sz="3200" b="1" dirty="0" smtClean="0">
              <a:solidFill>
                <a:srgbClr val="FFFF00"/>
              </a:solidFill>
              <a:effectLst>
                <a:outerShdw blurRad="38100" dist="38100" dir="2700000" algn="tl">
                  <a:srgbClr val="000000">
                    <a:alpha val="43137"/>
                  </a:srgbClr>
                </a:outerShdw>
              </a:effectLst>
            </a:endParaRPr>
          </a:p>
          <a:p>
            <a:r>
              <a:rPr lang="zh-CN" altLang="en-US" sz="3200" b="1" dirty="0" smtClean="0">
                <a:solidFill>
                  <a:srgbClr val="FFFF00"/>
                </a:solidFill>
                <a:effectLst>
                  <a:outerShdw blurRad="38100" dist="38100" dir="2700000" algn="tl">
                    <a:srgbClr val="000000">
                      <a:alpha val="43137"/>
                    </a:srgbClr>
                  </a:outerShdw>
                </a:effectLst>
              </a:rPr>
              <a:t>第三层：饕餮</a:t>
            </a:r>
            <a:endParaRPr lang="en-US" altLang="zh-CN" sz="3200" b="1" dirty="0" smtClean="0">
              <a:solidFill>
                <a:srgbClr val="FFFF00"/>
              </a:solidFill>
              <a:effectLst>
                <a:outerShdw blurRad="38100" dist="38100" dir="2700000" algn="tl">
                  <a:srgbClr val="000000">
                    <a:alpha val="43137"/>
                  </a:srgbClr>
                </a:outerShdw>
              </a:effectLst>
            </a:endParaRPr>
          </a:p>
          <a:p>
            <a:r>
              <a:rPr lang="zh-CN" altLang="en-US" sz="3200" b="1" dirty="0" smtClean="0">
                <a:solidFill>
                  <a:srgbClr val="FFFF00"/>
                </a:solidFill>
                <a:effectLst>
                  <a:outerShdw blurRad="38100" dist="38100" dir="2700000" algn="tl">
                    <a:srgbClr val="000000">
                      <a:alpha val="43137"/>
                    </a:srgbClr>
                  </a:outerShdw>
                </a:effectLst>
              </a:rPr>
              <a:t>第四层：贪婪</a:t>
            </a:r>
            <a:endParaRPr lang="en-US" altLang="zh-CN" sz="3200" b="1" dirty="0" smtClean="0">
              <a:solidFill>
                <a:srgbClr val="FFFF00"/>
              </a:solidFill>
              <a:effectLst>
                <a:outerShdw blurRad="38100" dist="38100" dir="2700000" algn="tl">
                  <a:srgbClr val="000000">
                    <a:alpha val="43137"/>
                  </a:srgbClr>
                </a:outerShdw>
              </a:effectLst>
            </a:endParaRPr>
          </a:p>
          <a:p>
            <a:r>
              <a:rPr lang="zh-CN" altLang="en-US" sz="3200" b="1" dirty="0" smtClean="0">
                <a:solidFill>
                  <a:srgbClr val="FFFF00"/>
                </a:solidFill>
                <a:effectLst>
                  <a:outerShdw blurRad="38100" dist="38100" dir="2700000" algn="tl">
                    <a:srgbClr val="000000">
                      <a:alpha val="43137"/>
                    </a:srgbClr>
                  </a:outerShdw>
                </a:effectLst>
              </a:rPr>
              <a:t>第五层：愤怒</a:t>
            </a:r>
            <a:endParaRPr lang="en-US" altLang="zh-CN" sz="3200" b="1" dirty="0" smtClean="0">
              <a:solidFill>
                <a:srgbClr val="FFFF00"/>
              </a:solidFill>
              <a:effectLst>
                <a:outerShdw blurRad="38100" dist="38100" dir="2700000" algn="tl">
                  <a:srgbClr val="000000">
                    <a:alpha val="43137"/>
                  </a:srgbClr>
                </a:outerShdw>
              </a:effectLst>
            </a:endParaRPr>
          </a:p>
          <a:p>
            <a:r>
              <a:rPr lang="zh-CN" altLang="en-US" sz="3200" b="1" dirty="0" smtClean="0">
                <a:solidFill>
                  <a:srgbClr val="FFFF00"/>
                </a:solidFill>
                <a:effectLst>
                  <a:outerShdw blurRad="38100" dist="38100" dir="2700000" algn="tl">
                    <a:srgbClr val="000000">
                      <a:alpha val="43137"/>
                    </a:srgbClr>
                  </a:outerShdw>
                </a:effectLst>
              </a:rPr>
              <a:t>第六层：异端</a:t>
            </a:r>
            <a:endParaRPr lang="en-US" altLang="zh-CN" sz="3200" b="1" dirty="0" smtClean="0">
              <a:solidFill>
                <a:srgbClr val="FFFF00"/>
              </a:solidFill>
              <a:effectLst>
                <a:outerShdw blurRad="38100" dist="38100" dir="2700000" algn="tl">
                  <a:srgbClr val="000000">
                    <a:alpha val="43137"/>
                  </a:srgbClr>
                </a:outerShdw>
              </a:effectLst>
            </a:endParaRPr>
          </a:p>
          <a:p>
            <a:r>
              <a:rPr lang="zh-CN" altLang="en-US" sz="3200" b="1" dirty="0" smtClean="0">
                <a:solidFill>
                  <a:srgbClr val="FFFF00"/>
                </a:solidFill>
                <a:effectLst>
                  <a:outerShdw blurRad="38100" dist="38100" dir="2700000" algn="tl">
                    <a:srgbClr val="000000">
                      <a:alpha val="43137"/>
                    </a:srgbClr>
                  </a:outerShdw>
                </a:effectLst>
              </a:rPr>
              <a:t>第七层：强暴</a:t>
            </a:r>
            <a:endParaRPr lang="en-US" altLang="zh-CN" sz="3200" b="1" dirty="0" smtClean="0">
              <a:solidFill>
                <a:srgbClr val="FFFF00"/>
              </a:solidFill>
              <a:effectLst>
                <a:outerShdw blurRad="38100" dist="38100" dir="2700000" algn="tl">
                  <a:srgbClr val="000000">
                    <a:alpha val="43137"/>
                  </a:srgbClr>
                </a:outerShdw>
              </a:effectLst>
            </a:endParaRPr>
          </a:p>
          <a:p>
            <a:r>
              <a:rPr lang="zh-CN" altLang="en-US" sz="3200" b="1" dirty="0" smtClean="0">
                <a:solidFill>
                  <a:srgbClr val="FFFF00"/>
                </a:solidFill>
                <a:effectLst>
                  <a:outerShdw blurRad="38100" dist="38100" dir="2700000" algn="tl">
                    <a:srgbClr val="000000">
                      <a:alpha val="43137"/>
                    </a:srgbClr>
                  </a:outerShdw>
                </a:effectLst>
              </a:rPr>
              <a:t>第八层：欺诈</a:t>
            </a:r>
            <a:endParaRPr lang="en-US" altLang="zh-CN" sz="3200" b="1" dirty="0" smtClean="0">
              <a:solidFill>
                <a:srgbClr val="FFFF00"/>
              </a:solidFill>
              <a:effectLst>
                <a:outerShdw blurRad="38100" dist="38100" dir="2700000" algn="tl">
                  <a:srgbClr val="000000">
                    <a:alpha val="43137"/>
                  </a:srgbClr>
                </a:outerShdw>
              </a:effectLst>
            </a:endParaRPr>
          </a:p>
          <a:p>
            <a:r>
              <a:rPr lang="zh-CN" altLang="en-US" sz="3200" b="1" dirty="0" smtClean="0">
                <a:solidFill>
                  <a:srgbClr val="FFFF00"/>
                </a:solidFill>
                <a:effectLst>
                  <a:outerShdw blurRad="38100" dist="38100" dir="2700000" algn="tl">
                    <a:srgbClr val="000000">
                      <a:alpha val="43137"/>
                    </a:srgbClr>
                  </a:outerShdw>
                </a:effectLst>
              </a:rPr>
              <a:t>第九层：背叛</a:t>
            </a:r>
            <a:endParaRPr lang="en-US" altLang="zh-CN" sz="3200" b="1" dirty="0" smtClean="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6553200"/>
          </a:xfrm>
        </p:spPr>
        <p:txBody>
          <a:bodyPr>
            <a:normAutofit fontScale="90000"/>
          </a:bodyPr>
          <a:lstStyle/>
          <a:p>
            <a:r>
              <a:rPr lang="zh-CN" altLang="en-US" sz="3200" dirty="0" smtClean="0">
                <a:ln>
                  <a:solidFill>
                    <a:sysClr val="windowText" lastClr="000000"/>
                  </a:solidFill>
                </a:ln>
                <a:solidFill>
                  <a:srgbClr val="7030A0"/>
                </a:solidFill>
              </a:rPr>
              <a:t>认为地狱的审判分层次的看法最初来自意大利诗人但丁</a:t>
            </a:r>
            <a:r>
              <a:rPr lang="en-US" altLang="zh-CN" sz="3200" dirty="0" smtClean="0">
                <a:ln>
                  <a:solidFill>
                    <a:sysClr val="windowText" lastClr="000000"/>
                  </a:solidFill>
                </a:ln>
                <a:solidFill>
                  <a:srgbClr val="7030A0"/>
                </a:solidFill>
              </a:rPr>
              <a:t>1321</a:t>
            </a:r>
            <a:r>
              <a:rPr lang="zh-CN" altLang="en-US" sz="3200" dirty="0" smtClean="0">
                <a:ln>
                  <a:solidFill>
                    <a:sysClr val="windowText" lastClr="000000"/>
                  </a:solidFill>
                </a:ln>
                <a:solidFill>
                  <a:srgbClr val="7030A0"/>
                </a:solidFill>
              </a:rPr>
              <a:t>年的著作</a:t>
            </a:r>
            <a:r>
              <a:rPr lang="en-US" altLang="zh-CN" sz="3200" dirty="0" smtClean="0">
                <a:ln>
                  <a:solidFill>
                    <a:sysClr val="windowText" lastClr="000000"/>
                  </a:solidFill>
                </a:ln>
                <a:solidFill>
                  <a:srgbClr val="7030A0"/>
                </a:solidFill>
              </a:rPr>
              <a:t>《</a:t>
            </a:r>
            <a:r>
              <a:rPr lang="zh-CN" altLang="en-US" sz="3200" dirty="0" smtClean="0">
                <a:ln>
                  <a:solidFill>
                    <a:sysClr val="windowText" lastClr="000000"/>
                  </a:solidFill>
                </a:ln>
                <a:solidFill>
                  <a:srgbClr val="7030A0"/>
                </a:solidFill>
              </a:rPr>
              <a:t>神曲</a:t>
            </a:r>
            <a:r>
              <a:rPr lang="en-US" altLang="zh-CN" sz="3200" dirty="0" smtClean="0">
                <a:ln>
                  <a:solidFill>
                    <a:sysClr val="windowText" lastClr="000000"/>
                  </a:solidFill>
                </a:ln>
                <a:solidFill>
                  <a:srgbClr val="7030A0"/>
                </a:solidFill>
              </a:rPr>
              <a:t>》</a:t>
            </a:r>
            <a:r>
              <a:rPr lang="zh-CN" altLang="en-US" sz="3200" dirty="0" smtClean="0">
                <a:ln>
                  <a:solidFill>
                    <a:sysClr val="windowText" lastClr="000000"/>
                  </a:solidFill>
                </a:ln>
                <a:solidFill>
                  <a:srgbClr val="7030A0"/>
                </a:solidFill>
              </a:rPr>
              <a:t>。在此书里，罗马诗人维吉尔带领但丁寻找他那被撒旦掳去的，失落的爱人。他们穿越</a:t>
            </a:r>
            <a:r>
              <a:rPr lang="zh-CN" altLang="en-US" sz="3200" u="sng" dirty="0" smtClean="0">
                <a:ln>
                  <a:solidFill>
                    <a:sysClr val="windowText" lastClr="000000"/>
                  </a:solidFill>
                </a:ln>
                <a:solidFill>
                  <a:srgbClr val="7030A0"/>
                </a:solidFill>
              </a:rPr>
              <a:t>九层地狱</a:t>
            </a:r>
            <a:r>
              <a:rPr lang="zh-CN" altLang="en-US" sz="3200" dirty="0" smtClean="0">
                <a:ln>
                  <a:solidFill>
                    <a:sysClr val="windowText" lastClr="000000"/>
                  </a:solidFill>
                </a:ln>
                <a:solidFill>
                  <a:srgbClr val="7030A0"/>
                </a:solidFill>
              </a:rPr>
              <a:t>，根据邪恶程度不断加深，直到撒旦被捆绑的地球中心。在这里，每个罪人因着他所犯的主要罪孽而永受折磨。根据但丁的描写，地狱层次从第一层开始，这里住着一些未受洗却德行高尚的异教徒，直到地狱的中心，专为那些犯了致命大罪</a:t>
            </a:r>
            <a:r>
              <a:rPr lang="en-US" altLang="zh-CN" sz="3200" dirty="0" smtClean="0">
                <a:ln>
                  <a:solidFill>
                    <a:sysClr val="windowText" lastClr="000000"/>
                  </a:solidFill>
                </a:ln>
                <a:solidFill>
                  <a:srgbClr val="7030A0"/>
                </a:solidFill>
              </a:rPr>
              <a:t>——</a:t>
            </a:r>
            <a:r>
              <a:rPr lang="zh-CN" altLang="en-US" sz="3200" dirty="0" smtClean="0">
                <a:ln>
                  <a:solidFill>
                    <a:sysClr val="windowText" lastClr="000000"/>
                  </a:solidFill>
                </a:ln>
                <a:solidFill>
                  <a:srgbClr val="7030A0"/>
                </a:solidFill>
              </a:rPr>
              <a:t>背叛离弃神的人而存留。</a:t>
            </a:r>
            <a:r>
              <a:rPr lang="en-US" sz="2800" dirty="0" smtClean="0"/>
              <a:t/>
            </a:r>
            <a:br>
              <a:rPr lang="en-US" sz="2800" dirty="0" smtClean="0"/>
            </a:br>
            <a:r>
              <a:rPr lang="en-US" sz="2800" dirty="0" smtClean="0"/>
              <a:t/>
            </a:r>
            <a:br>
              <a:rPr lang="en-US" sz="2800" dirty="0" smtClean="0"/>
            </a:br>
            <a:r>
              <a:rPr lang="en-US" sz="1600" dirty="0" smtClean="0"/>
              <a:t>The idea of levels of punishment in hell derives primarily from the </a:t>
            </a:r>
            <a:r>
              <a:rPr lang="en-US" sz="1600" i="1" dirty="0" smtClean="0"/>
              <a:t>Divine Comedy</a:t>
            </a:r>
            <a:r>
              <a:rPr lang="en-US" sz="1600" dirty="0" smtClean="0"/>
              <a:t> written by </a:t>
            </a:r>
            <a:r>
              <a:rPr lang="en-US" sz="1600" u="sng" dirty="0" smtClean="0"/>
              <a:t>Dante Alighieri </a:t>
            </a:r>
            <a:r>
              <a:rPr lang="en-US" sz="1600" dirty="0" smtClean="0"/>
              <a:t>in 1321. In it, the Roman poet Virgil guides Dante to find his lost love, kidnapped by Satan, through the           </a:t>
            </a:r>
            <a:r>
              <a:rPr lang="en-US" sz="1600" u="sng" dirty="0" smtClean="0"/>
              <a:t>9 circles of hell </a:t>
            </a:r>
            <a:r>
              <a:rPr lang="en-US" sz="1600" dirty="0" smtClean="0"/>
              <a:t>which increase in wickedness, and culminate at the center of the earth, where Satan is bound. Each sinner is afflicted for all of eternity by the chief sin he committed. According to Dante, the circles range from the first circle, where dwell the unbaptized yet virtuous pagans, to the very center of hell reserved for those who have committed the ultimate sin—treachery against God. </a:t>
            </a:r>
            <a:endParaRPr lang="en-US" sz="16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blipFill>
            <a:blip r:embed="rId2" cstate="print"/>
            <a:stretch>
              <a:fillRect/>
            </a:stretch>
          </a:blipFill>
        </p:spPr>
        <p:txBody>
          <a:bodyPr>
            <a:normAutofit fontScale="90000"/>
          </a:bodyPr>
          <a:lstStyle/>
          <a:p>
            <a:r>
              <a:rPr lang="zh-CN" altLang="en-US" sz="3600" dirty="0" smtClean="0">
                <a:ln>
                  <a:solidFill>
                    <a:srgbClr val="FFC000"/>
                  </a:solidFill>
                </a:ln>
                <a:solidFill>
                  <a:srgbClr val="FFC000"/>
                </a:solidFill>
                <a:effectLst>
                  <a:outerShdw blurRad="38100" dist="38100" dir="2700000" algn="tl">
                    <a:srgbClr val="000000">
                      <a:alpha val="43137"/>
                    </a:srgbClr>
                  </a:outerShdw>
                </a:effectLst>
              </a:rPr>
              <a:t>圣经没有明确提到地狱有层次，</a:t>
            </a:r>
            <a:r>
              <a:rPr lang="en-US" altLang="zh-CN" sz="3600" dirty="0" smtClean="0">
                <a:ln>
                  <a:solidFill>
                    <a:srgbClr val="FFC000"/>
                  </a:solidFill>
                </a:ln>
                <a:solidFill>
                  <a:srgbClr val="FFC000"/>
                </a:solidFill>
                <a:effectLst>
                  <a:outerShdw blurRad="38100" dist="38100" dir="2700000" algn="tl">
                    <a:srgbClr val="000000">
                      <a:alpha val="43137"/>
                    </a:srgbClr>
                  </a:outerShdw>
                </a:effectLst>
              </a:rPr>
              <a:t/>
            </a:r>
            <a:br>
              <a:rPr lang="en-US" altLang="zh-CN" sz="3600" dirty="0" smtClean="0">
                <a:ln>
                  <a:solidFill>
                    <a:srgbClr val="FFC000"/>
                  </a:solidFill>
                </a:ln>
                <a:solidFill>
                  <a:srgbClr val="FFC000"/>
                </a:solidFill>
                <a:effectLst>
                  <a:outerShdw blurRad="38100" dist="38100" dir="2700000" algn="tl">
                    <a:srgbClr val="000000">
                      <a:alpha val="43137"/>
                    </a:srgbClr>
                  </a:outerShdw>
                </a:effectLst>
              </a:rPr>
            </a:br>
            <a:r>
              <a:rPr lang="zh-CN" altLang="en-US" sz="3600" dirty="0" smtClean="0">
                <a:ln>
                  <a:solidFill>
                    <a:srgbClr val="FFC000"/>
                  </a:solidFill>
                </a:ln>
                <a:solidFill>
                  <a:srgbClr val="FFC000"/>
                </a:solidFill>
                <a:effectLst>
                  <a:outerShdw blurRad="38100" dist="38100" dir="2700000" algn="tl">
                    <a:srgbClr val="000000">
                      <a:alpha val="43137"/>
                    </a:srgbClr>
                  </a:outerShdw>
                </a:effectLst>
              </a:rPr>
              <a:t>但可能在以下地方暗示了审判的层次</a:t>
            </a:r>
            <a:r>
              <a:rPr lang="en-US" altLang="zh-CN" sz="3600" dirty="0" smtClean="0">
                <a:ln>
                  <a:solidFill>
                    <a:srgbClr val="FFC000"/>
                  </a:solidFill>
                </a:ln>
                <a:solidFill>
                  <a:srgbClr val="FFC000"/>
                </a:solidFill>
                <a:effectLst>
                  <a:outerShdw blurRad="38100" dist="38100" dir="2700000" algn="tl">
                    <a:srgbClr val="000000">
                      <a:alpha val="43137"/>
                    </a:srgbClr>
                  </a:outerShdw>
                </a:effectLst>
              </a:rPr>
              <a:t>…</a:t>
            </a:r>
            <a:r>
              <a:rPr lang="en-US" dirty="0" smtClean="0">
                <a:ln>
                  <a:solidFill>
                    <a:srgbClr val="FFC000"/>
                  </a:solidFill>
                </a:ln>
                <a:solidFill>
                  <a:srgbClr val="FFC000"/>
                </a:solidFill>
                <a:effectLst>
                  <a:outerShdw blurRad="38100" dist="38100" dir="2700000" algn="tl">
                    <a:srgbClr val="000000">
                      <a:alpha val="43137"/>
                    </a:srgbClr>
                  </a:outerShdw>
                </a:effectLst>
              </a:rPr>
              <a:t/>
            </a:r>
            <a:br>
              <a:rPr lang="en-US" dirty="0" smtClean="0">
                <a:ln>
                  <a:solidFill>
                    <a:srgbClr val="FFC000"/>
                  </a:solidFill>
                </a:ln>
                <a:solidFill>
                  <a:srgbClr val="FFC000"/>
                </a:solidFill>
                <a:effectLst>
                  <a:outerShdw blurRad="38100" dist="38100" dir="2700000" algn="tl">
                    <a:srgbClr val="000000">
                      <a:alpha val="43137"/>
                    </a:srgbClr>
                  </a:outerShdw>
                </a:effectLst>
              </a:rPr>
            </a:br>
            <a:r>
              <a:rPr lang="en-US" sz="2000" dirty="0" smtClean="0">
                <a:ln>
                  <a:solidFill>
                    <a:srgbClr val="FFC000"/>
                  </a:solidFill>
                </a:ln>
                <a:solidFill>
                  <a:srgbClr val="FFC000"/>
                </a:solidFill>
                <a:effectLst>
                  <a:outerShdw blurRad="38100" dist="38100" dir="2700000" algn="tl">
                    <a:srgbClr val="000000">
                      <a:alpha val="43137"/>
                    </a:srgbClr>
                  </a:outerShdw>
                </a:effectLst>
              </a:rPr>
              <a:t>But Scripture might possibly also allude to degrees of punishment  in…</a:t>
            </a:r>
            <a:endParaRPr lang="en-US" sz="2000" dirty="0">
              <a:ln>
                <a:solidFill>
                  <a:srgbClr val="FFC000"/>
                </a:solidFill>
              </a:ln>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152400" y="1295400"/>
            <a:ext cx="8763000" cy="2431435"/>
          </a:xfrm>
          <a:prstGeom prst="rect">
            <a:avLst/>
          </a:prstGeom>
          <a:noFill/>
        </p:spPr>
        <p:txBody>
          <a:bodyPr wrap="square" rtlCol="0">
            <a:spAutoFit/>
          </a:bodyPr>
          <a:lstStyle/>
          <a:p>
            <a:pPr marL="914400" indent="-914400"/>
            <a:r>
              <a:rPr lang="zh-CN" altLang="en-US" sz="2400" b="1" i="1" dirty="0" smtClean="0"/>
              <a:t>启</a:t>
            </a:r>
            <a:r>
              <a:rPr lang="en-US" altLang="zh-CN" sz="2400" b="1" i="1" dirty="0" smtClean="0"/>
              <a:t>20:12-13,</a:t>
            </a:r>
            <a:r>
              <a:rPr lang="zh-CN" altLang="en-US" sz="2400" b="1" i="1" dirty="0" smtClean="0"/>
              <a:t>我又看见死了的人，无论大小，都站在宝座前。案卷</a:t>
            </a:r>
            <a:endParaRPr lang="en-US" altLang="zh-CN" sz="2400" b="1" i="1" dirty="0" smtClean="0"/>
          </a:p>
          <a:p>
            <a:pPr marL="914400" indent="-914400"/>
            <a:r>
              <a:rPr lang="zh-CN" altLang="en-US" sz="2400" b="1" i="1" dirty="0" smtClean="0"/>
              <a:t>展开了，并且另有一卷展开，就是生命册。死了的人都凭着这些</a:t>
            </a:r>
            <a:endParaRPr lang="en-US" altLang="zh-CN" sz="2400" b="1" i="1" dirty="0" smtClean="0"/>
          </a:p>
          <a:p>
            <a:pPr marL="914400" indent="-914400"/>
            <a:r>
              <a:rPr lang="zh-CN" altLang="en-US" sz="2400" b="1" i="1" dirty="0" smtClean="0"/>
              <a:t>案卷所记载的，</a:t>
            </a:r>
            <a:r>
              <a:rPr lang="zh-CN" altLang="en-US" sz="2400" b="1" i="1" dirty="0" smtClean="0">
                <a:solidFill>
                  <a:srgbClr val="C00000"/>
                </a:solidFill>
              </a:rPr>
              <a:t>照他们所行的受审判</a:t>
            </a:r>
            <a:r>
              <a:rPr lang="zh-CN" altLang="en-US" sz="2400" b="1" i="1" dirty="0" smtClean="0"/>
              <a:t>。于是海交出其中的死人；</a:t>
            </a:r>
            <a:endParaRPr lang="en-US" altLang="zh-CN" sz="2400" b="1" i="1" dirty="0" smtClean="0"/>
          </a:p>
          <a:p>
            <a:pPr marL="914400" indent="-914400"/>
            <a:r>
              <a:rPr lang="zh-CN" altLang="en-US" sz="2400" b="1" i="1" dirty="0" smtClean="0"/>
              <a:t>死亡和阴间也交出其中的死人；他们</a:t>
            </a:r>
            <a:r>
              <a:rPr lang="zh-CN" altLang="en-US" sz="2400" b="1" i="1" dirty="0" smtClean="0">
                <a:solidFill>
                  <a:srgbClr val="C00000"/>
                </a:solidFill>
              </a:rPr>
              <a:t>都照各人所行的受审判</a:t>
            </a:r>
            <a:r>
              <a:rPr lang="zh-CN" altLang="en-US" sz="2400" b="1" i="1" dirty="0" smtClean="0"/>
              <a:t>。</a:t>
            </a:r>
            <a:endParaRPr lang="en-US" sz="2400" b="1" i="1" dirty="0" smtClean="0"/>
          </a:p>
          <a:p>
            <a:r>
              <a:rPr lang="en-US" sz="1400" b="1" i="1" dirty="0" smtClean="0"/>
              <a:t>Rev. 20:12-13, </a:t>
            </a:r>
            <a:r>
              <a:rPr lang="en-US" sz="1400" i="1" dirty="0" smtClean="0"/>
              <a:t>“And I saw the dead, great and small, standing before the throne, and books were opened. Another book was opened, which is the book of life. The dead were judged </a:t>
            </a:r>
            <a:r>
              <a:rPr lang="en-US" sz="1400" b="1" i="1" dirty="0" smtClean="0">
                <a:solidFill>
                  <a:srgbClr val="C00000"/>
                </a:solidFill>
              </a:rPr>
              <a:t>according to what they had done</a:t>
            </a:r>
            <a:r>
              <a:rPr lang="en-US" sz="1400" i="1" dirty="0" smtClean="0"/>
              <a:t> as recorded in the books. The sea gave up the dead that were in it, and death and Hades gave up the dead that were in them, </a:t>
            </a:r>
            <a:r>
              <a:rPr lang="en-US" sz="1400" b="1" i="1" dirty="0" smtClean="0">
                <a:solidFill>
                  <a:srgbClr val="C00000"/>
                </a:solidFill>
              </a:rPr>
              <a:t>and each person was judged according to what he had done. </a:t>
            </a:r>
            <a:r>
              <a:rPr lang="en-US" sz="1400" i="1" dirty="0" smtClean="0"/>
              <a:t>“</a:t>
            </a:r>
            <a:endParaRPr lang="en-US" sz="1400" i="1" dirty="0"/>
          </a:p>
        </p:txBody>
      </p:sp>
      <p:sp>
        <p:nvSpPr>
          <p:cNvPr id="5" name="TextBox 4"/>
          <p:cNvSpPr txBox="1"/>
          <p:nvPr/>
        </p:nvSpPr>
        <p:spPr>
          <a:xfrm>
            <a:off x="228600" y="3810000"/>
            <a:ext cx="8763000" cy="1046440"/>
          </a:xfrm>
          <a:prstGeom prst="rect">
            <a:avLst/>
          </a:prstGeom>
          <a:noFill/>
        </p:spPr>
        <p:txBody>
          <a:bodyPr wrap="square" rtlCol="0">
            <a:spAutoFit/>
          </a:bodyPr>
          <a:lstStyle/>
          <a:p>
            <a:pPr marL="854075" indent="-854075"/>
            <a:r>
              <a:rPr lang="zh-CN" altLang="en-US" sz="2400" b="1" i="1" dirty="0" smtClean="0"/>
              <a:t>太</a:t>
            </a:r>
            <a:r>
              <a:rPr lang="en-US" altLang="zh-CN" sz="2400" b="1" i="1" dirty="0" smtClean="0"/>
              <a:t>11:24, “</a:t>
            </a:r>
            <a:r>
              <a:rPr lang="zh-CN" altLang="en-US" sz="2400" b="1" i="1" dirty="0" smtClean="0"/>
              <a:t>但我告诉你们，当审判的日子，</a:t>
            </a:r>
            <a:r>
              <a:rPr lang="zh-CN" altLang="en-US" sz="2400" b="1" i="1" dirty="0" smtClean="0">
                <a:solidFill>
                  <a:srgbClr val="C00000"/>
                </a:solidFill>
              </a:rPr>
              <a:t>所多玛所受的，比你  还容易受呢</a:t>
            </a:r>
            <a:r>
              <a:rPr lang="zh-CN" altLang="en-US" sz="2400" b="1" i="1" dirty="0" smtClean="0"/>
              <a:t>！</a:t>
            </a:r>
            <a:r>
              <a:rPr lang="en-US" altLang="zh-CN" sz="2400" b="1" i="1" dirty="0" smtClean="0"/>
              <a:t>”</a:t>
            </a:r>
            <a:endParaRPr lang="en-US" sz="2400" b="1" i="1" dirty="0" smtClean="0"/>
          </a:p>
          <a:p>
            <a:pPr marL="854075" indent="-854075"/>
            <a:r>
              <a:rPr lang="en-US" sz="1400" b="1" i="1" dirty="0" smtClean="0"/>
              <a:t>Matthew 11:24, </a:t>
            </a:r>
            <a:r>
              <a:rPr lang="en-US" sz="1400" i="1" dirty="0" smtClean="0"/>
              <a:t>“But I tell you that </a:t>
            </a:r>
            <a:r>
              <a:rPr lang="en-US" sz="1400" b="1" i="1" dirty="0" smtClean="0">
                <a:solidFill>
                  <a:srgbClr val="C00000"/>
                </a:solidFill>
              </a:rPr>
              <a:t>it will be more bearable for Sodom on the day of judgment than for you</a:t>
            </a:r>
            <a:r>
              <a:rPr lang="en-US" sz="1400" i="1" dirty="0" smtClean="0"/>
              <a:t>."</a:t>
            </a:r>
            <a:endParaRPr lang="en-US" sz="1400" i="1" dirty="0"/>
          </a:p>
        </p:txBody>
      </p:sp>
      <p:sp>
        <p:nvSpPr>
          <p:cNvPr id="6" name="TextBox 5"/>
          <p:cNvSpPr txBox="1"/>
          <p:nvPr/>
        </p:nvSpPr>
        <p:spPr>
          <a:xfrm>
            <a:off x="304800" y="5029200"/>
            <a:ext cx="8610600" cy="1631216"/>
          </a:xfrm>
          <a:prstGeom prst="rect">
            <a:avLst/>
          </a:prstGeom>
          <a:noFill/>
        </p:spPr>
        <p:txBody>
          <a:bodyPr wrap="square" rtlCol="0">
            <a:spAutoFit/>
          </a:bodyPr>
          <a:lstStyle/>
          <a:p>
            <a:pPr marL="793750" indent="-793750"/>
            <a:r>
              <a:rPr lang="zh-CN" altLang="en-US" sz="2400" b="1" i="1" dirty="0" smtClean="0"/>
              <a:t>太</a:t>
            </a:r>
            <a:r>
              <a:rPr lang="en-US" altLang="zh-CN" sz="2400" b="1" i="1" dirty="0" smtClean="0"/>
              <a:t>23: 14, “</a:t>
            </a:r>
            <a:r>
              <a:rPr lang="zh-CN" altLang="en-US" sz="2400" b="1" i="1" dirty="0" smtClean="0"/>
              <a:t>你们这假冒为善的文士和法利赛人有祸了！因为你们侵吞寡妇的家产，假意作很长的祷告，</a:t>
            </a:r>
            <a:r>
              <a:rPr lang="zh-CN" altLang="en-US" sz="2400" b="1" i="1" dirty="0" smtClean="0">
                <a:solidFill>
                  <a:srgbClr val="C00000"/>
                </a:solidFill>
              </a:rPr>
              <a:t>所以要受更重的刑罚。</a:t>
            </a:r>
            <a:r>
              <a:rPr lang="en-US" altLang="zh-CN" sz="2400" b="1" i="1" dirty="0" smtClean="0">
                <a:solidFill>
                  <a:srgbClr val="C00000"/>
                </a:solidFill>
              </a:rPr>
              <a:t>”</a:t>
            </a:r>
            <a:endParaRPr lang="en-US" sz="2400" b="1" i="1" dirty="0" smtClean="0">
              <a:solidFill>
                <a:srgbClr val="C00000"/>
              </a:solidFill>
            </a:endParaRPr>
          </a:p>
          <a:p>
            <a:r>
              <a:rPr lang="en-US" sz="1400" b="1" i="1" dirty="0" smtClean="0"/>
              <a:t>Matthew 23:14, </a:t>
            </a:r>
            <a:r>
              <a:rPr lang="en-US" sz="1400" i="1" dirty="0" smtClean="0"/>
              <a:t>"Woe unto you, scribes and Pharisees, hypocrites! for ye devour widows' houses, and for a pretence make long prayer: </a:t>
            </a:r>
            <a:r>
              <a:rPr lang="en-US" sz="1400" b="1" i="1" dirty="0" smtClean="0">
                <a:solidFill>
                  <a:srgbClr val="C00000"/>
                </a:solidFill>
              </a:rPr>
              <a:t>therefore ye shall receive the greater damnation,"</a:t>
            </a:r>
            <a:endParaRPr lang="en-US" sz="1400" b="1" i="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ow Chinese People Actually Say &quot;No&quot;"/>
          <p:cNvPicPr>
            <a:picLocks noChangeAspect="1" noChangeArrowheads="1"/>
          </p:cNvPicPr>
          <p:nvPr/>
        </p:nvPicPr>
        <p:blipFill>
          <a:blip r:embed="rId2" cstate="print"/>
          <a:srcRect/>
          <a:stretch>
            <a:fillRect/>
          </a:stretch>
        </p:blipFill>
        <p:spPr bwMode="auto">
          <a:xfrm>
            <a:off x="0" y="1700863"/>
            <a:ext cx="11887200" cy="5157137"/>
          </a:xfrm>
          <a:prstGeom prst="rect">
            <a:avLst/>
          </a:prstGeom>
          <a:noFill/>
        </p:spPr>
      </p:pic>
      <p:pic>
        <p:nvPicPr>
          <p:cNvPr id="9" name="Picture 8" descr="Question.png"/>
          <p:cNvPicPr>
            <a:picLocks noChangeAspect="1"/>
          </p:cNvPicPr>
          <p:nvPr/>
        </p:nvPicPr>
        <p:blipFill>
          <a:blip r:embed="rId3" cstate="print"/>
          <a:stretch>
            <a:fillRect/>
          </a:stretch>
        </p:blipFill>
        <p:spPr>
          <a:xfrm>
            <a:off x="533399" y="1676400"/>
            <a:ext cx="2478157" cy="3352800"/>
          </a:xfrm>
          <a:prstGeom prst="rect">
            <a:avLst/>
          </a:prstGeom>
        </p:spPr>
      </p:pic>
      <p:sp>
        <p:nvSpPr>
          <p:cNvPr id="5" name="TextBox 4"/>
          <p:cNvSpPr txBox="1"/>
          <p:nvPr/>
        </p:nvSpPr>
        <p:spPr>
          <a:xfrm>
            <a:off x="304800" y="228600"/>
            <a:ext cx="84582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zh-CN" alt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疑难问题的诚实答案</a:t>
            </a:r>
            <a:endParaRPr 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0" y="0"/>
            <a:ext cx="9144000" cy="609600"/>
          </a:xfrm>
          <a:solidFill>
            <a:schemeClr val="accent5">
              <a:lumMod val="50000"/>
            </a:schemeClr>
          </a:solidFill>
        </p:spPr>
        <p:txBody>
          <a:bodyPr>
            <a:noAutofit/>
          </a:bodyPr>
          <a:lstStyle/>
          <a:p>
            <a:r>
              <a:rPr lang="zh-CN" altLang="en-US" dirty="0" smtClean="0">
                <a:solidFill>
                  <a:schemeClr val="bg1"/>
                </a:solidFill>
                <a:latin typeface="Copperplate Gothic Bold" pitchFamily="34" charset="0"/>
              </a:rPr>
              <a:t>谢谢</a:t>
            </a:r>
            <a:r>
              <a:rPr lang="en-US" altLang="zh-CN" dirty="0" smtClean="0">
                <a:solidFill>
                  <a:schemeClr val="bg1"/>
                </a:solidFill>
                <a:latin typeface="Copperplate Gothic Bold" pitchFamily="34" charset="0"/>
              </a:rPr>
              <a:t> </a:t>
            </a:r>
            <a:endParaRPr lang="en-US" dirty="0">
              <a:solidFill>
                <a:schemeClr val="bg1"/>
              </a:solidFill>
              <a:latin typeface="Copperplate Gothic Bold" pitchFamily="34" charset="0"/>
            </a:endParaRPr>
          </a:p>
        </p:txBody>
      </p:sp>
      <p:sp>
        <p:nvSpPr>
          <p:cNvPr id="9" name="Title 3"/>
          <p:cNvSpPr txBox="1">
            <a:spLocks/>
          </p:cNvSpPr>
          <p:nvPr/>
        </p:nvSpPr>
        <p:spPr>
          <a:xfrm>
            <a:off x="0" y="6324600"/>
            <a:ext cx="9144000" cy="533400"/>
          </a:xfrm>
          <a:prstGeom prst="rect">
            <a:avLst/>
          </a:prstGeom>
          <a:solidFill>
            <a:schemeClr val="accent5">
              <a:lumMod val="50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normalizeH="0" baseline="0" noProof="0" dirty="0" smtClean="0">
                <a:solidFill>
                  <a:schemeClr val="bg1"/>
                </a:solidFill>
                <a:uLnTx/>
                <a:uFillTx/>
                <a:latin typeface="Century Gothic" pitchFamily="34" charset="0"/>
                <a:ea typeface="+mj-ea"/>
                <a:cs typeface="+mj-cs"/>
              </a:rPr>
              <a:t>THANK YOU</a:t>
            </a:r>
            <a:endParaRPr kumimoji="0" lang="en-US" sz="2400" i="0" u="none" strike="noStrike" kern="1200" normalizeH="0" baseline="0" noProof="0" dirty="0">
              <a:solidFill>
                <a:schemeClr val="bg1"/>
              </a:solidFill>
              <a:uLnTx/>
              <a:uFillTx/>
              <a:latin typeface="Century Gothic" pitchFamily="34" charset="0"/>
              <a:ea typeface="+mj-ea"/>
              <a:cs typeface="+mj-cs"/>
            </a:endParaRPr>
          </a:p>
        </p:txBody>
      </p:sp>
      <p:sp>
        <p:nvSpPr>
          <p:cNvPr id="7" name="Rectangle 6"/>
          <p:cNvSpPr/>
          <p:nvPr/>
        </p:nvSpPr>
        <p:spPr>
          <a:xfrm>
            <a:off x="5181600" y="5105399"/>
            <a:ext cx="3810000" cy="1261884"/>
          </a:xfrm>
          <a:prstGeom prst="rect">
            <a:avLst/>
          </a:prstGeom>
        </p:spPr>
        <p:txBody>
          <a:bodyPr wrap="square">
            <a:spAutoFit/>
          </a:bodyPr>
          <a:lstStyle/>
          <a:p>
            <a:pPr algn="ctr"/>
            <a:r>
              <a:rPr lang="zh-CN" altLang="en-US" sz="2400" b="1" dirty="0" smtClean="0">
                <a:solidFill>
                  <a:schemeClr val="accent5">
                    <a:lumMod val="50000"/>
                  </a:schemeClr>
                </a:solidFill>
              </a:rPr>
              <a:t>如果您希望奉</a:t>
            </a:r>
            <a:r>
              <a:rPr lang="zh-CN" altLang="en-US" sz="2400" b="1" dirty="0" smtClean="0">
                <a:solidFill>
                  <a:schemeClr val="accent5">
                    <a:lumMod val="50000"/>
                  </a:schemeClr>
                </a:solidFill>
              </a:rPr>
              <a:t>献，请</a:t>
            </a:r>
            <a:r>
              <a:rPr lang="zh-CN" altLang="en-US" sz="2400" b="1" dirty="0" smtClean="0">
                <a:solidFill>
                  <a:schemeClr val="accent5">
                    <a:lumMod val="50000"/>
                  </a:schemeClr>
                </a:solidFill>
              </a:rPr>
              <a:t>扫上面的二维</a:t>
            </a:r>
            <a:r>
              <a:rPr lang="zh-CN" altLang="en-US" sz="2400" b="1" dirty="0" smtClean="0">
                <a:solidFill>
                  <a:schemeClr val="accent5">
                    <a:lumMod val="50000"/>
                  </a:schemeClr>
                </a:solidFill>
              </a:rPr>
              <a:t>码。</a:t>
            </a:r>
            <a:endParaRPr lang="en-US" altLang="zh-CN" sz="2400" b="1" dirty="0" smtClean="0">
              <a:solidFill>
                <a:schemeClr val="accent5">
                  <a:lumMod val="50000"/>
                </a:schemeClr>
              </a:solidFill>
            </a:endParaRPr>
          </a:p>
          <a:p>
            <a:pPr algn="ctr"/>
            <a:r>
              <a:rPr lang="zh-CN" altLang="en-US" sz="2400" b="1" dirty="0" smtClean="0">
                <a:solidFill>
                  <a:schemeClr val="accent5">
                    <a:lumMod val="50000"/>
                  </a:schemeClr>
                </a:solidFill>
              </a:rPr>
              <a:t>愿主恩待您！</a:t>
            </a:r>
            <a:r>
              <a:rPr lang="zh-CN" altLang="en-US" sz="2800" dirty="0" smtClean="0">
                <a:solidFill>
                  <a:schemeClr val="accent5">
                    <a:lumMod val="50000"/>
                  </a:schemeClr>
                </a:solidFill>
              </a:rPr>
              <a:t> </a:t>
            </a:r>
            <a:endParaRPr lang="en-US" sz="2800" dirty="0">
              <a:solidFill>
                <a:schemeClr val="accent5">
                  <a:lumMod val="50000"/>
                </a:schemeClr>
              </a:solidFill>
            </a:endParaRPr>
          </a:p>
        </p:txBody>
      </p:sp>
      <p:sp>
        <p:nvSpPr>
          <p:cNvPr id="8" name="TextBox 7"/>
          <p:cNvSpPr txBox="1"/>
          <p:nvPr/>
        </p:nvSpPr>
        <p:spPr>
          <a:xfrm>
            <a:off x="228600" y="909221"/>
            <a:ext cx="4495800" cy="4893647"/>
          </a:xfrm>
          <a:prstGeom prst="rect">
            <a:avLst/>
          </a:prstGeom>
          <a:noFill/>
          <a:ln w="38100">
            <a:solidFill>
              <a:schemeClr val="tx1"/>
            </a:solidFill>
          </a:ln>
        </p:spPr>
        <p:txBody>
          <a:bodyPr wrap="square" rtlCol="0">
            <a:spAutoFit/>
          </a:bodyPr>
          <a:lstStyle/>
          <a:p>
            <a:pPr algn="ctr"/>
            <a:r>
              <a:rPr lang="zh-CN" altLang="en-US" sz="2400" b="1" dirty="0" smtClean="0">
                <a:solidFill>
                  <a:srgbClr val="C00000"/>
                </a:solidFill>
              </a:rPr>
              <a:t>奉献支持</a:t>
            </a:r>
            <a:endParaRPr lang="en-US" altLang="zh-CN" sz="2400" b="1" dirty="0" smtClean="0">
              <a:solidFill>
                <a:srgbClr val="C00000"/>
              </a:solidFill>
            </a:endParaRPr>
          </a:p>
          <a:p>
            <a:r>
              <a:rPr lang="zh-CN" altLang="en-US" sz="2400" dirty="0" smtClean="0">
                <a:ln>
                  <a:solidFill>
                    <a:schemeClr val="accent5">
                      <a:lumMod val="50000"/>
                    </a:schemeClr>
                  </a:solidFill>
                </a:ln>
                <a:solidFill>
                  <a:schemeClr val="accent5">
                    <a:lumMod val="50000"/>
                  </a:schemeClr>
                </a:solidFill>
              </a:rPr>
              <a:t>  </a:t>
            </a:r>
            <a:r>
              <a:rPr lang="en-US" altLang="zh-CN" sz="2400" dirty="0" smtClean="0">
                <a:ln>
                  <a:solidFill>
                    <a:schemeClr val="accent5">
                      <a:lumMod val="50000"/>
                    </a:schemeClr>
                  </a:solidFill>
                </a:ln>
                <a:solidFill>
                  <a:schemeClr val="accent5">
                    <a:lumMod val="50000"/>
                  </a:schemeClr>
                </a:solidFill>
              </a:rPr>
              <a:t>1. </a:t>
            </a:r>
            <a:r>
              <a:rPr lang="zh-CN" altLang="en-US" sz="2400" b="1" dirty="0" smtClean="0">
                <a:ln>
                  <a:solidFill>
                    <a:schemeClr val="accent5">
                      <a:lumMod val="50000"/>
                    </a:schemeClr>
                  </a:solidFill>
                </a:ln>
                <a:solidFill>
                  <a:schemeClr val="accent5">
                    <a:lumMod val="50000"/>
                  </a:schemeClr>
                </a:solidFill>
              </a:rPr>
              <a:t>请在祷告中记念我们</a:t>
            </a:r>
            <a:endParaRPr lang="zh-CN" altLang="en-US" sz="2400" dirty="0" smtClean="0">
              <a:ln>
                <a:solidFill>
                  <a:schemeClr val="accent5">
                    <a:lumMod val="50000"/>
                  </a:schemeClr>
                </a:solidFill>
              </a:ln>
              <a:solidFill>
                <a:schemeClr val="accent5">
                  <a:lumMod val="50000"/>
                </a:schemeClr>
              </a:solidFill>
            </a:endParaRPr>
          </a:p>
          <a:p>
            <a:r>
              <a:rPr lang="zh-CN" altLang="en-US" sz="2400" dirty="0" smtClean="0"/>
              <a:t>       我们相信上帝会回应祂孩子们的祈祷。我们祷告不是要神照我们的旨意行，乃是我们要照祂的旨意行。请继续以感恩的心祈求神满足我们在智慧、方向、安全和财务上的需要。</a:t>
            </a:r>
          </a:p>
          <a:p>
            <a:pPr marL="457200" indent="-457200"/>
            <a:r>
              <a:rPr lang="zh-CN" altLang="en-US" sz="2400" dirty="0" smtClean="0">
                <a:ln>
                  <a:solidFill>
                    <a:schemeClr val="accent5">
                      <a:lumMod val="50000"/>
                    </a:schemeClr>
                  </a:solidFill>
                </a:ln>
                <a:solidFill>
                  <a:schemeClr val="accent5">
                    <a:lumMod val="50000"/>
                  </a:schemeClr>
                </a:solidFill>
              </a:rPr>
              <a:t>  </a:t>
            </a:r>
            <a:r>
              <a:rPr lang="en-US" altLang="zh-CN" sz="2400" dirty="0" smtClean="0">
                <a:ln>
                  <a:solidFill>
                    <a:schemeClr val="accent5">
                      <a:lumMod val="50000"/>
                    </a:schemeClr>
                  </a:solidFill>
                </a:ln>
                <a:solidFill>
                  <a:schemeClr val="accent5">
                    <a:lumMod val="50000"/>
                  </a:schemeClr>
                </a:solidFill>
              </a:rPr>
              <a:t>2. </a:t>
            </a:r>
            <a:r>
              <a:rPr lang="zh-CN" altLang="en-US" sz="2400" b="1" dirty="0" smtClean="0">
                <a:ln>
                  <a:solidFill>
                    <a:schemeClr val="accent5">
                      <a:lumMod val="50000"/>
                    </a:schemeClr>
                  </a:solidFill>
                </a:ln>
                <a:solidFill>
                  <a:schemeClr val="accent5">
                    <a:lumMod val="50000"/>
                  </a:schemeClr>
                </a:solidFill>
              </a:rPr>
              <a:t>请考虑给予事工财政支援</a:t>
            </a:r>
            <a:endParaRPr lang="zh-CN" altLang="en-US" sz="2400" dirty="0" smtClean="0">
              <a:ln>
                <a:solidFill>
                  <a:schemeClr val="accent5">
                    <a:lumMod val="50000"/>
                  </a:schemeClr>
                </a:solidFill>
              </a:ln>
              <a:solidFill>
                <a:schemeClr val="accent5">
                  <a:lumMod val="50000"/>
                </a:schemeClr>
              </a:solidFill>
            </a:endParaRPr>
          </a:p>
          <a:p>
            <a:r>
              <a:rPr lang="zh-CN" altLang="en-US" sz="2400" dirty="0" smtClean="0"/>
              <a:t>       提供给中国基督徒的任何培训我们都不收费。所有的费用，包括课程开发，旅途费用都仰赖于忠心慷慨的支持者帮助支付。</a:t>
            </a:r>
            <a:endParaRPr lang="en-US" sz="2400" dirty="0"/>
          </a:p>
        </p:txBody>
      </p:sp>
      <p:pic>
        <p:nvPicPr>
          <p:cNvPr id="1026" name="Picture 2"/>
          <p:cNvPicPr>
            <a:picLocks noChangeAspect="1" noChangeArrowheads="1"/>
          </p:cNvPicPr>
          <p:nvPr/>
        </p:nvPicPr>
        <p:blipFill>
          <a:blip r:embed="rId2" cstate="print"/>
          <a:srcRect/>
          <a:stretch>
            <a:fillRect/>
          </a:stretch>
        </p:blipFill>
        <p:spPr bwMode="auto">
          <a:xfrm>
            <a:off x="5181600" y="838200"/>
            <a:ext cx="3429000" cy="42897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style>
          <a:lnRef idx="0">
            <a:schemeClr val="dk1"/>
          </a:lnRef>
          <a:fillRef idx="3">
            <a:schemeClr val="dk1"/>
          </a:fillRef>
          <a:effectRef idx="3">
            <a:schemeClr val="dk1"/>
          </a:effectRef>
          <a:fontRef idx="minor">
            <a:schemeClr val="lt1"/>
          </a:fontRef>
        </p:style>
        <p:txBody>
          <a:bodyPr>
            <a:noAutofit/>
          </a:bodyPr>
          <a:lstStyle/>
          <a:p>
            <a:r>
              <a:rPr lang="en-US" sz="2800" b="1" dirty="0" smtClean="0">
                <a:effectLst>
                  <a:outerShdw blurRad="38100" dist="38100" dir="2700000" algn="tl">
                    <a:srgbClr val="000000">
                      <a:alpha val="43137"/>
                    </a:srgbClr>
                  </a:outerShdw>
                </a:effectLst>
              </a:rPr>
              <a:t>PRIDE</a:t>
            </a:r>
            <a:endParaRPr lang="en-US" sz="2800"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228600" y="533400"/>
            <a:ext cx="4572000" cy="533400"/>
          </a:xfrm>
          <a:prstGeom prst="rect">
            <a:avLst/>
          </a:prstGeom>
          <a:solidFill>
            <a:srgbClr val="FFFF00"/>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6" name="Rectangle 5"/>
          <p:cNvSpPr/>
          <p:nvPr/>
        </p:nvSpPr>
        <p:spPr>
          <a:xfrm>
            <a:off x="228600" y="11430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7" name="Rectangle 6"/>
          <p:cNvSpPr/>
          <p:nvPr/>
        </p:nvSpPr>
        <p:spPr>
          <a:xfrm>
            <a:off x="228600" y="17526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8" name="Rectangle 7"/>
          <p:cNvSpPr/>
          <p:nvPr/>
        </p:nvSpPr>
        <p:spPr>
          <a:xfrm>
            <a:off x="228600" y="23622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9" name="Rectangle 8"/>
          <p:cNvSpPr/>
          <p:nvPr/>
        </p:nvSpPr>
        <p:spPr>
          <a:xfrm>
            <a:off x="228600" y="6019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0" name="Rectangle 9"/>
          <p:cNvSpPr/>
          <p:nvPr/>
        </p:nvSpPr>
        <p:spPr>
          <a:xfrm>
            <a:off x="228600" y="54102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1" name="Rectangle 10"/>
          <p:cNvSpPr/>
          <p:nvPr/>
        </p:nvSpPr>
        <p:spPr>
          <a:xfrm>
            <a:off x="228600" y="48006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2" name="Rectangle 11"/>
          <p:cNvSpPr/>
          <p:nvPr/>
        </p:nvSpPr>
        <p:spPr>
          <a:xfrm>
            <a:off x="228600" y="41910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3" name="Rectangle 12"/>
          <p:cNvSpPr/>
          <p:nvPr/>
        </p:nvSpPr>
        <p:spPr>
          <a:xfrm>
            <a:off x="228600" y="35814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Rectangle 13"/>
          <p:cNvSpPr/>
          <p:nvPr/>
        </p:nvSpPr>
        <p:spPr>
          <a:xfrm>
            <a:off x="228600" y="2971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5" name="Rectangle 14"/>
          <p:cNvSpPr/>
          <p:nvPr/>
        </p:nvSpPr>
        <p:spPr>
          <a:xfrm>
            <a:off x="4953000" y="533400"/>
            <a:ext cx="4038600" cy="6019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TextBox 15"/>
          <p:cNvSpPr txBox="1"/>
          <p:nvPr/>
        </p:nvSpPr>
        <p:spPr>
          <a:xfrm>
            <a:off x="5105400" y="609600"/>
            <a:ext cx="3810000" cy="2677656"/>
          </a:xfrm>
          <a:prstGeom prst="rect">
            <a:avLst/>
          </a:prstGeom>
          <a:noFill/>
        </p:spPr>
        <p:txBody>
          <a:bodyPr wrap="square" rtlCol="0">
            <a:spAutoFit/>
          </a:bodyPr>
          <a:lstStyle/>
          <a:p>
            <a:pPr algn="ctr"/>
            <a:r>
              <a:rPr lang="zh-CN" altLang="en-US" sz="4000" b="1" dirty="0" smtClean="0">
                <a:effectLst>
                  <a:outerShdw blurRad="38100" dist="38100" dir="2700000" algn="tl">
                    <a:srgbClr val="000000">
                      <a:alpha val="43137"/>
                    </a:srgbClr>
                  </a:outerShdw>
                </a:effectLst>
                <a:latin typeface="Arial" pitchFamily="34" charset="0"/>
                <a:cs typeface="Arial" pitchFamily="34" charset="0"/>
              </a:rPr>
              <a:t>有时候我们甚至不愿意承认我们可能错了。</a:t>
            </a:r>
            <a:endParaRPr lang="en-US" sz="4000" b="1" dirty="0" smtClean="0">
              <a:effectLst>
                <a:outerShdw blurRad="38100" dist="38100" dir="2700000" algn="tl">
                  <a:srgbClr val="000000">
                    <a:alpha val="43137"/>
                  </a:srgbClr>
                </a:outerShdw>
              </a:effectLst>
              <a:latin typeface="Arial" pitchFamily="34" charset="0"/>
              <a:cs typeface="Arial" pitchFamily="34" charset="0"/>
            </a:endParaRPr>
          </a:p>
          <a:p>
            <a:pPr algn="ctr"/>
            <a:endParaRPr lang="en-US" sz="1600" dirty="0" smtClean="0">
              <a:effectLst>
                <a:outerShdw blurRad="38100" dist="38100" dir="2700000" algn="tl">
                  <a:srgbClr val="000000">
                    <a:alpha val="43137"/>
                  </a:srgbClr>
                </a:outerShdw>
              </a:effectLst>
              <a:latin typeface="Arial" pitchFamily="34" charset="0"/>
              <a:cs typeface="Arial" pitchFamily="34" charset="0"/>
            </a:endParaRPr>
          </a:p>
          <a:p>
            <a:pPr algn="ctr"/>
            <a:r>
              <a:rPr lang="en-US" sz="1600" dirty="0" smtClean="0">
                <a:effectLst>
                  <a:outerShdw blurRad="38100" dist="38100" dir="2700000" algn="tl">
                    <a:srgbClr val="000000">
                      <a:alpha val="43137"/>
                    </a:srgbClr>
                  </a:outerShdw>
                </a:effectLst>
                <a:latin typeface="Arial" pitchFamily="34" charset="0"/>
                <a:cs typeface="Arial" pitchFamily="34" charset="0"/>
              </a:rPr>
              <a:t>(Sometimes we are unwilling to even consider that </a:t>
            </a:r>
            <a:r>
              <a:rPr lang="en-US" sz="1600" b="1" dirty="0" smtClean="0">
                <a:effectLst>
                  <a:outerShdw blurRad="38100" dist="38100" dir="2700000" algn="tl">
                    <a:srgbClr val="000000">
                      <a:alpha val="43137"/>
                    </a:srgbClr>
                  </a:outerShdw>
                </a:effectLst>
                <a:latin typeface="Arial" pitchFamily="34" charset="0"/>
                <a:cs typeface="Arial" pitchFamily="34" charset="0"/>
              </a:rPr>
              <a:t>WE MIGHT BE WRONG</a:t>
            </a:r>
            <a:r>
              <a:rPr lang="en-US" sz="1600" dirty="0" smtClean="0">
                <a:effectLst>
                  <a:outerShdw blurRad="38100" dist="38100" dir="2700000" algn="tl">
                    <a:srgbClr val="000000">
                      <a:alpha val="43137"/>
                    </a:srgbClr>
                  </a:outerShdw>
                </a:effectLst>
                <a:latin typeface="Arial" pitchFamily="34" charset="0"/>
                <a:cs typeface="Arial" pitchFamily="34" charset="0"/>
              </a:rPr>
              <a:t>.) </a:t>
            </a:r>
            <a:endParaRPr lang="en-US" sz="1600" dirty="0">
              <a:effectLst>
                <a:outerShdw blurRad="38100" dist="38100" dir="2700000" algn="tl">
                  <a:srgbClr val="000000">
                    <a:alpha val="43137"/>
                  </a:srgbClr>
                </a:outerShdw>
              </a:effectLst>
              <a:latin typeface="Arial" pitchFamily="34" charset="0"/>
              <a:cs typeface="Arial" pitchFamily="34" charset="0"/>
            </a:endParaRPr>
          </a:p>
        </p:txBody>
      </p:sp>
      <p:sp>
        <p:nvSpPr>
          <p:cNvPr id="17" name="TextBox 16"/>
          <p:cNvSpPr txBox="1"/>
          <p:nvPr/>
        </p:nvSpPr>
        <p:spPr>
          <a:xfrm>
            <a:off x="228600" y="457200"/>
            <a:ext cx="44958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1. </a:t>
            </a:r>
            <a:r>
              <a:rPr lang="zh-CN" altLang="en-US" sz="3600" b="1" dirty="0" smtClean="0">
                <a:effectLst>
                  <a:outerShdw blurRad="38100" dist="38100" dir="2700000" algn="tl">
                    <a:srgbClr val="000000">
                      <a:alpha val="43137"/>
                    </a:srgbClr>
                  </a:outerShdw>
                </a:effectLst>
              </a:rPr>
              <a:t>骄傲</a:t>
            </a:r>
            <a:endParaRPr lang="en-US" b="1" dirty="0">
              <a:effectLst>
                <a:outerShdw blurRad="38100" dist="38100" dir="2700000" algn="tl">
                  <a:srgbClr val="000000">
                    <a:alpha val="43137"/>
                  </a:srgbClr>
                </a:outerShdw>
              </a:effectLst>
            </a:endParaRPr>
          </a:p>
        </p:txBody>
      </p:sp>
      <p:pic>
        <p:nvPicPr>
          <p:cNvPr id="1026" name="Picture 2" descr="http://t1.gstatic.com/images?q=tbn:BhP5TE4PHl2uDM:http://i294.photobucket.com/albums/mm96/javabeans122/drama/star/star10-068.jpg&amp;t=1"/>
          <p:cNvPicPr>
            <a:picLocks noChangeAspect="1" noChangeArrowheads="1"/>
          </p:cNvPicPr>
          <p:nvPr/>
        </p:nvPicPr>
        <p:blipFill>
          <a:blip r:embed="rId2" cstate="print"/>
          <a:srcRect/>
          <a:stretch>
            <a:fillRect/>
          </a:stretch>
        </p:blipFill>
        <p:spPr bwMode="auto">
          <a:xfrm>
            <a:off x="5181600" y="4419600"/>
            <a:ext cx="3581514" cy="196215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style>
          <a:lnRef idx="0">
            <a:schemeClr val="dk1"/>
          </a:lnRef>
          <a:fillRef idx="3">
            <a:schemeClr val="dk1"/>
          </a:fillRef>
          <a:effectRef idx="3">
            <a:schemeClr val="dk1"/>
          </a:effectRef>
          <a:fontRef idx="minor">
            <a:schemeClr val="lt1"/>
          </a:fontRef>
        </p:style>
        <p:txBody>
          <a:bodyPr>
            <a:noAutofit/>
          </a:bodyPr>
          <a:lstStyle/>
          <a:p>
            <a:r>
              <a:rPr lang="en-US" sz="2800" b="1" dirty="0" smtClean="0">
                <a:effectLst>
                  <a:outerShdw blurRad="38100" dist="38100" dir="2700000" algn="tl">
                    <a:srgbClr val="000000">
                      <a:alpha val="43137"/>
                    </a:srgbClr>
                  </a:outerShdw>
                </a:effectLst>
              </a:rPr>
              <a:t>LAZINESS</a:t>
            </a:r>
            <a:endParaRPr lang="en-US" sz="2800"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228600" y="533400"/>
            <a:ext cx="4572000" cy="533400"/>
          </a:xfrm>
          <a:prstGeom prst="rect">
            <a:avLst/>
          </a:prstGeom>
          <a:solidFill>
            <a:schemeClr val="tx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6" name="Rectangle 5"/>
          <p:cNvSpPr/>
          <p:nvPr/>
        </p:nvSpPr>
        <p:spPr>
          <a:xfrm>
            <a:off x="228600" y="1143000"/>
            <a:ext cx="4572000" cy="533400"/>
          </a:xfrm>
          <a:prstGeom prst="rect">
            <a:avLst/>
          </a:prstGeom>
          <a:solidFill>
            <a:srgbClr val="FFFF00"/>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7" name="Rectangle 6"/>
          <p:cNvSpPr/>
          <p:nvPr/>
        </p:nvSpPr>
        <p:spPr>
          <a:xfrm>
            <a:off x="228600" y="17526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8" name="Rectangle 7"/>
          <p:cNvSpPr/>
          <p:nvPr/>
        </p:nvSpPr>
        <p:spPr>
          <a:xfrm>
            <a:off x="228600" y="23622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9" name="Rectangle 8"/>
          <p:cNvSpPr/>
          <p:nvPr/>
        </p:nvSpPr>
        <p:spPr>
          <a:xfrm>
            <a:off x="228600" y="6019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0" name="Rectangle 9"/>
          <p:cNvSpPr/>
          <p:nvPr/>
        </p:nvSpPr>
        <p:spPr>
          <a:xfrm>
            <a:off x="228600" y="54102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1" name="Rectangle 10"/>
          <p:cNvSpPr/>
          <p:nvPr/>
        </p:nvSpPr>
        <p:spPr>
          <a:xfrm>
            <a:off x="228600" y="48006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2" name="Rectangle 11"/>
          <p:cNvSpPr/>
          <p:nvPr/>
        </p:nvSpPr>
        <p:spPr>
          <a:xfrm>
            <a:off x="228600" y="41910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3" name="Rectangle 12"/>
          <p:cNvSpPr/>
          <p:nvPr/>
        </p:nvSpPr>
        <p:spPr>
          <a:xfrm>
            <a:off x="228600" y="35814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Rectangle 13"/>
          <p:cNvSpPr/>
          <p:nvPr/>
        </p:nvSpPr>
        <p:spPr>
          <a:xfrm>
            <a:off x="228600" y="2971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5" name="Rectangle 14"/>
          <p:cNvSpPr/>
          <p:nvPr/>
        </p:nvSpPr>
        <p:spPr>
          <a:xfrm>
            <a:off x="4953000" y="533400"/>
            <a:ext cx="4038600" cy="6019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TextBox 15"/>
          <p:cNvSpPr txBox="1"/>
          <p:nvPr/>
        </p:nvSpPr>
        <p:spPr>
          <a:xfrm>
            <a:off x="5105400" y="609600"/>
            <a:ext cx="3810000" cy="3539430"/>
          </a:xfrm>
          <a:prstGeom prst="rect">
            <a:avLst/>
          </a:prstGeom>
          <a:noFill/>
        </p:spPr>
        <p:txBody>
          <a:bodyPr wrap="square" rtlCol="0">
            <a:spAutoFit/>
          </a:bodyPr>
          <a:lstStyle/>
          <a:p>
            <a:pPr algn="ctr"/>
            <a:r>
              <a:rPr lang="zh-CN" altLang="en-US" sz="4000" b="1" dirty="0" smtClean="0">
                <a:effectLst>
                  <a:outerShdw blurRad="38100" dist="38100" dir="2700000" algn="tl">
                    <a:srgbClr val="000000">
                      <a:alpha val="43137"/>
                    </a:srgbClr>
                  </a:outerShdw>
                </a:effectLst>
              </a:rPr>
              <a:t> 有时我们不愿深入学习，常采取一种“且信且行”的态度</a:t>
            </a:r>
            <a:r>
              <a:rPr lang="zh-CN" altLang="en-US" sz="3200" b="1" dirty="0" smtClean="0">
                <a:effectLst>
                  <a:outerShdw blurRad="38100" dist="38100" dir="2700000" algn="tl">
                    <a:srgbClr val="000000">
                      <a:alpha val="43137"/>
                    </a:srgbClr>
                  </a:outerShdw>
                </a:effectLst>
              </a:rPr>
              <a:t>。</a:t>
            </a:r>
            <a:endParaRPr lang="en-US" sz="3200" b="1" dirty="0" smtClean="0">
              <a:effectLst>
                <a:outerShdw blurRad="38100" dist="38100" dir="2700000" algn="tl">
                  <a:srgbClr val="000000">
                    <a:alpha val="43137"/>
                  </a:srgbClr>
                </a:outerShdw>
              </a:effectLst>
            </a:endParaRPr>
          </a:p>
          <a:p>
            <a:pPr algn="ctr"/>
            <a:endParaRPr lang="en-US" sz="1600" dirty="0" smtClean="0"/>
          </a:p>
          <a:p>
            <a:pPr algn="ctr"/>
            <a:r>
              <a:rPr lang="en-US" sz="1600" dirty="0" smtClean="0"/>
              <a:t>(Sometimes we are unwilling to devote ourselves to deep study. We adopt a </a:t>
            </a:r>
          </a:p>
          <a:p>
            <a:pPr algn="ctr"/>
            <a:r>
              <a:rPr lang="en-US" sz="1600" dirty="0" smtClean="0"/>
              <a:t> “just believe and move on” attitude</a:t>
            </a:r>
            <a:r>
              <a:rPr lang="en-US" sz="1600" dirty="0" smtClean="0">
                <a:effectLst>
                  <a:outerShdw blurRad="38100" dist="38100" dir="2700000" algn="tl">
                    <a:srgbClr val="000000">
                      <a:alpha val="43137"/>
                    </a:srgbClr>
                  </a:outerShdw>
                </a:effectLst>
                <a:latin typeface="Arial" pitchFamily="34" charset="0"/>
                <a:cs typeface="Arial" pitchFamily="34" charset="0"/>
              </a:rPr>
              <a:t>.) </a:t>
            </a:r>
            <a:endParaRPr lang="en-US" sz="1600" dirty="0">
              <a:effectLst>
                <a:outerShdw blurRad="38100" dist="38100" dir="2700000" algn="tl">
                  <a:srgbClr val="000000">
                    <a:alpha val="43137"/>
                  </a:srgbClr>
                </a:outerShdw>
              </a:effectLst>
              <a:latin typeface="Arial" pitchFamily="34" charset="0"/>
              <a:cs typeface="Arial" pitchFamily="34" charset="0"/>
            </a:endParaRPr>
          </a:p>
        </p:txBody>
      </p:sp>
      <p:sp>
        <p:nvSpPr>
          <p:cNvPr id="17" name="TextBox 16"/>
          <p:cNvSpPr txBox="1"/>
          <p:nvPr/>
        </p:nvSpPr>
        <p:spPr>
          <a:xfrm>
            <a:off x="228600" y="457200"/>
            <a:ext cx="4495800" cy="646331"/>
          </a:xfrm>
          <a:prstGeom prst="rect">
            <a:avLst/>
          </a:prstGeom>
          <a:noFill/>
          <a:ln>
            <a:noFill/>
          </a:ln>
        </p:spPr>
        <p:txBody>
          <a:bodyPr wrap="square" rtlCol="0">
            <a:spAutoFit/>
          </a:bodyPr>
          <a:lstStyle/>
          <a:p>
            <a:r>
              <a:rPr lang="en-US" sz="3600" dirty="0" smtClean="0">
                <a:solidFill>
                  <a:srgbClr val="FFFF00"/>
                </a:solidFill>
                <a:effectLst>
                  <a:outerShdw blurRad="38100" dist="38100" dir="2700000" algn="tl">
                    <a:srgbClr val="000000">
                      <a:alpha val="43137"/>
                    </a:srgbClr>
                  </a:outerShdw>
                </a:effectLst>
              </a:rPr>
              <a:t>1.</a:t>
            </a:r>
            <a:r>
              <a:rPr lang="zh-CN" altLang="en-US" sz="3600" b="1" dirty="0" smtClean="0">
                <a:solidFill>
                  <a:srgbClr val="FFFF00"/>
                </a:solidFill>
                <a:effectLst>
                  <a:outerShdw blurRad="38100" dist="38100" dir="2700000" algn="tl">
                    <a:srgbClr val="000000">
                      <a:alpha val="43137"/>
                    </a:srgbClr>
                  </a:outerShdw>
                </a:effectLst>
              </a:rPr>
              <a:t>骄傲</a:t>
            </a:r>
            <a:endParaRPr lang="en-US" sz="3600" dirty="0">
              <a:solidFill>
                <a:srgbClr val="FFFF00"/>
              </a:solidFill>
              <a:effectLst>
                <a:outerShdw blurRad="38100" dist="38100" dir="2700000" algn="tl">
                  <a:srgbClr val="000000">
                    <a:alpha val="43137"/>
                  </a:srgbClr>
                </a:outerShdw>
              </a:effectLst>
            </a:endParaRPr>
          </a:p>
        </p:txBody>
      </p:sp>
      <p:sp>
        <p:nvSpPr>
          <p:cNvPr id="18" name="TextBox 17"/>
          <p:cNvSpPr txBox="1"/>
          <p:nvPr/>
        </p:nvSpPr>
        <p:spPr>
          <a:xfrm>
            <a:off x="228600" y="1066800"/>
            <a:ext cx="45720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2. </a:t>
            </a:r>
            <a:r>
              <a:rPr lang="zh-CN" altLang="en-US" sz="3600" b="1" dirty="0" smtClean="0">
                <a:effectLst>
                  <a:outerShdw blurRad="38100" dist="38100" dir="2700000" algn="tl">
                    <a:srgbClr val="000000">
                      <a:alpha val="43137"/>
                    </a:srgbClr>
                  </a:outerShdw>
                </a:effectLst>
              </a:rPr>
              <a:t>懒惰</a:t>
            </a:r>
            <a:r>
              <a:rPr lang="en-US" sz="3600" b="1" dirty="0" smtClean="0">
                <a:effectLst>
                  <a:outerShdw blurRad="38100" dist="38100" dir="2700000" algn="tl">
                    <a:srgbClr val="000000">
                      <a:alpha val="43137"/>
                    </a:srgbClr>
                  </a:outerShdw>
                </a:effectLst>
              </a:rPr>
              <a:t> </a:t>
            </a:r>
          </a:p>
        </p:txBody>
      </p:sp>
      <p:pic>
        <p:nvPicPr>
          <p:cNvPr id="24578" name="Picture 2" descr="http://3.bp.blogspot.com/_vgfRyQBuNfs/S2_lJsy7KsI/AAAAAAAAA88/KK37O5ktyOk/s400/bible.JPG"/>
          <p:cNvPicPr>
            <a:picLocks noChangeAspect="1" noChangeArrowheads="1"/>
          </p:cNvPicPr>
          <p:nvPr/>
        </p:nvPicPr>
        <p:blipFill>
          <a:blip r:embed="rId2" cstate="print"/>
          <a:srcRect/>
          <a:stretch>
            <a:fillRect/>
          </a:stretch>
        </p:blipFill>
        <p:spPr bwMode="auto">
          <a:xfrm>
            <a:off x="5562600" y="4419600"/>
            <a:ext cx="2971800" cy="199110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style>
          <a:lnRef idx="0">
            <a:schemeClr val="dk1"/>
          </a:lnRef>
          <a:fillRef idx="3">
            <a:schemeClr val="dk1"/>
          </a:fillRef>
          <a:effectRef idx="3">
            <a:schemeClr val="dk1"/>
          </a:effectRef>
          <a:fontRef idx="minor">
            <a:schemeClr val="lt1"/>
          </a:fontRef>
        </p:style>
        <p:txBody>
          <a:bodyPr>
            <a:noAutofit/>
          </a:bodyPr>
          <a:lstStyle/>
          <a:p>
            <a:r>
              <a:rPr lang="en-US" sz="2800" b="1" dirty="0" smtClean="0">
                <a:effectLst>
                  <a:outerShdw blurRad="38100" dist="38100" dir="2700000" algn="tl">
                    <a:srgbClr val="000000">
                      <a:alpha val="43137"/>
                    </a:srgbClr>
                  </a:outerShdw>
                </a:effectLst>
              </a:rPr>
              <a:t>FALSE LOYALTY</a:t>
            </a:r>
            <a:endParaRPr lang="en-US" sz="2800"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228600" y="533400"/>
            <a:ext cx="4572000" cy="533400"/>
          </a:xfrm>
          <a:prstGeom prst="rect">
            <a:avLst/>
          </a:prstGeom>
          <a:solidFill>
            <a:schemeClr val="tx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6" name="Rectangle 5"/>
          <p:cNvSpPr/>
          <p:nvPr/>
        </p:nvSpPr>
        <p:spPr>
          <a:xfrm>
            <a:off x="228600" y="11430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7" name="Rectangle 6"/>
          <p:cNvSpPr/>
          <p:nvPr/>
        </p:nvSpPr>
        <p:spPr>
          <a:xfrm>
            <a:off x="228600" y="1752600"/>
            <a:ext cx="4572000" cy="533400"/>
          </a:xfrm>
          <a:prstGeom prst="rect">
            <a:avLst/>
          </a:prstGeom>
          <a:solidFill>
            <a:srgbClr val="FFFF00"/>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8" name="Rectangle 7"/>
          <p:cNvSpPr/>
          <p:nvPr/>
        </p:nvSpPr>
        <p:spPr>
          <a:xfrm>
            <a:off x="228600" y="23622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9" name="Rectangle 8"/>
          <p:cNvSpPr/>
          <p:nvPr/>
        </p:nvSpPr>
        <p:spPr>
          <a:xfrm>
            <a:off x="228600" y="6019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0" name="Rectangle 9"/>
          <p:cNvSpPr/>
          <p:nvPr/>
        </p:nvSpPr>
        <p:spPr>
          <a:xfrm>
            <a:off x="228600" y="54102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1" name="Rectangle 10"/>
          <p:cNvSpPr/>
          <p:nvPr/>
        </p:nvSpPr>
        <p:spPr>
          <a:xfrm>
            <a:off x="228600" y="48006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2" name="Rectangle 11"/>
          <p:cNvSpPr/>
          <p:nvPr/>
        </p:nvSpPr>
        <p:spPr>
          <a:xfrm>
            <a:off x="228600" y="41910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3" name="Rectangle 12"/>
          <p:cNvSpPr/>
          <p:nvPr/>
        </p:nvSpPr>
        <p:spPr>
          <a:xfrm>
            <a:off x="228600" y="35814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Rectangle 13"/>
          <p:cNvSpPr/>
          <p:nvPr/>
        </p:nvSpPr>
        <p:spPr>
          <a:xfrm>
            <a:off x="228600" y="2971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5" name="Rectangle 14"/>
          <p:cNvSpPr/>
          <p:nvPr/>
        </p:nvSpPr>
        <p:spPr>
          <a:xfrm>
            <a:off x="4953000" y="533400"/>
            <a:ext cx="4038600" cy="6019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TextBox 15"/>
          <p:cNvSpPr txBox="1"/>
          <p:nvPr/>
        </p:nvSpPr>
        <p:spPr>
          <a:xfrm>
            <a:off x="5029200" y="609600"/>
            <a:ext cx="3886200" cy="2923877"/>
          </a:xfrm>
          <a:prstGeom prst="rect">
            <a:avLst/>
          </a:prstGeom>
          <a:noFill/>
        </p:spPr>
        <p:txBody>
          <a:bodyPr wrap="square" rtlCol="0">
            <a:spAutoFit/>
          </a:bodyPr>
          <a:lstStyle/>
          <a:p>
            <a:pPr algn="ctr"/>
            <a:r>
              <a:rPr lang="zh-CN" altLang="en-US" sz="4000" b="1" dirty="0" smtClean="0">
                <a:effectLst>
                  <a:outerShdw blurRad="38100" dist="38100" dir="2700000" algn="tl">
                    <a:srgbClr val="000000">
                      <a:alpha val="43137"/>
                    </a:srgbClr>
                  </a:outerShdw>
                </a:effectLst>
              </a:rPr>
              <a:t>有时我们忠于自己的宗派或导师多过忠于神。</a:t>
            </a:r>
            <a:endParaRPr lang="en-US" sz="4000" b="1" dirty="0" smtClean="0">
              <a:effectLst>
                <a:outerShdw blurRad="38100" dist="38100" dir="2700000" algn="tl">
                  <a:srgbClr val="000000">
                    <a:alpha val="43137"/>
                  </a:srgbClr>
                </a:outerShdw>
              </a:effectLst>
            </a:endParaRPr>
          </a:p>
          <a:p>
            <a:pPr algn="ctr"/>
            <a:endParaRPr lang="en-US" sz="1600" dirty="0" smtClean="0"/>
          </a:p>
          <a:p>
            <a:pPr algn="ctr"/>
            <a:r>
              <a:rPr lang="en-US" sz="1600" dirty="0" smtClean="0"/>
              <a:t>(Sometimes we put our devotion to our denomination or mentors before our devotion to God.)</a:t>
            </a:r>
            <a:endParaRPr lang="en-US" sz="1600" dirty="0">
              <a:effectLst>
                <a:outerShdw blurRad="38100" dist="38100" dir="2700000" algn="tl">
                  <a:srgbClr val="000000">
                    <a:alpha val="43137"/>
                  </a:srgbClr>
                </a:outerShdw>
              </a:effectLst>
              <a:latin typeface="Arial" pitchFamily="34" charset="0"/>
              <a:cs typeface="Arial" pitchFamily="34" charset="0"/>
            </a:endParaRPr>
          </a:p>
        </p:txBody>
      </p:sp>
      <p:sp>
        <p:nvSpPr>
          <p:cNvPr id="17" name="TextBox 16"/>
          <p:cNvSpPr txBox="1"/>
          <p:nvPr/>
        </p:nvSpPr>
        <p:spPr>
          <a:xfrm>
            <a:off x="228600" y="457200"/>
            <a:ext cx="4495800" cy="646331"/>
          </a:xfrm>
          <a:prstGeom prst="rect">
            <a:avLst/>
          </a:prstGeom>
          <a:noFill/>
          <a:ln>
            <a:noFill/>
          </a:ln>
        </p:spPr>
        <p:txBody>
          <a:bodyPr wrap="square" rtlCol="0">
            <a:spAutoFit/>
          </a:bodyPr>
          <a:lstStyle/>
          <a:p>
            <a:r>
              <a:rPr lang="en-US" sz="3600" dirty="0" smtClean="0">
                <a:solidFill>
                  <a:srgbClr val="F1F53D"/>
                </a:solidFill>
                <a:effectLst>
                  <a:outerShdw blurRad="38100" dist="38100" dir="2700000" algn="tl">
                    <a:srgbClr val="000000">
                      <a:alpha val="43137"/>
                    </a:srgbClr>
                  </a:outerShdw>
                </a:effectLst>
              </a:rPr>
              <a:t>1.</a:t>
            </a:r>
            <a:r>
              <a:rPr lang="zh-CN" altLang="en-US" sz="3600" b="1" dirty="0" smtClean="0">
                <a:solidFill>
                  <a:srgbClr val="FFFF00"/>
                </a:solidFill>
                <a:effectLst>
                  <a:outerShdw blurRad="38100" dist="38100" dir="2700000" algn="tl">
                    <a:srgbClr val="000000">
                      <a:alpha val="43137"/>
                    </a:srgbClr>
                  </a:outerShdw>
                </a:effectLst>
              </a:rPr>
              <a:t>骄傲</a:t>
            </a:r>
            <a:endParaRPr lang="en-US" sz="3600" dirty="0">
              <a:solidFill>
                <a:srgbClr val="FFFF00"/>
              </a:solidFill>
              <a:effectLst>
                <a:outerShdw blurRad="38100" dist="38100" dir="2700000" algn="tl">
                  <a:srgbClr val="000000">
                    <a:alpha val="43137"/>
                  </a:srgbClr>
                </a:outerShdw>
              </a:effectLst>
            </a:endParaRPr>
          </a:p>
        </p:txBody>
      </p:sp>
      <p:sp>
        <p:nvSpPr>
          <p:cNvPr id="18" name="TextBox 17"/>
          <p:cNvSpPr txBox="1"/>
          <p:nvPr/>
        </p:nvSpPr>
        <p:spPr>
          <a:xfrm>
            <a:off x="228600" y="10668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2. </a:t>
            </a:r>
            <a:r>
              <a:rPr lang="zh-CN" altLang="en-US" sz="3600" b="1" dirty="0" smtClean="0">
                <a:solidFill>
                  <a:srgbClr val="FFFF00"/>
                </a:solidFill>
                <a:effectLst>
                  <a:outerShdw blurRad="38100" dist="38100" dir="2700000" algn="tl">
                    <a:srgbClr val="000000">
                      <a:alpha val="43137"/>
                    </a:srgbClr>
                  </a:outerShdw>
                </a:effectLst>
              </a:rPr>
              <a:t>懒惰</a:t>
            </a:r>
            <a:r>
              <a:rPr lang="en-US" sz="3600" b="1" dirty="0" smtClean="0">
                <a:solidFill>
                  <a:srgbClr val="FFFF00"/>
                </a:solidFill>
                <a:effectLst>
                  <a:outerShdw blurRad="38100" dist="38100" dir="2700000" algn="tl">
                    <a:srgbClr val="000000">
                      <a:alpha val="43137"/>
                    </a:srgbClr>
                  </a:outerShdw>
                </a:effectLst>
              </a:rPr>
              <a:t> </a:t>
            </a:r>
          </a:p>
        </p:txBody>
      </p:sp>
      <p:sp>
        <p:nvSpPr>
          <p:cNvPr id="19" name="TextBox 18"/>
          <p:cNvSpPr txBox="1"/>
          <p:nvPr/>
        </p:nvSpPr>
        <p:spPr>
          <a:xfrm>
            <a:off x="228600" y="1715869"/>
            <a:ext cx="45720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3. </a:t>
            </a:r>
            <a:r>
              <a:rPr lang="zh-CN" altLang="en-US" sz="3600" b="1" dirty="0" smtClean="0">
                <a:effectLst>
                  <a:outerShdw blurRad="38100" dist="38100" dir="2700000" algn="tl">
                    <a:srgbClr val="000000">
                      <a:alpha val="43137"/>
                    </a:srgbClr>
                  </a:outerShdw>
                </a:effectLst>
              </a:rPr>
              <a:t>愚忠</a:t>
            </a:r>
            <a:r>
              <a:rPr lang="en-US" sz="3600" b="1" dirty="0" smtClean="0">
                <a:effectLst>
                  <a:outerShdw blurRad="38100" dist="38100" dir="2700000" algn="tl">
                    <a:srgbClr val="000000">
                      <a:alpha val="43137"/>
                    </a:srgbClr>
                  </a:outerShdw>
                </a:effectLst>
              </a:rPr>
              <a:t> </a:t>
            </a:r>
          </a:p>
        </p:txBody>
      </p:sp>
      <p:pic>
        <p:nvPicPr>
          <p:cNvPr id="25602" name="Picture 2" descr="http://www.skorks.com/wp-content/uploads/2009/09/mentor.jpg"/>
          <p:cNvPicPr>
            <a:picLocks noChangeAspect="1" noChangeArrowheads="1"/>
          </p:cNvPicPr>
          <p:nvPr/>
        </p:nvPicPr>
        <p:blipFill>
          <a:blip r:embed="rId2" cstate="print"/>
          <a:srcRect/>
          <a:stretch>
            <a:fillRect/>
          </a:stretch>
        </p:blipFill>
        <p:spPr bwMode="auto">
          <a:xfrm>
            <a:off x="5562600" y="4191000"/>
            <a:ext cx="2971800" cy="2228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style>
          <a:lnRef idx="0">
            <a:schemeClr val="dk1"/>
          </a:lnRef>
          <a:fillRef idx="3">
            <a:schemeClr val="dk1"/>
          </a:fillRef>
          <a:effectRef idx="3">
            <a:schemeClr val="dk1"/>
          </a:effectRef>
          <a:fontRef idx="minor">
            <a:schemeClr val="lt1"/>
          </a:fontRef>
        </p:style>
        <p:txBody>
          <a:bodyPr>
            <a:noAutofit/>
          </a:bodyPr>
          <a:lstStyle/>
          <a:p>
            <a:r>
              <a:rPr lang="en-US" sz="2800" b="1" dirty="0" smtClean="0">
                <a:effectLst>
                  <a:outerShdw blurRad="38100" dist="38100" dir="2700000" algn="tl">
                    <a:srgbClr val="000000">
                      <a:alpha val="43137"/>
                    </a:srgbClr>
                  </a:outerShdw>
                </a:effectLst>
              </a:rPr>
              <a:t>EMOTIONALISM</a:t>
            </a:r>
            <a:endParaRPr lang="en-US" sz="2800"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228600" y="533400"/>
            <a:ext cx="4572000" cy="533400"/>
          </a:xfrm>
          <a:prstGeom prst="rect">
            <a:avLst/>
          </a:prstGeom>
          <a:solidFill>
            <a:schemeClr val="tx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6" name="Rectangle 5"/>
          <p:cNvSpPr/>
          <p:nvPr/>
        </p:nvSpPr>
        <p:spPr>
          <a:xfrm>
            <a:off x="228600" y="11430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7" name="Rectangle 6"/>
          <p:cNvSpPr/>
          <p:nvPr/>
        </p:nvSpPr>
        <p:spPr>
          <a:xfrm>
            <a:off x="228600" y="17526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8" name="Rectangle 7"/>
          <p:cNvSpPr/>
          <p:nvPr/>
        </p:nvSpPr>
        <p:spPr>
          <a:xfrm>
            <a:off x="228600" y="2362200"/>
            <a:ext cx="4572000" cy="533400"/>
          </a:xfrm>
          <a:prstGeom prst="rect">
            <a:avLst/>
          </a:prstGeom>
          <a:solidFill>
            <a:srgbClr val="FFFF00"/>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9" name="Rectangle 8"/>
          <p:cNvSpPr/>
          <p:nvPr/>
        </p:nvSpPr>
        <p:spPr>
          <a:xfrm>
            <a:off x="228600" y="6019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0" name="Rectangle 9"/>
          <p:cNvSpPr/>
          <p:nvPr/>
        </p:nvSpPr>
        <p:spPr>
          <a:xfrm>
            <a:off x="228600" y="54102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1" name="Rectangle 10"/>
          <p:cNvSpPr/>
          <p:nvPr/>
        </p:nvSpPr>
        <p:spPr>
          <a:xfrm>
            <a:off x="228600" y="48006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2" name="Rectangle 11"/>
          <p:cNvSpPr/>
          <p:nvPr/>
        </p:nvSpPr>
        <p:spPr>
          <a:xfrm>
            <a:off x="228600" y="41910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3" name="Rectangle 12"/>
          <p:cNvSpPr/>
          <p:nvPr/>
        </p:nvSpPr>
        <p:spPr>
          <a:xfrm>
            <a:off x="228600" y="35814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Rectangle 13"/>
          <p:cNvSpPr/>
          <p:nvPr/>
        </p:nvSpPr>
        <p:spPr>
          <a:xfrm>
            <a:off x="228600" y="2971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5" name="Rectangle 14"/>
          <p:cNvSpPr/>
          <p:nvPr/>
        </p:nvSpPr>
        <p:spPr>
          <a:xfrm>
            <a:off x="4953000" y="533400"/>
            <a:ext cx="4038600" cy="6019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TextBox 15"/>
          <p:cNvSpPr txBox="1"/>
          <p:nvPr/>
        </p:nvSpPr>
        <p:spPr>
          <a:xfrm>
            <a:off x="5029200" y="609600"/>
            <a:ext cx="3886200" cy="4154984"/>
          </a:xfrm>
          <a:prstGeom prst="rect">
            <a:avLst/>
          </a:prstGeom>
          <a:noFill/>
        </p:spPr>
        <p:txBody>
          <a:bodyPr wrap="square" rtlCol="0">
            <a:spAutoFit/>
          </a:bodyPr>
          <a:lstStyle/>
          <a:p>
            <a:pPr algn="ctr"/>
            <a:r>
              <a:rPr lang="zh-CN" altLang="en-US" sz="4000" dirty="0" smtClean="0">
                <a:effectLst>
                  <a:outerShdw blurRad="38100" dist="38100" dir="2700000" algn="tl">
                    <a:srgbClr val="000000">
                      <a:alpha val="43137"/>
                    </a:srgbClr>
                  </a:outerShdw>
                </a:effectLst>
              </a:rPr>
              <a:t>有时只接受那些我们</a:t>
            </a:r>
            <a:r>
              <a:rPr lang="zh-CN" altLang="en-US" sz="4000" b="1" dirty="0" smtClean="0">
                <a:effectLst>
                  <a:outerShdw blurRad="38100" dist="38100" dir="2700000" algn="tl">
                    <a:srgbClr val="000000">
                      <a:alpha val="43137"/>
                    </a:srgbClr>
                  </a:outerShdw>
                </a:effectLst>
              </a:rPr>
              <a:t>感觉</a:t>
            </a:r>
            <a:r>
              <a:rPr lang="zh-CN" altLang="en-US" sz="4000" dirty="0" smtClean="0">
                <a:effectLst>
                  <a:outerShdw blurRad="38100" dist="38100" dir="2700000" algn="tl">
                    <a:srgbClr val="000000">
                      <a:alpha val="43137"/>
                    </a:srgbClr>
                  </a:outerShdw>
                </a:effectLst>
              </a:rPr>
              <a:t>良好的答案。不愿接受那些触犯我们世界观的教义。</a:t>
            </a:r>
            <a:endParaRPr lang="en-US" sz="4000" dirty="0" smtClean="0">
              <a:effectLst>
                <a:outerShdw blurRad="38100" dist="38100" dir="2700000" algn="tl">
                  <a:srgbClr val="000000">
                    <a:alpha val="43137"/>
                  </a:srgbClr>
                </a:outerShdw>
              </a:effectLst>
            </a:endParaRPr>
          </a:p>
          <a:p>
            <a:pPr algn="ctr"/>
            <a:endParaRPr lang="en-US" sz="1600" dirty="0" smtClean="0"/>
          </a:p>
          <a:p>
            <a:pPr algn="ctr"/>
            <a:r>
              <a:rPr lang="en-US" sz="1600" dirty="0" smtClean="0"/>
              <a:t>(Sometimes we will only accept answers we </a:t>
            </a:r>
            <a:r>
              <a:rPr lang="en-US" sz="1600" b="1" dirty="0" smtClean="0"/>
              <a:t>FEEL</a:t>
            </a:r>
            <a:r>
              <a:rPr lang="en-US" sz="1600" dirty="0" smtClean="0"/>
              <a:t> good about.  We won’t accept doctrines that offend our worldview.)</a:t>
            </a:r>
            <a:endParaRPr lang="en-US" sz="1600" dirty="0">
              <a:effectLst>
                <a:outerShdw blurRad="38100" dist="38100" dir="2700000" algn="tl">
                  <a:srgbClr val="000000">
                    <a:alpha val="43137"/>
                  </a:srgbClr>
                </a:outerShdw>
              </a:effectLst>
              <a:latin typeface="Arial" pitchFamily="34" charset="0"/>
              <a:cs typeface="Arial" pitchFamily="34" charset="0"/>
            </a:endParaRPr>
          </a:p>
        </p:txBody>
      </p:sp>
      <p:sp>
        <p:nvSpPr>
          <p:cNvPr id="17" name="TextBox 16"/>
          <p:cNvSpPr txBox="1"/>
          <p:nvPr/>
        </p:nvSpPr>
        <p:spPr>
          <a:xfrm>
            <a:off x="228600" y="457200"/>
            <a:ext cx="4495800" cy="646331"/>
          </a:xfrm>
          <a:prstGeom prst="rect">
            <a:avLst/>
          </a:prstGeom>
          <a:noFill/>
          <a:ln>
            <a:noFill/>
          </a:ln>
        </p:spPr>
        <p:txBody>
          <a:bodyPr wrap="square" rtlCol="0">
            <a:spAutoFit/>
          </a:bodyPr>
          <a:lstStyle/>
          <a:p>
            <a:r>
              <a:rPr lang="en-US" sz="3600" dirty="0" smtClean="0">
                <a:solidFill>
                  <a:srgbClr val="FFFF00"/>
                </a:solidFill>
                <a:effectLst>
                  <a:outerShdw blurRad="38100" dist="38100" dir="2700000" algn="tl">
                    <a:srgbClr val="000000">
                      <a:alpha val="43137"/>
                    </a:srgbClr>
                  </a:outerShdw>
                </a:effectLst>
              </a:rPr>
              <a:t>1.</a:t>
            </a:r>
            <a:r>
              <a:rPr lang="zh-CN" altLang="en-US" sz="3600" b="1" dirty="0" smtClean="0">
                <a:solidFill>
                  <a:srgbClr val="FFFF00"/>
                </a:solidFill>
                <a:effectLst>
                  <a:outerShdw blurRad="38100" dist="38100" dir="2700000" algn="tl">
                    <a:srgbClr val="000000">
                      <a:alpha val="43137"/>
                    </a:srgbClr>
                  </a:outerShdw>
                </a:effectLst>
              </a:rPr>
              <a:t>骄傲</a:t>
            </a:r>
            <a:endParaRPr lang="en-US" sz="3600" dirty="0">
              <a:solidFill>
                <a:srgbClr val="FFFF00"/>
              </a:solidFill>
              <a:effectLst>
                <a:outerShdw blurRad="38100" dist="38100" dir="2700000" algn="tl">
                  <a:srgbClr val="000000">
                    <a:alpha val="43137"/>
                  </a:srgbClr>
                </a:outerShdw>
              </a:effectLst>
            </a:endParaRPr>
          </a:p>
        </p:txBody>
      </p:sp>
      <p:sp>
        <p:nvSpPr>
          <p:cNvPr id="18" name="TextBox 17"/>
          <p:cNvSpPr txBox="1"/>
          <p:nvPr/>
        </p:nvSpPr>
        <p:spPr>
          <a:xfrm>
            <a:off x="228600" y="10668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2. </a:t>
            </a:r>
            <a:r>
              <a:rPr lang="zh-CN" altLang="en-US" sz="3600" b="1" dirty="0" smtClean="0">
                <a:solidFill>
                  <a:srgbClr val="FFFF00"/>
                </a:solidFill>
                <a:effectLst>
                  <a:outerShdw blurRad="38100" dist="38100" dir="2700000" algn="tl">
                    <a:srgbClr val="000000">
                      <a:alpha val="43137"/>
                    </a:srgbClr>
                  </a:outerShdw>
                </a:effectLst>
              </a:rPr>
              <a:t>懒惰</a:t>
            </a:r>
            <a:r>
              <a:rPr lang="en-US" sz="3600" b="1" dirty="0" smtClean="0">
                <a:solidFill>
                  <a:srgbClr val="FFFF00"/>
                </a:solidFill>
                <a:effectLst>
                  <a:outerShdw blurRad="38100" dist="38100" dir="2700000" algn="tl">
                    <a:srgbClr val="000000">
                      <a:alpha val="43137"/>
                    </a:srgbClr>
                  </a:outerShdw>
                </a:effectLst>
              </a:rPr>
              <a:t> </a:t>
            </a:r>
          </a:p>
        </p:txBody>
      </p:sp>
      <p:sp>
        <p:nvSpPr>
          <p:cNvPr id="19" name="TextBox 18"/>
          <p:cNvSpPr txBox="1"/>
          <p:nvPr/>
        </p:nvSpPr>
        <p:spPr>
          <a:xfrm>
            <a:off x="228600" y="1715869"/>
            <a:ext cx="42672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3. </a:t>
            </a:r>
            <a:r>
              <a:rPr lang="zh-CN" altLang="en-US" sz="3600" b="1" dirty="0" smtClean="0">
                <a:solidFill>
                  <a:srgbClr val="FFFF00"/>
                </a:solidFill>
                <a:effectLst>
                  <a:outerShdw blurRad="38100" dist="38100" dir="2700000" algn="tl">
                    <a:srgbClr val="000000">
                      <a:alpha val="43137"/>
                    </a:srgbClr>
                  </a:outerShdw>
                </a:effectLst>
              </a:rPr>
              <a:t>愚忠</a:t>
            </a:r>
            <a:r>
              <a:rPr lang="en-US" sz="3600" b="1" dirty="0" smtClean="0">
                <a:solidFill>
                  <a:srgbClr val="FFFF00"/>
                </a:solidFill>
                <a:effectLst>
                  <a:outerShdw blurRad="38100" dist="38100" dir="2700000" algn="tl">
                    <a:srgbClr val="000000">
                      <a:alpha val="43137"/>
                    </a:srgbClr>
                  </a:outerShdw>
                </a:effectLst>
              </a:rPr>
              <a:t> </a:t>
            </a:r>
          </a:p>
        </p:txBody>
      </p:sp>
      <p:sp>
        <p:nvSpPr>
          <p:cNvPr id="20" name="TextBox 19"/>
          <p:cNvSpPr txBox="1"/>
          <p:nvPr/>
        </p:nvSpPr>
        <p:spPr>
          <a:xfrm>
            <a:off x="228600" y="22860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a:t>
            </a:r>
            <a:r>
              <a:rPr lang="zh-CN" altLang="en-US" sz="3600" b="1" dirty="0" smtClean="0">
                <a:effectLst>
                  <a:outerShdw blurRad="38100" dist="38100" dir="2700000" algn="tl">
                    <a:srgbClr val="000000">
                      <a:alpha val="43137"/>
                    </a:srgbClr>
                  </a:outerShdw>
                </a:effectLst>
              </a:rPr>
              <a:t>情感倾向</a:t>
            </a:r>
            <a:r>
              <a:rPr lang="en-US" sz="3600" b="1" dirty="0" smtClean="0">
                <a:effectLst>
                  <a:outerShdw blurRad="38100" dist="38100" dir="2700000" algn="tl">
                    <a:srgbClr val="000000">
                      <a:alpha val="43137"/>
                    </a:srgbClr>
                  </a:outerShdw>
                </a:effectLst>
              </a:rPr>
              <a:t> </a:t>
            </a:r>
          </a:p>
        </p:txBody>
      </p:sp>
      <p:sp>
        <p:nvSpPr>
          <p:cNvPr id="22" name="TextBox 21"/>
          <p:cNvSpPr txBox="1"/>
          <p:nvPr/>
        </p:nvSpPr>
        <p:spPr>
          <a:xfrm>
            <a:off x="228600" y="28956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3" name="TextBox 22"/>
          <p:cNvSpPr txBox="1"/>
          <p:nvPr/>
        </p:nvSpPr>
        <p:spPr>
          <a:xfrm>
            <a:off x="228600" y="35052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4" name="TextBox 23"/>
          <p:cNvSpPr txBox="1"/>
          <p:nvPr/>
        </p:nvSpPr>
        <p:spPr>
          <a:xfrm>
            <a:off x="228600" y="40386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5" name="TextBox 24"/>
          <p:cNvSpPr txBox="1"/>
          <p:nvPr/>
        </p:nvSpPr>
        <p:spPr>
          <a:xfrm>
            <a:off x="228600" y="47244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6" name="TextBox 25"/>
          <p:cNvSpPr txBox="1"/>
          <p:nvPr/>
        </p:nvSpPr>
        <p:spPr>
          <a:xfrm>
            <a:off x="228600" y="52578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7" name="TextBox 26"/>
          <p:cNvSpPr txBox="1"/>
          <p:nvPr/>
        </p:nvSpPr>
        <p:spPr>
          <a:xfrm>
            <a:off x="228600" y="59436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pic>
        <p:nvPicPr>
          <p:cNvPr id="33796" name="Picture 4" descr="http://carlmosstherapy.com/resources/denial.jpg"/>
          <p:cNvPicPr>
            <a:picLocks noChangeAspect="1" noChangeArrowheads="1"/>
          </p:cNvPicPr>
          <p:nvPr/>
        </p:nvPicPr>
        <p:blipFill>
          <a:blip r:embed="rId2" cstate="print"/>
          <a:srcRect/>
          <a:stretch>
            <a:fillRect/>
          </a:stretch>
        </p:blipFill>
        <p:spPr bwMode="auto">
          <a:xfrm>
            <a:off x="5638800" y="4876800"/>
            <a:ext cx="2819400" cy="15643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style>
          <a:lnRef idx="0">
            <a:schemeClr val="dk1"/>
          </a:lnRef>
          <a:fillRef idx="3">
            <a:schemeClr val="dk1"/>
          </a:fillRef>
          <a:effectRef idx="3">
            <a:schemeClr val="dk1"/>
          </a:effectRef>
          <a:fontRef idx="minor">
            <a:schemeClr val="lt1"/>
          </a:fontRef>
        </p:style>
        <p:txBody>
          <a:bodyPr>
            <a:noAutofit/>
          </a:bodyPr>
          <a:lstStyle/>
          <a:p>
            <a:r>
              <a:rPr lang="en-US" sz="2800" b="1" dirty="0" smtClean="0">
                <a:effectLst>
                  <a:outerShdw blurRad="38100" dist="38100" dir="2700000" algn="tl">
                    <a:srgbClr val="000000">
                      <a:alpha val="43137"/>
                    </a:srgbClr>
                  </a:outerShdw>
                </a:effectLst>
              </a:rPr>
              <a:t>OPINIONATED</a:t>
            </a:r>
            <a:endParaRPr lang="en-US" sz="2800"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228600" y="533400"/>
            <a:ext cx="4572000" cy="533400"/>
          </a:xfrm>
          <a:prstGeom prst="rect">
            <a:avLst/>
          </a:prstGeom>
          <a:solidFill>
            <a:schemeClr val="tx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6" name="Rectangle 5"/>
          <p:cNvSpPr/>
          <p:nvPr/>
        </p:nvSpPr>
        <p:spPr>
          <a:xfrm>
            <a:off x="228600" y="11430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7" name="Rectangle 6"/>
          <p:cNvSpPr/>
          <p:nvPr/>
        </p:nvSpPr>
        <p:spPr>
          <a:xfrm>
            <a:off x="228600" y="17526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8" name="Rectangle 7"/>
          <p:cNvSpPr/>
          <p:nvPr/>
        </p:nvSpPr>
        <p:spPr>
          <a:xfrm>
            <a:off x="228600" y="2362200"/>
            <a:ext cx="4572000" cy="533400"/>
          </a:xfrm>
          <a:prstGeom prst="rect">
            <a:avLst/>
          </a:prstGeom>
          <a:solidFill>
            <a:schemeClr val="tx1"/>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9" name="Rectangle 8"/>
          <p:cNvSpPr/>
          <p:nvPr/>
        </p:nvSpPr>
        <p:spPr>
          <a:xfrm>
            <a:off x="228600" y="60198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0" name="Rectangle 9"/>
          <p:cNvSpPr/>
          <p:nvPr/>
        </p:nvSpPr>
        <p:spPr>
          <a:xfrm>
            <a:off x="228600" y="54102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1" name="Rectangle 10"/>
          <p:cNvSpPr/>
          <p:nvPr/>
        </p:nvSpPr>
        <p:spPr>
          <a:xfrm>
            <a:off x="228600" y="48006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2" name="Rectangle 11"/>
          <p:cNvSpPr/>
          <p:nvPr/>
        </p:nvSpPr>
        <p:spPr>
          <a:xfrm>
            <a:off x="228600" y="41910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3" name="Rectangle 12"/>
          <p:cNvSpPr/>
          <p:nvPr/>
        </p:nvSpPr>
        <p:spPr>
          <a:xfrm>
            <a:off x="228600" y="3581400"/>
            <a:ext cx="4572000" cy="5334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Rectangle 13"/>
          <p:cNvSpPr/>
          <p:nvPr/>
        </p:nvSpPr>
        <p:spPr>
          <a:xfrm>
            <a:off x="228600" y="2971800"/>
            <a:ext cx="4572000" cy="533400"/>
          </a:xfrm>
          <a:prstGeom prst="rect">
            <a:avLst/>
          </a:prstGeom>
          <a:solidFill>
            <a:srgbClr val="FFFF00"/>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5" name="Rectangle 14"/>
          <p:cNvSpPr/>
          <p:nvPr/>
        </p:nvSpPr>
        <p:spPr>
          <a:xfrm>
            <a:off x="4953000" y="533400"/>
            <a:ext cx="4038600" cy="6019800"/>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TextBox 15"/>
          <p:cNvSpPr txBox="1"/>
          <p:nvPr/>
        </p:nvSpPr>
        <p:spPr>
          <a:xfrm>
            <a:off x="5029200" y="609600"/>
            <a:ext cx="3886200" cy="3293209"/>
          </a:xfrm>
          <a:prstGeom prst="rect">
            <a:avLst/>
          </a:prstGeom>
          <a:noFill/>
        </p:spPr>
        <p:txBody>
          <a:bodyPr wrap="square" rtlCol="0">
            <a:spAutoFit/>
          </a:bodyPr>
          <a:lstStyle/>
          <a:p>
            <a:pPr algn="ctr"/>
            <a:r>
              <a:rPr lang="zh-CN" altLang="en-US" sz="4000" b="1" dirty="0" smtClean="0">
                <a:effectLst>
                  <a:outerShdw blurRad="38100" dist="38100" dir="2700000" algn="tl">
                    <a:srgbClr val="000000">
                      <a:alpha val="43137"/>
                    </a:srgbClr>
                  </a:outerShdw>
                </a:effectLst>
              </a:rPr>
              <a:t>对于神自己都沉默的问题，有时我们谈论起来却满带权威。</a:t>
            </a:r>
            <a:endParaRPr lang="en-US" sz="4000" b="1" dirty="0" smtClean="0">
              <a:effectLst>
                <a:outerShdw blurRad="38100" dist="38100" dir="2700000" algn="tl">
                  <a:srgbClr val="000000">
                    <a:alpha val="43137"/>
                  </a:srgbClr>
                </a:outerShdw>
              </a:effectLst>
            </a:endParaRPr>
          </a:p>
          <a:p>
            <a:pPr algn="ctr"/>
            <a:endParaRPr lang="en-US" sz="1600" dirty="0" smtClean="0">
              <a:effectLst>
                <a:outerShdw blurRad="38100" dist="38100" dir="2700000" algn="tl">
                  <a:srgbClr val="000000">
                    <a:alpha val="43137"/>
                  </a:srgbClr>
                </a:outerShdw>
              </a:effectLst>
            </a:endParaRPr>
          </a:p>
          <a:p>
            <a:pPr algn="ctr"/>
            <a:r>
              <a:rPr lang="en-US" sz="1600" dirty="0" smtClean="0">
                <a:effectLst>
                  <a:outerShdw blurRad="38100" dist="38100" dir="2700000" algn="tl">
                    <a:srgbClr val="000000">
                      <a:alpha val="43137"/>
                    </a:srgbClr>
                  </a:outerShdw>
                </a:effectLst>
              </a:rPr>
              <a:t>(</a:t>
            </a:r>
            <a:r>
              <a:rPr lang="en-US" sz="1600" dirty="0" smtClean="0"/>
              <a:t>Sometimes we speak authoritatively when even God is silent on the subject.)</a:t>
            </a:r>
            <a:endParaRPr lang="en-US" sz="1600" dirty="0">
              <a:effectLst>
                <a:outerShdw blurRad="38100" dist="38100" dir="2700000" algn="tl">
                  <a:srgbClr val="000000">
                    <a:alpha val="43137"/>
                  </a:srgbClr>
                </a:outerShdw>
              </a:effectLst>
              <a:latin typeface="Arial" pitchFamily="34" charset="0"/>
              <a:cs typeface="Arial" pitchFamily="34" charset="0"/>
            </a:endParaRPr>
          </a:p>
        </p:txBody>
      </p:sp>
      <p:sp>
        <p:nvSpPr>
          <p:cNvPr id="17" name="TextBox 16"/>
          <p:cNvSpPr txBox="1"/>
          <p:nvPr/>
        </p:nvSpPr>
        <p:spPr>
          <a:xfrm>
            <a:off x="228600" y="457200"/>
            <a:ext cx="4495800" cy="646331"/>
          </a:xfrm>
          <a:prstGeom prst="rect">
            <a:avLst/>
          </a:prstGeom>
          <a:noFill/>
          <a:ln>
            <a:noFill/>
          </a:ln>
        </p:spPr>
        <p:txBody>
          <a:bodyPr wrap="square" rtlCol="0">
            <a:spAutoFit/>
          </a:bodyPr>
          <a:lstStyle/>
          <a:p>
            <a:r>
              <a:rPr lang="en-US" sz="3600" dirty="0" smtClean="0">
                <a:solidFill>
                  <a:srgbClr val="F1F53D"/>
                </a:solidFill>
                <a:effectLst>
                  <a:outerShdw blurRad="38100" dist="38100" dir="2700000" algn="tl">
                    <a:srgbClr val="000000">
                      <a:alpha val="43137"/>
                    </a:srgbClr>
                  </a:outerShdw>
                </a:effectLst>
              </a:rPr>
              <a:t>1.</a:t>
            </a:r>
            <a:r>
              <a:rPr lang="zh-CN" altLang="en-US" sz="3600" b="1" dirty="0" smtClean="0">
                <a:solidFill>
                  <a:srgbClr val="FFFF00"/>
                </a:solidFill>
                <a:effectLst>
                  <a:outerShdw blurRad="38100" dist="38100" dir="2700000" algn="tl">
                    <a:srgbClr val="000000">
                      <a:alpha val="43137"/>
                    </a:srgbClr>
                  </a:outerShdw>
                </a:effectLst>
              </a:rPr>
              <a:t>骄傲</a:t>
            </a:r>
            <a:endParaRPr lang="en-US" sz="3600" dirty="0">
              <a:solidFill>
                <a:srgbClr val="FFFF00"/>
              </a:solidFill>
              <a:effectLst>
                <a:outerShdw blurRad="38100" dist="38100" dir="2700000" algn="tl">
                  <a:srgbClr val="000000">
                    <a:alpha val="43137"/>
                  </a:srgbClr>
                </a:outerShdw>
              </a:effectLst>
            </a:endParaRPr>
          </a:p>
        </p:txBody>
      </p:sp>
      <p:sp>
        <p:nvSpPr>
          <p:cNvPr id="18" name="TextBox 17"/>
          <p:cNvSpPr txBox="1"/>
          <p:nvPr/>
        </p:nvSpPr>
        <p:spPr>
          <a:xfrm>
            <a:off x="228600" y="10668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2. </a:t>
            </a:r>
            <a:r>
              <a:rPr lang="zh-CN" altLang="en-US" sz="3600" b="1" dirty="0" smtClean="0">
                <a:solidFill>
                  <a:srgbClr val="FFFF00"/>
                </a:solidFill>
                <a:effectLst>
                  <a:outerShdw blurRad="38100" dist="38100" dir="2700000" algn="tl">
                    <a:srgbClr val="000000">
                      <a:alpha val="43137"/>
                    </a:srgbClr>
                  </a:outerShdw>
                </a:effectLst>
              </a:rPr>
              <a:t>懒惰</a:t>
            </a:r>
            <a:r>
              <a:rPr lang="en-US" sz="3600" b="1" dirty="0" smtClean="0">
                <a:solidFill>
                  <a:srgbClr val="FFFF00"/>
                </a:solidFill>
                <a:effectLst>
                  <a:outerShdw blurRad="38100" dist="38100" dir="2700000" algn="tl">
                    <a:srgbClr val="000000">
                      <a:alpha val="43137"/>
                    </a:srgbClr>
                  </a:outerShdw>
                </a:effectLst>
              </a:rPr>
              <a:t> </a:t>
            </a:r>
          </a:p>
        </p:txBody>
      </p:sp>
      <p:sp>
        <p:nvSpPr>
          <p:cNvPr id="19" name="TextBox 18"/>
          <p:cNvSpPr txBox="1"/>
          <p:nvPr/>
        </p:nvSpPr>
        <p:spPr>
          <a:xfrm>
            <a:off x="228600" y="1715869"/>
            <a:ext cx="42672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3. </a:t>
            </a:r>
            <a:r>
              <a:rPr lang="zh-CN" altLang="en-US" sz="3600" b="1" dirty="0" smtClean="0">
                <a:solidFill>
                  <a:srgbClr val="FFFF00"/>
                </a:solidFill>
                <a:effectLst>
                  <a:outerShdw blurRad="38100" dist="38100" dir="2700000" algn="tl">
                    <a:srgbClr val="000000">
                      <a:alpha val="43137"/>
                    </a:srgbClr>
                  </a:outerShdw>
                </a:effectLst>
              </a:rPr>
              <a:t>愚忠</a:t>
            </a:r>
            <a:r>
              <a:rPr lang="en-US" sz="3600" b="1" dirty="0" smtClean="0">
                <a:solidFill>
                  <a:srgbClr val="FFFF00"/>
                </a:solidFill>
                <a:effectLst>
                  <a:outerShdw blurRad="38100" dist="38100" dir="2700000" algn="tl">
                    <a:srgbClr val="000000">
                      <a:alpha val="43137"/>
                    </a:srgbClr>
                  </a:outerShdw>
                </a:effectLst>
              </a:rPr>
              <a:t> </a:t>
            </a:r>
          </a:p>
        </p:txBody>
      </p:sp>
      <p:sp>
        <p:nvSpPr>
          <p:cNvPr id="20" name="TextBox 19"/>
          <p:cNvSpPr txBox="1"/>
          <p:nvPr/>
        </p:nvSpPr>
        <p:spPr>
          <a:xfrm>
            <a:off x="228600" y="2286000"/>
            <a:ext cx="4343400" cy="646331"/>
          </a:xfrm>
          <a:prstGeom prst="rect">
            <a:avLst/>
          </a:prstGeom>
          <a:noFill/>
        </p:spPr>
        <p:txBody>
          <a:bodyPr wrap="square" rtlCol="0">
            <a:spAutoFit/>
          </a:bodyPr>
          <a:lstStyle/>
          <a:p>
            <a:r>
              <a:rPr lang="en-US" sz="3600" b="1" dirty="0" smtClean="0">
                <a:solidFill>
                  <a:srgbClr val="FFFF00"/>
                </a:solidFill>
                <a:effectLst>
                  <a:outerShdw blurRad="38100" dist="38100" dir="2700000" algn="tl">
                    <a:srgbClr val="000000">
                      <a:alpha val="43137"/>
                    </a:srgbClr>
                  </a:outerShdw>
                </a:effectLst>
              </a:rPr>
              <a:t>4. </a:t>
            </a:r>
            <a:r>
              <a:rPr lang="zh-CN" altLang="en-US" sz="3600" b="1" dirty="0" smtClean="0">
                <a:solidFill>
                  <a:srgbClr val="FFFF00"/>
                </a:solidFill>
                <a:effectLst>
                  <a:outerShdw blurRad="38100" dist="38100" dir="2700000" algn="tl">
                    <a:srgbClr val="000000">
                      <a:alpha val="43137"/>
                    </a:srgbClr>
                  </a:outerShdw>
                </a:effectLst>
              </a:rPr>
              <a:t>情感倾向</a:t>
            </a:r>
            <a:r>
              <a:rPr lang="en-US" sz="3600" b="1" dirty="0" smtClean="0">
                <a:solidFill>
                  <a:srgbClr val="FFFF00"/>
                </a:solidFill>
                <a:effectLst>
                  <a:outerShdw blurRad="38100" dist="38100" dir="2700000" algn="tl">
                    <a:srgbClr val="000000">
                      <a:alpha val="43137"/>
                    </a:srgbClr>
                  </a:outerShdw>
                </a:effectLst>
              </a:rPr>
              <a:t> </a:t>
            </a:r>
          </a:p>
        </p:txBody>
      </p:sp>
      <p:sp>
        <p:nvSpPr>
          <p:cNvPr id="22" name="TextBox 21"/>
          <p:cNvSpPr txBox="1"/>
          <p:nvPr/>
        </p:nvSpPr>
        <p:spPr>
          <a:xfrm>
            <a:off x="228600" y="28956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5. </a:t>
            </a:r>
            <a:r>
              <a:rPr lang="zh-CN" altLang="en-US" sz="3600" b="1" dirty="0" smtClean="0">
                <a:effectLst>
                  <a:outerShdw blurRad="38100" dist="38100" dir="2700000" algn="tl">
                    <a:srgbClr val="000000">
                      <a:alpha val="43137"/>
                    </a:srgbClr>
                  </a:outerShdw>
                </a:effectLst>
              </a:rPr>
              <a:t>固执己见</a:t>
            </a:r>
            <a:r>
              <a:rPr lang="en-US" sz="3600" b="1" dirty="0" smtClean="0">
                <a:effectLst>
                  <a:outerShdw blurRad="38100" dist="38100" dir="2700000" algn="tl">
                    <a:srgbClr val="000000">
                      <a:alpha val="43137"/>
                    </a:srgbClr>
                  </a:outerShdw>
                </a:effectLst>
              </a:rPr>
              <a:t> </a:t>
            </a:r>
          </a:p>
        </p:txBody>
      </p:sp>
      <p:sp>
        <p:nvSpPr>
          <p:cNvPr id="23" name="TextBox 22"/>
          <p:cNvSpPr txBox="1"/>
          <p:nvPr/>
        </p:nvSpPr>
        <p:spPr>
          <a:xfrm>
            <a:off x="228600" y="35052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4" name="TextBox 23"/>
          <p:cNvSpPr txBox="1"/>
          <p:nvPr/>
        </p:nvSpPr>
        <p:spPr>
          <a:xfrm>
            <a:off x="228600" y="40386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5" name="TextBox 24"/>
          <p:cNvSpPr txBox="1"/>
          <p:nvPr/>
        </p:nvSpPr>
        <p:spPr>
          <a:xfrm>
            <a:off x="228600" y="47244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6" name="TextBox 25"/>
          <p:cNvSpPr txBox="1"/>
          <p:nvPr/>
        </p:nvSpPr>
        <p:spPr>
          <a:xfrm>
            <a:off x="228600" y="52578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sp>
        <p:nvSpPr>
          <p:cNvPr id="27" name="TextBox 26"/>
          <p:cNvSpPr txBox="1"/>
          <p:nvPr/>
        </p:nvSpPr>
        <p:spPr>
          <a:xfrm>
            <a:off x="228600" y="5943600"/>
            <a:ext cx="4343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4. X</a:t>
            </a:r>
          </a:p>
        </p:txBody>
      </p:sp>
      <p:pic>
        <p:nvPicPr>
          <p:cNvPr id="35844" name="Picture 4" descr="http://www.undertheiceberg.com/wp-content/uploads/2008/05/zipped-lip.jpg"/>
          <p:cNvPicPr>
            <a:picLocks noChangeAspect="1" noChangeArrowheads="1"/>
          </p:cNvPicPr>
          <p:nvPr/>
        </p:nvPicPr>
        <p:blipFill>
          <a:blip r:embed="rId2" cstate="print"/>
          <a:srcRect/>
          <a:stretch>
            <a:fillRect/>
          </a:stretch>
        </p:blipFill>
        <p:spPr bwMode="auto">
          <a:xfrm>
            <a:off x="5562600" y="4343400"/>
            <a:ext cx="2743200" cy="20449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3555</TotalTime>
  <Words>4396</Words>
  <Application>Microsoft Office PowerPoint</Application>
  <PresentationFormat>On-screen Show (4:3)</PresentationFormat>
  <Paragraphs>403</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HONEST ANSWERS  to  TOUGH QUESTIONS Part 1</vt:lpstr>
      <vt:lpstr>Slide 2</vt:lpstr>
      <vt:lpstr>为什么我问的每个圣经问题都会得到多种不同的答案？  既然圣经是容易明白的，为什么他们观点不一致呢？</vt:lpstr>
      <vt:lpstr>十大 得到错误答案 的原因</vt:lpstr>
      <vt:lpstr>PRIDE</vt:lpstr>
      <vt:lpstr>LAZINESS</vt:lpstr>
      <vt:lpstr>FALSE LOYALTY</vt:lpstr>
      <vt:lpstr>EMOTIONALISM</vt:lpstr>
      <vt:lpstr>OPINIONATED</vt:lpstr>
      <vt:lpstr>DECONTEXTUALIZING</vt:lpstr>
      <vt:lpstr>BAD HERMENEUTICS</vt:lpstr>
      <vt:lpstr>CULTURAL BLINDERS</vt:lpstr>
      <vt:lpstr>FEAR and DOUBT</vt:lpstr>
      <vt:lpstr>LIMITED GROWTH</vt:lpstr>
      <vt:lpstr>10 Reasons We Get Wrong Answers</vt:lpstr>
      <vt:lpstr> 十大 获得正确答案 的原因</vt:lpstr>
      <vt:lpstr>HUMILITY</vt:lpstr>
      <vt:lpstr>STUDY THE WORD</vt:lpstr>
      <vt:lpstr>DEVOTION TO TRUTH</vt:lpstr>
      <vt:lpstr>LET GOD BE GOD</vt:lpstr>
      <vt:lpstr>“MY OPINION IS…”</vt:lpstr>
      <vt:lpstr>KEEP IT IN CONTEXT</vt:lpstr>
      <vt:lpstr>INTERPRET FIRST</vt:lpstr>
      <vt:lpstr>LOOK FOR THE ORIGINAL SETTING</vt:lpstr>
      <vt:lpstr>TRUTH IS TRUTH</vt:lpstr>
      <vt:lpstr>ENJOY GROWING</vt:lpstr>
      <vt:lpstr>Slide 27</vt:lpstr>
      <vt:lpstr>Slide 28</vt:lpstr>
      <vt:lpstr>第一个问题… First question…</vt:lpstr>
      <vt:lpstr>Slide 30</vt:lpstr>
      <vt:lpstr>Slide 31</vt:lpstr>
      <vt:lpstr>一个稍难的问题</vt:lpstr>
      <vt:lpstr>Slide 33</vt:lpstr>
      <vt:lpstr>Slide 34</vt:lpstr>
      <vt:lpstr>Slide 35</vt:lpstr>
      <vt:lpstr>Slide 36</vt:lpstr>
      <vt:lpstr>Slide 37</vt:lpstr>
      <vt:lpstr>“你们要完全，像你们的天父完全一样。”太5:48 “Be perfect, therefore, as your heavenly Father is perfect.” Matthew 5:48</vt:lpstr>
      <vt:lpstr>几个简短的问题… A few short questions…</vt:lpstr>
      <vt:lpstr>Slide 40</vt:lpstr>
      <vt:lpstr>Slide 41</vt:lpstr>
      <vt:lpstr>Slide 42</vt:lpstr>
      <vt:lpstr>Slide 43</vt:lpstr>
      <vt:lpstr>Slide 44</vt:lpstr>
      <vt:lpstr>认为地狱的审判分层次的看法最初来自意大利诗人但丁1321年的著作《神曲》。在此书里，罗马诗人维吉尔带领但丁寻找他那被撒旦掳去的，失落的爱人。他们穿越九层地狱，根据邪恶程度不断加深，直到撒旦被捆绑的地球中心。在这里，每个罪人因着他所犯的主要罪孽而永受折磨。根据但丁的描写，地狱层次从第一层开始，这里住着一些未受洗却德行高尚的异教徒，直到地狱的中心，专为那些犯了致命大罪——背叛离弃神的人而存留。  The idea of levels of punishment in hell derives primarily from the Divine Comedy written by Dante Alighieri in 1321. In it, the Roman poet Virgil guides Dante to find his lost love, kidnapped by Satan, through the           9 circles of hell which increase in wickedness, and culminate at the center of the earth, where Satan is bound. Each sinner is afflicted for all of eternity by the chief sin he committed. According to Dante, the circles range from the first circle, where dwell the unbaptized yet virtuous pagans, to the very center of hell reserved for those who have committed the ultimate sin—treachery against God. </vt:lpstr>
      <vt:lpstr>圣经没有明确提到地狱有层次， 但可能在以下地方暗示了审判的层次… But Scripture might possibly also allude to degrees of punishment  in…</vt:lpstr>
      <vt:lpstr>Slide 47</vt:lpstr>
      <vt:lpstr>谢谢 </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toonups</dc:creator>
  <cp:lastModifiedBy>Shulan</cp:lastModifiedBy>
  <cp:revision>199</cp:revision>
  <dcterms:created xsi:type="dcterms:W3CDTF">2010-07-13T23:28:12Z</dcterms:created>
  <dcterms:modified xsi:type="dcterms:W3CDTF">2020-07-27T21:52:00Z</dcterms:modified>
</cp:coreProperties>
</file>