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98" r:id="rId3"/>
    <p:sldId id="334" r:id="rId4"/>
    <p:sldId id="399" r:id="rId5"/>
    <p:sldId id="319" r:id="rId6"/>
    <p:sldId id="320" r:id="rId7"/>
    <p:sldId id="341" r:id="rId8"/>
    <p:sldId id="386" r:id="rId9"/>
    <p:sldId id="395" r:id="rId10"/>
    <p:sldId id="390" r:id="rId11"/>
    <p:sldId id="400" r:id="rId12"/>
    <p:sldId id="401" r:id="rId13"/>
    <p:sldId id="392" r:id="rId14"/>
    <p:sldId id="402" r:id="rId15"/>
    <p:sldId id="393" r:id="rId16"/>
    <p:sldId id="394" r:id="rId17"/>
    <p:sldId id="389" r:id="rId18"/>
    <p:sldId id="396" r:id="rId19"/>
    <p:sldId id="372" r:id="rId20"/>
    <p:sldId id="411" r:id="rId21"/>
    <p:sldId id="410" r:id="rId22"/>
    <p:sldId id="412" r:id="rId23"/>
    <p:sldId id="373" r:id="rId24"/>
    <p:sldId id="397" r:id="rId25"/>
    <p:sldId id="374" r:id="rId26"/>
    <p:sldId id="403" r:id="rId27"/>
    <p:sldId id="404" r:id="rId28"/>
    <p:sldId id="413" r:id="rId29"/>
    <p:sldId id="414" r:id="rId30"/>
    <p:sldId id="415" r:id="rId31"/>
    <p:sldId id="417" r:id="rId32"/>
    <p:sldId id="418" r:id="rId33"/>
    <p:sldId id="388" r:id="rId34"/>
    <p:sldId id="377" r:id="rId35"/>
    <p:sldId id="378" r:id="rId36"/>
    <p:sldId id="406" r:id="rId37"/>
    <p:sldId id="40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E00"/>
    <a:srgbClr val="996633"/>
    <a:srgbClr val="2B2137"/>
    <a:srgbClr val="4437F3"/>
    <a:srgbClr val="FFFF66"/>
    <a:srgbClr val="43FF43"/>
    <a:srgbClr val="00FF00"/>
    <a:srgbClr val="003300"/>
    <a:srgbClr val="0000FF"/>
    <a:srgbClr val="66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BEFFB-D075-4A80-A3E1-3053C053F2BF}"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0BEFFB-D075-4A80-A3E1-3053C053F2BF}" type="datetimeFigureOut">
              <a:rPr lang="en-US" smtClean="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0BEFFB-D075-4A80-A3E1-3053C053F2BF}" type="datetimeFigureOut">
              <a:rPr lang="en-US" smtClean="0"/>
              <a:pPr/>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0BEFFB-D075-4A80-A3E1-3053C053F2BF}" type="datetimeFigureOut">
              <a:rPr lang="en-US" smtClean="0"/>
              <a:pPr/>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BEFFB-D075-4A80-A3E1-3053C053F2BF}" type="datetimeFigureOut">
              <a:rPr lang="en-US" smtClean="0"/>
              <a:pPr/>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EFFB-D075-4A80-A3E1-3053C053F2BF}" type="datetimeFigureOut">
              <a:rPr lang="en-US" smtClean="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EFFB-D075-4A80-A3E1-3053C053F2BF}" type="datetimeFigureOut">
              <a:rPr lang="en-US" smtClean="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BEFFB-D075-4A80-A3E1-3053C053F2BF}" type="datetimeFigureOut">
              <a:rPr lang="en-US" smtClean="0"/>
              <a:pPr/>
              <a:t>8/17/2020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67119-FA63-4D00-93C5-D404FCAC466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bible.logos.com/passage/niv/1%20Corinthians%2010.3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049962"/>
          </a:xfrm>
        </p:spPr>
        <p:txBody>
          <a:bodyPr>
            <a:normAutofit/>
          </a:bodyPr>
          <a:lstStyle/>
          <a:p>
            <a:r>
              <a:rPr lang="en-US" sz="6000" b="1" spc="50" dirty="0" smtClean="0">
                <a:ln w="11430"/>
                <a:effectLst>
                  <a:outerShdw blurRad="76200" dist="50800" dir="5400000" algn="tl" rotWithShape="0">
                    <a:srgbClr val="000000">
                      <a:alpha val="65000"/>
                    </a:srgbClr>
                  </a:outerShdw>
                </a:effectLst>
                <a:latin typeface="Arial Black" pitchFamily="34" charset="0"/>
              </a:rPr>
              <a:t>HONEST ANSWERS </a:t>
            </a:r>
            <a:br>
              <a:rPr lang="en-US" sz="6000" b="1" spc="50" dirty="0" smtClean="0">
                <a:ln w="11430"/>
                <a:effectLst>
                  <a:outerShdw blurRad="76200" dist="50800" dir="5400000" algn="tl" rotWithShape="0">
                    <a:srgbClr val="000000">
                      <a:alpha val="65000"/>
                    </a:srgbClr>
                  </a:outerShdw>
                </a:effectLst>
                <a:latin typeface="Arial Black" pitchFamily="34" charset="0"/>
              </a:rPr>
            </a:br>
            <a:r>
              <a:rPr lang="en-US" sz="6000" b="1" spc="50" dirty="0" smtClean="0">
                <a:ln w="11430"/>
                <a:effectLst>
                  <a:outerShdw blurRad="76200" dist="50800" dir="5400000" algn="tl" rotWithShape="0">
                    <a:srgbClr val="000000">
                      <a:alpha val="65000"/>
                    </a:srgbClr>
                  </a:outerShdw>
                </a:effectLst>
                <a:latin typeface="Arial Black" pitchFamily="34" charset="0"/>
              </a:rPr>
              <a:t>to </a:t>
            </a:r>
            <a:br>
              <a:rPr lang="en-US" sz="6000" b="1" spc="50" dirty="0" smtClean="0">
                <a:ln w="11430"/>
                <a:effectLst>
                  <a:outerShdw blurRad="76200" dist="50800" dir="5400000" algn="tl" rotWithShape="0">
                    <a:srgbClr val="000000">
                      <a:alpha val="65000"/>
                    </a:srgbClr>
                  </a:outerShdw>
                </a:effectLst>
                <a:latin typeface="Arial Black" pitchFamily="34" charset="0"/>
              </a:rPr>
            </a:br>
            <a:r>
              <a:rPr lang="en-US" sz="6000" b="1" spc="50" dirty="0" smtClean="0">
                <a:ln w="11430"/>
                <a:effectLst>
                  <a:outerShdw blurRad="76200" dist="50800" dir="5400000" algn="tl" rotWithShape="0">
                    <a:srgbClr val="000000">
                      <a:alpha val="65000"/>
                    </a:srgbClr>
                  </a:outerShdw>
                </a:effectLst>
                <a:latin typeface="Arial Black" pitchFamily="34" charset="0"/>
              </a:rPr>
              <a:t>TOUGH QUESTIONS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br>
            <a:r>
              <a:rPr lang="en-US" sz="9600" dirty="0" smtClean="0">
                <a:latin typeface="Arial Black" pitchFamily="34" charset="0"/>
              </a:rPr>
              <a:t>Part </a:t>
            </a:r>
            <a:r>
              <a:rPr lang="en-US" sz="9600" dirty="0" smtClean="0">
                <a:effectLst>
                  <a:outerShdw blurRad="38100" dist="38100" dir="2700000" algn="tl">
                    <a:srgbClr val="000000">
                      <a:alpha val="43137"/>
                    </a:srgbClr>
                  </a:outerShdw>
                </a:effectLst>
                <a:latin typeface="Arial Black" pitchFamily="34" charset="0"/>
                <a:sym typeface="Wingdings"/>
              </a:rPr>
              <a:t>4</a:t>
            </a:r>
            <a:endParaRPr lang="en-US" sz="9600" dirty="0">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China Yuan Renminbi – CNY Definition"/>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67586" name="Rectangle 2"/>
          <p:cNvSpPr>
            <a:spLocks noChangeArrowheads="1"/>
          </p:cNvSpPr>
          <p:nvPr/>
        </p:nvSpPr>
        <p:spPr bwMode="auto">
          <a:xfrm>
            <a:off x="0" y="806679"/>
            <a:ext cx="9144000" cy="1600438"/>
          </a:xfrm>
          <a:prstGeom prst="rect">
            <a:avLst/>
          </a:prstGeom>
          <a:solidFill>
            <a:schemeClr val="tx1">
              <a:lumMod val="85000"/>
              <a:lumOff val="15000"/>
            </a:schemeClr>
          </a:solidFill>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zh-CN" altLang="en-US" sz="8000" dirty="0" smtClean="0">
                <a:ln w="18415" cmpd="sng">
                  <a:solidFill>
                    <a:srgbClr val="FFFFFF"/>
                  </a:solidFill>
                  <a:prstDash val="solid"/>
                </a:ln>
                <a:solidFill>
                  <a:srgbClr val="FFFFFF"/>
                </a:solidFill>
              </a:rPr>
              <a:t>牧师该拿工资吗？</a:t>
            </a:r>
            <a:endParaRPr lang="en-US" altLang="zh-CN" sz="8000" dirty="0" smtClean="0">
              <a:ln w="18415" cmpd="sng">
                <a:solidFill>
                  <a:srgbClr val="FFFFFF"/>
                </a:solidFill>
                <a:prstDash val="solid"/>
              </a:ln>
              <a:solidFill>
                <a:srgbClr val="FFFFFF"/>
              </a:solidFill>
            </a:endParaRP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SHOULD PASTORS BE PAID?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B2137"/>
        </a:solidFill>
        <a:effectLst/>
      </p:bgPr>
    </p:bg>
    <p:spTree>
      <p:nvGrpSpPr>
        <p:cNvPr id="1" name=""/>
        <p:cNvGrpSpPr/>
        <p:nvPr/>
      </p:nvGrpSpPr>
      <p:grpSpPr>
        <a:xfrm>
          <a:off x="0" y="0"/>
          <a:ext cx="0" cy="0"/>
          <a:chOff x="0" y="0"/>
          <a:chExt cx="0" cy="0"/>
        </a:xfrm>
      </p:grpSpPr>
      <p:sp>
        <p:nvSpPr>
          <p:cNvPr id="7" name="Rectangle 6"/>
          <p:cNvSpPr/>
          <p:nvPr/>
        </p:nvSpPr>
        <p:spPr>
          <a:xfrm>
            <a:off x="152400" y="228600"/>
            <a:ext cx="8915400" cy="6247864"/>
          </a:xfrm>
          <a:prstGeom prst="rect">
            <a:avLst/>
          </a:prstGeom>
        </p:spPr>
        <p:txBody>
          <a:bodyPr wrap="square">
            <a:spAutoFit/>
          </a:bodyPr>
          <a:lstStyle/>
          <a:p>
            <a:pPr marL="284163" indent="-284163"/>
            <a:r>
              <a:rPr lang="zh-CN" altLang="en-US" sz="4000" b="1" u="sng" dirty="0" smtClean="0">
                <a:solidFill>
                  <a:srgbClr val="FFFF00"/>
                </a:solidFill>
                <a:latin typeface="Arial Narrow" pitchFamily="34" charset="0"/>
              </a:rPr>
              <a:t>他们的价值高于你所付工资。                                                    </a:t>
            </a:r>
            <a:endParaRPr lang="en-US" altLang="zh-CN" sz="4000" b="1" u="sng" dirty="0" smtClean="0">
              <a:solidFill>
                <a:srgbClr val="FFFF00"/>
              </a:solidFill>
              <a:latin typeface="Arial Narrow" pitchFamily="34" charset="0"/>
            </a:endParaRPr>
          </a:p>
          <a:p>
            <a:pPr marL="688975"/>
            <a:r>
              <a:rPr lang="zh-CN" altLang="en-US" sz="4000" dirty="0" smtClean="0">
                <a:solidFill>
                  <a:srgbClr val="FFFF00"/>
                </a:solidFill>
                <a:latin typeface="Arial Narrow" pitchFamily="34" charset="0"/>
              </a:rPr>
              <a:t>提前</a:t>
            </a:r>
            <a:r>
              <a:rPr lang="en-US" altLang="zh-CN" sz="4000" dirty="0" smtClean="0">
                <a:solidFill>
                  <a:srgbClr val="FFFF00"/>
                </a:solidFill>
                <a:latin typeface="Arial Narrow" pitchFamily="34" charset="0"/>
              </a:rPr>
              <a:t>5:17-18: </a:t>
            </a:r>
            <a:r>
              <a:rPr lang="zh-CN" altLang="en-US" sz="4000" dirty="0" smtClean="0">
                <a:solidFill>
                  <a:srgbClr val="FFFF00"/>
                </a:solidFill>
                <a:latin typeface="Arial Narrow" pitchFamily="34" charset="0"/>
              </a:rPr>
              <a:t>那善于管理教会的长老，当以为配受    </a:t>
            </a:r>
            <a:r>
              <a:rPr lang="zh-CN" altLang="en-US" sz="4000" b="1" u="sng" dirty="0" smtClean="0">
                <a:solidFill>
                  <a:srgbClr val="FFFF00"/>
                </a:solidFill>
                <a:latin typeface="Arial Narrow" pitchFamily="34" charset="0"/>
              </a:rPr>
              <a:t>加倍地敬奉。</a:t>
            </a:r>
            <a:r>
              <a:rPr lang="zh-CN" altLang="en-US" sz="4000" dirty="0" smtClean="0">
                <a:solidFill>
                  <a:srgbClr val="FFFF00"/>
                </a:solidFill>
                <a:latin typeface="Arial Narrow" pitchFamily="34" charset="0"/>
              </a:rPr>
              <a:t>那劳苦传道教导人的，更当如此。 </a:t>
            </a:r>
            <a:r>
              <a:rPr lang="en-US" altLang="zh-CN" sz="4000" dirty="0" smtClean="0">
                <a:solidFill>
                  <a:srgbClr val="FFFF00"/>
                </a:solidFill>
                <a:latin typeface="Arial Narrow" pitchFamily="34" charset="0"/>
              </a:rPr>
              <a:t>        </a:t>
            </a:r>
          </a:p>
          <a:p>
            <a:pPr marL="688975"/>
            <a:r>
              <a:rPr lang="zh-CN" altLang="en-US" sz="4000" dirty="0" smtClean="0">
                <a:solidFill>
                  <a:srgbClr val="FFFF00"/>
                </a:solidFill>
                <a:latin typeface="Arial Narrow" pitchFamily="34" charset="0"/>
              </a:rPr>
              <a:t>因为经上说，牛在场上踹谷的时候，不可笼住 它的嘴。又说，工人得工价是应当的。</a:t>
            </a:r>
            <a:endParaRPr lang="en-US" sz="4000" dirty="0" smtClean="0">
              <a:solidFill>
                <a:srgbClr val="FFFF00"/>
              </a:solidFill>
              <a:latin typeface="Arial Narrow" pitchFamily="34" charset="0"/>
            </a:endParaRPr>
          </a:p>
          <a:p>
            <a:pPr marL="284163" indent="-284163"/>
            <a:endParaRPr lang="en-US" sz="2000" b="1" u="sng" dirty="0" smtClean="0">
              <a:solidFill>
                <a:schemeClr val="bg1"/>
              </a:solidFill>
              <a:latin typeface="Arial Narrow" pitchFamily="34" charset="0"/>
            </a:endParaRPr>
          </a:p>
          <a:p>
            <a:pPr marL="284163" indent="-284163"/>
            <a:r>
              <a:rPr lang="en-US" sz="2000" b="1" u="sng" dirty="0" smtClean="0">
                <a:solidFill>
                  <a:schemeClr val="bg1"/>
                </a:solidFill>
                <a:latin typeface="Arial Narrow" pitchFamily="34" charset="0"/>
              </a:rPr>
              <a:t>They are worthy of more than you pay them</a:t>
            </a:r>
          </a:p>
          <a:p>
            <a:pPr marL="741363" lvl="1" indent="-284163">
              <a:buFont typeface="Arial" charset="0"/>
              <a:buChar char="•"/>
            </a:pPr>
            <a:r>
              <a:rPr lang="en-US" sz="2000" dirty="0" smtClean="0">
                <a:solidFill>
                  <a:schemeClr val="bg1"/>
                </a:solidFill>
                <a:latin typeface="Arial Narrow" pitchFamily="34" charset="0"/>
              </a:rPr>
              <a:t>1 Tim. 5:17-18 </a:t>
            </a:r>
            <a:r>
              <a:rPr lang="en-US" sz="2000" dirty="0" smtClean="0">
                <a:solidFill>
                  <a:schemeClr val="bg1"/>
                </a:solidFill>
              </a:rPr>
              <a:t> </a:t>
            </a:r>
            <a:r>
              <a:rPr lang="en-US" sz="2000" baseline="30000" dirty="0" smtClean="0">
                <a:solidFill>
                  <a:schemeClr val="bg1"/>
                </a:solidFill>
              </a:rPr>
              <a:t>”</a:t>
            </a:r>
            <a:r>
              <a:rPr lang="en-US" sz="2000" dirty="0" smtClean="0">
                <a:solidFill>
                  <a:schemeClr val="bg1"/>
                </a:solidFill>
              </a:rPr>
              <a:t>Let the elders that rule well be counted worthy of double  honor </a:t>
            </a:r>
            <a:r>
              <a:rPr lang="en-US" sz="2000" b="1" i="1" dirty="0" smtClean="0">
                <a:solidFill>
                  <a:srgbClr val="FFFF00"/>
                </a:solidFill>
              </a:rPr>
              <a:t>(</a:t>
            </a:r>
            <a:r>
              <a:rPr lang="en-US" sz="2000" b="1" i="1" dirty="0" err="1" smtClean="0">
                <a:solidFill>
                  <a:srgbClr val="FFFF00"/>
                </a:solidFill>
              </a:rPr>
              <a:t>honerarium</a:t>
            </a:r>
            <a:r>
              <a:rPr lang="en-US" sz="2000" b="1" i="1" dirty="0" smtClean="0">
                <a:solidFill>
                  <a:srgbClr val="FFFF00"/>
                </a:solidFill>
              </a:rPr>
              <a:t>: financial pay</a:t>
            </a:r>
            <a:r>
              <a:rPr lang="en-US" sz="2000" b="1" dirty="0" smtClean="0">
                <a:solidFill>
                  <a:srgbClr val="FFFF00"/>
                </a:solidFill>
              </a:rPr>
              <a:t>), </a:t>
            </a:r>
            <a:r>
              <a:rPr lang="en-US" sz="2000" dirty="0" smtClean="0">
                <a:solidFill>
                  <a:schemeClr val="bg1"/>
                </a:solidFill>
              </a:rPr>
              <a:t>especially they who labor in the word    and doctrine. For the scripture saith, thou shalt not muzzle the ox that     treads out the corn. And, The laborer is worthy of his reward.”</a:t>
            </a:r>
            <a:endParaRPr lang="en-US" sz="2400" dirty="0" smtClean="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B2137"/>
        </a:solidFill>
        <a:effectLst/>
      </p:bgPr>
    </p:bg>
    <p:spTree>
      <p:nvGrpSpPr>
        <p:cNvPr id="1" name=""/>
        <p:cNvGrpSpPr/>
        <p:nvPr/>
      </p:nvGrpSpPr>
      <p:grpSpPr>
        <a:xfrm>
          <a:off x="0" y="0"/>
          <a:ext cx="0" cy="0"/>
          <a:chOff x="0" y="0"/>
          <a:chExt cx="0" cy="0"/>
        </a:xfrm>
      </p:grpSpPr>
      <p:sp>
        <p:nvSpPr>
          <p:cNvPr id="7" name="Rectangle 6"/>
          <p:cNvSpPr/>
          <p:nvPr/>
        </p:nvSpPr>
        <p:spPr>
          <a:xfrm>
            <a:off x="228600" y="750868"/>
            <a:ext cx="8686800" cy="4647426"/>
          </a:xfrm>
          <a:prstGeom prst="rect">
            <a:avLst/>
          </a:prstGeom>
        </p:spPr>
        <p:txBody>
          <a:bodyPr wrap="square">
            <a:spAutoFit/>
          </a:bodyPr>
          <a:lstStyle/>
          <a:p>
            <a:pPr marL="284163" indent="-284163" algn="ctr"/>
            <a:r>
              <a:rPr lang="zh-CN" altLang="en-US" sz="5400" b="1" u="sng" dirty="0" smtClean="0">
                <a:solidFill>
                  <a:srgbClr val="FFFF00"/>
                </a:solidFill>
                <a:latin typeface="Arial Narrow" pitchFamily="34" charset="0"/>
              </a:rPr>
              <a:t>讲道人该由那些受教和听道的人支付工价</a:t>
            </a:r>
            <a:r>
              <a:rPr lang="en-US" altLang="zh-CN" sz="5400" b="1" u="sng" dirty="0" smtClean="0">
                <a:solidFill>
                  <a:srgbClr val="FFFF00"/>
                </a:solidFill>
                <a:latin typeface="Arial Narrow" pitchFamily="34" charset="0"/>
              </a:rPr>
              <a:t>.</a:t>
            </a:r>
          </a:p>
          <a:p>
            <a:pPr marL="284163" indent="-284163" algn="ctr"/>
            <a:r>
              <a:rPr lang="zh-CN" altLang="en-US" sz="5400" dirty="0" smtClean="0">
                <a:solidFill>
                  <a:srgbClr val="FFFF00"/>
                </a:solidFill>
                <a:latin typeface="Arial Narrow" pitchFamily="34" charset="0"/>
              </a:rPr>
              <a:t>林前</a:t>
            </a:r>
            <a:r>
              <a:rPr lang="en-US" altLang="zh-CN" sz="5400" dirty="0" smtClean="0">
                <a:solidFill>
                  <a:srgbClr val="FFFF00"/>
                </a:solidFill>
                <a:latin typeface="Arial Narrow" pitchFamily="34" charset="0"/>
              </a:rPr>
              <a:t>9:14: </a:t>
            </a:r>
            <a:r>
              <a:rPr lang="zh-CN" altLang="en-US" sz="5400" dirty="0" smtClean="0">
                <a:solidFill>
                  <a:srgbClr val="FFFF00"/>
                </a:solidFill>
                <a:latin typeface="Arial Narrow" pitchFamily="34" charset="0"/>
              </a:rPr>
              <a:t>主也是这样命定，叫传福音的靠着福音养生。</a:t>
            </a:r>
            <a:endParaRPr lang="en-US" sz="5400" dirty="0" smtClean="0">
              <a:solidFill>
                <a:srgbClr val="FFFF00"/>
              </a:solidFill>
              <a:latin typeface="Arial Narrow" pitchFamily="34" charset="0"/>
            </a:endParaRPr>
          </a:p>
          <a:p>
            <a:pPr marL="284163" indent="-284163"/>
            <a:endParaRPr lang="en-US" sz="2000" dirty="0" smtClean="0">
              <a:solidFill>
                <a:schemeClr val="bg1"/>
              </a:solidFill>
              <a:latin typeface="Arial Narrow" pitchFamily="34" charset="0"/>
            </a:endParaRPr>
          </a:p>
          <a:p>
            <a:pPr marL="284163" indent="-284163"/>
            <a:r>
              <a:rPr lang="en-US" sz="2000" dirty="0" smtClean="0">
                <a:solidFill>
                  <a:schemeClr val="bg1"/>
                </a:solidFill>
                <a:latin typeface="Arial Narrow" pitchFamily="34" charset="0"/>
              </a:rPr>
              <a:t> </a:t>
            </a:r>
            <a:r>
              <a:rPr lang="en-US" sz="2000" b="1" u="sng" dirty="0" smtClean="0">
                <a:solidFill>
                  <a:schemeClr val="bg1"/>
                </a:solidFill>
                <a:latin typeface="Arial Narrow" pitchFamily="34" charset="0"/>
              </a:rPr>
              <a:t>Preachers are to be paid by those who listen and learn</a:t>
            </a:r>
          </a:p>
          <a:p>
            <a:pPr marL="284163" indent="-284163"/>
            <a:r>
              <a:rPr lang="en-US" sz="2000" b="1" dirty="0" smtClean="0">
                <a:solidFill>
                  <a:schemeClr val="bg1"/>
                </a:solidFill>
                <a:latin typeface="Arial Narrow" pitchFamily="34" charset="0"/>
              </a:rPr>
              <a:t>	</a:t>
            </a:r>
            <a:r>
              <a:rPr lang="en-US" sz="2000" b="1" dirty="0" smtClean="0">
                <a:solidFill>
                  <a:schemeClr val="bg1"/>
                </a:solidFill>
              </a:rPr>
              <a:t>1 Corinthians 9:14 </a:t>
            </a:r>
            <a:r>
              <a:rPr lang="en-US" sz="2000" dirty="0" smtClean="0">
                <a:solidFill>
                  <a:schemeClr val="bg1"/>
                </a:solidFill>
              </a:rPr>
              <a:t> “</a:t>
            </a:r>
            <a:r>
              <a:rPr lang="en-US" sz="2000" i="1" dirty="0" smtClean="0">
                <a:solidFill>
                  <a:schemeClr val="bg1"/>
                </a:solidFill>
              </a:rPr>
              <a:t>In the same way, the Lord ordered that those who preach     the Good News should be supported by those who benefit from it.</a:t>
            </a:r>
            <a:r>
              <a:rPr lang="en-US" sz="2000" dirty="0" smtClean="0">
                <a:solidFill>
                  <a:schemeClr val="bg1"/>
                </a:solidFill>
              </a:rPr>
              <a:t>”</a:t>
            </a:r>
            <a:endParaRPr lang="en-US" sz="2400" dirty="0" smtClean="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2137"/>
        </a:solidFill>
        <a:effectLst/>
      </p:bgPr>
    </p:bg>
    <p:spTree>
      <p:nvGrpSpPr>
        <p:cNvPr id="1" name=""/>
        <p:cNvGrpSpPr/>
        <p:nvPr/>
      </p:nvGrpSpPr>
      <p:grpSpPr>
        <a:xfrm>
          <a:off x="0" y="0"/>
          <a:ext cx="0" cy="0"/>
          <a:chOff x="0" y="0"/>
          <a:chExt cx="0" cy="0"/>
        </a:xfrm>
      </p:grpSpPr>
      <p:sp>
        <p:nvSpPr>
          <p:cNvPr id="7" name="Rectangle 6"/>
          <p:cNvSpPr/>
          <p:nvPr/>
        </p:nvSpPr>
        <p:spPr>
          <a:xfrm>
            <a:off x="76200" y="170557"/>
            <a:ext cx="9067800" cy="6001643"/>
          </a:xfrm>
          <a:prstGeom prst="rect">
            <a:avLst/>
          </a:prstGeom>
        </p:spPr>
        <p:txBody>
          <a:bodyPr wrap="square">
            <a:spAutoFit/>
          </a:bodyPr>
          <a:lstStyle/>
          <a:p>
            <a:pPr marL="284163" indent="-284163"/>
            <a:r>
              <a:rPr lang="zh-CN" altLang="en-US" sz="3600" b="1" u="sng" dirty="0" smtClean="0">
                <a:solidFill>
                  <a:srgbClr val="FFFF00"/>
                </a:solidFill>
                <a:latin typeface="Arial Narrow" pitchFamily="34" charset="0"/>
              </a:rPr>
              <a:t>他的妻子不必工作</a:t>
            </a:r>
            <a:r>
              <a:rPr lang="en-US" altLang="zh-CN" sz="3600" b="1" u="sng" dirty="0" smtClean="0">
                <a:solidFill>
                  <a:srgbClr val="FFFF00"/>
                </a:solidFill>
                <a:latin typeface="Arial Narrow" pitchFamily="34" charset="0"/>
              </a:rPr>
              <a:t>, </a:t>
            </a:r>
            <a:r>
              <a:rPr lang="zh-CN" altLang="en-US" sz="3600" b="1" u="sng" dirty="0" smtClean="0">
                <a:solidFill>
                  <a:srgbClr val="FFFF00"/>
                </a:solidFill>
                <a:latin typeface="Arial Narrow" pitchFamily="34" charset="0"/>
              </a:rPr>
              <a:t>能与她丈夫一起服事</a:t>
            </a:r>
            <a:r>
              <a:rPr lang="zh-CN" altLang="en-US" sz="3600" b="1" dirty="0" smtClean="0">
                <a:solidFill>
                  <a:srgbClr val="FFFF00"/>
                </a:solidFill>
                <a:latin typeface="Arial Narrow" pitchFamily="34" charset="0"/>
              </a:rPr>
              <a:t>。林前</a:t>
            </a:r>
            <a:r>
              <a:rPr lang="en-US" altLang="zh-CN" sz="3600" b="1" dirty="0" smtClean="0">
                <a:solidFill>
                  <a:srgbClr val="FFFF00"/>
                </a:solidFill>
                <a:latin typeface="Arial Narrow" pitchFamily="34" charset="0"/>
              </a:rPr>
              <a:t>9:5:  </a:t>
            </a:r>
            <a:r>
              <a:rPr lang="zh-CN" altLang="en-US" sz="3600" b="1" dirty="0" smtClean="0">
                <a:solidFill>
                  <a:srgbClr val="FFFF00"/>
                </a:solidFill>
                <a:latin typeface="Arial Narrow" pitchFamily="34" charset="0"/>
              </a:rPr>
              <a:t>难道我们没有权柄娶信主的姊妹为妻，带着一同往来，仿佛其余的使徒，     和主的弟兄， 并矶法一样吗？</a:t>
            </a:r>
            <a:endParaRPr lang="en-US" sz="3600" b="1" dirty="0" smtClean="0">
              <a:solidFill>
                <a:srgbClr val="FFFF00"/>
              </a:solidFill>
              <a:latin typeface="Arial Narrow" pitchFamily="34" charset="0"/>
            </a:endParaRPr>
          </a:p>
          <a:p>
            <a:endParaRPr lang="en-US" sz="2000" b="1" u="sng" dirty="0" smtClean="0">
              <a:solidFill>
                <a:schemeClr val="bg1"/>
              </a:solidFill>
              <a:effectLst>
                <a:outerShdw blurRad="38100" dist="38100" dir="2700000" algn="tl">
                  <a:srgbClr val="000000">
                    <a:alpha val="43137"/>
                  </a:srgbClr>
                </a:outerShdw>
              </a:effectLst>
            </a:endParaRPr>
          </a:p>
          <a:p>
            <a:r>
              <a:rPr lang="en-US" sz="2000" b="1" u="sng" dirty="0" smtClean="0">
                <a:solidFill>
                  <a:schemeClr val="bg1"/>
                </a:solidFill>
                <a:effectLst>
                  <a:outerShdw blurRad="38100" dist="38100" dir="2700000" algn="tl">
                    <a:srgbClr val="000000">
                      <a:alpha val="43137"/>
                    </a:srgbClr>
                  </a:outerShdw>
                </a:effectLst>
              </a:rPr>
              <a:t>His wife should not have to work, but be able to minister along with her husband</a:t>
            </a:r>
          </a:p>
          <a:p>
            <a:pPr marL="854075" indent="-854075"/>
            <a:r>
              <a:rPr lang="en-US" sz="2000" dirty="0" smtClean="0">
                <a:solidFill>
                  <a:schemeClr val="bg1"/>
                </a:solidFill>
                <a:effectLst>
                  <a:outerShdw blurRad="38100" dist="38100" dir="2700000" algn="tl">
                    <a:srgbClr val="000000">
                      <a:alpha val="43137"/>
                    </a:srgbClr>
                  </a:outerShdw>
                </a:effectLst>
              </a:rPr>
              <a:t>	(1 Cor. 9) </a:t>
            </a:r>
            <a:r>
              <a:rPr lang="en-US" sz="2000" baseline="30000" dirty="0" smtClean="0">
                <a:solidFill>
                  <a:schemeClr val="bg1"/>
                </a:solidFill>
                <a:effectLst>
                  <a:outerShdw blurRad="38100" dist="38100" dir="2700000" algn="tl">
                    <a:srgbClr val="000000">
                      <a:alpha val="43137"/>
                    </a:srgbClr>
                  </a:outerShdw>
                </a:effectLst>
              </a:rPr>
              <a:t>5”</a:t>
            </a:r>
            <a:r>
              <a:rPr lang="en-US" sz="2000" dirty="0" smtClean="0">
                <a:solidFill>
                  <a:schemeClr val="bg1"/>
                </a:solidFill>
                <a:effectLst>
                  <a:outerShdw blurRad="38100" dist="38100" dir="2700000" algn="tl">
                    <a:srgbClr val="000000">
                      <a:alpha val="43137"/>
                    </a:srgbClr>
                  </a:outerShdw>
                </a:effectLst>
              </a:rPr>
              <a:t>Have we not power to lead about a sister, a wife, as well as     other apostles, and as the brethren of the Lord, and </a:t>
            </a:r>
            <a:r>
              <a:rPr lang="en-US" sz="2000" dirty="0" err="1" smtClean="0">
                <a:solidFill>
                  <a:schemeClr val="bg1"/>
                </a:solidFill>
                <a:effectLst>
                  <a:outerShdw blurRad="38100" dist="38100" dir="2700000" algn="tl">
                    <a:srgbClr val="000000">
                      <a:alpha val="43137"/>
                    </a:srgbClr>
                  </a:outerShdw>
                </a:effectLst>
              </a:rPr>
              <a:t>Cephas</a:t>
            </a:r>
            <a:r>
              <a:rPr lang="en-US" sz="2000" dirty="0" smtClean="0">
                <a:solidFill>
                  <a:schemeClr val="bg1"/>
                </a:solidFill>
                <a:effectLst>
                  <a:outerShdw blurRad="38100" dist="38100" dir="2700000" algn="tl">
                    <a:srgbClr val="000000">
                      <a:alpha val="43137"/>
                    </a:srgbClr>
                  </a:outerShdw>
                </a:effectLst>
              </a:rPr>
              <a:t>?”</a:t>
            </a:r>
          </a:p>
          <a:p>
            <a:pPr marL="854075" indent="-854075"/>
            <a:endParaRPr lang="en-US" sz="2000" dirty="0" smtClean="0">
              <a:solidFill>
                <a:schemeClr val="bg1"/>
              </a:solidFill>
              <a:effectLst>
                <a:outerShdw blurRad="38100" dist="38100" dir="2700000" algn="tl">
                  <a:srgbClr val="000000">
                    <a:alpha val="43137"/>
                  </a:srgbClr>
                </a:outerShdw>
              </a:effectLst>
            </a:endParaRPr>
          </a:p>
          <a:p>
            <a:pPr marL="854075" indent="-854075"/>
            <a:endParaRPr lang="en-US" sz="800" dirty="0" smtClean="0">
              <a:solidFill>
                <a:schemeClr val="bg1"/>
              </a:solidFill>
              <a:effectLst>
                <a:outerShdw blurRad="38100" dist="38100" dir="2700000" algn="tl">
                  <a:srgbClr val="000000">
                    <a:alpha val="43137"/>
                  </a:srgbClr>
                </a:outerShdw>
              </a:effectLst>
            </a:endParaRPr>
          </a:p>
          <a:p>
            <a:pPr marL="974725" indent="-974725"/>
            <a:r>
              <a:rPr lang="zh-CN" altLang="en-US" sz="3600" b="1" u="sng" dirty="0" smtClean="0">
                <a:solidFill>
                  <a:srgbClr val="FFFF00"/>
                </a:solidFill>
              </a:rPr>
              <a:t>牧师不必打另一份工养家。</a:t>
            </a:r>
            <a:endParaRPr lang="en-US" altLang="zh-CN" sz="3600" b="1" u="sng" dirty="0" smtClean="0">
              <a:solidFill>
                <a:srgbClr val="FFFF00"/>
              </a:solidFill>
            </a:endParaRPr>
          </a:p>
          <a:p>
            <a:pPr marL="974725" indent="-974725"/>
            <a:r>
              <a:rPr lang="zh-CN" altLang="en-US" sz="3600" b="1" dirty="0" smtClean="0">
                <a:solidFill>
                  <a:srgbClr val="FFFF00"/>
                </a:solidFill>
              </a:rPr>
              <a:t> </a:t>
            </a:r>
            <a:r>
              <a:rPr lang="zh-CN" altLang="en-US" sz="3600" dirty="0" smtClean="0">
                <a:solidFill>
                  <a:srgbClr val="FFFF00"/>
                </a:solidFill>
              </a:rPr>
              <a:t>林前</a:t>
            </a:r>
            <a:r>
              <a:rPr lang="en-US" altLang="zh-CN" sz="3600" dirty="0" smtClean="0">
                <a:solidFill>
                  <a:srgbClr val="FFFF00"/>
                </a:solidFill>
              </a:rPr>
              <a:t>9:6  </a:t>
            </a:r>
            <a:r>
              <a:rPr lang="zh-CN" altLang="en-US" sz="3600" dirty="0" smtClean="0">
                <a:solidFill>
                  <a:srgbClr val="FFFF00"/>
                </a:solidFill>
              </a:rPr>
              <a:t>独有我与巴拿巴没有权柄不作工吗？                        </a:t>
            </a:r>
            <a:endParaRPr lang="en-US" altLang="zh-CN" sz="3600" dirty="0" smtClean="0">
              <a:solidFill>
                <a:srgbClr val="FFFF00"/>
              </a:solidFill>
            </a:endParaRPr>
          </a:p>
          <a:p>
            <a:endParaRPr lang="en-US" sz="2000" b="1" u="sng" dirty="0" smtClean="0">
              <a:solidFill>
                <a:schemeClr val="bg1"/>
              </a:solidFill>
              <a:effectLst>
                <a:outerShdw blurRad="38100" dist="38100" dir="2700000" algn="tl">
                  <a:srgbClr val="000000">
                    <a:alpha val="43137"/>
                  </a:srgbClr>
                </a:outerShdw>
              </a:effectLst>
            </a:endParaRPr>
          </a:p>
          <a:p>
            <a:r>
              <a:rPr lang="en-US" sz="2000" b="1" u="sng" dirty="0" smtClean="0">
                <a:solidFill>
                  <a:schemeClr val="bg1"/>
                </a:solidFill>
                <a:effectLst>
                  <a:outerShdw blurRad="38100" dist="38100" dir="2700000" algn="tl">
                    <a:srgbClr val="000000">
                      <a:alpha val="43137"/>
                    </a:srgbClr>
                  </a:outerShdw>
                </a:effectLst>
              </a:rPr>
              <a:t>The pastor should not have to work another job to earn his living</a:t>
            </a:r>
          </a:p>
          <a:p>
            <a:r>
              <a:rPr lang="en-US" sz="2000" dirty="0" smtClean="0">
                <a:solidFill>
                  <a:schemeClr val="bg1"/>
                </a:solidFill>
                <a:effectLst>
                  <a:outerShdw blurRad="38100" dist="38100" dir="2700000" algn="tl">
                    <a:srgbClr val="000000">
                      <a:alpha val="43137"/>
                    </a:srgbClr>
                  </a:outerShdw>
                </a:effectLst>
              </a:rPr>
              <a:t>	(1 Cor. 9) </a:t>
            </a:r>
            <a:r>
              <a:rPr lang="en-US" sz="2000" baseline="30000" dirty="0" smtClean="0">
                <a:solidFill>
                  <a:schemeClr val="bg1"/>
                </a:solidFill>
                <a:effectLst>
                  <a:outerShdw blurRad="38100" dist="38100" dir="2700000" algn="tl">
                    <a:srgbClr val="000000">
                      <a:alpha val="43137"/>
                    </a:srgbClr>
                  </a:outerShdw>
                </a:effectLst>
              </a:rPr>
              <a:t>6”</a:t>
            </a:r>
            <a:r>
              <a:rPr lang="en-US" sz="2000" dirty="0" smtClean="0">
                <a:solidFill>
                  <a:schemeClr val="bg1"/>
                </a:solidFill>
                <a:effectLst>
                  <a:outerShdw blurRad="38100" dist="38100" dir="2700000" algn="tl">
                    <a:srgbClr val="000000">
                      <a:alpha val="43137"/>
                    </a:srgbClr>
                  </a:outerShdw>
                </a:effectLst>
              </a:rPr>
              <a:t>Or I only and Barnabas, have not we power to forbear working?”</a:t>
            </a:r>
            <a:endParaRPr lang="en-US" sz="2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 calcmode="lin" valueType="num">
                                      <p:cBhvr additive="base">
                                        <p:cTn id="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anim calcmode="lin" valueType="num">
                                      <p:cBhvr additive="base">
                                        <p:cTn id="1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anim calcmode="lin" valueType="num">
                                      <p:cBhvr additive="base">
                                        <p:cTn id="1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 calcmode="lin" valueType="num">
                                      <p:cBhvr additive="base">
                                        <p:cTn id="1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B2137"/>
        </a:solidFill>
        <a:effectLst/>
      </p:bgPr>
    </p:bg>
    <p:spTree>
      <p:nvGrpSpPr>
        <p:cNvPr id="1" name=""/>
        <p:cNvGrpSpPr/>
        <p:nvPr/>
      </p:nvGrpSpPr>
      <p:grpSpPr>
        <a:xfrm>
          <a:off x="0" y="0"/>
          <a:ext cx="0" cy="0"/>
          <a:chOff x="0" y="0"/>
          <a:chExt cx="0" cy="0"/>
        </a:xfrm>
      </p:grpSpPr>
      <p:sp>
        <p:nvSpPr>
          <p:cNvPr id="7" name="Rectangle 6"/>
          <p:cNvSpPr/>
          <p:nvPr/>
        </p:nvSpPr>
        <p:spPr>
          <a:xfrm>
            <a:off x="76200" y="718602"/>
            <a:ext cx="9067800" cy="4955203"/>
          </a:xfrm>
          <a:prstGeom prst="rect">
            <a:avLst/>
          </a:prstGeom>
        </p:spPr>
        <p:txBody>
          <a:bodyPr wrap="square">
            <a:spAutoFit/>
          </a:bodyPr>
          <a:lstStyle/>
          <a:p>
            <a:endParaRPr lang="en-US" sz="4000" dirty="0" smtClean="0">
              <a:solidFill>
                <a:schemeClr val="bg1"/>
              </a:solidFill>
            </a:endParaRPr>
          </a:p>
          <a:p>
            <a:pPr marL="914400" indent="-914400"/>
            <a:r>
              <a:rPr lang="zh-CN" altLang="en-US" sz="4400" b="1" u="sng" dirty="0" smtClean="0">
                <a:solidFill>
                  <a:srgbClr val="FFFF00"/>
                </a:solidFill>
              </a:rPr>
              <a:t>其它行业的都是做工得工价。</a:t>
            </a:r>
            <a:endParaRPr lang="en-US" altLang="zh-CN" sz="4400" b="1" u="sng" dirty="0" smtClean="0">
              <a:solidFill>
                <a:srgbClr val="FFFF00"/>
              </a:solidFill>
            </a:endParaRPr>
          </a:p>
          <a:p>
            <a:pPr marL="52388" indent="-52388"/>
            <a:r>
              <a:rPr lang="en-US" altLang="zh-CN" sz="4400" dirty="0" smtClean="0">
                <a:solidFill>
                  <a:srgbClr val="FFFF00"/>
                </a:solidFill>
              </a:rPr>
              <a:t>	</a:t>
            </a:r>
            <a:r>
              <a:rPr lang="zh-CN" altLang="en-US" sz="4400" dirty="0" smtClean="0">
                <a:solidFill>
                  <a:srgbClr val="FFFF00"/>
                </a:solidFill>
              </a:rPr>
              <a:t>林前</a:t>
            </a:r>
            <a:r>
              <a:rPr lang="en-US" altLang="zh-CN" sz="4400" dirty="0" smtClean="0">
                <a:solidFill>
                  <a:srgbClr val="FFFF00"/>
                </a:solidFill>
              </a:rPr>
              <a:t>9:7  </a:t>
            </a:r>
            <a:r>
              <a:rPr lang="zh-CN" altLang="en-US" sz="4400" dirty="0" smtClean="0">
                <a:solidFill>
                  <a:srgbClr val="FFFF00"/>
                </a:solidFill>
              </a:rPr>
              <a:t>有谁当兵，自备粮饷呢？ 有谁栽葡萄园</a:t>
            </a:r>
            <a:r>
              <a:rPr lang="en-US" altLang="zh-CN" sz="4400" dirty="0" smtClean="0">
                <a:solidFill>
                  <a:srgbClr val="FFFF00"/>
                </a:solidFill>
              </a:rPr>
              <a:t>, </a:t>
            </a:r>
            <a:r>
              <a:rPr lang="zh-CN" altLang="en-US" sz="4400" dirty="0" smtClean="0">
                <a:solidFill>
                  <a:srgbClr val="FFFF00"/>
                </a:solidFill>
              </a:rPr>
              <a:t>不吃园里的果子呢？有谁牧养牛羊，不吃牛羊的奶呢？</a:t>
            </a:r>
            <a:endParaRPr lang="en-US" sz="4400" dirty="0" smtClean="0">
              <a:solidFill>
                <a:srgbClr val="FFFF00"/>
              </a:solidFill>
            </a:endParaRPr>
          </a:p>
          <a:p>
            <a:endParaRPr lang="en-US" sz="2000" b="1" u="sng" dirty="0" smtClean="0">
              <a:solidFill>
                <a:schemeClr val="bg1"/>
              </a:solidFill>
              <a:effectLst>
                <a:outerShdw blurRad="38100" dist="38100" dir="2700000" algn="tl">
                  <a:srgbClr val="000000">
                    <a:alpha val="43137"/>
                  </a:srgbClr>
                </a:outerShdw>
              </a:effectLst>
            </a:endParaRPr>
          </a:p>
          <a:p>
            <a:r>
              <a:rPr lang="en-US" sz="2000" b="1" u="sng" dirty="0" smtClean="0">
                <a:solidFill>
                  <a:schemeClr val="bg1"/>
                </a:solidFill>
                <a:effectLst>
                  <a:outerShdw blurRad="38100" dist="38100" dir="2700000" algn="tl">
                    <a:srgbClr val="000000">
                      <a:alpha val="43137"/>
                    </a:srgbClr>
                  </a:outerShdw>
                </a:effectLst>
              </a:rPr>
              <a:t>Every other professional gets paid to do his job</a:t>
            </a:r>
          </a:p>
          <a:p>
            <a:pPr marL="176213" indent="-176213"/>
            <a:r>
              <a:rPr lang="en-US" sz="2000" dirty="0" smtClean="0">
                <a:solidFill>
                  <a:schemeClr val="bg1"/>
                </a:solidFill>
                <a:effectLst>
                  <a:outerShdw blurRad="38100" dist="38100" dir="2700000" algn="tl">
                    <a:srgbClr val="000000">
                      <a:alpha val="43137"/>
                    </a:srgbClr>
                  </a:outerShdw>
                </a:effectLst>
              </a:rPr>
              <a:t>	(1 Cor 9) 7”Who goes to warfare any time at his own charges? who plants a vineyard, and eats not of the fruit thereof? or who feeds a flock, and eats not            of the milk of the flock? “</a:t>
            </a:r>
            <a:endParaRPr lang="en-US" sz="2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B2137"/>
        </a:solidFill>
        <a:effectLst/>
      </p:bgPr>
    </p:bg>
    <p:spTree>
      <p:nvGrpSpPr>
        <p:cNvPr id="1" name=""/>
        <p:cNvGrpSpPr/>
        <p:nvPr/>
      </p:nvGrpSpPr>
      <p:grpSpPr>
        <a:xfrm>
          <a:off x="0" y="0"/>
          <a:ext cx="0" cy="0"/>
          <a:chOff x="0" y="0"/>
          <a:chExt cx="0" cy="0"/>
        </a:xfrm>
      </p:grpSpPr>
      <p:sp>
        <p:nvSpPr>
          <p:cNvPr id="7" name="Rectangle 6"/>
          <p:cNvSpPr/>
          <p:nvPr/>
        </p:nvSpPr>
        <p:spPr>
          <a:xfrm>
            <a:off x="76200" y="533400"/>
            <a:ext cx="9067800" cy="5816977"/>
          </a:xfrm>
          <a:prstGeom prst="rect">
            <a:avLst/>
          </a:prstGeom>
        </p:spPr>
        <p:txBody>
          <a:bodyPr wrap="square">
            <a:spAutoFit/>
          </a:bodyPr>
          <a:lstStyle/>
          <a:p>
            <a:pPr marL="284163" indent="-284163"/>
            <a:r>
              <a:rPr lang="zh-CN" altLang="en-US" sz="3200" b="1" u="sng" dirty="0" smtClean="0">
                <a:solidFill>
                  <a:srgbClr val="FFFF00"/>
                </a:solidFill>
                <a:effectLst>
                  <a:outerShdw blurRad="38100" dist="38100" dir="2700000" algn="tl">
                    <a:srgbClr val="000000">
                      <a:alpha val="43137"/>
                    </a:srgbClr>
                  </a:outerShdw>
                </a:effectLst>
                <a:latin typeface="Arial Narrow" pitchFamily="34" charset="0"/>
              </a:rPr>
              <a:t>旧约也教导了这个原则。保罗提醒教会</a:t>
            </a:r>
            <a:r>
              <a:rPr lang="en-US" altLang="zh-CN" sz="3200" b="1" u="sng" dirty="0" smtClean="0">
                <a:solidFill>
                  <a:srgbClr val="FFFF00"/>
                </a:solidFill>
                <a:effectLst>
                  <a:outerShdw blurRad="38100" dist="38100" dir="2700000" algn="tl">
                    <a:srgbClr val="000000">
                      <a:alpha val="43137"/>
                    </a:srgbClr>
                  </a:outerShdw>
                </a:effectLst>
                <a:latin typeface="Arial Narrow" pitchFamily="34" charset="0"/>
              </a:rPr>
              <a:t>…</a:t>
            </a:r>
            <a:r>
              <a:rPr lang="zh-CN" altLang="en-US" sz="3200" b="1" u="sng"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林前</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9:</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 我说这话，岂是照人的意见。律法不     也是这样说吗？ </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9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就如摩西的律法记着说，      牛在场上踹谷的时候，不可笼住它的嘴。          难道神所挂念的是牛吗？ </a:t>
            </a:r>
            <a:r>
              <a:rPr lang="en-US" altLang="zh-CN" sz="3200" b="1" dirty="0" smtClean="0">
                <a:solidFill>
                  <a:srgbClr val="FFFF00"/>
                </a:solidFill>
                <a:effectLst>
                  <a:outerShdw blurRad="38100" dist="38100" dir="2700000" algn="tl">
                    <a:srgbClr val="000000">
                      <a:alpha val="43137"/>
                    </a:srgbClr>
                  </a:outerShdw>
                </a:effectLst>
                <a:latin typeface="Arial Narrow" pitchFamily="34" charset="0"/>
              </a:rPr>
              <a:t>10 </a:t>
            </a:r>
            <a:r>
              <a:rPr lang="zh-CN" altLang="en-US" sz="3200" b="1" dirty="0" smtClean="0">
                <a:solidFill>
                  <a:srgbClr val="FFFF00"/>
                </a:solidFill>
                <a:effectLst>
                  <a:outerShdw blurRad="38100" dist="38100" dir="2700000" algn="tl">
                    <a:srgbClr val="000000">
                      <a:alpha val="43137"/>
                    </a:srgbClr>
                  </a:outerShdw>
                </a:effectLst>
                <a:latin typeface="Arial Narrow" pitchFamily="34" charset="0"/>
              </a:rPr>
              <a:t>不全是为我们说    的吗？分明是为我们说的。因为耕种的当存  着指望去耕种。打场的也当存得粮的指望去打场。</a:t>
            </a:r>
            <a:endParaRPr lang="en-US" sz="3200" b="1" dirty="0" smtClean="0">
              <a:solidFill>
                <a:srgbClr val="FFFF00"/>
              </a:solidFill>
              <a:effectLst>
                <a:outerShdw blurRad="38100" dist="38100" dir="2700000" algn="tl">
                  <a:srgbClr val="000000">
                    <a:alpha val="43137"/>
                  </a:srgbClr>
                </a:outerShdw>
              </a:effectLst>
              <a:latin typeface="Arial Narrow" pitchFamily="34" charset="0"/>
            </a:endParaRPr>
          </a:p>
          <a:p>
            <a:endParaRPr lang="en-US" sz="800" b="1" u="sng" dirty="0" smtClean="0">
              <a:solidFill>
                <a:schemeClr val="bg1"/>
              </a:solidFill>
              <a:effectLst>
                <a:outerShdw blurRad="38100" dist="38100" dir="2700000" algn="tl">
                  <a:srgbClr val="000000">
                    <a:alpha val="43137"/>
                  </a:srgbClr>
                </a:outerShdw>
              </a:effectLst>
            </a:endParaRPr>
          </a:p>
          <a:p>
            <a:endParaRPr lang="en-US" sz="2000" b="1" u="sng" dirty="0" smtClean="0">
              <a:solidFill>
                <a:schemeClr val="bg1"/>
              </a:solidFill>
              <a:effectLst>
                <a:outerShdw blurRad="38100" dist="38100" dir="2700000" algn="tl">
                  <a:srgbClr val="000000">
                    <a:alpha val="43137"/>
                  </a:srgbClr>
                </a:outerShdw>
              </a:effectLst>
            </a:endParaRPr>
          </a:p>
          <a:p>
            <a:r>
              <a:rPr lang="en-US" sz="2000" b="1" u="sng" dirty="0" smtClean="0">
                <a:solidFill>
                  <a:schemeClr val="bg1"/>
                </a:solidFill>
                <a:effectLst>
                  <a:outerShdw blurRad="38100" dist="38100" dir="2700000" algn="tl">
                    <a:srgbClr val="000000">
                      <a:alpha val="43137"/>
                    </a:srgbClr>
                  </a:outerShdw>
                </a:effectLst>
              </a:rPr>
              <a:t>The Old Testament also taught this principle. Paul reminds the church…</a:t>
            </a:r>
          </a:p>
          <a:p>
            <a:pPr marL="280988" indent="-280988"/>
            <a:r>
              <a:rPr lang="en-US" sz="2000" dirty="0" smtClean="0">
                <a:solidFill>
                  <a:schemeClr val="bg1"/>
                </a:solidFill>
                <a:effectLst>
                  <a:outerShdw blurRad="38100" dist="38100" dir="2700000" algn="tl">
                    <a:srgbClr val="000000">
                      <a:alpha val="43137"/>
                    </a:srgbClr>
                  </a:outerShdw>
                </a:effectLst>
              </a:rPr>
              <a:t>	(1 Cor. 9) </a:t>
            </a:r>
            <a:r>
              <a:rPr lang="en-US" sz="2000" baseline="30000" dirty="0" smtClean="0">
                <a:solidFill>
                  <a:schemeClr val="bg1"/>
                </a:solidFill>
                <a:effectLst>
                  <a:outerShdw blurRad="38100" dist="38100" dir="2700000" algn="tl">
                    <a:srgbClr val="000000">
                      <a:alpha val="43137"/>
                    </a:srgbClr>
                  </a:outerShdw>
                </a:effectLst>
              </a:rPr>
              <a:t>8”</a:t>
            </a:r>
            <a:r>
              <a:rPr lang="en-US" sz="2000" dirty="0" smtClean="0">
                <a:solidFill>
                  <a:schemeClr val="bg1"/>
                </a:solidFill>
                <a:effectLst>
                  <a:outerShdw blurRad="38100" dist="38100" dir="2700000" algn="tl">
                    <a:srgbClr val="000000">
                      <a:alpha val="43137"/>
                    </a:srgbClr>
                  </a:outerShdw>
                </a:effectLst>
              </a:rPr>
              <a:t>Say I these things as a man? or saith not the law the same also?  </a:t>
            </a:r>
            <a:r>
              <a:rPr lang="en-US" sz="2000" baseline="30000" dirty="0" smtClean="0">
                <a:solidFill>
                  <a:schemeClr val="bg1"/>
                </a:solidFill>
                <a:effectLst>
                  <a:outerShdw blurRad="38100" dist="38100" dir="2700000" algn="tl">
                    <a:srgbClr val="000000">
                      <a:alpha val="43137"/>
                    </a:srgbClr>
                  </a:outerShdw>
                </a:effectLst>
              </a:rPr>
              <a:t>9</a:t>
            </a:r>
            <a:r>
              <a:rPr lang="en-US" sz="2000" dirty="0" smtClean="0">
                <a:solidFill>
                  <a:schemeClr val="bg1"/>
                </a:solidFill>
                <a:effectLst>
                  <a:outerShdw blurRad="38100" dist="38100" dir="2700000" algn="tl">
                    <a:srgbClr val="000000">
                      <a:alpha val="43137"/>
                    </a:srgbClr>
                  </a:outerShdw>
                </a:effectLst>
              </a:rPr>
              <a:t>For it is written in the law of Moses, thou shalt not muzzle the   mouth of the ox that treads out the corn. Doth God take care for oxen?     </a:t>
            </a:r>
            <a:r>
              <a:rPr lang="en-US" sz="2000" baseline="30000" dirty="0" smtClean="0">
                <a:solidFill>
                  <a:schemeClr val="bg1"/>
                </a:solidFill>
                <a:effectLst>
                  <a:outerShdw blurRad="38100" dist="38100" dir="2700000" algn="tl">
                    <a:srgbClr val="000000">
                      <a:alpha val="43137"/>
                    </a:srgbClr>
                  </a:outerShdw>
                </a:effectLst>
              </a:rPr>
              <a:t>10</a:t>
            </a:r>
            <a:r>
              <a:rPr lang="en-US" sz="2000" dirty="0" smtClean="0">
                <a:solidFill>
                  <a:schemeClr val="bg1"/>
                </a:solidFill>
                <a:effectLst>
                  <a:outerShdw blurRad="38100" dist="38100" dir="2700000" algn="tl">
                    <a:srgbClr val="000000">
                      <a:alpha val="43137"/>
                    </a:srgbClr>
                  </a:outerShdw>
                </a:effectLst>
              </a:rPr>
              <a:t>Or saith he it altogether for our sakes? For our sakes, no doubt, this is written: that he that plows  should plow in hope; and that he that threshes in hope should be partaker of his hope.”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B2137"/>
        </a:solidFill>
        <a:effectLst/>
      </p:bgPr>
    </p:bg>
    <p:spTree>
      <p:nvGrpSpPr>
        <p:cNvPr id="1" name=""/>
        <p:cNvGrpSpPr/>
        <p:nvPr/>
      </p:nvGrpSpPr>
      <p:grpSpPr>
        <a:xfrm>
          <a:off x="0" y="0"/>
          <a:ext cx="0" cy="0"/>
          <a:chOff x="0" y="0"/>
          <a:chExt cx="0" cy="0"/>
        </a:xfrm>
      </p:grpSpPr>
      <p:sp>
        <p:nvSpPr>
          <p:cNvPr id="7" name="Rectangle 6"/>
          <p:cNvSpPr/>
          <p:nvPr/>
        </p:nvSpPr>
        <p:spPr>
          <a:xfrm>
            <a:off x="76200" y="838200"/>
            <a:ext cx="9067800" cy="5016758"/>
          </a:xfrm>
          <a:prstGeom prst="rect">
            <a:avLst/>
          </a:prstGeom>
        </p:spPr>
        <p:txBody>
          <a:bodyPr wrap="square">
            <a:spAutoFit/>
          </a:bodyPr>
          <a:lstStyle/>
          <a:p>
            <a:pPr marL="509588" indent="-509588"/>
            <a:r>
              <a:rPr lang="zh-CN" altLang="en-US" sz="4000" u="sng" dirty="0" smtClean="0">
                <a:solidFill>
                  <a:srgbClr val="FFFF00"/>
                </a:solidFill>
                <a:effectLst>
                  <a:outerShdw blurRad="38100" dist="38100" dir="2700000" algn="tl">
                    <a:srgbClr val="000000">
                      <a:alpha val="43137"/>
                    </a:srgbClr>
                  </a:outerShdw>
                </a:effectLst>
              </a:rPr>
              <a:t>这个原则也是神自己设立的。                                   </a:t>
            </a:r>
            <a:r>
              <a:rPr lang="zh-CN" altLang="en-US" sz="4000" dirty="0" smtClean="0">
                <a:solidFill>
                  <a:srgbClr val="FFFF00"/>
                </a:solidFill>
                <a:effectLst>
                  <a:outerShdw blurRad="38100" dist="38100" dir="2700000" algn="tl">
                    <a:srgbClr val="000000">
                      <a:alpha val="43137"/>
                    </a:srgbClr>
                  </a:outerShdw>
                </a:effectLst>
              </a:rPr>
              <a:t>林前</a:t>
            </a:r>
            <a:r>
              <a:rPr lang="en-US" altLang="zh-CN" sz="4000" dirty="0" smtClean="0">
                <a:solidFill>
                  <a:srgbClr val="FFFF00"/>
                </a:solidFill>
                <a:effectLst>
                  <a:outerShdw blurRad="38100" dist="38100" dir="2700000" algn="tl">
                    <a:srgbClr val="000000">
                      <a:alpha val="43137"/>
                    </a:srgbClr>
                  </a:outerShdw>
                </a:effectLst>
              </a:rPr>
              <a:t>9:13-14</a:t>
            </a:r>
            <a:r>
              <a:rPr lang="zh-CN" altLang="en-US" sz="4000" dirty="0" smtClean="0">
                <a:solidFill>
                  <a:srgbClr val="FFFF00"/>
                </a:solidFill>
                <a:effectLst>
                  <a:outerShdw blurRad="38100" dist="38100" dir="2700000" algn="tl">
                    <a:srgbClr val="000000">
                      <a:alpha val="43137"/>
                    </a:srgbClr>
                  </a:outerShdw>
                </a:effectLst>
              </a:rPr>
              <a:t>：你们岂不知为圣事劳碌的，就吃殿中的物吗？伺候祭坛的，就分领坛上的物吗？</a:t>
            </a:r>
            <a:r>
              <a:rPr lang="zh-CN" altLang="en-US" sz="4000" u="sng" dirty="0" smtClean="0">
                <a:solidFill>
                  <a:srgbClr val="FFFF00"/>
                </a:solidFill>
                <a:effectLst>
                  <a:outerShdw blurRad="38100" dist="38100" dir="2700000" algn="tl">
                    <a:srgbClr val="000000">
                      <a:alpha val="43137"/>
                    </a:srgbClr>
                  </a:outerShdw>
                </a:effectLst>
              </a:rPr>
              <a:t>主也是这样命定</a:t>
            </a:r>
            <a:r>
              <a:rPr lang="zh-CN" altLang="en-US" sz="4000" dirty="0" smtClean="0">
                <a:solidFill>
                  <a:srgbClr val="FFFF00"/>
                </a:solidFill>
                <a:effectLst>
                  <a:outerShdw blurRad="38100" dist="38100" dir="2700000" algn="tl">
                    <a:srgbClr val="000000">
                      <a:alpha val="43137"/>
                    </a:srgbClr>
                  </a:outerShdw>
                </a:effectLst>
              </a:rPr>
              <a:t>，</a:t>
            </a:r>
            <a:r>
              <a:rPr lang="zh-CN" altLang="en-US" sz="4000" u="sng" dirty="0" smtClean="0">
                <a:solidFill>
                  <a:srgbClr val="FFFF00"/>
                </a:solidFill>
                <a:effectLst>
                  <a:outerShdw blurRad="38100" dist="38100" dir="2700000" algn="tl">
                    <a:srgbClr val="000000">
                      <a:alpha val="43137"/>
                    </a:srgbClr>
                  </a:outerShdw>
                </a:effectLst>
              </a:rPr>
              <a:t>叫传福音的 靠着福音养生</a:t>
            </a:r>
            <a:r>
              <a:rPr lang="zh-CN" altLang="en-US" sz="4000" dirty="0" smtClean="0">
                <a:solidFill>
                  <a:srgbClr val="FFFF00"/>
                </a:solidFill>
                <a:effectLst>
                  <a:outerShdw blurRad="38100" dist="38100" dir="2700000" algn="tl">
                    <a:srgbClr val="000000">
                      <a:alpha val="43137"/>
                    </a:srgbClr>
                  </a:outerShdw>
                </a:effectLst>
              </a:rPr>
              <a:t>。</a:t>
            </a:r>
            <a:endParaRPr lang="en-US" sz="4000" dirty="0" smtClean="0">
              <a:solidFill>
                <a:srgbClr val="FFFF00"/>
              </a:solidFill>
              <a:effectLst>
                <a:outerShdw blurRad="38100" dist="38100" dir="2700000" algn="tl">
                  <a:srgbClr val="000000">
                    <a:alpha val="43137"/>
                  </a:srgbClr>
                </a:outerShdw>
              </a:effectLst>
            </a:endParaRPr>
          </a:p>
          <a:p>
            <a:endParaRPr lang="en-US" sz="2000" b="1" u="sng" dirty="0" smtClean="0">
              <a:solidFill>
                <a:schemeClr val="bg1"/>
              </a:solidFill>
              <a:effectLst>
                <a:outerShdw blurRad="38100" dist="38100" dir="2700000" algn="tl">
                  <a:srgbClr val="000000">
                    <a:alpha val="43137"/>
                  </a:srgbClr>
                </a:outerShdw>
              </a:effectLst>
            </a:endParaRPr>
          </a:p>
          <a:p>
            <a:r>
              <a:rPr lang="en-US" sz="2000" b="1" u="sng" dirty="0" smtClean="0">
                <a:solidFill>
                  <a:schemeClr val="bg1"/>
                </a:solidFill>
                <a:effectLst>
                  <a:outerShdw blurRad="38100" dist="38100" dir="2700000" algn="tl">
                    <a:srgbClr val="000000">
                      <a:alpha val="43137"/>
                    </a:srgbClr>
                  </a:outerShdw>
                </a:effectLst>
              </a:rPr>
              <a:t>This is a principle set down by God Himself</a:t>
            </a:r>
          </a:p>
          <a:p>
            <a:pPr marL="404813" indent="-404813"/>
            <a:r>
              <a:rPr lang="en-US" sz="2000" dirty="0" smtClean="0">
                <a:solidFill>
                  <a:schemeClr val="bg1"/>
                </a:solidFill>
                <a:effectLst>
                  <a:outerShdw blurRad="38100" dist="38100" dir="2700000" algn="tl">
                    <a:srgbClr val="000000">
                      <a:alpha val="43137"/>
                    </a:srgbClr>
                  </a:outerShdw>
                </a:effectLst>
              </a:rPr>
              <a:t>	(1 Cor. 9) 13 “ye not know that they which minister about holy things live of the things of the temple? and they which wait at the altar are partakers with the altar? </a:t>
            </a:r>
            <a:r>
              <a:rPr lang="en-US" sz="2000" u="sng" baseline="30000" dirty="0" smtClean="0">
                <a:solidFill>
                  <a:schemeClr val="bg1"/>
                </a:solidFill>
                <a:effectLst>
                  <a:outerShdw blurRad="38100" dist="38100" dir="2700000" algn="tl">
                    <a:srgbClr val="000000">
                      <a:alpha val="43137"/>
                    </a:srgbClr>
                  </a:outerShdw>
                </a:effectLst>
              </a:rPr>
              <a:t>14</a:t>
            </a:r>
            <a:r>
              <a:rPr lang="en-US" sz="2000" u="sng" dirty="0" smtClean="0">
                <a:solidFill>
                  <a:schemeClr val="bg1"/>
                </a:solidFill>
                <a:effectLst>
                  <a:outerShdw blurRad="38100" dist="38100" dir="2700000" algn="tl">
                    <a:srgbClr val="000000">
                      <a:alpha val="43137"/>
                    </a:srgbClr>
                  </a:outerShdw>
                </a:effectLst>
              </a:rPr>
              <a:t>Even so hath the Lord ordained that they which preach the gospel should live of the gospel. </a:t>
            </a:r>
            <a:endParaRPr lang="en-US" sz="2000" u="sng"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B2137"/>
        </a:solidFill>
        <a:effectLst/>
      </p:bgPr>
    </p:bg>
    <p:spTree>
      <p:nvGrpSpPr>
        <p:cNvPr id="1" name=""/>
        <p:cNvGrpSpPr/>
        <p:nvPr/>
      </p:nvGrpSpPr>
      <p:grpSpPr>
        <a:xfrm>
          <a:off x="0" y="0"/>
          <a:ext cx="0" cy="0"/>
          <a:chOff x="0" y="0"/>
          <a:chExt cx="0" cy="0"/>
        </a:xfrm>
      </p:grpSpPr>
      <p:sp>
        <p:nvSpPr>
          <p:cNvPr id="7" name="Rectangle 6"/>
          <p:cNvSpPr/>
          <p:nvPr/>
        </p:nvSpPr>
        <p:spPr>
          <a:xfrm>
            <a:off x="76200" y="279023"/>
            <a:ext cx="9067800" cy="5816977"/>
          </a:xfrm>
          <a:prstGeom prst="rect">
            <a:avLst/>
          </a:prstGeom>
        </p:spPr>
        <p:txBody>
          <a:bodyPr wrap="square">
            <a:spAutoFit/>
          </a:bodyPr>
          <a:lstStyle/>
          <a:p>
            <a:pPr marL="284163" indent="-284163"/>
            <a:r>
              <a:rPr lang="zh-CN" altLang="en-US" sz="4000" b="1" u="sng" dirty="0" smtClean="0">
                <a:solidFill>
                  <a:srgbClr val="FFFF00"/>
                </a:solidFill>
                <a:latin typeface="Arial Narrow" pitchFamily="34" charset="0"/>
              </a:rPr>
              <a:t>我们受命要与教导神的话语的人分享一切好东西</a:t>
            </a:r>
            <a:r>
              <a:rPr lang="en-US" altLang="zh-CN" sz="4000" b="1" u="sng" dirty="0" smtClean="0">
                <a:solidFill>
                  <a:srgbClr val="FFFF00"/>
                </a:solidFill>
                <a:latin typeface="Arial Narrow" pitchFamily="34" charset="0"/>
              </a:rPr>
              <a:t>.</a:t>
            </a:r>
          </a:p>
          <a:p>
            <a:pPr marL="914400"/>
            <a:r>
              <a:rPr lang="en-US" sz="4000" b="1" dirty="0" smtClean="0">
                <a:solidFill>
                  <a:srgbClr val="FFFF00"/>
                </a:solidFill>
                <a:latin typeface="Arial Narrow" pitchFamily="34" charset="0"/>
              </a:rPr>
              <a:t> </a:t>
            </a:r>
            <a:r>
              <a:rPr lang="zh-CN" altLang="en-US" sz="4000" b="1" dirty="0" smtClean="0">
                <a:solidFill>
                  <a:srgbClr val="FFFF00"/>
                </a:solidFill>
                <a:latin typeface="Arial Narrow" pitchFamily="34" charset="0"/>
              </a:rPr>
              <a:t>加</a:t>
            </a:r>
            <a:r>
              <a:rPr lang="en-US" altLang="zh-CN" sz="4000" b="1" dirty="0" smtClean="0">
                <a:solidFill>
                  <a:srgbClr val="FFFF00"/>
                </a:solidFill>
                <a:latin typeface="Arial Narrow" pitchFamily="34" charset="0"/>
              </a:rPr>
              <a:t>6:6 :</a:t>
            </a:r>
            <a:r>
              <a:rPr lang="zh-CN" altLang="en-US" sz="4000" b="1" dirty="0" smtClean="0">
                <a:solidFill>
                  <a:srgbClr val="FFFF00"/>
                </a:solidFill>
                <a:latin typeface="Arial Narrow" pitchFamily="34" charset="0"/>
              </a:rPr>
              <a:t>在道理上受教的，当把一切需用的供给施教的人。</a:t>
            </a:r>
            <a:endParaRPr lang="en-US" sz="4000" b="1" dirty="0" smtClean="0">
              <a:solidFill>
                <a:srgbClr val="FFFF00"/>
              </a:solidFill>
              <a:latin typeface="Arial Narrow" pitchFamily="34" charset="0"/>
            </a:endParaRPr>
          </a:p>
          <a:p>
            <a:pPr marL="284163" indent="-284163"/>
            <a:r>
              <a:rPr lang="en-US" sz="2000" b="1" dirty="0" smtClean="0">
                <a:solidFill>
                  <a:srgbClr val="FFFF00"/>
                </a:solidFill>
                <a:effectLst>
                  <a:outerShdw blurRad="38100" dist="38100" dir="2700000" algn="tl">
                    <a:srgbClr val="000000">
                      <a:alpha val="43137"/>
                    </a:srgbClr>
                  </a:outerShdw>
                </a:effectLst>
                <a:latin typeface="Arial Narrow" pitchFamily="34" charset="0"/>
              </a:rPr>
              <a:t>	</a:t>
            </a:r>
            <a:r>
              <a:rPr lang="en-US" sz="2000" b="1" u="sng" dirty="0" smtClean="0">
                <a:solidFill>
                  <a:schemeClr val="bg1"/>
                </a:solidFill>
                <a:effectLst>
                  <a:outerShdw blurRad="38100" dist="38100" dir="2700000" algn="tl">
                    <a:srgbClr val="000000">
                      <a:alpha val="43137"/>
                    </a:srgbClr>
                  </a:outerShdw>
                </a:effectLst>
                <a:latin typeface="Arial Narrow" pitchFamily="34" charset="0"/>
              </a:rPr>
              <a:t>* We are told to share all good things with the ones who teach us the Word of God</a:t>
            </a:r>
          </a:p>
          <a:p>
            <a:pPr marL="284163" indent="-284163"/>
            <a:r>
              <a:rPr lang="en-US" sz="2000" dirty="0" smtClean="0">
                <a:solidFill>
                  <a:schemeClr val="bg1"/>
                </a:solidFill>
                <a:effectLst>
                  <a:outerShdw blurRad="38100" dist="38100" dir="2700000" algn="tl">
                    <a:srgbClr val="000000">
                      <a:alpha val="43137"/>
                    </a:srgbClr>
                  </a:outerShdw>
                </a:effectLst>
                <a:latin typeface="Arial Narrow" pitchFamily="34" charset="0"/>
              </a:rPr>
              <a:t>	</a:t>
            </a:r>
            <a:r>
              <a:rPr lang="en-US" sz="2000" baseline="30000" dirty="0" smtClean="0">
                <a:solidFill>
                  <a:schemeClr val="bg1"/>
                </a:solidFill>
                <a:effectLst>
                  <a:outerShdw blurRad="38100" dist="38100" dir="2700000" algn="tl">
                    <a:srgbClr val="000000">
                      <a:alpha val="43137"/>
                    </a:srgbClr>
                  </a:outerShdw>
                </a:effectLst>
              </a:rPr>
              <a:t>	</a:t>
            </a:r>
            <a:r>
              <a:rPr lang="en-US" sz="2000" dirty="0" smtClean="0">
                <a:solidFill>
                  <a:schemeClr val="bg1"/>
                </a:solidFill>
                <a:effectLst>
                  <a:outerShdw blurRad="38100" dist="38100" dir="2700000" algn="tl">
                    <a:srgbClr val="000000">
                      <a:alpha val="43137"/>
                    </a:srgbClr>
                  </a:outerShdw>
                </a:effectLst>
              </a:rPr>
              <a:t>(Gal. 6:6) “Nevertheless, the one who receives instruction in the word  	should  share </a:t>
            </a:r>
            <a:r>
              <a:rPr lang="en-US" sz="2000" u="sng" dirty="0" smtClean="0">
                <a:solidFill>
                  <a:schemeClr val="bg1"/>
                </a:solidFill>
                <a:effectLst>
                  <a:outerShdw blurRad="38100" dist="38100" dir="2700000" algn="tl">
                    <a:srgbClr val="000000">
                      <a:alpha val="43137"/>
                    </a:srgbClr>
                  </a:outerShdw>
                </a:effectLst>
              </a:rPr>
              <a:t>all good things </a:t>
            </a:r>
            <a:r>
              <a:rPr lang="en-US" sz="2000" dirty="0" smtClean="0">
                <a:solidFill>
                  <a:schemeClr val="bg1"/>
                </a:solidFill>
                <a:effectLst>
                  <a:outerShdw blurRad="38100" dist="38100" dir="2700000" algn="tl">
                    <a:srgbClr val="000000">
                      <a:alpha val="43137"/>
                    </a:srgbClr>
                  </a:outerShdw>
                </a:effectLst>
              </a:rPr>
              <a:t>with their instructor. </a:t>
            </a:r>
            <a:r>
              <a:rPr lang="en-US" sz="2000" dirty="0" smtClean="0">
                <a:solidFill>
                  <a:schemeClr val="bg1"/>
                </a:solidFill>
                <a:effectLst>
                  <a:outerShdw blurRad="38100" dist="38100" dir="2700000" algn="tl">
                    <a:srgbClr val="000000">
                      <a:alpha val="43137"/>
                    </a:srgbClr>
                  </a:outerShdw>
                </a:effectLst>
                <a:latin typeface="Arial Narrow" pitchFamily="34" charset="0"/>
              </a:rPr>
              <a:t>“</a:t>
            </a:r>
          </a:p>
          <a:p>
            <a:pPr marL="284163" indent="-284163"/>
            <a:endParaRPr lang="en-US" altLang="zh-CN" sz="3200" dirty="0" smtClean="0">
              <a:solidFill>
                <a:srgbClr val="FFFF00"/>
              </a:solidFill>
              <a:effectLst>
                <a:outerShdw blurRad="38100" dist="38100" dir="2700000" algn="tl">
                  <a:srgbClr val="000000">
                    <a:alpha val="43137"/>
                  </a:srgbClr>
                </a:outerShdw>
              </a:effectLst>
              <a:latin typeface="Arial Narrow" pitchFamily="34" charset="0"/>
            </a:endParaRPr>
          </a:p>
          <a:p>
            <a:pPr marL="284163" indent="-284163" algn="ctr"/>
            <a:r>
              <a:rPr lang="zh-CN" altLang="en-US" sz="4000" dirty="0" smtClean="0">
                <a:solidFill>
                  <a:srgbClr val="FFFF00"/>
                </a:solidFill>
                <a:effectLst>
                  <a:outerShdw blurRad="38100" dist="38100" dir="2700000" algn="tl">
                    <a:srgbClr val="000000">
                      <a:alpha val="43137"/>
                    </a:srgbClr>
                  </a:outerShdw>
                </a:effectLst>
                <a:latin typeface="Arial Narrow" pitchFamily="34" charset="0"/>
              </a:rPr>
              <a:t>认为牧师服事神就必须忍受财政缺乏是令神厌恶的想法</a:t>
            </a:r>
            <a:r>
              <a:rPr lang="en-US" altLang="zh-CN" sz="4000" dirty="0" smtClean="0">
                <a:solidFill>
                  <a:srgbClr val="FFFF00"/>
                </a:solidFill>
                <a:effectLst>
                  <a:outerShdw blurRad="38100" dist="38100" dir="2700000" algn="tl">
                    <a:srgbClr val="000000">
                      <a:alpha val="43137"/>
                    </a:srgbClr>
                  </a:outerShdw>
                </a:effectLst>
                <a:latin typeface="Arial Narrow" pitchFamily="34" charset="0"/>
              </a:rPr>
              <a:t>, </a:t>
            </a:r>
            <a:r>
              <a:rPr lang="zh-CN" altLang="en-US" sz="4000" dirty="0" smtClean="0">
                <a:solidFill>
                  <a:srgbClr val="FFFF00"/>
                </a:solidFill>
                <a:effectLst>
                  <a:outerShdw blurRad="38100" dist="38100" dir="2700000" algn="tl">
                    <a:srgbClr val="000000">
                      <a:alpha val="43137"/>
                    </a:srgbClr>
                  </a:outerShdw>
                </a:effectLst>
                <a:latin typeface="Arial Narrow" pitchFamily="34" charset="0"/>
              </a:rPr>
              <a:t>也与圣经不符。</a:t>
            </a:r>
            <a:endParaRPr lang="en-US" sz="4000" dirty="0" smtClean="0">
              <a:solidFill>
                <a:srgbClr val="FFFF00"/>
              </a:solidFill>
              <a:effectLst>
                <a:outerShdw blurRad="38100" dist="38100" dir="2700000" algn="tl">
                  <a:srgbClr val="000000">
                    <a:alpha val="43137"/>
                  </a:srgbClr>
                </a:outerShdw>
              </a:effectLst>
              <a:latin typeface="Arial Narrow" pitchFamily="34" charset="0"/>
            </a:endParaRPr>
          </a:p>
          <a:p>
            <a:pPr marL="284163" indent="-284163" algn="ctr"/>
            <a:r>
              <a:rPr lang="en-US" sz="2000" b="1" dirty="0" smtClean="0">
                <a:solidFill>
                  <a:schemeClr val="bg1"/>
                </a:solidFill>
                <a:effectLst>
                  <a:outerShdw blurRad="38100" dist="38100" dir="2700000" algn="tl">
                    <a:srgbClr val="000000">
                      <a:alpha val="43137"/>
                    </a:srgbClr>
                  </a:outerShdw>
                </a:effectLst>
                <a:latin typeface="Arial Narrow" pitchFamily="34" charset="0"/>
              </a:rPr>
              <a:t>	To think that just because a pastor is serving God then he must have financial                  struggles is abhorrent to God and contrary to Scripture.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anim calcmode="lin" valueType="num">
                                      <p:cBhvr additive="base">
                                        <p:cTn id="1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importance of women in academe asking bold questions"/>
          <p:cNvPicPr>
            <a:picLocks noChangeAspect="1" noChangeArrowheads="1"/>
          </p:cNvPicPr>
          <p:nvPr/>
        </p:nvPicPr>
        <p:blipFill>
          <a:blip r:embed="rId2" cstate="print"/>
          <a:srcRect/>
          <a:stretch>
            <a:fillRect/>
          </a:stretch>
        </p:blipFill>
        <p:spPr bwMode="auto">
          <a:xfrm>
            <a:off x="0" y="1508861"/>
            <a:ext cx="9144000" cy="534913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hinese New Year - Wikipedia"/>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4" name="Rectangle 3"/>
          <p:cNvSpPr/>
          <p:nvPr/>
        </p:nvSpPr>
        <p:spPr>
          <a:xfrm>
            <a:off x="0" y="5257800"/>
            <a:ext cx="9144000" cy="1600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基督徒应该庆祝圣诞节吗？</a:t>
            </a:r>
            <a:endPar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000" dirty="0" smtClean="0">
                <a:solidFill>
                  <a:schemeClr val="tx1"/>
                </a:solidFill>
              </a:rPr>
              <a:t>Should Christians celebrate Holidays?</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Oval 4"/>
          <p:cNvSpPr/>
          <p:nvPr/>
        </p:nvSpPr>
        <p:spPr>
          <a:xfrm>
            <a:off x="685800" y="1828800"/>
            <a:ext cx="2209800" cy="30480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300" dirty="0" smtClean="0">
                <a:ln w="28575">
                  <a:solidFill>
                    <a:sysClr val="windowText" lastClr="000000"/>
                  </a:solidFill>
                </a:ln>
                <a:latin typeface="Arial Black" pitchFamily="34" charset="0"/>
              </a:rPr>
              <a:t>4</a:t>
            </a:r>
            <a:endParaRPr lang="en-US" sz="12300" dirty="0">
              <a:ln w="28575">
                <a:solidFill>
                  <a:sysClr val="windowText" lastClr="000000"/>
                </a:solidFill>
              </a:ln>
              <a:latin typeface="Arial Black" pitchFamily="34" charset="0"/>
            </a:endParaRPr>
          </a:p>
        </p:txBody>
      </p:sp>
      <p:sp>
        <p:nvSpPr>
          <p:cNvPr id="4" name="TextBox 4"/>
          <p:cNvSpPr txBox="1"/>
          <p:nvPr/>
        </p:nvSpPr>
        <p:spPr>
          <a:xfrm>
            <a:off x="304800" y="2286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疑难问题的诚实答案</a:t>
            </a:r>
            <a:endPar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5000"/>
            <a:ext cx="9144000" cy="1143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基督徒应该庆祝圣诞节吗？</a:t>
            </a:r>
            <a:endPar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000" dirty="0" smtClean="0">
                <a:solidFill>
                  <a:schemeClr val="tx1"/>
                </a:solidFill>
              </a:rPr>
              <a:t>Should Christians celebrate Holidays?</a:t>
            </a:r>
            <a:endParaRPr lang="en-US" sz="2000" dirty="0">
              <a:solidFill>
                <a:schemeClr val="tx1"/>
              </a:solidFill>
            </a:endParaRPr>
          </a:p>
        </p:txBody>
      </p:sp>
      <p:sp>
        <p:nvSpPr>
          <p:cNvPr id="5" name="TextBox 4"/>
          <p:cNvSpPr txBox="1"/>
          <p:nvPr/>
        </p:nvSpPr>
        <p:spPr>
          <a:xfrm>
            <a:off x="228600" y="152400"/>
            <a:ext cx="8686800" cy="5740033"/>
          </a:xfrm>
          <a:prstGeom prst="rect">
            <a:avLst/>
          </a:prstGeom>
          <a:noFill/>
        </p:spPr>
        <p:txBody>
          <a:bodyPr wrap="square" rtlCol="0">
            <a:spAutoFit/>
          </a:bodyPr>
          <a:lstStyle/>
          <a:p>
            <a:r>
              <a:rPr lang="zh-CN" altLang="en-US" sz="4000" b="1" u="sng" dirty="0" smtClean="0">
                <a:solidFill>
                  <a:srgbClr val="7030A0"/>
                </a:solidFill>
                <a:effectLst>
                  <a:outerShdw blurRad="38100" dist="38100" dir="2700000" algn="tl">
                    <a:srgbClr val="000000">
                      <a:alpha val="43137"/>
                    </a:srgbClr>
                  </a:outerShdw>
                </a:effectLst>
              </a:rPr>
              <a:t>反对者的理由</a:t>
            </a:r>
            <a:r>
              <a:rPr lang="zh-CN" altLang="en-US" sz="3200" b="1" dirty="0" smtClean="0">
                <a:solidFill>
                  <a:srgbClr val="7030A0"/>
                </a:solidFill>
                <a:effectLst>
                  <a:outerShdw blurRad="38100" dist="38100" dir="2700000" algn="tl">
                    <a:srgbClr val="000000">
                      <a:alpha val="43137"/>
                    </a:srgbClr>
                  </a:outerShdw>
                </a:effectLst>
              </a:rPr>
              <a:t>：</a:t>
            </a:r>
            <a:endParaRPr lang="en-US" altLang="zh-CN" sz="3200" b="1" dirty="0" smtClean="0">
              <a:solidFill>
                <a:srgbClr val="7030A0"/>
              </a:solidFill>
              <a:effectLst>
                <a:outerShdw blurRad="38100" dist="38100" dir="2700000" algn="tl">
                  <a:srgbClr val="000000">
                    <a:alpha val="43137"/>
                  </a:srgbClr>
                </a:outerShdw>
              </a:effectLst>
            </a:endParaRPr>
          </a:p>
          <a:p>
            <a:endParaRPr lang="en-US" altLang="zh-CN" sz="1000" b="1" dirty="0" smtClean="0"/>
          </a:p>
          <a:p>
            <a:r>
              <a:rPr lang="zh-CN" altLang="en-US" sz="3200" b="1" dirty="0" smtClean="0"/>
              <a:t>第一，</a:t>
            </a:r>
            <a:r>
              <a:rPr lang="en-US" altLang="zh-CN" sz="3200" b="1" dirty="0" smtClean="0"/>
              <a:t>12</a:t>
            </a:r>
            <a:r>
              <a:rPr lang="zh-CN" altLang="en-US" sz="3200" b="1" dirty="0" smtClean="0"/>
              <a:t>月</a:t>
            </a:r>
            <a:r>
              <a:rPr lang="en-US" altLang="zh-CN" sz="3200" b="1" dirty="0" smtClean="0"/>
              <a:t>25</a:t>
            </a:r>
            <a:r>
              <a:rPr lang="zh-CN" altLang="en-US" sz="3200" b="1" dirty="0" smtClean="0"/>
              <a:t>日不可能是主耶稣的生日。圣经虽未记载主耶稣的生日是哪一天，但描述耶稣诞生时“在伯利恒之野地里，有牧羊的人夜间按着更次看守羊群。”（路</a:t>
            </a:r>
            <a:r>
              <a:rPr lang="en-US" altLang="zh-CN" sz="3200" b="1" dirty="0" smtClean="0"/>
              <a:t>2:8</a:t>
            </a:r>
            <a:r>
              <a:rPr lang="zh-CN" altLang="en-US" sz="3200" b="1" dirty="0" smtClean="0"/>
              <a:t>）伯利恒地</a:t>
            </a:r>
            <a:r>
              <a:rPr lang="en-US" altLang="zh-CN" sz="3200" b="1" dirty="0" smtClean="0"/>
              <a:t>12</a:t>
            </a:r>
            <a:r>
              <a:rPr lang="zh-CN" altLang="en-US" sz="3200" b="1" dirty="0" smtClean="0"/>
              <a:t>月底天气寒冷，牧人不可能在野地牧羊，据此推测，主耶稣不可能生于</a:t>
            </a:r>
            <a:r>
              <a:rPr lang="en-US" altLang="zh-CN" sz="3200" b="1" dirty="0" smtClean="0"/>
              <a:t>12</a:t>
            </a:r>
            <a:r>
              <a:rPr lang="zh-CN" altLang="en-US" sz="3200" b="1" dirty="0" smtClean="0"/>
              <a:t>月</a:t>
            </a:r>
            <a:r>
              <a:rPr lang="en-US" altLang="zh-CN" sz="3200" b="1" dirty="0" smtClean="0"/>
              <a:t>25</a:t>
            </a:r>
            <a:r>
              <a:rPr lang="zh-CN" altLang="en-US" sz="3200" b="1" dirty="0" smtClean="0"/>
              <a:t>日。</a:t>
            </a:r>
            <a:endParaRPr lang="en-US" altLang="zh-CN" sz="3200" b="1" dirty="0" smtClean="0"/>
          </a:p>
          <a:p>
            <a:endParaRPr lang="en-US" altLang="zh-CN" sz="1100" b="1" dirty="0" smtClean="0"/>
          </a:p>
          <a:p>
            <a:r>
              <a:rPr lang="zh-CN" altLang="en-US" sz="3200" b="1" dirty="0" smtClean="0"/>
              <a:t>第二，</a:t>
            </a:r>
            <a:r>
              <a:rPr lang="en-US" altLang="zh-CN" sz="3200" b="1" dirty="0" smtClean="0"/>
              <a:t>12</a:t>
            </a:r>
            <a:r>
              <a:rPr lang="zh-CN" altLang="en-US" sz="3200" b="1" dirty="0" smtClean="0"/>
              <a:t>月</a:t>
            </a:r>
            <a:r>
              <a:rPr lang="en-US" altLang="zh-CN" sz="3200" b="1" dirty="0" smtClean="0"/>
              <a:t>25</a:t>
            </a:r>
            <a:r>
              <a:rPr lang="zh-CN" altLang="en-US" sz="3200" b="1" dirty="0" smtClean="0"/>
              <a:t>日是古罗马农神节和冬至神祗的节日。据说，早期天主教会信仰混乱，圣诞节与偶像崇拜有关。</a:t>
            </a:r>
            <a:endParaRPr lang="en-US" sz="3200" b="1"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9800"/>
            <a:ext cx="9144000" cy="838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基督徒应该庆祝圣诞节吗？</a:t>
            </a: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000" dirty="0" smtClean="0">
                <a:solidFill>
                  <a:schemeClr val="tx1"/>
                </a:solidFill>
              </a:rPr>
              <a:t>Should Christians celebrate Holidays?</a:t>
            </a:r>
            <a:endParaRPr lang="en-US" sz="2000" dirty="0">
              <a:solidFill>
                <a:schemeClr val="tx1"/>
              </a:solidFill>
            </a:endParaRPr>
          </a:p>
        </p:txBody>
      </p:sp>
      <p:sp>
        <p:nvSpPr>
          <p:cNvPr id="6" name="TextBox 5"/>
          <p:cNvSpPr txBox="1"/>
          <p:nvPr/>
        </p:nvSpPr>
        <p:spPr>
          <a:xfrm>
            <a:off x="228600" y="152400"/>
            <a:ext cx="8686800" cy="5755422"/>
          </a:xfrm>
          <a:prstGeom prst="rect">
            <a:avLst/>
          </a:prstGeom>
          <a:noFill/>
        </p:spPr>
        <p:txBody>
          <a:bodyPr wrap="square" rtlCol="0">
            <a:spAutoFit/>
          </a:bodyPr>
          <a:lstStyle/>
          <a:p>
            <a:r>
              <a:rPr lang="zh-CN" altLang="en-US" sz="4000" b="1" u="sng" dirty="0" smtClean="0">
                <a:solidFill>
                  <a:srgbClr val="7030A0"/>
                </a:solidFill>
                <a:effectLst>
                  <a:outerShdw blurRad="38100" dist="38100" dir="2700000" algn="tl">
                    <a:srgbClr val="000000">
                      <a:alpha val="43137"/>
                    </a:srgbClr>
                  </a:outerShdw>
                </a:effectLst>
              </a:rPr>
              <a:t>支持者的理由</a:t>
            </a:r>
            <a:r>
              <a:rPr lang="zh-CN" altLang="en-US" sz="4000" b="1" dirty="0" smtClean="0">
                <a:solidFill>
                  <a:srgbClr val="7030A0"/>
                </a:solidFill>
              </a:rPr>
              <a:t>：</a:t>
            </a:r>
            <a:endParaRPr lang="en-US" altLang="zh-CN" sz="3200" dirty="0" smtClean="0"/>
          </a:p>
          <a:p>
            <a:endParaRPr lang="en-US" altLang="zh-CN" sz="1000" b="1" dirty="0" smtClean="0"/>
          </a:p>
          <a:p>
            <a:pPr>
              <a:buFont typeface="Wingdings" pitchFamily="2" charset="2"/>
              <a:buChar char="Ø"/>
            </a:pPr>
            <a:r>
              <a:rPr lang="zh-CN" altLang="en-US" sz="2800" b="1" dirty="0" smtClean="0"/>
              <a:t>将</a:t>
            </a:r>
            <a:r>
              <a:rPr lang="en-US" altLang="zh-CN" sz="2800" b="1" dirty="0" smtClean="0"/>
              <a:t>12</a:t>
            </a:r>
            <a:r>
              <a:rPr lang="zh-CN" altLang="en-US" sz="2800" b="1" dirty="0" smtClean="0"/>
              <a:t>月</a:t>
            </a:r>
            <a:r>
              <a:rPr lang="en-US" altLang="zh-CN" sz="2800" b="1" dirty="0" smtClean="0"/>
              <a:t>25</a:t>
            </a:r>
            <a:r>
              <a:rPr lang="zh-CN" altLang="en-US" sz="2800" b="1" dirty="0" smtClean="0"/>
              <a:t>日定为圣诞节，大约是在主后</a:t>
            </a:r>
            <a:r>
              <a:rPr lang="en-US" altLang="zh-CN" sz="2800" b="1" dirty="0" smtClean="0"/>
              <a:t>336</a:t>
            </a:r>
            <a:r>
              <a:rPr lang="zh-CN" altLang="en-US" sz="2800" b="1" dirty="0" smtClean="0"/>
              <a:t>年左右，基督教刚变成罗马国教后不久。当时的罗马人在每年</a:t>
            </a:r>
            <a:r>
              <a:rPr lang="en-US" altLang="zh-CN" sz="2800" b="1" dirty="0" smtClean="0"/>
              <a:t>12</a:t>
            </a:r>
            <a:r>
              <a:rPr lang="zh-CN" altLang="en-US" sz="2800" b="1" dirty="0" smtClean="0"/>
              <a:t>月底庆祝异教农神节</a:t>
            </a:r>
            <a:r>
              <a:rPr lang="en-US" altLang="zh-CN" sz="2800" b="1" dirty="0" smtClean="0"/>
              <a:t>(Saturnalia)</a:t>
            </a:r>
            <a:r>
              <a:rPr lang="zh-CN" altLang="en-US" sz="2800" b="1" dirty="0" smtClean="0"/>
              <a:t>和冬至</a:t>
            </a:r>
            <a:r>
              <a:rPr lang="en-US" altLang="zh-CN" sz="2800" b="1" dirty="0" smtClean="0"/>
              <a:t>(Winter Solstice)</a:t>
            </a:r>
            <a:r>
              <a:rPr lang="zh-CN" altLang="en-US" sz="2800" b="1" dirty="0" smtClean="0"/>
              <a:t>。教会选择在这个季节庆祝主耶稣基督的诞辰，不是为了迎合异教的风俗，乃是要与世俗社会针锋相对，将这个节日赎出来，进行有智慧的“文化置换”。通过在同一个日子举行圣诞庆祝活动，对当时的异教文化进行和平、渐进式的改造。 事实证明，早期教会的这一做法颇有远见和智慧，异教的庆祝在主后第四世纪末就基本销声匿迹了，相反，主耶稣的名藉着圣诞庆祝而传开了，圣诞节如今成了全球性的节日</a:t>
            </a:r>
            <a:r>
              <a:rPr lang="zh-CN" altLang="en-US" sz="2800" dirty="0" smtClean="0"/>
              <a:t>。</a:t>
            </a:r>
            <a:endParaRPr lang="en-US" altLang="zh-CN" sz="2800" dirty="0" smtClean="0"/>
          </a:p>
          <a:p>
            <a:endParaRPr lang="en-US" altLang="zh-CN" sz="1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9800"/>
            <a:ext cx="9144000" cy="8382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基督徒应该庆祝圣诞节吗？</a:t>
            </a:r>
            <a:endPar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000" dirty="0" smtClean="0">
                <a:solidFill>
                  <a:schemeClr val="tx1"/>
                </a:solidFill>
              </a:rPr>
              <a:t>Should Christians celebrate Holidays?</a:t>
            </a:r>
            <a:endParaRPr lang="en-US" sz="2000" dirty="0">
              <a:solidFill>
                <a:schemeClr val="tx1"/>
              </a:solidFill>
            </a:endParaRPr>
          </a:p>
        </p:txBody>
      </p:sp>
      <p:sp>
        <p:nvSpPr>
          <p:cNvPr id="6" name="TextBox 5"/>
          <p:cNvSpPr txBox="1"/>
          <p:nvPr/>
        </p:nvSpPr>
        <p:spPr>
          <a:xfrm>
            <a:off x="228600" y="152400"/>
            <a:ext cx="8686800" cy="5909310"/>
          </a:xfrm>
          <a:prstGeom prst="rect">
            <a:avLst/>
          </a:prstGeom>
          <a:noFill/>
        </p:spPr>
        <p:txBody>
          <a:bodyPr wrap="square" rtlCol="0">
            <a:spAutoFit/>
          </a:bodyPr>
          <a:lstStyle/>
          <a:p>
            <a:r>
              <a:rPr lang="zh-CN" altLang="en-US" sz="4000" b="1" u="sng" dirty="0" smtClean="0">
                <a:solidFill>
                  <a:srgbClr val="7030A0"/>
                </a:solidFill>
                <a:effectLst>
                  <a:outerShdw blurRad="38100" dist="38100" dir="2700000" algn="tl">
                    <a:srgbClr val="000000">
                      <a:alpha val="43137"/>
                    </a:srgbClr>
                  </a:outerShdw>
                </a:effectLst>
              </a:rPr>
              <a:t>支持者的理由</a:t>
            </a:r>
            <a:r>
              <a:rPr lang="zh-CN" altLang="en-US" sz="3200" dirty="0" smtClean="0">
                <a:solidFill>
                  <a:srgbClr val="7030A0"/>
                </a:solidFill>
                <a:effectLst>
                  <a:outerShdw blurRad="38100" dist="38100" dir="2700000" algn="tl">
                    <a:srgbClr val="000000">
                      <a:alpha val="43137"/>
                    </a:srgbClr>
                  </a:outerShdw>
                </a:effectLst>
              </a:rPr>
              <a:t>：</a:t>
            </a:r>
            <a:endParaRPr lang="en-US" altLang="zh-CN" sz="3200" dirty="0" smtClean="0">
              <a:solidFill>
                <a:srgbClr val="7030A0"/>
              </a:solidFill>
              <a:effectLst>
                <a:outerShdw blurRad="38100" dist="38100" dir="2700000" algn="tl">
                  <a:srgbClr val="000000">
                    <a:alpha val="43137"/>
                  </a:srgbClr>
                </a:outerShdw>
              </a:effectLst>
            </a:endParaRPr>
          </a:p>
          <a:p>
            <a:endParaRPr lang="en-US" altLang="zh-CN" sz="1000" b="1" dirty="0" smtClean="0"/>
          </a:p>
          <a:p>
            <a:endParaRPr lang="en-US" altLang="zh-CN" sz="1000" dirty="0" smtClean="0"/>
          </a:p>
          <a:p>
            <a:pPr>
              <a:buFont typeface="Wingdings" pitchFamily="2" charset="2"/>
              <a:buChar char="Ø"/>
            </a:pPr>
            <a:r>
              <a:rPr lang="zh-CN" altLang="en-US" sz="2800" b="1" dirty="0" smtClean="0"/>
              <a:t>与后期腐败的罗马天主教不同</a:t>
            </a:r>
            <a:r>
              <a:rPr lang="zh-CN" altLang="en-US" sz="2800" b="1" dirty="0" smtClean="0"/>
              <a:t>，公元四世纪时初</a:t>
            </a:r>
            <a:r>
              <a:rPr lang="zh-CN" altLang="en-US" sz="2800" b="1" dirty="0" smtClean="0"/>
              <a:t>代大公教会（天主教）的信仰纯正，许多早期教父，如爱任纽、革利勉、俄利根、奥古斯丁等，就服事于那个世代。正是他们将这个膜拜异教神祗的罗马节日</a:t>
            </a:r>
            <a:r>
              <a:rPr lang="zh-CN" altLang="en-US" sz="2800" b="1" dirty="0" smtClean="0"/>
              <a:t>赎了出</a:t>
            </a:r>
            <a:r>
              <a:rPr lang="zh-CN" altLang="en-US" sz="2800" b="1" dirty="0" smtClean="0"/>
              <a:t>来，庆祝耶稣基督的诞生。毕竟，在岁暮天寒，万物凋零的严冬，人们期盼的是一位赐生命的主，因此在此时庆祝圣诞再合适不过。</a:t>
            </a:r>
            <a:endParaRPr lang="en-US" altLang="zh-CN" sz="2800" b="1" dirty="0" smtClean="0"/>
          </a:p>
          <a:p>
            <a:pPr>
              <a:buFont typeface="Wingdings" pitchFamily="2" charset="2"/>
              <a:buChar char="Ø"/>
            </a:pPr>
            <a:endParaRPr lang="en-US" altLang="zh-CN" sz="1000" b="1" dirty="0" smtClean="0"/>
          </a:p>
          <a:p>
            <a:pPr>
              <a:buFont typeface="Wingdings" pitchFamily="2" charset="2"/>
              <a:buChar char="Ø"/>
            </a:pPr>
            <a:r>
              <a:rPr lang="zh-CN" altLang="en-US" sz="2800" b="1" dirty="0" smtClean="0"/>
              <a:t>这是基督徒传福音的难得良机，把圣诞节的真正意义告诉那些尚未得救的人，邀请他们来教会听耶稣的故事，让他们有机会跟我们一样得到主耶稣的救赎，一起享受福音的好处。</a:t>
            </a:r>
            <a:endParaRPr lang="en-US"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6200"/>
            <a:ext cx="9144000" cy="7432804"/>
          </a:xfrm>
          <a:prstGeom prst="rect">
            <a:avLst/>
          </a:prstGeom>
          <a:noFill/>
        </p:spPr>
        <p:txBody>
          <a:bodyPr wrap="square" rtlCol="0">
            <a:spAutoFit/>
          </a:bodyPr>
          <a:lstStyle/>
          <a:p>
            <a:pPr marL="800100" lvl="1" indent="-342900">
              <a:buFont typeface="Wingdings" pitchFamily="2" charset="2"/>
              <a:buChar char="§"/>
            </a:pPr>
            <a:endParaRPr lang="en-US" sz="2000" dirty="0" smtClean="0">
              <a:latin typeface="Agency FB" pitchFamily="34" charset="0"/>
            </a:endParaRPr>
          </a:p>
          <a:p>
            <a:pPr marL="342900" lvl="0" indent="-342900">
              <a:buFont typeface="Wingdings" pitchFamily="2" charset="2"/>
              <a:buChar char="§"/>
            </a:pPr>
            <a:r>
              <a:rPr lang="zh-CN" altLang="en-US" sz="3600" b="1" dirty="0" smtClean="0">
                <a:ln>
                  <a:solidFill>
                    <a:schemeClr val="tx1"/>
                  </a:solidFill>
                </a:ln>
                <a:solidFill>
                  <a:srgbClr val="FF0000"/>
                </a:solidFill>
                <a:latin typeface="Agency FB" pitchFamily="34" charset="0"/>
              </a:rPr>
              <a:t>神喜爱节日并亲自在旧约设立节</a:t>
            </a:r>
            <a:r>
              <a:rPr lang="zh-CN" altLang="en-US" sz="3600" b="1" dirty="0" smtClean="0">
                <a:ln>
                  <a:solidFill>
                    <a:schemeClr val="tx1"/>
                  </a:solidFill>
                </a:ln>
                <a:solidFill>
                  <a:srgbClr val="FF0000"/>
                </a:solidFill>
                <a:latin typeface="Agency FB" pitchFamily="34" charset="0"/>
              </a:rPr>
              <a:t>日，并称为圣日（</a:t>
            </a:r>
            <a:r>
              <a:rPr lang="en-US" altLang="zh-CN" sz="3600" b="1" dirty="0" smtClean="0">
                <a:ln>
                  <a:solidFill>
                    <a:schemeClr val="tx1"/>
                  </a:solidFill>
                </a:ln>
                <a:solidFill>
                  <a:srgbClr val="FF0000"/>
                </a:solidFill>
                <a:latin typeface="Agency FB" pitchFamily="34" charset="0"/>
              </a:rPr>
              <a:t>Holiday</a:t>
            </a:r>
            <a:r>
              <a:rPr lang="zh-CN" altLang="en-US" sz="3600" b="1" dirty="0" smtClean="0">
                <a:ln>
                  <a:solidFill>
                    <a:schemeClr val="tx1"/>
                  </a:solidFill>
                </a:ln>
                <a:solidFill>
                  <a:srgbClr val="FF0000"/>
                </a:solidFill>
                <a:latin typeface="Agency FB" pitchFamily="34" charset="0"/>
              </a:rPr>
              <a:t>）。</a:t>
            </a:r>
            <a:endParaRPr lang="en-US" sz="3600" b="1" dirty="0" smtClean="0">
              <a:ln>
                <a:solidFill>
                  <a:schemeClr val="tx1"/>
                </a:solidFill>
              </a:ln>
              <a:solidFill>
                <a:srgbClr val="FF0000"/>
              </a:solidFill>
              <a:latin typeface="Agency FB" pitchFamily="34" charset="0"/>
            </a:endParaRPr>
          </a:p>
          <a:p>
            <a:pPr marL="800100" lvl="1" indent="-342900">
              <a:buFont typeface="Wingdings" pitchFamily="2" charset="2"/>
              <a:buChar char="§"/>
            </a:pPr>
            <a:r>
              <a:rPr lang="en-US" sz="2000" dirty="0" smtClean="0">
                <a:latin typeface="Agency FB" pitchFamily="34" charset="0"/>
              </a:rPr>
              <a:t>God likes holidays and established many of them in the O.T.</a:t>
            </a:r>
          </a:p>
          <a:p>
            <a:pPr marL="800100" lvl="1" indent="-342900">
              <a:buFont typeface="Wingdings" pitchFamily="2" charset="2"/>
              <a:buChar char="§"/>
            </a:pPr>
            <a:endParaRPr lang="en-US" sz="2000" dirty="0" smtClean="0">
              <a:latin typeface="Agency FB" pitchFamily="34" charset="0"/>
            </a:endParaRPr>
          </a:p>
          <a:p>
            <a:pPr marL="342900" lvl="0" indent="-342900">
              <a:buFont typeface="Wingdings" pitchFamily="2" charset="2"/>
              <a:buChar char="§"/>
            </a:pPr>
            <a:r>
              <a:rPr lang="zh-CN" altLang="en-US" sz="3600" b="1" dirty="0" smtClean="0">
                <a:ln>
                  <a:solidFill>
                    <a:schemeClr val="tx1"/>
                  </a:solidFill>
                </a:ln>
                <a:solidFill>
                  <a:srgbClr val="FF0000"/>
                </a:solidFill>
                <a:latin typeface="Agency FB" pitchFamily="34" charset="0"/>
              </a:rPr>
              <a:t>第一个圣诞节是天使</a:t>
            </a:r>
            <a:r>
              <a:rPr lang="en-US" altLang="zh-CN" sz="3600" b="1" dirty="0" smtClean="0">
                <a:ln>
                  <a:solidFill>
                    <a:schemeClr val="tx1"/>
                  </a:solidFill>
                </a:ln>
                <a:solidFill>
                  <a:srgbClr val="FF0000"/>
                </a:solidFill>
                <a:latin typeface="Agency FB" pitchFamily="34" charset="0"/>
              </a:rPr>
              <a:t>, </a:t>
            </a:r>
            <a:r>
              <a:rPr lang="zh-CN" altLang="en-US" sz="3600" b="1" dirty="0" smtClean="0">
                <a:ln>
                  <a:solidFill>
                    <a:schemeClr val="tx1"/>
                  </a:solidFill>
                </a:ln>
                <a:solidFill>
                  <a:srgbClr val="FF0000"/>
                </a:solidFill>
                <a:latin typeface="Agency FB" pitchFamily="34" charset="0"/>
              </a:rPr>
              <a:t>牧羊人</a:t>
            </a:r>
            <a:r>
              <a:rPr lang="en-US" altLang="zh-CN" sz="3600" b="1" dirty="0" smtClean="0">
                <a:ln>
                  <a:solidFill>
                    <a:schemeClr val="tx1"/>
                  </a:solidFill>
                </a:ln>
                <a:solidFill>
                  <a:srgbClr val="FF0000"/>
                </a:solidFill>
                <a:latin typeface="Agency FB" pitchFamily="34" charset="0"/>
              </a:rPr>
              <a:t>, </a:t>
            </a:r>
            <a:r>
              <a:rPr lang="zh-CN" altLang="en-US" sz="3600" b="1" dirty="0" smtClean="0">
                <a:ln>
                  <a:solidFill>
                    <a:schemeClr val="tx1"/>
                  </a:solidFill>
                </a:ln>
                <a:solidFill>
                  <a:srgbClr val="FF0000"/>
                </a:solidFill>
                <a:latin typeface="Agency FB" pitchFamily="34" charset="0"/>
              </a:rPr>
              <a:t>马利亚和约瑟等人 一起庆祝的。</a:t>
            </a:r>
            <a:endParaRPr lang="en-US" sz="3600" b="1" dirty="0" smtClean="0">
              <a:ln>
                <a:solidFill>
                  <a:schemeClr val="tx1"/>
                </a:solidFill>
              </a:ln>
              <a:solidFill>
                <a:srgbClr val="FF0000"/>
              </a:solidFill>
              <a:latin typeface="Agency FB" pitchFamily="34" charset="0"/>
            </a:endParaRPr>
          </a:p>
          <a:p>
            <a:pPr marL="800100" lvl="1" indent="-342900">
              <a:buFont typeface="Wingdings" pitchFamily="2" charset="2"/>
              <a:buChar char="§"/>
            </a:pPr>
            <a:r>
              <a:rPr lang="en-US" sz="2000" dirty="0" smtClean="0">
                <a:latin typeface="Agency FB" pitchFamily="34" charset="0"/>
              </a:rPr>
              <a:t>The first Christmas was celebrated by angels, shepherds, Mary &amp; Joseph, etc.</a:t>
            </a:r>
          </a:p>
          <a:p>
            <a:pPr marL="800100" lvl="1" indent="-342900">
              <a:buFont typeface="Wingdings" pitchFamily="2" charset="2"/>
              <a:buChar char="§"/>
            </a:pPr>
            <a:endParaRPr lang="en-US" sz="2000" dirty="0" smtClean="0">
              <a:latin typeface="Agency FB" pitchFamily="34" charset="0"/>
            </a:endParaRPr>
          </a:p>
          <a:p>
            <a:pPr marL="342900" lvl="0" indent="-342900">
              <a:buFont typeface="Wingdings" pitchFamily="2" charset="2"/>
              <a:buChar char="§"/>
            </a:pPr>
            <a:r>
              <a:rPr lang="zh-CN" altLang="en-US" sz="3500" b="1" dirty="0" smtClean="0">
                <a:ln>
                  <a:solidFill>
                    <a:schemeClr val="tx1"/>
                  </a:solidFill>
                </a:ln>
                <a:solidFill>
                  <a:srgbClr val="FF0000"/>
                </a:solidFill>
                <a:latin typeface="Agency FB" pitchFamily="34" charset="0"/>
              </a:rPr>
              <a:t>罗马书</a:t>
            </a:r>
            <a:r>
              <a:rPr lang="en-US" altLang="zh-CN" sz="3500" b="1" dirty="0" smtClean="0">
                <a:ln>
                  <a:solidFill>
                    <a:schemeClr val="tx1"/>
                  </a:solidFill>
                </a:ln>
                <a:solidFill>
                  <a:srgbClr val="FF0000"/>
                </a:solidFill>
                <a:latin typeface="Agency FB" pitchFamily="34" charset="0"/>
              </a:rPr>
              <a:t>14:5-6</a:t>
            </a:r>
            <a:r>
              <a:rPr lang="zh-CN" altLang="en-US" sz="3500" b="1" dirty="0" smtClean="0">
                <a:ln>
                  <a:solidFill>
                    <a:schemeClr val="tx1"/>
                  </a:solidFill>
                </a:ln>
                <a:solidFill>
                  <a:srgbClr val="FF0000"/>
                </a:solidFill>
                <a:latin typeface="Agency FB" pitchFamily="34" charset="0"/>
              </a:rPr>
              <a:t>说个人要自己决定哪天为神而设。</a:t>
            </a:r>
            <a:endParaRPr lang="en-US" sz="3500" b="1" dirty="0" smtClean="0">
              <a:ln>
                <a:solidFill>
                  <a:schemeClr val="tx1"/>
                </a:solidFill>
              </a:ln>
              <a:solidFill>
                <a:srgbClr val="FF0000"/>
              </a:solidFill>
              <a:latin typeface="Agency FB" pitchFamily="34" charset="0"/>
            </a:endParaRPr>
          </a:p>
          <a:p>
            <a:pPr marL="800100" lvl="1" indent="-342900">
              <a:buFont typeface="Wingdings" pitchFamily="2" charset="2"/>
              <a:buChar char="§"/>
            </a:pPr>
            <a:r>
              <a:rPr lang="en-US" sz="2000" dirty="0" smtClean="0">
                <a:latin typeface="Agency FB" pitchFamily="34" charset="0"/>
              </a:rPr>
              <a:t>Rom 14:5-6 says each man should decide for himself which days to set apart for God</a:t>
            </a:r>
            <a:r>
              <a:rPr lang="en-US" sz="2000" dirty="0" smtClean="0">
                <a:latin typeface="Agency FB" pitchFamily="34" charset="0"/>
              </a:rPr>
              <a:t>.</a:t>
            </a:r>
          </a:p>
          <a:p>
            <a:pPr marL="800100" lvl="1" indent="-342900">
              <a:buFont typeface="Wingdings" pitchFamily="2" charset="2"/>
              <a:buChar char="§"/>
            </a:pPr>
            <a:endParaRPr lang="en-US" sz="2000" dirty="0" smtClean="0">
              <a:latin typeface="Agency FB" pitchFamily="34" charset="0"/>
            </a:endParaRPr>
          </a:p>
          <a:p>
            <a:pPr marL="342900" lvl="0" indent="-342900">
              <a:buFont typeface="Wingdings" pitchFamily="2" charset="2"/>
              <a:buChar char="§"/>
            </a:pPr>
            <a:r>
              <a:rPr lang="zh-CN" altLang="en-US" sz="3500" b="1" dirty="0" smtClean="0">
                <a:ln>
                  <a:solidFill>
                    <a:schemeClr val="tx1"/>
                  </a:solidFill>
                </a:ln>
                <a:solidFill>
                  <a:srgbClr val="FF0000"/>
                </a:solidFill>
                <a:latin typeface="Agency FB" pitchFamily="34" charset="0"/>
              </a:rPr>
              <a:t>有些节日是与非信徒分享耶稣的故事的好机会，也可以与信徒一起敬拜神。</a:t>
            </a:r>
            <a:endParaRPr lang="en-US" sz="3500" b="1" dirty="0" smtClean="0">
              <a:ln>
                <a:solidFill>
                  <a:schemeClr val="tx1"/>
                </a:solidFill>
              </a:ln>
              <a:solidFill>
                <a:srgbClr val="FF0000"/>
              </a:solidFill>
              <a:latin typeface="Agency FB" pitchFamily="34" charset="0"/>
            </a:endParaRPr>
          </a:p>
          <a:p>
            <a:pPr marL="800100" lvl="1" indent="-342900">
              <a:buFont typeface="Wingdings" pitchFamily="2" charset="2"/>
              <a:buChar char="§"/>
            </a:pPr>
            <a:r>
              <a:rPr lang="en-US" sz="1600" dirty="0" smtClean="0">
                <a:latin typeface="Agency FB" pitchFamily="34" charset="0"/>
              </a:rPr>
              <a:t>Some holidays are a great opportunity to share the story of Jesus with unbelievers and worship together with believers.</a:t>
            </a:r>
          </a:p>
          <a:p>
            <a:endParaRPr lang="en-US" b="1" dirty="0" smtClean="0">
              <a:effectLst>
                <a:outerShdw blurRad="38100" dist="38100" dir="2700000" algn="tl">
                  <a:srgbClr val="000000">
                    <a:alpha val="43137"/>
                  </a:srgbClr>
                </a:outerShdw>
              </a:effectLst>
            </a:endParaRPr>
          </a:p>
          <a:p>
            <a:pPr lvl="0"/>
            <a:endParaRPr lang="en-US"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pPr lvl="0"/>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importance of women in academe asking bold questions"/>
          <p:cNvPicPr>
            <a:picLocks noChangeAspect="1" noChangeArrowheads="1"/>
          </p:cNvPicPr>
          <p:nvPr/>
        </p:nvPicPr>
        <p:blipFill>
          <a:blip r:embed="rId2" cstate="print"/>
          <a:srcRect/>
          <a:stretch>
            <a:fillRect/>
          </a:stretch>
        </p:blipFill>
        <p:spPr bwMode="auto">
          <a:xfrm>
            <a:off x="0" y="1508861"/>
            <a:ext cx="9144000" cy="534913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762000"/>
            <a:ext cx="3124200" cy="5181600"/>
          </a:xfrm>
          <a:prstGeom prst="roundRect">
            <a:avLst/>
          </a:prstGeom>
          <a:solidFill>
            <a:schemeClr val="bg1"/>
          </a:solid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4800" b="1" dirty="0" smtClean="0">
                <a:solidFill>
                  <a:schemeClr val="tx1"/>
                </a:solidFill>
                <a:effectLst>
                  <a:outerShdw blurRad="38100" dist="38100" dir="2700000" algn="tl">
                    <a:srgbClr val="000000">
                      <a:alpha val="43137"/>
                    </a:srgbClr>
                  </a:outerShdw>
                </a:effectLst>
                <a:latin typeface="Arial Black" pitchFamily="34" charset="0"/>
              </a:rPr>
              <a:t>上帝能改变他的想法吗？</a:t>
            </a:r>
            <a:endParaRPr lang="en-US" sz="4800" b="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800" b="1" dirty="0" smtClean="0">
              <a:solidFill>
                <a:schemeClr val="tx1"/>
              </a:solidFill>
              <a:effectLst>
                <a:outerShdw blurRad="38100" dist="38100" dir="2700000" algn="tl">
                  <a:srgbClr val="000000">
                    <a:alpha val="43137"/>
                  </a:srgbClr>
                </a:outerShdw>
              </a:effectLst>
              <a:latin typeface="Arial Black" pitchFamily="34" charset="0"/>
            </a:endParaRPr>
          </a:p>
          <a:p>
            <a:pPr algn="ctr"/>
            <a:r>
              <a:rPr lang="en-US" b="1" dirty="0" smtClean="0">
                <a:solidFill>
                  <a:schemeClr val="tx1"/>
                </a:solidFill>
                <a:latin typeface="Arial Black" pitchFamily="34" charset="0"/>
              </a:rPr>
              <a:t>Can God change </a:t>
            </a:r>
          </a:p>
          <a:p>
            <a:pPr algn="ctr"/>
            <a:r>
              <a:rPr lang="en-US" b="1" dirty="0" smtClean="0">
                <a:solidFill>
                  <a:schemeClr val="tx1"/>
                </a:solidFill>
                <a:latin typeface="Arial Black" pitchFamily="34" charset="0"/>
              </a:rPr>
              <a:t>His mind?</a:t>
            </a:r>
            <a:endParaRPr lang="en-US" b="1" dirty="0">
              <a:solidFill>
                <a:schemeClr val="tx1"/>
              </a:solidFill>
              <a:latin typeface="Arial Black" pitchFamily="34" charset="0"/>
            </a:endParaRPr>
          </a:p>
        </p:txBody>
      </p:sp>
      <p:pic>
        <p:nvPicPr>
          <p:cNvPr id="16386" name="Picture 2" descr="http://ma6aba.com/blog/wp-content/uploads/2009/04/no-u-turn.png"/>
          <p:cNvPicPr>
            <a:picLocks noChangeAspect="1" noChangeArrowheads="1"/>
          </p:cNvPicPr>
          <p:nvPr/>
        </p:nvPicPr>
        <p:blipFill>
          <a:blip r:embed="rId2" cstate="print"/>
          <a:srcRect/>
          <a:stretch>
            <a:fillRect/>
          </a:stretch>
        </p:blipFill>
        <p:spPr bwMode="auto">
          <a:xfrm>
            <a:off x="3733800" y="762000"/>
            <a:ext cx="5105400" cy="5105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4800"/>
            <a:ext cx="9144000" cy="8080177"/>
          </a:xfrm>
          <a:prstGeom prst="rect">
            <a:avLst/>
          </a:prstGeom>
          <a:noFill/>
        </p:spPr>
        <p:txBody>
          <a:bodyPr wrap="square" rtlCol="0">
            <a:spAutoFit/>
          </a:bodyPr>
          <a:lstStyle/>
          <a:p>
            <a:pPr marL="342900" lvl="0" indent="-342900">
              <a:buFont typeface="Wingdings" pitchFamily="2" charset="2"/>
              <a:buChar char="§"/>
            </a:pPr>
            <a:r>
              <a:rPr lang="zh-CN" altLang="en-US" sz="3600" b="1" spc="-150" dirty="0" smtClean="0">
                <a:ln>
                  <a:solidFill>
                    <a:schemeClr val="tx1"/>
                  </a:solidFill>
                </a:ln>
                <a:solidFill>
                  <a:srgbClr val="FF0000"/>
                </a:solidFill>
              </a:rPr>
              <a:t>玛拉基书</a:t>
            </a:r>
            <a:r>
              <a:rPr lang="zh-TW" altLang="en-US" sz="3600" b="1" spc="-150" dirty="0" smtClean="0">
                <a:ln>
                  <a:solidFill>
                    <a:schemeClr val="tx1"/>
                  </a:solidFill>
                </a:ln>
                <a:solidFill>
                  <a:srgbClr val="FF0000"/>
                </a:solidFill>
              </a:rPr>
              <a:t> </a:t>
            </a:r>
            <a:r>
              <a:rPr lang="en-US" altLang="zh-TW" sz="3600" b="1" spc="-150" dirty="0" smtClean="0">
                <a:ln>
                  <a:solidFill>
                    <a:schemeClr val="tx1"/>
                  </a:solidFill>
                </a:ln>
                <a:solidFill>
                  <a:srgbClr val="FF0000"/>
                </a:solidFill>
              </a:rPr>
              <a:t>3:6 </a:t>
            </a:r>
            <a:r>
              <a:rPr lang="en-US" altLang="zh-CN" sz="3600" b="1" spc="-150" baseline="30000" dirty="0" smtClean="0">
                <a:ln>
                  <a:solidFill>
                    <a:schemeClr val="tx1"/>
                  </a:solidFill>
                </a:ln>
                <a:solidFill>
                  <a:srgbClr val="FF0000"/>
                </a:solidFill>
              </a:rPr>
              <a:t> ”</a:t>
            </a:r>
            <a:r>
              <a:rPr lang="zh-CN" altLang="en-US" sz="3600" b="1" spc="-150" dirty="0" smtClean="0">
                <a:ln>
                  <a:solidFill>
                    <a:schemeClr val="tx1"/>
                  </a:solidFill>
                </a:ln>
                <a:solidFill>
                  <a:srgbClr val="FF0000"/>
                </a:solidFill>
              </a:rPr>
              <a:t>因 我 ─ 耶 和 华 是 不 改 变 的 ， 所 以 你 们 雅 各 之 子 没 有 灭 亡 。</a:t>
            </a:r>
            <a:r>
              <a:rPr lang="en-US" altLang="zh-CN" sz="3600" b="1" spc="-150" dirty="0" smtClean="0">
                <a:ln>
                  <a:solidFill>
                    <a:schemeClr val="tx1"/>
                  </a:solidFill>
                </a:ln>
                <a:solidFill>
                  <a:srgbClr val="FF0000"/>
                </a:solidFill>
              </a:rPr>
              <a:t>”</a:t>
            </a:r>
            <a:endParaRPr lang="en-US" sz="3600" b="1" spc="-150" dirty="0" smtClean="0">
              <a:ln>
                <a:solidFill>
                  <a:schemeClr val="tx1"/>
                </a:solidFill>
              </a:ln>
              <a:solidFill>
                <a:srgbClr val="FF0000"/>
              </a:solidFill>
              <a:latin typeface="Agency FB" pitchFamily="34" charset="0"/>
            </a:endParaRPr>
          </a:p>
          <a:p>
            <a:pPr marL="800100" lvl="1" indent="-342900">
              <a:buFont typeface="Wingdings" pitchFamily="2" charset="2"/>
              <a:buChar char="§"/>
            </a:pPr>
            <a:r>
              <a:rPr lang="en-US" sz="2000" i="1" dirty="0" smtClean="0"/>
              <a:t>“I the LORD </a:t>
            </a:r>
            <a:r>
              <a:rPr lang="en-US" sz="2000" i="1" dirty="0" smtClean="0">
                <a:solidFill>
                  <a:srgbClr val="FF0000"/>
                </a:solidFill>
              </a:rPr>
              <a:t>do not change</a:t>
            </a:r>
            <a:r>
              <a:rPr lang="en-US" sz="2000" i="1" dirty="0" smtClean="0"/>
              <a:t>.”  Malachi 3:6</a:t>
            </a:r>
          </a:p>
          <a:p>
            <a:pPr marL="352425" lvl="1" indent="-352425">
              <a:buFont typeface="Wingdings" pitchFamily="2" charset="2"/>
              <a:buChar char="§"/>
            </a:pPr>
            <a:r>
              <a:rPr lang="zh-CN" altLang="en-US" sz="3600" b="1" spc="-150" dirty="0" smtClean="0">
                <a:ln>
                  <a:solidFill>
                    <a:schemeClr val="tx1"/>
                  </a:solidFill>
                </a:ln>
                <a:solidFill>
                  <a:srgbClr val="FF0000"/>
                </a:solidFill>
              </a:rPr>
              <a:t>雅 各 书 </a:t>
            </a:r>
            <a:r>
              <a:rPr lang="en-US" altLang="zh-CN" sz="3600" b="1" spc="-150" dirty="0" smtClean="0">
                <a:ln>
                  <a:solidFill>
                    <a:schemeClr val="tx1"/>
                  </a:solidFill>
                </a:ln>
                <a:solidFill>
                  <a:srgbClr val="FF0000"/>
                </a:solidFill>
              </a:rPr>
              <a:t>1:17 “</a:t>
            </a:r>
            <a:r>
              <a:rPr lang="zh-CN" altLang="en-US" sz="3600" b="1" spc="-150" dirty="0" smtClean="0">
                <a:ln>
                  <a:solidFill>
                    <a:schemeClr val="tx1"/>
                  </a:solidFill>
                </a:ln>
                <a:solidFill>
                  <a:srgbClr val="FF0000"/>
                </a:solidFill>
              </a:rPr>
              <a:t>各 样 美 善 的 恩 赐 和 各 样 全 备 的 赏 赐 都 是 从 上 头 来 的 ， 从 众 光 之 父 那 里 降 下 来 的 ； 在 他 并 没 有 改 变 ， 也 没 有 转 动 的 影 儿 。</a:t>
            </a:r>
            <a:r>
              <a:rPr lang="en-US" altLang="zh-CN" sz="3600" b="1" spc="-150" dirty="0" smtClean="0">
                <a:ln>
                  <a:solidFill>
                    <a:schemeClr val="tx1"/>
                  </a:solidFill>
                </a:ln>
                <a:solidFill>
                  <a:srgbClr val="FF0000"/>
                </a:solidFill>
              </a:rPr>
              <a:t>”</a:t>
            </a:r>
            <a:endParaRPr lang="en-US" sz="3600" b="1" spc="-150" dirty="0" smtClean="0">
              <a:ln>
                <a:solidFill>
                  <a:schemeClr val="tx1"/>
                </a:solidFill>
              </a:ln>
              <a:solidFill>
                <a:srgbClr val="FF0000"/>
              </a:solidFill>
              <a:latin typeface="Agency FB" pitchFamily="34" charset="0"/>
            </a:endParaRPr>
          </a:p>
          <a:p>
            <a:pPr marL="800100" lvl="1" indent="-342900">
              <a:buFont typeface="Wingdings" pitchFamily="2" charset="2"/>
              <a:buChar char="§"/>
            </a:pPr>
            <a:r>
              <a:rPr lang="en-US" sz="2000" i="1" dirty="0" smtClean="0"/>
              <a:t> “Every good and perfect gift is from above, coming down from the Father of the heavenly lights, </a:t>
            </a:r>
            <a:r>
              <a:rPr lang="en-US" sz="2000" i="1" dirty="0" smtClean="0">
                <a:solidFill>
                  <a:srgbClr val="FF0000"/>
                </a:solidFill>
              </a:rPr>
              <a:t>who does not change</a:t>
            </a:r>
            <a:r>
              <a:rPr lang="en-US" sz="2000" i="1" dirty="0" smtClean="0"/>
              <a:t> like shifting shadows.”  James 1:17</a:t>
            </a:r>
          </a:p>
          <a:p>
            <a:pPr marL="342900" lvl="0" indent="-342900">
              <a:buFont typeface="Wingdings" pitchFamily="2" charset="2"/>
              <a:buChar char="§"/>
            </a:pPr>
            <a:r>
              <a:rPr lang="zh-CN" altLang="en-US" sz="3600" b="1" spc="-150" dirty="0" smtClean="0">
                <a:ln>
                  <a:solidFill>
                    <a:schemeClr val="tx1"/>
                  </a:solidFill>
                </a:ln>
                <a:solidFill>
                  <a:srgbClr val="FF0000"/>
                </a:solidFill>
              </a:rPr>
              <a:t>民 数记 </a:t>
            </a:r>
            <a:r>
              <a:rPr lang="en-US" altLang="zh-CN" sz="3600" b="1" spc="-150" dirty="0" smtClean="0">
                <a:ln>
                  <a:solidFill>
                    <a:schemeClr val="tx1"/>
                  </a:solidFill>
                </a:ln>
                <a:solidFill>
                  <a:srgbClr val="FF0000"/>
                </a:solidFill>
              </a:rPr>
              <a:t>23:19 “</a:t>
            </a:r>
            <a:r>
              <a:rPr lang="zh-CN" altLang="en-US" sz="3600" b="1" spc="-150" dirty="0" smtClean="0">
                <a:ln>
                  <a:solidFill>
                    <a:schemeClr val="tx1"/>
                  </a:solidFill>
                </a:ln>
                <a:solidFill>
                  <a:srgbClr val="FF0000"/>
                </a:solidFill>
              </a:rPr>
              <a:t>神 非 人 ， 必 不 致 说 谎 ，   也 非 人 子 ， 必 不 致 后悔 。 他 说 话 岂 不 照 着 行 呢 ？ 他 发 言 岂 不 要 成 就 呢 ？</a:t>
            </a:r>
            <a:r>
              <a:rPr lang="en-US" altLang="zh-CN" sz="3600" b="1" spc="-150" dirty="0" smtClean="0">
                <a:ln>
                  <a:solidFill>
                    <a:schemeClr val="tx1"/>
                  </a:solidFill>
                </a:ln>
                <a:solidFill>
                  <a:srgbClr val="FF0000"/>
                </a:solidFill>
              </a:rPr>
              <a:t>”</a:t>
            </a:r>
            <a:endParaRPr lang="en-US" sz="3600" b="1" spc="-150" dirty="0" smtClean="0">
              <a:ln>
                <a:solidFill>
                  <a:schemeClr val="tx1"/>
                </a:solidFill>
              </a:ln>
              <a:solidFill>
                <a:srgbClr val="FF0000"/>
              </a:solidFill>
              <a:latin typeface="Agency FB" pitchFamily="34" charset="0"/>
            </a:endParaRPr>
          </a:p>
          <a:p>
            <a:pPr marL="800100" lvl="1" indent="-342900">
              <a:buFont typeface="Wingdings" pitchFamily="2" charset="2"/>
              <a:buChar char="§"/>
            </a:pPr>
            <a:r>
              <a:rPr lang="en-US" sz="2000" i="1" spc="-150" dirty="0" smtClean="0"/>
              <a:t>“God is not a man, that He should lie, </a:t>
            </a:r>
            <a:r>
              <a:rPr lang="en-US" sz="2000" i="1" spc="-150" dirty="0" smtClean="0">
                <a:solidFill>
                  <a:srgbClr val="FF0000"/>
                </a:solidFill>
              </a:rPr>
              <a:t>nor a son of man, that He should change His mind</a:t>
            </a:r>
            <a:r>
              <a:rPr lang="en-US" sz="2000" i="1" spc="-150" dirty="0" smtClean="0"/>
              <a:t>.          Does He speak and then not act? Does He promise and not fulfill?” Numbers 23:19</a:t>
            </a:r>
          </a:p>
          <a:p>
            <a:pPr marL="800100" lvl="1" indent="-342900">
              <a:buFont typeface="Wingdings" pitchFamily="2" charset="2"/>
              <a:buChar char="§"/>
            </a:pPr>
            <a:endParaRPr lang="en-US" sz="2000" dirty="0" smtClean="0">
              <a:latin typeface="Agency FB" pitchFamily="34" charset="0"/>
            </a:endParaRPr>
          </a:p>
          <a:p>
            <a:endParaRPr lang="en-US" b="1" dirty="0" smtClean="0">
              <a:effectLst>
                <a:outerShdw blurRad="38100" dist="38100" dir="2700000" algn="tl">
                  <a:srgbClr val="000000">
                    <a:alpha val="43137"/>
                  </a:srgbClr>
                </a:outerShdw>
              </a:effectLst>
            </a:endParaRPr>
          </a:p>
          <a:p>
            <a:pPr lvl="0"/>
            <a:endParaRPr lang="en-US"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pPr lvl="0"/>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89074"/>
            <a:ext cx="9144000" cy="7540526"/>
          </a:xfrm>
          <a:prstGeom prst="rect">
            <a:avLst/>
          </a:prstGeom>
          <a:noFill/>
        </p:spPr>
        <p:txBody>
          <a:bodyPr wrap="square" rtlCol="0">
            <a:spAutoFit/>
          </a:bodyPr>
          <a:lstStyle/>
          <a:p>
            <a:pPr marL="342900" lvl="0" indent="-342900">
              <a:buFont typeface="Wingdings" pitchFamily="2" charset="2"/>
              <a:buChar char="§"/>
            </a:pPr>
            <a:r>
              <a:rPr lang="zh-CN" altLang="en-US" sz="3600" b="1" spc="-150" dirty="0" smtClean="0">
                <a:ln>
                  <a:solidFill>
                    <a:schemeClr val="tx1"/>
                  </a:solidFill>
                </a:ln>
                <a:solidFill>
                  <a:srgbClr val="FF0000"/>
                </a:solidFill>
              </a:rPr>
              <a:t>创世记 </a:t>
            </a:r>
            <a:r>
              <a:rPr lang="en-US" altLang="zh-CN" sz="3600" b="1" spc="-150" dirty="0" smtClean="0">
                <a:ln>
                  <a:solidFill>
                    <a:schemeClr val="tx1"/>
                  </a:solidFill>
                </a:ln>
                <a:solidFill>
                  <a:srgbClr val="FF0000"/>
                </a:solidFill>
              </a:rPr>
              <a:t>6:6 “</a:t>
            </a:r>
            <a:r>
              <a:rPr lang="zh-CN" altLang="en-US" sz="3600" spc="-150" dirty="0" smtClean="0">
                <a:ln>
                  <a:solidFill>
                    <a:schemeClr val="tx1"/>
                  </a:solidFill>
                </a:ln>
                <a:solidFill>
                  <a:srgbClr val="FF0000"/>
                </a:solidFill>
              </a:rPr>
              <a:t>耶和华就后悔造人在地上，心中 忧伤。</a:t>
            </a:r>
            <a:r>
              <a:rPr lang="en-US" altLang="zh-CN" sz="3600" spc="-150" dirty="0" smtClean="0">
                <a:ln>
                  <a:solidFill>
                    <a:schemeClr val="tx1"/>
                  </a:solidFill>
                </a:ln>
                <a:solidFill>
                  <a:srgbClr val="FF0000"/>
                </a:solidFill>
              </a:rPr>
              <a:t>”</a:t>
            </a:r>
            <a:endParaRPr lang="en-US" sz="3600" b="1" spc="-150" dirty="0" smtClean="0">
              <a:ln>
                <a:solidFill>
                  <a:schemeClr val="tx1"/>
                </a:solidFill>
              </a:ln>
              <a:solidFill>
                <a:srgbClr val="FF0000"/>
              </a:solidFill>
              <a:latin typeface="Agency FB" pitchFamily="34" charset="0"/>
            </a:endParaRPr>
          </a:p>
          <a:p>
            <a:pPr marL="800100" lvl="1" indent="-342900">
              <a:buFont typeface="Wingdings" pitchFamily="2" charset="2"/>
              <a:buChar char="§"/>
            </a:pPr>
            <a:r>
              <a:rPr lang="en-US" sz="2000" spc="-150" dirty="0" smtClean="0"/>
              <a:t>“And it </a:t>
            </a:r>
            <a:r>
              <a:rPr lang="en-US" sz="2000" spc="-150" dirty="0" smtClean="0">
                <a:solidFill>
                  <a:srgbClr val="FF0000"/>
                </a:solidFill>
              </a:rPr>
              <a:t>repented</a:t>
            </a:r>
            <a:r>
              <a:rPr lang="en-US" sz="2000" spc="-150" dirty="0" smtClean="0"/>
              <a:t> the LORD that he had made man on the earth, and it </a:t>
            </a:r>
            <a:r>
              <a:rPr lang="en-US" sz="2000" spc="-150" dirty="0" smtClean="0">
                <a:solidFill>
                  <a:srgbClr val="FF0000"/>
                </a:solidFill>
              </a:rPr>
              <a:t>grieved</a:t>
            </a:r>
            <a:r>
              <a:rPr lang="en-US" sz="2000" spc="-150" dirty="0" smtClean="0"/>
              <a:t> him at his heart.”  Genesis 6:6</a:t>
            </a:r>
          </a:p>
          <a:p>
            <a:pPr marL="800100" lvl="1" indent="-342900">
              <a:buFont typeface="Wingdings" pitchFamily="2" charset="2"/>
              <a:buChar char="§"/>
            </a:pPr>
            <a:endParaRPr lang="en-US" sz="1000" spc="-150" dirty="0" smtClean="0"/>
          </a:p>
          <a:p>
            <a:pPr marL="342900" lvl="0" indent="-342900">
              <a:buFont typeface="Wingdings" pitchFamily="2" charset="2"/>
              <a:buChar char="§"/>
            </a:pPr>
            <a:r>
              <a:rPr lang="zh-CN" altLang="en-US" sz="3600" b="1" spc="-150" dirty="0" smtClean="0">
                <a:ln>
                  <a:solidFill>
                    <a:schemeClr val="tx1"/>
                  </a:solidFill>
                </a:ln>
                <a:solidFill>
                  <a:srgbClr val="FF0000"/>
                </a:solidFill>
              </a:rPr>
              <a:t>约拿书 </a:t>
            </a:r>
            <a:r>
              <a:rPr lang="en-US" altLang="zh-CN" sz="3600" b="1" spc="-150" dirty="0" smtClean="0">
                <a:ln>
                  <a:solidFill>
                    <a:schemeClr val="tx1"/>
                  </a:solidFill>
                </a:ln>
                <a:solidFill>
                  <a:srgbClr val="FF0000"/>
                </a:solidFill>
              </a:rPr>
              <a:t>3:10 “</a:t>
            </a:r>
            <a:r>
              <a:rPr lang="zh-CN" altLang="en-US" sz="3600" spc="-150" dirty="0" smtClean="0">
                <a:ln>
                  <a:solidFill>
                    <a:schemeClr val="tx1"/>
                  </a:solidFill>
                </a:ln>
                <a:solidFill>
                  <a:srgbClr val="FF0000"/>
                </a:solidFill>
              </a:rPr>
              <a:t>于是神察看他们的行为，见他 们离开恶道，他就后悔，不把所说的灾祸降 与他们了 。</a:t>
            </a:r>
            <a:r>
              <a:rPr lang="en-US" altLang="zh-CN" sz="3600" spc="-150" dirty="0" smtClean="0">
                <a:ln>
                  <a:solidFill>
                    <a:schemeClr val="tx1"/>
                  </a:solidFill>
                </a:ln>
                <a:solidFill>
                  <a:srgbClr val="FF0000"/>
                </a:solidFill>
              </a:rPr>
              <a:t>”</a:t>
            </a:r>
            <a:endParaRPr lang="en-US" sz="3600" b="1" spc="-150" dirty="0" smtClean="0">
              <a:ln>
                <a:solidFill>
                  <a:schemeClr val="tx1"/>
                </a:solidFill>
              </a:ln>
              <a:solidFill>
                <a:srgbClr val="FF0000"/>
              </a:solidFill>
              <a:latin typeface="Agency FB" pitchFamily="34" charset="0"/>
            </a:endParaRPr>
          </a:p>
          <a:p>
            <a:pPr marL="800100" lvl="1" indent="-342900">
              <a:buFont typeface="Wingdings" pitchFamily="2" charset="2"/>
              <a:buChar char="§"/>
            </a:pPr>
            <a:r>
              <a:rPr lang="en-US" sz="2000" spc="-150" dirty="0" smtClean="0"/>
              <a:t> </a:t>
            </a:r>
            <a:r>
              <a:rPr lang="en-US" sz="2000" spc="-150" dirty="0" smtClean="0">
                <a:effectLst>
                  <a:outerShdw blurRad="38100" dist="38100" dir="2700000" algn="tl">
                    <a:srgbClr val="000000">
                      <a:alpha val="43137"/>
                    </a:srgbClr>
                  </a:outerShdw>
                </a:effectLst>
              </a:rPr>
              <a:t>“When God saw what they did and how they turned from their evil ways, He had compassion and </a:t>
            </a:r>
            <a:r>
              <a:rPr lang="en-US" sz="2000" spc="-150" dirty="0" smtClean="0">
                <a:solidFill>
                  <a:srgbClr val="FF0000"/>
                </a:solidFill>
                <a:effectLst>
                  <a:outerShdw blurRad="38100" dist="38100" dir="2700000" algn="tl">
                    <a:srgbClr val="000000">
                      <a:alpha val="43137"/>
                    </a:srgbClr>
                  </a:outerShdw>
                </a:effectLst>
              </a:rPr>
              <a:t>did not bring upon them the destruction He had threatened</a:t>
            </a:r>
            <a:r>
              <a:rPr lang="en-US" sz="2000" spc="-150" dirty="0" smtClean="0">
                <a:effectLst>
                  <a:outerShdw blurRad="38100" dist="38100" dir="2700000" algn="tl">
                    <a:srgbClr val="000000">
                      <a:alpha val="43137"/>
                    </a:srgbClr>
                  </a:outerShdw>
                </a:effectLst>
              </a:rPr>
              <a:t>.”  Jonah 3:10</a:t>
            </a:r>
          </a:p>
          <a:p>
            <a:pPr marL="800100" lvl="1" indent="-342900">
              <a:buFont typeface="Wingdings" pitchFamily="2" charset="2"/>
              <a:buChar char="§"/>
            </a:pPr>
            <a:endParaRPr lang="en-US" sz="1000" spc="-150" dirty="0" smtClean="0">
              <a:latin typeface="Agency FB" pitchFamily="34" charset="0"/>
            </a:endParaRPr>
          </a:p>
          <a:p>
            <a:pPr marL="342900" lvl="0" indent="-342900">
              <a:buFont typeface="Wingdings" pitchFamily="2" charset="2"/>
              <a:buChar char="§"/>
            </a:pPr>
            <a:r>
              <a:rPr lang="zh-TW" altLang="en-US" sz="3600" b="1" spc="-150" dirty="0" smtClean="0">
                <a:ln>
                  <a:solidFill>
                    <a:schemeClr val="tx1"/>
                  </a:solidFill>
                </a:ln>
                <a:solidFill>
                  <a:srgbClr val="FF0000"/>
                </a:solidFill>
              </a:rPr>
              <a:t>出埃及</a:t>
            </a:r>
            <a:r>
              <a:rPr lang="zh-CN" altLang="en-US" sz="3600" b="1" spc="-150" dirty="0" smtClean="0">
                <a:ln>
                  <a:solidFill>
                    <a:schemeClr val="tx1"/>
                  </a:solidFill>
                </a:ln>
                <a:solidFill>
                  <a:srgbClr val="FF0000"/>
                </a:solidFill>
              </a:rPr>
              <a:t>记</a:t>
            </a:r>
            <a:r>
              <a:rPr lang="en-US" altLang="zh-TW" sz="3600" b="1" spc="-150" dirty="0" smtClean="0">
                <a:ln>
                  <a:solidFill>
                    <a:schemeClr val="tx1"/>
                  </a:solidFill>
                </a:ln>
                <a:solidFill>
                  <a:srgbClr val="FF0000"/>
                </a:solidFill>
              </a:rPr>
              <a:t>32:14 “</a:t>
            </a:r>
            <a:r>
              <a:rPr lang="zh-CN" altLang="en-US" sz="3600" spc="-150" dirty="0" smtClean="0">
                <a:ln>
                  <a:solidFill>
                    <a:schemeClr val="tx1"/>
                  </a:solidFill>
                </a:ln>
                <a:solidFill>
                  <a:srgbClr val="FF0000"/>
                </a:solidFill>
              </a:rPr>
              <a:t>於是耶和华后悔，不把所说 的祸降与他的百姓。</a:t>
            </a:r>
            <a:r>
              <a:rPr lang="en-US" altLang="zh-CN" sz="3600" spc="-150" dirty="0" smtClean="0">
                <a:ln>
                  <a:solidFill>
                    <a:schemeClr val="tx1"/>
                  </a:solidFill>
                </a:ln>
                <a:solidFill>
                  <a:srgbClr val="FF0000"/>
                </a:solidFill>
              </a:rPr>
              <a:t>”</a:t>
            </a:r>
            <a:endParaRPr lang="en-US" sz="3600" b="1" spc="-150" dirty="0" smtClean="0">
              <a:ln>
                <a:solidFill>
                  <a:schemeClr val="tx1"/>
                </a:solidFill>
              </a:ln>
              <a:solidFill>
                <a:srgbClr val="FF0000"/>
              </a:solidFill>
              <a:latin typeface="Agency FB" pitchFamily="34" charset="0"/>
            </a:endParaRPr>
          </a:p>
          <a:p>
            <a:pPr marL="800100" lvl="1" indent="-342900">
              <a:buFont typeface="Wingdings" pitchFamily="2" charset="2"/>
              <a:buChar char="§"/>
            </a:pPr>
            <a:r>
              <a:rPr lang="en-US" sz="2000" spc="-150" dirty="0" smtClean="0">
                <a:effectLst>
                  <a:outerShdw blurRad="38100" dist="38100" dir="2700000" algn="tl">
                    <a:srgbClr val="000000">
                      <a:alpha val="43137"/>
                    </a:srgbClr>
                  </a:outerShdw>
                </a:effectLst>
              </a:rPr>
              <a:t>“Then </a:t>
            </a:r>
            <a:r>
              <a:rPr lang="en-US" sz="2000" spc="-150" dirty="0" smtClean="0">
                <a:solidFill>
                  <a:srgbClr val="FF0000"/>
                </a:solidFill>
                <a:effectLst>
                  <a:outerShdw blurRad="38100" dist="38100" dir="2700000" algn="tl">
                    <a:srgbClr val="000000">
                      <a:alpha val="43137"/>
                    </a:srgbClr>
                  </a:outerShdw>
                </a:effectLst>
              </a:rPr>
              <a:t>the LORD relented </a:t>
            </a:r>
            <a:r>
              <a:rPr lang="en-US" sz="2000" spc="-150" dirty="0" smtClean="0">
                <a:effectLst>
                  <a:outerShdw blurRad="38100" dist="38100" dir="2700000" algn="tl">
                    <a:srgbClr val="000000">
                      <a:alpha val="43137"/>
                    </a:srgbClr>
                  </a:outerShdw>
                </a:effectLst>
              </a:rPr>
              <a:t>and </a:t>
            </a:r>
            <a:r>
              <a:rPr lang="en-US" sz="2000" spc="-150" dirty="0" smtClean="0">
                <a:solidFill>
                  <a:srgbClr val="FF0000"/>
                </a:solidFill>
                <a:effectLst>
                  <a:outerShdw blurRad="38100" dist="38100" dir="2700000" algn="tl">
                    <a:srgbClr val="000000">
                      <a:alpha val="43137"/>
                    </a:srgbClr>
                  </a:outerShdw>
                </a:effectLst>
              </a:rPr>
              <a:t>did not bring on His people the disaster He had threatened</a:t>
            </a:r>
            <a:r>
              <a:rPr lang="en-US" sz="2000" spc="-150" dirty="0" smtClean="0">
                <a:effectLst>
                  <a:outerShdw blurRad="38100" dist="38100" dir="2700000" algn="tl">
                    <a:srgbClr val="000000">
                      <a:alpha val="43137"/>
                    </a:srgbClr>
                  </a:outerShdw>
                </a:effectLst>
              </a:rPr>
              <a:t>.”  Exodus 32:14</a:t>
            </a:r>
            <a:endParaRPr lang="en-US" sz="2000" spc="-150" dirty="0" smtClean="0"/>
          </a:p>
          <a:p>
            <a:pPr marL="800100" lvl="1" indent="-342900">
              <a:buFont typeface="Wingdings" pitchFamily="2" charset="2"/>
              <a:buChar char="§"/>
            </a:pPr>
            <a:endParaRPr lang="en-US" sz="2000" dirty="0" smtClean="0">
              <a:latin typeface="Agency FB" pitchFamily="34" charset="0"/>
            </a:endParaRPr>
          </a:p>
          <a:p>
            <a:endParaRPr lang="en-US" b="1" dirty="0" smtClean="0">
              <a:effectLst>
                <a:outerShdw blurRad="38100" dist="38100" dir="2700000" algn="tl">
                  <a:srgbClr val="000000">
                    <a:alpha val="43137"/>
                  </a:srgbClr>
                </a:outerShdw>
              </a:effectLst>
            </a:endParaRPr>
          </a:p>
          <a:p>
            <a:pPr lvl="0"/>
            <a:endParaRPr lang="en-US" b="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pPr lvl="0"/>
            <a:endParaRPr lang="en-US" b="1" dirty="0">
              <a:effectLst>
                <a:outerShdw blurRad="38100" dist="38100" dir="2700000" algn="tl">
                  <a:srgbClr val="000000">
                    <a:alpha val="43137"/>
                  </a:srgbClr>
                </a:outerShdw>
              </a:effectLst>
            </a:endParaRPr>
          </a:p>
        </p:txBody>
      </p:sp>
      <p:sp>
        <p:nvSpPr>
          <p:cNvPr id="3" name="TextBox 2"/>
          <p:cNvSpPr txBox="1"/>
          <p:nvPr/>
        </p:nvSpPr>
        <p:spPr>
          <a:xfrm>
            <a:off x="0" y="0"/>
            <a:ext cx="9144000" cy="707886"/>
          </a:xfrm>
          <a:prstGeom prst="rect">
            <a:avLst/>
          </a:prstGeom>
          <a:noFill/>
        </p:spPr>
        <p:txBody>
          <a:bodyPr wrap="square" rtlCol="0">
            <a:spAutoFit/>
          </a:bodyPr>
          <a:lstStyle/>
          <a:p>
            <a:pPr algn="ctr"/>
            <a:r>
              <a:rPr lang="zh-CN" altLang="en-US" sz="4000" b="1" dirty="0" smtClean="0">
                <a:ln>
                  <a:solidFill>
                    <a:srgbClr val="FF0000"/>
                  </a:solidFill>
                </a:ln>
                <a:solidFill>
                  <a:srgbClr val="FF0000"/>
                </a:solidFill>
              </a:rPr>
              <a:t>那这些经文呢</a:t>
            </a:r>
            <a:r>
              <a:rPr lang="en-US" altLang="zh-CN" sz="4000" b="1" dirty="0" smtClean="0">
                <a:ln>
                  <a:solidFill>
                    <a:srgbClr val="FF0000"/>
                  </a:solidFill>
                </a:ln>
                <a:solidFill>
                  <a:srgbClr val="FF0000"/>
                </a:solidFill>
              </a:rPr>
              <a:t>…</a:t>
            </a:r>
            <a:r>
              <a:rPr lang="en-US" sz="4000" b="1" dirty="0" smtClean="0">
                <a:ln>
                  <a:solidFill>
                    <a:srgbClr val="FF0000"/>
                  </a:solidFill>
                </a:ln>
                <a:solidFill>
                  <a:srgbClr val="FF0000"/>
                </a:solidFill>
              </a:rPr>
              <a:t>  </a:t>
            </a:r>
            <a:r>
              <a:rPr lang="en-US" i="1" dirty="0" smtClean="0"/>
              <a:t>Then what about…</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534400" cy="4462760"/>
          </a:xfrm>
          <a:prstGeom prst="rect">
            <a:avLst/>
          </a:prstGeom>
        </p:spPr>
        <p:txBody>
          <a:bodyPr wrap="square">
            <a:spAutoFit/>
          </a:bodyPr>
          <a:lstStyle/>
          <a:p>
            <a:r>
              <a:rPr lang="zh-CN" altLang="en-US" sz="36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每次当圣经出现“耶和华后悔了”这个词时，</a:t>
            </a:r>
            <a:r>
              <a:rPr lang="zh-CN" altLang="en-US" sz="3600" b="1" u="sng"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不是指上帝要改变主意</a:t>
            </a:r>
            <a:r>
              <a:rPr lang="zh-CN" altLang="en-US" sz="3600" b="1"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a:t>
            </a:r>
            <a:r>
              <a:rPr lang="zh-CN" altLang="en-US" sz="3600" b="1" u="sng"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而是指上帝要改变行动</a:t>
            </a:r>
            <a:endParaRPr lang="en-US" altLang="zh-CN" sz="3600" b="1" u="sng" dirty="0" smtClean="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endParaRPr>
          </a:p>
          <a:p>
            <a:pPr algn="ctr">
              <a:buFont typeface="Wingdings" pitchFamily="2" charset="2"/>
              <a:buChar char="q"/>
            </a:pPr>
            <a:r>
              <a:rPr lang="zh-CN" altLang="en-US" sz="4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要么由慈爱转公义，</a:t>
            </a:r>
            <a:endParaRPr lang="en-US" altLang="zh-CN" sz="4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r>
              <a:rPr lang="en-US" altLang="zh-CN" sz="4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zh-CN" altLang="en-US" sz="4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降下灾祸和审判。</a:t>
            </a:r>
            <a:endParaRPr lang="en-US" altLang="zh-CN" sz="4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buFont typeface="Wingdings" pitchFamily="2" charset="2"/>
              <a:buChar char="q"/>
            </a:pPr>
            <a:r>
              <a:rPr lang="zh-CN" altLang="en-US" sz="44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要么由公义转慈爱，</a:t>
            </a:r>
            <a:endParaRPr lang="en-US" altLang="zh-CN" sz="44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a:p>
            <a:pPr algn="ctr"/>
            <a:r>
              <a:rPr lang="en-US" altLang="zh-CN" sz="44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zh-CN" altLang="en-US" sz="44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撤回灾祸和审判。</a:t>
            </a:r>
            <a:endParaRPr lang="en-US" altLang="zh-CN" sz="44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descr="banner-questions-700×219 | The Brilliant Assistant, Inc."/>
          <p:cNvPicPr>
            <a:picLocks noChangeAspect="1" noChangeArrowheads="1"/>
          </p:cNvPicPr>
          <p:nvPr/>
        </p:nvPicPr>
        <p:blipFill>
          <a:blip r:embed="rId2" cstate="print"/>
          <a:srcRect/>
          <a:stretch>
            <a:fillRect/>
          </a:stretch>
        </p:blipFill>
        <p:spPr bwMode="auto">
          <a:xfrm>
            <a:off x="0" y="5181600"/>
            <a:ext cx="91440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nner-questions-700×219 | The Brilliant Assistant, Inc."/>
          <p:cNvPicPr>
            <a:picLocks noChangeAspect="1" noChangeArrowheads="1"/>
          </p:cNvPicPr>
          <p:nvPr/>
        </p:nvPicPr>
        <p:blipFill>
          <a:blip r:embed="rId2" cstate="print"/>
          <a:srcRect/>
          <a:stretch>
            <a:fillRect/>
          </a:stretch>
        </p:blipFill>
        <p:spPr bwMode="auto">
          <a:xfrm>
            <a:off x="0" y="5791200"/>
            <a:ext cx="9144000" cy="106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28600" y="228600"/>
            <a:ext cx="8686800" cy="5893921"/>
          </a:xfrm>
          <a:prstGeom prst="rect">
            <a:avLst/>
          </a:prstGeom>
        </p:spPr>
        <p:txBody>
          <a:bodyPr wrap="square">
            <a:spAutoFit/>
          </a:bodyPr>
          <a:lstStyle/>
          <a:p>
            <a:r>
              <a:rPr lang="zh-CN" altLang="en-US" sz="4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由慈爱转公义，降下灾祸和审判</a:t>
            </a:r>
            <a:endParaRPr lang="en-US" altLang="zh-CN" sz="4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endParaRPr lang="en-US" altLang="zh-CN" sz="900" dirty="0" smtClean="0"/>
          </a:p>
          <a:p>
            <a:pPr marL="342900" indent="-342900">
              <a:buFont typeface="Wingdings" pitchFamily="2" charset="2"/>
              <a:buChar char="§"/>
            </a:pPr>
            <a:r>
              <a:rPr lang="zh-CN" altLang="en-US" sz="3200" b="1" spc="-150" dirty="0" smtClean="0">
                <a:ln>
                  <a:solidFill>
                    <a:prstClr val="black"/>
                  </a:solidFill>
                </a:ln>
                <a:solidFill>
                  <a:srgbClr val="FF0000"/>
                </a:solidFill>
              </a:rPr>
              <a:t>创世记 </a:t>
            </a:r>
            <a:r>
              <a:rPr lang="en-US" altLang="zh-CN" sz="3200" b="1" spc="-150" dirty="0" smtClean="0">
                <a:ln>
                  <a:solidFill>
                    <a:prstClr val="black"/>
                  </a:solidFill>
                </a:ln>
                <a:solidFill>
                  <a:srgbClr val="FF0000"/>
                </a:solidFill>
              </a:rPr>
              <a:t>6:6 “</a:t>
            </a:r>
            <a:r>
              <a:rPr lang="zh-CN" altLang="en-US" sz="3200" spc="-150" dirty="0" smtClean="0">
                <a:ln>
                  <a:solidFill>
                    <a:prstClr val="black"/>
                  </a:solidFill>
                </a:ln>
                <a:solidFill>
                  <a:srgbClr val="FF0000"/>
                </a:solidFill>
              </a:rPr>
              <a:t>耶和华就后悔造人在地上，心中 忧伤。</a:t>
            </a:r>
            <a:r>
              <a:rPr lang="en-US" altLang="zh-CN" sz="3200" spc="-150" dirty="0" smtClean="0">
                <a:ln>
                  <a:solidFill>
                    <a:prstClr val="black"/>
                  </a:solidFill>
                </a:ln>
                <a:solidFill>
                  <a:srgbClr val="FF0000"/>
                </a:solidFill>
              </a:rPr>
              <a:t>”</a:t>
            </a:r>
            <a:r>
              <a:rPr lang="zh-CN" altLang="en-US" sz="3200" spc="-150" dirty="0" smtClean="0">
                <a:ln>
                  <a:solidFill>
                    <a:prstClr val="black"/>
                  </a:solidFill>
                </a:ln>
                <a:solidFill>
                  <a:srgbClr val="FF0000"/>
                </a:solidFill>
              </a:rPr>
              <a:t> </a:t>
            </a:r>
            <a:endParaRPr lang="en-US" altLang="zh-CN" sz="3200" spc="-150" dirty="0" smtClean="0">
              <a:ln>
                <a:solidFill>
                  <a:prstClr val="black"/>
                </a:solidFill>
              </a:ln>
              <a:solidFill>
                <a:srgbClr val="FF0000"/>
              </a:solidFill>
            </a:endParaRPr>
          </a:p>
          <a:p>
            <a:pPr marL="342900" indent="-342900">
              <a:buFont typeface="Wingdings" pitchFamily="2" charset="2"/>
              <a:buChar char="§"/>
            </a:pPr>
            <a:r>
              <a:rPr lang="zh-CN" altLang="en-US" sz="3200" spc="-150" dirty="0" smtClean="0">
                <a:ln>
                  <a:solidFill>
                    <a:prstClr val="black"/>
                  </a:solidFill>
                </a:ln>
                <a:solidFill>
                  <a:srgbClr val="FF0000"/>
                </a:solidFill>
              </a:rPr>
              <a:t>“我何时论到一邦或一国说，要建立、栽植；他们若行我眼中看为恶的事，不听从我的话，我就必后悔（转意），不将我所说的福气赐给他们”（耶</a:t>
            </a:r>
            <a:r>
              <a:rPr lang="en-US" altLang="zh-CN" sz="3200" spc="-150" dirty="0" smtClean="0">
                <a:ln>
                  <a:solidFill>
                    <a:prstClr val="black"/>
                  </a:solidFill>
                </a:ln>
                <a:solidFill>
                  <a:srgbClr val="FF0000"/>
                </a:solidFill>
              </a:rPr>
              <a:t>18</a:t>
            </a:r>
            <a:r>
              <a:rPr lang="zh-CN" altLang="en-US" sz="3200" spc="-150" dirty="0" smtClean="0">
                <a:ln>
                  <a:solidFill>
                    <a:prstClr val="black"/>
                  </a:solidFill>
                </a:ln>
                <a:solidFill>
                  <a:srgbClr val="FF0000"/>
                </a:solidFill>
              </a:rPr>
              <a:t>：</a:t>
            </a:r>
            <a:r>
              <a:rPr lang="en-US" altLang="zh-CN" sz="3200" spc="-150" dirty="0" smtClean="0">
                <a:ln>
                  <a:solidFill>
                    <a:prstClr val="black"/>
                  </a:solidFill>
                </a:ln>
                <a:solidFill>
                  <a:srgbClr val="FF0000"/>
                </a:solidFill>
              </a:rPr>
              <a:t>9-10</a:t>
            </a:r>
            <a:r>
              <a:rPr lang="zh-CN" altLang="en-US" sz="3200" spc="-150" dirty="0" smtClean="0">
                <a:ln>
                  <a:solidFill>
                    <a:prstClr val="black"/>
                  </a:solidFill>
                </a:ln>
                <a:solidFill>
                  <a:srgbClr val="FF0000"/>
                </a:solidFill>
              </a:rPr>
              <a:t>） </a:t>
            </a:r>
          </a:p>
          <a:p>
            <a:pPr marL="342900" indent="-342900">
              <a:buFont typeface="Wingdings" pitchFamily="2" charset="2"/>
              <a:buChar char="§"/>
            </a:pPr>
            <a:r>
              <a:rPr lang="zh-CN" altLang="en-US" sz="3200" spc="-150" dirty="0" smtClean="0">
                <a:ln>
                  <a:solidFill>
                    <a:prstClr val="black"/>
                  </a:solidFill>
                </a:ln>
                <a:solidFill>
                  <a:srgbClr val="FF0000"/>
                </a:solidFill>
              </a:rPr>
              <a:t>“我立扫罗为王，我后悔（改行动）了；因为他转去不跟从我，不遵守我的命令”（撒上</a:t>
            </a:r>
            <a:r>
              <a:rPr lang="en-US" altLang="zh-CN" sz="3200" spc="-150" dirty="0" smtClean="0">
                <a:ln>
                  <a:solidFill>
                    <a:prstClr val="black"/>
                  </a:solidFill>
                </a:ln>
                <a:solidFill>
                  <a:srgbClr val="FF0000"/>
                </a:solidFill>
              </a:rPr>
              <a:t>15</a:t>
            </a:r>
            <a:r>
              <a:rPr lang="zh-CN" altLang="en-US" sz="3200" spc="-150" dirty="0" smtClean="0">
                <a:ln>
                  <a:solidFill>
                    <a:prstClr val="black"/>
                  </a:solidFill>
                </a:ln>
                <a:solidFill>
                  <a:srgbClr val="FF0000"/>
                </a:solidFill>
              </a:rPr>
              <a:t>：</a:t>
            </a:r>
            <a:r>
              <a:rPr lang="en-US" altLang="zh-CN" sz="3200" spc="-150" dirty="0" smtClean="0">
                <a:ln>
                  <a:solidFill>
                    <a:prstClr val="black"/>
                  </a:solidFill>
                </a:ln>
                <a:solidFill>
                  <a:srgbClr val="FF0000"/>
                </a:solidFill>
              </a:rPr>
              <a:t>11</a:t>
            </a:r>
            <a:r>
              <a:rPr lang="zh-CN" altLang="en-US" sz="3200" spc="-150" dirty="0" smtClean="0">
                <a:ln>
                  <a:solidFill>
                    <a:prstClr val="black"/>
                  </a:solidFill>
                </a:ln>
                <a:solidFill>
                  <a:srgbClr val="FF0000"/>
                </a:solidFill>
              </a:rPr>
              <a:t>） </a:t>
            </a:r>
          </a:p>
          <a:p>
            <a:pPr marL="342900" indent="-342900">
              <a:buFont typeface="Wingdings" pitchFamily="2" charset="2"/>
              <a:buChar char="§"/>
            </a:pPr>
            <a:endParaRPr lang="en-US" sz="3600" b="1" spc="-150" dirty="0" smtClean="0">
              <a:ln>
                <a:solidFill>
                  <a:prstClr val="black"/>
                </a:solidFill>
              </a:ln>
              <a:solidFill>
                <a:srgbClr val="FF0000"/>
              </a:solidFill>
              <a:latin typeface="Agency FB"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33600"/>
            <a:ext cx="9144000" cy="2514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dirty="0" smtClean="0">
                <a:ln>
                  <a:solidFill>
                    <a:schemeClr val="tx1"/>
                  </a:solidFill>
                </a:ln>
                <a:solidFill>
                  <a:schemeClr val="tx1"/>
                </a:solidFill>
              </a:rPr>
              <a:t>在他的讲道之前</a:t>
            </a:r>
            <a:r>
              <a:rPr lang="en-US" altLang="zh-CN" sz="2800" dirty="0" smtClean="0">
                <a:ln>
                  <a:solidFill>
                    <a:schemeClr val="tx1"/>
                  </a:solidFill>
                </a:ln>
                <a:solidFill>
                  <a:schemeClr val="tx1"/>
                </a:solidFill>
              </a:rPr>
              <a:t>: </a:t>
            </a:r>
            <a:r>
              <a:rPr lang="zh-CN" altLang="en-US" sz="2800" dirty="0" smtClean="0">
                <a:ln>
                  <a:solidFill>
                    <a:schemeClr val="tx1"/>
                  </a:solidFill>
                </a:ln>
                <a:solidFill>
                  <a:schemeClr val="tx1"/>
                </a:solidFill>
              </a:rPr>
              <a:t>听众都是来自世界各地的</a:t>
            </a:r>
            <a:r>
              <a:rPr lang="zh-CN" altLang="en-US" sz="2800" dirty="0" smtClean="0">
                <a:ln>
                  <a:solidFill>
                    <a:srgbClr val="FF0000"/>
                  </a:solidFill>
                </a:ln>
                <a:solidFill>
                  <a:srgbClr val="C00000"/>
                </a:solidFill>
              </a:rPr>
              <a:t>虔诚的犹太人</a:t>
            </a:r>
            <a:r>
              <a:rPr lang="en-US" altLang="zh-CN" sz="2800" dirty="0" smtClean="0">
                <a:solidFill>
                  <a:schemeClr val="tx1"/>
                </a:solidFill>
              </a:rPr>
              <a:t>.</a:t>
            </a:r>
            <a:endParaRPr lang="en-US" sz="2800" dirty="0" smtClean="0">
              <a:solidFill>
                <a:schemeClr val="tx1"/>
              </a:solidFill>
            </a:endParaRPr>
          </a:p>
          <a:p>
            <a:pPr algn="ctr"/>
            <a:r>
              <a:rPr lang="zh-CN" altLang="en-US" sz="2800" dirty="0" smtClean="0">
                <a:ln>
                  <a:solidFill>
                    <a:schemeClr val="tx1"/>
                  </a:solidFill>
                </a:ln>
                <a:solidFill>
                  <a:schemeClr val="tx1"/>
                </a:solidFill>
              </a:rPr>
              <a:t>他们</a:t>
            </a:r>
            <a:r>
              <a:rPr lang="zh-CN" altLang="en-US" sz="2800" dirty="0" smtClean="0">
                <a:ln>
                  <a:solidFill>
                    <a:srgbClr val="FF0000"/>
                  </a:solidFill>
                </a:ln>
                <a:solidFill>
                  <a:srgbClr val="C00000"/>
                </a:solidFill>
              </a:rPr>
              <a:t>熟悉律法。</a:t>
            </a:r>
            <a:r>
              <a:rPr lang="zh-CN" altLang="en-US" sz="2800" dirty="0" smtClean="0">
                <a:ln>
                  <a:solidFill>
                    <a:schemeClr val="tx1"/>
                  </a:solidFill>
                </a:ln>
                <a:solidFill>
                  <a:schemeClr val="tx1"/>
                </a:solidFill>
              </a:rPr>
              <a:t>他们</a:t>
            </a:r>
            <a:r>
              <a:rPr lang="zh-CN" altLang="en-US" sz="2800" dirty="0" smtClean="0">
                <a:ln>
                  <a:solidFill>
                    <a:srgbClr val="FF0000"/>
                  </a:solidFill>
                </a:ln>
                <a:solidFill>
                  <a:srgbClr val="C00000"/>
                </a:solidFill>
              </a:rPr>
              <a:t>也知道神。</a:t>
            </a:r>
            <a:endParaRPr lang="en-US" sz="2800" dirty="0" smtClean="0">
              <a:ln>
                <a:solidFill>
                  <a:srgbClr val="FF0000"/>
                </a:solidFill>
              </a:ln>
              <a:solidFill>
                <a:srgbClr val="C00000"/>
              </a:solidFill>
            </a:endParaRPr>
          </a:p>
          <a:p>
            <a:pPr algn="ctr"/>
            <a:r>
              <a:rPr lang="zh-CN" altLang="en-US" sz="2800" dirty="0" smtClean="0">
                <a:ln>
                  <a:solidFill>
                    <a:schemeClr val="tx1"/>
                  </a:solidFill>
                </a:ln>
                <a:solidFill>
                  <a:schemeClr val="tx1"/>
                </a:solidFill>
              </a:rPr>
              <a:t>他们在</a:t>
            </a:r>
            <a:r>
              <a:rPr lang="zh-CN" altLang="en-US" sz="2800" dirty="0" smtClean="0">
                <a:ln>
                  <a:solidFill>
                    <a:srgbClr val="FF0000"/>
                  </a:solidFill>
                </a:ln>
                <a:solidFill>
                  <a:srgbClr val="C00000"/>
                </a:solidFill>
              </a:rPr>
              <a:t>等待弥赛亚</a:t>
            </a:r>
            <a:r>
              <a:rPr lang="zh-CN" altLang="en-US" sz="2800" dirty="0" smtClean="0">
                <a:ln>
                  <a:solidFill>
                    <a:schemeClr val="tx1"/>
                  </a:solidFill>
                </a:ln>
                <a:solidFill>
                  <a:schemeClr val="tx1"/>
                </a:solidFill>
              </a:rPr>
              <a:t>来应验那些耳熟能详的预言</a:t>
            </a:r>
            <a:endParaRPr lang="en-US" sz="2800" dirty="0" smtClean="0">
              <a:ln>
                <a:solidFill>
                  <a:schemeClr val="tx1"/>
                </a:solidFill>
              </a:ln>
              <a:solidFill>
                <a:schemeClr val="tx1"/>
              </a:solidFill>
            </a:endParaRPr>
          </a:p>
          <a:p>
            <a:pPr algn="ctr"/>
            <a:endParaRPr lang="en-US" dirty="0" smtClean="0">
              <a:solidFill>
                <a:schemeClr val="tx1"/>
              </a:solidFill>
            </a:endParaRPr>
          </a:p>
          <a:p>
            <a:pPr algn="ctr"/>
            <a:r>
              <a:rPr lang="en-US" dirty="0" smtClean="0">
                <a:solidFill>
                  <a:schemeClr val="tx1"/>
                </a:solidFill>
              </a:rPr>
              <a:t>Prior to his sermon: the listeners were </a:t>
            </a:r>
            <a:r>
              <a:rPr lang="en-US" b="1" dirty="0" smtClean="0">
                <a:solidFill>
                  <a:srgbClr val="C00000"/>
                </a:solidFill>
              </a:rPr>
              <a:t>DEVOUT JEWS </a:t>
            </a:r>
            <a:r>
              <a:rPr lang="en-US" dirty="0" smtClean="0">
                <a:solidFill>
                  <a:schemeClr val="tx1"/>
                </a:solidFill>
              </a:rPr>
              <a:t>from all over the world.  They </a:t>
            </a:r>
            <a:r>
              <a:rPr lang="en-US" b="1" dirty="0" smtClean="0">
                <a:solidFill>
                  <a:srgbClr val="C00000"/>
                </a:solidFill>
              </a:rPr>
              <a:t>already knew the law. </a:t>
            </a:r>
            <a:r>
              <a:rPr lang="en-US" dirty="0" smtClean="0">
                <a:solidFill>
                  <a:schemeClr val="tx1"/>
                </a:solidFill>
              </a:rPr>
              <a:t>They </a:t>
            </a:r>
            <a:r>
              <a:rPr lang="en-US" b="1" dirty="0" smtClean="0">
                <a:solidFill>
                  <a:srgbClr val="C00000"/>
                </a:solidFill>
              </a:rPr>
              <a:t>already knew God.  </a:t>
            </a:r>
            <a:r>
              <a:rPr lang="en-US" dirty="0" smtClean="0">
                <a:solidFill>
                  <a:schemeClr val="tx1"/>
                </a:solidFill>
              </a:rPr>
              <a:t>They were </a:t>
            </a:r>
            <a:r>
              <a:rPr lang="en-US" b="1" dirty="0" smtClean="0">
                <a:solidFill>
                  <a:srgbClr val="C00000"/>
                </a:solidFill>
              </a:rPr>
              <a:t>already awaiting a Messiah </a:t>
            </a:r>
            <a:r>
              <a:rPr lang="en-US" dirty="0" smtClean="0">
                <a:solidFill>
                  <a:schemeClr val="tx1"/>
                </a:solidFill>
              </a:rPr>
              <a:t>to fulfill the prophecies they were familiar with.</a:t>
            </a:r>
            <a:endParaRPr lang="en-US" dirty="0">
              <a:solidFill>
                <a:schemeClr val="tx1"/>
              </a:solidFill>
            </a:endParaRPr>
          </a:p>
        </p:txBody>
      </p:sp>
      <p:sp>
        <p:nvSpPr>
          <p:cNvPr id="4" name="Rectangle 3"/>
          <p:cNvSpPr/>
          <p:nvPr/>
        </p:nvSpPr>
        <p:spPr>
          <a:xfrm>
            <a:off x="0" y="0"/>
            <a:ext cx="9144000" cy="2057400"/>
          </a:xfrm>
          <a:prstGeom prst="rect">
            <a:avLst/>
          </a:prstGeom>
          <a:solidFill>
            <a:schemeClr val="accent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4800" dirty="0" smtClean="0">
                <a:ln w="18415" cmpd="sng">
                  <a:solidFill>
                    <a:srgbClr val="FFFFFF"/>
                  </a:solidFill>
                  <a:prstDash val="solid"/>
                </a:ln>
                <a:solidFill>
                  <a:srgbClr val="FFFFFF"/>
                </a:solidFill>
              </a:rPr>
              <a:t>徒</a:t>
            </a:r>
            <a:r>
              <a:rPr lang="en-US" altLang="zh-CN" sz="4800" dirty="0" smtClean="0">
                <a:ln w="18415" cmpd="sng">
                  <a:solidFill>
                    <a:srgbClr val="FFFFFF"/>
                  </a:solidFill>
                  <a:prstDash val="solid"/>
                </a:ln>
                <a:solidFill>
                  <a:srgbClr val="FFFFFF"/>
                </a:solidFill>
              </a:rPr>
              <a:t>2</a:t>
            </a:r>
            <a:r>
              <a:rPr lang="zh-CN" altLang="en-US" sz="4800" dirty="0" smtClean="0">
                <a:ln w="18415" cmpd="sng">
                  <a:solidFill>
                    <a:srgbClr val="FFFFFF"/>
                  </a:solidFill>
                  <a:prstDash val="solid"/>
                </a:ln>
                <a:solidFill>
                  <a:srgbClr val="FFFFFF"/>
                </a:solidFill>
              </a:rPr>
              <a:t>章是否证明福音简单到可以</a:t>
            </a:r>
            <a:endParaRPr lang="en-US" altLang="zh-CN" sz="4800" dirty="0" smtClean="0">
              <a:ln w="18415" cmpd="sng">
                <a:solidFill>
                  <a:srgbClr val="FFFFFF"/>
                </a:solidFill>
                <a:prstDash val="solid"/>
              </a:ln>
              <a:solidFill>
                <a:srgbClr val="FFFFFF"/>
              </a:solidFill>
            </a:endParaRPr>
          </a:p>
          <a:p>
            <a:pPr algn="ctr"/>
            <a:r>
              <a:rPr lang="zh-CN" altLang="en-US" sz="4800" dirty="0" smtClean="0">
                <a:ln w="18415" cmpd="sng">
                  <a:solidFill>
                    <a:srgbClr val="FFFFFF"/>
                  </a:solidFill>
                  <a:prstDash val="solid"/>
                </a:ln>
                <a:solidFill>
                  <a:srgbClr val="FFFFFF"/>
                </a:solidFill>
              </a:rPr>
              <a:t>三分钟之内分享完毕</a:t>
            </a: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Acts 2 prove the Gospel is so simple it can be shared in 3 minutes?</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4876800"/>
            <a:ext cx="9144000" cy="16002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200" dirty="0" smtClean="0">
                <a:ln>
                  <a:solidFill>
                    <a:schemeClr val="tx1"/>
                  </a:solidFill>
                </a:ln>
                <a:solidFill>
                  <a:srgbClr val="4437F3"/>
                </a:solidFill>
              </a:rPr>
              <a:t>彼得在徒</a:t>
            </a:r>
            <a:r>
              <a:rPr lang="en-US" altLang="zh-CN" sz="3200" dirty="0" smtClean="0">
                <a:ln>
                  <a:solidFill>
                    <a:schemeClr val="tx1"/>
                  </a:solidFill>
                </a:ln>
                <a:solidFill>
                  <a:srgbClr val="4437F3"/>
                </a:solidFill>
              </a:rPr>
              <a:t>2:15-36</a:t>
            </a:r>
            <a:r>
              <a:rPr lang="zh-CN" altLang="en-US" sz="3200" dirty="0" smtClean="0">
                <a:ln>
                  <a:solidFill>
                    <a:schemeClr val="tx1"/>
                  </a:solidFill>
                </a:ln>
                <a:solidFill>
                  <a:srgbClr val="4437F3"/>
                </a:solidFill>
              </a:rPr>
              <a:t>中的讲道三分钟就可以读完，</a:t>
            </a:r>
            <a:endParaRPr lang="en-US" altLang="zh-CN" sz="3200" dirty="0" smtClean="0">
              <a:ln>
                <a:solidFill>
                  <a:schemeClr val="tx1"/>
                </a:solidFill>
              </a:ln>
              <a:solidFill>
                <a:srgbClr val="4437F3"/>
              </a:solidFill>
            </a:endParaRPr>
          </a:p>
          <a:p>
            <a:pPr algn="ctr"/>
            <a:r>
              <a:rPr lang="zh-CN" altLang="en-US" sz="3200" dirty="0" smtClean="0">
                <a:ln>
                  <a:solidFill>
                    <a:schemeClr val="tx1"/>
                  </a:solidFill>
                </a:ln>
                <a:solidFill>
                  <a:srgbClr val="4437F3"/>
                </a:solidFill>
              </a:rPr>
              <a:t>却有三千人得救了</a:t>
            </a:r>
            <a:r>
              <a:rPr lang="en-US" altLang="zh-CN" sz="3200" dirty="0" smtClean="0">
                <a:ln>
                  <a:solidFill>
                    <a:schemeClr val="tx1"/>
                  </a:solidFill>
                </a:ln>
                <a:solidFill>
                  <a:srgbClr val="4437F3"/>
                </a:solidFill>
              </a:rPr>
              <a:t>.</a:t>
            </a:r>
            <a:endParaRPr lang="en-US" sz="3200" dirty="0" smtClean="0">
              <a:ln>
                <a:solidFill>
                  <a:schemeClr val="tx1"/>
                </a:solidFill>
              </a:ln>
              <a:solidFill>
                <a:srgbClr val="4437F3"/>
              </a:solidFill>
            </a:endParaRPr>
          </a:p>
          <a:p>
            <a:pPr algn="ctr"/>
            <a:r>
              <a:rPr lang="en-US" dirty="0" smtClean="0">
                <a:solidFill>
                  <a:schemeClr val="tx1"/>
                </a:solidFill>
              </a:rPr>
              <a:t>Peter preached a sermon in Acts 2:15-36 which can be read aloud</a:t>
            </a:r>
          </a:p>
          <a:p>
            <a:pPr algn="ctr"/>
            <a:r>
              <a:rPr lang="en-US" dirty="0" smtClean="0">
                <a:solidFill>
                  <a:schemeClr val="tx1"/>
                </a:solidFill>
              </a:rPr>
              <a:t> in 3 minutes and 3,000 were saved</a:t>
            </a:r>
            <a:r>
              <a:rPr lang="en-US" sz="1600" b="1" dirty="0" smtClean="0">
                <a:solidFill>
                  <a:schemeClr val="tx1"/>
                </a:solidFill>
              </a:rPr>
              <a:t>.</a:t>
            </a:r>
            <a:endParaRPr lang="en-US" sz="1600"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nner-questions-700×219 | The Brilliant Assistant, Inc."/>
          <p:cNvPicPr>
            <a:picLocks noChangeAspect="1" noChangeArrowheads="1"/>
          </p:cNvPicPr>
          <p:nvPr/>
        </p:nvPicPr>
        <p:blipFill>
          <a:blip r:embed="rId2" cstate="print"/>
          <a:srcRect/>
          <a:stretch>
            <a:fillRect/>
          </a:stretch>
        </p:blipFill>
        <p:spPr bwMode="auto">
          <a:xfrm>
            <a:off x="0" y="5867400"/>
            <a:ext cx="91440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228600" y="304800"/>
            <a:ext cx="8763000" cy="5847755"/>
          </a:xfrm>
          <a:prstGeom prst="rect">
            <a:avLst/>
          </a:prstGeom>
        </p:spPr>
        <p:txBody>
          <a:bodyPr wrap="square">
            <a:spAutoFit/>
          </a:bodyPr>
          <a:lstStyle/>
          <a:p>
            <a:r>
              <a:rPr lang="zh-CN" altLang="en-US" sz="40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上帝由公义转怜悯，撤回灾祸和审判</a:t>
            </a:r>
            <a:endParaRPr lang="en-US" altLang="zh-CN" sz="40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a:p>
            <a:endParaRPr lang="en-US" altLang="zh-CN" sz="1000" dirty="0" smtClean="0"/>
          </a:p>
          <a:p>
            <a:pPr>
              <a:buFont typeface="Wingdings" pitchFamily="2" charset="2"/>
              <a:buChar char="q"/>
            </a:pPr>
            <a:r>
              <a:rPr lang="zh-TW" altLang="en-US" sz="3200" b="1" spc="-150" dirty="0" smtClean="0">
                <a:ln>
                  <a:solidFill>
                    <a:schemeClr val="tx1"/>
                  </a:solidFill>
                </a:ln>
                <a:solidFill>
                  <a:srgbClr val="FF0000"/>
                </a:solidFill>
              </a:rPr>
              <a:t>出埃及</a:t>
            </a:r>
            <a:r>
              <a:rPr lang="zh-CN" altLang="en-US" sz="3200" b="1" spc="-150" dirty="0" smtClean="0">
                <a:ln>
                  <a:solidFill>
                    <a:schemeClr val="tx1"/>
                  </a:solidFill>
                </a:ln>
                <a:solidFill>
                  <a:srgbClr val="FF0000"/>
                </a:solidFill>
              </a:rPr>
              <a:t>记</a:t>
            </a:r>
            <a:r>
              <a:rPr lang="en-US" altLang="zh-TW" sz="3200" b="1" spc="-150" dirty="0" smtClean="0">
                <a:ln>
                  <a:solidFill>
                    <a:schemeClr val="tx1"/>
                  </a:solidFill>
                </a:ln>
                <a:solidFill>
                  <a:srgbClr val="FF0000"/>
                </a:solidFill>
              </a:rPr>
              <a:t>32:14 </a:t>
            </a:r>
            <a:r>
              <a:rPr lang="zh-CN" altLang="en-US" sz="3200" spc="-150" dirty="0" smtClean="0">
                <a:ln>
                  <a:solidFill>
                    <a:schemeClr val="tx1"/>
                  </a:solidFill>
                </a:ln>
                <a:solidFill>
                  <a:srgbClr val="FF0000"/>
                </a:solidFill>
              </a:rPr>
              <a:t>於是耶和华后悔，不把所说 的祸降与他的百姓。</a:t>
            </a:r>
            <a:endParaRPr lang="en-US" altLang="zh-CN" sz="3200" spc="-150" dirty="0" smtClean="0">
              <a:ln>
                <a:solidFill>
                  <a:schemeClr val="tx1"/>
                </a:solidFill>
              </a:ln>
              <a:solidFill>
                <a:srgbClr val="FF0000"/>
              </a:solidFill>
            </a:endParaRPr>
          </a:p>
          <a:p>
            <a:pPr>
              <a:buFont typeface="Wingdings" pitchFamily="2" charset="2"/>
              <a:buChar char="q"/>
            </a:pPr>
            <a:r>
              <a:rPr lang="zh-CN" altLang="en-US" sz="3200" spc="-150" dirty="0" smtClean="0">
                <a:ln>
                  <a:solidFill>
                    <a:schemeClr val="tx1"/>
                  </a:solidFill>
                </a:ln>
                <a:solidFill>
                  <a:srgbClr val="FF0000"/>
                </a:solidFill>
              </a:rPr>
              <a:t>士师在世的一切日子，耶和华拯救他们脱离仇敌的手。他们因受欺压扰害，就哀声叹气，所以耶和华后悔（施怜悯）了。（士</a:t>
            </a:r>
            <a:r>
              <a:rPr lang="en-US" altLang="zh-CN" sz="3200" spc="-150" dirty="0" smtClean="0">
                <a:ln>
                  <a:solidFill>
                    <a:schemeClr val="tx1"/>
                  </a:solidFill>
                </a:ln>
                <a:solidFill>
                  <a:srgbClr val="FF0000"/>
                </a:solidFill>
              </a:rPr>
              <a:t>2:18</a:t>
            </a:r>
            <a:r>
              <a:rPr lang="zh-CN" altLang="en-US" sz="3200" spc="-150" dirty="0" smtClean="0">
                <a:ln>
                  <a:solidFill>
                    <a:schemeClr val="tx1"/>
                  </a:solidFill>
                </a:ln>
                <a:solidFill>
                  <a:srgbClr val="FF0000"/>
                </a:solidFill>
              </a:rPr>
              <a:t>） </a:t>
            </a:r>
          </a:p>
          <a:p>
            <a:pPr>
              <a:buFont typeface="Wingdings" pitchFamily="2" charset="2"/>
              <a:buChar char="q"/>
            </a:pPr>
            <a:r>
              <a:rPr lang="zh-CN" altLang="en-US" sz="3200" spc="-150" dirty="0" smtClean="0">
                <a:ln>
                  <a:solidFill>
                    <a:schemeClr val="tx1"/>
                  </a:solidFill>
                </a:ln>
                <a:solidFill>
                  <a:srgbClr val="FF0000"/>
                </a:solidFill>
              </a:rPr>
              <a:t>天使向耶路撒冷伸手要灭城的时候，耶和华后悔（转意），就不降这灾了，吩咐灭民的天使说：够了！住手吧！那时耶和华的使者在耶布斯人亚劳拿的禾场那里。（撒下</a:t>
            </a:r>
            <a:r>
              <a:rPr lang="en-US" altLang="zh-CN" sz="3200" spc="-150" dirty="0" smtClean="0">
                <a:ln>
                  <a:solidFill>
                    <a:schemeClr val="tx1"/>
                  </a:solidFill>
                </a:ln>
                <a:solidFill>
                  <a:srgbClr val="FF0000"/>
                </a:solidFill>
              </a:rPr>
              <a:t>24:16</a:t>
            </a:r>
            <a:r>
              <a:rPr lang="zh-CN" altLang="en-US" sz="3200" spc="-150" dirty="0" smtClean="0">
                <a:ln>
                  <a:solidFill>
                    <a:schemeClr val="tx1"/>
                  </a:solidFill>
                </a:ln>
                <a:solidFill>
                  <a:srgbClr val="FF0000"/>
                </a:solidFill>
              </a:rPr>
              <a:t>）</a:t>
            </a:r>
          </a:p>
          <a:p>
            <a:pPr>
              <a:buFont typeface="Wingdings" pitchFamily="2" charset="2"/>
              <a:buChar char="q"/>
            </a:pPr>
            <a:endParaRPr lang="en-US" b="1" spc="-150" dirty="0" smtClean="0">
              <a:ln>
                <a:solidFill>
                  <a:schemeClr val="tx1"/>
                </a:solidFill>
              </a:ln>
              <a:solidFill>
                <a:srgbClr val="FF0000"/>
              </a:solidFill>
              <a:latin typeface="Agency FB" pitchFamily="34" charset="0"/>
            </a:endParaRPr>
          </a:p>
          <a:p>
            <a:pPr>
              <a:buFont typeface="Wingdings" pitchFamily="2" charset="2"/>
              <a:buChar char="q"/>
            </a:pPr>
            <a:endParaRPr lang="en-US" altLang="zh-CN"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ln/>
        </p:spPr>
        <p:style>
          <a:lnRef idx="0">
            <a:schemeClr val="accent4"/>
          </a:lnRef>
          <a:fillRef idx="3">
            <a:schemeClr val="accent4"/>
          </a:fillRef>
          <a:effectRef idx="3">
            <a:schemeClr val="accent4"/>
          </a:effectRef>
          <a:fontRef idx="minor">
            <a:schemeClr val="lt1"/>
          </a:fontRef>
        </p:style>
        <p:txBody>
          <a:bodyPr>
            <a:noAutofit/>
          </a:bodyPr>
          <a:lstStyle/>
          <a:p>
            <a:r>
              <a:rPr lang="zh-CN" altLang="en-US" sz="6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上帝的意志</a:t>
            </a:r>
            <a:r>
              <a:rPr lang="en-US" altLang="zh-CN" sz="6000" b="1" dirty="0" smtClean="0">
                <a:ln w="18415" cmpd="sng">
                  <a:solidFill>
                    <a:schemeClr val="tx1"/>
                  </a:solidFill>
                  <a:prstDash val="solid"/>
                </a:ln>
                <a:solidFill>
                  <a:srgbClr val="FFFFFF"/>
                </a:solidFill>
                <a:effectLst>
                  <a:outerShdw blurRad="38100" dist="38100" dir="2700000" algn="tl">
                    <a:srgbClr val="000000">
                      <a:alpha val="43137"/>
                    </a:srgbClr>
                  </a:outerShdw>
                </a:effectLst>
              </a:rPr>
              <a:t>: God’s Will</a:t>
            </a:r>
            <a:endParaRPr lang="en-US" sz="4000" b="1" dirty="0">
              <a:ln>
                <a:solidFill>
                  <a:schemeClr val="tx1"/>
                </a:solidFill>
              </a:ln>
              <a:effectLst>
                <a:outerShdw blurRad="38100" dist="38100" dir="2700000" algn="tl">
                  <a:srgbClr val="000000">
                    <a:alpha val="43137"/>
                  </a:srgbClr>
                </a:outerShdw>
              </a:effectLst>
            </a:endParaRPr>
          </a:p>
        </p:txBody>
      </p:sp>
      <p:sp>
        <p:nvSpPr>
          <p:cNvPr id="4" name="TextBox 3"/>
          <p:cNvSpPr txBox="1"/>
          <p:nvPr/>
        </p:nvSpPr>
        <p:spPr>
          <a:xfrm>
            <a:off x="0" y="914400"/>
            <a:ext cx="8991600" cy="6801862"/>
          </a:xfrm>
          <a:prstGeom prst="rect">
            <a:avLst/>
          </a:prstGeom>
          <a:noFill/>
        </p:spPr>
        <p:txBody>
          <a:bodyPr wrap="square" rtlCol="0">
            <a:spAutoFit/>
          </a:bodyPr>
          <a:lstStyle/>
          <a:p>
            <a:pPr marL="225425" lvl="2" indent="-225425">
              <a:buFont typeface="Arial" pitchFamily="34" charset="0"/>
              <a:buChar char="•"/>
            </a:pPr>
            <a:r>
              <a:rPr lang="zh-CN" altLang="en-US" sz="3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神的</a:t>
            </a:r>
            <a:r>
              <a:rPr lang="zh-CN" altLang="en-US" sz="3200" b="1" u="sng"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定旨</a:t>
            </a: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：神一说，事发生了。他说有，世界就有了。</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344488" lvl="2"/>
            <a:r>
              <a:rPr lang="en-US" sz="2000" b="1" u="sng" dirty="0" smtClean="0">
                <a:solidFill>
                  <a:schemeClr val="accent4">
                    <a:lumMod val="50000"/>
                  </a:schemeClr>
                </a:solidFill>
                <a:effectLst>
                  <a:outerShdw blurRad="38100" dist="38100" dir="2700000" algn="tl">
                    <a:srgbClr val="000000">
                      <a:alpha val="43137"/>
                    </a:srgbClr>
                  </a:outerShdw>
                </a:effectLst>
                <a:latin typeface="Arial Narrow" pitchFamily="34" charset="0"/>
              </a:rPr>
              <a:t>GOD’S DECREED WILL: </a:t>
            </a:r>
            <a:r>
              <a:rPr lang="en-US" sz="2000" b="1" dirty="0" smtClean="0">
                <a:solidFill>
                  <a:schemeClr val="accent4">
                    <a:lumMod val="50000"/>
                  </a:schemeClr>
                </a:solidFill>
                <a:latin typeface="Arial Narrow" pitchFamily="34" charset="0"/>
              </a:rPr>
              <a:t>God speaks and it happens. He spoke and the world WAS. </a:t>
            </a:r>
          </a:p>
          <a:p>
            <a:pPr marL="225425" lvl="2" indent="-225425">
              <a:buFont typeface="Arial" pitchFamily="34" charset="0"/>
              <a:buChar char="•"/>
            </a:pPr>
            <a:r>
              <a:rPr lang="zh-CN" altLang="en-US" sz="3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神的</a:t>
            </a:r>
            <a:r>
              <a:rPr lang="zh-CN" altLang="en-US" sz="3200" b="1" u="sng"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Narrow" pitchFamily="34" charset="0"/>
              </a:rPr>
              <a:t>许旨</a:t>
            </a: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：神许可你做他宁愿你不做的事。神允许。 他选择不制止你。从长远看，这会成就他的旨意。</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endParaRPr>
          </a:p>
          <a:p>
            <a:pPr marL="344488" lvl="2" algn="just"/>
            <a:r>
              <a:rPr lang="en-US" sz="2000" b="1" u="sng" dirty="0" smtClean="0">
                <a:solidFill>
                  <a:schemeClr val="accent4">
                    <a:lumMod val="50000"/>
                  </a:schemeClr>
                </a:solidFill>
                <a:effectLst>
                  <a:outerShdw blurRad="38100" dist="38100" dir="2700000" algn="tl">
                    <a:srgbClr val="000000">
                      <a:alpha val="43137"/>
                    </a:srgbClr>
                  </a:outerShdw>
                </a:effectLst>
                <a:latin typeface="Arial Narrow" pitchFamily="34" charset="0"/>
              </a:rPr>
              <a:t>GOD’S PERMISSIVE WILL: </a:t>
            </a:r>
            <a:r>
              <a:rPr lang="en-US" sz="2000" b="1" dirty="0" smtClean="0">
                <a:solidFill>
                  <a:schemeClr val="accent4">
                    <a:lumMod val="50000"/>
                  </a:schemeClr>
                </a:solidFill>
                <a:latin typeface="Arial Narrow" pitchFamily="34" charset="0"/>
              </a:rPr>
              <a:t>God permits that which He does not prefer. God allows it. He chooses not to stop it. In the long term, it will result in His purpose being done.</a:t>
            </a:r>
          </a:p>
          <a:p>
            <a:pPr marL="225425" lvl="2" indent="-225425">
              <a:buFont typeface="Arial" pitchFamily="34" charset="0"/>
              <a:buChar char="•"/>
            </a:pPr>
            <a:r>
              <a:rPr lang="zh-CN" altLang="en-US" sz="3200" b="1" u="sng" dirty="0" smtClean="0">
                <a:solidFill>
                  <a:srgbClr val="FF0000"/>
                </a:solidFill>
                <a:effectLst>
                  <a:outerShdw blurRad="38100" dist="38100" dir="2700000" algn="tl">
                    <a:srgbClr val="000000">
                      <a:alpha val="43137"/>
                    </a:srgbClr>
                  </a:outerShdw>
                </a:effectLst>
              </a:rPr>
              <a:t>神的令旨</a:t>
            </a:r>
            <a:r>
              <a:rPr lang="zh-CN" altLang="en-US" sz="3200" b="1" dirty="0" smtClean="0">
                <a:solidFill>
                  <a:srgbClr val="FF0000"/>
                </a:solidFill>
                <a:effectLst>
                  <a:outerShdw blurRad="38100" dist="38100" dir="2700000" algn="tl">
                    <a:srgbClr val="000000">
                      <a:alpha val="43137"/>
                    </a:srgbClr>
                  </a:outerShdw>
                </a:effectLst>
              </a:rPr>
              <a:t>：神命令我们去做，并告诉我们反应的正面和负面后果。但祂预知了我们的反应。</a:t>
            </a:r>
            <a:endParaRPr lang="en-US" sz="3200" b="1" dirty="0" smtClean="0">
              <a:solidFill>
                <a:srgbClr val="FF0000"/>
              </a:solidFill>
              <a:effectLst>
                <a:outerShdw blurRad="38100" dist="38100" dir="2700000" algn="tl">
                  <a:srgbClr val="000000">
                    <a:alpha val="43137"/>
                  </a:srgbClr>
                </a:outerShdw>
              </a:effectLst>
            </a:endParaRPr>
          </a:p>
          <a:p>
            <a:pPr marL="344488" lvl="2"/>
            <a:r>
              <a:rPr lang="en-US" sz="2000" b="1" u="sng" dirty="0" smtClean="0">
                <a:solidFill>
                  <a:schemeClr val="accent4">
                    <a:lumMod val="50000"/>
                  </a:schemeClr>
                </a:solidFill>
                <a:effectLst>
                  <a:outerShdw blurRad="38100" dist="38100" dir="2700000" algn="tl">
                    <a:srgbClr val="000000">
                      <a:alpha val="43137"/>
                    </a:srgbClr>
                  </a:outerShdw>
                </a:effectLst>
                <a:latin typeface="Arial Narrow" pitchFamily="34" charset="0"/>
              </a:rPr>
              <a:t>GOD’S PERSCRIPTICE WILL: </a:t>
            </a:r>
            <a:r>
              <a:rPr lang="en-US" sz="2000" b="1" dirty="0" smtClean="0">
                <a:solidFill>
                  <a:schemeClr val="accent4">
                    <a:lumMod val="50000"/>
                  </a:schemeClr>
                </a:solidFill>
                <a:latin typeface="Arial Narrow" pitchFamily="34" charset="0"/>
              </a:rPr>
              <a:t>That which God commands us to do. He attaches positive and negative consequences to our responses. He foreknows our response. </a:t>
            </a:r>
          </a:p>
          <a:p>
            <a:pPr marL="225425" lvl="2" indent="-225425">
              <a:buFont typeface="Arial" pitchFamily="34" charset="0"/>
              <a:buChar char="•"/>
            </a:pPr>
            <a:r>
              <a:rPr lang="zh-CN" altLang="en-US" sz="3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中立</a:t>
            </a:r>
            <a:r>
              <a:rPr lang="zh-CN"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rPr>
              <a:t>：神既没命令也没禁止的事；中立（如网球）</a:t>
            </a:r>
            <a:endParaRPr lang="en-US" sz="32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Narrow" pitchFamily="34" charset="0"/>
            </a:endParaRPr>
          </a:p>
          <a:p>
            <a:pPr marL="344488" lvl="2" algn="just"/>
            <a:r>
              <a:rPr lang="en-US" sz="2000" b="1" u="sng" dirty="0" smtClean="0">
                <a:solidFill>
                  <a:schemeClr val="accent4">
                    <a:lumMod val="50000"/>
                  </a:schemeClr>
                </a:solidFill>
                <a:effectLst>
                  <a:outerShdw blurRad="38100" dist="38100" dir="2700000" algn="tl">
                    <a:srgbClr val="000000">
                      <a:alpha val="43137"/>
                    </a:srgbClr>
                  </a:outerShdw>
                </a:effectLst>
                <a:latin typeface="Arial Narrow" pitchFamily="34" charset="0"/>
              </a:rPr>
              <a:t>ADIAPHORA: </a:t>
            </a:r>
            <a:r>
              <a:rPr lang="en-US" sz="2000" b="1" dirty="0" smtClean="0">
                <a:solidFill>
                  <a:schemeClr val="accent4">
                    <a:lumMod val="50000"/>
                  </a:schemeClr>
                </a:solidFill>
                <a:latin typeface="Arial Narrow" pitchFamily="34" charset="0"/>
              </a:rPr>
              <a:t>Those things God neither commands or forbids; neutral.  (</a:t>
            </a:r>
            <a:r>
              <a:rPr lang="en-US" sz="2000" b="1" dirty="0" err="1" smtClean="0">
                <a:solidFill>
                  <a:schemeClr val="accent4">
                    <a:lumMod val="50000"/>
                  </a:schemeClr>
                </a:solidFill>
                <a:latin typeface="Arial Narrow" pitchFamily="34" charset="0"/>
              </a:rPr>
              <a:t>ie</a:t>
            </a:r>
            <a:r>
              <a:rPr lang="en-US" sz="2000" b="1" dirty="0" smtClean="0">
                <a:solidFill>
                  <a:schemeClr val="accent4">
                    <a:lumMod val="50000"/>
                  </a:schemeClr>
                </a:solidFill>
                <a:latin typeface="Arial Narrow" pitchFamily="34" charset="0"/>
              </a:rPr>
              <a:t>: tennis)</a:t>
            </a:r>
          </a:p>
          <a:p>
            <a:pPr marL="344488" lvl="2" algn="just"/>
            <a:endParaRPr lang="en-US" sz="2000" b="1" dirty="0" smtClean="0">
              <a:solidFill>
                <a:schemeClr val="accent4">
                  <a:lumMod val="50000"/>
                </a:schemeClr>
              </a:solidFill>
              <a:latin typeface="Arial Narrow" pitchFamily="34" charset="0"/>
            </a:endParaRPr>
          </a:p>
          <a:p>
            <a:pPr marL="344488" lvl="2" algn="just"/>
            <a:endParaRPr lang="en-US" sz="2000" b="1" dirty="0" smtClean="0">
              <a:solidFill>
                <a:schemeClr val="accent4">
                  <a:lumMod val="50000"/>
                </a:schemeClr>
              </a:solidFill>
              <a:latin typeface="Arial Narrow" pitchFamily="34" charset="0"/>
            </a:endParaRPr>
          </a:p>
          <a:p>
            <a:pPr marL="344488" lvl="2" algn="just"/>
            <a:endParaRPr lang="en-US" sz="2000" b="1" dirty="0" smtClean="0">
              <a:solidFill>
                <a:schemeClr val="accent4">
                  <a:lumMod val="50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nner-questions-700×219 | The Brilliant Assistant, Inc."/>
          <p:cNvPicPr>
            <a:picLocks noChangeAspect="1" noChangeArrowheads="1"/>
          </p:cNvPicPr>
          <p:nvPr/>
        </p:nvPicPr>
        <p:blipFill>
          <a:blip r:embed="rId2" cstate="print"/>
          <a:srcRect/>
          <a:stretch>
            <a:fillRect/>
          </a:stretch>
        </p:blipFill>
        <p:spPr bwMode="auto">
          <a:xfrm>
            <a:off x="0" y="5638800"/>
            <a:ext cx="91440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381000" y="381000"/>
            <a:ext cx="8534400" cy="5078313"/>
          </a:xfrm>
          <a:prstGeom prst="rect">
            <a:avLst/>
          </a:prstGeom>
        </p:spPr>
        <p:txBody>
          <a:bodyPr wrap="square">
            <a:spAutoFit/>
          </a:bodyPr>
          <a:lstStyle/>
          <a:p>
            <a:r>
              <a:rPr lang="zh-CN" altLang="en-US" sz="3600" b="1" dirty="0" smtClean="0">
                <a:solidFill>
                  <a:schemeClr val="accent6">
                    <a:lumMod val="50000"/>
                  </a:schemeClr>
                </a:solidFill>
              </a:rPr>
              <a:t>上帝与人的关系和互</a:t>
            </a:r>
            <a:r>
              <a:rPr lang="zh-CN" altLang="en-US" sz="3600" b="1" dirty="0" smtClean="0">
                <a:solidFill>
                  <a:schemeClr val="accent6">
                    <a:lumMod val="50000"/>
                  </a:schemeClr>
                </a:solidFill>
              </a:rPr>
              <a:t>动常被</a:t>
            </a:r>
            <a:r>
              <a:rPr lang="zh-CN" altLang="en-US" sz="3600" b="1" dirty="0" smtClean="0">
                <a:solidFill>
                  <a:schemeClr val="accent6">
                    <a:lumMod val="50000"/>
                  </a:schemeClr>
                </a:solidFill>
              </a:rPr>
              <a:t>形容为丈夫与妻</a:t>
            </a:r>
            <a:r>
              <a:rPr lang="zh-CN" altLang="en-US" sz="3600" b="1" dirty="0" smtClean="0">
                <a:solidFill>
                  <a:schemeClr val="accent6">
                    <a:lumMod val="50000"/>
                  </a:schemeClr>
                </a:solidFill>
              </a:rPr>
              <a:t>子，父</a:t>
            </a:r>
            <a:r>
              <a:rPr lang="zh-CN" altLang="en-US" sz="3600" b="1" dirty="0" smtClean="0">
                <a:solidFill>
                  <a:schemeClr val="accent6">
                    <a:lumMod val="50000"/>
                  </a:schemeClr>
                </a:solidFill>
              </a:rPr>
              <a:t>母与孩子间的关系和互动</a:t>
            </a:r>
            <a:r>
              <a:rPr lang="zh-CN" altLang="en-US" sz="3600" b="1" dirty="0" smtClean="0">
                <a:solidFill>
                  <a:schemeClr val="accent6">
                    <a:lumMod val="50000"/>
                  </a:schemeClr>
                </a:solidFill>
              </a:rPr>
              <a:t>，包含丰</a:t>
            </a:r>
            <a:r>
              <a:rPr lang="zh-CN" altLang="en-US" sz="3600" b="1" dirty="0" smtClean="0">
                <a:solidFill>
                  <a:schemeClr val="accent6">
                    <a:lumMod val="50000"/>
                  </a:schemeClr>
                </a:solidFill>
              </a:rPr>
              <a:t>富的情感和行动。这不表示上帝一直在变。上帝的属性是不变的──祂的慈愛信实和公义公正；上帝的旨意也不变</a:t>
            </a:r>
            <a:r>
              <a:rPr lang="zh-CN" altLang="en-US" sz="3600" b="1" dirty="0" smtClean="0">
                <a:solidFill>
                  <a:schemeClr val="accent6">
                    <a:lumMod val="50000"/>
                  </a:schemeClr>
                </a:solidFill>
              </a:rPr>
              <a:t>──救</a:t>
            </a:r>
            <a:r>
              <a:rPr lang="zh-CN" altLang="en-US" sz="3600" b="1" dirty="0" smtClean="0">
                <a:solidFill>
                  <a:schemeClr val="accent6">
                    <a:lumMod val="50000"/>
                  </a:schemeClr>
                </a:solidFill>
              </a:rPr>
              <a:t>赎罪人</a:t>
            </a:r>
            <a:r>
              <a:rPr lang="zh-CN" altLang="en-US" sz="3600" b="1" dirty="0" smtClean="0">
                <a:solidFill>
                  <a:schemeClr val="accent6">
                    <a:lumMod val="50000"/>
                  </a:schemeClr>
                </a:solidFill>
              </a:rPr>
              <a:t>，引</a:t>
            </a:r>
            <a:r>
              <a:rPr lang="zh-CN" altLang="en-US" sz="3600" b="1" dirty="0" smtClean="0">
                <a:solidFill>
                  <a:schemeClr val="accent6">
                    <a:lumMod val="50000"/>
                  </a:schemeClr>
                </a:solidFill>
              </a:rPr>
              <a:t>入永</a:t>
            </a:r>
            <a:r>
              <a:rPr lang="zh-CN" altLang="en-US" sz="3600" b="1" dirty="0" smtClean="0">
                <a:solidFill>
                  <a:schemeClr val="accent6">
                    <a:lumMod val="50000"/>
                  </a:schemeClr>
                </a:solidFill>
              </a:rPr>
              <a:t>生。</a:t>
            </a:r>
            <a:r>
              <a:rPr lang="zh-CN" altLang="en-US" sz="3600" b="1" dirty="0" smtClean="0">
                <a:solidFill>
                  <a:schemeClr val="accent6">
                    <a:lumMod val="50000"/>
                  </a:schemeClr>
                </a:solidFill>
              </a:rPr>
              <a:t>但是，当上帝在人类在互动时会同时彰显祂的公义与慈爱，特别是在祂向子民颁布了“令旨”后，祂会根据子民的表现而“调整”的行动。</a:t>
            </a:r>
            <a:endParaRPr lang="en-US" altLang="zh-CN" sz="3600" b="1" dirty="0" smtClean="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52400" y="228600"/>
            <a:ext cx="8763000" cy="4800600"/>
          </a:xfrm>
          <a:prstGeom prst="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marL="344488" lvl="0" indent="-344488" algn="ctr"/>
            <a:r>
              <a:rPr lang="zh-CN" altLang="en-US" sz="4400" b="1" dirty="0" smtClean="0">
                <a:solidFill>
                  <a:schemeClr val="tx1"/>
                </a:solidFill>
                <a:effectLst>
                  <a:outerShdw blurRad="38100" dist="38100" dir="2700000" algn="tl">
                    <a:srgbClr val="000000">
                      <a:alpha val="43137"/>
                    </a:srgbClr>
                  </a:outerShdw>
                </a:effectLst>
              </a:rPr>
              <a:t>约拿书</a:t>
            </a:r>
            <a:r>
              <a:rPr lang="en-US" altLang="zh-CN" sz="4400" b="1" dirty="0" smtClean="0">
                <a:solidFill>
                  <a:schemeClr val="tx1"/>
                </a:solidFill>
                <a:effectLst>
                  <a:outerShdw blurRad="38100" dist="38100" dir="2700000" algn="tl">
                    <a:srgbClr val="000000">
                      <a:alpha val="43137"/>
                    </a:srgbClr>
                  </a:outerShdw>
                </a:effectLst>
              </a:rPr>
              <a:t>3:10</a:t>
            </a:r>
            <a:r>
              <a:rPr lang="zh-CN" altLang="en-US" sz="4400" b="1" dirty="0" smtClean="0">
                <a:solidFill>
                  <a:schemeClr val="tx1"/>
                </a:solidFill>
                <a:effectLst>
                  <a:outerShdw blurRad="38100" dist="38100" dir="2700000" algn="tl">
                    <a:srgbClr val="000000">
                      <a:alpha val="43137"/>
                    </a:srgbClr>
                  </a:outerShdw>
                </a:effectLst>
              </a:rPr>
              <a:t>和以西结书</a:t>
            </a:r>
            <a:r>
              <a:rPr lang="en-US" altLang="zh-CN" sz="4400" b="1" dirty="0" smtClean="0">
                <a:solidFill>
                  <a:schemeClr val="tx1"/>
                </a:solidFill>
                <a:effectLst>
                  <a:outerShdw blurRad="38100" dist="38100" dir="2700000" algn="tl">
                    <a:srgbClr val="000000">
                      <a:alpha val="43137"/>
                    </a:srgbClr>
                  </a:outerShdw>
                </a:effectLst>
              </a:rPr>
              <a:t>32:14…        </a:t>
            </a:r>
            <a:r>
              <a:rPr lang="zh-CN" altLang="en-US" sz="4400" b="1" dirty="0" smtClean="0">
                <a:solidFill>
                  <a:schemeClr val="tx1"/>
                </a:solidFill>
                <a:effectLst>
                  <a:outerShdw blurRad="38100" dist="38100" dir="2700000" algn="tl">
                    <a:srgbClr val="000000">
                      <a:alpha val="43137"/>
                    </a:srgbClr>
                  </a:outerShdw>
                </a:effectLst>
              </a:rPr>
              <a:t>毁灭的威胁是</a:t>
            </a:r>
            <a:r>
              <a:rPr lang="zh-CN" altLang="en-US" sz="4400" b="1" dirty="0" smtClean="0">
                <a:ln>
                  <a:solidFill>
                    <a:schemeClr val="tx1"/>
                  </a:solidFill>
                </a:ln>
                <a:solidFill>
                  <a:srgbClr val="FF0000"/>
                </a:solidFill>
                <a:effectLst>
                  <a:outerShdw blurRad="38100" dist="38100" dir="2700000" algn="tl">
                    <a:srgbClr val="000000">
                      <a:alpha val="43137"/>
                    </a:srgbClr>
                  </a:outerShdw>
                </a:effectLst>
              </a:rPr>
              <a:t>有条件的</a:t>
            </a:r>
            <a:r>
              <a:rPr lang="zh-CN" altLang="en-US" sz="4400" b="1" dirty="0" smtClean="0">
                <a:solidFill>
                  <a:schemeClr val="tx1"/>
                </a:solidFill>
                <a:effectLst>
                  <a:outerShdw blurRad="38100" dist="38100" dir="2700000" algn="tl">
                    <a:srgbClr val="000000">
                      <a:alpha val="43137"/>
                    </a:srgbClr>
                  </a:outerShdw>
                </a:effectLst>
              </a:rPr>
              <a:t>，取决于他们是选择犯罪还是悔改。依着本性，神</a:t>
            </a:r>
            <a:r>
              <a:rPr lang="zh-CN" altLang="en-US" sz="4400" b="1" dirty="0" smtClean="0">
                <a:ln>
                  <a:solidFill>
                    <a:schemeClr val="tx1"/>
                  </a:solidFill>
                </a:ln>
                <a:solidFill>
                  <a:srgbClr val="FF0000"/>
                </a:solidFill>
                <a:effectLst>
                  <a:outerShdw blurRad="38100" dist="38100" dir="2700000" algn="tl">
                    <a:srgbClr val="000000">
                      <a:alpha val="43137"/>
                    </a:srgbClr>
                  </a:outerShdw>
                </a:effectLst>
              </a:rPr>
              <a:t>愿意怜悯</a:t>
            </a:r>
            <a:r>
              <a:rPr lang="zh-CN" altLang="en-US" sz="4400" b="1" dirty="0" smtClean="0">
                <a:solidFill>
                  <a:schemeClr val="tx1"/>
                </a:solidFill>
                <a:effectLst>
                  <a:outerShdw blurRad="38100" dist="38100" dir="2700000" algn="tl">
                    <a:srgbClr val="000000">
                      <a:alpha val="43137"/>
                    </a:srgbClr>
                  </a:outerShdw>
                </a:effectLst>
              </a:rPr>
              <a:t>而不是毁灭</a:t>
            </a:r>
            <a:r>
              <a:rPr lang="en-US" altLang="zh-CN" sz="4400" b="1" dirty="0" smtClean="0">
                <a:solidFill>
                  <a:schemeClr val="tx1"/>
                </a:solidFill>
                <a:effectLst>
                  <a:outerShdw blurRad="38100" dist="38100" dir="2700000" algn="tl">
                    <a:srgbClr val="000000">
                      <a:alpha val="43137"/>
                    </a:srgbClr>
                  </a:outerShdw>
                </a:effectLst>
              </a:rPr>
              <a:t>.   </a:t>
            </a:r>
            <a:r>
              <a:rPr lang="zh-CN" altLang="en-US" sz="4400" b="1" dirty="0" smtClean="0">
                <a:ln>
                  <a:solidFill>
                    <a:schemeClr val="tx1"/>
                  </a:solidFill>
                </a:ln>
                <a:solidFill>
                  <a:srgbClr val="FF0000"/>
                </a:solidFill>
                <a:effectLst>
                  <a:outerShdw blurRad="38100" dist="38100" dir="2700000" algn="tl">
                    <a:srgbClr val="000000">
                      <a:alpha val="43137"/>
                    </a:srgbClr>
                  </a:outerShdw>
                </a:effectLst>
              </a:rPr>
              <a:t>人们若悔改</a:t>
            </a:r>
            <a:r>
              <a:rPr lang="zh-CN" altLang="en-US" sz="4400" b="1" dirty="0" smtClean="0">
                <a:solidFill>
                  <a:schemeClr val="tx1"/>
                </a:solidFill>
                <a:effectLst>
                  <a:outerShdw blurRad="38100" dist="38100" dir="2700000" algn="tl">
                    <a:srgbClr val="000000">
                      <a:alpha val="43137"/>
                    </a:srgbClr>
                  </a:outerShdw>
                </a:effectLst>
              </a:rPr>
              <a:t>，神就会网开一面。</a:t>
            </a:r>
            <a:endParaRPr lang="en-US" sz="4400"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152400" y="5181600"/>
            <a:ext cx="8839200" cy="1447800"/>
          </a:xfrm>
          <a:prstGeom prst="rect">
            <a:avLst/>
          </a:prstGeom>
          <a:solidFill>
            <a:srgbClr val="0000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ln w="18415" cmpd="sng">
                  <a:solidFill>
                    <a:srgbClr val="FFFFFF"/>
                  </a:solidFill>
                  <a:prstDash val="solid"/>
                </a:ln>
                <a:solidFill>
                  <a:srgbClr val="FFFFFF"/>
                </a:solidFill>
              </a:rPr>
              <a:t>Jonah 3:10 &amp; Ezekiel </a:t>
            </a:r>
            <a:r>
              <a:rPr lang="en-US" dirty="0" smtClean="0">
                <a:ln w="18415" cmpd="sng">
                  <a:solidFill>
                    <a:schemeClr val="bg1"/>
                  </a:solidFill>
                  <a:prstDash val="solid"/>
                </a:ln>
                <a:solidFill>
                  <a:srgbClr val="FFFFFF"/>
                </a:solidFill>
              </a:rPr>
              <a:t>32:14</a:t>
            </a:r>
            <a:r>
              <a:rPr lang="en-US" dirty="0" smtClean="0">
                <a:ln w="18415" cmpd="sng">
                  <a:solidFill>
                    <a:srgbClr val="FFFFFF"/>
                  </a:solidFill>
                  <a:prstDash val="solid"/>
                </a:ln>
                <a:solidFill>
                  <a:srgbClr val="FFFFFF"/>
                </a:solidFill>
              </a:rPr>
              <a:t>… The threat of destruction was </a:t>
            </a:r>
            <a:r>
              <a:rPr lang="en-US" dirty="0" smtClean="0">
                <a:ln w="18415" cmpd="sng">
                  <a:solidFill>
                    <a:srgbClr val="FFFF00"/>
                  </a:solidFill>
                  <a:prstDash val="solid"/>
                </a:ln>
                <a:solidFill>
                  <a:srgbClr val="FFFF00"/>
                </a:solidFill>
              </a:rPr>
              <a:t>conditional</a:t>
            </a:r>
            <a:r>
              <a:rPr lang="en-US" dirty="0" smtClean="0">
                <a:ln w="18415" cmpd="sng">
                  <a:solidFill>
                    <a:srgbClr val="FFFFFF"/>
                  </a:solidFill>
                  <a:prstDash val="solid"/>
                </a:ln>
                <a:solidFill>
                  <a:srgbClr val="FFFFFF"/>
                </a:solidFill>
              </a:rPr>
              <a:t>, based on their  choice to sin or repent.   By nature, </a:t>
            </a:r>
            <a:r>
              <a:rPr lang="en-US" dirty="0" smtClean="0">
                <a:ln w="18415" cmpd="sng">
                  <a:solidFill>
                    <a:srgbClr val="FFFF00"/>
                  </a:solidFill>
                  <a:prstDash val="solid"/>
                </a:ln>
                <a:solidFill>
                  <a:srgbClr val="FFFF00"/>
                </a:solidFill>
              </a:rPr>
              <a:t>God desires mercy </a:t>
            </a:r>
            <a:r>
              <a:rPr lang="en-US" dirty="0" smtClean="0">
                <a:ln w="18415" cmpd="sng">
                  <a:solidFill>
                    <a:srgbClr val="FFFFFF"/>
                  </a:solidFill>
                  <a:prstDash val="solid"/>
                </a:ln>
                <a:solidFill>
                  <a:srgbClr val="FFFFFF"/>
                </a:solidFill>
              </a:rPr>
              <a:t>over destruction and allows a way     to escape judgment</a:t>
            </a:r>
            <a:r>
              <a:rPr lang="en-US" dirty="0" smtClean="0">
                <a:ln w="18415" cmpd="sng">
                  <a:solidFill>
                    <a:srgbClr val="FFFF00"/>
                  </a:solidFill>
                  <a:prstDash val="solid"/>
                </a:ln>
                <a:solidFill>
                  <a:srgbClr val="FFFF00"/>
                </a:solidFill>
              </a:rPr>
              <a:t> if people will repent. </a:t>
            </a:r>
            <a:endParaRPr lang="en-US" dirty="0">
              <a:ln w="18415" cmpd="sng">
                <a:solidFill>
                  <a:srgbClr val="FFFF00"/>
                </a:solidFill>
                <a:prstDash val="solid"/>
              </a:ln>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52400" y="228600"/>
            <a:ext cx="8839200" cy="4648200"/>
          </a:xfrm>
          <a:prstGeom prst="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lvl="0" algn="ctr"/>
            <a:r>
              <a:rPr lang="zh-CN" altLang="en-US" sz="4000" b="1" dirty="0" smtClean="0">
                <a:solidFill>
                  <a:schemeClr val="tx1"/>
                </a:solidFill>
              </a:rPr>
              <a:t>创世记</a:t>
            </a:r>
            <a:r>
              <a:rPr lang="en-US" altLang="zh-CN" sz="4000" b="1" dirty="0" smtClean="0">
                <a:solidFill>
                  <a:schemeClr val="tx1"/>
                </a:solidFill>
              </a:rPr>
              <a:t>6:6…</a:t>
            </a:r>
            <a:r>
              <a:rPr lang="zh-CN" altLang="en-US" sz="4000" b="1" dirty="0" smtClean="0">
                <a:solidFill>
                  <a:schemeClr val="tx1"/>
                </a:solidFill>
              </a:rPr>
              <a:t>这节经文甚至继续说</a:t>
            </a:r>
            <a:r>
              <a:rPr lang="en-US" altLang="zh-CN" sz="4000" b="1" dirty="0" smtClean="0">
                <a:solidFill>
                  <a:schemeClr val="tx1"/>
                </a:solidFill>
              </a:rPr>
              <a:t>:    </a:t>
            </a:r>
            <a:r>
              <a:rPr lang="zh-CN" altLang="en-US" sz="4000" b="1" dirty="0" smtClean="0">
                <a:ln>
                  <a:solidFill>
                    <a:schemeClr val="tx1"/>
                  </a:solidFill>
                </a:ln>
                <a:solidFill>
                  <a:srgbClr val="FF0000"/>
                </a:solidFill>
              </a:rPr>
              <a:t>“他心中忧伤”</a:t>
            </a:r>
            <a:r>
              <a:rPr lang="zh-CN" altLang="en-US" sz="4000" b="1" dirty="0" smtClean="0">
                <a:solidFill>
                  <a:schemeClr val="tx1"/>
                </a:solidFill>
              </a:rPr>
              <a:t>这节经文声明神后悔造了人。然而，</a:t>
            </a:r>
            <a:r>
              <a:rPr lang="zh-CN" altLang="en-US" sz="4000" b="1" dirty="0" smtClean="0">
                <a:ln>
                  <a:solidFill>
                    <a:schemeClr val="tx1"/>
                  </a:solidFill>
                </a:ln>
                <a:solidFill>
                  <a:srgbClr val="FF0000"/>
                </a:solidFill>
              </a:rPr>
              <a:t>他显然没有推翻他的决定</a:t>
            </a:r>
            <a:r>
              <a:rPr lang="en-US" altLang="zh-CN" sz="4000" b="1" dirty="0" smtClean="0">
                <a:ln>
                  <a:solidFill>
                    <a:schemeClr val="tx1"/>
                  </a:solidFill>
                </a:ln>
                <a:solidFill>
                  <a:srgbClr val="FF0000"/>
                </a:solidFill>
              </a:rPr>
              <a:t>.</a:t>
            </a:r>
            <a:r>
              <a:rPr lang="en-US" altLang="zh-CN" sz="4000" b="1" dirty="0" smtClean="0">
                <a:solidFill>
                  <a:srgbClr val="FFFF00"/>
                </a:solidFill>
              </a:rPr>
              <a:t> </a:t>
            </a:r>
            <a:r>
              <a:rPr lang="zh-CN" altLang="en-US" sz="4000" b="1" dirty="0" smtClean="0">
                <a:solidFill>
                  <a:schemeClr val="tx1"/>
                </a:solidFill>
              </a:rPr>
              <a:t>相反，通过挪亚，他允许人类继续存在。我今天依然活着的事实证明神并没有改变他造人的决定。</a:t>
            </a:r>
            <a:endParaRPr lang="en-US" sz="4000" b="1" dirty="0">
              <a:solidFill>
                <a:srgbClr val="FFFF00"/>
              </a:solidFill>
            </a:endParaRPr>
          </a:p>
        </p:txBody>
      </p:sp>
      <p:sp>
        <p:nvSpPr>
          <p:cNvPr id="4" name="Rectangle 3"/>
          <p:cNvSpPr/>
          <p:nvPr/>
        </p:nvSpPr>
        <p:spPr>
          <a:xfrm>
            <a:off x="152400" y="5105400"/>
            <a:ext cx="8839200" cy="1524000"/>
          </a:xfrm>
          <a:prstGeom prst="rect">
            <a:avLst/>
          </a:prstGeom>
          <a:solidFill>
            <a:srgbClr val="0000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ln w="18415" cmpd="sng">
                  <a:solidFill>
                    <a:srgbClr val="FFFFFF"/>
                  </a:solidFill>
                  <a:prstDash val="solid"/>
                </a:ln>
                <a:solidFill>
                  <a:srgbClr val="FFFFFF"/>
                </a:solidFill>
              </a:rPr>
              <a:t>GENESIS 6:6…This verse even goes on to say</a:t>
            </a:r>
            <a:r>
              <a:rPr lang="en-US" i="1" dirty="0" smtClean="0">
                <a:ln w="18415" cmpd="sng">
                  <a:solidFill>
                    <a:srgbClr val="FFFF00"/>
                  </a:solidFill>
                  <a:prstDash val="solid"/>
                </a:ln>
                <a:solidFill>
                  <a:srgbClr val="FFFF00"/>
                </a:solidFill>
              </a:rPr>
              <a:t> “His heart was filled with pain.” </a:t>
            </a:r>
            <a:r>
              <a:rPr lang="en-US" dirty="0" smtClean="0">
                <a:ln w="18415" cmpd="sng">
                  <a:solidFill>
                    <a:srgbClr val="FFFFFF"/>
                  </a:solidFill>
                  <a:prstDash val="solid"/>
                </a:ln>
                <a:solidFill>
                  <a:srgbClr val="FFFFFF"/>
                </a:solidFill>
              </a:rPr>
              <a:t>This verse declares that God had regret for creating man. However, obviously </a:t>
            </a:r>
            <a:r>
              <a:rPr lang="en-US" dirty="0" smtClean="0">
                <a:ln w="18415" cmpd="sng">
                  <a:solidFill>
                    <a:srgbClr val="FFFF00"/>
                  </a:solidFill>
                  <a:prstDash val="solid"/>
                </a:ln>
                <a:solidFill>
                  <a:srgbClr val="FFFF00"/>
                </a:solidFill>
              </a:rPr>
              <a:t>He did not reverse His decision</a:t>
            </a:r>
            <a:r>
              <a:rPr lang="en-US" dirty="0" smtClean="0">
                <a:ln w="18415" cmpd="sng">
                  <a:solidFill>
                    <a:srgbClr val="FFFFFF"/>
                  </a:solidFill>
                  <a:prstDash val="solid"/>
                </a:ln>
                <a:solidFill>
                  <a:srgbClr val="FFFFFF"/>
                </a:solidFill>
              </a:rPr>
              <a:t>. Instead, through Noah, He allowed man to continue to exist. The fact that we are alive today is proof that God did not change His mind about creating man. </a:t>
            </a:r>
            <a:endParaRPr lang="en-US" dirty="0">
              <a:ln w="18415" cmpd="sng">
                <a:solidFill>
                  <a:srgbClr val="FFFFFF"/>
                </a:solidFill>
                <a:prstDash val="solid"/>
              </a:ln>
              <a:solidFill>
                <a:srgbClr val="FFFF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4955203"/>
          </a:xfrm>
          <a:prstGeom prst="rect">
            <a:avLst/>
          </a:prstGeom>
        </p:spPr>
        <p:txBody>
          <a:bodyPr wrap="square">
            <a:spAutoFit/>
          </a:bodyPr>
          <a:lstStyle/>
          <a:p>
            <a:pPr algn="ctr"/>
            <a:r>
              <a:rPr lang="zh-CN" altLang="en-US" sz="3600" b="1" dirty="0" smtClean="0">
                <a:effectLst>
                  <a:outerShdw blurRad="38100" dist="38100" dir="2700000" algn="tl">
                    <a:srgbClr val="000000">
                      <a:alpha val="43137"/>
                    </a:srgbClr>
                  </a:outerShdw>
                </a:effectLst>
                <a:latin typeface="Arial" pitchFamily="34" charset="0"/>
                <a:cs typeface="Arial" pitchFamily="34" charset="0"/>
              </a:rPr>
              <a:t>神按他的旨意而行让人类实践他的完美计划</a:t>
            </a:r>
            <a:endParaRPr lang="en-US" altLang="zh-CN" sz="3600" b="1"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altLang="zh-CN"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我从起初指明末后的事，从古时言明未成的事，说，我的筹算必立定，凡我所喜悦的，我必成就。 </a:t>
            </a:r>
            <a:r>
              <a:rPr lang="en-US" altLang="zh-CN"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11 </a:t>
            </a:r>
            <a:r>
              <a:rPr lang="zh-CN" alt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我召鸷鸟从东方来，召那成就我筹算的人从远方来。我已说出，也必成就，我已谋定，也必作成。</a:t>
            </a:r>
            <a:r>
              <a:rPr lang="en-US" altLang="zh-CN"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赛</a:t>
            </a:r>
            <a:r>
              <a:rPr lang="en-US" altLang="zh-CN"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46:10-11)</a:t>
            </a:r>
            <a:endPar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algn="ctr"/>
            <a:endParaRPr lang="en-US" sz="2000"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sz="2000" dirty="0" smtClean="0">
                <a:latin typeface="+mj-lt"/>
                <a:cs typeface="Arial" pitchFamily="34" charset="0"/>
              </a:rPr>
              <a:t>God does what He needs to do to cause humanity to fulfill His perfect plan. </a:t>
            </a:r>
          </a:p>
          <a:p>
            <a:pPr algn="ctr"/>
            <a:r>
              <a:rPr lang="en-US" sz="2000" i="1" dirty="0" smtClean="0">
                <a:solidFill>
                  <a:srgbClr val="C00000"/>
                </a:solidFill>
                <a:latin typeface="+mj-lt"/>
              </a:rPr>
              <a:t>“…declaring the end from the beginning, and from the past things which were not done, saying, My purpose shall stand, and I will do all My pleasure … What I have said, that will I bring about; what I have planned, that will I do” </a:t>
            </a:r>
            <a:r>
              <a:rPr lang="en-US" sz="2000" i="1" dirty="0" smtClean="0">
                <a:latin typeface="+mj-lt"/>
                <a:cs typeface="Arial" pitchFamily="34" charset="0"/>
              </a:rPr>
              <a:t> </a:t>
            </a:r>
            <a:r>
              <a:rPr lang="en-US" sz="2000" dirty="0" smtClean="0">
                <a:latin typeface="+mj-lt"/>
                <a:cs typeface="Arial" pitchFamily="34" charset="0"/>
              </a:rPr>
              <a:t>(Isaiah 46:10-11)</a:t>
            </a:r>
            <a:endParaRPr lang="en-US" sz="2000" dirty="0">
              <a:latin typeface="+mj-lt"/>
              <a:cs typeface="Arial" pitchFamily="34" charset="0"/>
            </a:endParaRPr>
          </a:p>
        </p:txBody>
      </p:sp>
      <p:pic>
        <p:nvPicPr>
          <p:cNvPr id="2050" name="Picture 2" descr="banner-questions-700×219 | The Brilliant Assistant, Inc."/>
          <p:cNvPicPr>
            <a:picLocks noChangeAspect="1" noChangeArrowheads="1"/>
          </p:cNvPicPr>
          <p:nvPr/>
        </p:nvPicPr>
        <p:blipFill>
          <a:blip r:embed="rId2" cstate="print"/>
          <a:srcRect/>
          <a:stretch>
            <a:fillRect/>
          </a:stretch>
        </p:blipFill>
        <p:spPr bwMode="auto">
          <a:xfrm>
            <a:off x="0" y="5105400"/>
            <a:ext cx="91440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TextBox 4"/>
          <p:cNvSpPr txBox="1"/>
          <p:nvPr/>
        </p:nvSpPr>
        <p:spPr>
          <a:xfrm>
            <a:off x="304800" y="2286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疑难问题的诚实答案</a:t>
            </a:r>
            <a:endPar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0"/>
            <a:ext cx="9144000" cy="685800"/>
          </a:xfrm>
          <a:solidFill>
            <a:schemeClr val="accent5">
              <a:lumMod val="50000"/>
            </a:schemeClr>
          </a:solidFill>
        </p:spPr>
        <p:txBody>
          <a:bodyPr>
            <a:noAutofit/>
          </a:bodyPr>
          <a:lstStyle/>
          <a:p>
            <a:r>
              <a:rPr lang="zh-CN" altLang="en-US" dirty="0" smtClean="0">
                <a:solidFill>
                  <a:schemeClr val="bg1"/>
                </a:solidFill>
                <a:latin typeface="Copperplate Gothic Bold" pitchFamily="34" charset="0"/>
              </a:rPr>
              <a:t>谢谢</a:t>
            </a:r>
            <a:r>
              <a:rPr lang="en-US" altLang="zh-CN" dirty="0" smtClean="0">
                <a:solidFill>
                  <a:schemeClr val="bg1"/>
                </a:solidFill>
                <a:latin typeface="Copperplate Gothic Bold" pitchFamily="34" charset="0"/>
              </a:rPr>
              <a:t> </a:t>
            </a:r>
            <a:endParaRPr lang="en-US" dirty="0">
              <a:solidFill>
                <a:schemeClr val="bg1"/>
              </a:solidFill>
              <a:latin typeface="Copperplate Gothic Bold" pitchFamily="34" charset="0"/>
            </a:endParaRPr>
          </a:p>
        </p:txBody>
      </p:sp>
      <p:sp>
        <p:nvSpPr>
          <p:cNvPr id="9" name="Title 3"/>
          <p:cNvSpPr txBox="1">
            <a:spLocks/>
          </p:cNvSpPr>
          <p:nvPr/>
        </p:nvSpPr>
        <p:spPr>
          <a:xfrm>
            <a:off x="0" y="6324600"/>
            <a:ext cx="9144000" cy="533400"/>
          </a:xfrm>
          <a:prstGeom prst="rect">
            <a:avLst/>
          </a:prstGeom>
          <a:solidFill>
            <a:schemeClr val="accent5">
              <a:lumMod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solidFill>
                  <a:schemeClr val="bg1"/>
                </a:solidFill>
                <a:uLnTx/>
                <a:uFillTx/>
                <a:latin typeface="Century Gothic" pitchFamily="34" charset="0"/>
                <a:ea typeface="+mj-ea"/>
                <a:cs typeface="+mj-cs"/>
              </a:rPr>
              <a:t>THANK YOU</a:t>
            </a:r>
            <a:endParaRPr kumimoji="0" lang="en-US" sz="2400" i="0" u="none" strike="noStrike" kern="1200" normalizeH="0" baseline="0" noProof="0" dirty="0">
              <a:solidFill>
                <a:schemeClr val="bg1"/>
              </a:solidFill>
              <a:uLnTx/>
              <a:uFillTx/>
              <a:latin typeface="Century Gothic" pitchFamily="34" charset="0"/>
              <a:ea typeface="+mj-ea"/>
              <a:cs typeface="+mj-cs"/>
            </a:endParaRPr>
          </a:p>
        </p:txBody>
      </p:sp>
      <p:sp>
        <p:nvSpPr>
          <p:cNvPr id="7" name="Rectangle 6"/>
          <p:cNvSpPr/>
          <p:nvPr/>
        </p:nvSpPr>
        <p:spPr>
          <a:xfrm>
            <a:off x="5181600" y="5105399"/>
            <a:ext cx="3810000" cy="1261884"/>
          </a:xfrm>
          <a:prstGeom prst="rect">
            <a:avLst/>
          </a:prstGeom>
        </p:spPr>
        <p:txBody>
          <a:bodyPr wrap="square">
            <a:spAutoFit/>
          </a:bodyPr>
          <a:lstStyle/>
          <a:p>
            <a:pPr algn="ctr"/>
            <a:r>
              <a:rPr lang="zh-CN" altLang="en-US" sz="2400" b="1" dirty="0" smtClean="0">
                <a:solidFill>
                  <a:schemeClr val="accent5">
                    <a:lumMod val="50000"/>
                  </a:schemeClr>
                </a:solidFill>
              </a:rPr>
              <a:t>如果您希望奉献，请扫上面的二维码。</a:t>
            </a:r>
            <a:endParaRPr lang="en-US" altLang="zh-CN" sz="2400" b="1" dirty="0" smtClean="0">
              <a:solidFill>
                <a:schemeClr val="accent5">
                  <a:lumMod val="50000"/>
                </a:schemeClr>
              </a:solidFill>
            </a:endParaRPr>
          </a:p>
          <a:p>
            <a:pPr algn="ctr"/>
            <a:r>
              <a:rPr lang="zh-CN" altLang="en-US" sz="2400" b="1" dirty="0" smtClean="0">
                <a:solidFill>
                  <a:schemeClr val="accent5">
                    <a:lumMod val="50000"/>
                  </a:schemeClr>
                </a:solidFill>
              </a:rPr>
              <a:t>愿主恩待您！</a:t>
            </a:r>
            <a:r>
              <a:rPr lang="zh-CN" altLang="en-US" sz="2800" dirty="0" smtClean="0">
                <a:solidFill>
                  <a:schemeClr val="accent5">
                    <a:lumMod val="50000"/>
                  </a:schemeClr>
                </a:solidFill>
              </a:rPr>
              <a:t> </a:t>
            </a:r>
            <a:endParaRPr lang="en-US" sz="2800" dirty="0">
              <a:solidFill>
                <a:schemeClr val="accent5">
                  <a:lumMod val="50000"/>
                </a:schemeClr>
              </a:solidFill>
            </a:endParaRPr>
          </a:p>
        </p:txBody>
      </p:sp>
      <p:sp>
        <p:nvSpPr>
          <p:cNvPr id="8" name="TextBox 7"/>
          <p:cNvSpPr txBox="1"/>
          <p:nvPr/>
        </p:nvSpPr>
        <p:spPr>
          <a:xfrm>
            <a:off x="228600" y="909221"/>
            <a:ext cx="4495800" cy="4893647"/>
          </a:xfrm>
          <a:prstGeom prst="rect">
            <a:avLst/>
          </a:prstGeom>
          <a:noFill/>
          <a:ln w="38100">
            <a:solidFill>
              <a:schemeClr val="tx1"/>
            </a:solidFill>
          </a:ln>
        </p:spPr>
        <p:txBody>
          <a:bodyPr wrap="square" rtlCol="0">
            <a:spAutoFit/>
          </a:bodyPr>
          <a:lstStyle/>
          <a:p>
            <a:pPr algn="ctr"/>
            <a:r>
              <a:rPr lang="zh-CN" altLang="en-US" sz="2400" b="1" dirty="0" smtClean="0">
                <a:solidFill>
                  <a:srgbClr val="C00000"/>
                </a:solidFill>
              </a:rPr>
              <a:t>奉献支持</a:t>
            </a:r>
            <a:endParaRPr lang="en-US" altLang="zh-CN" sz="2400" b="1" dirty="0" smtClean="0">
              <a:solidFill>
                <a:srgbClr val="C00000"/>
              </a:solidFill>
            </a:endParaRPr>
          </a:p>
          <a:p>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1. </a:t>
            </a:r>
            <a:r>
              <a:rPr lang="zh-CN" altLang="en-US" sz="2400" b="1" dirty="0" smtClean="0">
                <a:ln>
                  <a:solidFill>
                    <a:schemeClr val="accent5">
                      <a:lumMod val="50000"/>
                    </a:schemeClr>
                  </a:solidFill>
                </a:ln>
                <a:solidFill>
                  <a:schemeClr val="accent5">
                    <a:lumMod val="50000"/>
                  </a:schemeClr>
                </a:solidFill>
              </a:rPr>
              <a:t>请在祷告中记念我们</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我们相信上帝会回应祂孩子们的祈祷。我们祷告不是要神照我们的旨意行，乃是我们要照祂的旨意行。请继续以感恩的心祈求神满足我们在智慧、方向、安全和财务上的需要。</a:t>
            </a:r>
          </a:p>
          <a:p>
            <a:pPr marL="457200" indent="-457200"/>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2. </a:t>
            </a:r>
            <a:r>
              <a:rPr lang="zh-CN" altLang="en-US" sz="2400" b="1" dirty="0" smtClean="0">
                <a:ln>
                  <a:solidFill>
                    <a:schemeClr val="accent5">
                      <a:lumMod val="50000"/>
                    </a:schemeClr>
                  </a:solidFill>
                </a:ln>
                <a:solidFill>
                  <a:schemeClr val="accent5">
                    <a:lumMod val="50000"/>
                  </a:schemeClr>
                </a:solidFill>
              </a:rPr>
              <a:t>请考虑给予事工财政支援</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提供给中国基督徒的任何培训我们都不收费。所有的费用，包括课程开发，旅途费用都仰赖于忠心慷慨的支持者帮助支付。</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5181600" y="838200"/>
            <a:ext cx="3429000" cy="4289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2209800"/>
            <a:ext cx="9067800" cy="419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zh-CN" altLang="en-US" sz="4000" dirty="0" smtClean="0">
                <a:solidFill>
                  <a:schemeClr val="tx1"/>
                </a:solidFill>
              </a:rPr>
              <a:t>紧接着他呼召他们</a:t>
            </a:r>
            <a:r>
              <a:rPr lang="zh-CN" altLang="en-US" sz="4000" b="1" dirty="0" smtClean="0">
                <a:solidFill>
                  <a:schemeClr val="tx1"/>
                </a:solidFill>
              </a:rPr>
              <a:t>悔改</a:t>
            </a:r>
            <a:r>
              <a:rPr lang="en-US" altLang="zh-CN" sz="4000" b="1" dirty="0" smtClean="0">
                <a:solidFill>
                  <a:schemeClr val="tx1"/>
                </a:solidFill>
              </a:rPr>
              <a:t>, </a:t>
            </a:r>
            <a:r>
              <a:rPr lang="en-US" altLang="zh-CN" sz="4000" dirty="0" smtClean="0">
                <a:solidFill>
                  <a:schemeClr val="tx1"/>
                </a:solidFill>
              </a:rPr>
              <a:t>40</a:t>
            </a:r>
            <a:r>
              <a:rPr lang="zh-CN" altLang="en-US" sz="4000" dirty="0" smtClean="0">
                <a:solidFill>
                  <a:schemeClr val="tx1"/>
                </a:solidFill>
              </a:rPr>
              <a:t>节说</a:t>
            </a:r>
            <a:r>
              <a:rPr lang="en-US" altLang="zh-CN" sz="4000" dirty="0" smtClean="0">
                <a:solidFill>
                  <a:schemeClr val="tx1"/>
                </a:solidFill>
              </a:rPr>
              <a:t>,  </a:t>
            </a:r>
          </a:p>
          <a:p>
            <a:pPr algn="ctr">
              <a:lnSpc>
                <a:spcPct val="150000"/>
              </a:lnSpc>
            </a:pPr>
            <a:r>
              <a:rPr lang="en-US" altLang="zh-CN" sz="4000" dirty="0" smtClean="0">
                <a:solidFill>
                  <a:schemeClr val="tx1"/>
                </a:solidFill>
              </a:rPr>
              <a:t> “</a:t>
            </a:r>
            <a:r>
              <a:rPr lang="zh-CN" altLang="en-US" sz="4000" dirty="0" smtClean="0">
                <a:solidFill>
                  <a:schemeClr val="tx1"/>
                </a:solidFill>
              </a:rPr>
              <a:t>还用</a:t>
            </a:r>
            <a:r>
              <a:rPr lang="zh-CN" altLang="en-US" sz="4000" b="1" u="sng" dirty="0" smtClean="0">
                <a:solidFill>
                  <a:srgbClr val="C00000"/>
                </a:solidFill>
                <a:effectLst>
                  <a:outerShdw blurRad="38100" dist="38100" dir="2700000" algn="tl">
                    <a:srgbClr val="000000">
                      <a:alpha val="43137"/>
                    </a:srgbClr>
                  </a:outerShdw>
                </a:effectLst>
              </a:rPr>
              <a:t>许多话</a:t>
            </a:r>
            <a:r>
              <a:rPr lang="zh-CN" altLang="en-US" sz="4000" dirty="0" smtClean="0">
                <a:solidFill>
                  <a:schemeClr val="tx1"/>
                </a:solidFill>
              </a:rPr>
              <a:t>做见证</a:t>
            </a:r>
            <a:r>
              <a:rPr lang="en-US" altLang="zh-CN" sz="4000" dirty="0" smtClean="0">
                <a:solidFill>
                  <a:schemeClr val="tx1"/>
                </a:solidFill>
              </a:rPr>
              <a:t>, </a:t>
            </a:r>
            <a:r>
              <a:rPr lang="zh-CN" altLang="en-US" sz="4000" dirty="0" smtClean="0">
                <a:solidFill>
                  <a:schemeClr val="tx1"/>
                </a:solidFill>
              </a:rPr>
              <a:t>劝勉他们说</a:t>
            </a:r>
            <a:r>
              <a:rPr lang="en-US" altLang="zh-CN" sz="4000" dirty="0" smtClean="0">
                <a:solidFill>
                  <a:schemeClr val="tx1"/>
                </a:solidFill>
              </a:rPr>
              <a:t>: </a:t>
            </a:r>
          </a:p>
          <a:p>
            <a:pPr algn="ctr">
              <a:lnSpc>
                <a:spcPct val="150000"/>
              </a:lnSpc>
            </a:pPr>
            <a:r>
              <a:rPr lang="en-US" altLang="zh-CN" sz="4000" dirty="0" smtClean="0">
                <a:solidFill>
                  <a:schemeClr val="tx1"/>
                </a:solidFill>
              </a:rPr>
              <a:t>‘</a:t>
            </a:r>
            <a:r>
              <a:rPr lang="zh-CN" altLang="en-US" sz="4000" dirty="0" smtClean="0">
                <a:solidFill>
                  <a:schemeClr val="tx1"/>
                </a:solidFill>
              </a:rPr>
              <a:t>你们当</a:t>
            </a:r>
            <a:r>
              <a:rPr lang="zh-CN" altLang="en-US" sz="4000" b="1" dirty="0" smtClean="0">
                <a:solidFill>
                  <a:srgbClr val="C00000"/>
                </a:solidFill>
              </a:rPr>
              <a:t>救你们</a:t>
            </a:r>
            <a:r>
              <a:rPr lang="zh-CN" altLang="en-US" sz="4000" dirty="0" smtClean="0">
                <a:solidFill>
                  <a:schemeClr val="tx1"/>
                </a:solidFill>
              </a:rPr>
              <a:t>自己脱离这弯曲的世代</a:t>
            </a:r>
            <a:r>
              <a:rPr lang="en-US" altLang="zh-CN" sz="4000" dirty="0" smtClean="0">
                <a:solidFill>
                  <a:schemeClr val="tx1"/>
                </a:solidFill>
              </a:rPr>
              <a:t>.’”</a:t>
            </a:r>
            <a:endParaRPr lang="en-US" sz="4000" dirty="0" smtClean="0">
              <a:solidFill>
                <a:schemeClr val="tx1"/>
              </a:solidFill>
            </a:endParaRPr>
          </a:p>
          <a:p>
            <a:pPr algn="ctr">
              <a:lnSpc>
                <a:spcPct val="150000"/>
              </a:lnSpc>
            </a:pPr>
            <a:r>
              <a:rPr lang="zh-CN" altLang="en-US" sz="4000" b="1" dirty="0" smtClean="0">
                <a:solidFill>
                  <a:srgbClr val="C00000"/>
                </a:solidFill>
                <a:effectLst>
                  <a:outerShdw blurRad="38100" dist="38100" dir="2700000" algn="tl">
                    <a:srgbClr val="000000">
                      <a:alpha val="43137"/>
                    </a:srgbClr>
                  </a:outerShdw>
                </a:effectLst>
              </a:rPr>
              <a:t>使用大量词汇重复悔改的呼召。</a:t>
            </a:r>
            <a:endParaRPr lang="en-US" sz="4000" b="1" dirty="0" smtClean="0">
              <a:solidFill>
                <a:srgbClr val="C00000"/>
              </a:solidFill>
              <a:effectLst>
                <a:outerShdw blurRad="38100" dist="38100" dir="2700000" algn="tl">
                  <a:srgbClr val="000000">
                    <a:alpha val="43137"/>
                  </a:srgbClr>
                </a:outerShdw>
              </a:effectLst>
            </a:endParaRPr>
          </a:p>
          <a:p>
            <a:pPr algn="ctr"/>
            <a:endParaRPr lang="en-US" sz="1600" dirty="0" smtClean="0">
              <a:solidFill>
                <a:schemeClr val="tx1"/>
              </a:solidFill>
              <a:effectLst>
                <a:outerShdw blurRad="38100" dist="38100" dir="2700000" algn="tl">
                  <a:srgbClr val="000000">
                    <a:alpha val="43137"/>
                  </a:srgbClr>
                </a:outerShdw>
              </a:effectLst>
            </a:endParaRPr>
          </a:p>
          <a:p>
            <a:pPr algn="ctr"/>
            <a:r>
              <a:rPr lang="en-US" sz="1600" dirty="0" smtClean="0">
                <a:solidFill>
                  <a:schemeClr val="tx1"/>
                </a:solidFill>
                <a:effectLst>
                  <a:outerShdw blurRad="38100" dist="38100" dir="2700000" algn="tl">
                    <a:srgbClr val="000000">
                      <a:alpha val="43137"/>
                    </a:srgbClr>
                  </a:outerShdw>
                </a:effectLst>
              </a:rPr>
              <a:t>Immediately following his call for them to REPENT, v. 40 says, “and with </a:t>
            </a:r>
            <a:r>
              <a:rPr lang="en-US" sz="1600" b="1" dirty="0" smtClean="0">
                <a:solidFill>
                  <a:srgbClr val="C00000"/>
                </a:solidFill>
                <a:effectLst>
                  <a:outerShdw blurRad="38100" dist="38100" dir="2700000" algn="tl">
                    <a:srgbClr val="000000">
                      <a:alpha val="43137"/>
                    </a:srgbClr>
                  </a:outerShdw>
                </a:effectLst>
              </a:rPr>
              <a:t>many other words </a:t>
            </a:r>
            <a:r>
              <a:rPr lang="en-US" sz="1600" dirty="0" smtClean="0">
                <a:solidFill>
                  <a:schemeClr val="tx1"/>
                </a:solidFill>
                <a:effectLst>
                  <a:outerShdw blurRad="38100" dist="38100" dir="2700000" algn="tl">
                    <a:srgbClr val="000000">
                      <a:alpha val="43137"/>
                    </a:srgbClr>
                  </a:outerShdw>
                </a:effectLst>
              </a:rPr>
              <a:t>did he</a:t>
            </a:r>
          </a:p>
          <a:p>
            <a:pPr algn="ctr"/>
            <a:r>
              <a:rPr lang="en-US" sz="1600" dirty="0" smtClean="0">
                <a:solidFill>
                  <a:schemeClr val="tx1"/>
                </a:solidFill>
                <a:effectLst>
                  <a:outerShdw blurRad="38100" dist="38100" dir="2700000" algn="tl">
                    <a:srgbClr val="000000">
                      <a:alpha val="43137"/>
                    </a:srgbClr>
                  </a:outerShdw>
                </a:effectLst>
              </a:rPr>
              <a:t> testify and exhort them saying ‘</a:t>
            </a:r>
            <a:r>
              <a:rPr lang="en-US" sz="1600" b="1" dirty="0" smtClean="0">
                <a:solidFill>
                  <a:srgbClr val="C00000"/>
                </a:solidFill>
                <a:effectLst>
                  <a:outerShdw blurRad="38100" dist="38100" dir="2700000" algn="tl">
                    <a:srgbClr val="000000">
                      <a:alpha val="43137"/>
                    </a:srgbClr>
                  </a:outerShdw>
                </a:effectLst>
              </a:rPr>
              <a:t>Save yourselves </a:t>
            </a:r>
            <a:r>
              <a:rPr lang="en-US" sz="1600" dirty="0" smtClean="0">
                <a:solidFill>
                  <a:schemeClr val="tx1"/>
                </a:solidFill>
                <a:effectLst>
                  <a:outerShdw blurRad="38100" dist="38100" dir="2700000" algn="tl">
                    <a:srgbClr val="000000">
                      <a:alpha val="43137"/>
                    </a:srgbClr>
                  </a:outerShdw>
                </a:effectLst>
              </a:rPr>
              <a:t>from this wicked generation.” </a:t>
            </a:r>
          </a:p>
          <a:p>
            <a:pPr algn="ctr"/>
            <a:r>
              <a:rPr lang="en-US" sz="1600" b="1" dirty="0" smtClean="0">
                <a:solidFill>
                  <a:srgbClr val="C00000"/>
                </a:solidFill>
                <a:effectLst>
                  <a:outerShdw blurRad="38100" dist="38100" dir="2700000" algn="tl">
                    <a:srgbClr val="000000">
                      <a:alpha val="43137"/>
                    </a:srgbClr>
                  </a:outerShdw>
                </a:effectLst>
              </a:rPr>
              <a:t>Many words and repeated calls to repent</a:t>
            </a:r>
            <a:r>
              <a:rPr lang="en-US" sz="1600" b="1" dirty="0" smtClean="0">
                <a:solidFill>
                  <a:schemeClr val="tx1"/>
                </a:solidFill>
                <a:effectLst>
                  <a:outerShdw blurRad="38100" dist="38100" dir="2700000" algn="tl">
                    <a:srgbClr val="000000">
                      <a:alpha val="43137"/>
                    </a:srgbClr>
                  </a:outerShdw>
                </a:effectLst>
              </a:rPr>
              <a:t>. </a:t>
            </a:r>
            <a:endParaRPr lang="en-US" sz="1600" b="1"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914400" y="0"/>
            <a:ext cx="7053998" cy="2066452"/>
          </a:xfrm>
          <a:prstGeom prst="rect">
            <a:avLst/>
          </a:prstGeom>
          <a:solidFill>
            <a:schemeClr val="bg1"/>
          </a:solidFill>
          <a:ln w="76200">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8000" b="1" dirty="0" smtClean="0">
                <a:solidFill>
                  <a:srgbClr val="002060"/>
                </a:solidFill>
                <a:effectLst>
                  <a:outerShdw blurRad="38100" dist="38100" dir="2700000" algn="tl">
                    <a:srgbClr val="000000">
                      <a:alpha val="43137"/>
                    </a:srgbClr>
                  </a:outerShdw>
                </a:effectLst>
                <a:latin typeface="Arial Black" pitchFamily="34" charset="0"/>
              </a:rPr>
              <a:t>上下文</a:t>
            </a:r>
            <a:r>
              <a:rPr lang="en-US" sz="8000" b="1" dirty="0" smtClean="0">
                <a:solidFill>
                  <a:srgbClr val="002060"/>
                </a:solidFill>
                <a:effectLst>
                  <a:outerShdw blurRad="38100" dist="38100" dir="2700000" algn="tl">
                    <a:srgbClr val="000000">
                      <a:alpha val="43137"/>
                    </a:srgbClr>
                  </a:outerShdw>
                </a:effectLst>
                <a:latin typeface="Arial Black" pitchFamily="34" charset="0"/>
              </a:rPr>
              <a:t>: </a:t>
            </a:r>
          </a:p>
          <a:p>
            <a:pPr algn="ctr"/>
            <a:r>
              <a:rPr lang="en-US" sz="2000" dirty="0" smtClean="0">
                <a:solidFill>
                  <a:srgbClr val="C00000"/>
                </a:solidFill>
                <a:latin typeface="Arial Black" pitchFamily="34" charset="0"/>
              </a:rPr>
              <a:t>CONTEXT</a:t>
            </a:r>
            <a:endParaRPr lang="en-US" sz="2000" dirty="0">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The importance of women in academe asking bold questions"/>
          <p:cNvPicPr>
            <a:picLocks noChangeAspect="1" noChangeArrowheads="1"/>
          </p:cNvPicPr>
          <p:nvPr/>
        </p:nvPicPr>
        <p:blipFill>
          <a:blip r:embed="rId2" cstate="print"/>
          <a:srcRect/>
          <a:stretch>
            <a:fillRect/>
          </a:stretch>
        </p:blipFill>
        <p:spPr bwMode="auto">
          <a:xfrm>
            <a:off x="0" y="1508861"/>
            <a:ext cx="9144000" cy="534913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5181600" y="381000"/>
            <a:ext cx="3657600" cy="4419600"/>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4000" b="1" dirty="0" smtClean="0">
              <a:solidFill>
                <a:schemeClr val="accent4">
                  <a:lumMod val="50000"/>
                </a:schemeClr>
              </a:solidFill>
              <a:effectLst>
                <a:outerShdw blurRad="38100" dist="38100" dir="2700000" algn="tl">
                  <a:srgbClr val="000000">
                    <a:alpha val="43137"/>
                  </a:srgbClr>
                </a:outerShdw>
              </a:effectLst>
            </a:endParaRPr>
          </a:p>
          <a:p>
            <a:pPr algn="ctr"/>
            <a:r>
              <a:rPr lang="zh-CN" altLang="en-US" sz="4000" b="1" dirty="0" smtClean="0">
                <a:solidFill>
                  <a:schemeClr val="accent4">
                    <a:lumMod val="50000"/>
                  </a:schemeClr>
                </a:solidFill>
                <a:effectLst>
                  <a:outerShdw blurRad="38100" dist="38100" dir="2700000" algn="tl">
                    <a:srgbClr val="000000">
                      <a:alpha val="43137"/>
                    </a:srgbClr>
                  </a:outerShdw>
                </a:effectLst>
              </a:rPr>
              <a:t>圣经关于纹身是怎么说的</a:t>
            </a:r>
            <a:r>
              <a:rPr lang="en-US" altLang="zh-CN" sz="4000" b="1" dirty="0" smtClean="0">
                <a:solidFill>
                  <a:schemeClr val="accent4">
                    <a:lumMod val="50000"/>
                  </a:schemeClr>
                </a:solidFill>
                <a:effectLst>
                  <a:outerShdw blurRad="38100" dist="38100" dir="2700000" algn="tl">
                    <a:srgbClr val="000000">
                      <a:alpha val="43137"/>
                    </a:srgbClr>
                  </a:outerShdw>
                </a:effectLst>
              </a:rPr>
              <a:t>…</a:t>
            </a:r>
            <a:endParaRPr lang="en-US" sz="4000" b="1" dirty="0" smtClean="0">
              <a:solidFill>
                <a:schemeClr val="accent4">
                  <a:lumMod val="50000"/>
                </a:schemeClr>
              </a:solidFill>
              <a:effectLst>
                <a:outerShdw blurRad="38100" dist="38100" dir="2700000" algn="tl">
                  <a:srgbClr val="000000">
                    <a:alpha val="43137"/>
                  </a:srgbClr>
                </a:outerShdw>
              </a:effectLst>
            </a:endParaRPr>
          </a:p>
          <a:p>
            <a:pPr algn="ctr"/>
            <a:r>
              <a:rPr lang="zh-CN" altLang="en-US" sz="4000" b="1" dirty="0" smtClean="0">
                <a:solidFill>
                  <a:srgbClr val="C00000"/>
                </a:solidFill>
                <a:effectLst>
                  <a:outerShdw blurRad="38100" dist="38100" dir="2700000" algn="tl">
                    <a:srgbClr val="000000">
                      <a:alpha val="43137"/>
                    </a:srgbClr>
                  </a:outerShdw>
                </a:effectLst>
              </a:rPr>
              <a:t>纹身？</a:t>
            </a:r>
            <a:endParaRPr lang="en-US" sz="4000" b="1" dirty="0" smtClean="0">
              <a:solidFill>
                <a:srgbClr val="C00000"/>
              </a:solidFill>
              <a:effectLst>
                <a:outerShdw blurRad="38100" dist="38100" dir="2700000" algn="tl">
                  <a:srgbClr val="000000">
                    <a:alpha val="43137"/>
                  </a:srgbClr>
                </a:outerShdw>
              </a:effectLst>
            </a:endParaRPr>
          </a:p>
          <a:p>
            <a:pPr algn="ctr"/>
            <a:endParaRPr lang="en-US" dirty="0" smtClean="0">
              <a:solidFill>
                <a:schemeClr val="tx1"/>
              </a:solidFill>
            </a:endParaRPr>
          </a:p>
          <a:p>
            <a:pPr algn="ctr"/>
            <a:r>
              <a:rPr lang="en-US" dirty="0" smtClean="0">
                <a:solidFill>
                  <a:schemeClr val="tx1"/>
                </a:solidFill>
              </a:rPr>
              <a:t>What does the Bible say about…</a:t>
            </a:r>
          </a:p>
          <a:p>
            <a:pPr algn="ctr"/>
            <a:r>
              <a:rPr lang="en-US" i="1" dirty="0" smtClean="0">
                <a:solidFill>
                  <a:schemeClr val="tx1"/>
                </a:solidFill>
              </a:rPr>
              <a:t>Tattoos?</a:t>
            </a:r>
          </a:p>
          <a:p>
            <a:pPr algn="ctr"/>
            <a:endParaRPr lang="en-US" dirty="0"/>
          </a:p>
        </p:txBody>
      </p:sp>
      <p:pic>
        <p:nvPicPr>
          <p:cNvPr id="19458" name="Picture 2" descr="http://rds.yahoo.com/_ylt=A2KJkK2HorZNjwsAz7OjzbkF/SIG=12jj4mipv/EXP=1303843591/**http%3a/tattoopics.files.wordpress.com/2010/03/cross-tattoos.jpg"/>
          <p:cNvPicPr>
            <a:picLocks noChangeAspect="1" noChangeArrowheads="1"/>
          </p:cNvPicPr>
          <p:nvPr/>
        </p:nvPicPr>
        <p:blipFill>
          <a:blip r:embed="rId3" cstate="print"/>
          <a:srcRect/>
          <a:stretch>
            <a:fillRect/>
          </a:stretch>
        </p:blipFill>
        <p:spPr bwMode="auto">
          <a:xfrm>
            <a:off x="457200" y="381000"/>
            <a:ext cx="4572000" cy="60925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6000" b="1" dirty="0" smtClean="0">
                <a:effectLst>
                  <a:outerShdw blurRad="38100" dist="38100" dir="2700000" algn="tl">
                    <a:srgbClr val="000000">
                      <a:alpha val="43137"/>
                    </a:srgbClr>
                  </a:outerShdw>
                </a:effectLst>
                <a:latin typeface="Arial Black" pitchFamily="34" charset="0"/>
              </a:rPr>
              <a:t>纹身</a:t>
            </a:r>
            <a:r>
              <a:rPr lang="en-US" sz="6000" b="1" dirty="0" smtClean="0">
                <a:effectLst>
                  <a:outerShdw blurRad="38100" dist="38100" dir="2700000" algn="tl">
                    <a:srgbClr val="000000">
                      <a:alpha val="43137"/>
                    </a:srgbClr>
                  </a:outerShdw>
                </a:effectLst>
                <a:latin typeface="Arial Black" pitchFamily="34" charset="0"/>
              </a:rPr>
              <a:t>: tattoos</a:t>
            </a:r>
            <a:endParaRPr lang="en-US" sz="6000" b="1" dirty="0">
              <a:effectLst>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066800"/>
            <a:ext cx="9144000" cy="19050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ln>
                  <a:solidFill>
                    <a:srgbClr val="FF0000"/>
                  </a:solidFill>
                </a:ln>
                <a:solidFill>
                  <a:srgbClr val="FF0000"/>
                </a:solidFill>
              </a:rPr>
              <a:t>“</a:t>
            </a:r>
            <a:r>
              <a:rPr lang="zh-CN" altLang="en-US" sz="3600" b="1" dirty="0" smtClean="0">
                <a:ln>
                  <a:solidFill>
                    <a:srgbClr val="FF0000"/>
                  </a:solidFill>
                </a:ln>
                <a:solidFill>
                  <a:srgbClr val="FF0000"/>
                </a:solidFill>
              </a:rPr>
              <a:t>不可为死人用刀划身</a:t>
            </a:r>
            <a:r>
              <a:rPr lang="en-US" altLang="zh-CN" sz="3600" b="1" dirty="0" smtClean="0">
                <a:ln>
                  <a:solidFill>
                    <a:srgbClr val="FF0000"/>
                  </a:solidFill>
                </a:ln>
                <a:solidFill>
                  <a:srgbClr val="FF0000"/>
                </a:solidFill>
              </a:rPr>
              <a:t>,</a:t>
            </a:r>
            <a:r>
              <a:rPr lang="zh-CN" altLang="en-US" sz="3600" b="1" dirty="0" smtClean="0">
                <a:ln>
                  <a:solidFill>
                    <a:srgbClr val="FF0000"/>
                  </a:solidFill>
                </a:ln>
                <a:solidFill>
                  <a:srgbClr val="FF0000"/>
                </a:solidFill>
              </a:rPr>
              <a:t>也不可在身上刺花纹</a:t>
            </a:r>
            <a:r>
              <a:rPr lang="en-US" altLang="zh-CN" sz="3600" b="1" dirty="0" smtClean="0">
                <a:ln>
                  <a:solidFill>
                    <a:srgbClr val="FF0000"/>
                  </a:solidFill>
                </a:ln>
                <a:solidFill>
                  <a:srgbClr val="FF0000"/>
                </a:solidFill>
              </a:rPr>
              <a:t>,         </a:t>
            </a:r>
            <a:r>
              <a:rPr lang="zh-CN" altLang="en-US" sz="3600" b="1" dirty="0" smtClean="0">
                <a:ln>
                  <a:solidFill>
                    <a:srgbClr val="FF0000"/>
                  </a:solidFill>
                </a:ln>
                <a:solidFill>
                  <a:srgbClr val="FF0000"/>
                </a:solidFill>
              </a:rPr>
              <a:t>我是耶和华</a:t>
            </a:r>
            <a:r>
              <a:rPr lang="en-US" altLang="zh-CN" sz="3600" b="1" dirty="0" smtClean="0">
                <a:ln>
                  <a:solidFill>
                    <a:srgbClr val="FF0000"/>
                  </a:solidFill>
                </a:ln>
                <a:solidFill>
                  <a:srgbClr val="FF0000"/>
                </a:solidFill>
              </a:rPr>
              <a:t>.</a:t>
            </a:r>
            <a:r>
              <a:rPr lang="en-US" sz="3600" b="1" dirty="0" smtClean="0">
                <a:ln>
                  <a:solidFill>
                    <a:srgbClr val="FF0000"/>
                  </a:solidFill>
                </a:ln>
                <a:solidFill>
                  <a:srgbClr val="FF0000"/>
                </a:solidFill>
              </a:rPr>
              <a:t>” (</a:t>
            </a:r>
            <a:r>
              <a:rPr lang="zh-CN" altLang="en-US" sz="3600" b="1" dirty="0" smtClean="0">
                <a:ln>
                  <a:solidFill>
                    <a:srgbClr val="FF0000"/>
                  </a:solidFill>
                </a:ln>
                <a:solidFill>
                  <a:srgbClr val="FF0000"/>
                </a:solidFill>
              </a:rPr>
              <a:t>利</a:t>
            </a:r>
            <a:r>
              <a:rPr lang="en-US" altLang="zh-CN" sz="3600" b="1" dirty="0" smtClean="0">
                <a:ln>
                  <a:solidFill>
                    <a:srgbClr val="FF0000"/>
                  </a:solidFill>
                </a:ln>
                <a:solidFill>
                  <a:srgbClr val="FF0000"/>
                </a:solidFill>
              </a:rPr>
              <a:t>19:28</a:t>
            </a:r>
            <a:r>
              <a:rPr lang="en-US" sz="3600" b="1" dirty="0" smtClean="0">
                <a:ln>
                  <a:solidFill>
                    <a:srgbClr val="FF0000"/>
                  </a:solidFill>
                </a:ln>
                <a:solidFill>
                  <a:srgbClr val="FF0000"/>
                </a:solidFill>
              </a:rPr>
              <a:t>)</a:t>
            </a:r>
          </a:p>
          <a:p>
            <a:pPr algn="ctr"/>
            <a:r>
              <a:rPr lang="en-US" sz="2400" dirty="0" smtClean="0">
                <a:solidFill>
                  <a:schemeClr val="tx1"/>
                </a:solidFill>
              </a:rPr>
              <a:t>“Do not cut your bodies for the dead or put tattoo marks </a:t>
            </a:r>
          </a:p>
          <a:p>
            <a:pPr algn="ctr"/>
            <a:r>
              <a:rPr lang="en-US" sz="2400" dirty="0" smtClean="0">
                <a:solidFill>
                  <a:schemeClr val="tx1"/>
                </a:solidFill>
              </a:rPr>
              <a:t>on yourselves.  I am the LORD” (Lev. 19:28)</a:t>
            </a:r>
            <a:endParaRPr lang="en-US" sz="2400" dirty="0">
              <a:solidFill>
                <a:schemeClr val="tx1"/>
              </a:solidFill>
            </a:endParaRPr>
          </a:p>
        </p:txBody>
      </p:sp>
      <p:sp>
        <p:nvSpPr>
          <p:cNvPr id="6" name="TextBox 5"/>
          <p:cNvSpPr txBox="1"/>
          <p:nvPr/>
        </p:nvSpPr>
        <p:spPr>
          <a:xfrm>
            <a:off x="152400" y="3048000"/>
            <a:ext cx="8991600" cy="3662541"/>
          </a:xfrm>
          <a:prstGeom prst="rect">
            <a:avLst/>
          </a:prstGeom>
          <a:noFill/>
        </p:spPr>
        <p:txBody>
          <a:bodyPr wrap="square" rtlCol="0">
            <a:spAutoFit/>
          </a:bodyPr>
          <a:lstStyle/>
          <a:p>
            <a:pPr marL="457200" indent="-457200">
              <a:buAutoNum type="arabicPeriod"/>
            </a:pPr>
            <a:r>
              <a:rPr lang="zh-CN" altLang="en-US" sz="3200" b="1" dirty="0" smtClean="0">
                <a:solidFill>
                  <a:srgbClr val="C00000"/>
                </a:solidFill>
                <a:latin typeface="Arial" pitchFamily="34" charset="0"/>
                <a:cs typeface="Arial" pitchFamily="34" charset="0"/>
              </a:rPr>
              <a:t>今天的基督徒不在旧约律法约束之下</a:t>
            </a:r>
            <a:r>
              <a:rPr lang="en-US" altLang="zh-CN" sz="3200" b="1" dirty="0" smtClean="0">
                <a:solidFill>
                  <a:srgbClr val="C00000"/>
                </a:solidFill>
                <a:latin typeface="Arial" pitchFamily="34" charset="0"/>
                <a:cs typeface="Arial" pitchFamily="34" charset="0"/>
              </a:rPr>
              <a:t>.</a:t>
            </a:r>
          </a:p>
          <a:p>
            <a:pPr marL="457200" indent="-457200"/>
            <a:r>
              <a:rPr lang="en-US" altLang="zh-CN" sz="3200" b="1" dirty="0" smtClean="0">
                <a:solidFill>
                  <a:srgbClr val="C00000"/>
                </a:solidFill>
                <a:latin typeface="Arial" pitchFamily="34" charset="0"/>
                <a:cs typeface="Arial" pitchFamily="34" charset="0"/>
              </a:rPr>
              <a:t>		(</a:t>
            </a:r>
            <a:r>
              <a:rPr lang="zh-CN" altLang="en-US" sz="3200" b="1" dirty="0" smtClean="0">
                <a:solidFill>
                  <a:srgbClr val="C00000"/>
                </a:solidFill>
                <a:latin typeface="Arial" pitchFamily="34" charset="0"/>
                <a:cs typeface="Arial" pitchFamily="34" charset="0"/>
              </a:rPr>
              <a:t>罗</a:t>
            </a:r>
            <a:r>
              <a:rPr lang="en-US" altLang="zh-CN" sz="3200" b="1" dirty="0" smtClean="0">
                <a:solidFill>
                  <a:srgbClr val="C00000"/>
                </a:solidFill>
                <a:latin typeface="Arial" pitchFamily="34" charset="0"/>
                <a:cs typeface="Arial" pitchFamily="34" charset="0"/>
              </a:rPr>
              <a:t>10:4;</a:t>
            </a:r>
            <a:r>
              <a:rPr lang="zh-CN" altLang="en-US" sz="3200" b="1" dirty="0" smtClean="0">
                <a:solidFill>
                  <a:srgbClr val="C00000"/>
                </a:solidFill>
                <a:latin typeface="Arial" pitchFamily="34" charset="0"/>
                <a:cs typeface="Arial" pitchFamily="34" charset="0"/>
              </a:rPr>
              <a:t>加</a:t>
            </a:r>
            <a:r>
              <a:rPr lang="en-US" altLang="zh-CN" sz="3200" b="1" dirty="0" smtClean="0">
                <a:solidFill>
                  <a:srgbClr val="C00000"/>
                </a:solidFill>
                <a:latin typeface="Arial" pitchFamily="34" charset="0"/>
                <a:cs typeface="Arial" pitchFamily="34" charset="0"/>
              </a:rPr>
              <a:t>3:23-25;</a:t>
            </a:r>
            <a:r>
              <a:rPr lang="zh-CN" altLang="en-US" sz="3200" b="1" dirty="0" smtClean="0">
                <a:solidFill>
                  <a:srgbClr val="C00000"/>
                </a:solidFill>
                <a:latin typeface="Arial" pitchFamily="34" charset="0"/>
                <a:cs typeface="Arial" pitchFamily="34" charset="0"/>
              </a:rPr>
              <a:t>弗</a:t>
            </a:r>
            <a:r>
              <a:rPr lang="en-US" altLang="zh-CN" sz="3200" b="1" dirty="0" smtClean="0">
                <a:solidFill>
                  <a:srgbClr val="C00000"/>
                </a:solidFill>
                <a:latin typeface="Arial" pitchFamily="34" charset="0"/>
                <a:cs typeface="Arial" pitchFamily="34" charset="0"/>
              </a:rPr>
              <a:t>2:15)</a:t>
            </a:r>
            <a:endParaRPr lang="en-US" sz="3200" b="1" dirty="0" smtClean="0">
              <a:solidFill>
                <a:srgbClr val="C00000"/>
              </a:solidFill>
              <a:latin typeface="Arial" pitchFamily="34" charset="0"/>
              <a:cs typeface="Arial" pitchFamily="34" charset="0"/>
            </a:endParaRPr>
          </a:p>
          <a:p>
            <a:pPr marL="914400" lvl="1" indent="-457200">
              <a:buFont typeface="Wingdings" pitchFamily="2" charset="2"/>
              <a:buChar char="q"/>
            </a:pPr>
            <a:r>
              <a:rPr lang="en-US" sz="2000" dirty="0" smtClean="0">
                <a:latin typeface="Arial" pitchFamily="34" charset="0"/>
                <a:cs typeface="Arial" pitchFamily="34" charset="0"/>
              </a:rPr>
              <a:t>Believers today are not under the Old Testament law </a:t>
            </a:r>
          </a:p>
          <a:p>
            <a:pPr marL="914400" lvl="1" indent="-457200"/>
            <a:r>
              <a:rPr lang="en-US" sz="2000" dirty="0" smtClean="0">
                <a:latin typeface="Arial" pitchFamily="34" charset="0"/>
                <a:cs typeface="Arial" pitchFamily="34" charset="0"/>
              </a:rPr>
              <a:t>        (Romans 10:4; Galatians 3:23-25; Ephesians 2:15)</a:t>
            </a:r>
          </a:p>
          <a:p>
            <a:pPr marL="914400" lvl="1" indent="-457200"/>
            <a:endParaRPr lang="en-US" sz="2400" dirty="0" smtClean="0">
              <a:latin typeface="Arial" pitchFamily="34" charset="0"/>
              <a:cs typeface="Arial" pitchFamily="34" charset="0"/>
            </a:endParaRPr>
          </a:p>
          <a:p>
            <a:pPr marL="457200" indent="-457200"/>
            <a:r>
              <a:rPr lang="en-US" altLang="zh-CN" sz="3200" b="1" dirty="0" smtClean="0">
                <a:solidFill>
                  <a:srgbClr val="C00000"/>
                </a:solidFill>
                <a:latin typeface="Arial" pitchFamily="34" charset="0"/>
                <a:cs typeface="Arial" pitchFamily="34" charset="0"/>
              </a:rPr>
              <a:t>2. </a:t>
            </a:r>
            <a:r>
              <a:rPr lang="zh-CN" altLang="en-US" sz="3200" b="1" dirty="0" smtClean="0">
                <a:solidFill>
                  <a:srgbClr val="C00000"/>
                </a:solidFill>
                <a:latin typeface="Arial" pitchFamily="34" charset="0"/>
                <a:cs typeface="Arial" pitchFamily="34" charset="0"/>
              </a:rPr>
              <a:t>关键词是</a:t>
            </a:r>
            <a:r>
              <a:rPr lang="en-US" altLang="zh-CN" sz="3200" b="1" dirty="0" smtClean="0">
                <a:solidFill>
                  <a:srgbClr val="C00000"/>
                </a:solidFill>
                <a:latin typeface="Arial" pitchFamily="34" charset="0"/>
                <a:cs typeface="Arial" pitchFamily="34" charset="0"/>
              </a:rPr>
              <a:t>: “</a:t>
            </a:r>
            <a:r>
              <a:rPr lang="zh-CN" altLang="en-US" sz="3200" b="1" dirty="0" smtClean="0">
                <a:solidFill>
                  <a:srgbClr val="C00000"/>
                </a:solidFill>
                <a:latin typeface="Arial" pitchFamily="34" charset="0"/>
                <a:cs typeface="Arial" pitchFamily="34" charset="0"/>
              </a:rPr>
              <a:t>所以</a:t>
            </a:r>
            <a:r>
              <a:rPr lang="en-US" altLang="zh-CN" sz="3200" b="1" dirty="0" smtClean="0">
                <a:solidFill>
                  <a:srgbClr val="C00000"/>
                </a:solidFill>
                <a:latin typeface="Arial" pitchFamily="34" charset="0"/>
                <a:cs typeface="Arial" pitchFamily="34" charset="0"/>
              </a:rPr>
              <a:t>, </a:t>
            </a:r>
            <a:r>
              <a:rPr lang="zh-CN" altLang="en-US" sz="3200" b="1" dirty="0" smtClean="0">
                <a:solidFill>
                  <a:srgbClr val="C00000"/>
                </a:solidFill>
                <a:latin typeface="Arial" pitchFamily="34" charset="0"/>
                <a:cs typeface="Arial" pitchFamily="34" charset="0"/>
              </a:rPr>
              <a:t>你们或吃或喝</a:t>
            </a:r>
            <a:r>
              <a:rPr lang="en-US" altLang="zh-CN" sz="3200" b="1" dirty="0" smtClean="0">
                <a:solidFill>
                  <a:srgbClr val="C00000"/>
                </a:solidFill>
                <a:latin typeface="Arial" pitchFamily="34" charset="0"/>
                <a:cs typeface="Arial" pitchFamily="34" charset="0"/>
              </a:rPr>
              <a:t>, </a:t>
            </a:r>
            <a:r>
              <a:rPr lang="zh-CN" altLang="en-US" sz="3200" b="1" dirty="0" smtClean="0">
                <a:solidFill>
                  <a:srgbClr val="C00000"/>
                </a:solidFill>
                <a:latin typeface="Arial" pitchFamily="34" charset="0"/>
                <a:cs typeface="Arial" pitchFamily="34" charset="0"/>
              </a:rPr>
              <a:t>无论做什么，                        都要为荣耀神而行。</a:t>
            </a:r>
            <a:r>
              <a:rPr lang="en-US" altLang="zh-CN" sz="3200" b="1" dirty="0" smtClean="0">
                <a:solidFill>
                  <a:srgbClr val="C00000"/>
                </a:solidFill>
                <a:latin typeface="Arial" pitchFamily="34" charset="0"/>
                <a:cs typeface="Arial" pitchFamily="34" charset="0"/>
              </a:rPr>
              <a:t>”</a:t>
            </a:r>
            <a:r>
              <a:rPr lang="zh-CN" altLang="en-US" sz="3200" b="1" dirty="0" smtClean="0">
                <a:solidFill>
                  <a:srgbClr val="C00000"/>
                </a:solidFill>
                <a:latin typeface="Arial" pitchFamily="34" charset="0"/>
                <a:cs typeface="Arial" pitchFamily="34" charset="0"/>
              </a:rPr>
              <a:t>（林前</a:t>
            </a:r>
            <a:r>
              <a:rPr lang="en-US" altLang="zh-CN" sz="3200" b="1" dirty="0" smtClean="0">
                <a:solidFill>
                  <a:srgbClr val="C00000"/>
                </a:solidFill>
                <a:latin typeface="Arial" pitchFamily="34" charset="0"/>
                <a:cs typeface="Arial" pitchFamily="34" charset="0"/>
              </a:rPr>
              <a:t>10:31</a:t>
            </a:r>
            <a:r>
              <a:rPr lang="zh-CN" altLang="en-US" sz="3200" b="1" dirty="0" smtClean="0">
                <a:solidFill>
                  <a:srgbClr val="C00000"/>
                </a:solidFill>
                <a:latin typeface="Arial" pitchFamily="34" charset="0"/>
                <a:cs typeface="Arial" pitchFamily="34" charset="0"/>
              </a:rPr>
              <a:t>）</a:t>
            </a:r>
            <a:endParaRPr lang="en-US" sz="3200" b="1" dirty="0" smtClean="0">
              <a:solidFill>
                <a:srgbClr val="C00000"/>
              </a:solidFill>
              <a:latin typeface="Arial" pitchFamily="34" charset="0"/>
              <a:cs typeface="Arial" pitchFamily="34" charset="0"/>
            </a:endParaRPr>
          </a:p>
          <a:p>
            <a:pPr marL="914400" lvl="1" indent="-457200">
              <a:buFont typeface="Wingdings" pitchFamily="2" charset="2"/>
              <a:buChar char="q"/>
            </a:pPr>
            <a:r>
              <a:rPr lang="en-US" sz="2000" dirty="0" smtClean="0">
                <a:latin typeface="Arial" pitchFamily="34" charset="0"/>
                <a:cs typeface="Arial" pitchFamily="34" charset="0"/>
              </a:rPr>
              <a:t>is Key: “So whether you eat or drink or whatever you do,                    do it all for the glory of God” (</a:t>
            </a:r>
            <a:r>
              <a:rPr lang="en-US" sz="2000" dirty="0" smtClean="0">
                <a:latin typeface="Arial" pitchFamily="34" charset="0"/>
                <a:cs typeface="Arial" pitchFamily="34" charset="0"/>
                <a:hlinkClick r:id="rId2"/>
              </a:rPr>
              <a:t>1 Corinthians 10:31</a:t>
            </a:r>
            <a:r>
              <a:rPr lang="en-US" sz="2000" dirty="0" smtClean="0">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8601"/>
            <a:ext cx="8991600" cy="6186309"/>
          </a:xfrm>
          <a:prstGeom prst="rect">
            <a:avLst/>
          </a:prstGeom>
          <a:noFill/>
        </p:spPr>
        <p:txBody>
          <a:bodyPr wrap="square" rtlCol="0">
            <a:spAutoFit/>
          </a:bodyPr>
          <a:lstStyle/>
          <a:p>
            <a:pPr marL="457200" indent="-457200"/>
            <a:r>
              <a:rPr lang="en-US" sz="3200" b="1" dirty="0" smtClean="0">
                <a:solidFill>
                  <a:srgbClr val="C00000"/>
                </a:solidFill>
                <a:latin typeface="Arial" pitchFamily="34" charset="0"/>
                <a:cs typeface="Arial" pitchFamily="34" charset="0"/>
              </a:rPr>
              <a:t>3.  </a:t>
            </a:r>
            <a:r>
              <a:rPr lang="zh-CN" altLang="en-US" sz="3200" b="1" dirty="0" smtClean="0">
                <a:solidFill>
                  <a:srgbClr val="C00000"/>
                </a:solidFill>
                <a:latin typeface="Arial" pitchFamily="34" charset="0"/>
                <a:cs typeface="Arial" pitchFamily="34" charset="0"/>
              </a:rPr>
              <a:t>你如果将</a:t>
            </a:r>
            <a:r>
              <a:rPr lang="en-US" altLang="zh-CN" sz="3200" b="1" dirty="0" smtClean="0">
                <a:solidFill>
                  <a:srgbClr val="C00000"/>
                </a:solidFill>
                <a:latin typeface="Arial" pitchFamily="34" charset="0"/>
                <a:cs typeface="Arial" pitchFamily="34" charset="0"/>
              </a:rPr>
              <a:t>19:28</a:t>
            </a:r>
            <a:r>
              <a:rPr lang="zh-CN" altLang="en-US" sz="3200" b="1" dirty="0" smtClean="0">
                <a:solidFill>
                  <a:srgbClr val="C00000"/>
                </a:solidFill>
                <a:latin typeface="Arial" pitchFamily="34" charset="0"/>
                <a:cs typeface="Arial" pitchFamily="34" charset="0"/>
              </a:rPr>
              <a:t>节应用到基督徒身上，                                     你必须把其余的经文也用到信徒身上。                                   那意味着我们都必须</a:t>
            </a:r>
            <a:r>
              <a:rPr lang="en-US" altLang="zh-CN" sz="3200" b="1" dirty="0" smtClean="0">
                <a:solidFill>
                  <a:srgbClr val="C00000"/>
                </a:solidFill>
                <a:latin typeface="Arial" pitchFamily="34" charset="0"/>
                <a:cs typeface="Arial" pitchFamily="34" charset="0"/>
              </a:rPr>
              <a:t>…</a:t>
            </a:r>
            <a:endParaRPr lang="en-US" sz="3200" b="1" dirty="0" smtClean="0">
              <a:solidFill>
                <a:srgbClr val="C00000"/>
              </a:solidFill>
              <a:latin typeface="Arial" pitchFamily="34" charset="0"/>
              <a:cs typeface="Arial" pitchFamily="34" charset="0"/>
            </a:endParaRPr>
          </a:p>
          <a:p>
            <a:pPr marL="914400" lvl="1" indent="-457200">
              <a:buFont typeface="Wingdings" pitchFamily="2" charset="2"/>
              <a:buChar char="§"/>
            </a:pPr>
            <a:r>
              <a:rPr lang="zh-CN" altLang="en-US" sz="3200" b="1" dirty="0" smtClean="0">
                <a:solidFill>
                  <a:srgbClr val="C00000"/>
                </a:solidFill>
                <a:latin typeface="Arial" pitchFamily="34" charset="0"/>
                <a:cs typeface="Arial" pitchFamily="34" charset="0"/>
              </a:rPr>
              <a:t>不能修剪胡子，不能穿混合织物的衣服，                              不能混合耕种，不能让牛杂交，不能驱逐                           非法外国人，不能在周六工作</a:t>
            </a:r>
            <a:r>
              <a:rPr lang="en-US" altLang="zh-CN" sz="3200" b="1" dirty="0" smtClean="0">
                <a:solidFill>
                  <a:srgbClr val="C00000"/>
                </a:solidFill>
                <a:latin typeface="Arial" pitchFamily="34" charset="0"/>
                <a:cs typeface="Arial" pitchFamily="34" charset="0"/>
              </a:rPr>
              <a:t>.</a:t>
            </a:r>
          </a:p>
          <a:p>
            <a:pPr marL="914400" lvl="1" indent="-457200"/>
            <a:endPar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marL="914400" lvl="1" indent="-457200">
              <a:buFont typeface="Wingdings" pitchFamily="2" charset="2"/>
              <a:buChar char="q"/>
            </a:pPr>
            <a:r>
              <a:rPr lang="en-US" sz="2000" dirty="0" smtClean="0">
                <a:latin typeface="Arial" pitchFamily="34" charset="0"/>
                <a:cs typeface="Arial" pitchFamily="34" charset="0"/>
              </a:rPr>
              <a:t>If you apply Lev.19:28 to Christians,</a:t>
            </a:r>
          </a:p>
          <a:p>
            <a:pPr marL="914400" lvl="1" indent="-457200"/>
            <a:r>
              <a:rPr lang="en-US" sz="2000" dirty="0" smtClean="0">
                <a:latin typeface="Arial" pitchFamily="34" charset="0"/>
                <a:cs typeface="Arial" pitchFamily="34" charset="0"/>
              </a:rPr>
              <a:t> you must apply the rest of the passage to</a:t>
            </a:r>
          </a:p>
          <a:p>
            <a:pPr marL="914400" lvl="1" indent="-457200"/>
            <a:r>
              <a:rPr lang="en-US" sz="2000" dirty="0" smtClean="0">
                <a:latin typeface="Arial" pitchFamily="34" charset="0"/>
                <a:cs typeface="Arial" pitchFamily="34" charset="0"/>
              </a:rPr>
              <a:t> believers too. This would mean we all must…    </a:t>
            </a:r>
          </a:p>
          <a:p>
            <a:pPr marL="1038225" indent="-352425">
              <a:buFont typeface="Arial" pitchFamily="34" charset="0"/>
              <a:buChar char="•"/>
            </a:pPr>
            <a:r>
              <a:rPr lang="en-US" sz="2000" i="1" dirty="0" smtClean="0">
                <a:solidFill>
                  <a:srgbClr val="0000FF"/>
                </a:solidFill>
                <a:latin typeface="Arial" pitchFamily="34" charset="0"/>
                <a:cs typeface="Arial" pitchFamily="34" charset="0"/>
              </a:rPr>
              <a:t>Never trim our beard </a:t>
            </a:r>
          </a:p>
          <a:p>
            <a:pPr marL="1038225" indent="-352425">
              <a:buFont typeface="Arial" pitchFamily="34" charset="0"/>
              <a:buChar char="•"/>
            </a:pPr>
            <a:r>
              <a:rPr lang="en-US" sz="2000" i="1" dirty="0" smtClean="0">
                <a:solidFill>
                  <a:srgbClr val="0000FF"/>
                </a:solidFill>
                <a:latin typeface="Arial" pitchFamily="34" charset="0"/>
                <a:cs typeface="Arial" pitchFamily="34" charset="0"/>
              </a:rPr>
              <a:t>Avoid clothes with blended materials  </a:t>
            </a:r>
          </a:p>
          <a:p>
            <a:pPr marL="1038225" indent="-352425">
              <a:buFont typeface="Arial" pitchFamily="34" charset="0"/>
              <a:buChar char="•"/>
            </a:pPr>
            <a:r>
              <a:rPr lang="en-US" sz="2000" i="1" dirty="0" smtClean="0">
                <a:solidFill>
                  <a:srgbClr val="0000FF"/>
                </a:solidFill>
                <a:latin typeface="Arial" pitchFamily="34" charset="0"/>
                <a:cs typeface="Arial" pitchFamily="34" charset="0"/>
              </a:rPr>
              <a:t>Never blend seeds in our garden</a:t>
            </a:r>
          </a:p>
          <a:p>
            <a:pPr marL="1038225" indent="-352425">
              <a:buFont typeface="Arial" pitchFamily="34" charset="0"/>
              <a:buChar char="•"/>
            </a:pPr>
            <a:r>
              <a:rPr lang="en-US" sz="2000" i="1" dirty="0" smtClean="0">
                <a:solidFill>
                  <a:srgbClr val="0000FF"/>
                </a:solidFill>
                <a:latin typeface="Arial" pitchFamily="34" charset="0"/>
                <a:cs typeface="Arial" pitchFamily="34" charset="0"/>
              </a:rPr>
              <a:t>Not cross cow breeds                          	</a:t>
            </a:r>
          </a:p>
          <a:p>
            <a:pPr marL="1038225" indent="-352425">
              <a:buFont typeface="Arial" pitchFamily="34" charset="0"/>
              <a:buChar char="•"/>
            </a:pPr>
            <a:r>
              <a:rPr lang="en-US" sz="2000" i="1" dirty="0" smtClean="0">
                <a:solidFill>
                  <a:srgbClr val="0000FF"/>
                </a:solidFill>
                <a:latin typeface="Arial" pitchFamily="34" charset="0"/>
                <a:cs typeface="Arial" pitchFamily="34" charset="0"/>
              </a:rPr>
              <a:t>Never eject an illegal alien </a:t>
            </a:r>
          </a:p>
          <a:p>
            <a:pPr marL="1038225" indent="-352425">
              <a:buFont typeface="Arial" pitchFamily="34" charset="0"/>
              <a:buChar char="•"/>
            </a:pPr>
            <a:r>
              <a:rPr lang="en-US" sz="2000" i="1" dirty="0" smtClean="0">
                <a:solidFill>
                  <a:srgbClr val="0000FF"/>
                </a:solidFill>
                <a:latin typeface="Arial" pitchFamily="34" charset="0"/>
                <a:cs typeface="Arial" pitchFamily="34" charset="0"/>
              </a:rPr>
              <a:t>Never work on Saturday</a:t>
            </a:r>
          </a:p>
        </p:txBody>
      </p:sp>
      <p:pic>
        <p:nvPicPr>
          <p:cNvPr id="16386" name="Picture 2" descr="http://3.bp.blogspot.com/_nmWyXkpfYrw/SMZ1MecB9RI/AAAAAAAAATI/Z9vCofHf3j4/s400/240px-Orthodox_Man_with_Beard_by_David_Shankbone.jpg"/>
          <p:cNvPicPr>
            <a:picLocks noChangeAspect="1" noChangeArrowheads="1"/>
          </p:cNvPicPr>
          <p:nvPr/>
        </p:nvPicPr>
        <p:blipFill>
          <a:blip r:embed="rId2" cstate="print"/>
          <a:srcRect/>
          <a:stretch>
            <a:fillRect/>
          </a:stretch>
        </p:blipFill>
        <p:spPr bwMode="auto">
          <a:xfrm>
            <a:off x="6172200" y="3733800"/>
            <a:ext cx="2542550" cy="2743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importance of women in academe asking bold questions"/>
          <p:cNvPicPr>
            <a:picLocks noChangeAspect="1" noChangeArrowheads="1"/>
          </p:cNvPicPr>
          <p:nvPr/>
        </p:nvPicPr>
        <p:blipFill>
          <a:blip r:embed="rId2" cstate="print"/>
          <a:srcRect/>
          <a:stretch>
            <a:fillRect/>
          </a:stretch>
        </p:blipFill>
        <p:spPr bwMode="auto">
          <a:xfrm>
            <a:off x="0" y="1508861"/>
            <a:ext cx="9144000" cy="534913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4016</TotalTime>
  <Words>3378</Words>
  <Application>Microsoft Office PowerPoint</Application>
  <PresentationFormat>On-screen Show (4:3)</PresentationFormat>
  <Paragraphs>206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HONEST ANSWERS  to  TOUGH QUESTIONS Part 4</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上帝的意志: God’s Will</vt:lpstr>
      <vt:lpstr>Slide 32</vt:lpstr>
      <vt:lpstr>Slide 33</vt:lpstr>
      <vt:lpstr>Slide 34</vt:lpstr>
      <vt:lpstr>Slide 35</vt:lpstr>
      <vt:lpstr>Slide 36</vt:lpstr>
      <vt:lpstr>谢谢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toonups</dc:creator>
  <cp:lastModifiedBy>Shulan</cp:lastModifiedBy>
  <cp:revision>399</cp:revision>
  <dcterms:created xsi:type="dcterms:W3CDTF">2010-07-13T23:28:12Z</dcterms:created>
  <dcterms:modified xsi:type="dcterms:W3CDTF">2020-08-18T04:56:25Z</dcterms:modified>
</cp:coreProperties>
</file>