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321" r:id="rId3"/>
    <p:sldId id="259" r:id="rId4"/>
    <p:sldId id="331" r:id="rId5"/>
    <p:sldId id="332" r:id="rId6"/>
    <p:sldId id="373" r:id="rId7"/>
    <p:sldId id="374" r:id="rId8"/>
    <p:sldId id="375" r:id="rId9"/>
    <p:sldId id="376" r:id="rId10"/>
    <p:sldId id="385" r:id="rId11"/>
    <p:sldId id="386" r:id="rId12"/>
    <p:sldId id="365" r:id="rId13"/>
    <p:sldId id="387" r:id="rId14"/>
    <p:sldId id="366" r:id="rId15"/>
    <p:sldId id="395" r:id="rId16"/>
    <p:sldId id="396" r:id="rId17"/>
    <p:sldId id="350" r:id="rId18"/>
    <p:sldId id="399" r:id="rId19"/>
    <p:sldId id="364" r:id="rId20"/>
    <p:sldId id="349" r:id="rId21"/>
    <p:sldId id="370" r:id="rId22"/>
    <p:sldId id="353" r:id="rId23"/>
    <p:sldId id="354" r:id="rId24"/>
    <p:sldId id="355" r:id="rId25"/>
    <p:sldId id="356" r:id="rId26"/>
    <p:sldId id="357" r:id="rId27"/>
    <p:sldId id="358" r:id="rId28"/>
    <p:sldId id="359" r:id="rId29"/>
    <p:sldId id="360" r:id="rId30"/>
    <p:sldId id="351" r:id="rId31"/>
    <p:sldId id="389" r:id="rId32"/>
    <p:sldId id="361" r:id="rId33"/>
    <p:sldId id="371" r:id="rId34"/>
    <p:sldId id="362" r:id="rId35"/>
    <p:sldId id="363" r:id="rId36"/>
    <p:sldId id="398" r:id="rId37"/>
    <p:sldId id="372" r:id="rId38"/>
    <p:sldId id="3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CC00"/>
    <a:srgbClr val="28321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386" autoAdjust="0"/>
    <p:restoredTop sz="94624" autoAdjust="0"/>
  </p:normalViewPr>
  <p:slideViewPr>
    <p:cSldViewPr>
      <p:cViewPr varScale="1">
        <p:scale>
          <a:sx n="65" d="100"/>
          <a:sy n="65"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view3D>
      <c:rotX val="30"/>
      <c:perspective val="30"/>
    </c:view3D>
    <c:plotArea>
      <c:layout/>
      <c:pie3DChart>
        <c:varyColors val="1"/>
        <c:ser>
          <c:idx val="0"/>
          <c:order val="0"/>
          <c:tx>
            <c:strRef>
              <c:f>Sheet1!$B$1</c:f>
              <c:strCache>
                <c:ptCount val="1"/>
                <c:pt idx="0">
                  <c:v>Sales</c:v>
                </c:pt>
              </c:strCache>
            </c:strRef>
          </c:tx>
          <c:explosion val="25"/>
          <c:dPt>
            <c:idx val="1"/>
            <c:spPr>
              <a:solidFill>
                <a:srgbClr val="FFC000"/>
              </a:solidFill>
            </c:spPr>
          </c:dPt>
          <c:cat>
            <c:strRef>
              <c:f>Sheet1!$A$2:$A$5</c:f>
              <c:strCache>
                <c:ptCount val="2"/>
                <c:pt idx="0">
                  <c:v>1st Qtr</c:v>
                </c:pt>
                <c:pt idx="1">
                  <c:v>2nd </c:v>
                </c:pt>
              </c:strCache>
            </c:strRef>
          </c:cat>
          <c:val>
            <c:numRef>
              <c:f>Sheet1!$B$2:$B$5</c:f>
              <c:numCache>
                <c:formatCode>General</c:formatCode>
                <c:ptCount val="4"/>
                <c:pt idx="0">
                  <c:v>90</c:v>
                </c:pt>
                <c:pt idx="1">
                  <c:v>10</c:v>
                </c:pt>
              </c:numCache>
            </c:numRef>
          </c:val>
        </c:ser>
      </c:pie3DChart>
    </c:plotArea>
    <c:legend>
      <c:legendPos val="b"/>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8C558-A48D-4C3F-97A1-810690BA4BB1}" type="doc">
      <dgm:prSet loTypeId="urn:microsoft.com/office/officeart/2005/8/layout/radial3" loCatId="cycle" qsTypeId="urn:microsoft.com/office/officeart/2005/8/quickstyle/3d3" qsCatId="3D" csTypeId="urn:microsoft.com/office/officeart/2005/8/colors/colorful1" csCatId="colorful" phldr="1"/>
      <dgm:spPr/>
      <dgm:t>
        <a:bodyPr/>
        <a:lstStyle/>
        <a:p>
          <a:endParaRPr lang="en-US"/>
        </a:p>
      </dgm:t>
    </dgm:pt>
    <dgm:pt modelId="{CB980CB9-776B-45CC-8F5E-243743885440}">
      <dgm:prSet phldrT="[Text]"/>
      <dgm:spPr/>
      <dgm:t>
        <a:bodyPr/>
        <a:lstStyle/>
        <a:p>
          <a:endParaRPr lang="en-US" dirty="0"/>
        </a:p>
      </dgm:t>
    </dgm:pt>
    <dgm:pt modelId="{25D58577-E3A0-4F8C-A97B-A10AD5997023}" type="parTrans" cxnId="{7CB326F8-F91B-4427-8B2F-597E6EDC6B5A}">
      <dgm:prSet/>
      <dgm:spPr/>
      <dgm:t>
        <a:bodyPr/>
        <a:lstStyle/>
        <a:p>
          <a:endParaRPr lang="en-US"/>
        </a:p>
      </dgm:t>
    </dgm:pt>
    <dgm:pt modelId="{B93487AC-28E3-42BB-9A0C-888618F7A1DF}" type="sibTrans" cxnId="{7CB326F8-F91B-4427-8B2F-597E6EDC6B5A}">
      <dgm:prSet/>
      <dgm:spPr/>
      <dgm:t>
        <a:bodyPr/>
        <a:lstStyle/>
        <a:p>
          <a:endParaRPr lang="en-US"/>
        </a:p>
      </dgm:t>
    </dgm:pt>
    <dgm:pt modelId="{92BF4CF2-14BA-4B1B-A389-17D658AF3FC8}">
      <dgm:prSet phldrT="[Text]"/>
      <dgm:spPr/>
      <dgm:t>
        <a:bodyPr/>
        <a:lstStyle/>
        <a:p>
          <a:endParaRPr lang="en-US" dirty="0"/>
        </a:p>
      </dgm:t>
    </dgm:pt>
    <dgm:pt modelId="{6EA6C45A-B017-42C4-AAB1-ED3737A21DC2}" type="parTrans" cxnId="{EE11B2E6-81AC-488B-9712-D663A88BFF28}">
      <dgm:prSet/>
      <dgm:spPr/>
      <dgm:t>
        <a:bodyPr/>
        <a:lstStyle/>
        <a:p>
          <a:endParaRPr lang="en-US"/>
        </a:p>
      </dgm:t>
    </dgm:pt>
    <dgm:pt modelId="{CF2ABA83-C247-4D50-AE7C-5D062058A9AA}" type="sibTrans" cxnId="{EE11B2E6-81AC-488B-9712-D663A88BFF28}">
      <dgm:prSet/>
      <dgm:spPr/>
      <dgm:t>
        <a:bodyPr/>
        <a:lstStyle/>
        <a:p>
          <a:endParaRPr lang="en-US"/>
        </a:p>
      </dgm:t>
    </dgm:pt>
    <dgm:pt modelId="{1C28685C-BEBD-4620-A864-7DAD1B14F8AD}">
      <dgm:prSet phldrT="[Text]"/>
      <dgm:spPr/>
      <dgm:t>
        <a:bodyPr/>
        <a:lstStyle/>
        <a:p>
          <a:endParaRPr lang="en-US" dirty="0"/>
        </a:p>
      </dgm:t>
    </dgm:pt>
    <dgm:pt modelId="{03737AA0-568D-460C-9476-6ADB2CF0876D}" type="parTrans" cxnId="{CF64E6F6-950E-4B73-ABAB-28FCB49A922F}">
      <dgm:prSet/>
      <dgm:spPr/>
      <dgm:t>
        <a:bodyPr/>
        <a:lstStyle/>
        <a:p>
          <a:endParaRPr lang="en-US"/>
        </a:p>
      </dgm:t>
    </dgm:pt>
    <dgm:pt modelId="{F754E8A8-6761-43C9-9653-3E5512D2F0F5}" type="sibTrans" cxnId="{CF64E6F6-950E-4B73-ABAB-28FCB49A922F}">
      <dgm:prSet/>
      <dgm:spPr/>
      <dgm:t>
        <a:bodyPr/>
        <a:lstStyle/>
        <a:p>
          <a:endParaRPr lang="en-US"/>
        </a:p>
      </dgm:t>
    </dgm:pt>
    <dgm:pt modelId="{36D21082-5CED-4B1B-BDBD-FCF70CADBE8C}">
      <dgm:prSet phldrT="[Text]"/>
      <dgm:spPr/>
      <dgm:t>
        <a:bodyPr/>
        <a:lstStyle/>
        <a:p>
          <a:endParaRPr lang="en-US" dirty="0"/>
        </a:p>
      </dgm:t>
    </dgm:pt>
    <dgm:pt modelId="{8D02838B-E821-4850-97F2-76E5CF1AD6DF}" type="parTrans" cxnId="{5C1168C6-7893-46AC-8495-9D07D178766A}">
      <dgm:prSet/>
      <dgm:spPr/>
      <dgm:t>
        <a:bodyPr/>
        <a:lstStyle/>
        <a:p>
          <a:endParaRPr lang="en-US"/>
        </a:p>
      </dgm:t>
    </dgm:pt>
    <dgm:pt modelId="{B77D2342-FD25-46F2-A58E-4F57ABF5DB23}" type="sibTrans" cxnId="{5C1168C6-7893-46AC-8495-9D07D178766A}">
      <dgm:prSet/>
      <dgm:spPr/>
      <dgm:t>
        <a:bodyPr/>
        <a:lstStyle/>
        <a:p>
          <a:endParaRPr lang="en-US"/>
        </a:p>
      </dgm:t>
    </dgm:pt>
    <dgm:pt modelId="{F6E26E2E-4268-4AE2-BBCD-77BAB19FA786}">
      <dgm:prSet phldrT="[Text]"/>
      <dgm:spPr/>
      <dgm:t>
        <a:bodyPr/>
        <a:lstStyle/>
        <a:p>
          <a:endParaRPr lang="en-US" dirty="0"/>
        </a:p>
      </dgm:t>
    </dgm:pt>
    <dgm:pt modelId="{B09D434D-5CDB-4923-B383-202A0FCEAC59}" type="parTrans" cxnId="{B8EFF707-6AE2-4F82-8699-1EF9DD519F02}">
      <dgm:prSet/>
      <dgm:spPr/>
      <dgm:t>
        <a:bodyPr/>
        <a:lstStyle/>
        <a:p>
          <a:endParaRPr lang="en-US"/>
        </a:p>
      </dgm:t>
    </dgm:pt>
    <dgm:pt modelId="{FED563F1-34F0-4C80-92F9-4CE5318EADA8}" type="sibTrans" cxnId="{B8EFF707-6AE2-4F82-8699-1EF9DD519F02}">
      <dgm:prSet/>
      <dgm:spPr/>
      <dgm:t>
        <a:bodyPr/>
        <a:lstStyle/>
        <a:p>
          <a:endParaRPr lang="en-US"/>
        </a:p>
      </dgm:t>
    </dgm:pt>
    <dgm:pt modelId="{E4468708-E482-45F0-9738-A6EB9C968362}">
      <dgm:prSet/>
      <dgm:spPr/>
      <dgm:t>
        <a:bodyPr/>
        <a:lstStyle/>
        <a:p>
          <a:endParaRPr lang="en-US"/>
        </a:p>
      </dgm:t>
    </dgm:pt>
    <dgm:pt modelId="{FCC39321-856B-4E20-9065-FB066694D759}" type="parTrans" cxnId="{56AE4BDD-96CF-40E4-9D6C-E20D2A17532B}">
      <dgm:prSet/>
      <dgm:spPr/>
      <dgm:t>
        <a:bodyPr/>
        <a:lstStyle/>
        <a:p>
          <a:endParaRPr lang="en-US"/>
        </a:p>
      </dgm:t>
    </dgm:pt>
    <dgm:pt modelId="{E4628A28-AE0E-432B-9554-3FE419B1A4E5}" type="sibTrans" cxnId="{56AE4BDD-96CF-40E4-9D6C-E20D2A17532B}">
      <dgm:prSet/>
      <dgm:spPr/>
      <dgm:t>
        <a:bodyPr/>
        <a:lstStyle/>
        <a:p>
          <a:endParaRPr lang="en-US"/>
        </a:p>
      </dgm:t>
    </dgm:pt>
    <dgm:pt modelId="{9A088F6E-FF01-4F40-8DC6-D79AA0492092}">
      <dgm:prSet/>
      <dgm:spPr/>
      <dgm:t>
        <a:bodyPr/>
        <a:lstStyle/>
        <a:p>
          <a:endParaRPr lang="en-US"/>
        </a:p>
      </dgm:t>
    </dgm:pt>
    <dgm:pt modelId="{2B08B77F-E886-4A07-B1BC-AC44CF23C487}" type="parTrans" cxnId="{0943458D-75D6-4ACA-ACFA-657EB4F3341C}">
      <dgm:prSet/>
      <dgm:spPr/>
      <dgm:t>
        <a:bodyPr/>
        <a:lstStyle/>
        <a:p>
          <a:endParaRPr lang="en-US"/>
        </a:p>
      </dgm:t>
    </dgm:pt>
    <dgm:pt modelId="{0F322F2A-F076-4D16-A3CC-EA73EAD69BBD}" type="sibTrans" cxnId="{0943458D-75D6-4ACA-ACFA-657EB4F3341C}">
      <dgm:prSet/>
      <dgm:spPr/>
      <dgm:t>
        <a:bodyPr/>
        <a:lstStyle/>
        <a:p>
          <a:endParaRPr lang="en-US"/>
        </a:p>
      </dgm:t>
    </dgm:pt>
    <dgm:pt modelId="{FA428EFE-11EE-4DCD-AEE2-4DED15E1F21B}">
      <dgm:prSet/>
      <dgm:spPr/>
      <dgm:t>
        <a:bodyPr/>
        <a:lstStyle/>
        <a:p>
          <a:endParaRPr lang="en-US"/>
        </a:p>
      </dgm:t>
    </dgm:pt>
    <dgm:pt modelId="{4BB51923-7C8F-4F43-91DF-726E9AC37341}" type="parTrans" cxnId="{52ED785B-4489-4FFD-8103-E6320676AD9E}">
      <dgm:prSet/>
      <dgm:spPr/>
      <dgm:t>
        <a:bodyPr/>
        <a:lstStyle/>
        <a:p>
          <a:endParaRPr lang="en-US"/>
        </a:p>
      </dgm:t>
    </dgm:pt>
    <dgm:pt modelId="{EF3B567F-EBB3-41EC-BEEB-A0839151FE3D}" type="sibTrans" cxnId="{52ED785B-4489-4FFD-8103-E6320676AD9E}">
      <dgm:prSet/>
      <dgm:spPr/>
      <dgm:t>
        <a:bodyPr/>
        <a:lstStyle/>
        <a:p>
          <a:endParaRPr lang="en-US"/>
        </a:p>
      </dgm:t>
    </dgm:pt>
    <dgm:pt modelId="{C8E70403-7EFA-4A47-AC29-8644BD4115BC}">
      <dgm:prSet/>
      <dgm:spPr/>
      <dgm:t>
        <a:bodyPr/>
        <a:lstStyle/>
        <a:p>
          <a:endParaRPr lang="en-US"/>
        </a:p>
      </dgm:t>
    </dgm:pt>
    <dgm:pt modelId="{A3C11E33-E688-4BCC-A9E9-B183F44F0418}" type="parTrans" cxnId="{EE332AAF-34C4-4B80-BEAC-12C35A58290F}">
      <dgm:prSet/>
      <dgm:spPr/>
      <dgm:t>
        <a:bodyPr/>
        <a:lstStyle/>
        <a:p>
          <a:endParaRPr lang="en-US"/>
        </a:p>
      </dgm:t>
    </dgm:pt>
    <dgm:pt modelId="{AC9301E8-2CB4-43F2-B661-F53D9BBEE54F}" type="sibTrans" cxnId="{EE332AAF-34C4-4B80-BEAC-12C35A58290F}">
      <dgm:prSet/>
      <dgm:spPr/>
      <dgm:t>
        <a:bodyPr/>
        <a:lstStyle/>
        <a:p>
          <a:endParaRPr lang="en-US"/>
        </a:p>
      </dgm:t>
    </dgm:pt>
    <dgm:pt modelId="{64161A3C-F0B5-4940-9F00-E40236A8A789}">
      <dgm:prSet/>
      <dgm:spPr/>
      <dgm:t>
        <a:bodyPr/>
        <a:lstStyle/>
        <a:p>
          <a:endParaRPr lang="en-US"/>
        </a:p>
      </dgm:t>
    </dgm:pt>
    <dgm:pt modelId="{9D9B6E63-22A0-4728-8EDF-E19463722535}" type="parTrans" cxnId="{BD47DF8C-38FE-4F07-AA6C-A2A46C8BF239}">
      <dgm:prSet/>
      <dgm:spPr/>
      <dgm:t>
        <a:bodyPr/>
        <a:lstStyle/>
        <a:p>
          <a:endParaRPr lang="en-US"/>
        </a:p>
      </dgm:t>
    </dgm:pt>
    <dgm:pt modelId="{20F6B1E0-B957-4A6C-B5AE-1997B028DFC3}" type="sibTrans" cxnId="{BD47DF8C-38FE-4F07-AA6C-A2A46C8BF239}">
      <dgm:prSet/>
      <dgm:spPr/>
      <dgm:t>
        <a:bodyPr/>
        <a:lstStyle/>
        <a:p>
          <a:endParaRPr lang="en-US"/>
        </a:p>
      </dgm:t>
    </dgm:pt>
    <dgm:pt modelId="{AFD9DC74-7BFD-47A2-A2BC-AD3A3A26BBB7}">
      <dgm:prSet/>
      <dgm:spPr/>
      <dgm:t>
        <a:bodyPr/>
        <a:lstStyle/>
        <a:p>
          <a:endParaRPr lang="en-US"/>
        </a:p>
      </dgm:t>
    </dgm:pt>
    <dgm:pt modelId="{1ED929F9-6157-441D-8C1B-C0F4F5ACBF36}" type="parTrans" cxnId="{8715106E-B215-4C01-9EC8-7E0BE98A894A}">
      <dgm:prSet/>
      <dgm:spPr/>
      <dgm:t>
        <a:bodyPr/>
        <a:lstStyle/>
        <a:p>
          <a:endParaRPr lang="en-US"/>
        </a:p>
      </dgm:t>
    </dgm:pt>
    <dgm:pt modelId="{3C997343-BEE6-4F2B-A0D7-015AC471EA8A}" type="sibTrans" cxnId="{8715106E-B215-4C01-9EC8-7E0BE98A894A}">
      <dgm:prSet/>
      <dgm:spPr/>
      <dgm:t>
        <a:bodyPr/>
        <a:lstStyle/>
        <a:p>
          <a:endParaRPr lang="en-US"/>
        </a:p>
      </dgm:t>
    </dgm:pt>
    <dgm:pt modelId="{BB6FD614-834F-43CE-BC6C-9BF862D20C31}" type="pres">
      <dgm:prSet presAssocID="{E848C558-A48D-4C3F-97A1-810690BA4BB1}" presName="composite" presStyleCnt="0">
        <dgm:presLayoutVars>
          <dgm:chMax val="1"/>
          <dgm:dir/>
          <dgm:resizeHandles val="exact"/>
        </dgm:presLayoutVars>
      </dgm:prSet>
      <dgm:spPr/>
      <dgm:t>
        <a:bodyPr/>
        <a:lstStyle/>
        <a:p>
          <a:endParaRPr lang="en-US"/>
        </a:p>
      </dgm:t>
    </dgm:pt>
    <dgm:pt modelId="{622E1277-9BFC-4874-84C0-20302C811D0D}" type="pres">
      <dgm:prSet presAssocID="{E848C558-A48D-4C3F-97A1-810690BA4BB1}" presName="radial" presStyleCnt="0">
        <dgm:presLayoutVars>
          <dgm:animLvl val="ctr"/>
        </dgm:presLayoutVars>
      </dgm:prSet>
      <dgm:spPr/>
    </dgm:pt>
    <dgm:pt modelId="{67857E53-20A1-44A3-A4DA-1062C7A104BA}" type="pres">
      <dgm:prSet presAssocID="{CB980CB9-776B-45CC-8F5E-243743885440}" presName="centerShape" presStyleLbl="vennNode1" presStyleIdx="0" presStyleCnt="11"/>
      <dgm:spPr/>
      <dgm:t>
        <a:bodyPr/>
        <a:lstStyle/>
        <a:p>
          <a:endParaRPr lang="en-US"/>
        </a:p>
      </dgm:t>
    </dgm:pt>
    <dgm:pt modelId="{D9AB1D11-B81D-460A-979B-7F6FDB4C6C8A}" type="pres">
      <dgm:prSet presAssocID="{92BF4CF2-14BA-4B1B-A389-17D658AF3FC8}" presName="node" presStyleLbl="vennNode1" presStyleIdx="1" presStyleCnt="11">
        <dgm:presLayoutVars>
          <dgm:bulletEnabled val="1"/>
        </dgm:presLayoutVars>
      </dgm:prSet>
      <dgm:spPr/>
      <dgm:t>
        <a:bodyPr/>
        <a:lstStyle/>
        <a:p>
          <a:endParaRPr lang="en-US"/>
        </a:p>
      </dgm:t>
    </dgm:pt>
    <dgm:pt modelId="{AFD2C28C-9FB7-42C6-AD26-2C617715C9F8}" type="pres">
      <dgm:prSet presAssocID="{1C28685C-BEBD-4620-A864-7DAD1B14F8AD}" presName="node" presStyleLbl="vennNode1" presStyleIdx="2" presStyleCnt="11">
        <dgm:presLayoutVars>
          <dgm:bulletEnabled val="1"/>
        </dgm:presLayoutVars>
      </dgm:prSet>
      <dgm:spPr/>
      <dgm:t>
        <a:bodyPr/>
        <a:lstStyle/>
        <a:p>
          <a:endParaRPr lang="en-US"/>
        </a:p>
      </dgm:t>
    </dgm:pt>
    <dgm:pt modelId="{0B0A21F9-4A99-4001-BEEE-15DDF3DDFD8F}" type="pres">
      <dgm:prSet presAssocID="{36D21082-5CED-4B1B-BDBD-FCF70CADBE8C}" presName="node" presStyleLbl="vennNode1" presStyleIdx="3" presStyleCnt="11">
        <dgm:presLayoutVars>
          <dgm:bulletEnabled val="1"/>
        </dgm:presLayoutVars>
      </dgm:prSet>
      <dgm:spPr/>
      <dgm:t>
        <a:bodyPr/>
        <a:lstStyle/>
        <a:p>
          <a:endParaRPr lang="en-US"/>
        </a:p>
      </dgm:t>
    </dgm:pt>
    <dgm:pt modelId="{D9FDE413-C84D-4D2F-8243-CB0082624E49}" type="pres">
      <dgm:prSet presAssocID="{F6E26E2E-4268-4AE2-BBCD-77BAB19FA786}" presName="node" presStyleLbl="vennNode1" presStyleIdx="4" presStyleCnt="11">
        <dgm:presLayoutVars>
          <dgm:bulletEnabled val="1"/>
        </dgm:presLayoutVars>
      </dgm:prSet>
      <dgm:spPr/>
      <dgm:t>
        <a:bodyPr/>
        <a:lstStyle/>
        <a:p>
          <a:endParaRPr lang="en-US"/>
        </a:p>
      </dgm:t>
    </dgm:pt>
    <dgm:pt modelId="{9B22E057-1337-493F-A59A-833716094CC9}" type="pres">
      <dgm:prSet presAssocID="{AFD9DC74-7BFD-47A2-A2BC-AD3A3A26BBB7}" presName="node" presStyleLbl="vennNode1" presStyleIdx="5" presStyleCnt="11">
        <dgm:presLayoutVars>
          <dgm:bulletEnabled val="1"/>
        </dgm:presLayoutVars>
      </dgm:prSet>
      <dgm:spPr/>
      <dgm:t>
        <a:bodyPr/>
        <a:lstStyle/>
        <a:p>
          <a:endParaRPr lang="en-US"/>
        </a:p>
      </dgm:t>
    </dgm:pt>
    <dgm:pt modelId="{CB3523BB-7938-4B83-854A-D1FD75D56432}" type="pres">
      <dgm:prSet presAssocID="{64161A3C-F0B5-4940-9F00-E40236A8A789}" presName="node" presStyleLbl="vennNode1" presStyleIdx="6" presStyleCnt="11">
        <dgm:presLayoutVars>
          <dgm:bulletEnabled val="1"/>
        </dgm:presLayoutVars>
      </dgm:prSet>
      <dgm:spPr/>
      <dgm:t>
        <a:bodyPr/>
        <a:lstStyle/>
        <a:p>
          <a:endParaRPr lang="en-US"/>
        </a:p>
      </dgm:t>
    </dgm:pt>
    <dgm:pt modelId="{69DCB0EF-AE97-4488-A933-38F5D294FF96}" type="pres">
      <dgm:prSet presAssocID="{C8E70403-7EFA-4A47-AC29-8644BD4115BC}" presName="node" presStyleLbl="vennNode1" presStyleIdx="7" presStyleCnt="11">
        <dgm:presLayoutVars>
          <dgm:bulletEnabled val="1"/>
        </dgm:presLayoutVars>
      </dgm:prSet>
      <dgm:spPr/>
      <dgm:t>
        <a:bodyPr/>
        <a:lstStyle/>
        <a:p>
          <a:endParaRPr lang="en-US"/>
        </a:p>
      </dgm:t>
    </dgm:pt>
    <dgm:pt modelId="{A3D9B7D2-D798-4B2C-A5D6-9A18F2BFB4FC}" type="pres">
      <dgm:prSet presAssocID="{FA428EFE-11EE-4DCD-AEE2-4DED15E1F21B}" presName="node" presStyleLbl="vennNode1" presStyleIdx="8" presStyleCnt="11">
        <dgm:presLayoutVars>
          <dgm:bulletEnabled val="1"/>
        </dgm:presLayoutVars>
      </dgm:prSet>
      <dgm:spPr/>
      <dgm:t>
        <a:bodyPr/>
        <a:lstStyle/>
        <a:p>
          <a:endParaRPr lang="en-US"/>
        </a:p>
      </dgm:t>
    </dgm:pt>
    <dgm:pt modelId="{93D17484-F8D4-4226-A18A-6BE7FC9676F6}" type="pres">
      <dgm:prSet presAssocID="{9A088F6E-FF01-4F40-8DC6-D79AA0492092}" presName="node" presStyleLbl="vennNode1" presStyleIdx="9" presStyleCnt="11">
        <dgm:presLayoutVars>
          <dgm:bulletEnabled val="1"/>
        </dgm:presLayoutVars>
      </dgm:prSet>
      <dgm:spPr/>
      <dgm:t>
        <a:bodyPr/>
        <a:lstStyle/>
        <a:p>
          <a:endParaRPr lang="en-US"/>
        </a:p>
      </dgm:t>
    </dgm:pt>
    <dgm:pt modelId="{5912586F-3740-4D4F-AD01-6C565C6B8139}" type="pres">
      <dgm:prSet presAssocID="{E4468708-E482-45F0-9738-A6EB9C968362}" presName="node" presStyleLbl="vennNode1" presStyleIdx="10" presStyleCnt="11">
        <dgm:presLayoutVars>
          <dgm:bulletEnabled val="1"/>
        </dgm:presLayoutVars>
      </dgm:prSet>
      <dgm:spPr/>
      <dgm:t>
        <a:bodyPr/>
        <a:lstStyle/>
        <a:p>
          <a:endParaRPr lang="en-US"/>
        </a:p>
      </dgm:t>
    </dgm:pt>
  </dgm:ptLst>
  <dgm:cxnLst>
    <dgm:cxn modelId="{E5F35B1F-CCDB-4233-8549-1C118ED5464D}" type="presOf" srcId="{E4468708-E482-45F0-9738-A6EB9C968362}" destId="{5912586F-3740-4D4F-AD01-6C565C6B8139}" srcOrd="0" destOrd="0" presId="urn:microsoft.com/office/officeart/2005/8/layout/radial3"/>
    <dgm:cxn modelId="{6FAA8CF7-FD22-43C8-BC09-43D993FE41E8}" type="presOf" srcId="{C8E70403-7EFA-4A47-AC29-8644BD4115BC}" destId="{69DCB0EF-AE97-4488-A933-38F5D294FF96}" srcOrd="0" destOrd="0" presId="urn:microsoft.com/office/officeart/2005/8/layout/radial3"/>
    <dgm:cxn modelId="{B8EFF707-6AE2-4F82-8699-1EF9DD519F02}" srcId="{CB980CB9-776B-45CC-8F5E-243743885440}" destId="{F6E26E2E-4268-4AE2-BBCD-77BAB19FA786}" srcOrd="3" destOrd="0" parTransId="{B09D434D-5CDB-4923-B383-202A0FCEAC59}" sibTransId="{FED563F1-34F0-4C80-92F9-4CE5318EADA8}"/>
    <dgm:cxn modelId="{C9A54E0A-7B43-4C12-A479-ECD578CBB533}" type="presOf" srcId="{CB980CB9-776B-45CC-8F5E-243743885440}" destId="{67857E53-20A1-44A3-A4DA-1062C7A104BA}" srcOrd="0" destOrd="0" presId="urn:microsoft.com/office/officeart/2005/8/layout/radial3"/>
    <dgm:cxn modelId="{0943458D-75D6-4ACA-ACFA-657EB4F3341C}" srcId="{CB980CB9-776B-45CC-8F5E-243743885440}" destId="{9A088F6E-FF01-4F40-8DC6-D79AA0492092}" srcOrd="8" destOrd="0" parTransId="{2B08B77F-E886-4A07-B1BC-AC44CF23C487}" sibTransId="{0F322F2A-F076-4D16-A3CC-EA73EAD69BBD}"/>
    <dgm:cxn modelId="{1CE46B30-FBB7-419A-A887-EA983B6DE8C5}" type="presOf" srcId="{36D21082-5CED-4B1B-BDBD-FCF70CADBE8C}" destId="{0B0A21F9-4A99-4001-BEEE-15DDF3DDFD8F}" srcOrd="0" destOrd="0" presId="urn:microsoft.com/office/officeart/2005/8/layout/radial3"/>
    <dgm:cxn modelId="{7CB326F8-F91B-4427-8B2F-597E6EDC6B5A}" srcId="{E848C558-A48D-4C3F-97A1-810690BA4BB1}" destId="{CB980CB9-776B-45CC-8F5E-243743885440}" srcOrd="0" destOrd="0" parTransId="{25D58577-E3A0-4F8C-A97B-A10AD5997023}" sibTransId="{B93487AC-28E3-42BB-9A0C-888618F7A1DF}"/>
    <dgm:cxn modelId="{93C3B1AB-E22F-4320-94F0-3719D65C0B6D}" type="presOf" srcId="{9A088F6E-FF01-4F40-8DC6-D79AA0492092}" destId="{93D17484-F8D4-4226-A18A-6BE7FC9676F6}" srcOrd="0" destOrd="0" presId="urn:microsoft.com/office/officeart/2005/8/layout/radial3"/>
    <dgm:cxn modelId="{A356FAA3-31C2-4482-A829-88787B84CC43}" type="presOf" srcId="{E848C558-A48D-4C3F-97A1-810690BA4BB1}" destId="{BB6FD614-834F-43CE-BC6C-9BF862D20C31}" srcOrd="0" destOrd="0" presId="urn:microsoft.com/office/officeart/2005/8/layout/radial3"/>
    <dgm:cxn modelId="{EE11B2E6-81AC-488B-9712-D663A88BFF28}" srcId="{CB980CB9-776B-45CC-8F5E-243743885440}" destId="{92BF4CF2-14BA-4B1B-A389-17D658AF3FC8}" srcOrd="0" destOrd="0" parTransId="{6EA6C45A-B017-42C4-AAB1-ED3737A21DC2}" sibTransId="{CF2ABA83-C247-4D50-AE7C-5D062058A9AA}"/>
    <dgm:cxn modelId="{AE0C9122-3D3F-4830-8428-F3976F492CFA}" type="presOf" srcId="{F6E26E2E-4268-4AE2-BBCD-77BAB19FA786}" destId="{D9FDE413-C84D-4D2F-8243-CB0082624E49}" srcOrd="0" destOrd="0" presId="urn:microsoft.com/office/officeart/2005/8/layout/radial3"/>
    <dgm:cxn modelId="{7BEE9E10-C47D-4036-B0AE-874AF8A2AB6F}" type="presOf" srcId="{92BF4CF2-14BA-4B1B-A389-17D658AF3FC8}" destId="{D9AB1D11-B81D-460A-979B-7F6FDB4C6C8A}" srcOrd="0" destOrd="0" presId="urn:microsoft.com/office/officeart/2005/8/layout/radial3"/>
    <dgm:cxn modelId="{8715106E-B215-4C01-9EC8-7E0BE98A894A}" srcId="{CB980CB9-776B-45CC-8F5E-243743885440}" destId="{AFD9DC74-7BFD-47A2-A2BC-AD3A3A26BBB7}" srcOrd="4" destOrd="0" parTransId="{1ED929F9-6157-441D-8C1B-C0F4F5ACBF36}" sibTransId="{3C997343-BEE6-4F2B-A0D7-015AC471EA8A}"/>
    <dgm:cxn modelId="{4F918B80-2B8C-4DBF-B134-BA193CAFF57E}" type="presOf" srcId="{1C28685C-BEBD-4620-A864-7DAD1B14F8AD}" destId="{AFD2C28C-9FB7-42C6-AD26-2C617715C9F8}" srcOrd="0" destOrd="0" presId="urn:microsoft.com/office/officeart/2005/8/layout/radial3"/>
    <dgm:cxn modelId="{52ED785B-4489-4FFD-8103-E6320676AD9E}" srcId="{CB980CB9-776B-45CC-8F5E-243743885440}" destId="{FA428EFE-11EE-4DCD-AEE2-4DED15E1F21B}" srcOrd="7" destOrd="0" parTransId="{4BB51923-7C8F-4F43-91DF-726E9AC37341}" sibTransId="{EF3B567F-EBB3-41EC-BEEB-A0839151FE3D}"/>
    <dgm:cxn modelId="{C20146B1-86C6-4F78-B744-8A9762117BD1}" type="presOf" srcId="{64161A3C-F0B5-4940-9F00-E40236A8A789}" destId="{CB3523BB-7938-4B83-854A-D1FD75D56432}" srcOrd="0" destOrd="0" presId="urn:microsoft.com/office/officeart/2005/8/layout/radial3"/>
    <dgm:cxn modelId="{5C1168C6-7893-46AC-8495-9D07D178766A}" srcId="{CB980CB9-776B-45CC-8F5E-243743885440}" destId="{36D21082-5CED-4B1B-BDBD-FCF70CADBE8C}" srcOrd="2" destOrd="0" parTransId="{8D02838B-E821-4850-97F2-76E5CF1AD6DF}" sibTransId="{B77D2342-FD25-46F2-A58E-4F57ABF5DB23}"/>
    <dgm:cxn modelId="{56AE4BDD-96CF-40E4-9D6C-E20D2A17532B}" srcId="{CB980CB9-776B-45CC-8F5E-243743885440}" destId="{E4468708-E482-45F0-9738-A6EB9C968362}" srcOrd="9" destOrd="0" parTransId="{FCC39321-856B-4E20-9065-FB066694D759}" sibTransId="{E4628A28-AE0E-432B-9554-3FE419B1A4E5}"/>
    <dgm:cxn modelId="{A5370E47-1557-4A5A-B74E-B2B6E57372EF}" type="presOf" srcId="{AFD9DC74-7BFD-47A2-A2BC-AD3A3A26BBB7}" destId="{9B22E057-1337-493F-A59A-833716094CC9}" srcOrd="0" destOrd="0" presId="urn:microsoft.com/office/officeart/2005/8/layout/radial3"/>
    <dgm:cxn modelId="{BD47DF8C-38FE-4F07-AA6C-A2A46C8BF239}" srcId="{CB980CB9-776B-45CC-8F5E-243743885440}" destId="{64161A3C-F0B5-4940-9F00-E40236A8A789}" srcOrd="5" destOrd="0" parTransId="{9D9B6E63-22A0-4728-8EDF-E19463722535}" sibTransId="{20F6B1E0-B957-4A6C-B5AE-1997B028DFC3}"/>
    <dgm:cxn modelId="{E50C6DE3-3215-4078-AC23-A62E73CC04AF}" type="presOf" srcId="{FA428EFE-11EE-4DCD-AEE2-4DED15E1F21B}" destId="{A3D9B7D2-D798-4B2C-A5D6-9A18F2BFB4FC}" srcOrd="0" destOrd="0" presId="urn:microsoft.com/office/officeart/2005/8/layout/radial3"/>
    <dgm:cxn modelId="{EE332AAF-34C4-4B80-BEAC-12C35A58290F}" srcId="{CB980CB9-776B-45CC-8F5E-243743885440}" destId="{C8E70403-7EFA-4A47-AC29-8644BD4115BC}" srcOrd="6" destOrd="0" parTransId="{A3C11E33-E688-4BCC-A9E9-B183F44F0418}" sibTransId="{AC9301E8-2CB4-43F2-B661-F53D9BBEE54F}"/>
    <dgm:cxn modelId="{CF64E6F6-950E-4B73-ABAB-28FCB49A922F}" srcId="{CB980CB9-776B-45CC-8F5E-243743885440}" destId="{1C28685C-BEBD-4620-A864-7DAD1B14F8AD}" srcOrd="1" destOrd="0" parTransId="{03737AA0-568D-460C-9476-6ADB2CF0876D}" sibTransId="{F754E8A8-6761-43C9-9653-3E5512D2F0F5}"/>
    <dgm:cxn modelId="{438020FB-8716-41EB-9606-1A3D733CC5B7}" type="presParOf" srcId="{BB6FD614-834F-43CE-BC6C-9BF862D20C31}" destId="{622E1277-9BFC-4874-84C0-20302C811D0D}" srcOrd="0" destOrd="0" presId="urn:microsoft.com/office/officeart/2005/8/layout/radial3"/>
    <dgm:cxn modelId="{9F37B4B8-28E8-4046-A7FB-92CF76DC6AF7}" type="presParOf" srcId="{622E1277-9BFC-4874-84C0-20302C811D0D}" destId="{67857E53-20A1-44A3-A4DA-1062C7A104BA}" srcOrd="0" destOrd="0" presId="urn:microsoft.com/office/officeart/2005/8/layout/radial3"/>
    <dgm:cxn modelId="{D7BEBFAB-BC02-427C-935B-2E3B045B07CB}" type="presParOf" srcId="{622E1277-9BFC-4874-84C0-20302C811D0D}" destId="{D9AB1D11-B81D-460A-979B-7F6FDB4C6C8A}" srcOrd="1" destOrd="0" presId="urn:microsoft.com/office/officeart/2005/8/layout/radial3"/>
    <dgm:cxn modelId="{002A3022-FF6D-49F3-A61F-8FDB6135D9E8}" type="presParOf" srcId="{622E1277-9BFC-4874-84C0-20302C811D0D}" destId="{AFD2C28C-9FB7-42C6-AD26-2C617715C9F8}" srcOrd="2" destOrd="0" presId="urn:microsoft.com/office/officeart/2005/8/layout/radial3"/>
    <dgm:cxn modelId="{BD85BE58-E906-40A4-B585-D9F9D01D062C}" type="presParOf" srcId="{622E1277-9BFC-4874-84C0-20302C811D0D}" destId="{0B0A21F9-4A99-4001-BEEE-15DDF3DDFD8F}" srcOrd="3" destOrd="0" presId="urn:microsoft.com/office/officeart/2005/8/layout/radial3"/>
    <dgm:cxn modelId="{B7762BFC-C73E-4FE9-9B9D-CB4055B10288}" type="presParOf" srcId="{622E1277-9BFC-4874-84C0-20302C811D0D}" destId="{D9FDE413-C84D-4D2F-8243-CB0082624E49}" srcOrd="4" destOrd="0" presId="urn:microsoft.com/office/officeart/2005/8/layout/radial3"/>
    <dgm:cxn modelId="{D4B8FA04-72F6-4A07-B6D9-BDBD488E3701}" type="presParOf" srcId="{622E1277-9BFC-4874-84C0-20302C811D0D}" destId="{9B22E057-1337-493F-A59A-833716094CC9}" srcOrd="5" destOrd="0" presId="urn:microsoft.com/office/officeart/2005/8/layout/radial3"/>
    <dgm:cxn modelId="{56699098-C19B-4C50-B0E3-FE3ACD832610}" type="presParOf" srcId="{622E1277-9BFC-4874-84C0-20302C811D0D}" destId="{CB3523BB-7938-4B83-854A-D1FD75D56432}" srcOrd="6" destOrd="0" presId="urn:microsoft.com/office/officeart/2005/8/layout/radial3"/>
    <dgm:cxn modelId="{EB1D7720-076B-4CA0-A9A3-ADEAA3AE43F4}" type="presParOf" srcId="{622E1277-9BFC-4874-84C0-20302C811D0D}" destId="{69DCB0EF-AE97-4488-A933-38F5D294FF96}" srcOrd="7" destOrd="0" presId="urn:microsoft.com/office/officeart/2005/8/layout/radial3"/>
    <dgm:cxn modelId="{095FE791-9CF1-472C-8551-CC9B91E20D18}" type="presParOf" srcId="{622E1277-9BFC-4874-84C0-20302C811D0D}" destId="{A3D9B7D2-D798-4B2C-A5D6-9A18F2BFB4FC}" srcOrd="8" destOrd="0" presId="urn:microsoft.com/office/officeart/2005/8/layout/radial3"/>
    <dgm:cxn modelId="{DA1C2EBD-1555-4F0D-A21B-6B4BCB357B4E}" type="presParOf" srcId="{622E1277-9BFC-4874-84C0-20302C811D0D}" destId="{93D17484-F8D4-4226-A18A-6BE7FC9676F6}" srcOrd="9" destOrd="0" presId="urn:microsoft.com/office/officeart/2005/8/layout/radial3"/>
    <dgm:cxn modelId="{A6F00DB3-8378-427E-827B-C4E9769BAA29}" type="presParOf" srcId="{622E1277-9BFC-4874-84C0-20302C811D0D}" destId="{5912586F-3740-4D4F-AD01-6C565C6B8139}" srcOrd="10"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857E53-20A1-44A3-A4DA-1062C7A104BA}">
      <dsp:nvSpPr>
        <dsp:cNvPr id="0" name=""/>
        <dsp:cNvSpPr/>
      </dsp:nvSpPr>
      <dsp:spPr>
        <a:xfrm>
          <a:off x="2808982" y="1170682"/>
          <a:ext cx="2916435" cy="2916435"/>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808982" y="1170682"/>
        <a:ext cx="2916435" cy="2916435"/>
      </dsp:txXfrm>
    </dsp:sp>
    <dsp:sp modelId="{D9AB1D11-B81D-460A-979B-7F6FDB4C6C8A}">
      <dsp:nvSpPr>
        <dsp:cNvPr id="0" name=""/>
        <dsp:cNvSpPr/>
      </dsp:nvSpPr>
      <dsp:spPr>
        <a:xfrm>
          <a:off x="3538091" y="520"/>
          <a:ext cx="1458217" cy="145821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3538091" y="520"/>
        <a:ext cx="1458217" cy="1458217"/>
      </dsp:txXfrm>
    </dsp:sp>
    <dsp:sp modelId="{AFD2C28C-9FB7-42C6-AD26-2C617715C9F8}">
      <dsp:nvSpPr>
        <dsp:cNvPr id="0" name=""/>
        <dsp:cNvSpPr/>
      </dsp:nvSpPr>
      <dsp:spPr>
        <a:xfrm>
          <a:off x="4654454" y="363248"/>
          <a:ext cx="1458217" cy="145821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4654454" y="363248"/>
        <a:ext cx="1458217" cy="1458217"/>
      </dsp:txXfrm>
    </dsp:sp>
    <dsp:sp modelId="{0B0A21F9-4A99-4001-BEEE-15DDF3DDFD8F}">
      <dsp:nvSpPr>
        <dsp:cNvPr id="0" name=""/>
        <dsp:cNvSpPr/>
      </dsp:nvSpPr>
      <dsp:spPr>
        <a:xfrm>
          <a:off x="5344404" y="1312884"/>
          <a:ext cx="1458217" cy="145821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5344404" y="1312884"/>
        <a:ext cx="1458217" cy="1458217"/>
      </dsp:txXfrm>
    </dsp:sp>
    <dsp:sp modelId="{D9FDE413-C84D-4D2F-8243-CB0082624E49}">
      <dsp:nvSpPr>
        <dsp:cNvPr id="0" name=""/>
        <dsp:cNvSpPr/>
      </dsp:nvSpPr>
      <dsp:spPr>
        <a:xfrm>
          <a:off x="5344404" y="2486697"/>
          <a:ext cx="1458217" cy="145821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5344404" y="2486697"/>
        <a:ext cx="1458217" cy="1458217"/>
      </dsp:txXfrm>
    </dsp:sp>
    <dsp:sp modelId="{9B22E057-1337-493F-A59A-833716094CC9}">
      <dsp:nvSpPr>
        <dsp:cNvPr id="0" name=""/>
        <dsp:cNvSpPr/>
      </dsp:nvSpPr>
      <dsp:spPr>
        <a:xfrm>
          <a:off x="4654454" y="3436333"/>
          <a:ext cx="1458217" cy="145821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a:p>
      </dsp:txBody>
      <dsp:txXfrm>
        <a:off x="4654454" y="3436333"/>
        <a:ext cx="1458217" cy="1458217"/>
      </dsp:txXfrm>
    </dsp:sp>
    <dsp:sp modelId="{CB3523BB-7938-4B83-854A-D1FD75D56432}">
      <dsp:nvSpPr>
        <dsp:cNvPr id="0" name=""/>
        <dsp:cNvSpPr/>
      </dsp:nvSpPr>
      <dsp:spPr>
        <a:xfrm>
          <a:off x="3538091" y="3799061"/>
          <a:ext cx="1458217" cy="145821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a:p>
      </dsp:txBody>
      <dsp:txXfrm>
        <a:off x="3538091" y="3799061"/>
        <a:ext cx="1458217" cy="1458217"/>
      </dsp:txXfrm>
    </dsp:sp>
    <dsp:sp modelId="{69DCB0EF-AE97-4488-A933-38F5D294FF96}">
      <dsp:nvSpPr>
        <dsp:cNvPr id="0" name=""/>
        <dsp:cNvSpPr/>
      </dsp:nvSpPr>
      <dsp:spPr>
        <a:xfrm>
          <a:off x="2421727" y="3436333"/>
          <a:ext cx="1458217" cy="145821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a:p>
      </dsp:txBody>
      <dsp:txXfrm>
        <a:off x="2421727" y="3436333"/>
        <a:ext cx="1458217" cy="1458217"/>
      </dsp:txXfrm>
    </dsp:sp>
    <dsp:sp modelId="{A3D9B7D2-D798-4B2C-A5D6-9A18F2BFB4FC}">
      <dsp:nvSpPr>
        <dsp:cNvPr id="0" name=""/>
        <dsp:cNvSpPr/>
      </dsp:nvSpPr>
      <dsp:spPr>
        <a:xfrm>
          <a:off x="1731777" y="2486697"/>
          <a:ext cx="1458217" cy="145821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a:p>
      </dsp:txBody>
      <dsp:txXfrm>
        <a:off x="1731777" y="2486697"/>
        <a:ext cx="1458217" cy="1458217"/>
      </dsp:txXfrm>
    </dsp:sp>
    <dsp:sp modelId="{93D17484-F8D4-4226-A18A-6BE7FC9676F6}">
      <dsp:nvSpPr>
        <dsp:cNvPr id="0" name=""/>
        <dsp:cNvSpPr/>
      </dsp:nvSpPr>
      <dsp:spPr>
        <a:xfrm>
          <a:off x="1731777" y="1312884"/>
          <a:ext cx="1458217" cy="145821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a:p>
      </dsp:txBody>
      <dsp:txXfrm>
        <a:off x="1731777" y="1312884"/>
        <a:ext cx="1458217" cy="1458217"/>
      </dsp:txXfrm>
    </dsp:sp>
    <dsp:sp modelId="{5912586F-3740-4D4F-AD01-6C565C6B8139}">
      <dsp:nvSpPr>
        <dsp:cNvPr id="0" name=""/>
        <dsp:cNvSpPr/>
      </dsp:nvSpPr>
      <dsp:spPr>
        <a:xfrm>
          <a:off x="2421727" y="363248"/>
          <a:ext cx="1458217" cy="145821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a:p>
      </dsp:txBody>
      <dsp:txXfrm>
        <a:off x="2421727" y="363248"/>
        <a:ext cx="1458217" cy="145821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6AEAD-FFE7-4ADE-A575-376C9D8B43CE}"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6AEAD-FFE7-4ADE-A575-376C9D8B43CE}"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6AEAD-FFE7-4ADE-A575-376C9D8B43CE}" type="datetimeFigureOut">
              <a:rPr lang="en-US" smtClean="0"/>
              <a:pPr/>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6AEAD-FFE7-4ADE-A575-376C9D8B43CE}" type="datetimeFigureOut">
              <a:rPr lang="en-US" smtClean="0"/>
              <a:pPr/>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6AEAD-FFE7-4ADE-A575-376C9D8B43CE}" type="datetimeFigureOut">
              <a:rPr lang="en-US" smtClean="0"/>
              <a:pPr/>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AEAD-FFE7-4ADE-A575-376C9D8B43CE}" type="datetimeFigureOut">
              <a:rPr lang="en-US" smtClean="0"/>
              <a:pPr/>
              <a:t>6/8/2019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9DA4B-47E3-4B1C-BAA5-0E203E8E0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3h56.gif"/>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Today: MONEY &amp; Offering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10" name="Rectangle 9"/>
          <p:cNvSpPr/>
          <p:nvPr/>
        </p:nvSpPr>
        <p:spPr>
          <a:xfrm>
            <a:off x="0" y="0"/>
            <a:ext cx="9144000" cy="5867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rPr>
              <a:t> </a:t>
            </a:r>
          </a:p>
          <a:p>
            <a:pPr algn="ctr"/>
            <a:r>
              <a:rPr lang="zh-CN" altLang="en-US" sz="96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rPr>
              <a:t>基督徒的</a:t>
            </a:r>
            <a:endParaRPr lang="en-US" altLang="zh-CN" sz="96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endParaRPr>
          </a:p>
          <a:p>
            <a:pPr algn="ctr"/>
            <a:r>
              <a:rPr lang="zh-CN" altLang="en-US" sz="96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rPr>
              <a:t>金钱奉献观</a:t>
            </a:r>
            <a:endParaRPr lang="en-US" sz="96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6172200" y="0"/>
            <a:ext cx="29718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lvl="0"/>
            <a:r>
              <a:rPr lang="en-US" dirty="0" smtClean="0"/>
              <a:t>In 1</a:t>
            </a:r>
            <a:r>
              <a:rPr lang="en-US" baseline="30000" dirty="0" smtClean="0"/>
              <a:t>st</a:t>
            </a:r>
            <a:r>
              <a:rPr lang="en-US" dirty="0" smtClean="0"/>
              <a:t> Chronicles 29:9, </a:t>
            </a:r>
          </a:p>
          <a:p>
            <a:pPr lvl="0"/>
            <a:r>
              <a:rPr lang="en-US" dirty="0" smtClean="0"/>
              <a:t>King David announced that he wanted to collect money to build a temple to God. </a:t>
            </a:r>
          </a:p>
          <a:p>
            <a:pPr lvl="0"/>
            <a:r>
              <a:rPr lang="en-US" dirty="0" smtClean="0"/>
              <a:t>The people gave </a:t>
            </a:r>
            <a:r>
              <a:rPr lang="en-US" b="1" dirty="0" smtClean="0">
                <a:solidFill>
                  <a:srgbClr val="C00000"/>
                </a:solidFill>
              </a:rPr>
              <a:t>voluntarily, joyously and abundantly.  </a:t>
            </a:r>
            <a:r>
              <a:rPr lang="en-US" dirty="0" smtClean="0"/>
              <a:t>Voluntary giving was always just as important to the Jew as the tithe.  </a:t>
            </a:r>
            <a:endParaRPr lang="en-US" dirty="0"/>
          </a:p>
        </p:txBody>
      </p:sp>
      <p:sp>
        <p:nvSpPr>
          <p:cNvPr id="7" name="Rectangle 6"/>
          <p:cNvSpPr/>
          <p:nvPr/>
        </p:nvSpPr>
        <p:spPr>
          <a:xfrm>
            <a:off x="0" y="2286000"/>
            <a:ext cx="61722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pPr marL="342900" indent="-222250"/>
            <a:r>
              <a:rPr lang="zh-CN" altLang="en-US" sz="2400" b="1" dirty="0" smtClean="0">
                <a:effectLst>
                  <a:outerShdw blurRad="38100" dist="38100" dir="2700000" algn="tl">
                    <a:srgbClr val="000000">
                      <a:alpha val="43137"/>
                    </a:srgbClr>
                  </a:outerShdw>
                </a:effectLst>
                <a:latin typeface="Arial Narrow" pitchFamily="34" charset="0"/>
              </a:rPr>
              <a:t>圣殿税</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TEMPLE TAX</a:t>
            </a:r>
            <a:endParaRPr lang="en-US" dirty="0" smtClean="0"/>
          </a:p>
        </p:txBody>
      </p:sp>
      <p:sp>
        <p:nvSpPr>
          <p:cNvPr id="8" name="Rectangle 7"/>
          <p:cNvSpPr/>
          <p:nvPr/>
        </p:nvSpPr>
        <p:spPr>
          <a:xfrm>
            <a:off x="0" y="762000"/>
            <a:ext cx="6172200" cy="762000"/>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marL="342900" indent="-222250"/>
            <a:r>
              <a:rPr lang="zh-CN" altLang="zh-CN" sz="2400" dirty="0" smtClean="0"/>
              <a:t>节日十一税</a:t>
            </a:r>
            <a:r>
              <a:rPr lang="en-US" altLang="zh-CN" sz="2400" dirty="0" smtClean="0"/>
              <a:t> </a:t>
            </a:r>
            <a:r>
              <a:rPr lang="zh-CN" altLang="en-US" sz="2400" dirty="0" smtClean="0"/>
              <a:t>（</a:t>
            </a:r>
            <a:r>
              <a:rPr lang="zh-CN" altLang="zh-CN" sz="2400" dirty="0" smtClean="0"/>
              <a:t>申</a:t>
            </a:r>
            <a:r>
              <a:rPr lang="en-US" altLang="zh-CN" sz="2400" dirty="0" smtClean="0"/>
              <a:t>12:16-17</a:t>
            </a:r>
            <a:r>
              <a:rPr lang="zh-CN" altLang="en-US" sz="2400" dirty="0" smtClean="0"/>
              <a:t>）</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FESTIVAL TITHE 10%  (Deut. 12:16-17)</a:t>
            </a:r>
            <a:endParaRPr lang="en-US" dirty="0" smtClean="0"/>
          </a:p>
        </p:txBody>
      </p:sp>
      <p:sp>
        <p:nvSpPr>
          <p:cNvPr id="11" name="Rectangle 10"/>
          <p:cNvSpPr/>
          <p:nvPr/>
        </p:nvSpPr>
        <p:spPr>
          <a:xfrm>
            <a:off x="0" y="1524000"/>
            <a:ext cx="6172200" cy="762000"/>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342900" indent="-222250"/>
            <a:r>
              <a:rPr lang="zh-CN" altLang="zh-CN" sz="2400" dirty="0" smtClean="0"/>
              <a:t>贫穷十一税</a:t>
            </a:r>
            <a:r>
              <a:rPr lang="en-US" altLang="zh-CN" sz="2400" dirty="0" smtClean="0"/>
              <a:t>   </a:t>
            </a:r>
            <a:r>
              <a:rPr lang="zh-CN" altLang="en-US" sz="2400" dirty="0" smtClean="0"/>
              <a:t>（申</a:t>
            </a:r>
            <a:r>
              <a:rPr lang="en-US" altLang="zh-CN" sz="2400" b="1" dirty="0" smtClean="0">
                <a:effectLst>
                  <a:outerShdw blurRad="38100" dist="38100" dir="2700000" algn="tl">
                    <a:srgbClr val="000000">
                      <a:alpha val="43137"/>
                    </a:srgbClr>
                  </a:outerShdw>
                </a:effectLst>
                <a:latin typeface="Arial Narrow" pitchFamily="34" charset="0"/>
              </a:rPr>
              <a:t>14:28-2</a:t>
            </a:r>
            <a:r>
              <a:rPr lang="zh-CN" altLang="en-US" sz="2400" dirty="0" smtClean="0"/>
              <a:t>）</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POOR  TITHE 10%  (Deut. 14:28-29)</a:t>
            </a:r>
            <a:endParaRPr lang="en-US" dirty="0" smtClean="0"/>
          </a:p>
        </p:txBody>
      </p:sp>
      <p:sp>
        <p:nvSpPr>
          <p:cNvPr id="12" name="Rectangle 11"/>
          <p:cNvSpPr/>
          <p:nvPr/>
        </p:nvSpPr>
        <p:spPr>
          <a:xfrm>
            <a:off x="0" y="3048000"/>
            <a:ext cx="6172200"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marL="342900" indent="-222250"/>
            <a:r>
              <a:rPr lang="zh-CN" altLang="en-US" sz="2400" b="1" dirty="0" smtClean="0">
                <a:effectLst>
                  <a:outerShdw blurRad="38100" dist="38100" dir="2700000" algn="tl">
                    <a:srgbClr val="000000">
                      <a:alpha val="43137"/>
                    </a:srgbClr>
                  </a:outerShdw>
                </a:effectLst>
                <a:latin typeface="Arial Narrow" pitchFamily="34" charset="0"/>
              </a:rPr>
              <a:t>遗留些庄稼</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LEAVE SOME CROPS</a:t>
            </a:r>
            <a:endParaRPr lang="en-US" dirty="0" smtClean="0"/>
          </a:p>
        </p:txBody>
      </p:sp>
      <p:sp>
        <p:nvSpPr>
          <p:cNvPr id="13" name="Rectangle 12"/>
          <p:cNvSpPr/>
          <p:nvPr/>
        </p:nvSpPr>
        <p:spPr>
          <a:xfrm>
            <a:off x="0" y="3810000"/>
            <a:ext cx="61722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marL="342900" indent="-222250"/>
            <a:r>
              <a:rPr lang="zh-CN" altLang="en-US" sz="2400" b="1" dirty="0" smtClean="0">
                <a:effectLst>
                  <a:outerShdw blurRad="38100" dist="38100" dir="2700000" algn="tl">
                    <a:srgbClr val="000000">
                      <a:alpha val="43137"/>
                    </a:srgbClr>
                  </a:outerShdw>
                </a:effectLst>
                <a:latin typeface="Arial Narrow" pitchFamily="34" charset="0"/>
              </a:rPr>
              <a:t>自愿礼物和奉献（民</a:t>
            </a:r>
            <a:r>
              <a:rPr lang="en-US" altLang="zh-CN" sz="2400" b="1" dirty="0" smtClean="0">
                <a:effectLst>
                  <a:outerShdw blurRad="38100" dist="38100" dir="2700000" algn="tl">
                    <a:srgbClr val="000000">
                      <a:alpha val="43137"/>
                    </a:srgbClr>
                  </a:outerShdw>
                </a:effectLst>
                <a:latin typeface="Arial Narrow" pitchFamily="34" charset="0"/>
              </a:rPr>
              <a:t>18</a:t>
            </a:r>
            <a:r>
              <a:rPr lang="zh-CN" altLang="en-US" sz="2400" b="1" dirty="0" smtClean="0">
                <a:effectLst>
                  <a:outerShdw blurRad="38100" dist="38100" dir="2700000" algn="tl">
                    <a:srgbClr val="000000">
                      <a:alpha val="43137"/>
                    </a:srgbClr>
                  </a:outerShdw>
                </a:effectLst>
                <a:latin typeface="Arial Narrow" pitchFamily="34" charset="0"/>
              </a:rPr>
              <a:t>）</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FREEWILL GIFTS &amp; OFFERINGS (Num 18)</a:t>
            </a:r>
            <a:endParaRPr lang="en-US" dirty="0" smtClean="0"/>
          </a:p>
        </p:txBody>
      </p:sp>
      <p:sp>
        <p:nvSpPr>
          <p:cNvPr id="14" name="Rectangle 13"/>
          <p:cNvSpPr/>
          <p:nvPr/>
        </p:nvSpPr>
        <p:spPr>
          <a:xfrm>
            <a:off x="457200" y="4572000"/>
            <a:ext cx="57150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marL="342900" indent="-222250"/>
            <a:r>
              <a:rPr lang="zh-CN" altLang="en-US" sz="2400" b="1" dirty="0" smtClean="0">
                <a:effectLst>
                  <a:outerShdw blurRad="38100" dist="38100" dir="2700000" algn="tl">
                    <a:srgbClr val="000000">
                      <a:alpha val="43137"/>
                    </a:srgbClr>
                  </a:outerShdw>
                </a:effectLst>
                <a:latin typeface="Arial Narrow" pitchFamily="34" charset="0"/>
              </a:rPr>
              <a:t>所罗门王的榜样</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 King Solomon’s example </a:t>
            </a:r>
            <a:endParaRPr lang="en-US" dirty="0" smtClean="0"/>
          </a:p>
        </p:txBody>
      </p:sp>
      <p:sp>
        <p:nvSpPr>
          <p:cNvPr id="15" name="Rectangle 14"/>
          <p:cNvSpPr/>
          <p:nvPr/>
        </p:nvSpPr>
        <p:spPr>
          <a:xfrm>
            <a:off x="457200" y="5334000"/>
            <a:ext cx="57150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marL="342900" indent="-222250"/>
            <a:r>
              <a:rPr lang="zh-CN" altLang="en-US" sz="2400" b="1" dirty="0" smtClean="0">
                <a:effectLst>
                  <a:outerShdw blurRad="38100" dist="38100" dir="2700000" algn="tl">
                    <a:srgbClr val="000000">
                      <a:alpha val="43137"/>
                    </a:srgbClr>
                  </a:outerShdw>
                </a:effectLst>
                <a:latin typeface="Arial Narrow" pitchFamily="34" charset="0"/>
              </a:rPr>
              <a:t>摩西的榜样</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 Moses’ Example</a:t>
            </a:r>
            <a:endParaRPr lang="en-US" dirty="0" smtClean="0"/>
          </a:p>
        </p:txBody>
      </p:sp>
      <p:sp>
        <p:nvSpPr>
          <p:cNvPr id="17" name="Rectangle 16"/>
          <p:cNvSpPr/>
          <p:nvPr/>
        </p:nvSpPr>
        <p:spPr>
          <a:xfrm>
            <a:off x="457200" y="6096000"/>
            <a:ext cx="57150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marL="342900" indent="-222250"/>
            <a:r>
              <a:rPr lang="zh-CN" altLang="en-US" sz="2400" b="1" dirty="0" smtClean="0">
                <a:effectLst>
                  <a:outerShdw blurRad="38100" dist="38100" dir="2700000" algn="tl">
                    <a:srgbClr val="000000">
                      <a:alpha val="43137"/>
                    </a:srgbClr>
                  </a:outerShdw>
                </a:effectLst>
                <a:latin typeface="Arial Narrow" pitchFamily="34" charset="0"/>
              </a:rPr>
              <a:t>大卫的榜样</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 David’s Example</a:t>
            </a:r>
            <a:endParaRPr lang="en-US" dirty="0" smtClean="0"/>
          </a:p>
        </p:txBody>
      </p:sp>
      <p:sp>
        <p:nvSpPr>
          <p:cNvPr id="18" name="Rectangle 17"/>
          <p:cNvSpPr/>
          <p:nvPr/>
        </p:nvSpPr>
        <p:spPr>
          <a:xfrm>
            <a:off x="0" y="0"/>
            <a:ext cx="6172200" cy="762000"/>
          </a:xfrm>
          <a:prstGeom prst="rect">
            <a:avLst/>
          </a:prstGeom>
        </p:spPr>
        <p:style>
          <a:lnRef idx="0">
            <a:schemeClr val="accent2"/>
          </a:lnRef>
          <a:fillRef idx="3">
            <a:schemeClr val="accent2"/>
          </a:fillRef>
          <a:effectRef idx="3">
            <a:schemeClr val="accent2"/>
          </a:effectRef>
          <a:fontRef idx="minor">
            <a:schemeClr val="lt1"/>
          </a:fontRef>
        </p:style>
        <p:txBody>
          <a:bodyPr rtlCol="0" anchor="t"/>
          <a:lstStyle/>
          <a:p>
            <a:pPr marL="342900" indent="-222250"/>
            <a:r>
              <a:rPr lang="zh-CN" altLang="zh-CN" sz="2400" dirty="0" smtClean="0"/>
              <a:t>祭司十一税</a:t>
            </a:r>
            <a:r>
              <a:rPr lang="en-US" altLang="zh-CN" sz="2400" dirty="0" smtClean="0"/>
              <a:t> </a:t>
            </a:r>
            <a:r>
              <a:rPr lang="zh-CN" altLang="en-US" sz="2400" dirty="0" smtClean="0"/>
              <a:t>（利</a:t>
            </a:r>
            <a:r>
              <a:rPr lang="en-US" altLang="zh-CN" sz="2400" b="1" dirty="0" smtClean="0">
                <a:effectLst>
                  <a:outerShdw blurRad="38100" dist="38100" dir="2700000" algn="tl">
                    <a:srgbClr val="000000">
                      <a:alpha val="43137"/>
                    </a:srgbClr>
                  </a:outerShdw>
                </a:effectLst>
                <a:latin typeface="Arial Narrow" pitchFamily="34" charset="0"/>
              </a:rPr>
              <a:t>27:30-3</a:t>
            </a:r>
            <a:r>
              <a:rPr lang="zh-CN" altLang="en-US" sz="2400" dirty="0" smtClean="0"/>
              <a:t>）</a:t>
            </a:r>
            <a:endParaRPr lang="en-US" sz="2400" b="1" dirty="0" smtClean="0">
              <a:effectLst>
                <a:outerShdw blurRad="38100" dist="38100" dir="2700000" algn="tl">
                  <a:srgbClr val="000000">
                    <a:alpha val="43137"/>
                  </a:srgbClr>
                </a:outerShdw>
              </a:effectLst>
              <a:latin typeface="Arial Narrow" pitchFamily="34" charset="0"/>
            </a:endParaRPr>
          </a:p>
          <a:p>
            <a:pPr marL="800100" lvl="1" indent="-342900"/>
            <a:r>
              <a:rPr lang="en-US" b="1" dirty="0" smtClean="0">
                <a:effectLst>
                  <a:outerShdw blurRad="38100" dist="38100" dir="2700000" algn="tl">
                    <a:srgbClr val="000000">
                      <a:alpha val="43137"/>
                    </a:srgbClr>
                  </a:outerShdw>
                </a:effectLst>
                <a:latin typeface="Arial Narrow" pitchFamily="34" charset="0"/>
              </a:rPr>
              <a:t>PRIESTS TITHE 10%  (Lev. 27:30-32)</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marL="342900" indent="-222250"/>
            <a:r>
              <a:rPr lang="zh-CN" altLang="zh-CN" sz="4400" dirty="0" smtClean="0">
                <a:solidFill>
                  <a:srgbClr val="FFFF00"/>
                </a:solidFill>
              </a:rPr>
              <a:t>总的来说</a:t>
            </a:r>
            <a:r>
              <a:rPr lang="en-US" altLang="zh-CN" sz="4400" dirty="0" smtClean="0">
                <a:solidFill>
                  <a:srgbClr val="FFFF00"/>
                </a:solidFill>
              </a:rPr>
              <a:t>,</a:t>
            </a:r>
            <a:r>
              <a:rPr lang="zh-CN" altLang="zh-CN" sz="4400" dirty="0" smtClean="0">
                <a:solidFill>
                  <a:srgbClr val="FFFF00"/>
                </a:solidFill>
              </a:rPr>
              <a:t>一个普通以色列人每年要奉献的收入比例在</a:t>
            </a:r>
            <a:r>
              <a:rPr lang="en-US" altLang="zh-CN" sz="4400" dirty="0" smtClean="0">
                <a:solidFill>
                  <a:srgbClr val="FFFF00"/>
                </a:solidFill>
              </a:rPr>
              <a:t>23%</a:t>
            </a:r>
            <a:r>
              <a:rPr lang="zh-CN" altLang="zh-CN" sz="4400" dirty="0" smtClean="0">
                <a:solidFill>
                  <a:srgbClr val="FFFF00"/>
                </a:solidFill>
              </a:rPr>
              <a:t>到</a:t>
            </a:r>
            <a:r>
              <a:rPr lang="en-US" altLang="zh-CN" sz="4400" dirty="0" smtClean="0">
                <a:solidFill>
                  <a:srgbClr val="FFFF00"/>
                </a:solidFill>
              </a:rPr>
              <a:t>33%</a:t>
            </a:r>
            <a:r>
              <a:rPr lang="zh-CN" altLang="zh-CN" sz="4400" dirty="0" smtClean="0">
                <a:solidFill>
                  <a:srgbClr val="FFFF00"/>
                </a:solidFill>
              </a:rPr>
              <a:t>之间</a:t>
            </a:r>
            <a:endParaRPr lang="en-US" sz="4400" b="1" dirty="0" smtClean="0">
              <a:solidFill>
                <a:srgbClr val="FFFF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endParaRPr lang="en-US" altLang="zh-CN" sz="2000" dirty="0" smtClean="0">
              <a:solidFill>
                <a:srgbClr val="FFFF00"/>
              </a:solidFill>
            </a:endParaRPr>
          </a:p>
          <a:p>
            <a:pPr lvl="1">
              <a:buFont typeface="Arial" pitchFamily="34" charset="0"/>
              <a:buChar char="•"/>
            </a:pPr>
            <a:r>
              <a:rPr lang="zh-CN" altLang="en-US" sz="3200" b="1" dirty="0" smtClean="0">
                <a:solidFill>
                  <a:srgbClr val="FFFF00"/>
                </a:solidFill>
              </a:rPr>
              <a:t>这类似于他们国家的纳税方式</a:t>
            </a:r>
            <a:r>
              <a:rPr lang="en-US" sz="3200" b="1" dirty="0" smtClean="0">
                <a:solidFill>
                  <a:srgbClr val="FFFF00"/>
                </a:solidFill>
              </a:rPr>
              <a:t> </a:t>
            </a:r>
          </a:p>
          <a:p>
            <a:pPr lvl="1">
              <a:buFont typeface="Arial" pitchFamily="34" charset="0"/>
              <a:buChar char="•"/>
            </a:pPr>
            <a:r>
              <a:rPr lang="en-US" sz="2000" dirty="0" smtClean="0"/>
              <a:t>Keep the nation running, develop a welfare system and support the priestly tribe</a:t>
            </a:r>
          </a:p>
          <a:p>
            <a:pPr lvl="1">
              <a:buFont typeface="Arial" pitchFamily="34" charset="0"/>
              <a:buChar char="•"/>
            </a:pPr>
            <a:r>
              <a:rPr lang="en-US" sz="2000" dirty="0" smtClean="0"/>
              <a:t>Today, we are to pay our taxes, not to the church, but to the government because we are no longer living under a theocracy. The New Testament writers did, however, command us to pay our taxes to the government regardless of how godless or evil that government becomes (Romans 13:1-7). At the time Paul wrote this, the evil Nero was killing Christians by the thousands. If we do not pay our taxes, we are not only disobeying men, but God. </a:t>
            </a:r>
          </a:p>
          <a:p>
            <a:pPr lvl="1">
              <a:buFont typeface="Arial" pitchFamily="34" charset="0"/>
              <a:buChar char="•"/>
            </a:pPr>
            <a:r>
              <a:rPr lang="zh-CN" altLang="en-US" sz="2800" b="1" dirty="0" smtClean="0">
                <a:solidFill>
                  <a:srgbClr val="FFFF00"/>
                </a:solidFill>
              </a:rPr>
              <a:t>耶路撒冷在公义七十年被毁后，这个十一奉献的制度也就终结了。</a:t>
            </a:r>
            <a:endParaRPr lang="en-US" sz="2800" b="1" dirty="0" smtClean="0">
              <a:solidFill>
                <a:srgbClr val="FFFF00"/>
              </a:solidFill>
            </a:endParaRPr>
          </a:p>
          <a:p>
            <a:pPr lvl="1">
              <a:buFont typeface="Arial" pitchFamily="34" charset="0"/>
              <a:buChar char="•"/>
            </a:pPr>
            <a:r>
              <a:rPr lang="en-US" sz="2400" b="1" dirty="0" smtClean="0">
                <a:solidFill>
                  <a:srgbClr val="00CC00"/>
                </a:solidFill>
              </a:rPr>
              <a:t> </a:t>
            </a:r>
            <a:r>
              <a:rPr lang="zh-CN" altLang="en-US" sz="2400" b="1" dirty="0" smtClean="0">
                <a:solidFill>
                  <a:srgbClr val="00CC00"/>
                </a:solidFill>
              </a:rPr>
              <a:t>新约圣经并未要求教会或基督徒“十一奉献”，但的确要求所有基督徒慷慨地奉献，从而有充分的资金支付牧师的工资，维持和发展教会和事工。</a:t>
            </a:r>
            <a:endParaRPr lang="en-US" sz="2400" b="1" dirty="0" smtClean="0">
              <a:solidFill>
                <a:srgbClr val="00CC00"/>
              </a:solidFill>
            </a:endParaRPr>
          </a:p>
          <a:p>
            <a:pPr marL="800100" lvl="1" indent="-342900"/>
            <a:endParaRPr lang="en-US" b="1" dirty="0" smtClean="0">
              <a:effectLst>
                <a:outerShdw blurRad="38100" dist="38100" dir="2700000" algn="tl">
                  <a:srgbClr val="000000">
                    <a:alpha val="43137"/>
                  </a:srgbClr>
                </a:outerShdw>
              </a:effectLst>
              <a:latin typeface="Arial Narrow" pitchFamily="34" charset="0"/>
            </a:endParaRPr>
          </a:p>
          <a:p>
            <a:pPr marL="800100" lvl="1" indent="-34290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600200" y="228600"/>
            <a:ext cx="75438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教导</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十一奉献</a:t>
            </a:r>
            <a:r>
              <a:rPr lang="en-US" altLang="zh-CN"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局限</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Rectangle 6"/>
          <p:cNvSpPr/>
          <p:nvPr/>
        </p:nvSpPr>
        <p:spPr>
          <a:xfrm>
            <a:off x="0" y="1600200"/>
            <a:ext cx="9144000" cy="52578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342900" indent="-342900"/>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律法主义</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800" b="1" dirty="0" smtClean="0">
                <a:effectLst>
                  <a:outerShdw blurRad="38100" dist="38100" dir="2700000" algn="tl">
                    <a:srgbClr val="000000">
                      <a:alpha val="43137"/>
                    </a:srgbClr>
                  </a:outerShdw>
                </a:effectLst>
                <a:latin typeface="Arial Narrow" pitchFamily="34" charset="0"/>
              </a:rPr>
              <a:t>将犹太律法应用在基督徒身上会产生一系列问题。我们不得不问</a:t>
            </a:r>
            <a:r>
              <a:rPr lang="en-US" altLang="zh-CN" sz="2800" b="1" dirty="0" smtClean="0">
                <a:effectLst>
                  <a:outerShdw blurRad="38100" dist="38100" dir="2700000" algn="tl">
                    <a:srgbClr val="000000">
                      <a:alpha val="43137"/>
                    </a:srgbClr>
                  </a:outerShdw>
                </a:effectLst>
                <a:latin typeface="Arial Narrow" pitchFamily="34" charset="0"/>
              </a:rPr>
              <a:t>: “</a:t>
            </a:r>
            <a:r>
              <a:rPr lang="zh-CN" altLang="en-US" sz="2800" b="1" dirty="0" smtClean="0">
                <a:effectLst>
                  <a:outerShdw blurRad="38100" dist="38100" dir="2700000" algn="tl">
                    <a:srgbClr val="000000">
                      <a:alpha val="43137"/>
                    </a:srgbClr>
                  </a:outerShdw>
                </a:effectLst>
                <a:latin typeface="Arial Narrow" pitchFamily="34" charset="0"/>
              </a:rPr>
              <a:t>我们该在哪里划界限呢？为什么我们光接受这一条而拒绝其它的律法呢？</a:t>
            </a:r>
            <a:r>
              <a:rPr lang="en-US" altLang="zh-CN" sz="2800" b="1" dirty="0" smtClean="0">
                <a:effectLst>
                  <a:outerShdw blurRad="38100" dist="38100" dir="2700000" algn="tl">
                    <a:srgbClr val="000000">
                      <a:alpha val="43137"/>
                    </a:srgbClr>
                  </a:outerShdw>
                </a:effectLst>
                <a:latin typeface="Arial Narrow" pitchFamily="34" charset="0"/>
              </a:rPr>
              <a:t>”</a:t>
            </a:r>
          </a:p>
          <a:p>
            <a:pPr marL="342900" indent="-342900"/>
            <a:endParaRPr lang="en-US" altLang="zh-CN" sz="900" b="1" dirty="0" smtClean="0">
              <a:effectLst>
                <a:outerShdw blurRad="38100" dist="38100" dir="2700000" algn="tl">
                  <a:srgbClr val="000000">
                    <a:alpha val="43137"/>
                  </a:srgbClr>
                </a:outerShdw>
              </a:effectLst>
              <a:latin typeface="Arial Narrow" pitchFamily="34" charset="0"/>
            </a:endParaRPr>
          </a:p>
          <a:p>
            <a:pPr marL="342900" indent="-342900"/>
            <a:r>
              <a:rPr lang="zh-CN" altLang="zh-CN" sz="2800" b="1" u="sng" dirty="0" smtClean="0">
                <a:solidFill>
                  <a:srgbClr val="C00000"/>
                </a:solidFill>
              </a:rPr>
              <a:t>可能导致教会的奉献不足</a:t>
            </a:r>
            <a:r>
              <a:rPr lang="zh-CN" altLang="en-US" sz="2800" b="1" dirty="0" smtClean="0">
                <a:solidFill>
                  <a:srgbClr val="C00000"/>
                </a:solidFill>
              </a:rPr>
              <a:t>：</a:t>
            </a:r>
            <a:r>
              <a:rPr lang="zh-CN" altLang="en-US" sz="2800" b="1" dirty="0" smtClean="0">
                <a:effectLst>
                  <a:outerShdw blurRad="38100" dist="38100" dir="2700000" algn="tl">
                    <a:srgbClr val="000000">
                      <a:alpha val="43137"/>
                    </a:srgbClr>
                  </a:outerShdw>
                </a:effectLst>
                <a:latin typeface="Arial Narrow" pitchFamily="34" charset="0"/>
              </a:rPr>
              <a:t>在</a:t>
            </a:r>
            <a:r>
              <a:rPr lang="en-US" altLang="zh-CN" sz="2800" b="1" dirty="0" smtClean="0">
                <a:effectLst>
                  <a:outerShdw blurRad="38100" dist="38100" dir="2700000" algn="tl">
                    <a:srgbClr val="000000">
                      <a:alpha val="43137"/>
                    </a:srgbClr>
                  </a:outerShdw>
                </a:effectLst>
                <a:latin typeface="Arial Narrow" pitchFamily="34" charset="0"/>
              </a:rPr>
              <a:t>2000</a:t>
            </a:r>
            <a:r>
              <a:rPr lang="zh-CN" altLang="en-US" sz="2800" b="1" dirty="0" smtClean="0">
                <a:effectLst>
                  <a:outerShdw blurRad="38100" dist="38100" dir="2700000" algn="tl">
                    <a:srgbClr val="000000">
                      <a:alpha val="43137"/>
                    </a:srgbClr>
                  </a:outerShdw>
                </a:effectLst>
                <a:latin typeface="Arial Narrow" pitchFamily="34" charset="0"/>
              </a:rPr>
              <a:t>年</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美国有基督徒机构做了一个跨越宗派的调查</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显示：教导十一奉献的教会收到会众的奉献只有其收入的</a:t>
            </a:r>
            <a:r>
              <a:rPr lang="en-US" altLang="zh-CN" sz="2800" b="1" dirty="0" smtClean="0">
                <a:effectLst>
                  <a:outerShdw blurRad="38100" dist="38100" dir="2700000" algn="tl">
                    <a:srgbClr val="000000">
                      <a:alpha val="43137"/>
                    </a:srgbClr>
                  </a:outerShdw>
                </a:effectLst>
                <a:latin typeface="Arial Narrow" pitchFamily="34" charset="0"/>
              </a:rPr>
              <a:t>2.6%, </a:t>
            </a:r>
            <a:r>
              <a:rPr lang="zh-CN" altLang="en-US" sz="2800" b="1" dirty="0" smtClean="0">
                <a:effectLst>
                  <a:outerShdw blurRad="38100" dist="38100" dir="2700000" algn="tl">
                    <a:srgbClr val="000000">
                      <a:alpha val="43137"/>
                    </a:srgbClr>
                  </a:outerShdw>
                </a:effectLst>
                <a:latin typeface="Arial Narrow" pitchFamily="34" charset="0"/>
              </a:rPr>
              <a:t>而那些允许会众甘心奉献而不是内疚奉献的教会收到的奉献款要多得多。</a:t>
            </a:r>
            <a:endParaRPr lang="en-US" altLang="zh-CN" sz="2800" b="1" dirty="0" smtClean="0">
              <a:effectLst>
                <a:outerShdw blurRad="38100" dist="38100" dir="2700000" algn="tl">
                  <a:srgbClr val="000000">
                    <a:alpha val="43137"/>
                  </a:srgbClr>
                </a:outerShdw>
              </a:effectLst>
              <a:latin typeface="Arial Narrow" pitchFamily="34" charset="0"/>
            </a:endParaRPr>
          </a:p>
          <a:p>
            <a:pPr marL="342900" indent="-342900"/>
            <a:endParaRPr lang="en-US" altLang="zh-CN" sz="2800" b="1" u="sng" dirty="0" smtClean="0">
              <a:solidFill>
                <a:srgbClr val="C00000"/>
              </a:solidFill>
              <a:effectLst>
                <a:outerShdw blurRad="38100" dist="38100" dir="2700000" algn="tl">
                  <a:srgbClr val="000000">
                    <a:alpha val="43137"/>
                  </a:srgbClr>
                </a:outerShdw>
              </a:effectLst>
              <a:latin typeface="Arial Narrow" pitchFamily="34" charset="0"/>
            </a:endParaRPr>
          </a:p>
          <a:p>
            <a:pPr marL="342900" indent="-342900"/>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虚假的所有权</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800" b="1" dirty="0" smtClean="0">
                <a:solidFill>
                  <a:schemeClr val="tx1">
                    <a:lumMod val="75000"/>
                    <a:lumOff val="25000"/>
                  </a:schemeClr>
                </a:solidFill>
                <a:effectLst>
                  <a:outerShdw blurRad="38100" dist="38100" dir="2700000" algn="tl">
                    <a:srgbClr val="000000">
                      <a:alpha val="43137"/>
                    </a:srgbClr>
                  </a:outerShdw>
                </a:effectLst>
                <a:latin typeface="Arial Narrow" pitchFamily="34" charset="0"/>
              </a:rPr>
              <a:t>强调</a:t>
            </a:r>
            <a:r>
              <a:rPr lang="zh-CN" altLang="en-US" sz="2800" b="1" dirty="0" smtClean="0">
                <a:effectLst>
                  <a:outerShdw blurRad="38100" dist="38100" dir="2700000" algn="tl">
                    <a:srgbClr val="000000">
                      <a:alpha val="43137"/>
                    </a:srgbClr>
                  </a:outerShdw>
                </a:effectLst>
                <a:latin typeface="Arial Narrow" pitchFamily="34" charset="0"/>
              </a:rPr>
              <a:t>十一奉献的最大的危险是给基督徒一个错误的想法</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认为只要给了教会十分之一，其余的就全归自己了。根据</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圣经</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，这种想法是不正确的。</a:t>
            </a:r>
            <a:endParaRPr lang="en-US" altLang="zh-CN" sz="2800" b="1" dirty="0" smtClean="0">
              <a:effectLst>
                <a:outerShdw blurRad="38100" dist="38100" dir="2700000" algn="tl">
                  <a:srgbClr val="000000">
                    <a:alpha val="43137"/>
                  </a:srgbClr>
                </a:outerShdw>
              </a:effectLst>
              <a:latin typeface="Arial Narrow" pitchFamily="34" charset="0"/>
            </a:endParaRPr>
          </a:p>
          <a:p>
            <a:pPr marL="342900" indent="-342900"/>
            <a:endParaRPr lang="en-US" altLang="zh-CN" sz="2800" b="1" dirty="0" smtClean="0">
              <a:effectLst>
                <a:outerShdw blurRad="38100" dist="38100" dir="2700000" algn="tl">
                  <a:srgbClr val="000000">
                    <a:alpha val="43137"/>
                  </a:srgbClr>
                </a:outerShdw>
              </a:effectLst>
              <a:latin typeface="Arial Narrow" pitchFamily="34" charset="0"/>
            </a:endParaRPr>
          </a:p>
          <a:p>
            <a:pPr marL="342900" indent="-342900"/>
            <a:endParaRPr lang="en-US" sz="2800" b="1" u="sng" dirty="0" smtClean="0">
              <a:effectLst>
                <a:outerShdw blurRad="38100" dist="38100" dir="2700000" algn="tl">
                  <a:srgbClr val="000000">
                    <a:alpha val="43137"/>
                  </a:srgbClr>
                </a:outerShdw>
              </a:effectLst>
              <a:latin typeface="Arial Narrow" pitchFamily="34" charset="0"/>
            </a:endParaRPr>
          </a:p>
        </p:txBody>
      </p:sp>
      <p:pic>
        <p:nvPicPr>
          <p:cNvPr id="76804" name="Picture 4" descr="http://multihatpastor.files.wordpress.com/2011/03/judge.jpg"/>
          <p:cNvPicPr>
            <a:picLocks noChangeAspect="1" noChangeArrowheads="1"/>
          </p:cNvPicPr>
          <p:nvPr/>
        </p:nvPicPr>
        <p:blipFill>
          <a:blip r:embed="rId2" cstate="print"/>
          <a:srcRect/>
          <a:stretch>
            <a:fillRect/>
          </a:stretch>
        </p:blipFill>
        <p:spPr bwMode="auto">
          <a:xfrm>
            <a:off x="0" y="0"/>
            <a:ext cx="2057400" cy="154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HOW MUCH SHOULD I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6000" b="1" dirty="0" smtClean="0">
                <a:solidFill>
                  <a:srgbClr val="FF0000"/>
                </a:solidFill>
                <a:effectLst>
                  <a:outerShdw blurRad="38100" dist="38100" dir="2700000" algn="tl">
                    <a:srgbClr val="000000">
                      <a:alpha val="43137"/>
                    </a:srgbClr>
                  </a:outerShdw>
                </a:effectLst>
                <a:latin typeface="Arial Narrow" pitchFamily="34" charset="0"/>
              </a:rPr>
              <a:t>百分百所有权的原则</a:t>
            </a:r>
            <a:endParaRPr lang="en-US" altLang="zh-CN" sz="6000" b="1" dirty="0">
              <a:ln w="18415" cmpd="sng">
                <a:noFill/>
                <a:prstDash val="solid"/>
              </a:ln>
              <a:solidFill>
                <a:srgbClr val="FF0000"/>
              </a:solidFill>
              <a:effectLst>
                <a:outerShdw blurRad="63500" dir="3600000" algn="tl" rotWithShape="0">
                  <a:srgbClr val="000000">
                    <a:alpha val="70000"/>
                  </a:srgbClr>
                </a:outerShdw>
              </a:effectLst>
            </a:endParaRPr>
          </a:p>
        </p:txBody>
      </p:sp>
      <p:sp>
        <p:nvSpPr>
          <p:cNvPr id="5" name="TextBox 4"/>
          <p:cNvSpPr txBox="1"/>
          <p:nvPr/>
        </p:nvSpPr>
        <p:spPr>
          <a:xfrm>
            <a:off x="0" y="1371600"/>
            <a:ext cx="8915400" cy="3801041"/>
          </a:xfrm>
          <a:prstGeom prst="rect">
            <a:avLst/>
          </a:prstGeom>
          <a:noFill/>
        </p:spPr>
        <p:txBody>
          <a:bodyPr wrap="square" rtlCol="0">
            <a:spAutoFit/>
          </a:bodyPr>
          <a:lstStyle/>
          <a:p>
            <a:pPr marL="120650" indent="-3175"/>
            <a:endParaRPr lang="en-US" altLang="zh-CN" sz="1600" b="1" dirty="0" smtClean="0">
              <a:solidFill>
                <a:srgbClr val="C00000"/>
              </a:solidFill>
              <a:effectLst>
                <a:outerShdw blurRad="38100" dist="38100" dir="2700000" algn="tl">
                  <a:srgbClr val="000000">
                    <a:alpha val="43137"/>
                  </a:srgbClr>
                </a:outerShdw>
              </a:effectLst>
              <a:latin typeface="Arial Narrow" pitchFamily="34" charset="0"/>
            </a:endParaRPr>
          </a:p>
          <a:p>
            <a:pPr marL="120650" indent="-3175">
              <a:buFont typeface="Arial" pitchFamily="34" charset="0"/>
              <a:buChar char="•"/>
            </a:pP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神百分之百拥有一切</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我们 </a:t>
            </a:r>
            <a:endParaRPr lang="en-US" altLang="zh-CN" sz="5400" b="1" dirty="0" smtClean="0">
              <a:solidFill>
                <a:srgbClr val="C00000"/>
              </a:solidFill>
              <a:effectLst>
                <a:outerShdw blurRad="38100" dist="38100" dir="2700000" algn="tl">
                  <a:srgbClr val="000000">
                    <a:alpha val="43137"/>
                  </a:srgbClr>
                </a:outerShdw>
              </a:effectLst>
              <a:latin typeface="Arial Narrow" pitchFamily="34" charset="0"/>
            </a:endParaRPr>
          </a:p>
          <a:p>
            <a:pPr marL="120650" indent="-3175"/>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只是照管祂的资源的管家。</a:t>
            </a:r>
            <a:endParaRPr lang="en-US" altLang="zh-CN" sz="1200" b="1" dirty="0" smtClean="0">
              <a:solidFill>
                <a:srgbClr val="C00000"/>
              </a:solidFill>
              <a:effectLst>
                <a:outerShdw blurRad="38100" dist="38100" dir="2700000" algn="tl">
                  <a:srgbClr val="000000">
                    <a:alpha val="43137"/>
                  </a:srgbClr>
                </a:outerShdw>
              </a:effectLst>
              <a:latin typeface="Arial Narrow" pitchFamily="34" charset="0"/>
            </a:endParaRPr>
          </a:p>
          <a:p>
            <a:pPr marL="120650" indent="-3175"/>
            <a:endParaRPr lang="en-US" altLang="zh-CN" sz="900" b="1" dirty="0" smtClean="0">
              <a:solidFill>
                <a:srgbClr val="C00000"/>
              </a:solidFill>
              <a:effectLst>
                <a:outerShdw blurRad="38100" dist="38100" dir="2700000" algn="tl">
                  <a:srgbClr val="000000">
                    <a:alpha val="43137"/>
                  </a:srgbClr>
                </a:outerShdw>
              </a:effectLst>
              <a:latin typeface="Arial Narrow" pitchFamily="34" charset="0"/>
            </a:endParaRPr>
          </a:p>
          <a:p>
            <a:pPr marL="120650" indent="-3175">
              <a:buFont typeface="Arial" pitchFamily="34" charset="0"/>
              <a:buChar char="•"/>
            </a:pP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你的奉献属于上帝，不是     </a:t>
            </a:r>
            <a:endParaRPr lang="en-US" altLang="zh-CN" sz="5400" b="1" dirty="0" smtClean="0">
              <a:solidFill>
                <a:srgbClr val="C00000"/>
              </a:solidFill>
              <a:effectLst>
                <a:outerShdw blurRad="38100" dist="38100" dir="2700000" algn="tl">
                  <a:srgbClr val="000000">
                    <a:alpha val="43137"/>
                  </a:srgbClr>
                </a:outerShdw>
              </a:effectLst>
              <a:latin typeface="Arial Narrow" pitchFamily="34" charset="0"/>
            </a:endParaRPr>
          </a:p>
          <a:p>
            <a:pPr marL="120650" indent="-3175"/>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你给上帝的。</a:t>
            </a:r>
            <a:endParaRPr lang="en-US" sz="5400" b="1" dirty="0" smtClean="0">
              <a:solidFill>
                <a:srgbClr val="C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990600"/>
          </a:xfrm>
          <a:prstGeom prst="rect">
            <a:avLst/>
          </a:prstGeom>
          <a:solidFill>
            <a:schemeClr val="tx1"/>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6000" b="1" dirty="0" smtClean="0">
                <a:solidFill>
                  <a:srgbClr val="FF0000"/>
                </a:solidFill>
              </a:rPr>
              <a:t>百分百所有权原则</a:t>
            </a:r>
            <a:endParaRPr lang="en-US" altLang="zh-CN" sz="6000" b="1" dirty="0">
              <a:solidFill>
                <a:srgbClr val="FF0000"/>
              </a:solidFill>
            </a:endParaRPr>
          </a:p>
        </p:txBody>
      </p:sp>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4. DANGERS OF TEACHING N.T. TITHING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10" name="Rectangle 9"/>
          <p:cNvSpPr/>
          <p:nvPr/>
        </p:nvSpPr>
        <p:spPr>
          <a:xfrm>
            <a:off x="152400" y="990600"/>
            <a:ext cx="8839200" cy="53340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342900" indent="-342900"/>
            <a:endParaRPr lang="en-US" altLang="zh-CN" sz="800" b="1" dirty="0" smtClean="0">
              <a:effectLst>
                <a:outerShdw blurRad="38100" dist="38100" dir="2700000" algn="tl">
                  <a:srgbClr val="000000">
                    <a:alpha val="43137"/>
                  </a:srgbClr>
                </a:outerShdw>
              </a:effectLst>
            </a:endParaRPr>
          </a:p>
          <a:p>
            <a:pPr marL="342900" indent="-342900">
              <a:buFont typeface="Arial" pitchFamily="34" charset="0"/>
              <a:buChar char="•"/>
            </a:pPr>
            <a:r>
              <a:rPr lang="zh-CN" altLang="zh-CN" sz="3200" b="1" dirty="0" smtClean="0">
                <a:effectLst>
                  <a:outerShdw blurRad="38100" dist="38100" dir="2700000" algn="tl">
                    <a:srgbClr val="000000">
                      <a:alpha val="43137"/>
                    </a:srgbClr>
                  </a:outerShdw>
                </a:effectLst>
              </a:rPr>
              <a:t>我们所拥有的一切都属于父神</a:t>
            </a:r>
            <a:r>
              <a:rPr lang="zh-CN" altLang="zh-CN" sz="2000" b="1" dirty="0" smtClean="0">
                <a:effectLst>
                  <a:outerShdw blurRad="38100" dist="38100" dir="2700000" algn="tl">
                    <a:srgbClr val="000000">
                      <a:alpha val="43137"/>
                    </a:srgbClr>
                  </a:outerShdw>
                </a:effectLst>
              </a:rPr>
              <a:t>（哈</a:t>
            </a:r>
            <a:r>
              <a:rPr lang="en-US" altLang="zh-CN" sz="2000" b="1" dirty="0" smtClean="0">
                <a:effectLst>
                  <a:outerShdw blurRad="38100" dist="38100" dir="2700000" algn="tl">
                    <a:srgbClr val="000000">
                      <a:alpha val="43137"/>
                    </a:srgbClr>
                  </a:outerShdw>
                </a:effectLst>
              </a:rPr>
              <a:t>2:8</a:t>
            </a:r>
            <a:r>
              <a:rPr lang="zh-CN" altLang="zh-CN" sz="2000" b="1" dirty="0" smtClean="0">
                <a:effectLst>
                  <a:outerShdw blurRad="38100" dist="38100" dir="2700000" algn="tl">
                    <a:srgbClr val="000000">
                      <a:alpha val="43137"/>
                    </a:srgbClr>
                  </a:outerShdw>
                </a:effectLst>
              </a:rPr>
              <a:t>；诗</a:t>
            </a:r>
            <a:r>
              <a:rPr lang="en-US" altLang="zh-CN" sz="2000" b="1" dirty="0" smtClean="0">
                <a:effectLst>
                  <a:outerShdw blurRad="38100" dist="38100" dir="2700000" algn="tl">
                    <a:srgbClr val="000000">
                      <a:alpha val="43137"/>
                    </a:srgbClr>
                  </a:outerShdw>
                </a:effectLst>
              </a:rPr>
              <a:t>24:1</a:t>
            </a:r>
            <a:r>
              <a:rPr lang="zh-CN" altLang="zh-CN" sz="2000" b="1" dirty="0" smtClean="0">
                <a:effectLst>
                  <a:outerShdw blurRad="38100" dist="38100" dir="2700000" algn="tl">
                    <a:srgbClr val="000000">
                      <a:alpha val="43137"/>
                    </a:srgbClr>
                  </a:outerShdw>
                </a:effectLst>
              </a:rPr>
              <a:t>）。</a:t>
            </a:r>
            <a:endParaRPr lang="en-US" altLang="zh-CN" sz="2000" b="1" dirty="0" smtClean="0">
              <a:effectLst>
                <a:outerShdw blurRad="38100" dist="38100" dir="2700000" algn="tl">
                  <a:srgbClr val="000000">
                    <a:alpha val="43137"/>
                  </a:srgbClr>
                </a:outerShdw>
              </a:effectLst>
            </a:endParaRPr>
          </a:p>
          <a:p>
            <a:pPr marL="342900" indent="-342900">
              <a:buFont typeface="Arial" pitchFamily="34" charset="0"/>
              <a:buChar char="•"/>
            </a:pPr>
            <a:r>
              <a:rPr lang="zh-CN" altLang="zh-CN" sz="3200" b="1" dirty="0" smtClean="0">
                <a:effectLst>
                  <a:outerShdw blurRad="38100" dist="38100" dir="2700000" algn="tl">
                    <a:srgbClr val="000000">
                      <a:alpha val="43137"/>
                    </a:srgbClr>
                  </a:outerShdw>
                </a:effectLst>
              </a:rPr>
              <a:t>我们每一样东西都是从神而来的赏赐</a:t>
            </a:r>
            <a:r>
              <a:rPr lang="zh-CN" altLang="zh-CN" sz="2000" b="1" dirty="0" smtClean="0">
                <a:effectLst>
                  <a:outerShdw blurRad="38100" dist="38100" dir="2700000" algn="tl">
                    <a:srgbClr val="000000">
                      <a:alpha val="43137"/>
                    </a:srgbClr>
                  </a:outerShdw>
                </a:effectLst>
              </a:rPr>
              <a:t>（历</a:t>
            </a:r>
            <a:r>
              <a:rPr lang="zh-CN" altLang="en-US" sz="2000" b="1" dirty="0" smtClean="0">
                <a:effectLst>
                  <a:outerShdw blurRad="38100" dist="38100" dir="2700000" algn="tl">
                    <a:srgbClr val="000000">
                      <a:alpha val="43137"/>
                    </a:srgbClr>
                  </a:outerShdw>
                </a:effectLst>
              </a:rPr>
              <a:t>上</a:t>
            </a:r>
            <a:r>
              <a:rPr lang="en-US" altLang="zh-CN" sz="2000" b="1" dirty="0" smtClean="0">
                <a:effectLst>
                  <a:outerShdw blurRad="38100" dist="38100" dir="2700000" algn="tl">
                    <a:srgbClr val="000000">
                      <a:alpha val="43137"/>
                    </a:srgbClr>
                  </a:outerShdw>
                </a:effectLst>
              </a:rPr>
              <a:t>4:7</a:t>
            </a:r>
            <a:r>
              <a:rPr lang="zh-CN" altLang="zh-CN" sz="2000" b="1" dirty="0" smtClean="0">
                <a:effectLst>
                  <a:outerShdw blurRad="38100" dist="38100" dir="2700000" algn="tl">
                    <a:srgbClr val="000000">
                      <a:alpha val="43137"/>
                    </a:srgbClr>
                  </a:outerShdw>
                </a:effectLst>
              </a:rPr>
              <a:t>）。</a:t>
            </a:r>
            <a:endParaRPr lang="en-US" altLang="zh-CN" sz="2000" b="1" dirty="0" smtClean="0">
              <a:effectLst>
                <a:outerShdw blurRad="38100" dist="38100" dir="2700000" algn="tl">
                  <a:srgbClr val="000000">
                    <a:alpha val="43137"/>
                  </a:srgbClr>
                </a:outerShdw>
              </a:effectLst>
            </a:endParaRPr>
          </a:p>
          <a:p>
            <a:pPr marL="342900" indent="-342900">
              <a:buFont typeface="Arial" pitchFamily="34" charset="0"/>
              <a:buChar char="•"/>
            </a:pPr>
            <a:r>
              <a:rPr lang="zh-CN" altLang="zh-CN" sz="3200" b="1" dirty="0" smtClean="0">
                <a:effectLst>
                  <a:outerShdw blurRad="38100" dist="38100" dir="2700000" algn="tl">
                    <a:srgbClr val="000000">
                      <a:alpha val="43137"/>
                    </a:srgbClr>
                  </a:outerShdw>
                </a:effectLst>
              </a:rPr>
              <a:t>甚至我们挣钱养家的能力</a:t>
            </a:r>
            <a:r>
              <a:rPr lang="zh-CN" altLang="en-US" sz="3200" b="1" dirty="0" smtClean="0">
                <a:effectLst>
                  <a:outerShdw blurRad="38100" dist="38100" dir="2700000" algn="tl">
                    <a:srgbClr val="000000">
                      <a:alpha val="43137"/>
                    </a:srgbClr>
                  </a:outerShdw>
                </a:effectLst>
              </a:rPr>
              <a:t>也</a:t>
            </a:r>
            <a:r>
              <a:rPr lang="zh-CN" altLang="zh-CN" sz="3200" b="1" dirty="0" smtClean="0">
                <a:effectLst>
                  <a:outerShdw blurRad="38100" dist="38100" dir="2700000" algn="tl">
                    <a:srgbClr val="000000">
                      <a:alpha val="43137"/>
                    </a:srgbClr>
                  </a:outerShdw>
                </a:effectLst>
              </a:rPr>
              <a:t>从神而来</a:t>
            </a:r>
            <a:r>
              <a:rPr lang="zh-CN" altLang="zh-CN" sz="2000" b="1" dirty="0" smtClean="0">
                <a:effectLst>
                  <a:outerShdw blurRad="38100" dist="38100" dir="2700000" algn="tl">
                    <a:srgbClr val="000000">
                      <a:alpha val="43137"/>
                    </a:srgbClr>
                  </a:outerShdw>
                </a:effectLst>
              </a:rPr>
              <a:t>（申</a:t>
            </a:r>
            <a:r>
              <a:rPr lang="en-US" altLang="zh-CN" sz="2000" b="1" dirty="0" smtClean="0">
                <a:effectLst>
                  <a:outerShdw blurRad="38100" dist="38100" dir="2700000" algn="tl">
                    <a:srgbClr val="000000">
                      <a:alpha val="43137"/>
                    </a:srgbClr>
                  </a:outerShdw>
                </a:effectLst>
              </a:rPr>
              <a:t>8:18</a:t>
            </a:r>
            <a:r>
              <a:rPr lang="zh-CN" altLang="zh-CN" sz="2000" b="1" dirty="0" smtClean="0">
                <a:effectLst>
                  <a:outerShdw blurRad="38100" dist="38100" dir="2700000" algn="tl">
                    <a:srgbClr val="000000">
                      <a:alpha val="43137"/>
                    </a:srgbClr>
                  </a:outerShdw>
                </a:effectLst>
              </a:rPr>
              <a:t>）。</a:t>
            </a:r>
            <a:endParaRPr lang="en-US" altLang="zh-CN" sz="2000" b="1" dirty="0" smtClean="0">
              <a:effectLst>
                <a:outerShdw blurRad="38100" dist="38100" dir="2700000" algn="tl">
                  <a:srgbClr val="000000">
                    <a:alpha val="43137"/>
                  </a:srgbClr>
                </a:outerShdw>
              </a:effectLst>
            </a:endParaRPr>
          </a:p>
          <a:p>
            <a:pPr marL="342900" indent="-342900">
              <a:buFont typeface="Arial" pitchFamily="34" charset="0"/>
              <a:buChar char="•"/>
            </a:pPr>
            <a:r>
              <a:rPr lang="zh-CN" altLang="zh-CN" sz="3200" b="1" dirty="0" smtClean="0">
                <a:effectLst>
                  <a:outerShdw blurRad="38100" dist="38100" dir="2700000" algn="tl">
                    <a:srgbClr val="000000">
                      <a:alpha val="43137"/>
                    </a:srgbClr>
                  </a:outerShdw>
                </a:effectLst>
              </a:rPr>
              <a:t>神教导我们要成为他财富的好管家，而不要以为我们拥有一切</a:t>
            </a:r>
            <a:r>
              <a:rPr lang="zh-CN" altLang="zh-CN" sz="2000" b="1" dirty="0" smtClean="0">
                <a:effectLst>
                  <a:outerShdw blurRad="38100" dist="38100" dir="2700000" algn="tl">
                    <a:srgbClr val="000000">
                      <a:alpha val="43137"/>
                    </a:srgbClr>
                  </a:outerShdw>
                </a:effectLst>
              </a:rPr>
              <a:t>（林前</a:t>
            </a:r>
            <a:r>
              <a:rPr lang="en-US" altLang="zh-CN" sz="2000" b="1" dirty="0" smtClean="0">
                <a:effectLst>
                  <a:outerShdw blurRad="38100" dist="38100" dir="2700000" algn="tl">
                    <a:srgbClr val="000000">
                      <a:alpha val="43137"/>
                    </a:srgbClr>
                  </a:outerShdw>
                </a:effectLst>
              </a:rPr>
              <a:t>4:2</a:t>
            </a:r>
            <a:r>
              <a:rPr lang="zh-CN" altLang="zh-CN" sz="2000" b="1" dirty="0" smtClean="0">
                <a:effectLst>
                  <a:outerShdw blurRad="38100" dist="38100" dir="2700000" algn="tl">
                    <a:srgbClr val="000000">
                      <a:alpha val="43137"/>
                    </a:srgbClr>
                  </a:outerShdw>
                </a:effectLst>
              </a:rPr>
              <a:t>）。</a:t>
            </a:r>
            <a:endParaRPr lang="en-US" altLang="zh-CN" sz="2000" b="1" dirty="0" smtClean="0">
              <a:effectLst>
                <a:outerShdw blurRad="38100" dist="38100" dir="2700000" algn="tl">
                  <a:srgbClr val="000000">
                    <a:alpha val="43137"/>
                  </a:srgbClr>
                </a:outerShdw>
              </a:effectLst>
            </a:endParaRPr>
          </a:p>
          <a:p>
            <a:pPr marL="342900" indent="-342900">
              <a:buFont typeface="Arial" pitchFamily="34" charset="0"/>
              <a:buChar char="•"/>
            </a:pPr>
            <a:r>
              <a:rPr lang="zh-CN" altLang="zh-CN" sz="3200" b="1" dirty="0" smtClean="0">
                <a:effectLst>
                  <a:outerShdw blurRad="38100" dist="38100" dir="2700000" algn="tl">
                    <a:srgbClr val="000000">
                      <a:alpha val="43137"/>
                    </a:srgbClr>
                  </a:outerShdw>
                </a:effectLst>
              </a:rPr>
              <a:t>我们要为自己财务方面所作的各种决定向神交账</a:t>
            </a:r>
            <a:r>
              <a:rPr lang="zh-CN" altLang="zh-CN" sz="2000" b="1" dirty="0" smtClean="0">
                <a:effectLst>
                  <a:outerShdw blurRad="38100" dist="38100" dir="2700000" algn="tl">
                    <a:srgbClr val="000000">
                      <a:alpha val="43137"/>
                    </a:srgbClr>
                  </a:outerShdw>
                </a:effectLst>
              </a:rPr>
              <a:t>（路</a:t>
            </a:r>
            <a:r>
              <a:rPr lang="en-US" altLang="zh-CN" sz="2000" b="1" dirty="0" smtClean="0">
                <a:effectLst>
                  <a:outerShdw blurRad="38100" dist="38100" dir="2700000" algn="tl">
                    <a:srgbClr val="000000">
                      <a:alpha val="43137"/>
                    </a:srgbClr>
                  </a:outerShdw>
                </a:effectLst>
              </a:rPr>
              <a:t>12:35-48</a:t>
            </a:r>
            <a:r>
              <a:rPr lang="zh-CN" altLang="zh-CN" sz="2000" b="1" dirty="0" smtClean="0">
                <a:effectLst>
                  <a:outerShdw blurRad="38100" dist="38100" dir="2700000" algn="tl">
                    <a:srgbClr val="000000">
                      <a:alpha val="43137"/>
                    </a:srgbClr>
                  </a:outerShdw>
                </a:effectLst>
              </a:rPr>
              <a:t>），</a:t>
            </a:r>
            <a:r>
              <a:rPr lang="zh-CN" altLang="zh-CN" sz="3200" b="1" dirty="0" smtClean="0">
                <a:effectLst>
                  <a:outerShdw blurRad="38100" dist="38100" dir="2700000" algn="tl">
                    <a:srgbClr val="000000">
                      <a:alpha val="43137"/>
                    </a:srgbClr>
                  </a:outerShdw>
                </a:effectLst>
              </a:rPr>
              <a:t>就如同我们要求雇员为使用公司的钱财负责一样。我们应该不断寻求神的心意，明白神要我们在哪里使用他的资源，以便在地上成就他在我们身上的旨意</a:t>
            </a:r>
            <a:r>
              <a:rPr lang="zh-CN" altLang="zh-CN" sz="3200" dirty="0" smtClean="0">
                <a:effectLst>
                  <a:outerShdw blurRad="38100" dist="38100" dir="2700000" algn="tl">
                    <a:srgbClr val="000000">
                      <a:alpha val="43137"/>
                    </a:srgbClr>
                  </a:outerShdw>
                </a:effectLst>
              </a:rPr>
              <a:t>。 </a:t>
            </a:r>
            <a:endParaRPr lang="en-US" sz="3200" b="1" u="sng" dirty="0" smtClean="0">
              <a:effectLst>
                <a:outerShdw blurRad="38100" dist="38100" dir="2700000" algn="tl">
                  <a:srgbClr val="000000">
                    <a:alpha val="43137"/>
                  </a:srgbClr>
                </a:outerShdw>
              </a:effectLst>
              <a:latin typeface="Arial Narrow" pitchFamily="34" charset="0"/>
            </a:endParaRPr>
          </a:p>
          <a:p>
            <a:pPr algn="just">
              <a:buFont typeface="Arial" pitchFamily="34" charset="0"/>
              <a:buChar char="•"/>
            </a:pPr>
            <a:endParaRPr lang="en-US" sz="1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HOW MUCH SHOULD I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6000" b="1" dirty="0" smtClean="0">
                <a:solidFill>
                  <a:srgbClr val="FFFF00"/>
                </a:solidFill>
                <a:effectLst>
                  <a:outerShdw blurRad="38100" dist="38100" dir="2700000" algn="tl">
                    <a:srgbClr val="000000">
                      <a:alpha val="43137"/>
                    </a:srgbClr>
                  </a:outerShdw>
                </a:effectLst>
                <a:latin typeface="Arial Narrow" pitchFamily="34" charset="0"/>
              </a:rPr>
              <a:t>初熟之果的原则</a:t>
            </a:r>
            <a:endParaRPr lang="en-US" altLang="zh-CN" sz="6000" b="1" dirty="0">
              <a:ln w="18415" cmpd="sng">
                <a:noFill/>
                <a:prstDash val="solid"/>
              </a:ln>
              <a:solidFill>
                <a:srgbClr val="FFFF00"/>
              </a:solidFill>
              <a:effectLst>
                <a:outerShdw blurRad="63500" dir="3600000" algn="tl" rotWithShape="0">
                  <a:srgbClr val="000000">
                    <a:alpha val="70000"/>
                  </a:srgbClr>
                </a:outerShdw>
              </a:effectLst>
            </a:endParaRPr>
          </a:p>
        </p:txBody>
      </p:sp>
      <p:sp>
        <p:nvSpPr>
          <p:cNvPr id="5" name="TextBox 4"/>
          <p:cNvSpPr txBox="1"/>
          <p:nvPr/>
        </p:nvSpPr>
        <p:spPr>
          <a:xfrm>
            <a:off x="152400" y="1143000"/>
            <a:ext cx="8839200" cy="5801588"/>
          </a:xfrm>
          <a:prstGeom prst="rect">
            <a:avLst/>
          </a:prstGeom>
          <a:noFill/>
        </p:spPr>
        <p:txBody>
          <a:bodyPr wrap="square" rtlCol="0">
            <a:spAutoFit/>
          </a:bodyPr>
          <a:lstStyle/>
          <a:p>
            <a:pPr>
              <a:lnSpc>
                <a:spcPts val="4100"/>
              </a:lnSpc>
            </a:pPr>
            <a:endParaRPr lang="en-US" altLang="zh-CN" sz="5400" b="1" dirty="0" smtClean="0">
              <a:solidFill>
                <a:srgbClr val="C00000"/>
              </a:solidFill>
            </a:endParaRPr>
          </a:p>
          <a:p>
            <a:pPr>
              <a:lnSpc>
                <a:spcPts val="4100"/>
              </a:lnSpc>
            </a:pPr>
            <a:r>
              <a:rPr lang="zh-CN" altLang="en-US" sz="5400" b="1" dirty="0" smtClean="0">
                <a:solidFill>
                  <a:srgbClr val="C00000"/>
                </a:solidFill>
              </a:rPr>
              <a:t>最初和最好的属于上帝</a:t>
            </a:r>
            <a:endParaRPr lang="en-US" sz="5400" b="1" dirty="0" smtClean="0">
              <a:solidFill>
                <a:srgbClr val="C00000"/>
              </a:solidFill>
            </a:endParaRPr>
          </a:p>
          <a:p>
            <a:pPr>
              <a:lnSpc>
                <a:spcPts val="4100"/>
              </a:lnSpc>
            </a:pPr>
            <a:r>
              <a:rPr lang="en-US" sz="3600" dirty="0" smtClean="0"/>
              <a:t>	</a:t>
            </a:r>
            <a:r>
              <a:rPr lang="en-US" sz="2400" i="1" dirty="0" smtClean="0"/>
              <a:t> </a:t>
            </a:r>
            <a:r>
              <a:rPr lang="zh-CN" altLang="en-US" sz="2400" i="1" dirty="0" smtClean="0"/>
              <a:t>利 </a:t>
            </a:r>
            <a:r>
              <a:rPr lang="en-US" altLang="zh-CN" sz="2400" i="1" dirty="0" smtClean="0"/>
              <a:t>23:9-14 </a:t>
            </a:r>
            <a:r>
              <a:rPr lang="zh-CN" altLang="en-US" sz="2400" i="1" dirty="0" smtClean="0"/>
              <a:t>出</a:t>
            </a:r>
            <a:r>
              <a:rPr lang="en-US" sz="2400" i="1" dirty="0" smtClean="0"/>
              <a:t>13:1-13/ </a:t>
            </a:r>
            <a:r>
              <a:rPr lang="zh-CN" altLang="en-US" sz="2400" i="1" dirty="0" smtClean="0"/>
              <a:t>书 </a:t>
            </a:r>
            <a:r>
              <a:rPr lang="en-US" sz="2400" i="1" dirty="0" smtClean="0"/>
              <a:t>6:18-19 &amp; 7:1-12/ </a:t>
            </a:r>
            <a:r>
              <a:rPr lang="zh-CN" altLang="en-US" sz="2400" i="1" dirty="0" smtClean="0"/>
              <a:t>民</a:t>
            </a:r>
            <a:r>
              <a:rPr lang="en-US" sz="2400" i="1" dirty="0" smtClean="0"/>
              <a:t>18:26</a:t>
            </a:r>
          </a:p>
          <a:p>
            <a:endParaRPr lang="en-US" sz="1400" dirty="0" smtClean="0"/>
          </a:p>
          <a:p>
            <a:r>
              <a:rPr lang="zh-CN" altLang="en-US" sz="4000" b="1" dirty="0" smtClean="0"/>
              <a:t>原因</a:t>
            </a:r>
            <a:r>
              <a:rPr lang="en-US" sz="4000" b="1" dirty="0" smtClean="0"/>
              <a:t>:</a:t>
            </a:r>
            <a:r>
              <a:rPr lang="zh-CN" altLang="en-US" sz="4000" b="1" dirty="0" smtClean="0">
                <a:solidFill>
                  <a:srgbClr val="C00000"/>
                </a:solidFill>
              </a:rPr>
              <a:t>上帝是</a:t>
            </a:r>
            <a:r>
              <a:rPr lang="zh-CN" altLang="en-US" sz="4000" b="1" u="sng" dirty="0" smtClean="0">
                <a:solidFill>
                  <a:srgbClr val="C00000"/>
                </a:solidFill>
              </a:rPr>
              <a:t>我们所有的祝福</a:t>
            </a:r>
            <a:r>
              <a:rPr lang="zh-CN" altLang="en-US" sz="4000" b="1" dirty="0" smtClean="0">
                <a:solidFill>
                  <a:srgbClr val="C00000"/>
                </a:solidFill>
              </a:rPr>
              <a:t>之源</a:t>
            </a:r>
            <a:r>
              <a:rPr lang="zh-CN" altLang="en-US" sz="4000" dirty="0" smtClean="0"/>
              <a:t>。</a:t>
            </a:r>
            <a:endParaRPr lang="en-US" sz="4000" dirty="0" smtClean="0"/>
          </a:p>
          <a:p>
            <a:r>
              <a:rPr lang="en-US" sz="3600" dirty="0" smtClean="0"/>
              <a:t>	        </a:t>
            </a:r>
            <a:r>
              <a:rPr lang="zh-CN" altLang="en-US" sz="2800" i="1" dirty="0" smtClean="0"/>
              <a:t>雅</a:t>
            </a:r>
            <a:r>
              <a:rPr lang="en-US" sz="2800" i="1" dirty="0" smtClean="0"/>
              <a:t>1:16-17/ </a:t>
            </a:r>
            <a:r>
              <a:rPr lang="zh-CN" altLang="en-US" sz="2800" i="1" dirty="0" smtClean="0"/>
              <a:t>太</a:t>
            </a:r>
            <a:r>
              <a:rPr lang="en-US" sz="2800" i="1" dirty="0" smtClean="0"/>
              <a:t>5:45</a:t>
            </a:r>
            <a:endParaRPr lang="en-US" sz="1200" i="1" dirty="0" smtClean="0"/>
          </a:p>
          <a:p>
            <a:endParaRPr lang="en-US" altLang="zh-CN" sz="1050" b="1" dirty="0" smtClean="0"/>
          </a:p>
          <a:p>
            <a:pPr>
              <a:buFont typeface="Arial" pitchFamily="34" charset="0"/>
              <a:buChar char="•"/>
            </a:pPr>
            <a:r>
              <a:rPr lang="zh-CN" altLang="en-US" sz="4000" b="1" dirty="0" smtClean="0"/>
              <a:t>这条原则适用于谁？</a:t>
            </a:r>
            <a:endParaRPr lang="en-US" sz="4000" dirty="0" smtClean="0"/>
          </a:p>
          <a:p>
            <a:r>
              <a:rPr lang="en-US" sz="3600" b="1" dirty="0" smtClean="0"/>
              <a:t>	</a:t>
            </a:r>
            <a:r>
              <a:rPr lang="zh-CN" altLang="en-US" sz="4400" b="1" dirty="0" smtClean="0">
                <a:solidFill>
                  <a:srgbClr val="C00000"/>
                </a:solidFill>
              </a:rPr>
              <a:t>所有声称</a:t>
            </a:r>
            <a:r>
              <a:rPr lang="zh-CN" altLang="en-US" sz="4400" b="1" u="sng" dirty="0" smtClean="0">
                <a:solidFill>
                  <a:srgbClr val="C00000"/>
                </a:solidFill>
              </a:rPr>
              <a:t>敬拜上帝的人</a:t>
            </a:r>
            <a:r>
              <a:rPr lang="zh-CN" altLang="en-US" sz="4400" b="1" dirty="0" smtClean="0"/>
              <a:t>。</a:t>
            </a:r>
            <a:endParaRPr lang="en-US" sz="4400" dirty="0" smtClean="0"/>
          </a:p>
          <a:p>
            <a:r>
              <a:rPr lang="en-US" sz="3600" dirty="0" smtClean="0"/>
              <a:t>		</a:t>
            </a:r>
            <a:r>
              <a:rPr lang="zh-CN" altLang="en-US" sz="2400" i="1" dirty="0" smtClean="0"/>
              <a:t>箴言</a:t>
            </a:r>
            <a:r>
              <a:rPr lang="en-US" sz="2400" i="1" dirty="0" smtClean="0"/>
              <a:t>3:9-10/ </a:t>
            </a:r>
            <a:r>
              <a:rPr lang="zh-CN" altLang="en-US" sz="2400" i="1" dirty="0" smtClean="0"/>
              <a:t>腓立比书</a:t>
            </a:r>
            <a:r>
              <a:rPr lang="en-US" sz="2400" i="1" dirty="0" smtClean="0"/>
              <a:t>4:15-19</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HOW MUCH SHOULD I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6000" b="1" dirty="0" smtClean="0">
                <a:solidFill>
                  <a:srgbClr val="FFFF00"/>
                </a:solidFill>
                <a:effectLst>
                  <a:outerShdw blurRad="38100" dist="38100" dir="2700000" algn="tl">
                    <a:srgbClr val="000000">
                      <a:alpha val="43137"/>
                    </a:srgbClr>
                  </a:outerShdw>
                </a:effectLst>
                <a:latin typeface="Arial Narrow" pitchFamily="34" charset="0"/>
              </a:rPr>
              <a:t>初熟之果的原则</a:t>
            </a:r>
            <a:endParaRPr lang="en-US" altLang="zh-CN" sz="6000" b="1" dirty="0">
              <a:ln w="18415" cmpd="sng">
                <a:noFill/>
                <a:prstDash val="solid"/>
              </a:ln>
              <a:solidFill>
                <a:srgbClr val="FFFF00"/>
              </a:solidFill>
              <a:effectLst>
                <a:outerShdw blurRad="63500" dir="3600000" algn="tl" rotWithShape="0">
                  <a:srgbClr val="000000">
                    <a:alpha val="70000"/>
                  </a:srgbClr>
                </a:outerShdw>
              </a:effectLst>
            </a:endParaRPr>
          </a:p>
        </p:txBody>
      </p:sp>
      <p:sp>
        <p:nvSpPr>
          <p:cNvPr id="5" name="TextBox 4"/>
          <p:cNvSpPr txBox="1"/>
          <p:nvPr/>
        </p:nvSpPr>
        <p:spPr>
          <a:xfrm>
            <a:off x="152400" y="1066800"/>
            <a:ext cx="8763000" cy="5088573"/>
          </a:xfrm>
          <a:prstGeom prst="rect">
            <a:avLst/>
          </a:prstGeom>
          <a:noFill/>
        </p:spPr>
        <p:txBody>
          <a:bodyPr wrap="square" rtlCol="0">
            <a:spAutoFit/>
          </a:bodyPr>
          <a:lstStyle/>
          <a:p>
            <a:pPr algn="ctr"/>
            <a:endParaRPr lang="en-US" sz="2400" b="1" u="sng" dirty="0" smtClean="0">
              <a:effectLst>
                <a:outerShdw blurRad="38100" dist="38100" dir="2700000" algn="tl">
                  <a:srgbClr val="000000">
                    <a:alpha val="43137"/>
                  </a:srgbClr>
                </a:outerShdw>
              </a:effectLst>
              <a:latin typeface="Arial Narrow" pitchFamily="34" charset="0"/>
            </a:endParaRPr>
          </a:p>
          <a:p>
            <a:r>
              <a:rPr lang="zh-CN" altLang="en-US" sz="4800" b="1" dirty="0" smtClean="0"/>
              <a:t>问你自己两个尖锐问题：</a:t>
            </a:r>
            <a:endParaRPr lang="en-US" sz="4800" dirty="0" smtClean="0"/>
          </a:p>
          <a:p>
            <a:r>
              <a:rPr lang="en-US" sz="4800" dirty="0" smtClean="0"/>
              <a:t>1.</a:t>
            </a:r>
            <a:r>
              <a:rPr lang="zh-CN" altLang="en-US" sz="4800" dirty="0" smtClean="0"/>
              <a:t>上帝得到的是我的</a:t>
            </a:r>
            <a:r>
              <a:rPr lang="zh-CN" altLang="en-US" sz="4800" b="1" dirty="0" smtClean="0"/>
              <a:t>初熟之果</a:t>
            </a:r>
            <a:r>
              <a:rPr lang="en-US" altLang="zh-CN" sz="4800" dirty="0" smtClean="0"/>
              <a:t>,</a:t>
            </a:r>
            <a:r>
              <a:rPr lang="zh-CN" altLang="en-US" sz="4800" dirty="0" smtClean="0"/>
              <a:t>还是我的</a:t>
            </a:r>
            <a:r>
              <a:rPr lang="zh-CN" altLang="en-US" sz="4800" b="1" dirty="0" smtClean="0"/>
              <a:t>残羹剩汤</a:t>
            </a:r>
            <a:r>
              <a:rPr lang="zh-CN" altLang="en-US" sz="4800" dirty="0" smtClean="0"/>
              <a:t>？</a:t>
            </a:r>
            <a:r>
              <a:rPr lang="zh-CN" altLang="en-US" sz="2800" dirty="0" smtClean="0"/>
              <a:t>撒下</a:t>
            </a:r>
            <a:r>
              <a:rPr lang="en-US" sz="2800" dirty="0" smtClean="0"/>
              <a:t>24:21-25/ </a:t>
            </a:r>
            <a:r>
              <a:rPr lang="zh-CN" altLang="en-US" sz="2800" dirty="0" smtClean="0"/>
              <a:t>玛</a:t>
            </a:r>
            <a:r>
              <a:rPr lang="en-US" sz="2800" dirty="0" smtClean="0"/>
              <a:t>1:6-9</a:t>
            </a:r>
          </a:p>
          <a:p>
            <a:endParaRPr lang="en-US" sz="3200" dirty="0" smtClean="0"/>
          </a:p>
          <a:p>
            <a:pPr>
              <a:lnSpc>
                <a:spcPts val="4600"/>
              </a:lnSpc>
            </a:pPr>
            <a:r>
              <a:rPr lang="en-US" sz="4800" dirty="0" smtClean="0"/>
              <a:t>2.</a:t>
            </a:r>
            <a:r>
              <a:rPr lang="zh-CN" altLang="en-US" sz="4800" dirty="0" smtClean="0"/>
              <a:t>是谁在我的</a:t>
            </a:r>
            <a:r>
              <a:rPr lang="zh-CN" altLang="en-US" sz="4800" b="1" dirty="0" smtClean="0"/>
              <a:t>口袋里打了个洞</a:t>
            </a:r>
            <a:r>
              <a:rPr lang="zh-CN" altLang="en-US" sz="4800" dirty="0" smtClean="0"/>
              <a:t>？</a:t>
            </a:r>
            <a:endParaRPr lang="en-US" sz="4800" dirty="0" smtClean="0"/>
          </a:p>
          <a:p>
            <a:pPr>
              <a:lnSpc>
                <a:spcPts val="4600"/>
              </a:lnSpc>
            </a:pPr>
            <a:r>
              <a:rPr lang="en-US" sz="4800" dirty="0" smtClean="0"/>
              <a:t>			</a:t>
            </a:r>
            <a:r>
              <a:rPr lang="zh-CN" altLang="en-US" sz="2800" dirty="0" smtClean="0"/>
              <a:t>该</a:t>
            </a:r>
            <a:r>
              <a:rPr lang="en-US" sz="2800" dirty="0" smtClean="0"/>
              <a:t>1:2-11, 2:15-19 &amp; </a:t>
            </a:r>
            <a:r>
              <a:rPr lang="zh-CN" altLang="en-US" sz="2800" dirty="0" smtClean="0"/>
              <a:t>玛</a:t>
            </a:r>
            <a:r>
              <a:rPr lang="en-US" sz="2800" dirty="0" smtClean="0"/>
              <a:t>3:8-12</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10 PRINCIPLES OF GIVING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60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rPr>
              <a:t>奉献的十大心态</a:t>
            </a:r>
            <a:endParaRPr kumimoji="0" lang="en-US" sz="6000" b="1" i="0" u="none" strike="noStrike" kern="1200" normalizeH="0" baseline="0" noProof="0" dirty="0">
              <a:ln w="18415" cmpd="sng">
                <a:solidFill>
                  <a:sysClr val="windowText" lastClr="000000"/>
                </a:solidFill>
                <a:prstDash val="solid"/>
              </a:ln>
              <a:solidFill>
                <a:srgbClr val="C00000"/>
              </a:solidFill>
              <a:effectLst>
                <a:outerShdw blurRad="63500" dir="3600000" algn="tl" rotWithShape="0">
                  <a:srgbClr val="000000">
                    <a:alpha val="70000"/>
                  </a:srgbClr>
                </a:outerShdw>
              </a:effectLst>
              <a:uLnTx/>
              <a:uFillTx/>
              <a:latin typeface="+mn-lt"/>
              <a:ea typeface="+mn-ea"/>
              <a:cs typeface="+mn-cs"/>
            </a:endParaRPr>
          </a:p>
        </p:txBody>
      </p:sp>
      <p:graphicFrame>
        <p:nvGraphicFramePr>
          <p:cNvPr id="7" name="Diagram 6"/>
          <p:cNvGraphicFramePr/>
          <p:nvPr/>
        </p:nvGraphicFramePr>
        <p:xfrm>
          <a:off x="228600" y="10668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3252" name="Picture 4" descr="http://lakeviewadventist.files.wordpress.com/2011/06/widows-mite1.jpg"/>
          <p:cNvPicPr>
            <a:picLocks noChangeAspect="1" noChangeArrowheads="1"/>
          </p:cNvPicPr>
          <p:nvPr/>
        </p:nvPicPr>
        <p:blipFill>
          <a:blip r:embed="rId7" cstate="print"/>
          <a:srcRect/>
          <a:stretch>
            <a:fillRect/>
          </a:stretch>
        </p:blipFill>
        <p:spPr bwMode="auto">
          <a:xfrm>
            <a:off x="2971800" y="2286000"/>
            <a:ext cx="2888166" cy="2819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10 PRINCIPLES OF GIVING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60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rPr>
              <a:t>奉献的错误心态</a:t>
            </a:r>
            <a:endParaRPr kumimoji="0" lang="en-US" sz="6000" b="1" i="0" u="none" strike="noStrike" kern="1200" normalizeH="0" baseline="0" noProof="0" dirty="0">
              <a:ln w="18415" cmpd="sng">
                <a:solidFill>
                  <a:sysClr val="windowText" lastClr="000000"/>
                </a:solidFill>
                <a:prstDash val="solid"/>
              </a:ln>
              <a:solidFill>
                <a:srgbClr val="C00000"/>
              </a:solidFill>
              <a:effectLst>
                <a:outerShdw blurRad="63500" dir="3600000" algn="tl" rotWithShape="0">
                  <a:srgbClr val="000000">
                    <a:alpha val="70000"/>
                  </a:srgbClr>
                </a:outerShdw>
              </a:effectLst>
              <a:uLnTx/>
              <a:uFillTx/>
              <a:latin typeface="+mn-lt"/>
              <a:ea typeface="+mn-ea"/>
              <a:cs typeface="+mn-cs"/>
            </a:endParaRPr>
          </a:p>
        </p:txBody>
      </p:sp>
      <p:sp>
        <p:nvSpPr>
          <p:cNvPr id="8" name="TextBox 7"/>
          <p:cNvSpPr txBox="1"/>
          <p:nvPr/>
        </p:nvSpPr>
        <p:spPr>
          <a:xfrm>
            <a:off x="228600" y="1143000"/>
            <a:ext cx="8458200" cy="5293757"/>
          </a:xfrm>
          <a:prstGeom prst="rect">
            <a:avLst/>
          </a:prstGeom>
          <a:noFill/>
        </p:spPr>
        <p:txBody>
          <a:bodyPr wrap="square" rtlCol="0">
            <a:spAutoFit/>
          </a:bodyPr>
          <a:lstStyle/>
          <a:p>
            <a:r>
              <a:rPr lang="zh-CN" altLang="en-US" sz="4000" b="1" dirty="0" smtClean="0">
                <a:solidFill>
                  <a:srgbClr val="C00000"/>
                </a:solidFill>
              </a:rPr>
              <a:t>钓鱼和投资的心态：</a:t>
            </a:r>
            <a:endParaRPr lang="en-US" altLang="zh-CN" sz="4000" b="1" dirty="0" smtClean="0">
              <a:solidFill>
                <a:srgbClr val="C00000"/>
              </a:solidFill>
            </a:endParaRPr>
          </a:p>
          <a:p>
            <a:endParaRPr lang="en-US" altLang="zh-CN" sz="900" b="1" dirty="0" smtClean="0"/>
          </a:p>
          <a:p>
            <a:r>
              <a:rPr lang="zh-CN" altLang="en-US" sz="3200" b="1" dirty="0" smtClean="0"/>
              <a:t>只要我做十一奉献，神就会加倍在财政上加倍祝福我。他们依据的经文是路加福音</a:t>
            </a:r>
            <a:r>
              <a:rPr lang="en-US" altLang="zh-CN" sz="3200" b="1" dirty="0" smtClean="0"/>
              <a:t>6:38.</a:t>
            </a:r>
          </a:p>
          <a:p>
            <a:endParaRPr lang="en-US" altLang="zh-CN" sz="800" b="1" dirty="0" smtClean="0"/>
          </a:p>
          <a:p>
            <a:r>
              <a:rPr lang="zh-CN" altLang="en-US" sz="3200" b="1" dirty="0" smtClean="0"/>
              <a:t>有些教会称这些奉献给神的钱为种子钱，意思是神会让它长出百倍的果实来回报你。</a:t>
            </a:r>
            <a:endParaRPr lang="en-US" altLang="zh-CN" sz="3200" b="1" dirty="0" smtClean="0"/>
          </a:p>
          <a:p>
            <a:endParaRPr lang="en-US" altLang="zh-CN" sz="900" b="1" dirty="0" smtClean="0"/>
          </a:p>
          <a:p>
            <a:r>
              <a:rPr lang="zh-CN" altLang="en-US" sz="3200" b="1" dirty="0" smtClean="0"/>
              <a:t>神没有保证会加倍回报你，神只说要先求神的国和神的义，你的所需会得到满足。</a:t>
            </a:r>
            <a:endParaRPr lang="en-US" altLang="zh-CN" sz="3200" b="1" dirty="0" smtClean="0"/>
          </a:p>
          <a:p>
            <a:endParaRPr lang="en-US" altLang="zh-CN" sz="800" b="1" u="sng" dirty="0" smtClean="0">
              <a:solidFill>
                <a:schemeClr val="tx1">
                  <a:lumMod val="95000"/>
                  <a:lumOff val="5000"/>
                </a:schemeClr>
              </a:solidFill>
              <a:effectLst>
                <a:outerShdw blurRad="38100" dist="38100" dir="2700000" algn="tl">
                  <a:srgbClr val="000000">
                    <a:alpha val="43137"/>
                  </a:srgbClr>
                </a:outerShdw>
              </a:effectLst>
            </a:endParaRPr>
          </a:p>
          <a:p>
            <a:r>
              <a:rPr lang="zh-CN" altLang="en-US" sz="3600" b="1" u="sng" dirty="0" smtClean="0">
                <a:solidFill>
                  <a:schemeClr val="tx1">
                    <a:lumMod val="95000"/>
                    <a:lumOff val="5000"/>
                  </a:schemeClr>
                </a:solidFill>
                <a:effectLst>
                  <a:outerShdw blurRad="38100" dist="38100" dir="2700000" algn="tl">
                    <a:srgbClr val="000000">
                      <a:alpha val="43137"/>
                    </a:srgbClr>
                  </a:outerShdw>
                </a:effectLst>
              </a:rPr>
              <a:t>路</a:t>
            </a:r>
            <a:r>
              <a:rPr lang="en-US" altLang="zh-CN" sz="3600" b="1" u="sng" dirty="0" smtClean="0">
                <a:solidFill>
                  <a:schemeClr val="tx1">
                    <a:lumMod val="95000"/>
                    <a:lumOff val="5000"/>
                  </a:schemeClr>
                </a:solidFill>
                <a:effectLst>
                  <a:outerShdw blurRad="38100" dist="38100" dir="2700000" algn="tl">
                    <a:srgbClr val="000000">
                      <a:alpha val="43137"/>
                    </a:srgbClr>
                  </a:outerShdw>
                </a:effectLst>
              </a:rPr>
              <a:t>6:38</a:t>
            </a:r>
            <a:r>
              <a:rPr lang="zh-CN" altLang="en-US" sz="3600" b="1" u="sng" dirty="0" smtClean="0">
                <a:solidFill>
                  <a:schemeClr val="tx1">
                    <a:lumMod val="95000"/>
                    <a:lumOff val="5000"/>
                  </a:schemeClr>
                </a:solidFill>
                <a:effectLst>
                  <a:outerShdw blurRad="38100" dist="38100" dir="2700000" algn="tl">
                    <a:srgbClr val="000000">
                      <a:alpha val="43137"/>
                    </a:srgbClr>
                  </a:outerShdw>
                </a:effectLst>
              </a:rPr>
              <a:t>讲的是饶恕，而非金钱</a:t>
            </a:r>
            <a:r>
              <a:rPr lang="zh-CN" altLang="en-US" sz="3600" dirty="0" smtClean="0"/>
              <a:t>。</a:t>
            </a:r>
            <a:endParaRPr lang="en-US" altLang="zh-CN" sz="3600" dirty="0" smtClean="0"/>
          </a:p>
          <a:p>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10 PRINCIPLES OF NEW TESTAMENT GIVING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09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新约教导奉献的十大心态</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Rectangle 7"/>
          <p:cNvSpPr/>
          <p:nvPr/>
        </p:nvSpPr>
        <p:spPr>
          <a:xfrm>
            <a:off x="0" y="685800"/>
            <a:ext cx="8839200" cy="4419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6213" indent="-176213"/>
            <a:r>
              <a:rPr lang="en-US" altLang="zh-CN"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a:t>
            </a:r>
            <a:r>
              <a:rPr lang="zh-CN" altLang="en-US"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新约</a:t>
            </a:r>
            <a:r>
              <a:rPr lang="en-US" altLang="zh-CN"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a:t>
            </a:r>
            <a:r>
              <a:rPr lang="zh-CN" altLang="en-US"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没有命令和要求基督徒给教会奉献十分之一的收入。每次看到基督徒在金钱上的奉献都是心甘乐意的，但</a:t>
            </a:r>
            <a:r>
              <a:rPr lang="zh-CN" altLang="en-US" sz="2800" u="sng"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这并不意味着我们不需要为自己给多少负责</a:t>
            </a:r>
            <a:r>
              <a:rPr lang="zh-CN" altLang="en-US"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。保罗的书信和耶稣基督的教导中都给出了好几个这方面的说明。在奉献多少，奉献到哪里及何时奉献等方面给了我们清晰的指引。</a:t>
            </a:r>
            <a:r>
              <a:rPr lang="en-US" altLang="zh-CN"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a:t>
            </a:r>
            <a:r>
              <a:rPr lang="zh-CN" altLang="en-US"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圣经</a:t>
            </a:r>
            <a:r>
              <a:rPr lang="en-US" altLang="zh-CN"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a:t>
            </a:r>
            <a:r>
              <a:rPr lang="zh-CN" altLang="en-US"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rPr>
              <a:t>中关于这个方面的经文不下百条，然而，我在这里整理出“奉献的十大原则”供大家参考，在美国，很多牧师使用这些心态作为教导基督徒奉献的指南。</a:t>
            </a:r>
            <a:endParaRPr lang="en-US" sz="28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Narrow" pitchFamily="34" charset="0"/>
            </a:endParaRPr>
          </a:p>
          <a:p>
            <a:pPr marL="117475" lvl="0" indent="-117475" algn="just" fontAlgn="base">
              <a:spcBef>
                <a:spcPct val="0"/>
              </a:spcBef>
              <a:spcAft>
                <a:spcPct val="0"/>
              </a:spcAft>
            </a:pPr>
            <a:r>
              <a:rPr lang="en-US" dirty="0" smtClean="0">
                <a:solidFill>
                  <a:schemeClr val="bg1"/>
                </a:solidFill>
                <a:latin typeface="Arial Narrow" pitchFamily="34" charset="0"/>
                <a:ea typeface="Calibri" pitchFamily="34" charset="0"/>
                <a:cs typeface="Arial" pitchFamily="34" charset="0"/>
              </a:rPr>
              <a:t>There are no commands or instructions for a Christian to give 10% of his income to the church. In the New Testament, every time we see Christians instructed to give financially, it is a freewill offering.  But this does not mean that we are not accountable for what we give. There are several instructions in Paul’s letters and in the teachings of Jesus that give us clear guidance on how much, where and when we are to give. Although there are hundreds of verses in the Bible dealing with the subject, I have listed </a:t>
            </a:r>
            <a:r>
              <a:rPr lang="en-US" b="1" u="sng" dirty="0" smtClean="0">
                <a:solidFill>
                  <a:schemeClr val="bg1"/>
                </a:solidFill>
                <a:latin typeface="Arial Narrow" pitchFamily="34" charset="0"/>
                <a:ea typeface="Calibri" pitchFamily="34" charset="0"/>
                <a:cs typeface="Arial" pitchFamily="34" charset="0"/>
              </a:rPr>
              <a:t>“10 Principle for Giving”</a:t>
            </a:r>
            <a:r>
              <a:rPr lang="en-US" dirty="0" smtClean="0">
                <a:solidFill>
                  <a:schemeClr val="bg1"/>
                </a:solidFill>
                <a:latin typeface="Arial Narrow" pitchFamily="34" charset="0"/>
                <a:ea typeface="Calibri" pitchFamily="34" charset="0"/>
                <a:cs typeface="Arial" pitchFamily="34" charset="0"/>
              </a:rPr>
              <a:t> used by many pastors as the guidelines for their teaching on Christian giving. </a:t>
            </a:r>
            <a:endParaRPr lang="en-US" dirty="0" smtClean="0">
              <a:solidFill>
                <a:schemeClr val="bg1"/>
              </a:solidFill>
              <a:latin typeface="Arial Narrow" pitchFamily="34" charset="0"/>
              <a:cs typeface="Arial" pitchFamily="34" charset="0"/>
            </a:endParaRPr>
          </a:p>
          <a:p>
            <a:pPr algn="just">
              <a:buFont typeface="Arial" pitchFamily="34" charset="0"/>
              <a:buChar char="•"/>
            </a:pP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9144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INTENSIVE BIBLE TRAINING PROGRAM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圣经主题强化课程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1.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1.</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要给</a:t>
            </a:r>
            <a:r>
              <a:rPr lang="en-US" altLang="zh-CN"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从一个数目开始</a:t>
            </a:r>
            <a:r>
              <a:rPr lang="en-US" altLang="zh-CN"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kumimoji="0" lang="en-US" sz="48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1066800"/>
            <a:ext cx="5562600" cy="5755422"/>
          </a:xfrm>
          <a:prstGeom prst="rect">
            <a:avLst/>
          </a:prstGeom>
          <a:noFill/>
        </p:spPr>
        <p:txBody>
          <a:bodyPr wrap="square" rtlCol="0">
            <a:spAutoFit/>
          </a:bodyPr>
          <a:lstStyle/>
          <a:p>
            <a:pPr marL="61913" indent="-3175"/>
            <a:endParaRPr lang="en-US" altLang="zh-CN" sz="1200" b="1" dirty="0" smtClean="0"/>
          </a:p>
          <a:p>
            <a:pPr marL="61913" indent="-3175"/>
            <a:r>
              <a:rPr lang="zh-CN" altLang="zh-CN" sz="4000" b="1" dirty="0" smtClean="0"/>
              <a:t>第一条原则就是</a:t>
            </a:r>
            <a:r>
              <a:rPr lang="zh-CN" altLang="en-US" sz="4000" b="1" u="sng" dirty="0" smtClean="0"/>
              <a:t>要给</a:t>
            </a:r>
            <a:r>
              <a:rPr lang="zh-CN" altLang="en-US" sz="4000" b="1" dirty="0" smtClean="0"/>
              <a:t>。</a:t>
            </a:r>
            <a:endParaRPr lang="en-US" altLang="zh-CN" sz="4000" b="1" dirty="0" smtClean="0"/>
          </a:p>
          <a:p>
            <a:pPr marL="342900" indent="-3175"/>
            <a:r>
              <a:rPr lang="zh-CN" altLang="zh-CN" sz="2800" b="1" i="1" dirty="0" smtClean="0">
                <a:solidFill>
                  <a:schemeClr val="tx1">
                    <a:lumMod val="75000"/>
                    <a:lumOff val="25000"/>
                  </a:schemeClr>
                </a:solidFill>
              </a:rPr>
              <a:t>听上去很简单，但却最难遵守。</a:t>
            </a:r>
            <a:r>
              <a:rPr lang="zh-CN" altLang="en-US" sz="2800" b="1" i="1" dirty="0" smtClean="0">
                <a:solidFill>
                  <a:schemeClr val="tx1">
                    <a:lumMod val="75000"/>
                    <a:lumOff val="25000"/>
                  </a:schemeClr>
                </a:solidFill>
              </a:rPr>
              <a:t>调查</a:t>
            </a:r>
            <a:r>
              <a:rPr lang="zh-CN" altLang="zh-CN" sz="2800" b="1" i="1" dirty="0" smtClean="0">
                <a:solidFill>
                  <a:schemeClr val="tx1">
                    <a:lumMod val="75000"/>
                    <a:lumOff val="25000"/>
                  </a:schemeClr>
                </a:solidFill>
              </a:rPr>
              <a:t>显示在常去教会的人群中，</a:t>
            </a:r>
            <a:r>
              <a:rPr lang="zh-CN" altLang="zh-CN" sz="2800" b="1" i="1" u="sng" dirty="0" smtClean="0">
                <a:solidFill>
                  <a:schemeClr val="tx1">
                    <a:lumMod val="75000"/>
                    <a:lumOff val="25000"/>
                  </a:schemeClr>
                </a:solidFill>
              </a:rPr>
              <a:t>半数以上</a:t>
            </a:r>
            <a:r>
              <a:rPr lang="zh-CN" altLang="zh-CN" sz="2800" b="1" i="1" dirty="0" smtClean="0">
                <a:solidFill>
                  <a:schemeClr val="tx1">
                    <a:lumMod val="75000"/>
                    <a:lumOff val="25000"/>
                  </a:schemeClr>
                </a:solidFill>
              </a:rPr>
              <a:t>对神的事工一个子儿都不曾给过。</a:t>
            </a:r>
            <a:endParaRPr lang="en-US" altLang="zh-CN" sz="2800" b="1" i="1" dirty="0" smtClean="0">
              <a:solidFill>
                <a:schemeClr val="tx1">
                  <a:lumMod val="75000"/>
                  <a:lumOff val="25000"/>
                </a:schemeClr>
              </a:solidFill>
            </a:endParaRPr>
          </a:p>
          <a:p>
            <a:pPr marL="342900" indent="-3175"/>
            <a:endParaRPr lang="en-US" altLang="zh-CN" sz="2400" b="1" i="1" dirty="0" smtClean="0">
              <a:solidFill>
                <a:schemeClr val="tx1">
                  <a:lumMod val="75000"/>
                  <a:lumOff val="25000"/>
                </a:schemeClr>
              </a:solidFill>
            </a:endParaRPr>
          </a:p>
          <a:p>
            <a:pPr>
              <a:tabLst>
                <a:tab pos="114300" algn="l"/>
                <a:tab pos="228600" algn="l"/>
                <a:tab pos="342900" algn="l"/>
                <a:tab pos="457200" algn="l"/>
                <a:tab pos="571500" algn="l"/>
                <a:tab pos="685800" algn="l"/>
                <a:tab pos="800100" algn="l"/>
                <a:tab pos="914400" algn="l"/>
                <a:tab pos="1028700" algn="l"/>
              </a:tabLst>
            </a:pPr>
            <a:r>
              <a:rPr lang="en-US" sz="2400" dirty="0" smtClean="0">
                <a:solidFill>
                  <a:srgbClr val="669900"/>
                </a:solidFill>
                <a:latin typeface="Arial"/>
                <a:ea typeface="MS Mincho"/>
                <a:cs typeface="Times New Roman"/>
              </a:rPr>
              <a:t>	</a:t>
            </a:r>
            <a:r>
              <a:rPr lang="zh-CN" altLang="en-US" sz="3600" b="1" dirty="0" smtClean="0">
                <a:ea typeface="MS Mincho"/>
                <a:cs typeface="Times New Roman"/>
              </a:rPr>
              <a:t>观察： 如果我们现在不开  </a:t>
            </a:r>
            <a:r>
              <a:rPr lang="en-US" altLang="zh-CN" sz="3600" b="1" dirty="0" smtClean="0">
                <a:ea typeface="MS Mincho"/>
                <a:cs typeface="Times New Roman"/>
              </a:rPr>
              <a:t>  </a:t>
            </a:r>
          </a:p>
          <a:p>
            <a:pPr>
              <a:tabLst>
                <a:tab pos="114300" algn="l"/>
                <a:tab pos="228600" algn="l"/>
                <a:tab pos="342900" algn="l"/>
                <a:tab pos="457200" algn="l"/>
                <a:tab pos="571500" algn="l"/>
                <a:tab pos="685800" algn="l"/>
                <a:tab pos="800100" algn="l"/>
                <a:tab pos="914400" algn="l"/>
                <a:tab pos="1028700" algn="l"/>
              </a:tabLst>
            </a:pPr>
            <a:r>
              <a:rPr lang="en-US" altLang="zh-CN" sz="3600" b="1" dirty="0" smtClean="0">
                <a:ea typeface="MS Mincho"/>
                <a:cs typeface="Times New Roman"/>
              </a:rPr>
              <a:t> </a:t>
            </a:r>
            <a:r>
              <a:rPr lang="zh-CN" altLang="en-US" sz="3600" b="1" dirty="0" smtClean="0">
                <a:ea typeface="MS Mincho"/>
                <a:cs typeface="Times New Roman"/>
              </a:rPr>
              <a:t>始给，将来中彩票了 也不 </a:t>
            </a:r>
            <a:endParaRPr lang="en-US" altLang="zh-CN" sz="3600" b="1" dirty="0" smtClean="0">
              <a:ea typeface="MS Mincho"/>
              <a:cs typeface="Times New Roman"/>
            </a:endParaRPr>
          </a:p>
          <a:p>
            <a:pPr>
              <a:tabLst>
                <a:tab pos="114300" algn="l"/>
                <a:tab pos="228600" algn="l"/>
                <a:tab pos="342900" algn="l"/>
                <a:tab pos="457200" algn="l"/>
                <a:tab pos="571500" algn="l"/>
                <a:tab pos="685800" algn="l"/>
                <a:tab pos="800100" algn="l"/>
                <a:tab pos="914400" algn="l"/>
                <a:tab pos="1028700" algn="l"/>
              </a:tabLst>
            </a:pPr>
            <a:r>
              <a:rPr lang="en-US" altLang="zh-CN" sz="3600" b="1" dirty="0" smtClean="0">
                <a:ea typeface="MS Mincho"/>
                <a:cs typeface="Times New Roman"/>
              </a:rPr>
              <a:t> </a:t>
            </a:r>
            <a:r>
              <a:rPr lang="zh-CN" altLang="en-US" sz="3600" b="1" dirty="0" smtClean="0">
                <a:ea typeface="MS Mincho"/>
                <a:cs typeface="Times New Roman"/>
              </a:rPr>
              <a:t>会给。</a:t>
            </a:r>
            <a:r>
              <a:rPr lang="zh-CN" altLang="en-US" sz="3200" dirty="0" smtClean="0">
                <a:latin typeface="Arial"/>
                <a:ea typeface="MS Mincho"/>
                <a:cs typeface="Times New Roman"/>
              </a:rPr>
              <a:t>林前</a:t>
            </a:r>
            <a:r>
              <a:rPr lang="en-US" sz="3200" dirty="0" smtClean="0">
                <a:latin typeface="Arial"/>
                <a:ea typeface="MS Mincho"/>
                <a:cs typeface="Times New Roman"/>
              </a:rPr>
              <a:t>16:1-2</a:t>
            </a:r>
          </a:p>
          <a:p>
            <a:pPr marL="342900" indent="-3175"/>
            <a:endParaRPr lang="en-US" altLang="zh-CN" sz="2400" b="1" i="1" dirty="0" smtClean="0">
              <a:solidFill>
                <a:schemeClr val="tx1">
                  <a:lumMod val="75000"/>
                  <a:lumOff val="25000"/>
                </a:schemeClr>
              </a:solidFill>
            </a:endParaRPr>
          </a:p>
          <a:p>
            <a:pPr marL="342900" indent="-3175"/>
            <a:endParaRPr lang="en-US" sz="2400" b="1" i="1" u="sng" dirty="0" smtClean="0">
              <a:solidFill>
                <a:schemeClr val="tx1">
                  <a:lumMod val="75000"/>
                  <a:lumOff val="25000"/>
                </a:schemeClr>
              </a:solidFill>
              <a:effectLst>
                <a:outerShdw blurRad="38100" dist="38100" dir="2700000" algn="tl">
                  <a:srgbClr val="000000">
                    <a:alpha val="43137"/>
                  </a:srgbClr>
                </a:outerShdw>
              </a:effectLst>
              <a:latin typeface="Arial Narrow" pitchFamily="34" charset="0"/>
            </a:endParaRPr>
          </a:p>
          <a:p>
            <a:pPr marL="342900" indent="-3175"/>
            <a:endParaRPr lang="en-US" sz="2400" b="1" i="1" u="sng" dirty="0" smtClean="0">
              <a:solidFill>
                <a:schemeClr val="tx1">
                  <a:lumMod val="75000"/>
                  <a:lumOff val="25000"/>
                </a:schemeClr>
              </a:solidFill>
              <a:effectLst>
                <a:outerShdw blurRad="38100" dist="38100" dir="2700000" algn="tl">
                  <a:srgbClr val="000000">
                    <a:alpha val="43137"/>
                  </a:srgbClr>
                </a:outerShdw>
              </a:effectLst>
              <a:latin typeface="Arial Narrow" pitchFamily="34" charset="0"/>
            </a:endParaRPr>
          </a:p>
        </p:txBody>
      </p:sp>
      <p:pic>
        <p:nvPicPr>
          <p:cNvPr id="5" name="Picture 4" descr="http://lakeviewadventist.files.wordpress.com/2011/06/widows-mite1.jpg"/>
          <p:cNvPicPr>
            <a:picLocks noChangeAspect="1" noChangeArrowheads="1"/>
          </p:cNvPicPr>
          <p:nvPr/>
        </p:nvPicPr>
        <p:blipFill>
          <a:blip r:embed="rId3" cstate="print"/>
          <a:srcRect/>
          <a:stretch>
            <a:fillRect/>
          </a:stretch>
        </p:blipFill>
        <p:spPr bwMode="auto">
          <a:xfrm>
            <a:off x="5638800" y="2057400"/>
            <a:ext cx="3200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2. GIVE SACRIFICIALLY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2.</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牺牲式地奉献</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6096000" y="1066800"/>
            <a:ext cx="3048000" cy="246221"/>
          </a:xfrm>
          <a:prstGeom prst="rect">
            <a:avLst/>
          </a:prstGeom>
        </p:spPr>
        <p:txBody>
          <a:bodyPr wrap="square">
            <a:spAutoFit/>
          </a:bodyPr>
          <a:lstStyle/>
          <a:p>
            <a:pPr lvl="0"/>
            <a:r>
              <a:rPr lang="en-US" sz="1000" dirty="0" smtClean="0"/>
              <a:t>). </a:t>
            </a:r>
            <a:endParaRPr lang="en-US" sz="1000" dirty="0"/>
          </a:p>
        </p:txBody>
      </p:sp>
      <p:sp>
        <p:nvSpPr>
          <p:cNvPr id="9" name="TextBox 8"/>
          <p:cNvSpPr txBox="1"/>
          <p:nvPr/>
        </p:nvSpPr>
        <p:spPr>
          <a:xfrm>
            <a:off x="0" y="1066800"/>
            <a:ext cx="9144000" cy="5170646"/>
          </a:xfrm>
          <a:prstGeom prst="rect">
            <a:avLst/>
          </a:prstGeom>
          <a:noFill/>
        </p:spPr>
        <p:txBody>
          <a:bodyPr wrap="square" rtlCol="0">
            <a:spAutoFit/>
          </a:bodyPr>
          <a:lstStyle/>
          <a:p>
            <a:pPr marL="465138" lvl="1" indent="-120650">
              <a:buFont typeface="Arial" pitchFamily="34" charset="0"/>
              <a:buChar char="•"/>
            </a:pPr>
            <a:endParaRPr lang="en-US" sz="1600" dirty="0" smtClean="0"/>
          </a:p>
          <a:p>
            <a:pPr marL="61913" indent="-3175"/>
            <a:r>
              <a:rPr lang="zh-CN" altLang="en-US" sz="2800" b="1" dirty="0" smtClean="0">
                <a:effectLst>
                  <a:outerShdw blurRad="38100" dist="38100" dir="2700000" algn="tl">
                    <a:srgbClr val="000000">
                      <a:alpha val="43137"/>
                    </a:srgbClr>
                  </a:outerShdw>
                </a:effectLst>
                <a:latin typeface="Arial Narrow" pitchFamily="34" charset="0"/>
              </a:rPr>
              <a:t>在</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撒下</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二十四章二十四节中，大卫回答说：“我不肯用白得之物做燔祭，献给耶和华我的神。”</a:t>
            </a:r>
            <a:endParaRPr lang="en-US" sz="2800" b="1" dirty="0" smtClean="0">
              <a:effectLst>
                <a:outerShdw blurRad="38100" dist="38100" dir="2700000" algn="tl">
                  <a:srgbClr val="000000">
                    <a:alpha val="43137"/>
                  </a:srgbClr>
                </a:outerShdw>
              </a:effectLst>
              <a:latin typeface="Arial Narrow" pitchFamily="34" charset="0"/>
            </a:endParaRPr>
          </a:p>
          <a:p>
            <a:pPr marL="61913" indent="-3175"/>
            <a:endParaRPr lang="en-US" altLang="zh-CN" sz="900" b="1" dirty="0" smtClean="0">
              <a:effectLst>
                <a:outerShdw blurRad="38100" dist="38100" dir="2700000" algn="tl">
                  <a:srgbClr val="000000">
                    <a:alpha val="43137"/>
                  </a:srgbClr>
                </a:outerShdw>
              </a:effectLst>
              <a:latin typeface="Arial Narrow" pitchFamily="34" charset="0"/>
            </a:endParaRPr>
          </a:p>
          <a:p>
            <a:pPr marL="61913" indent="-3175"/>
            <a:r>
              <a:rPr lang="zh-CN" altLang="en-US" sz="2800" b="1" dirty="0" smtClean="0">
                <a:effectLst>
                  <a:outerShdw blurRad="38100" dist="38100" dir="2700000" algn="tl">
                    <a:srgbClr val="000000">
                      <a:alpha val="43137"/>
                    </a:srgbClr>
                  </a:outerShdw>
                </a:effectLst>
                <a:latin typeface="Arial Narrow" pitchFamily="34" charset="0"/>
              </a:rPr>
              <a:t>信靠神在你奉献了答应给神的资财后</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会供应你的所需</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林后</a:t>
            </a:r>
            <a:r>
              <a:rPr lang="en-US" altLang="zh-CN" sz="2800" b="1" dirty="0" smtClean="0">
                <a:effectLst>
                  <a:outerShdw blurRad="38100" dist="38100" dir="2700000" algn="tl">
                    <a:srgbClr val="000000">
                      <a:alpha val="43137"/>
                    </a:srgbClr>
                  </a:outerShdw>
                </a:effectLst>
                <a:latin typeface="Arial Narrow" pitchFamily="34" charset="0"/>
              </a:rPr>
              <a:t>9:6-11)</a:t>
            </a:r>
            <a:endParaRPr lang="en-US" sz="28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endParaRPr lang="en-US" sz="900" dirty="0" smtClean="0"/>
          </a:p>
          <a:p>
            <a:pPr marL="120650" indent="-3175"/>
            <a:r>
              <a:rPr lang="zh-CN" altLang="en-US" sz="2800" b="1" dirty="0" smtClean="0">
                <a:effectLst>
                  <a:outerShdw blurRad="38100" dist="38100" dir="2700000" algn="tl">
                    <a:srgbClr val="000000">
                      <a:alpha val="43137"/>
                    </a:srgbClr>
                  </a:outerShdw>
                </a:effectLst>
                <a:latin typeface="Arial Narrow" pitchFamily="34" charset="0"/>
              </a:rPr>
              <a:t>耶稣表扬那投入几个小钱的寡妇</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因为那是她养生的所有钱。</a:t>
            </a:r>
            <a:endParaRPr lang="en-US" sz="2800" b="1" dirty="0" smtClean="0">
              <a:effectLst>
                <a:outerShdw blurRad="38100" dist="38100" dir="2700000" algn="tl">
                  <a:srgbClr val="000000">
                    <a:alpha val="43137"/>
                  </a:srgbClr>
                </a:outerShdw>
              </a:effectLst>
              <a:latin typeface="Arial Narrow" pitchFamily="34" charset="0"/>
            </a:endParaRPr>
          </a:p>
          <a:p>
            <a:pPr marL="120650" indent="-3175"/>
            <a:endParaRPr lang="en-US" altLang="zh-CN" sz="800" b="1" dirty="0" smtClean="0">
              <a:effectLst>
                <a:outerShdw blurRad="38100" dist="38100" dir="2700000" algn="tl">
                  <a:srgbClr val="000000">
                    <a:alpha val="43137"/>
                  </a:srgbClr>
                </a:outerShdw>
              </a:effectLst>
            </a:endParaRPr>
          </a:p>
          <a:p>
            <a:pPr marL="120650" indent="-3175"/>
            <a:r>
              <a:rPr lang="zh-CN" altLang="zh-CN" sz="2800" b="1" dirty="0" smtClean="0">
                <a:effectLst>
                  <a:outerShdw blurRad="38100" dist="38100" dir="2700000" algn="tl">
                    <a:srgbClr val="000000">
                      <a:alpha val="43137"/>
                    </a:srgbClr>
                  </a:outerShdw>
                </a:effectLst>
              </a:rPr>
              <a:t>保罗称赞</a:t>
            </a:r>
            <a:r>
              <a:rPr lang="zh-CN" altLang="en-US" sz="2800" b="1" dirty="0" smtClean="0">
                <a:effectLst>
                  <a:outerShdw blurRad="38100" dist="38100" dir="2700000" algn="tl">
                    <a:srgbClr val="000000">
                      <a:alpha val="43137"/>
                    </a:srgbClr>
                  </a:outerShdw>
                </a:effectLst>
              </a:rPr>
              <a:t>贫穷的</a:t>
            </a:r>
            <a:r>
              <a:rPr lang="zh-CN" altLang="zh-CN" sz="2800" b="1" dirty="0" smtClean="0">
                <a:effectLst>
                  <a:outerShdw blurRad="38100" dist="38100" dir="2700000" algn="tl">
                    <a:srgbClr val="000000">
                      <a:alpha val="43137"/>
                    </a:srgbClr>
                  </a:outerShdw>
                </a:effectLst>
              </a:rPr>
              <a:t>腓立比教会</a:t>
            </a:r>
            <a:r>
              <a:rPr lang="zh-CN" altLang="en-US" sz="2800" b="1" dirty="0" smtClean="0">
                <a:effectLst>
                  <a:outerShdw blurRad="38100" dist="38100" dir="2700000" algn="tl">
                    <a:srgbClr val="000000">
                      <a:alpha val="43137"/>
                    </a:srgbClr>
                  </a:outerShdw>
                </a:effectLst>
              </a:rPr>
              <a:t>热心肠的，</a:t>
            </a:r>
            <a:r>
              <a:rPr lang="zh-CN" altLang="zh-CN" sz="2800" b="1" dirty="0" smtClean="0">
                <a:effectLst>
                  <a:outerShdw blurRad="38100" dist="38100" dir="2700000" algn="tl">
                    <a:srgbClr val="000000">
                      <a:alpha val="43137"/>
                    </a:srgbClr>
                  </a:outerShdw>
                </a:effectLst>
              </a:rPr>
              <a:t>牺牲</a:t>
            </a:r>
            <a:r>
              <a:rPr lang="zh-CN" altLang="en-US" sz="2800" b="1" dirty="0" smtClean="0">
                <a:effectLst>
                  <a:outerShdw blurRad="38100" dist="38100" dir="2700000" algn="tl">
                    <a:srgbClr val="000000">
                      <a:alpha val="43137"/>
                    </a:srgbClr>
                  </a:outerShdw>
                </a:effectLst>
              </a:rPr>
              <a:t>式的</a:t>
            </a:r>
            <a:r>
              <a:rPr lang="zh-CN" altLang="zh-CN" sz="2800" b="1" dirty="0" smtClean="0">
                <a:effectLst>
                  <a:outerShdw blurRad="38100" dist="38100" dir="2700000" algn="tl">
                    <a:srgbClr val="000000">
                      <a:alpha val="43137"/>
                    </a:srgbClr>
                  </a:outerShdw>
                </a:effectLst>
              </a:rPr>
              <a:t>奉献</a:t>
            </a:r>
            <a:r>
              <a:rPr lang="zh-CN" altLang="zh-CN" sz="2800" b="1" dirty="0" smtClean="0"/>
              <a:t>（腓</a:t>
            </a:r>
            <a:r>
              <a:rPr lang="en-US" altLang="zh-CN" sz="2800" b="1" dirty="0" smtClean="0"/>
              <a:t>4:18</a:t>
            </a:r>
            <a:r>
              <a:rPr lang="zh-CN" altLang="zh-CN" sz="2800" b="1" dirty="0" smtClean="0"/>
              <a:t>）</a:t>
            </a:r>
            <a:r>
              <a:rPr lang="zh-CN" altLang="zh-CN" sz="2800" dirty="0" smtClean="0"/>
              <a:t>。</a:t>
            </a:r>
            <a:endParaRPr lang="en-US" sz="2800" b="1" dirty="0" smtClean="0">
              <a:effectLst>
                <a:outerShdw blurRad="38100" dist="38100" dir="2700000" algn="tl">
                  <a:srgbClr val="000000">
                    <a:alpha val="43137"/>
                  </a:srgbClr>
                </a:outerShdw>
              </a:effectLst>
              <a:latin typeface="Arial Narrow" pitchFamily="34" charset="0"/>
            </a:endParaRPr>
          </a:p>
          <a:p>
            <a:pPr marL="120650" indent="-3175"/>
            <a:endParaRPr lang="en-US" altLang="zh-CN" sz="800" b="1" dirty="0" smtClean="0">
              <a:effectLst>
                <a:outerShdw blurRad="38100" dist="38100" dir="2700000" algn="tl">
                  <a:srgbClr val="000000">
                    <a:alpha val="43137"/>
                  </a:srgbClr>
                </a:outerShdw>
              </a:effectLst>
              <a:latin typeface="Arial Narrow" pitchFamily="34" charset="0"/>
            </a:endParaRPr>
          </a:p>
          <a:p>
            <a:pPr marL="120650" indent="-3175"/>
            <a:r>
              <a:rPr lang="zh-CN" altLang="en-US" sz="2800" b="1" dirty="0" smtClean="0">
                <a:effectLst>
                  <a:outerShdw blurRad="38100" dist="38100" dir="2700000" algn="tl">
                    <a:srgbClr val="000000">
                      <a:alpha val="43137"/>
                    </a:srgbClr>
                  </a:outerShdw>
                </a:effectLst>
                <a:latin typeface="Arial Narrow" pitchFamily="34" charset="0"/>
              </a:rPr>
              <a:t>最重要的是，牺牲式的奉献讨我们圣洁之神的喜悦（来</a:t>
            </a:r>
            <a:r>
              <a:rPr lang="en-US" altLang="zh-CN" sz="2800" b="1" dirty="0" smtClean="0">
                <a:effectLst>
                  <a:outerShdw blurRad="38100" dist="38100" dir="2700000" algn="tl">
                    <a:srgbClr val="000000">
                      <a:alpha val="43137"/>
                    </a:srgbClr>
                  </a:outerShdw>
                </a:effectLst>
                <a:latin typeface="Arial Narrow" pitchFamily="34" charset="0"/>
              </a:rPr>
              <a:t>13:16</a:t>
            </a:r>
            <a:r>
              <a:rPr lang="zh-CN" altLang="en-US" sz="2800" b="1" dirty="0" smtClean="0">
                <a:effectLst>
                  <a:outerShdw blurRad="38100" dist="38100" dir="2700000" algn="tl">
                    <a:srgbClr val="000000">
                      <a:alpha val="43137"/>
                    </a:srgbClr>
                  </a:outerShdw>
                </a:effectLst>
                <a:latin typeface="Arial Narrow" pitchFamily="34" charset="0"/>
              </a:rPr>
              <a:t>）。</a:t>
            </a:r>
            <a:endParaRPr lang="en-US" sz="2800"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3. GIVE RATIONALLY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3.</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理性地奉献</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extBox 7"/>
          <p:cNvSpPr txBox="1"/>
          <p:nvPr/>
        </p:nvSpPr>
        <p:spPr>
          <a:xfrm>
            <a:off x="0" y="1066801"/>
            <a:ext cx="9144000" cy="5293757"/>
          </a:xfrm>
          <a:prstGeom prst="rect">
            <a:avLst/>
          </a:prstGeom>
          <a:noFill/>
        </p:spPr>
        <p:txBody>
          <a:bodyPr wrap="square" rtlCol="0">
            <a:spAutoFit/>
          </a:bodyPr>
          <a:lstStyle/>
          <a:p>
            <a:pPr marL="117475" indent="3175"/>
            <a:r>
              <a:rPr lang="zh-CN" altLang="zh-CN" sz="3000" b="1" dirty="0" smtClean="0"/>
              <a:t>对于要作的奉献需给与认真的思考</a:t>
            </a:r>
            <a:r>
              <a:rPr lang="en-US" altLang="zh-CN" sz="3000" b="1" dirty="0" smtClean="0"/>
              <a:t>, </a:t>
            </a:r>
            <a:r>
              <a:rPr lang="zh-CN" altLang="en-US" sz="3000" b="1" dirty="0" smtClean="0"/>
              <a:t>而不是依据情感做出反应</a:t>
            </a:r>
            <a:r>
              <a:rPr lang="en-US" altLang="zh-CN" sz="3000" b="1" dirty="0" smtClean="0"/>
              <a:t>. </a:t>
            </a:r>
            <a:r>
              <a:rPr lang="zh-CN" altLang="zh-CN" sz="3000" b="1" dirty="0" smtClean="0"/>
              <a:t>神希望我们对自己的财政情况有清醒的认识</a:t>
            </a:r>
            <a:r>
              <a:rPr lang="en-US" altLang="zh-CN" sz="3000" b="1" dirty="0" smtClean="0"/>
              <a:t>(</a:t>
            </a:r>
            <a:r>
              <a:rPr lang="zh-CN" altLang="zh-CN" sz="3000" b="1" dirty="0" smtClean="0"/>
              <a:t>箴</a:t>
            </a:r>
            <a:r>
              <a:rPr lang="en-US" altLang="zh-CN" sz="3000" b="1" dirty="0" smtClean="0"/>
              <a:t>27:23-24),</a:t>
            </a:r>
            <a:r>
              <a:rPr lang="zh-CN" altLang="zh-CN" sz="3000" b="1" dirty="0" smtClean="0"/>
              <a:t>要肩负自己的各项财政责任</a:t>
            </a:r>
            <a:r>
              <a:rPr lang="en-US" altLang="zh-CN" sz="3000" b="1" dirty="0" smtClean="0"/>
              <a:t>. </a:t>
            </a:r>
            <a:r>
              <a:rPr lang="zh-CN" altLang="zh-CN" sz="3000" b="1" dirty="0" smtClean="0"/>
              <a:t>包括</a:t>
            </a:r>
            <a:r>
              <a:rPr lang="en-US" altLang="zh-CN" sz="3000" b="1" dirty="0" smtClean="0"/>
              <a:t>:</a:t>
            </a:r>
            <a:endParaRPr lang="en-US" sz="30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1600" dirty="0" smtClean="0"/>
              <a:t>We need to give serious thought to what we give, not just base our decision on an emotional response. God expects us to be aware of our financial situation (Prov. 27:23-24) and take care of our financial responsibilities. These include…</a:t>
            </a:r>
            <a:endParaRPr lang="en-US" sz="2800" dirty="0" smtClean="0">
              <a:effectLst>
                <a:outerShdw blurRad="38100" dist="38100" dir="2700000" algn="tl">
                  <a:srgbClr val="000000">
                    <a:alpha val="43137"/>
                  </a:srgbClr>
                </a:outerShdw>
              </a:effectLst>
              <a:latin typeface="Arial Narrow" pitchFamily="34" charset="0"/>
            </a:endParaRPr>
          </a:p>
          <a:p>
            <a:pPr marL="342900" indent="-222250"/>
            <a:r>
              <a:rPr lang="en-US" altLang="zh-CN" sz="2800" b="1" dirty="0" smtClean="0">
                <a:effectLst>
                  <a:outerShdw blurRad="38100" dist="38100" dir="2700000" algn="tl">
                    <a:srgbClr val="000000">
                      <a:alpha val="43137"/>
                    </a:srgbClr>
                  </a:outerShdw>
                </a:effectLst>
                <a:latin typeface="Arial Narrow" pitchFamily="34" charset="0"/>
              </a:rPr>
              <a:t>	- </a:t>
            </a:r>
            <a:r>
              <a:rPr lang="zh-CN" altLang="zh-CN" sz="2800" b="1" dirty="0" smtClean="0"/>
              <a:t>供应我们的家庭（提前</a:t>
            </a:r>
            <a:r>
              <a:rPr lang="en-US" altLang="zh-CN" sz="2800" b="1" dirty="0" smtClean="0"/>
              <a:t>5:8</a:t>
            </a:r>
            <a:r>
              <a:rPr lang="zh-CN" altLang="zh-CN" sz="2800" b="1" dirty="0" smtClean="0"/>
              <a:t>），</a:t>
            </a:r>
            <a:endParaRPr lang="en-US"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sz="1600" dirty="0" smtClean="0"/>
              <a:t>providing for our families (1 Timothy 5:8), </a:t>
            </a:r>
            <a:endParaRPr lang="en-US" sz="1600" b="1" dirty="0" smtClean="0">
              <a:effectLst>
                <a:outerShdw blurRad="38100" dist="38100" dir="2700000" algn="tl">
                  <a:srgbClr val="000000">
                    <a:alpha val="43137"/>
                  </a:srgbClr>
                </a:outerShdw>
              </a:effectLst>
              <a:latin typeface="Arial Narrow" pitchFamily="34" charset="0"/>
            </a:endParaRPr>
          </a:p>
          <a:p>
            <a:pPr marL="342900" indent="-222250"/>
            <a:r>
              <a:rPr lang="en-US" altLang="zh-CN" sz="2800" b="1" dirty="0" smtClean="0">
                <a:effectLst>
                  <a:outerShdw blurRad="38100" dist="38100" dir="2700000" algn="tl">
                    <a:srgbClr val="000000">
                      <a:alpha val="43137"/>
                    </a:srgbClr>
                  </a:outerShdw>
                </a:effectLst>
                <a:latin typeface="Arial Narrow" pitchFamily="34" charset="0"/>
              </a:rPr>
              <a:t>	- </a:t>
            </a:r>
            <a:r>
              <a:rPr lang="zh-CN" altLang="zh-CN" sz="2800" b="1" dirty="0" smtClean="0"/>
              <a:t>还清债务（罗</a:t>
            </a:r>
            <a:r>
              <a:rPr lang="en-US" altLang="zh-CN" sz="2800" b="1" dirty="0" smtClean="0"/>
              <a:t>13:8</a:t>
            </a:r>
            <a:r>
              <a:rPr lang="zh-CN" altLang="zh-CN" sz="2800" b="1" dirty="0" smtClean="0"/>
              <a:t>；诗</a:t>
            </a:r>
            <a:r>
              <a:rPr lang="en-US" altLang="zh-CN" sz="2800" b="1" dirty="0" smtClean="0"/>
              <a:t>37:21</a:t>
            </a:r>
            <a:r>
              <a:rPr lang="zh-CN" altLang="zh-CN" sz="2800" b="1" dirty="0" smtClean="0"/>
              <a:t>），</a:t>
            </a:r>
            <a:endParaRPr lang="en-US"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sz="1600" dirty="0" smtClean="0"/>
              <a:t>paying our debts (Rom. 13:8; Ps. 37:21), </a:t>
            </a:r>
            <a:endParaRPr lang="en-US" sz="1600" b="1" dirty="0" smtClean="0">
              <a:effectLst>
                <a:outerShdw blurRad="38100" dist="38100" dir="2700000" algn="tl">
                  <a:srgbClr val="000000">
                    <a:alpha val="43137"/>
                  </a:srgbClr>
                </a:outerShdw>
              </a:effectLst>
              <a:latin typeface="Arial Narrow" pitchFamily="34" charset="0"/>
            </a:endParaRPr>
          </a:p>
          <a:p>
            <a:pPr marL="342900" indent="-222250"/>
            <a:r>
              <a:rPr lang="en-US" altLang="zh-CN" sz="2400" b="1" dirty="0" smtClean="0">
                <a:effectLst>
                  <a:outerShdw blurRad="38100" dist="38100" dir="2700000" algn="tl">
                    <a:srgbClr val="000000">
                      <a:alpha val="43137"/>
                    </a:srgbClr>
                  </a:outerShdw>
                </a:effectLst>
                <a:latin typeface="Arial Narrow" pitchFamily="34" charset="0"/>
              </a:rPr>
              <a:t>	</a:t>
            </a:r>
            <a:r>
              <a:rPr lang="en-US" altLang="zh-CN" sz="2800" b="1" dirty="0" smtClean="0">
                <a:effectLst>
                  <a:outerShdw blurRad="38100" dist="38100" dir="2700000" algn="tl">
                    <a:srgbClr val="000000">
                      <a:alpha val="43137"/>
                    </a:srgbClr>
                  </a:outerShdw>
                </a:effectLst>
                <a:latin typeface="Arial Narrow" pitchFamily="34" charset="0"/>
              </a:rPr>
              <a:t>- </a:t>
            </a:r>
            <a:r>
              <a:rPr lang="zh-CN" altLang="zh-CN" sz="2800" b="1" dirty="0" smtClean="0"/>
              <a:t>帮助贫穷者（约一</a:t>
            </a:r>
            <a:r>
              <a:rPr lang="en-US" altLang="zh-CN" sz="2800" b="1" dirty="0" smtClean="0"/>
              <a:t>3:17</a:t>
            </a:r>
            <a:r>
              <a:rPr lang="zh-CN" altLang="zh-CN" sz="2800" b="1" dirty="0" smtClean="0"/>
              <a:t>，徒</a:t>
            </a:r>
            <a:r>
              <a:rPr lang="en-US" altLang="zh-CN" sz="2800" b="1" dirty="0" smtClean="0"/>
              <a:t>2,5&amp;11</a:t>
            </a:r>
            <a:r>
              <a:rPr lang="zh-CN" altLang="zh-CN" sz="2800" b="1" dirty="0" smtClean="0"/>
              <a:t>）</a:t>
            </a:r>
            <a:endParaRPr lang="en-US"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sz="1600" dirty="0" smtClean="0"/>
              <a:t>helping the needy (1 John 3:17; Acts 2, 5 &amp; 11), </a:t>
            </a:r>
            <a:endParaRPr lang="en-US" sz="1600" dirty="0" smtClean="0">
              <a:effectLst>
                <a:outerShdw blurRad="38100" dist="38100" dir="2700000" algn="tl">
                  <a:srgbClr val="000000">
                    <a:alpha val="43137"/>
                  </a:srgbClr>
                </a:outerShdw>
              </a:effectLst>
              <a:latin typeface="Arial Narrow" pitchFamily="34" charset="0"/>
            </a:endParaRPr>
          </a:p>
          <a:p>
            <a:pPr marL="342900" indent="-222250"/>
            <a:r>
              <a:rPr lang="en-US" altLang="zh-CN" sz="2800" b="1" dirty="0" smtClean="0">
                <a:effectLst>
                  <a:outerShdw blurRad="38100" dist="38100" dir="2700000" algn="tl">
                    <a:srgbClr val="000000">
                      <a:alpha val="43137"/>
                    </a:srgbClr>
                  </a:outerShdw>
                </a:effectLst>
                <a:latin typeface="Arial Narrow" pitchFamily="34" charset="0"/>
              </a:rPr>
              <a:t>	-</a:t>
            </a:r>
            <a:r>
              <a:rPr lang="zh-CN" altLang="zh-CN" sz="2800" b="1" dirty="0" smtClean="0"/>
              <a:t>支付雇员工价等（雅</a:t>
            </a:r>
            <a:r>
              <a:rPr lang="en-US" altLang="zh-CN" sz="2800" b="1" dirty="0" smtClean="0"/>
              <a:t>5:4</a:t>
            </a:r>
            <a:r>
              <a:rPr lang="zh-CN" altLang="zh-CN" sz="2800" b="1" dirty="0" smtClean="0"/>
              <a:t>），</a:t>
            </a:r>
            <a:endParaRPr lang="en-US" altLang="zh-CN"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altLang="zh-CN" sz="1600" dirty="0" smtClean="0"/>
              <a:t>paying our employees everything they are owed (James 5:4), </a:t>
            </a:r>
            <a:endParaRPr lang="en-US" altLang="zh-CN" sz="1600" b="1" dirty="0" smtClean="0">
              <a:effectLst>
                <a:outerShdw blurRad="38100" dist="38100" dir="2700000" algn="tl">
                  <a:srgbClr val="000000">
                    <a:alpha val="43137"/>
                  </a:srgbClr>
                </a:outerShdw>
              </a:effectLst>
              <a:latin typeface="Arial Narrow" pitchFamily="34" charset="0"/>
            </a:endParaRPr>
          </a:p>
          <a:p>
            <a:pPr marL="342900" indent="-222250"/>
            <a:r>
              <a:rPr lang="en-US" altLang="zh-CN" sz="2400" b="1" dirty="0" smtClean="0"/>
              <a:t>    </a:t>
            </a:r>
            <a:endParaRPr lang="en-US" sz="2000" b="1" dirty="0" smtClean="0">
              <a:effectLst>
                <a:outerShdw blurRad="38100" dist="38100" dir="2700000" algn="tl">
                  <a:srgbClr val="000000">
                    <a:alpha val="43137"/>
                  </a:srgbClr>
                </a:outerShdw>
              </a:effectLst>
              <a:latin typeface="Arial Narrow" pitchFamily="34" charset="0"/>
            </a:endParaRPr>
          </a:p>
        </p:txBody>
      </p:sp>
      <p:pic>
        <p:nvPicPr>
          <p:cNvPr id="5" name="Picture 4" descr="cartoon-gifs-me-on-toongifs-these-days.gif"/>
          <p:cNvPicPr>
            <a:picLocks noChangeAspect="1"/>
          </p:cNvPicPr>
          <p:nvPr/>
        </p:nvPicPr>
        <p:blipFill>
          <a:blip r:embed="rId3" cstate="print"/>
          <a:stretch>
            <a:fillRect/>
          </a:stretch>
        </p:blipFill>
        <p:spPr>
          <a:xfrm>
            <a:off x="6324600" y="3352800"/>
            <a:ext cx="2615445"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4. GIVE FAITHFULLY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4.</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忠心地奉献</a:t>
            </a:r>
          </a:p>
        </p:txBody>
      </p:sp>
      <p:sp>
        <p:nvSpPr>
          <p:cNvPr id="7" name="TextBox 6"/>
          <p:cNvSpPr txBox="1"/>
          <p:nvPr/>
        </p:nvSpPr>
        <p:spPr>
          <a:xfrm>
            <a:off x="0" y="1066800"/>
            <a:ext cx="4114800" cy="4093428"/>
          </a:xfrm>
          <a:prstGeom prst="rect">
            <a:avLst/>
          </a:prstGeom>
          <a:noFill/>
        </p:spPr>
        <p:txBody>
          <a:bodyPr wrap="square" rtlCol="0">
            <a:spAutoFit/>
          </a:bodyPr>
          <a:lstStyle/>
          <a:p>
            <a:pPr marL="342900" indent="-222250"/>
            <a:r>
              <a:rPr lang="zh-CN" altLang="zh-CN" sz="3600" b="1" dirty="0" smtClean="0"/>
              <a:t>通过我们在财政事务上的忠心来决定对我们在属灵事务上信任多少（路</a:t>
            </a:r>
            <a:r>
              <a:rPr lang="en-US" altLang="zh-CN" sz="3600" b="1" dirty="0" smtClean="0"/>
              <a:t>16:10-12</a:t>
            </a:r>
            <a:r>
              <a:rPr lang="zh-CN" altLang="zh-CN" sz="3600" b="1" dirty="0" smtClean="0"/>
              <a:t>）。</a:t>
            </a:r>
            <a:endParaRPr lang="en-US" sz="36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2000" dirty="0" smtClean="0"/>
              <a:t>God uses our faithfulness in financial matters to determine how much He will trust us with in spiritual matters (Luke 16:10-12).</a:t>
            </a:r>
            <a:endParaRPr lang="en-US" sz="2000" b="1" dirty="0" smtClean="0">
              <a:effectLst>
                <a:outerShdw blurRad="38100" dist="38100" dir="2700000" algn="tl">
                  <a:srgbClr val="000000">
                    <a:alpha val="43137"/>
                  </a:srgbClr>
                </a:outerShdw>
              </a:effectLst>
              <a:latin typeface="Arial Narrow" pitchFamily="34" charset="0"/>
            </a:endParaRPr>
          </a:p>
        </p:txBody>
      </p:sp>
      <p:pic>
        <p:nvPicPr>
          <p:cNvPr id="5" name="Picture 4" descr="http://lakeviewadventist.files.wordpress.com/2011/06/widows-mite1.jpg"/>
          <p:cNvPicPr>
            <a:picLocks noChangeAspect="1" noChangeArrowheads="1"/>
          </p:cNvPicPr>
          <p:nvPr/>
        </p:nvPicPr>
        <p:blipFill>
          <a:blip r:embed="rId3" cstate="print"/>
          <a:srcRect/>
          <a:stretch>
            <a:fillRect/>
          </a:stretch>
        </p:blipFill>
        <p:spPr bwMode="auto">
          <a:xfrm>
            <a:off x="4382429" y="1371600"/>
            <a:ext cx="4449337" cy="4343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5. GIVE PERSONALLY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5.</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私下里奉献</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1219200"/>
            <a:ext cx="9144000" cy="4031873"/>
          </a:xfrm>
          <a:prstGeom prst="rect">
            <a:avLst/>
          </a:prstGeom>
          <a:noFill/>
        </p:spPr>
        <p:txBody>
          <a:bodyPr wrap="square" rtlCol="0">
            <a:spAutoFit/>
          </a:bodyPr>
          <a:lstStyle/>
          <a:p>
            <a:pPr marL="342900" indent="-222250"/>
            <a:r>
              <a:rPr lang="zh-CN" altLang="en-US" sz="3200" b="1" dirty="0" smtClean="0">
                <a:effectLst>
                  <a:outerShdw blurRad="38100" dist="38100" dir="2700000" algn="tl">
                    <a:srgbClr val="000000">
                      <a:alpha val="43137"/>
                    </a:srgbClr>
                  </a:outerShdw>
                </a:effectLst>
                <a:latin typeface="Arial Narrow" pitchFamily="34" charset="0"/>
              </a:rPr>
              <a:t>我们将自己决定给神奉献多少（</a:t>
            </a:r>
            <a:r>
              <a:rPr lang="zh-CN" altLang="zh-CN" sz="3200" b="1" dirty="0" smtClean="0"/>
              <a:t>林后</a:t>
            </a:r>
            <a:r>
              <a:rPr lang="en-US" altLang="zh-CN" sz="3200" b="1" dirty="0" smtClean="0"/>
              <a:t>9:7</a:t>
            </a:r>
            <a:r>
              <a:rPr lang="zh-CN" altLang="zh-CN" sz="3200" b="1" dirty="0" smtClean="0"/>
              <a:t>）</a:t>
            </a:r>
            <a:r>
              <a:rPr lang="zh-CN" altLang="en-US" sz="3200" b="1" dirty="0" smtClean="0"/>
              <a:t>。</a:t>
            </a:r>
            <a:endParaRPr lang="en-US" sz="32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1600" dirty="0" smtClean="0"/>
              <a:t>We are to determine how much God wants us to give (2 Cor. 9:7)</a:t>
            </a:r>
            <a:endParaRPr lang="en-US" sz="1600" b="1" dirty="0" smtClean="0">
              <a:effectLst>
                <a:outerShdw blurRad="38100" dist="38100" dir="2700000" algn="tl">
                  <a:srgbClr val="000000">
                    <a:alpha val="43137"/>
                  </a:srgbClr>
                </a:outerShdw>
              </a:effectLst>
              <a:latin typeface="Arial Narrow" pitchFamily="34" charset="0"/>
            </a:endParaRPr>
          </a:p>
          <a:p>
            <a:pPr marL="342900" indent="-222250"/>
            <a:r>
              <a:rPr lang="zh-CN" altLang="en-US" sz="3200" b="1" dirty="0" smtClean="0">
                <a:effectLst>
                  <a:outerShdw blurRad="38100" dist="38100" dir="2700000" algn="tl">
                    <a:srgbClr val="000000">
                      <a:alpha val="43137"/>
                    </a:srgbClr>
                  </a:outerShdw>
                </a:effectLst>
                <a:latin typeface="Arial Narrow" pitchFamily="34" charset="0"/>
              </a:rPr>
              <a:t>有些人有能力捐得比其他人多得多，因为神让他们在资财上兴旺发达（林前</a:t>
            </a:r>
            <a:r>
              <a:rPr lang="en-US" altLang="zh-CN" sz="3200" b="1" dirty="0" smtClean="0">
                <a:effectLst>
                  <a:outerShdw blurRad="38100" dist="38100" dir="2700000" algn="tl">
                    <a:srgbClr val="000000">
                      <a:alpha val="43137"/>
                    </a:srgbClr>
                  </a:outerShdw>
                </a:effectLst>
                <a:latin typeface="Arial Narrow" pitchFamily="34" charset="0"/>
              </a:rPr>
              <a:t>16:2</a:t>
            </a:r>
            <a:r>
              <a:rPr lang="zh-CN" altLang="en-US" sz="3200" b="1" dirty="0" smtClean="0">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1600" dirty="0" smtClean="0"/>
              <a:t>Some are able to give much more than others because God has prospered them more (1 Cor. 16:2). </a:t>
            </a:r>
            <a:endParaRPr lang="en-US" sz="1600" b="1" dirty="0" smtClean="0">
              <a:effectLst>
                <a:outerShdw blurRad="38100" dist="38100" dir="2700000" algn="tl">
                  <a:srgbClr val="000000">
                    <a:alpha val="43137"/>
                  </a:srgbClr>
                </a:outerShdw>
              </a:effectLst>
              <a:latin typeface="Arial Narrow" pitchFamily="34" charset="0"/>
            </a:endParaRPr>
          </a:p>
          <a:p>
            <a:pPr marL="342900" indent="-222250"/>
            <a:r>
              <a:rPr lang="zh-CN" altLang="en-US" sz="3200" b="1" dirty="0" smtClean="0">
                <a:effectLst>
                  <a:outerShdw blurRad="38100" dist="38100" dir="2700000" algn="tl">
                    <a:srgbClr val="000000">
                      <a:alpha val="43137"/>
                    </a:srgbClr>
                  </a:outerShdw>
                </a:effectLst>
                <a:latin typeface="Arial Narrow" pitchFamily="34" charset="0"/>
              </a:rPr>
              <a:t>另一些人，在成为基督徒后，从圣灵领受了特别的恩赐，给了他们奉献的资源和心志，愿意大量奉献钱财推动耶稣在地上的事工（林前）。</a:t>
            </a:r>
            <a:endParaRPr lang="en-US" sz="32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1600" dirty="0" smtClean="0"/>
              <a:t>Others, upon becoming Christians, receive a special gift from the Holy Spirit that gives them both the resources and the desire to give large amounts to further the ministry of Jesus on earth (1 Cor.).</a:t>
            </a:r>
            <a:endParaRPr lang="en-US" sz="1600"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6. GIVE GENEROUSLY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6.</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慷慨地奉献</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1066800"/>
            <a:ext cx="9144000" cy="4970591"/>
          </a:xfrm>
          <a:prstGeom prst="rect">
            <a:avLst/>
          </a:prstGeom>
          <a:noFill/>
        </p:spPr>
        <p:txBody>
          <a:bodyPr wrap="square" rtlCol="0">
            <a:spAutoFit/>
          </a:bodyPr>
          <a:lstStyle/>
          <a:p>
            <a:pPr marL="342900" indent="-222250"/>
            <a:r>
              <a:rPr lang="zh-CN" altLang="en-US" sz="3600" b="1" dirty="0" smtClean="0">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你给上帝的是小费还是奉献？</a:t>
            </a:r>
            <a:endParaRPr lang="en-US" altLang="zh-CN" sz="3600" b="1" dirty="0" smtClean="0">
              <a:solidFill>
                <a:srgbClr val="C00000"/>
              </a:solidFill>
              <a:effectLst>
                <a:outerShdw blurRad="38100" dist="38100" dir="2700000" algn="tl">
                  <a:srgbClr val="000000">
                    <a:alpha val="43137"/>
                  </a:srgbClr>
                </a:outerShdw>
              </a:effectLst>
              <a:latin typeface="Arial Narrow" pitchFamily="34" charset="0"/>
            </a:endParaRPr>
          </a:p>
          <a:p>
            <a:pPr marL="342900" indent="-222250"/>
            <a:endParaRPr lang="en-US" altLang="zh-CN" sz="900" b="1" dirty="0" smtClean="0">
              <a:effectLst>
                <a:outerShdw blurRad="38100" dist="38100" dir="2700000" algn="tl">
                  <a:srgbClr val="000000">
                    <a:alpha val="43137"/>
                  </a:srgbClr>
                </a:outerShdw>
              </a:effectLst>
              <a:latin typeface="Arial Narrow" pitchFamily="34" charset="0"/>
            </a:endParaRPr>
          </a:p>
          <a:p>
            <a:pPr marL="342900" indent="-61913"/>
            <a:r>
              <a:rPr lang="zh-CN" altLang="en-US" sz="3600" b="1" dirty="0" smtClean="0">
                <a:effectLst>
                  <a:outerShdw blurRad="38100" dist="38100" dir="2700000" algn="tl">
                    <a:srgbClr val="000000">
                      <a:alpha val="43137"/>
                    </a:srgbClr>
                  </a:outerShdw>
                </a:effectLst>
                <a:latin typeface="Arial Narrow" pitchFamily="34" charset="0"/>
              </a:rPr>
              <a:t> 马其顿教会虽相对贫穷，却极为甘捐乐输，甚至超出了他们的能力（林后</a:t>
            </a:r>
            <a:r>
              <a:rPr lang="en-US" altLang="zh-CN" sz="3600" b="1" dirty="0" smtClean="0">
                <a:effectLst>
                  <a:outerShdw blurRad="38100" dist="38100" dir="2700000" algn="tl">
                    <a:srgbClr val="000000">
                      <a:alpha val="43137"/>
                    </a:srgbClr>
                  </a:outerShdw>
                </a:effectLst>
                <a:latin typeface="Arial Narrow" pitchFamily="34" charset="0"/>
              </a:rPr>
              <a:t>8:1-7</a:t>
            </a:r>
            <a:r>
              <a:rPr lang="zh-CN" altLang="en-US" sz="3600" b="1" dirty="0" smtClean="0">
                <a:effectLst>
                  <a:outerShdw blurRad="38100" dist="38100" dir="2700000" algn="tl">
                    <a:srgbClr val="000000">
                      <a:alpha val="43137"/>
                    </a:srgbClr>
                  </a:outerShdw>
                </a:effectLst>
                <a:latin typeface="Arial Narrow" pitchFamily="34" charset="0"/>
              </a:rPr>
              <a:t>）。他们再三央求保罗允准他们在供给其它地方饥饿的圣徒的恩情上有份。</a:t>
            </a:r>
            <a:endParaRPr lang="en-US" sz="36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endParaRPr lang="en-US" sz="2000" dirty="0" smtClean="0">
              <a:effectLst>
                <a:outerShdw blurRad="38100" dist="38100" dir="2700000" algn="tl">
                  <a:srgbClr val="000000">
                    <a:alpha val="43137"/>
                  </a:srgbClr>
                </a:outerShdw>
              </a:effectLst>
              <a:latin typeface="Arial Narrow" pitchFamily="34" charset="0"/>
            </a:endParaRPr>
          </a:p>
          <a:p>
            <a:pPr marL="342900" indent="-3175"/>
            <a:r>
              <a:rPr lang="zh-CN" altLang="en-US" sz="3600" b="1" dirty="0" smtClean="0">
                <a:effectLst>
                  <a:outerShdw blurRad="38100" dist="38100" dir="2700000" algn="tl">
                    <a:srgbClr val="000000">
                      <a:alpha val="43137"/>
                    </a:srgbClr>
                  </a:outerShdw>
                </a:effectLst>
                <a:latin typeface="Arial Narrow" pitchFamily="34" charset="0"/>
              </a:rPr>
              <a:t>当神有某位儿女愿意慷慨地给与，祂会给他们提供更多的资源，让他们可以更多地奉献，更多地行善（林后</a:t>
            </a:r>
            <a:r>
              <a:rPr lang="en-US" altLang="zh-CN" sz="3600" b="1" dirty="0" smtClean="0">
                <a:effectLst>
                  <a:outerShdw blurRad="38100" dist="38100" dir="2700000" algn="tl">
                    <a:srgbClr val="000000">
                      <a:alpha val="43137"/>
                    </a:srgbClr>
                  </a:outerShdw>
                </a:effectLst>
                <a:latin typeface="Arial Narrow" pitchFamily="34" charset="0"/>
              </a:rPr>
              <a:t>9:6; </a:t>
            </a:r>
            <a:r>
              <a:rPr lang="zh-CN" altLang="en-US" sz="3600" b="1" dirty="0" smtClean="0">
                <a:effectLst>
                  <a:outerShdw blurRad="38100" dist="38100" dir="2700000" algn="tl">
                    <a:srgbClr val="000000">
                      <a:alpha val="43137"/>
                    </a:srgbClr>
                  </a:outerShdw>
                </a:effectLst>
                <a:latin typeface="Arial Narrow" pitchFamily="34" charset="0"/>
              </a:rPr>
              <a:t>路</a:t>
            </a:r>
            <a:r>
              <a:rPr lang="en-US" altLang="zh-CN" sz="3600" b="1" dirty="0" smtClean="0">
                <a:effectLst>
                  <a:outerShdw blurRad="38100" dist="38100" dir="2700000" algn="tl">
                    <a:srgbClr val="000000">
                      <a:alpha val="43137"/>
                    </a:srgbClr>
                  </a:outerShdw>
                </a:effectLst>
                <a:latin typeface="Arial Narrow" pitchFamily="34" charset="0"/>
              </a:rPr>
              <a:t>6:38</a:t>
            </a:r>
            <a:r>
              <a:rPr lang="zh-CN" altLang="en-US"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7. GIVE CHEERFULLY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7.</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乐意地奉献</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1066800"/>
            <a:ext cx="5867400" cy="4524315"/>
          </a:xfrm>
          <a:prstGeom prst="rect">
            <a:avLst/>
          </a:prstGeom>
          <a:noFill/>
        </p:spPr>
        <p:txBody>
          <a:bodyPr wrap="square" rtlCol="0">
            <a:spAutoFit/>
          </a:bodyPr>
          <a:lstStyle/>
          <a:p>
            <a:pPr marL="342900" indent="-222250"/>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圣经</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教导我们要“乐意地奉献”（林后</a:t>
            </a:r>
            <a:r>
              <a:rPr lang="en-US" altLang="zh-CN" sz="3200" b="1" dirty="0" smtClean="0">
                <a:effectLst>
                  <a:outerShdw blurRad="38100" dist="38100" dir="2700000" algn="tl">
                    <a:srgbClr val="000000">
                      <a:alpha val="43137"/>
                    </a:srgbClr>
                  </a:outerShdw>
                </a:effectLst>
                <a:latin typeface="Arial Narrow" pitchFamily="34" charset="0"/>
              </a:rPr>
              <a:t>9:7;8:8-9</a:t>
            </a:r>
            <a:r>
              <a:rPr lang="zh-CN" altLang="en-US" sz="3200" b="1" dirty="0" smtClean="0">
                <a:effectLst>
                  <a:outerShdw blurRad="38100" dist="38100" dir="2700000" algn="tl">
                    <a:srgbClr val="000000">
                      <a:alpha val="43137"/>
                    </a:srgbClr>
                  </a:outerShdw>
                </a:effectLst>
                <a:latin typeface="Arial Narrow" pitchFamily="34" charset="0"/>
              </a:rPr>
              <a:t>）不要勉强，不要出于愧疚或律法的职责感。</a:t>
            </a:r>
            <a:endParaRPr lang="en-US" sz="32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1600" dirty="0" smtClean="0"/>
              <a:t>The Bible tells us to “</a:t>
            </a:r>
            <a:r>
              <a:rPr lang="en-US" sz="1600" u="sng" dirty="0" smtClean="0"/>
              <a:t>Give Cheerfully</a:t>
            </a:r>
            <a:r>
              <a:rPr lang="en-US" sz="1600" dirty="0" smtClean="0"/>
              <a:t>” (2 Cor. 9:7; 8:8-9) and not grudgingly, out of guilt, or out of a legalistic sense of duty. </a:t>
            </a:r>
            <a:endParaRPr lang="en-US" sz="1600" dirty="0" smtClean="0">
              <a:effectLst>
                <a:outerShdw blurRad="38100" dist="38100" dir="2700000" algn="tl">
                  <a:srgbClr val="000000">
                    <a:alpha val="43137"/>
                  </a:srgbClr>
                </a:outerShdw>
              </a:effectLst>
              <a:latin typeface="Arial Narrow" pitchFamily="34" charset="0"/>
            </a:endParaRPr>
          </a:p>
          <a:p>
            <a:pPr marL="342900" indent="-61913"/>
            <a:r>
              <a:rPr lang="zh-CN" altLang="en-US" sz="3200" b="1" dirty="0" smtClean="0">
                <a:effectLst>
                  <a:outerShdw blurRad="38100" dist="38100" dir="2700000" algn="tl">
                    <a:srgbClr val="000000">
                      <a:alpha val="43137"/>
                    </a:srgbClr>
                  </a:outerShdw>
                </a:effectLst>
                <a:latin typeface="Arial Narrow" pitchFamily="34" charset="0"/>
              </a:rPr>
              <a:t>希腊语“</a:t>
            </a:r>
            <a:r>
              <a:rPr lang="en-US" altLang="zh-CN" sz="3200" b="1" dirty="0" err="1" smtClean="0">
                <a:effectLst>
                  <a:outerShdw blurRad="38100" dist="38100" dir="2700000" algn="tl">
                    <a:srgbClr val="000000">
                      <a:alpha val="43137"/>
                    </a:srgbClr>
                  </a:outerShdw>
                </a:effectLst>
                <a:latin typeface="Arial Narrow" pitchFamily="34" charset="0"/>
              </a:rPr>
              <a:t>Hilaros</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事实上用来形容一个人喜洋洋，兴冲冲地立马去做神要求的事的神态。</a:t>
            </a:r>
            <a:endParaRPr lang="en-US" sz="32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1600" dirty="0" smtClean="0"/>
              <a:t>The Greek word ‘</a:t>
            </a:r>
            <a:r>
              <a:rPr lang="en-US" sz="1600" dirty="0" err="1" smtClean="0"/>
              <a:t>hilaros</a:t>
            </a:r>
            <a:r>
              <a:rPr lang="en-US" sz="1600" dirty="0" smtClean="0"/>
              <a:t>’ actually describes a person who’s heart is joyful, happy and quick to do whatever God asks. </a:t>
            </a:r>
          </a:p>
        </p:txBody>
      </p:sp>
      <p:pic>
        <p:nvPicPr>
          <p:cNvPr id="15362" name="Picture 2" descr="http://3.bp.blogspot.com/__IZw0K9t4qU/TBkwFy-Y00I/AAAAAAAAAVw/NZVowsdOo0U/s1600/HappyWoman.jpg"/>
          <p:cNvPicPr>
            <a:picLocks noChangeAspect="1" noChangeArrowheads="1"/>
          </p:cNvPicPr>
          <p:nvPr/>
        </p:nvPicPr>
        <p:blipFill>
          <a:blip r:embed="rId3" cstate="print"/>
          <a:srcRect/>
          <a:stretch>
            <a:fillRect/>
          </a:stretch>
        </p:blipFill>
        <p:spPr bwMode="auto">
          <a:xfrm>
            <a:off x="5895975" y="1524000"/>
            <a:ext cx="3248025" cy="4191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8. GIVE NOW</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8.</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现在就奉献</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1066800"/>
            <a:ext cx="9144000" cy="4462760"/>
          </a:xfrm>
          <a:prstGeom prst="rect">
            <a:avLst/>
          </a:prstGeom>
          <a:noFill/>
        </p:spPr>
        <p:txBody>
          <a:bodyPr wrap="square" rtlCol="0">
            <a:spAutoFit/>
          </a:bodyPr>
          <a:lstStyle/>
          <a:p>
            <a:pPr marL="342900" indent="-222250"/>
            <a:r>
              <a:rPr lang="en-US" altLang="zh-CN" sz="3600" b="1" dirty="0" smtClean="0"/>
              <a:t>  </a:t>
            </a:r>
            <a:r>
              <a:rPr lang="zh-CN" altLang="zh-CN" sz="3600" b="1" dirty="0" smtClean="0"/>
              <a:t>我听到很多人说要等到负担得起的时候再给，或者要等到能负担得起</a:t>
            </a:r>
            <a:r>
              <a:rPr lang="en-US" altLang="zh-CN" sz="3600" b="1" dirty="0" smtClean="0"/>
              <a:t>10%</a:t>
            </a:r>
            <a:r>
              <a:rPr lang="zh-CN" altLang="zh-CN" sz="3600" b="1" dirty="0" smtClean="0"/>
              <a:t>的时候再给，或要付完所有的生活费后再给。神配得我们最好的初熟的果子，而不是月末那很可能根本就不会出现的残羹剩汤。</a:t>
            </a:r>
          </a:p>
          <a:p>
            <a:pPr marL="342900" indent="-222250"/>
            <a:endParaRPr lang="en-US" sz="36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1600" dirty="0" smtClean="0"/>
              <a:t>I have heard many people say that they will begin to give once they can afford it, once they can give 10%, or once they have paid off all of their bills. God deserves the best and first fruits, not the leftovers that will likely never even appear. </a:t>
            </a:r>
          </a:p>
          <a:p>
            <a:pPr marL="465138" lvl="1" indent="-120650">
              <a:buFont typeface="Arial" pitchFamily="34" charset="0"/>
              <a:buChar char="•"/>
            </a:pPr>
            <a:endParaRPr lang="en-US" sz="2000"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9. GIVE FINANCIALLY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9.</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财政上奉献</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1066800"/>
            <a:ext cx="9144000" cy="3908762"/>
          </a:xfrm>
          <a:prstGeom prst="rect">
            <a:avLst/>
          </a:prstGeom>
          <a:noFill/>
        </p:spPr>
        <p:txBody>
          <a:bodyPr wrap="square" rtlCol="0">
            <a:spAutoFit/>
          </a:bodyPr>
          <a:lstStyle/>
          <a:p>
            <a:pPr marL="342900" indent="-3175"/>
            <a:r>
              <a:rPr lang="zh-CN" altLang="en-US" sz="3600" b="1" dirty="0" smtClean="0">
                <a:effectLst>
                  <a:outerShdw blurRad="38100" dist="38100" dir="2700000" algn="tl">
                    <a:srgbClr val="000000">
                      <a:alpha val="43137"/>
                    </a:srgbClr>
                  </a:outerShdw>
                </a:effectLst>
                <a:latin typeface="Arial Narrow" pitchFamily="34" charset="0"/>
              </a:rPr>
              <a:t>将时间、服务、祷告、思想和生活中的其它领域奉献给神是好的，但神同样期待我们金钱上的奉献。耶稣说通过我们的花钱习惯就知道我们的心在哪里（太</a:t>
            </a:r>
            <a:r>
              <a:rPr lang="en-US" altLang="zh-CN" sz="3600" b="1" dirty="0" smtClean="0">
                <a:effectLst>
                  <a:outerShdw blurRad="38100" dist="38100" dir="2700000" algn="tl">
                    <a:srgbClr val="000000">
                      <a:alpha val="43137"/>
                    </a:srgbClr>
                  </a:outerShdw>
                </a:effectLst>
                <a:latin typeface="Arial Narrow" pitchFamily="34" charset="0"/>
              </a:rPr>
              <a:t>6:21</a:t>
            </a:r>
            <a:r>
              <a:rPr lang="zh-CN" altLang="en-US" sz="3600" b="1" dirty="0" smtClean="0">
                <a:effectLst>
                  <a:outerShdw blurRad="38100" dist="38100" dir="2700000" algn="tl">
                    <a:srgbClr val="000000">
                      <a:alpha val="43137"/>
                    </a:srgbClr>
                  </a:outerShdw>
                </a:effectLst>
                <a:latin typeface="Arial Narrow" pitchFamily="34" charset="0"/>
              </a:rPr>
              <a:t>）。</a:t>
            </a:r>
          </a:p>
          <a:p>
            <a:pPr marL="342900" indent="-222250"/>
            <a:r>
              <a:rPr lang="en-US" altLang="zh-CN" sz="3600" b="1" dirty="0" smtClean="0">
                <a:effectLst>
                  <a:outerShdw blurRad="38100" dist="38100" dir="2700000" algn="tl">
                    <a:srgbClr val="000000">
                      <a:alpha val="43137"/>
                    </a:srgbClr>
                  </a:outerShdw>
                </a:effectLst>
                <a:latin typeface="Arial Narrow" pitchFamily="34" charset="0"/>
              </a:rPr>
              <a:t> </a:t>
            </a:r>
            <a:endParaRPr lang="en-US" sz="36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1600" dirty="0" smtClean="0"/>
              <a:t>While it is good to give God our time, service, prayers, thoughts, and every other area of our lives, He </a:t>
            </a:r>
            <a:r>
              <a:rPr lang="en-US" sz="1600" i="1" dirty="0" smtClean="0"/>
              <a:t>also</a:t>
            </a:r>
            <a:r>
              <a:rPr lang="en-US" sz="1600" dirty="0" smtClean="0"/>
              <a:t> expects us to give financially. Jesus taught that we can tell where our heart is simply by following our spending habits (Matt. 6:21). </a:t>
            </a:r>
          </a:p>
          <a:p>
            <a:pPr marL="465138" lvl="1" indent="-120650">
              <a:buFont typeface="Arial" pitchFamily="34" charset="0"/>
              <a:buChar char="•"/>
            </a:pPr>
            <a:endParaRPr lang="en-US" sz="2000"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10. GIVE WISELY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1066800"/>
          </a:xfrm>
          <a:prstGeom prst="rect">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10.</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智慧地奉献</a:t>
            </a:r>
            <a:endParaRPr kumimoji="0" lang="en-US" sz="8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1066800"/>
            <a:ext cx="5867400" cy="5201424"/>
          </a:xfrm>
          <a:prstGeom prst="rect">
            <a:avLst/>
          </a:prstGeom>
          <a:noFill/>
        </p:spPr>
        <p:txBody>
          <a:bodyPr wrap="square" rtlCol="0">
            <a:spAutoFit/>
          </a:bodyPr>
          <a:lstStyle/>
          <a:p>
            <a:pPr marL="342900" indent="-222250"/>
            <a:r>
              <a:rPr lang="zh-CN" altLang="en-US" sz="3600" b="1" dirty="0" smtClean="0">
                <a:effectLst>
                  <a:outerShdw blurRad="38100" dist="38100" dir="2700000" algn="tl">
                    <a:srgbClr val="000000">
                      <a:alpha val="43137"/>
                    </a:srgbClr>
                  </a:outerShdw>
                </a:effectLst>
                <a:latin typeface="Arial Narrow" pitchFamily="34" charset="0"/>
              </a:rPr>
              <a:t>   到处有很多假教师和假事工向你要钱，充实的却是他们自己的荷包，要留心这样的人和机构。这个世界充满了各样合情合理的需求，那么我们应该把钱给哪里？</a:t>
            </a:r>
            <a:endParaRPr lang="en-US" sz="36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sz="2000" dirty="0" smtClean="0"/>
              <a:t>There are many ministries and false teachers asking for money in order to fill their own pockets. There are also many legitimate needs in the world. So where do I give my money? </a:t>
            </a:r>
          </a:p>
        </p:txBody>
      </p:sp>
      <p:pic>
        <p:nvPicPr>
          <p:cNvPr id="12290" name="Picture 2" descr="http://toplinestrategies.com/humancapital/http:/toplinestrategies.com/humancapital/wp-content/uploads/2011/11/wolf-in-sheeps-clothing0001_55.jpg"/>
          <p:cNvPicPr>
            <a:picLocks noChangeAspect="1" noChangeArrowheads="1"/>
          </p:cNvPicPr>
          <p:nvPr/>
        </p:nvPicPr>
        <p:blipFill>
          <a:blip r:embed="rId3" cstate="print"/>
          <a:srcRect/>
          <a:stretch>
            <a:fillRect/>
          </a:stretch>
        </p:blipFill>
        <p:spPr bwMode="auto">
          <a:xfrm>
            <a:off x="5943600" y="1295400"/>
            <a:ext cx="3025077"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5257800" y="381000"/>
            <a:ext cx="36576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Teachers:</a:t>
            </a:r>
          </a:p>
          <a:p>
            <a:pPr algn="ct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endParaRP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Dr. </a:t>
            </a:r>
            <a:r>
              <a:rPr lang="en-US" altLang="zh-CN"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Jay</a:t>
            </a:r>
          </a:p>
          <a:p>
            <a:pPr algn="ctr"/>
            <a:r>
              <a:rPr lang="en-US" altLang="zh-CN" sz="5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Barleon</a:t>
            </a:r>
            <a:endPar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endParaRP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&amp;</a:t>
            </a:r>
          </a:p>
          <a:p>
            <a:pPr algn="ctr"/>
            <a:r>
              <a:rPr lang="en-US" sz="5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Suran</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endParaRPr>
          </a:p>
        </p:txBody>
      </p:sp>
      <p:pic>
        <p:nvPicPr>
          <p:cNvPr id="4" name="Picture 3" descr="hh.JPG"/>
          <p:cNvPicPr>
            <a:picLocks noChangeAspect="1"/>
          </p:cNvPicPr>
          <p:nvPr/>
        </p:nvPicPr>
        <p:blipFill>
          <a:blip r:embed="rId3" cstate="print"/>
          <a:stretch>
            <a:fillRect/>
          </a:stretch>
        </p:blipFill>
        <p:spPr>
          <a:xfrm>
            <a:off x="381000" y="304800"/>
            <a:ext cx="4572000" cy="60960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4.bp.blogspot.com/-QhH2QJq5n08/TV4j-5bmj6I/AAAAAAAAABM/-b8PCwdWYJQ/s1600/asking-question.jpg"/>
          <p:cNvPicPr>
            <a:picLocks noChangeAspect="1" noChangeArrowheads="1"/>
          </p:cNvPicPr>
          <p:nvPr/>
        </p:nvPicPr>
        <p:blipFill>
          <a:blip r:embed="rId2" cstate="print"/>
          <a:srcRect/>
          <a:stretch>
            <a:fillRect/>
          </a:stretch>
        </p:blipFill>
        <p:spPr bwMode="auto">
          <a:xfrm>
            <a:off x="1905000" y="576120"/>
            <a:ext cx="5410200" cy="5815155"/>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WHERE DOES THE BIBLE SAY I SHOULD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lvl="0" algn="ctr">
              <a:spcBef>
                <a:spcPct val="0"/>
              </a:spcBef>
              <a:defRPr/>
            </a:pPr>
            <a:r>
              <a:rPr lang="en-US" altLang="zh-CN"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a:t>
            </a:r>
            <a:r>
              <a:rPr lang="en-US" altLang="zh-CN"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说我们该奉献给哪里？</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WHERE DOES THE BIBLE SAY I SHOULD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spcBef>
                <a:spcPct val="0"/>
              </a:spcBef>
              <a:defRPr/>
            </a:pP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说我们该奉献给哪里？</a:t>
            </a:r>
          </a:p>
        </p:txBody>
      </p:sp>
      <p:sp>
        <p:nvSpPr>
          <p:cNvPr id="7" name="TextBox 6"/>
          <p:cNvSpPr txBox="1"/>
          <p:nvPr/>
        </p:nvSpPr>
        <p:spPr>
          <a:xfrm>
            <a:off x="0" y="685800"/>
            <a:ext cx="9144000" cy="5940088"/>
          </a:xfrm>
          <a:prstGeom prst="rect">
            <a:avLst/>
          </a:prstGeom>
          <a:noFill/>
        </p:spPr>
        <p:txBody>
          <a:bodyPr wrap="square" rtlCol="0">
            <a:spAutoFit/>
          </a:bodyPr>
          <a:lstStyle/>
          <a:p>
            <a:pPr marL="342900" indent="-222250"/>
            <a:r>
              <a:rPr lang="en-US" altLang="zh-CN" sz="2800" b="1" dirty="0" smtClean="0">
                <a:effectLst>
                  <a:outerShdw blurRad="38100" dist="38100" dir="2700000" algn="tl">
                    <a:srgbClr val="000000">
                      <a:alpha val="43137"/>
                    </a:srgbClr>
                  </a:outerShdw>
                </a:effectLst>
                <a:latin typeface="Arial Narrow" pitchFamily="34" charset="0"/>
              </a:rPr>
              <a:t>1. </a:t>
            </a:r>
            <a:r>
              <a:rPr lang="zh-CN" altLang="en-US" sz="2800" b="1" dirty="0" smtClean="0">
                <a:effectLst>
                  <a:outerShdw blurRad="38100" dist="38100" dir="2700000" algn="tl">
                    <a:srgbClr val="000000">
                      <a:alpha val="43137"/>
                    </a:srgbClr>
                  </a:outerShdw>
                </a:effectLst>
                <a:latin typeface="Arial Narrow" pitchFamily="34" charset="0"/>
              </a:rPr>
              <a:t>第一优先权是教会和牧师</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提前</a:t>
            </a:r>
            <a:r>
              <a:rPr lang="en-US" altLang="zh-CN" sz="2800" b="1" dirty="0" smtClean="0">
                <a:effectLst>
                  <a:outerShdw blurRad="38100" dist="38100" dir="2700000" algn="tl">
                    <a:srgbClr val="000000">
                      <a:alpha val="43137"/>
                    </a:srgbClr>
                  </a:outerShdw>
                </a:effectLst>
                <a:latin typeface="Arial Narrow" pitchFamily="34" charset="0"/>
              </a:rPr>
              <a:t>5:17-18;</a:t>
            </a:r>
            <a:r>
              <a:rPr lang="zh-CN" altLang="en-US" sz="2800" b="1" dirty="0" smtClean="0">
                <a:effectLst>
                  <a:outerShdw blurRad="38100" dist="38100" dir="2700000" algn="tl">
                    <a:srgbClr val="000000">
                      <a:alpha val="43137"/>
                    </a:srgbClr>
                  </a:outerShdw>
                </a:effectLst>
                <a:latin typeface="Arial Narrow" pitchFamily="34" charset="0"/>
              </a:rPr>
              <a:t>加</a:t>
            </a:r>
            <a:r>
              <a:rPr lang="en-US" altLang="zh-CN" sz="2800" b="1" dirty="0" smtClean="0">
                <a:effectLst>
                  <a:outerShdw blurRad="38100" dist="38100" dir="2700000" algn="tl">
                    <a:srgbClr val="000000">
                      <a:alpha val="43137"/>
                    </a:srgbClr>
                  </a:outerShdw>
                </a:effectLst>
                <a:latin typeface="Arial Narrow" pitchFamily="34" charset="0"/>
              </a:rPr>
              <a:t>6:6; </a:t>
            </a:r>
            <a:r>
              <a:rPr lang="zh-CN" altLang="en-US" sz="2800" b="1" dirty="0" smtClean="0">
                <a:effectLst>
                  <a:outerShdw blurRad="38100" dist="38100" dir="2700000" algn="tl">
                    <a:srgbClr val="000000">
                      <a:alpha val="43137"/>
                    </a:srgbClr>
                  </a:outerShdw>
                </a:effectLst>
                <a:latin typeface="Arial Narrow" pitchFamily="34" charset="0"/>
              </a:rPr>
              <a:t>路</a:t>
            </a:r>
            <a:r>
              <a:rPr lang="en-US" altLang="zh-CN" sz="2800" b="1" dirty="0" smtClean="0">
                <a:effectLst>
                  <a:outerShdw blurRad="38100" dist="38100" dir="2700000" algn="tl">
                    <a:srgbClr val="000000">
                      <a:alpha val="43137"/>
                    </a:srgbClr>
                  </a:outerShdw>
                </a:effectLst>
                <a:latin typeface="Arial Narrow" pitchFamily="34" charset="0"/>
              </a:rPr>
              <a:t>10:17).</a:t>
            </a:r>
            <a:endParaRPr lang="en-US" sz="2800" b="1" dirty="0" smtClean="0">
              <a:effectLst>
                <a:outerShdw blurRad="38100" dist="38100" dir="2700000" algn="tl">
                  <a:srgbClr val="000000">
                    <a:alpha val="43137"/>
                  </a:srgbClr>
                </a:outerShdw>
              </a:effectLst>
              <a:latin typeface="Arial Narrow" pitchFamily="34" charset="0"/>
            </a:endParaRPr>
          </a:p>
          <a:p>
            <a:pPr marL="465138" lvl="1" indent="-120650">
              <a:buFont typeface="Arial" pitchFamily="34" charset="0"/>
              <a:buChar char="•"/>
            </a:pPr>
            <a:r>
              <a:rPr lang="en-US" altLang="zh-CN" sz="1600" b="1" dirty="0" smtClean="0">
                <a:latin typeface="Arial Narrow" pitchFamily="34" charset="0"/>
                <a:ea typeface="SimSun" pitchFamily="2" charset="-122"/>
                <a:cs typeface="Arial" pitchFamily="34" charset="0"/>
              </a:rPr>
              <a:t>THOSE IN CHRISTIAN SERVICE (CHURCH, PASTORS) </a:t>
            </a:r>
            <a:r>
              <a:rPr lang="en-US" altLang="zh-CN" sz="1600" b="1" i="1" dirty="0" smtClean="0">
                <a:latin typeface="Arial Narrow" pitchFamily="34" charset="0"/>
                <a:ea typeface="SimSun" pitchFamily="2" charset="-122"/>
                <a:cs typeface="Arial" pitchFamily="34" charset="0"/>
              </a:rPr>
              <a:t>(1TIM 5:17-18; GAL 6:6; LUKE 10:17)</a:t>
            </a:r>
            <a:r>
              <a:rPr lang="en-US" sz="1600" b="1" dirty="0" smtClean="0">
                <a:latin typeface="Arial Narrow" pitchFamily="34" charset="0"/>
              </a:rPr>
              <a:t>. </a:t>
            </a:r>
          </a:p>
          <a:p>
            <a:pPr marL="342900" indent="-222250"/>
            <a:r>
              <a:rPr lang="en-US" altLang="zh-CN" sz="2800" b="1" dirty="0" smtClean="0">
                <a:effectLst>
                  <a:outerShdw blurRad="38100" dist="38100" dir="2700000" algn="tl">
                    <a:srgbClr val="000000">
                      <a:alpha val="43137"/>
                    </a:srgbClr>
                  </a:outerShdw>
                </a:effectLst>
                <a:latin typeface="Arial Narrow" pitchFamily="34" charset="0"/>
              </a:rPr>
              <a:t>	* </a:t>
            </a:r>
            <a:r>
              <a:rPr lang="zh-CN" altLang="en-US" sz="2800" b="1" dirty="0" smtClean="0">
                <a:effectLst>
                  <a:outerShdw blurRad="38100" dist="38100" dir="2700000" algn="tl">
                    <a:srgbClr val="000000">
                      <a:alpha val="43137"/>
                    </a:srgbClr>
                  </a:outerShdw>
                </a:effectLst>
                <a:latin typeface="Arial Narrow" pitchFamily="34" charset="0"/>
              </a:rPr>
              <a:t>在道理上受教的</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当把一切需用的供给施教的人</a:t>
            </a:r>
            <a:r>
              <a:rPr lang="en-US" altLang="zh-CN" sz="2800" b="1" dirty="0" smtClean="0">
                <a:effectLst>
                  <a:outerShdw blurRad="38100" dist="38100" dir="2700000" algn="tl">
                    <a:srgbClr val="000000">
                      <a:alpha val="43137"/>
                    </a:srgbClr>
                  </a:outerShdw>
                </a:effectLst>
                <a:latin typeface="Arial Narrow" pitchFamily="34" charset="0"/>
              </a:rPr>
              <a:t>. </a:t>
            </a:r>
            <a:r>
              <a:rPr lang="zh-CN" altLang="en-US" sz="2800" b="1" dirty="0" smtClean="0">
                <a:effectLst>
                  <a:outerShdw blurRad="38100" dist="38100" dir="2700000" algn="tl">
                    <a:srgbClr val="000000">
                      <a:alpha val="43137"/>
                    </a:srgbClr>
                  </a:outerShdw>
                </a:effectLst>
                <a:latin typeface="Arial Narrow" pitchFamily="34" charset="0"/>
              </a:rPr>
              <a:t>加</a:t>
            </a:r>
            <a:r>
              <a:rPr lang="en-US" altLang="zh-CN" sz="2800" b="1" dirty="0" smtClean="0">
                <a:effectLst>
                  <a:outerShdw blurRad="38100" dist="38100" dir="2700000" algn="tl">
                    <a:srgbClr val="000000">
                      <a:alpha val="43137"/>
                    </a:srgbClr>
                  </a:outerShdw>
                </a:effectLst>
                <a:latin typeface="Arial Narrow" pitchFamily="34" charset="0"/>
              </a:rPr>
              <a:t>6;6)</a:t>
            </a:r>
            <a:endParaRPr lang="en-US"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sz="1600" dirty="0" smtClean="0">
                <a:latin typeface="Arial Narrow" pitchFamily="34" charset="0"/>
              </a:rPr>
              <a:t>“share all good things with the ones who teach you the Word of God” (Gal. 6:6); </a:t>
            </a:r>
            <a:endParaRPr lang="en-US" sz="1600" dirty="0" smtClean="0">
              <a:effectLst>
                <a:outerShdw blurRad="38100" dist="38100" dir="2700000" algn="tl">
                  <a:srgbClr val="000000">
                    <a:alpha val="43137"/>
                  </a:srgbClr>
                </a:outerShdw>
              </a:effectLst>
              <a:latin typeface="Arial Narrow" pitchFamily="34" charset="0"/>
            </a:endParaRPr>
          </a:p>
          <a:p>
            <a:pPr marL="342900" indent="-222250"/>
            <a:r>
              <a:rPr lang="en-US" altLang="zh-CN" sz="2800" b="1" dirty="0" smtClean="0">
                <a:effectLst>
                  <a:outerShdw blurRad="38100" dist="38100" dir="2700000" algn="tl">
                    <a:srgbClr val="000000">
                      <a:alpha val="43137"/>
                    </a:srgbClr>
                  </a:outerShdw>
                </a:effectLst>
                <a:latin typeface="Arial Narrow" pitchFamily="34" charset="0"/>
              </a:rPr>
              <a:t>	* </a:t>
            </a:r>
            <a:r>
              <a:rPr lang="zh-CN" altLang="en-US" sz="2800" b="1" dirty="0" smtClean="0">
                <a:effectLst>
                  <a:outerShdw blurRad="38100" dist="38100" dir="2700000" algn="tl">
                    <a:srgbClr val="000000">
                      <a:alpha val="43137"/>
                    </a:srgbClr>
                  </a:outerShdw>
                </a:effectLst>
                <a:latin typeface="Arial Narrow" pitchFamily="34" charset="0"/>
              </a:rPr>
              <a:t>那善于管理教会的长老，当以为配受加倍的敬奉。那劳苦传道教导人的，更当如此。</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提前</a:t>
            </a:r>
            <a:r>
              <a:rPr lang="en-US" altLang="zh-CN" sz="2800" b="1" dirty="0" smtClean="0">
                <a:effectLst>
                  <a:outerShdw blurRad="38100" dist="38100" dir="2700000" algn="tl">
                    <a:srgbClr val="000000">
                      <a:alpha val="43137"/>
                    </a:srgbClr>
                  </a:outerShdw>
                </a:effectLst>
                <a:latin typeface="Arial Narrow" pitchFamily="34" charset="0"/>
              </a:rPr>
              <a:t>5:17-18)</a:t>
            </a:r>
            <a:endParaRPr lang="en-US"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sz="1600" dirty="0" smtClean="0">
                <a:latin typeface="Arial Narrow" pitchFamily="34" charset="0"/>
              </a:rPr>
              <a:t>the pastor deserves to be paid well; even double (1 Tim. 5:17-18); </a:t>
            </a:r>
          </a:p>
          <a:p>
            <a:pPr marL="342900" indent="-222250"/>
            <a:r>
              <a:rPr lang="en-US" altLang="zh-CN" sz="2800" b="1" dirty="0" smtClean="0">
                <a:effectLst>
                  <a:outerShdw blurRad="38100" dist="38100" dir="2700000" algn="tl">
                    <a:srgbClr val="000000">
                      <a:alpha val="43137"/>
                    </a:srgbClr>
                  </a:outerShdw>
                </a:effectLst>
                <a:latin typeface="Arial Narrow" pitchFamily="34" charset="0"/>
              </a:rPr>
              <a:t>	* </a:t>
            </a:r>
            <a:r>
              <a:rPr lang="zh-CN" altLang="en-US" sz="2800" b="1" dirty="0" smtClean="0">
                <a:effectLst>
                  <a:outerShdw blurRad="38100" dist="38100" dir="2700000" algn="tl">
                    <a:srgbClr val="000000">
                      <a:alpha val="43137"/>
                    </a:srgbClr>
                  </a:outerShdw>
                </a:effectLst>
                <a:latin typeface="Arial Narrow" pitchFamily="34" charset="0"/>
              </a:rPr>
              <a:t>他的妻子有权不必工作（林前</a:t>
            </a:r>
            <a:r>
              <a:rPr lang="en-US" altLang="zh-CN" sz="2800" b="1" dirty="0" smtClean="0">
                <a:effectLst>
                  <a:outerShdw blurRad="38100" dist="38100" dir="2700000" algn="tl">
                    <a:srgbClr val="000000">
                      <a:alpha val="43137"/>
                    </a:srgbClr>
                  </a:outerShdw>
                </a:effectLst>
                <a:latin typeface="Arial Narrow" pitchFamily="34" charset="0"/>
              </a:rPr>
              <a:t>9:3-7</a:t>
            </a:r>
            <a:r>
              <a:rPr lang="zh-CN" altLang="en-US" sz="2800" b="1" dirty="0" smtClean="0">
                <a:effectLst>
                  <a:outerShdw blurRad="38100" dist="38100" dir="2700000" algn="tl">
                    <a:srgbClr val="000000">
                      <a:alpha val="43137"/>
                    </a:srgbClr>
                  </a:outerShdw>
                </a:effectLst>
                <a:latin typeface="Arial Narrow" pitchFamily="34" charset="0"/>
              </a:rPr>
              <a:t>）</a:t>
            </a:r>
            <a:endParaRPr lang="en-US"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sz="1600" dirty="0" smtClean="0">
                <a:latin typeface="Arial Narrow" pitchFamily="34" charset="0"/>
              </a:rPr>
              <a:t>His wife should not have to work (1 Cor. 9:3-7); </a:t>
            </a:r>
            <a:endParaRPr lang="en-US" sz="1600" dirty="0" smtClean="0">
              <a:effectLst>
                <a:outerShdw blurRad="38100" dist="38100" dir="2700000" algn="tl">
                  <a:srgbClr val="000000">
                    <a:alpha val="43137"/>
                  </a:srgbClr>
                </a:outerShdw>
              </a:effectLst>
              <a:latin typeface="Arial Narrow" pitchFamily="34" charset="0"/>
            </a:endParaRPr>
          </a:p>
          <a:p>
            <a:pPr marL="342900" indent="-222250"/>
            <a:r>
              <a:rPr lang="en-US" altLang="zh-CN" sz="2800" b="1" dirty="0" smtClean="0">
                <a:effectLst>
                  <a:outerShdw blurRad="38100" dist="38100" dir="2700000" algn="tl">
                    <a:srgbClr val="000000">
                      <a:alpha val="43137"/>
                    </a:srgbClr>
                  </a:outerShdw>
                </a:effectLst>
                <a:latin typeface="Arial Narrow" pitchFamily="34" charset="0"/>
              </a:rPr>
              <a:t>	* </a:t>
            </a:r>
            <a:r>
              <a:rPr lang="zh-CN" altLang="en-US" sz="2800" b="1" dirty="0" smtClean="0">
                <a:effectLst>
                  <a:outerShdw blurRad="38100" dist="38100" dir="2700000" algn="tl">
                    <a:srgbClr val="000000">
                      <a:alpha val="43137"/>
                    </a:srgbClr>
                  </a:outerShdw>
                </a:effectLst>
                <a:latin typeface="Arial Narrow" pitchFamily="34" charset="0"/>
              </a:rPr>
              <a:t>应该让牧师能全心全意地花时间研究和传讲神的话语上（林前</a:t>
            </a:r>
            <a:r>
              <a:rPr lang="en-US" altLang="zh-CN" sz="2800" b="1" dirty="0" smtClean="0">
                <a:effectLst>
                  <a:outerShdw blurRad="38100" dist="38100" dir="2700000" algn="tl">
                    <a:srgbClr val="000000">
                      <a:alpha val="43137"/>
                    </a:srgbClr>
                  </a:outerShdw>
                </a:effectLst>
                <a:latin typeface="Arial Narrow" pitchFamily="34" charset="0"/>
              </a:rPr>
              <a:t>9</a:t>
            </a:r>
            <a:r>
              <a:rPr lang="zh-CN" altLang="en-US" sz="2800" b="1" dirty="0" smtClean="0">
                <a:effectLst>
                  <a:outerShdw blurRad="38100" dist="38100" dir="2700000" algn="tl">
                    <a:srgbClr val="000000">
                      <a:alpha val="43137"/>
                    </a:srgbClr>
                  </a:outerShdw>
                </a:effectLst>
                <a:latin typeface="Arial Narrow" pitchFamily="34" charset="0"/>
              </a:rPr>
              <a:t>章全部）</a:t>
            </a:r>
            <a:endParaRPr lang="en-US"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sz="1600" dirty="0" smtClean="0">
                <a:latin typeface="Arial Narrow" pitchFamily="34" charset="0"/>
              </a:rPr>
              <a:t>a pastor should be able to devote his full time to the study and preaching of the Word (1 Cor. 9: all). </a:t>
            </a:r>
          </a:p>
          <a:p>
            <a:pPr marL="342900" indent="-222250"/>
            <a:r>
              <a:rPr lang="en-US" altLang="zh-CN" sz="2800" b="1" dirty="0" smtClean="0">
                <a:effectLst>
                  <a:outerShdw blurRad="38100" dist="38100" dir="2700000" algn="tl">
                    <a:srgbClr val="000000">
                      <a:alpha val="43137"/>
                    </a:srgbClr>
                  </a:outerShdw>
                </a:effectLst>
                <a:latin typeface="Arial Narrow" pitchFamily="34" charset="0"/>
              </a:rPr>
              <a:t>	* </a:t>
            </a:r>
            <a:r>
              <a:rPr lang="zh-CN" altLang="en-US" sz="2800" b="1" dirty="0" smtClean="0">
                <a:effectLst>
                  <a:outerShdw blurRad="38100" dist="38100" dir="2700000" algn="tl">
                    <a:srgbClr val="000000">
                      <a:alpha val="43137"/>
                    </a:srgbClr>
                  </a:outerShdw>
                </a:effectLst>
                <a:latin typeface="Arial Narrow" pitchFamily="34" charset="0"/>
              </a:rPr>
              <a:t>认为牧师服事神就该有财务上的困难的想法是不合</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圣经</a:t>
            </a:r>
            <a:r>
              <a:rPr lang="en-US" altLang="zh-CN" sz="2800" b="1" dirty="0" smtClean="0">
                <a:effectLst>
                  <a:outerShdw blurRad="38100" dist="38100" dir="2700000" algn="tl">
                    <a:srgbClr val="000000">
                      <a:alpha val="43137"/>
                    </a:srgbClr>
                  </a:outerShdw>
                </a:effectLst>
                <a:latin typeface="Arial Narrow" pitchFamily="34" charset="0"/>
              </a:rPr>
              <a:t>》</a:t>
            </a:r>
            <a:r>
              <a:rPr lang="zh-CN" altLang="en-US" sz="2800" b="1" dirty="0" smtClean="0">
                <a:effectLst>
                  <a:outerShdw blurRad="38100" dist="38100" dir="2700000" algn="tl">
                    <a:srgbClr val="000000">
                      <a:alpha val="43137"/>
                    </a:srgbClr>
                  </a:outerShdw>
                </a:effectLst>
                <a:latin typeface="Arial Narrow" pitchFamily="34" charset="0"/>
              </a:rPr>
              <a:t>，并令神厌恶的。</a:t>
            </a:r>
            <a:endParaRPr lang="en-US" sz="2800" b="1" dirty="0" smtClean="0">
              <a:effectLst>
                <a:outerShdw blurRad="38100" dist="38100" dir="2700000" algn="tl">
                  <a:srgbClr val="000000">
                    <a:alpha val="43137"/>
                  </a:srgbClr>
                </a:outerShdw>
              </a:effectLst>
              <a:latin typeface="Arial Narrow" pitchFamily="34" charset="0"/>
            </a:endParaRPr>
          </a:p>
          <a:p>
            <a:pPr marL="922338" lvl="2" indent="-120650">
              <a:buFont typeface="Arial" pitchFamily="34" charset="0"/>
              <a:buChar char="•"/>
            </a:pPr>
            <a:r>
              <a:rPr lang="en-US" sz="1600" dirty="0" smtClean="0">
                <a:latin typeface="Arial Narrow" pitchFamily="34" charset="0"/>
              </a:rPr>
              <a:t>To think that just because a pastor is serving God then he must have financial struggles is abhorrent to God and contrary to Scripture. , </a:t>
            </a:r>
          </a:p>
          <a:p>
            <a:pPr marL="465138" lvl="1" indent="-120650">
              <a:buFont typeface="Arial" pitchFamily="34" charset="0"/>
              <a:buChar char="•"/>
            </a:pP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calcmode="lin" valueType="num">
                                      <p:cBhvr additive="base">
                                        <p:cTn id="2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 calcmode="lin" valueType="num">
                                      <p:cBhvr additive="base">
                                        <p:cTn id="3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 calcmode="lin" valueType="num">
                                      <p:cBhvr additive="base">
                                        <p:cTn id="3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 calcmode="lin" valueType="num">
                                      <p:cBhvr additive="base">
                                        <p:cTn id="4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WHERE DOES THE BIBLE SAY I SHOULD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lvl="0" algn="ctr">
              <a:spcBef>
                <a:spcPct val="0"/>
              </a:spcBef>
              <a:defRPr/>
            </a:pP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说我们该奉献给哪里？</a:t>
            </a:r>
          </a:p>
        </p:txBody>
      </p:sp>
      <p:sp>
        <p:nvSpPr>
          <p:cNvPr id="4" name="TextBox 3"/>
          <p:cNvSpPr txBox="1"/>
          <p:nvPr/>
        </p:nvSpPr>
        <p:spPr>
          <a:xfrm>
            <a:off x="0" y="701219"/>
            <a:ext cx="8991600" cy="5447645"/>
          </a:xfrm>
          <a:prstGeom prst="rect">
            <a:avLst/>
          </a:prstGeom>
          <a:noFill/>
        </p:spPr>
        <p:txBody>
          <a:bodyPr wrap="square" rtlCol="0">
            <a:spAutoFit/>
          </a:bodyPr>
          <a:lstStyle/>
          <a:p>
            <a:pPr marL="342900" indent="-342900"/>
            <a:r>
              <a:rPr lang="en-US" altLang="zh-CN" sz="3200" b="1" dirty="0" smtClean="0">
                <a:effectLst>
                  <a:outerShdw blurRad="38100" dist="38100" dir="2700000" algn="tl">
                    <a:srgbClr val="000000">
                      <a:alpha val="43137"/>
                    </a:srgbClr>
                  </a:outerShdw>
                </a:effectLst>
                <a:latin typeface="Arial Narrow" pitchFamily="34" charset="0"/>
              </a:rPr>
              <a:t>2. </a:t>
            </a:r>
            <a:r>
              <a:rPr lang="zh-CN" altLang="en-US" sz="3200" b="1" dirty="0" smtClean="0">
                <a:effectLst>
                  <a:outerShdw blurRad="38100" dist="38100" dir="2700000" algn="tl">
                    <a:srgbClr val="000000">
                      <a:alpha val="43137"/>
                    </a:srgbClr>
                  </a:outerShdw>
                </a:effectLst>
                <a:latin typeface="Arial Narrow" pitchFamily="34" charset="0"/>
              </a:rPr>
              <a:t>有需要的家人</a:t>
            </a:r>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latin typeface="Arial Narrow" pitchFamily="34" charset="0"/>
              </a:rPr>
              <a:t>再说一遍，父母等（提前</a:t>
            </a:r>
            <a:r>
              <a:rPr lang="en-US" altLang="zh-CN" sz="3200" b="1" dirty="0" smtClean="0">
                <a:effectLst>
                  <a:outerShdw blurRad="38100" dist="38100" dir="2700000" algn="tl">
                    <a:srgbClr val="000000">
                      <a:alpha val="43137"/>
                    </a:srgbClr>
                  </a:outerShdw>
                </a:effectLst>
                <a:latin typeface="Arial Narrow" pitchFamily="34" charset="0"/>
              </a:rPr>
              <a:t>5:8</a:t>
            </a:r>
            <a:r>
              <a:rPr lang="zh-CN" altLang="en-US" sz="3200" b="1" dirty="0" smtClean="0">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altLang="zh-CN"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 THOSE IN OUR FAMILIES WHO ARE IN NEED </a:t>
            </a:r>
          </a:p>
          <a:p>
            <a:pPr marL="800100" lvl="1" indent="-342900">
              <a:buFont typeface="Arial" pitchFamily="34" charset="0"/>
              <a:buChar char="•"/>
            </a:pPr>
            <a:r>
              <a:rPr lang="en-US" altLang="zh-CN"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(Aging parents, etc.).</a:t>
            </a:r>
            <a:r>
              <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(1 timothy 5:8)</a:t>
            </a:r>
          </a:p>
          <a:p>
            <a:pPr marL="800100" lvl="1" indent="-342900"/>
            <a:endPar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endParaRPr>
          </a:p>
          <a:p>
            <a:pPr marL="342900" indent="-342900"/>
            <a:r>
              <a:rPr lang="en-US" altLang="zh-CN" sz="3200" b="1" dirty="0" smtClean="0">
                <a:effectLst>
                  <a:outerShdw blurRad="38100" dist="38100" dir="2700000" algn="tl">
                    <a:srgbClr val="000000">
                      <a:alpha val="43137"/>
                    </a:srgbClr>
                  </a:outerShdw>
                </a:effectLst>
                <a:latin typeface="Arial Narrow" pitchFamily="34" charset="0"/>
              </a:rPr>
              <a:t>3. </a:t>
            </a:r>
            <a:r>
              <a:rPr lang="zh-CN" altLang="en-US" sz="3200" b="1" dirty="0" smtClean="0">
                <a:effectLst>
                  <a:outerShdw blurRad="38100" dist="38100" dir="2700000" algn="tl">
                    <a:srgbClr val="000000">
                      <a:alpha val="43137"/>
                    </a:srgbClr>
                  </a:outerShdw>
                </a:effectLst>
                <a:latin typeface="Arial Narrow" pitchFamily="34" charset="0"/>
              </a:rPr>
              <a:t>宣教士</a:t>
            </a:r>
            <a:endParaRPr lang="en-US" altLang="zh-CN" sz="3200" b="1" dirty="0" smtClean="0">
              <a:effectLst>
                <a:outerShdw blurRad="38100" dist="38100" dir="2700000" algn="tl">
                  <a:srgbClr val="000000">
                    <a:alpha val="43137"/>
                  </a:srgbClr>
                </a:outerShdw>
              </a:effectLst>
              <a:latin typeface="Arial Narrow" pitchFamily="34" charset="0"/>
            </a:endParaRPr>
          </a:p>
          <a:p>
            <a:pPr marL="342900" indent="-342900"/>
            <a:r>
              <a:rPr lang="zh-CN" altLang="en-US" sz="2800" b="1" dirty="0" smtClean="0">
                <a:effectLst>
                  <a:outerShdw blurRad="38100" dist="38100" dir="2700000" algn="tl">
                    <a:srgbClr val="000000">
                      <a:alpha val="43137"/>
                    </a:srgbClr>
                  </a:outerShdw>
                </a:effectLst>
                <a:latin typeface="Arial Narrow" pitchFamily="34" charset="0"/>
              </a:rPr>
              <a:t>    另一个优先权是帮助那些放弃家庭，朋友，舒适生活和稳定收入，离乡背井，跨文化将福音带给其它民族的宣教士。每当看到宣教士因为生存不下去而不得不离开宣教禾场，而那些声称对失丧的灵魂有负担的信徒却过着奢华放纵的生活，我就难过不已。</a:t>
            </a:r>
            <a:endParaRPr lang="en-US" sz="28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altLang="zh-CN"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MISSIONARIES</a:t>
            </a:r>
            <a:endPar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endParaRPr>
          </a:p>
          <a:p>
            <a:pPr marL="800100" lvl="1" indent="-342900">
              <a:buFont typeface="Arial" pitchFamily="34" charset="0"/>
              <a:buChar char="•"/>
            </a:pPr>
            <a:r>
              <a:rPr lang="en-US" dirty="0" smtClean="0"/>
              <a:t>Another priority is to help those who have given up their homes, families, friends, and income security to bring the Gospel to other nations, our missionaries. It breaks my heart to see missionaries leave the field because they cannot afford to survive, while others who claim to care about the lost live lavish lifestyles of self-indulgence.</a:t>
            </a:r>
            <a:endParaRPr lang="en-US"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WHERE DOES THE BIBLE SAY I SHOULD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spcBef>
                <a:spcPct val="0"/>
              </a:spcBef>
              <a:defRPr/>
            </a:pP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说我们该奉献给哪里？</a:t>
            </a:r>
            <a:endPar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0" y="701219"/>
            <a:ext cx="8991600" cy="4431983"/>
          </a:xfrm>
          <a:prstGeom prst="rect">
            <a:avLst/>
          </a:prstGeom>
          <a:noFill/>
        </p:spPr>
        <p:txBody>
          <a:bodyPr wrap="square" rtlCol="0">
            <a:spAutoFit/>
          </a:bodyPr>
          <a:lstStyle/>
          <a:p>
            <a:pPr marL="342900" indent="-342900"/>
            <a:r>
              <a:rPr lang="en-US" altLang="zh-CN" sz="3200" b="1" dirty="0" smtClean="0">
                <a:effectLst>
                  <a:outerShdw blurRad="38100" dist="38100" dir="2700000" algn="tl">
                    <a:srgbClr val="000000">
                      <a:alpha val="43137"/>
                    </a:srgbClr>
                  </a:outerShdw>
                </a:effectLst>
                <a:latin typeface="Arial Narrow" pitchFamily="34" charset="0"/>
              </a:rPr>
              <a:t>4. </a:t>
            </a:r>
            <a:r>
              <a:rPr lang="zh-CN" altLang="en-US" sz="3200" b="1" dirty="0" smtClean="0">
                <a:effectLst>
                  <a:outerShdw blurRad="38100" dist="38100" dir="2700000" algn="tl">
                    <a:srgbClr val="000000">
                      <a:alpha val="43137"/>
                    </a:srgbClr>
                  </a:outerShdw>
                </a:effectLst>
                <a:latin typeface="Arial Narrow" pitchFamily="34" charset="0"/>
              </a:rPr>
              <a:t>教会里的特定事工</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林后</a:t>
            </a:r>
            <a:r>
              <a:rPr lang="en-US" altLang="zh-CN" sz="3200" b="1" dirty="0" smtClean="0">
                <a:effectLst>
                  <a:outerShdw blurRad="38100" dist="38100" dir="2700000" algn="tl">
                    <a:srgbClr val="000000">
                      <a:alpha val="43137"/>
                    </a:srgbClr>
                  </a:outerShdw>
                </a:effectLst>
                <a:latin typeface="Arial Narrow" pitchFamily="34" charset="0"/>
              </a:rPr>
              <a:t>8-9)</a:t>
            </a:r>
          </a:p>
          <a:p>
            <a:pPr marL="342900" indent="-342900"/>
            <a:r>
              <a:rPr lang="en-US" altLang="zh-CN" sz="3200" b="1" dirty="0" smtClean="0"/>
              <a:t>    </a:t>
            </a:r>
            <a:r>
              <a:rPr lang="zh-CN" altLang="zh-CN" sz="3200" b="1" dirty="0" smtClean="0"/>
              <a:t>捐输给一些基督徒团体</a:t>
            </a:r>
            <a:r>
              <a:rPr lang="en-US" altLang="zh-CN" sz="3200" b="1" dirty="0" smtClean="0"/>
              <a:t>,</a:t>
            </a:r>
            <a:r>
              <a:rPr lang="zh-CN" altLang="zh-CN" sz="3200" b="1" dirty="0" smtClean="0"/>
              <a:t>组织及直接帮助和感化你与主同行的某些个人。包括基督徒电台、杂志、作家、弟兄或姊妹团契、基督徒商人组织或任何其它教导你如何过荣耀神的生活的机构。  </a:t>
            </a:r>
          </a:p>
          <a:p>
            <a:pPr marL="342900" indent="-342900"/>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altLang="zh-CN"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CERTAIN MINISTRIES OF YOUR CHURCH </a:t>
            </a:r>
            <a:r>
              <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(2 CORINTHIANS 8-9)</a:t>
            </a:r>
          </a:p>
          <a:p>
            <a:pPr marL="800100" lvl="1" indent="-342900" algn="just">
              <a:buFont typeface="Arial" pitchFamily="34" charset="0"/>
              <a:buChar char="•"/>
            </a:pPr>
            <a:r>
              <a:rPr lang="en-US" dirty="0" smtClean="0"/>
              <a:t>A fourth priority of giving is to those groups, organizations and individuals that directly influence your walk with the Lord. This may be a radio station, magazine, author, Men’s or Women’s Fellowship group, Christian Businessman’s Organization, or any other avenue that teaches you how to live in a way that glorifies God.</a:t>
            </a:r>
            <a:endParaRPr lang="en-US"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WHERE DOES THE BIBLE SAY I SHOULD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lvl="0" algn="ctr">
              <a:spcBef>
                <a:spcPct val="0"/>
              </a:spcBef>
              <a:defRPr/>
            </a:pP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a:t>
            </a:r>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说我们该奉献给哪里？</a:t>
            </a:r>
          </a:p>
        </p:txBody>
      </p:sp>
      <p:sp>
        <p:nvSpPr>
          <p:cNvPr id="4" name="TextBox 3"/>
          <p:cNvSpPr txBox="1"/>
          <p:nvPr/>
        </p:nvSpPr>
        <p:spPr>
          <a:xfrm>
            <a:off x="0" y="771704"/>
            <a:ext cx="8991600" cy="3724096"/>
          </a:xfrm>
          <a:prstGeom prst="rect">
            <a:avLst/>
          </a:prstGeom>
          <a:noFill/>
        </p:spPr>
        <p:txBody>
          <a:bodyPr wrap="square" rtlCol="0">
            <a:spAutoFit/>
          </a:bodyPr>
          <a:lstStyle/>
          <a:p>
            <a:pPr marL="342900" indent="-342900"/>
            <a:r>
              <a:rPr lang="en-US" altLang="zh-CN" sz="3200" b="1" dirty="0" smtClean="0">
                <a:effectLst>
                  <a:outerShdw blurRad="38100" dist="38100" dir="2700000" algn="tl">
                    <a:srgbClr val="000000">
                      <a:alpha val="43137"/>
                    </a:srgbClr>
                  </a:outerShdw>
                </a:effectLst>
                <a:latin typeface="Arial Narrow" pitchFamily="34" charset="0"/>
              </a:rPr>
              <a:t>5. </a:t>
            </a:r>
            <a:r>
              <a:rPr lang="zh-CN" altLang="en-US" sz="3200" b="1" dirty="0" smtClean="0">
                <a:effectLst>
                  <a:outerShdw blurRad="38100" dist="38100" dir="2700000" algn="tl">
                    <a:srgbClr val="000000">
                      <a:alpha val="43137"/>
                    </a:srgbClr>
                  </a:outerShdw>
                </a:effectLst>
                <a:latin typeface="Arial Narrow" pitchFamily="34" charset="0"/>
              </a:rPr>
              <a:t>那些无力生存的穷人（加</a:t>
            </a:r>
            <a:r>
              <a:rPr lang="en-US" altLang="zh-CN" sz="3200" b="1" dirty="0" smtClean="0">
                <a:effectLst>
                  <a:outerShdw blurRad="38100" dist="38100" dir="2700000" algn="tl">
                    <a:srgbClr val="000000">
                      <a:alpha val="43137"/>
                    </a:srgbClr>
                  </a:outerShdw>
                </a:effectLst>
                <a:latin typeface="Arial Narrow" pitchFamily="34" charset="0"/>
              </a:rPr>
              <a:t>2:10;</a:t>
            </a:r>
            <a:r>
              <a:rPr lang="zh-CN" altLang="en-US" sz="3200" b="1" dirty="0" smtClean="0">
                <a:effectLst>
                  <a:outerShdw blurRad="38100" dist="38100" dir="2700000" algn="tl">
                    <a:srgbClr val="000000">
                      <a:alpha val="43137"/>
                    </a:srgbClr>
                  </a:outerShdw>
                </a:effectLst>
                <a:latin typeface="Arial Narrow" pitchFamily="34" charset="0"/>
              </a:rPr>
              <a:t>雅</a:t>
            </a:r>
            <a:r>
              <a:rPr lang="en-US" altLang="zh-CN" sz="3200" b="1" dirty="0" smtClean="0">
                <a:effectLst>
                  <a:outerShdw blurRad="38100" dist="38100" dir="2700000" algn="tl">
                    <a:srgbClr val="000000">
                      <a:alpha val="43137"/>
                    </a:srgbClr>
                  </a:outerShdw>
                </a:effectLst>
                <a:latin typeface="Arial Narrow" pitchFamily="34" charset="0"/>
              </a:rPr>
              <a:t>2:15-16;</a:t>
            </a:r>
            <a:r>
              <a:rPr lang="zh-CN" altLang="en-US" sz="3200" b="1" dirty="0" smtClean="0">
                <a:effectLst>
                  <a:outerShdw blurRad="38100" dist="38100" dir="2700000" algn="tl">
                    <a:srgbClr val="000000">
                      <a:alpha val="43137"/>
                    </a:srgbClr>
                  </a:outerShdw>
                </a:effectLst>
                <a:latin typeface="Arial Narrow" pitchFamily="34" charset="0"/>
              </a:rPr>
              <a:t>路</a:t>
            </a:r>
            <a:r>
              <a:rPr lang="en-US" altLang="zh-CN" sz="3200" b="1" dirty="0" smtClean="0">
                <a:effectLst>
                  <a:outerShdw blurRad="38100" dist="38100" dir="2700000" algn="tl">
                    <a:srgbClr val="000000">
                      <a:alpha val="43137"/>
                    </a:srgbClr>
                  </a:outerShdw>
                </a:effectLst>
                <a:latin typeface="Arial Narrow" pitchFamily="34" charset="0"/>
              </a:rPr>
              <a:t>13:11;</a:t>
            </a:r>
            <a:r>
              <a:rPr lang="zh-CN" altLang="en-US" sz="3200" b="1" dirty="0" smtClean="0">
                <a:effectLst>
                  <a:outerShdw blurRad="38100" dist="38100" dir="2700000" algn="tl">
                    <a:srgbClr val="000000">
                      <a:alpha val="43137"/>
                    </a:srgbClr>
                  </a:outerShdw>
                </a:effectLst>
                <a:latin typeface="Arial Narrow" pitchFamily="34" charset="0"/>
              </a:rPr>
              <a:t>太</a:t>
            </a:r>
            <a:r>
              <a:rPr lang="en-US" altLang="zh-CN" sz="3200" b="1" dirty="0" smtClean="0">
                <a:effectLst>
                  <a:outerShdw blurRad="38100" dist="38100" dir="2700000" algn="tl">
                    <a:srgbClr val="000000">
                      <a:alpha val="43137"/>
                    </a:srgbClr>
                  </a:outerShdw>
                </a:effectLst>
                <a:latin typeface="Arial Narrow" pitchFamily="34" charset="0"/>
              </a:rPr>
              <a:t>25:35-36</a:t>
            </a:r>
            <a:r>
              <a:rPr lang="zh-CN" altLang="en-US" sz="3200" b="1" dirty="0" smtClean="0">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altLang="zh-CN"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THE POOR WHO CANNOT SURVIVE ON THEIR OWN</a:t>
            </a:r>
            <a:r>
              <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 </a:t>
            </a:r>
          </a:p>
          <a:p>
            <a:pPr marL="800100" lvl="1" indent="-342900">
              <a:buFont typeface="Arial" pitchFamily="34" charset="0"/>
              <a:buChar char="•"/>
            </a:pPr>
            <a:r>
              <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.(Gal. 2:10; James 2:15-16; </a:t>
            </a:r>
            <a:r>
              <a:rPr lang="en-US" altLang="zh-CN" i="1" dirty="0" err="1"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Lk</a:t>
            </a:r>
            <a:r>
              <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 13:11; Matt. 25:35-36)</a:t>
            </a:r>
          </a:p>
          <a:p>
            <a:pPr marL="800100" lvl="1" indent="-342900">
              <a:buFont typeface="Arial" pitchFamily="34" charset="0"/>
              <a:buChar char="•"/>
            </a:pPr>
            <a:endParaRPr lang="en-US" b="1" dirty="0" smtClean="0">
              <a:effectLst>
                <a:outerShdw blurRad="38100" dist="38100" dir="2700000" algn="tl">
                  <a:srgbClr val="000000">
                    <a:alpha val="43137"/>
                  </a:srgbClr>
                </a:outerShdw>
              </a:effectLst>
              <a:latin typeface="Arial Narrow" pitchFamily="34" charset="0"/>
            </a:endParaRPr>
          </a:p>
          <a:p>
            <a:pPr marL="342900" indent="-342900"/>
            <a:r>
              <a:rPr lang="en-US" altLang="zh-CN" sz="3200" b="1" dirty="0" smtClean="0">
                <a:effectLst>
                  <a:outerShdw blurRad="38100" dist="38100" dir="2700000" algn="tl">
                    <a:srgbClr val="000000">
                      <a:alpha val="43137"/>
                    </a:srgbClr>
                  </a:outerShdw>
                </a:effectLst>
                <a:latin typeface="Arial Narrow" pitchFamily="34" charset="0"/>
              </a:rPr>
              <a:t>6. </a:t>
            </a:r>
            <a:r>
              <a:rPr lang="zh-CN" altLang="en-US" sz="3200" b="1" dirty="0" smtClean="0">
                <a:effectLst>
                  <a:outerShdw blurRad="38100" dist="38100" dir="2700000" algn="tl">
                    <a:srgbClr val="000000">
                      <a:alpha val="43137"/>
                    </a:srgbClr>
                  </a:outerShdw>
                </a:effectLst>
                <a:latin typeface="Arial Narrow" pitchFamily="34" charset="0"/>
              </a:rPr>
              <a:t>教会里无依无靠的寡妇</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提前</a:t>
            </a:r>
            <a:r>
              <a:rPr lang="en-US" altLang="zh-CN" sz="3200" b="1" dirty="0" smtClean="0">
                <a:effectLst>
                  <a:outerShdw blurRad="38100" dist="38100" dir="2700000" algn="tl">
                    <a:srgbClr val="000000">
                      <a:alpha val="43137"/>
                    </a:srgbClr>
                  </a:outerShdw>
                </a:effectLst>
                <a:latin typeface="Arial Narrow" pitchFamily="34" charset="0"/>
              </a:rPr>
              <a:t>5:3-16)</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altLang="zh-CN"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CHURCH WIDOWS WHO HAVE NO MEANS OF SUPPORT  </a:t>
            </a:r>
            <a:r>
              <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(1Timothy 5:3-16)</a:t>
            </a:r>
          </a:p>
          <a:p>
            <a:pPr marL="800100" lvl="1" indent="-342900">
              <a:buFont typeface="Arial" pitchFamily="34" charset="0"/>
              <a:buChar char="•"/>
            </a:pPr>
            <a:endParaRPr lang="en-US" b="1" dirty="0" smtClean="0">
              <a:effectLst>
                <a:outerShdw blurRad="38100" dist="38100" dir="2700000" algn="tl">
                  <a:srgbClr val="000000">
                    <a:alpha val="43137"/>
                  </a:srgbClr>
                </a:outerShdw>
              </a:effectLst>
              <a:latin typeface="Arial Narrow" pitchFamily="34" charset="0"/>
            </a:endParaRPr>
          </a:p>
          <a:p>
            <a:pPr marL="342900" indent="-342900"/>
            <a:r>
              <a:rPr lang="en-US" altLang="zh-CN" sz="3200" b="1" dirty="0" smtClean="0">
                <a:effectLst>
                  <a:outerShdw blurRad="38100" dist="38100" dir="2700000" algn="tl">
                    <a:srgbClr val="000000">
                      <a:alpha val="43137"/>
                    </a:srgbClr>
                  </a:outerShdw>
                </a:effectLst>
                <a:latin typeface="Arial Narrow" pitchFamily="34" charset="0"/>
              </a:rPr>
              <a:t>7. </a:t>
            </a:r>
            <a:r>
              <a:rPr lang="zh-CN" altLang="en-US" sz="3200" b="1" dirty="0" smtClean="0">
                <a:effectLst>
                  <a:outerShdw blurRad="38100" dist="38100" dir="2700000" algn="tl">
                    <a:srgbClr val="000000">
                      <a:alpha val="43137"/>
                    </a:srgbClr>
                  </a:outerShdw>
                </a:effectLst>
                <a:latin typeface="Arial Narrow" pitchFamily="34" charset="0"/>
              </a:rPr>
              <a:t>其他有需要的基督徒</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林前</a:t>
            </a:r>
            <a:r>
              <a:rPr lang="en-US" altLang="zh-CN" sz="3200" b="1" dirty="0" smtClean="0">
                <a:effectLst>
                  <a:outerShdw blurRad="38100" dist="38100" dir="2700000" algn="tl">
                    <a:srgbClr val="000000">
                      <a:alpha val="43137"/>
                    </a:srgbClr>
                  </a:outerShdw>
                </a:effectLst>
                <a:latin typeface="Arial Narrow" pitchFamily="34" charset="0"/>
              </a:rPr>
              <a:t>16:1-2; </a:t>
            </a:r>
            <a:r>
              <a:rPr lang="zh-CN" altLang="en-US" sz="3200" b="1" dirty="0" smtClean="0">
                <a:effectLst>
                  <a:outerShdw blurRad="38100" dist="38100" dir="2700000" algn="tl">
                    <a:srgbClr val="000000">
                      <a:alpha val="43137"/>
                    </a:srgbClr>
                  </a:outerShdw>
                </a:effectLst>
                <a:latin typeface="Arial Narrow" pitchFamily="34" charset="0"/>
              </a:rPr>
              <a:t>罗</a:t>
            </a:r>
            <a:r>
              <a:rPr lang="en-US" altLang="zh-CN" sz="3200" b="1" dirty="0" smtClean="0">
                <a:effectLst>
                  <a:outerShdw blurRad="38100" dist="38100" dir="2700000" algn="tl">
                    <a:srgbClr val="000000">
                      <a:alpha val="43137"/>
                    </a:srgbClr>
                  </a:outerShdw>
                </a:effectLst>
                <a:latin typeface="Arial Narrow" pitchFamily="34" charset="0"/>
              </a:rPr>
              <a:t>12:13)</a:t>
            </a:r>
          </a:p>
          <a:p>
            <a:pPr marL="800100" lvl="1" indent="-342900">
              <a:buFont typeface="Arial" pitchFamily="34" charset="0"/>
              <a:buChar char="•"/>
            </a:pPr>
            <a:r>
              <a:rPr lang="en-US" altLang="zh-CN"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 OTHER CHRISTIANS WHO ARE CURRENTLY IN NEED </a:t>
            </a:r>
            <a:r>
              <a:rPr lang="en-US" altLang="zh-CN" i="1" dirty="0" smtClean="0">
                <a:effectLst>
                  <a:outerShdw blurRad="38100" dist="38100" dir="2700000" algn="tl">
                    <a:srgbClr val="000000">
                      <a:alpha val="43137"/>
                    </a:srgbClr>
                  </a:outerShdw>
                </a:effectLst>
                <a:latin typeface="Arial Narrow" pitchFamily="34" charset="0"/>
                <a:ea typeface="SimSun" pitchFamily="2" charset="-122"/>
                <a:cs typeface="Arial" pitchFamily="34" charset="0"/>
              </a:rPr>
              <a:t>(1 Corinthians 16:1-2; Romans 12:13)</a:t>
            </a:r>
            <a:endParaRPr lang="en-US"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 calcmode="lin" valueType="num">
                                      <p:cBhvr additive="base">
                                        <p:cTn id="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4.bp.blogspot.com/-MPRDFzFES2M/TcpfJdAS99I/AAAAAAAAAQs/AExqV-66QXQ/s400/4-help-for-flash-swf.jpg"/>
          <p:cNvPicPr>
            <a:picLocks noChangeAspect="1" noChangeArrowheads="1"/>
          </p:cNvPicPr>
          <p:nvPr/>
        </p:nvPicPr>
        <p:blipFill>
          <a:blip r:embed="rId2" cstate="print"/>
          <a:srcRect/>
          <a:stretch>
            <a:fillRect/>
          </a:stretch>
        </p:blipFill>
        <p:spPr bwMode="auto">
          <a:xfrm>
            <a:off x="1600200" y="609600"/>
            <a:ext cx="5895975" cy="5878986"/>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HOW MUCH SHOULD I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noFill/>
                  <a:prstDash val="solid"/>
                </a:ln>
                <a:solidFill>
                  <a:srgbClr val="FF0000"/>
                </a:solidFill>
                <a:effectLst>
                  <a:outerShdw blurRad="63500" dir="3600000" algn="tl" rotWithShape="0">
                    <a:srgbClr val="000000">
                      <a:alpha val="70000"/>
                    </a:srgbClr>
                  </a:outerShdw>
                </a:effectLst>
              </a:rPr>
              <a:t>我该给多少？</a:t>
            </a:r>
            <a:endParaRPr kumimoji="0" lang="en-US" sz="4800" b="1" i="0" u="none" strike="noStrike" kern="1200" normalizeH="0" baseline="0" noProof="0" dirty="0">
              <a:ln w="18415" cmpd="sng">
                <a:noFill/>
                <a:prstDash val="solid"/>
              </a:ln>
              <a:solidFill>
                <a:srgbClr val="FF0000"/>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4.bp.blogspot.com/-MPRDFzFES2M/TcpfJdAS99I/AAAAAAAAAQs/AExqV-66QXQ/s400/4-help-for-flash-swf.jpg"/>
          <p:cNvPicPr>
            <a:picLocks noChangeAspect="1" noChangeArrowheads="1"/>
          </p:cNvPicPr>
          <p:nvPr/>
        </p:nvPicPr>
        <p:blipFill>
          <a:blip r:embed="rId2" cstate="print"/>
          <a:srcRect/>
          <a:stretch>
            <a:fillRect/>
          </a:stretch>
        </p:blipFill>
        <p:spPr bwMode="auto">
          <a:xfrm>
            <a:off x="6698554" y="3810000"/>
            <a:ext cx="2445446" cy="2438400"/>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HOW MUCH SHOULD I GIVE?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noFill/>
                  <a:prstDash val="solid"/>
                </a:ln>
                <a:solidFill>
                  <a:srgbClr val="FF0000"/>
                </a:solidFill>
                <a:effectLst>
                  <a:outerShdw blurRad="63500" dir="3600000" algn="tl" rotWithShape="0">
                    <a:srgbClr val="000000">
                      <a:alpha val="70000"/>
                    </a:srgbClr>
                  </a:outerShdw>
                </a:effectLst>
              </a:rPr>
              <a:t>我该给多少？</a:t>
            </a:r>
            <a:endParaRPr kumimoji="0" lang="en-US" sz="4800" b="1" i="0" u="none" strike="noStrike" kern="1200" normalizeH="0" baseline="0" noProof="0" dirty="0">
              <a:ln w="18415" cmpd="sng">
                <a:noFill/>
                <a:prstDash val="solid"/>
              </a:ln>
              <a:solidFill>
                <a:srgbClr val="FF0000"/>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228600" y="1295400"/>
            <a:ext cx="7772400" cy="3046988"/>
          </a:xfrm>
          <a:prstGeom prst="rect">
            <a:avLst/>
          </a:prstGeom>
        </p:spPr>
        <p:txBody>
          <a:bodyPr wrap="square">
            <a:spAutoFit/>
          </a:bodyPr>
          <a:lstStyle/>
          <a:p>
            <a:pPr marL="342900" lvl="0" indent="-3175">
              <a:buFont typeface="Arial" pitchFamily="34" charset="0"/>
              <a:buChar char="•"/>
            </a:pPr>
            <a:r>
              <a:rPr lang="zh-CN" altLang="en-US" sz="4800" b="1" dirty="0" smtClean="0">
                <a:solidFill>
                  <a:prstClr val="black"/>
                </a:solidFill>
              </a:rPr>
              <a:t>从一毛不拔到开始奉献</a:t>
            </a:r>
            <a:endParaRPr lang="en-US" altLang="zh-CN" sz="4800" b="1" dirty="0" smtClean="0">
              <a:solidFill>
                <a:prstClr val="black"/>
              </a:solidFill>
            </a:endParaRPr>
          </a:p>
          <a:p>
            <a:pPr marL="342900" lvl="0" indent="-3175">
              <a:buFont typeface="Arial" pitchFamily="34" charset="0"/>
              <a:buChar char="•"/>
            </a:pPr>
            <a:r>
              <a:rPr lang="zh-CN" altLang="en-US" sz="4800" b="1" dirty="0" smtClean="0">
                <a:solidFill>
                  <a:prstClr val="black"/>
                </a:solidFill>
              </a:rPr>
              <a:t>从开始奉献到系统奉献</a:t>
            </a:r>
            <a:endParaRPr lang="en-US" altLang="zh-CN" sz="4800" b="1" dirty="0" smtClean="0">
              <a:solidFill>
                <a:prstClr val="black"/>
              </a:solidFill>
            </a:endParaRPr>
          </a:p>
          <a:p>
            <a:pPr marL="342900" lvl="0" indent="-3175">
              <a:buFont typeface="Arial" pitchFamily="34" charset="0"/>
              <a:buChar char="•"/>
            </a:pPr>
            <a:r>
              <a:rPr lang="zh-CN" altLang="en-US" sz="4800" b="1" dirty="0" smtClean="0">
                <a:solidFill>
                  <a:prstClr val="black"/>
                </a:solidFill>
              </a:rPr>
              <a:t>从系统奉献到十一奉献</a:t>
            </a:r>
            <a:endParaRPr lang="en-US" altLang="zh-CN" sz="4800" b="1" dirty="0" smtClean="0">
              <a:solidFill>
                <a:prstClr val="black"/>
              </a:solidFill>
            </a:endParaRPr>
          </a:p>
          <a:p>
            <a:pPr marL="342900" lvl="0" indent="-3175">
              <a:buFont typeface="Arial" pitchFamily="34" charset="0"/>
              <a:buChar char="•"/>
            </a:pPr>
            <a:r>
              <a:rPr lang="zh-CN" altLang="en-US" sz="4800" b="1" dirty="0" smtClean="0">
                <a:solidFill>
                  <a:prstClr val="black"/>
                </a:solidFill>
              </a:rPr>
              <a:t>从十一奉献到额外奉献</a:t>
            </a:r>
            <a:endParaRPr lang="en-US" altLang="zh-CN" sz="4800" b="1" dirty="0" smtClean="0">
              <a:solidFill>
                <a:prstClr val="black"/>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0" y="0"/>
            <a:ext cx="9144000" cy="6647974"/>
          </a:xfrm>
          <a:prstGeom prst="rect">
            <a:avLst/>
          </a:prstGeom>
          <a:noFill/>
        </p:spPr>
        <p:txBody>
          <a:bodyPr wrap="square" rtlCol="0">
            <a:spAutoFit/>
          </a:bodyPr>
          <a:lstStyle/>
          <a:p>
            <a:pPr marL="342900" indent="-222250" algn="ctr"/>
            <a:endParaRPr lang="en-US" altLang="zh-CN" sz="3000" b="1" dirty="0" smtClean="0">
              <a:solidFill>
                <a:srgbClr val="FF0000"/>
              </a:solidFill>
            </a:endParaRPr>
          </a:p>
          <a:p>
            <a:pPr marL="342900" indent="-222250" algn="ctr"/>
            <a:r>
              <a:rPr lang="zh-CN" altLang="zh-CN" sz="3600" b="1" dirty="0" smtClean="0">
                <a:solidFill>
                  <a:srgbClr val="FF0000"/>
                </a:solidFill>
              </a:rPr>
              <a:t>这个决定是你跟主做出的</a:t>
            </a:r>
            <a:endParaRPr lang="en-US" altLang="zh-CN" sz="3600" b="1" dirty="0" smtClean="0">
              <a:solidFill>
                <a:srgbClr val="FF0000"/>
              </a:solidFill>
            </a:endParaRPr>
          </a:p>
          <a:p>
            <a:pPr marL="342900" indent="-222250" algn="ctr"/>
            <a:r>
              <a:rPr lang="zh-CN" altLang="zh-CN" sz="3600" b="1" dirty="0" smtClean="0">
                <a:solidFill>
                  <a:srgbClr val="FF0000"/>
                </a:solidFill>
              </a:rPr>
              <a:t>这里</a:t>
            </a:r>
            <a:r>
              <a:rPr lang="zh-CN" altLang="en-US" sz="3600" b="1" dirty="0" smtClean="0">
                <a:solidFill>
                  <a:srgbClr val="FF0000"/>
                </a:solidFill>
              </a:rPr>
              <a:t>仅</a:t>
            </a:r>
            <a:r>
              <a:rPr lang="zh-CN" altLang="zh-CN" sz="3600" b="1" dirty="0" smtClean="0">
                <a:solidFill>
                  <a:srgbClr val="FF0000"/>
                </a:solidFill>
              </a:rPr>
              <a:t>提供几条建议：</a:t>
            </a:r>
            <a:endParaRPr lang="en-US" altLang="zh-CN" sz="3600" b="1" dirty="0" smtClean="0">
              <a:solidFill>
                <a:srgbClr val="FF0000"/>
              </a:solidFill>
            </a:endParaRPr>
          </a:p>
          <a:p>
            <a:pPr marL="176213">
              <a:lnSpc>
                <a:spcPct val="150000"/>
              </a:lnSpc>
              <a:buFont typeface="Arial" pitchFamily="34" charset="0"/>
              <a:buChar char="•"/>
            </a:pPr>
            <a:r>
              <a:rPr lang="zh-CN" altLang="en-US"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如果你现在奉献的比例是</a:t>
            </a:r>
            <a:r>
              <a:rPr lang="en-US" altLang="zh-CN"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10%,</a:t>
            </a:r>
            <a:r>
              <a:rPr lang="zh-CN" altLang="en-US"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那就从这开始吧</a:t>
            </a:r>
            <a:r>
              <a:rPr lang="en-US" altLang="zh-CN"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尽管这不是一个要求</a:t>
            </a:r>
            <a:r>
              <a:rPr lang="en-US" altLang="zh-CN"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我个人发现这是一个很好的起点</a:t>
            </a:r>
            <a:r>
              <a:rPr lang="en-US" altLang="zh-CN"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2400" b="1" dirty="0" smtClean="0">
                <a:solidFill>
                  <a:schemeClr val="tx2">
                    <a:lumMod val="75000"/>
                  </a:schemeClr>
                </a:solidFill>
                <a:effectLst>
                  <a:outerShdw blurRad="38100" dist="38100" dir="2700000" algn="tl">
                    <a:srgbClr val="000000">
                      <a:alpha val="43137"/>
                    </a:srgbClr>
                  </a:outerShdw>
                </a:effectLst>
                <a:latin typeface="Arial Narrow" pitchFamily="34" charset="0"/>
              </a:rPr>
              <a:t>在这基础上相应地调整比例</a:t>
            </a:r>
            <a:endParaRPr lang="en-US" sz="24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176213">
              <a:lnSpc>
                <a:spcPct val="150000"/>
              </a:lnSpc>
              <a:buFont typeface="Arial" pitchFamily="34" charset="0"/>
              <a:buChar char="•"/>
            </a:pPr>
            <a:r>
              <a:rPr lang="zh-CN" altLang="en-US" sz="2400" b="1" dirty="0" smtClean="0">
                <a:solidFill>
                  <a:srgbClr val="7030A0"/>
                </a:solidFill>
                <a:effectLst>
                  <a:outerShdw blurRad="38100" dist="38100" dir="2700000" algn="tl">
                    <a:srgbClr val="000000">
                      <a:alpha val="43137"/>
                    </a:srgbClr>
                  </a:outerShdw>
                </a:effectLst>
                <a:latin typeface="Arial Narrow" pitchFamily="34" charset="0"/>
              </a:rPr>
              <a:t>作为信任神的标志，在支付所有的生活开支前就奉献一些出去。</a:t>
            </a:r>
            <a:endParaRPr lang="en-US" altLang="zh-CN" sz="2400" b="1" dirty="0" smtClean="0">
              <a:solidFill>
                <a:srgbClr val="7030A0"/>
              </a:solidFill>
              <a:effectLst>
                <a:outerShdw blurRad="38100" dist="38100" dir="2700000" algn="tl">
                  <a:srgbClr val="000000">
                    <a:alpha val="43137"/>
                  </a:srgbClr>
                </a:outerShdw>
              </a:effectLst>
              <a:latin typeface="Arial Narrow" pitchFamily="34" charset="0"/>
            </a:endParaRPr>
          </a:p>
          <a:p>
            <a:pPr marL="176213" lvl="2">
              <a:lnSpc>
                <a:spcPct val="150000"/>
              </a:lnSpc>
              <a:buFont typeface="Arial" pitchFamily="34" charset="0"/>
              <a:buChar char="•"/>
            </a:pPr>
            <a:r>
              <a:rPr lang="zh-CN" alt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考虑一下一次过从你的额外收入中拿出一笔钱奉献给一个值得的 项目或个人。</a:t>
            </a:r>
            <a:endParaRPr 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endParaRPr>
          </a:p>
          <a:p>
            <a:pPr marL="176213">
              <a:lnSpc>
                <a:spcPct val="150000"/>
              </a:lnSpc>
              <a:buFont typeface="Arial" pitchFamily="34" charset="0"/>
              <a:buChar char="•"/>
            </a:pPr>
            <a:r>
              <a:rPr lang="zh-CN" altLang="en-US" sz="2400" b="1" dirty="0" smtClean="0">
                <a:solidFill>
                  <a:srgbClr val="C00000"/>
                </a:solidFill>
                <a:effectLst>
                  <a:outerShdw blurRad="38100" dist="38100" dir="2700000" algn="tl">
                    <a:srgbClr val="000000">
                      <a:alpha val="43137"/>
                    </a:srgbClr>
                  </a:outerShdw>
                </a:effectLst>
                <a:latin typeface="Arial Narrow" pitchFamily="34" charset="0"/>
              </a:rPr>
              <a:t>   尽可能奉献特殊礼物给那些影响你属灵生命的人。</a:t>
            </a:r>
            <a:endParaRPr lang="en-US" b="1" dirty="0" smtClean="0">
              <a:effectLst>
                <a:outerShdw blurRad="38100" dist="38100" dir="2700000" algn="tl">
                  <a:srgbClr val="000000">
                    <a:alpha val="43137"/>
                  </a:srgbClr>
                </a:outerShdw>
              </a:effectLst>
              <a:latin typeface="Arial Narrow" pitchFamily="34" charset="0"/>
            </a:endParaRPr>
          </a:p>
          <a:p>
            <a:pPr marL="176213">
              <a:lnSpc>
                <a:spcPct val="150000"/>
              </a:lnSpc>
              <a:buFont typeface="Arial" pitchFamily="34" charset="0"/>
              <a:buChar char="•"/>
            </a:pPr>
            <a:r>
              <a:rPr lang="zh-CN" altLang="en-US" sz="2400" b="1" dirty="0" smtClean="0">
                <a:solidFill>
                  <a:schemeClr val="accent5">
                    <a:lumMod val="75000"/>
                  </a:schemeClr>
                </a:solidFill>
                <a:effectLst>
                  <a:outerShdw blurRad="38100" dist="38100" dir="2700000" algn="tl">
                    <a:srgbClr val="000000">
                      <a:alpha val="43137"/>
                    </a:srgbClr>
                  </a:outerShdw>
                </a:effectLst>
                <a:latin typeface="Arial Narrow" pitchFamily="34" charset="0"/>
              </a:rPr>
              <a:t>   祈求圣灵带领你奉献的数量和位置。</a:t>
            </a:r>
            <a:endParaRPr lang="en-US" dirty="0" smtClean="0"/>
          </a:p>
          <a:p>
            <a:pPr marL="342900" indent="-222250" algn="ct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捐得开心。</a:t>
            </a:r>
            <a:endParaRPr lang="en-US" altLang="zh-CN" sz="4800" b="1" dirty="0" smtClean="0">
              <a:solidFill>
                <a:srgbClr val="C00000"/>
              </a:solidFill>
              <a:effectLst>
                <a:outerShdw blurRad="38100" dist="38100" dir="2700000" algn="tl">
                  <a:srgbClr val="000000">
                    <a:alpha val="43137"/>
                  </a:srgbClr>
                </a:outerShdw>
              </a:effectLst>
              <a:latin typeface="Arial Narrow" pitchFamily="34" charset="0"/>
            </a:endParaRPr>
          </a:p>
          <a:p>
            <a:pPr marL="342900" indent="-222250"/>
            <a:r>
              <a:rPr lang="zh-CN" altLang="en-US" sz="2400" b="1" dirty="0" smtClean="0">
                <a:solidFill>
                  <a:srgbClr val="C00000"/>
                </a:solidFill>
                <a:effectLst>
                  <a:outerShdw blurRad="38100" dist="38100" dir="2700000" algn="tl">
                    <a:srgbClr val="000000">
                      <a:alpha val="43137"/>
                    </a:srgbClr>
                  </a:outerShdw>
                </a:effectLst>
                <a:latin typeface="Arial Narrow" pitchFamily="34" charset="0"/>
              </a:rPr>
              <a:t>以一种欣喜若狂的方式奉献</a:t>
            </a:r>
            <a:r>
              <a:rPr lang="en-US" altLang="zh-CN" sz="2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400" b="1" dirty="0" smtClean="0">
                <a:solidFill>
                  <a:srgbClr val="C00000"/>
                </a:solidFill>
                <a:effectLst>
                  <a:outerShdw blurRad="38100" dist="38100" dir="2700000" algn="tl">
                    <a:srgbClr val="000000">
                      <a:alpha val="43137"/>
                    </a:srgbClr>
                  </a:outerShdw>
                </a:effectLst>
                <a:latin typeface="Arial Narrow" pitchFamily="34" charset="0"/>
              </a:rPr>
              <a:t>神喜爱的是</a:t>
            </a:r>
            <a:r>
              <a:rPr lang="en-US" altLang="zh-CN" sz="2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400" b="1" dirty="0" smtClean="0">
                <a:solidFill>
                  <a:srgbClr val="C00000"/>
                </a:solidFill>
                <a:effectLst>
                  <a:outerShdw blurRad="38100" dist="38100" dir="2700000" algn="tl">
                    <a:srgbClr val="000000">
                      <a:alpha val="43137"/>
                    </a:srgbClr>
                  </a:outerShdw>
                </a:effectLst>
                <a:latin typeface="Arial Narrow" pitchFamily="34" charset="0"/>
              </a:rPr>
              <a:t>乐意</a:t>
            </a:r>
            <a:r>
              <a:rPr lang="en-US" altLang="zh-CN" sz="2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400" b="1" dirty="0" smtClean="0">
                <a:solidFill>
                  <a:srgbClr val="C00000"/>
                </a:solidFill>
                <a:effectLst>
                  <a:outerShdw blurRad="38100" dist="38100" dir="2700000" algn="tl">
                    <a:srgbClr val="000000">
                      <a:alpha val="43137"/>
                    </a:srgbClr>
                  </a:outerShdw>
                </a:effectLst>
                <a:latin typeface="Arial Narrow" pitchFamily="34" charset="0"/>
              </a:rPr>
              <a:t>的奉献者</a:t>
            </a:r>
            <a:r>
              <a:rPr lang="en-US" altLang="zh-CN" sz="2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400" b="1" dirty="0" smtClean="0">
                <a:solidFill>
                  <a:srgbClr val="C00000"/>
                </a:solidFill>
                <a:effectLst>
                  <a:outerShdw blurRad="38100" dist="38100" dir="2700000" algn="tl">
                    <a:srgbClr val="000000">
                      <a:alpha val="43137"/>
                    </a:srgbClr>
                  </a:outerShdw>
                </a:effectLst>
                <a:latin typeface="Arial Narrow" pitchFamily="34" charset="0"/>
              </a:rPr>
              <a:t>林后</a:t>
            </a:r>
            <a:r>
              <a:rPr lang="en-US" altLang="zh-CN" sz="2400" b="1" dirty="0" smtClean="0">
                <a:solidFill>
                  <a:srgbClr val="C00000"/>
                </a:solidFill>
                <a:effectLst>
                  <a:outerShdw blurRad="38100" dist="38100" dir="2700000" algn="tl">
                    <a:srgbClr val="000000">
                      <a:alpha val="43137"/>
                    </a:srgbClr>
                  </a:outerShdw>
                </a:effectLst>
                <a:latin typeface="Arial Narrow" pitchFamily="34" charset="0"/>
              </a:rPr>
              <a:t>9:7)</a:t>
            </a:r>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babble.com/strollerderby/files/2011/09/valentine-heart.png"/>
          <p:cNvPicPr>
            <a:picLocks noChangeAspect="1" noChangeArrowheads="1"/>
          </p:cNvPicPr>
          <p:nvPr/>
        </p:nvPicPr>
        <p:blipFill>
          <a:blip r:embed="rId2" cstate="print"/>
          <a:srcRect/>
          <a:stretch>
            <a:fillRect/>
          </a:stretch>
        </p:blipFill>
        <p:spPr bwMode="auto">
          <a:xfrm>
            <a:off x="4114800" y="1143000"/>
            <a:ext cx="1158088" cy="1535925"/>
          </a:xfrm>
          <a:prstGeom prst="rect">
            <a:avLst/>
          </a:prstGeom>
          <a:noFill/>
        </p:spPr>
      </p:pic>
      <p:pic>
        <p:nvPicPr>
          <p:cNvPr id="3" name="Picture 2" descr="jesus.jpg"/>
          <p:cNvPicPr>
            <a:picLocks noChangeAspect="1"/>
          </p:cNvPicPr>
          <p:nvPr/>
        </p:nvPicPr>
        <p:blipFill>
          <a:blip r:embed="rId3" cstate="print"/>
          <a:stretch>
            <a:fillRect/>
          </a:stretch>
        </p:blipFill>
        <p:spPr>
          <a:xfrm>
            <a:off x="6553200" y="228600"/>
            <a:ext cx="2057401" cy="2876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www.topnews.in/files/goldbars.jpg"/>
          <p:cNvPicPr>
            <a:picLocks noChangeAspect="1" noChangeArrowheads="1"/>
          </p:cNvPicPr>
          <p:nvPr/>
        </p:nvPicPr>
        <p:blipFill>
          <a:blip r:embed="rId4" cstate="print"/>
          <a:srcRect/>
          <a:stretch>
            <a:fillRect/>
          </a:stretch>
        </p:blipFill>
        <p:spPr bwMode="auto">
          <a:xfrm>
            <a:off x="0" y="381000"/>
            <a:ext cx="3298698" cy="2310822"/>
          </a:xfrm>
          <a:prstGeom prst="rect">
            <a:avLst/>
          </a:prstGeom>
          <a:noFill/>
        </p:spPr>
      </p:pic>
      <p:sp>
        <p:nvSpPr>
          <p:cNvPr id="5" name="Left-Right Arrow 4"/>
          <p:cNvSpPr/>
          <p:nvPr/>
        </p:nvSpPr>
        <p:spPr>
          <a:xfrm>
            <a:off x="3276600" y="1524000"/>
            <a:ext cx="2819400" cy="6858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a:off x="0" y="3352800"/>
            <a:ext cx="9144000" cy="2893100"/>
          </a:xfrm>
          <a:prstGeom prst="rect">
            <a:avLst/>
          </a:prstGeom>
        </p:spPr>
        <p:txBody>
          <a:bodyPr wrap="square">
            <a:spAutoFit/>
          </a:bodyPr>
          <a:lstStyle/>
          <a:p>
            <a:pPr marL="342900" indent="-61913"/>
            <a:r>
              <a:rPr lang="zh-CN" altLang="en-US"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太</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6:24-34 “</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一个人不能事奉两个主。不是恶这个爱那个，就是重这个轻那个。你们不能又事奉神，又事奉玛门</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algn="ctr"/>
            <a:r>
              <a:rPr lang="en-US" b="1" dirty="0" smtClean="0"/>
              <a:t>Matthew 6:24-34 </a:t>
            </a:r>
            <a:r>
              <a:rPr lang="en-US" dirty="0" smtClean="0"/>
              <a:t>“No one can serve two masters. For you will hate one and love the other;   you will be devoted to one and despise the other. You cannot serve both God and money. </a:t>
            </a:r>
          </a:p>
          <a:p>
            <a:pPr marL="342900" indent="-342900"/>
            <a:r>
              <a:rPr lang="zh-CN" altLang="en-US"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   选择你爱谁</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服事谁</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委身于谁</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Narrow" pitchFamily="34" charset="0"/>
              </a:rPr>
              <a:t>你不能两者都选。</a:t>
            </a:r>
            <a:endParaRPr lang="en-US" altLang="zh-CN" sz="3200" b="1" dirty="0" smtClean="0">
              <a:effectLst>
                <a:outerShdw blurRad="38100" dist="38100" dir="2700000" algn="tl">
                  <a:srgbClr val="000000">
                    <a:alpha val="43137"/>
                  </a:srgbClr>
                </a:outerShdw>
              </a:effectLst>
              <a:latin typeface="Arial Narrow" pitchFamily="34" charset="0"/>
            </a:endParaRPr>
          </a:p>
          <a:p>
            <a:pPr algn="just"/>
            <a:r>
              <a:rPr lang="en-US" b="1" dirty="0" smtClean="0"/>
              <a:t>     Choose which one you will LOVE, SERVE, and  BE DEVOTED TO. You cannot choose BOTH.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990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7200" b="1" noProof="0" dirty="0" smtClean="0">
                <a:ln>
                  <a:solidFill>
                    <a:sysClr val="windowText" lastClr="000000"/>
                  </a:solidFill>
                </a:ln>
                <a:solidFill>
                  <a:srgbClr val="FFC000"/>
                </a:solidFill>
                <a:effectLst>
                  <a:outerShdw blurRad="38100" dist="38100" dir="2700000" algn="tl">
                    <a:srgbClr val="000000">
                      <a:alpha val="43137"/>
                    </a:srgbClr>
                  </a:outerShdw>
                </a:effectLst>
              </a:rPr>
              <a:t>十一奉献和捐献</a:t>
            </a:r>
            <a:endParaRPr kumimoji="0" lang="en-US" sz="7200" b="1" i="0" u="none" strike="noStrike" kern="1200" normalizeH="0" baseline="0" noProof="0" dirty="0">
              <a:ln>
                <a:solidFill>
                  <a:sysClr val="windowText" lastClr="000000"/>
                </a:solidFill>
              </a:ln>
              <a:solidFill>
                <a:srgbClr val="FFC000"/>
              </a:solidFill>
              <a:effectLst>
                <a:outerShdw blurRad="38100" dist="38100" dir="2700000" algn="tl">
                  <a:srgbClr val="000000">
                    <a:alpha val="43137"/>
                  </a:srgbClr>
                </a:outerShdw>
              </a:effectLst>
              <a:uLnTx/>
              <a:uFillTx/>
              <a:latin typeface="+mn-lt"/>
              <a:ea typeface="+mn-ea"/>
              <a:cs typeface="+mn-cs"/>
            </a:endParaRPr>
          </a:p>
        </p:txBody>
      </p:sp>
      <p:graphicFrame>
        <p:nvGraphicFramePr>
          <p:cNvPr id="5" name="Chart 4"/>
          <p:cNvGraphicFramePr/>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TITHES &amp; OFFERINGS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WHAT IS TITHING?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0" y="609600"/>
            <a:ext cx="8991600" cy="4832092"/>
          </a:xfrm>
          <a:prstGeom prst="rect">
            <a:avLst/>
          </a:prstGeom>
          <a:noFill/>
        </p:spPr>
        <p:txBody>
          <a:bodyPr wrap="square" rtlCol="0">
            <a:spAutoFit/>
          </a:bodyPr>
          <a:lstStyle/>
          <a:p>
            <a:pPr marL="236538" indent="-11113"/>
            <a:r>
              <a:rPr lang="zh-CN" alt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“十一奉献”是旧约中原则：要求犹太人必须拿出年收入的十分之一给祭司，以便让国家正常运转，以色列国民的需求得到满足。</a:t>
            </a:r>
            <a:endParaRPr 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endParaRPr>
          </a:p>
          <a:p>
            <a:pPr marL="342900" lvl="1" indent="-117475">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TITHING is an Old Testament principle whereby the Jews would give 10% of their yearly income to the priests as part of their required giving in order to run the nation effectively and care for the needs of all of the citizens of Israel. </a:t>
            </a:r>
          </a:p>
          <a:p>
            <a:pPr marL="342900" indent="-117475"/>
            <a:endParaRPr lang="en-US" altLang="zh-CN" sz="3200" b="1" dirty="0" smtClean="0">
              <a:effectLst>
                <a:outerShdw blurRad="38100" dist="38100" dir="2700000" algn="tl">
                  <a:srgbClr val="000000">
                    <a:alpha val="43137"/>
                  </a:srgbClr>
                </a:outerShdw>
              </a:effectLst>
              <a:latin typeface="Arial Narrow" pitchFamily="34" charset="0"/>
            </a:endParaRPr>
          </a:p>
          <a:p>
            <a:pPr marL="342900" indent="-117475"/>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“十一奉献”在新约中从未作为对教会的要求</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endParaRPr>
          </a:p>
          <a:p>
            <a:pPr marL="342900" lvl="1" indent="-117475">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 TITHING is never given in the N.T. as a requirement for the church.</a:t>
            </a:r>
          </a:p>
        </p:txBody>
      </p:sp>
      <p:sp>
        <p:nvSpPr>
          <p:cNvPr id="6" name="Title 1"/>
          <p:cNvSpPr txBox="1">
            <a:spLocks/>
          </p:cNvSpPr>
          <p:nvPr/>
        </p:nvSpPr>
        <p:spPr>
          <a:xfrm>
            <a:off x="0" y="0"/>
            <a:ext cx="9144000" cy="609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十一奉献是什么</a:t>
            </a:r>
            <a:r>
              <a:rPr lang="en-US" altLang="zh-CN"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WHY DO SOME TEACHING TITHING?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990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为何有人教导</a:t>
            </a: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十一奉献”？</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1371600"/>
            <a:ext cx="58674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222250"/>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他们说</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 “ </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神要求人人拿出百分之十给神</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465138" lvl="1" indent="-180975">
              <a:buFont typeface="Arial" pitchFamily="34" charset="0"/>
              <a:buChar char="•"/>
            </a:pPr>
            <a:r>
              <a:rPr lang="en-US" sz="2400" b="1" dirty="0" smtClean="0">
                <a:solidFill>
                  <a:srgbClr val="C00000"/>
                </a:solidFill>
                <a:effectLst>
                  <a:outerShdw blurRad="38100" dist="38100" dir="2700000" algn="tl">
                    <a:srgbClr val="000000">
                      <a:alpha val="43137"/>
                    </a:srgbClr>
                  </a:outerShdw>
                </a:effectLst>
                <a:latin typeface="Arial Narrow" pitchFamily="34" charset="0"/>
              </a:rPr>
              <a:t>THEY SAY: “God requires everyone to give 10% to God”</a:t>
            </a:r>
          </a:p>
          <a:p>
            <a:pPr marL="120650"/>
            <a:endParaRPr lang="en-US" altLang="zh-CN" sz="3200" b="1" dirty="0" smtClean="0">
              <a:solidFill>
                <a:srgbClr val="002060"/>
              </a:solidFill>
              <a:effectLst>
                <a:outerShdw blurRad="38100" dist="38100" dir="2700000" algn="tl">
                  <a:srgbClr val="000000">
                    <a:alpha val="43137"/>
                  </a:srgbClr>
                </a:outerShdw>
              </a:effectLst>
              <a:latin typeface="Arial Narrow" pitchFamily="34" charset="0"/>
            </a:endParaRPr>
          </a:p>
          <a:p>
            <a:pPr marL="120650"/>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实情是</a:t>
            </a:r>
            <a:r>
              <a:rPr lang="en-US" altLang="zh-CN" sz="40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itchFamily="34" charset="0"/>
              </a:rPr>
              <a:t>圣经中没有要求一个人仅给百分之十。</a:t>
            </a:r>
            <a:endParaRPr lang="en-US" sz="4000" b="1" dirty="0" smtClean="0">
              <a:solidFill>
                <a:srgbClr val="002060"/>
              </a:solidFill>
              <a:effectLst>
                <a:outerShdw blurRad="38100" dist="38100" dir="2700000" algn="tl">
                  <a:srgbClr val="000000">
                    <a:alpha val="43137"/>
                  </a:srgbClr>
                </a:outerShdw>
              </a:effectLst>
              <a:latin typeface="Arial Narrow" pitchFamily="34" charset="0"/>
            </a:endParaRPr>
          </a:p>
          <a:p>
            <a:pPr marL="465138" lvl="1" indent="-180975">
              <a:buFont typeface="Arial" pitchFamily="34" charset="0"/>
              <a:buChar char="•"/>
            </a:pPr>
            <a:r>
              <a:rPr lang="en-US" sz="2400" b="1" dirty="0" smtClean="0">
                <a:solidFill>
                  <a:srgbClr val="002060"/>
                </a:solidFill>
                <a:effectLst>
                  <a:outerShdw blurRad="38100" dist="38100" dir="2700000" algn="tl">
                    <a:srgbClr val="000000">
                      <a:alpha val="43137"/>
                    </a:srgbClr>
                  </a:outerShdw>
                </a:effectLst>
                <a:latin typeface="Arial Narrow" pitchFamily="34" charset="0"/>
              </a:rPr>
              <a:t>TRUTH: No one in all of Scripture was required to give only 10%. </a:t>
            </a:r>
          </a:p>
        </p:txBody>
      </p:sp>
      <p:sp>
        <p:nvSpPr>
          <p:cNvPr id="5" name="Oval 4"/>
          <p:cNvSpPr/>
          <p:nvPr/>
        </p:nvSpPr>
        <p:spPr>
          <a:xfrm>
            <a:off x="6705600" y="13716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Oval 7"/>
          <p:cNvSpPr/>
          <p:nvPr/>
        </p:nvSpPr>
        <p:spPr>
          <a:xfrm>
            <a:off x="5943600" y="23622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Oval 8"/>
          <p:cNvSpPr/>
          <p:nvPr/>
        </p:nvSpPr>
        <p:spPr>
          <a:xfrm>
            <a:off x="7620000" y="24384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Oval 9"/>
          <p:cNvSpPr/>
          <p:nvPr/>
        </p:nvSpPr>
        <p:spPr>
          <a:xfrm>
            <a:off x="8077200" y="38100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Oval 10"/>
          <p:cNvSpPr/>
          <p:nvPr/>
        </p:nvSpPr>
        <p:spPr>
          <a:xfrm>
            <a:off x="6858000" y="32766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Oval 11"/>
          <p:cNvSpPr/>
          <p:nvPr/>
        </p:nvSpPr>
        <p:spPr>
          <a:xfrm>
            <a:off x="6629400" y="47244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Oval 12"/>
          <p:cNvSpPr/>
          <p:nvPr/>
        </p:nvSpPr>
        <p:spPr>
          <a:xfrm>
            <a:off x="5715000" y="35814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Oval 13"/>
          <p:cNvSpPr/>
          <p:nvPr/>
        </p:nvSpPr>
        <p:spPr>
          <a:xfrm>
            <a:off x="5334000" y="52578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Oval 14"/>
          <p:cNvSpPr/>
          <p:nvPr/>
        </p:nvSpPr>
        <p:spPr>
          <a:xfrm>
            <a:off x="7924800" y="5105400"/>
            <a:ext cx="838200"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Oval 15"/>
          <p:cNvSpPr/>
          <p:nvPr/>
        </p:nvSpPr>
        <p:spPr>
          <a:xfrm>
            <a:off x="8001000" y="1219200"/>
            <a:ext cx="838200" cy="838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WHY SOME TEACHING TITHING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4800" b="1"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为何有人教导“十一奉献”？</a:t>
            </a:r>
            <a:endParaRPr kumimoji="0" lang="en-US" sz="48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TextBox 6"/>
          <p:cNvSpPr txBox="1"/>
          <p:nvPr/>
        </p:nvSpPr>
        <p:spPr>
          <a:xfrm>
            <a:off x="0" y="815400"/>
            <a:ext cx="9144000" cy="55092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r>
              <a:rPr lang="zh-CN" altLang="en-US" sz="3200" b="1" dirty="0" smtClean="0">
                <a:solidFill>
                  <a:srgbClr val="C00000"/>
                </a:solidFill>
                <a:latin typeface="Arial Narrow" pitchFamily="34" charset="0"/>
              </a:rPr>
              <a:t>他们说</a:t>
            </a:r>
            <a:r>
              <a:rPr lang="en-US" altLang="zh-CN" sz="3200" b="1" dirty="0" smtClean="0">
                <a:solidFill>
                  <a:srgbClr val="C00000"/>
                </a:solidFill>
                <a:latin typeface="Arial Narrow" pitchFamily="34" charset="0"/>
              </a:rPr>
              <a:t>: “</a:t>
            </a:r>
            <a:r>
              <a:rPr lang="zh-CN" altLang="en-US" sz="3200" b="1" dirty="0" smtClean="0">
                <a:solidFill>
                  <a:srgbClr val="C00000"/>
                </a:solidFill>
                <a:latin typeface="Arial Narrow" pitchFamily="34" charset="0"/>
              </a:rPr>
              <a:t>亚伯拉罕给了撒冷王麦基洗德十分之一</a:t>
            </a:r>
            <a:r>
              <a:rPr lang="en-US" altLang="zh-CN" sz="3200" b="1" dirty="0" smtClean="0">
                <a:solidFill>
                  <a:srgbClr val="C00000"/>
                </a:solidFill>
                <a:latin typeface="Arial Narrow" pitchFamily="34" charset="0"/>
              </a:rPr>
              <a:t>.”</a:t>
            </a:r>
            <a:endParaRPr lang="en-US" sz="3200" b="1" dirty="0" smtClean="0">
              <a:solidFill>
                <a:srgbClr val="C00000"/>
              </a:solidFill>
              <a:latin typeface="Arial Narrow" pitchFamily="34" charset="0"/>
            </a:endParaRPr>
          </a:p>
          <a:p>
            <a:pPr marL="236538" lvl="1" indent="-177800">
              <a:buFont typeface="Arial" pitchFamily="34" charset="0"/>
              <a:buChar char="•"/>
            </a:pPr>
            <a:r>
              <a:rPr lang="en-US" sz="2400" b="1" dirty="0" smtClean="0">
                <a:solidFill>
                  <a:srgbClr val="C00000"/>
                </a:solidFill>
                <a:latin typeface="Arial Narrow" pitchFamily="34" charset="0"/>
              </a:rPr>
              <a:t>THEY SAY: “Abraham gave a TITHE to Melchizedek, King of Salem”</a:t>
            </a:r>
          </a:p>
          <a:p>
            <a:pPr marL="236538" lvl="1" indent="-177800"/>
            <a:endParaRPr lang="en-US" sz="2400" b="1" dirty="0" smtClean="0">
              <a:solidFill>
                <a:srgbClr val="C00000"/>
              </a:solidFill>
              <a:latin typeface="Arial Narrow" pitchFamily="34" charset="0"/>
            </a:endParaRPr>
          </a:p>
          <a:p>
            <a:pPr marL="342900" indent="-342900"/>
            <a:r>
              <a:rPr lang="en-US" altLang="zh-CN" sz="3200" b="1" dirty="0" smtClean="0">
                <a:solidFill>
                  <a:srgbClr val="002060"/>
                </a:solidFill>
                <a:latin typeface="Arial Narrow" pitchFamily="34" charset="0"/>
              </a:rPr>
              <a:t>- </a:t>
            </a:r>
            <a:r>
              <a:rPr lang="zh-CN" altLang="en-US" sz="3200" b="1" dirty="0" smtClean="0">
                <a:solidFill>
                  <a:srgbClr val="002060"/>
                </a:solidFill>
                <a:latin typeface="Arial Narrow" pitchFamily="34" charset="0"/>
              </a:rPr>
              <a:t>实情是：在创</a:t>
            </a:r>
            <a:r>
              <a:rPr lang="en-US" altLang="zh-CN" sz="3200" b="1" dirty="0" smtClean="0">
                <a:solidFill>
                  <a:srgbClr val="002060"/>
                </a:solidFill>
                <a:latin typeface="Arial Narrow" pitchFamily="34" charset="0"/>
              </a:rPr>
              <a:t>14</a:t>
            </a:r>
            <a:r>
              <a:rPr lang="zh-CN" altLang="en-US" sz="3200" b="1" dirty="0" smtClean="0">
                <a:solidFill>
                  <a:srgbClr val="002060"/>
                </a:solidFill>
                <a:latin typeface="Arial Narrow" pitchFamily="34" charset="0"/>
              </a:rPr>
              <a:t>，亚伯拉罕给麦基洗德十分之一只是一次性地，自愿地作为赢得战斗后，          对神感恩的标志。</a:t>
            </a:r>
            <a:endParaRPr lang="en-US" altLang="zh-CN" sz="3200" b="1" dirty="0" smtClean="0">
              <a:solidFill>
                <a:srgbClr val="002060"/>
              </a:solidFill>
              <a:latin typeface="Arial Narrow" pitchFamily="34" charset="0"/>
            </a:endParaRPr>
          </a:p>
          <a:p>
            <a:pPr marL="342900" indent="-342900"/>
            <a:r>
              <a:rPr lang="en-US" sz="3200" b="1" dirty="0" smtClean="0">
                <a:solidFill>
                  <a:srgbClr val="002060"/>
                </a:solidFill>
                <a:latin typeface="Arial Narrow" pitchFamily="34" charset="0"/>
              </a:rPr>
              <a:t>- </a:t>
            </a:r>
            <a:r>
              <a:rPr lang="zh-CN" altLang="en-US" sz="3200" b="1" dirty="0" smtClean="0">
                <a:solidFill>
                  <a:srgbClr val="002060"/>
                </a:solidFill>
                <a:latin typeface="Arial Narrow" pitchFamily="34" charset="0"/>
              </a:rPr>
              <a:t>并不是他所有财产的百分之十，                              仅是他在战斗中虏获财物</a:t>
            </a:r>
            <a:r>
              <a:rPr lang="en-US" altLang="zh-CN" sz="3200" b="1" dirty="0" smtClean="0">
                <a:solidFill>
                  <a:srgbClr val="002060"/>
                </a:solidFill>
                <a:latin typeface="Arial Narrow" pitchFamily="34" charset="0"/>
              </a:rPr>
              <a:t>(</a:t>
            </a:r>
            <a:r>
              <a:rPr lang="zh-CN" altLang="en-US" sz="3200" b="1" dirty="0" smtClean="0">
                <a:solidFill>
                  <a:srgbClr val="002060"/>
                </a:solidFill>
                <a:latin typeface="Arial Narrow" pitchFamily="34" charset="0"/>
              </a:rPr>
              <a:t>来</a:t>
            </a:r>
            <a:r>
              <a:rPr lang="en-US" altLang="zh-CN" sz="3200" b="1" dirty="0" smtClean="0">
                <a:solidFill>
                  <a:srgbClr val="002060"/>
                </a:solidFill>
                <a:latin typeface="Arial Narrow" pitchFamily="34" charset="0"/>
              </a:rPr>
              <a:t>7:2)                              </a:t>
            </a:r>
            <a:r>
              <a:rPr lang="zh-CN" altLang="en-US" sz="3200" b="1" dirty="0" smtClean="0">
                <a:solidFill>
                  <a:srgbClr val="002060"/>
                </a:solidFill>
                <a:latin typeface="Arial Narrow" pitchFamily="34" charset="0"/>
              </a:rPr>
              <a:t>的十分之一</a:t>
            </a:r>
            <a:r>
              <a:rPr lang="en-US" altLang="zh-CN" sz="3200" b="1" dirty="0" smtClean="0">
                <a:solidFill>
                  <a:srgbClr val="002060"/>
                </a:solidFill>
                <a:latin typeface="Arial Narrow" pitchFamily="34" charset="0"/>
              </a:rPr>
              <a:t>. </a:t>
            </a:r>
            <a:r>
              <a:rPr lang="zh-CN" altLang="en-US" sz="3200" b="1" dirty="0" smtClean="0">
                <a:solidFill>
                  <a:srgbClr val="002060"/>
                </a:solidFill>
                <a:latin typeface="Arial Narrow" pitchFamily="34" charset="0"/>
              </a:rPr>
              <a:t>我们未见他再做十一奉献。</a:t>
            </a:r>
            <a:endParaRPr lang="en-US" sz="3200" b="1" dirty="0" smtClean="0">
              <a:solidFill>
                <a:srgbClr val="002060"/>
              </a:solidFill>
              <a:latin typeface="Arial Narrow" pitchFamily="34" charset="0"/>
            </a:endParaRPr>
          </a:p>
          <a:p>
            <a:pPr marL="236538" lvl="1" indent="-177800">
              <a:buFont typeface="Arial" pitchFamily="34" charset="0"/>
              <a:buChar char="•"/>
            </a:pPr>
            <a:r>
              <a:rPr lang="en-US" sz="2000" b="1" dirty="0" smtClean="0">
                <a:solidFill>
                  <a:srgbClr val="002060"/>
                </a:solidFill>
                <a:latin typeface="Arial Narrow" pitchFamily="34" charset="0"/>
              </a:rPr>
              <a:t>TRUTH: </a:t>
            </a:r>
            <a:r>
              <a:rPr lang="en-US" sz="2000" b="1" dirty="0" smtClean="0">
                <a:solidFill>
                  <a:srgbClr val="002060"/>
                </a:solidFill>
              </a:rPr>
              <a:t>In Gen 14, when Abraham tithed to Melchizedek, it was a </a:t>
            </a:r>
            <a:r>
              <a:rPr lang="en-US" sz="2000" b="1" u="sng" dirty="0" smtClean="0">
                <a:solidFill>
                  <a:srgbClr val="002060"/>
                </a:solidFill>
              </a:rPr>
              <a:t>one-time, </a:t>
            </a:r>
            <a:r>
              <a:rPr lang="en-US" sz="2000" b="1" dirty="0" smtClean="0">
                <a:solidFill>
                  <a:srgbClr val="002060"/>
                </a:solidFill>
              </a:rPr>
              <a:t>voluntary gift of 10% as a sign of thankfulness to God for </a:t>
            </a:r>
            <a:r>
              <a:rPr lang="en-US" sz="2000" b="1" u="sng" dirty="0" smtClean="0">
                <a:solidFill>
                  <a:srgbClr val="002060"/>
                </a:solidFill>
              </a:rPr>
              <a:t>winning a battle</a:t>
            </a:r>
            <a:r>
              <a:rPr lang="en-US" sz="2000" b="1" dirty="0" smtClean="0">
                <a:solidFill>
                  <a:srgbClr val="002060"/>
                </a:solidFill>
              </a:rPr>
              <a:t>.</a:t>
            </a:r>
          </a:p>
          <a:p>
            <a:pPr marL="236538" lvl="1" indent="-177800">
              <a:buFont typeface="Arial" pitchFamily="34" charset="0"/>
              <a:buChar char="•"/>
            </a:pPr>
            <a:r>
              <a:rPr lang="en-US" sz="2000" b="1" dirty="0" smtClean="0">
                <a:solidFill>
                  <a:srgbClr val="002060"/>
                </a:solidFill>
              </a:rPr>
              <a:t> It was not 10% of everything he owned, but </a:t>
            </a:r>
            <a:r>
              <a:rPr lang="en-US" sz="2000" b="1" u="sng" dirty="0" smtClean="0">
                <a:solidFill>
                  <a:srgbClr val="002060"/>
                </a:solidFill>
              </a:rPr>
              <a:t>only of the items and people he had captured during a battle </a:t>
            </a:r>
            <a:r>
              <a:rPr lang="en-US" sz="2000" b="1" dirty="0" smtClean="0">
                <a:solidFill>
                  <a:srgbClr val="002060"/>
                </a:solidFill>
              </a:rPr>
              <a:t>(Hebrews 7:2</a:t>
            </a:r>
            <a:r>
              <a:rPr lang="en-US" sz="2000" b="1" u="sng" dirty="0" smtClean="0">
                <a:solidFill>
                  <a:srgbClr val="002060"/>
                </a:solidFill>
              </a:rPr>
              <a:t>). We never see him tithe again. </a:t>
            </a:r>
            <a:endParaRPr lang="en-US" sz="2000" b="1" u="sng" dirty="0" smtClean="0">
              <a:solidFill>
                <a:srgbClr val="002060"/>
              </a:solidFill>
              <a:latin typeface="Arial Narrow" pitchFamily="34" charset="0"/>
            </a:endParaRPr>
          </a:p>
        </p:txBody>
      </p:sp>
      <p:pic>
        <p:nvPicPr>
          <p:cNvPr id="41986" name="Picture 2" descr="http://www.bookdrum.com/images/books/5305_o.jpg"/>
          <p:cNvPicPr>
            <a:picLocks noChangeAspect="1" noChangeArrowheads="1"/>
          </p:cNvPicPr>
          <p:nvPr/>
        </p:nvPicPr>
        <p:blipFill>
          <a:blip r:embed="rId2" cstate="print"/>
          <a:srcRect/>
          <a:stretch>
            <a:fillRect/>
          </a:stretch>
        </p:blipFill>
        <p:spPr bwMode="auto">
          <a:xfrm>
            <a:off x="7239000" y="3048000"/>
            <a:ext cx="1704975" cy="1643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WHY SOME TEACHING TITHING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09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为何有人教导“十一奉献”？</a:t>
            </a:r>
            <a:endParaRPr lang="en-US"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0" y="762000"/>
            <a:ext cx="9144000" cy="22467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他们说</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雅各给了神所有的十分之一</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rgbClr val="C00000"/>
                </a:solidFill>
                <a:effectLst>
                  <a:outerShdw blurRad="38100" dist="38100" dir="2700000" algn="tl">
                    <a:srgbClr val="000000">
                      <a:alpha val="43137"/>
                    </a:srgbClr>
                  </a:outerShdw>
                </a:effectLst>
                <a:latin typeface="Arial Narrow" pitchFamily="34" charset="0"/>
              </a:rPr>
              <a:t>THEY SAY: “JACOB gave God a TITHE of all he had”</a:t>
            </a:r>
          </a:p>
          <a:p>
            <a:pPr marL="800100" lvl="1" indent="-342900">
              <a:buFont typeface="Arial" pitchFamily="34" charset="0"/>
              <a:buChar char="•"/>
            </a:pPr>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实情是：雅各的十一奉献是有条件的。</a:t>
            </a:r>
            <a:endParaRPr lang="en-US" sz="3200" b="1" dirty="0" smtClean="0">
              <a:solidFill>
                <a:srgbClr val="00206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rgbClr val="002060"/>
                </a:solidFill>
                <a:effectLst>
                  <a:outerShdw blurRad="38100" dist="38100" dir="2700000" algn="tl">
                    <a:srgbClr val="000000">
                      <a:alpha val="43137"/>
                    </a:srgbClr>
                  </a:outerShdw>
                </a:effectLst>
                <a:latin typeface="Arial Narrow" pitchFamily="34" charset="0"/>
              </a:rPr>
              <a:t>TRUTH: Jacob’s Tithe was conditional</a:t>
            </a:r>
          </a:p>
        </p:txBody>
      </p:sp>
      <p:sp>
        <p:nvSpPr>
          <p:cNvPr id="9" name="TextBox 8"/>
          <p:cNvSpPr txBox="1"/>
          <p:nvPr/>
        </p:nvSpPr>
        <p:spPr>
          <a:xfrm>
            <a:off x="0" y="3462278"/>
            <a:ext cx="9144000"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1"/>
            <a:r>
              <a:rPr lang="en-US" dirty="0" smtClean="0"/>
              <a:t>In</a:t>
            </a:r>
            <a:r>
              <a:rPr lang="en-US" b="1" dirty="0" smtClean="0"/>
              <a:t> Genesis 28, </a:t>
            </a:r>
            <a:r>
              <a:rPr lang="en-US" dirty="0" smtClean="0"/>
              <a:t>Jacob promised God 10% of his future income to God, but only under certain circumstances. Jacob had just been </a:t>
            </a:r>
            <a:r>
              <a:rPr lang="en-US" b="1" dirty="0" smtClean="0"/>
              <a:t>caught by God in terrible acts of lies, deception and robbery</a:t>
            </a:r>
            <a:r>
              <a:rPr lang="en-US" dirty="0" smtClean="0"/>
              <a:t>. God came to Jacob in a </a:t>
            </a:r>
            <a:r>
              <a:rPr lang="en-US" b="1" dirty="0" smtClean="0"/>
              <a:t>dream</a:t>
            </a:r>
            <a:r>
              <a:rPr lang="en-US" dirty="0" smtClean="0"/>
              <a:t> and </a:t>
            </a:r>
            <a:r>
              <a:rPr lang="en-US" b="1" dirty="0" smtClean="0"/>
              <a:t>renewed the vow He had made to Jacob’s father </a:t>
            </a:r>
            <a:r>
              <a:rPr lang="en-US" dirty="0" smtClean="0"/>
              <a:t>and grandfather. God had promised that a great nation would come from this family. Jacob tried to make a deal with God. He told God that  </a:t>
            </a:r>
            <a:r>
              <a:rPr lang="en-US" b="1" dirty="0" smtClean="0"/>
              <a:t>“</a:t>
            </a:r>
            <a:r>
              <a:rPr lang="en-US" b="1" i="1" dirty="0" smtClean="0"/>
              <a:t>IF</a:t>
            </a:r>
            <a:r>
              <a:rPr lang="en-US" b="1" dirty="0" smtClean="0"/>
              <a:t>” </a:t>
            </a:r>
            <a:r>
              <a:rPr lang="en-US" dirty="0" smtClean="0"/>
              <a:t>God would go on his journey with him, and </a:t>
            </a:r>
            <a:r>
              <a:rPr lang="en-US" b="1" dirty="0" smtClean="0"/>
              <a:t>“</a:t>
            </a:r>
            <a:r>
              <a:rPr lang="en-US" b="1" i="1" dirty="0" smtClean="0"/>
              <a:t>IF</a:t>
            </a:r>
            <a:r>
              <a:rPr lang="en-US" b="1" dirty="0" smtClean="0"/>
              <a:t>” </a:t>
            </a:r>
            <a:r>
              <a:rPr lang="en-US" dirty="0" smtClean="0"/>
              <a:t>God would protect him, and </a:t>
            </a:r>
            <a:r>
              <a:rPr lang="en-US" b="1" dirty="0" smtClean="0"/>
              <a:t>“</a:t>
            </a:r>
            <a:r>
              <a:rPr lang="en-US" b="1" i="1" dirty="0" smtClean="0"/>
              <a:t>IF</a:t>
            </a:r>
            <a:r>
              <a:rPr lang="en-US" b="1" dirty="0" smtClean="0"/>
              <a:t>” </a:t>
            </a:r>
            <a:r>
              <a:rPr lang="en-US" dirty="0" smtClean="0"/>
              <a:t>God would give him food and clothing, and </a:t>
            </a:r>
            <a:r>
              <a:rPr lang="en-US" b="1" dirty="0" smtClean="0"/>
              <a:t>“</a:t>
            </a:r>
            <a:r>
              <a:rPr lang="en-US" b="1" i="1" dirty="0" smtClean="0"/>
              <a:t>IF</a:t>
            </a:r>
            <a:r>
              <a:rPr lang="en-US" b="1" dirty="0" smtClean="0"/>
              <a:t>” </a:t>
            </a:r>
            <a:r>
              <a:rPr lang="en-US" dirty="0" smtClean="0"/>
              <a:t>God would  bring him back safe,” </a:t>
            </a:r>
            <a:r>
              <a:rPr lang="en-US" b="1" i="1" dirty="0" smtClean="0"/>
              <a:t>THEN”</a:t>
            </a:r>
            <a:r>
              <a:rPr lang="en-US" b="1" dirty="0" smtClean="0"/>
              <a:t> </a:t>
            </a:r>
            <a:r>
              <a:rPr lang="en-US" dirty="0" smtClean="0"/>
              <a:t>he would make God his God and give back a tenth of what had been given to him. ****** </a:t>
            </a:r>
            <a:r>
              <a:rPr lang="en-US" b="1" dirty="0" smtClean="0"/>
              <a:t>In other words, if God were to bless him with much, he would return 10%. He was trying to buy God’s blessing as many still do today. How often I hear people say, “If God will let me win the lottery, I will give Him a big part of it”.  </a:t>
            </a:r>
          </a:p>
        </p:txBody>
      </p:sp>
      <p:pic>
        <p:nvPicPr>
          <p:cNvPr id="40962" name="Picture 2" descr="http://upload.wikimedia.org/wikipedia/en/thumb/7/77/JacobsLaddertoHeaven.jpg/220px-JacobsLaddertoHeaven.jpg"/>
          <p:cNvPicPr>
            <a:picLocks noChangeAspect="1" noChangeArrowheads="1"/>
          </p:cNvPicPr>
          <p:nvPr/>
        </p:nvPicPr>
        <p:blipFill>
          <a:blip r:embed="rId2" cstate="print"/>
          <a:srcRect/>
          <a:stretch>
            <a:fillRect/>
          </a:stretch>
        </p:blipFill>
        <p:spPr bwMode="auto">
          <a:xfrm>
            <a:off x="7315200" y="1295400"/>
            <a:ext cx="1638300" cy="1973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redeemedbygod.org/web_images/levittical.jpg"/>
          <p:cNvPicPr>
            <a:picLocks noChangeAspect="1" noChangeArrowheads="1"/>
          </p:cNvPicPr>
          <p:nvPr/>
        </p:nvPicPr>
        <p:blipFill>
          <a:blip r:embed="rId2" cstate="print"/>
          <a:srcRect/>
          <a:stretch>
            <a:fillRect/>
          </a:stretch>
        </p:blipFill>
        <p:spPr bwMode="auto">
          <a:xfrm>
            <a:off x="5673784" y="3048000"/>
            <a:ext cx="3317260" cy="3305175"/>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WHY SOME TEACHING TITHING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762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为何有人教导“十一奉献”？</a:t>
            </a:r>
            <a:endParaRPr lang="en-US"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0" y="918389"/>
            <a:ext cx="9144000" cy="353943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他们说</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犹太人被命令向神做十一奉献。</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1257300" lvl="2" indent="-342900">
              <a:buFont typeface="Arial" pitchFamily="34" charset="0"/>
              <a:buChar char="•"/>
            </a:pPr>
            <a:r>
              <a:rPr lang="en-US" sz="2000" b="1" dirty="0" smtClean="0">
                <a:solidFill>
                  <a:srgbClr val="C00000"/>
                </a:solidFill>
                <a:effectLst>
                  <a:outerShdw blurRad="38100" dist="38100" dir="2700000" algn="tl">
                    <a:srgbClr val="000000">
                      <a:alpha val="43137"/>
                    </a:srgbClr>
                  </a:outerShdw>
                </a:effectLst>
                <a:latin typeface="Arial Narrow" pitchFamily="34" charset="0"/>
              </a:rPr>
              <a:t>THEY SAY: “The JEWS are commanded to give a TITHE to God”</a:t>
            </a:r>
          </a:p>
          <a:p>
            <a:pPr marL="800100" lvl="1" indent="-342900">
              <a:buFont typeface="Arial" pitchFamily="34" charset="0"/>
              <a:buChar char="•"/>
            </a:pPr>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marL="342900" indent="-342900"/>
            <a:r>
              <a:rPr lang="en-US" altLang="zh-CN" sz="36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002060"/>
                </a:solidFill>
                <a:effectLst>
                  <a:outerShdw blurRad="38100" dist="38100" dir="2700000" algn="tl">
                    <a:srgbClr val="000000">
                      <a:alpha val="43137"/>
                    </a:srgbClr>
                  </a:outerShdw>
                </a:effectLst>
                <a:latin typeface="Arial Narrow" pitchFamily="34" charset="0"/>
              </a:rPr>
              <a:t>实情是</a:t>
            </a:r>
            <a:r>
              <a:rPr lang="en-US" altLang="zh-CN" sz="36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002060"/>
                </a:solidFill>
                <a:effectLst>
                  <a:outerShdw blurRad="38100" dist="38100" dir="2700000" algn="tl">
                    <a:srgbClr val="000000">
                      <a:alpha val="43137"/>
                    </a:srgbClr>
                  </a:outerShdw>
                </a:effectLst>
                <a:latin typeface="Arial Narrow" pitchFamily="34" charset="0"/>
              </a:rPr>
              <a:t>犹太人要求奉献的                                    远远不止百分之十。</a:t>
            </a:r>
            <a:endParaRPr lang="en-US" sz="3600" b="1" dirty="0" smtClean="0">
              <a:solidFill>
                <a:srgbClr val="00206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solidFill>
                  <a:srgbClr val="002060"/>
                </a:solidFill>
                <a:effectLst>
                  <a:outerShdw blurRad="38100" dist="38100" dir="2700000" algn="tl">
                    <a:srgbClr val="000000">
                      <a:alpha val="43137"/>
                    </a:srgbClr>
                  </a:outerShdw>
                </a:effectLst>
                <a:latin typeface="Arial Narrow" pitchFamily="34" charset="0"/>
              </a:rPr>
              <a:t>TRUTH: The Jews were required to give                                                                       MUCH MORE than 10% </a:t>
            </a:r>
            <a:endParaRPr lang="en-US" sz="2000" b="1" dirty="0" smtClean="0">
              <a:solidFill>
                <a:srgbClr val="002060"/>
              </a:solidFill>
              <a:effectLst>
                <a:outerShdw blurRad="38100" dist="38100" dir="2700000" algn="tl">
                  <a:srgbClr val="000000">
                    <a:alpha val="43137"/>
                  </a:srgbClr>
                </a:outerShdw>
              </a:effectLst>
            </a:endParaRPr>
          </a:p>
          <a:p>
            <a:pPr marL="800100" lvl="1" indent="-342900">
              <a:buFont typeface="Arial" pitchFamily="34" charset="0"/>
              <a:buChar char="•"/>
            </a:pPr>
            <a:endParaRPr lang="en-US" sz="3200" b="1" dirty="0" smtClean="0">
              <a:solidFill>
                <a:srgbClr val="002060"/>
              </a:solidFill>
              <a:effectLst>
                <a:outerShdw blurRad="38100" dist="38100" dir="2700000" algn="tl">
                  <a:srgbClr val="000000">
                    <a:alpha val="43137"/>
                  </a:srgbClr>
                </a:outerShdw>
              </a:effectLst>
              <a:latin typeface="Arial Narrow" pitchFamily="34" charset="0"/>
            </a:endParaRPr>
          </a:p>
        </p:txBody>
      </p:sp>
      <p:sp>
        <p:nvSpPr>
          <p:cNvPr id="8" name="Rectangle 7"/>
          <p:cNvSpPr/>
          <p:nvPr/>
        </p:nvSpPr>
        <p:spPr>
          <a:xfrm>
            <a:off x="228600" y="3810000"/>
            <a:ext cx="5715000" cy="22098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800" b="1" dirty="0" smtClean="0">
                <a:solidFill>
                  <a:srgbClr val="002060"/>
                </a:solidFill>
                <a:effectLst>
                  <a:outerShdw blurRad="38100" dist="38100" dir="2700000" algn="tl">
                    <a:srgbClr val="000000">
                      <a:alpha val="43137"/>
                    </a:srgbClr>
                  </a:outerShdw>
                </a:effectLst>
                <a:latin typeface="Arial Narrow" pitchFamily="34" charset="0"/>
              </a:rPr>
              <a:t>犹太人要奉献多少？</a:t>
            </a:r>
            <a:endParaRPr lang="en-US" sz="4800" b="1" dirty="0" smtClean="0">
              <a:solidFill>
                <a:srgbClr val="002060"/>
              </a:solidFill>
              <a:effectLst>
                <a:outerShdw blurRad="38100" dist="38100" dir="2700000" algn="tl">
                  <a:srgbClr val="000000">
                    <a:alpha val="43137"/>
                  </a:srgbClr>
                </a:outerShdw>
              </a:effectLst>
              <a:latin typeface="Arial Narrow" pitchFamily="34" charset="0"/>
            </a:endParaRPr>
          </a:p>
          <a:p>
            <a:pPr algn="ctr"/>
            <a:r>
              <a:rPr lang="en-US" sz="2400" b="1" dirty="0" smtClean="0">
                <a:solidFill>
                  <a:srgbClr val="002060"/>
                </a:solidFill>
                <a:effectLst>
                  <a:outerShdw blurRad="38100" dist="38100" dir="2700000" algn="tl">
                    <a:srgbClr val="000000">
                      <a:alpha val="43137"/>
                    </a:srgbClr>
                  </a:outerShdw>
                </a:effectLst>
                <a:latin typeface="Arial Narrow" pitchFamily="34" charset="0"/>
              </a:rPr>
              <a:t> HOW MUCH DID THE JEWS GIVE?</a:t>
            </a:r>
            <a:endParaRPr lang="en-US" sz="2400" b="1" dirty="0">
              <a:solidFill>
                <a:srgbClr val="00206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8">
                                            <p:txEl>
                                              <p:pRg st="0" end="0"/>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p:cTn id="3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3182</TotalTime>
  <Words>4704</Words>
  <Application>Microsoft Office PowerPoint</Application>
  <PresentationFormat>On-screen Show (4:3)</PresentationFormat>
  <Paragraphs>282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圣经主题强化课程</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239</cp:revision>
  <dcterms:created xsi:type="dcterms:W3CDTF">2011-12-07T02:40:12Z</dcterms:created>
  <dcterms:modified xsi:type="dcterms:W3CDTF">2019-06-08T11:48:18Z</dcterms:modified>
</cp:coreProperties>
</file>