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91" r:id="rId2"/>
    <p:sldId id="492" r:id="rId3"/>
    <p:sldId id="555" r:id="rId4"/>
    <p:sldId id="558" r:id="rId5"/>
    <p:sldId id="560" r:id="rId6"/>
    <p:sldId id="561" r:id="rId7"/>
    <p:sldId id="563" r:id="rId8"/>
    <p:sldId id="564" r:id="rId9"/>
    <p:sldId id="565" r:id="rId10"/>
    <p:sldId id="566" r:id="rId11"/>
    <p:sldId id="588" r:id="rId12"/>
    <p:sldId id="556" r:id="rId13"/>
    <p:sldId id="568" r:id="rId14"/>
    <p:sldId id="557" r:id="rId15"/>
    <p:sldId id="573" r:id="rId16"/>
    <p:sldId id="499" r:id="rId17"/>
    <p:sldId id="500" r:id="rId18"/>
    <p:sldId id="583" r:id="rId19"/>
    <p:sldId id="501" r:id="rId20"/>
    <p:sldId id="503" r:id="rId21"/>
    <p:sldId id="506" r:id="rId22"/>
    <p:sldId id="507" r:id="rId23"/>
    <p:sldId id="508" r:id="rId24"/>
    <p:sldId id="509" r:id="rId25"/>
    <p:sldId id="510" r:id="rId26"/>
    <p:sldId id="513" r:id="rId27"/>
    <p:sldId id="514" r:id="rId28"/>
    <p:sldId id="51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B3B"/>
    <a:srgbClr val="0000FF"/>
    <a:srgbClr val="FF9966"/>
    <a:srgbClr val="FCD5B5"/>
    <a:srgbClr val="800000"/>
    <a:srgbClr val="00FF00"/>
    <a:srgbClr val="FDDC17"/>
    <a:srgbClr val="F024C4"/>
    <a:srgbClr val="F58B9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0"/>
  </p:normalViewPr>
  <p:slideViewPr>
    <p:cSldViewPr>
      <p:cViewPr varScale="1">
        <p:scale>
          <a:sx n="70" d="100"/>
          <a:sy n="70" d="100"/>
        </p:scale>
        <p:origin x="-13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86351-BD36-41BC-86F3-BF98818D7903}" type="datetimeFigureOut">
              <a:rPr lang="en-US" smtClean="0"/>
              <a:pPr/>
              <a:t>2/15/2019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474BC-33DA-4F01-90DC-BD11D0B26B6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FE22-D4CA-4658-A077-2B1578504A91}" type="datetimeFigureOut">
              <a:rPr lang="en-US" smtClean="0"/>
              <a:pPr/>
              <a:t>2/15/2019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0FE22-D4CA-4658-A077-2B1578504A91}" type="datetimeFigureOut">
              <a:rPr lang="en-US" smtClean="0"/>
              <a:pPr/>
              <a:t>2/15/2019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C694A-40F8-40B1-A5EC-7EF879E1ED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r>
              <a:rPr lang="zh-CN" altLang="en-US" sz="13000" b="1" dirty="0" smtClean="0">
                <a:latin typeface="Arial Black" pitchFamily="34" charset="0"/>
              </a:rPr>
              <a:t>天堂和地狱</a:t>
            </a:r>
            <a:r>
              <a:rPr lang="en-US" altLang="zh-CN" sz="13000" dirty="0" smtClean="0">
                <a:latin typeface="Arial Black" pitchFamily="34" charset="0"/>
              </a:rPr>
              <a:t/>
            </a:r>
            <a:br>
              <a:rPr lang="en-US" altLang="zh-CN" sz="13000" dirty="0" smtClean="0">
                <a:latin typeface="Arial Black" pitchFamily="34" charset="0"/>
              </a:rPr>
            </a:br>
            <a:r>
              <a:rPr lang="zh-CN" altLang="en-US" sz="9600" dirty="0" smtClean="0">
                <a:latin typeface="Arial Black" pitchFamily="34" charset="0"/>
              </a:rPr>
              <a:t>（二）</a:t>
            </a:r>
            <a:endParaRPr lang="en-US" sz="9600" dirty="0">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3810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3810000" y="0"/>
            <a:ext cx="533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新地</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(NEW EARTH)</a:t>
            </a:r>
            <a:endParaRPr lang="en-US" sz="2400" b="1" dirty="0">
              <a:effectLst>
                <a:outerShdw blurRad="38100" dist="38100" dir="2700000" algn="tl">
                  <a:srgbClr val="000000">
                    <a:alpha val="43137"/>
                  </a:srgbClr>
                </a:outerShdw>
              </a:effectLst>
            </a:endParaRPr>
          </a:p>
        </p:txBody>
      </p:sp>
      <p:cxnSp>
        <p:nvCxnSpPr>
          <p:cNvPr id="8" name="Straight Connector 7"/>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841712"/>
            <a:ext cx="9144000" cy="5940088"/>
          </a:xfrm>
          <a:prstGeom prst="rect">
            <a:avLst/>
          </a:prstGeom>
          <a:noFill/>
        </p:spPr>
        <p:txBody>
          <a:bodyPr wrap="square" rtlCol="0">
            <a:spAutoFit/>
          </a:bodyPr>
          <a:lstStyle/>
          <a:p>
            <a:pPr>
              <a:buFont typeface="Arial" charset="0"/>
              <a:buChar char="•"/>
            </a:pPr>
            <a:r>
              <a:rPr lang="en-US" altLang="zh-CN" sz="36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FF00"/>
                </a:solidFill>
                <a:effectLst>
                  <a:outerShdw blurRad="38100" dist="38100" dir="2700000" algn="tl">
                    <a:srgbClr val="000000">
                      <a:alpha val="43137"/>
                    </a:srgbClr>
                  </a:outerShdw>
                </a:effectLst>
                <a:latin typeface="Arial Narrow" pitchFamily="34" charset="0"/>
              </a:rPr>
              <a:t>启</a:t>
            </a:r>
            <a:r>
              <a:rPr lang="en-US" altLang="zh-CN" sz="3600" b="1" dirty="0" smtClean="0">
                <a:solidFill>
                  <a:srgbClr val="FFFF00"/>
                </a:solidFill>
                <a:effectLst>
                  <a:outerShdw blurRad="38100" dist="38100" dir="2700000" algn="tl">
                    <a:srgbClr val="000000">
                      <a:alpha val="43137"/>
                    </a:srgbClr>
                  </a:outerShdw>
                </a:effectLst>
                <a:latin typeface="Arial Narrow" pitchFamily="34" charset="0"/>
              </a:rPr>
              <a:t>21</a:t>
            </a:r>
            <a:r>
              <a:rPr lang="zh-CN" altLang="en-US" sz="3600" b="1" dirty="0" smtClean="0">
                <a:solidFill>
                  <a:srgbClr val="FFFF00"/>
                </a:solidFill>
                <a:effectLst>
                  <a:outerShdw blurRad="38100" dist="38100" dir="2700000" algn="tl">
                    <a:srgbClr val="000000">
                      <a:alpha val="43137"/>
                    </a:srgbClr>
                  </a:outerShdw>
                </a:effectLst>
                <a:latin typeface="Arial Narrow" pitchFamily="34" charset="0"/>
              </a:rPr>
              <a:t>和</a:t>
            </a:r>
            <a:r>
              <a:rPr lang="en-US" altLang="zh-CN" sz="3600" b="1" dirty="0" smtClean="0">
                <a:solidFill>
                  <a:srgbClr val="FFFF00"/>
                </a:solidFill>
                <a:effectLst>
                  <a:outerShdw blurRad="38100" dist="38100" dir="2700000" algn="tl">
                    <a:srgbClr val="000000">
                      <a:alpha val="43137"/>
                    </a:srgbClr>
                  </a:outerShdw>
                </a:effectLst>
                <a:latin typeface="Arial Narrow" pitchFamily="34" charset="0"/>
              </a:rPr>
              <a:t>22) “</a:t>
            </a:r>
            <a:r>
              <a:rPr lang="zh-CN" altLang="en-US" sz="3600" b="1" dirty="0" smtClean="0">
                <a:solidFill>
                  <a:srgbClr val="FFFF00"/>
                </a:solidFill>
                <a:effectLst>
                  <a:outerShdw blurRad="38100" dist="38100" dir="2700000" algn="tl">
                    <a:srgbClr val="000000">
                      <a:alpha val="43137"/>
                    </a:srgbClr>
                  </a:outerShdw>
                </a:effectLst>
                <a:latin typeface="Arial Narrow" pitchFamily="34" charset="0"/>
              </a:rPr>
              <a:t>没有海洋</a:t>
            </a:r>
            <a:r>
              <a:rPr lang="en-US" altLang="zh-CN" sz="36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FF00"/>
                </a:solidFill>
                <a:effectLst>
                  <a:outerShdw blurRad="38100" dist="38100" dir="2700000" algn="tl">
                    <a:srgbClr val="000000">
                      <a:alpha val="43137"/>
                    </a:srgbClr>
                  </a:outerShdw>
                </a:effectLst>
                <a:latin typeface="Arial Narrow" pitchFamily="34" charset="0"/>
              </a:rPr>
              <a:t>新耶路撒冷从天上降下来</a:t>
            </a:r>
            <a:r>
              <a:rPr lang="en-US" altLang="zh-CN" sz="3600" b="1" dirty="0" smtClean="0">
                <a:solidFill>
                  <a:srgbClr val="FFFF00"/>
                </a:solidFill>
                <a:effectLst>
                  <a:outerShdw blurRad="38100" dist="38100" dir="2700000" algn="tl">
                    <a:srgbClr val="000000">
                      <a:alpha val="43137"/>
                    </a:srgbClr>
                  </a:outerShdw>
                </a:effectLst>
                <a:latin typeface="Arial Narrow" pitchFamily="34" charset="0"/>
              </a:rPr>
              <a:t>.” </a:t>
            </a:r>
            <a:r>
              <a:rPr lang="en-US" sz="2000" b="1" dirty="0" smtClean="0">
                <a:solidFill>
                  <a:schemeClr val="bg1"/>
                </a:solidFill>
                <a:effectLst>
                  <a:outerShdw blurRad="38100" dist="38100" dir="2700000" algn="tl">
                    <a:srgbClr val="000000">
                      <a:alpha val="43137"/>
                    </a:srgbClr>
                  </a:outerShdw>
                </a:effectLst>
                <a:latin typeface="Arial Narrow" pitchFamily="34" charset="0"/>
              </a:rPr>
              <a:t>(</a:t>
            </a:r>
            <a:r>
              <a:rPr lang="en-US" b="1" dirty="0" smtClean="0">
                <a:solidFill>
                  <a:schemeClr val="bg1"/>
                </a:solidFill>
                <a:effectLst>
                  <a:outerShdw blurRad="38100" dist="38100" dir="2700000" algn="tl">
                    <a:srgbClr val="000000">
                      <a:alpha val="43137"/>
                    </a:srgbClr>
                  </a:outerShdw>
                </a:effectLst>
              </a:rPr>
              <a:t>Rev 21 &amp; 22)  “No sea” – “New Jerusalem comes down from heaven”</a:t>
            </a:r>
          </a:p>
          <a:p>
            <a:pPr marL="165100" indent="-165100">
              <a:buFont typeface="Arial" charset="0"/>
              <a:buChar char="•"/>
            </a:pP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“天使又指示我在城内街道当中一道生命水的河，明亮如水晶</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从神和羔羊的宝座流出来</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在河这边与那边有生命树</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结十二样果子每月都结果子</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树上的叶子乃为医治万民。 以后再没有咒诅</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在城里有神和羔羊的宝座</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他的仆人都要事奉他</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也要见他的面</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他的名字必写在他们的额上</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不再有黑夜</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他们也不用灯光</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日光</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因为主神要光照他们</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 </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他们要作王</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直到永永远远</a:t>
            </a:r>
            <a:r>
              <a:rPr lang="en-US" altLang="zh-CN" sz="2800" b="1" dirty="0" smtClean="0">
                <a:solidFill>
                  <a:srgbClr val="FFFF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FF00"/>
                </a:solidFill>
                <a:effectLst>
                  <a:outerShdw blurRad="38100" dist="38100" dir="2700000" algn="tl">
                    <a:srgbClr val="000000">
                      <a:alpha val="43137"/>
                    </a:srgbClr>
                  </a:outerShdw>
                </a:effectLst>
                <a:latin typeface="Arial Narrow" pitchFamily="34" charset="0"/>
              </a:rPr>
              <a:t>”</a:t>
            </a:r>
            <a:endParaRPr lang="en-US" sz="2800" b="1" dirty="0" smtClean="0">
              <a:solidFill>
                <a:srgbClr val="FFFF00"/>
              </a:solidFill>
              <a:effectLst>
                <a:outerShdw blurRad="38100" dist="38100" dir="2700000" algn="tl">
                  <a:srgbClr val="000000">
                    <a:alpha val="43137"/>
                  </a:srgbClr>
                </a:outerShdw>
              </a:effectLst>
              <a:latin typeface="Arial Narrow" pitchFamily="34" charset="0"/>
            </a:endParaRPr>
          </a:p>
          <a:p>
            <a:pPr marL="225425" lvl="1" indent="-165100" algn="just">
              <a:buFont typeface="Arial" pitchFamily="34" charset="0"/>
              <a:buChar char="•"/>
            </a:pPr>
            <a:r>
              <a:rPr lang="en-US" sz="1600" b="1" dirty="0" smtClean="0">
                <a:solidFill>
                  <a:schemeClr val="bg1"/>
                </a:solidFill>
                <a:latin typeface="Arial Narrow" pitchFamily="34" charset="0"/>
              </a:rPr>
              <a:t> </a:t>
            </a:r>
            <a:r>
              <a:rPr lang="en-US" sz="1600" b="1" baseline="30000" dirty="0" smtClean="0">
                <a:solidFill>
                  <a:schemeClr val="bg1"/>
                </a:solidFill>
                <a:latin typeface="Arial Narrow" pitchFamily="34" charset="0"/>
              </a:rPr>
              <a:t>”</a:t>
            </a:r>
            <a:r>
              <a:rPr lang="en-US" sz="1600" b="1" dirty="0" smtClean="0">
                <a:solidFill>
                  <a:schemeClr val="bg1"/>
                </a:solidFill>
                <a:latin typeface="Arial Narrow" pitchFamily="34" charset="0"/>
              </a:rPr>
              <a:t>Then the angel showed me the river of the water of life, as clear as crystal, flowing from the throne of God and of the Lamb  down the middle of the great street of the city. On each side of the river stood the tree of life, bearing twelve crops of fruit, yielding its fruit every month. And the leaves of the tree are for the healing of the nations. No longer will there be any curse. The throne of God and of the Lamb will be in the city, and his servants will serve him. They will see his face, and his name will be on their foreheads.  There will be no more night. They will not need the light of a lamp or the light of the sun, for the Lord God will give them light. And they will reign for ever and ever.”</a:t>
            </a:r>
            <a:endParaRPr lang="en-US" sz="1600" b="1" dirty="0" smtClean="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3810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8" name="Rectangle 7"/>
          <p:cNvSpPr/>
          <p:nvPr/>
        </p:nvSpPr>
        <p:spPr>
          <a:xfrm>
            <a:off x="3810000" y="0"/>
            <a:ext cx="533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新耶路撒冷</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(NEW JER)</a:t>
            </a:r>
            <a:endParaRPr lang="en-US" sz="2400" b="1" dirty="0">
              <a:effectLst>
                <a:outerShdw blurRad="38100" dist="38100" dir="2700000" algn="tl">
                  <a:srgbClr val="000000">
                    <a:alpha val="43137"/>
                  </a:srgbClr>
                </a:outerShdw>
              </a:effectLst>
            </a:endParaRPr>
          </a:p>
        </p:txBody>
      </p:sp>
      <p:cxnSp>
        <p:nvCxnSpPr>
          <p:cNvPr id="7" name="Straight Connector 6"/>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762000"/>
            <a:ext cx="9144000" cy="5878532"/>
          </a:xfrm>
          <a:prstGeom prst="rect">
            <a:avLst/>
          </a:prstGeom>
          <a:noFill/>
        </p:spPr>
        <p:txBody>
          <a:bodyPr wrap="square" rtlCol="0">
            <a:spAutoFit/>
          </a:bodyPr>
          <a:lstStyle/>
          <a:p>
            <a:pPr marL="509588" lvl="1" indent="-165100" algn="ctr">
              <a:tabLst>
                <a:tab pos="509588" algn="l"/>
              </a:tabLst>
            </a:pPr>
            <a:r>
              <a:rPr lang="en-US" sz="2000" b="1" dirty="0" smtClean="0">
                <a:solidFill>
                  <a:srgbClr val="FFC000"/>
                </a:solidFill>
                <a:effectLst>
                  <a:outerShdw blurRad="38100" dist="38100" dir="2700000" algn="tl">
                    <a:srgbClr val="000000">
                      <a:alpha val="43137"/>
                    </a:srgbClr>
                  </a:outerShdw>
                </a:effectLst>
              </a:rPr>
              <a:t>John 14:2 “Many rooms”; prepared just for us</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algn="just"/>
            <a:r>
              <a:rPr lang="en-US" sz="2000" b="1" dirty="0" smtClean="0">
                <a:solidFill>
                  <a:srgbClr val="FFC000"/>
                </a:solidFill>
                <a:effectLst>
                  <a:outerShdw blurRad="38100" dist="38100" dir="2700000" algn="tl">
                    <a:srgbClr val="000000">
                      <a:alpha val="43137"/>
                    </a:srgbClr>
                  </a:outerShdw>
                </a:effectLst>
              </a:rPr>
              <a:t>Rev. 21:10-27 “</a:t>
            </a:r>
            <a:r>
              <a:rPr lang="zh-CN" altLang="en-US" sz="2000" b="1" dirty="0" smtClean="0">
                <a:solidFill>
                  <a:srgbClr val="FFC000"/>
                </a:solidFill>
                <a:effectLst>
                  <a:outerShdw blurRad="38100" dist="38100" dir="2700000" algn="tl">
                    <a:srgbClr val="000000">
                      <a:alpha val="43137"/>
                    </a:srgbClr>
                  </a:outerShdw>
                </a:effectLst>
              </a:rPr>
              <a:t>我被圣灵感动，天使就带我到一座高大的山，将那由　神那里从天而降的圣城耶路撒冷指示我。 城中有　神的荣耀，城的光辉如同极贵的宝石，好像碧玉，明如水晶。 有高大的墙，有十二个门，门上有十二位天使，门上又写著以色列十二个支派的名字。 东边有三门，北边有三门，南边有三门，西边有三门。 城墙有十二根基，根基上有羔羊十二使徒的名字。 对我说话的，拿著金苇子当尺，要量那城和城门、城墙。 城是四方的，长宽一样。天使用苇子量那城，共有四千里，长、宽、高都是一样； 又量了城墙，按著人的尺寸，就是天使的尺寸，共有一百四十四肘。 墙是碧玉造的，城是精金的，如同明净的玻璃。 城墙的根基是用各样宝石修饰的：第一根基是碧玉，第二是蓝宝石，第三是绿玛瑙，第四是绿宝石， 第五是红玛瑙，第六是红宝石，第七是黄璧玺，第八是水苍玉，第九是红璧玺，第十是翡翠，第十一是紫玛瑙，第十二是紫晶。 十二个门是十二颗珍珠，每门是一颗珍珠。城内的街道是精金，好像明透的玻璃。 我未见城内有殿，因主　神全能者和羔羊为城的殿。 那城内又不用日月光照，因有　神的荣耀光照，又有羔羊为城的灯。 列国要在城的光里行走，地上的君王必将自己的荣耀归与那城。 城门白昼总不关闭，在那里原没有黑夜。 人必将列国的荣耀、尊贵归与那城。 凡不洁净的，并那行可憎与虚谎之事的，总不得进那城；只有名字写在羔羊生命册上的才得进去。</a:t>
            </a:r>
            <a:r>
              <a:rPr lang="en-US" sz="2000" b="1" dirty="0" smtClean="0">
                <a:solidFill>
                  <a:srgbClr val="FFC000"/>
                </a:solidFill>
                <a:effectLst>
                  <a:outerShdw blurRad="38100" dist="38100" dir="2700000" algn="tl">
                    <a:srgbClr val="000000">
                      <a:alpha val="43137"/>
                    </a:srgbClr>
                  </a:outerShdw>
                </a:effectLst>
              </a:rPr>
              <a:t>”</a:t>
            </a:r>
            <a:endParaRPr lang="en-US" sz="2000" b="1" dirty="0">
              <a:solidFill>
                <a:srgbClr val="FFC0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u1qA1s-69AQ/TXKutu7gUCI/AAAAAAAABLw/s8mCZ6oxjCM/s1600/heaven%2Band%2Bhell%2B5.jpg"/>
          <p:cNvPicPr>
            <a:picLocks noChangeAspect="1" noChangeArrowheads="1"/>
          </p:cNvPicPr>
          <p:nvPr/>
        </p:nvPicPr>
        <p:blipFill>
          <a:blip r:embed="rId2" cstate="print"/>
          <a:srcRect/>
          <a:stretch>
            <a:fillRect/>
          </a:stretch>
        </p:blipFill>
        <p:spPr bwMode="auto">
          <a:xfrm>
            <a:off x="0" y="762000"/>
            <a:ext cx="9143998" cy="5715000"/>
          </a:xfrm>
          <a:prstGeom prst="rect">
            <a:avLst/>
          </a:prstGeom>
          <a:noFill/>
        </p:spPr>
      </p:pic>
      <p:sp>
        <p:nvSpPr>
          <p:cNvPr id="3" name="Title 1"/>
          <p:cNvSpPr txBox="1">
            <a:spLocks/>
          </p:cNvSpPr>
          <p:nvPr/>
        </p:nvSpPr>
        <p:spPr>
          <a:xfrm>
            <a:off x="0" y="6477000"/>
            <a:ext cx="9144000" cy="457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spcBef>
                <a:spcPct val="0"/>
              </a:spcBef>
              <a:defRPr/>
            </a:pPr>
            <a:r>
              <a:rPr kumimoji="0" lang="en-US" sz="2400" b="1" i="0" u="none" strike="noStrike" kern="1200" normalizeH="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rial Black" pitchFamily="34" charset="0"/>
              </a:rPr>
              <a:t>WHO GOES TO HEAVEN &amp; HELL?</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itle 1"/>
          <p:cNvSpPr>
            <a:spLocks noGrp="1"/>
          </p:cNvSpPr>
          <p:nvPr>
            <p:ph type="title"/>
          </p:nvPr>
        </p:nvSpPr>
        <p:spPr>
          <a:xfrm>
            <a:off x="0" y="0"/>
            <a:ext cx="9144000" cy="1371600"/>
          </a:xfrm>
        </p:spPr>
        <p:style>
          <a:lnRef idx="0">
            <a:schemeClr val="dk1"/>
          </a:lnRef>
          <a:fillRef idx="3">
            <a:schemeClr val="dk1"/>
          </a:fillRef>
          <a:effectRef idx="3">
            <a:schemeClr val="dk1"/>
          </a:effectRef>
          <a:fontRef idx="minor">
            <a:schemeClr val="lt1"/>
          </a:fontRef>
        </p:style>
        <p:txBody>
          <a:bodyPr anchor="ctr">
            <a:noAutofit/>
          </a:bodyPr>
          <a:lstStyle/>
          <a:p>
            <a:r>
              <a:rPr lang="zh-CN" alt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谁去天堂</a:t>
            </a:r>
            <a:r>
              <a:rPr lang="en-US" altLang="zh-CN"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谁去地狱？</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6000" b="-46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62000"/>
          </a:xfrm>
          <a:prstGeom prst="rect">
            <a:avLst/>
          </a:prstGeom>
          <a:solidFill>
            <a:srgbClr val="8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6000" b="1" dirty="0" smtClean="0">
                <a:ln>
                  <a:solidFill>
                    <a:schemeClr val="tx2">
                      <a:lumMod val="50000"/>
                    </a:schemeClr>
                  </a:solidFill>
                </a:ln>
                <a:effectLst>
                  <a:outerShdw blurRad="38100" dist="38100" dir="2700000" algn="tl">
                    <a:srgbClr val="000000">
                      <a:alpha val="43137"/>
                    </a:srgbClr>
                  </a:outerShdw>
                </a:effectLst>
              </a:rPr>
              <a:t>地狱</a:t>
            </a:r>
            <a:r>
              <a:rPr lang="en-US" sz="60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 (HELL)</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0" y="838200"/>
            <a:ext cx="9144000" cy="5940088"/>
          </a:xfrm>
          <a:prstGeom prst="rect">
            <a:avLst/>
          </a:prstGeom>
          <a:noFill/>
        </p:spPr>
        <p:txBody>
          <a:bodyPr wrap="square" rtlCol="0">
            <a:spAutoFit/>
          </a:bodyPr>
          <a:lstStyle/>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约</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3:36</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节说信子的人有永生</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不信子的人得不著永生</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神的震怒常在他身上</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endParaRPr lang="en-US" altLang="zh-CN" sz="800" b="1" dirty="0" smtClean="0">
              <a:solidFill>
                <a:srgbClr val="FFC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John 3:36 </a:t>
            </a:r>
            <a:r>
              <a:rPr lang="en-US" sz="2000" b="1" dirty="0" smtClean="0">
                <a:solidFill>
                  <a:schemeClr val="bg1"/>
                </a:solidFill>
                <a:latin typeface="Arial Narrow" pitchFamily="34" charset="0"/>
              </a:rPr>
              <a:t>Whoever believes in the Son has eternal life, but whoever rejects  the Son will not see life, for God’s wrath remains on them</a:t>
            </a:r>
            <a:endParaRPr lang="en-US" sz="800" b="1" dirty="0" smtClean="0">
              <a:solidFill>
                <a:schemeClr val="bg1"/>
              </a:solidFill>
              <a:latin typeface="Arial Narrow" pitchFamily="34" charset="0"/>
            </a:endParaRPr>
          </a:p>
          <a:p>
            <a:pPr marL="800100" lvl="1" indent="-342900">
              <a:buFont typeface="Arial" pitchFamily="34" charset="0"/>
              <a:buChar char="•"/>
            </a:pPr>
            <a:endParaRPr lang="en-US" sz="800" b="1" dirty="0" smtClean="0">
              <a:solidFill>
                <a:schemeClr val="bg1"/>
              </a:solidFill>
              <a:effectLst>
                <a:outerShdw blurRad="38100" dist="38100" dir="2700000" algn="tl">
                  <a:srgbClr val="000000">
                    <a:alpha val="43137"/>
                  </a:srgbClr>
                </a:outerShdw>
              </a:effectLst>
              <a:latin typeface="Arial Narrow" pitchFamily="34" charset="0"/>
            </a:endParaRPr>
          </a:p>
          <a:p>
            <a:pPr>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敌基督和假先知和及追随他们的</a:t>
            </a:r>
            <a:r>
              <a:rPr lang="en-US" altLang="zh-CN" sz="28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28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2800" b="1" dirty="0" smtClean="0">
                <a:solidFill>
                  <a:srgbClr val="FFC000"/>
                </a:solidFill>
                <a:effectLst>
                  <a:outerShdw blurRad="38100" dist="38100" dir="2700000" algn="tl">
                    <a:srgbClr val="000000">
                      <a:alpha val="43137"/>
                    </a:srgbClr>
                  </a:outerShdw>
                </a:effectLst>
                <a:latin typeface="Arial Narrow" pitchFamily="34" charset="0"/>
              </a:rPr>
              <a:t>14:11;20:10) </a:t>
            </a:r>
            <a:endParaRPr lang="en-US" sz="2800" b="1" dirty="0" smtClean="0">
              <a:solidFill>
                <a:srgbClr val="FFC000"/>
              </a:solidFill>
              <a:effectLst>
                <a:outerShdw blurRad="38100" dist="38100" dir="2700000" algn="tl">
                  <a:srgbClr val="000000">
                    <a:alpha val="43137"/>
                  </a:srgbClr>
                </a:outerShdw>
              </a:effectLst>
              <a:latin typeface="Arial Narrow" pitchFamily="34" charset="0"/>
            </a:endParaRPr>
          </a:p>
          <a:p>
            <a:pPr marL="8001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Anti-Christ &amp; False Prophet &amp; all who follow them (Rev. 14:11; 20:10)</a:t>
            </a:r>
          </a:p>
          <a:p>
            <a:pPr marL="800100" lvl="1" indent="-342900" algn="just">
              <a:buFont typeface="Arial" pitchFamily="34" charset="0"/>
              <a:buChar char="•"/>
            </a:pPr>
            <a:endParaRPr lang="en-US" sz="8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撒旦和其党羽</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太</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25:41;</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彼后</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2:4)</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8001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Satan and his angels (Matt. 25:41; 2 Peter 2:4)</a:t>
            </a:r>
          </a:p>
          <a:p>
            <a:pPr marL="800100" lvl="1" indent="-342900" algn="just">
              <a:buFont typeface="Arial" pitchFamily="34" charset="0"/>
              <a:buChar char="•"/>
            </a:pPr>
            <a:endParaRPr lang="en-US" sz="800" b="1" dirty="0" smtClean="0">
              <a:solidFill>
                <a:schemeClr val="bg1"/>
              </a:solidFill>
              <a:effectLst>
                <a:outerShdw blurRad="38100" dist="38100" dir="2700000" algn="tl">
                  <a:srgbClr val="000000">
                    <a:alpha val="43137"/>
                  </a:srgbClr>
                </a:outerShdw>
              </a:effectLst>
              <a:latin typeface="Arial Narrow" pitchFamily="34" charset="0"/>
            </a:endParaRPr>
          </a:p>
          <a:p>
            <a:pPr>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不信耶稣的宗教分子</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太</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23:15)</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8001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Religious People who do not believe Jesus (Matt:23:15)</a:t>
            </a:r>
          </a:p>
          <a:p>
            <a:pPr marL="800100" lvl="1" indent="-342900" algn="just">
              <a:buFont typeface="Arial" pitchFamily="34" charset="0"/>
              <a:buChar char="•"/>
            </a:pPr>
            <a:endParaRPr lang="en-US" sz="800" b="1" dirty="0" smtClean="0">
              <a:solidFill>
                <a:schemeClr val="bg1"/>
              </a:solidFill>
              <a:effectLst>
                <a:outerShdw blurRad="38100" dist="38100" dir="2700000" algn="tl">
                  <a:srgbClr val="000000">
                    <a:alpha val="43137"/>
                  </a:srgbClr>
                </a:outerShdw>
              </a:effectLst>
              <a:latin typeface="Arial Narrow" pitchFamily="34" charset="0"/>
            </a:endParaRPr>
          </a:p>
          <a:p>
            <a:pPr>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所有名字没有记在</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生命册</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上的</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20:15)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8001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EVERYONE whose name is not written in the Book of Life (Rev. 20:15)</a:t>
            </a:r>
          </a:p>
        </p:txBody>
      </p:sp>
      <p:cxnSp>
        <p:nvCxnSpPr>
          <p:cNvPr id="6" name="Straight Connector 5"/>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u1qA1s-69AQ/TXKutu7gUCI/AAAAAAAABLw/s8mCZ6oxjCM/s1600/heaven%2Band%2Bhell%2B5.jpg"/>
          <p:cNvPicPr>
            <a:picLocks noChangeAspect="1" noChangeArrowheads="1"/>
          </p:cNvPicPr>
          <p:nvPr/>
        </p:nvPicPr>
        <p:blipFill>
          <a:blip r:embed="rId2" cstate="print"/>
          <a:srcRect/>
          <a:stretch>
            <a:fillRect/>
          </a:stretch>
        </p:blipFill>
        <p:spPr bwMode="auto">
          <a:xfrm>
            <a:off x="0" y="762000"/>
            <a:ext cx="9143998" cy="5715000"/>
          </a:xfrm>
          <a:prstGeom prst="rect">
            <a:avLst/>
          </a:prstGeom>
          <a:noFill/>
        </p:spPr>
      </p:pic>
      <p:sp>
        <p:nvSpPr>
          <p:cNvPr id="3" name="Title 1"/>
          <p:cNvSpPr txBox="1">
            <a:spLocks/>
          </p:cNvSpPr>
          <p:nvPr/>
        </p:nvSpPr>
        <p:spPr>
          <a:xfrm>
            <a:off x="0" y="6477000"/>
            <a:ext cx="9144000" cy="457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spcBef>
                <a:spcPct val="0"/>
              </a:spcBef>
              <a:defRPr/>
            </a:pPr>
            <a:r>
              <a:rPr kumimoji="0" lang="en-US" sz="2400" b="1" i="0" u="none" strike="noStrike" kern="1200" normalizeH="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rial Black" pitchFamily="34" charset="0"/>
              </a:rPr>
              <a:t>COMMON QUESTIONS ABOUT HEAVEN &amp; HELL?</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itle 1"/>
          <p:cNvSpPr>
            <a:spLocks noGrp="1"/>
          </p:cNvSpPr>
          <p:nvPr>
            <p:ph type="title"/>
          </p:nvPr>
        </p:nvSpPr>
        <p:spPr>
          <a:xfrm>
            <a:off x="0" y="0"/>
            <a:ext cx="9144000" cy="1371600"/>
          </a:xfrm>
        </p:spPr>
        <p:style>
          <a:lnRef idx="0">
            <a:schemeClr val="dk1"/>
          </a:lnRef>
          <a:fillRef idx="3">
            <a:schemeClr val="dk1"/>
          </a:fillRef>
          <a:effectRef idx="3">
            <a:schemeClr val="dk1"/>
          </a:effectRef>
          <a:fontRef idx="minor">
            <a:schemeClr val="lt1"/>
          </a:fontRef>
        </p:style>
        <p:txBody>
          <a:bodyPr anchor="ctr">
            <a:noAutofit/>
          </a:bodyPr>
          <a:lstStyle/>
          <a:p>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关于天堂和地狱的常见问题</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pic>
        <p:nvPicPr>
          <p:cNvPr id="9" name="Picture 4" descr="http://www.oocities.org/harp_peace/christ_heaven3b.jpg"/>
          <p:cNvPicPr>
            <a:picLocks noChangeAspect="1" noChangeArrowheads="1"/>
          </p:cNvPicPr>
          <p:nvPr/>
        </p:nvPicPr>
        <p:blipFill>
          <a:blip r:embed="rId3" cstate="print"/>
          <a:srcRect/>
          <a:stretch>
            <a:fillRect/>
          </a:stretch>
        </p:blipFill>
        <p:spPr bwMode="auto">
          <a:xfrm>
            <a:off x="0" y="-228600"/>
            <a:ext cx="9144000" cy="6858000"/>
          </a:xfrm>
          <a:prstGeom prst="rect">
            <a:avLst/>
          </a:prstGeom>
          <a:noFill/>
        </p:spPr>
      </p:pic>
      <p:sp>
        <p:nvSpPr>
          <p:cNvPr id="4" name="Rectangle 3"/>
          <p:cNvSpPr/>
          <p:nvPr/>
        </p:nvSpPr>
        <p:spPr>
          <a:xfrm>
            <a:off x="0" y="0"/>
            <a:ext cx="9144000" cy="762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5400" b="1" dirty="0" smtClean="0">
                <a:ln>
                  <a:solidFill>
                    <a:schemeClr val="tx2">
                      <a:lumMod val="50000"/>
                    </a:schemeClr>
                  </a:solidFill>
                </a:ln>
                <a:solidFill>
                  <a:srgbClr val="FFC000"/>
                </a:solidFill>
                <a:effectLst>
                  <a:outerShdw blurRad="38100" dist="38100" dir="2700000" algn="tl">
                    <a:srgbClr val="000000">
                      <a:alpha val="43137"/>
                    </a:srgbClr>
                  </a:outerShdw>
                </a:effectLst>
              </a:rPr>
              <a:t>十二个关于天堂的问题</a:t>
            </a:r>
            <a:r>
              <a:rPr lang="en-US" sz="5400" b="1" dirty="0" smtClean="0">
                <a:solidFill>
                  <a:srgbClr val="FFC000"/>
                </a:solidFill>
                <a:effectLst>
                  <a:outerShdw blurRad="38100" dist="38100" dir="2700000" algn="tl">
                    <a:srgbClr val="000000">
                      <a:alpha val="43137"/>
                    </a:srgbClr>
                  </a:outerShdw>
                </a:effectLst>
              </a:rPr>
              <a:t> </a:t>
            </a:r>
            <a:endParaRPr lang="en-US" sz="5400" b="1" dirty="0">
              <a:solidFill>
                <a:srgbClr val="FFC000"/>
              </a:solidFill>
              <a:effectLst>
                <a:outerShdw blurRad="38100" dist="38100" dir="2700000" algn="tl">
                  <a:srgbClr val="000000">
                    <a:alpha val="43137"/>
                  </a:srgbClr>
                </a:outerShdw>
              </a:effectLst>
            </a:endParaRPr>
          </a:p>
        </p:txBody>
      </p:sp>
      <p:cxnSp>
        <p:nvCxnSpPr>
          <p:cNvPr id="7" name="Straight Connector 6"/>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6096000"/>
            <a:ext cx="9144000" cy="762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latin typeface="Arial Black" pitchFamily="34" charset="0"/>
              </a:rPr>
              <a:t> 12 </a:t>
            </a:r>
            <a:r>
              <a:rPr lang="en-US" sz="2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Common Questions about Heaven</a:t>
            </a:r>
            <a:endParaRPr lang="en-US" sz="24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cxnSp>
        <p:nvCxnSpPr>
          <p:cNvPr id="6" name="Straight Connector 5"/>
          <p:cNvCxnSpPr/>
          <p:nvPr/>
        </p:nvCxnSpPr>
        <p:spPr>
          <a:xfrm>
            <a:off x="0" y="6096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Will we see and know friends</a:t>
            </a:r>
            <a:r>
              <a:rPr kumimoji="0" lang="en-US" sz="3200" b="1" i="0" u="none" strike="noStrike" kern="1200" normalizeH="0" noProof="0" dirty="0" smtClean="0">
                <a:solidFill>
                  <a:schemeClr val="bg1"/>
                </a:solidFill>
                <a:effectLst>
                  <a:outerShdw blurRad="38100" dist="38100" dir="2700000" algn="tl">
                    <a:srgbClr val="000000">
                      <a:alpha val="43137"/>
                    </a:srgbClr>
                  </a:outerShdw>
                </a:effectLst>
                <a:uLnTx/>
                <a:uFillTx/>
                <a:latin typeface="Arial Narrow" pitchFamily="34" charset="0"/>
              </a:rPr>
              <a:t> or </a:t>
            </a: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family in Heaven?</a:t>
            </a:r>
          </a:p>
        </p:txBody>
      </p:sp>
      <p:sp>
        <p:nvSpPr>
          <p:cNvPr id="5" name="TextBox 4"/>
          <p:cNvSpPr txBox="1"/>
          <p:nvPr/>
        </p:nvSpPr>
        <p:spPr>
          <a:xfrm>
            <a:off x="0" y="990600"/>
            <a:ext cx="8991600" cy="4308872"/>
          </a:xfrm>
          <a:prstGeom prst="rect">
            <a:avLst/>
          </a:prstGeom>
          <a:noFill/>
        </p:spPr>
        <p:txBody>
          <a:bodyPr wrap="square" rtlCol="0">
            <a:spAutoFit/>
          </a:bodyPr>
          <a:lstStyle/>
          <a:p>
            <a:pPr marL="342900" indent="-342900"/>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使徒在</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登山变像</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中认出了摩西和以利亚</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太</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17)</a:t>
            </a:r>
            <a:endParaRPr 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3429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The apostles recognized Moses &amp; Elijah on the Mt. of Transfiguration (Mt 17)</a:t>
            </a:r>
          </a:p>
          <a:p>
            <a:pPr marL="3429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r>
              <a:rPr lang="zh-CN" altLang="en-US" sz="4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亚伯拉罕</a:t>
            </a:r>
            <a:r>
              <a:rPr lang="en-US" altLang="zh-CN" sz="4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拉撒路和财主都能认出彼此</a:t>
            </a:r>
            <a:r>
              <a:rPr lang="en-US" altLang="zh-CN" sz="4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endParaRPr lang="en-US" sz="4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342900" lvl="1" indent="-342900" algn="just">
              <a:buFont typeface="Arial" pitchFamily="34" charset="0"/>
              <a:buChar char="•"/>
            </a:pPr>
            <a:r>
              <a:rPr lang="en-US" sz="2000" b="1" dirty="0" smtClean="0">
                <a:effectLst>
                  <a:outerShdw blurRad="38100" dist="38100" dir="2700000" algn="tl">
                    <a:srgbClr val="000000">
                      <a:alpha val="43137"/>
                    </a:srgbClr>
                  </a:outerShdw>
                </a:effectLst>
              </a:rPr>
              <a:t>Abraham, Lazarus &amp; the rich man recognized each other</a:t>
            </a:r>
          </a:p>
          <a:p>
            <a:pPr marL="342900" lvl="1" indent="-342900" algn="just"/>
            <a:endParaRPr lang="en-US" sz="2000" b="1" dirty="0" smtClean="0">
              <a:effectLst>
                <a:outerShdw blurRad="38100" dist="38100" dir="2700000" algn="tl">
                  <a:srgbClr val="000000">
                    <a:alpha val="43137"/>
                  </a:srgbClr>
                </a:outerShdw>
              </a:effectLst>
            </a:endParaRPr>
          </a:p>
          <a:p>
            <a:pPr marL="342900" indent="-342900"/>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第一位你想见的一定是耶稣。</a:t>
            </a:r>
            <a:endParaRPr 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342900" lvl="1" indent="-342900" algn="just">
              <a:buFont typeface="Arial" pitchFamily="34" charset="0"/>
              <a:buChar char="•"/>
            </a:pPr>
            <a:r>
              <a:rPr lang="en-US" sz="2000" b="1" dirty="0" smtClean="0">
                <a:effectLst>
                  <a:outerShdw blurRad="38100" dist="38100" dir="2700000" algn="tl">
                    <a:srgbClr val="000000">
                      <a:alpha val="43137"/>
                    </a:srgbClr>
                  </a:outerShdw>
                </a:effectLst>
              </a:rPr>
              <a:t>The first person you will want to see is Jesus. </a:t>
            </a:r>
          </a:p>
        </p:txBody>
      </p:sp>
      <p:sp>
        <p:nvSpPr>
          <p:cNvPr id="6" name="Title 1"/>
          <p:cNvSpPr txBox="1">
            <a:spLocks/>
          </p:cNvSpPr>
          <p:nvPr/>
        </p:nvSpPr>
        <p:spPr>
          <a:xfrm>
            <a:off x="0" y="0"/>
            <a:ext cx="9144000" cy="9144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在天堂能看到并认出我们朋友家人吗？</a:t>
            </a:r>
            <a:endPar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Are there rewards in Heaven?</a:t>
            </a:r>
          </a:p>
        </p:txBody>
      </p:sp>
      <p:sp>
        <p:nvSpPr>
          <p:cNvPr id="5" name="TextBox 4"/>
          <p:cNvSpPr txBox="1"/>
          <p:nvPr/>
        </p:nvSpPr>
        <p:spPr>
          <a:xfrm>
            <a:off x="76200" y="838200"/>
            <a:ext cx="9067800" cy="5601533"/>
          </a:xfrm>
          <a:prstGeom prst="rect">
            <a:avLst/>
          </a:prstGeom>
          <a:noFill/>
        </p:spPr>
        <p:txBody>
          <a:bodyPr wrap="square" rtlCol="0">
            <a:spAutoFit/>
          </a:bodyPr>
          <a:lstStyle/>
          <a:p>
            <a:pPr marL="120650" indent="-120650"/>
            <a:r>
              <a:rPr 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不要为自己积攒财宝在地上</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只要积攒财宝在天上</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你的财宝在哪里</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心就在哪里</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太</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6:19-20</a:t>
            </a:r>
            <a:r>
              <a:rPr 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p>
          <a:p>
            <a:pPr marL="120650" lvl="1" indent="-120650">
              <a:buFont typeface="Arial" pitchFamily="34" charset="0"/>
              <a:buChar char="•"/>
            </a:pPr>
            <a:r>
              <a:rPr lang="en-US" b="1" dirty="0" smtClean="0">
                <a:effectLst>
                  <a:outerShdw blurRad="38100" dist="38100" dir="2700000" algn="tl">
                    <a:srgbClr val="000000">
                      <a:alpha val="43137"/>
                    </a:srgbClr>
                  </a:outerShdw>
                </a:effectLst>
              </a:rPr>
              <a:t>“Do not store up for yourselves treasures on earth…But store up for yourselves treasures in heaven…For where your treasure is, there your heart will be also. (Matt. 6:19-20)</a:t>
            </a:r>
          </a:p>
          <a:p>
            <a:pPr marL="120650" lvl="1" indent="-120650"/>
            <a:endParaRPr lang="en-US" sz="800" b="1" dirty="0" smtClean="0">
              <a:effectLst>
                <a:outerShdw blurRad="38100" dist="38100" dir="2700000" algn="tl">
                  <a:srgbClr val="000000">
                    <a:alpha val="43137"/>
                  </a:srgbClr>
                </a:outerShdw>
              </a:effectLst>
            </a:endParaRPr>
          </a:p>
          <a:p>
            <a:pPr marL="120650" indent="-120650"/>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你还可能失去</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约二</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1:8)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你们要小心</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不要失去你们所作的工</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乃要得着满足的赏赐</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endParaRPr 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120650" lvl="1" indent="-120650">
              <a:buFont typeface="Arial" pitchFamily="34" charset="0"/>
              <a:buChar char="•"/>
            </a:pPr>
            <a:r>
              <a:rPr lang="en-US" b="1" dirty="0" smtClean="0"/>
              <a:t>You can also lose them (2 John 1:8) “Watch out that you do not lose what we</a:t>
            </a:r>
            <a:r>
              <a:rPr lang="en-US" b="1" baseline="30000" dirty="0" smtClean="0"/>
              <a:t> </a:t>
            </a:r>
            <a:r>
              <a:rPr lang="en-US" b="1" dirty="0" smtClean="0"/>
              <a:t>have worked for, but that you may be rewarded fully.”</a:t>
            </a:r>
          </a:p>
          <a:p>
            <a:pPr marL="120650" lvl="1" indent="-120650">
              <a:buFont typeface="Arial" pitchFamily="34" charset="0"/>
              <a:buChar char="•"/>
            </a:pPr>
            <a:endParaRPr lang="en-US" sz="800" b="1" dirty="0" smtClean="0"/>
          </a:p>
          <a:p>
            <a:pPr marL="120650" indent="-120650"/>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恒久忠心会赢得天上的赏赐</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可以得著不能朽坏</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不能玷污</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不能衰残</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为你们存留在天上的基业</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彼前</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1:3-5)</a:t>
            </a:r>
            <a:endParaRPr lang="en-US" sz="32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120650" lvl="1" indent="-120650">
              <a:buFont typeface="Arial" pitchFamily="34" charset="0"/>
              <a:buChar char="•"/>
            </a:pPr>
            <a:r>
              <a:rPr lang="en-US" b="1" dirty="0" smtClean="0">
                <a:solidFill>
                  <a:schemeClr val="accent4">
                    <a:lumMod val="50000"/>
                  </a:schemeClr>
                </a:solidFill>
                <a:effectLst>
                  <a:outerShdw blurRad="38100" dist="38100" dir="2700000" algn="tl">
                    <a:srgbClr val="000000">
                      <a:alpha val="43137"/>
                    </a:srgbClr>
                  </a:outerShdw>
                </a:effectLst>
              </a:rPr>
              <a:t>F</a:t>
            </a:r>
            <a:r>
              <a:rPr lang="en-US" b="1" dirty="0" smtClean="0">
                <a:effectLst>
                  <a:outerShdw blurRad="38100" dist="38100" dir="2700000" algn="tl">
                    <a:srgbClr val="000000">
                      <a:alpha val="43137"/>
                    </a:srgbClr>
                  </a:outerShdw>
                </a:effectLst>
              </a:rPr>
              <a:t>aithful endurance wins a heavenly reward which is “an inheritance incorruptible and undefiled and that does not fade away, reserved in heaven for you” (1 Pet.er 1:3-5).</a:t>
            </a:r>
            <a:endParaRPr lang="en-US" b="1"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0" y="0"/>
            <a:ext cx="9144000" cy="7620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天堂有赏赐吗？</a:t>
            </a:r>
            <a:endPar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txBox="1">
            <a:spLocks/>
          </p:cNvSpPr>
          <p:nvPr/>
        </p:nvSpPr>
        <p:spPr>
          <a:xfrm>
            <a:off x="0" y="6386512"/>
            <a:ext cx="9144000" cy="471488"/>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CROWN </a:t>
            </a:r>
            <a:r>
              <a:rPr kumimoji="0" lang="en-US" sz="3200" b="1" i="1"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a:t>
            </a:r>
            <a:r>
              <a:rPr kumimoji="0" lang="en-US" sz="3200" b="1" i="1" u="none" strike="noStrike" kern="1200" normalizeH="0" baseline="0" noProof="0" dirty="0" err="1" smtClean="0">
                <a:solidFill>
                  <a:schemeClr val="bg1"/>
                </a:solidFill>
                <a:effectLst>
                  <a:outerShdw blurRad="38100" dist="38100" dir="2700000" algn="tl">
                    <a:srgbClr val="000000">
                      <a:alpha val="43137"/>
                    </a:srgbClr>
                  </a:outerShdw>
                </a:effectLst>
                <a:uLnTx/>
                <a:uFillTx/>
                <a:latin typeface="Arial Narrow" pitchFamily="34" charset="0"/>
              </a:rPr>
              <a:t>stephanos</a:t>
            </a: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 wreath won in an</a:t>
            </a:r>
            <a:r>
              <a:rPr kumimoji="0" lang="en-US" sz="3200" b="1" i="0" u="none" strike="noStrike" kern="1200" normalizeH="0" noProof="0" dirty="0" smtClean="0">
                <a:solidFill>
                  <a:schemeClr val="bg1"/>
                </a:solidFill>
                <a:effectLst>
                  <a:outerShdw blurRad="38100" dist="38100" dir="2700000" algn="tl">
                    <a:srgbClr val="000000">
                      <a:alpha val="43137"/>
                    </a:srgbClr>
                  </a:outerShdw>
                </a:effectLst>
                <a:uLnTx/>
                <a:uFillTx/>
                <a:latin typeface="Arial Narrow" pitchFamily="34" charset="0"/>
              </a:rPr>
              <a:t> athletic event</a:t>
            </a:r>
            <a:endPar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endParaRPr>
          </a:p>
        </p:txBody>
      </p:sp>
      <p:sp>
        <p:nvSpPr>
          <p:cNvPr id="3" name="Title 1"/>
          <p:cNvSpPr txBox="1">
            <a:spLocks/>
          </p:cNvSpPr>
          <p:nvPr/>
        </p:nvSpPr>
        <p:spPr>
          <a:xfrm>
            <a:off x="0" y="0"/>
            <a:ext cx="9144000" cy="838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冠冕</a:t>
            </a:r>
            <a:r>
              <a:rPr lang="en-US" altLang="zh-CN" sz="4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体育赛事中赢得的花环</a:t>
            </a:r>
            <a:endPar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
        <p:nvSpPr>
          <p:cNvPr id="5" name="TextBox 4"/>
          <p:cNvSpPr txBox="1"/>
          <p:nvPr/>
        </p:nvSpPr>
        <p:spPr>
          <a:xfrm>
            <a:off x="0" y="838200"/>
            <a:ext cx="8915400" cy="5878532"/>
          </a:xfrm>
          <a:prstGeom prst="rect">
            <a:avLst/>
          </a:prstGeom>
          <a:noFill/>
        </p:spPr>
        <p:txBody>
          <a:bodyPr wrap="square" rtlCol="0">
            <a:spAutoFit/>
          </a:bodyPr>
          <a:lstStyle/>
          <a:p>
            <a:pPr marL="165100" indent="-165100"/>
            <a:r>
              <a:rPr lang="zh-CN" altLang="en-US" sz="4400" b="1" cap="all"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是的</a:t>
            </a:r>
            <a:r>
              <a:rPr lang="en-US" altLang="zh-CN" sz="4400" b="1" cap="all"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4400" b="1" cap="all"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你现在就可以将冠冕积存起来。</a:t>
            </a:r>
            <a:endParaRPr lang="en-US" sz="4400" b="1" cap="all"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165100" lvl="1" indent="-165100" algn="just">
              <a:buFont typeface="Arial" pitchFamily="34" charset="0"/>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Yes. You can even store crowns up now.</a:t>
            </a:r>
          </a:p>
          <a:p>
            <a:pPr marL="342900" indent="-342900"/>
            <a:endParaRPr lang="en-US" altLang="zh-CN"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342900" indent="-342900"/>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不朽坏的冠冕  </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林前</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9:24-25)</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922338" lvl="2" indent="-180975" algn="just">
              <a:buFont typeface="Arial" pitchFamily="34" charset="0"/>
              <a:buChar cha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IMPERISHABLE CROWN 		(1 Cor. 9:24-25)</a:t>
            </a:r>
          </a:p>
          <a:p>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喜乐的冠冕       </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帖前</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2:19) </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922338" lvl="2" indent="-180975" algn="just">
              <a:buFont typeface="Arial" pitchFamily="34" charset="0"/>
              <a:buChar cha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CROWN of REJOICING 		(1 </a:t>
            </a:r>
            <a:r>
              <a:rPr lang="en-US"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Thes</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2:19) </a:t>
            </a:r>
          </a:p>
          <a:p>
            <a:pPr marL="342900" indent="-342900"/>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公义的冠冕        </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提后</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4:8)</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922338" lvl="2" indent="-180975" algn="just">
              <a:buFont typeface="Arial" pitchFamily="34" charset="0"/>
              <a:buChar cha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CROWN OF RIGHTEOUSNESS	(2 Tim. 4:8)</a:t>
            </a:r>
          </a:p>
          <a:p>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荣耀的冠冕        </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彼前</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5:4)</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922338" lvl="2" indent="-180975" algn="just">
              <a:buFont typeface="Arial" pitchFamily="34" charset="0"/>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CROWN OF GLORY 			(1 PETER 5:4)</a:t>
            </a:r>
          </a:p>
          <a:p>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生命的冠冕         </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启</a:t>
            </a:r>
            <a:r>
              <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2:10)</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922338" lvl="2" indent="-180975" algn="just">
              <a:buFont typeface="Arial" pitchFamily="34" charset="0"/>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CROWN OF LIFE			(Rev. 2:10)</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465138" lvl="1" indent="-180975" algn="just">
              <a:buFont typeface="Arial" pitchFamily="34" charset="0"/>
              <a:buChar char="•"/>
            </a:pP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What will I do in Heaven forever?</a:t>
            </a:r>
          </a:p>
        </p:txBody>
      </p:sp>
      <p:sp>
        <p:nvSpPr>
          <p:cNvPr id="5" name="TextBox 4"/>
          <p:cNvSpPr txBox="1"/>
          <p:nvPr/>
        </p:nvSpPr>
        <p:spPr>
          <a:xfrm>
            <a:off x="76200" y="1295400"/>
            <a:ext cx="8915400" cy="1938992"/>
          </a:xfrm>
          <a:prstGeom prst="rect">
            <a:avLst/>
          </a:prstGeom>
          <a:noFill/>
        </p:spPr>
        <p:txBody>
          <a:bodyPr wrap="square" rtlCol="0">
            <a:spAutoFit/>
          </a:bodyPr>
          <a:lstStyle/>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敬拜和服事上帝</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启</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22:3)</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lgn="just">
              <a:buFont typeface="Arial" pitchFamily="34" charset="0"/>
              <a:buChar char="•"/>
            </a:pPr>
            <a:r>
              <a:rPr lang="en-US" sz="2400" b="1" dirty="0" smtClean="0">
                <a:effectLst>
                  <a:outerShdw blurRad="38100" dist="38100" dir="2700000" algn="tl">
                    <a:srgbClr val="000000">
                      <a:alpha val="43137"/>
                    </a:srgbClr>
                  </a:outerShdw>
                </a:effectLst>
              </a:rPr>
              <a:t>WORSHIP &amp; SERVE GOD  (Rev. 22:3)</a:t>
            </a:r>
          </a:p>
          <a:p>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天上的事情超出我们的理解和想象</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林前</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2:9)   </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lgn="just">
              <a:buFont typeface="Arial" pitchFamily="34" charset="0"/>
              <a:buChar char="•"/>
            </a:pPr>
            <a:r>
              <a:rPr lang="en-US" sz="2400" b="1" dirty="0" smtClean="0">
                <a:effectLst>
                  <a:outerShdw blurRad="38100" dist="38100" dir="2700000" algn="tl">
                    <a:srgbClr val="000000">
                      <a:alpha val="43137"/>
                    </a:srgbClr>
                  </a:outerShdw>
                </a:effectLst>
              </a:rPr>
              <a:t>Things beyond our understanding and imagination (1 Cor. 2:9)</a:t>
            </a:r>
            <a:endParaRPr lang="en-US" sz="2400" b="1" dirty="0" smtClean="0">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在永恒的天堂里我会做什么？</a:t>
            </a:r>
            <a:endParaRPr kumimoji="0" lang="en-US"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pic>
        <p:nvPicPr>
          <p:cNvPr id="8" name="Picture 7" descr="still19.gif"/>
          <p:cNvPicPr>
            <a:picLocks noChangeAspect="1"/>
          </p:cNvPicPr>
          <p:nvPr/>
        </p:nvPicPr>
        <p:blipFill>
          <a:blip r:embed="rId2" cstate="print"/>
          <a:stretch>
            <a:fillRect/>
          </a:stretch>
        </p:blipFill>
        <p:spPr>
          <a:xfrm>
            <a:off x="1524000" y="3352800"/>
            <a:ext cx="5867400" cy="2675534"/>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3329_2008011718461417_thumb.jpg"/>
          <p:cNvPicPr>
            <a:picLocks noChangeAspect="1"/>
          </p:cNvPicPr>
          <p:nvPr/>
        </p:nvPicPr>
        <p:blipFill>
          <a:blip r:embed="rId2" cstate="print"/>
          <a:stretch>
            <a:fillRect/>
          </a:stretch>
        </p:blipFill>
        <p:spPr>
          <a:xfrm>
            <a:off x="0" y="0"/>
            <a:ext cx="9144000" cy="6821424"/>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p:cNvSpPr>
            <a:spLocks noGrp="1"/>
          </p:cNvSpPr>
          <p:nvPr>
            <p:ph type="subTitle" idx="1"/>
          </p:nvPr>
        </p:nvSpPr>
        <p:spPr>
          <a:xfrm>
            <a:off x="0" y="6324600"/>
            <a:ext cx="9144000" cy="533400"/>
          </a:xfrm>
          <a:noFill/>
          <a:ln>
            <a:noFill/>
          </a:ln>
        </p:spPr>
        <p:style>
          <a:lnRef idx="0">
            <a:schemeClr val="accent6"/>
          </a:lnRef>
          <a:fillRef idx="3">
            <a:schemeClr val="accent6"/>
          </a:fillRef>
          <a:effectRef idx="3">
            <a:schemeClr val="accent6"/>
          </a:effectRef>
          <a:fontRef idx="minor">
            <a:schemeClr val="lt1"/>
          </a:fontRef>
        </p:style>
        <p:txBody>
          <a:bodyPr anchor="ctr">
            <a:no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INTENSIVE BIBLE TRAINING PROGRAM</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Title 1"/>
          <p:cNvSpPr>
            <a:spLocks noGrp="1"/>
          </p:cNvSpPr>
          <p:nvPr>
            <p:ph type="ctrTitle"/>
          </p:nvPr>
        </p:nvSpPr>
        <p:spPr>
          <a:xfrm>
            <a:off x="0" y="1"/>
            <a:ext cx="9144000" cy="1142999"/>
          </a:xfrm>
          <a:noFill/>
          <a:ln>
            <a:noFill/>
          </a:ln>
        </p:spPr>
        <p:style>
          <a:lnRef idx="0">
            <a:schemeClr val="accent6"/>
          </a:lnRef>
          <a:fillRef idx="3">
            <a:schemeClr val="accent6"/>
          </a:fillRef>
          <a:effectRef idx="3">
            <a:schemeClr val="accent6"/>
          </a:effectRef>
          <a:fontRef idx="minor">
            <a:schemeClr val="lt1"/>
          </a:fontRef>
        </p:style>
        <p:txBody>
          <a:bodyPr>
            <a:noAutofit/>
          </a:bodyPr>
          <a:lstStyle/>
          <a:p>
            <a:r>
              <a:rPr lang="en-US" altLang="zh-CN"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慕心小组</a:t>
            </a:r>
            <a:r>
              <a:rPr lang="en-US" altLang="zh-CN"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主题圣经课程</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Will we be married in Heaven?</a:t>
            </a:r>
          </a:p>
        </p:txBody>
      </p:sp>
      <p:sp>
        <p:nvSpPr>
          <p:cNvPr id="5" name="TextBox 4"/>
          <p:cNvSpPr txBox="1"/>
          <p:nvPr/>
        </p:nvSpPr>
        <p:spPr>
          <a:xfrm>
            <a:off x="76200" y="1295400"/>
            <a:ext cx="9067800" cy="5016758"/>
          </a:xfrm>
          <a:prstGeom prst="rect">
            <a:avLst/>
          </a:prstGeom>
          <a:noFill/>
        </p:spPr>
        <p:txBody>
          <a:bodyPr wrap="square" rtlCol="0">
            <a:spAutoFit/>
          </a:bodyPr>
          <a:lstStyle/>
          <a:p>
            <a:pPr marL="342900" indent="-342900"/>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不嫁娶他人</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我们将与耶稣成婚</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p>
          <a:p>
            <a:pPr marL="342900" lvl="1" indent="-342900">
              <a:buFont typeface="Arial" pitchFamily="34" charset="0"/>
              <a:buChar char="•"/>
            </a:pPr>
            <a:r>
              <a:rPr lang="en-US" sz="2000" b="1" dirty="0" smtClean="0">
                <a:latin typeface="Arial Narrow" pitchFamily="34" charset="0"/>
              </a:rPr>
              <a:t>Not to other people; We will be married to Jesus</a:t>
            </a:r>
          </a:p>
          <a:p>
            <a:pPr marL="342900" lvl="1" indent="-342900"/>
            <a:endParaRPr lang="en-US" sz="800" b="1" dirty="0" smtClean="0">
              <a:latin typeface="Arial Narrow" pitchFamily="34" charset="0"/>
            </a:endParaRPr>
          </a:p>
          <a:p>
            <a:pPr marL="342900" indent="-342900"/>
            <a:r>
              <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当复活的时候，人也不娶，也不嫁，乃像天上的使者一样</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太</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22:30</a:t>
            </a:r>
            <a:r>
              <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p>
          <a:p>
            <a:pPr marL="342900" lvl="1" indent="-342900">
              <a:buFont typeface="Arial" pitchFamily="34" charset="0"/>
              <a:buChar char="•"/>
            </a:pPr>
            <a:r>
              <a:rPr lang="en-US" sz="2000" b="1" dirty="0" smtClean="0">
                <a:latin typeface="Arial Narrow" pitchFamily="34" charset="0"/>
              </a:rPr>
              <a:t>“At the resurrection people will neither marry nor be given in marriage;                    they will be like the angels in heaven” (Matt 22:30). </a:t>
            </a:r>
          </a:p>
          <a:p>
            <a:pPr marL="342900" lvl="1" indent="-342900">
              <a:buFont typeface="Arial" pitchFamily="34" charset="0"/>
              <a:buChar char="•"/>
            </a:pPr>
            <a:endParaRPr lang="en-US" sz="800" b="1"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a:p>
            <a:pPr marL="120650" indent="-120650"/>
            <a:r>
              <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我们要欢喜快乐</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将荣耀归给他</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因为羔羊婚娶的时候到了</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新妇也自己预备好了</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en-US" sz="2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2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启</a:t>
            </a:r>
            <a:r>
              <a:rPr lang="en-US" altLang="zh-CN" sz="2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19:7</a:t>
            </a:r>
            <a:r>
              <a:rPr lang="en-US" sz="2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p>
          <a:p>
            <a:pPr marL="342900" lvl="1" indent="-342900">
              <a:buFont typeface="Arial" pitchFamily="34" charset="0"/>
              <a:buChar char="•"/>
            </a:pPr>
            <a:r>
              <a:rPr lang="en-US" sz="2000" b="1" dirty="0" smtClean="0">
                <a:latin typeface="Arial Narrow" pitchFamily="34" charset="0"/>
              </a:rPr>
              <a:t>“Let us rejoice and be glad and give Him glory! For the wedding of                              the Lamb has come, and His bride has made herself ready.” (Rev. 19:7)</a:t>
            </a: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在天堂我们嫁娶吗</a:t>
            </a:r>
            <a:r>
              <a:rPr lang="en-US" altLang="zh-CN"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kumimoji="0" lang="en-US" sz="7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Will we remember our earthly lives in Heaven?</a:t>
            </a:r>
          </a:p>
        </p:txBody>
      </p:sp>
      <p:sp>
        <p:nvSpPr>
          <p:cNvPr id="5" name="TextBox 4"/>
          <p:cNvSpPr txBox="1"/>
          <p:nvPr/>
        </p:nvSpPr>
        <p:spPr>
          <a:xfrm>
            <a:off x="152400" y="1143000"/>
            <a:ext cx="8991600" cy="4955203"/>
          </a:xfrm>
          <a:prstGeom prst="rect">
            <a:avLst/>
          </a:prstGeom>
          <a:noFill/>
        </p:spPr>
        <p:txBody>
          <a:bodyPr wrap="square" rtlCol="0">
            <a:spAutoFit/>
          </a:bodyPr>
          <a:lstStyle/>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赛</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65:16-17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因为从前的患难已经忘记</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也从我眼前隐藏了</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看哪</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我造新天新地</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从前的事不再被记念</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也不再追想</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342900" lvl="1" indent="-342900">
              <a:buFont typeface="Arial" pitchFamily="34" charset="0"/>
              <a:buChar char="•"/>
            </a:pPr>
            <a:r>
              <a:rPr lang="en-US" sz="2000" b="1" dirty="0" smtClean="0">
                <a:latin typeface="Arial Narrow" pitchFamily="34" charset="0"/>
              </a:rPr>
              <a:t>Isaiah 65:16-17 “For the past troubles will be forgotten and hidden from my eyes.  For, behold, I create new heavens and a new earth:  and the former shall not be remembered, nor come into mind.”</a:t>
            </a:r>
            <a:r>
              <a:rPr lang="en-US" sz="2000" b="1" dirty="0" smtClean="0">
                <a:solidFill>
                  <a:schemeClr val="accent4">
                    <a:lumMod val="50000"/>
                  </a:schemeClr>
                </a:solidFill>
                <a:effectLst>
                  <a:outerShdw blurRad="38100" dist="38100" dir="2700000" algn="tl">
                    <a:srgbClr val="000000">
                      <a:alpha val="43137"/>
                    </a:srgbClr>
                  </a:outerShdw>
                </a:effectLst>
                <a:latin typeface="Arial Narrow" pitchFamily="34" charset="0"/>
              </a:rPr>
              <a:t> </a:t>
            </a:r>
          </a:p>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启</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21:4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神要擦去他们一切的眼泪</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不再有死亡</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也不再有悲哀、哭号、疼痛，因为以前的事都过去了。</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342900" lvl="1" indent="-342900">
              <a:buFont typeface="Arial" pitchFamily="34" charset="0"/>
              <a:buChar char="•"/>
            </a:pPr>
            <a:r>
              <a:rPr lang="en-US" sz="2000" b="1" dirty="0" smtClean="0">
                <a:latin typeface="Arial Narrow" pitchFamily="34" charset="0"/>
              </a:rPr>
              <a:t>Rev. 21:4 “He will wipe every tear from their eyes. There will be no more death          or mourning or crying or pain, for the old order of things has passed away.”</a:t>
            </a:r>
            <a:endParaRPr lang="en-US" sz="2000" b="1"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0" y="0"/>
            <a:ext cx="9144000" cy="1066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在天上我们还能记得地上的生活吗</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Are our relatives watching us from Heaven?</a:t>
            </a:r>
          </a:p>
        </p:txBody>
      </p:sp>
      <p:sp>
        <p:nvSpPr>
          <p:cNvPr id="5" name="TextBox 4"/>
          <p:cNvSpPr txBox="1"/>
          <p:nvPr/>
        </p:nvSpPr>
        <p:spPr>
          <a:xfrm>
            <a:off x="76200" y="1310819"/>
            <a:ext cx="9067800" cy="4708981"/>
          </a:xfrm>
          <a:prstGeom prst="rect">
            <a:avLst/>
          </a:prstGeom>
          <a:noFill/>
        </p:spPr>
        <p:txBody>
          <a:bodyPr wrap="square" rtlCol="0">
            <a:spAutoFit/>
          </a:bodyPr>
          <a:lstStyle/>
          <a:p>
            <a:pPr marL="342900" indent="-342900"/>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不太可能</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endParaRPr 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404813" lvl="1" indent="-179388" algn="just">
              <a:buFont typeface="Arial" pitchFamily="34" charset="0"/>
              <a:buChar char="•"/>
            </a:pPr>
            <a:r>
              <a:rPr lang="en-US" sz="2000" b="1" dirty="0" smtClean="0">
                <a:effectLst>
                  <a:outerShdw blurRad="38100" dist="38100" dir="2700000" algn="tl">
                    <a:srgbClr val="000000">
                      <a:alpha val="43137"/>
                    </a:srgbClr>
                  </a:outerShdw>
                </a:effectLst>
              </a:rPr>
              <a:t>Probably not. </a:t>
            </a:r>
          </a:p>
          <a:p>
            <a:pPr marL="404813" lvl="1" indent="-179388" algn="just">
              <a:buFont typeface="Arial" pitchFamily="34" charset="0"/>
              <a:buChar char="•"/>
            </a:pPr>
            <a:endParaRPr lang="en-US" sz="2000" b="1" dirty="0" smtClean="0">
              <a:effectLst>
                <a:outerShdw blurRad="38100" dist="38100" dir="2700000" algn="tl">
                  <a:srgbClr val="000000">
                    <a:alpha val="43137"/>
                  </a:srgbClr>
                </a:outerShdw>
              </a:effectLst>
            </a:endParaRPr>
          </a:p>
          <a:p>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在天上不再有痛苦</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忧伤和眼泪</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启</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21:4) </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endParaRPr lang="en-US" sz="36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404813" lvl="1" indent="-179388">
              <a:buFont typeface="Arial" pitchFamily="34" charset="0"/>
              <a:buChar char="•"/>
            </a:pPr>
            <a:r>
              <a:rPr lang="en-US" sz="2000" b="1" dirty="0" smtClean="0">
                <a:effectLst>
                  <a:outerShdw blurRad="38100" dist="38100" dir="2700000" algn="tl">
                    <a:srgbClr val="000000">
                      <a:alpha val="43137"/>
                    </a:srgbClr>
                  </a:outerShdw>
                </a:effectLst>
              </a:rPr>
              <a:t>There is no pain tears or grief in heaven (Rev. 21:4). </a:t>
            </a:r>
          </a:p>
          <a:p>
            <a:pPr marL="404813" lvl="1" indent="-179388">
              <a:buFont typeface="Arial" pitchFamily="34" charset="0"/>
              <a:buChar char="•"/>
            </a:pPr>
            <a:endParaRPr lang="en-US" sz="2000" b="1" dirty="0" smtClean="0">
              <a:effectLst>
                <a:outerShdw blurRad="38100" dist="38100" dir="2700000" algn="tl">
                  <a:srgbClr val="000000">
                    <a:alpha val="43137"/>
                  </a:srgbClr>
                </a:outerShdw>
              </a:effectLst>
            </a:endParaRPr>
          </a:p>
          <a:p>
            <a:pPr marL="342900" indent="-342900"/>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观察我们的生活会带来</a:t>
            </a:r>
            <a:r>
              <a:rPr lang="zh-CN" altLang="en-US" sz="4000" b="1" u="sng"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很多</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忧伤和痛苦</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a:t>
            </a:r>
            <a:endParaRPr 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404813" lvl="1" indent="-179388" algn="just">
              <a:buFont typeface="Arial" pitchFamily="34" charset="0"/>
              <a:buChar char="•"/>
            </a:pPr>
            <a:r>
              <a:rPr lang="en-US" sz="2000" b="1" dirty="0" smtClean="0">
                <a:effectLst>
                  <a:outerShdw blurRad="38100" dist="38100" dir="2700000" algn="tl">
                    <a:srgbClr val="000000">
                      <a:alpha val="43137"/>
                    </a:srgbClr>
                  </a:outerShdw>
                </a:effectLst>
              </a:rPr>
              <a:t>Watching our lives would cause MUCH grief and pain. </a:t>
            </a:r>
          </a:p>
          <a:p>
            <a:pPr marL="404813" lvl="1" indent="-179388" algn="just">
              <a:buFont typeface="Arial" pitchFamily="34" charset="0"/>
              <a:buChar char="•"/>
            </a:pPr>
            <a:endParaRPr lang="en-US" sz="2000" b="1" dirty="0" smtClean="0">
              <a:effectLst>
                <a:outerShdw blurRad="38100" dist="38100" dir="2700000" algn="tl">
                  <a:srgbClr val="000000">
                    <a:alpha val="43137"/>
                  </a:srgbClr>
                </a:outerShdw>
              </a:effectLst>
            </a:endParaRPr>
          </a:p>
          <a:p>
            <a:pPr marL="404813" lvl="1" indent="-404813" algn="just"/>
            <a:r>
              <a:rPr lang="zh-CN" alt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他们忙着敬拜神呢。</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endParaRPr lang="en-US" sz="4000" b="1" cap="all" dirty="0" smtClean="0">
              <a:ln w="9000" cmpd="sng">
                <a:solidFill>
                  <a:schemeClr val="accent4">
                    <a:shade val="50000"/>
                    <a:satMod val="120000"/>
                  </a:schemeClr>
                </a:solidFill>
                <a:prstDash val="solid"/>
              </a:ln>
              <a:solidFill>
                <a:schemeClr val="accent4">
                  <a:lumMod val="50000"/>
                </a:schemeClr>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a:p>
            <a:pPr marL="404813" lvl="1" indent="-179388">
              <a:buFont typeface="Arial" pitchFamily="34" charset="0"/>
              <a:buChar char="•"/>
            </a:pPr>
            <a:r>
              <a:rPr lang="en-US" sz="2000" b="1" dirty="0" smtClean="0">
                <a:effectLst>
                  <a:outerShdw blurRad="38100" dist="38100" dir="2700000" algn="tl">
                    <a:srgbClr val="000000">
                      <a:alpha val="43137"/>
                    </a:srgbClr>
                  </a:outerShdw>
                </a:effectLst>
              </a:rPr>
              <a:t>They are preoccupied with worshipping God</a:t>
            </a:r>
          </a:p>
        </p:txBody>
      </p:sp>
      <p:sp>
        <p:nvSpPr>
          <p:cNvPr id="6" name="Title 1"/>
          <p:cNvSpPr txBox="1">
            <a:spLocks/>
          </p:cNvSpPr>
          <p:nvPr/>
        </p:nvSpPr>
        <p:spPr>
          <a:xfrm>
            <a:off x="0" y="0"/>
            <a:ext cx="9144000" cy="1066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我们的亲人在天上观察我们吗？</a:t>
            </a:r>
            <a:endParaRPr kumimoji="0" lang="en-US" sz="48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Do we become angels in Heaven?</a:t>
            </a:r>
          </a:p>
        </p:txBody>
      </p:sp>
      <p:sp>
        <p:nvSpPr>
          <p:cNvPr id="5" name="TextBox 4"/>
          <p:cNvSpPr txBox="1"/>
          <p:nvPr/>
        </p:nvSpPr>
        <p:spPr>
          <a:xfrm>
            <a:off x="0" y="1371600"/>
            <a:ext cx="8915400" cy="2554545"/>
          </a:xfrm>
          <a:prstGeom prst="rect">
            <a:avLst/>
          </a:prstGeom>
          <a:noFill/>
        </p:spPr>
        <p:txBody>
          <a:bodyPr wrap="square" rtlCol="0">
            <a:spAutoFit/>
          </a:bodyPr>
          <a:lstStyle/>
          <a:p>
            <a:pPr marL="342900" indent="-342900"/>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不会</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天使在人类之前就受造了。</a:t>
            </a:r>
            <a:endParaRPr 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88975" lvl="1" indent="-231775">
              <a:buFont typeface="Arial" pitchFamily="34" charset="0"/>
              <a:buChar char="•"/>
            </a:pPr>
            <a:r>
              <a:rPr lang="en-US" sz="2400" b="1" dirty="0" smtClean="0">
                <a:solidFill>
                  <a:schemeClr val="accent4">
                    <a:lumMod val="50000"/>
                  </a:schemeClr>
                </a:solidFill>
                <a:effectLst>
                  <a:outerShdw blurRad="38100" dist="38100" dir="2700000" algn="tl">
                    <a:srgbClr val="000000">
                      <a:alpha val="43137"/>
                    </a:srgbClr>
                  </a:outerShdw>
                </a:effectLst>
                <a:latin typeface="Arial Narrow" pitchFamily="34" charset="0"/>
              </a:rPr>
              <a:t>No. Angels were created before men were created. </a:t>
            </a:r>
          </a:p>
          <a:p>
            <a:pPr marL="688975" lvl="1" indent="-231775"/>
            <a:endParaRPr lang="en-US" sz="2400" b="1"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a:p>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天使的数目是固定的</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这数目不改变。</a:t>
            </a:r>
            <a:r>
              <a:rPr lang="en-US" altLang="zh-CN"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endParaRPr lang="en-US" sz="44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buFont typeface="Arial" pitchFamily="34" charset="0"/>
              <a:buChar char="•"/>
            </a:pPr>
            <a:r>
              <a:rPr lang="en-US" sz="2400" b="1" dirty="0" smtClean="0">
                <a:solidFill>
                  <a:schemeClr val="accent4">
                    <a:lumMod val="50000"/>
                  </a:schemeClr>
                </a:solidFill>
                <a:effectLst>
                  <a:outerShdw blurRad="38100" dist="38100" dir="2700000" algn="tl">
                    <a:srgbClr val="000000">
                      <a:alpha val="43137"/>
                    </a:srgbClr>
                  </a:outerShdw>
                </a:effectLst>
              </a:rPr>
              <a:t>There is an uncountable set  number that will not change</a:t>
            </a:r>
            <a:endParaRPr lang="en-US" sz="2400" b="1"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我们在天堂会变成天使吗</a:t>
            </a:r>
            <a:r>
              <a:rPr lang="en-US" altLang="zh-CN"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kumimoji="0" lang="en-US" sz="60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pic>
        <p:nvPicPr>
          <p:cNvPr id="7" name="Picture 6" descr="still9.gif"/>
          <p:cNvPicPr>
            <a:picLocks noChangeAspect="1"/>
          </p:cNvPicPr>
          <p:nvPr/>
        </p:nvPicPr>
        <p:blipFill>
          <a:blip r:embed="rId2" cstate="print"/>
          <a:stretch>
            <a:fillRect/>
          </a:stretch>
        </p:blipFill>
        <p:spPr>
          <a:xfrm>
            <a:off x="2057400" y="3962400"/>
            <a:ext cx="4762500" cy="2085975"/>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effectLst>
                  <a:outerShdw blurRad="38100" dist="38100" dir="2700000" algn="tl">
                    <a:srgbClr val="000000">
                      <a:alpha val="43137"/>
                    </a:srgbClr>
                  </a:outerShdw>
                </a:effectLst>
                <a:latin typeface="Arial Narrow" pitchFamily="34" charset="0"/>
              </a:rPr>
              <a:t>If Satan sinned in Heaven, is it possible for us?</a:t>
            </a:r>
            <a:endPar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endParaRPr>
          </a:p>
        </p:txBody>
      </p:sp>
      <p:sp>
        <p:nvSpPr>
          <p:cNvPr id="5" name="TextBox 4"/>
          <p:cNvSpPr txBox="1"/>
          <p:nvPr/>
        </p:nvSpPr>
        <p:spPr>
          <a:xfrm>
            <a:off x="76200" y="1295400"/>
            <a:ext cx="9067800" cy="4462760"/>
          </a:xfrm>
          <a:prstGeom prst="rect">
            <a:avLst/>
          </a:prstGeom>
          <a:noFill/>
        </p:spPr>
        <p:txBody>
          <a:bodyPr wrap="square" rtlCol="0">
            <a:spAutoFit/>
          </a:bodyPr>
          <a:lstStyle/>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不会</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u="sng"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蒙拣选的</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天使一直在天堂里</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提前</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5:21)</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465138" lvl="1" indent="-180975" algn="just">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No. The </a:t>
            </a:r>
            <a:r>
              <a:rPr lang="en-US" sz="2000" b="1" u="sng" dirty="0" smtClean="0">
                <a:effectLst>
                  <a:outerShdw blurRad="38100" dist="38100" dir="2700000" algn="tl">
                    <a:srgbClr val="000000">
                      <a:alpha val="43137"/>
                    </a:srgbClr>
                  </a:outerShdw>
                </a:effectLst>
                <a:latin typeface="Arial Narrow" pitchFamily="34" charset="0"/>
              </a:rPr>
              <a:t>elect </a:t>
            </a:r>
            <a:r>
              <a:rPr lang="en-US" sz="2000" b="1" dirty="0" smtClean="0">
                <a:effectLst>
                  <a:outerShdw blurRad="38100" dist="38100" dir="2700000" algn="tl">
                    <a:srgbClr val="000000">
                      <a:alpha val="43137"/>
                    </a:srgbClr>
                  </a:outerShdw>
                </a:effectLst>
                <a:latin typeface="Arial Narrow" pitchFamily="34" charset="0"/>
              </a:rPr>
              <a:t>angels remained in Heaven (1 Tim. 5:21).</a:t>
            </a:r>
          </a:p>
          <a:p>
            <a:pPr marL="465138" lvl="1" indent="-180975" algn="just"/>
            <a:endParaRPr lang="en-US" sz="800" b="1" dirty="0" smtClean="0">
              <a:effectLst>
                <a:outerShdw blurRad="38100" dist="38100" dir="2700000" algn="tl">
                  <a:srgbClr val="000000">
                    <a:alpha val="43137"/>
                  </a:srgbClr>
                </a:outerShdw>
              </a:effectLst>
              <a:latin typeface="Arial Narrow" pitchFamily="34" charset="0"/>
            </a:endParaRPr>
          </a:p>
          <a:p>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神</a:t>
            </a:r>
            <a:r>
              <a:rPr lang="zh-CN" altLang="en-US" sz="3600" b="1" u="sng"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蒙拣选的</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孩子将有一个新身体和新性情</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465138" lvl="1" indent="-180975">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The </a:t>
            </a:r>
            <a:r>
              <a:rPr lang="en-US" sz="2000" b="1" u="sng" dirty="0" smtClean="0">
                <a:effectLst>
                  <a:outerShdw blurRad="38100" dist="38100" dir="2700000" algn="tl">
                    <a:srgbClr val="000000">
                      <a:alpha val="43137"/>
                    </a:srgbClr>
                  </a:outerShdw>
                </a:effectLst>
                <a:latin typeface="Arial Narrow" pitchFamily="34" charset="0"/>
              </a:rPr>
              <a:t>elect</a:t>
            </a:r>
            <a:r>
              <a:rPr lang="en-US" sz="2000" b="1" dirty="0" smtClean="0">
                <a:effectLst>
                  <a:outerShdw blurRad="38100" dist="38100" dir="2700000" algn="tl">
                    <a:srgbClr val="000000">
                      <a:alpha val="43137"/>
                    </a:srgbClr>
                  </a:outerShdw>
                </a:effectLst>
                <a:latin typeface="Arial Narrow" pitchFamily="34" charset="0"/>
              </a:rPr>
              <a:t> children of God will have a new body and a new nature  </a:t>
            </a:r>
          </a:p>
          <a:p>
            <a:pPr marL="465138" lvl="1" indent="-180975"/>
            <a:endParaRPr lang="en-US" sz="800" b="1" dirty="0" smtClean="0">
              <a:effectLst>
                <a:outerShdw blurRad="38100" dist="38100" dir="2700000" algn="tl">
                  <a:srgbClr val="000000">
                    <a:alpha val="43137"/>
                  </a:srgbClr>
                </a:outerShdw>
              </a:effectLst>
              <a:latin typeface="Arial Narrow" pitchFamily="34" charset="0"/>
            </a:endParaRPr>
          </a:p>
          <a:p>
            <a:pPr marL="465138" lvl="1" indent="-465138"/>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在圣经里所有关于天堂的描述中</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u="sng"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无一处</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提到任何人在那儿犯罪。</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465138" lvl="1" indent="-180975">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Of all the descriptions of Heaven given in the Bible, NONE  mention anyone sinning.</a:t>
            </a:r>
          </a:p>
          <a:p>
            <a:pPr marL="465138" lvl="1" indent="-180975"/>
            <a:endParaRPr lang="en-US" sz="800" b="1" dirty="0" smtClean="0">
              <a:effectLst>
                <a:outerShdw blurRad="38100" dist="38100" dir="2700000" algn="tl">
                  <a:srgbClr val="000000">
                    <a:alpha val="43137"/>
                  </a:srgbClr>
                </a:outerShdw>
              </a:effectLst>
              <a:latin typeface="Arial Narrow" pitchFamily="34" charset="0"/>
            </a:endParaRPr>
          </a:p>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我们同时也被圣灵封上了印章。</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465138" lvl="1" indent="-180975" algn="just">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We are also sealed by the Holy Spirit </a:t>
            </a: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在天堂撒旦既犯罪</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我们可能犯罪吗？</a:t>
            </a:r>
            <a:endPar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Will we have</a:t>
            </a:r>
            <a:r>
              <a:rPr kumimoji="0" lang="en-US" sz="3200" b="1" i="0" u="none" strike="noStrike" kern="1200" normalizeH="0" noProof="0" dirty="0" smtClean="0">
                <a:solidFill>
                  <a:schemeClr val="bg1"/>
                </a:solidFill>
                <a:effectLst>
                  <a:outerShdw blurRad="38100" dist="38100" dir="2700000" algn="tl">
                    <a:srgbClr val="000000">
                      <a:alpha val="43137"/>
                    </a:srgbClr>
                  </a:outerShdw>
                </a:effectLst>
                <a:uLnTx/>
                <a:uFillTx/>
                <a:latin typeface="Arial Narrow" pitchFamily="34" charset="0"/>
              </a:rPr>
              <a:t> a mansion in Heaven?</a:t>
            </a:r>
            <a:endPar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endParaRPr>
          </a:p>
        </p:txBody>
      </p:sp>
      <p:sp>
        <p:nvSpPr>
          <p:cNvPr id="5" name="TextBox 4"/>
          <p:cNvSpPr txBox="1"/>
          <p:nvPr/>
        </p:nvSpPr>
        <p:spPr>
          <a:xfrm>
            <a:off x="0" y="1295400"/>
            <a:ext cx="9144000" cy="5201424"/>
          </a:xfrm>
          <a:prstGeom prst="rect">
            <a:avLst/>
          </a:prstGeom>
          <a:noFill/>
        </p:spPr>
        <p:txBody>
          <a:bodyPr wrap="square" rtlCol="0">
            <a:spAutoFit/>
          </a:bodyPr>
          <a:lstStyle/>
          <a:p>
            <a:pPr marL="342900" indent="-342900"/>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在新耶路撒冷</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也就是耶稣的家里有一间房</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我们与主同住。</a:t>
            </a:r>
            <a:endPar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30238" lvl="1" indent="-173038" algn="just">
              <a:buFont typeface="Arial" pitchFamily="34" charset="0"/>
              <a:buChar char="•"/>
            </a:pPr>
            <a:r>
              <a:rPr lang="en-US" sz="2000" b="1" dirty="0" smtClean="0">
                <a:effectLst>
                  <a:outerShdw blurRad="38100" dist="38100" dir="2700000" algn="tl">
                    <a:srgbClr val="000000">
                      <a:alpha val="43137"/>
                    </a:srgbClr>
                  </a:outerShdw>
                </a:effectLst>
              </a:rPr>
              <a:t>A room in Jesus’ home, the New Jerusalem.</a:t>
            </a:r>
          </a:p>
          <a:p>
            <a:r>
              <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在我父的家里有许多住处</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房间</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若是没有</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我就早已告诉你们了</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我去原是为你们预备地方去</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我若去为你们预备了地方</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就必再来接你们到我那里去</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我在哪里</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叫你们也在那里</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约</a:t>
            </a:r>
            <a:r>
              <a:rPr lang="en-US" altLang="zh-CN"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14:2-3</a:t>
            </a:r>
            <a:r>
              <a:rPr lang="en-US" sz="36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p>
          <a:p>
            <a:r>
              <a:rPr lang="en-US" sz="2000" b="1" dirty="0" smtClean="0"/>
              <a:t>In my Father’s house are many rooms. If it were not so, would I have told you that  I go to prepare a place for you?</a:t>
            </a:r>
            <a:r>
              <a:rPr lang="en-US" sz="2000" b="1" i="1" baseline="30000" dirty="0" smtClean="0"/>
              <a:t> </a:t>
            </a:r>
            <a:r>
              <a:rPr lang="en-US" sz="2000" b="1" dirty="0" smtClean="0"/>
              <a:t>And if I go and prepare a place for you, I will come again and will take you to myself, that where I am you may be also.” (Jn. 14:2-3)</a:t>
            </a:r>
            <a:endParaRPr lang="en-US" sz="2000" b="1" dirty="0"/>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我们在天堂都有一栋豪宅吗？</a:t>
            </a:r>
            <a:endParaRPr kumimoji="0" lang="en-US" sz="54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Do babies go to Heaven if they die?</a:t>
            </a:r>
          </a:p>
        </p:txBody>
      </p:sp>
      <p:sp>
        <p:nvSpPr>
          <p:cNvPr id="5" name="TextBox 4"/>
          <p:cNvSpPr txBox="1"/>
          <p:nvPr/>
        </p:nvSpPr>
        <p:spPr>
          <a:xfrm>
            <a:off x="76200" y="1295400"/>
            <a:ext cx="8915400" cy="4770537"/>
          </a:xfrm>
          <a:prstGeom prst="rect">
            <a:avLst/>
          </a:prstGeom>
          <a:noFill/>
        </p:spPr>
        <p:txBody>
          <a:bodyPr wrap="square" rtlCol="0">
            <a:spAutoFit/>
          </a:bodyPr>
          <a:lstStyle/>
          <a:p>
            <a:pPr marL="342900" indent="-342900"/>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我不知道</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圣经对此是沉默的。</a:t>
            </a:r>
            <a:endPar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I don’t know. The Bible is silent.</a:t>
            </a:r>
          </a:p>
          <a:p>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我个人的观点</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神是慈爱的</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必会行祂眼中看为正确的事</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endPar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My opinion: God is loving. He will do what is right in His eyes.</a:t>
            </a:r>
          </a:p>
          <a:p>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审判全地的主岂不行公义吗</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创</a:t>
            </a:r>
            <a:r>
              <a:rPr lang="en-US" altLang="zh-CN"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18:25)</a:t>
            </a:r>
            <a:endParaRPr lang="en-US" sz="4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800100" lvl="1" indent="-342900">
              <a:buFont typeface="Arial" pitchFamily="34" charset="0"/>
              <a:buChar char="•"/>
            </a:pPr>
            <a:r>
              <a:rPr lang="en-US" sz="2000" b="1" dirty="0" smtClean="0">
                <a:latin typeface="Arial Narrow" pitchFamily="34" charset="0"/>
              </a:rPr>
              <a:t>“Shall not the Judge of all the earth do right?” (Gen. 18:25)</a:t>
            </a:r>
          </a:p>
          <a:p>
            <a:pPr marL="800100" lvl="1" indent="-800100"/>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耶和华在他一切所行的</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无不公义</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在他一切所做的都有慈爱</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诗</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145:17)</a:t>
            </a:r>
            <a:endParaRPr lang="en-US" sz="3200" dirty="0" smtClean="0">
              <a:latin typeface="Arial Narrow" pitchFamily="34" charset="0"/>
            </a:endParaRPr>
          </a:p>
          <a:p>
            <a:pPr marL="800100" lvl="1" indent="-342900">
              <a:buFont typeface="Arial" pitchFamily="34" charset="0"/>
              <a:buChar char="•"/>
            </a:pPr>
            <a:r>
              <a:rPr lang="en-US" sz="2000" b="1" dirty="0" smtClean="0">
                <a:latin typeface="Arial Narrow" pitchFamily="34" charset="0"/>
              </a:rPr>
              <a:t>“The LORD is righteous in all His ways, Gracious in all His works.” (Ps. 145:17)</a:t>
            </a:r>
            <a:endParaRPr lang="en-US" sz="2000" b="1" dirty="0" smtClean="0">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婴孩死后去天堂吗？</a:t>
            </a:r>
            <a:endParaRPr kumimoji="0" lang="en-US" sz="60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Will we see the Trinity in Heaven?</a:t>
            </a:r>
          </a:p>
        </p:txBody>
      </p:sp>
      <p:sp>
        <p:nvSpPr>
          <p:cNvPr id="5" name="TextBox 4"/>
          <p:cNvSpPr txBox="1"/>
          <p:nvPr/>
        </p:nvSpPr>
        <p:spPr>
          <a:xfrm>
            <a:off x="76200" y="914400"/>
            <a:ext cx="9067800" cy="4770537"/>
          </a:xfrm>
          <a:prstGeom prst="rect">
            <a:avLst/>
          </a:prstGeom>
          <a:noFill/>
        </p:spPr>
        <p:txBody>
          <a:bodyPr wrap="square" rtlCol="0">
            <a:spAutoFit/>
          </a:bodyPr>
          <a:lstStyle/>
          <a:p>
            <a:pPr marL="225425" indent="-225425"/>
            <a:r>
              <a:rPr lang="zh-CN" altLang="en-US" sz="3200" b="1" u="sng"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圣父</a:t>
            </a:r>
            <a:r>
              <a:rPr lang="en-US" altLang="zh-CN" sz="3200" b="1"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就是那独一不死</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住在人不能靠近的光里</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是人未曾看见</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也是不能看见的</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要将他显明出来</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但愿尊贵和永远的权能都归给他。阿们</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提前</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6:16)</a:t>
            </a:r>
            <a:endParaRPr lang="en-US" sz="3200" b="1" u="sng"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225425" lvl="1" indent="-225425">
              <a:buFont typeface="Arial" pitchFamily="34" charset="0"/>
              <a:buChar char="•"/>
            </a:pPr>
            <a:r>
              <a:rPr lang="en-US" sz="2000" b="1" u="sng" dirty="0" smtClean="0">
                <a:effectLst>
                  <a:outerShdw blurRad="38100" dist="38100" dir="2700000" algn="tl">
                    <a:srgbClr val="000000">
                      <a:alpha val="43137"/>
                    </a:srgbClr>
                  </a:outerShdw>
                </a:effectLst>
              </a:rPr>
              <a:t>The FATHER: </a:t>
            </a:r>
            <a:r>
              <a:rPr lang="en-US" sz="2000" b="1" dirty="0" smtClean="0">
                <a:effectLst>
                  <a:outerShdw blurRad="38100" dist="38100" dir="2700000" algn="tl">
                    <a:srgbClr val="000000">
                      <a:alpha val="43137"/>
                    </a:srgbClr>
                  </a:outerShdw>
                </a:effectLst>
              </a:rPr>
              <a:t>“</a:t>
            </a:r>
            <a:r>
              <a:rPr lang="en-US" sz="2000" b="1" dirty="0" smtClean="0"/>
              <a:t>who alone has immortality, </a:t>
            </a:r>
            <a:r>
              <a:rPr lang="en-US" sz="2000" b="1" i="1" baseline="30000" dirty="0" smtClean="0"/>
              <a:t> </a:t>
            </a:r>
            <a:r>
              <a:rPr lang="en-US" sz="2000" b="1" dirty="0" smtClean="0"/>
              <a:t>who dwells in unapproachable light, whom no one has ever seen or can see. To him be honor and eternal dominion. Amen.” (1 Tim. 6:16)</a:t>
            </a:r>
          </a:p>
          <a:p>
            <a:pPr marL="225425" lvl="1" indent="-225425"/>
            <a:endParaRPr lang="en-US" sz="2400" b="1" dirty="0" smtClean="0">
              <a:solidFill>
                <a:schemeClr val="accent4">
                  <a:lumMod val="50000"/>
                </a:schemeClr>
              </a:solidFill>
              <a:effectLst>
                <a:outerShdw blurRad="38100" dist="38100" dir="2700000" algn="tl">
                  <a:srgbClr val="000000">
                    <a:alpha val="43137"/>
                  </a:srgbClr>
                </a:outerShdw>
              </a:effectLst>
            </a:endParaRPr>
          </a:p>
          <a:p>
            <a:pPr marL="225425" indent="-225425"/>
            <a:r>
              <a:rPr lang="zh-CN" altLang="en-US" sz="3200" b="1" u="sng"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圣子</a:t>
            </a:r>
            <a:r>
              <a:rPr lang="en-US" altLang="zh-CN" sz="3200" b="1"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启示录第五章描述了我们将看到的祂的样子。</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225425" lvl="1" indent="-225425">
              <a:buFont typeface="Arial" pitchFamily="34" charset="0"/>
              <a:buChar char="•"/>
            </a:pPr>
            <a:r>
              <a:rPr lang="en-US" sz="2000" b="1" u="sng" dirty="0" smtClean="0">
                <a:effectLst>
                  <a:outerShdw blurRad="38100" dist="38100" dir="2700000" algn="tl">
                    <a:srgbClr val="000000">
                      <a:alpha val="43137"/>
                    </a:srgbClr>
                  </a:outerShdw>
                </a:effectLst>
              </a:rPr>
              <a:t>The SON: </a:t>
            </a:r>
            <a:r>
              <a:rPr lang="en-US" sz="2000" b="1" dirty="0" smtClean="0">
                <a:effectLst>
                  <a:outerShdw blurRad="38100" dist="38100" dir="2700000" algn="tl">
                    <a:srgbClr val="000000">
                      <a:alpha val="43137"/>
                    </a:srgbClr>
                  </a:outerShdw>
                </a:effectLst>
              </a:rPr>
              <a:t>Rev. 5 describes what He will look like when we see Him.</a:t>
            </a:r>
          </a:p>
          <a:p>
            <a:pPr marL="225425" lvl="1" indent="-225425"/>
            <a:endParaRPr lang="en-US" sz="2000" b="1" dirty="0" smtClean="0">
              <a:effectLst>
                <a:outerShdw blurRad="38100" dist="38100" dir="2700000" algn="tl">
                  <a:srgbClr val="000000">
                    <a:alpha val="43137"/>
                  </a:srgbClr>
                </a:outerShdw>
              </a:effectLst>
            </a:endParaRPr>
          </a:p>
          <a:p>
            <a:pPr marL="225425" indent="-225425"/>
            <a:r>
              <a:rPr lang="zh-CN" altLang="en-US" sz="3200" b="1" u="sng"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圣灵</a:t>
            </a:r>
            <a:r>
              <a:rPr lang="en-US" altLang="zh-CN" sz="3200" b="1" cap="all" dirty="0" smtClean="0">
                <a:ln w="9000" cmpd="sng">
                  <a:solidFill>
                    <a:schemeClr val="accent4">
                      <a:shade val="50000"/>
                      <a:satMod val="120000"/>
                    </a:scheme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只能看到祂以鸽子</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火焰等形显现的样子。</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225425" lvl="1" indent="-225425">
              <a:buFont typeface="Arial" pitchFamily="34" charset="0"/>
              <a:buChar char="•"/>
            </a:pPr>
            <a:r>
              <a:rPr lang="en-US" sz="2000" b="1" u="sng" dirty="0" smtClean="0">
                <a:effectLst>
                  <a:outerShdw blurRad="38100" dist="38100" dir="2700000" algn="tl">
                    <a:srgbClr val="000000">
                      <a:alpha val="43137"/>
                    </a:srgbClr>
                  </a:outerShdw>
                </a:effectLst>
              </a:rPr>
              <a:t>The SPIRIT: </a:t>
            </a:r>
            <a:r>
              <a:rPr lang="en-US" sz="2000" b="1" dirty="0" smtClean="0"/>
              <a:t>Can only be seen when He manifests Himself as a dove, a flame, etc. </a:t>
            </a:r>
            <a:endParaRPr lang="en-US" sz="2000" b="1" dirty="0" smtClean="0">
              <a:latin typeface="Arial Narrow" pitchFamily="34" charset="0"/>
            </a:endParaRPr>
          </a:p>
        </p:txBody>
      </p:sp>
      <p:sp>
        <p:nvSpPr>
          <p:cNvPr id="6" name="Title 1"/>
          <p:cNvSpPr txBox="1">
            <a:spLocks/>
          </p:cNvSpPr>
          <p:nvPr/>
        </p:nvSpPr>
        <p:spPr>
          <a:xfrm>
            <a:off x="0" y="0"/>
            <a:ext cx="9144000" cy="838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我们在天堂能见到</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三位一体</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的神吗？</a:t>
            </a:r>
            <a:endPar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solidFill>
                  <a:schemeClr val="bg1"/>
                </a:solidFill>
                <a:effectLst>
                  <a:outerShdw blurRad="38100" dist="38100" dir="2700000" algn="tl">
                    <a:srgbClr val="000000">
                      <a:alpha val="43137"/>
                    </a:srgbClr>
                  </a:outerShdw>
                </a:effectLst>
                <a:uLnTx/>
                <a:uFillTx/>
                <a:latin typeface="Arial Narrow" pitchFamily="34" charset="0"/>
              </a:rPr>
              <a:t>What will our bodies look like in Heaven?</a:t>
            </a:r>
          </a:p>
        </p:txBody>
      </p:sp>
      <p:sp>
        <p:nvSpPr>
          <p:cNvPr id="5" name="TextBox 4"/>
          <p:cNvSpPr txBox="1"/>
          <p:nvPr/>
        </p:nvSpPr>
        <p:spPr>
          <a:xfrm>
            <a:off x="76200" y="1295400"/>
            <a:ext cx="9067800" cy="4462760"/>
          </a:xfrm>
          <a:prstGeom prst="rect">
            <a:avLst/>
          </a:prstGeom>
          <a:noFill/>
        </p:spPr>
        <p:txBody>
          <a:bodyPr wrap="square" rtlCol="0">
            <a:spAutoFit/>
          </a:bodyPr>
          <a:lstStyle/>
          <a:p>
            <a:pPr marL="342900" indent="-342900"/>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我们将有一个耶稣复活后那样的身体</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约一</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3:2)</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88975" lvl="1" indent="-231775">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We will have a body like Jesus’ resurrected body (1 John 3:2)</a:t>
            </a:r>
          </a:p>
          <a:p>
            <a:pPr marL="688975" lvl="1" indent="-231775">
              <a:buFont typeface="Arial" pitchFamily="34" charset="0"/>
              <a:buChar char="•"/>
            </a:pPr>
            <a:endParaRPr lang="en-US" sz="800" b="1" dirty="0" smtClean="0">
              <a:effectLst>
                <a:outerShdw blurRad="38100" dist="38100" dir="2700000" algn="tl">
                  <a:srgbClr val="000000">
                    <a:alpha val="43137"/>
                  </a:srgbClr>
                </a:outerShdw>
              </a:effectLst>
              <a:latin typeface="Arial Narrow" pitchFamily="34" charset="0"/>
            </a:endParaRPr>
          </a:p>
          <a:p>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他能吃</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能走</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可以触摸到</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能穿墙过壁</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约</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20:19),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有肉有骨</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路</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24:37-43)  </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88975" lvl="1" indent="-231775">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He could eat, talk, be touched, walk through walls (Jn. 20:19) and had skin and bones (</a:t>
            </a:r>
            <a:r>
              <a:rPr lang="en-US" sz="2000" b="1" dirty="0" err="1" smtClean="0">
                <a:effectLst>
                  <a:outerShdw blurRad="38100" dist="38100" dir="2700000" algn="tl">
                    <a:srgbClr val="000000">
                      <a:alpha val="43137"/>
                    </a:srgbClr>
                  </a:outerShdw>
                </a:effectLst>
                <a:latin typeface="Arial Narrow" pitchFamily="34" charset="0"/>
              </a:rPr>
              <a:t>Lk</a:t>
            </a:r>
            <a:r>
              <a:rPr lang="en-US" sz="2000" b="1" dirty="0" smtClean="0">
                <a:effectLst>
                  <a:outerShdw blurRad="38100" dist="38100" dir="2700000" algn="tl">
                    <a:srgbClr val="000000">
                      <a:alpha val="43137"/>
                    </a:srgbClr>
                  </a:outerShdw>
                </a:effectLst>
                <a:latin typeface="Arial Narrow" pitchFamily="34" charset="0"/>
              </a:rPr>
              <a:t>. 24:37-43)</a:t>
            </a:r>
          </a:p>
          <a:p>
            <a:pPr marL="688975" lvl="1" indent="-231775">
              <a:buFont typeface="Arial" pitchFamily="34" charset="0"/>
              <a:buChar char="•"/>
            </a:pPr>
            <a:endParaRPr lang="en-US" sz="800" b="1" dirty="0" smtClean="0">
              <a:effectLst>
                <a:outerShdw blurRad="38100" dist="38100" dir="2700000" algn="tl">
                  <a:srgbClr val="000000">
                    <a:alpha val="43137"/>
                  </a:srgbClr>
                </a:outerShdw>
              </a:effectLst>
              <a:latin typeface="Arial Narrow" pitchFamily="34" charset="0"/>
            </a:endParaRPr>
          </a:p>
          <a:p>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他保留那些伤痕以提醒我们他的牺牲</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88975" lvl="1" indent="-231775" algn="just">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He kept His scars to remind us of His sacrifice.</a:t>
            </a:r>
          </a:p>
          <a:p>
            <a:pPr marL="688975" lvl="1" indent="-231775" algn="just">
              <a:buFont typeface="Arial" pitchFamily="34" charset="0"/>
              <a:buChar char="•"/>
            </a:pPr>
            <a:endParaRPr lang="en-US" sz="800" b="1" dirty="0" smtClean="0">
              <a:effectLst>
                <a:outerShdw blurRad="38100" dist="38100" dir="2700000" algn="tl">
                  <a:srgbClr val="000000">
                    <a:alpha val="43137"/>
                  </a:srgbClr>
                </a:outerShdw>
              </a:effectLst>
              <a:latin typeface="Arial Narrow" pitchFamily="34" charset="0"/>
            </a:endParaRPr>
          </a:p>
          <a:p>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我们旧的身体将会变成不朽坏的身体</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  (</a:t>
            </a:r>
            <a:r>
              <a:rPr lang="zh-CN" alt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林前</a:t>
            </a:r>
            <a:r>
              <a:rPr lang="en-US" altLang="zh-CN"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rPr>
              <a:t>15)</a:t>
            </a:r>
            <a:endParaRPr lang="en-US" sz="32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Arial Narrow" pitchFamily="34" charset="0"/>
            </a:endParaRPr>
          </a:p>
          <a:p>
            <a:pPr marL="688975" lvl="1" indent="-231775" algn="just">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Our old bodies will be changed into an incorruptible body (1 Cor. 15)   </a:t>
            </a:r>
          </a:p>
        </p:txBody>
      </p:sp>
      <p:sp>
        <p:nvSpPr>
          <p:cNvPr id="6" name="Title 1"/>
          <p:cNvSpPr txBox="1">
            <a:spLocks/>
          </p:cNvSpPr>
          <p:nvPr/>
        </p:nvSpPr>
        <p:spPr>
          <a:xfrm>
            <a:off x="0" y="0"/>
            <a:ext cx="9144000" cy="1219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800" b="1"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在天堂我们的身体是什么样子</a:t>
            </a:r>
            <a:r>
              <a:rPr lang="en-US" altLang="zh-CN" sz="4800" b="1"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kumimoji="0" lang="en-US" sz="48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u1qA1s-69AQ/TXKutu7gUCI/AAAAAAAABLw/s8mCZ6oxjCM/s1600/heaven%2Band%2Bhell%2B5.jpg"/>
          <p:cNvPicPr>
            <a:picLocks noChangeAspect="1" noChangeArrowheads="1"/>
          </p:cNvPicPr>
          <p:nvPr/>
        </p:nvPicPr>
        <p:blipFill>
          <a:blip r:embed="rId2" cstate="print"/>
          <a:srcRect/>
          <a:stretch>
            <a:fillRect/>
          </a:stretch>
        </p:blipFill>
        <p:spPr bwMode="auto">
          <a:xfrm>
            <a:off x="0" y="762000"/>
            <a:ext cx="9143998" cy="5715000"/>
          </a:xfrm>
          <a:prstGeom prst="rect">
            <a:avLst/>
          </a:prstGeom>
          <a:noFill/>
        </p:spPr>
      </p:pic>
      <p:sp>
        <p:nvSpPr>
          <p:cNvPr id="3" name="Title 1"/>
          <p:cNvSpPr txBox="1">
            <a:spLocks/>
          </p:cNvSpPr>
          <p:nvPr/>
        </p:nvSpPr>
        <p:spPr>
          <a:xfrm>
            <a:off x="0" y="6477000"/>
            <a:ext cx="9144000" cy="457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spcBef>
                <a:spcPct val="0"/>
              </a:spcBef>
              <a:defRPr/>
            </a:pPr>
            <a:r>
              <a:rPr kumimoji="0" lang="en-US" sz="2400" b="1" i="0" u="none" strike="noStrike" kern="1200" normalizeH="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rial Black" pitchFamily="34" charset="0"/>
              </a:rPr>
              <a:t>WHAT ARE HEAVEN &amp; HELL LIKE?</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itle 1"/>
          <p:cNvSpPr>
            <a:spLocks noGrp="1"/>
          </p:cNvSpPr>
          <p:nvPr>
            <p:ph type="title"/>
          </p:nvPr>
        </p:nvSpPr>
        <p:spPr>
          <a:xfrm>
            <a:off x="0" y="0"/>
            <a:ext cx="9144000" cy="1371600"/>
          </a:xfrm>
        </p:spPr>
        <p:style>
          <a:lnRef idx="0">
            <a:schemeClr val="dk1"/>
          </a:lnRef>
          <a:fillRef idx="3">
            <a:schemeClr val="dk1"/>
          </a:fillRef>
          <a:effectRef idx="3">
            <a:schemeClr val="dk1"/>
          </a:effectRef>
          <a:fontRef idx="minor">
            <a:schemeClr val="lt1"/>
          </a:fontRef>
        </p:style>
        <p:txBody>
          <a:bodyPr anchor="ctr">
            <a:noAutofit/>
          </a:bodyPr>
          <a:lstStyle/>
          <a:p>
            <a:r>
              <a:rPr lang="zh-CN" alt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天堂和地狱是什么样子</a:t>
            </a:r>
            <a:r>
              <a:rPr lang="en-US" altLang="zh-CN"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a:t>
            </a:r>
            <a:endPar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30000">
              <a:schemeClr val="accent1">
                <a:lumMod val="75000"/>
              </a:schemeClr>
            </a:gs>
            <a:gs pos="64999">
              <a:schemeClr val="accent4">
                <a:lumMod val="50000"/>
              </a:schemeClr>
            </a:gs>
            <a:gs pos="89999">
              <a:schemeClr val="accent6">
                <a:lumMod val="50000"/>
              </a:schemeClr>
            </a:gs>
            <a:gs pos="100000">
              <a:schemeClr val="accent2">
                <a:lumMod val="50000"/>
              </a:schemeClr>
            </a:gs>
          </a:gsLst>
          <a:lin ang="10800000" scaled="0"/>
          <a:tileRect/>
        </a:gradFill>
        <a:effectLst/>
      </p:bgPr>
    </p:bg>
    <p:spTree>
      <p:nvGrpSpPr>
        <p:cNvPr id="1" name=""/>
        <p:cNvGrpSpPr/>
        <p:nvPr/>
      </p:nvGrpSpPr>
      <p:grpSpPr>
        <a:xfrm>
          <a:off x="0" y="0"/>
          <a:ext cx="0" cy="0"/>
          <a:chOff x="0" y="0"/>
          <a:chExt cx="0" cy="0"/>
        </a:xfrm>
      </p:grpSpPr>
      <p:sp>
        <p:nvSpPr>
          <p:cNvPr id="6" name="Rectangle 5"/>
          <p:cNvSpPr/>
          <p:nvPr/>
        </p:nvSpPr>
        <p:spPr>
          <a:xfrm>
            <a:off x="5181600" y="914400"/>
            <a:ext cx="228600" cy="5715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 name="Rectangle 4"/>
          <p:cNvSpPr/>
          <p:nvPr/>
        </p:nvSpPr>
        <p:spPr>
          <a:xfrm>
            <a:off x="457200" y="609600"/>
            <a:ext cx="228600" cy="2286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Rectangle 2"/>
          <p:cNvSpPr/>
          <p:nvPr/>
        </p:nvSpPr>
        <p:spPr>
          <a:xfrm>
            <a:off x="0" y="0"/>
            <a:ext cx="4648200" cy="9906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7200" b="1" dirty="0" smtClean="0">
                <a:ln>
                  <a:solidFill>
                    <a:schemeClr val="tx2">
                      <a:lumMod val="50000"/>
                    </a:schemeClr>
                  </a:solidFill>
                </a:ln>
                <a:effectLst>
                  <a:outerShdw blurRad="38100" dist="38100" dir="2700000" algn="tl">
                    <a:srgbClr val="000000">
                      <a:alpha val="43137"/>
                    </a:srgbClr>
                  </a:outerShdw>
                </a:effectLst>
              </a:rPr>
              <a:t>地狱</a:t>
            </a:r>
            <a:r>
              <a:rPr lang="en-US" sz="72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(HELL)</a:t>
            </a:r>
            <a:endParaRPr lang="en-US" sz="2400" b="1" dirty="0">
              <a:effectLst>
                <a:outerShdw blurRad="38100" dist="38100" dir="2700000" algn="tl">
                  <a:srgbClr val="000000">
                    <a:alpha val="43137"/>
                  </a:srgbClr>
                </a:outerShdw>
              </a:effectLst>
            </a:endParaRPr>
          </a:p>
        </p:txBody>
      </p:sp>
      <p:sp>
        <p:nvSpPr>
          <p:cNvPr id="4" name="Rectangle 3"/>
          <p:cNvSpPr/>
          <p:nvPr/>
        </p:nvSpPr>
        <p:spPr>
          <a:xfrm>
            <a:off x="4800600" y="0"/>
            <a:ext cx="4343400" cy="990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600" b="1" dirty="0" smtClean="0">
                <a:ln>
                  <a:solidFill>
                    <a:schemeClr val="tx2">
                      <a:lumMod val="50000"/>
                    </a:schemeClr>
                  </a:solidFill>
                </a:ln>
                <a:effectLst>
                  <a:outerShdw blurRad="38100" dist="38100" dir="2700000" algn="tl">
                    <a:srgbClr val="000000">
                      <a:alpha val="43137"/>
                    </a:srgbClr>
                  </a:outerShdw>
                </a:effectLst>
              </a:rPr>
              <a:t>天堂</a:t>
            </a:r>
            <a:r>
              <a:rPr lang="en-US" sz="66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457200" y="1295400"/>
            <a:ext cx="40386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折磨</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(TORMENTS)</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457200" y="2438400"/>
            <a:ext cx="40386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火湖</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(LAKE OF FIRE)</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5105400" y="1295400"/>
            <a:ext cx="40386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乐园</a:t>
            </a:r>
            <a:r>
              <a:rPr 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a:t>
            </a:r>
            <a:r>
              <a:rPr lang="en-US" sz="24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(PARADISE)</a:t>
            </a:r>
            <a:endParaRPr lang="en-US" sz="2400" b="1" cap="all" dirty="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Rectangle 13"/>
          <p:cNvSpPr/>
          <p:nvPr/>
        </p:nvSpPr>
        <p:spPr>
          <a:xfrm>
            <a:off x="5105400" y="2438400"/>
            <a:ext cx="40386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天堂</a:t>
            </a:r>
            <a:r>
              <a:rPr 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a:t>
            </a:r>
            <a:r>
              <a:rPr lang="en-US" sz="24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(HEAVEN)</a:t>
            </a:r>
            <a:endParaRPr lang="en-US" sz="2400" b="1" cap="all" dirty="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Rectangle 14"/>
          <p:cNvSpPr/>
          <p:nvPr/>
        </p:nvSpPr>
        <p:spPr>
          <a:xfrm>
            <a:off x="5105400" y="3581400"/>
            <a:ext cx="40386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千禧年</a:t>
            </a:r>
            <a:r>
              <a:rPr 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a:t>
            </a:r>
            <a:r>
              <a:rPr lang="en-US" sz="24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(MILLINEUM)</a:t>
            </a:r>
            <a:endParaRPr lang="en-US" sz="2400" b="1" cap="all" dirty="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Rectangle 15"/>
          <p:cNvSpPr/>
          <p:nvPr/>
        </p:nvSpPr>
        <p:spPr>
          <a:xfrm>
            <a:off x="5105400" y="4724400"/>
            <a:ext cx="40386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新地</a:t>
            </a:r>
            <a:r>
              <a:rPr lang="en-US" sz="48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 </a:t>
            </a:r>
            <a:r>
              <a:rPr lang="en-US" sz="24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(NEW EARTH)</a:t>
            </a:r>
            <a:endParaRPr lang="en-US" sz="2400" b="1" cap="all" dirty="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Rectangle 16"/>
          <p:cNvSpPr/>
          <p:nvPr/>
        </p:nvSpPr>
        <p:spPr>
          <a:xfrm>
            <a:off x="5105400" y="5867400"/>
            <a:ext cx="40386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36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新耶路撒冷</a:t>
            </a:r>
            <a:r>
              <a:rPr lang="en-US" sz="60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2400" b="1" cap="all" dirty="0" smtClean="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(NEW JER)</a:t>
            </a:r>
            <a:endParaRPr lang="en-US" sz="2400" b="1" cap="all" dirty="0">
              <a:ln w="0">
                <a:solidFill>
                  <a:schemeClr val="tx1"/>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6000" b="-46000"/>
          </a:stretch>
        </a:blipFill>
        <a:effectLst/>
      </p:bgPr>
    </p:bg>
    <p:spTree>
      <p:nvGrpSpPr>
        <p:cNvPr id="1" name=""/>
        <p:cNvGrpSpPr/>
        <p:nvPr/>
      </p:nvGrpSpPr>
      <p:grpSpPr>
        <a:xfrm>
          <a:off x="0" y="0"/>
          <a:ext cx="0" cy="0"/>
          <a:chOff x="0" y="0"/>
          <a:chExt cx="0" cy="0"/>
        </a:xfrm>
      </p:grpSpPr>
      <p:sp>
        <p:nvSpPr>
          <p:cNvPr id="19" name="TextBox 18"/>
          <p:cNvSpPr txBox="1"/>
          <p:nvPr/>
        </p:nvSpPr>
        <p:spPr>
          <a:xfrm>
            <a:off x="0" y="838200"/>
            <a:ext cx="9144000" cy="5324535"/>
          </a:xfrm>
          <a:prstGeom prst="rect">
            <a:avLst/>
          </a:prstGeom>
          <a:noFill/>
        </p:spPr>
        <p:txBody>
          <a:bodyPr wrap="square" rtlCol="0">
            <a:spAutoFit/>
          </a:bodyPr>
          <a:lstStyle/>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路加福音十六章描述了</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痛苦</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折磨</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和</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火焰</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en-US"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Luke 16 uses the descriptions ‘ANGUISH’, ‘TORMENT’ and ‘FLAME”</a:t>
            </a:r>
          </a:p>
          <a:p>
            <a:pPr marL="342900" lvl="1" indent="-342900" algn="just"/>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可以看见乐园的人</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但中间有鸿沟阻隔。</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Can see those in paradise; a gulf fixed between them</a:t>
            </a:r>
          </a:p>
          <a:p>
            <a:pPr marL="342900" lvl="1" indent="-342900" algn="just"/>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乞求人去警告他们的家人。</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Begging for someone to warn their families</a:t>
            </a:r>
          </a:p>
          <a:p>
            <a:pPr marL="342900" lvl="1" indent="-342900" algn="just"/>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又叫</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阴间或冥府</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：死人呆的地方</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Called SHEOL &amp; HADES: the place of the dead</a:t>
            </a:r>
          </a:p>
        </p:txBody>
      </p:sp>
      <p:sp>
        <p:nvSpPr>
          <p:cNvPr id="20" name="Rectangle 19"/>
          <p:cNvSpPr/>
          <p:nvPr/>
        </p:nvSpPr>
        <p:spPr>
          <a:xfrm>
            <a:off x="0" y="0"/>
            <a:ext cx="3657600" cy="762000"/>
          </a:xfrm>
          <a:prstGeom prst="rect">
            <a:avLst/>
          </a:prstGeom>
          <a:solidFill>
            <a:srgbClr val="8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地狱</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(HELL)</a:t>
            </a:r>
            <a:endParaRPr lang="en-US" sz="2400" b="1" dirty="0">
              <a:effectLst>
                <a:outerShdw blurRad="38100" dist="38100" dir="2700000" algn="tl">
                  <a:srgbClr val="000000">
                    <a:alpha val="43137"/>
                  </a:srgbClr>
                </a:outerShdw>
              </a:effectLst>
            </a:endParaRPr>
          </a:p>
        </p:txBody>
      </p:sp>
      <p:sp>
        <p:nvSpPr>
          <p:cNvPr id="21" name="Rectangle 20"/>
          <p:cNvSpPr/>
          <p:nvPr/>
        </p:nvSpPr>
        <p:spPr>
          <a:xfrm>
            <a:off x="3657600" y="0"/>
            <a:ext cx="5486400" cy="762000"/>
          </a:xfrm>
          <a:prstGeom prst="rect">
            <a:avLst/>
          </a:prstGeom>
          <a:solidFill>
            <a:schemeClr val="tx1">
              <a:lumMod val="95000"/>
              <a:lumOff val="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折磨</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(TORMENT)</a:t>
            </a:r>
            <a:endParaRPr lang="en-US" sz="2400" b="1" dirty="0">
              <a:effectLst>
                <a:outerShdw blurRad="38100" dist="38100" dir="2700000" algn="tl">
                  <a:srgbClr val="000000">
                    <a:alpha val="43137"/>
                  </a:srgbClr>
                </a:outerShdw>
              </a:effectLst>
            </a:endParaRPr>
          </a:p>
        </p:txBody>
      </p:sp>
      <p:cxnSp>
        <p:nvCxnSpPr>
          <p:cNvPr id="22" name="Straight Connector 21"/>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6000" b="-46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3657600" cy="762000"/>
          </a:xfrm>
          <a:prstGeom prst="rect">
            <a:avLst/>
          </a:prstGeom>
          <a:solidFill>
            <a:srgbClr val="8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地狱</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(HELL)</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0" y="685800"/>
            <a:ext cx="9144000" cy="6186309"/>
          </a:xfrm>
          <a:prstGeom prst="rect">
            <a:avLst/>
          </a:prstGeom>
          <a:noFill/>
        </p:spPr>
        <p:txBody>
          <a:bodyPr wrap="square" rtlCol="0">
            <a:spAutoFit/>
          </a:bodyPr>
          <a:lstStyle/>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但</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12:2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使用了</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u="sng" dirty="0" smtClean="0">
                <a:solidFill>
                  <a:srgbClr val="FFC000"/>
                </a:solidFill>
                <a:effectLst>
                  <a:outerShdw blurRad="38100" dist="38100" dir="2700000" algn="tl">
                    <a:srgbClr val="000000">
                      <a:alpha val="43137"/>
                    </a:srgbClr>
                  </a:outerShdw>
                </a:effectLst>
                <a:latin typeface="Arial Narrow" pitchFamily="34" charset="0"/>
              </a:rPr>
              <a:t>永远</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受蔑视</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和 </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羞辱</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Dan. 12:2 uses the words ‘</a:t>
            </a:r>
            <a:r>
              <a:rPr lang="en-US" sz="2000" b="1" u="sng" dirty="0" smtClean="0">
                <a:solidFill>
                  <a:schemeClr val="bg1"/>
                </a:solidFill>
                <a:effectLst>
                  <a:outerShdw blurRad="38100" dist="38100" dir="2700000" algn="tl">
                    <a:srgbClr val="000000">
                      <a:alpha val="43137"/>
                    </a:srgbClr>
                  </a:outerShdw>
                </a:effectLst>
                <a:latin typeface="Arial Narrow" pitchFamily="34" charset="0"/>
              </a:rPr>
              <a:t>everlasting </a:t>
            </a:r>
            <a:r>
              <a:rPr lang="en-US" sz="2000" b="1" dirty="0" smtClean="0">
                <a:solidFill>
                  <a:schemeClr val="bg1"/>
                </a:solidFill>
                <a:effectLst>
                  <a:outerShdw blurRad="38100" dist="38100" dir="2700000" algn="tl">
                    <a:srgbClr val="000000">
                      <a:alpha val="43137"/>
                    </a:srgbClr>
                  </a:outerShdw>
                </a:effectLst>
                <a:latin typeface="Arial Narrow" pitchFamily="34" charset="0"/>
              </a:rPr>
              <a:t>contempt’ and ‘shame’</a:t>
            </a:r>
          </a:p>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在马可福音九章</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耶稣引用了以赛亚</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66</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章</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虫是不死的</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火是不灭的</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凡有血气的都必憎恶他们</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In Mark 9, Jesus quotes Is. 66  “</a:t>
            </a:r>
            <a:r>
              <a:rPr lang="en-US" sz="2000" b="1" dirty="0" smtClean="0">
                <a:solidFill>
                  <a:schemeClr val="bg1"/>
                </a:solidFill>
                <a:latin typeface="Arial Narrow" pitchFamily="34" charset="0"/>
              </a:rPr>
              <a:t>the worms that eat them will not die, the fire that burns them will not be quenched, and they will be loathsome to all mankind.”</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20:10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他们必昼夜受痛苦，直到永永远远</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Rev. 20:10  “</a:t>
            </a:r>
            <a:r>
              <a:rPr lang="en-US" sz="2000" b="1" dirty="0" smtClean="0">
                <a:solidFill>
                  <a:schemeClr val="bg1"/>
                </a:solidFill>
              </a:rPr>
              <a:t>They will be tormented day and night for ever and ever.”</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耶稣将之与欣嫩子谷相比</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垃圾场</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火不灭</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向</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摩洛</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献祭婴孩</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Jesus compares it to Gehenna (Dump; continuous fire; babies sacrificed to Molech)</a:t>
            </a:r>
          </a:p>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太</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25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黑暗</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 </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痛哭</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咬牙切齿</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永火</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Matt. 25     “Darkness” – “Weeping” – “Grinding Teeth” – “Eternal Fire”</a:t>
            </a:r>
          </a:p>
          <a:p>
            <a:pPr marL="342900" indent="-342900">
              <a:buFont typeface="Arial" charset="0"/>
              <a:buChar char="•"/>
            </a:pP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19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硫磺燃烧</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FFC000"/>
                </a:solidFill>
                <a:effectLst>
                  <a:outerShdw blurRad="38100" dist="38100" dir="2700000" algn="tl">
                    <a:srgbClr val="000000">
                      <a:alpha val="43137"/>
                    </a:srgbClr>
                  </a:outerShdw>
                </a:effectLst>
                <a:latin typeface="Arial Narrow" pitchFamily="34" charset="0"/>
              </a:rPr>
              <a:t>燃烧的湖</a:t>
            </a:r>
            <a:r>
              <a:rPr lang="en-US" altLang="zh-CN" sz="32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32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Rev. 19 “Burns with sulfur” – “fiery lake” - </a:t>
            </a:r>
          </a:p>
        </p:txBody>
      </p:sp>
      <p:sp>
        <p:nvSpPr>
          <p:cNvPr id="5" name="Rectangle 4"/>
          <p:cNvSpPr/>
          <p:nvPr/>
        </p:nvSpPr>
        <p:spPr>
          <a:xfrm>
            <a:off x="3657600" y="0"/>
            <a:ext cx="5486400" cy="762000"/>
          </a:xfrm>
          <a:prstGeom prst="rect">
            <a:avLst/>
          </a:prstGeom>
          <a:solidFill>
            <a:schemeClr val="tx1">
              <a:lumMod val="95000"/>
              <a:lumOff val="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火湖</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(LAKE OF FIRE)</a:t>
            </a:r>
            <a:endParaRPr lang="en-US" sz="2400" b="1" dirty="0">
              <a:effectLst>
                <a:outerShdw blurRad="38100" dist="38100" dir="2700000" algn="tl">
                  <a:srgbClr val="000000">
                    <a:alpha val="43137"/>
                  </a:srgbClr>
                </a:outerShdw>
              </a:effectLst>
            </a:endParaRPr>
          </a:p>
        </p:txBody>
      </p:sp>
      <p:cxnSp>
        <p:nvCxnSpPr>
          <p:cNvPr id="6" name="Straight Connector 5"/>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3810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12" name="Rectangle 11"/>
          <p:cNvSpPr/>
          <p:nvPr/>
        </p:nvSpPr>
        <p:spPr>
          <a:xfrm>
            <a:off x="3810000" y="0"/>
            <a:ext cx="533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乐园</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(PARADISE)</a:t>
            </a:r>
            <a:endParaRPr lang="en-US" sz="2400" b="1" dirty="0">
              <a:effectLst>
                <a:outerShdw blurRad="38100" dist="38100" dir="2700000" algn="tl">
                  <a:srgbClr val="000000">
                    <a:alpha val="43137"/>
                  </a:srgbClr>
                </a:outerShdw>
              </a:effectLst>
            </a:endParaRPr>
          </a:p>
        </p:txBody>
      </p:sp>
      <p:cxnSp>
        <p:nvCxnSpPr>
          <p:cNvPr id="18" name="Straight Connector 17"/>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762000"/>
            <a:ext cx="9144000" cy="5940088"/>
          </a:xfrm>
          <a:prstGeom prst="rect">
            <a:avLst/>
          </a:prstGeom>
          <a:noFill/>
        </p:spPr>
        <p:txBody>
          <a:bodyPr wrap="square" rtlCol="0">
            <a:spAutoFit/>
          </a:bodyPr>
          <a:lstStyle/>
          <a:p>
            <a:pPr marL="342900" indent="-342900">
              <a:buFont typeface="Arial" charset="0"/>
              <a:buChar char="•"/>
            </a:pPr>
            <a:r>
              <a:rPr lang="en-US"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天堂</a:t>
            </a:r>
            <a:r>
              <a:rPr lang="en-US"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这词在新约中出现了</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276</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次。</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The word “heaven” is found 276 times in the New Testament</a:t>
            </a: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希伯来语</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天堂</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意为伊甸园般的</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园子</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或 </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花园</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The Hebrew word for paradise means a “park” or “garden” like Eden</a:t>
            </a: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旧约中的圣徒死后等在此处</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                    等候耶稣的死亡赎他们的罪。</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O.T. saints awaited Jesus’ death to atone for their sins</a:t>
            </a: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 可看见并与那些受折磨的人交谈。 </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Can see and talk to those in torments</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a:p>
            <a:pPr marL="342900" indent="-342900">
              <a:buFont typeface="Arial" charset="0"/>
              <a:buChar char="•"/>
            </a:pP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如今不再是一个等候之所。</a:t>
            </a:r>
            <a:endParaRPr lang="en-US" sz="40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No longer in the waiting place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3810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3810000" y="0"/>
            <a:ext cx="533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cxnSp>
        <p:nvCxnSpPr>
          <p:cNvPr id="8" name="Straight Connector 7"/>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762000"/>
            <a:ext cx="9144000" cy="5724644"/>
          </a:xfrm>
          <a:prstGeom prst="rect">
            <a:avLst/>
          </a:prstGeom>
          <a:noFill/>
        </p:spPr>
        <p:txBody>
          <a:bodyPr wrap="square" rtlCol="0">
            <a:spAutoFit/>
          </a:bodyPr>
          <a:lstStyle/>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林前</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2:9: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神为爱他的人所预备的</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是眼睛未曾看见</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耳朵未曾听见</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人心也未曾想到的</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1 Cor. 2:9 “</a:t>
            </a:r>
            <a:r>
              <a:rPr lang="en-US" sz="2000" b="1" dirty="0" smtClean="0">
                <a:solidFill>
                  <a:schemeClr val="bg1"/>
                </a:solidFill>
                <a:latin typeface="Arial Narrow" pitchFamily="34" charset="0"/>
              </a:rPr>
              <a:t>no human mind has conceived - </a:t>
            </a:r>
            <a:r>
              <a:rPr lang="en-US" sz="2000" b="1" dirty="0" smtClean="0">
                <a:solidFill>
                  <a:schemeClr val="bg1"/>
                </a:solidFill>
              </a:rPr>
              <a:t> the things God has prepared for those who love him—</a:t>
            </a:r>
            <a:r>
              <a:rPr lang="en-US" sz="2000" b="1" dirty="0" smtClean="0">
                <a:solidFill>
                  <a:schemeClr val="bg1"/>
                </a:solidFill>
                <a:latin typeface="Arial Narrow" pitchFamily="34" charset="0"/>
              </a:rPr>
              <a:t>”</a:t>
            </a:r>
          </a:p>
          <a:p>
            <a:pPr marL="342900" lvl="1" indent="-342900"/>
            <a:endParaRPr lang="en-US" sz="800" b="1" dirty="0" smtClean="0">
              <a:solidFill>
                <a:schemeClr val="bg1"/>
              </a:solidFill>
              <a:effectLst>
                <a:outerShdw blurRad="38100" dist="38100" dir="2700000" algn="tl">
                  <a:srgbClr val="000000">
                    <a:alpha val="43137"/>
                  </a:srgbClr>
                </a:outerShdw>
              </a:effectLst>
            </a:endParaRP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太</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5:12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说天堂是一个接受赏赐的地方。</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Matt. 5:12 says Heaven is a place of rewards</a:t>
            </a:r>
          </a:p>
          <a:p>
            <a:pPr marL="342900" lvl="1" indent="-342900" algn="just"/>
            <a:endParaRPr lang="en-US" sz="800" b="1" dirty="0" smtClean="0">
              <a:solidFill>
                <a:schemeClr val="bg1"/>
              </a:solidFill>
              <a:effectLst>
                <a:outerShdw blurRad="38100" dist="38100" dir="2700000" algn="tl">
                  <a:srgbClr val="000000">
                    <a:alpha val="43137"/>
                  </a:srgbClr>
                </a:outerShdw>
              </a:effectLst>
            </a:endParaRPr>
          </a:p>
          <a:p>
            <a:pPr marL="342900" indent="-342900">
              <a:buFont typeface="Arial" charset="0"/>
              <a:buChar char="•"/>
            </a:pPr>
            <a:r>
              <a:rPr lang="en-US" altLang="zh-CN" sz="35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5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500" b="1" dirty="0" smtClean="0">
                <a:solidFill>
                  <a:srgbClr val="FFC000"/>
                </a:solidFill>
                <a:effectLst>
                  <a:outerShdw blurRad="38100" dist="38100" dir="2700000" algn="tl">
                    <a:srgbClr val="000000">
                      <a:alpha val="43137"/>
                    </a:srgbClr>
                  </a:outerShdw>
                </a:effectLst>
                <a:latin typeface="Arial Narrow" pitchFamily="34" charset="0"/>
              </a:rPr>
              <a:t>4</a:t>
            </a:r>
            <a:r>
              <a:rPr lang="zh-CN" altLang="en-US" sz="3500" b="1" dirty="0" smtClean="0">
                <a:solidFill>
                  <a:srgbClr val="FFC000"/>
                </a:solidFill>
                <a:effectLst>
                  <a:outerShdw blurRad="38100" dist="38100" dir="2700000" algn="tl">
                    <a:srgbClr val="000000">
                      <a:alpha val="43137"/>
                    </a:srgbClr>
                  </a:outerShdw>
                </a:effectLst>
                <a:latin typeface="Arial Narrow" pitchFamily="34" charset="0"/>
              </a:rPr>
              <a:t>章说天堂是一个神永远接受敬拜的地方。</a:t>
            </a:r>
            <a:endParaRPr lang="en-US" sz="35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Rev. 4 says Heaven is a place where God is eternally worshipped</a:t>
            </a:r>
          </a:p>
          <a:p>
            <a:pPr marL="342900" lvl="1" indent="-342900" algn="just"/>
            <a:endParaRPr lang="en-US" sz="800" b="1" dirty="0" smtClean="0">
              <a:solidFill>
                <a:schemeClr val="bg1"/>
              </a:solidFill>
              <a:effectLst>
                <a:outerShdw blurRad="38100" dist="38100" dir="2700000" algn="tl">
                  <a:srgbClr val="000000">
                    <a:alpha val="43137"/>
                  </a:srgbClr>
                </a:outerShdw>
              </a:effectLst>
            </a:endParaRPr>
          </a:p>
          <a:p>
            <a:pPr marL="342900" indent="-342900">
              <a:buFont typeface="Arial" charset="0"/>
              <a:buChar char="•"/>
            </a:pP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不尽的喜乐 </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犹大书</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1)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Exceeding Joy (Jude 1)  </a:t>
            </a:r>
          </a:p>
          <a:p>
            <a:pPr marL="342900" lvl="1" indent="-342900" algn="just"/>
            <a:endParaRPr lang="en-US" sz="800" b="1" dirty="0" smtClean="0">
              <a:solidFill>
                <a:schemeClr val="bg1"/>
              </a:solidFill>
              <a:effectLst>
                <a:outerShdw blurRad="38100" dist="38100" dir="2700000" algn="tl">
                  <a:srgbClr val="000000">
                    <a:alpha val="43137"/>
                  </a:srgbClr>
                </a:outerShdw>
              </a:effectLst>
            </a:endParaRPr>
          </a:p>
          <a:p>
            <a:pPr marL="342900" indent="-342900">
              <a:buFont typeface="Arial" charset="0"/>
              <a:buChar char="•"/>
            </a:pPr>
            <a:r>
              <a:rPr lang="en-US" altLang="zh-CN" sz="35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500" b="1" dirty="0" smtClean="0">
                <a:solidFill>
                  <a:srgbClr val="FFC000"/>
                </a:solidFill>
                <a:effectLst>
                  <a:outerShdw blurRad="38100" dist="38100" dir="2700000" algn="tl">
                    <a:srgbClr val="000000">
                      <a:alpha val="43137"/>
                    </a:srgbClr>
                  </a:outerShdw>
                </a:effectLst>
                <a:latin typeface="Arial Narrow" pitchFamily="34" charset="0"/>
              </a:rPr>
              <a:t>路加福音</a:t>
            </a:r>
            <a:r>
              <a:rPr lang="en-US" altLang="zh-CN" sz="3500" b="1" dirty="0" smtClean="0">
                <a:solidFill>
                  <a:srgbClr val="FFC000"/>
                </a:solidFill>
                <a:effectLst>
                  <a:outerShdw blurRad="38100" dist="38100" dir="2700000" algn="tl">
                    <a:srgbClr val="000000">
                      <a:alpha val="43137"/>
                    </a:srgbClr>
                  </a:outerShdw>
                </a:effectLst>
                <a:latin typeface="Arial Narrow" pitchFamily="34" charset="0"/>
              </a:rPr>
              <a:t>10</a:t>
            </a:r>
            <a:r>
              <a:rPr lang="zh-CN" altLang="en-US" sz="3500" b="1" dirty="0" smtClean="0">
                <a:solidFill>
                  <a:srgbClr val="FFC000"/>
                </a:solidFill>
                <a:effectLst>
                  <a:outerShdw blurRad="38100" dist="38100" dir="2700000" algn="tl">
                    <a:srgbClr val="000000">
                      <a:alpha val="43137"/>
                    </a:srgbClr>
                  </a:outerShdw>
                </a:effectLst>
                <a:latin typeface="Arial Narrow" pitchFamily="34" charset="0"/>
              </a:rPr>
              <a:t>章说我们的名字</a:t>
            </a:r>
            <a:r>
              <a:rPr lang="zh-CN" altLang="en-US" sz="3500" b="1" u="sng" dirty="0" smtClean="0">
                <a:solidFill>
                  <a:srgbClr val="FFC000"/>
                </a:solidFill>
                <a:effectLst>
                  <a:outerShdw blurRad="38100" dist="38100" dir="2700000" algn="tl">
                    <a:srgbClr val="000000">
                      <a:alpha val="43137"/>
                    </a:srgbClr>
                  </a:outerShdw>
                </a:effectLst>
                <a:latin typeface="Arial Narrow" pitchFamily="34" charset="0"/>
              </a:rPr>
              <a:t>已经</a:t>
            </a:r>
            <a:r>
              <a:rPr lang="zh-CN" altLang="en-US" sz="3500" b="1" dirty="0" smtClean="0">
                <a:solidFill>
                  <a:srgbClr val="FFC000"/>
                </a:solidFill>
                <a:effectLst>
                  <a:outerShdw blurRad="38100" dist="38100" dir="2700000" algn="tl">
                    <a:srgbClr val="000000">
                      <a:alpha val="43137"/>
                    </a:srgbClr>
                  </a:outerShdw>
                </a:effectLst>
                <a:latin typeface="Arial Narrow" pitchFamily="34" charset="0"/>
              </a:rPr>
              <a:t>写在那儿了。</a:t>
            </a:r>
            <a:endParaRPr lang="en-US" sz="35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Luke 10 says our names are ALREADY written there</a:t>
            </a:r>
            <a:endParaRPr lang="en-US" sz="2000" b="1" dirty="0" smtClean="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3810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天堂</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(Heaven)</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3810000" y="0"/>
            <a:ext cx="533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5400" b="1" dirty="0" smtClean="0">
                <a:ln>
                  <a:solidFill>
                    <a:schemeClr val="tx2">
                      <a:lumMod val="50000"/>
                    </a:schemeClr>
                  </a:solidFill>
                </a:ln>
                <a:effectLst>
                  <a:outerShdw blurRad="38100" dist="38100" dir="2700000" algn="tl">
                    <a:srgbClr val="000000">
                      <a:alpha val="43137"/>
                    </a:srgbClr>
                  </a:outerShdw>
                </a:effectLst>
              </a:rPr>
              <a:t>千禧年</a:t>
            </a:r>
            <a:r>
              <a:rPr lang="en-US" sz="5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(MILLINEUM)</a:t>
            </a:r>
            <a:endParaRPr lang="en-US" sz="2400" b="1" dirty="0">
              <a:effectLst>
                <a:outerShdw blurRad="38100" dist="38100" dir="2700000" algn="tl">
                  <a:srgbClr val="000000">
                    <a:alpha val="43137"/>
                  </a:srgbClr>
                </a:outerShdw>
              </a:effectLst>
            </a:endParaRPr>
          </a:p>
        </p:txBody>
      </p:sp>
      <p:cxnSp>
        <p:nvCxnSpPr>
          <p:cNvPr id="8" name="Straight Connector 7"/>
          <p:cNvCxnSpPr/>
          <p:nvPr/>
        </p:nvCxnSpPr>
        <p:spPr>
          <a:xfrm>
            <a:off x="0" y="762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990600"/>
            <a:ext cx="9144000" cy="5262979"/>
          </a:xfrm>
          <a:prstGeom prst="rect">
            <a:avLst/>
          </a:prstGeom>
          <a:noFill/>
        </p:spPr>
        <p:txBody>
          <a:bodyPr wrap="square" rtlCol="0">
            <a:spAutoFit/>
          </a:bodyPr>
          <a:lstStyle/>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耶稣将在地上的耶路撒冷作王</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耶</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3;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撒</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14)</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Jesus will reign on earth from Jerusalem (Jer. 3; Zech 14)</a:t>
            </a: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这将是丰盛的世代</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（拉</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34;</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赛</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35</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It will be a time of abundance (</a:t>
            </a:r>
            <a:r>
              <a:rPr lang="en-US" sz="2000" b="1" dirty="0" err="1" smtClean="0">
                <a:solidFill>
                  <a:schemeClr val="bg1"/>
                </a:solidFill>
                <a:effectLst>
                  <a:outerShdw blurRad="38100" dist="38100" dir="2700000" algn="tl">
                    <a:srgbClr val="000000">
                      <a:alpha val="43137"/>
                    </a:srgbClr>
                  </a:outerShdw>
                </a:effectLst>
              </a:rPr>
              <a:t>Ez</a:t>
            </a:r>
            <a:r>
              <a:rPr lang="en-US" sz="2000" b="1" dirty="0" smtClean="0">
                <a:solidFill>
                  <a:schemeClr val="bg1"/>
                </a:solidFill>
                <a:effectLst>
                  <a:outerShdw blurRad="38100" dist="38100" dir="2700000" algn="tl">
                    <a:srgbClr val="000000">
                      <a:alpha val="43137"/>
                    </a:srgbClr>
                  </a:outerShdw>
                </a:effectLst>
              </a:rPr>
              <a:t> 34; Is 35)</a:t>
            </a: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撒旦将会被绑在无底坑里</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20</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Satan will be bound in a bottomless pit (Rev 20)</a:t>
            </a: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所有的动物都驯服并吃草</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赛</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11)  </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latin typeface="Arial Narrow" pitchFamily="34" charset="0"/>
              </a:rPr>
              <a:t>All animals will be tamed and vegetarian (Is 11) </a:t>
            </a: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地上将充满了耶和华的知识</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赛</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11)</a:t>
            </a:r>
            <a:r>
              <a:rPr lang="en-US" sz="3600" b="1" dirty="0" smtClean="0">
                <a:solidFill>
                  <a:srgbClr val="FFC000"/>
                </a:solidFill>
                <a:effectLst>
                  <a:outerShdw blurRad="38100" dist="38100" dir="2700000" algn="tl">
                    <a:srgbClr val="000000">
                      <a:alpha val="43137"/>
                    </a:srgbClr>
                  </a:outerShdw>
                </a:effectLst>
                <a:latin typeface="Arial Narrow" pitchFamily="34" charset="0"/>
              </a:rPr>
              <a:t> </a:t>
            </a: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The earth will be filled with the knowledge of the Lord ((s 11)</a:t>
            </a:r>
          </a:p>
          <a:p>
            <a:pPr marL="342900" indent="-342900">
              <a:buFont typeface="Arial" charset="0"/>
              <a:buChar char="•"/>
            </a:pP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基督的跟随者将与祂一同做王</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FFC000"/>
                </a:solidFill>
                <a:effectLst>
                  <a:outerShdw blurRad="38100" dist="38100" dir="2700000" algn="tl">
                    <a:srgbClr val="000000">
                      <a:alpha val="43137"/>
                    </a:srgbClr>
                  </a:outerShdw>
                </a:effectLst>
                <a:latin typeface="Arial Narrow" pitchFamily="34" charset="0"/>
              </a:rPr>
              <a:t>启</a:t>
            </a:r>
            <a:r>
              <a:rPr lang="en-US" altLang="zh-CN" sz="3600" b="1" dirty="0" smtClean="0">
                <a:solidFill>
                  <a:srgbClr val="FFC000"/>
                </a:solidFill>
                <a:effectLst>
                  <a:outerShdw blurRad="38100" dist="38100" dir="2700000" algn="tl">
                    <a:srgbClr val="000000">
                      <a:alpha val="43137"/>
                    </a:srgbClr>
                  </a:outerShdw>
                </a:effectLst>
                <a:latin typeface="Arial Narrow" pitchFamily="34" charset="0"/>
              </a:rPr>
              <a:t>20)</a:t>
            </a:r>
            <a:endParaRPr lang="en-US" sz="3600" b="1" dirty="0" smtClean="0">
              <a:solidFill>
                <a:srgbClr val="FFC000"/>
              </a:solidFill>
              <a:effectLst>
                <a:outerShdw blurRad="38100" dist="38100" dir="2700000" algn="tl">
                  <a:srgbClr val="000000">
                    <a:alpha val="43137"/>
                  </a:srgbClr>
                </a:outerShdw>
              </a:effectLst>
              <a:latin typeface="Arial Narrow" pitchFamily="34" charset="0"/>
            </a:endParaRPr>
          </a:p>
          <a:p>
            <a:pPr marL="342900" lvl="1" indent="-342900" algn="just">
              <a:buFont typeface="Arial" pitchFamily="34" charset="0"/>
              <a:buChar char="•"/>
            </a:pPr>
            <a:r>
              <a:rPr lang="en-US" sz="2000" b="1" dirty="0" smtClean="0">
                <a:solidFill>
                  <a:schemeClr val="bg1"/>
                </a:solidFill>
                <a:effectLst>
                  <a:outerShdw blurRad="38100" dist="38100" dir="2700000" algn="tl">
                    <a:srgbClr val="000000">
                      <a:alpha val="43137"/>
                    </a:srgbClr>
                  </a:outerShdw>
                </a:effectLst>
              </a:rPr>
              <a:t>Christ’s followers will reign with Him (Rev 20)</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6649</TotalTime>
  <Words>3407</Words>
  <Application>Microsoft Office PowerPoint</Application>
  <PresentationFormat>On-screen Show (4:3)</PresentationFormat>
  <Paragraphs>242</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天堂和地狱 （二）</vt:lpstr>
      <vt:lpstr>“慕心小组”主题圣经课程</vt:lpstr>
      <vt:lpstr>天堂和地狱是什么样子?</vt:lpstr>
      <vt:lpstr>Slide 4</vt:lpstr>
      <vt:lpstr>Slide 5</vt:lpstr>
      <vt:lpstr>Slide 6</vt:lpstr>
      <vt:lpstr>Slide 7</vt:lpstr>
      <vt:lpstr>Slide 8</vt:lpstr>
      <vt:lpstr>Slide 9</vt:lpstr>
      <vt:lpstr>Slide 10</vt:lpstr>
      <vt:lpstr>Slide 11</vt:lpstr>
      <vt:lpstr>谁去天堂,谁去地狱？</vt:lpstr>
      <vt:lpstr>Slide 13</vt:lpstr>
      <vt:lpstr>关于天堂和地狱的常见问题</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Shulan</cp:lastModifiedBy>
  <cp:revision>437</cp:revision>
  <dcterms:created xsi:type="dcterms:W3CDTF">2009-01-28T03:58:41Z</dcterms:created>
  <dcterms:modified xsi:type="dcterms:W3CDTF">2019-02-15T17:45:00Z</dcterms:modified>
</cp:coreProperties>
</file>