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91" r:id="rId2"/>
    <p:sldId id="492" r:id="rId3"/>
    <p:sldId id="519" r:id="rId4"/>
    <p:sldId id="522" r:id="rId5"/>
    <p:sldId id="523" r:id="rId6"/>
    <p:sldId id="572" r:id="rId7"/>
    <p:sldId id="534" r:id="rId8"/>
    <p:sldId id="527" r:id="rId9"/>
    <p:sldId id="574" r:id="rId10"/>
    <p:sldId id="530" r:id="rId11"/>
    <p:sldId id="578" r:id="rId12"/>
    <p:sldId id="532" r:id="rId13"/>
    <p:sldId id="535" r:id="rId14"/>
    <p:sldId id="536" r:id="rId15"/>
    <p:sldId id="537" r:id="rId16"/>
    <p:sldId id="579" r:id="rId17"/>
    <p:sldId id="571" r:id="rId18"/>
    <p:sldId id="49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B3B"/>
    <a:srgbClr val="0000FF"/>
    <a:srgbClr val="FF9966"/>
    <a:srgbClr val="FCD5B5"/>
    <a:srgbClr val="800000"/>
    <a:srgbClr val="00FF00"/>
    <a:srgbClr val="FDDC17"/>
    <a:srgbClr val="F024C4"/>
    <a:srgbClr val="F58B9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94660"/>
  </p:normalViewPr>
  <p:slideViewPr>
    <p:cSldViewPr>
      <p:cViewPr varScale="1">
        <p:scale>
          <a:sx n="70" d="100"/>
          <a:sy n="70" d="100"/>
        </p:scale>
        <p:origin x="-1308" y="-4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88294-B7CC-4FAB-A2BE-3A01487342BC}" type="doc">
      <dgm:prSet loTypeId="urn:microsoft.com/office/officeart/2005/8/layout/arrow4" loCatId="process" qsTypeId="urn:microsoft.com/office/officeart/2005/8/quickstyle/3d2" qsCatId="3D" csTypeId="urn:microsoft.com/office/officeart/2005/8/colors/colorful1" csCatId="colorful" phldr="1"/>
      <dgm:spPr/>
      <dgm:t>
        <a:bodyPr/>
        <a:lstStyle/>
        <a:p>
          <a:endParaRPr lang="en-US"/>
        </a:p>
      </dgm:t>
    </dgm:pt>
    <dgm:pt modelId="{6740AED1-C7A2-47A4-BE5D-7330BEBF2143}">
      <dgm:prSet phldrT="[Text]" custT="1"/>
      <dgm:spPr/>
      <dgm:t>
        <a:bodyPr/>
        <a:lstStyle/>
        <a:p>
          <a:r>
            <a:rPr lang="zh-CN" altLang="en-US" sz="9600" b="1" cap="all" spc="0" dirty="0" smtClean="0">
              <a:ln w="9000" cmpd="sng">
                <a:solidFill>
                  <a:schemeClr val="tx1"/>
                </a:solidFill>
                <a:prstDash val="solid"/>
              </a:ln>
              <a:solidFill>
                <a:schemeClr val="accent3">
                  <a:lumMod val="50000"/>
                </a:schemeClr>
              </a:solidFill>
              <a:effectLst>
                <a:outerShdw blurRad="38100" dist="38100" dir="2700000" algn="tl">
                  <a:srgbClr val="000000">
                    <a:alpha val="43137"/>
                  </a:srgbClr>
                </a:outerShdw>
                <a:reflection blurRad="12700" stA="28000" endPos="45000" dist="1000" dir="5400000" sy="-100000" algn="bl" rotWithShape="0"/>
              </a:effectLst>
            </a:rPr>
            <a:t>天堂</a:t>
          </a:r>
          <a:r>
            <a:rPr lang="en-US" sz="9600" b="1" cap="all" spc="0" dirty="0" smtClean="0">
              <a:ln w="9000" cmpd="sng">
                <a:solidFill>
                  <a:schemeClr val="tx1"/>
                </a:solidFill>
                <a:prstDash val="solid"/>
              </a:ln>
              <a:solidFill>
                <a:schemeClr val="accent3">
                  <a:lumMod val="50000"/>
                </a:schemeClr>
              </a:solidFill>
              <a:effectLst>
                <a:outerShdw blurRad="38100" dist="38100" dir="2700000" algn="tl">
                  <a:srgbClr val="000000">
                    <a:alpha val="43137"/>
                  </a:srgbClr>
                </a:outerShdw>
                <a:reflection blurRad="12700" stA="28000" endPos="45000" dist="1000" dir="5400000" sy="-100000" algn="bl" rotWithShape="0"/>
              </a:effectLst>
            </a:rPr>
            <a:t> </a:t>
          </a:r>
          <a:r>
            <a:rPr lang="en-US" sz="4000" b="1" cap="all" spc="0" dirty="0" smtClean="0">
              <a:ln w="9000" cmpd="sng">
                <a:solidFill>
                  <a:schemeClr val="accent4">
                    <a:shade val="50000"/>
                    <a:satMod val="120000"/>
                  </a:schemeClr>
                </a:solidFill>
                <a:prstDash val="solid"/>
              </a:ln>
              <a:solidFill>
                <a:schemeClr val="accent3">
                  <a:lumMod val="50000"/>
                </a:schemeClr>
              </a:solidFill>
              <a:effectLst>
                <a:reflection blurRad="12700" stA="28000" endPos="45000" dist="1000" dir="5400000" sy="-100000" algn="bl" rotWithShape="0"/>
              </a:effectLst>
            </a:rPr>
            <a:t>(Heaven)</a:t>
          </a:r>
          <a:endParaRPr lang="en-US" sz="4000" b="1" cap="all" spc="0" dirty="0">
            <a:ln w="9000" cmpd="sng">
              <a:solidFill>
                <a:schemeClr val="accent4">
                  <a:shade val="50000"/>
                  <a:satMod val="120000"/>
                </a:schemeClr>
              </a:solidFill>
              <a:prstDash val="solid"/>
            </a:ln>
            <a:solidFill>
              <a:schemeClr val="accent3">
                <a:lumMod val="50000"/>
              </a:schemeClr>
            </a:solidFill>
            <a:effectLst>
              <a:reflection blurRad="12700" stA="28000" endPos="45000" dist="1000" dir="5400000" sy="-100000" algn="bl" rotWithShape="0"/>
            </a:effectLst>
          </a:endParaRPr>
        </a:p>
      </dgm:t>
    </dgm:pt>
    <dgm:pt modelId="{315005D9-51E0-48D1-A5EF-DDECD3A96F96}" type="parTrans" cxnId="{23086E10-CEE5-48F7-A062-B6F0881125FE}">
      <dgm:prSet/>
      <dgm:spPr/>
      <dgm:t>
        <a:bodyPr/>
        <a:lstStyle/>
        <a:p>
          <a:endParaRPr lang="en-US"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25C6A1A0-8C76-4ADF-8AF0-CCA1E6974C80}" type="sibTrans" cxnId="{23086E10-CEE5-48F7-A062-B6F0881125FE}">
      <dgm:prSet/>
      <dgm:spPr/>
      <dgm:t>
        <a:bodyPr/>
        <a:lstStyle/>
        <a:p>
          <a:endParaRPr lang="en-US"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7214F4C3-D85E-445F-A1E8-AF8EC2C7E07A}">
      <dgm:prSet phldrT="[Text]" custT="1"/>
      <dgm:spPr/>
      <dgm:t>
        <a:bodyPr/>
        <a:lstStyle/>
        <a:p>
          <a:r>
            <a:rPr lang="zh-CN" altLang="en-US" sz="9600" b="1" cap="all" spc="0" dirty="0" smtClean="0">
              <a:ln w="9000" cmpd="sng">
                <a:solidFill>
                  <a:schemeClr val="tx1"/>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rPr>
            <a:t>地狱</a:t>
          </a:r>
          <a:r>
            <a:rPr lang="en-US" sz="9600" b="1" cap="all" spc="0" dirty="0" smtClean="0">
              <a:ln w="9000" cmpd="sng">
                <a:solidFill>
                  <a:schemeClr val="tx1"/>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rPr>
            <a:t> </a:t>
          </a:r>
          <a:r>
            <a:rPr lang="en-US" sz="40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(Hell)</a:t>
          </a:r>
          <a:endParaRPr lang="en-US" sz="40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dgm:t>
    </dgm:pt>
    <dgm:pt modelId="{27C2A9E1-2FDA-4D29-BE03-2E39E65600ED}" type="parTrans" cxnId="{94EB9CC5-829F-4344-B605-777632D19830}">
      <dgm:prSet/>
      <dgm:spPr/>
      <dgm:t>
        <a:bodyPr/>
        <a:lstStyle/>
        <a:p>
          <a:endParaRPr lang="en-US"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120798CA-5488-4B87-8818-828373B79123}" type="sibTrans" cxnId="{94EB9CC5-829F-4344-B605-777632D19830}">
      <dgm:prSet/>
      <dgm:spPr/>
      <dgm:t>
        <a:bodyPr/>
        <a:lstStyle/>
        <a:p>
          <a:endParaRPr lang="en-US"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93FEC897-F268-4A0D-B74B-9BA50CCE2B7B}" type="pres">
      <dgm:prSet presAssocID="{6C688294-B7CC-4FAB-A2BE-3A01487342BC}" presName="compositeShape" presStyleCnt="0">
        <dgm:presLayoutVars>
          <dgm:chMax val="2"/>
          <dgm:dir/>
          <dgm:resizeHandles val="exact"/>
        </dgm:presLayoutVars>
      </dgm:prSet>
      <dgm:spPr/>
      <dgm:t>
        <a:bodyPr/>
        <a:lstStyle/>
        <a:p>
          <a:endParaRPr lang="en-US"/>
        </a:p>
      </dgm:t>
    </dgm:pt>
    <dgm:pt modelId="{CF227458-F50F-425A-B77D-24922F09A216}" type="pres">
      <dgm:prSet presAssocID="{6740AED1-C7A2-47A4-BE5D-7330BEBF2143}" presName="upArrow" presStyleLbl="node1" presStyleIdx="0" presStyleCnt="2" custLinFactNeighborX="32662" custLinFactNeighborY="17488">
        <dgm:style>
          <a:lnRef idx="0">
            <a:schemeClr val="accent3"/>
          </a:lnRef>
          <a:fillRef idx="3">
            <a:schemeClr val="accent3"/>
          </a:fillRef>
          <a:effectRef idx="3">
            <a:schemeClr val="accent3"/>
          </a:effectRef>
          <a:fontRef idx="minor">
            <a:schemeClr val="lt1"/>
          </a:fontRef>
        </dgm:style>
      </dgm:prSet>
      <dgm:spPr/>
    </dgm:pt>
    <dgm:pt modelId="{C9B0E0E6-FCBB-4BAB-9181-63380297936C}" type="pres">
      <dgm:prSet presAssocID="{6740AED1-C7A2-47A4-BE5D-7330BEBF2143}" presName="upArrowText" presStyleLbl="revTx" presStyleIdx="0" presStyleCnt="2" custLinFactNeighborX="17777" custLinFactNeighborY="23357">
        <dgm:presLayoutVars>
          <dgm:chMax val="0"/>
          <dgm:bulletEnabled val="1"/>
        </dgm:presLayoutVars>
      </dgm:prSet>
      <dgm:spPr/>
      <dgm:t>
        <a:bodyPr/>
        <a:lstStyle/>
        <a:p>
          <a:endParaRPr lang="en-US"/>
        </a:p>
      </dgm:t>
    </dgm:pt>
    <dgm:pt modelId="{AD01A4CF-7E58-4D2E-9F9E-176D55AB40B3}" type="pres">
      <dgm:prSet presAssocID="{7214F4C3-D85E-445F-A1E8-AF8EC2C7E07A}" presName="downArrow" presStyleLbl="node1" presStyleIdx="1" presStyleCnt="2" custLinFactNeighborX="2662" custLinFactNeighborY="8920">
        <dgm:style>
          <a:lnRef idx="0">
            <a:schemeClr val="accent2"/>
          </a:lnRef>
          <a:fillRef idx="3">
            <a:schemeClr val="accent2"/>
          </a:fillRef>
          <a:effectRef idx="3">
            <a:schemeClr val="accent2"/>
          </a:effectRef>
          <a:fontRef idx="minor">
            <a:schemeClr val="lt1"/>
          </a:fontRef>
        </dgm:style>
      </dgm:prSet>
      <dgm:spPr/>
    </dgm:pt>
    <dgm:pt modelId="{C9314C2C-19E9-4A43-BBE2-731636055468}" type="pres">
      <dgm:prSet presAssocID="{7214F4C3-D85E-445F-A1E8-AF8EC2C7E07A}" presName="downArrowText" presStyleLbl="revTx" presStyleIdx="1" presStyleCnt="2" custScaleX="91071" custScaleY="129108" custLinFactNeighborX="10812" custLinFactNeighborY="20423">
        <dgm:presLayoutVars>
          <dgm:chMax val="0"/>
          <dgm:bulletEnabled val="1"/>
        </dgm:presLayoutVars>
      </dgm:prSet>
      <dgm:spPr/>
      <dgm:t>
        <a:bodyPr/>
        <a:lstStyle/>
        <a:p>
          <a:endParaRPr lang="en-US"/>
        </a:p>
      </dgm:t>
    </dgm:pt>
  </dgm:ptLst>
  <dgm:cxnLst>
    <dgm:cxn modelId="{BB7C8E3A-36AB-44AE-9963-1990D3DBC2C6}" type="presOf" srcId="{6C688294-B7CC-4FAB-A2BE-3A01487342BC}" destId="{93FEC897-F268-4A0D-B74B-9BA50CCE2B7B}" srcOrd="0" destOrd="0" presId="urn:microsoft.com/office/officeart/2005/8/layout/arrow4"/>
    <dgm:cxn modelId="{ED11A1C1-3791-47E4-AA3A-0059DBAA8083}" type="presOf" srcId="{7214F4C3-D85E-445F-A1E8-AF8EC2C7E07A}" destId="{C9314C2C-19E9-4A43-BBE2-731636055468}" srcOrd="0" destOrd="0" presId="urn:microsoft.com/office/officeart/2005/8/layout/arrow4"/>
    <dgm:cxn modelId="{23086E10-CEE5-48F7-A062-B6F0881125FE}" srcId="{6C688294-B7CC-4FAB-A2BE-3A01487342BC}" destId="{6740AED1-C7A2-47A4-BE5D-7330BEBF2143}" srcOrd="0" destOrd="0" parTransId="{315005D9-51E0-48D1-A5EF-DDECD3A96F96}" sibTransId="{25C6A1A0-8C76-4ADF-8AF0-CCA1E6974C80}"/>
    <dgm:cxn modelId="{94EB9CC5-829F-4344-B605-777632D19830}" srcId="{6C688294-B7CC-4FAB-A2BE-3A01487342BC}" destId="{7214F4C3-D85E-445F-A1E8-AF8EC2C7E07A}" srcOrd="1" destOrd="0" parTransId="{27C2A9E1-2FDA-4D29-BE03-2E39E65600ED}" sibTransId="{120798CA-5488-4B87-8818-828373B79123}"/>
    <dgm:cxn modelId="{1D60A6DC-493C-450E-B971-753344EC103B}" type="presOf" srcId="{6740AED1-C7A2-47A4-BE5D-7330BEBF2143}" destId="{C9B0E0E6-FCBB-4BAB-9181-63380297936C}" srcOrd="0" destOrd="0" presId="urn:microsoft.com/office/officeart/2005/8/layout/arrow4"/>
    <dgm:cxn modelId="{3A764A23-D5EF-4AE0-86D9-C39607F9BD82}" type="presParOf" srcId="{93FEC897-F268-4A0D-B74B-9BA50CCE2B7B}" destId="{CF227458-F50F-425A-B77D-24922F09A216}" srcOrd="0" destOrd="0" presId="urn:microsoft.com/office/officeart/2005/8/layout/arrow4"/>
    <dgm:cxn modelId="{C733E790-1F3C-4759-808B-71AF5DA2D72E}" type="presParOf" srcId="{93FEC897-F268-4A0D-B74B-9BA50CCE2B7B}" destId="{C9B0E0E6-FCBB-4BAB-9181-63380297936C}" srcOrd="1" destOrd="0" presId="urn:microsoft.com/office/officeart/2005/8/layout/arrow4"/>
    <dgm:cxn modelId="{652154DF-3F59-4157-9D03-3B590378789D}" type="presParOf" srcId="{93FEC897-F268-4A0D-B74B-9BA50CCE2B7B}" destId="{AD01A4CF-7E58-4D2E-9F9E-176D55AB40B3}" srcOrd="2" destOrd="0" presId="urn:microsoft.com/office/officeart/2005/8/layout/arrow4"/>
    <dgm:cxn modelId="{ACE5F203-2AE8-4B90-B38B-896BD52E656F}" type="presParOf" srcId="{93FEC897-F268-4A0D-B74B-9BA50CCE2B7B}" destId="{C9314C2C-19E9-4A43-BBE2-731636055468}" srcOrd="3" destOrd="0" presId="urn:microsoft.com/office/officeart/2005/8/layout/arrow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227458-F50F-425A-B77D-24922F09A216}">
      <dsp:nvSpPr>
        <dsp:cNvPr id="0" name=""/>
        <dsp:cNvSpPr/>
      </dsp:nvSpPr>
      <dsp:spPr>
        <a:xfrm>
          <a:off x="1104917" y="265169"/>
          <a:ext cx="3017520" cy="2596896"/>
        </a:xfrm>
        <a:prstGeom prst="upArrow">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sp>
    <dsp:sp modelId="{C9B0E0E6-FCBB-4BAB-9181-63380297936C}">
      <dsp:nvSpPr>
        <dsp:cNvPr id="0" name=""/>
        <dsp:cNvSpPr/>
      </dsp:nvSpPr>
      <dsp:spPr>
        <a:xfrm>
          <a:off x="4023360" y="417580"/>
          <a:ext cx="5120640" cy="2596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52" tIns="0" rIns="682752" bIns="682752" numCol="1" spcCol="1270" anchor="ctr" anchorCtr="0">
          <a:noAutofit/>
        </a:bodyPr>
        <a:lstStyle/>
        <a:p>
          <a:pPr lvl="0" algn="l" defTabSz="4267200">
            <a:lnSpc>
              <a:spcPct val="90000"/>
            </a:lnSpc>
            <a:spcBef>
              <a:spcPct val="0"/>
            </a:spcBef>
            <a:spcAft>
              <a:spcPct val="35000"/>
            </a:spcAft>
          </a:pPr>
          <a:r>
            <a:rPr lang="zh-CN" altLang="en-US" sz="9600" b="1" kern="1200" cap="all" spc="0" dirty="0" smtClean="0">
              <a:ln w="9000" cmpd="sng">
                <a:solidFill>
                  <a:schemeClr val="tx1"/>
                </a:solidFill>
                <a:prstDash val="solid"/>
              </a:ln>
              <a:solidFill>
                <a:schemeClr val="accent3">
                  <a:lumMod val="50000"/>
                </a:schemeClr>
              </a:solidFill>
              <a:effectLst>
                <a:outerShdw blurRad="38100" dist="38100" dir="2700000" algn="tl">
                  <a:srgbClr val="000000">
                    <a:alpha val="43137"/>
                  </a:srgbClr>
                </a:outerShdw>
                <a:reflection blurRad="12700" stA="28000" endPos="45000" dist="1000" dir="5400000" sy="-100000" algn="bl" rotWithShape="0"/>
              </a:effectLst>
            </a:rPr>
            <a:t>天堂</a:t>
          </a:r>
          <a:r>
            <a:rPr lang="en-US" sz="9600" b="1" kern="1200" cap="all" spc="0" dirty="0" smtClean="0">
              <a:ln w="9000" cmpd="sng">
                <a:solidFill>
                  <a:schemeClr val="tx1"/>
                </a:solidFill>
                <a:prstDash val="solid"/>
              </a:ln>
              <a:solidFill>
                <a:schemeClr val="accent3">
                  <a:lumMod val="50000"/>
                </a:schemeClr>
              </a:solidFill>
              <a:effectLst>
                <a:outerShdw blurRad="38100" dist="38100" dir="2700000" algn="tl">
                  <a:srgbClr val="000000">
                    <a:alpha val="43137"/>
                  </a:srgbClr>
                </a:outerShdw>
                <a:reflection blurRad="12700" stA="28000" endPos="45000" dist="1000" dir="5400000" sy="-100000" algn="bl" rotWithShape="0"/>
              </a:effectLst>
            </a:rPr>
            <a:t> </a:t>
          </a:r>
          <a:r>
            <a:rPr lang="en-US" sz="4000" b="1" kern="1200" cap="all" spc="0" dirty="0" smtClean="0">
              <a:ln w="9000" cmpd="sng">
                <a:solidFill>
                  <a:schemeClr val="accent4">
                    <a:shade val="50000"/>
                    <a:satMod val="120000"/>
                  </a:schemeClr>
                </a:solidFill>
                <a:prstDash val="solid"/>
              </a:ln>
              <a:solidFill>
                <a:schemeClr val="accent3">
                  <a:lumMod val="50000"/>
                </a:schemeClr>
              </a:solidFill>
              <a:effectLst>
                <a:reflection blurRad="12700" stA="28000" endPos="45000" dist="1000" dir="5400000" sy="-100000" algn="bl" rotWithShape="0"/>
              </a:effectLst>
            </a:rPr>
            <a:t>(Heaven)</a:t>
          </a:r>
          <a:endParaRPr lang="en-US" sz="4000" b="1" kern="1200" cap="all" spc="0" dirty="0">
            <a:ln w="9000" cmpd="sng">
              <a:solidFill>
                <a:schemeClr val="accent4">
                  <a:shade val="50000"/>
                  <a:satMod val="120000"/>
                </a:schemeClr>
              </a:solidFill>
              <a:prstDash val="solid"/>
            </a:ln>
            <a:solidFill>
              <a:schemeClr val="accent3">
                <a:lumMod val="50000"/>
              </a:schemeClr>
            </a:solidFill>
            <a:effectLst>
              <a:reflection blurRad="12700" stA="28000" endPos="45000" dist="1000" dir="5400000" sy="-100000" algn="bl" rotWithShape="0"/>
            </a:effectLst>
          </a:endParaRPr>
        </a:p>
      </dsp:txBody>
      <dsp:txXfrm>
        <a:off x="4023360" y="417580"/>
        <a:ext cx="5120640" cy="2596896"/>
      </dsp:txXfrm>
    </dsp:sp>
    <dsp:sp modelId="{AD01A4CF-7E58-4D2E-9F9E-176D55AB40B3}">
      <dsp:nvSpPr>
        <dsp:cNvPr id="0" name=""/>
        <dsp:cNvSpPr/>
      </dsp:nvSpPr>
      <dsp:spPr>
        <a:xfrm>
          <a:off x="1104917" y="2813303"/>
          <a:ext cx="3017520" cy="2596896"/>
        </a:xfrm>
        <a:prstGeom prst="downArrow">
          <a:avLst/>
        </a:prstGeom>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lightRig rig="threePt" dir="t">
            <a:rot lat="0" lon="0" rev="7500000"/>
          </a:lightRig>
        </a:scene3d>
        <a:sp3d contourW="1000" prstMaterial="flat">
          <a:bevelT w="95250" h="101600"/>
          <a:contourClr>
            <a:schemeClr val="accent2">
              <a:satMod val="300000"/>
            </a:schemeClr>
          </a:contourClr>
        </a:sp3d>
      </dsp:spPr>
      <dsp:style>
        <a:lnRef idx="0">
          <a:schemeClr val="accent2"/>
        </a:lnRef>
        <a:fillRef idx="3">
          <a:schemeClr val="accent2"/>
        </a:fillRef>
        <a:effectRef idx="3">
          <a:schemeClr val="accent2"/>
        </a:effectRef>
        <a:fontRef idx="minor">
          <a:schemeClr val="lt1"/>
        </a:fontRef>
      </dsp:style>
    </dsp:sp>
    <dsp:sp modelId="{C9314C2C-19E9-4A43-BBE2-731636055468}">
      <dsp:nvSpPr>
        <dsp:cNvPr id="0" name=""/>
        <dsp:cNvSpPr/>
      </dsp:nvSpPr>
      <dsp:spPr>
        <a:xfrm>
          <a:off x="4480581" y="2246375"/>
          <a:ext cx="4663418" cy="33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52" tIns="0" rIns="682752" bIns="682752" numCol="1" spcCol="1270" anchor="ctr" anchorCtr="0">
          <a:noAutofit/>
        </a:bodyPr>
        <a:lstStyle/>
        <a:p>
          <a:pPr lvl="0" algn="l" defTabSz="4267200">
            <a:lnSpc>
              <a:spcPct val="90000"/>
            </a:lnSpc>
            <a:spcBef>
              <a:spcPct val="0"/>
            </a:spcBef>
            <a:spcAft>
              <a:spcPct val="35000"/>
            </a:spcAft>
          </a:pPr>
          <a:r>
            <a:rPr lang="zh-CN" altLang="en-US" sz="9600" b="1" kern="1200" cap="all" spc="0" dirty="0" smtClean="0">
              <a:ln w="9000" cmpd="sng">
                <a:solidFill>
                  <a:schemeClr val="tx1"/>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rPr>
            <a:t>地狱</a:t>
          </a:r>
          <a:r>
            <a:rPr lang="en-US" sz="9600" b="1" kern="1200" cap="all" spc="0" dirty="0" smtClean="0">
              <a:ln w="9000" cmpd="sng">
                <a:solidFill>
                  <a:schemeClr val="tx1"/>
                </a:solidFill>
                <a:prstDash val="solid"/>
              </a:ln>
              <a:solidFill>
                <a:srgbClr val="C00000"/>
              </a:solidFill>
              <a:effectLst>
                <a:outerShdw blurRad="38100" dist="38100" dir="2700000" algn="tl">
                  <a:srgbClr val="000000">
                    <a:alpha val="43137"/>
                  </a:srgbClr>
                </a:outerShdw>
                <a:reflection blurRad="12700" stA="28000" endPos="45000" dist="1000" dir="5400000" sy="-100000" algn="bl" rotWithShape="0"/>
              </a:effectLst>
            </a:rPr>
            <a:t> </a:t>
          </a:r>
          <a:r>
            <a:rPr lang="en-US" sz="4000" b="1" kern="1200"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(Hell)</a:t>
          </a:r>
          <a:endParaRPr lang="en-US" sz="4000" b="1" kern="1200"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dsp:txBody>
      <dsp:txXfrm>
        <a:off x="4480581" y="2246375"/>
        <a:ext cx="4663418" cy="3352800"/>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86351-BD36-41BC-86F3-BF98818D7903}" type="datetimeFigureOut">
              <a:rPr lang="en-US" smtClean="0"/>
              <a:pPr/>
              <a:t>2/22/2019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474BC-33DA-4F01-90DC-BD11D0B26B6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0FE22-D4CA-4658-A077-2B1578504A91}" type="datetimeFigureOut">
              <a:rPr lang="en-US" smtClean="0"/>
              <a:pPr/>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6C694A-40F8-40B1-A5EC-7EF879E1ED15}" type="slidenum">
              <a:rPr lang="en-US" smtClean="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0FE22-D4CA-4658-A077-2B1578504A91}" type="datetimeFigureOut">
              <a:rPr lang="en-US" smtClean="0"/>
              <a:pPr/>
              <a:t>2/22/2019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C694A-40F8-40B1-A5EC-7EF879E1ED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r>
              <a:rPr lang="zh-CN" altLang="en-US" sz="13000" b="1" dirty="0" smtClean="0">
                <a:latin typeface="Arial Black" pitchFamily="34" charset="0"/>
              </a:rPr>
              <a:t>天堂和地狱</a:t>
            </a:r>
            <a:r>
              <a:rPr lang="en-US" altLang="zh-CN" sz="13000" b="1" dirty="0" smtClean="0">
                <a:latin typeface="Arial Black" pitchFamily="34" charset="0"/>
              </a:rPr>
              <a:t/>
            </a:r>
            <a:br>
              <a:rPr lang="en-US" altLang="zh-CN" sz="13000" b="1" dirty="0" smtClean="0">
                <a:latin typeface="Arial Black" pitchFamily="34" charset="0"/>
              </a:rPr>
            </a:br>
            <a:r>
              <a:rPr lang="zh-CN" altLang="en-US" sz="8000" b="1" dirty="0" smtClean="0">
                <a:latin typeface="Arial Black" pitchFamily="34" charset="0"/>
              </a:rPr>
              <a:t>（三）</a:t>
            </a:r>
            <a:endParaRPr lang="en-US" sz="8000" b="1" dirty="0">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Are there levels of punishment in Hell? </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609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地狱的惩罚分层次吗？</a:t>
            </a:r>
            <a:r>
              <a:rPr lang="en-US" altLang="zh-CN"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40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5" name="Title 1"/>
          <p:cNvSpPr>
            <a:spLocks noGrp="1"/>
          </p:cNvSpPr>
          <p:nvPr>
            <p:ph type="title"/>
          </p:nvPr>
        </p:nvSpPr>
        <p:spPr>
          <a:xfrm>
            <a:off x="0" y="609600"/>
            <a:ext cx="9144000" cy="5715000"/>
          </a:xfrm>
        </p:spPr>
        <p:txBody>
          <a:bodyPr>
            <a:normAutofit/>
          </a:bodyPr>
          <a:lstStyle/>
          <a:p>
            <a:pPr algn="l"/>
            <a:r>
              <a:rPr lang="zh-CN" altLang="en-US" sz="3000" b="1" dirty="0" smtClean="0">
                <a:solidFill>
                  <a:srgbClr val="C00000"/>
                </a:solidFill>
                <a:effectLst>
                  <a:outerShdw blurRad="38100" dist="38100" dir="2700000" algn="tl">
                    <a:srgbClr val="000000">
                      <a:alpha val="43137"/>
                    </a:srgbClr>
                  </a:outerShdw>
                </a:effectLst>
              </a:rPr>
              <a:t>认为地狱的审判分层次的看法最初来自但丁</a:t>
            </a:r>
            <a:r>
              <a:rPr lang="en-US" altLang="zh-CN" sz="3000" b="1" dirty="0" smtClean="0">
                <a:solidFill>
                  <a:srgbClr val="C00000"/>
                </a:solidFill>
                <a:effectLst>
                  <a:outerShdw blurRad="38100" dist="38100" dir="2700000" algn="tl">
                    <a:srgbClr val="000000">
                      <a:alpha val="43137"/>
                    </a:srgbClr>
                  </a:outerShdw>
                </a:effectLst>
              </a:rPr>
              <a:t>1321</a:t>
            </a:r>
            <a:r>
              <a:rPr lang="zh-CN" altLang="en-US" sz="3000" b="1" dirty="0" smtClean="0">
                <a:solidFill>
                  <a:srgbClr val="C00000"/>
                </a:solidFill>
                <a:effectLst>
                  <a:outerShdw blurRad="38100" dist="38100" dir="2700000" algn="tl">
                    <a:srgbClr val="000000">
                      <a:alpha val="43137"/>
                    </a:srgbClr>
                  </a:outerShdw>
                </a:effectLst>
              </a:rPr>
              <a:t>年的著作</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神曲</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在此书里</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罗马诗人维吉尔带领但丁寻找他那被撒旦掳去的</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失落的爱人</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他们穿越</a:t>
            </a:r>
            <a:r>
              <a:rPr lang="zh-CN" altLang="en-US" sz="3000" b="1" u="sng" dirty="0" smtClean="0">
                <a:solidFill>
                  <a:srgbClr val="C00000"/>
                </a:solidFill>
                <a:effectLst>
                  <a:outerShdw blurRad="38100" dist="38100" dir="2700000" algn="tl">
                    <a:srgbClr val="000000">
                      <a:alpha val="43137"/>
                    </a:srgbClr>
                  </a:outerShdw>
                </a:effectLst>
              </a:rPr>
              <a:t>九层地狱</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根据邪恶程度不断加深</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直到撒旦被捆绑的地球中心</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在这里</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每个罪人因着他所犯的主要罪孽而永受折磨</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根据但丁的描写</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地狱层次从第一层开始</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这里住着一些未受洗却德行高尚的异教徒</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直到地狱的中心</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专为那些犯了致命大罪</a:t>
            </a:r>
            <a:r>
              <a:rPr lang="en-US" altLang="zh-CN" sz="3000" b="1" dirty="0" smtClean="0">
                <a:solidFill>
                  <a:srgbClr val="C00000"/>
                </a:solidFill>
                <a:effectLst>
                  <a:outerShdw blurRad="38100" dist="38100" dir="2700000" algn="tl">
                    <a:srgbClr val="000000">
                      <a:alpha val="43137"/>
                    </a:srgbClr>
                  </a:outerShdw>
                </a:effectLst>
              </a:rPr>
              <a:t>——</a:t>
            </a:r>
            <a:r>
              <a:rPr lang="zh-CN" altLang="en-US" sz="3000" b="1" dirty="0" smtClean="0">
                <a:solidFill>
                  <a:srgbClr val="C00000"/>
                </a:solidFill>
                <a:effectLst>
                  <a:outerShdw blurRad="38100" dist="38100" dir="2700000" algn="tl">
                    <a:srgbClr val="000000">
                      <a:alpha val="43137"/>
                    </a:srgbClr>
                  </a:outerShdw>
                </a:effectLst>
              </a:rPr>
              <a:t>背叛离弃神的人而存留。</a:t>
            </a:r>
            <a:r>
              <a:rPr lang="en-US" sz="2800" dirty="0" smtClean="0">
                <a:ln w="18415" cmpd="sng">
                  <a:solidFill>
                    <a:srgbClr val="FFFFFF"/>
                  </a:solidFill>
                  <a:prstDash val="solid"/>
                </a:ln>
                <a:effectLst>
                  <a:outerShdw blurRad="63500" dir="3600000" algn="tl" rotWithShape="0">
                    <a:srgbClr val="000000">
                      <a:alpha val="70000"/>
                    </a:srgbClr>
                  </a:outerShdw>
                </a:effectLst>
              </a:rPr>
              <a:t/>
            </a:r>
            <a:br>
              <a:rPr lang="en-US" sz="2800" dirty="0" smtClean="0">
                <a:ln w="18415" cmpd="sng">
                  <a:solidFill>
                    <a:srgbClr val="FFFFFF"/>
                  </a:solidFill>
                  <a:prstDash val="solid"/>
                </a:ln>
                <a:effectLst>
                  <a:outerShdw blurRad="63500" dir="3600000" algn="tl" rotWithShape="0">
                    <a:srgbClr val="000000">
                      <a:alpha val="70000"/>
                    </a:srgbClr>
                  </a:outerShdw>
                </a:effectLst>
              </a:rPr>
            </a:br>
            <a:r>
              <a:rPr lang="en-US" sz="800" dirty="0" smtClean="0">
                <a:ln w="18415" cmpd="sng">
                  <a:solidFill>
                    <a:srgbClr val="FFFFFF"/>
                  </a:solidFill>
                  <a:prstDash val="solid"/>
                </a:ln>
                <a:effectLst>
                  <a:outerShdw blurRad="63500" dir="3600000" algn="tl" rotWithShape="0">
                    <a:srgbClr val="000000">
                      <a:alpha val="70000"/>
                    </a:srgbClr>
                  </a:outerShdw>
                </a:effectLst>
              </a:rPr>
              <a:t/>
            </a:r>
            <a:br>
              <a:rPr lang="en-US" sz="800" dirty="0" smtClean="0">
                <a:ln w="18415" cmpd="sng">
                  <a:solidFill>
                    <a:srgbClr val="FFFFFF"/>
                  </a:solidFill>
                  <a:prstDash val="solid"/>
                </a:ln>
                <a:effectLst>
                  <a:outerShdw blurRad="63500" dir="3600000" algn="tl" rotWithShape="0">
                    <a:srgbClr val="000000">
                      <a:alpha val="70000"/>
                    </a:srgbClr>
                  </a:outerShdw>
                </a:effectLst>
              </a:rPr>
            </a:br>
            <a:r>
              <a:rPr lang="en-US" sz="1600" dirty="0" smtClean="0">
                <a:effectLst>
                  <a:outerShdw blurRad="38100" dist="38100" dir="2700000" algn="tl">
                    <a:srgbClr val="000000">
                      <a:alpha val="43137"/>
                    </a:srgbClr>
                  </a:outerShdw>
                </a:effectLst>
              </a:rPr>
              <a:t>The idea of levels of punishment in hell derives primarily from the </a:t>
            </a:r>
            <a:r>
              <a:rPr lang="en-US" sz="1600" b="1" i="1" dirty="0" smtClean="0">
                <a:effectLst>
                  <a:outerShdw blurRad="38100" dist="38100" dir="2700000" algn="tl">
                    <a:srgbClr val="000000">
                      <a:alpha val="43137"/>
                    </a:srgbClr>
                  </a:outerShdw>
                </a:effectLst>
              </a:rPr>
              <a:t>DIVINE COMEDY</a:t>
            </a:r>
            <a:r>
              <a:rPr lang="en-US" sz="1600" b="1" dirty="0" smtClean="0">
                <a:effectLst>
                  <a:outerShdw blurRad="38100" dist="38100" dir="2700000" algn="tl">
                    <a:srgbClr val="000000">
                      <a:alpha val="43137"/>
                    </a:srgbClr>
                  </a:outerShdw>
                </a:effectLst>
              </a:rPr>
              <a:t> </a:t>
            </a:r>
            <a:r>
              <a:rPr lang="en-US" sz="1600" dirty="0" smtClean="0">
                <a:effectLst>
                  <a:outerShdw blurRad="38100" dist="38100" dir="2700000" algn="tl">
                    <a:srgbClr val="000000">
                      <a:alpha val="43137"/>
                    </a:srgbClr>
                  </a:outerShdw>
                </a:effectLst>
              </a:rPr>
              <a:t>written by </a:t>
            </a:r>
            <a:r>
              <a:rPr lang="en-US" sz="1600" b="1" u="sng" dirty="0" smtClean="0">
                <a:effectLst>
                  <a:outerShdw blurRad="38100" dist="38100" dir="2700000" algn="tl">
                    <a:srgbClr val="000000">
                      <a:alpha val="43137"/>
                    </a:srgbClr>
                  </a:outerShdw>
                </a:effectLst>
              </a:rPr>
              <a:t>DANTE </a:t>
            </a:r>
            <a:r>
              <a:rPr lang="en-US" sz="1600" u="sng" dirty="0" smtClean="0">
                <a:effectLst>
                  <a:outerShdw blurRad="38100" dist="38100" dir="2700000" algn="tl">
                    <a:srgbClr val="000000">
                      <a:alpha val="43137"/>
                    </a:srgbClr>
                  </a:outerShdw>
                </a:effectLst>
              </a:rPr>
              <a:t>Alighieri </a:t>
            </a:r>
            <a:r>
              <a:rPr lang="en-US" sz="1600" dirty="0" smtClean="0">
                <a:effectLst>
                  <a:outerShdw blurRad="38100" dist="38100" dir="2700000" algn="tl">
                    <a:srgbClr val="000000">
                      <a:alpha val="43137"/>
                    </a:srgbClr>
                  </a:outerShdw>
                </a:effectLst>
              </a:rPr>
              <a:t>in 1321. In it, the Roman poet Virgil guides Dante to find his lost love, kidnapped by Satan, through the   </a:t>
            </a:r>
            <a:r>
              <a:rPr lang="en-US" sz="1600" b="1" u="sng" dirty="0" smtClean="0">
                <a:effectLst>
                  <a:outerShdw blurRad="38100" dist="38100" dir="2700000" algn="tl">
                    <a:srgbClr val="000000">
                      <a:alpha val="43137"/>
                    </a:srgbClr>
                  </a:outerShdw>
                </a:effectLst>
              </a:rPr>
              <a:t>9 CIRCLES OF HELL </a:t>
            </a:r>
            <a:r>
              <a:rPr lang="en-US" sz="1600" dirty="0" smtClean="0">
                <a:effectLst>
                  <a:outerShdw blurRad="38100" dist="38100" dir="2700000" algn="tl">
                    <a:srgbClr val="000000">
                      <a:alpha val="43137"/>
                    </a:srgbClr>
                  </a:outerShdw>
                </a:effectLst>
              </a:rPr>
              <a:t>which increase in wickedness, and culminate at the center of the earth, where Satan is bound. Each sinner is afflicted for all of eternity by the chief sin he committed. According to Dante, the circles range from the first circle, where dwell the unbaptized yet virtuous pagans, to the very center of hell reserved for those who have committed the ultimate sin—treachery against God. </a:t>
            </a:r>
            <a:endParaRPr lang="en-US" sz="1600" dirty="0">
              <a:ln w="18415" cmpd="sng">
                <a:solidFill>
                  <a:srgbClr val="FFFFFF"/>
                </a:solidFill>
                <a:prstDash val="solid"/>
              </a:ln>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blipFill>
            <a:blip r:embed="rId2" cstate="print"/>
            <a:stretch>
              <a:fillRect/>
            </a:stretch>
          </a:blipFill>
        </p:spPr>
        <p:txBody>
          <a:bodyPr>
            <a:normAutofit/>
          </a:bodyPr>
          <a:lstStyle/>
          <a:p>
            <a:r>
              <a:rPr lang="zh-CN" altLang="en-US" sz="3200" dirty="0" smtClean="0">
                <a:ln>
                  <a:solidFill>
                    <a:srgbClr val="FFC000"/>
                  </a:solidFill>
                </a:ln>
                <a:solidFill>
                  <a:srgbClr val="FFC000"/>
                </a:solidFill>
                <a:effectLst>
                  <a:outerShdw blurRad="38100" dist="38100" dir="2700000" algn="tl">
                    <a:srgbClr val="000000">
                      <a:alpha val="43137"/>
                    </a:srgbClr>
                  </a:outerShdw>
                </a:effectLst>
              </a:rPr>
              <a:t>但是圣经可能在以下地方暗示了审判的层次</a:t>
            </a:r>
            <a:r>
              <a:rPr lang="en-US" altLang="zh-CN" sz="3200" dirty="0" smtClean="0">
                <a:ln>
                  <a:solidFill>
                    <a:srgbClr val="FFC000"/>
                  </a:solidFill>
                </a:ln>
                <a:solidFill>
                  <a:srgbClr val="FFC000"/>
                </a:solidFill>
                <a:effectLst>
                  <a:outerShdw blurRad="38100" dist="38100" dir="2700000" algn="tl">
                    <a:srgbClr val="000000">
                      <a:alpha val="43137"/>
                    </a:srgbClr>
                  </a:outerShdw>
                </a:effectLst>
              </a:rPr>
              <a:t>…</a:t>
            </a:r>
            <a:r>
              <a:rPr lang="en-US" dirty="0" smtClean="0">
                <a:ln>
                  <a:solidFill>
                    <a:srgbClr val="FFC000"/>
                  </a:solidFill>
                </a:ln>
                <a:solidFill>
                  <a:srgbClr val="FFC000"/>
                </a:solidFill>
                <a:effectLst>
                  <a:outerShdw blurRad="38100" dist="38100" dir="2700000" algn="tl">
                    <a:srgbClr val="000000">
                      <a:alpha val="43137"/>
                    </a:srgbClr>
                  </a:outerShdw>
                </a:effectLst>
              </a:rPr>
              <a:t/>
            </a:r>
            <a:br>
              <a:rPr lang="en-US" dirty="0" smtClean="0">
                <a:ln>
                  <a:solidFill>
                    <a:srgbClr val="FFC000"/>
                  </a:solidFill>
                </a:ln>
                <a:solidFill>
                  <a:srgbClr val="FFC000"/>
                </a:solidFill>
                <a:effectLst>
                  <a:outerShdw blurRad="38100" dist="38100" dir="2700000" algn="tl">
                    <a:srgbClr val="000000">
                      <a:alpha val="43137"/>
                    </a:srgbClr>
                  </a:outerShdw>
                </a:effectLst>
              </a:rPr>
            </a:br>
            <a:r>
              <a:rPr lang="en-US" sz="2000" dirty="0" smtClean="0">
                <a:ln>
                  <a:solidFill>
                    <a:srgbClr val="FFC000"/>
                  </a:solidFill>
                </a:ln>
                <a:solidFill>
                  <a:srgbClr val="FFC000"/>
                </a:solidFill>
                <a:effectLst>
                  <a:outerShdw blurRad="38100" dist="38100" dir="2700000" algn="tl">
                    <a:srgbClr val="000000">
                      <a:alpha val="43137"/>
                    </a:srgbClr>
                  </a:outerShdw>
                </a:effectLst>
              </a:rPr>
              <a:t>But Scripture might possibly also allude to degrees of punishment  in…</a:t>
            </a:r>
            <a:endParaRPr lang="en-US" sz="2000" dirty="0">
              <a:ln>
                <a:solidFill>
                  <a:srgbClr val="FFC000"/>
                </a:solidFill>
              </a:ln>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0" y="838200"/>
            <a:ext cx="9144000" cy="3477875"/>
          </a:xfrm>
          <a:prstGeom prst="rect">
            <a:avLst/>
          </a:prstGeom>
          <a:noFill/>
        </p:spPr>
        <p:txBody>
          <a:bodyPr wrap="square" rtlCol="0">
            <a:spAutoFit/>
          </a:bodyPr>
          <a:lstStyle/>
          <a:p>
            <a:pPr marL="60325" indent="-60325"/>
            <a:r>
              <a:rPr lang="zh-CN" altLang="en-US" sz="3200" b="1" dirty="0" smtClean="0">
                <a:effectLst>
                  <a:outerShdw blurRad="38100" dist="38100" dir="2700000" algn="tl">
                    <a:srgbClr val="000000">
                      <a:alpha val="43137"/>
                    </a:srgbClr>
                  </a:outerShdw>
                </a:effectLst>
              </a:rPr>
              <a:t>启</a:t>
            </a:r>
            <a:r>
              <a:rPr lang="en-US" altLang="zh-CN" sz="3200" b="1" dirty="0" smtClean="0">
                <a:effectLst>
                  <a:outerShdw blurRad="38100" dist="38100" dir="2700000" algn="tl">
                    <a:srgbClr val="000000">
                      <a:alpha val="43137"/>
                    </a:srgbClr>
                  </a:outerShdw>
                </a:effectLst>
              </a:rPr>
              <a:t>20:12-13,</a:t>
            </a:r>
            <a:r>
              <a:rPr lang="zh-CN" altLang="en-US" sz="3200" b="1" dirty="0" smtClean="0">
                <a:effectLst>
                  <a:outerShdw blurRad="38100" dist="38100" dir="2700000" algn="tl">
                    <a:srgbClr val="000000">
                      <a:alpha val="43137"/>
                    </a:srgbClr>
                  </a:outerShdw>
                </a:effectLst>
              </a:rPr>
              <a:t>我又看见死了的人</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无论大小</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都站在宝座前</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案卷</a:t>
            </a:r>
            <a:r>
              <a:rPr lang="en-US" altLang="zh-CN" sz="3200" b="1" dirty="0" smtClean="0">
                <a:effectLst>
                  <a:outerShdw blurRad="38100" dist="38100" dir="2700000" algn="tl">
                    <a:srgbClr val="000000">
                      <a:alpha val="43137"/>
                    </a:srgbClr>
                  </a:outerShdw>
                </a:effectLst>
              </a:rPr>
              <a:t>. </a:t>
            </a:r>
            <a:r>
              <a:rPr lang="zh-CN" altLang="en-US" sz="3200" b="1" dirty="0" smtClean="0">
                <a:effectLst>
                  <a:outerShdw blurRad="38100" dist="38100" dir="2700000" algn="tl">
                    <a:srgbClr val="000000">
                      <a:alpha val="43137"/>
                    </a:srgbClr>
                  </a:outerShdw>
                </a:effectLst>
              </a:rPr>
              <a:t>展开了</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并且另有一卷展开</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就是生命册</a:t>
            </a:r>
            <a:r>
              <a:rPr lang="en-US" altLang="zh-CN" sz="3200" b="1" dirty="0" smtClean="0">
                <a:effectLst>
                  <a:outerShdw blurRad="38100" dist="38100" dir="2700000" algn="tl">
                    <a:srgbClr val="000000">
                      <a:alpha val="43137"/>
                    </a:srgbClr>
                  </a:outerShdw>
                </a:effectLst>
              </a:rPr>
              <a:t>. </a:t>
            </a:r>
            <a:r>
              <a:rPr lang="zh-CN" altLang="en-US" sz="3200" b="1" dirty="0" smtClean="0">
                <a:effectLst>
                  <a:outerShdw blurRad="38100" dist="38100" dir="2700000" algn="tl">
                    <a:srgbClr val="000000">
                      <a:alpha val="43137"/>
                    </a:srgbClr>
                  </a:outerShdw>
                </a:effectLst>
              </a:rPr>
              <a:t>死了的人都凭着这些</a:t>
            </a:r>
            <a:r>
              <a:rPr lang="en-US" altLang="zh-CN" sz="3200" b="1" dirty="0" smtClean="0">
                <a:effectLst>
                  <a:outerShdw blurRad="38100" dist="38100" dir="2700000" algn="tl">
                    <a:srgbClr val="000000">
                      <a:alpha val="43137"/>
                    </a:srgbClr>
                  </a:outerShdw>
                </a:effectLst>
              </a:rPr>
              <a:t>. </a:t>
            </a:r>
            <a:r>
              <a:rPr lang="zh-CN" altLang="en-US" sz="3200" b="1" dirty="0" smtClean="0">
                <a:effectLst>
                  <a:outerShdw blurRad="38100" dist="38100" dir="2700000" algn="tl">
                    <a:srgbClr val="000000">
                      <a:alpha val="43137"/>
                    </a:srgbClr>
                  </a:outerShdw>
                </a:effectLst>
              </a:rPr>
              <a:t>案卷所记载的</a:t>
            </a:r>
            <a:r>
              <a:rPr lang="en-US" altLang="zh-CN" sz="3200" b="1" dirty="0" smtClean="0">
                <a:effectLst>
                  <a:outerShdw blurRad="38100" dist="38100" dir="2700000" algn="tl">
                    <a:srgbClr val="000000">
                      <a:alpha val="43137"/>
                    </a:srgbClr>
                  </a:outerShdw>
                </a:effectLst>
              </a:rPr>
              <a:t>,</a:t>
            </a:r>
            <a:r>
              <a:rPr lang="zh-CN" altLang="en-US" sz="3200" b="1" dirty="0" smtClean="0">
                <a:solidFill>
                  <a:srgbClr val="C00000"/>
                </a:solidFill>
                <a:effectLst>
                  <a:outerShdw blurRad="38100" dist="38100" dir="2700000" algn="tl">
                    <a:srgbClr val="000000">
                      <a:alpha val="43137"/>
                    </a:srgbClr>
                  </a:outerShdw>
                </a:effectLst>
              </a:rPr>
              <a:t>照他们所行的受审判</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于是海交出其中的死人</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死亡和阴间也交出其中的死人</a:t>
            </a:r>
            <a:r>
              <a:rPr lang="en-US" altLang="zh-CN" sz="3200" b="1" dirty="0" smtClean="0">
                <a:effectLst>
                  <a:outerShdw blurRad="38100" dist="38100" dir="2700000" algn="tl">
                    <a:srgbClr val="000000">
                      <a:alpha val="43137"/>
                    </a:srgbClr>
                  </a:outerShdw>
                </a:effectLst>
              </a:rPr>
              <a:t>;</a:t>
            </a:r>
            <a:r>
              <a:rPr lang="zh-CN" altLang="en-US" sz="3200" b="1" dirty="0" smtClean="0">
                <a:effectLst>
                  <a:outerShdw blurRad="38100" dist="38100" dir="2700000" algn="tl">
                    <a:srgbClr val="000000">
                      <a:alpha val="43137"/>
                    </a:srgbClr>
                  </a:outerShdw>
                </a:effectLst>
              </a:rPr>
              <a:t>他们</a:t>
            </a:r>
            <a:r>
              <a:rPr lang="zh-CN" altLang="en-US" sz="3200" b="1" dirty="0" smtClean="0">
                <a:solidFill>
                  <a:srgbClr val="C00000"/>
                </a:solidFill>
                <a:effectLst>
                  <a:outerShdw blurRad="38100" dist="38100" dir="2700000" algn="tl">
                    <a:srgbClr val="000000">
                      <a:alpha val="43137"/>
                    </a:srgbClr>
                  </a:outerShdw>
                </a:effectLst>
              </a:rPr>
              <a:t>都照各人所行的受审判</a:t>
            </a:r>
            <a:r>
              <a:rPr lang="zh-CN" altLang="en-US" sz="3200" b="1" dirty="0" smtClean="0">
                <a:effectLst>
                  <a:outerShdw blurRad="38100" dist="38100" dir="2700000" algn="tl">
                    <a:srgbClr val="000000">
                      <a:alpha val="43137"/>
                    </a:srgbClr>
                  </a:outerShdw>
                </a:effectLst>
              </a:rPr>
              <a:t>。</a:t>
            </a:r>
            <a:endParaRPr lang="en-US" sz="3200" b="1" dirty="0" smtClean="0">
              <a:effectLst>
                <a:outerShdw blurRad="38100" dist="38100" dir="2700000" algn="tl">
                  <a:srgbClr val="000000">
                    <a:alpha val="43137"/>
                  </a:srgbClr>
                </a:outerShdw>
              </a:effectLst>
            </a:endParaRPr>
          </a:p>
          <a:p>
            <a:r>
              <a:rPr lang="en-US" sz="1500" b="1" i="1" dirty="0" smtClean="0">
                <a:effectLst>
                  <a:outerShdw blurRad="38100" dist="38100" dir="2700000" algn="tl">
                    <a:srgbClr val="000000">
                      <a:alpha val="43137"/>
                    </a:srgbClr>
                  </a:outerShdw>
                </a:effectLst>
              </a:rPr>
              <a:t>Rev. 20:12-13, </a:t>
            </a:r>
            <a:r>
              <a:rPr lang="en-US" sz="1500" i="1" dirty="0" smtClean="0">
                <a:effectLst>
                  <a:outerShdw blurRad="38100" dist="38100" dir="2700000" algn="tl">
                    <a:srgbClr val="000000">
                      <a:alpha val="43137"/>
                    </a:srgbClr>
                  </a:outerShdw>
                </a:effectLst>
              </a:rPr>
              <a:t>“And I saw the dead, great and small, standing before the throne, and books were opened. Another book was opened, which is the book of life. The dead were judged </a:t>
            </a:r>
            <a:r>
              <a:rPr lang="en-US" sz="1500" b="1" i="1" dirty="0" smtClean="0">
                <a:solidFill>
                  <a:srgbClr val="C00000"/>
                </a:solidFill>
                <a:effectLst>
                  <a:outerShdw blurRad="38100" dist="38100" dir="2700000" algn="tl">
                    <a:srgbClr val="000000">
                      <a:alpha val="43137"/>
                    </a:srgbClr>
                  </a:outerShdw>
                </a:effectLst>
              </a:rPr>
              <a:t>according to what they had done</a:t>
            </a:r>
            <a:r>
              <a:rPr lang="en-US" sz="1500" i="1" dirty="0" smtClean="0">
                <a:effectLst>
                  <a:outerShdw blurRad="38100" dist="38100" dir="2700000" algn="tl">
                    <a:srgbClr val="000000">
                      <a:alpha val="43137"/>
                    </a:srgbClr>
                  </a:outerShdw>
                </a:effectLst>
              </a:rPr>
              <a:t> as recorded in the books. The sea gave up the dead that were in it, and death and Hades gave up the dead that were in them, </a:t>
            </a:r>
            <a:r>
              <a:rPr lang="en-US" sz="1500" b="1" i="1" dirty="0" smtClean="0">
                <a:solidFill>
                  <a:srgbClr val="C00000"/>
                </a:solidFill>
                <a:effectLst>
                  <a:outerShdw blurRad="38100" dist="38100" dir="2700000" algn="tl">
                    <a:srgbClr val="000000">
                      <a:alpha val="43137"/>
                    </a:srgbClr>
                  </a:outerShdw>
                </a:effectLst>
              </a:rPr>
              <a:t>and each person was judged according to what he had done. </a:t>
            </a:r>
            <a:r>
              <a:rPr lang="en-US" sz="1500" i="1" dirty="0" smtClean="0">
                <a:effectLst>
                  <a:outerShdw blurRad="38100" dist="38100" dir="2700000" algn="tl">
                    <a:srgbClr val="000000">
                      <a:alpha val="43137"/>
                    </a:srgbClr>
                  </a:outerShdw>
                </a:effectLst>
              </a:rPr>
              <a:t>“</a:t>
            </a:r>
            <a:endParaRPr lang="en-US" sz="1500" i="1" dirty="0">
              <a:effectLst>
                <a:outerShdw blurRad="38100" dist="38100" dir="2700000" algn="tl">
                  <a:srgbClr val="000000">
                    <a:alpha val="43137"/>
                  </a:srgbClr>
                </a:outerShdw>
              </a:effectLst>
            </a:endParaRPr>
          </a:p>
        </p:txBody>
      </p:sp>
      <p:sp>
        <p:nvSpPr>
          <p:cNvPr id="5" name="TextBox 4"/>
          <p:cNvSpPr txBox="1"/>
          <p:nvPr/>
        </p:nvSpPr>
        <p:spPr>
          <a:xfrm>
            <a:off x="0" y="4267200"/>
            <a:ext cx="9144000" cy="861774"/>
          </a:xfrm>
          <a:prstGeom prst="rect">
            <a:avLst/>
          </a:prstGeom>
          <a:solidFill>
            <a:srgbClr val="FFC000"/>
          </a:solidFill>
          <a:ln>
            <a:solidFill>
              <a:schemeClr val="tx1"/>
            </a:solidFill>
          </a:ln>
        </p:spPr>
        <p:txBody>
          <a:bodyPr wrap="square" rtlCol="0">
            <a:spAutoFit/>
          </a:bodyPr>
          <a:lstStyle/>
          <a:p>
            <a:r>
              <a:rPr lang="en-US" altLang="zh-CN" sz="2600" b="1" dirty="0" smtClean="0">
                <a:effectLst>
                  <a:outerShdw blurRad="38100" dist="38100" dir="2700000" algn="tl">
                    <a:srgbClr val="000000">
                      <a:alpha val="43137"/>
                    </a:srgbClr>
                  </a:outerShdw>
                </a:effectLst>
              </a:rPr>
              <a:t>“</a:t>
            </a:r>
            <a:r>
              <a:rPr lang="zh-CN" altLang="en-US" sz="2600" b="1" dirty="0" smtClean="0">
                <a:effectLst>
                  <a:outerShdw blurRad="38100" dist="38100" dir="2700000" algn="tl">
                    <a:srgbClr val="000000">
                      <a:alpha val="43137"/>
                    </a:srgbClr>
                  </a:outerShdw>
                </a:effectLst>
              </a:rPr>
              <a:t>但我告诉你们</a:t>
            </a:r>
            <a:r>
              <a:rPr lang="en-US" altLang="zh-CN" sz="2600" b="1" dirty="0" smtClean="0">
                <a:effectLst>
                  <a:outerShdw blurRad="38100" dist="38100" dir="2700000" algn="tl">
                    <a:srgbClr val="000000">
                      <a:alpha val="43137"/>
                    </a:srgbClr>
                  </a:outerShdw>
                </a:effectLst>
              </a:rPr>
              <a:t>,</a:t>
            </a:r>
            <a:r>
              <a:rPr lang="zh-CN" altLang="en-US" sz="2600" b="1" dirty="0" smtClean="0">
                <a:effectLst>
                  <a:outerShdw blurRad="38100" dist="38100" dir="2700000" algn="tl">
                    <a:srgbClr val="000000">
                      <a:alpha val="43137"/>
                    </a:srgbClr>
                  </a:outerShdw>
                </a:effectLst>
              </a:rPr>
              <a:t>审判的日子</a:t>
            </a:r>
            <a:r>
              <a:rPr lang="en-US" altLang="zh-CN" sz="2600" b="1" dirty="0" smtClean="0">
                <a:effectLst>
                  <a:outerShdw blurRad="38100" dist="38100" dir="2700000" algn="tl">
                    <a:srgbClr val="000000">
                      <a:alpha val="43137"/>
                    </a:srgbClr>
                  </a:outerShdw>
                </a:effectLst>
              </a:rPr>
              <a:t>,</a:t>
            </a:r>
            <a:r>
              <a:rPr lang="zh-CN" altLang="en-US" sz="2600" b="1" dirty="0" smtClean="0">
                <a:solidFill>
                  <a:srgbClr val="C00000"/>
                </a:solidFill>
                <a:effectLst>
                  <a:outerShdw blurRad="38100" dist="38100" dir="2700000" algn="tl">
                    <a:srgbClr val="000000">
                      <a:alpha val="43137"/>
                    </a:srgbClr>
                  </a:outerShdw>
                </a:effectLst>
              </a:rPr>
              <a:t>所多玛所受的</a:t>
            </a:r>
            <a:r>
              <a:rPr lang="en-US" altLang="zh-CN" sz="2600" b="1" dirty="0" smtClean="0">
                <a:solidFill>
                  <a:srgbClr val="C00000"/>
                </a:solidFill>
                <a:effectLst>
                  <a:outerShdw blurRad="38100" dist="38100" dir="2700000" algn="tl">
                    <a:srgbClr val="000000">
                      <a:alpha val="43137"/>
                    </a:srgbClr>
                  </a:outerShdw>
                </a:effectLst>
              </a:rPr>
              <a:t>,</a:t>
            </a:r>
            <a:r>
              <a:rPr lang="zh-CN" altLang="en-US" sz="2600" b="1" dirty="0" smtClean="0">
                <a:solidFill>
                  <a:srgbClr val="C00000"/>
                </a:solidFill>
                <a:effectLst>
                  <a:outerShdw blurRad="38100" dist="38100" dir="2700000" algn="tl">
                    <a:srgbClr val="000000">
                      <a:alpha val="43137"/>
                    </a:srgbClr>
                  </a:outerShdw>
                </a:effectLst>
              </a:rPr>
              <a:t>比</a:t>
            </a:r>
            <a:r>
              <a:rPr lang="zh-CN" altLang="en-US" sz="2600" b="1" dirty="0" smtClean="0">
                <a:solidFill>
                  <a:srgbClr val="C00000"/>
                </a:solidFill>
                <a:effectLst>
                  <a:outerShdw blurRad="38100" dist="38100" dir="2700000" algn="tl">
                    <a:srgbClr val="000000">
                      <a:alpha val="43137"/>
                    </a:srgbClr>
                  </a:outerShdw>
                </a:effectLst>
              </a:rPr>
              <a:t>你还</a:t>
            </a:r>
            <a:r>
              <a:rPr lang="zh-CN" altLang="en-US" sz="2600" b="1" dirty="0" smtClean="0">
                <a:solidFill>
                  <a:srgbClr val="C00000"/>
                </a:solidFill>
                <a:effectLst>
                  <a:outerShdw blurRad="38100" dist="38100" dir="2700000" algn="tl">
                    <a:srgbClr val="000000">
                      <a:alpha val="43137"/>
                    </a:srgbClr>
                  </a:outerShdw>
                </a:effectLst>
              </a:rPr>
              <a:t>容易受呢</a:t>
            </a:r>
            <a:r>
              <a:rPr lang="en-US" altLang="zh-CN" sz="2600" b="1" dirty="0" smtClean="0">
                <a:effectLst>
                  <a:outerShdw blurRad="38100" dist="38100" dir="2700000" algn="tl">
                    <a:srgbClr val="000000">
                      <a:alpha val="43137"/>
                    </a:srgbClr>
                  </a:outerShdw>
                </a:effectLst>
              </a:rPr>
              <a:t>!”         </a:t>
            </a:r>
            <a:r>
              <a:rPr lang="zh-CN" altLang="en-US" sz="2400" b="1" dirty="0" smtClean="0">
                <a:effectLst>
                  <a:outerShdw blurRad="38100" dist="38100" dir="2700000" algn="tl">
                    <a:srgbClr val="000000">
                      <a:alpha val="43137"/>
                    </a:srgbClr>
                  </a:outerShdw>
                </a:effectLst>
              </a:rPr>
              <a:t>太</a:t>
            </a:r>
            <a:r>
              <a:rPr lang="en-US" altLang="zh-CN" sz="2400" b="1" dirty="0" smtClean="0">
                <a:effectLst>
                  <a:outerShdw blurRad="38100" dist="38100" dir="2700000" algn="tl">
                    <a:srgbClr val="000000">
                      <a:alpha val="43137"/>
                    </a:srgbClr>
                  </a:outerShdw>
                </a:effectLst>
              </a:rPr>
              <a:t>11:24,  </a:t>
            </a:r>
            <a:r>
              <a:rPr lang="en-US" sz="1400" b="1" i="1" dirty="0" smtClean="0">
                <a:effectLst>
                  <a:outerShdw blurRad="38100" dist="38100" dir="2700000" algn="tl">
                    <a:srgbClr val="000000">
                      <a:alpha val="43137"/>
                    </a:srgbClr>
                  </a:outerShdw>
                </a:effectLst>
              </a:rPr>
              <a:t>Matt11:24, </a:t>
            </a:r>
            <a:r>
              <a:rPr lang="en-US" sz="1400" i="1" dirty="0" smtClean="0">
                <a:effectLst>
                  <a:outerShdw blurRad="38100" dist="38100" dir="2700000" algn="tl">
                    <a:srgbClr val="000000">
                      <a:alpha val="43137"/>
                    </a:srgbClr>
                  </a:outerShdw>
                </a:effectLst>
              </a:rPr>
              <a:t>“But I tell you that </a:t>
            </a:r>
            <a:r>
              <a:rPr lang="en-US" sz="1400" b="1" i="1" dirty="0" smtClean="0">
                <a:solidFill>
                  <a:srgbClr val="C00000"/>
                </a:solidFill>
                <a:effectLst>
                  <a:outerShdw blurRad="38100" dist="38100" dir="2700000" algn="tl">
                    <a:srgbClr val="000000">
                      <a:alpha val="43137"/>
                    </a:srgbClr>
                  </a:outerShdw>
                </a:effectLst>
              </a:rPr>
              <a:t>it will be more bearable for Sodom on the day of judgment than for you</a:t>
            </a:r>
            <a:r>
              <a:rPr lang="en-US" sz="1400" i="1" dirty="0" smtClean="0">
                <a:effectLst>
                  <a:outerShdw blurRad="38100" dist="38100" dir="2700000" algn="tl">
                    <a:srgbClr val="000000">
                      <a:alpha val="43137"/>
                    </a:srgbClr>
                  </a:outerShdw>
                </a:effectLst>
              </a:rPr>
              <a:t>."</a:t>
            </a:r>
            <a:endParaRPr lang="en-US" sz="1400" i="1" dirty="0">
              <a:effectLst>
                <a:outerShdw blurRad="38100" dist="38100" dir="2700000" algn="tl">
                  <a:srgbClr val="000000">
                    <a:alpha val="43137"/>
                  </a:srgbClr>
                </a:outerShdw>
              </a:effectLst>
            </a:endParaRPr>
          </a:p>
        </p:txBody>
      </p:sp>
      <p:sp>
        <p:nvSpPr>
          <p:cNvPr id="6" name="TextBox 5"/>
          <p:cNvSpPr txBox="1"/>
          <p:nvPr/>
        </p:nvSpPr>
        <p:spPr>
          <a:xfrm>
            <a:off x="0" y="5181600"/>
            <a:ext cx="9144000" cy="1631216"/>
          </a:xfrm>
          <a:prstGeom prst="rect">
            <a:avLst/>
          </a:prstGeom>
          <a:noFill/>
        </p:spPr>
        <p:txBody>
          <a:bodyPr wrap="square" rtlCol="0">
            <a:spAutoFit/>
          </a:bodyPr>
          <a:lstStyle/>
          <a:p>
            <a:r>
              <a:rPr lang="en-US" altLang="zh-CN" sz="2800" b="1" dirty="0" smtClean="0">
                <a:effectLst>
                  <a:outerShdw blurRad="38100" dist="38100" dir="2700000" algn="tl">
                    <a:srgbClr val="000000">
                      <a:alpha val="43137"/>
                    </a:srgbClr>
                  </a:outerShdw>
                </a:effectLst>
              </a:rPr>
              <a:t>“</a:t>
            </a:r>
            <a:r>
              <a:rPr lang="zh-CN" altLang="en-US" sz="2800" b="1" dirty="0" smtClean="0">
                <a:effectLst>
                  <a:outerShdw blurRad="38100" dist="38100" dir="2700000" algn="tl">
                    <a:srgbClr val="000000">
                      <a:alpha val="43137"/>
                    </a:srgbClr>
                  </a:outerShdw>
                </a:effectLst>
              </a:rPr>
              <a:t>你们这假冒为善的文士和法利赛人有祸了</a:t>
            </a:r>
            <a:r>
              <a:rPr lang="en-US" altLang="zh-CN" sz="2800" b="1" dirty="0" smtClean="0">
                <a:effectLst>
                  <a:outerShdw blurRad="38100" dist="38100" dir="2700000" algn="tl">
                    <a:srgbClr val="000000">
                      <a:alpha val="43137"/>
                    </a:srgbClr>
                  </a:outerShdw>
                </a:effectLst>
              </a:rPr>
              <a:t>! </a:t>
            </a:r>
            <a:r>
              <a:rPr lang="zh-CN" altLang="en-US" sz="2800" b="1" dirty="0" smtClean="0">
                <a:effectLst>
                  <a:outerShdw blurRad="38100" dist="38100" dir="2700000" algn="tl">
                    <a:srgbClr val="000000">
                      <a:alpha val="43137"/>
                    </a:srgbClr>
                  </a:outerShdw>
                </a:effectLst>
              </a:rPr>
              <a:t>因为你们侵吞寡妇的家产</a:t>
            </a:r>
            <a:r>
              <a:rPr lang="en-US" altLang="zh-CN" sz="2800" b="1" dirty="0" smtClean="0">
                <a:effectLst>
                  <a:outerShdw blurRad="38100" dist="38100" dir="2700000" algn="tl">
                    <a:srgbClr val="000000">
                      <a:alpha val="43137"/>
                    </a:srgbClr>
                  </a:outerShdw>
                </a:effectLst>
              </a:rPr>
              <a:t>,</a:t>
            </a:r>
            <a:r>
              <a:rPr lang="zh-CN" altLang="en-US" sz="2800" b="1" dirty="0" smtClean="0">
                <a:effectLst>
                  <a:outerShdw blurRad="38100" dist="38100" dir="2700000" algn="tl">
                    <a:srgbClr val="000000">
                      <a:alpha val="43137"/>
                    </a:srgbClr>
                  </a:outerShdw>
                </a:effectLst>
              </a:rPr>
              <a:t>假意作很长的祷告</a:t>
            </a:r>
            <a:r>
              <a:rPr lang="en-US" altLang="zh-CN" sz="2800" b="1" dirty="0" smtClean="0">
                <a:effectLst>
                  <a:outerShdw blurRad="38100" dist="38100" dir="2700000" algn="tl">
                    <a:srgbClr val="000000">
                      <a:alpha val="43137"/>
                    </a:srgbClr>
                  </a:outerShdw>
                </a:effectLst>
              </a:rPr>
              <a:t>,</a:t>
            </a:r>
            <a:r>
              <a:rPr lang="zh-CN" altLang="en-US" sz="2800" b="1" dirty="0" smtClean="0">
                <a:solidFill>
                  <a:srgbClr val="C00000"/>
                </a:solidFill>
                <a:effectLst>
                  <a:outerShdw blurRad="38100" dist="38100" dir="2700000" algn="tl">
                    <a:srgbClr val="000000">
                      <a:alpha val="43137"/>
                    </a:srgbClr>
                  </a:outerShdw>
                </a:effectLst>
              </a:rPr>
              <a:t>所以要受更重的刑罚</a:t>
            </a:r>
            <a:r>
              <a:rPr lang="en-US" altLang="zh-CN" sz="2800" b="1" dirty="0" smtClean="0">
                <a:solidFill>
                  <a:srgbClr val="C00000"/>
                </a:solidFill>
                <a:effectLst>
                  <a:outerShdw blurRad="38100" dist="38100" dir="2700000" algn="tl">
                    <a:srgbClr val="000000">
                      <a:alpha val="43137"/>
                    </a:srgbClr>
                  </a:outerShdw>
                </a:effectLst>
              </a:rPr>
              <a:t>.”     </a:t>
            </a:r>
            <a:r>
              <a:rPr lang="zh-CN" altLang="en-US" sz="2800" b="1" dirty="0" smtClean="0">
                <a:effectLst>
                  <a:outerShdw blurRad="38100" dist="38100" dir="2700000" algn="tl">
                    <a:srgbClr val="000000">
                      <a:alpha val="43137"/>
                    </a:srgbClr>
                  </a:outerShdw>
                </a:effectLst>
              </a:rPr>
              <a:t>太</a:t>
            </a:r>
            <a:r>
              <a:rPr lang="en-US" altLang="zh-CN" sz="2800" b="1" dirty="0" smtClean="0">
                <a:effectLst>
                  <a:outerShdw blurRad="38100" dist="38100" dir="2700000" algn="tl">
                    <a:srgbClr val="000000">
                      <a:alpha val="43137"/>
                    </a:srgbClr>
                  </a:outerShdw>
                </a:effectLst>
              </a:rPr>
              <a:t>23: 14   </a:t>
            </a:r>
            <a:r>
              <a:rPr lang="en-US" sz="1600" b="1" i="1" dirty="0" smtClean="0">
                <a:effectLst>
                  <a:outerShdw blurRad="38100" dist="38100" dir="2700000" algn="tl">
                    <a:srgbClr val="000000">
                      <a:alpha val="43137"/>
                    </a:srgbClr>
                  </a:outerShdw>
                </a:effectLst>
              </a:rPr>
              <a:t>Matt. 23:14, </a:t>
            </a:r>
            <a:r>
              <a:rPr lang="en-US" sz="1600" i="1" dirty="0" smtClean="0">
                <a:effectLst>
                  <a:outerShdw blurRad="38100" dist="38100" dir="2700000" algn="tl">
                    <a:srgbClr val="000000">
                      <a:alpha val="43137"/>
                    </a:srgbClr>
                  </a:outerShdw>
                </a:effectLst>
              </a:rPr>
              <a:t>"Woe unto you, scribes and Pharisees, hypocrites! for ye devour widows' houses, and for a pretence make long prayer: </a:t>
            </a:r>
            <a:r>
              <a:rPr lang="en-US" sz="1600" b="1" i="1" dirty="0" smtClean="0">
                <a:solidFill>
                  <a:srgbClr val="C00000"/>
                </a:solidFill>
                <a:effectLst>
                  <a:outerShdw blurRad="38100" dist="38100" dir="2700000" algn="tl">
                    <a:srgbClr val="000000">
                      <a:alpha val="43137"/>
                    </a:srgbClr>
                  </a:outerShdw>
                </a:effectLst>
              </a:rPr>
              <a:t>therefore ye shall receive the greater damnation,"</a:t>
            </a:r>
            <a:endParaRPr lang="en-US" sz="1600" b="1" i="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Do you believe those who say they have seen Hell? </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990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你相信那些声称看见过地狱的人吗？</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4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990600"/>
            <a:ext cx="9144000" cy="5616922"/>
          </a:xfrm>
          <a:prstGeom prst="rect">
            <a:avLst/>
          </a:prstGeom>
          <a:noFill/>
        </p:spPr>
        <p:txBody>
          <a:bodyPr wrap="square" rtlCol="0">
            <a:spAutoFit/>
          </a:bodyPr>
          <a:lstStyle/>
          <a:p>
            <a:pPr marL="342900" indent="-342900">
              <a:buAutoNum type="arabicPeriod"/>
            </a:pPr>
            <a:r>
              <a:rPr lang="zh-CN" altLang="en-US" sz="3000" b="1" dirty="0" smtClean="0">
                <a:solidFill>
                  <a:srgbClr val="C00000"/>
                </a:solidFill>
                <a:effectLst>
                  <a:outerShdw blurRad="38100" dist="38100" dir="2700000" algn="tl">
                    <a:srgbClr val="000000">
                      <a:alpha val="43137"/>
                    </a:srgbClr>
                  </a:outerShdw>
                </a:effectLst>
                <a:latin typeface="Arial Narrow" pitchFamily="34" charset="0"/>
              </a:rPr>
              <a:t>首先</a:t>
            </a:r>
            <a:r>
              <a:rPr lang="en-US" altLang="zh-CN" sz="3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000" b="1" dirty="0" smtClean="0">
                <a:solidFill>
                  <a:srgbClr val="C00000"/>
                </a:solidFill>
                <a:effectLst>
                  <a:outerShdw blurRad="38100" dist="38100" dir="2700000" algn="tl">
                    <a:srgbClr val="000000">
                      <a:alpha val="43137"/>
                    </a:srgbClr>
                  </a:outerShdw>
                </a:effectLst>
                <a:latin typeface="Arial Narrow" pitchFamily="34" charset="0"/>
              </a:rPr>
              <a:t>意识到神能给人一个天堂或地狱的异象很重要。</a:t>
            </a:r>
            <a:endParaRPr lang="en-US" sz="3000" b="1" dirty="0" smtClean="0">
              <a:solidFill>
                <a:srgbClr val="C00000"/>
              </a:solidFill>
              <a:effectLst>
                <a:outerShdw blurRad="38100" dist="38100" dir="2700000" algn="tl">
                  <a:srgbClr val="000000">
                    <a:alpha val="43137"/>
                  </a:srgbClr>
                </a:outerShdw>
              </a:effectLst>
              <a:latin typeface="Arial Narrow" pitchFamily="34" charset="0"/>
            </a:endParaRPr>
          </a:p>
          <a:p>
            <a:pPr marL="344488" lvl="1" indent="-179388">
              <a:buFont typeface="Arial" pitchFamily="34" charset="0"/>
              <a:buChar char="•"/>
            </a:pPr>
            <a:r>
              <a:rPr lang="en-US" b="1" dirty="0" smtClean="0">
                <a:latin typeface="Arial Narrow" pitchFamily="34" charset="0"/>
              </a:rPr>
              <a:t>First, it is important to note that of course God COULD give a person a vision of heaven or hell.</a:t>
            </a:r>
          </a:p>
          <a:p>
            <a:pPr marL="344488" lvl="1" indent="-179388">
              <a:buFont typeface="Arial" pitchFamily="34" charset="0"/>
              <a:buChar char="•"/>
            </a:pPr>
            <a:endParaRPr lang="en-US" sz="1200" b="1" dirty="0" smtClean="0">
              <a:latin typeface="Arial Narrow" pitchFamily="34" charset="0"/>
            </a:endParaRPr>
          </a:p>
          <a:p>
            <a:pPr marL="342900" indent="-342900">
              <a:buAutoNum type="arabicPeriod"/>
            </a:pPr>
            <a:r>
              <a:rPr lang="zh-CN" altLang="en-US" sz="3100" b="1" dirty="0" smtClean="0">
                <a:solidFill>
                  <a:srgbClr val="C00000"/>
                </a:solidFill>
                <a:effectLst>
                  <a:outerShdw blurRad="38100" dist="38100" dir="2700000" algn="tl">
                    <a:srgbClr val="000000">
                      <a:alpha val="43137"/>
                    </a:srgbClr>
                  </a:outerShdw>
                </a:effectLst>
                <a:latin typeface="Arial Narrow" pitchFamily="34" charset="0"/>
              </a:rPr>
              <a:t>使徒保罗</a:t>
            </a:r>
            <a:r>
              <a:rPr lang="en-US" altLang="zh-CN" sz="31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3100" b="1" dirty="0" smtClean="0">
                <a:solidFill>
                  <a:srgbClr val="C00000"/>
                </a:solidFill>
                <a:effectLst>
                  <a:outerShdw blurRad="38100" dist="38100" dir="2700000" algn="tl">
                    <a:srgbClr val="000000">
                      <a:alpha val="43137"/>
                    </a:srgbClr>
                  </a:outerShdw>
                </a:effectLst>
                <a:latin typeface="Arial Narrow" pitchFamily="34" charset="0"/>
              </a:rPr>
              <a:t>林后</a:t>
            </a:r>
            <a:r>
              <a:rPr lang="en-US" altLang="zh-CN" sz="3100" b="1" dirty="0" smtClean="0">
                <a:solidFill>
                  <a:srgbClr val="C00000"/>
                </a:solidFill>
                <a:effectLst>
                  <a:outerShdw blurRad="38100" dist="38100" dir="2700000" algn="tl">
                    <a:srgbClr val="000000">
                      <a:alpha val="43137"/>
                    </a:srgbClr>
                  </a:outerShdw>
                </a:effectLst>
                <a:latin typeface="Arial Narrow" pitchFamily="34" charset="0"/>
              </a:rPr>
              <a:t>12: 1-6)</a:t>
            </a:r>
            <a:r>
              <a:rPr lang="zh-CN" altLang="en-US" sz="3100" b="1" dirty="0" smtClean="0">
                <a:solidFill>
                  <a:srgbClr val="C00000"/>
                </a:solidFill>
                <a:effectLst>
                  <a:outerShdw blurRad="38100" dist="38100" dir="2700000" algn="tl">
                    <a:srgbClr val="000000">
                      <a:alpha val="43137"/>
                    </a:srgbClr>
                  </a:outerShdw>
                </a:effectLst>
                <a:latin typeface="Arial Narrow" pitchFamily="34" charset="0"/>
              </a:rPr>
              <a:t>和以赛亚</a:t>
            </a:r>
            <a:r>
              <a:rPr lang="en-US" altLang="zh-CN" sz="31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3100" b="1" dirty="0" smtClean="0">
                <a:solidFill>
                  <a:srgbClr val="C00000"/>
                </a:solidFill>
                <a:effectLst>
                  <a:outerShdw blurRad="38100" dist="38100" dir="2700000" algn="tl">
                    <a:srgbClr val="000000">
                      <a:alpha val="43137"/>
                    </a:srgbClr>
                  </a:outerShdw>
                </a:effectLst>
                <a:latin typeface="Arial Narrow" pitchFamily="34" charset="0"/>
              </a:rPr>
              <a:t>赛</a:t>
            </a:r>
            <a:r>
              <a:rPr lang="en-US" altLang="zh-CN" sz="3100" b="1" dirty="0" smtClean="0">
                <a:solidFill>
                  <a:srgbClr val="C00000"/>
                </a:solidFill>
                <a:effectLst>
                  <a:outerShdw blurRad="38100" dist="38100" dir="2700000" algn="tl">
                    <a:srgbClr val="000000">
                      <a:alpha val="43137"/>
                    </a:srgbClr>
                  </a:outerShdw>
                </a:effectLst>
                <a:latin typeface="Arial Narrow" pitchFamily="34" charset="0"/>
              </a:rPr>
              <a:t>6) </a:t>
            </a:r>
            <a:r>
              <a:rPr lang="zh-CN" altLang="en-US" sz="3100" b="1" dirty="0" smtClean="0">
                <a:solidFill>
                  <a:srgbClr val="C00000"/>
                </a:solidFill>
                <a:effectLst>
                  <a:outerShdw blurRad="38100" dist="38100" dir="2700000" algn="tl">
                    <a:srgbClr val="000000">
                      <a:alpha val="43137"/>
                    </a:srgbClr>
                  </a:outerShdw>
                </a:effectLst>
                <a:latin typeface="Arial Narrow" pitchFamily="34" charset="0"/>
              </a:rPr>
              <a:t>就有这些异象</a:t>
            </a:r>
            <a:r>
              <a:rPr lang="en-US" altLang="zh-CN" sz="3100" b="1" dirty="0" smtClean="0">
                <a:solidFill>
                  <a:srgbClr val="C00000"/>
                </a:solidFill>
                <a:effectLst>
                  <a:outerShdw blurRad="38100" dist="38100" dir="2700000" algn="tl">
                    <a:srgbClr val="000000">
                      <a:alpha val="43137"/>
                    </a:srgbClr>
                  </a:outerShdw>
                </a:effectLst>
                <a:latin typeface="Arial Narrow" pitchFamily="34" charset="0"/>
              </a:rPr>
              <a:t>. </a:t>
            </a:r>
            <a:endParaRPr lang="en-US" sz="3100" b="1" dirty="0" smtClean="0">
              <a:solidFill>
                <a:srgbClr val="C00000"/>
              </a:solidFill>
              <a:effectLst>
                <a:outerShdw blurRad="38100" dist="38100" dir="2700000" algn="tl">
                  <a:srgbClr val="000000">
                    <a:alpha val="43137"/>
                  </a:srgbClr>
                </a:outerShdw>
              </a:effectLst>
              <a:latin typeface="Arial Narrow" pitchFamily="34" charset="0"/>
            </a:endParaRPr>
          </a:p>
          <a:p>
            <a:pPr marL="344488" lvl="1" indent="-179388">
              <a:buFont typeface="Arial" pitchFamily="34" charset="0"/>
              <a:buChar char="•"/>
            </a:pPr>
            <a:r>
              <a:rPr lang="en-US" b="1" dirty="0" smtClean="0">
                <a:latin typeface="Arial Narrow" pitchFamily="34" charset="0"/>
              </a:rPr>
              <a:t>Apostle Paul (2 Cor. 12:1-6) and  Isaiah (Is. 6) had these visions.</a:t>
            </a:r>
          </a:p>
          <a:p>
            <a:pPr marL="344488" lvl="1" indent="-179388">
              <a:buFont typeface="Arial" pitchFamily="34" charset="0"/>
              <a:buChar char="•"/>
            </a:pPr>
            <a:endParaRPr lang="en-US" sz="1400" b="1" dirty="0" smtClean="0">
              <a:solidFill>
                <a:srgbClr val="C00000"/>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只有神知道这些声明是属实</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还是源于误区</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夸大其词或谎言</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a:t>
            </a:r>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marL="344488" lvl="1" indent="-179388">
              <a:buFont typeface="Arial" pitchFamily="34" charset="0"/>
              <a:buChar char="•"/>
            </a:pPr>
            <a:r>
              <a:rPr lang="en-US" b="1" dirty="0" smtClean="0">
                <a:latin typeface="Arial Narrow" pitchFamily="34" charset="0"/>
              </a:rPr>
              <a:t>Only God knows if these claims are true, the result of misperception, exaggeration or lies.</a:t>
            </a:r>
          </a:p>
          <a:p>
            <a:pPr marL="344488" lvl="1" indent="-179388">
              <a:buFont typeface="Arial" pitchFamily="34" charset="0"/>
              <a:buChar char="•"/>
            </a:pPr>
            <a:endParaRPr lang="en-US" sz="1400" b="1" dirty="0" smtClean="0">
              <a:solidFill>
                <a:srgbClr val="C00000"/>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将这些异象或经历与神的道相比较</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a:t>
            </a:r>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marL="344488" lvl="1" indent="-179388">
              <a:buFont typeface="Arial" pitchFamily="34" charset="0"/>
              <a:buChar char="•"/>
            </a:pPr>
            <a:r>
              <a:rPr lang="en-US" b="1" dirty="0" smtClean="0">
                <a:latin typeface="Arial Narrow" pitchFamily="34" charset="0"/>
              </a:rPr>
              <a:t>Compare the visions and experiences with the Word of God.</a:t>
            </a:r>
          </a:p>
          <a:p>
            <a:pPr marL="344488" lvl="1" indent="-179388">
              <a:buFont typeface="Arial" pitchFamily="34" charset="0"/>
              <a:buChar char="•"/>
            </a:pPr>
            <a:endParaRPr lang="en-US" sz="1600" b="1" dirty="0" smtClean="0">
              <a:latin typeface="Arial Narrow" pitchFamily="34" charset="0"/>
            </a:endParaRPr>
          </a:p>
          <a:p>
            <a:pPr marL="342900" indent="-342900">
              <a:buAutoNum type="arabicPeriod"/>
            </a:pP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若与圣经相冲突</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就是从那模仿神的恶者而来</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marL="344488" lvl="1" indent="-179388">
              <a:buFont typeface="Arial" pitchFamily="34" charset="0"/>
              <a:buChar char="•"/>
            </a:pPr>
            <a:r>
              <a:rPr lang="en-US" b="1" dirty="0" smtClean="0">
                <a:latin typeface="Arial Narrow" pitchFamily="34" charset="0"/>
              </a:rPr>
              <a:t>If they contradict the Bible, they are from the evil one who imitates God.</a:t>
            </a:r>
            <a:endParaRPr lang="en-US"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endParaRPr lang="en-US" sz="2400" b="1" dirty="0" smtClean="0">
              <a:solidFill>
                <a:srgbClr val="C00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Will people who have never heard of Jesus go to Hell?</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8382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那些从未听到耶稣的人会去地狱吗？</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4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838200"/>
            <a:ext cx="9144000" cy="5786199"/>
          </a:xfrm>
          <a:prstGeom prst="rect">
            <a:avLst/>
          </a:prstGeom>
          <a:noFill/>
        </p:spPr>
        <p:txBody>
          <a:bodyPr wrap="square" rtlCol="0">
            <a:spAutoFit/>
          </a:bodyPr>
          <a:lstStyle/>
          <a:p>
            <a:pPr marL="465138" indent="-465138">
              <a:buAutoNum type="arabicPeriod"/>
              <a:tabLst>
                <a:tab pos="225425" algn="l"/>
              </a:tabLst>
            </a:pP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是的</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不要相信那些告诉你其它意见的牧师</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marL="465138" lvl="1" indent="-465138">
              <a:buFont typeface="Arial" pitchFamily="34" charset="0"/>
              <a:buChar char="•"/>
              <a:tabLst>
                <a:tab pos="225425" algn="l"/>
              </a:tabLst>
            </a:pPr>
            <a:r>
              <a:rPr lang="en-US" b="1" dirty="0" smtClean="0">
                <a:effectLst>
                  <a:outerShdw blurRad="38100" dist="38100" dir="2700000" algn="tl">
                    <a:srgbClr val="000000">
                      <a:alpha val="43137"/>
                    </a:srgbClr>
                  </a:outerShdw>
                </a:effectLst>
                <a:latin typeface="Arial Narrow" pitchFamily="34" charset="0"/>
              </a:rPr>
              <a:t>YES. (Don’t listen to pastors who tell you otherwise)</a:t>
            </a:r>
          </a:p>
          <a:p>
            <a:pPr marL="465138" indent="-465138">
              <a:buFontTx/>
              <a:buAutoNum type="arabicPeriod"/>
              <a:tabLst>
                <a:tab pos="225425" algn="l"/>
              </a:tabLst>
            </a:pP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耶稣在约</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14:6 </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中说</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我就是道</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路</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真</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理、生命；若不藉著我，没有人能到父那里去</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  </a:t>
            </a:r>
            <a:r>
              <a:rPr lang="zh-CN" altLang="en-US" sz="3200" b="1" u="sng" dirty="0" smtClean="0">
                <a:solidFill>
                  <a:srgbClr val="C00000"/>
                </a:solidFill>
                <a:effectLst>
                  <a:outerShdw blurRad="38100" dist="38100" dir="2700000" algn="tl">
                    <a:srgbClr val="000000">
                      <a:alpha val="43137"/>
                    </a:srgbClr>
                  </a:outerShdw>
                </a:effectLst>
                <a:latin typeface="Arial Narrow" pitchFamily="34" charset="0"/>
              </a:rPr>
              <a:t>没人</a:t>
            </a:r>
            <a:r>
              <a:rPr lang="en-US" altLang="zh-CN" sz="3200" b="1" u="sng"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3200" b="1" u="sng" dirty="0" smtClean="0">
                <a:solidFill>
                  <a:srgbClr val="C00000"/>
                </a:solidFill>
                <a:effectLst>
                  <a:outerShdw blurRad="38100" dist="38100" dir="2700000" algn="tl">
                    <a:srgbClr val="000000">
                      <a:alpha val="43137"/>
                    </a:srgbClr>
                  </a:outerShdw>
                </a:effectLst>
                <a:latin typeface="Arial Narrow" pitchFamily="34" charset="0"/>
              </a:rPr>
              <a:t>没人</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marL="465138" lvl="1" indent="-465138">
              <a:buFont typeface="Arial" pitchFamily="34" charset="0"/>
              <a:buChar char="•"/>
              <a:tabLst>
                <a:tab pos="225425" algn="l"/>
              </a:tabLst>
            </a:pPr>
            <a:r>
              <a:rPr lang="en-US" b="1" dirty="0" smtClean="0"/>
              <a:t>Jesus says. John 14:6, “I am the way, the truth, the life; No one comes to the Father but by me,” NO ONE, NO ONE. </a:t>
            </a:r>
          </a:p>
          <a:p>
            <a:pPr marL="465138" lvl="1" indent="-465138">
              <a:tabLst>
                <a:tab pos="225425" algn="l"/>
              </a:tabLst>
            </a:pPr>
            <a:r>
              <a:rPr 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3.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佛教</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印度教</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新纪元教</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魔门教</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耶和华见证人</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好人</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善人</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慷慨的人</a:t>
            </a:r>
            <a:r>
              <a:rPr lang="en-US" altLang="zh-CN"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 </a:t>
            </a:r>
            <a:r>
              <a:rPr lang="zh-CN" alt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rPr>
              <a:t>宗教分子都不能去天堂。无人！无例外。</a:t>
            </a:r>
            <a:endParaRPr 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endParaRPr>
          </a:p>
          <a:p>
            <a:pPr marL="465138" lvl="1" indent="-465138">
              <a:buFont typeface="Arial" pitchFamily="34" charset="0"/>
              <a:buChar char="•"/>
              <a:tabLst>
                <a:tab pos="225425" algn="l"/>
              </a:tabLst>
            </a:pPr>
            <a:r>
              <a:rPr lang="en-US" b="1" dirty="0" smtClean="0"/>
              <a:t>NOT Buddhism, Hinduism, New Age-ism, Mormonism, Jehovah’s Witness, Nice people, Good people, Generous people, Religious people, No one! No exception. </a:t>
            </a:r>
            <a:endParaRPr lang="en-US" b="1" dirty="0" smtClean="0">
              <a:solidFill>
                <a:srgbClr val="C00000"/>
              </a:solidFill>
              <a:effectLst>
                <a:outerShdw blurRad="38100" dist="38100" dir="2700000" algn="tl">
                  <a:srgbClr val="000000">
                    <a:alpha val="43137"/>
                  </a:srgbClr>
                </a:outerShdw>
              </a:effectLst>
              <a:latin typeface="Arial Narrow" pitchFamily="34" charset="0"/>
            </a:endParaRPr>
          </a:p>
          <a:p>
            <a:pPr marL="465138" indent="-465138">
              <a:tabLst>
                <a:tab pos="225425" algn="l"/>
              </a:tabLst>
            </a:pP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4. “</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除他以外，别无拯救；因为在天下人间，没有赐下别的名，我们可以靠著得救。</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200" b="1" dirty="0" smtClean="0">
                <a:solidFill>
                  <a:srgbClr val="C00000"/>
                </a:solidFill>
                <a:effectLst>
                  <a:outerShdw blurRad="38100" dist="38100" dir="2700000" algn="tl">
                    <a:srgbClr val="000000">
                      <a:alpha val="43137"/>
                    </a:srgbClr>
                  </a:outerShdw>
                </a:effectLst>
                <a:latin typeface="Arial Narrow" pitchFamily="34" charset="0"/>
              </a:rPr>
              <a:t>徒</a:t>
            </a:r>
            <a:r>
              <a:rPr lang="en-US" altLang="zh-CN" sz="3200" b="1" dirty="0" smtClean="0">
                <a:solidFill>
                  <a:srgbClr val="C00000"/>
                </a:solidFill>
                <a:effectLst>
                  <a:outerShdw blurRad="38100" dist="38100" dir="2700000" algn="tl">
                    <a:srgbClr val="000000">
                      <a:alpha val="43137"/>
                    </a:srgbClr>
                  </a:outerShdw>
                </a:effectLst>
                <a:latin typeface="Arial Narrow" pitchFamily="34" charset="0"/>
              </a:rPr>
              <a:t>4:12)</a:t>
            </a:r>
            <a:endParaRPr lang="en-US" sz="3200" b="1" dirty="0" smtClean="0">
              <a:solidFill>
                <a:srgbClr val="C00000"/>
              </a:solidFill>
              <a:effectLst>
                <a:outerShdw blurRad="38100" dist="38100" dir="2700000" algn="tl">
                  <a:srgbClr val="000000">
                    <a:alpha val="43137"/>
                  </a:srgbClr>
                </a:outerShdw>
              </a:effectLst>
              <a:latin typeface="Arial Narrow" pitchFamily="34" charset="0"/>
            </a:endParaRPr>
          </a:p>
          <a:p>
            <a:pPr marL="465138" lvl="1" indent="-465138">
              <a:buFont typeface="Arial" pitchFamily="34" charset="0"/>
              <a:buChar char="•"/>
              <a:tabLst>
                <a:tab pos="225425" algn="l"/>
              </a:tabLst>
            </a:pPr>
            <a:r>
              <a:rPr lang="en-US" sz="2000" b="1" dirty="0" smtClean="0">
                <a:solidFill>
                  <a:srgbClr val="C00000"/>
                </a:solidFill>
                <a:effectLst>
                  <a:outerShdw blurRad="38100" dist="38100" dir="2700000" algn="tl">
                    <a:srgbClr val="000000">
                      <a:alpha val="43137"/>
                    </a:srgbClr>
                  </a:outerShdw>
                </a:effectLst>
                <a:latin typeface="Arial Narrow" pitchFamily="34" charset="0"/>
              </a:rPr>
              <a:t>“</a:t>
            </a:r>
            <a:r>
              <a:rPr lang="en-US" sz="2000" b="1" dirty="0" smtClean="0">
                <a:solidFill>
                  <a:srgbClr val="C00000"/>
                </a:solidFill>
              </a:rPr>
              <a:t>Salvation is found </a:t>
            </a:r>
            <a:r>
              <a:rPr lang="en-US" sz="2000" b="1" dirty="0" smtClean="0"/>
              <a:t>in no one else, for there is no other name under heaven given to mankind by which we must be saved.” (Acts 4:12) </a:t>
            </a:r>
          </a:p>
          <a:p>
            <a:pPr marL="465138" lvl="1" indent="-465138">
              <a:buFont typeface="Arial" pitchFamily="34" charset="0"/>
              <a:buChar char="•"/>
              <a:tabLst>
                <a:tab pos="225425" algn="l"/>
              </a:tabLst>
            </a:pPr>
            <a:endParaRPr lang="en-US" sz="2400" b="1" dirty="0" smtClean="0">
              <a:solidFill>
                <a:srgbClr val="C00000"/>
              </a:solidFill>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Can a true Christian NOT believe in Hell?</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990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一个真基督徒可以不相信地狱吗？</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48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1295400"/>
            <a:ext cx="9144000" cy="4662815"/>
          </a:xfrm>
          <a:prstGeom prst="rect">
            <a:avLst/>
          </a:prstGeom>
          <a:noFill/>
        </p:spPr>
        <p:txBody>
          <a:bodyPr wrap="square" rtlCol="0">
            <a:spAutoFit/>
          </a:bodyPr>
          <a:lstStyle/>
          <a:p>
            <a:pPr marL="342900" indent="-342900">
              <a:buAutoNum type="arabicPeriod"/>
            </a:pPr>
            <a:r>
              <a:rPr lang="zh-CN" altLang="en-US" sz="4000" b="1" u="sng" dirty="0" smtClean="0">
                <a:solidFill>
                  <a:srgbClr val="C00000"/>
                </a:solidFill>
                <a:effectLst>
                  <a:outerShdw blurRad="38100" dist="38100" dir="2700000" algn="tl">
                    <a:srgbClr val="000000">
                      <a:alpha val="43137"/>
                    </a:srgbClr>
                  </a:outerShdw>
                </a:effectLst>
                <a:latin typeface="Arial Narrow" pitchFamily="34" charset="0"/>
              </a:rPr>
              <a:t>不</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相</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信地狱并</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不会让地</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狱的温度减少一度。</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NOT believing wont’ make it go away</a:t>
            </a:r>
            <a:r>
              <a:rPr lang="en-US" sz="2000" b="1" dirty="0" smtClean="0">
                <a:effectLst>
                  <a:outerShdw blurRad="38100" dist="38100" dir="2700000" algn="tl">
                    <a:srgbClr val="000000">
                      <a:alpha val="43137"/>
                    </a:srgbClr>
                  </a:outerShdw>
                </a:effectLst>
                <a:latin typeface="Arial Narrow" pitchFamily="34" charset="0"/>
              </a:rPr>
              <a:t>.</a:t>
            </a:r>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所有基督徒均处于探询和学习的过程</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 ALL Christians are in a questioning and learning process. </a:t>
            </a:r>
          </a:p>
          <a:p>
            <a:pPr marL="342900" indent="-342900">
              <a:buAutoNum type="arabicPeriod"/>
            </a:pPr>
            <a:r>
              <a:rPr lang="zh-CN" altLang="en-US" sz="3900" b="1" dirty="0" smtClean="0">
                <a:solidFill>
                  <a:srgbClr val="C00000"/>
                </a:solidFill>
                <a:effectLst>
                  <a:outerShdw blurRad="38100" dist="38100" dir="2700000" algn="tl">
                    <a:srgbClr val="000000">
                      <a:alpha val="43137"/>
                    </a:srgbClr>
                  </a:outerShdw>
                </a:effectLst>
                <a:latin typeface="Arial Narrow" pitchFamily="34" charset="0"/>
              </a:rPr>
              <a:t>“这书上的预言，若有人删去什么，神必从这书上所写的生命树和圣城，删去他的份。”</a:t>
            </a:r>
            <a:endParaRPr lang="en-US" sz="39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 You cannot call Jesus a liar without suffering the consequences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Should we mention Hell when we share the Gospel?</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990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在传福音时应提到地狱吗？</a:t>
            </a:r>
            <a:r>
              <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60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1295400"/>
            <a:ext cx="9144000" cy="4708981"/>
          </a:xfrm>
          <a:prstGeom prst="rect">
            <a:avLst/>
          </a:prstGeom>
          <a:noFill/>
        </p:spPr>
        <p:txBody>
          <a:bodyPr wrap="square" rtlCol="0">
            <a:spAutoFit/>
          </a:bodyPr>
          <a:lstStyle/>
          <a:p>
            <a:pPr marL="342900" indent="-342900">
              <a:buAutoNum type="arabicPeriod"/>
            </a:pP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既然耶稣公开地教导过这点</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你为何要藏着掖着呢？</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569913" lvl="1" indent="-1651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Why would you hide it when Jesus taught it so openly?</a:t>
            </a:r>
          </a:p>
          <a:p>
            <a:pPr marL="569913" lvl="1" indent="-165100">
              <a:buFont typeface="Arial" pitchFamily="34" charset="0"/>
              <a:buChar char="•"/>
            </a:pPr>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好消息</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福音</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之所以是好的                       是因为我们先明白坏消息。</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569913" lvl="1" indent="-1651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Good News (Gospel) is only good when we understand the Bad News</a:t>
            </a:r>
          </a:p>
          <a:p>
            <a:pPr marL="569913" lvl="1" indent="-165100">
              <a:buFont typeface="Arial" pitchFamily="34" charset="0"/>
              <a:buChar char="•"/>
            </a:pPr>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让我跟你分享一个方法</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569913" lvl="1" indent="-1651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Let me share a way you can do that…</a:t>
            </a:r>
          </a:p>
        </p:txBody>
      </p:sp>
      <p:pic>
        <p:nvPicPr>
          <p:cNvPr id="5" name="Picture 4" descr="bible.gif"/>
          <p:cNvPicPr>
            <a:picLocks noChangeAspect="1"/>
          </p:cNvPicPr>
          <p:nvPr/>
        </p:nvPicPr>
        <p:blipFill>
          <a:blip r:embed="rId3" cstate="print"/>
          <a:stretch>
            <a:fillRect/>
          </a:stretch>
        </p:blipFill>
        <p:spPr>
          <a:xfrm>
            <a:off x="6400800" y="2286000"/>
            <a:ext cx="2514600" cy="1600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vimeocdn.com/ts/104/903/104903399_640.jpg"/>
          <p:cNvPicPr>
            <a:picLocks noChangeAspect="1" noChangeArrowheads="1"/>
          </p:cNvPicPr>
          <p:nvPr/>
        </p:nvPicPr>
        <p:blipFill>
          <a:blip r:embed="rId2" cstate="print"/>
          <a:srcRect/>
          <a:stretch>
            <a:fillRect/>
          </a:stretch>
        </p:blipFill>
        <p:spPr bwMode="auto">
          <a:xfrm>
            <a:off x="0" y="-666750"/>
            <a:ext cx="9829800" cy="7372350"/>
          </a:xfrm>
          <a:prstGeom prst="rect">
            <a:avLst/>
          </a:prstGeom>
          <a:noFill/>
        </p:spPr>
      </p:pic>
      <p:sp>
        <p:nvSpPr>
          <p:cNvPr id="3" name="Rectangle 2"/>
          <p:cNvSpPr/>
          <p:nvPr/>
        </p:nvSpPr>
        <p:spPr>
          <a:xfrm>
            <a:off x="0" y="6096000"/>
            <a:ext cx="9144000" cy="762000"/>
          </a:xfrm>
          <a:prstGeom prst="rect">
            <a:avLst/>
          </a:prstGeom>
          <a:solidFill>
            <a:srgbClr val="FF3B3B"/>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solidFill>
                  <a:schemeClr val="bg1"/>
                </a:solidFill>
                <a:latin typeface="Arial Narrow" pitchFamily="34" charset="0"/>
              </a:rPr>
              <a:t>“Are you a good person?”   Featuring: Mr. Nice Guy</a:t>
            </a:r>
            <a:endParaRPr lang="en-US" sz="3200" b="1" dirty="0">
              <a:solidFill>
                <a:schemeClr val="bg1"/>
              </a:solidFill>
              <a:latin typeface="Arial Narrow" pitchFamily="34" charset="0"/>
            </a:endParaRPr>
          </a:p>
        </p:txBody>
      </p:sp>
      <p:sp>
        <p:nvSpPr>
          <p:cNvPr id="14" name="Freeform 13"/>
          <p:cNvSpPr/>
          <p:nvPr/>
        </p:nvSpPr>
        <p:spPr>
          <a:xfrm>
            <a:off x="974361" y="1124262"/>
            <a:ext cx="5021705" cy="3357797"/>
          </a:xfrm>
          <a:custGeom>
            <a:avLst/>
            <a:gdLst>
              <a:gd name="connsiteX0" fmla="*/ 0 w 5021705"/>
              <a:gd name="connsiteY0" fmla="*/ 0 h 3357797"/>
              <a:gd name="connsiteX1" fmla="*/ 5021705 w 5021705"/>
              <a:gd name="connsiteY1" fmla="*/ 89941 h 3357797"/>
              <a:gd name="connsiteX2" fmla="*/ 4557009 w 5021705"/>
              <a:gd name="connsiteY2" fmla="*/ 2938072 h 3357797"/>
              <a:gd name="connsiteX3" fmla="*/ 524655 w 5021705"/>
              <a:gd name="connsiteY3" fmla="*/ 3357797 h 3357797"/>
              <a:gd name="connsiteX4" fmla="*/ 0 w 5021705"/>
              <a:gd name="connsiteY4" fmla="*/ 0 h 335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705" h="3357797">
                <a:moveTo>
                  <a:pt x="0" y="0"/>
                </a:moveTo>
                <a:lnTo>
                  <a:pt x="5021705" y="89941"/>
                </a:lnTo>
                <a:lnTo>
                  <a:pt x="4557009" y="2938072"/>
                </a:lnTo>
                <a:lnTo>
                  <a:pt x="524655" y="3357797"/>
                </a:lnTo>
                <a:lnTo>
                  <a:pt x="0" y="0"/>
                </a:lnTo>
                <a:close/>
              </a:path>
            </a:pathLst>
          </a:cu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你是好    人吗？</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Freeform 15"/>
          <p:cNvSpPr/>
          <p:nvPr/>
        </p:nvSpPr>
        <p:spPr>
          <a:xfrm>
            <a:off x="1154243" y="104931"/>
            <a:ext cx="4706911" cy="854439"/>
          </a:xfrm>
          <a:custGeom>
            <a:avLst/>
            <a:gdLst>
              <a:gd name="connsiteX0" fmla="*/ 179882 w 4706911"/>
              <a:gd name="connsiteY0" fmla="*/ 0 h 854439"/>
              <a:gd name="connsiteX1" fmla="*/ 4542019 w 4706911"/>
              <a:gd name="connsiteY1" fmla="*/ 194872 h 854439"/>
              <a:gd name="connsiteX2" fmla="*/ 4706911 w 4706911"/>
              <a:gd name="connsiteY2" fmla="*/ 854439 h 854439"/>
              <a:gd name="connsiteX3" fmla="*/ 0 w 4706911"/>
              <a:gd name="connsiteY3" fmla="*/ 839449 h 854439"/>
              <a:gd name="connsiteX4" fmla="*/ 179882 w 4706911"/>
              <a:gd name="connsiteY4" fmla="*/ 0 h 85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911" h="854439">
                <a:moveTo>
                  <a:pt x="179882" y="0"/>
                </a:moveTo>
                <a:lnTo>
                  <a:pt x="4542019" y="194872"/>
                </a:lnTo>
                <a:lnTo>
                  <a:pt x="4706911" y="854439"/>
                </a:lnTo>
                <a:lnTo>
                  <a:pt x="0" y="839449"/>
                </a:lnTo>
                <a:lnTo>
                  <a:pt x="179882" y="0"/>
                </a:lnTo>
                <a:close/>
              </a:path>
            </a:pathLst>
          </a:cu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活水机构提供</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9" name="Freeform 18"/>
          <p:cNvSpPr/>
          <p:nvPr/>
        </p:nvSpPr>
        <p:spPr>
          <a:xfrm>
            <a:off x="838200" y="4419600"/>
            <a:ext cx="5857875" cy="1057275"/>
          </a:xfrm>
          <a:custGeom>
            <a:avLst/>
            <a:gdLst>
              <a:gd name="connsiteX0" fmla="*/ 171450 w 5857875"/>
              <a:gd name="connsiteY0" fmla="*/ 371475 h 1057275"/>
              <a:gd name="connsiteX1" fmla="*/ 5762625 w 5857875"/>
              <a:gd name="connsiteY1" fmla="*/ 0 h 1057275"/>
              <a:gd name="connsiteX2" fmla="*/ 5857875 w 5857875"/>
              <a:gd name="connsiteY2" fmla="*/ 57150 h 1057275"/>
              <a:gd name="connsiteX3" fmla="*/ 5724525 w 5857875"/>
              <a:gd name="connsiteY3" fmla="*/ 1057275 h 1057275"/>
              <a:gd name="connsiteX4" fmla="*/ 0 w 5857875"/>
              <a:gd name="connsiteY4" fmla="*/ 923925 h 1057275"/>
              <a:gd name="connsiteX5" fmla="*/ 171450 w 5857875"/>
              <a:gd name="connsiteY5" fmla="*/ 3714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875" h="1057275">
                <a:moveTo>
                  <a:pt x="171450" y="371475"/>
                </a:moveTo>
                <a:lnTo>
                  <a:pt x="5762625" y="0"/>
                </a:lnTo>
                <a:lnTo>
                  <a:pt x="5857875" y="57150"/>
                </a:lnTo>
                <a:lnTo>
                  <a:pt x="5724525" y="1057275"/>
                </a:lnTo>
                <a:lnTo>
                  <a:pt x="0" y="923925"/>
                </a:lnTo>
                <a:lnTo>
                  <a:pt x="171450" y="371475"/>
                </a:lnTo>
                <a:close/>
              </a:path>
            </a:pathLst>
          </a:cu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r"/>
            <a:r>
              <a:rPr lang="zh-CN" altLang="en-US" sz="4800" b="1" dirty="0" smtClean="0">
                <a:solidFill>
                  <a:schemeClr val="tx2"/>
                </a:solidFill>
                <a:effectLst>
                  <a:outerShdw blurRad="38100" dist="38100" dir="2700000" algn="tl">
                    <a:srgbClr val="000000">
                      <a:alpha val="43137"/>
                    </a:srgbClr>
                  </a:outerShdw>
                </a:effectLst>
              </a:rPr>
              <a:t>主角</a:t>
            </a:r>
            <a:r>
              <a:rPr lang="en-US" altLang="zh-CN" sz="4800" b="1" dirty="0" smtClean="0">
                <a:solidFill>
                  <a:schemeClr val="tx2"/>
                </a:solidFill>
                <a:effectLst>
                  <a:outerShdw blurRad="38100" dist="38100" dir="2700000" algn="tl">
                    <a:srgbClr val="000000">
                      <a:alpha val="43137"/>
                    </a:srgbClr>
                  </a:outerShdw>
                </a:effectLst>
              </a:rPr>
              <a:t>:</a:t>
            </a:r>
            <a:r>
              <a:rPr lang="zh-CN" altLang="en-US" sz="4800" b="1" dirty="0" smtClean="0">
                <a:solidFill>
                  <a:schemeClr val="tx2"/>
                </a:solidFill>
                <a:effectLst>
                  <a:outerShdw blurRad="38100" dist="38100" dir="2700000" algn="tl">
                    <a:srgbClr val="000000">
                      <a:alpha val="43137"/>
                    </a:srgbClr>
                  </a:outerShdw>
                </a:effectLst>
              </a:rPr>
              <a:t>好好先生</a:t>
            </a:r>
            <a:endParaRPr lang="en-US" sz="4800" b="1" dirty="0">
              <a:solidFill>
                <a:schemeClr val="tx2"/>
              </a:solidFill>
              <a:effectLst>
                <a:outerShdw blurRad="38100" dist="38100" dir="2700000" algn="tl">
                  <a:srgbClr val="000000">
                    <a:alpha val="43137"/>
                  </a:srgbClr>
                </a:outerShdw>
              </a:effectLst>
            </a:endParaRPr>
          </a:p>
        </p:txBody>
      </p:sp>
      <p:sp>
        <p:nvSpPr>
          <p:cNvPr id="21" name="Freeform 20"/>
          <p:cNvSpPr/>
          <p:nvPr/>
        </p:nvSpPr>
        <p:spPr>
          <a:xfrm>
            <a:off x="7525062" y="4197246"/>
            <a:ext cx="1409076" cy="1334124"/>
          </a:xfrm>
          <a:custGeom>
            <a:avLst/>
            <a:gdLst>
              <a:gd name="connsiteX0" fmla="*/ 134912 w 1409076"/>
              <a:gd name="connsiteY0" fmla="*/ 89941 h 1334124"/>
              <a:gd name="connsiteX1" fmla="*/ 0 w 1409076"/>
              <a:gd name="connsiteY1" fmla="*/ 149902 h 1334124"/>
              <a:gd name="connsiteX2" fmla="*/ 134912 w 1409076"/>
              <a:gd name="connsiteY2" fmla="*/ 1289154 h 1334124"/>
              <a:gd name="connsiteX3" fmla="*/ 1409076 w 1409076"/>
              <a:gd name="connsiteY3" fmla="*/ 1334124 h 1334124"/>
              <a:gd name="connsiteX4" fmla="*/ 1169233 w 1409076"/>
              <a:gd name="connsiteY4" fmla="*/ 0 h 1334124"/>
              <a:gd name="connsiteX5" fmla="*/ 134912 w 1409076"/>
              <a:gd name="connsiteY5" fmla="*/ 89941 h 133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076" h="1334124">
                <a:moveTo>
                  <a:pt x="134912" y="89941"/>
                </a:moveTo>
                <a:lnTo>
                  <a:pt x="0" y="149902"/>
                </a:lnTo>
                <a:lnTo>
                  <a:pt x="134912" y="1289154"/>
                </a:lnTo>
                <a:lnTo>
                  <a:pt x="1409076" y="1334124"/>
                </a:lnTo>
                <a:lnTo>
                  <a:pt x="1169233" y="0"/>
                </a:lnTo>
                <a:lnTo>
                  <a:pt x="134912" y="89941"/>
                </a:lnTo>
                <a:close/>
              </a:path>
            </a:pathLst>
          </a:cu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pic>
        <p:nvPicPr>
          <p:cNvPr id="8" name="Picture 7" descr="custom_powerup_ani.gif"/>
          <p:cNvPicPr>
            <a:picLocks noChangeAspect="1"/>
          </p:cNvPicPr>
          <p:nvPr/>
        </p:nvPicPr>
        <p:blipFill>
          <a:blip r:embed="rId3" cstate="print"/>
          <a:stretch>
            <a:fillRect/>
          </a:stretch>
        </p:blipFill>
        <p:spPr>
          <a:xfrm>
            <a:off x="0" y="762000"/>
            <a:ext cx="9144000" cy="5334000"/>
          </a:xfrm>
          <a:prstGeom prst="rect">
            <a:avLst/>
          </a:prstGeom>
        </p:spPr>
      </p:pic>
      <p:sp>
        <p:nvSpPr>
          <p:cNvPr id="4" name="Rectangle 3"/>
          <p:cNvSpPr/>
          <p:nvPr/>
        </p:nvSpPr>
        <p:spPr>
          <a:xfrm>
            <a:off x="0" y="0"/>
            <a:ext cx="9144000" cy="10668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8000" b="1" dirty="0" smtClean="0">
                <a:ln>
                  <a:solidFill>
                    <a:schemeClr val="tx2">
                      <a:lumMod val="50000"/>
                    </a:schemeClr>
                  </a:solidFill>
                </a:ln>
                <a:effectLst>
                  <a:outerShdw blurRad="38100" dist="38100" dir="2700000" algn="tl">
                    <a:srgbClr val="000000">
                      <a:alpha val="43137"/>
                    </a:srgbClr>
                  </a:outerShdw>
                </a:effectLst>
              </a:rPr>
              <a:t>最重要的问题</a:t>
            </a:r>
            <a:r>
              <a:rPr lang="en-US" sz="8000" b="1" dirty="0" smtClean="0">
                <a:effectLst>
                  <a:outerShdw blurRad="38100" dist="38100" dir="2700000" algn="tl">
                    <a:srgbClr val="000000">
                      <a:alpha val="43137"/>
                    </a:srgbClr>
                  </a:outerShdw>
                </a:effectLst>
              </a:rPr>
              <a:t> </a:t>
            </a:r>
            <a:endParaRPr lang="en-US" sz="8000" b="1" dirty="0">
              <a:effectLst>
                <a:outerShdw blurRad="38100" dist="38100" dir="2700000" algn="tl">
                  <a:srgbClr val="000000">
                    <a:alpha val="43137"/>
                  </a:srgbClr>
                </a:outerShdw>
              </a:effectLst>
            </a:endParaRPr>
          </a:p>
        </p:txBody>
      </p:sp>
      <p:cxnSp>
        <p:nvCxnSpPr>
          <p:cNvPr id="7" name="Straight Connector 6"/>
          <p:cNvCxnSpPr/>
          <p:nvPr/>
        </p:nvCxnSpPr>
        <p:spPr>
          <a:xfrm>
            <a:off x="0" y="10668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6096000"/>
            <a:ext cx="9144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THE MOST IMPORTANT QUESTION</a:t>
            </a:r>
            <a:endParaRPr lang="en-US" sz="2400" b="1" dirty="0">
              <a:solidFill>
                <a:schemeClr val="tx1"/>
              </a:solidFill>
              <a:effectLst>
                <a:outerShdw blurRad="38100" dist="38100" dir="2700000" algn="tl">
                  <a:srgbClr val="000000">
                    <a:alpha val="43137"/>
                  </a:srgbClr>
                </a:outerShdw>
              </a:effectLst>
            </a:endParaRPr>
          </a:p>
        </p:txBody>
      </p:sp>
      <p:cxnSp>
        <p:nvCxnSpPr>
          <p:cNvPr id="6" name="Straight Connector 5"/>
          <p:cNvCxnSpPr/>
          <p:nvPr/>
        </p:nvCxnSpPr>
        <p:spPr>
          <a:xfrm>
            <a:off x="0" y="6096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jesus.jpg"/>
          <p:cNvPicPr>
            <a:picLocks noChangeAspect="1"/>
          </p:cNvPicPr>
          <p:nvPr/>
        </p:nvPicPr>
        <p:blipFill>
          <a:blip r:embed="rId4" cstate="print"/>
          <a:stretch>
            <a:fillRect/>
          </a:stretch>
        </p:blipFill>
        <p:spPr>
          <a:xfrm>
            <a:off x="2362200" y="1143000"/>
            <a:ext cx="3852672" cy="5385742"/>
          </a:xfrm>
          <a:prstGeom prst="rect">
            <a:avLst/>
          </a:prstGeom>
          <a:ln>
            <a:noFill/>
          </a:ln>
          <a:effectLst>
            <a:glow rad="101600">
              <a:srgbClr val="FCD5B5">
                <a:alpha val="25098"/>
              </a:srgbClr>
            </a:glow>
            <a:softEdge rad="635000"/>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248400"/>
            <a:ext cx="9144000" cy="6858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Narrow" pitchFamily="34" charset="0"/>
              </a:rPr>
              <a:t>IFYOU DIE TODAY…</a:t>
            </a:r>
          </a:p>
        </p:txBody>
      </p:sp>
      <p:sp>
        <p:nvSpPr>
          <p:cNvPr id="6" name="Title 1"/>
          <p:cNvSpPr txBox="1">
            <a:spLocks/>
          </p:cNvSpPr>
          <p:nvPr/>
        </p:nvSpPr>
        <p:spPr>
          <a:xfrm>
            <a:off x="0" y="0"/>
            <a:ext cx="9144000" cy="838200"/>
          </a:xfrm>
          <a:prstGeom prst="rect">
            <a:avLst/>
          </a:prstGeom>
          <a:ln/>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如果今天你死了</a:t>
            </a:r>
            <a:r>
              <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a:t>
            </a:r>
            <a:endParaRPr kumimoji="0" lang="en-US" sz="6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Black" pitchFamily="34" charset="0"/>
            </a:endParaRPr>
          </a:p>
        </p:txBody>
      </p:sp>
      <p:graphicFrame>
        <p:nvGraphicFramePr>
          <p:cNvPr id="7" name="Diagram 6"/>
          <p:cNvGraphicFramePr/>
          <p:nvPr/>
        </p:nvGraphicFramePr>
        <p:xfrm>
          <a:off x="0" y="838200"/>
          <a:ext cx="9144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3329_2008011718461417_thumb.jpg"/>
          <p:cNvPicPr>
            <a:picLocks noChangeAspect="1"/>
          </p:cNvPicPr>
          <p:nvPr/>
        </p:nvPicPr>
        <p:blipFill>
          <a:blip r:embed="rId2" cstate="print"/>
          <a:stretch>
            <a:fillRect/>
          </a:stretch>
        </p:blipFill>
        <p:spPr>
          <a:xfrm>
            <a:off x="0" y="0"/>
            <a:ext cx="9144000" cy="6821424"/>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ubtitle 2"/>
          <p:cNvSpPr>
            <a:spLocks noGrp="1"/>
          </p:cNvSpPr>
          <p:nvPr>
            <p:ph type="subTitle" idx="1"/>
          </p:nvPr>
        </p:nvSpPr>
        <p:spPr>
          <a:xfrm>
            <a:off x="0" y="6324600"/>
            <a:ext cx="9144000" cy="533400"/>
          </a:xfrm>
          <a:noFill/>
          <a:ln>
            <a:noFill/>
          </a:ln>
        </p:spPr>
        <p:style>
          <a:lnRef idx="0">
            <a:schemeClr val="accent6"/>
          </a:lnRef>
          <a:fillRef idx="3">
            <a:schemeClr val="accent6"/>
          </a:fillRef>
          <a:effectRef idx="3">
            <a:schemeClr val="accent6"/>
          </a:effectRef>
          <a:fontRef idx="minor">
            <a:schemeClr val="lt1"/>
          </a:fontRef>
        </p:style>
        <p:txBody>
          <a:bodyPr anchor="ctr">
            <a:noAutofit/>
          </a:bodyPr>
          <a:lstStyle/>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INTENSIVE BIBLE TRAINING PROGRAM</a:t>
            </a: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Title 1"/>
          <p:cNvSpPr>
            <a:spLocks noGrp="1"/>
          </p:cNvSpPr>
          <p:nvPr>
            <p:ph type="ctrTitle"/>
          </p:nvPr>
        </p:nvSpPr>
        <p:spPr>
          <a:xfrm>
            <a:off x="0" y="1"/>
            <a:ext cx="9144000" cy="1142999"/>
          </a:xfrm>
          <a:noFill/>
          <a:ln>
            <a:noFill/>
          </a:ln>
        </p:spPr>
        <p:style>
          <a:lnRef idx="0">
            <a:schemeClr val="accent6"/>
          </a:lnRef>
          <a:fillRef idx="3">
            <a:schemeClr val="accent6"/>
          </a:fillRef>
          <a:effectRef idx="3">
            <a:schemeClr val="accent6"/>
          </a:effectRef>
          <a:fontRef idx="minor">
            <a:schemeClr val="lt1"/>
          </a:fontRef>
        </p:style>
        <p:txBody>
          <a:bodyPr>
            <a:noAutofit/>
          </a:bodyPr>
          <a:lstStyle/>
          <a:p>
            <a:r>
              <a:rPr lang="en-US" altLang="zh-CN"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慕心小组</a:t>
            </a:r>
            <a:r>
              <a:rPr lang="en-US" altLang="zh-CN"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zh-CN"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主题圣经课程</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chmhzl.gif"/>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0" y="0"/>
            <a:ext cx="9144000" cy="1295400"/>
          </a:xfrm>
          <a:prstGeom prst="rect">
            <a:avLst/>
          </a:prstGeom>
          <a:solidFill>
            <a:srgbClr val="8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6600" b="1" dirty="0" smtClean="0">
                <a:ln>
                  <a:solidFill>
                    <a:schemeClr val="tx2">
                      <a:lumMod val="50000"/>
                    </a:schemeClr>
                  </a:solidFill>
                </a:ln>
                <a:solidFill>
                  <a:srgbClr val="FFC000"/>
                </a:solidFill>
                <a:effectLst>
                  <a:outerShdw blurRad="38100" dist="38100" dir="2700000" algn="tl">
                    <a:srgbClr val="000000">
                      <a:alpha val="43137"/>
                    </a:srgbClr>
                  </a:outerShdw>
                </a:effectLst>
              </a:rPr>
              <a:t>十二个关于地狱的问题</a:t>
            </a:r>
            <a:endParaRPr lang="en-US" sz="6600" b="1" dirty="0">
              <a:solidFill>
                <a:srgbClr val="FFC000"/>
              </a:solidFill>
              <a:effectLst>
                <a:outerShdw blurRad="38100" dist="38100" dir="2700000" algn="tl">
                  <a:srgbClr val="000000">
                    <a:alpha val="43137"/>
                  </a:srgbClr>
                </a:outerShdw>
              </a:effectLst>
            </a:endParaRPr>
          </a:p>
        </p:txBody>
      </p:sp>
      <p:cxnSp>
        <p:nvCxnSpPr>
          <p:cNvPr id="6" name="Straight Connector 5"/>
          <p:cNvCxnSpPr/>
          <p:nvPr/>
        </p:nvCxnSpPr>
        <p:spPr>
          <a:xfrm>
            <a:off x="0" y="12954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096000"/>
            <a:ext cx="9144000" cy="762000"/>
          </a:xfrm>
          <a:prstGeom prst="rect">
            <a:avLst/>
          </a:prstGeom>
          <a:solidFill>
            <a:srgbClr val="8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b="1" dirty="0" smtClean="0">
                <a:ln>
                  <a:solidFill>
                    <a:schemeClr val="tx2">
                      <a:lumMod val="50000"/>
                    </a:schemeClr>
                  </a:solidFill>
                </a:ln>
                <a:solidFill>
                  <a:srgbClr val="FFC000"/>
                </a:solidFill>
                <a:effectLst>
                  <a:outerShdw blurRad="38100" dist="38100" dir="2700000" algn="tl">
                    <a:srgbClr val="000000">
                      <a:alpha val="43137"/>
                    </a:srgbClr>
                  </a:outerShdw>
                </a:effectLst>
                <a:latin typeface="Arial Black" pitchFamily="34" charset="0"/>
              </a:rPr>
              <a:t>12 </a:t>
            </a:r>
            <a:r>
              <a:rPr lang="en-US" sz="3200" b="1" dirty="0" smtClean="0">
                <a:ln>
                  <a:solidFill>
                    <a:schemeClr val="tx2">
                      <a:lumMod val="50000"/>
                    </a:schemeClr>
                  </a:solidFill>
                </a:ln>
                <a:solidFill>
                  <a:srgbClr val="FFC000"/>
                </a:solidFill>
                <a:effectLst>
                  <a:outerShdw blurRad="38100" dist="38100" dir="2700000" algn="tl">
                    <a:srgbClr val="000000">
                      <a:alpha val="43137"/>
                    </a:srgbClr>
                  </a:outerShdw>
                </a:effectLst>
              </a:rPr>
              <a:t> Common Questions about Hell</a:t>
            </a:r>
            <a:endParaRPr lang="en-US" sz="3200" b="1" dirty="0">
              <a:solidFill>
                <a:srgbClr val="FFC000"/>
              </a:solidFill>
              <a:effectLst>
                <a:outerShdw blurRad="38100" dist="38100" dir="2700000" algn="tl">
                  <a:srgbClr val="000000">
                    <a:alpha val="43137"/>
                  </a:srgbClr>
                </a:outerShdw>
              </a:effectLst>
            </a:endParaRPr>
          </a:p>
        </p:txBody>
      </p:sp>
      <p:cxnSp>
        <p:nvCxnSpPr>
          <p:cNvPr id="9" name="Straight Connector 8"/>
          <p:cNvCxnSpPr/>
          <p:nvPr/>
        </p:nvCxnSpPr>
        <p:spPr>
          <a:xfrm>
            <a:off x="0" y="6096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Why would a loving God send anyone to Hell? </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10668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慈爱的神怎能让人下地狱</a:t>
            </a:r>
            <a:r>
              <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60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1066800"/>
            <a:ext cx="9144000" cy="4955203"/>
          </a:xfrm>
          <a:prstGeom prst="rect">
            <a:avLst/>
          </a:prstGeom>
          <a:noFill/>
        </p:spPr>
        <p:txBody>
          <a:bodyPr wrap="square" rtlCol="0">
            <a:spAutoFit/>
          </a:bodyPr>
          <a:lstStyle/>
          <a:p>
            <a:pPr marL="284163" indent="-284163">
              <a:buAutoNum type="arabicPeriod"/>
            </a:pP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人下地狱是因为他们拒绝耶稣</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3600" b="1" dirty="0" smtClean="0">
              <a:solidFill>
                <a:srgbClr val="C00000"/>
              </a:solidFill>
              <a:effectLst>
                <a:outerShdw blurRad="38100" dist="38100" dir="2700000" algn="tl">
                  <a:srgbClr val="000000">
                    <a:alpha val="43137"/>
                  </a:srgbClr>
                </a:outerShdw>
              </a:effectLst>
              <a:latin typeface="Arial Narrow" pitchFamily="34" charset="0"/>
            </a:endParaRPr>
          </a:p>
          <a:p>
            <a:pPr marL="284163" lvl="1" indent="-284163">
              <a:buFont typeface="Arial" pitchFamily="34" charset="0"/>
              <a:buChar char="•"/>
            </a:pPr>
            <a:r>
              <a:rPr lang="en-US" sz="2000" b="1" dirty="0" smtClean="0">
                <a:effectLst>
                  <a:outerShdw blurRad="38100" dist="38100" dir="2700000" algn="tl">
                    <a:srgbClr val="000000">
                      <a:alpha val="43137"/>
                    </a:srgbClr>
                  </a:outerShdw>
                </a:effectLst>
              </a:rPr>
              <a:t>People go to hell because they reject Jesus. </a:t>
            </a:r>
          </a:p>
          <a:p>
            <a:pPr marL="284163" lvl="1" indent="-284163"/>
            <a:endParaRPr lang="en-US" sz="800" b="1" dirty="0" smtClean="0">
              <a:solidFill>
                <a:srgbClr val="C00000"/>
              </a:solidFill>
              <a:effectLst>
                <a:outerShdw blurRad="38100" dist="38100" dir="2700000" algn="tl">
                  <a:srgbClr val="000000">
                    <a:alpha val="43137"/>
                  </a:srgbClr>
                </a:outerShdw>
              </a:effectLst>
              <a:latin typeface="Arial Narrow" pitchFamily="34" charset="0"/>
            </a:endParaRPr>
          </a:p>
          <a:p>
            <a:pPr marL="284163" indent="-284163">
              <a:buAutoNum type="arabicPeriod"/>
            </a:pP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我们该问的是</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神怎会允许任何人上天堂</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3600" b="1" dirty="0" smtClean="0">
              <a:solidFill>
                <a:srgbClr val="C00000"/>
              </a:solidFill>
              <a:effectLst>
                <a:outerShdw blurRad="38100" dist="38100" dir="2700000" algn="tl">
                  <a:srgbClr val="000000">
                    <a:alpha val="43137"/>
                  </a:srgbClr>
                </a:outerShdw>
              </a:effectLst>
              <a:latin typeface="Arial Narrow" pitchFamily="34" charset="0"/>
            </a:endParaRPr>
          </a:p>
          <a:p>
            <a:pPr marL="284163" lvl="1" indent="-284163">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We should be asking, “Why would God allow ANYONE into Heaven?”</a:t>
            </a:r>
          </a:p>
          <a:p>
            <a:pPr marL="284163" lvl="1" indent="-284163"/>
            <a:endParaRPr lang="en-US" sz="800" b="1" dirty="0" smtClean="0">
              <a:effectLst>
                <a:outerShdw blurRad="38100" dist="38100" dir="2700000" algn="tl">
                  <a:srgbClr val="000000">
                    <a:alpha val="43137"/>
                  </a:srgbClr>
                </a:outerShdw>
              </a:effectLst>
              <a:latin typeface="Arial Narrow" pitchFamily="34" charset="0"/>
            </a:endParaRPr>
          </a:p>
          <a:p>
            <a:pPr marL="284163" indent="-284163">
              <a:buAutoNum type="arabicPeriod"/>
            </a:pP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不要按你堕落的标准论断神！</a:t>
            </a:r>
            <a:endParaRPr lang="en-US" sz="3600" b="1" dirty="0" smtClean="0">
              <a:solidFill>
                <a:srgbClr val="C00000"/>
              </a:solidFill>
              <a:effectLst>
                <a:outerShdw blurRad="38100" dist="38100" dir="2700000" algn="tl">
                  <a:srgbClr val="000000">
                    <a:alpha val="43137"/>
                  </a:srgbClr>
                </a:outerShdw>
              </a:effectLst>
              <a:latin typeface="Arial Narrow" pitchFamily="34" charset="0"/>
            </a:endParaRPr>
          </a:p>
          <a:p>
            <a:pPr marL="284163" lvl="1" indent="-284163">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DO NOTJUDGE GOD BY YOUR FALLEN STANDARDS</a:t>
            </a:r>
          </a:p>
          <a:p>
            <a:pPr marL="284163" lvl="1" indent="-284163"/>
            <a:endParaRPr lang="en-US" sz="800" b="1" dirty="0" smtClean="0">
              <a:effectLst>
                <a:outerShdw blurRad="38100" dist="38100" dir="2700000" algn="tl">
                  <a:srgbClr val="000000">
                    <a:alpha val="43137"/>
                  </a:srgbClr>
                </a:outerShdw>
              </a:effectLst>
              <a:latin typeface="Arial Narrow" pitchFamily="34" charset="0"/>
            </a:endParaRPr>
          </a:p>
          <a:p>
            <a:pPr marL="284163" indent="-284163">
              <a:buAutoNum type="arabicPeriod"/>
            </a:pP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当我们看到圣洁</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伟大</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慈爱</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全权的神时</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就会明白他所有的决定无不慈爱</a:t>
            </a:r>
            <a:r>
              <a:rPr lang="en-US" altLang="zh-CN" sz="36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3600" b="1" dirty="0" smtClean="0">
                <a:solidFill>
                  <a:srgbClr val="C00000"/>
                </a:solidFill>
                <a:effectLst>
                  <a:outerShdw blurRad="38100" dist="38100" dir="2700000" algn="tl">
                    <a:srgbClr val="000000">
                      <a:alpha val="43137"/>
                    </a:srgbClr>
                  </a:outerShdw>
                </a:effectLst>
                <a:latin typeface="Arial Narrow" pitchFamily="34" charset="0"/>
              </a:rPr>
              <a:t>正确和公义。</a:t>
            </a:r>
            <a:endParaRPr lang="en-US" sz="3600" b="1" dirty="0" smtClean="0">
              <a:solidFill>
                <a:srgbClr val="C00000"/>
              </a:solidFill>
              <a:effectLst>
                <a:outerShdw blurRad="38100" dist="38100" dir="2700000" algn="tl">
                  <a:srgbClr val="000000">
                    <a:alpha val="43137"/>
                  </a:srgbClr>
                </a:outerShdw>
              </a:effectLst>
              <a:latin typeface="Arial Narrow" pitchFamily="34" charset="0"/>
            </a:endParaRPr>
          </a:p>
          <a:p>
            <a:pPr marL="284163" lvl="1" indent="-284163">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When we see the Holy, Awesome, Almighty, Loving, Sovereign God, we will know that ALL of His decisions were loving, right, and just.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Will I know people in Hell? </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990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在地狱里我能认出他人吗</a:t>
            </a:r>
            <a:r>
              <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0" lang="en-US" sz="60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1143000"/>
            <a:ext cx="9144000" cy="3847207"/>
          </a:xfrm>
          <a:prstGeom prst="rect">
            <a:avLst/>
          </a:prstGeom>
          <a:noFill/>
        </p:spPr>
        <p:txBody>
          <a:bodyPr wrap="square" rtlCol="0">
            <a:spAutoFit/>
          </a:bodyPr>
          <a:lstStyle/>
          <a:p>
            <a:pPr marL="342900" indent="-342900">
              <a:buAutoNum type="arabicPeriod"/>
            </a:pPr>
            <a:r>
              <a:rPr lang="zh-CN" altLang="en-US" sz="4800" b="1" dirty="0" smtClean="0">
                <a:solidFill>
                  <a:srgbClr val="C00000"/>
                </a:solidFill>
                <a:effectLst>
                  <a:outerShdw blurRad="38100" dist="38100" dir="2700000" algn="tl">
                    <a:srgbClr val="000000">
                      <a:alpha val="43137"/>
                    </a:srgbClr>
                  </a:outerShdw>
                </a:effectLst>
                <a:latin typeface="Arial Narrow" pitchFamily="34" charset="0"/>
              </a:rPr>
              <a:t>不能</a:t>
            </a:r>
            <a:r>
              <a:rPr lang="en-US" altLang="zh-CN" sz="48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800" b="1" dirty="0" smtClean="0">
                <a:solidFill>
                  <a:srgbClr val="C00000"/>
                </a:solidFill>
                <a:effectLst>
                  <a:outerShdw blurRad="38100" dist="38100" dir="2700000" algn="tl">
                    <a:srgbClr val="000000">
                      <a:alpha val="43137"/>
                    </a:srgbClr>
                  </a:outerShdw>
                </a:effectLst>
                <a:latin typeface="Arial Narrow" pitchFamily="34" charset="0"/>
              </a:rPr>
              <a:t>这是一个完全黑暗的地方</a:t>
            </a:r>
            <a:r>
              <a:rPr lang="en-US" altLang="zh-CN" sz="48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8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No. It is a place of total darkness. (in the eternal Lake of Fire)</a:t>
            </a:r>
          </a:p>
          <a:p>
            <a:pPr marL="800100" lvl="1" indent="-342900"/>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800" b="1" dirty="0" smtClean="0">
                <a:solidFill>
                  <a:srgbClr val="C00000"/>
                </a:solidFill>
                <a:effectLst>
                  <a:outerShdw blurRad="38100" dist="38100" dir="2700000" algn="tl">
                    <a:srgbClr val="000000">
                      <a:alpha val="43137"/>
                    </a:srgbClr>
                  </a:outerShdw>
                </a:effectLst>
                <a:latin typeface="Arial Narrow" pitchFamily="34" charset="0"/>
              </a:rPr>
              <a:t>你会被永恒的痛苦搞得抓狂</a:t>
            </a:r>
            <a:r>
              <a:rPr lang="en-US" altLang="zh-CN" sz="4800" b="1" dirty="0" smtClean="0">
                <a:solidFill>
                  <a:srgbClr val="C00000"/>
                </a:solidFill>
                <a:effectLst>
                  <a:outerShdw blurRad="38100" dist="38100" dir="2700000" algn="tl">
                    <a:srgbClr val="000000">
                      <a:alpha val="43137"/>
                    </a:srgbClr>
                  </a:outerShdw>
                </a:effectLst>
                <a:latin typeface="Arial Narrow" pitchFamily="34" charset="0"/>
              </a:rPr>
              <a:t>. </a:t>
            </a:r>
            <a:endParaRPr lang="en-US" sz="48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You will be distracted by an eternity of pain</a:t>
            </a:r>
          </a:p>
          <a:p>
            <a:pPr marL="800100" lvl="1" indent="-342900"/>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800" b="1" dirty="0" smtClean="0">
                <a:solidFill>
                  <a:srgbClr val="C00000"/>
                </a:solidFill>
                <a:effectLst>
                  <a:outerShdw blurRad="38100" dist="38100" dir="2700000" algn="tl">
                    <a:srgbClr val="000000">
                      <a:alpha val="43137"/>
                    </a:srgbClr>
                  </a:outerShdw>
                </a:effectLst>
                <a:latin typeface="Arial Narrow" pitchFamily="34" charset="0"/>
              </a:rPr>
              <a:t>你也不想看到他人受苦。</a:t>
            </a:r>
            <a:endParaRPr lang="en-US" sz="48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You will not want to see others suffer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b="1" dirty="0" smtClean="0">
                <a:solidFill>
                  <a:schemeClr val="bg1"/>
                </a:solidFill>
                <a:latin typeface="Arial Narrow" pitchFamily="34" charset="0"/>
              </a:rPr>
              <a:t>Can my relatives send money (and other things) to me there? </a:t>
            </a:r>
            <a:endParaRPr lang="en-US" sz="2800" b="1" dirty="0">
              <a:solidFill>
                <a:schemeClr val="bg1"/>
              </a:solidFill>
              <a:latin typeface="Arial Narrow" pitchFamily="34" charset="0"/>
            </a:endParaRPr>
          </a:p>
        </p:txBody>
      </p:sp>
      <p:sp>
        <p:nvSpPr>
          <p:cNvPr id="6" name="Title 1"/>
          <p:cNvSpPr txBox="1">
            <a:spLocks/>
          </p:cNvSpPr>
          <p:nvPr/>
        </p:nvSpPr>
        <p:spPr>
          <a:xfrm>
            <a:off x="0" y="0"/>
            <a:ext cx="9144000" cy="11430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我的亲人能否寄些钱物给我？</a:t>
            </a:r>
            <a:r>
              <a:rPr lang="en-US" altLang="zh-CN"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5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1143000"/>
            <a:ext cx="9144000" cy="5016758"/>
          </a:xfrm>
          <a:prstGeom prst="rect">
            <a:avLst/>
          </a:prstGeom>
          <a:noFill/>
        </p:spPr>
        <p:txBody>
          <a:bodyPr wrap="square" rtlCol="0">
            <a:spAutoFit/>
          </a:bodyPr>
          <a:lstStyle/>
          <a:p>
            <a:pPr marL="342900" indent="-342900">
              <a:buAutoNum type="arabicPeriod"/>
            </a:pP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不能</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圣经说得很清楚无人能带来宽慰</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No. The Bible makes it clear that no one can offer relief.</a:t>
            </a:r>
          </a:p>
          <a:p>
            <a:pPr marL="800100" lvl="1" indent="-342900"/>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财主求亚伯拉罕给点水喝</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并差拉撒路去警告他的兄弟</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The rich man begged Abraham to put a drop of water on his tongue; and to send Lazarus to warn his brothers.</a:t>
            </a:r>
          </a:p>
          <a:p>
            <a:pPr marL="800100" lvl="1" indent="-342900"/>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撒旦希望我们相信这是一个享乐的地方</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一个令人羡慕的去处。</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Satan wants us to think it is a place of enjoyment. A place to desire.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Who is the God of Hell? </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990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地狱的神是谁？</a:t>
            </a:r>
            <a:r>
              <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60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1164372"/>
            <a:ext cx="9144000" cy="4093428"/>
          </a:xfrm>
          <a:prstGeom prst="rect">
            <a:avLst/>
          </a:prstGeom>
          <a:noFill/>
        </p:spPr>
        <p:txBody>
          <a:bodyPr wrap="square" rtlCol="0">
            <a:spAutoFit/>
          </a:bodyPr>
          <a:lstStyle/>
          <a:p>
            <a:pPr marL="342900" indent="-342900">
              <a:buFontTx/>
              <a:buAutoNum type="arabicPeriod"/>
            </a:pPr>
            <a:r>
              <a:rPr lang="en-US" sz="44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那杀身体不能杀灵魂的，不要怕他们；惟有能把身体和灵魂都灭在地狱里的，正要怕他。</a:t>
            </a:r>
            <a:r>
              <a:rPr lang="en-US" sz="44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太</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10:28</a:t>
            </a:r>
            <a:r>
              <a:rPr lang="en-US" sz="4400" b="1" dirty="0" smtClean="0">
                <a:solidFill>
                  <a:srgbClr val="C00000"/>
                </a:solidFill>
                <a:effectLst>
                  <a:outerShdw blurRad="38100" dist="38100" dir="2700000" algn="tl">
                    <a:srgbClr val="000000">
                      <a:alpha val="43137"/>
                    </a:srgbClr>
                  </a:outerShdw>
                </a:effectLst>
                <a:latin typeface="Arial Narrow" pitchFamily="34" charset="0"/>
              </a:rPr>
              <a:t>)</a:t>
            </a:r>
          </a:p>
          <a:p>
            <a:pPr marL="509588" lvl="1" indent="-1651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a:t>
            </a:r>
            <a:r>
              <a:rPr lang="en-US" sz="2000" b="1" dirty="0" smtClean="0"/>
              <a:t> Do not be afraid of those who kill the body but cannot kill the soul. Rather,   be afraid of the One who can destroy both soul and body in hell.” (Matt. 10:28)</a:t>
            </a:r>
          </a:p>
          <a:p>
            <a:pPr marL="509588" lvl="1" indent="-165100"/>
            <a:endParaRPr lang="en-US" sz="2400" b="1" dirty="0" smtClean="0">
              <a:solidFill>
                <a:srgbClr val="C00000"/>
              </a:solidFill>
              <a:effectLst>
                <a:outerShdw blurRad="38100" dist="38100" dir="2700000" algn="tl">
                  <a:srgbClr val="000000">
                    <a:alpha val="43137"/>
                  </a:srgbClr>
                </a:outerShdw>
              </a:effectLst>
              <a:latin typeface="Arial Narrow" pitchFamily="34" charset="0"/>
            </a:endParaRPr>
          </a:p>
          <a:p>
            <a:pPr marL="342900" indent="-342900">
              <a:buAutoNum type="arabicPeriod"/>
            </a:pPr>
            <a:r>
              <a:rPr lang="zh-CN" altLang="en-US" sz="4400" b="1" dirty="0" smtClean="0">
                <a:solidFill>
                  <a:srgbClr val="C00000"/>
                </a:solidFill>
                <a:effectLst>
                  <a:outerShdw blurRad="38100" dist="38100" dir="2700000" algn="tl">
                    <a:srgbClr val="000000">
                      <a:alpha val="43137"/>
                    </a:srgbClr>
                  </a:outerShdw>
                </a:effectLst>
                <a:latin typeface="Arial Narrow" pitchFamily="34" charset="0"/>
              </a:rPr>
              <a:t>撒旦还未曾去过地狱</a:t>
            </a:r>
            <a:r>
              <a:rPr lang="en-US" altLang="zh-CN" sz="44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4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Satan has never been to Hell…YET!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Can a person get saved in Hell? </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990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地狱里的人能得救吗？</a:t>
            </a:r>
            <a:r>
              <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60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990600"/>
            <a:ext cx="9144000" cy="5016758"/>
          </a:xfrm>
          <a:prstGeom prst="rect">
            <a:avLst/>
          </a:prstGeom>
          <a:noFill/>
        </p:spPr>
        <p:txBody>
          <a:bodyPr wrap="square" rtlCol="0">
            <a:spAutoFit/>
          </a:bodyPr>
          <a:lstStyle/>
          <a:p>
            <a:pPr marL="342900" indent="-342900">
              <a:buFontTx/>
              <a:buAutoNum type="arabicPeriod"/>
            </a:pP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来</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9:27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按著定命</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人人都有一死</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死后且有审判</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 </a:t>
            </a:r>
            <a:r>
              <a:rPr lang="en-US" sz="2000" b="1" dirty="0" smtClean="0"/>
              <a:t>Hebrews 9:27, “It is appointed once to die, and then judgment.”</a:t>
            </a:r>
          </a:p>
          <a:p>
            <a:pPr marL="800100" lvl="1" indent="-342900"/>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圣经</a:t>
            </a:r>
            <a:r>
              <a:rPr lang="zh-CN" altLang="en-US" sz="4000" b="1" u="sng" dirty="0" smtClean="0">
                <a:solidFill>
                  <a:srgbClr val="C00000"/>
                </a:solidFill>
                <a:effectLst>
                  <a:outerShdw blurRad="38100" dist="38100" dir="2700000" algn="tl">
                    <a:srgbClr val="000000">
                      <a:alpha val="43137"/>
                    </a:srgbClr>
                  </a:outerShdw>
                </a:effectLst>
                <a:latin typeface="Arial Narrow" pitchFamily="34" charset="0"/>
              </a:rPr>
              <a:t>无一处</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教导有二次机会</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NOWHERE does the Bible teach a second chance.</a:t>
            </a:r>
          </a:p>
          <a:p>
            <a:pPr marL="800100" lvl="1" indent="-342900"/>
            <a:endParaRPr lang="en-US" sz="2000" b="1" dirty="0" smtClean="0">
              <a:effectLst>
                <a:outerShdw blurRad="38100" dist="38100" dir="2700000" algn="tl">
                  <a:srgbClr val="000000">
                    <a:alpha val="43137"/>
                  </a:srgbClr>
                </a:outerShdw>
              </a:effectLst>
              <a:latin typeface="Arial Narrow" pitchFamily="34" charset="0"/>
            </a:endParaRPr>
          </a:p>
          <a:p>
            <a:pPr marL="342900" indent="-342900">
              <a:buAutoNum type="arabicPeriod"/>
            </a:pP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天主教发明了</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炼狱</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给教会敛财</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p>
          <a:p>
            <a:pPr marL="342900" indent="-342900"/>
            <a:r>
              <a:rPr lang="en-US" sz="4000" b="1" dirty="0" smtClean="0">
                <a:solidFill>
                  <a:srgbClr val="C00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人们花钱将死去的亲人赎到天堂</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Catholicism invented Purgatory to raise money for the church. </a:t>
            </a:r>
          </a:p>
          <a:p>
            <a:pPr marL="800100" lvl="1" indent="-342900">
              <a:buFont typeface="Arial" pitchFamily="34" charset="0"/>
              <a:buChar char="•"/>
            </a:pPr>
            <a:r>
              <a:rPr lang="en-US" sz="2000" b="1" dirty="0" smtClean="0">
                <a:effectLst>
                  <a:outerShdw blurRad="38100" dist="38100" dir="2700000" algn="tl">
                    <a:srgbClr val="000000">
                      <a:alpha val="43137"/>
                    </a:srgbClr>
                  </a:outerShdw>
                </a:effectLst>
                <a:latin typeface="Arial Narrow" pitchFamily="34" charset="0"/>
              </a:rPr>
              <a:t>People could pay money to get dead relatives into Heaven.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24600"/>
            <a:ext cx="9144000" cy="5334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solidFill>
                  <a:schemeClr val="bg1"/>
                </a:solidFill>
                <a:latin typeface="Arial Narrow" pitchFamily="34" charset="0"/>
              </a:rPr>
              <a:t>Why do people reject the idea of Hell? </a:t>
            </a:r>
            <a:endParaRPr lang="en-US" sz="3200" b="1" dirty="0">
              <a:solidFill>
                <a:schemeClr val="bg1"/>
              </a:solidFill>
              <a:latin typeface="Arial Narrow" pitchFamily="34" charset="0"/>
            </a:endParaRPr>
          </a:p>
        </p:txBody>
      </p:sp>
      <p:sp>
        <p:nvSpPr>
          <p:cNvPr id="6" name="Title 1"/>
          <p:cNvSpPr txBox="1">
            <a:spLocks/>
          </p:cNvSpPr>
          <p:nvPr/>
        </p:nvSpPr>
        <p:spPr>
          <a:xfrm>
            <a:off x="0" y="0"/>
            <a:ext cx="9144000" cy="990600"/>
          </a:xfrm>
          <a:prstGeom prst="rect">
            <a:avLst/>
          </a:prstGeom>
          <a:blipFill>
            <a:blip r:embed="rId2" cstate="print"/>
            <a:stretch>
              <a:fillRect/>
            </a:stretch>
          </a:blip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p>
            <a:pPr lvl="0" algn="ctr">
              <a:spcBef>
                <a:spcPct val="0"/>
              </a:spcBef>
              <a:defRPr/>
            </a:pPr>
            <a:r>
              <a:rPr lang="zh-CN" alt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为何人们拒绝有关地狱的教义</a:t>
            </a:r>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kumimoji="0" lang="en-US" sz="48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8" name="TextBox 7"/>
          <p:cNvSpPr txBox="1"/>
          <p:nvPr/>
        </p:nvSpPr>
        <p:spPr>
          <a:xfrm>
            <a:off x="0" y="1079242"/>
            <a:ext cx="9144000" cy="5016758"/>
          </a:xfrm>
          <a:prstGeom prst="rect">
            <a:avLst/>
          </a:prstGeom>
          <a:noFill/>
        </p:spPr>
        <p:txBody>
          <a:bodyPr wrap="square" rtlCol="0">
            <a:spAutoFit/>
          </a:bodyPr>
          <a:lstStyle/>
          <a:p>
            <a:pPr marL="342900" indent="-342900">
              <a:buAutoNum type="arabicPeriod"/>
            </a:pPr>
            <a:r>
              <a:rPr lang="zh-CN" altLang="en-US" sz="4000" b="1" dirty="0" smtClean="0">
                <a:effectLst>
                  <a:outerShdw blurRad="38100" dist="38100" dir="2700000" algn="tl">
                    <a:srgbClr val="000000">
                      <a:alpha val="43137"/>
                    </a:srgbClr>
                  </a:outerShdw>
                </a:effectLst>
                <a:latin typeface="Arial Narrow" pitchFamily="34" charset="0"/>
              </a:rPr>
              <a:t>痛苦</a:t>
            </a:r>
            <a:r>
              <a:rPr lang="en-US" altLang="zh-CN" sz="4000" b="1" dirty="0" smtClean="0">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想到所爱的亲人在那里让人痛苦</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400" b="1" dirty="0" smtClean="0">
                <a:solidFill>
                  <a:srgbClr val="C00000"/>
                </a:solidFill>
                <a:effectLst>
                  <a:outerShdw blurRad="38100" dist="38100" dir="2700000" algn="tl">
                    <a:srgbClr val="000000">
                      <a:alpha val="43137"/>
                    </a:srgbClr>
                  </a:outerShdw>
                </a:effectLst>
                <a:latin typeface="Arial Narrow" pitchFamily="34" charset="0"/>
              </a:rPr>
              <a:t>PAIN: </a:t>
            </a:r>
            <a:r>
              <a:rPr lang="en-US" sz="2400" b="1" dirty="0" smtClean="0">
                <a:effectLst>
                  <a:outerShdw blurRad="38100" dist="38100" dir="2700000" algn="tl">
                    <a:srgbClr val="000000">
                      <a:alpha val="43137"/>
                    </a:srgbClr>
                  </a:outerShdw>
                </a:effectLst>
                <a:latin typeface="Arial Narrow" pitchFamily="34" charset="0"/>
              </a:rPr>
              <a:t>It hurts to think of lost loved ones there.</a:t>
            </a:r>
          </a:p>
          <a:p>
            <a:pPr marL="342900" indent="-342900">
              <a:buAutoNum type="arabicPeriod"/>
            </a:pPr>
            <a:r>
              <a:rPr lang="zh-CN" altLang="en-US" sz="4000" b="1" dirty="0" smtClean="0">
                <a:effectLst>
                  <a:outerShdw blurRad="38100" dist="38100" dir="2700000" algn="tl">
                    <a:srgbClr val="000000">
                      <a:alpha val="43137"/>
                    </a:srgbClr>
                  </a:outerShdw>
                </a:effectLst>
                <a:latin typeface="Arial Narrow" pitchFamily="34" charset="0"/>
              </a:rPr>
              <a:t>骄傲</a:t>
            </a:r>
            <a:r>
              <a:rPr lang="en-US" altLang="zh-CN" sz="4000" b="1" dirty="0" smtClean="0">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他们的观点比耶稣还高明</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400" b="1" dirty="0" smtClean="0">
                <a:solidFill>
                  <a:srgbClr val="C00000"/>
                </a:solidFill>
                <a:effectLst>
                  <a:outerShdw blurRad="38100" dist="38100" dir="2700000" algn="tl">
                    <a:srgbClr val="000000">
                      <a:alpha val="43137"/>
                    </a:srgbClr>
                  </a:outerShdw>
                </a:effectLst>
                <a:latin typeface="Arial Narrow" pitchFamily="34" charset="0"/>
              </a:rPr>
              <a:t> PRIDE: </a:t>
            </a:r>
            <a:r>
              <a:rPr lang="en-US" sz="2400" b="1" dirty="0" smtClean="0">
                <a:effectLst>
                  <a:outerShdw blurRad="38100" dist="38100" dir="2700000" algn="tl">
                    <a:srgbClr val="000000">
                      <a:alpha val="43137"/>
                    </a:srgbClr>
                  </a:outerShdw>
                </a:effectLst>
                <a:latin typeface="Arial Narrow" pitchFamily="34" charset="0"/>
              </a:rPr>
              <a:t>Their opinion is higher than that of Jesus</a:t>
            </a:r>
          </a:p>
          <a:p>
            <a:pPr marL="342900" indent="-342900">
              <a:buAutoNum type="arabicPeriod"/>
            </a:pPr>
            <a:r>
              <a:rPr lang="zh-CN" altLang="en-US" sz="4000" b="1" dirty="0" smtClean="0">
                <a:effectLst>
                  <a:outerShdw blurRad="38100" dist="38100" dir="2700000" algn="tl">
                    <a:srgbClr val="000000">
                      <a:alpha val="43137"/>
                    </a:srgbClr>
                  </a:outerShdw>
                </a:effectLst>
                <a:latin typeface="Arial Narrow" pitchFamily="34" charset="0"/>
              </a:rPr>
              <a:t>无知</a:t>
            </a:r>
            <a:r>
              <a:rPr lang="en-US" altLang="zh-CN" sz="4000" b="1" dirty="0" smtClean="0">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他们没有阅读耶稣所说的话</a:t>
            </a:r>
            <a:r>
              <a:rPr lang="en-US" altLang="zh-CN" sz="4000" b="1" dirty="0" smtClean="0">
                <a:solidFill>
                  <a:srgbClr val="C00000"/>
                </a:solidFill>
                <a:effectLst>
                  <a:outerShdw blurRad="38100" dist="38100" dir="2700000" algn="tl">
                    <a:srgbClr val="000000">
                      <a:alpha val="43137"/>
                    </a:srgbClr>
                  </a:outerShdw>
                </a:effectLst>
                <a:latin typeface="Arial Narrow" pitchFamily="34" charset="0"/>
              </a:rPr>
              <a:t>.</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400" b="1" dirty="0" smtClean="0">
                <a:solidFill>
                  <a:srgbClr val="C00000"/>
                </a:solidFill>
                <a:effectLst>
                  <a:outerShdw blurRad="38100" dist="38100" dir="2700000" algn="tl">
                    <a:srgbClr val="000000">
                      <a:alpha val="43137"/>
                    </a:srgbClr>
                  </a:outerShdw>
                </a:effectLst>
                <a:latin typeface="Arial Narrow" pitchFamily="34" charset="0"/>
              </a:rPr>
              <a:t>IGNORANCE: </a:t>
            </a:r>
            <a:r>
              <a:rPr lang="en-US" sz="2400" b="1" dirty="0" smtClean="0">
                <a:effectLst>
                  <a:outerShdw blurRad="38100" dist="38100" dir="2700000" algn="tl">
                    <a:srgbClr val="000000">
                      <a:alpha val="43137"/>
                    </a:srgbClr>
                  </a:outerShdw>
                </a:effectLst>
                <a:latin typeface="Arial Narrow" pitchFamily="34" charset="0"/>
              </a:rPr>
              <a:t>They do not read what Jesus said</a:t>
            </a:r>
          </a:p>
          <a:p>
            <a:pPr marL="342900" indent="-342900">
              <a:buAutoNum type="arabicPeriod"/>
            </a:pPr>
            <a:r>
              <a:rPr lang="zh-CN" altLang="en-US" sz="4000" b="1" dirty="0" smtClean="0">
                <a:effectLst>
                  <a:outerShdw blurRad="38100" dist="38100" dir="2700000" algn="tl">
                    <a:srgbClr val="000000">
                      <a:alpha val="43137"/>
                    </a:srgbClr>
                  </a:outerShdw>
                </a:effectLst>
                <a:latin typeface="Arial Narrow" pitchFamily="34" charset="0"/>
              </a:rPr>
              <a:t>愚忠</a:t>
            </a:r>
            <a:r>
              <a:rPr lang="en-US" altLang="zh-CN" sz="4000" b="1" dirty="0" smtClean="0">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忠于某一宗派而非圣经。</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400" b="1" dirty="0" smtClean="0">
                <a:solidFill>
                  <a:srgbClr val="C00000"/>
                </a:solidFill>
                <a:effectLst>
                  <a:outerShdw blurRad="38100" dist="38100" dir="2700000" algn="tl">
                    <a:srgbClr val="000000">
                      <a:alpha val="43137"/>
                    </a:srgbClr>
                  </a:outerShdw>
                </a:effectLst>
                <a:latin typeface="Arial Narrow" pitchFamily="34" charset="0"/>
              </a:rPr>
              <a:t>FALSE LOYALTY: </a:t>
            </a:r>
            <a:r>
              <a:rPr lang="en-US" sz="2400" b="1" dirty="0" smtClean="0">
                <a:effectLst>
                  <a:outerShdw blurRad="38100" dist="38100" dir="2700000" algn="tl">
                    <a:srgbClr val="000000">
                      <a:alpha val="43137"/>
                    </a:srgbClr>
                  </a:outerShdw>
                </a:effectLst>
                <a:latin typeface="Arial Narrow" pitchFamily="34" charset="0"/>
              </a:rPr>
              <a:t>Devoted to a denomination over the Bible</a:t>
            </a:r>
          </a:p>
          <a:p>
            <a:pPr marL="342900" indent="-342900">
              <a:buAutoNum type="arabicPeriod"/>
            </a:pPr>
            <a:r>
              <a:rPr lang="zh-CN" altLang="en-US" sz="4000" b="1" dirty="0" smtClean="0">
                <a:effectLst>
                  <a:outerShdw blurRad="38100" dist="38100" dir="2700000" algn="tl">
                    <a:srgbClr val="000000">
                      <a:alpha val="43137"/>
                    </a:srgbClr>
                  </a:outerShdw>
                </a:effectLst>
                <a:latin typeface="Arial Narrow" pitchFamily="34" charset="0"/>
              </a:rPr>
              <a:t>受骗</a:t>
            </a:r>
            <a:r>
              <a:rPr lang="en-US" altLang="zh-CN" sz="4000" b="1" dirty="0" smtClean="0">
                <a:effectLst>
                  <a:outerShdw blurRad="38100" dist="38100" dir="2700000" algn="tl">
                    <a:srgbClr val="000000">
                      <a:alpha val="43137"/>
                    </a:srgbClr>
                  </a:outerShdw>
                </a:effectLst>
                <a:latin typeface="Arial Narrow" pitchFamily="34" charset="0"/>
              </a:rPr>
              <a:t>: </a:t>
            </a:r>
            <a:r>
              <a:rPr lang="zh-CN" altLang="en-US" sz="4000" b="1" dirty="0" smtClean="0">
                <a:solidFill>
                  <a:srgbClr val="C00000"/>
                </a:solidFill>
                <a:effectLst>
                  <a:outerShdw blurRad="38100" dist="38100" dir="2700000" algn="tl">
                    <a:srgbClr val="000000">
                      <a:alpha val="43137"/>
                    </a:srgbClr>
                  </a:outerShdw>
                </a:effectLst>
                <a:latin typeface="Arial Narrow" pitchFamily="34" charset="0"/>
              </a:rPr>
              <a:t>相信撒旦而非基督。</a:t>
            </a:r>
            <a:endParaRPr lang="en-US" sz="4000" b="1" dirty="0" smtClean="0">
              <a:solidFill>
                <a:srgbClr val="C00000"/>
              </a:solidFill>
              <a:effectLst>
                <a:outerShdw blurRad="38100" dist="38100" dir="2700000" algn="tl">
                  <a:srgbClr val="000000">
                    <a:alpha val="43137"/>
                  </a:srgbClr>
                </a:outerShdw>
              </a:effectLst>
              <a:latin typeface="Arial Narrow" pitchFamily="34" charset="0"/>
            </a:endParaRPr>
          </a:p>
          <a:p>
            <a:pPr marL="800100" lvl="1" indent="-342900">
              <a:buFont typeface="Arial" pitchFamily="34" charset="0"/>
              <a:buChar char="•"/>
            </a:pPr>
            <a:r>
              <a:rPr lang="en-US" sz="2400" b="1" dirty="0" smtClean="0">
                <a:solidFill>
                  <a:srgbClr val="C00000"/>
                </a:solidFill>
                <a:effectLst>
                  <a:outerShdw blurRad="38100" dist="38100" dir="2700000" algn="tl">
                    <a:srgbClr val="000000">
                      <a:alpha val="43137"/>
                    </a:srgbClr>
                  </a:outerShdw>
                </a:effectLst>
                <a:latin typeface="Arial Narrow" pitchFamily="34" charset="0"/>
              </a:rPr>
              <a:t>DECEIVED: </a:t>
            </a:r>
            <a:r>
              <a:rPr lang="en-US" sz="2400" b="1" dirty="0" smtClean="0">
                <a:effectLst>
                  <a:outerShdw blurRad="38100" dist="38100" dir="2700000" algn="tl">
                    <a:srgbClr val="000000">
                      <a:alpha val="43137"/>
                    </a:srgbClr>
                  </a:outerShdw>
                </a:effectLst>
                <a:latin typeface="Arial Narrow" pitchFamily="34" charset="0"/>
              </a:rPr>
              <a:t>Believing Satan over Christ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6580</TotalTime>
  <Words>2258</Words>
  <Application>Microsoft Office PowerPoint</Application>
  <PresentationFormat>On-screen Show (4:3)</PresentationFormat>
  <Paragraphs>131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天堂和地狱 （三）</vt:lpstr>
      <vt:lpstr>“慕心小组”主题圣经课程</vt:lpstr>
      <vt:lpstr>Slide 3</vt:lpstr>
      <vt:lpstr>Slide 4</vt:lpstr>
      <vt:lpstr>Slide 5</vt:lpstr>
      <vt:lpstr>Slide 6</vt:lpstr>
      <vt:lpstr>Slide 7</vt:lpstr>
      <vt:lpstr>Slide 8</vt:lpstr>
      <vt:lpstr>Slide 9</vt:lpstr>
      <vt:lpstr>认为地狱的审判分层次的看法最初来自但丁1321年的著作《神曲》.在此书里,罗马诗人维吉尔带领但丁寻找他那被撒旦掳去的,失落的爱人.他们穿越九层地狱,根据邪恶程度不断加深,直到撒旦被捆绑的地球中心.在这里,每个罪人因着他所犯的主要罪孽而永受折磨.根据但丁的描写,地狱层次从第一层开始,这里住着一些未受洗却德行高尚的异教徒,直到地狱的中心,专为那些犯了致命大罪——背叛离弃神的人而存留。  The idea of levels of punishment in hell derives primarily from the DIVINE COMEDY written by DANTE Alighieri in 1321. In it, the Roman poet Virgil guides Dante to find his lost love, kidnapped by Satan, through the   9 CIRCLES OF HELL which increase in wickedness, and culminate at the center of the earth, where Satan is bound. Each sinner is afflicted for all of eternity by the chief sin he committed. According to Dante, the circles range from the first circle, where dwell the unbaptized yet virtuous pagans, to the very center of hell reserved for those who have committed the ultimate sin—treachery against God. </vt:lpstr>
      <vt:lpstr>但是圣经可能在以下地方暗示了审判的层次… But Scripture might possibly also allude to degrees of punishment  in…</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Johnnie achord</dc:creator>
  <cp:lastModifiedBy>Shulan</cp:lastModifiedBy>
  <cp:revision>438</cp:revision>
  <dcterms:created xsi:type="dcterms:W3CDTF">2009-01-28T03:58:41Z</dcterms:created>
  <dcterms:modified xsi:type="dcterms:W3CDTF">2019-02-22T17:07:45Z</dcterms:modified>
</cp:coreProperties>
</file>