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359" r:id="rId4"/>
    <p:sldId id="258" r:id="rId5"/>
    <p:sldId id="350" r:id="rId6"/>
    <p:sldId id="338" r:id="rId7"/>
    <p:sldId id="339" r:id="rId8"/>
    <p:sldId id="367" r:id="rId9"/>
    <p:sldId id="353" r:id="rId10"/>
    <p:sldId id="259" r:id="rId11"/>
    <p:sldId id="273" r:id="rId12"/>
    <p:sldId id="351" r:id="rId13"/>
    <p:sldId id="352" r:id="rId14"/>
    <p:sldId id="276" r:id="rId15"/>
    <p:sldId id="277" r:id="rId16"/>
    <p:sldId id="368" r:id="rId17"/>
    <p:sldId id="336" r:id="rId18"/>
    <p:sldId id="325" r:id="rId19"/>
    <p:sldId id="326" r:id="rId20"/>
    <p:sldId id="262" r:id="rId21"/>
    <p:sldId id="371" r:id="rId22"/>
    <p:sldId id="356" r:id="rId23"/>
    <p:sldId id="337" r:id="rId24"/>
    <p:sldId id="330" r:id="rId25"/>
    <p:sldId id="369" r:id="rId26"/>
    <p:sldId id="357" r:id="rId27"/>
    <p:sldId id="370" r:id="rId28"/>
    <p:sldId id="282" r:id="rId29"/>
    <p:sldId id="354" r:id="rId30"/>
    <p:sldId id="340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E5C"/>
    <a:srgbClr val="00808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3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05F34-DFFF-4D55-85F4-0BAEF61D90FF}" type="datetimeFigureOut">
              <a:rPr lang="en-US" smtClean="0"/>
              <a:pPr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94158-EB0D-4B27-98C0-A6A54D214D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05F34-DFFF-4D55-85F4-0BAEF61D90FF}" type="datetimeFigureOut">
              <a:rPr lang="en-US" smtClean="0"/>
              <a:pPr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94158-EB0D-4B27-98C0-A6A54D214D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05F34-DFFF-4D55-85F4-0BAEF61D90FF}" type="datetimeFigureOut">
              <a:rPr lang="en-US" smtClean="0"/>
              <a:pPr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94158-EB0D-4B27-98C0-A6A54D214D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05F34-DFFF-4D55-85F4-0BAEF61D90FF}" type="datetimeFigureOut">
              <a:rPr lang="en-US" smtClean="0"/>
              <a:pPr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94158-EB0D-4B27-98C0-A6A54D214D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05F34-DFFF-4D55-85F4-0BAEF61D90FF}" type="datetimeFigureOut">
              <a:rPr lang="en-US" smtClean="0"/>
              <a:pPr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94158-EB0D-4B27-98C0-A6A54D214D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05F34-DFFF-4D55-85F4-0BAEF61D90FF}" type="datetimeFigureOut">
              <a:rPr lang="en-US" smtClean="0"/>
              <a:pPr/>
              <a:t>9/6/2019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94158-EB0D-4B27-98C0-A6A54D214D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05F34-DFFF-4D55-85F4-0BAEF61D90FF}" type="datetimeFigureOut">
              <a:rPr lang="en-US" smtClean="0"/>
              <a:pPr/>
              <a:t>9/6/2019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94158-EB0D-4B27-98C0-A6A54D214D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05F34-DFFF-4D55-85F4-0BAEF61D90FF}" type="datetimeFigureOut">
              <a:rPr lang="en-US" smtClean="0"/>
              <a:pPr/>
              <a:t>9/6/2019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94158-EB0D-4B27-98C0-A6A54D214D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05F34-DFFF-4D55-85F4-0BAEF61D90FF}" type="datetimeFigureOut">
              <a:rPr lang="en-US" smtClean="0"/>
              <a:pPr/>
              <a:t>9/6/2019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94158-EB0D-4B27-98C0-A6A54D214D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05F34-DFFF-4D55-85F4-0BAEF61D90FF}" type="datetimeFigureOut">
              <a:rPr lang="en-US" smtClean="0"/>
              <a:pPr/>
              <a:t>9/6/2019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94158-EB0D-4B27-98C0-A6A54D214D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05F34-DFFF-4D55-85F4-0BAEF61D90FF}" type="datetimeFigureOut">
              <a:rPr lang="en-US" smtClean="0"/>
              <a:pPr/>
              <a:t>9/6/2019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94158-EB0D-4B27-98C0-A6A54D214D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05F34-DFFF-4D55-85F4-0BAEF61D90FF}" type="datetimeFigureOut">
              <a:rPr lang="en-US" smtClean="0"/>
              <a:pPr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94158-EB0D-4B27-98C0-A6A54D214DA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如何智慧地吵架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HOW TO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FIGHT </a:t>
            </a:r>
            <a:r>
              <a:rPr lang="en-US" sz="8000" smtClean="0">
                <a:latin typeface="Arial Black" panose="020B0A04020102020204" pitchFamily="34" charset="0"/>
              </a:rPr>
              <a:t>Wisely</a:t>
            </a:r>
            <a:endParaRPr lang="en-US" sz="8000" dirty="0" smtClean="0">
              <a:latin typeface="Arial Black" panose="020B0A040201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Image result for argum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57200"/>
            <a:ext cx="8534400" cy="5718050"/>
          </a:xfrm>
          <a:prstGeom prst="rect">
            <a:avLst/>
          </a:prstGeom>
          <a:noFill/>
        </p:spPr>
      </p:pic>
      <p:sp>
        <p:nvSpPr>
          <p:cNvPr id="4" name="Title 1"/>
          <p:cNvSpPr txBox="1"/>
          <p:nvPr/>
        </p:nvSpPr>
        <p:spPr>
          <a:xfrm>
            <a:off x="0" y="152400"/>
            <a:ext cx="9144000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5000" b="1" cap="all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3 </a:t>
            </a:r>
            <a:r>
              <a:rPr lang="zh-CN" altLang="en-US" sz="5000" b="1" cap="all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种迹象表明你们吵架</a:t>
            </a:r>
            <a:r>
              <a:rPr lang="zh-CN" altLang="en-US" sz="5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不公平</a:t>
            </a:r>
            <a:endParaRPr kumimoji="0" lang="en-US" sz="5000" b="1" i="0" u="none" strike="noStrike" kern="1200" cap="all" normalizeH="0" baseline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9" name="Title 1"/>
          <p:cNvSpPr txBox="1"/>
          <p:nvPr/>
        </p:nvSpPr>
        <p:spPr>
          <a:xfrm>
            <a:off x="0" y="6172200"/>
            <a:ext cx="9144000" cy="685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i="0" u="none" strike="noStrike" kern="1200" normalizeH="0" baseline="0" noProof="0" dirty="0" smtClean="0">
                <a:solidFill>
                  <a:schemeClr val="bg1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 Signs You Are </a:t>
            </a:r>
            <a:r>
              <a:rPr kumimoji="0" lang="en-US" sz="2400" i="0" u="sng" strike="noStrike" kern="1200" normalizeH="0" baseline="0" noProof="0" dirty="0" smtClean="0">
                <a:solidFill>
                  <a:schemeClr val="bg1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kumimoji="0" lang="en-US" sz="2400" i="0" u="none" strike="noStrike" kern="1200" normalizeH="0" baseline="0" noProof="0" dirty="0" smtClean="0">
                <a:solidFill>
                  <a:schemeClr val="bg1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Fighting Fair</a:t>
            </a:r>
            <a:endParaRPr kumimoji="0" lang="en-US" sz="2400" i="0" u="none" strike="noStrike" kern="1200" normalizeH="0" baseline="0" noProof="0" dirty="0">
              <a:solidFill>
                <a:schemeClr val="bg1"/>
              </a:solidFill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6" name="AutoShape 2" descr="Image result for chinese number thre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relateinstitute.com/wp-content/uploads/2014/11/Critici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524000"/>
            <a:ext cx="6934200" cy="4622134"/>
          </a:xfrm>
          <a:prstGeom prst="rect">
            <a:avLst/>
          </a:prstGeom>
          <a:noFill/>
        </p:spPr>
      </p:pic>
      <p:sp>
        <p:nvSpPr>
          <p:cNvPr id="4" name="Title 1"/>
          <p:cNvSpPr txBox="1"/>
          <p:nvPr/>
        </p:nvSpPr>
        <p:spPr>
          <a:xfrm>
            <a:off x="0" y="0"/>
            <a:ext cx="9144000" cy="152400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1. </a:t>
            </a:r>
            <a:r>
              <a:rPr lang="zh-CN" altLang="en-US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攻击</a:t>
            </a:r>
            <a:r>
              <a:rPr lang="en-US" altLang="zh-CN" sz="8000" b="1" cap="all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 </a:t>
            </a:r>
            <a:r>
              <a:rPr lang="en-US" altLang="zh-CN" sz="8000" b="1" cap="all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vs</a:t>
            </a:r>
            <a:r>
              <a:rPr lang="en-US" altLang="zh-CN" sz="8000" b="1" cap="all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 </a:t>
            </a:r>
            <a:r>
              <a:rPr lang="zh-CN" altLang="en-US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抱怨</a:t>
            </a:r>
            <a:endParaRPr kumimoji="0" lang="en-US" sz="8000" b="1" i="0" u="none" strike="noStrike" kern="1200" cap="all" normalizeH="0" baseline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9" name="Title 1"/>
          <p:cNvSpPr txBox="1"/>
          <p:nvPr/>
        </p:nvSpPr>
        <p:spPr>
          <a:xfrm>
            <a:off x="0" y="6096000"/>
            <a:ext cx="9144000" cy="76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lvl="1"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(1) Criticizing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Complaining</a:t>
            </a:r>
          </a:p>
        </p:txBody>
      </p:sp>
      <p:sp>
        <p:nvSpPr>
          <p:cNvPr id="11266" name="AutoShape 2" descr="Image result for chinese number thre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>
          <a:xfrm>
            <a:off x="0" y="381000"/>
            <a:ext cx="9144000" cy="594360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z="4400" b="1" u="sng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抱怨 </a:t>
            </a:r>
            <a:r>
              <a:rPr lang="zh-CN" alt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是针对你不认可的行动或问题</a:t>
            </a:r>
            <a:r>
              <a:rPr lang="zh-CN" altLang="en-US" sz="4400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。</a:t>
            </a:r>
            <a:endParaRPr lang="en-US" altLang="zh-CN" sz="4400" dirty="0" smtClean="0">
              <a:ln>
                <a:solidFill>
                  <a:sysClr val="windowText" lastClr="000000"/>
                </a:solidFill>
              </a:ln>
              <a:solidFill>
                <a:srgbClr val="7030A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sz="1200" u="sng" dirty="0" smtClean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600" i="1" u="sng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COMPLAINT</a:t>
            </a:r>
            <a:r>
              <a:rPr lang="en-US" sz="2600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addresses the </a:t>
            </a:r>
            <a:r>
              <a:rPr lang="en-US" sz="2600" i="1" u="sng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action</a:t>
            </a:r>
            <a:r>
              <a:rPr lang="en-US" sz="2600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or </a:t>
            </a:r>
            <a:r>
              <a:rPr lang="en-US" sz="2600" i="1" u="sng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issue</a:t>
            </a:r>
            <a:r>
              <a:rPr lang="en-US" sz="2600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that you disagree about.</a:t>
            </a:r>
          </a:p>
          <a:p>
            <a:pPr lvl="1">
              <a:spcBef>
                <a:spcPct val="0"/>
              </a:spcBef>
              <a:defRPr/>
            </a:pPr>
            <a:r>
              <a:rPr lang="en-US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</a:p>
          <a:p>
            <a:pPr lvl="1">
              <a:spcBef>
                <a:spcPct val="0"/>
              </a:spcBef>
              <a:defRPr/>
            </a:pPr>
            <a:endParaRPr lang="en-US" altLang="zh-CN" sz="1400" noProof="0" dirty="0" smtClean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攻击则是攻击伙伴的品德或个性。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4400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用嘲讽</a:t>
            </a:r>
            <a:r>
              <a:rPr lang="en-US" altLang="zh-CN" sz="4400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</a:t>
            </a:r>
            <a:r>
              <a:rPr lang="zh-CN" altLang="en-US" sz="4400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谩骂</a:t>
            </a:r>
            <a:r>
              <a:rPr lang="en-US" altLang="zh-CN" sz="4400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</a:t>
            </a:r>
            <a:r>
              <a:rPr lang="zh-CN" altLang="en-US" sz="4400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嘲笑</a:t>
            </a:r>
            <a:r>
              <a:rPr lang="en-US" altLang="zh-CN" sz="4400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</a:t>
            </a:r>
            <a:r>
              <a:rPr lang="zh-CN" altLang="en-US" sz="4400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敌意幽默</a:t>
            </a:r>
            <a:r>
              <a:rPr lang="en-US" altLang="zh-CN" sz="4400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       </a:t>
            </a:r>
            <a:r>
              <a:rPr lang="zh-CN" altLang="en-US" sz="4400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居高临下的态度对待伴侣。</a:t>
            </a:r>
            <a:endParaRPr lang="en-US" altLang="zh-CN" sz="4400" dirty="0" smtClean="0">
              <a:ln>
                <a:solidFill>
                  <a:sysClr val="windowText" lastClr="000000"/>
                </a:solidFill>
              </a:ln>
              <a:solidFill>
                <a:srgbClr val="7030A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lang="en-US" sz="1200" u="sng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2600" i="1" u="sng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CRITICISM</a:t>
            </a:r>
            <a:r>
              <a:rPr lang="en-US" sz="2600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attacks the partner’s character or personality.  </a:t>
            </a:r>
          </a:p>
          <a:p>
            <a:pPr lvl="1" indent="-112713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600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Using sarcasm, name calling, mockery, hostile humor, condescension.</a:t>
            </a:r>
            <a:endParaRPr lang="en-US" altLang="zh-CN" sz="3600" noProof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/>
          <p:cNvSpPr txBox="1"/>
          <p:nvPr/>
        </p:nvSpPr>
        <p:spPr>
          <a:xfrm>
            <a:off x="0" y="6477000"/>
            <a:ext cx="9144000" cy="381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lvl="1" algn="ctr"/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6" name="AutoShape 2" descr="Image result for chinese number thre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" name="Title 1"/>
          <p:cNvSpPr txBox="1"/>
          <p:nvPr/>
        </p:nvSpPr>
        <p:spPr>
          <a:xfrm>
            <a:off x="0" y="0"/>
            <a:ext cx="9144000" cy="381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lvl="1" algn="ctr"/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/>
          <p:nvPr/>
        </p:nvSpPr>
        <p:spPr>
          <a:xfrm>
            <a:off x="0" y="6248400"/>
            <a:ext cx="9144000" cy="609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en-US" sz="2800" dirty="0" smtClean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EXAMPLES </a:t>
            </a:r>
            <a:endParaRPr lang="en-US" sz="2800" dirty="0" smtClean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1266" name="AutoShape 2" descr="Image result for chinese number thre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88065" name="Rectangle 1"/>
          <p:cNvSpPr>
            <a:spLocks noChangeArrowheads="1"/>
          </p:cNvSpPr>
          <p:nvPr/>
        </p:nvSpPr>
        <p:spPr bwMode="auto">
          <a:xfrm>
            <a:off x="0" y="43934"/>
            <a:ext cx="26481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/>
          <p:nvPr/>
        </p:nvSpPr>
        <p:spPr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800" b="1" cap="all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举例</a:t>
            </a:r>
            <a:r>
              <a:rPr lang="en-US" altLang="zh-CN" sz="4800" b="1" cap="all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 </a:t>
            </a:r>
            <a:endParaRPr kumimoji="0" lang="en-US" sz="4800" b="1" i="0" u="none" strike="noStrike" kern="1200" cap="all" normalizeH="0" baseline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88067" name="Picture 3" descr="Image result for cartoon, out of g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57200"/>
            <a:ext cx="2895598" cy="2895600"/>
          </a:xfrm>
          <a:prstGeom prst="rect">
            <a:avLst/>
          </a:prstGeom>
          <a:noFill/>
        </p:spPr>
      </p:pic>
      <p:pic>
        <p:nvPicPr>
          <p:cNvPr id="88069" name="Picture 5" descr="Image result for ugly asian me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533400"/>
            <a:ext cx="4754880" cy="2971800"/>
          </a:xfrm>
          <a:prstGeom prst="rect">
            <a:avLst/>
          </a:prstGeom>
          <a:noFill/>
        </p:spPr>
      </p:pic>
      <p:pic>
        <p:nvPicPr>
          <p:cNvPr id="88071" name="Picture 7" descr="Image result for animated gif. flies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0"/>
            <a:ext cx="2057400" cy="2057401"/>
          </a:xfrm>
          <a:prstGeom prst="rect">
            <a:avLst/>
          </a:prstGeom>
          <a:noFill/>
        </p:spPr>
      </p:pic>
      <p:pic>
        <p:nvPicPr>
          <p:cNvPr id="88073" name="Picture 9" descr="Image result for chinese rmb mone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375228"/>
            <a:ext cx="4343400" cy="2937950"/>
          </a:xfrm>
          <a:prstGeom prst="rect">
            <a:avLst/>
          </a:prstGeom>
          <a:noFill/>
        </p:spPr>
      </p:pic>
      <p:pic>
        <p:nvPicPr>
          <p:cNvPr id="88075" name="Picture 11" descr="Related imag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1600" y="3581400"/>
            <a:ext cx="3581400" cy="24794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8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8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8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8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72" name="Picture 8" descr="Image result for couple silent treatm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98977"/>
          </a:xfrm>
          <a:prstGeom prst="rect">
            <a:avLst/>
          </a:prstGeom>
          <a:noFill/>
        </p:spPr>
      </p:pic>
      <p:sp>
        <p:nvSpPr>
          <p:cNvPr id="9" name="Title 1"/>
          <p:cNvSpPr txBox="1"/>
          <p:nvPr/>
        </p:nvSpPr>
        <p:spPr>
          <a:xfrm>
            <a:off x="0" y="6096000"/>
            <a:ext cx="9144000" cy="76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lvl="1"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Silent Contempt</a:t>
            </a:r>
          </a:p>
        </p:txBody>
      </p:sp>
      <p:sp>
        <p:nvSpPr>
          <p:cNvPr id="11266" name="AutoShape 2" descr="Image result for chinese number thre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7" name="Title 1"/>
          <p:cNvSpPr txBox="1"/>
          <p:nvPr/>
        </p:nvSpPr>
        <p:spPr>
          <a:xfrm>
            <a:off x="0" y="0"/>
            <a:ext cx="9144000" cy="167640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8000" b="1" cap="all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2. </a:t>
            </a:r>
            <a:r>
              <a:rPr lang="zh-CN" altLang="en-US" sz="8000" b="1" cap="all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无言的轻蔑</a:t>
            </a:r>
            <a:endParaRPr kumimoji="0" lang="en-US" sz="8000" b="1" i="0" u="none" strike="noStrike" kern="1200" cap="all" normalizeH="0" baseline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/>
          <p:nvPr/>
        </p:nvSpPr>
        <p:spPr>
          <a:xfrm>
            <a:off x="0" y="6324600"/>
            <a:ext cx="91440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1"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Defensive Behaviors</a:t>
            </a:r>
          </a:p>
        </p:txBody>
      </p:sp>
      <p:sp>
        <p:nvSpPr>
          <p:cNvPr id="11266" name="AutoShape 2" descr="Image result for chinese number thre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28674" name="Picture 2" descr="http://www.mrmediatraining.com/wp-content/uploads/2013/08/Defensive-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990600"/>
            <a:ext cx="3170971" cy="4038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1143000"/>
            <a:ext cx="9144000" cy="5784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zh-CN" altLang="en-US" sz="44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否认 </a:t>
            </a:r>
            <a:r>
              <a:rPr lang="en-US" altLang="zh-CN" sz="3600" dirty="0" smtClean="0">
                <a:ln>
                  <a:solidFill>
                    <a:schemeClr val="tx1"/>
                  </a:solidFill>
                </a:ln>
                <a:latin typeface="楷体" pitchFamily="49" charset="-122"/>
                <a:ea typeface="楷体" pitchFamily="49" charset="-122"/>
              </a:rPr>
              <a:t>(</a:t>
            </a:r>
            <a:r>
              <a:rPr lang="zh-CN" altLang="en-US" sz="3600" dirty="0" smtClean="0">
                <a:ln>
                  <a:solidFill>
                    <a:schemeClr val="tx1"/>
                  </a:solidFill>
                </a:ln>
                <a:latin typeface="楷体" pitchFamily="49" charset="-122"/>
                <a:ea typeface="楷体" pitchFamily="49" charset="-122"/>
              </a:rPr>
              <a:t>假装问题不存在</a:t>
            </a:r>
            <a:r>
              <a:rPr lang="en-US" altLang="zh-CN" sz="3600" dirty="0" smtClean="0">
                <a:ln>
                  <a:solidFill>
                    <a:schemeClr val="tx1"/>
                  </a:solidFill>
                </a:ln>
                <a:latin typeface="楷体" pitchFamily="49" charset="-122"/>
                <a:ea typeface="楷体" pitchFamily="49" charset="-122"/>
              </a:rPr>
              <a:t>)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endParaRPr lang="en-US" sz="1100" i="1" dirty="0" smtClean="0">
              <a:latin typeface="楷体" pitchFamily="49" charset="-122"/>
              <a:ea typeface="楷体" pitchFamily="49" charset="-122"/>
            </a:endParaRPr>
          </a:p>
          <a:p>
            <a:pPr marL="685800" lvl="1" indent="-685800">
              <a:buFont typeface="Wingdings" panose="05000000000000000000" pitchFamily="2" charset="2"/>
              <a:buChar char="Ø"/>
            </a:pPr>
            <a:r>
              <a:rPr lang="zh-CN" altLang="en-US" sz="44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退化 </a:t>
            </a:r>
            <a:r>
              <a:rPr lang="en-US" altLang="zh-CN" sz="3600" dirty="0" smtClean="0">
                <a:ln>
                  <a:solidFill>
                    <a:schemeClr val="tx1"/>
                  </a:solidFill>
                </a:ln>
                <a:latin typeface="楷体" pitchFamily="49" charset="-122"/>
                <a:ea typeface="楷体" pitchFamily="49" charset="-122"/>
              </a:rPr>
              <a:t>(</a:t>
            </a:r>
            <a:r>
              <a:rPr lang="zh-CN" altLang="en-US" sz="3600" dirty="0" smtClean="0">
                <a:ln>
                  <a:solidFill>
                    <a:schemeClr val="tx1"/>
                  </a:solidFill>
                </a:ln>
                <a:latin typeface="楷体" pitchFamily="49" charset="-122"/>
                <a:ea typeface="楷体" pitchFamily="49" charset="-122"/>
              </a:rPr>
              <a:t>行为像小孩</a:t>
            </a:r>
            <a:r>
              <a:rPr lang="en-US" altLang="zh-CN" sz="3600" dirty="0" smtClean="0">
                <a:ln>
                  <a:solidFill>
                    <a:schemeClr val="tx1"/>
                  </a:solidFill>
                </a:ln>
                <a:latin typeface="楷体" pitchFamily="49" charset="-122"/>
                <a:ea typeface="楷体" pitchFamily="49" charset="-122"/>
              </a:rPr>
              <a:t>)</a:t>
            </a:r>
          </a:p>
          <a:p>
            <a:pPr marL="685800" lvl="1" indent="-685800">
              <a:buFont typeface="Wingdings" panose="05000000000000000000" pitchFamily="2" charset="2"/>
              <a:buChar char="Ø"/>
            </a:pPr>
            <a:endParaRPr lang="en-US" sz="110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楷体" pitchFamily="49" charset="-122"/>
              <a:ea typeface="楷体" pitchFamily="49" charset="-122"/>
            </a:endParaRPr>
          </a:p>
          <a:p>
            <a:pPr marL="685800" lvl="2" indent="-685800">
              <a:buFont typeface="Wingdings" panose="05000000000000000000" pitchFamily="2" charset="2"/>
              <a:buChar char="Ø"/>
            </a:pPr>
            <a:r>
              <a:rPr lang="zh-CN" altLang="en-US" sz="44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宣泄 </a:t>
            </a:r>
            <a:r>
              <a:rPr lang="en-US" altLang="zh-CN" sz="3600" dirty="0" smtClean="0">
                <a:ln>
                  <a:solidFill>
                    <a:schemeClr val="tx1"/>
                  </a:solidFill>
                </a:ln>
                <a:latin typeface="楷体" pitchFamily="49" charset="-122"/>
                <a:ea typeface="楷体" pitchFamily="49" charset="-122"/>
              </a:rPr>
              <a:t>(</a:t>
            </a:r>
            <a:r>
              <a:rPr lang="zh-CN" altLang="en-US" sz="3600" dirty="0" smtClean="0">
                <a:ln>
                  <a:solidFill>
                    <a:schemeClr val="tx1"/>
                  </a:solidFill>
                </a:ln>
                <a:latin typeface="楷体" pitchFamily="49" charset="-122"/>
                <a:ea typeface="楷体" pitchFamily="49" charset="-122"/>
              </a:rPr>
              <a:t>极端行为表达</a:t>
            </a:r>
            <a:endParaRPr lang="en-US" altLang="zh-CN" sz="3600" dirty="0" smtClean="0">
              <a:ln>
                <a:solidFill>
                  <a:schemeClr val="tx1"/>
                </a:solidFill>
              </a:ln>
              <a:latin typeface="楷体" pitchFamily="49" charset="-122"/>
              <a:ea typeface="楷体" pitchFamily="49" charset="-122"/>
            </a:endParaRPr>
          </a:p>
          <a:p>
            <a:pPr marL="685800" lvl="2" indent="-685800"/>
            <a:r>
              <a:rPr lang="en-US" altLang="zh-CN" sz="3600" dirty="0" smtClean="0">
                <a:ln>
                  <a:solidFill>
                    <a:schemeClr val="tx1"/>
                  </a:solidFill>
                </a:ln>
                <a:latin typeface="楷体" pitchFamily="49" charset="-122"/>
                <a:ea typeface="楷体" pitchFamily="49" charset="-122"/>
              </a:rPr>
              <a:t>          </a:t>
            </a:r>
            <a:r>
              <a:rPr lang="zh-CN" altLang="en-US" sz="3600" dirty="0" smtClean="0">
                <a:ln>
                  <a:solidFill>
                    <a:schemeClr val="tx1"/>
                  </a:solidFill>
                </a:ln>
                <a:latin typeface="楷体" pitchFamily="49" charset="-122"/>
                <a:ea typeface="楷体" pitchFamily="49" charset="-122"/>
              </a:rPr>
              <a:t>自己的情绪</a:t>
            </a:r>
            <a:r>
              <a:rPr lang="en-US" altLang="zh-CN" sz="3600" dirty="0" smtClean="0">
                <a:ln>
                  <a:solidFill>
                    <a:schemeClr val="tx1"/>
                  </a:solidFill>
                </a:ln>
                <a:latin typeface="楷体" pitchFamily="49" charset="-122"/>
                <a:ea typeface="楷体" pitchFamily="49" charset="-122"/>
              </a:rPr>
              <a:t>)</a:t>
            </a:r>
          </a:p>
          <a:p>
            <a:pPr marL="685800" lvl="2" indent="-685800"/>
            <a:endParaRPr lang="en-US" sz="1100" dirty="0" smtClean="0">
              <a:ln>
                <a:solidFill>
                  <a:srgbClr val="C00000"/>
                </a:solidFill>
              </a:ln>
              <a:solidFill>
                <a:srgbClr val="0070C0"/>
              </a:solidFill>
              <a:latin typeface="楷体" pitchFamily="49" charset="-122"/>
              <a:ea typeface="楷体" pitchFamily="49" charset="-122"/>
            </a:endParaRPr>
          </a:p>
          <a:p>
            <a:pPr marL="630238" lvl="3" indent="-630238">
              <a:buFont typeface="Wingdings" panose="05000000000000000000" pitchFamily="2" charset="2"/>
              <a:buChar char="Ø"/>
            </a:pPr>
            <a:r>
              <a:rPr lang="zh-CN" altLang="en-US" sz="44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投射 </a:t>
            </a:r>
            <a:r>
              <a:rPr lang="en-US" altLang="zh-CN" sz="3600" dirty="0" smtClean="0">
                <a:ln>
                  <a:solidFill>
                    <a:schemeClr val="tx1"/>
                  </a:solidFill>
                </a:ln>
                <a:latin typeface="楷体" pitchFamily="49" charset="-122"/>
                <a:ea typeface="楷体" pitchFamily="49" charset="-122"/>
              </a:rPr>
              <a:t>(</a:t>
            </a:r>
            <a:r>
              <a:rPr lang="zh-CN" altLang="en-US" sz="3600" dirty="0" smtClean="0">
                <a:ln>
                  <a:solidFill>
                    <a:schemeClr val="tx1"/>
                  </a:solidFill>
                </a:ln>
                <a:latin typeface="楷体" pitchFamily="49" charset="-122"/>
                <a:ea typeface="楷体" pitchFamily="49" charset="-122"/>
              </a:rPr>
              <a:t>将从别处来的</a:t>
            </a:r>
            <a:endParaRPr lang="en-US" altLang="zh-CN" sz="3600" dirty="0" smtClean="0">
              <a:ln>
                <a:solidFill>
                  <a:schemeClr val="tx1"/>
                </a:solidFill>
              </a:ln>
              <a:latin typeface="楷体" pitchFamily="49" charset="-122"/>
              <a:ea typeface="楷体" pitchFamily="49" charset="-122"/>
            </a:endParaRPr>
          </a:p>
          <a:p>
            <a:pPr marL="630238" lvl="3" indent="-630238"/>
            <a:r>
              <a:rPr lang="en-US" altLang="zh-CN" sz="3600" dirty="0" smtClean="0">
                <a:ln>
                  <a:solidFill>
                    <a:schemeClr val="tx1"/>
                  </a:solidFill>
                </a:ln>
                <a:latin typeface="楷体" pitchFamily="49" charset="-122"/>
                <a:ea typeface="楷体" pitchFamily="49" charset="-122"/>
              </a:rPr>
              <a:t>      </a:t>
            </a:r>
            <a:r>
              <a:rPr lang="zh-CN" altLang="en-US" sz="3600" dirty="0" smtClean="0">
                <a:ln>
                  <a:solidFill>
                    <a:schemeClr val="tx1"/>
                  </a:solidFill>
                </a:ln>
                <a:latin typeface="楷体" pitchFamily="49" charset="-122"/>
                <a:ea typeface="楷体" pitchFamily="49" charset="-122"/>
              </a:rPr>
              <a:t>情绪发泄到配偶家人身上</a:t>
            </a:r>
            <a:r>
              <a:rPr lang="en-US" altLang="zh-CN" sz="3600" dirty="0" smtClean="0">
                <a:ln>
                  <a:solidFill>
                    <a:schemeClr val="tx1"/>
                  </a:solidFill>
                </a:ln>
                <a:latin typeface="楷体" pitchFamily="49" charset="-122"/>
                <a:ea typeface="楷体" pitchFamily="49" charset="-122"/>
              </a:rPr>
              <a:t>)</a:t>
            </a:r>
          </a:p>
          <a:p>
            <a:pPr marL="630238" lvl="3" indent="-630238"/>
            <a:endParaRPr lang="en-US" sz="1100" b="1" dirty="0" smtClean="0">
              <a:ln>
                <a:solidFill>
                  <a:schemeClr val="tx1"/>
                </a:solidFill>
              </a:ln>
              <a:latin typeface="楷体" pitchFamily="49" charset="-122"/>
              <a:ea typeface="楷体" pitchFamily="49" charset="-122"/>
            </a:endParaRPr>
          </a:p>
          <a:p>
            <a:pPr marL="569913" lvl="4" indent="-569913">
              <a:buFont typeface="Wingdings" panose="05000000000000000000" pitchFamily="2" charset="2"/>
              <a:buChar char="Ø"/>
            </a:pPr>
            <a:r>
              <a:rPr lang="zh-CN" altLang="en-US" sz="44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合理化</a:t>
            </a:r>
            <a:r>
              <a:rPr lang="en-US" altLang="zh-CN" sz="3600" dirty="0" smtClean="0">
                <a:ln>
                  <a:solidFill>
                    <a:schemeClr val="tx1"/>
                  </a:solidFill>
                </a:ln>
                <a:latin typeface="楷体" pitchFamily="49" charset="-122"/>
                <a:ea typeface="楷体" pitchFamily="49" charset="-122"/>
              </a:rPr>
              <a:t>(</a:t>
            </a:r>
            <a:r>
              <a:rPr lang="zh-CN" altLang="en-US" sz="3600" dirty="0" smtClean="0">
                <a:ln>
                  <a:solidFill>
                    <a:schemeClr val="tx1"/>
                  </a:solidFill>
                </a:ln>
                <a:latin typeface="楷体" pitchFamily="49" charset="-122"/>
                <a:ea typeface="楷体" pitchFamily="49" charset="-122"/>
              </a:rPr>
              <a:t>为自己的行为找借口</a:t>
            </a:r>
            <a:r>
              <a:rPr lang="en-US" altLang="zh-CN" sz="3600" dirty="0" smtClean="0">
                <a:ln>
                  <a:solidFill>
                    <a:schemeClr val="tx1"/>
                  </a:solidFill>
                </a:ln>
                <a:latin typeface="楷体" pitchFamily="49" charset="-122"/>
                <a:ea typeface="楷体" pitchFamily="49" charset="-122"/>
              </a:rPr>
              <a:t>)</a:t>
            </a:r>
            <a:endParaRPr lang="en-US" sz="3600" dirty="0" smtClean="0">
              <a:ln>
                <a:solidFill>
                  <a:schemeClr val="tx1"/>
                </a:solidFill>
              </a:ln>
              <a:latin typeface="楷体" pitchFamily="49" charset="-122"/>
              <a:ea typeface="楷体" pitchFamily="49" charset="-122"/>
            </a:endParaRPr>
          </a:p>
          <a:p>
            <a:pPr marL="1143000" lvl="1" indent="-685800">
              <a:buFont typeface="Wingdings" panose="05000000000000000000" pitchFamily="2" charset="2"/>
              <a:buChar char="q"/>
            </a:pPr>
            <a:endParaRPr lang="en-US" sz="2400" i="1" dirty="0" smtClean="0">
              <a:latin typeface="Arial Narrow" panose="020B0606020202030204" pitchFamily="34" charset="0"/>
            </a:endParaRPr>
          </a:p>
        </p:txBody>
      </p:sp>
      <p:sp>
        <p:nvSpPr>
          <p:cNvPr id="7" name="Title 1"/>
          <p:cNvSpPr txBox="1"/>
          <p:nvPr/>
        </p:nvSpPr>
        <p:spPr>
          <a:xfrm>
            <a:off x="0" y="0"/>
            <a:ext cx="8915400" cy="1295400"/>
          </a:xfrm>
          <a:prstGeom prst="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3. </a:t>
            </a:r>
            <a:r>
              <a:rPr lang="zh-CN" altLang="en-US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防卫行为</a:t>
            </a:r>
            <a:endParaRPr kumimoji="0" lang="en-US" sz="8000" b="1" i="0" u="none" strike="noStrike" kern="1200" cap="all" normalizeH="0" baseline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76200"/>
            <a:ext cx="86106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8800" b="1" dirty="0" smtClean="0"/>
              <a:t>回 答 柔 和 ， </a:t>
            </a:r>
            <a:endParaRPr lang="en-US" altLang="zh-CN" sz="8800" b="1" dirty="0" smtClean="0"/>
          </a:p>
          <a:p>
            <a:pPr algn="ctr"/>
            <a:r>
              <a:rPr lang="zh-CN" altLang="en-US" sz="8800" b="1" dirty="0" smtClean="0"/>
              <a:t>使 怒 消 退 ；   言 语 暴 戾 ，   触 动 怒 气 。</a:t>
            </a:r>
            <a:endParaRPr lang="en-US" sz="8800" b="1" dirty="0"/>
          </a:p>
        </p:txBody>
      </p:sp>
      <p:sp>
        <p:nvSpPr>
          <p:cNvPr id="3" name="Rectangle 2"/>
          <p:cNvSpPr/>
          <p:nvPr/>
        </p:nvSpPr>
        <p:spPr>
          <a:xfrm>
            <a:off x="3200400" y="5715000"/>
            <a:ext cx="54102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——</a:t>
            </a:r>
            <a:r>
              <a:rPr lang="zh-CN" altLang="en-US" sz="4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箴言</a:t>
            </a:r>
            <a:r>
              <a:rPr lang="en-US" altLang="zh-CN" sz="4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15:1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>
          <a:xfrm>
            <a:off x="0" y="0"/>
            <a:ext cx="9144000" cy="198120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智慧</a:t>
            </a:r>
            <a:r>
              <a:rPr lang="zh-CN" altLang="en-US" sz="7200" b="1" cap="all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吵架的十大原则</a:t>
            </a:r>
            <a:endParaRPr kumimoji="0" lang="en-US" sz="7200" b="1" i="0" u="none" strike="noStrike" kern="1200" cap="all" normalizeH="0" baseline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9" name="Title 1"/>
          <p:cNvSpPr txBox="1"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10 RULES TO FIGHT FAIR</a:t>
            </a:r>
            <a:endParaRPr kumimoji="0" lang="en-US" sz="32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57346" name="Picture 2" descr="Image result for asian couple talk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52600"/>
            <a:ext cx="9144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629400" y="1254554"/>
            <a:ext cx="3038322" cy="6975046"/>
          </a:xfrm>
          <a:prstGeom prst="rect">
            <a:avLst/>
          </a:prstGeom>
          <a:noFill/>
        </p:spPr>
      </p:pic>
      <p:sp>
        <p:nvSpPr>
          <p:cNvPr id="4" name="Title 1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6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9" name="Title 1"/>
          <p:cNvSpPr txBox="1"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533401"/>
            <a:ext cx="685800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7525" indent="-517525">
              <a:buFont typeface="+mj-lt"/>
              <a:buAutoNum type="arabicPeriod"/>
            </a:pPr>
            <a:r>
              <a:rPr lang="zh-CN" altLang="en-US" sz="5400" b="1" u="sng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停下</a:t>
            </a:r>
            <a:r>
              <a:rPr lang="zh-CN" altLang="en-US" sz="54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手中所做的事。</a:t>
            </a:r>
            <a:endParaRPr lang="en-US" sz="5400" b="1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sz="2400" i="1" u="sng" dirty="0" smtClean="0">
                <a:latin typeface="Arial Narrow" panose="020B0606020202030204" pitchFamily="34" charset="0"/>
              </a:rPr>
              <a:t>STOP</a:t>
            </a:r>
            <a:r>
              <a:rPr lang="en-US" sz="2400" i="1" dirty="0" smtClean="0">
                <a:latin typeface="Arial Narrow" panose="020B0606020202030204" pitchFamily="34" charset="0"/>
              </a:rPr>
              <a:t> what you are doing 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endParaRPr lang="en-US" sz="2400" i="1" dirty="0" smtClean="0">
              <a:latin typeface="Arial Narrow" panose="020B0606020202030204" pitchFamily="34" charset="0"/>
            </a:endParaRPr>
          </a:p>
          <a:p>
            <a:pPr marL="517525" indent="-517525">
              <a:buFont typeface="+mj-lt"/>
              <a:buAutoNum type="arabicPeriod"/>
            </a:pPr>
            <a:r>
              <a:rPr lang="zh-CN" altLang="en-US" sz="5400" b="1" u="sng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看着</a:t>
            </a:r>
            <a:r>
              <a:rPr lang="zh-CN" altLang="en-US" sz="54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你的配偶。</a:t>
            </a:r>
            <a:endParaRPr lang="en-US" sz="5400" b="1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  <a:p>
            <a:pPr marL="1203325" lvl="2" indent="-288925">
              <a:buFont typeface="Arial" panose="020B0604020202020204" pitchFamily="34" charset="0"/>
              <a:buChar char="•"/>
            </a:pPr>
            <a:r>
              <a:rPr lang="en-US" sz="2400" i="1" u="sng" dirty="0" smtClean="0">
                <a:latin typeface="Arial Narrow" panose="020B0606020202030204" pitchFamily="34" charset="0"/>
              </a:rPr>
              <a:t>LOOK</a:t>
            </a:r>
            <a:r>
              <a:rPr lang="en-US" sz="2400" i="1" dirty="0" smtClean="0">
                <a:latin typeface="Arial Narrow" panose="020B0606020202030204" pitchFamily="34" charset="0"/>
              </a:rPr>
              <a:t> at your spouse</a:t>
            </a:r>
          </a:p>
          <a:p>
            <a:pPr marL="1203325" lvl="2" indent="-288925">
              <a:buFont typeface="Arial" panose="020B0604020202020204" pitchFamily="34" charset="0"/>
              <a:buChar char="•"/>
            </a:pPr>
            <a:endParaRPr lang="en-US" sz="1000" dirty="0" smtClean="0"/>
          </a:p>
          <a:p>
            <a:pPr marL="517525" indent="-517525">
              <a:buFont typeface="+mj-lt"/>
              <a:buAutoNum type="arabicPeriod"/>
            </a:pPr>
            <a:r>
              <a:rPr lang="zh-CN" altLang="en-US" sz="54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聚精会神</a:t>
            </a:r>
            <a:r>
              <a:rPr lang="zh-CN" altLang="en-US" sz="5400" b="1" u="sng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倾听</a:t>
            </a:r>
            <a:r>
              <a:rPr lang="zh-CN" altLang="en-US" sz="54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。</a:t>
            </a:r>
            <a:endParaRPr lang="en-US" sz="5400" b="1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sz="2400" i="1" u="sng" dirty="0" smtClean="0">
                <a:latin typeface="Arial Narrow" panose="020B0606020202030204" pitchFamily="34" charset="0"/>
              </a:rPr>
              <a:t>LISTEN</a:t>
            </a:r>
            <a:r>
              <a:rPr lang="en-US" sz="2400" i="1" dirty="0" smtClean="0">
                <a:latin typeface="Arial Narrow" panose="020B0606020202030204" pitchFamily="34" charset="0"/>
              </a:rPr>
              <a:t> with full attention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endParaRPr lang="en-US" sz="2400" i="1" u="sng" dirty="0" smtClean="0">
              <a:latin typeface="Arial Narrow" panose="020B0606020202030204" pitchFamily="34" charset="0"/>
            </a:endParaRPr>
          </a:p>
          <a:p>
            <a:pPr marL="517525" indent="-517525">
              <a:buFont typeface="+mj-lt"/>
              <a:buAutoNum type="arabicPeriod"/>
            </a:pPr>
            <a:r>
              <a:rPr lang="zh-CN" altLang="en-US" sz="5400" b="1" u="sng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重复</a:t>
            </a:r>
            <a:r>
              <a:rPr lang="zh-CN" altLang="en-US" sz="54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他刚说的话。</a:t>
            </a:r>
            <a:endParaRPr lang="en-US" sz="5400" b="1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sz="2400" i="1" u="sng" dirty="0" smtClean="0">
                <a:latin typeface="Arial Narrow" panose="020B0606020202030204" pitchFamily="34" charset="0"/>
              </a:rPr>
              <a:t>REPEAT</a:t>
            </a:r>
            <a:r>
              <a:rPr lang="en-US" sz="2400" i="1" dirty="0" smtClean="0">
                <a:latin typeface="Arial Narrow" panose="020B0606020202030204" pitchFamily="34" charset="0"/>
              </a:rPr>
              <a:t> back what they said</a:t>
            </a:r>
            <a:endParaRPr lang="en-US" sz="2400" i="1" u="sng" dirty="0" smtClean="0">
              <a:latin typeface="Arial Narrow" panose="020B0606020202030204" pitchFamily="34" charset="0"/>
            </a:endParaRPr>
          </a:p>
        </p:txBody>
      </p:sp>
      <p:pic>
        <p:nvPicPr>
          <p:cNvPr id="56322" name="Picture 2" descr="Image result for talking on phon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638800" y="2286000"/>
            <a:ext cx="2943108" cy="4238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52400" y="609600"/>
            <a:ext cx="899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7525" indent="-517525"/>
            <a:r>
              <a:rPr lang="en-US" altLang="zh-CN" sz="54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5. </a:t>
            </a:r>
            <a:r>
              <a:rPr lang="zh-CN" altLang="en-US" sz="5400" b="1" u="sng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察验</a:t>
            </a:r>
            <a:r>
              <a:rPr lang="zh-CN" altLang="en-US" sz="54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你的情绪      </a:t>
            </a:r>
            <a:r>
              <a:rPr lang="en-US" sz="2400" i="1" u="sng" dirty="0" smtClean="0">
                <a:latin typeface="Arial Narrow" panose="020B0606020202030204" pitchFamily="34" charset="0"/>
              </a:rPr>
              <a:t>CHECK</a:t>
            </a:r>
            <a:r>
              <a:rPr lang="en-US" sz="2400" i="1" dirty="0" smtClean="0">
                <a:latin typeface="Arial Narrow" panose="020B0606020202030204" pitchFamily="34" charset="0"/>
              </a:rPr>
              <a:t> your emotions</a:t>
            </a:r>
            <a:endParaRPr lang="en-US" sz="1000" dirty="0" smtClean="0"/>
          </a:p>
        </p:txBody>
      </p:sp>
      <p:pic>
        <p:nvPicPr>
          <p:cNvPr id="55300" name="Picture 4" descr="Couple-argu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600200"/>
            <a:ext cx="7011622" cy="4666099"/>
          </a:xfrm>
          <a:prstGeom prst="rect">
            <a:avLst/>
          </a:prstGeom>
          <a:noFill/>
        </p:spPr>
      </p:pic>
      <p:sp>
        <p:nvSpPr>
          <p:cNvPr id="8" name="Title 1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6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0" name="Title 1"/>
          <p:cNvSpPr txBox="1"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fair-fight-485x3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63718"/>
            <a:ext cx="9144000" cy="56560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19800"/>
            <a:ext cx="9144000" cy="8382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t">
            <a:normAutofit/>
          </a:bodyPr>
          <a:lstStyle/>
          <a:p>
            <a:r>
              <a:rPr lang="en-US" sz="2800" dirty="0" smtClean="0">
                <a:latin typeface="Arial Black" panose="020B0A04020102020204" pitchFamily="34" charset="0"/>
              </a:rPr>
              <a:t>HOW TO FIGHT FAIR</a:t>
            </a:r>
            <a:endParaRPr lang="en-US" sz="2800" dirty="0">
              <a:latin typeface="Arial Black" panose="020B0A04020102020204" pitchFamily="34" charset="0"/>
            </a:endParaRPr>
          </a:p>
        </p:txBody>
      </p:sp>
      <p:sp>
        <p:nvSpPr>
          <p:cNvPr id="4" name="Title 1"/>
          <p:cNvSpPr txBox="1"/>
          <p:nvPr/>
        </p:nvSpPr>
        <p:spPr>
          <a:xfrm>
            <a:off x="0" y="0"/>
            <a:ext cx="9144000" cy="1600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8000" b="1" dirty="0" smtClean="0">
                <a:latin typeface="Arial Black" panose="020B0A04020102020204" pitchFamily="34" charset="0"/>
              </a:rPr>
              <a:t>不公平的吵架</a:t>
            </a:r>
            <a:r>
              <a:rPr kumimoji="0" lang="en-US" sz="8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 flipH="1">
            <a:off x="228600" y="609600"/>
            <a:ext cx="46482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54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  6.</a:t>
            </a:r>
            <a:r>
              <a:rPr lang="en-US" sz="54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 </a:t>
            </a:r>
            <a:r>
              <a:rPr lang="zh-CN" altLang="en-US" sz="5400" b="1" u="sng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开口</a:t>
            </a:r>
            <a:r>
              <a:rPr lang="zh-CN" altLang="en-US" sz="54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谨慎。</a:t>
            </a:r>
            <a:endParaRPr lang="en-US" sz="5400" b="1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sz="2400" i="1" u="sng" dirty="0" smtClean="0">
                <a:latin typeface="Arial Narrow" panose="020B0606020202030204" pitchFamily="34" charset="0"/>
              </a:rPr>
              <a:t>SPEAK</a:t>
            </a:r>
            <a:r>
              <a:rPr lang="en-US" sz="2400" i="1" dirty="0" smtClean="0">
                <a:latin typeface="Arial Narrow" panose="020B0606020202030204" pitchFamily="34" charset="0"/>
              </a:rPr>
              <a:t> carefully</a:t>
            </a:r>
          </a:p>
        </p:txBody>
      </p:sp>
      <p:sp>
        <p:nvSpPr>
          <p:cNvPr id="7" name="Title 1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6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8" name="Title 1"/>
          <p:cNvSpPr txBox="1"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304800" y="2057400"/>
            <a:ext cx="4572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54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  7.  </a:t>
            </a:r>
            <a:r>
              <a:rPr lang="zh-CN" altLang="en-US" sz="5400" b="1" u="sng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避免</a:t>
            </a:r>
            <a:r>
              <a:rPr lang="zh-CN" altLang="en-US" sz="54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攻击。</a:t>
            </a:r>
            <a:endParaRPr lang="en-US" sz="5400" b="1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sz="2400" i="1" u="sng" dirty="0" smtClean="0">
                <a:latin typeface="Arial Narrow" panose="020B0606020202030204" pitchFamily="34" charset="0"/>
              </a:rPr>
              <a:t>AVOID</a:t>
            </a:r>
            <a:r>
              <a:rPr lang="en-US" sz="2400" i="1" dirty="0" smtClean="0">
                <a:latin typeface="Arial Narrow" panose="020B0606020202030204" pitchFamily="34" charset="0"/>
              </a:rPr>
              <a:t> attacking</a:t>
            </a:r>
          </a:p>
        </p:txBody>
      </p:sp>
      <p:pic>
        <p:nvPicPr>
          <p:cNvPr id="54280" name="Picture 8" descr="Image result for couple argu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2150" y="685800"/>
            <a:ext cx="3295650" cy="563359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228599" y="3886200"/>
            <a:ext cx="5087319" cy="2057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marL="742950" indent="-742950"/>
            <a:r>
              <a:rPr lang="en-US" sz="40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   </a:t>
            </a:r>
            <a:r>
              <a:rPr lang="zh-CN" altLang="en-US" sz="40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十件在争吵时永远   不要做的事情</a:t>
            </a:r>
            <a:endParaRPr lang="en-US" sz="4000" b="1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  <a:p>
            <a:pPr marL="742950" indent="-742950"/>
            <a:endParaRPr lang="en-US" sz="1200" i="1" dirty="0" smtClean="0">
              <a:latin typeface="Arial Narrow" panose="020B0606020202030204" pitchFamily="34" charset="0"/>
            </a:endParaRPr>
          </a:p>
          <a:p>
            <a:pPr marL="742950" indent="-742950"/>
            <a:r>
              <a:rPr lang="en-US" sz="2400" i="1" dirty="0" smtClean="0">
                <a:latin typeface="Arial Narrow" panose="020B0606020202030204" pitchFamily="34" charset="0"/>
              </a:rPr>
              <a:t>10 Things to NEVER do during an argument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6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8" name="Title 1"/>
          <p:cNvSpPr txBox="1"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599" y="609600"/>
            <a:ext cx="8686801" cy="5867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marL="742950" indent="-742950"/>
            <a:r>
              <a:rPr lang="en-US" sz="40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   </a:t>
            </a:r>
            <a:r>
              <a:rPr lang="zh-CN" altLang="en-US" sz="40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十件在争吵时永远   不要做的事情</a:t>
            </a:r>
            <a:endParaRPr lang="en-US" sz="4000" b="1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  <a:p>
            <a:pPr marL="742950" indent="-742950"/>
            <a:endParaRPr lang="en-US" sz="800" i="1" dirty="0" smtClean="0">
              <a:latin typeface="Arial Narrow" panose="020B0606020202030204" pitchFamily="34" charset="0"/>
            </a:endParaRPr>
          </a:p>
          <a:p>
            <a:pPr marL="509588" indent="-509588">
              <a:buFont typeface="+mj-lt"/>
              <a:buAutoNum type="arabicParenR"/>
            </a:pPr>
            <a:r>
              <a:rPr lang="zh-CN" altLang="en-US" sz="2800" b="1" i="1" dirty="0" smtClean="0">
                <a:latin typeface="Arial Narrow" panose="020B0606020202030204" pitchFamily="34" charset="0"/>
              </a:rPr>
              <a:t>决不要攻击对方品格。</a:t>
            </a:r>
            <a:r>
              <a:rPr lang="en-US" altLang="zh-CN" sz="2800" b="1" i="1" dirty="0" smtClean="0">
                <a:latin typeface="Arial Narrow" panose="020B0606020202030204" pitchFamily="34" charset="0"/>
              </a:rPr>
              <a:t>( “</a:t>
            </a:r>
            <a:r>
              <a:rPr lang="zh-CN" altLang="en-US" sz="2800" b="1" i="1" dirty="0" smtClean="0">
                <a:latin typeface="Arial Narrow" panose="020B0606020202030204" pitchFamily="34" charset="0"/>
              </a:rPr>
              <a:t>只有傻瓜才会这么认为。</a:t>
            </a:r>
            <a:r>
              <a:rPr lang="en-US" altLang="zh-CN" sz="2800" b="1" i="1" dirty="0" smtClean="0">
                <a:latin typeface="Arial Narrow" panose="020B0606020202030204" pitchFamily="34" charset="0"/>
              </a:rPr>
              <a:t>”)</a:t>
            </a:r>
          </a:p>
          <a:p>
            <a:pPr marL="509588" indent="-509588">
              <a:buFont typeface="+mj-lt"/>
              <a:buAutoNum type="arabicParenR"/>
            </a:pPr>
            <a:r>
              <a:rPr lang="zh-CN" altLang="en-US" sz="2800" b="1" i="1" dirty="0" smtClean="0">
                <a:latin typeface="Arial Narrow" panose="020B0606020202030204" pitchFamily="34" charset="0"/>
              </a:rPr>
              <a:t>决</a:t>
            </a:r>
            <a:r>
              <a:rPr lang="zh-CN" altLang="en-US" sz="2800" b="1" i="1" smtClean="0">
                <a:latin typeface="Arial Narrow" panose="020B0606020202030204" pitchFamily="34" charset="0"/>
              </a:rPr>
              <a:t>不</a:t>
            </a:r>
            <a:r>
              <a:rPr lang="zh-CN" altLang="en-US" sz="2800" b="1" i="1" smtClean="0">
                <a:latin typeface="Arial Narrow" panose="020B0606020202030204" pitchFamily="34" charset="0"/>
              </a:rPr>
              <a:t>要骂</a:t>
            </a:r>
            <a:r>
              <a:rPr lang="zh-CN" altLang="en-US" sz="2800" b="1" i="1" dirty="0" smtClean="0">
                <a:latin typeface="Arial Narrow" panose="020B0606020202030204" pitchFamily="34" charset="0"/>
              </a:rPr>
              <a:t>人 </a:t>
            </a:r>
            <a:r>
              <a:rPr lang="en-US" altLang="zh-CN" sz="2800" b="1" i="1" dirty="0" smtClean="0">
                <a:latin typeface="Arial Narrow" panose="020B0606020202030204" pitchFamily="34" charset="0"/>
              </a:rPr>
              <a:t>(“</a:t>
            </a:r>
            <a:r>
              <a:rPr lang="zh-CN" altLang="en-US" sz="2800" b="1" i="1" dirty="0" smtClean="0">
                <a:latin typeface="Arial Narrow" panose="020B0606020202030204" pitchFamily="34" charset="0"/>
              </a:rPr>
              <a:t>你是蠢货吗？</a:t>
            </a:r>
            <a:r>
              <a:rPr lang="en-US" altLang="zh-CN" sz="2800" b="1" i="1" dirty="0" smtClean="0">
                <a:latin typeface="Arial Narrow" panose="020B0606020202030204" pitchFamily="34" charset="0"/>
              </a:rPr>
              <a:t>”)</a:t>
            </a:r>
          </a:p>
          <a:p>
            <a:pPr marL="509588" indent="-509588">
              <a:buFont typeface="+mj-lt"/>
              <a:buAutoNum type="arabicParenR"/>
            </a:pPr>
            <a:r>
              <a:rPr lang="zh-CN" altLang="en-US" sz="2800" b="1" i="1" dirty="0" smtClean="0">
                <a:latin typeface="Arial Narrow" panose="020B0606020202030204" pitchFamily="34" charset="0"/>
              </a:rPr>
              <a:t>决不要飙高音量</a:t>
            </a:r>
            <a:r>
              <a:rPr lang="en-US" altLang="zh-CN" sz="2800" b="1" i="1" dirty="0" smtClean="0">
                <a:latin typeface="Arial Narrow" panose="020B0606020202030204" pitchFamily="34" charset="0"/>
              </a:rPr>
              <a:t>, </a:t>
            </a:r>
            <a:r>
              <a:rPr lang="zh-CN" altLang="en-US" sz="2800" b="1" i="1" dirty="0" smtClean="0">
                <a:latin typeface="Arial Narrow" panose="020B0606020202030204" pitchFamily="34" charset="0"/>
              </a:rPr>
              <a:t>声音高并不会增加你的说服力。</a:t>
            </a:r>
            <a:endParaRPr lang="en-US" altLang="zh-CN" sz="2800" b="1" i="1" dirty="0" smtClean="0">
              <a:latin typeface="Arial Narrow" panose="020B0606020202030204" pitchFamily="34" charset="0"/>
            </a:endParaRPr>
          </a:p>
          <a:p>
            <a:pPr marL="509588" indent="-509588">
              <a:buFont typeface="+mj-lt"/>
              <a:buAutoNum type="arabicParenR"/>
            </a:pPr>
            <a:r>
              <a:rPr lang="zh-CN" altLang="en-US" sz="2800" b="1" i="1" dirty="0" smtClean="0">
                <a:latin typeface="Arial Narrow" panose="020B0606020202030204" pitchFamily="34" charset="0"/>
              </a:rPr>
              <a:t>决不要旧事重提</a:t>
            </a:r>
            <a:r>
              <a:rPr lang="en-US" altLang="zh-CN" sz="2800" b="1" i="1" dirty="0" smtClean="0">
                <a:latin typeface="Arial Narrow" panose="020B0606020202030204" pitchFamily="34" charset="0"/>
              </a:rPr>
              <a:t>, </a:t>
            </a:r>
            <a:r>
              <a:rPr lang="zh-CN" altLang="en-US" sz="2800" b="1" i="1" dirty="0" smtClean="0">
                <a:latin typeface="Arial Narrow" panose="020B0606020202030204" pitchFamily="34" charset="0"/>
              </a:rPr>
              <a:t>翻旧账没完没了。</a:t>
            </a:r>
            <a:endParaRPr lang="en-US" altLang="zh-CN" sz="2800" b="1" i="1" dirty="0" smtClean="0">
              <a:latin typeface="Arial Narrow" panose="020B0606020202030204" pitchFamily="34" charset="0"/>
            </a:endParaRPr>
          </a:p>
          <a:p>
            <a:pPr marL="509588" indent="-509588">
              <a:buFont typeface="+mj-lt"/>
              <a:buAutoNum type="arabicParenR"/>
            </a:pPr>
            <a:r>
              <a:rPr lang="zh-CN" altLang="en-US" sz="2800" b="1" i="1" dirty="0" smtClean="0">
                <a:latin typeface="Arial Narrow" panose="020B0606020202030204" pitchFamily="34" charset="0"/>
              </a:rPr>
              <a:t>决不要威胁离婚。</a:t>
            </a:r>
            <a:endParaRPr lang="en-US" altLang="zh-CN" sz="2800" b="1" i="1" dirty="0" smtClean="0">
              <a:latin typeface="Arial Narrow" panose="020B0606020202030204" pitchFamily="34" charset="0"/>
            </a:endParaRPr>
          </a:p>
          <a:p>
            <a:pPr marL="509588" indent="-509588">
              <a:buFont typeface="+mj-lt"/>
              <a:buAutoNum type="arabicParenR"/>
            </a:pPr>
            <a:r>
              <a:rPr lang="zh-CN" altLang="en-US" sz="2800" b="1" i="1" dirty="0" smtClean="0">
                <a:latin typeface="Arial Narrow" panose="020B0606020202030204" pitchFamily="34" charset="0"/>
              </a:rPr>
              <a:t>决不要去父母家告恶状。</a:t>
            </a:r>
            <a:endParaRPr lang="en-US" altLang="zh-CN" sz="2800" b="1" i="1" dirty="0" smtClean="0">
              <a:latin typeface="Arial Narrow" panose="020B0606020202030204" pitchFamily="34" charset="0"/>
            </a:endParaRPr>
          </a:p>
          <a:p>
            <a:pPr marL="509588" indent="-509588">
              <a:buFont typeface="+mj-lt"/>
              <a:buAutoNum type="arabicParenR"/>
            </a:pPr>
            <a:r>
              <a:rPr lang="zh-CN" altLang="en-US" sz="2800" b="1" i="1" dirty="0" smtClean="0">
                <a:latin typeface="Arial Narrow" panose="020B0606020202030204" pitchFamily="34" charset="0"/>
              </a:rPr>
              <a:t>决不要当着亲朋，孩子面前争吵。</a:t>
            </a:r>
            <a:endParaRPr lang="en-US" altLang="zh-CN" sz="2800" b="1" i="1" dirty="0" smtClean="0">
              <a:latin typeface="Arial Narrow" panose="020B0606020202030204" pitchFamily="34" charset="0"/>
            </a:endParaRPr>
          </a:p>
          <a:p>
            <a:pPr marL="509588" indent="-509588">
              <a:buFont typeface="+mj-lt"/>
              <a:buAutoNum type="arabicParenR"/>
            </a:pPr>
            <a:r>
              <a:rPr lang="zh-CN" altLang="en-US" sz="2800" b="1" i="1" dirty="0" smtClean="0">
                <a:latin typeface="Arial Narrow" panose="020B0606020202030204" pitchFamily="34" charset="0"/>
              </a:rPr>
              <a:t>决不要集结亲朋好友，七大姑八大姨来对付配偶。</a:t>
            </a:r>
            <a:endParaRPr lang="en-US" altLang="zh-CN" sz="2800" b="1" i="1" dirty="0" smtClean="0">
              <a:latin typeface="Arial Narrow" panose="020B0606020202030204" pitchFamily="34" charset="0"/>
            </a:endParaRPr>
          </a:p>
          <a:p>
            <a:pPr marL="509588" indent="-509588">
              <a:buFont typeface="+mj-lt"/>
              <a:buAutoNum type="arabicParenR"/>
            </a:pPr>
            <a:r>
              <a:rPr lang="zh-CN" altLang="en-US" sz="2800" b="1" i="1" dirty="0" smtClean="0">
                <a:latin typeface="Arial Narrow" panose="020B0606020202030204" pitchFamily="34" charset="0"/>
              </a:rPr>
              <a:t>决不要怒气冲冲，夺门而出。</a:t>
            </a:r>
            <a:r>
              <a:rPr lang="en-US" altLang="zh-CN" sz="2800" b="1" i="1" dirty="0" smtClean="0">
                <a:latin typeface="Arial Narrow" panose="020B0606020202030204" pitchFamily="34" charset="0"/>
              </a:rPr>
              <a:t>(</a:t>
            </a:r>
            <a:r>
              <a:rPr lang="zh-CN" altLang="en-US" sz="2800" b="1" i="1" dirty="0" smtClean="0">
                <a:latin typeface="Arial Narrow" panose="020B0606020202030204" pitchFamily="34" charset="0"/>
              </a:rPr>
              <a:t>呆在家里，解决问题</a:t>
            </a:r>
            <a:r>
              <a:rPr lang="en-US" altLang="zh-CN" sz="2800" b="1" i="1" dirty="0" smtClean="0">
                <a:latin typeface="Arial Narrow" panose="020B0606020202030204" pitchFamily="34" charset="0"/>
              </a:rPr>
              <a:t>)</a:t>
            </a:r>
          </a:p>
          <a:p>
            <a:pPr marL="509588" indent="-509588">
              <a:buFont typeface="+mj-lt"/>
              <a:buAutoNum type="arabicParenR"/>
            </a:pPr>
            <a:r>
              <a:rPr lang="zh-CN" altLang="en-US" sz="2800" b="1" i="1" dirty="0" smtClean="0">
                <a:latin typeface="Arial Narrow" panose="020B0606020202030204" pitchFamily="34" charset="0"/>
              </a:rPr>
              <a:t>决不要带着怒气上床睡觉。（不可含怒到日落）</a:t>
            </a:r>
            <a:endParaRPr lang="en-US" altLang="zh-CN" sz="2800" b="1" i="1" dirty="0" smtClean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 flipH="1">
            <a:off x="304800" y="533400"/>
            <a:ext cx="883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54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8.</a:t>
            </a:r>
            <a:r>
              <a:rPr lang="en-US" sz="54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  </a:t>
            </a:r>
            <a:r>
              <a:rPr lang="zh-CN" altLang="en-US" sz="5400" b="1" u="sng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释放</a:t>
            </a:r>
            <a:r>
              <a:rPr lang="zh-CN" altLang="en-US" sz="54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有害之物。</a:t>
            </a:r>
            <a:r>
              <a:rPr lang="en-US" sz="2400" i="1" u="sng" dirty="0" smtClean="0">
                <a:latin typeface="Arial Narrow" panose="020B0606020202030204" pitchFamily="34" charset="0"/>
              </a:rPr>
              <a:t>RELEASE</a:t>
            </a:r>
            <a:r>
              <a:rPr lang="en-US" sz="2400" i="1" dirty="0" smtClean="0">
                <a:latin typeface="Arial Narrow" panose="020B0606020202030204" pitchFamily="34" charset="0"/>
              </a:rPr>
              <a:t> harmful things </a:t>
            </a:r>
            <a:endParaRPr lang="en-US" sz="2400" i="1" u="sng" dirty="0" smtClean="0">
              <a:latin typeface="Arial Narrow" panose="020B0606020202030204" pitchFamily="34" charset="0"/>
            </a:endParaRPr>
          </a:p>
        </p:txBody>
      </p:sp>
      <p:sp>
        <p:nvSpPr>
          <p:cNvPr id="7" name="Title 1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6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8" name="Title 1"/>
          <p:cNvSpPr txBox="1"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52226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116988"/>
            <a:ext cx="5940425" cy="57410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" y="848830"/>
            <a:ext cx="8458200" cy="562817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 flipH="1">
            <a:off x="304800" y="533400"/>
            <a:ext cx="88392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54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9.</a:t>
            </a:r>
            <a:r>
              <a:rPr lang="en-US" sz="54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  </a:t>
            </a:r>
            <a:r>
              <a:rPr lang="zh-CN" altLang="en-US" sz="5400" b="1" u="sng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道歉</a:t>
            </a:r>
            <a:r>
              <a:rPr lang="en-US" sz="5400" b="1" u="sng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 </a:t>
            </a:r>
            <a:r>
              <a:rPr lang="zh-CN" altLang="en-US" sz="54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。</a:t>
            </a:r>
            <a:r>
              <a:rPr lang="en-US" altLang="zh-CN" sz="2400" i="1" u="sng" dirty="0" smtClean="0">
                <a:latin typeface="Arial Narrow" panose="020B0606020202030204" pitchFamily="34" charset="0"/>
              </a:rPr>
              <a:t>Apologize</a:t>
            </a:r>
            <a:endParaRPr lang="en-US" sz="2400" i="1" u="sng" dirty="0" smtClean="0">
              <a:latin typeface="Arial Narrow" panose="020B0606020202030204" pitchFamily="34" charset="0"/>
            </a:endParaRPr>
          </a:p>
        </p:txBody>
      </p:sp>
      <p:sp>
        <p:nvSpPr>
          <p:cNvPr id="7" name="Title 1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6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8" name="Title 1"/>
          <p:cNvSpPr txBox="1"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546" y="1617464"/>
            <a:ext cx="8760854" cy="485953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 flipH="1">
            <a:off x="457200" y="609600"/>
            <a:ext cx="51816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54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10.  </a:t>
            </a:r>
            <a:r>
              <a:rPr lang="zh-CN" altLang="en-US" sz="5400" b="1" u="sng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原谅</a:t>
            </a:r>
            <a:r>
              <a:rPr lang="zh-CN" altLang="en-US" sz="54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。</a:t>
            </a:r>
            <a:endParaRPr lang="en-US" sz="5400" b="1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sz="2400" i="1" u="sng" dirty="0" smtClean="0">
                <a:latin typeface="Arial Narrow" panose="020B0606020202030204" pitchFamily="34" charset="0"/>
              </a:rPr>
              <a:t>Forgive</a:t>
            </a:r>
            <a:endParaRPr lang="en-US" sz="1000" dirty="0" smtClean="0"/>
          </a:p>
        </p:txBody>
      </p:sp>
      <p:sp>
        <p:nvSpPr>
          <p:cNvPr id="7" name="Title 1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6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8" name="Title 1"/>
          <p:cNvSpPr txBox="1"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76200"/>
            <a:ext cx="86106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回 答 柔 和 ， </a:t>
            </a:r>
            <a:endParaRPr lang="en-US" altLang="zh-CN" sz="8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zh-CN" altLang="en-US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使 怒 消 退 ；   言 语 暴 戾 ，   触 动 怒 气 。</a:t>
            </a:r>
            <a:endParaRPr lang="en-US" sz="8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00400" y="5715000"/>
            <a:ext cx="54102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——</a:t>
            </a:r>
            <a:r>
              <a:rPr lang="zh-CN" alt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箴言</a:t>
            </a:r>
            <a:r>
              <a:rPr lang="en-US" altLang="zh-CN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15:1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/>
          <p:nvPr/>
        </p:nvSpPr>
        <p:spPr>
          <a:xfrm>
            <a:off x="0" y="6324600"/>
            <a:ext cx="91440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1"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FINAL THOUGHTS</a:t>
            </a:r>
          </a:p>
        </p:txBody>
      </p:sp>
      <p:sp>
        <p:nvSpPr>
          <p:cNvPr id="11266" name="AutoShape 2" descr="Image result for chinese number thre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838200"/>
            <a:ext cx="9144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zh-CN" altLang="en-US" sz="3200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</a:rPr>
              <a:t>有争执并不意味着你们不再彼此相爱。</a:t>
            </a:r>
            <a:endParaRPr lang="en-US" altLang="zh-CN" sz="3200" dirty="0" smtClean="0">
              <a:ln>
                <a:solidFill>
                  <a:schemeClr val="tx1"/>
                </a:solidFill>
              </a:ln>
              <a:solidFill>
                <a:srgbClr val="7030A0"/>
              </a:solidFill>
            </a:endParaRPr>
          </a:p>
          <a:p>
            <a:pPr marL="682625" lvl="1" indent="-225425">
              <a:buFont typeface="Arial" panose="020B0604020202020204" pitchFamily="34" charset="0"/>
              <a:buChar char="•"/>
            </a:pP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Just because you argue, it doesn’t mean you don’t love each other</a:t>
            </a:r>
          </a:p>
          <a:p>
            <a:pPr marL="682625" lvl="1" indent="-225425">
              <a:buFont typeface="Arial" panose="020B0604020202020204" pitchFamily="34" charset="0"/>
              <a:buChar char="•"/>
            </a:pPr>
            <a:endParaRPr lang="en-US" sz="2000" i="1" dirty="0" smtClean="0">
              <a:latin typeface="Arial Narrow" panose="020B0606020202030204" pitchFamily="34" charset="0"/>
            </a:endParaRP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zh-CN" altLang="en-US" sz="3200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</a:rPr>
              <a:t>争执是正常关系的一部分，但应越来越少。</a:t>
            </a:r>
            <a:endParaRPr lang="en-US" altLang="zh-CN" sz="3200" b="1" dirty="0" smtClean="0">
              <a:ln>
                <a:solidFill>
                  <a:schemeClr val="tx1"/>
                </a:solidFill>
              </a:ln>
              <a:solidFill>
                <a:srgbClr val="7030A0"/>
              </a:solidFill>
            </a:endParaRPr>
          </a:p>
          <a:p>
            <a:pPr marL="682625" lvl="1" indent="-225425">
              <a:buFont typeface="Arial" panose="020B0604020202020204" pitchFamily="34" charset="0"/>
              <a:buChar char="•"/>
            </a:pP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Arguing is a normal part of a relationship, but so is doing it less and less.</a:t>
            </a:r>
          </a:p>
          <a:p>
            <a:pPr marL="682625" lvl="1" indent="-225425">
              <a:buFont typeface="Arial" panose="020B0604020202020204" pitchFamily="34" charset="0"/>
              <a:buChar char="•"/>
            </a:pPr>
            <a:endParaRPr lang="en-US" sz="2400" i="1" dirty="0" smtClean="0">
              <a:latin typeface="Arial Narrow" panose="020B0606020202030204" pitchFamily="34" charset="0"/>
            </a:endParaRP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zh-CN" altLang="en-US" sz="3200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</a:rPr>
              <a:t>争吵的方式会让对方要么更疏远，要么更亲近。</a:t>
            </a:r>
            <a:endParaRPr lang="en-US" altLang="zh-CN" sz="3200" b="1" dirty="0" smtClean="0">
              <a:ln>
                <a:solidFill>
                  <a:schemeClr val="tx1"/>
                </a:solidFill>
              </a:ln>
              <a:solidFill>
                <a:srgbClr val="7030A0"/>
              </a:solidFill>
            </a:endParaRPr>
          </a:p>
          <a:p>
            <a:pPr marL="682625" lvl="1" indent="-225425">
              <a:buFont typeface="Arial" panose="020B0604020202020204" pitchFamily="34" charset="0"/>
              <a:buChar char="•"/>
            </a:pP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How you argue can push someone away or draw them closer.</a:t>
            </a:r>
          </a:p>
          <a:p>
            <a:pPr marL="682625" lvl="1" indent="-225425">
              <a:buFont typeface="Arial" panose="020B0604020202020204" pitchFamily="34" charset="0"/>
              <a:buChar char="•"/>
            </a:pPr>
            <a:endParaRPr lang="en-US" sz="2400" i="1" dirty="0" smtClean="0">
              <a:latin typeface="Arial Narrow" panose="020B0606020202030204" pitchFamily="34" charset="0"/>
            </a:endParaRP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zh-CN" altLang="en-US" sz="3200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</a:rPr>
              <a:t>永远不要带着怒气睡觉。</a:t>
            </a:r>
            <a:endParaRPr lang="en-US" altLang="zh-CN" sz="3200" b="1" dirty="0" smtClean="0">
              <a:ln>
                <a:solidFill>
                  <a:schemeClr val="tx1"/>
                </a:solidFill>
              </a:ln>
              <a:solidFill>
                <a:srgbClr val="7030A0"/>
              </a:solidFill>
            </a:endParaRPr>
          </a:p>
          <a:p>
            <a:pPr marL="682625" lvl="1" indent="-225425">
              <a:buFont typeface="Arial" panose="020B0604020202020204" pitchFamily="34" charset="0"/>
              <a:buChar char="•"/>
            </a:pP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Never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never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never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go to bed angry</a:t>
            </a:r>
          </a:p>
          <a:p>
            <a:pPr marL="682625" lvl="1" indent="-225425">
              <a:buFont typeface="Arial" panose="020B0604020202020204" pitchFamily="34" charset="0"/>
              <a:buChar char="•"/>
            </a:pPr>
            <a:endParaRPr lang="en-US" sz="2400" i="1" dirty="0" smtClean="0">
              <a:latin typeface="Arial Narrow" panose="020B0606020202030204" pitchFamily="34" charset="0"/>
            </a:endParaRP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zh-CN" altLang="en-US" sz="3200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</a:rPr>
              <a:t>提醒你自己</a:t>
            </a:r>
            <a:r>
              <a:rPr lang="en-US" altLang="zh-CN" sz="3200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</a:rPr>
              <a:t>——</a:t>
            </a:r>
            <a:r>
              <a:rPr lang="zh-CN" altLang="en-US" sz="3200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</a:rPr>
              <a:t>你和伴侣是战友，不是敌人。</a:t>
            </a:r>
            <a:endParaRPr lang="en-US" altLang="zh-CN" sz="3200" b="1" dirty="0" smtClean="0">
              <a:ln>
                <a:solidFill>
                  <a:schemeClr val="tx1"/>
                </a:solidFill>
              </a:ln>
              <a:solidFill>
                <a:srgbClr val="7030A0"/>
              </a:solidFill>
            </a:endParaRPr>
          </a:p>
          <a:p>
            <a:pPr marL="682625" lvl="1" indent="-225425">
              <a:buFont typeface="Arial" panose="020B0604020202020204" pitchFamily="34" charset="0"/>
              <a:buChar char="•"/>
            </a:pP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Remind yourself – you and your partner are on the same team.</a:t>
            </a:r>
            <a:endParaRPr lang="en-US" sz="24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 txBox="1"/>
          <p:nvPr/>
        </p:nvSpPr>
        <p:spPr>
          <a:xfrm>
            <a:off x="0" y="-1"/>
            <a:ext cx="9144000" cy="838201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结语</a:t>
            </a:r>
            <a:r>
              <a:rPr lang="en-US" altLang="zh-CN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kumimoji="0" lang="en-US" sz="40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76200"/>
            <a:ext cx="86106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回 答 柔 和 ， </a:t>
            </a:r>
            <a:endParaRPr lang="en-US" altLang="zh-CN" sz="8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zh-CN" altLang="en-US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使 怒 消 退 ；   言 语 暴 戾 ，   触 动 怒 气 。</a:t>
            </a:r>
            <a:endParaRPr lang="en-US" sz="8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00400" y="5715000"/>
            <a:ext cx="54102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altLang="zh-CN" sz="4800" dirty="0" smtClean="0">
                <a:solidFill>
                  <a:schemeClr val="bg1"/>
                </a:solidFill>
              </a:rPr>
              <a:t>——</a:t>
            </a:r>
            <a:r>
              <a:rPr lang="zh-CN" altLang="en-US" sz="4800" dirty="0" smtClean="0">
                <a:solidFill>
                  <a:schemeClr val="bg1"/>
                </a:solidFill>
              </a:rPr>
              <a:t>箴言</a:t>
            </a:r>
            <a:r>
              <a:rPr lang="en-US" altLang="zh-CN" sz="4800" dirty="0" smtClean="0">
                <a:solidFill>
                  <a:schemeClr val="bg1"/>
                </a:solidFill>
              </a:rPr>
              <a:t>15:1</a:t>
            </a:r>
            <a:endParaRPr lang="en-US" sz="4800" dirty="0" smtClean="0"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https://c1.staticflickr.com/7/6014/6021524762_7b4e963f62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514600" y="45116"/>
            <a:ext cx="4876800" cy="6812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40" name="Picture 4" descr="Image result for couple talk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095242"/>
            <a:ext cx="7772400" cy="4972184"/>
          </a:xfrm>
          <a:prstGeom prst="rect">
            <a:avLst/>
          </a:prstGeom>
          <a:noFill/>
        </p:spPr>
      </p:pic>
      <p:sp>
        <p:nvSpPr>
          <p:cNvPr id="4" name="Title 1"/>
          <p:cNvSpPr txBox="1"/>
          <p:nvPr/>
        </p:nvSpPr>
        <p:spPr>
          <a:xfrm>
            <a:off x="0" y="0"/>
            <a:ext cx="9144000" cy="198120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7200" b="1" cap="all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操练</a:t>
            </a:r>
            <a:r>
              <a:rPr lang="en-US" altLang="zh-CN" sz="7200" b="1" cap="all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 </a:t>
            </a:r>
            <a:endParaRPr kumimoji="0" lang="en-US" sz="7200" b="1" i="0" u="none" strike="noStrike" kern="1200" cap="all" normalizeH="0" baseline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9" name="Title 1"/>
          <p:cNvSpPr txBox="1"/>
          <p:nvPr/>
        </p:nvSpPr>
        <p:spPr>
          <a:xfrm>
            <a:off x="0" y="6019800"/>
            <a:ext cx="9144000" cy="8382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PRACTICE (IF TIME IS LEFT OVER)</a:t>
            </a:r>
            <a:endParaRPr kumimoji="0" lang="en-US" sz="36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76200"/>
            <a:ext cx="86106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8800" b="1" dirty="0" smtClean="0"/>
              <a:t>回 答 柔 和 ， </a:t>
            </a:r>
            <a:endParaRPr lang="en-US" altLang="zh-CN" sz="8800" b="1" dirty="0" smtClean="0"/>
          </a:p>
          <a:p>
            <a:pPr algn="ctr"/>
            <a:r>
              <a:rPr lang="zh-CN" altLang="en-US" sz="8800" b="1" dirty="0" smtClean="0"/>
              <a:t>使 怒 消 退 ；   言 语 暴 戾 ，   触 动 怒 气 。</a:t>
            </a:r>
            <a:endParaRPr lang="en-US" sz="8800" b="1" dirty="0"/>
          </a:p>
        </p:txBody>
      </p:sp>
      <p:sp>
        <p:nvSpPr>
          <p:cNvPr id="3" name="Rectangle 2"/>
          <p:cNvSpPr/>
          <p:nvPr/>
        </p:nvSpPr>
        <p:spPr>
          <a:xfrm>
            <a:off x="3200400" y="5715000"/>
            <a:ext cx="54102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                          </a:t>
            </a:r>
            <a:r>
              <a:rPr lang="en-US" altLang="zh-CN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——</a:t>
            </a:r>
            <a:r>
              <a:rPr lang="zh-CN" alt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箴言</a:t>
            </a:r>
            <a:r>
              <a:rPr lang="en-US" altLang="zh-CN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15:1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>
          <a:xfrm>
            <a:off x="0" y="0"/>
            <a:ext cx="9144000" cy="1295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zh-CN" altLang="en-US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如何智慧地吵架</a:t>
            </a:r>
            <a:endParaRPr lang="en-US" sz="7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Title 1"/>
          <p:cNvSpPr txBox="1"/>
          <p:nvPr/>
        </p:nvSpPr>
        <p:spPr>
          <a:xfrm>
            <a:off x="0" y="6324600"/>
            <a:ext cx="9144000" cy="533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</a:rPr>
              <a:t>HOW TO FIGHT FAIR</a:t>
            </a:r>
            <a:endParaRPr kumimoji="0" lang="en-US" sz="32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307842"/>
            <a:ext cx="5181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7525" indent="-517525">
              <a:buFont typeface="+mj-lt"/>
              <a:buAutoNum type="arabicPeriod"/>
            </a:pPr>
            <a:r>
              <a:rPr lang="zh-CN" altLang="en-US" sz="4000" b="1" u="sng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停下</a:t>
            </a:r>
            <a:r>
              <a:rPr lang="zh-CN" altLang="en-US" sz="40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手中所做的事。</a:t>
            </a:r>
            <a:endParaRPr lang="en-US" sz="4000" b="1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sz="2400" i="1" u="sng" dirty="0" smtClean="0">
                <a:latin typeface="Arial Narrow" panose="020B0606020202030204" pitchFamily="34" charset="0"/>
              </a:rPr>
              <a:t>STOP</a:t>
            </a:r>
            <a:r>
              <a:rPr lang="en-US" sz="2400" i="1" dirty="0" smtClean="0">
                <a:latin typeface="Arial Narrow" panose="020B0606020202030204" pitchFamily="34" charset="0"/>
              </a:rPr>
              <a:t> what you are doing </a:t>
            </a:r>
          </a:p>
          <a:p>
            <a:pPr marL="517525" indent="-517525">
              <a:buFont typeface="+mj-lt"/>
              <a:buAutoNum type="arabicPeriod"/>
            </a:pPr>
            <a:r>
              <a:rPr lang="zh-CN" altLang="en-US" sz="4000" b="1" u="sng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看着</a:t>
            </a:r>
            <a:r>
              <a:rPr lang="zh-CN" altLang="en-US" sz="40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你的配偶。</a:t>
            </a:r>
            <a:endParaRPr lang="en-US" sz="4000" b="1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  <a:p>
            <a:pPr marL="1203325" lvl="2" indent="-288925">
              <a:buFont typeface="Arial" panose="020B0604020202020204" pitchFamily="34" charset="0"/>
              <a:buChar char="•"/>
            </a:pPr>
            <a:r>
              <a:rPr lang="en-US" sz="2400" i="1" u="sng" dirty="0" smtClean="0">
                <a:latin typeface="Arial Narrow" panose="020B0606020202030204" pitchFamily="34" charset="0"/>
              </a:rPr>
              <a:t>LOOK</a:t>
            </a:r>
            <a:r>
              <a:rPr lang="en-US" sz="2400" i="1" dirty="0" smtClean="0">
                <a:latin typeface="Arial Narrow" panose="020B0606020202030204" pitchFamily="34" charset="0"/>
              </a:rPr>
              <a:t> at your spouse</a:t>
            </a:r>
            <a:endParaRPr lang="en-US" sz="1000" dirty="0" smtClean="0"/>
          </a:p>
          <a:p>
            <a:pPr marL="517525" indent="-517525">
              <a:buFont typeface="+mj-lt"/>
              <a:buAutoNum type="arabicPeriod"/>
            </a:pPr>
            <a:r>
              <a:rPr lang="zh-CN" altLang="en-US" sz="40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聚精会神</a:t>
            </a:r>
            <a:r>
              <a:rPr lang="zh-CN" altLang="en-US" sz="4000" b="1" u="sng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倾听</a:t>
            </a:r>
            <a:r>
              <a:rPr lang="zh-CN" altLang="en-US" sz="40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。</a:t>
            </a:r>
            <a:endParaRPr lang="en-US" sz="4000" b="1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sz="2400" i="1" u="sng" dirty="0" smtClean="0">
                <a:latin typeface="Arial Narrow" panose="020B0606020202030204" pitchFamily="34" charset="0"/>
              </a:rPr>
              <a:t>LISTEN</a:t>
            </a:r>
            <a:r>
              <a:rPr lang="en-US" sz="2400" i="1" dirty="0" smtClean="0">
                <a:latin typeface="Arial Narrow" panose="020B0606020202030204" pitchFamily="34" charset="0"/>
              </a:rPr>
              <a:t> with full attention</a:t>
            </a:r>
            <a:endParaRPr lang="en-US" sz="2400" i="1" u="sng" dirty="0" smtClean="0">
              <a:latin typeface="Arial Narrow" panose="020B0606020202030204" pitchFamily="34" charset="0"/>
            </a:endParaRPr>
          </a:p>
          <a:p>
            <a:pPr marL="517525" indent="-517525">
              <a:buFont typeface="+mj-lt"/>
              <a:buAutoNum type="arabicPeriod"/>
            </a:pPr>
            <a:r>
              <a:rPr lang="zh-CN" altLang="en-US" sz="4000" b="1" u="sng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重复</a:t>
            </a:r>
            <a:r>
              <a:rPr lang="zh-CN" altLang="en-US" sz="40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他刚说的话。</a:t>
            </a:r>
            <a:endParaRPr lang="en-US" sz="4000" b="1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sz="2400" i="1" u="sng" dirty="0" smtClean="0">
                <a:latin typeface="Arial Narrow" panose="020B0606020202030204" pitchFamily="34" charset="0"/>
              </a:rPr>
              <a:t>REPEAT</a:t>
            </a:r>
            <a:r>
              <a:rPr lang="en-US" sz="2400" i="1" dirty="0" smtClean="0">
                <a:latin typeface="Arial Narrow" panose="020B0606020202030204" pitchFamily="34" charset="0"/>
              </a:rPr>
              <a:t> back what they said</a:t>
            </a:r>
            <a:endParaRPr lang="en-US" sz="2400" i="1" u="sng" dirty="0" smtClean="0">
              <a:latin typeface="Arial Narrow" panose="020B0606020202030204" pitchFamily="34" charset="0"/>
            </a:endParaRPr>
          </a:p>
          <a:p>
            <a:pPr marL="517525" indent="-517525">
              <a:buFont typeface="+mj-lt"/>
              <a:buAutoNum type="arabicPeriod"/>
            </a:pPr>
            <a:r>
              <a:rPr lang="zh-CN" altLang="en-US" sz="4000" b="1" u="sng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察验</a:t>
            </a:r>
            <a:r>
              <a:rPr lang="zh-CN" altLang="en-US" sz="40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你的情绪。</a:t>
            </a:r>
            <a:endParaRPr lang="en-US" sz="4000" b="1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sz="2400" i="1" u="sng" dirty="0" smtClean="0">
                <a:latin typeface="Arial Narrow" panose="020B0606020202030204" pitchFamily="34" charset="0"/>
              </a:rPr>
              <a:t>CHECK</a:t>
            </a:r>
            <a:r>
              <a:rPr lang="en-US" sz="2400" i="1" dirty="0" smtClean="0">
                <a:latin typeface="Arial Narrow" panose="020B0606020202030204" pitchFamily="34" charset="0"/>
              </a:rPr>
              <a:t> your emotions</a:t>
            </a:r>
            <a:endParaRPr lang="en-US" sz="1000" dirty="0" smtClean="0"/>
          </a:p>
        </p:txBody>
      </p:sp>
      <p:sp>
        <p:nvSpPr>
          <p:cNvPr id="6" name="TextBox 5"/>
          <p:cNvSpPr txBox="1"/>
          <p:nvPr/>
        </p:nvSpPr>
        <p:spPr>
          <a:xfrm flipH="1">
            <a:off x="4724400" y="1296888"/>
            <a:ext cx="4419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40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  6. </a:t>
            </a:r>
            <a:r>
              <a:rPr lang="zh-CN" altLang="en-US" sz="4000" b="1" u="sng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开口</a:t>
            </a:r>
            <a:r>
              <a:rPr lang="zh-CN" altLang="en-US" sz="40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谨慎。</a:t>
            </a:r>
            <a:endParaRPr lang="en-US" sz="4000" b="1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sz="2400" i="1" u="sng" dirty="0" smtClean="0">
                <a:latin typeface="Arial Narrow" panose="020B0606020202030204" pitchFamily="34" charset="0"/>
              </a:rPr>
              <a:t>SPEAK</a:t>
            </a:r>
            <a:r>
              <a:rPr lang="en-US" sz="2400" i="1" dirty="0" smtClean="0">
                <a:latin typeface="Arial Narrow" panose="020B0606020202030204" pitchFamily="34" charset="0"/>
              </a:rPr>
              <a:t> carefully</a:t>
            </a:r>
          </a:p>
          <a:p>
            <a:pPr marL="742950" indent="-742950"/>
            <a:r>
              <a:rPr lang="en-US" sz="40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  7.  </a:t>
            </a:r>
            <a:r>
              <a:rPr lang="zh-CN" altLang="en-US" sz="4000" b="1" u="sng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避免</a:t>
            </a:r>
            <a:r>
              <a:rPr lang="zh-CN" altLang="en-US" sz="40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攻击。</a:t>
            </a:r>
            <a:endParaRPr lang="en-US" sz="4000" b="1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sz="2400" i="1" u="sng" dirty="0" smtClean="0">
                <a:latin typeface="Arial Narrow" panose="020B0606020202030204" pitchFamily="34" charset="0"/>
              </a:rPr>
              <a:t>AVOID</a:t>
            </a:r>
            <a:r>
              <a:rPr lang="en-US" sz="2400" i="1" dirty="0" smtClean="0">
                <a:latin typeface="Arial Narrow" panose="020B0606020202030204" pitchFamily="34" charset="0"/>
              </a:rPr>
              <a:t> attacking</a:t>
            </a:r>
          </a:p>
          <a:p>
            <a:pPr marL="742950" indent="-742950"/>
            <a:r>
              <a:rPr lang="en-US" sz="40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  8.  </a:t>
            </a:r>
            <a:r>
              <a:rPr lang="zh-CN" altLang="en-US" sz="4000" b="1" u="sng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释放</a:t>
            </a:r>
            <a:r>
              <a:rPr lang="zh-CN" altLang="en-US" sz="40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有害之物。</a:t>
            </a:r>
            <a:endParaRPr lang="en-US" sz="4000" b="1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sz="2400" i="1" u="sng" dirty="0" smtClean="0">
                <a:latin typeface="Arial Narrow" panose="020B0606020202030204" pitchFamily="34" charset="0"/>
              </a:rPr>
              <a:t>RELEASE</a:t>
            </a:r>
            <a:r>
              <a:rPr lang="en-US" sz="2400" i="1" dirty="0" smtClean="0">
                <a:latin typeface="Arial Narrow" panose="020B0606020202030204" pitchFamily="34" charset="0"/>
              </a:rPr>
              <a:t> harmful things </a:t>
            </a:r>
            <a:endParaRPr lang="en-US" sz="2400" i="1" u="sng" dirty="0" smtClean="0">
              <a:latin typeface="Arial Narrow" panose="020B0606020202030204" pitchFamily="34" charset="0"/>
            </a:endParaRPr>
          </a:p>
          <a:p>
            <a:pPr marL="742950" indent="-742950"/>
            <a:r>
              <a:rPr lang="en-US" sz="40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  9.  </a:t>
            </a:r>
            <a:r>
              <a:rPr lang="zh-CN" altLang="en-US" sz="4000" b="1" u="sng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道歉</a:t>
            </a:r>
            <a:r>
              <a:rPr lang="zh-CN" altLang="en-US" sz="40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。</a:t>
            </a:r>
            <a:endParaRPr lang="en-US" sz="4000" b="1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sz="2400" i="1" u="sng" dirty="0" smtClean="0">
                <a:latin typeface="Arial Narrow" panose="020B0606020202030204" pitchFamily="34" charset="0"/>
              </a:rPr>
              <a:t>Apologize</a:t>
            </a:r>
          </a:p>
          <a:p>
            <a:pPr marL="742950" indent="-742950"/>
            <a:r>
              <a:rPr lang="en-US" sz="40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10.  </a:t>
            </a:r>
            <a:r>
              <a:rPr lang="zh-CN" altLang="en-US" sz="4000" b="1" u="sng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原谅</a:t>
            </a:r>
            <a:r>
              <a:rPr lang="zh-CN" altLang="en-US" sz="40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。</a:t>
            </a:r>
            <a:endParaRPr lang="en-US" sz="4000" b="1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sz="2400" i="1" u="sng" dirty="0" smtClean="0">
                <a:latin typeface="Arial Narrow" panose="020B0606020202030204" pitchFamily="34" charset="0"/>
              </a:rPr>
              <a:t>Forgive</a:t>
            </a:r>
            <a:endParaRPr lang="en-US" sz="1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>
          <a:xfrm>
            <a:off x="4648200" y="0"/>
            <a:ext cx="4495800" cy="350520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zh-CN" sz="6000" b="1" spc="5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几个问题</a:t>
            </a:r>
            <a:r>
              <a:rPr lang="en-US" altLang="zh-CN" sz="6000" b="1" spc="5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kumimoji="0" lang="en-US" sz="6000" b="1" i="0" u="none" strike="noStrike" kern="1200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9" name="Title 1"/>
          <p:cNvSpPr txBox="1"/>
          <p:nvPr/>
        </p:nvSpPr>
        <p:spPr>
          <a:xfrm>
            <a:off x="0" y="6324600"/>
            <a:ext cx="9144000" cy="533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 few questions</a:t>
            </a:r>
            <a:endParaRPr kumimoji="0" lang="en-US" sz="28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0658" name="Picture 2" descr="Image result for man asking ques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1000"/>
            <a:ext cx="5638800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2" name="Picture 4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209800"/>
            <a:ext cx="6124575" cy="4164711"/>
          </a:xfrm>
          <a:prstGeom prst="rect">
            <a:avLst/>
          </a:prstGeom>
          <a:noFill/>
        </p:spPr>
      </p:pic>
      <p:sp>
        <p:nvSpPr>
          <p:cNvPr id="4" name="Title 1"/>
          <p:cNvSpPr txBox="1"/>
          <p:nvPr/>
        </p:nvSpPr>
        <p:spPr>
          <a:xfrm>
            <a:off x="0" y="0"/>
            <a:ext cx="9144000" cy="1371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8000" b="1" noProof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引言</a:t>
            </a:r>
            <a:r>
              <a:rPr kumimoji="0" lang="en-US" sz="80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endParaRPr kumimoji="0" lang="en-US" sz="80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9" name="Title 1"/>
          <p:cNvSpPr txBox="1"/>
          <p:nvPr/>
        </p:nvSpPr>
        <p:spPr>
          <a:xfrm>
            <a:off x="0" y="6324600"/>
            <a:ext cx="9144000" cy="533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INTRODUCTION</a:t>
            </a:r>
            <a:endParaRPr kumimoji="0" lang="en-US" sz="32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1374338"/>
            <a:ext cx="891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5400" b="1" dirty="0" smtClean="0">
                <a:solidFill>
                  <a:srgbClr val="C00000"/>
                </a:solidFill>
              </a:rPr>
              <a:t> </a:t>
            </a:r>
            <a:r>
              <a:rPr lang="zh-CN" altLang="en-US" sz="5400" b="1" dirty="0" smtClean="0">
                <a:solidFill>
                  <a:srgbClr val="C00000"/>
                </a:solidFill>
              </a:rPr>
              <a:t>所有夫妻都吵架。</a:t>
            </a:r>
            <a:r>
              <a:rPr lang="en-US" sz="2400" i="1" dirty="0" smtClean="0"/>
              <a:t> </a:t>
            </a:r>
            <a:r>
              <a:rPr lang="en-US" sz="2400" i="1" dirty="0" smtClean="0">
                <a:latin typeface="Arial Narrow" panose="020B0606020202030204" pitchFamily="34" charset="0"/>
              </a:rPr>
              <a:t>ALL couples fight</a:t>
            </a:r>
            <a:endParaRPr lang="en-US" sz="1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819400"/>
            <a:ext cx="5257800" cy="3500661"/>
          </a:xfrm>
          <a:prstGeom prst="rect">
            <a:avLst/>
          </a:prstGeom>
          <a:noFill/>
        </p:spPr>
      </p:pic>
      <p:sp>
        <p:nvSpPr>
          <p:cNvPr id="4" name="Title 1"/>
          <p:cNvSpPr txBox="1"/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8000" b="1" noProof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引言</a:t>
            </a:r>
            <a:r>
              <a:rPr kumimoji="0" lang="en-US" sz="80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endParaRPr kumimoji="0" lang="en-US" sz="80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9" name="Title 1"/>
          <p:cNvSpPr txBox="1"/>
          <p:nvPr/>
        </p:nvSpPr>
        <p:spPr>
          <a:xfrm>
            <a:off x="0" y="6324600"/>
            <a:ext cx="9144000" cy="533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INTRODUCTION</a:t>
            </a:r>
            <a:endParaRPr kumimoji="0" lang="en-US" sz="32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2192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zh-CN" altLang="en-US" sz="5400" b="1" dirty="0" smtClean="0">
                <a:solidFill>
                  <a:srgbClr val="C00000"/>
                </a:solidFill>
              </a:rPr>
              <a:t>不是</a:t>
            </a:r>
            <a:r>
              <a:rPr lang="zh-CN" altLang="en-US" sz="5400" b="1" u="sng" dirty="0" smtClean="0">
                <a:solidFill>
                  <a:srgbClr val="C00000"/>
                </a:solidFill>
              </a:rPr>
              <a:t>吵不吵</a:t>
            </a:r>
            <a:r>
              <a:rPr lang="zh-CN" altLang="en-US" sz="5400" b="1" dirty="0" smtClean="0">
                <a:solidFill>
                  <a:srgbClr val="C00000"/>
                </a:solidFill>
              </a:rPr>
              <a:t>的问题</a:t>
            </a:r>
            <a:r>
              <a:rPr lang="en-US" altLang="zh-CN" sz="5400" b="1" dirty="0" smtClean="0">
                <a:solidFill>
                  <a:srgbClr val="C00000"/>
                </a:solidFill>
              </a:rPr>
              <a:t>,    </a:t>
            </a:r>
            <a:r>
              <a:rPr lang="en-US" sz="2400" i="1" dirty="0" smtClean="0">
                <a:latin typeface="Arial Narrow" panose="020B0606020202030204" pitchFamily="34" charset="0"/>
              </a:rPr>
              <a:t>Not </a:t>
            </a:r>
            <a:r>
              <a:rPr lang="en-US" sz="2400" i="1" u="sng" dirty="0" smtClean="0">
                <a:latin typeface="Arial Narrow" panose="020B0606020202030204" pitchFamily="34" charset="0"/>
              </a:rPr>
              <a:t>IF</a:t>
            </a:r>
            <a:r>
              <a:rPr lang="en-US" sz="2400" i="1" dirty="0" smtClean="0">
                <a:latin typeface="Arial Narrow" panose="020B0606020202030204" pitchFamily="34" charset="0"/>
              </a:rPr>
              <a:t> they fight </a:t>
            </a:r>
            <a:r>
              <a:rPr lang="zh-CN" altLang="en-US" sz="2400" b="1" dirty="0" smtClean="0">
                <a:solidFill>
                  <a:srgbClr val="C00000"/>
                </a:solidFill>
              </a:rPr>
              <a:t> 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r>
              <a:rPr lang="en-US" altLang="zh-CN" sz="5400" b="1" dirty="0" smtClean="0">
                <a:solidFill>
                  <a:srgbClr val="C00000"/>
                </a:solidFill>
              </a:rPr>
              <a:t>    </a:t>
            </a:r>
            <a:r>
              <a:rPr lang="zh-CN" altLang="en-US" sz="5400" b="1" dirty="0" smtClean="0">
                <a:solidFill>
                  <a:srgbClr val="C00000"/>
                </a:solidFill>
              </a:rPr>
              <a:t>而是</a:t>
            </a:r>
            <a:r>
              <a:rPr lang="zh-CN" altLang="en-US" sz="5400" b="1" u="sng" dirty="0" smtClean="0">
                <a:solidFill>
                  <a:srgbClr val="C00000"/>
                </a:solidFill>
              </a:rPr>
              <a:t>如何吵</a:t>
            </a:r>
            <a:r>
              <a:rPr lang="zh-CN" altLang="en-US" sz="5400" b="1" dirty="0" smtClean="0">
                <a:solidFill>
                  <a:srgbClr val="C00000"/>
                </a:solidFill>
              </a:rPr>
              <a:t>的问题</a:t>
            </a:r>
            <a:r>
              <a:rPr lang="en-US" altLang="zh-CN" sz="5400" b="1" dirty="0" smtClean="0">
                <a:solidFill>
                  <a:srgbClr val="C00000"/>
                </a:solidFill>
              </a:rPr>
              <a:t>.   </a:t>
            </a:r>
            <a:r>
              <a:rPr lang="en-US" sz="2400" i="1" dirty="0" smtClean="0">
                <a:latin typeface="Arial Narrow" panose="020B0606020202030204" pitchFamily="34" charset="0"/>
              </a:rPr>
              <a:t>but </a:t>
            </a:r>
            <a:r>
              <a:rPr lang="en-US" sz="2400" i="1" u="sng" dirty="0" smtClean="0">
                <a:latin typeface="Arial Narrow" panose="020B0606020202030204" pitchFamily="34" charset="0"/>
              </a:rPr>
              <a:t>HOW</a:t>
            </a:r>
            <a:r>
              <a:rPr lang="en-US" sz="2400" i="1" dirty="0" smtClean="0">
                <a:latin typeface="Arial Narrow" panose="020B0606020202030204" pitchFamily="34" charset="0"/>
              </a:rPr>
              <a:t> they fight</a:t>
            </a:r>
            <a:endParaRPr lang="en-US" sz="1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>
          <a:xfrm>
            <a:off x="0" y="0"/>
            <a:ext cx="9144000" cy="1295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7200" b="1" noProof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引言</a:t>
            </a:r>
            <a:r>
              <a:rPr kumimoji="0" lang="en-US" sz="72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endParaRPr kumimoji="0" lang="en-US" sz="72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9" name="Title 1"/>
          <p:cNvSpPr txBox="1"/>
          <p:nvPr/>
        </p:nvSpPr>
        <p:spPr>
          <a:xfrm>
            <a:off x="0" y="6324600"/>
            <a:ext cx="9144000" cy="533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INTRODUCTION</a:t>
            </a:r>
            <a:endParaRPr kumimoji="0" lang="en-US" sz="32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219200"/>
            <a:ext cx="914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1000" dirty="0" smtClean="0"/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5400" b="1" dirty="0" smtClean="0">
                <a:solidFill>
                  <a:srgbClr val="C00000"/>
                </a:solidFill>
              </a:rPr>
              <a:t> </a:t>
            </a:r>
            <a:r>
              <a:rPr lang="zh-CN" altLang="en-US" sz="5400" b="1" dirty="0" smtClean="0">
                <a:solidFill>
                  <a:srgbClr val="C00000"/>
                </a:solidFill>
              </a:rPr>
              <a:t>健康夫妻力求</a:t>
            </a:r>
            <a:r>
              <a:rPr lang="zh-CN" altLang="en-US" sz="5400" b="1" u="sng" dirty="0" smtClean="0">
                <a:solidFill>
                  <a:srgbClr val="C00000"/>
                </a:solidFill>
              </a:rPr>
              <a:t>解决方案</a:t>
            </a:r>
            <a:r>
              <a:rPr lang="zh-CN" altLang="en-US" sz="5400" b="1" dirty="0" smtClean="0">
                <a:solidFill>
                  <a:srgbClr val="C00000"/>
                </a:solidFill>
              </a:rPr>
              <a:t>。</a:t>
            </a:r>
            <a:endParaRPr lang="en-US" altLang="zh-CN" sz="5400" b="1" dirty="0" smtClean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zh-CN" altLang="en-US" sz="5400" b="1" dirty="0" smtClean="0">
                <a:solidFill>
                  <a:srgbClr val="C00000"/>
                </a:solidFill>
              </a:rPr>
              <a:t>不健康夫妻只想</a:t>
            </a:r>
            <a:r>
              <a:rPr lang="zh-CN" altLang="en-US" sz="5400" b="1" u="sng" dirty="0" smtClean="0">
                <a:solidFill>
                  <a:srgbClr val="C00000"/>
                </a:solidFill>
              </a:rPr>
              <a:t>取胜</a:t>
            </a:r>
            <a:r>
              <a:rPr lang="zh-CN" altLang="en-US" sz="5400" b="1" dirty="0" smtClean="0">
                <a:solidFill>
                  <a:srgbClr val="C00000"/>
                </a:solidFill>
              </a:rPr>
              <a:t>。</a:t>
            </a:r>
            <a:endParaRPr lang="en-US" sz="5400" b="1" dirty="0" smtClean="0">
              <a:solidFill>
                <a:srgbClr val="C00000"/>
              </a:solidFill>
            </a:endParaRPr>
          </a:p>
          <a:p>
            <a:pPr marL="2117725" lvl="4" indent="-288925">
              <a:buFont typeface="Wingdings" panose="05000000000000000000" pitchFamily="2" charset="2"/>
              <a:buChar char="§"/>
            </a:pPr>
            <a:r>
              <a:rPr lang="en-US" sz="2400" i="1" dirty="0" smtClean="0">
                <a:latin typeface="Arial Narrow" panose="020B0606020202030204" pitchFamily="34" charset="0"/>
              </a:rPr>
              <a:t> Healthy couples strive for</a:t>
            </a:r>
            <a:r>
              <a:rPr lang="en-US" sz="2400" i="1" u="sng" dirty="0" smtClean="0">
                <a:latin typeface="Arial Narrow" panose="020B0606020202030204" pitchFamily="34" charset="0"/>
              </a:rPr>
              <a:t> resolution</a:t>
            </a:r>
            <a:r>
              <a:rPr lang="en-US" sz="2400" i="1" dirty="0" smtClean="0">
                <a:latin typeface="Arial Narrow" panose="020B0606020202030204" pitchFamily="34" charset="0"/>
              </a:rPr>
              <a:t>.                                        Unhealthy couples strive for </a:t>
            </a:r>
            <a:r>
              <a:rPr lang="en-US" sz="2400" i="1" u="sng" dirty="0" smtClean="0">
                <a:latin typeface="Arial Narrow" panose="020B0606020202030204" pitchFamily="34" charset="0"/>
              </a:rPr>
              <a:t>victory.</a:t>
            </a:r>
          </a:p>
          <a:p>
            <a:pPr lvl="1"/>
            <a:r>
              <a:rPr lang="en-US" sz="1000" dirty="0" smtClean="0"/>
              <a:t> </a:t>
            </a:r>
          </a:p>
        </p:txBody>
      </p:sp>
      <p:pic>
        <p:nvPicPr>
          <p:cNvPr id="9220" name="Picture 4" descr="Image result for couple talk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962400"/>
            <a:ext cx="8618219" cy="2209800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76200"/>
            <a:ext cx="86106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回 答 柔 和 ， </a:t>
            </a:r>
            <a:endParaRPr lang="en-US" altLang="zh-CN" sz="8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zh-CN" altLang="en-US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使 怒 消 退 ；   言 语 暴 戾 ，   触 动 怒 气 。</a:t>
            </a:r>
            <a:endParaRPr lang="en-US" sz="8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00400" y="5715000"/>
            <a:ext cx="54102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altLang="zh-CN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——</a:t>
            </a:r>
            <a:r>
              <a:rPr lang="zh-CN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箴言</a:t>
            </a:r>
            <a:r>
              <a:rPr lang="en-US" altLang="zh-CN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15:1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zh-CN" alt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回答下面问题</a:t>
            </a:r>
            <a:endParaRPr lang="en-US" sz="4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Title 1"/>
          <p:cNvSpPr txBox="1"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PARTNERS</a:t>
            </a:r>
            <a:endParaRPr kumimoji="0" lang="en-US" sz="32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" y="1066800"/>
            <a:ext cx="8991600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7525" indent="-517525">
              <a:buFont typeface="+mj-lt"/>
              <a:buAutoNum type="arabicPeriod"/>
            </a:pPr>
            <a:r>
              <a:rPr lang="zh-CN" altLang="en-US" sz="44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你的父母如何处理分歧？</a:t>
            </a:r>
            <a:endParaRPr lang="en-US" altLang="zh-CN" sz="4400" b="1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  <a:p>
            <a:pPr marL="517525" indent="-517525"/>
            <a:r>
              <a:rPr lang="zh-CN" altLang="en-US" sz="44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      争吵还是冷战？</a:t>
            </a:r>
            <a:endParaRPr lang="en-US" sz="4400" b="1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sz="2400" i="1" dirty="0" smtClean="0">
                <a:latin typeface="Arial Narrow" panose="020B0606020202030204" pitchFamily="34" charset="0"/>
              </a:rPr>
              <a:t>How did your parents handle disagreements? 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endParaRPr lang="en-US" sz="1000" i="1" dirty="0" smtClean="0">
              <a:latin typeface="Arial Narrow" panose="020B0606020202030204" pitchFamily="34" charset="0"/>
            </a:endParaRPr>
          </a:p>
          <a:p>
            <a:pPr marL="517525" indent="-517525"/>
            <a:r>
              <a:rPr lang="en-US" altLang="zh-CN" sz="44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2. </a:t>
            </a:r>
            <a:r>
              <a:rPr lang="zh-CN" altLang="en-US" sz="44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你是否想过自己就像他们那样？</a:t>
            </a:r>
            <a:endParaRPr lang="en-US" sz="4400" b="1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  <a:p>
            <a:pPr marL="1203325" lvl="2" indent="-288925">
              <a:buFont typeface="Arial" panose="020B0604020202020204" pitchFamily="34" charset="0"/>
              <a:buChar char="•"/>
            </a:pPr>
            <a:r>
              <a:rPr lang="en-US" sz="2400" i="1" dirty="0" smtClean="0">
                <a:latin typeface="Arial Narrow" panose="020B0606020202030204" pitchFamily="34" charset="0"/>
              </a:rPr>
              <a:t>Do you ever see yourself acting like them?</a:t>
            </a:r>
          </a:p>
          <a:p>
            <a:pPr marL="1203325" lvl="2" indent="-288925">
              <a:buFont typeface="Arial" panose="020B0604020202020204" pitchFamily="34" charset="0"/>
              <a:buChar char="•"/>
            </a:pPr>
            <a:endParaRPr lang="en-US" sz="1000" dirty="0" smtClean="0"/>
          </a:p>
          <a:p>
            <a:pPr marL="517525" indent="-517525"/>
            <a:r>
              <a:rPr lang="en-US" altLang="zh-CN" sz="44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3. </a:t>
            </a:r>
            <a:r>
              <a:rPr lang="zh-CN" altLang="en-US" sz="44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你是否后悔自己刚才处理分歧的方式？</a:t>
            </a:r>
            <a:endParaRPr lang="en-US" sz="4400" b="1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sz="2400" i="1" dirty="0" smtClean="0">
                <a:latin typeface="Arial Narrow" panose="020B0606020202030204" pitchFamily="34" charset="0"/>
              </a:rPr>
              <a:t>Do you ever regret the way you just handled an argument? 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endParaRPr lang="en-US" sz="1000" i="1" dirty="0" smtClean="0">
              <a:latin typeface="Arial Narrow" panose="020B0606020202030204" pitchFamily="34" charset="0"/>
            </a:endParaRPr>
          </a:p>
          <a:p>
            <a:pPr marL="1143000" lvl="2" indent="-228600"/>
            <a:endParaRPr lang="en-US" sz="2400" i="1" dirty="0" smtClean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</TotalTime>
  <Words>1152</Words>
  <Application>Microsoft Office PowerPoint</Application>
  <PresentationFormat>On-screen Show (4:3)</PresentationFormat>
  <Paragraphs>154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Slide 1</vt:lpstr>
      <vt:lpstr>HOW TO FIGHT FAIR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johnnie achord</dc:creator>
  <cp:lastModifiedBy>Shulan</cp:lastModifiedBy>
  <cp:revision>208</cp:revision>
  <dcterms:created xsi:type="dcterms:W3CDTF">2016-01-28T19:40:00Z</dcterms:created>
  <dcterms:modified xsi:type="dcterms:W3CDTF">2019-09-06T18:44:05Z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