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308" r:id="rId3"/>
    <p:sldId id="297" r:id="rId4"/>
    <p:sldId id="259" r:id="rId5"/>
    <p:sldId id="265" r:id="rId6"/>
    <p:sldId id="258" r:id="rId7"/>
    <p:sldId id="266" r:id="rId8"/>
    <p:sldId id="326" r:id="rId9"/>
    <p:sldId id="327" r:id="rId10"/>
    <p:sldId id="328" r:id="rId11"/>
    <p:sldId id="261" r:id="rId12"/>
    <p:sldId id="271" r:id="rId13"/>
    <p:sldId id="272" r:id="rId14"/>
    <p:sldId id="273" r:id="rId15"/>
    <p:sldId id="274" r:id="rId16"/>
    <p:sldId id="262" r:id="rId17"/>
    <p:sldId id="313" r:id="rId18"/>
    <p:sldId id="276" r:id="rId19"/>
    <p:sldId id="277" r:id="rId20"/>
    <p:sldId id="278" r:id="rId21"/>
    <p:sldId id="309" r:id="rId22"/>
    <p:sldId id="263" r:id="rId23"/>
    <p:sldId id="315" r:id="rId24"/>
    <p:sldId id="287" r:id="rId25"/>
    <p:sldId id="290" r:id="rId26"/>
    <p:sldId id="302" r:id="rId27"/>
    <p:sldId id="325" r:id="rId28"/>
    <p:sldId id="30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33"/>
    <a:srgbClr val="0000CC"/>
    <a:srgbClr val="990000"/>
    <a:srgbClr val="FF00FF"/>
    <a:srgbClr val="00FF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6" autoAdjust="0"/>
    <p:restoredTop sz="94679" autoAdjust="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C1235B-6032-40BA-B62F-C4B4EB396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3A16E-7B8D-46B1-85BA-BC60377FE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8793E-2020-47F3-AE14-6DCCF4265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FC12-BB6E-4827-8E2F-7E1197909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6CA03-7C4A-4A43-9109-2BD8BA9CE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2000-77E6-4B2B-96D4-644902478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18C5-462A-4C92-BE08-C3681E1C8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EB46-9618-4A50-BB84-EF3F125C1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94D1-2B9B-4CC3-85FC-5A17E679B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6F78-D5BA-4F5A-BFEF-1C21EE449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E541D-D75F-446E-8565-61DA28F3D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A78C956A-0B73-4F05-87A4-90C62AC02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fa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8006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71600"/>
          </a:xfrm>
          <a:solidFill>
            <a:srgbClr val="002060"/>
          </a:solidFill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8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禁食</a:t>
            </a:r>
            <a:endParaRPr lang="en-US" sz="8800" b="1" i="1" dirty="0" smtClean="0">
              <a:solidFill>
                <a:schemeClr val="accent6">
                  <a:lumMod val="40000"/>
                  <a:lumOff val="60000"/>
                </a:schemeClr>
              </a:solidFill>
              <a:latin typeface="Papyrus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Papyrus" pitchFamily="66" charset="0"/>
                <a:ea typeface="+mj-ea"/>
                <a:cs typeface="+mj-cs"/>
              </a:rPr>
              <a:t>FASTING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age result for small food por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9526"/>
            <a:ext cx="9144000" cy="4800600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4. </a:t>
            </a:r>
            <a:r>
              <a:rPr lang="zh-CN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为了操练自律</a:t>
            </a:r>
            <a:endParaRPr lang="en-US" sz="6600" b="1" dirty="0" smtClean="0">
              <a:ln>
                <a:solidFill>
                  <a:schemeClr val="tx1"/>
                </a:solidFill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066800"/>
            <a:ext cx="91440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develop personal discipline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5996226"/>
            <a:ext cx="9144000" cy="86177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林前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9:27: “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我是攻 克己身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叫身服我 。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charset="0"/>
              </a:rPr>
              <a:t>1 Cor. 9:27 “I bring my body under subjection….”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fa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4748"/>
            <a:ext cx="9144000" cy="514604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zh-CN" altLang="en-US" sz="7200" b="1" dirty="0" smtClean="0">
                <a:solidFill>
                  <a:schemeClr val="tx2">
                    <a:lumMod val="50000"/>
                  </a:schemeClr>
                </a:solidFill>
              </a:rPr>
              <a:t>何时该禁食？</a:t>
            </a:r>
            <a:r>
              <a:rPr lang="en-US" sz="7200" b="1" dirty="0" smtClean="0">
                <a:solidFill>
                  <a:schemeClr val="tx1"/>
                </a:solidFill>
              </a:rPr>
              <a:t/>
            </a:r>
            <a:br>
              <a:rPr lang="en-US" sz="7200" b="1" dirty="0" smtClean="0">
                <a:solidFill>
                  <a:schemeClr val="tx1"/>
                </a:solidFill>
              </a:rPr>
            </a:br>
            <a:endParaRPr lang="en-US" sz="6000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248401"/>
            <a:ext cx="9144000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“WHEN should I Fast?”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age result for gri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384"/>
            <a:ext cx="9144000" cy="6071616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在个人危机或悲伤时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In times of personal crisis or </a:t>
            </a: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grief</a:t>
            </a:r>
            <a:r>
              <a:rPr kumimoji="0" lang="zh-CN" alt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（</a:t>
            </a:r>
            <a:r>
              <a:rPr lang="zh-CN" altLang="en-US" sz="2400" dirty="0" smtClean="0"/>
              <a:t>利</a:t>
            </a:r>
            <a:r>
              <a:rPr lang="en-US" altLang="zh-CN" sz="2400" dirty="0" smtClean="0"/>
              <a:t>16:27-31</a:t>
            </a:r>
            <a:r>
              <a:rPr lang="zh-CN" altLang="en-US" sz="2400" dirty="0" smtClean="0"/>
              <a:t>，</a:t>
            </a:r>
            <a:r>
              <a:rPr lang="zh-CN" altLang="en-US" sz="2400" dirty="0" smtClean="0"/>
              <a:t>民</a:t>
            </a:r>
            <a:r>
              <a:rPr lang="en-US" altLang="zh-CN" sz="2400" dirty="0" smtClean="0"/>
              <a:t>29:7</a:t>
            </a:r>
            <a:r>
              <a:rPr kumimoji="0" lang="zh-CN" alt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）</a:t>
            </a:r>
            <a:endParaRPr kumimoji="0" lang="en-US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China probl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3999" cy="5330824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在国家危机时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248401"/>
            <a:ext cx="914400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In times of National 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Crisis(</a:t>
            </a:r>
            <a:r>
              <a:rPr kumimoji="0" lang="zh-CN" alt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但</a:t>
            </a:r>
            <a:r>
              <a:rPr kumimoji="0" lang="en-US" altLang="zh-CN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9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:3,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斯</a:t>
            </a:r>
            <a:r>
              <a:rPr lang="en-US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3:1-10:3</a:t>
            </a:r>
            <a:r>
              <a:rPr kumimoji="0" lang="en-US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)</a:t>
            </a:r>
            <a:endParaRPr kumimoji="0" lang="en-US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chinese marri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990600"/>
            <a:ext cx="9753598" cy="5486400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</a:t>
            </a:r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要做重要决定时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When facing important </a:t>
            </a: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decisions(</a:t>
            </a:r>
            <a:r>
              <a:rPr kumimoji="0" lang="zh-CN" alt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徒</a:t>
            </a:r>
            <a:r>
              <a:rPr kumimoji="0" lang="en-US" altLang="zh-CN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13</a:t>
            </a:r>
            <a:r>
              <a:rPr lang="en-US" altLang="zh-C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:1-3</a:t>
            </a: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) </a:t>
            </a:r>
            <a:endParaRPr kumimoji="0" lang="en-US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china, gamb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066800"/>
            <a:ext cx="9829800" cy="5346033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zh-CN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当你受某一习惯捆绑时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When you are under bondage to a personal habit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full plate chinese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我该禁食什么？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“WHAT should I Fast?”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e result for fa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810250"/>
          </a:xfrm>
          <a:prstGeom prst="rect">
            <a:avLst/>
          </a:prstGeom>
          <a:noFill/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zh-CN" altLang="en-US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典型禁食</a:t>
            </a:r>
            <a:r>
              <a:rPr lang="en-US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=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不吃食物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248401"/>
            <a:ext cx="9144000" cy="830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Typical Fast = No Food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age result for dinner plate, only vegg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7883" y="990600"/>
            <a:ext cx="9681883" cy="5486400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zh-CN" altLang="en-US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部分禁食 </a:t>
            </a:r>
            <a:r>
              <a:rPr lang="en-US" altLang="zh-CN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</a:t>
            </a:r>
            <a:r>
              <a:rPr lang="en-US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某些食物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Partial Fast = Certain Foods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1066800"/>
            <a:ext cx="9144000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zh-CN" altLang="en-US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完全禁食</a:t>
            </a:r>
            <a:r>
              <a:rPr lang="en-US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食物 </a:t>
            </a:r>
            <a:r>
              <a:rPr lang="en-US" altLang="zh-CN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 </a:t>
            </a:r>
            <a:r>
              <a:rPr lang="zh-CN" alt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水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Total Fast = Food &amp; Water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1066800"/>
            <a:ext cx="91440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540" name="Picture 12" descr="Image result for no food or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199"/>
            <a:ext cx="4953000" cy="4953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990600" y="1524000"/>
            <a:ext cx="70104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itchFamily="66" charset="0"/>
              </a:rPr>
              <a:t>禁食</a:t>
            </a:r>
            <a:r>
              <a:rPr lang="en-US" sz="9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4419600"/>
            <a:ext cx="5791200" cy="14773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itchFamily="66" charset="0"/>
              </a:rPr>
              <a:t>最常问的问题</a:t>
            </a:r>
            <a:endParaRPr lang="en-US" altLang="zh-CN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pyrus" pitchFamily="66" charset="0"/>
            </a:endParaRPr>
          </a:p>
          <a:p>
            <a:pPr algn="ctr"/>
            <a:r>
              <a:rPr lang="en-US" b="1" dirty="0" smtClean="0"/>
              <a:t>The Most Commonly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 Asked Questions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0" y="3048000"/>
            <a:ext cx="137160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/>
              <a:t>FASTING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Image result for chinese married cou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8927"/>
            <a:ext cx="9144000" cy="6089073"/>
          </a:xfrm>
          <a:prstGeom prst="rect">
            <a:avLst/>
          </a:prstGeom>
          <a:noFill/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zh-CN" altLang="en-US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禁性</a:t>
            </a:r>
            <a:r>
              <a:rPr lang="en-US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性活动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Sexual Fast = No sexual </a:t>
            </a: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activity </a:t>
            </a:r>
            <a:r>
              <a:rPr kumimoji="0" lang="zh-CN" alt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（林前</a:t>
            </a:r>
            <a:r>
              <a:rPr kumimoji="0" lang="en-US" altLang="zh-CN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7</a:t>
            </a:r>
            <a:r>
              <a:rPr lang="en-US" altLang="zh-C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:5</a:t>
            </a:r>
            <a:r>
              <a:rPr kumimoji="0" lang="zh-CN" alt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）</a:t>
            </a:r>
            <a:endParaRPr kumimoji="0" lang="en-US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playing video g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486400"/>
          </a:xfrm>
          <a:prstGeom prst="rect">
            <a:avLst/>
          </a:prstGeom>
          <a:noFill/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zh-CN" alt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或任何其它你决定禁的东西</a:t>
            </a:r>
            <a:r>
              <a:rPr lang="en-US" altLang="zh-CN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</a:t>
            </a:r>
            <a:r>
              <a:rPr lang="zh-CN" alt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（电视，花在娱乐和爱好上的时间</a:t>
            </a:r>
            <a:r>
              <a:rPr lang="en-US" altLang="zh-CN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                    </a:t>
            </a:r>
            <a:r>
              <a:rPr lang="zh-CN" alt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乐趣</a:t>
            </a:r>
            <a:r>
              <a:rPr lang="en-US" altLang="zh-CN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zh-CN" alt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浪费时间的事等</a:t>
            </a:r>
            <a:r>
              <a:rPr lang="en-US" altLang="zh-CN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zh-CN" alt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）</a:t>
            </a:r>
            <a:endParaRPr lang="en-US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Or anything else you decide</a:t>
            </a:r>
            <a:r>
              <a:rPr kumimoji="0" lang="en-US" sz="24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you want to fast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(TV, spending on habits, hobbies, time wasters, etc.)</a:t>
            </a:r>
            <a:endParaRPr kumimoji="0" lang="en-US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  <a:blipFill>
            <a:blip r:embed="rId2" cstate="print"/>
            <a:tile tx="0" ty="0" sx="100000" sy="100000" flip="none" algn="tl"/>
          </a:blipFill>
          <a:effectLst>
            <a:outerShdw dist="28398" dir="6993903" algn="ctr" rotWithShape="0">
              <a:schemeClr val="folHlink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要禁食多长时间</a:t>
            </a:r>
            <a:r>
              <a:rPr lang="en-US" altLang="zh-CN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8" name="Picture 2" descr="Image result for fas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457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“How long do I Fast?”</a:t>
            </a:r>
            <a:endParaRPr kumimoji="0" lang="en-US" sz="2400" i="0" u="none" strike="noStrike" normalizeH="0" baseline="0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sunup to sun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12064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zh-CN" altLang="en-US" sz="6600" b="1" i="1" dirty="0" smtClean="0"/>
              <a:t>定一个时间</a:t>
            </a:r>
            <a:r>
              <a:rPr lang="en-US" altLang="zh-CN" sz="6600" b="1" i="1" dirty="0" smtClean="0"/>
              <a:t>.</a:t>
            </a:r>
            <a:endParaRPr lang="en-US" sz="3600" b="1" i="1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Set a time: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Day(s); Sunup to sundown; Be realistic.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定一时间</a:t>
            </a:r>
            <a:r>
              <a:rPr lang="en-US" altLang="zh-CN" sz="36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- </a:t>
            </a:r>
            <a:r>
              <a:rPr lang="zh-CN" altLang="en-US" sz="36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天数</a:t>
            </a:r>
            <a:r>
              <a:rPr lang="en-US" altLang="zh-CN" sz="36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- </a:t>
            </a:r>
            <a:r>
              <a:rPr lang="zh-CN" altLang="en-US" sz="36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白天</a:t>
            </a:r>
            <a:r>
              <a:rPr lang="en-US" altLang="zh-CN" sz="36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zh-CN" altLang="en-US" sz="36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或夜晚</a:t>
            </a:r>
            <a:r>
              <a:rPr lang="en-US" altLang="zh-CN" sz="36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- </a:t>
            </a:r>
            <a:r>
              <a:rPr lang="zh-CN" altLang="en-US" sz="36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要实际</a:t>
            </a:r>
            <a:endParaRPr lang="en-US" sz="3600" b="1" i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effectLst>
            <a:outerShdw dist="28398" dir="6993903" algn="ctr" rotWithShape="0">
              <a:schemeClr val="folHlink"/>
            </a:outerShdw>
          </a:effec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8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如何禁食？</a:t>
            </a:r>
            <a:endParaRPr lang="en-US" sz="8000" b="1" spc="5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1600200"/>
            <a:ext cx="2600392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“HOW do I Fast?”</a:t>
            </a:r>
          </a:p>
        </p:txBody>
      </p:sp>
      <p:sp>
        <p:nvSpPr>
          <p:cNvPr id="15366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Image result for questio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8991600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58917"/>
            <a:ext cx="9144000" cy="63094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定一时间段 </a:t>
            </a:r>
            <a:endParaRPr lang="en-US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 smtClean="0"/>
              <a:t>Set a Time Period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不吃食物</a:t>
            </a:r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只喝水 </a:t>
            </a:r>
            <a:endParaRPr lang="en-US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 smtClean="0"/>
              <a:t>Refrain from food but not water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花长时间祷告 </a:t>
            </a:r>
            <a:endParaRPr lang="en-US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 smtClean="0"/>
              <a:t>Spend a lot of  time in Prayer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端正与神的关系 </a:t>
            </a:r>
            <a:endParaRPr lang="en-US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 smtClean="0"/>
              <a:t>Get right with God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阅读</a:t>
            </a:r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《</a:t>
            </a:r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圣经</a:t>
            </a:r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》</a:t>
            </a: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 smtClean="0"/>
              <a:t>Read the  Scriptures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祷告明确  而感恩</a:t>
            </a:r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 smtClean="0"/>
              <a:t>Pray Specifically &amp; Thankfully</a:t>
            </a:r>
            <a:r>
              <a:rPr lang="en-US" altLang="zh-CN" dirty="0" smtClean="0"/>
              <a:t>                                      </a:t>
            </a:r>
            <a:endParaRPr lang="en-US" dirty="0" smtClean="0"/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从易开始</a:t>
            </a:r>
            <a:r>
              <a:rPr lang="en-US" altLang="zh-C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lvl="1">
              <a:spcBef>
                <a:spcPts val="0"/>
              </a:spcBef>
              <a:buFontTx/>
              <a:buChar char="•"/>
              <a:defRPr/>
            </a:pPr>
            <a:r>
              <a:rPr lang="en-US" dirty="0" smtClean="0"/>
              <a:t>Start slow</a:t>
            </a:r>
          </a:p>
        </p:txBody>
      </p:sp>
      <p:pic>
        <p:nvPicPr>
          <p:cNvPr id="14338" name="Picture 2" descr="Image result for chinese 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299"/>
            <a:ext cx="4495800" cy="67437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295400"/>
            <a:ext cx="9144000" cy="510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660033"/>
          </a:solidFill>
          <a:ln>
            <a:solidFill>
              <a:schemeClr val="tx1"/>
            </a:solidFill>
          </a:ln>
          <a:effectLst>
            <a:outerShdw dist="28398" dir="6993903" algn="ctr" rotWithShape="0">
              <a:schemeClr val="folHlink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禁食有哪些危险？</a:t>
            </a:r>
            <a:endParaRPr lang="en-US" sz="8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Image result for asking a 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019800" cy="481584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“What are the DANGERS in Fasting?”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5181600" cy="381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zh-CN" alt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太长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zh-CN" alt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律法主义</a:t>
            </a:r>
            <a:endParaRPr lang="en-US" sz="4400" b="1" i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zh-CN" alt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假冒为善</a:t>
            </a:r>
            <a:endParaRPr lang="en-US" altLang="zh-CN" sz="4400" b="1" i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zh-CN" altLang="en-US" sz="4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专心于事而不是神</a:t>
            </a:r>
            <a:endParaRPr lang="en-US" sz="4400" b="1" i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4724400"/>
            <a:ext cx="2895599" cy="19389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Too Long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400" dirty="0" smtClean="0"/>
              <a:t>Legalism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Hypocrisy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400" dirty="0" smtClean="0"/>
              <a:t>Focusing on things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   other than God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82" name="AutoShape 10" descr="Image result for proud per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24200" y="1066800"/>
            <a:ext cx="7443702" cy="579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762500"/>
          </a:xfrm>
          <a:prstGeom prst="rect">
            <a:avLst/>
          </a:prstGeom>
          <a:noFill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zh-CN" alt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你禁食的时候，要梳头洗脸，  不叫人看出你禁食来，只叫你暗中的父看见；你父在暗中察看，必然报答你。太</a:t>
            </a:r>
            <a:r>
              <a:rPr lang="en-US" altLang="zh-CN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6:17-18</a:t>
            </a:r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“But </a:t>
            </a:r>
            <a:r>
              <a:rPr lang="en-US" sz="2000" b="1" i="1" dirty="0">
                <a:solidFill>
                  <a:schemeClr val="bg1"/>
                </a:solidFill>
              </a:rPr>
              <a:t>when you fast</a:t>
            </a:r>
            <a:r>
              <a:rPr lang="en-US" sz="2000" b="1" i="1" dirty="0" smtClean="0">
                <a:solidFill>
                  <a:schemeClr val="bg1"/>
                </a:solidFill>
              </a:rPr>
              <a:t>, comb your </a:t>
            </a:r>
            <a:r>
              <a:rPr lang="en-US" sz="2000" b="1" i="1" dirty="0">
                <a:solidFill>
                  <a:schemeClr val="bg1"/>
                </a:solidFill>
              </a:rPr>
              <a:t>hair and wash your face.  Then no one will notice that you are </a:t>
            </a:r>
            <a:r>
              <a:rPr lang="en-US" sz="2000" b="1" i="1" dirty="0" smtClean="0">
                <a:solidFill>
                  <a:schemeClr val="bg1"/>
                </a:solidFill>
              </a:rPr>
              <a:t> fasting</a:t>
            </a:r>
            <a:r>
              <a:rPr lang="en-US" sz="2000" b="1" i="1" dirty="0">
                <a:solidFill>
                  <a:schemeClr val="bg1"/>
                </a:solidFill>
              </a:rPr>
              <a:t>, except your Father, </a:t>
            </a:r>
            <a:r>
              <a:rPr lang="en-US" sz="2000" b="1" i="1" dirty="0" smtClean="0">
                <a:solidFill>
                  <a:schemeClr val="bg1"/>
                </a:solidFill>
              </a:rPr>
              <a:t>who knows what </a:t>
            </a:r>
            <a:r>
              <a:rPr lang="en-US" sz="2000" b="1" i="1" dirty="0">
                <a:solidFill>
                  <a:schemeClr val="bg1"/>
                </a:solidFill>
              </a:rPr>
              <a:t>you do </a:t>
            </a:r>
            <a:r>
              <a:rPr lang="en-US" sz="2000" b="1" i="1" dirty="0" smtClean="0">
                <a:solidFill>
                  <a:schemeClr val="bg1"/>
                </a:solidFill>
              </a:rPr>
              <a:t>in </a:t>
            </a:r>
            <a:r>
              <a:rPr lang="en-US" sz="2000" b="1" i="1" dirty="0">
                <a:solidFill>
                  <a:schemeClr val="bg1"/>
                </a:solidFill>
              </a:rPr>
              <a:t>private</a:t>
            </a:r>
            <a:r>
              <a:rPr lang="en-US" sz="2000" b="1" i="1" dirty="0" smtClean="0">
                <a:solidFill>
                  <a:schemeClr val="bg1"/>
                </a:solidFill>
              </a:rPr>
              <a:t>. And your </a:t>
            </a:r>
            <a:r>
              <a:rPr lang="en-US" sz="2000" b="1" i="1" dirty="0">
                <a:solidFill>
                  <a:schemeClr val="bg1"/>
                </a:solidFill>
              </a:rPr>
              <a:t>Father</a:t>
            </a:r>
            <a:r>
              <a:rPr lang="en-US" sz="2000" b="1" i="1" dirty="0" smtClean="0">
                <a:solidFill>
                  <a:schemeClr val="bg1"/>
                </a:solidFill>
              </a:rPr>
              <a:t>, who </a:t>
            </a:r>
            <a:r>
              <a:rPr lang="en-US" sz="2000" b="1" i="1" dirty="0">
                <a:solidFill>
                  <a:schemeClr val="bg1"/>
                </a:solidFill>
              </a:rPr>
              <a:t>sees  </a:t>
            </a:r>
            <a:r>
              <a:rPr lang="en-US" sz="2000" b="1" i="1" dirty="0" smtClean="0">
                <a:solidFill>
                  <a:schemeClr val="bg1"/>
                </a:solidFill>
              </a:rPr>
              <a:t>everything, will </a:t>
            </a:r>
            <a:r>
              <a:rPr lang="en-US" sz="2000" b="1" i="1" dirty="0">
                <a:solidFill>
                  <a:schemeClr val="bg1"/>
                </a:solidFill>
              </a:rPr>
              <a:t>reward you</a:t>
            </a:r>
            <a:r>
              <a:rPr lang="en-US" sz="2000" b="1" i="1" dirty="0" smtClean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</a:rPr>
              <a:t>”                            (</a:t>
            </a:r>
            <a:r>
              <a:rPr lang="en-US" sz="2000" b="1" dirty="0">
                <a:solidFill>
                  <a:schemeClr val="bg1"/>
                </a:solidFill>
              </a:rPr>
              <a:t>Matthew 6:17-18 NLT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476" cy="6858000"/>
          </a:xfrm>
          <a:prstGeom prst="rect">
            <a:avLst/>
          </a:prstGeom>
          <a:noFill/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001000" cy="63246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 i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	   	</a:t>
            </a:r>
            <a:r>
              <a:rPr lang="en-US" sz="7200" b="1" i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“</a:t>
            </a:r>
            <a:r>
              <a:rPr lang="zh-CN" altLang="en-US" sz="7200" b="1" i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谁该禁食？</a:t>
            </a:r>
            <a:r>
              <a:rPr lang="en-US" sz="7200" b="1" i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”</a:t>
            </a:r>
            <a:br>
              <a:rPr lang="en-US" sz="7200" b="1" i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</a:br>
            <a:r>
              <a:rPr lang="en-US" sz="5400" b="1" i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	</a:t>
            </a:r>
            <a:br>
              <a:rPr lang="en-US" sz="5400" b="1" i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</a:br>
            <a:r>
              <a:rPr lang="en-US" sz="3600" b="1" i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/>
            </a:r>
            <a:br>
              <a:rPr lang="en-US" sz="3600" b="1" i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</a:br>
            <a:r>
              <a:rPr lang="en-US" sz="32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/>
            </a:r>
            <a:br>
              <a:rPr lang="en-US" sz="32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</a:br>
            <a:r>
              <a:rPr lang="zh-CN" altLang="en-US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耶稣说：</a:t>
            </a:r>
            <a:r>
              <a:rPr lang="en-US" altLang="zh-CN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/>
            </a:r>
            <a:br>
              <a:rPr lang="en-US" altLang="zh-CN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</a:br>
            <a:r>
              <a:rPr lang="zh-CN" altLang="en-US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“当你禁食时”</a:t>
            </a:r>
            <a:r>
              <a:rPr lang="en-US" altLang="zh-CN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/>
            </a:r>
            <a:br>
              <a:rPr lang="en-US" altLang="zh-CN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</a:br>
            <a:r>
              <a:rPr lang="zh-CN" altLang="en-US" sz="4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不是“如果” 你禁食。</a:t>
            </a:r>
            <a:endParaRPr lang="en-US" sz="4000" b="1" i="1" cap="all" dirty="0" smtClean="0">
              <a:ln w="9000" cmpd="sng">
                <a:solidFill>
                  <a:srgbClr val="0000CC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Papyrus" pitchFamily="66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581400" y="1600200"/>
            <a:ext cx="2775119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“Who should fast?”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09600" y="5562600"/>
            <a:ext cx="4267200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“Jesus said, WHEN you fast, not IF you fast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.”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（太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r>
              <a:rPr lang="en-US" altLang="zh-CN" sz="2400" dirty="0" smtClean="0"/>
              <a:t>:16-18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）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fa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253789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dist="28398" dir="6993903" algn="ctr" rotWithShape="0">
              <a:schemeClr val="bg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什么是禁食？</a:t>
            </a:r>
            <a:endParaRPr lang="en-US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“WHAT is Fasting?”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pr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642043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67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40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zh-CN" altLang="en-US" sz="40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在指定的时间内不吃东西</a:t>
            </a:r>
            <a:endParaRPr lang="en-US" altLang="zh-CN" sz="4000" b="1" i="1" dirty="0" smtClean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zh-CN" altLang="en-US" sz="40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（或其它方式）为的是专心祷告</a:t>
            </a:r>
            <a:r>
              <a:rPr lang="en-US" altLang="zh-CN" sz="40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en-US" sz="40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“To abstain from easting (or other practices)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for a designated period of time in order to devote yourself to prayer.”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fa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724"/>
            <a:ext cx="9144000" cy="6094476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dist="28398" dir="6993903" algn="ctr" rotWithShape="0">
              <a:schemeClr val="folHlink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8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为何我要禁食？</a:t>
            </a:r>
            <a:endParaRPr lang="en-US" sz="80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“WHY should I Fast?”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Jesus fa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213268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solidFill>
                  <a:schemeClr val="hlink"/>
                </a:solidFill>
              </a:rPr>
              <a:t>1</a:t>
            </a:r>
            <a:r>
              <a:rPr lang="en-US" sz="6600" b="1" dirty="0">
                <a:solidFill>
                  <a:schemeClr val="hlink"/>
                </a:solidFill>
              </a:rPr>
              <a:t>. </a:t>
            </a:r>
            <a:r>
              <a:rPr lang="zh-CN" altLang="en-US" sz="6600" b="1" dirty="0" smtClean="0">
                <a:solidFill>
                  <a:schemeClr val="hlink"/>
                </a:solidFill>
              </a:rPr>
              <a:t>是基督树立的榜样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066800"/>
            <a:ext cx="91440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 is modeled by Christ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5934670"/>
            <a:ext cx="9144000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太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4:2</a:t>
            </a: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“在他禁食四十个昼夜后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他饿了</a:t>
            </a:r>
            <a:r>
              <a:rPr lang="en-US" altLang="zh-C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en-US" sz="4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charset="0"/>
              </a:rPr>
              <a:t>Matt. 4:2 “After He had fasted forty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charset="0"/>
              </a:rPr>
              <a:t>days and forty nights, He then became hungry.”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657852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2. </a:t>
            </a:r>
            <a:r>
              <a:rPr lang="zh-CN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是基督所希望的</a:t>
            </a:r>
            <a:endParaRPr lang="en-US" sz="6600" b="1" dirty="0" smtClean="0">
              <a:ln>
                <a:solidFill>
                  <a:schemeClr val="tx1"/>
                </a:solidFill>
              </a:ln>
              <a:solidFill>
                <a:schemeClr val="hlink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066800"/>
            <a:ext cx="91440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 is EXPECTED by Christ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5934670"/>
            <a:ext cx="9144000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太</a:t>
            </a:r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6:17</a:t>
            </a:r>
            <a:r>
              <a:rPr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“你们禁食的时候</a:t>
            </a:r>
            <a:r>
              <a:rPr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  <a:r>
              <a:rPr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charset="0"/>
              </a:rPr>
              <a:t>Matt. </a:t>
            </a:r>
            <a:r>
              <a: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6:17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charset="0"/>
              </a:rPr>
              <a:t> “but WHEN you fast…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charset="0"/>
              </a:rPr>
              <a:t>.”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zh-CN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为了亲近神</a:t>
            </a:r>
            <a:endParaRPr lang="en-US" sz="6600" b="1" dirty="0" smtClean="0">
              <a:ln>
                <a:solidFill>
                  <a:schemeClr val="tx1"/>
                </a:solidFill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066800"/>
            <a:ext cx="9144000" cy="46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draw closer to God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5996226"/>
            <a:ext cx="9144000" cy="86177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6:18: “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你父在 暗中察看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必然报答你 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charset="0"/>
              </a:rPr>
              <a:t>Matt. </a:t>
            </a:r>
            <a:r>
              <a: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6:18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rial" charset="0"/>
              </a:rPr>
              <a:t> “your Father who sees what is done in secret will reward you openly.”</a:t>
            </a:r>
          </a:p>
        </p:txBody>
      </p:sp>
      <p:pic>
        <p:nvPicPr>
          <p:cNvPr id="20488" name="Picture 8" descr="Image result for pastor miles preaching, rock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029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1166</TotalTime>
  <Words>817</Words>
  <Application>Microsoft Office PowerPoint</Application>
  <PresentationFormat>On-screen Show (4:3)</PresentationFormat>
  <Paragraphs>90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Edge</vt:lpstr>
      <vt:lpstr>禁食</vt:lpstr>
      <vt:lpstr>Slide 2</vt:lpstr>
      <vt:lpstr>     “谁该禁食？”     耶稣说： “当你禁食时” 不是“如果” 你禁食。</vt:lpstr>
      <vt:lpstr>什么是禁食？</vt:lpstr>
      <vt:lpstr>Slide 5</vt:lpstr>
      <vt:lpstr>为何我要禁食？</vt:lpstr>
      <vt:lpstr>Slide 7</vt:lpstr>
      <vt:lpstr>Slide 8</vt:lpstr>
      <vt:lpstr>Slide 9</vt:lpstr>
      <vt:lpstr>Slide 10</vt:lpstr>
      <vt:lpstr>何时该禁食？ </vt:lpstr>
      <vt:lpstr>1. 在个人危机或悲伤时</vt:lpstr>
      <vt:lpstr>2. 在国家危机时</vt:lpstr>
      <vt:lpstr>3.要做重要决定时 </vt:lpstr>
      <vt:lpstr>4. 当你受某一习惯捆绑时</vt:lpstr>
      <vt:lpstr>我该禁食什么？</vt:lpstr>
      <vt:lpstr>Slide 17</vt:lpstr>
      <vt:lpstr>Slide 18</vt:lpstr>
      <vt:lpstr>Slide 19</vt:lpstr>
      <vt:lpstr>Slide 20</vt:lpstr>
      <vt:lpstr>Slide 21</vt:lpstr>
      <vt:lpstr>要禁食多长时间?</vt:lpstr>
      <vt:lpstr>Slide 23</vt:lpstr>
      <vt:lpstr>如何禁食？</vt:lpstr>
      <vt:lpstr>Slide 25</vt:lpstr>
      <vt:lpstr>     禁食有哪些危险？</vt:lpstr>
      <vt:lpstr>Slide 27</vt:lpstr>
      <vt:lpstr>Slide 28</vt:lpstr>
    </vt:vector>
  </TitlesOfParts>
  <Company>toonups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SOLITUDE</dc:title>
  <dc:creator>Johnnie Achord</dc:creator>
  <cp:lastModifiedBy>Shulan</cp:lastModifiedBy>
  <cp:revision>59</cp:revision>
  <dcterms:created xsi:type="dcterms:W3CDTF">2006-12-04T20:00:47Z</dcterms:created>
  <dcterms:modified xsi:type="dcterms:W3CDTF">2019-10-29T17:34:44Z</dcterms:modified>
</cp:coreProperties>
</file>