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77" r:id="rId3"/>
    <p:sldId id="278" r:id="rId4"/>
    <p:sldId id="339" r:id="rId5"/>
    <p:sldId id="30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261" r:id="rId20"/>
    <p:sldId id="353" r:id="rId21"/>
    <p:sldId id="434" r:id="rId22"/>
    <p:sldId id="265" r:id="rId23"/>
    <p:sldId id="302" r:id="rId24"/>
    <p:sldId id="299" r:id="rId25"/>
    <p:sldId id="354" r:id="rId26"/>
    <p:sldId id="337" r:id="rId27"/>
    <p:sldId id="273" r:id="rId28"/>
    <p:sldId id="394" r:id="rId29"/>
    <p:sldId id="395" r:id="rId30"/>
    <p:sldId id="396" r:id="rId31"/>
    <p:sldId id="431" r:id="rId32"/>
    <p:sldId id="398" r:id="rId33"/>
    <p:sldId id="433" r:id="rId34"/>
    <p:sldId id="399" r:id="rId35"/>
    <p:sldId id="400" r:id="rId36"/>
    <p:sldId id="401" r:id="rId37"/>
    <p:sldId id="402" r:id="rId38"/>
    <p:sldId id="432" r:id="rId39"/>
    <p:sldId id="403" r:id="rId40"/>
    <p:sldId id="404" r:id="rId41"/>
    <p:sldId id="405" r:id="rId42"/>
    <p:sldId id="406" r:id="rId43"/>
    <p:sldId id="430" r:id="rId44"/>
    <p:sldId id="407" r:id="rId45"/>
    <p:sldId id="408" r:id="rId46"/>
    <p:sldId id="410" r:id="rId47"/>
    <p:sldId id="412" r:id="rId48"/>
    <p:sldId id="413" r:id="rId49"/>
    <p:sldId id="414" r:id="rId50"/>
    <p:sldId id="415" r:id="rId51"/>
    <p:sldId id="416" r:id="rId52"/>
    <p:sldId id="417" r:id="rId53"/>
    <p:sldId id="319" r:id="rId54"/>
    <p:sldId id="355" r:id="rId55"/>
    <p:sldId id="275" r:id="rId56"/>
    <p:sldId id="372" r:id="rId57"/>
    <p:sldId id="418" r:id="rId58"/>
    <p:sldId id="420" r:id="rId59"/>
    <p:sldId id="419" r:id="rId60"/>
    <p:sldId id="423" r:id="rId61"/>
    <p:sldId id="424" r:id="rId62"/>
    <p:sldId id="379" r:id="rId63"/>
    <p:sldId id="37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CC00"/>
    <a:srgbClr val="FFCC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4" d="100"/>
          <a:sy n="64" d="100"/>
        </p:scale>
        <p:origin x="-148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rgbClr val="FFFF00"/>
        </a:solidFill>
      </dgm:spPr>
      <dgm:t>
        <a:bodyPr/>
        <a:lstStyle/>
        <a:p>
          <a:r>
            <a:rPr lang="zh-CN" altLang="en-US" sz="6000" b="0" cap="none" spc="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阅读 </a:t>
          </a:r>
          <a:r>
            <a:rPr lang="zh-CN" altLang="en-US" sz="3600" b="0" cap="none" spc="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第二章</a:t>
          </a:r>
          <a:r>
            <a:rPr lang="en-US" altLang="zh-CN" sz="3600" b="0" cap="none" spc="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en-US" sz="3600" b="0" cap="none" spc="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en-US" sz="40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(READ Ch. 2)</a:t>
          </a:r>
          <a:endParaRPr lang="en-US" sz="4000" dirty="0">
            <a:ln>
              <a:solidFill>
                <a:sysClr val="windowText" lastClr="000000"/>
              </a:solidFill>
            </a:ln>
            <a:solidFill>
              <a:sysClr val="windowText" lastClr="000000"/>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783E57EF-4F61-4E07-BB22-9F0997FA3939}" type="presOf" srcId="{C0BF5E21-878F-4B59-9B39-2224F7B73EBE}" destId="{B0837115-8987-473B-9D15-C2B2D594B0AF}" srcOrd="0" destOrd="0" presId="urn:microsoft.com/office/officeart/2005/8/layout/vList4"/>
    <dgm:cxn modelId="{EA3D369F-3A32-483D-8B22-707E69AB5F43}" type="presOf" srcId="{41CC69BA-6508-4A89-A0EB-68C5DE663576}" destId="{87A28D26-0939-469F-B154-232E4E1B5C21}" srcOrd="1" destOrd="0" presId="urn:microsoft.com/office/officeart/2005/8/layout/vList4"/>
    <dgm:cxn modelId="{0635F0FA-E61D-461F-82E2-800C2183671D}" type="presOf" srcId="{496FD635-1F85-4115-AF1D-3C09812051E7}" destId="{4D6E6DB2-E7FA-40C9-8760-E67954BB088B}" srcOrd="1" destOrd="0" presId="urn:microsoft.com/office/officeart/2005/8/layout/vList4"/>
    <dgm:cxn modelId="{7C7126CE-739B-45E9-B69F-BB9CA85F3C48}" type="presOf" srcId="{41CC69BA-6508-4A89-A0EB-68C5DE663576}" destId="{7157FCC6-321F-4CB7-8B72-FEF687EA6469}" srcOrd="0" destOrd="0" presId="urn:microsoft.com/office/officeart/2005/8/layout/vList4"/>
    <dgm:cxn modelId="{F6C5A84E-1E2D-401C-8EE0-BB276C1169E1}" type="presOf" srcId="{C0BF5E21-878F-4B59-9B39-2224F7B73EBE}" destId="{163E85AD-8798-4D80-AD45-E1E53B79B3F8}"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7B29B8E6-5368-49BD-966E-BADF79790C1D}" srcId="{E68021CE-6B0F-4EF8-952B-DF10C5B11840}" destId="{496FD635-1F85-4115-AF1D-3C09812051E7}" srcOrd="0" destOrd="0" parTransId="{898251B4-BE82-47E6-8122-9DDBF65B25D7}" sibTransId="{5D78EF1E-7CEE-4674-869F-46798B7F5326}"/>
    <dgm:cxn modelId="{AF39C62A-4BE0-4CD7-A86D-5F97DB6FE965}" type="presOf" srcId="{905EE23C-8AB9-4734-B5BB-CA6F8CE86909}" destId="{52FF7E54-EFE2-4EE2-B331-D740881035EA}" srcOrd="0" destOrd="0" presId="urn:microsoft.com/office/officeart/2005/8/layout/vList4"/>
    <dgm:cxn modelId="{4E298B39-5078-4564-99C0-BA6C48A0E46F}" type="presOf" srcId="{496FD635-1F85-4115-AF1D-3C09812051E7}" destId="{059E99A9-A362-4F89-84AC-CD430470905F}"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2D1ADD27-B47D-4C6F-9388-0DA2B75D855B}" srcId="{E68021CE-6B0F-4EF8-952B-DF10C5B11840}" destId="{41CC69BA-6508-4A89-A0EB-68C5DE663576}" srcOrd="3" destOrd="0" parTransId="{22C4E5B7-4207-4F09-9E93-39B740F10814}" sibTransId="{320AF4CA-F63C-4D05-A591-D17EE6146AED}"/>
    <dgm:cxn modelId="{6C0E752C-CED3-47A4-9C91-746990A08C53}" type="presOf" srcId="{905EE23C-8AB9-4734-B5BB-CA6F8CE86909}" destId="{EEE40FCC-35EF-4FD4-B611-EA085125BC09}" srcOrd="1" destOrd="0" presId="urn:microsoft.com/office/officeart/2005/8/layout/vList4"/>
    <dgm:cxn modelId="{A87EC766-4F1C-4469-AF6C-D48C1BF39857}" type="presOf" srcId="{E68021CE-6B0F-4EF8-952B-DF10C5B11840}" destId="{E6918643-196D-4946-A0E0-6588EE54471F}" srcOrd="0" destOrd="0" presId="urn:microsoft.com/office/officeart/2005/8/layout/vList4"/>
    <dgm:cxn modelId="{B99503FB-C146-4F03-A56C-F39B08878DD2}" type="presParOf" srcId="{E6918643-196D-4946-A0E0-6588EE54471F}" destId="{2C882415-D3B2-434F-9909-EC8A1687A764}" srcOrd="0" destOrd="0" presId="urn:microsoft.com/office/officeart/2005/8/layout/vList4"/>
    <dgm:cxn modelId="{C0C4EC8F-2E5C-4BB5-A7C2-EDA6A0D2FAF7}" type="presParOf" srcId="{2C882415-D3B2-434F-9909-EC8A1687A764}" destId="{059E99A9-A362-4F89-84AC-CD430470905F}" srcOrd="0" destOrd="0" presId="urn:microsoft.com/office/officeart/2005/8/layout/vList4"/>
    <dgm:cxn modelId="{83408723-1D9C-4ADA-8485-BE5B392F2EEB}" type="presParOf" srcId="{2C882415-D3B2-434F-9909-EC8A1687A764}" destId="{EB9E0B56-2D80-4098-AA45-C7A37B95B909}" srcOrd="1" destOrd="0" presId="urn:microsoft.com/office/officeart/2005/8/layout/vList4"/>
    <dgm:cxn modelId="{DEDA8657-B651-45B1-BF02-8CC1B2337462}" type="presParOf" srcId="{2C882415-D3B2-434F-9909-EC8A1687A764}" destId="{4D6E6DB2-E7FA-40C9-8760-E67954BB088B}" srcOrd="2" destOrd="0" presId="urn:microsoft.com/office/officeart/2005/8/layout/vList4"/>
    <dgm:cxn modelId="{01AB6C03-A33A-46F1-ABA5-B90211D7C5EC}" type="presParOf" srcId="{E6918643-196D-4946-A0E0-6588EE54471F}" destId="{7C7FDC7E-B997-4883-B478-E74089F903A8}" srcOrd="1" destOrd="0" presId="urn:microsoft.com/office/officeart/2005/8/layout/vList4"/>
    <dgm:cxn modelId="{06CAE89C-AF3E-4580-98FF-0442BD9B8029}" type="presParOf" srcId="{E6918643-196D-4946-A0E0-6588EE54471F}" destId="{343914D3-AE3F-47F4-95EA-2EA074D1E255}" srcOrd="2" destOrd="0" presId="urn:microsoft.com/office/officeart/2005/8/layout/vList4"/>
    <dgm:cxn modelId="{A8B67CC8-3B5C-4EA5-B821-45FC0B6D35CB}" type="presParOf" srcId="{343914D3-AE3F-47F4-95EA-2EA074D1E255}" destId="{52FF7E54-EFE2-4EE2-B331-D740881035EA}" srcOrd="0" destOrd="0" presId="urn:microsoft.com/office/officeart/2005/8/layout/vList4"/>
    <dgm:cxn modelId="{E98480D6-1E6F-4841-9BEA-A27FB25B7FA3}" type="presParOf" srcId="{343914D3-AE3F-47F4-95EA-2EA074D1E255}" destId="{5113409F-9227-4BF1-AD4D-460EA7273C93}" srcOrd="1" destOrd="0" presId="urn:microsoft.com/office/officeart/2005/8/layout/vList4"/>
    <dgm:cxn modelId="{38BDE71D-A6CE-4726-89C1-EDC50821727A}" type="presParOf" srcId="{343914D3-AE3F-47F4-95EA-2EA074D1E255}" destId="{EEE40FCC-35EF-4FD4-B611-EA085125BC09}" srcOrd="2" destOrd="0" presId="urn:microsoft.com/office/officeart/2005/8/layout/vList4"/>
    <dgm:cxn modelId="{203E7263-D701-41E2-9F6D-F95A4C00BD8B}" type="presParOf" srcId="{E6918643-196D-4946-A0E0-6588EE54471F}" destId="{7880D802-B9B7-4903-B4A8-DBB186FC981C}" srcOrd="3" destOrd="0" presId="urn:microsoft.com/office/officeart/2005/8/layout/vList4"/>
    <dgm:cxn modelId="{070C5E64-C661-40D4-ACAE-FFF754BDFA8A}" type="presParOf" srcId="{E6918643-196D-4946-A0E0-6588EE54471F}" destId="{8110EE85-711F-4BC8-9617-F53B6BF10453}" srcOrd="4" destOrd="0" presId="urn:microsoft.com/office/officeart/2005/8/layout/vList4"/>
    <dgm:cxn modelId="{B89F1CB5-472E-4494-BD86-A428A323ADA5}" type="presParOf" srcId="{8110EE85-711F-4BC8-9617-F53B6BF10453}" destId="{B0837115-8987-473B-9D15-C2B2D594B0AF}" srcOrd="0" destOrd="0" presId="urn:microsoft.com/office/officeart/2005/8/layout/vList4"/>
    <dgm:cxn modelId="{FB2A1644-654B-4E35-B449-9EF26D418BDD}" type="presParOf" srcId="{8110EE85-711F-4BC8-9617-F53B6BF10453}" destId="{A135456C-B8ED-4253-9772-B57523C1DAC6}" srcOrd="1" destOrd="0" presId="urn:microsoft.com/office/officeart/2005/8/layout/vList4"/>
    <dgm:cxn modelId="{FEA1B2BB-481F-4B9A-A0E2-A3CC6679054F}" type="presParOf" srcId="{8110EE85-711F-4BC8-9617-F53B6BF10453}" destId="{163E85AD-8798-4D80-AD45-E1E53B79B3F8}" srcOrd="2" destOrd="0" presId="urn:microsoft.com/office/officeart/2005/8/layout/vList4"/>
    <dgm:cxn modelId="{90BF78B9-FF44-44AF-978A-8CC6712437B9}" type="presParOf" srcId="{E6918643-196D-4946-A0E0-6588EE54471F}" destId="{64E17CD8-13CE-4A8D-AA92-D26F37FD6E7A}" srcOrd="5" destOrd="0" presId="urn:microsoft.com/office/officeart/2005/8/layout/vList4"/>
    <dgm:cxn modelId="{B18720D1-EF54-4A8B-A928-956708B66B18}" type="presParOf" srcId="{E6918643-196D-4946-A0E0-6588EE54471F}" destId="{24AE6030-FB46-49C2-BD8D-5822D59AEB26}" srcOrd="6" destOrd="0" presId="urn:microsoft.com/office/officeart/2005/8/layout/vList4"/>
    <dgm:cxn modelId="{36AE6EEA-9ED4-48D6-9781-FC8EA2D0594C}" type="presParOf" srcId="{24AE6030-FB46-49C2-BD8D-5822D59AEB26}" destId="{7157FCC6-321F-4CB7-8B72-FEF687EA6469}" srcOrd="0" destOrd="0" presId="urn:microsoft.com/office/officeart/2005/8/layout/vList4"/>
    <dgm:cxn modelId="{D7134D59-DCC7-4912-8BDA-CBB3B4925D10}" type="presParOf" srcId="{24AE6030-FB46-49C2-BD8D-5822D59AEB26}" destId="{845E1389-B19D-4F0B-AE36-18C3A8087B13}" srcOrd="1" destOrd="0" presId="urn:microsoft.com/office/officeart/2005/8/layout/vList4"/>
    <dgm:cxn modelId="{3F4ABFC4-F455-4FF1-803D-7E73DF9877C3}"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观察</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custLinFactNeighborX="-901"/>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custLinFactNeighborX="-901"/>
      <dgm:spPr/>
      <dgm:t>
        <a:bodyPr/>
        <a:lstStyle/>
        <a:p>
          <a:endParaRPr lang="en-US"/>
        </a:p>
      </dgm:t>
    </dgm:pt>
    <dgm:pt modelId="{A135456C-B8ED-4253-9772-B57523C1DAC6}" type="pres">
      <dgm:prSet presAssocID="{C0BF5E21-878F-4B59-9B39-2224F7B73EBE}" presName="img" presStyleLbl="fgImgPlace1" presStyleIdx="2" presStyleCnt="4" custScaleX="50714" custLinFactNeighborX="-22740"/>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custLinFactNeighborX="-901"/>
      <dgm:spPr/>
      <dgm:t>
        <a:bodyPr/>
        <a:lstStyle/>
        <a:p>
          <a:endParaRPr lang="en-US"/>
        </a:p>
      </dgm:t>
    </dgm:pt>
    <dgm:pt modelId="{845E1389-B19D-4F0B-AE36-18C3A8087B13}" type="pres">
      <dgm:prSet presAssocID="{41CC69BA-6508-4A89-A0EB-68C5DE663576}" presName="img" presStyleLbl="fgImgPlace1" presStyleIdx="3" presStyleCnt="4" custScaleX="54630" custScaleY="109337"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EDB50553-DF4B-4ADF-9CD7-BEDC76A08206}" type="presOf" srcId="{905EE23C-8AB9-4734-B5BB-CA6F8CE86909}" destId="{EEE40FCC-35EF-4FD4-B611-EA085125BC09}" srcOrd="1" destOrd="0" presId="urn:microsoft.com/office/officeart/2005/8/layout/vList4"/>
    <dgm:cxn modelId="{4B0C5712-F5C6-446A-B303-E715BE039264}" type="presOf" srcId="{C0BF5E21-878F-4B59-9B39-2224F7B73EBE}" destId="{B0837115-8987-473B-9D15-C2B2D594B0AF}" srcOrd="0" destOrd="0" presId="urn:microsoft.com/office/officeart/2005/8/layout/vList4"/>
    <dgm:cxn modelId="{19AC5A7A-E28F-47AD-8BB2-421C4D67D0D9}" type="presOf" srcId="{496FD635-1F85-4115-AF1D-3C09812051E7}" destId="{4D6E6DB2-E7FA-40C9-8760-E67954BB088B}" srcOrd="1" destOrd="0" presId="urn:microsoft.com/office/officeart/2005/8/layout/vList4"/>
    <dgm:cxn modelId="{B4D77439-2216-41B1-8985-B04C8D771D6D}" type="presOf" srcId="{C0BF5E21-878F-4B59-9B39-2224F7B73EBE}" destId="{163E85AD-8798-4D80-AD45-E1E53B79B3F8}" srcOrd="1" destOrd="0" presId="urn:microsoft.com/office/officeart/2005/8/layout/vList4"/>
    <dgm:cxn modelId="{7D80DA31-AC7B-42F3-920C-AF6585DC4AC4}" type="presOf" srcId="{496FD635-1F85-4115-AF1D-3C09812051E7}" destId="{059E99A9-A362-4F89-84AC-CD430470905F}" srcOrd="0"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D08F2D13-2BE4-4D69-80E0-79DC9696BCD2}" type="presOf" srcId="{41CC69BA-6508-4A89-A0EB-68C5DE663576}" destId="{7157FCC6-321F-4CB7-8B72-FEF687EA6469}" srcOrd="0" destOrd="0" presId="urn:microsoft.com/office/officeart/2005/8/layout/vList4"/>
    <dgm:cxn modelId="{E0BEAEAC-9EEB-4D3B-90B3-49928BB843F5}" type="presOf" srcId="{E68021CE-6B0F-4EF8-952B-DF10C5B11840}" destId="{E6918643-196D-4946-A0E0-6588EE54471F}" srcOrd="0" destOrd="0" presId="urn:microsoft.com/office/officeart/2005/8/layout/vList4"/>
    <dgm:cxn modelId="{50393FF0-F945-4C24-AA9B-BCD42776A82F}" type="presOf" srcId="{41CC69BA-6508-4A89-A0EB-68C5DE663576}" destId="{87A28D26-0939-469F-B154-232E4E1B5C21}" srcOrd="1"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C839CD45-B1D1-4351-B9AC-3BDAB4546B38}" srcId="{E68021CE-6B0F-4EF8-952B-DF10C5B11840}" destId="{905EE23C-8AB9-4734-B5BB-CA6F8CE86909}" srcOrd="1" destOrd="0" parTransId="{4AFABACE-0C15-45D2-B7F7-C1B161CF75EA}" sibTransId="{DA7B3CE6-9DAE-4C5F-9545-2377F6EEDF24}"/>
    <dgm:cxn modelId="{C704B9D7-4D9E-44AF-B181-8AF72E93B555}" type="presOf" srcId="{905EE23C-8AB9-4734-B5BB-CA6F8CE86909}" destId="{52FF7E54-EFE2-4EE2-B331-D740881035EA}"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268B0737-AA9B-4027-9755-A9F39FACECAA}" type="presParOf" srcId="{E6918643-196D-4946-A0E0-6588EE54471F}" destId="{2C882415-D3B2-434F-9909-EC8A1687A764}" srcOrd="0" destOrd="0" presId="urn:microsoft.com/office/officeart/2005/8/layout/vList4"/>
    <dgm:cxn modelId="{06C619E1-73E5-4973-A7C2-D0514CEE9DFD}" type="presParOf" srcId="{2C882415-D3B2-434F-9909-EC8A1687A764}" destId="{059E99A9-A362-4F89-84AC-CD430470905F}" srcOrd="0" destOrd="0" presId="urn:microsoft.com/office/officeart/2005/8/layout/vList4"/>
    <dgm:cxn modelId="{EC6EFB2D-8581-4864-B4E6-77C17BB0C239}" type="presParOf" srcId="{2C882415-D3B2-434F-9909-EC8A1687A764}" destId="{EB9E0B56-2D80-4098-AA45-C7A37B95B909}" srcOrd="1" destOrd="0" presId="urn:microsoft.com/office/officeart/2005/8/layout/vList4"/>
    <dgm:cxn modelId="{0FCE0180-2FD2-4A0D-905B-C3B29F748355}" type="presParOf" srcId="{2C882415-D3B2-434F-9909-EC8A1687A764}" destId="{4D6E6DB2-E7FA-40C9-8760-E67954BB088B}" srcOrd="2" destOrd="0" presId="urn:microsoft.com/office/officeart/2005/8/layout/vList4"/>
    <dgm:cxn modelId="{F391530B-6BF7-4DAC-8E50-6F9BB61DAD8E}" type="presParOf" srcId="{E6918643-196D-4946-A0E0-6588EE54471F}" destId="{7C7FDC7E-B997-4883-B478-E74089F903A8}" srcOrd="1" destOrd="0" presId="urn:microsoft.com/office/officeart/2005/8/layout/vList4"/>
    <dgm:cxn modelId="{625F68B4-6C04-45FD-B2AC-9AB37BD0ABBA}" type="presParOf" srcId="{E6918643-196D-4946-A0E0-6588EE54471F}" destId="{343914D3-AE3F-47F4-95EA-2EA074D1E255}" srcOrd="2" destOrd="0" presId="urn:microsoft.com/office/officeart/2005/8/layout/vList4"/>
    <dgm:cxn modelId="{F4DD0577-81F9-4903-9C63-F9C37F6F024F}" type="presParOf" srcId="{343914D3-AE3F-47F4-95EA-2EA074D1E255}" destId="{52FF7E54-EFE2-4EE2-B331-D740881035EA}" srcOrd="0" destOrd="0" presId="urn:microsoft.com/office/officeart/2005/8/layout/vList4"/>
    <dgm:cxn modelId="{5B774937-E61D-44FB-BBE6-E83E1202B794}" type="presParOf" srcId="{343914D3-AE3F-47F4-95EA-2EA074D1E255}" destId="{5113409F-9227-4BF1-AD4D-460EA7273C93}" srcOrd="1" destOrd="0" presId="urn:microsoft.com/office/officeart/2005/8/layout/vList4"/>
    <dgm:cxn modelId="{44BC116E-2703-4A6D-9420-5A526BC47990}" type="presParOf" srcId="{343914D3-AE3F-47F4-95EA-2EA074D1E255}" destId="{EEE40FCC-35EF-4FD4-B611-EA085125BC09}" srcOrd="2" destOrd="0" presId="urn:microsoft.com/office/officeart/2005/8/layout/vList4"/>
    <dgm:cxn modelId="{15E0EA39-CF42-435B-BF73-8B273FF0C26E}" type="presParOf" srcId="{E6918643-196D-4946-A0E0-6588EE54471F}" destId="{7880D802-B9B7-4903-B4A8-DBB186FC981C}" srcOrd="3" destOrd="0" presId="urn:microsoft.com/office/officeart/2005/8/layout/vList4"/>
    <dgm:cxn modelId="{1CC03CED-6FDA-4BD6-BB3E-0934EE104617}" type="presParOf" srcId="{E6918643-196D-4946-A0E0-6588EE54471F}" destId="{8110EE85-711F-4BC8-9617-F53B6BF10453}" srcOrd="4" destOrd="0" presId="urn:microsoft.com/office/officeart/2005/8/layout/vList4"/>
    <dgm:cxn modelId="{7F5EBEC1-FCB2-4D69-95BD-8010789769A4}" type="presParOf" srcId="{8110EE85-711F-4BC8-9617-F53B6BF10453}" destId="{B0837115-8987-473B-9D15-C2B2D594B0AF}" srcOrd="0" destOrd="0" presId="urn:microsoft.com/office/officeart/2005/8/layout/vList4"/>
    <dgm:cxn modelId="{829D4FCE-609C-408A-AA88-A45632F52021}" type="presParOf" srcId="{8110EE85-711F-4BC8-9617-F53B6BF10453}" destId="{A135456C-B8ED-4253-9772-B57523C1DAC6}" srcOrd="1" destOrd="0" presId="urn:microsoft.com/office/officeart/2005/8/layout/vList4"/>
    <dgm:cxn modelId="{5B8CFE37-32E5-4E1D-8E8D-2D1C31AA03B3}" type="presParOf" srcId="{8110EE85-711F-4BC8-9617-F53B6BF10453}" destId="{163E85AD-8798-4D80-AD45-E1E53B79B3F8}" srcOrd="2" destOrd="0" presId="urn:microsoft.com/office/officeart/2005/8/layout/vList4"/>
    <dgm:cxn modelId="{385DD100-B084-43CC-A62C-03F59012C909}" type="presParOf" srcId="{E6918643-196D-4946-A0E0-6588EE54471F}" destId="{64E17CD8-13CE-4A8D-AA92-D26F37FD6E7A}" srcOrd="5" destOrd="0" presId="urn:microsoft.com/office/officeart/2005/8/layout/vList4"/>
    <dgm:cxn modelId="{7F805951-9A2E-4AB4-A7F5-C23B4A6B931F}" type="presParOf" srcId="{E6918643-196D-4946-A0E0-6588EE54471F}" destId="{24AE6030-FB46-49C2-BD8D-5822D59AEB26}" srcOrd="6" destOrd="0" presId="urn:microsoft.com/office/officeart/2005/8/layout/vList4"/>
    <dgm:cxn modelId="{64198E45-C8DB-49FB-9E8C-BD30442189F9}" type="presParOf" srcId="{24AE6030-FB46-49C2-BD8D-5822D59AEB26}" destId="{7157FCC6-321F-4CB7-8B72-FEF687EA6469}" srcOrd="0" destOrd="0" presId="urn:microsoft.com/office/officeart/2005/8/layout/vList4"/>
    <dgm:cxn modelId="{32086B40-C3C0-48A3-BEC3-38D1D74200E7}" type="presParOf" srcId="{24AE6030-FB46-49C2-BD8D-5822D59AEB26}" destId="{845E1389-B19D-4F0B-AE36-18C3A8087B13}" srcOrd="1" destOrd="0" presId="urn:microsoft.com/office/officeart/2005/8/layout/vList4"/>
    <dgm:cxn modelId="{B0B752D2-1798-4307-A642-F83FEE54AAF3}"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解释</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54630" custScaleY="94301" custLinFactNeighborX="-21358">
        <dgm:style>
          <a:lnRef idx="2">
            <a:schemeClr val="dk1"/>
          </a:lnRef>
          <a:fillRef idx="1">
            <a:schemeClr val="lt1"/>
          </a:fillRef>
          <a:effectRef idx="0">
            <a:schemeClr val="dk1"/>
          </a:effectRef>
          <a:fontRef idx="minor">
            <a:schemeClr val="dk1"/>
          </a:fontRef>
        </dgm:style>
      </dgm:prSet>
      <dgm:spPr>
        <a:solidFill>
          <a:schemeClr val="tx1"/>
        </a:solidFill>
        <a:ln/>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DC766365-457D-4FD5-9440-6E61B852289F}" type="presOf" srcId="{41CC69BA-6508-4A89-A0EB-68C5DE663576}" destId="{7157FCC6-321F-4CB7-8B72-FEF687EA6469}" srcOrd="0" destOrd="0" presId="urn:microsoft.com/office/officeart/2005/8/layout/vList4"/>
    <dgm:cxn modelId="{64FA6A96-12CB-4585-B557-7F098FA93DDE}" type="presOf" srcId="{C0BF5E21-878F-4B59-9B39-2224F7B73EBE}" destId="{B0837115-8987-473B-9D15-C2B2D594B0AF}" srcOrd="0" destOrd="0" presId="urn:microsoft.com/office/officeart/2005/8/layout/vList4"/>
    <dgm:cxn modelId="{8EF0DCF0-E91A-47CE-B1C4-9E982DA8BD29}" type="presOf" srcId="{C0BF5E21-878F-4B59-9B39-2224F7B73EBE}" destId="{163E85AD-8798-4D80-AD45-E1E53B79B3F8}"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1F90BDA3-0773-4773-8C85-486E570B88E8}" type="presOf" srcId="{905EE23C-8AB9-4734-B5BB-CA6F8CE86909}" destId="{EEE40FCC-35EF-4FD4-B611-EA085125BC09}" srcOrd="1" destOrd="0" presId="urn:microsoft.com/office/officeart/2005/8/layout/vList4"/>
    <dgm:cxn modelId="{D0109F3C-D29A-4B72-A293-9621D750D291}" type="presOf" srcId="{496FD635-1F85-4115-AF1D-3C09812051E7}" destId="{4D6E6DB2-E7FA-40C9-8760-E67954BB088B}" srcOrd="1" destOrd="0" presId="urn:microsoft.com/office/officeart/2005/8/layout/vList4"/>
    <dgm:cxn modelId="{1514ADD9-99DA-4D2D-B31F-81208F994FFF}" type="presOf" srcId="{905EE23C-8AB9-4734-B5BB-CA6F8CE86909}" destId="{52FF7E54-EFE2-4EE2-B331-D740881035EA}"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DE6759CF-72EE-4DF5-9465-9A97EB0827E3}" type="presOf" srcId="{496FD635-1F85-4115-AF1D-3C09812051E7}" destId="{059E99A9-A362-4F89-84AC-CD430470905F}" srcOrd="0" destOrd="0" presId="urn:microsoft.com/office/officeart/2005/8/layout/vList4"/>
    <dgm:cxn modelId="{3ED8E9F1-2CB3-4705-BD5D-704D23E8AC0B}" type="presOf" srcId="{41CC69BA-6508-4A89-A0EB-68C5DE663576}" destId="{87A28D26-0939-469F-B154-232E4E1B5C21}" srcOrd="1"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2D1ADD27-B47D-4C6F-9388-0DA2B75D855B}" srcId="{E68021CE-6B0F-4EF8-952B-DF10C5B11840}" destId="{41CC69BA-6508-4A89-A0EB-68C5DE663576}" srcOrd="3" destOrd="0" parTransId="{22C4E5B7-4207-4F09-9E93-39B740F10814}" sibTransId="{320AF4CA-F63C-4D05-A591-D17EE6146AED}"/>
    <dgm:cxn modelId="{7DE13CE9-EFC9-428D-BBCE-21616ECB30B4}" type="presOf" srcId="{E68021CE-6B0F-4EF8-952B-DF10C5B11840}" destId="{E6918643-196D-4946-A0E0-6588EE54471F}" srcOrd="0" destOrd="0" presId="urn:microsoft.com/office/officeart/2005/8/layout/vList4"/>
    <dgm:cxn modelId="{82A40098-AAE5-4588-829C-D06AFC3A7C1C}" type="presParOf" srcId="{E6918643-196D-4946-A0E0-6588EE54471F}" destId="{2C882415-D3B2-434F-9909-EC8A1687A764}" srcOrd="0" destOrd="0" presId="urn:microsoft.com/office/officeart/2005/8/layout/vList4"/>
    <dgm:cxn modelId="{927EFD8D-8B1F-4A16-B016-82E3FE8BAE89}" type="presParOf" srcId="{2C882415-D3B2-434F-9909-EC8A1687A764}" destId="{059E99A9-A362-4F89-84AC-CD430470905F}" srcOrd="0" destOrd="0" presId="urn:microsoft.com/office/officeart/2005/8/layout/vList4"/>
    <dgm:cxn modelId="{580592E2-2BB0-4713-9853-23D113989606}" type="presParOf" srcId="{2C882415-D3B2-434F-9909-EC8A1687A764}" destId="{EB9E0B56-2D80-4098-AA45-C7A37B95B909}" srcOrd="1" destOrd="0" presId="urn:microsoft.com/office/officeart/2005/8/layout/vList4"/>
    <dgm:cxn modelId="{E57FF7B4-5B8A-4C43-8A07-2569C3F781EB}" type="presParOf" srcId="{2C882415-D3B2-434F-9909-EC8A1687A764}" destId="{4D6E6DB2-E7FA-40C9-8760-E67954BB088B}" srcOrd="2" destOrd="0" presId="urn:microsoft.com/office/officeart/2005/8/layout/vList4"/>
    <dgm:cxn modelId="{B0FEF640-EFE6-436D-9089-00832D23ADEA}" type="presParOf" srcId="{E6918643-196D-4946-A0E0-6588EE54471F}" destId="{7C7FDC7E-B997-4883-B478-E74089F903A8}" srcOrd="1" destOrd="0" presId="urn:microsoft.com/office/officeart/2005/8/layout/vList4"/>
    <dgm:cxn modelId="{1EF52DBA-99BA-4296-93BA-CDB4EC0033DB}" type="presParOf" srcId="{E6918643-196D-4946-A0E0-6588EE54471F}" destId="{343914D3-AE3F-47F4-95EA-2EA074D1E255}" srcOrd="2" destOrd="0" presId="urn:microsoft.com/office/officeart/2005/8/layout/vList4"/>
    <dgm:cxn modelId="{82C004B6-D026-4F35-8AB9-411F26EFC143}" type="presParOf" srcId="{343914D3-AE3F-47F4-95EA-2EA074D1E255}" destId="{52FF7E54-EFE2-4EE2-B331-D740881035EA}" srcOrd="0" destOrd="0" presId="urn:microsoft.com/office/officeart/2005/8/layout/vList4"/>
    <dgm:cxn modelId="{0358520A-6895-4BB8-9CBB-EFA04E0497BA}" type="presParOf" srcId="{343914D3-AE3F-47F4-95EA-2EA074D1E255}" destId="{5113409F-9227-4BF1-AD4D-460EA7273C93}" srcOrd="1" destOrd="0" presId="urn:microsoft.com/office/officeart/2005/8/layout/vList4"/>
    <dgm:cxn modelId="{BE10D0E3-0AA5-45FB-B7B5-DD3F1CD4C3C4}" type="presParOf" srcId="{343914D3-AE3F-47F4-95EA-2EA074D1E255}" destId="{EEE40FCC-35EF-4FD4-B611-EA085125BC09}" srcOrd="2" destOrd="0" presId="urn:microsoft.com/office/officeart/2005/8/layout/vList4"/>
    <dgm:cxn modelId="{FFB2BE7E-EEBF-4FCF-94CD-CCAC18BDE2B7}" type="presParOf" srcId="{E6918643-196D-4946-A0E0-6588EE54471F}" destId="{7880D802-B9B7-4903-B4A8-DBB186FC981C}" srcOrd="3" destOrd="0" presId="urn:microsoft.com/office/officeart/2005/8/layout/vList4"/>
    <dgm:cxn modelId="{0564F99E-7B27-48BF-859B-E3614D03FFAC}" type="presParOf" srcId="{E6918643-196D-4946-A0E0-6588EE54471F}" destId="{8110EE85-711F-4BC8-9617-F53B6BF10453}" srcOrd="4" destOrd="0" presId="urn:microsoft.com/office/officeart/2005/8/layout/vList4"/>
    <dgm:cxn modelId="{9B017FAF-6FCA-48B7-B4BF-2CA9A2F79C49}" type="presParOf" srcId="{8110EE85-711F-4BC8-9617-F53B6BF10453}" destId="{B0837115-8987-473B-9D15-C2B2D594B0AF}" srcOrd="0" destOrd="0" presId="urn:microsoft.com/office/officeart/2005/8/layout/vList4"/>
    <dgm:cxn modelId="{E53506D5-F50B-49B3-9184-6A27987D8D4A}" type="presParOf" srcId="{8110EE85-711F-4BC8-9617-F53B6BF10453}" destId="{A135456C-B8ED-4253-9772-B57523C1DAC6}" srcOrd="1" destOrd="0" presId="urn:microsoft.com/office/officeart/2005/8/layout/vList4"/>
    <dgm:cxn modelId="{F03E94BD-18E6-41B8-9259-9FCE3CFDBB16}" type="presParOf" srcId="{8110EE85-711F-4BC8-9617-F53B6BF10453}" destId="{163E85AD-8798-4D80-AD45-E1E53B79B3F8}" srcOrd="2" destOrd="0" presId="urn:microsoft.com/office/officeart/2005/8/layout/vList4"/>
    <dgm:cxn modelId="{50F37639-40F2-4F98-9E36-BC20C34235BF}" type="presParOf" srcId="{E6918643-196D-4946-A0E0-6588EE54471F}" destId="{64E17CD8-13CE-4A8D-AA92-D26F37FD6E7A}" srcOrd="5" destOrd="0" presId="urn:microsoft.com/office/officeart/2005/8/layout/vList4"/>
    <dgm:cxn modelId="{1E32F798-B4E1-42C3-83E5-72EFF2D5E3BD}" type="presParOf" srcId="{E6918643-196D-4946-A0E0-6588EE54471F}" destId="{24AE6030-FB46-49C2-BD8D-5822D59AEB26}" srcOrd="6" destOrd="0" presId="urn:microsoft.com/office/officeart/2005/8/layout/vList4"/>
    <dgm:cxn modelId="{D3B7EF00-22B3-4AC0-ACA2-BDE154BDC102}" type="presParOf" srcId="{24AE6030-FB46-49C2-BD8D-5822D59AEB26}" destId="{7157FCC6-321F-4CB7-8B72-FEF687EA6469}" srcOrd="0" destOrd="0" presId="urn:microsoft.com/office/officeart/2005/8/layout/vList4"/>
    <dgm:cxn modelId="{7CCCBDDC-ADBA-45C9-8F44-CE2C269C9440}" type="presParOf" srcId="{24AE6030-FB46-49C2-BD8D-5822D59AEB26}" destId="{845E1389-B19D-4F0B-AE36-18C3A8087B13}" srcOrd="1" destOrd="0" presId="urn:microsoft.com/office/officeart/2005/8/layout/vList4"/>
    <dgm:cxn modelId="{808CAD86-FF5A-4A78-A7EB-4D932E55BF03}"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solidFill>
                <a:schemeClr val="tx1"/>
              </a:solidFill>
              <a:effectLst>
                <a:outerShdw blurRad="38100" dist="38100" dir="2700000" algn="tl">
                  <a:srgbClr val="000000">
                    <a:alpha val="43137"/>
                  </a:srgbClr>
                </a:outerShdw>
              </a:effectLst>
            </a:rPr>
            <a:t>(READ)</a:t>
          </a:r>
          <a:endParaRPr lang="en-US" sz="40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a:solidFill>
          <a:srgbClr val="FFFF00"/>
        </a:solidFill>
      </dgm:spPr>
      <dgm:t>
        <a:bodyPr/>
        <a:lstStyle/>
        <a:p>
          <a:r>
            <a:rPr lang="zh-CN" alt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应用</a:t>
          </a:r>
          <a:r>
            <a:rPr lang="en-US"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dirty="0" smtClean="0">
              <a:solidFill>
                <a:schemeClr val="tx1"/>
              </a:solidFill>
              <a:effectLst>
                <a:outerShdw blurRad="38100" dist="38100" dir="2700000" algn="tl">
                  <a:srgbClr val="000000">
                    <a:alpha val="43137"/>
                  </a:srgbClr>
                </a:outerShdw>
              </a:effectLst>
            </a:rPr>
            <a:t>(APPLY)</a:t>
          </a:r>
          <a:endParaRPr lang="en-US" sz="40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(OBSERVE)</a:t>
          </a:r>
          <a:endParaRPr lang="en-US" sz="40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a:solidFill>
          <a:schemeClr val="bg2">
            <a:lumMod val="25000"/>
          </a:schemeClr>
        </a:solidFill>
      </dgm:spPr>
      <dgm:t>
        <a:bodyPr/>
        <a:lstStyle/>
        <a:p>
          <a:r>
            <a:rPr lang="zh-CN" altLang="en-US"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dirty="0" smtClean="0">
              <a:solidFill>
                <a:schemeClr val="tx1"/>
              </a:solidFill>
              <a:effectLst>
                <a:outerShdw blurRad="38100" dist="38100" dir="2700000" algn="tl">
                  <a:srgbClr val="000000">
                    <a:alpha val="43137"/>
                  </a:srgbClr>
                </a:outerShdw>
              </a:effectLst>
            </a:rPr>
            <a:t>   </a:t>
          </a:r>
          <a:r>
            <a:rPr lang="en-US" sz="4000" dirty="0" smtClean="0">
              <a:solidFill>
                <a:schemeClr val="tx1"/>
              </a:solidFill>
              <a:effectLst>
                <a:outerShdw blurRad="38100" dist="38100" dir="2700000" algn="tl">
                  <a:srgbClr val="000000">
                    <a:alpha val="43137"/>
                  </a:srgbClr>
                </a:outerShdw>
              </a:effectLst>
            </a:rPr>
            <a:t>(INTERPRET)</a:t>
          </a:r>
          <a:endParaRPr lang="en-US" sz="40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custScaleX="50714" custLinFactNeighborX="-21358"/>
      <dgm:spPr>
        <a:solidFill>
          <a:schemeClr val="tx1"/>
        </a:solidFill>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custScaleX="50714" custLinFactNeighborX="-21358"/>
      <dgm:spPr>
        <a:solidFill>
          <a:schemeClr val="tx1"/>
        </a:solidFill>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custScaleX="50714" custLinFactNeighborX="-18018"/>
      <dgm:spPr>
        <a:solidFill>
          <a:schemeClr val="tx1"/>
        </a:solidFill>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custScaleX="68627" custScaleY="131044" custLinFactNeighborX="-21358">
        <dgm:style>
          <a:lnRef idx="2">
            <a:schemeClr val="dk1"/>
          </a:lnRef>
          <a:fillRef idx="1">
            <a:schemeClr val="lt1"/>
          </a:fillRef>
          <a:effectRef idx="0">
            <a:schemeClr val="dk1"/>
          </a:effectRef>
          <a:fontRef idx="minor">
            <a:schemeClr val="dk1"/>
          </a:fontRef>
        </dgm:style>
      </dgm:prSet>
      <dgm:spPr>
        <a:ln w="76200"/>
      </dgm:spPr>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EC39C6E8-7CD1-4313-9EE1-E4A0CCD647E7}" type="presOf" srcId="{41CC69BA-6508-4A89-A0EB-68C5DE663576}" destId="{7157FCC6-321F-4CB7-8B72-FEF687EA6469}" srcOrd="0" destOrd="0" presId="urn:microsoft.com/office/officeart/2005/8/layout/vList4"/>
    <dgm:cxn modelId="{A91C47C0-8F75-4FFB-AEEB-1A0A4D2FC567}" type="presOf" srcId="{496FD635-1F85-4115-AF1D-3C09812051E7}" destId="{4D6E6DB2-E7FA-40C9-8760-E67954BB088B}"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50F0B16B-88E2-441D-9920-FB7ED997CCCA}" type="presOf" srcId="{496FD635-1F85-4115-AF1D-3C09812051E7}" destId="{059E99A9-A362-4F89-84AC-CD430470905F}" srcOrd="0" destOrd="0" presId="urn:microsoft.com/office/officeart/2005/8/layout/vList4"/>
    <dgm:cxn modelId="{7B29B8E6-5368-49BD-966E-BADF79790C1D}" srcId="{E68021CE-6B0F-4EF8-952B-DF10C5B11840}" destId="{496FD635-1F85-4115-AF1D-3C09812051E7}" srcOrd="0" destOrd="0" parTransId="{898251B4-BE82-47E6-8122-9DDBF65B25D7}" sibTransId="{5D78EF1E-7CEE-4674-869F-46798B7F5326}"/>
    <dgm:cxn modelId="{22B94131-CC55-4F21-A70D-5F4AC6E57AAE}" type="presOf" srcId="{C0BF5E21-878F-4B59-9B39-2224F7B73EBE}" destId="{163E85AD-8798-4D80-AD45-E1E53B79B3F8}" srcOrd="1" destOrd="0" presId="urn:microsoft.com/office/officeart/2005/8/layout/vList4"/>
    <dgm:cxn modelId="{EE692780-1164-416F-B84F-BB8B27FD5973}" type="presOf" srcId="{E68021CE-6B0F-4EF8-952B-DF10C5B11840}" destId="{E6918643-196D-4946-A0E0-6588EE54471F}" srcOrd="0" destOrd="0" presId="urn:microsoft.com/office/officeart/2005/8/layout/vList4"/>
    <dgm:cxn modelId="{02ED934F-675E-4020-A4EE-4E44B027C4A0}" type="presOf" srcId="{41CC69BA-6508-4A89-A0EB-68C5DE663576}" destId="{87A28D26-0939-469F-B154-232E4E1B5C21}" srcOrd="1"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85863A50-89DC-468A-9BEF-E9C6A4407C73}" type="presOf" srcId="{C0BF5E21-878F-4B59-9B39-2224F7B73EBE}" destId="{B0837115-8987-473B-9D15-C2B2D594B0AF}"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D704C1AB-AB3D-4EC0-95B4-1D11A7AC1388}" type="presOf" srcId="{905EE23C-8AB9-4734-B5BB-CA6F8CE86909}" destId="{52FF7E54-EFE2-4EE2-B331-D740881035EA}" srcOrd="0" destOrd="0" presId="urn:microsoft.com/office/officeart/2005/8/layout/vList4"/>
    <dgm:cxn modelId="{7B17C572-CA53-4280-B5F3-33D707A7C5B9}" type="presOf" srcId="{905EE23C-8AB9-4734-B5BB-CA6F8CE86909}" destId="{EEE40FCC-35EF-4FD4-B611-EA085125BC09}" srcOrd="1" destOrd="0" presId="urn:microsoft.com/office/officeart/2005/8/layout/vList4"/>
    <dgm:cxn modelId="{5B0FA7D5-DAD9-4553-A1DC-896141CFDAF1}" type="presParOf" srcId="{E6918643-196D-4946-A0E0-6588EE54471F}" destId="{2C882415-D3B2-434F-9909-EC8A1687A764}" srcOrd="0" destOrd="0" presId="urn:microsoft.com/office/officeart/2005/8/layout/vList4"/>
    <dgm:cxn modelId="{E3130C9E-74D5-40A2-8B7E-A9037A4CF6D1}" type="presParOf" srcId="{2C882415-D3B2-434F-9909-EC8A1687A764}" destId="{059E99A9-A362-4F89-84AC-CD430470905F}" srcOrd="0" destOrd="0" presId="urn:microsoft.com/office/officeart/2005/8/layout/vList4"/>
    <dgm:cxn modelId="{72E55892-EE19-41B6-9A12-5F9CAC836CCF}" type="presParOf" srcId="{2C882415-D3B2-434F-9909-EC8A1687A764}" destId="{EB9E0B56-2D80-4098-AA45-C7A37B95B909}" srcOrd="1" destOrd="0" presId="urn:microsoft.com/office/officeart/2005/8/layout/vList4"/>
    <dgm:cxn modelId="{0944CEF3-5E66-4727-B517-03E8E2922897}" type="presParOf" srcId="{2C882415-D3B2-434F-9909-EC8A1687A764}" destId="{4D6E6DB2-E7FA-40C9-8760-E67954BB088B}" srcOrd="2" destOrd="0" presId="urn:microsoft.com/office/officeart/2005/8/layout/vList4"/>
    <dgm:cxn modelId="{055B3900-5C91-433C-B8F0-8564AF6FEC5D}" type="presParOf" srcId="{E6918643-196D-4946-A0E0-6588EE54471F}" destId="{7C7FDC7E-B997-4883-B478-E74089F903A8}" srcOrd="1" destOrd="0" presId="urn:microsoft.com/office/officeart/2005/8/layout/vList4"/>
    <dgm:cxn modelId="{37559378-8F21-412D-A13E-CE276DA3C407}" type="presParOf" srcId="{E6918643-196D-4946-A0E0-6588EE54471F}" destId="{343914D3-AE3F-47F4-95EA-2EA074D1E255}" srcOrd="2" destOrd="0" presId="urn:microsoft.com/office/officeart/2005/8/layout/vList4"/>
    <dgm:cxn modelId="{114E9CF9-9810-4AC4-A3BB-3C426824470A}" type="presParOf" srcId="{343914D3-AE3F-47F4-95EA-2EA074D1E255}" destId="{52FF7E54-EFE2-4EE2-B331-D740881035EA}" srcOrd="0" destOrd="0" presId="urn:microsoft.com/office/officeart/2005/8/layout/vList4"/>
    <dgm:cxn modelId="{88D8BB88-70FD-4437-BA90-6B6C8863DC23}" type="presParOf" srcId="{343914D3-AE3F-47F4-95EA-2EA074D1E255}" destId="{5113409F-9227-4BF1-AD4D-460EA7273C93}" srcOrd="1" destOrd="0" presId="urn:microsoft.com/office/officeart/2005/8/layout/vList4"/>
    <dgm:cxn modelId="{5783FCDD-6247-4241-A889-6FEECA939E20}" type="presParOf" srcId="{343914D3-AE3F-47F4-95EA-2EA074D1E255}" destId="{EEE40FCC-35EF-4FD4-B611-EA085125BC09}" srcOrd="2" destOrd="0" presId="urn:microsoft.com/office/officeart/2005/8/layout/vList4"/>
    <dgm:cxn modelId="{F0D14DB6-0D57-4EE3-836C-E3E75F9D20E2}" type="presParOf" srcId="{E6918643-196D-4946-A0E0-6588EE54471F}" destId="{7880D802-B9B7-4903-B4A8-DBB186FC981C}" srcOrd="3" destOrd="0" presId="urn:microsoft.com/office/officeart/2005/8/layout/vList4"/>
    <dgm:cxn modelId="{72199D42-68E6-4C96-AF70-2A890809F135}" type="presParOf" srcId="{E6918643-196D-4946-A0E0-6588EE54471F}" destId="{8110EE85-711F-4BC8-9617-F53B6BF10453}" srcOrd="4" destOrd="0" presId="urn:microsoft.com/office/officeart/2005/8/layout/vList4"/>
    <dgm:cxn modelId="{16904937-C1DE-4FDD-978B-2731B7BA2525}" type="presParOf" srcId="{8110EE85-711F-4BC8-9617-F53B6BF10453}" destId="{B0837115-8987-473B-9D15-C2B2D594B0AF}" srcOrd="0" destOrd="0" presId="urn:microsoft.com/office/officeart/2005/8/layout/vList4"/>
    <dgm:cxn modelId="{377799D0-13BF-4E6F-A494-930A131B2674}" type="presParOf" srcId="{8110EE85-711F-4BC8-9617-F53B6BF10453}" destId="{A135456C-B8ED-4253-9772-B57523C1DAC6}" srcOrd="1" destOrd="0" presId="urn:microsoft.com/office/officeart/2005/8/layout/vList4"/>
    <dgm:cxn modelId="{ED632A61-4B81-495E-AC96-8352AF197A19}" type="presParOf" srcId="{8110EE85-711F-4BC8-9617-F53B6BF10453}" destId="{163E85AD-8798-4D80-AD45-E1E53B79B3F8}" srcOrd="2" destOrd="0" presId="urn:microsoft.com/office/officeart/2005/8/layout/vList4"/>
    <dgm:cxn modelId="{4D545BB6-0637-4D7F-A8C1-BA3575A9FDF1}" type="presParOf" srcId="{E6918643-196D-4946-A0E0-6588EE54471F}" destId="{64E17CD8-13CE-4A8D-AA92-D26F37FD6E7A}" srcOrd="5" destOrd="0" presId="urn:microsoft.com/office/officeart/2005/8/layout/vList4"/>
    <dgm:cxn modelId="{7B64A1DC-C073-4E51-AF96-15745CBFF0F3}" type="presParOf" srcId="{E6918643-196D-4946-A0E0-6588EE54471F}" destId="{24AE6030-FB46-49C2-BD8D-5822D59AEB26}" srcOrd="6" destOrd="0" presId="urn:microsoft.com/office/officeart/2005/8/layout/vList4"/>
    <dgm:cxn modelId="{9EFF2CDB-1FC7-40F4-B300-692EB2141C1F}" type="presParOf" srcId="{24AE6030-FB46-49C2-BD8D-5822D59AEB26}" destId="{7157FCC6-321F-4CB7-8B72-FEF687EA6469}" srcOrd="0" destOrd="0" presId="urn:microsoft.com/office/officeart/2005/8/layout/vList4"/>
    <dgm:cxn modelId="{B3A764CA-ACD9-496D-96A5-546671DAC089}" type="presParOf" srcId="{24AE6030-FB46-49C2-BD8D-5822D59AEB26}" destId="{845E1389-B19D-4F0B-AE36-18C3A8087B13}" srcOrd="1" destOrd="0" presId="urn:microsoft.com/office/officeart/2005/8/layout/vList4"/>
    <dgm:cxn modelId="{8D158856-F3E0-446E-B24A-958697DCBBE2}"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A9A315-FEFE-4ADE-91B2-EB6525D51587}" type="doc">
      <dgm:prSet loTypeId="urn:microsoft.com/office/officeart/2005/8/layout/venn1" loCatId="relationship" qsTypeId="urn:microsoft.com/office/officeart/2005/8/quickstyle/simple2" qsCatId="simple" csTypeId="urn:microsoft.com/office/officeart/2005/8/colors/colorful5" csCatId="colorful" phldr="1"/>
      <dgm:spPr/>
    </dgm:pt>
    <dgm:pt modelId="{2788B930-5084-4E35-B3B3-571EA1DF3D43}">
      <dgm:prSet phldrT="[Text]"/>
      <dgm:spPr>
        <a:ln>
          <a:solidFill>
            <a:schemeClr val="tx1"/>
          </a:solidFill>
        </a:ln>
      </dgm:spPr>
      <dgm:t>
        <a:bodyPr/>
        <a:lstStyle/>
        <a:p>
          <a:r>
            <a:rPr lang="zh-CN" altLang="en-US" b="1" dirty="0" smtClean="0">
              <a:effectLst>
                <a:outerShdw blurRad="38100" dist="38100" dir="2700000" algn="tl">
                  <a:srgbClr val="000000">
                    <a:alpha val="43137"/>
                  </a:srgbClr>
                </a:outerShdw>
              </a:effectLst>
            </a:rPr>
            <a:t>兴趣</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Interest</a:t>
          </a:r>
          <a:endParaRPr lang="en-US" b="1" dirty="0">
            <a:effectLst>
              <a:outerShdw blurRad="38100" dist="38100" dir="2700000" algn="tl">
                <a:srgbClr val="000000">
                  <a:alpha val="43137"/>
                </a:srgbClr>
              </a:outerShdw>
            </a:effectLst>
          </a:endParaRPr>
        </a:p>
      </dgm:t>
    </dgm:pt>
    <dgm:pt modelId="{B4EE8D59-843F-4C96-9B73-F0F58A686901}" type="parTrans" cxnId="{AF62507D-306F-4F5F-AA72-261280491A97}">
      <dgm:prSet/>
      <dgm:spPr/>
      <dgm:t>
        <a:bodyPr/>
        <a:lstStyle/>
        <a:p>
          <a:endParaRPr lang="en-US" b="1">
            <a:effectLst>
              <a:outerShdw blurRad="38100" dist="38100" dir="2700000" algn="tl">
                <a:srgbClr val="000000">
                  <a:alpha val="43137"/>
                </a:srgbClr>
              </a:outerShdw>
            </a:effectLst>
          </a:endParaRPr>
        </a:p>
      </dgm:t>
    </dgm:pt>
    <dgm:pt modelId="{7D696567-51BE-40D1-B0EF-2E41CD4B42A9}" type="sibTrans" cxnId="{AF62507D-306F-4F5F-AA72-261280491A97}">
      <dgm:prSet/>
      <dgm:spPr/>
      <dgm:t>
        <a:bodyPr/>
        <a:lstStyle/>
        <a:p>
          <a:endParaRPr lang="en-US" b="1">
            <a:effectLst>
              <a:outerShdw blurRad="38100" dist="38100" dir="2700000" algn="tl">
                <a:srgbClr val="000000">
                  <a:alpha val="43137"/>
                </a:srgbClr>
              </a:outerShdw>
            </a:effectLst>
          </a:endParaRPr>
        </a:p>
      </dgm:t>
    </dgm:pt>
    <dgm:pt modelId="{888FE2F1-14E3-4858-BCA7-0E0E1EEB47FD}">
      <dgm:prSet phldrT="[Text]"/>
      <dgm:spPr>
        <a:ln>
          <a:solidFill>
            <a:schemeClr val="tx1"/>
          </a:solidFill>
        </a:ln>
      </dgm:spPr>
      <dgm:t>
        <a:bodyPr/>
        <a:lstStyle/>
        <a:p>
          <a:r>
            <a:rPr lang="zh-CN" altLang="en-US" b="1" dirty="0" smtClean="0">
              <a:effectLst>
                <a:outerShdw blurRad="38100" dist="38100" dir="2700000" algn="tl">
                  <a:srgbClr val="000000">
                    <a:alpha val="43137"/>
                  </a:srgbClr>
                </a:outerShdw>
              </a:effectLst>
            </a:rPr>
            <a:t>能力</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Ability</a:t>
          </a:r>
          <a:endParaRPr lang="en-US" b="1" dirty="0">
            <a:effectLst>
              <a:outerShdw blurRad="38100" dist="38100" dir="2700000" algn="tl">
                <a:srgbClr val="000000">
                  <a:alpha val="43137"/>
                </a:srgbClr>
              </a:outerShdw>
            </a:effectLst>
          </a:endParaRPr>
        </a:p>
      </dgm:t>
    </dgm:pt>
    <dgm:pt modelId="{2557A5EE-428D-495F-90C1-E8F0E14A431B}" type="parTrans" cxnId="{0420D729-EBA0-456B-BE2C-233A29C01290}">
      <dgm:prSet/>
      <dgm:spPr/>
      <dgm:t>
        <a:bodyPr/>
        <a:lstStyle/>
        <a:p>
          <a:endParaRPr lang="en-US" b="1">
            <a:effectLst>
              <a:outerShdw blurRad="38100" dist="38100" dir="2700000" algn="tl">
                <a:srgbClr val="000000">
                  <a:alpha val="43137"/>
                </a:srgbClr>
              </a:outerShdw>
            </a:effectLst>
          </a:endParaRPr>
        </a:p>
      </dgm:t>
    </dgm:pt>
    <dgm:pt modelId="{11937ADB-DFC8-40FE-8A19-E77E28D137E3}" type="sibTrans" cxnId="{0420D729-EBA0-456B-BE2C-233A29C01290}">
      <dgm:prSet/>
      <dgm:spPr/>
      <dgm:t>
        <a:bodyPr/>
        <a:lstStyle/>
        <a:p>
          <a:endParaRPr lang="en-US" b="1">
            <a:effectLst>
              <a:outerShdw blurRad="38100" dist="38100" dir="2700000" algn="tl">
                <a:srgbClr val="000000">
                  <a:alpha val="43137"/>
                </a:srgbClr>
              </a:outerShdw>
            </a:effectLst>
          </a:endParaRPr>
        </a:p>
      </dgm:t>
    </dgm:pt>
    <dgm:pt modelId="{A8B1225A-197E-4C64-8645-B8FE89E1D1BD}">
      <dgm:prSet phldrT="[Text]"/>
      <dgm:spPr>
        <a:ln>
          <a:solidFill>
            <a:schemeClr val="tx1"/>
          </a:solidFill>
        </a:ln>
      </dgm:spPr>
      <dgm:t>
        <a:bodyPr/>
        <a:lstStyle/>
        <a:p>
          <a:r>
            <a:rPr lang="zh-CN" altLang="en-US" b="1" dirty="0" smtClean="0">
              <a:effectLst>
                <a:outerShdw blurRad="38100" dist="38100" dir="2700000" algn="tl">
                  <a:srgbClr val="000000">
                    <a:alpha val="43137"/>
                  </a:srgbClr>
                </a:outerShdw>
              </a:effectLst>
            </a:rPr>
            <a:t>成功</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Success</a:t>
          </a:r>
          <a:endParaRPr lang="en-US" b="1" dirty="0">
            <a:effectLst>
              <a:outerShdw blurRad="38100" dist="38100" dir="2700000" algn="tl">
                <a:srgbClr val="000000">
                  <a:alpha val="43137"/>
                </a:srgbClr>
              </a:outerShdw>
            </a:effectLst>
          </a:endParaRPr>
        </a:p>
      </dgm:t>
    </dgm:pt>
    <dgm:pt modelId="{8084B70B-1FEA-411D-8C30-6F7CDF3C57C3}" type="parTrans" cxnId="{65E7C72F-0489-423F-A9A1-01E642111257}">
      <dgm:prSet/>
      <dgm:spPr/>
      <dgm:t>
        <a:bodyPr/>
        <a:lstStyle/>
        <a:p>
          <a:endParaRPr lang="en-US" b="1">
            <a:effectLst>
              <a:outerShdw blurRad="38100" dist="38100" dir="2700000" algn="tl">
                <a:srgbClr val="000000">
                  <a:alpha val="43137"/>
                </a:srgbClr>
              </a:outerShdw>
            </a:effectLst>
          </a:endParaRPr>
        </a:p>
      </dgm:t>
    </dgm:pt>
    <dgm:pt modelId="{285D5A9A-AF21-4801-8484-0F15CB910501}" type="sibTrans" cxnId="{65E7C72F-0489-423F-A9A1-01E642111257}">
      <dgm:prSet/>
      <dgm:spPr/>
      <dgm:t>
        <a:bodyPr/>
        <a:lstStyle/>
        <a:p>
          <a:endParaRPr lang="en-US" b="1">
            <a:effectLst>
              <a:outerShdw blurRad="38100" dist="38100" dir="2700000" algn="tl">
                <a:srgbClr val="000000">
                  <a:alpha val="43137"/>
                </a:srgbClr>
              </a:outerShdw>
            </a:effectLst>
          </a:endParaRPr>
        </a:p>
      </dgm:t>
    </dgm:pt>
    <dgm:pt modelId="{84CF8A27-F476-4A88-9820-0DEA8A82117F}" type="pres">
      <dgm:prSet presAssocID="{B5A9A315-FEFE-4ADE-91B2-EB6525D51587}" presName="compositeShape" presStyleCnt="0">
        <dgm:presLayoutVars>
          <dgm:chMax val="7"/>
          <dgm:dir/>
          <dgm:resizeHandles val="exact"/>
        </dgm:presLayoutVars>
      </dgm:prSet>
      <dgm:spPr/>
    </dgm:pt>
    <dgm:pt modelId="{47CA0460-3D9D-43DD-83D9-CF6F0352419A}" type="pres">
      <dgm:prSet presAssocID="{2788B930-5084-4E35-B3B3-571EA1DF3D43}" presName="circ1" presStyleLbl="vennNode1" presStyleIdx="0" presStyleCnt="3"/>
      <dgm:spPr/>
      <dgm:t>
        <a:bodyPr/>
        <a:lstStyle/>
        <a:p>
          <a:endParaRPr lang="en-US"/>
        </a:p>
      </dgm:t>
    </dgm:pt>
    <dgm:pt modelId="{22187C81-311C-4A65-A085-D5BB93882BEB}" type="pres">
      <dgm:prSet presAssocID="{2788B930-5084-4E35-B3B3-571EA1DF3D43}" presName="circ1Tx" presStyleLbl="revTx" presStyleIdx="0" presStyleCnt="0">
        <dgm:presLayoutVars>
          <dgm:chMax val="0"/>
          <dgm:chPref val="0"/>
          <dgm:bulletEnabled val="1"/>
        </dgm:presLayoutVars>
      </dgm:prSet>
      <dgm:spPr/>
      <dgm:t>
        <a:bodyPr/>
        <a:lstStyle/>
        <a:p>
          <a:endParaRPr lang="en-US"/>
        </a:p>
      </dgm:t>
    </dgm:pt>
    <dgm:pt modelId="{FDB04586-6FDC-411C-A26E-435D78F0A478}" type="pres">
      <dgm:prSet presAssocID="{888FE2F1-14E3-4858-BCA7-0E0E1EEB47FD}" presName="circ2" presStyleLbl="vennNode1" presStyleIdx="1" presStyleCnt="3"/>
      <dgm:spPr/>
      <dgm:t>
        <a:bodyPr/>
        <a:lstStyle/>
        <a:p>
          <a:endParaRPr lang="en-US"/>
        </a:p>
      </dgm:t>
    </dgm:pt>
    <dgm:pt modelId="{30D4C8D8-33A5-4D66-BB76-E0D87E9FE083}" type="pres">
      <dgm:prSet presAssocID="{888FE2F1-14E3-4858-BCA7-0E0E1EEB47FD}" presName="circ2Tx" presStyleLbl="revTx" presStyleIdx="0" presStyleCnt="0">
        <dgm:presLayoutVars>
          <dgm:chMax val="0"/>
          <dgm:chPref val="0"/>
          <dgm:bulletEnabled val="1"/>
        </dgm:presLayoutVars>
      </dgm:prSet>
      <dgm:spPr/>
      <dgm:t>
        <a:bodyPr/>
        <a:lstStyle/>
        <a:p>
          <a:endParaRPr lang="en-US"/>
        </a:p>
      </dgm:t>
    </dgm:pt>
    <dgm:pt modelId="{118377A9-1259-41EF-8F90-E481CD026181}" type="pres">
      <dgm:prSet presAssocID="{A8B1225A-197E-4C64-8645-B8FE89E1D1BD}" presName="circ3" presStyleLbl="vennNode1" presStyleIdx="2" presStyleCnt="3"/>
      <dgm:spPr/>
      <dgm:t>
        <a:bodyPr/>
        <a:lstStyle/>
        <a:p>
          <a:endParaRPr lang="en-US"/>
        </a:p>
      </dgm:t>
    </dgm:pt>
    <dgm:pt modelId="{D78DC194-FF1B-444D-BEED-57344C3ED0F1}" type="pres">
      <dgm:prSet presAssocID="{A8B1225A-197E-4C64-8645-B8FE89E1D1BD}" presName="circ3Tx" presStyleLbl="revTx" presStyleIdx="0" presStyleCnt="0">
        <dgm:presLayoutVars>
          <dgm:chMax val="0"/>
          <dgm:chPref val="0"/>
          <dgm:bulletEnabled val="1"/>
        </dgm:presLayoutVars>
      </dgm:prSet>
      <dgm:spPr/>
      <dgm:t>
        <a:bodyPr/>
        <a:lstStyle/>
        <a:p>
          <a:endParaRPr lang="en-US"/>
        </a:p>
      </dgm:t>
    </dgm:pt>
  </dgm:ptLst>
  <dgm:cxnLst>
    <dgm:cxn modelId="{5FC5613F-9F4E-4087-9B69-DC3770567D69}" type="presOf" srcId="{A8B1225A-197E-4C64-8645-B8FE89E1D1BD}" destId="{D78DC194-FF1B-444D-BEED-57344C3ED0F1}" srcOrd="1" destOrd="0" presId="urn:microsoft.com/office/officeart/2005/8/layout/venn1"/>
    <dgm:cxn modelId="{0420D729-EBA0-456B-BE2C-233A29C01290}" srcId="{B5A9A315-FEFE-4ADE-91B2-EB6525D51587}" destId="{888FE2F1-14E3-4858-BCA7-0E0E1EEB47FD}" srcOrd="1" destOrd="0" parTransId="{2557A5EE-428D-495F-90C1-E8F0E14A431B}" sibTransId="{11937ADB-DFC8-40FE-8A19-E77E28D137E3}"/>
    <dgm:cxn modelId="{024950F9-AE0D-4F37-B3D2-CDA2799A689B}" type="presOf" srcId="{B5A9A315-FEFE-4ADE-91B2-EB6525D51587}" destId="{84CF8A27-F476-4A88-9820-0DEA8A82117F}" srcOrd="0" destOrd="0" presId="urn:microsoft.com/office/officeart/2005/8/layout/venn1"/>
    <dgm:cxn modelId="{09A70E39-AEE3-4F97-851D-7C56F2EF0E77}" type="presOf" srcId="{888FE2F1-14E3-4858-BCA7-0E0E1EEB47FD}" destId="{FDB04586-6FDC-411C-A26E-435D78F0A478}" srcOrd="0" destOrd="0" presId="urn:microsoft.com/office/officeart/2005/8/layout/venn1"/>
    <dgm:cxn modelId="{CEFD2359-6FA7-4C55-91E7-FC7E1935BF2D}" type="presOf" srcId="{2788B930-5084-4E35-B3B3-571EA1DF3D43}" destId="{22187C81-311C-4A65-A085-D5BB93882BEB}" srcOrd="1" destOrd="0" presId="urn:microsoft.com/office/officeart/2005/8/layout/venn1"/>
    <dgm:cxn modelId="{DB290796-F3A6-44FE-9419-76EEFB6DAF9F}" type="presOf" srcId="{2788B930-5084-4E35-B3B3-571EA1DF3D43}" destId="{47CA0460-3D9D-43DD-83D9-CF6F0352419A}" srcOrd="0" destOrd="0" presId="urn:microsoft.com/office/officeart/2005/8/layout/venn1"/>
    <dgm:cxn modelId="{21F892CB-01B8-4A4F-A229-F5135558067C}" type="presOf" srcId="{888FE2F1-14E3-4858-BCA7-0E0E1EEB47FD}" destId="{30D4C8D8-33A5-4D66-BB76-E0D87E9FE083}" srcOrd="1" destOrd="0" presId="urn:microsoft.com/office/officeart/2005/8/layout/venn1"/>
    <dgm:cxn modelId="{AF62507D-306F-4F5F-AA72-261280491A97}" srcId="{B5A9A315-FEFE-4ADE-91B2-EB6525D51587}" destId="{2788B930-5084-4E35-B3B3-571EA1DF3D43}" srcOrd="0" destOrd="0" parTransId="{B4EE8D59-843F-4C96-9B73-F0F58A686901}" sibTransId="{7D696567-51BE-40D1-B0EF-2E41CD4B42A9}"/>
    <dgm:cxn modelId="{846C78CA-B89A-4A5A-8E76-C33B920A9BDB}" type="presOf" srcId="{A8B1225A-197E-4C64-8645-B8FE89E1D1BD}" destId="{118377A9-1259-41EF-8F90-E481CD026181}" srcOrd="0" destOrd="0" presId="urn:microsoft.com/office/officeart/2005/8/layout/venn1"/>
    <dgm:cxn modelId="{65E7C72F-0489-423F-A9A1-01E642111257}" srcId="{B5A9A315-FEFE-4ADE-91B2-EB6525D51587}" destId="{A8B1225A-197E-4C64-8645-B8FE89E1D1BD}" srcOrd="2" destOrd="0" parTransId="{8084B70B-1FEA-411D-8C30-6F7CDF3C57C3}" sibTransId="{285D5A9A-AF21-4801-8484-0F15CB910501}"/>
    <dgm:cxn modelId="{1ED48C9C-82B1-44C2-8B66-D6ADF9B6C3EE}" type="presParOf" srcId="{84CF8A27-F476-4A88-9820-0DEA8A82117F}" destId="{47CA0460-3D9D-43DD-83D9-CF6F0352419A}" srcOrd="0" destOrd="0" presId="urn:microsoft.com/office/officeart/2005/8/layout/venn1"/>
    <dgm:cxn modelId="{C3479830-4B87-4B06-B212-CC43B377E8AF}" type="presParOf" srcId="{84CF8A27-F476-4A88-9820-0DEA8A82117F}" destId="{22187C81-311C-4A65-A085-D5BB93882BEB}" srcOrd="1" destOrd="0" presId="urn:microsoft.com/office/officeart/2005/8/layout/venn1"/>
    <dgm:cxn modelId="{B87CFAFF-DE01-4757-BD24-4682F9A960A3}" type="presParOf" srcId="{84CF8A27-F476-4A88-9820-0DEA8A82117F}" destId="{FDB04586-6FDC-411C-A26E-435D78F0A478}" srcOrd="2" destOrd="0" presId="urn:microsoft.com/office/officeart/2005/8/layout/venn1"/>
    <dgm:cxn modelId="{F4A07AE9-8AA6-4EE6-B80C-FD6D9CAD3F4B}" type="presParOf" srcId="{84CF8A27-F476-4A88-9820-0DEA8A82117F}" destId="{30D4C8D8-33A5-4D66-BB76-E0D87E9FE083}" srcOrd="3" destOrd="0" presId="urn:microsoft.com/office/officeart/2005/8/layout/venn1"/>
    <dgm:cxn modelId="{1D714E06-211C-4C1F-B617-AB4425F901F9}" type="presParOf" srcId="{84CF8A27-F476-4A88-9820-0DEA8A82117F}" destId="{118377A9-1259-41EF-8F90-E481CD026181}" srcOrd="4" destOrd="0" presId="urn:microsoft.com/office/officeart/2005/8/layout/venn1"/>
    <dgm:cxn modelId="{F0A31648-7F98-47A4-BCC1-3BBBA5DED202}" type="presParOf" srcId="{84CF8A27-F476-4A88-9820-0DEA8A82117F}" destId="{D78DC194-FF1B-444D-BEED-57344C3ED0F1}"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阅读 </a:t>
          </a:r>
          <a:r>
            <a:rPr lang="zh-CN" altLang="en-US" sz="3600" b="0" kern="1200" cap="none" spc="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第二章</a:t>
          </a:r>
          <a:r>
            <a:rPr lang="en-US" altLang="zh-CN" sz="3600" b="0" kern="1200" cap="none" spc="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en-US" sz="3600" b="0" kern="1200" cap="none" spc="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rPr>
            <a:t>   </a:t>
          </a:r>
          <a:r>
            <a:rPr lang="en-US" sz="4000" kern="1200" dirty="0" smtClean="0">
              <a:ln>
                <a:solidFill>
                  <a:sysClr val="windowText" lastClr="000000"/>
                </a:solidFill>
              </a:ln>
              <a:solidFill>
                <a:sysClr val="windowText" lastClr="000000"/>
              </a:solidFill>
              <a:effectLst>
                <a:outerShdw blurRad="38100" dist="38100" dir="2700000" algn="tl">
                  <a:srgbClr val="000000">
                    <a:alpha val="43137"/>
                  </a:srgbClr>
                </a:outerShdw>
              </a:effectLst>
            </a:rPr>
            <a:t>(READ Ch. 2)</a:t>
          </a:r>
          <a:endParaRPr lang="en-US" sz="4000" kern="1200" dirty="0">
            <a:ln>
              <a:solidFill>
                <a:sysClr val="windowText" lastClr="000000"/>
              </a:solidFill>
            </a:ln>
            <a:solidFill>
              <a:sysClr val="windowText" lastClr="000000"/>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3252" y="0"/>
        <a:ext cx="6644947" cy="1216124"/>
      </dsp:txXfrm>
    </dsp:sp>
    <dsp:sp modelId="{EB9E0B56-2D80-4098-AA45-C7A37B95B909}">
      <dsp:nvSpPr>
        <dsp:cNvPr id="0" name=""/>
        <dsp:cNvSpPr/>
      </dsp:nvSpPr>
      <dsp:spPr>
        <a:xfrm>
          <a:off x="177182" y="121612"/>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37736"/>
          <a:ext cx="8458200" cy="1216124"/>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观察</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3252" y="1337736"/>
        <a:ext cx="6644947" cy="1216124"/>
      </dsp:txXfrm>
    </dsp:sp>
    <dsp:sp modelId="{5113409F-9227-4BF1-AD4D-460EA7273C93}">
      <dsp:nvSpPr>
        <dsp:cNvPr id="0" name=""/>
        <dsp:cNvSpPr/>
      </dsp:nvSpPr>
      <dsp:spPr>
        <a:xfrm>
          <a:off x="177182" y="1459349"/>
          <a:ext cx="857898" cy="972899"/>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75473"/>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3252" y="2675473"/>
        <a:ext cx="6644947" cy="1216124"/>
      </dsp:txXfrm>
    </dsp:sp>
    <dsp:sp modelId="{A135456C-B8ED-4253-9772-B57523C1DAC6}">
      <dsp:nvSpPr>
        <dsp:cNvPr id="0" name=""/>
        <dsp:cNvSpPr/>
      </dsp:nvSpPr>
      <dsp:spPr>
        <a:xfrm>
          <a:off x="153804" y="2797085"/>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013209"/>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3252" y="4013209"/>
        <a:ext cx="6644947" cy="1216124"/>
      </dsp:txXfrm>
    </dsp:sp>
    <dsp:sp modelId="{845E1389-B19D-4F0B-AE36-18C3A8087B13}">
      <dsp:nvSpPr>
        <dsp:cNvPr id="0" name=""/>
        <dsp:cNvSpPr/>
      </dsp:nvSpPr>
      <dsp:spPr>
        <a:xfrm>
          <a:off x="144060" y="4089402"/>
          <a:ext cx="924142" cy="1063738"/>
        </a:xfrm>
        <a:prstGeom prst="roundRect">
          <a:avLst>
            <a:gd name="adj" fmla="val 10000"/>
          </a:avLst>
        </a:prstGeom>
        <a:solidFill>
          <a:schemeClr val="tx1"/>
        </a:solidFill>
        <a:ln w="254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3252" y="0"/>
        <a:ext cx="6644947" cy="1216124"/>
      </dsp:txXfrm>
    </dsp:sp>
    <dsp:sp modelId="{EB9E0B56-2D80-4098-AA45-C7A37B95B909}">
      <dsp:nvSpPr>
        <dsp:cNvPr id="0" name=""/>
        <dsp:cNvSpPr/>
      </dsp:nvSpPr>
      <dsp:spPr>
        <a:xfrm>
          <a:off x="177182" y="121612"/>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37736"/>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3252" y="1337736"/>
        <a:ext cx="6644947" cy="1216124"/>
      </dsp:txXfrm>
    </dsp:sp>
    <dsp:sp modelId="{5113409F-9227-4BF1-AD4D-460EA7273C93}">
      <dsp:nvSpPr>
        <dsp:cNvPr id="0" name=""/>
        <dsp:cNvSpPr/>
      </dsp:nvSpPr>
      <dsp:spPr>
        <a:xfrm>
          <a:off x="177182" y="1459349"/>
          <a:ext cx="857898" cy="972899"/>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75473"/>
          <a:ext cx="8458200" cy="1216124"/>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解释</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3252" y="2675473"/>
        <a:ext cx="6644947" cy="1216124"/>
      </dsp:txXfrm>
    </dsp:sp>
    <dsp:sp modelId="{A135456C-B8ED-4253-9772-B57523C1DAC6}">
      <dsp:nvSpPr>
        <dsp:cNvPr id="0" name=""/>
        <dsp:cNvSpPr/>
      </dsp:nvSpPr>
      <dsp:spPr>
        <a:xfrm>
          <a:off x="233683" y="2797085"/>
          <a:ext cx="857898" cy="972899"/>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013209"/>
          <a:ext cx="8458200" cy="1216124"/>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应用</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3252" y="4013209"/>
        <a:ext cx="6644947" cy="1216124"/>
      </dsp:txXfrm>
    </dsp:sp>
    <dsp:sp modelId="{845E1389-B19D-4F0B-AE36-18C3A8087B13}">
      <dsp:nvSpPr>
        <dsp:cNvPr id="0" name=""/>
        <dsp:cNvSpPr/>
      </dsp:nvSpPr>
      <dsp:spPr>
        <a:xfrm>
          <a:off x="144060" y="4162545"/>
          <a:ext cx="924142" cy="917453"/>
        </a:xfrm>
        <a:prstGeom prst="roundRect">
          <a:avLst>
            <a:gd name="adj" fmla="val 10000"/>
          </a:avLst>
        </a:prstGeom>
        <a:solidFill>
          <a:schemeClr val="tx1"/>
        </a:solidFill>
        <a:ln w="254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阅读</a:t>
          </a:r>
          <a:r>
            <a:rPr 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kern="1200" dirty="0" smtClean="0">
              <a:solidFill>
                <a:schemeClr val="tx1"/>
              </a:solidFill>
              <a:effectLst>
                <a:outerShdw blurRad="38100" dist="38100" dir="2700000" algn="tl">
                  <a:srgbClr val="000000">
                    <a:alpha val="43137"/>
                  </a:srgbClr>
                </a:outerShdw>
              </a:effectLst>
            </a:rPr>
            <a:t>(READ)</a:t>
          </a:r>
          <a:endParaRPr lang="en-US" sz="4000" kern="1200" dirty="0">
            <a:solidFill>
              <a:schemeClr val="tx1"/>
            </a:solidFill>
            <a:effectLst>
              <a:outerShdw blurRad="38100" dist="38100" dir="2700000" algn="tl">
                <a:srgbClr val="000000">
                  <a:alpha val="43137"/>
                </a:srgbClr>
              </a:outerShdw>
            </a:effectLst>
          </a:endParaRPr>
        </a:p>
      </dsp:txBody>
      <dsp:txXfrm>
        <a:off x="1811847" y="0"/>
        <a:ext cx="6646352" cy="1202072"/>
      </dsp:txXfrm>
    </dsp:sp>
    <dsp:sp modelId="{EB9E0B56-2D80-4098-AA45-C7A37B95B909}">
      <dsp:nvSpPr>
        <dsp:cNvPr id="0" name=""/>
        <dsp:cNvSpPr/>
      </dsp:nvSpPr>
      <dsp:spPr>
        <a:xfrm>
          <a:off x="175777" y="120207"/>
          <a:ext cx="857898" cy="96165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32227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(OBSERVE)</a:t>
          </a:r>
          <a:endParaRPr lang="en-US" sz="4000" kern="1200" dirty="0">
            <a:solidFill>
              <a:schemeClr val="tx1"/>
            </a:solidFill>
            <a:effectLst>
              <a:outerShdw blurRad="38100" dist="38100" dir="2700000" algn="tl">
                <a:srgbClr val="000000">
                  <a:alpha val="43137"/>
                </a:srgbClr>
              </a:outerShdw>
            </a:effectLst>
          </a:endParaRPr>
        </a:p>
      </dsp:txBody>
      <dsp:txXfrm>
        <a:off x="1811847" y="1322279"/>
        <a:ext cx="6646352" cy="1202072"/>
      </dsp:txXfrm>
    </dsp:sp>
    <dsp:sp modelId="{5113409F-9227-4BF1-AD4D-460EA7273C93}">
      <dsp:nvSpPr>
        <dsp:cNvPr id="0" name=""/>
        <dsp:cNvSpPr/>
      </dsp:nvSpPr>
      <dsp:spPr>
        <a:xfrm>
          <a:off x="175777" y="1442486"/>
          <a:ext cx="857898" cy="96165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2644559"/>
          <a:ext cx="8458200" cy="1202072"/>
        </a:xfrm>
        <a:prstGeom prst="roundRect">
          <a:avLst>
            <a:gd name="adj" fmla="val 10000"/>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解释</a:t>
          </a:r>
          <a:r>
            <a:rPr lang="en-US" sz="6000" kern="1200" dirty="0" smtClean="0">
              <a:solidFill>
                <a:schemeClr val="tx1"/>
              </a:solidFill>
              <a:effectLst>
                <a:outerShdw blurRad="38100" dist="38100" dir="2700000" algn="tl">
                  <a:srgbClr val="000000">
                    <a:alpha val="43137"/>
                  </a:srgbClr>
                </a:outerShdw>
              </a:effectLst>
            </a:rPr>
            <a:t>   </a:t>
          </a:r>
          <a:r>
            <a:rPr lang="en-US" sz="4000" kern="1200" dirty="0" smtClean="0">
              <a:solidFill>
                <a:schemeClr val="tx1"/>
              </a:solidFill>
              <a:effectLst>
                <a:outerShdw blurRad="38100" dist="38100" dir="2700000" algn="tl">
                  <a:srgbClr val="000000">
                    <a:alpha val="43137"/>
                  </a:srgbClr>
                </a:outerShdw>
              </a:effectLst>
            </a:rPr>
            <a:t>(INTERPRET)</a:t>
          </a:r>
          <a:endParaRPr lang="en-US" sz="4000" kern="1200" dirty="0">
            <a:solidFill>
              <a:schemeClr val="tx1"/>
            </a:solidFill>
            <a:effectLst>
              <a:outerShdw blurRad="38100" dist="38100" dir="2700000" algn="tl">
                <a:srgbClr val="000000">
                  <a:alpha val="43137"/>
                </a:srgbClr>
              </a:outerShdw>
            </a:effectLst>
          </a:endParaRPr>
        </a:p>
      </dsp:txBody>
      <dsp:txXfrm>
        <a:off x="1811847" y="2644559"/>
        <a:ext cx="6646352" cy="1202072"/>
      </dsp:txXfrm>
    </dsp:sp>
    <dsp:sp modelId="{A135456C-B8ED-4253-9772-B57523C1DAC6}">
      <dsp:nvSpPr>
        <dsp:cNvPr id="0" name=""/>
        <dsp:cNvSpPr/>
      </dsp:nvSpPr>
      <dsp:spPr>
        <a:xfrm>
          <a:off x="232278" y="2764766"/>
          <a:ext cx="857898" cy="96165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3995900"/>
          <a:ext cx="8458200" cy="1202072"/>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zh-CN" alt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应用</a:t>
          </a:r>
          <a:r>
            <a:rPr lang="en-US" sz="60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kern="1200" dirty="0" smtClean="0">
              <a:solidFill>
                <a:schemeClr val="tx1"/>
              </a:solidFill>
              <a:effectLst>
                <a:outerShdw blurRad="38100" dist="38100" dir="2700000" algn="tl">
                  <a:srgbClr val="000000">
                    <a:alpha val="43137"/>
                  </a:srgbClr>
                </a:outerShdw>
              </a:effectLst>
            </a:rPr>
            <a:t>(APPLY)</a:t>
          </a:r>
          <a:endParaRPr lang="en-US" sz="4000" kern="1200" dirty="0">
            <a:solidFill>
              <a:schemeClr val="tx1"/>
            </a:solidFill>
            <a:effectLst>
              <a:outerShdw blurRad="38100" dist="38100" dir="2700000" algn="tl">
                <a:srgbClr val="000000">
                  <a:alpha val="43137"/>
                </a:srgbClr>
              </a:outerShdw>
            </a:effectLst>
          </a:endParaRPr>
        </a:p>
      </dsp:txBody>
      <dsp:txXfrm>
        <a:off x="1811847" y="3995900"/>
        <a:ext cx="6646352" cy="1202072"/>
      </dsp:txXfrm>
    </dsp:sp>
    <dsp:sp modelId="{845E1389-B19D-4F0B-AE36-18C3A8087B13}">
      <dsp:nvSpPr>
        <dsp:cNvPr id="0" name=""/>
        <dsp:cNvSpPr/>
      </dsp:nvSpPr>
      <dsp:spPr>
        <a:xfrm>
          <a:off x="24265" y="3966838"/>
          <a:ext cx="1160921" cy="1260194"/>
        </a:xfrm>
        <a:prstGeom prst="roundRect">
          <a:avLst>
            <a:gd name="adj" fmla="val 10000"/>
          </a:avLst>
        </a:prstGeom>
        <a:solidFill>
          <a:schemeClr val="lt1"/>
        </a:solidFill>
        <a:ln w="76200" cap="flat" cmpd="sng" algn="ctr">
          <a:solidFill>
            <a:schemeClr val="dk1"/>
          </a:solidFill>
          <a:prstDash val="solid"/>
        </a:ln>
        <a:effectLst/>
        <a:scene3d>
          <a:camera prst="orthographicFront"/>
          <a:lightRig rig="flat" dir="t"/>
        </a:scene3d>
        <a:sp3d z="127000"/>
      </dsp:spPr>
      <dsp:style>
        <a:lnRef idx="2">
          <a:schemeClr val="dk1"/>
        </a:lnRef>
        <a:fillRef idx="1">
          <a:schemeClr val="lt1"/>
        </a:fillRef>
        <a:effectRef idx="0">
          <a:schemeClr val="dk1"/>
        </a:effectRef>
        <a:fontRef idx="minor">
          <a:schemeClr val="dk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CA0460-3D9D-43DD-83D9-CF6F0352419A}">
      <dsp:nvSpPr>
        <dsp:cNvPr id="0" name=""/>
        <dsp:cNvSpPr/>
      </dsp:nvSpPr>
      <dsp:spPr>
        <a:xfrm>
          <a:off x="2583179" y="82867"/>
          <a:ext cx="3977640" cy="3977640"/>
        </a:xfrm>
        <a:prstGeom prst="ellipse">
          <a:avLst/>
        </a:prstGeom>
        <a:solidFill>
          <a:schemeClr val="accent5">
            <a:alpha val="50000"/>
            <a:hueOff val="0"/>
            <a:satOff val="0"/>
            <a:lumOff val="0"/>
            <a:alphaOff val="0"/>
          </a:schemeClr>
        </a:solidFill>
        <a:ln w="38100" cap="flat" cmpd="sng" algn="ctr">
          <a:solidFill>
            <a:schemeClr val="tx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66950">
            <a:lnSpc>
              <a:spcPct val="90000"/>
            </a:lnSpc>
            <a:spcBef>
              <a:spcPct val="0"/>
            </a:spcBef>
            <a:spcAft>
              <a:spcPct val="35000"/>
            </a:spcAft>
          </a:pPr>
          <a:r>
            <a:rPr lang="zh-CN" altLang="en-US" sz="5100" b="1" kern="1200" dirty="0" smtClean="0">
              <a:effectLst>
                <a:outerShdw blurRad="38100" dist="38100" dir="2700000" algn="tl">
                  <a:srgbClr val="000000">
                    <a:alpha val="43137"/>
                  </a:srgbClr>
                </a:outerShdw>
              </a:effectLst>
            </a:rPr>
            <a:t>兴趣</a:t>
          </a:r>
          <a:endParaRPr lang="en-US" sz="5100" b="1" kern="1200" dirty="0" smtClean="0">
            <a:effectLst>
              <a:outerShdw blurRad="38100" dist="38100" dir="2700000" algn="tl">
                <a:srgbClr val="000000">
                  <a:alpha val="43137"/>
                </a:srgbClr>
              </a:outerShdw>
            </a:effectLst>
          </a:endParaRPr>
        </a:p>
        <a:p>
          <a:pPr lvl="0" algn="ctr" defTabSz="2266950">
            <a:lnSpc>
              <a:spcPct val="90000"/>
            </a:lnSpc>
            <a:spcBef>
              <a:spcPct val="0"/>
            </a:spcBef>
            <a:spcAft>
              <a:spcPct val="35000"/>
            </a:spcAft>
          </a:pPr>
          <a:r>
            <a:rPr lang="en-US" sz="5100" b="1" kern="1200" dirty="0" smtClean="0">
              <a:effectLst>
                <a:outerShdw blurRad="38100" dist="38100" dir="2700000" algn="tl">
                  <a:srgbClr val="000000">
                    <a:alpha val="43137"/>
                  </a:srgbClr>
                </a:outerShdw>
              </a:effectLst>
            </a:rPr>
            <a:t>Interest</a:t>
          </a:r>
          <a:endParaRPr lang="en-US" sz="5100" b="1" kern="1200" dirty="0">
            <a:effectLst>
              <a:outerShdw blurRad="38100" dist="38100" dir="2700000" algn="tl">
                <a:srgbClr val="000000">
                  <a:alpha val="43137"/>
                </a:srgbClr>
              </a:outerShdw>
            </a:effectLst>
          </a:endParaRPr>
        </a:p>
      </dsp:txBody>
      <dsp:txXfrm>
        <a:off x="3113531" y="778954"/>
        <a:ext cx="2916936" cy="1789938"/>
      </dsp:txXfrm>
    </dsp:sp>
    <dsp:sp modelId="{FDB04586-6FDC-411C-A26E-435D78F0A478}">
      <dsp:nvSpPr>
        <dsp:cNvPr id="0" name=""/>
        <dsp:cNvSpPr/>
      </dsp:nvSpPr>
      <dsp:spPr>
        <a:xfrm>
          <a:off x="4018445" y="2568892"/>
          <a:ext cx="3977640" cy="3977640"/>
        </a:xfrm>
        <a:prstGeom prst="ellipse">
          <a:avLst/>
        </a:prstGeom>
        <a:solidFill>
          <a:schemeClr val="accent5">
            <a:alpha val="50000"/>
            <a:hueOff val="-4966938"/>
            <a:satOff val="19906"/>
            <a:lumOff val="4314"/>
            <a:alphaOff val="0"/>
          </a:schemeClr>
        </a:solidFill>
        <a:ln w="38100" cap="flat" cmpd="sng" algn="ctr">
          <a:solidFill>
            <a:schemeClr val="tx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66950">
            <a:lnSpc>
              <a:spcPct val="90000"/>
            </a:lnSpc>
            <a:spcBef>
              <a:spcPct val="0"/>
            </a:spcBef>
            <a:spcAft>
              <a:spcPct val="35000"/>
            </a:spcAft>
          </a:pPr>
          <a:r>
            <a:rPr lang="zh-CN" altLang="en-US" sz="5100" b="1" kern="1200" dirty="0" smtClean="0">
              <a:effectLst>
                <a:outerShdw blurRad="38100" dist="38100" dir="2700000" algn="tl">
                  <a:srgbClr val="000000">
                    <a:alpha val="43137"/>
                  </a:srgbClr>
                </a:outerShdw>
              </a:effectLst>
            </a:rPr>
            <a:t>能力</a:t>
          </a:r>
          <a:endParaRPr lang="en-US" sz="5100" b="1" kern="1200" dirty="0" smtClean="0">
            <a:effectLst>
              <a:outerShdw blurRad="38100" dist="38100" dir="2700000" algn="tl">
                <a:srgbClr val="000000">
                  <a:alpha val="43137"/>
                </a:srgbClr>
              </a:outerShdw>
            </a:effectLst>
          </a:endParaRPr>
        </a:p>
        <a:p>
          <a:pPr lvl="0" algn="ctr" defTabSz="2266950">
            <a:lnSpc>
              <a:spcPct val="90000"/>
            </a:lnSpc>
            <a:spcBef>
              <a:spcPct val="0"/>
            </a:spcBef>
            <a:spcAft>
              <a:spcPct val="35000"/>
            </a:spcAft>
          </a:pPr>
          <a:r>
            <a:rPr lang="en-US" sz="5100" b="1" kern="1200" dirty="0" smtClean="0">
              <a:effectLst>
                <a:outerShdw blurRad="38100" dist="38100" dir="2700000" algn="tl">
                  <a:srgbClr val="000000">
                    <a:alpha val="43137"/>
                  </a:srgbClr>
                </a:outerShdw>
              </a:effectLst>
            </a:rPr>
            <a:t>Ability</a:t>
          </a:r>
          <a:endParaRPr lang="en-US" sz="5100" b="1" kern="1200" dirty="0">
            <a:effectLst>
              <a:outerShdw blurRad="38100" dist="38100" dir="2700000" algn="tl">
                <a:srgbClr val="000000">
                  <a:alpha val="43137"/>
                </a:srgbClr>
              </a:outerShdw>
            </a:effectLst>
          </a:endParaRPr>
        </a:p>
      </dsp:txBody>
      <dsp:txXfrm>
        <a:off x="5234940" y="3596449"/>
        <a:ext cx="2386584" cy="2187702"/>
      </dsp:txXfrm>
    </dsp:sp>
    <dsp:sp modelId="{118377A9-1259-41EF-8F90-E481CD026181}">
      <dsp:nvSpPr>
        <dsp:cNvPr id="0" name=""/>
        <dsp:cNvSpPr/>
      </dsp:nvSpPr>
      <dsp:spPr>
        <a:xfrm>
          <a:off x="1147914" y="2568892"/>
          <a:ext cx="3977640" cy="3977640"/>
        </a:xfrm>
        <a:prstGeom prst="ellipse">
          <a:avLst/>
        </a:prstGeom>
        <a:solidFill>
          <a:schemeClr val="accent5">
            <a:alpha val="50000"/>
            <a:hueOff val="-9933876"/>
            <a:satOff val="39811"/>
            <a:lumOff val="8628"/>
            <a:alphaOff val="0"/>
          </a:schemeClr>
        </a:solidFill>
        <a:ln w="38100" cap="flat" cmpd="sng" algn="ctr">
          <a:solidFill>
            <a:schemeClr val="tx1"/>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66950">
            <a:lnSpc>
              <a:spcPct val="90000"/>
            </a:lnSpc>
            <a:spcBef>
              <a:spcPct val="0"/>
            </a:spcBef>
            <a:spcAft>
              <a:spcPct val="35000"/>
            </a:spcAft>
          </a:pPr>
          <a:r>
            <a:rPr lang="zh-CN" altLang="en-US" sz="5100" b="1" kern="1200" dirty="0" smtClean="0">
              <a:effectLst>
                <a:outerShdw blurRad="38100" dist="38100" dir="2700000" algn="tl">
                  <a:srgbClr val="000000">
                    <a:alpha val="43137"/>
                  </a:srgbClr>
                </a:outerShdw>
              </a:effectLst>
            </a:rPr>
            <a:t>成功</a:t>
          </a:r>
          <a:endParaRPr lang="en-US" sz="5100" b="1" kern="1200" dirty="0" smtClean="0">
            <a:effectLst>
              <a:outerShdw blurRad="38100" dist="38100" dir="2700000" algn="tl">
                <a:srgbClr val="000000">
                  <a:alpha val="43137"/>
                </a:srgbClr>
              </a:outerShdw>
            </a:effectLst>
          </a:endParaRPr>
        </a:p>
        <a:p>
          <a:pPr lvl="0" algn="ctr" defTabSz="2266950">
            <a:lnSpc>
              <a:spcPct val="90000"/>
            </a:lnSpc>
            <a:spcBef>
              <a:spcPct val="0"/>
            </a:spcBef>
            <a:spcAft>
              <a:spcPct val="35000"/>
            </a:spcAft>
          </a:pPr>
          <a:r>
            <a:rPr lang="en-US" sz="5100" b="1" kern="1200" dirty="0" smtClean="0">
              <a:effectLst>
                <a:outerShdw blurRad="38100" dist="38100" dir="2700000" algn="tl">
                  <a:srgbClr val="000000">
                    <a:alpha val="43137"/>
                  </a:srgbClr>
                </a:outerShdw>
              </a:effectLst>
            </a:rPr>
            <a:t>Success</a:t>
          </a:r>
          <a:endParaRPr lang="en-US" sz="5100" b="1" kern="1200" dirty="0">
            <a:effectLst>
              <a:outerShdw blurRad="38100" dist="38100" dir="2700000" algn="tl">
                <a:srgbClr val="000000">
                  <a:alpha val="43137"/>
                </a:srgbClr>
              </a:outerShdw>
            </a:effectLst>
          </a:endParaRPr>
        </a:p>
      </dsp:txBody>
      <dsp:txXfrm>
        <a:off x="1522475" y="3596449"/>
        <a:ext cx="2386584" cy="218770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AC172-736D-4284-80FB-EBA1D0F9A1AB}" type="datetimeFigureOut">
              <a:rPr lang="en-US" smtClean="0"/>
              <a:pPr/>
              <a:t>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D6337-8854-4AED-A9D4-3F3CCF0B42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C4EE19-50D3-4E30-9BBB-17E4B9208D71}" type="slidenum">
              <a:rPr lang="en-US" smtClean="0"/>
              <a:pPr/>
              <a:t>55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2E37E-F80C-400E-8A42-A08FFFE11957}"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2E37E-F80C-400E-8A42-A08FFFE11957}"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2E37E-F80C-400E-8A42-A08FFFE11957}"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2E37E-F80C-400E-8A42-A08FFFE11957}"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2E37E-F80C-400E-8A42-A08FFFE11957}"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2E37E-F80C-400E-8A42-A08FFFE11957}"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2E37E-F80C-400E-8A42-A08FFFE11957}"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40045E-A4EB-4DD9-B9A2-3C807283AC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2E37E-F80C-400E-8A42-A08FFFE11957}" type="datetimeFigureOut">
              <a:rPr lang="en-US" smtClean="0"/>
              <a:pPr/>
              <a:t>4/20/2020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0045E-A4EB-4DD9-B9A2-3C807283AC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toonups\Music\Ppt%20SOUND%20CLIPS\jewish%20song.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gif"/><Relationship Id="rId5" Type="http://schemas.openxmlformats.org/officeDocument/2006/relationships/diagramQuickStyle" Target="../diagrams/quickStyle1.xml"/><Relationship Id="rId10" Type="http://schemas.openxmlformats.org/officeDocument/2006/relationships/image" Target="../media/image6.gif"/><Relationship Id="rId4" Type="http://schemas.openxmlformats.org/officeDocument/2006/relationships/diagramLayout" Target="../diagrams/layout1.xml"/><Relationship Id="rId9"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ble-art.info/wpe9.jpg"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114799"/>
          </a:xfrm>
        </p:spPr>
        <p:txBody>
          <a:bodyPr>
            <a:noAutofit/>
          </a:bodyPr>
          <a:lstStyle/>
          <a:p>
            <a:r>
              <a:rPr lang="en-US" sz="20000" dirty="0" smtClean="0">
                <a:latin typeface="Arial Black" pitchFamily="34" charset="0"/>
              </a:rPr>
              <a:t>RUTH</a:t>
            </a:r>
            <a:endParaRPr lang="en-US" sz="20000" dirty="0">
              <a:latin typeface="Arial Black" pitchFamily="34" charset="0"/>
            </a:endParaRPr>
          </a:p>
        </p:txBody>
      </p:sp>
      <p:sp>
        <p:nvSpPr>
          <p:cNvPr id="3" name="Subtitle 2"/>
          <p:cNvSpPr>
            <a:spLocks noGrp="1"/>
          </p:cNvSpPr>
          <p:nvPr>
            <p:ph type="subTitle" idx="1"/>
          </p:nvPr>
        </p:nvSpPr>
        <p:spPr>
          <a:xfrm>
            <a:off x="1371600" y="3200400"/>
            <a:ext cx="6400800" cy="3276600"/>
          </a:xfrm>
        </p:spPr>
        <p:txBody>
          <a:bodyPr>
            <a:normAutofit/>
          </a:bodyPr>
          <a:lstStyle/>
          <a:p>
            <a:r>
              <a:rPr lang="en-US" sz="20000" dirty="0" smtClean="0">
                <a:solidFill>
                  <a:schemeClr val="tx1"/>
                </a:solidFill>
                <a:effectLst>
                  <a:outerShdw blurRad="38100" dist="38100" dir="2700000" algn="tl">
                    <a:srgbClr val="000000">
                      <a:alpha val="43137"/>
                    </a:srgbClr>
                  </a:outerShdw>
                </a:effectLst>
                <a:latin typeface="Arial Black" pitchFamily="34" charset="0"/>
              </a:rPr>
              <a:t>4</a:t>
            </a:r>
            <a:endParaRPr lang="en-US" sz="20000" dirty="0">
              <a:solidFill>
                <a:schemeClr val="tx1"/>
              </a:solidFill>
              <a:effectLst>
                <a:outerShdw blurRad="38100" dist="38100" dir="2700000" algn="tl">
                  <a:srgbClr val="000000">
                    <a:alpha val="43137"/>
                  </a:srgbClr>
                </a:outerShdw>
              </a:effectLst>
              <a:latin typeface="Arial Black" pitchFamily="34" charset="0"/>
            </a:endParaRPr>
          </a:p>
        </p:txBody>
      </p:sp>
      <p:pic>
        <p:nvPicPr>
          <p:cNvPr id="4" name="jewish song.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6"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波阿斯对路得 说：“女儿啊，听我说，不要往别人田里拾取麦穗，也不要离开这里，要常与我使女们在一处。 我的仆人在那块田收割，你就跟着他们去。我已经吩咐仆人不可欺负你；你若渴了，就可以到器皿那里喝仆人打来的水。”</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b="1" dirty="0" smtClean="0">
                <a:solidFill>
                  <a:schemeClr val="tx1"/>
                </a:solidFill>
                <a:effectLst>
                  <a:outerShdw blurRad="38100" dist="38100" dir="2700000" algn="tl">
                    <a:srgbClr val="000000">
                      <a:alpha val="43137"/>
                    </a:srgbClr>
                  </a:outerShdw>
                </a:effectLst>
                <a:latin typeface="Arial Narrow" pitchFamily="34" charset="0"/>
              </a:rPr>
              <a:t> </a:t>
            </a:r>
            <a:r>
              <a:rPr lang="en-US"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b="1" dirty="0" smtClean="0">
                <a:solidFill>
                  <a:schemeClr val="tx1"/>
                </a:solidFill>
                <a:effectLst>
                  <a:outerShdw blurRad="38100" dist="38100" dir="2700000" algn="tl">
                    <a:srgbClr val="000000">
                      <a:alpha val="43137"/>
                    </a:srgbClr>
                  </a:outerShdw>
                </a:effectLst>
                <a:latin typeface="Arial Narrow" pitchFamily="34" charset="0"/>
              </a:rPr>
              <a:t> So Boaz said to Ruth, “My daughter, listen to me. Don’t go and glean in another field and don’t go</a:t>
            </a:r>
          </a:p>
          <a:p>
            <a:pPr algn="ctr"/>
            <a:r>
              <a:rPr lang="en-US" b="1" dirty="0" smtClean="0">
                <a:solidFill>
                  <a:schemeClr val="tx1"/>
                </a:solidFill>
                <a:effectLst>
                  <a:outerShdw blurRad="38100" dist="38100" dir="2700000" algn="tl">
                    <a:srgbClr val="000000">
                      <a:alpha val="43137"/>
                    </a:srgbClr>
                  </a:outerShdw>
                </a:effectLst>
                <a:latin typeface="Arial Narrow" pitchFamily="34" charset="0"/>
              </a:rPr>
              <a:t> away from here. Stay here with the women who work for me. </a:t>
            </a:r>
            <a:r>
              <a:rPr lang="en-US" b="1" baseline="30000" dirty="0" smtClean="0">
                <a:solidFill>
                  <a:schemeClr val="tx1"/>
                </a:solidFill>
                <a:effectLst>
                  <a:outerShdw blurRad="38100" dist="38100" dir="2700000" algn="tl">
                    <a:srgbClr val="000000">
                      <a:alpha val="43137"/>
                    </a:srgbClr>
                  </a:outerShdw>
                </a:effectLst>
                <a:latin typeface="Arial Narrow" pitchFamily="34" charset="0"/>
              </a:rPr>
              <a:t>9</a:t>
            </a:r>
            <a:r>
              <a:rPr lang="en-US" b="1" dirty="0" smtClean="0">
                <a:solidFill>
                  <a:schemeClr val="tx1"/>
                </a:solidFill>
                <a:effectLst>
                  <a:outerShdw blurRad="38100" dist="38100" dir="2700000" algn="tl">
                    <a:srgbClr val="000000">
                      <a:alpha val="43137"/>
                    </a:srgbClr>
                  </a:outerShdw>
                </a:effectLst>
                <a:latin typeface="Arial Narrow" pitchFamily="34" charset="0"/>
              </a:rPr>
              <a:t> Watch the field where the men are harvesting, and follow along after the women. I have told the men not to lay a hand on you. </a:t>
            </a:r>
          </a:p>
          <a:p>
            <a:pPr algn="ctr"/>
            <a:r>
              <a:rPr lang="en-US" b="1" dirty="0" smtClean="0">
                <a:solidFill>
                  <a:schemeClr val="tx1"/>
                </a:solidFill>
                <a:effectLst>
                  <a:outerShdw blurRad="38100" dist="38100" dir="2700000" algn="tl">
                    <a:srgbClr val="000000">
                      <a:alpha val="43137"/>
                    </a:srgbClr>
                  </a:outerShdw>
                </a:effectLst>
                <a:latin typeface="Arial Narrow" pitchFamily="34" charset="0"/>
              </a:rPr>
              <a:t>And whenever you are thirsty, go and get a drink from the water jars the men have filled.” </a:t>
            </a:r>
            <a:endParaRPr lang="en-US"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路得 就俯伏在地叩拜，对他说：“我既是外邦人，怎么蒙你的恩，这样顾恤我呢</a:t>
            </a:r>
            <a:r>
              <a:rPr lang="en-US" altLang="zh-CN" dirty="0" smtClean="0">
                <a:solidFill>
                  <a:schemeClr val="bg1"/>
                </a:solidFill>
              </a:rPr>
              <a:t>﹖ </a:t>
            </a:r>
            <a:r>
              <a:rPr lang="zh-CN" altLang="en-US" dirty="0" smtClean="0">
                <a:solidFill>
                  <a:schemeClr val="bg1"/>
                </a:solidFill>
              </a:rPr>
              <a:t>”</a:t>
            </a:r>
            <a:r>
              <a:rPr lang="en-US" altLang="zh-CN" dirty="0" smtClean="0">
                <a:solidFill>
                  <a:schemeClr val="bg1"/>
                </a:solidFill>
              </a:rPr>
              <a:t> </a:t>
            </a:r>
            <a:r>
              <a:rPr lang="zh-CN" altLang="en-US" dirty="0" smtClean="0">
                <a:solidFill>
                  <a:schemeClr val="bg1"/>
                </a:solidFill>
              </a:rPr>
              <a:t>波阿斯回答说：“自从你丈夫死后，凡你向婆婆所行的，并你离开父母和本地，       到素不认识的民中，这些事人全都告诉我了。”</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10</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this, she bowed down with her face to the ground. She asked him, “Why have I found such favor</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in your eyes that you notice me—a foreigner?”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11</a:t>
            </a:r>
            <a:r>
              <a:rPr lang="en-US" sz="2400" b="1" dirty="0" smtClean="0">
                <a:solidFill>
                  <a:schemeClr val="tx1"/>
                </a:solidFill>
                <a:effectLst>
                  <a:outerShdw blurRad="38100" dist="38100" dir="2700000" algn="tl">
                    <a:srgbClr val="000000">
                      <a:alpha val="43137"/>
                    </a:srgbClr>
                  </a:outerShdw>
                </a:effectLst>
                <a:latin typeface="Arial Narrow" pitchFamily="34" charset="0"/>
              </a:rPr>
              <a:t> Boaz replied, “I’ve been told all about what you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have done for your mother-in-law since the death of your husband—how you left your father and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mother and your homeland and came to live with a people you did not know before.</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愿耶和华照你所行的赏赐你。     你来投靠耶和华─以色列神的翅膀下</a:t>
            </a:r>
            <a:r>
              <a:rPr lang="en-US" altLang="zh-CN" dirty="0" smtClean="0">
                <a:solidFill>
                  <a:schemeClr val="bg1"/>
                </a:solidFill>
              </a:rPr>
              <a:t>, </a:t>
            </a:r>
            <a:r>
              <a:rPr lang="zh-CN" altLang="en-US" dirty="0" smtClean="0">
                <a:solidFill>
                  <a:schemeClr val="bg1"/>
                </a:solidFill>
              </a:rPr>
              <a:t>愿你满得 他的赏赐。</a:t>
            </a:r>
            <a:r>
              <a:rPr lang="en-US" altLang="zh-CN" dirty="0" smtClean="0">
                <a:solidFill>
                  <a:schemeClr val="bg1"/>
                </a:solidFill>
              </a:rPr>
              <a:t> </a:t>
            </a:r>
            <a:r>
              <a:rPr lang="zh-CN" altLang="en-US" dirty="0" smtClean="0">
                <a:solidFill>
                  <a:schemeClr val="bg1"/>
                </a:solidFill>
              </a:rPr>
              <a:t>路得 说：“我主啊，愿在你眼前蒙恩。      我虽然不及你的一个使女，            你还用慈爱的话安慰我的心。”</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12</a:t>
            </a:r>
            <a:r>
              <a:rPr lang="en-US" sz="2400" b="1" dirty="0" smtClean="0">
                <a:solidFill>
                  <a:schemeClr val="tx1"/>
                </a:solidFill>
                <a:effectLst>
                  <a:outerShdw blurRad="38100" dist="38100" dir="2700000" algn="tl">
                    <a:srgbClr val="000000">
                      <a:alpha val="43137"/>
                    </a:srgbClr>
                  </a:outerShdw>
                </a:effectLst>
                <a:latin typeface="Arial Narrow" pitchFamily="34" charset="0"/>
              </a:rPr>
              <a:t> May the LORD repay you for what you have done. May you be richly rewarded by the LORD,      the God of Israel, under whose wings you have come to take refuge.”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400" b="1" dirty="0" smtClean="0">
                <a:solidFill>
                  <a:schemeClr val="tx1"/>
                </a:solidFill>
                <a:effectLst>
                  <a:outerShdw blurRad="38100" dist="38100" dir="2700000" algn="tl">
                    <a:srgbClr val="000000">
                      <a:alpha val="43137"/>
                    </a:srgbClr>
                  </a:outerShdw>
                </a:effectLst>
                <a:latin typeface="Arial Narrow" pitchFamily="34" charset="0"/>
              </a:rPr>
              <a:t> “May I continue to</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find favor in your eyes, my lord,” she said. “You have put me at ease by speaking kindly</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to your servant—though I do not have the standing of one of your servants.”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normAutofit/>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到了吃饭的时候，波阿斯对路得 说</a:t>
            </a:r>
            <a:r>
              <a:rPr lang="en-US" altLang="zh-CN" dirty="0" smtClean="0">
                <a:solidFill>
                  <a:schemeClr val="bg1"/>
                </a:solidFill>
              </a:rPr>
              <a:t>: </a:t>
            </a:r>
            <a:r>
              <a:rPr lang="zh-CN" altLang="en-US" dirty="0" smtClean="0">
                <a:solidFill>
                  <a:schemeClr val="bg1"/>
                </a:solidFill>
              </a:rPr>
              <a:t>“你到这里来吃饼，将饼蘸在醋里。”路得 就在收割的人旁边坐下；他们把烘了的穗子递给她。她吃饱了，还有余剩的。</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14</a:t>
            </a:r>
            <a:r>
              <a:rPr lang="en-US" sz="2400" b="1" dirty="0" smtClean="0">
                <a:solidFill>
                  <a:schemeClr val="tx1"/>
                </a:solidFill>
                <a:effectLst>
                  <a:outerShdw blurRad="38100" dist="38100" dir="2700000" algn="tl">
                    <a:srgbClr val="000000">
                      <a:alpha val="43137"/>
                    </a:srgbClr>
                  </a:outerShdw>
                </a:effectLst>
                <a:latin typeface="Arial Narrow" pitchFamily="34" charset="0"/>
              </a:rPr>
              <a:t> At mealtime Boaz said to her, “Come over here. Have some bread and dip it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in the wine vinegar.”  When she sat down with the harvesters, he offered her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some roasted grain. She ate all she wanted and had some left over.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她起来又拾取麦穗，波阿斯吩咐仆人说</a:t>
            </a:r>
            <a:r>
              <a:rPr lang="en-US" altLang="zh-CN" dirty="0" smtClean="0">
                <a:solidFill>
                  <a:schemeClr val="bg1"/>
                </a:solidFill>
              </a:rPr>
              <a:t>:</a:t>
            </a:r>
            <a:r>
              <a:rPr lang="zh-CN" altLang="en-US" dirty="0" smtClean="0">
                <a:solidFill>
                  <a:schemeClr val="bg1"/>
                </a:solidFill>
              </a:rPr>
              <a:t>“她就是在捆中拾取麦穗</a:t>
            </a:r>
            <a:r>
              <a:rPr lang="en-US" altLang="zh-CN" dirty="0" smtClean="0">
                <a:solidFill>
                  <a:schemeClr val="bg1"/>
                </a:solidFill>
              </a:rPr>
              <a:t>,</a:t>
            </a:r>
            <a:r>
              <a:rPr lang="zh-CN" altLang="en-US" dirty="0" smtClean="0">
                <a:solidFill>
                  <a:schemeClr val="bg1"/>
                </a:solidFill>
              </a:rPr>
              <a:t>也可以容她</a:t>
            </a:r>
            <a:r>
              <a:rPr lang="en-US" altLang="zh-CN" dirty="0" smtClean="0">
                <a:solidFill>
                  <a:schemeClr val="bg1"/>
                </a:solidFill>
              </a:rPr>
              <a:t>,</a:t>
            </a:r>
            <a:r>
              <a:rPr lang="zh-CN" altLang="en-US" dirty="0" smtClean="0">
                <a:solidFill>
                  <a:schemeClr val="bg1"/>
                </a:solidFill>
              </a:rPr>
              <a:t>不可羞辱她</a:t>
            </a:r>
            <a:r>
              <a:rPr lang="en-US" altLang="zh-CN" dirty="0" smtClean="0">
                <a:solidFill>
                  <a:schemeClr val="bg1"/>
                </a:solidFill>
              </a:rPr>
              <a:t>;</a:t>
            </a:r>
            <a:r>
              <a:rPr lang="zh-CN" altLang="en-US" dirty="0" smtClean="0">
                <a:solidFill>
                  <a:schemeClr val="bg1"/>
                </a:solidFill>
              </a:rPr>
              <a:t>并要从捆里抽出些来</a:t>
            </a:r>
            <a:r>
              <a:rPr lang="en-US" altLang="zh-CN" dirty="0" smtClean="0">
                <a:solidFill>
                  <a:schemeClr val="bg1"/>
                </a:solidFill>
              </a:rPr>
              <a:t>,</a:t>
            </a:r>
            <a:r>
              <a:rPr lang="zh-CN" altLang="en-US" dirty="0" smtClean="0">
                <a:solidFill>
                  <a:schemeClr val="bg1"/>
                </a:solidFill>
              </a:rPr>
              <a:t>留在地下任她拾取，不可叱吓她。”</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15</a:t>
            </a:r>
            <a:r>
              <a:rPr lang="en-US" sz="2400" b="1" dirty="0" smtClean="0">
                <a:solidFill>
                  <a:schemeClr val="tx1"/>
                </a:solidFill>
                <a:effectLst>
                  <a:outerShdw blurRad="38100" dist="38100" dir="2700000" algn="tl">
                    <a:srgbClr val="000000">
                      <a:alpha val="43137"/>
                    </a:srgbClr>
                  </a:outerShdw>
                </a:effectLst>
                <a:latin typeface="Arial Narrow" pitchFamily="34" charset="0"/>
              </a:rPr>
              <a:t> As she got up to glean, Boaz gave orders to his men, “Let her gather among</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the sheaves and don’t reprimand her.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16</a:t>
            </a:r>
            <a:r>
              <a:rPr lang="en-US" sz="2400" b="1" dirty="0" smtClean="0">
                <a:solidFill>
                  <a:schemeClr val="tx1"/>
                </a:solidFill>
                <a:effectLst>
                  <a:outerShdw blurRad="38100" dist="38100" dir="2700000" algn="tl">
                    <a:srgbClr val="000000">
                      <a:alpha val="43137"/>
                    </a:srgbClr>
                  </a:outerShdw>
                </a:effectLst>
                <a:latin typeface="Arial Narrow" pitchFamily="34" charset="0"/>
              </a:rPr>
              <a:t> Even pull out some stalks for her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from the bundles and leave them for her to pick up, and don’t rebuke her.”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这样，路得 在田间拾取麦穗，     直到晚上，将所拾取的打了，       约有一伊法大麦。 她就把所         拾取的带进城去给婆婆看，            又把她吃饱了所剩的给了婆婆。</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17</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Ruth gleaned in the field until evening. Then she threshed the barley she</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 had gathered, and it amounted to about an ephah.</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18</a:t>
            </a:r>
            <a:r>
              <a:rPr lang="en-US" sz="2400" b="1" dirty="0" smtClean="0">
                <a:solidFill>
                  <a:schemeClr val="tx1"/>
                </a:solidFill>
                <a:effectLst>
                  <a:outerShdw blurRad="38100" dist="38100" dir="2700000" algn="tl">
                    <a:srgbClr val="000000">
                      <a:alpha val="43137"/>
                    </a:srgbClr>
                  </a:outerShdw>
                </a:effectLst>
                <a:latin typeface="Arial Narrow" pitchFamily="34" charset="0"/>
              </a:rPr>
              <a:t> She carried it back to town,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and her mother-in-law saw how much she had gathered. Ruth also brought </a:t>
            </a:r>
          </a:p>
          <a:p>
            <a:pPr lvl="0" algn="ctr">
              <a:spcBef>
                <a:spcPct val="0"/>
              </a:spcBef>
            </a:pPr>
            <a:r>
              <a:rPr lang="en-US" sz="2400" b="1" dirty="0" smtClean="0">
                <a:solidFill>
                  <a:schemeClr val="tx1"/>
                </a:solidFill>
                <a:effectLst>
                  <a:outerShdw blurRad="38100" dist="38100" dir="2700000" algn="tl">
                    <a:srgbClr val="000000">
                      <a:alpha val="43137"/>
                    </a:srgbClr>
                  </a:outerShdw>
                </a:effectLst>
                <a:latin typeface="Arial Narrow" pitchFamily="34" charset="0"/>
              </a:rPr>
              <a:t>out and gave her what she had left over after she had eaten enough.</a:t>
            </a:r>
            <a:endParaRPr kumimoji="0" lang="en-US"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Narrow" pitchFamily="34"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婆婆问她说：“你今日在哪里拾取麦穗，在哪里作工呢</a:t>
            </a:r>
            <a:r>
              <a:rPr lang="en-US" altLang="zh-CN" dirty="0" smtClean="0">
                <a:solidFill>
                  <a:schemeClr val="bg1"/>
                </a:solidFill>
              </a:rPr>
              <a:t>﹖</a:t>
            </a:r>
            <a:r>
              <a:rPr lang="zh-CN" altLang="en-US" dirty="0" smtClean="0">
                <a:solidFill>
                  <a:schemeClr val="bg1"/>
                </a:solidFill>
              </a:rPr>
              <a:t>愿那顾恤你的得 福。”路得 就告诉婆婆说：“我今日在一个名叫波阿斯的人那里作工。”</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19</a:t>
            </a:r>
            <a:r>
              <a:rPr lang="en-US" sz="2400" b="1" dirty="0" smtClean="0">
                <a:solidFill>
                  <a:schemeClr val="tx1"/>
                </a:solidFill>
                <a:effectLst>
                  <a:outerShdw blurRad="38100" dist="38100" dir="2700000" algn="tl">
                    <a:srgbClr val="000000">
                      <a:alpha val="43137"/>
                    </a:srgbClr>
                  </a:outerShdw>
                </a:effectLst>
                <a:latin typeface="Arial Narrow" pitchFamily="34" charset="0"/>
              </a:rPr>
              <a:t> Her mother-in-law asked her, “Where did you glean today? Where did you work? Blessed be the man who took notice of you!”   Then Ruth told her mother-in-law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about the one at whose place she had been working.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“The name of the man I worked with today is Boaz,” she said.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拿俄米对儿妇说：“愿那人蒙耶和华赐福，因为他不断地恩待活人死人。”拿俄米又说：“那是我们本族的人，是一个至近的亲属。” 摩押女子路得 说：“他对我说：你要紧随我的仆人拾取麦穗，      直等他们收完了我的庄稼。”</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20</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LORD bless him!” Naomi said to her daughter-in-law. “He has not stopped showing his kindness to the living and the dead.” She added, “That man is our close relative; he is one of our guardian-redeemers.</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 21</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Then Ruth the Moabite said,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“He even said to me, ‘Stay with my workers until they finish harvesting all my grain.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拿俄米对儿妇路得 说：“女儿啊，你跟着他的使女出去，不叫人遇见你在别人田间，这才为好。”</a:t>
            </a:r>
            <a:r>
              <a:rPr lang="en-US" altLang="zh-CN" dirty="0" smtClean="0">
                <a:solidFill>
                  <a:schemeClr val="bg1"/>
                </a:solidFill>
              </a:rPr>
              <a:t>       </a:t>
            </a:r>
            <a:r>
              <a:rPr lang="zh-CN" altLang="en-US" dirty="0" smtClean="0">
                <a:solidFill>
                  <a:schemeClr val="bg1"/>
                </a:solidFill>
              </a:rPr>
              <a:t>于是路得 与波阿斯的使女常在一处  拾取麦穗，直到收完了大麦和小麦。路得仍与婆婆同住。</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22</a:t>
            </a:r>
            <a:r>
              <a:rPr lang="en-US" sz="2400" b="1" dirty="0" smtClean="0">
                <a:solidFill>
                  <a:schemeClr val="tx1"/>
                </a:solidFill>
                <a:effectLst>
                  <a:outerShdw blurRad="38100" dist="38100" dir="2700000" algn="tl">
                    <a:srgbClr val="000000">
                      <a:alpha val="43137"/>
                    </a:srgbClr>
                  </a:outerShdw>
                </a:effectLst>
                <a:latin typeface="Arial Narrow" pitchFamily="34" charset="0"/>
              </a:rPr>
              <a:t> Naomi said to Ruth her daughter-in-law, “It will be good for you, my daughter, to go with the women who work for him, because in someone else’s field you might be harmed.”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23</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Ruth stayed close to the women of Boaz to glean until the barley and wheat harvests were finished. And she lived with her mother-in-law.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030.gif"/>
          <p:cNvPicPr>
            <a:picLocks noChangeAspect="1"/>
          </p:cNvPicPr>
          <p:nvPr/>
        </p:nvPicPr>
        <p:blipFill>
          <a:blip r:embed="rId8" cstate="print"/>
          <a:stretch>
            <a:fillRect/>
          </a:stretch>
        </p:blipFill>
        <p:spPr>
          <a:xfrm>
            <a:off x="457200" y="2895600"/>
            <a:ext cx="990600" cy="866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tZionSunrise.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0" y="4191000"/>
            <a:ext cx="9144000" cy="240065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路得记</a:t>
            </a:r>
            <a:r>
              <a:rPr lang="en-US" altLang="zh-CN" sz="1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15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TextBox 8"/>
          <p:cNvSpPr txBox="1"/>
          <p:nvPr/>
        </p:nvSpPr>
        <p:spPr>
          <a:xfrm>
            <a:off x="0" y="0"/>
            <a:ext cx="9144000" cy="1569660"/>
          </a:xfrm>
          <a:prstGeom prst="rect">
            <a:avLst/>
          </a:prstGeom>
          <a:noFill/>
        </p:spPr>
        <p:txBody>
          <a:bodyPr wrap="square" rtlCol="0">
            <a:spAutoFit/>
          </a:bodyPr>
          <a:lstStyle/>
          <a:p>
            <a:pPr algn="ctr"/>
            <a:r>
              <a:rPr lang="zh-CN" alt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神看不见的手</a:t>
            </a:r>
            <a:endParaRPr lang="en-US"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0" y="6400800"/>
            <a:ext cx="91440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descr="3971.jpg"/>
          <p:cNvPicPr>
            <a:picLocks noChangeAspect="1"/>
          </p:cNvPicPr>
          <p:nvPr/>
        </p:nvPicPr>
        <p:blipFill>
          <a:blip r:embed="rId3" cstate="print"/>
          <a:stretch>
            <a:fillRect/>
          </a:stretch>
        </p:blipFill>
        <p:spPr>
          <a:xfrm>
            <a:off x="3505200" y="1600200"/>
            <a:ext cx="1981200" cy="2550901"/>
          </a:xfrm>
          <a:prstGeom prst="ellipse">
            <a:avLst/>
          </a:prstGeom>
          <a:ln w="63500" cap="rnd">
            <a:solidFill>
              <a:schemeClr val="accent6">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iencephoto.com/image/75722/large/C0011285-Field_of_barley-SPL.jpg"/>
          <p:cNvPicPr>
            <a:picLocks noChangeAspect="1" noChangeArrowheads="1"/>
          </p:cNvPicPr>
          <p:nvPr/>
        </p:nvPicPr>
        <p:blipFill>
          <a:blip r:embed="rId2" cstate="print"/>
          <a:srcRect/>
          <a:stretch>
            <a:fillRect/>
          </a:stretch>
        </p:blipFill>
        <p:spPr bwMode="auto">
          <a:xfrm>
            <a:off x="5060831" y="762000"/>
            <a:ext cx="4083169"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0" y="0"/>
            <a:ext cx="91440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6000" b="1" dirty="0" smtClean="0">
                <a:solidFill>
                  <a:schemeClr val="tx2">
                    <a:lumMod val="75000"/>
                  </a:schemeClr>
                </a:solidFill>
                <a:effectLst>
                  <a:outerShdw blurRad="38100" dist="38100" dir="2700000" algn="tl">
                    <a:srgbClr val="000000">
                      <a:alpha val="43137"/>
                    </a:srgbClr>
                  </a:outerShdw>
                </a:effectLst>
              </a:rPr>
              <a:t>收割大麦</a:t>
            </a:r>
            <a:r>
              <a:rPr lang="en-US" altLang="zh-CN" sz="6000" b="1" dirty="0" smtClean="0">
                <a:solidFill>
                  <a:schemeClr val="tx2">
                    <a:lumMod val="75000"/>
                  </a:schemeClr>
                </a:solidFill>
                <a:effectLst>
                  <a:outerShdw blurRad="38100" dist="38100" dir="2700000" algn="tl">
                    <a:srgbClr val="000000">
                      <a:alpha val="43137"/>
                    </a:srgbClr>
                  </a:outerShdw>
                </a:effectLst>
              </a:rPr>
              <a:t> </a:t>
            </a:r>
            <a:r>
              <a:rPr lang="en-US" sz="2800" b="1" dirty="0" smtClean="0">
                <a:solidFill>
                  <a:schemeClr val="tx2">
                    <a:lumMod val="75000"/>
                  </a:schemeClr>
                </a:solidFill>
                <a:effectLst>
                  <a:outerShdw blurRad="38100" dist="38100" dir="2700000" algn="tl">
                    <a:srgbClr val="000000">
                      <a:alpha val="43137"/>
                    </a:srgbClr>
                  </a:outerShdw>
                </a:effectLst>
              </a:rPr>
              <a:t>(Harvesting the Barley)</a:t>
            </a:r>
            <a:endParaRPr lang="en-US" sz="2800" b="1" dirty="0">
              <a:solidFill>
                <a:schemeClr val="tx2">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0" y="762000"/>
            <a:ext cx="4800600" cy="6463308"/>
          </a:xfrm>
          <a:prstGeom prst="rect">
            <a:avLst/>
          </a:prstGeom>
          <a:noFill/>
        </p:spPr>
        <p:txBody>
          <a:bodyPr wrap="square" rtlCol="0">
            <a:spAutoFit/>
          </a:bodyPr>
          <a:lstStyle/>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工头选择当天在哪块地收割</a:t>
            </a:r>
            <a:endParaRPr lang="en-US" sz="2400" b="1" dirty="0" smtClean="0">
              <a:effectLst>
                <a:outerShdw blurRad="38100" dist="38100" dir="2700000" algn="tl">
                  <a:srgbClr val="000000">
                    <a:alpha val="43137"/>
                  </a:srgbClr>
                </a:outerShdw>
              </a:effectLst>
            </a:endParaRPr>
          </a:p>
          <a:p>
            <a:pPr lvl="1">
              <a:buFont typeface="Arial" charset="0"/>
              <a:buChar char="•"/>
            </a:pPr>
            <a:r>
              <a:rPr lang="en-US" b="1" dirty="0" smtClean="0">
                <a:effectLst>
                  <a:outerShdw blurRad="38100" dist="38100" dir="2700000" algn="tl">
                    <a:srgbClr val="000000">
                      <a:alpha val="43137"/>
                    </a:srgbClr>
                  </a:outerShdw>
                </a:effectLst>
              </a:rPr>
              <a:t>The foreman chooses the field for the day </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收割工割下大麦</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b="1" dirty="0" smtClean="0">
                <a:effectLst>
                  <a:outerShdw blurRad="38100" dist="38100" dir="2700000" algn="tl">
                    <a:srgbClr val="000000">
                      <a:alpha val="43137"/>
                    </a:srgbClr>
                  </a:outerShdw>
                </a:effectLst>
              </a:rPr>
              <a:t>The harvesters cut the barley</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妇女将割下的大麦打捆</a:t>
            </a:r>
            <a:endParaRPr lang="en-US" sz="2400" b="1" dirty="0" smtClean="0">
              <a:effectLst>
                <a:outerShdw blurRad="38100" dist="38100" dir="2700000" algn="tl">
                  <a:srgbClr val="000000">
                    <a:alpha val="43137"/>
                  </a:srgbClr>
                </a:outerShdw>
              </a:effectLst>
            </a:endParaRPr>
          </a:p>
          <a:p>
            <a:pPr lvl="1">
              <a:buFont typeface="Arial" charset="0"/>
              <a:buChar char="•"/>
            </a:pPr>
            <a:r>
              <a:rPr lang="en-US" b="1" dirty="0" smtClean="0">
                <a:effectLst>
                  <a:outerShdw blurRad="38100" dist="38100" dir="2700000" algn="tl">
                    <a:srgbClr val="000000">
                      <a:alpha val="43137"/>
                    </a:srgbClr>
                  </a:outerShdw>
                </a:effectLst>
              </a:rPr>
              <a:t>The women gather the barley into bundles</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外邦人和乞丐拾起剩余的麦穗</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b="1" dirty="0" smtClean="0">
                <a:effectLst>
                  <a:outerShdw blurRad="38100" dist="38100" dir="2700000" algn="tl">
                    <a:srgbClr val="000000">
                      <a:alpha val="43137"/>
                    </a:srgbClr>
                  </a:outerShdw>
                </a:effectLst>
              </a:rPr>
              <a:t>The foreigners and beggars pick up extra</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大麦干</a:t>
            </a:r>
            <a:r>
              <a:rPr lang="zh-CN" altLang="en-US" sz="3200" b="1" dirty="0" smtClean="0">
                <a:solidFill>
                  <a:srgbClr val="C00000"/>
                </a:solidFill>
                <a:effectLst>
                  <a:outerShdw blurRad="38100" dist="38100" dir="2700000" algn="tl">
                    <a:srgbClr val="000000">
                      <a:alpha val="43137"/>
                    </a:srgbClr>
                  </a:outerShdw>
                </a:effectLst>
              </a:rPr>
              <a:t>后放</a:t>
            </a:r>
            <a:r>
              <a:rPr lang="zh-CN" altLang="en-US" sz="3200" b="1" dirty="0" smtClean="0">
                <a:solidFill>
                  <a:srgbClr val="C00000"/>
                </a:solidFill>
                <a:effectLst>
                  <a:outerShdw blurRad="38100" dist="38100" dir="2700000" algn="tl">
                    <a:srgbClr val="000000">
                      <a:alpha val="43137"/>
                    </a:srgbClr>
                  </a:outerShdw>
                </a:effectLst>
              </a:rPr>
              <a:t>进仓里。</a:t>
            </a:r>
            <a:endParaRPr lang="en-US" sz="2400" b="1" dirty="0" smtClean="0">
              <a:effectLst>
                <a:outerShdw blurRad="38100" dist="38100" dir="2700000" algn="tl">
                  <a:srgbClr val="000000">
                    <a:alpha val="43137"/>
                  </a:srgbClr>
                </a:outerShdw>
              </a:effectLst>
            </a:endParaRPr>
          </a:p>
          <a:p>
            <a:pPr lvl="1">
              <a:buFont typeface="Arial" charset="0"/>
              <a:buChar char="•"/>
            </a:pPr>
            <a:r>
              <a:rPr lang="en-US" b="1" dirty="0" smtClean="0">
                <a:effectLst>
                  <a:outerShdw blurRad="38100" dist="38100" dir="2700000" algn="tl">
                    <a:srgbClr val="000000">
                      <a:alpha val="43137"/>
                    </a:srgbClr>
                  </a:outerShdw>
                </a:effectLst>
              </a:rPr>
              <a:t>The barley is dried and put in a barn</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让谷粒与谷壳分离</a:t>
            </a:r>
            <a:endParaRPr lang="en-US" sz="3200" b="1" dirty="0" smtClean="0">
              <a:solidFill>
                <a:srgbClr val="C00000"/>
              </a:solidFill>
              <a:effectLst>
                <a:outerShdw blurRad="38100" dist="38100" dir="2700000" algn="tl">
                  <a:srgbClr val="000000">
                    <a:alpha val="43137"/>
                  </a:srgbClr>
                </a:outerShdw>
              </a:effectLst>
            </a:endParaRPr>
          </a:p>
          <a:p>
            <a:pPr lvl="1">
              <a:buFont typeface="Arial" charset="0"/>
              <a:buChar char="•"/>
            </a:pPr>
            <a:r>
              <a:rPr lang="en-US" b="1" dirty="0" smtClean="0">
                <a:effectLst>
                  <a:outerShdw blurRad="38100" dist="38100" dir="2700000" algn="tl">
                    <a:srgbClr val="000000">
                      <a:alpha val="43137"/>
                    </a:srgbClr>
                  </a:outerShdw>
                </a:effectLst>
              </a:rPr>
              <a:t>The grain is separated from the chaff</a:t>
            </a:r>
          </a:p>
          <a:p>
            <a:pPr>
              <a:buFont typeface="Arial" charset="0"/>
              <a:buChar char="•"/>
            </a:pPr>
            <a:r>
              <a:rPr lang="zh-CN" altLang="en-US" sz="3200" b="1" dirty="0" smtClean="0">
                <a:solidFill>
                  <a:srgbClr val="C00000"/>
                </a:solidFill>
                <a:effectLst>
                  <a:outerShdw blurRad="38100" dist="38100" dir="2700000" algn="tl">
                    <a:srgbClr val="000000">
                      <a:alpha val="43137"/>
                    </a:srgbClr>
                  </a:outerShdw>
                </a:effectLst>
              </a:rPr>
              <a:t>大麦便装袋出售</a:t>
            </a:r>
            <a:endParaRPr lang="en-US" sz="2400" b="1" dirty="0" smtClean="0">
              <a:effectLst>
                <a:outerShdw blurRad="38100" dist="38100" dir="2700000" algn="tl">
                  <a:srgbClr val="000000">
                    <a:alpha val="43137"/>
                  </a:srgbClr>
                </a:outerShdw>
              </a:effectLst>
            </a:endParaRPr>
          </a:p>
          <a:p>
            <a:pPr lvl="1">
              <a:buFont typeface="Arial" charset="0"/>
              <a:buChar char="•"/>
            </a:pPr>
            <a:r>
              <a:rPr lang="en-US" b="1" dirty="0" smtClean="0">
                <a:effectLst>
                  <a:outerShdw blurRad="38100" dist="38100" dir="2700000" algn="tl">
                    <a:srgbClr val="000000">
                      <a:alpha val="43137"/>
                    </a:srgbClr>
                  </a:outerShdw>
                </a:effectLst>
              </a:rPr>
              <a:t>The barley is bagged up and sold</a:t>
            </a:r>
          </a:p>
        </p:txBody>
      </p:sp>
      <p:sp>
        <p:nvSpPr>
          <p:cNvPr id="1034" name="AutoShape 10" descr="http://summertimegrowth.files.wordpress.com/2010/07/cimg0168-e1279727923283.jpg?w=225&amp;h=300"/>
          <p:cNvSpPr>
            <a:spLocks noChangeAspect="1" noChangeArrowheads="1"/>
          </p:cNvSpPr>
          <p:nvPr/>
        </p:nvSpPr>
        <p:spPr bwMode="auto">
          <a:xfrm>
            <a:off x="155575" y="-1371600"/>
            <a:ext cx="2143125"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6" name="Picture 12" descr="http://chestofbooks.com/reference/Wonder-Book-Of-Knowledge/images/The-Cradle-was-Developed-in-America-between-1776-and-1800-an.jpg"/>
          <p:cNvPicPr>
            <a:picLocks noChangeAspect="1" noChangeArrowheads="1"/>
          </p:cNvPicPr>
          <p:nvPr/>
        </p:nvPicPr>
        <p:blipFill>
          <a:blip r:embed="rId3" cstate="print"/>
          <a:srcRect/>
          <a:stretch>
            <a:fillRect/>
          </a:stretch>
        </p:blipFill>
        <p:spPr bwMode="auto">
          <a:xfrm>
            <a:off x="5105400" y="1676400"/>
            <a:ext cx="2209800" cy="1325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38" name="AutoShape 14" descr="http://abigailabanilla.com/wp-content/uploads/2010/08/Ruth.jpeg"/>
          <p:cNvSpPr>
            <a:spLocks noChangeAspect="1" noChangeArrowheads="1"/>
          </p:cNvSpPr>
          <p:nvPr/>
        </p:nvSpPr>
        <p:spPr bwMode="auto">
          <a:xfrm>
            <a:off x="155575" y="-1973263"/>
            <a:ext cx="3048000" cy="4124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0" name="Picture 16" descr="http://abigailabanilla.com/wp-content/uploads/2010/08/Ruth.jpeg"/>
          <p:cNvPicPr>
            <a:picLocks noChangeAspect="1" noChangeArrowheads="1"/>
          </p:cNvPicPr>
          <p:nvPr/>
        </p:nvPicPr>
        <p:blipFill>
          <a:blip r:embed="rId4" cstate="print"/>
          <a:srcRect/>
          <a:stretch>
            <a:fillRect/>
          </a:stretch>
        </p:blipFill>
        <p:spPr bwMode="auto">
          <a:xfrm>
            <a:off x="5105400" y="2362200"/>
            <a:ext cx="1143000" cy="1546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Ruth, Naomi and Obed, Thomas Matthews Rooke, Bible Art Gallery: paintings from the Old and New Testaments"/>
          <p:cNvPicPr>
            <a:picLocks noChangeAspect="1" noChangeArrowheads="1"/>
          </p:cNvPicPr>
          <p:nvPr/>
        </p:nvPicPr>
        <p:blipFill>
          <a:blip r:embed="rId5" cstate="print"/>
          <a:srcRect/>
          <a:stretch>
            <a:fillRect/>
          </a:stretch>
        </p:blipFill>
        <p:spPr bwMode="auto">
          <a:xfrm>
            <a:off x="5943600" y="2819400"/>
            <a:ext cx="11073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4" name="Picture 20" descr="http://www.shakespeare-navigators.com/sonnets/sheaves_of_wheat.jpg"/>
          <p:cNvPicPr>
            <a:picLocks noChangeAspect="1" noChangeArrowheads="1"/>
          </p:cNvPicPr>
          <p:nvPr/>
        </p:nvPicPr>
        <p:blipFill>
          <a:blip r:embed="rId6" cstate="print"/>
          <a:srcRect/>
          <a:stretch>
            <a:fillRect/>
          </a:stretch>
        </p:blipFill>
        <p:spPr bwMode="auto">
          <a:xfrm>
            <a:off x="6629400" y="3505200"/>
            <a:ext cx="1219200" cy="1633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6" name="Picture 22" descr="http://www.incrediblemiracles.com/_IMAGES/chaff.jpg"/>
          <p:cNvPicPr>
            <a:picLocks noChangeAspect="1" noChangeArrowheads="1"/>
          </p:cNvPicPr>
          <p:nvPr/>
        </p:nvPicPr>
        <p:blipFill>
          <a:blip r:embed="rId7" cstate="print"/>
          <a:srcRect/>
          <a:stretch>
            <a:fillRect/>
          </a:stretch>
        </p:blipFill>
        <p:spPr bwMode="auto">
          <a:xfrm>
            <a:off x="7239000" y="4191000"/>
            <a:ext cx="1071546" cy="1504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0" name="Picture 26" descr="http://us.123rf.com/400wm/400/400/averole/averole0911/averole091100025/5851319-burlap-sack-with-pearl-barley-spilling-out-over-a-white-background.jpg"/>
          <p:cNvPicPr>
            <a:picLocks noChangeAspect="1" noChangeArrowheads="1"/>
          </p:cNvPicPr>
          <p:nvPr/>
        </p:nvPicPr>
        <p:blipFill>
          <a:blip r:embed="rId8" cstate="print"/>
          <a:srcRect/>
          <a:stretch>
            <a:fillRect/>
          </a:stretch>
        </p:blipFill>
        <p:spPr bwMode="auto">
          <a:xfrm>
            <a:off x="7772400" y="4953000"/>
            <a:ext cx="1072134"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36"/>
                                        </p:tgtEl>
                                        <p:attrNameLst>
                                          <p:attrName>style.visibility</p:attrName>
                                        </p:attrNameLst>
                                      </p:cBhvr>
                                      <p:to>
                                        <p:strVal val="visible"/>
                                      </p:to>
                                    </p:set>
                                    <p:anim calcmode="lin" valueType="num">
                                      <p:cBhvr additive="base">
                                        <p:cTn id="27" dur="500" fill="hold"/>
                                        <p:tgtEl>
                                          <p:spTgt spid="1036"/>
                                        </p:tgtEl>
                                        <p:attrNameLst>
                                          <p:attrName>ppt_x</p:attrName>
                                        </p:attrNameLst>
                                      </p:cBhvr>
                                      <p:tavLst>
                                        <p:tav tm="0">
                                          <p:val>
                                            <p:strVal val="#ppt_x"/>
                                          </p:val>
                                        </p:tav>
                                        <p:tav tm="100000">
                                          <p:val>
                                            <p:strVal val="#ppt_x"/>
                                          </p:val>
                                        </p:tav>
                                      </p:tavLst>
                                    </p:anim>
                                    <p:anim calcmode="lin" valueType="num">
                                      <p:cBhvr additive="base">
                                        <p:cTn id="28" dur="500" fill="hold"/>
                                        <p:tgtEl>
                                          <p:spTgt spid="1036"/>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 calcmode="lin" valueType="num">
                                      <p:cBhvr additive="base">
                                        <p:cTn id="51"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anim calcmode="lin" valueType="num">
                                      <p:cBhvr additive="base">
                                        <p:cTn id="55" dur="500" fill="hold"/>
                                        <p:tgtEl>
                                          <p:spTgt spid="6">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anim calcmode="lin" valueType="num">
                                      <p:cBhvr additive="base">
                                        <p:cTn id="59" dur="500" fill="hold"/>
                                        <p:tgtEl>
                                          <p:spTgt spid="6">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6">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6">
                                            <p:txEl>
                                              <p:pRg st="13" end="13"/>
                                            </p:txEl>
                                          </p:spTgt>
                                        </p:tgtEl>
                                        <p:attrNameLst>
                                          <p:attrName>style.visibility</p:attrName>
                                        </p:attrNameLst>
                                      </p:cBhvr>
                                      <p:to>
                                        <p:strVal val="visible"/>
                                      </p:to>
                                    </p:set>
                                    <p:anim calcmode="lin" valueType="num">
                                      <p:cBhvr additive="base">
                                        <p:cTn id="63" dur="500" fill="hold"/>
                                        <p:tgtEl>
                                          <p:spTgt spid="6">
                                            <p:txEl>
                                              <p:pRg st="13" end="1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6">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AutoShape 10" descr="http://summertimegrowth.files.wordpress.com/2010/07/cimg0168-e1279727923283.jpg?w=225&amp;h=300"/>
          <p:cNvSpPr>
            <a:spLocks noChangeAspect="1" noChangeArrowheads="1"/>
          </p:cNvSpPr>
          <p:nvPr/>
        </p:nvSpPr>
        <p:spPr bwMode="auto">
          <a:xfrm>
            <a:off x="155575" y="-1371600"/>
            <a:ext cx="2143125"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http://abigailabanilla.com/wp-content/uploads/2010/08/Ruth.jpeg"/>
          <p:cNvSpPr>
            <a:spLocks noChangeAspect="1" noChangeArrowheads="1"/>
          </p:cNvSpPr>
          <p:nvPr/>
        </p:nvSpPr>
        <p:spPr bwMode="auto">
          <a:xfrm>
            <a:off x="155575" y="-1973263"/>
            <a:ext cx="3048000" cy="4124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3186" name="Picture 2" descr="上图：正统犹太人正在用镰刀割小麦，准备七七节（Shavuot）庆典。这一天他们要在会堂诵读妥拉中有关十诫的经文，并诵读路得记。"/>
          <p:cNvPicPr>
            <a:picLocks noChangeAspect="1" noChangeArrowheads="1"/>
          </p:cNvPicPr>
          <p:nvPr/>
        </p:nvPicPr>
        <p:blipFill>
          <a:blip r:embed="rId2" cstate="print"/>
          <a:srcRect/>
          <a:stretch>
            <a:fillRect/>
          </a:stretch>
        </p:blipFill>
        <p:spPr bwMode="auto">
          <a:xfrm>
            <a:off x="0" y="0"/>
            <a:ext cx="9144000" cy="5715000"/>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
        <p:nvSpPr>
          <p:cNvPr id="14" name="Rectangle 13"/>
          <p:cNvSpPr/>
          <p:nvPr/>
        </p:nvSpPr>
        <p:spPr>
          <a:xfrm>
            <a:off x="228600" y="5791200"/>
            <a:ext cx="8915400" cy="830997"/>
          </a:xfrm>
          <a:prstGeom prst="rect">
            <a:avLst/>
          </a:prstGeom>
        </p:spPr>
        <p:txBody>
          <a:bodyPr wrap="square">
            <a:spAutoFit/>
          </a:bodyPr>
          <a:lstStyle/>
          <a:p>
            <a:r>
              <a:rPr lang="zh-CN" altLang="en-US" sz="2400" b="1" dirty="0" smtClean="0"/>
              <a:t>正统犹太人正在用镰刀割小麦，准备七七</a:t>
            </a:r>
            <a:r>
              <a:rPr lang="zh-CN" altLang="en-US" sz="2400" b="1" dirty="0" smtClean="0"/>
              <a:t>节（或五旬节）庆</a:t>
            </a:r>
            <a:r>
              <a:rPr lang="zh-CN" altLang="en-US" sz="2400" b="1" dirty="0" smtClean="0"/>
              <a:t>典。这一天他们要在会堂诵读妥拉中有关十诫的经文，并诵读路得记。</a:t>
            </a:r>
            <a:endParaRPr 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me4.jpg"/>
          <p:cNvPicPr>
            <a:picLocks noChangeAspect="1"/>
          </p:cNvPicPr>
          <p:nvPr/>
        </p:nvPicPr>
        <p:blipFill>
          <a:blip r:embed="rId2" cstate="print"/>
          <a:stretch>
            <a:fillRect/>
          </a:stretch>
        </p:blipFill>
        <p:spPr>
          <a:xfrm>
            <a:off x="0" y="769835"/>
            <a:ext cx="9144000" cy="6088165"/>
          </a:xfrm>
          <a:prstGeom prst="rect">
            <a:avLst/>
          </a:prstGeom>
        </p:spPr>
      </p:pic>
      <p:sp>
        <p:nvSpPr>
          <p:cNvPr id="3" name="Rectangle 2"/>
          <p:cNvSpPr/>
          <p:nvPr/>
        </p:nvSpPr>
        <p:spPr>
          <a:xfrm>
            <a:off x="0" y="5867400"/>
            <a:ext cx="9144000" cy="1066800"/>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lvl="0" algn="ctr"/>
            <a:r>
              <a:rPr lang="en-US" altLang="zh-CN"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rPr>
              <a:t>New people introduced in this chapter…</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Rectangle 3"/>
          <p:cNvSpPr/>
          <p:nvPr/>
        </p:nvSpPr>
        <p:spPr>
          <a:xfrm>
            <a:off x="0" y="0"/>
            <a:ext cx="9144000" cy="1066800"/>
          </a:xfrm>
          <a:prstGeom prst="rect">
            <a:avLst/>
          </a:prstGeom>
          <a:solidFill>
            <a:schemeClr val="tx1">
              <a:lumMod val="95000"/>
              <a:lumOff val="5000"/>
            </a:schemeClr>
          </a:solid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lvl="0" algn="ctr"/>
            <a:r>
              <a:rPr lang="zh-C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rPr>
              <a:t>这章出现了新的人物</a:t>
            </a:r>
            <a:r>
              <a:rPr lang="en-US" altLang="zh-CN"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Narrow" pitchFamily="34" charset="0"/>
              </a:rPr>
              <a:t>… </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9600"/>
            <a:ext cx="5334000" cy="1508105"/>
          </a:xfrm>
          <a:prstGeom prst="rect">
            <a:avLst/>
          </a:prstGeom>
          <a:noFill/>
        </p:spPr>
        <p:txBody>
          <a:bodyPr wrap="square" rtlCol="0">
            <a:spAutoFit/>
          </a:bodyPr>
          <a:lstStyle/>
          <a:p>
            <a:pPr>
              <a:buFont typeface="Arial" charset="0"/>
              <a:buChar char="•"/>
            </a:pPr>
            <a:r>
              <a:rPr lang="zh-CN" altLang="en-US" sz="2800" b="1" dirty="0" smtClean="0">
                <a:solidFill>
                  <a:schemeClr val="accent6">
                    <a:lumMod val="50000"/>
                  </a:schemeClr>
                </a:solidFill>
                <a:effectLst>
                  <a:outerShdw blurRad="38100" dist="38100" dir="2700000" algn="tl">
                    <a:srgbClr val="000000">
                      <a:alpha val="43137"/>
                    </a:srgbClr>
                  </a:outerShdw>
                </a:effectLst>
              </a:rPr>
              <a:t>给工人分工</a:t>
            </a:r>
            <a:endParaRPr lang="en-US" sz="2800" b="1" dirty="0" smtClean="0">
              <a:solidFill>
                <a:schemeClr val="accent6">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Assigns the workers to their fields</a:t>
            </a:r>
          </a:p>
          <a:p>
            <a:pPr>
              <a:buFont typeface="Arial" charset="0"/>
              <a:buChar char="•"/>
            </a:pPr>
            <a:r>
              <a:rPr lang="zh-CN" altLang="en-US" sz="2800" b="1" dirty="0" smtClean="0">
                <a:solidFill>
                  <a:schemeClr val="accent6">
                    <a:lumMod val="50000"/>
                  </a:schemeClr>
                </a:solidFill>
                <a:effectLst>
                  <a:outerShdw blurRad="38100" dist="38100" dir="2700000" algn="tl">
                    <a:srgbClr val="000000">
                      <a:alpha val="43137"/>
                    </a:srgbClr>
                  </a:outerShdw>
                </a:effectLst>
              </a:rPr>
              <a:t>直接向地主汇报</a:t>
            </a:r>
            <a:endParaRPr lang="en-US" sz="2800" b="1" dirty="0" smtClean="0">
              <a:solidFill>
                <a:schemeClr val="accent6">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Reports directly to the landowner</a:t>
            </a:r>
          </a:p>
        </p:txBody>
      </p:sp>
      <p:sp>
        <p:nvSpPr>
          <p:cNvPr id="2" name="Rectangle 1"/>
          <p:cNvSpPr/>
          <p:nvPr/>
        </p:nvSpPr>
        <p:spPr>
          <a:xfrm>
            <a:off x="0" y="0"/>
            <a:ext cx="5334000" cy="609600"/>
          </a:xfrm>
          <a:prstGeom prst="rect">
            <a:avLst/>
          </a:prstGeom>
          <a:solidFill>
            <a:srgbClr val="CC9900"/>
          </a:solidFill>
        </p:spPr>
        <p:style>
          <a:lnRef idx="0">
            <a:schemeClr val="accent1"/>
          </a:lnRef>
          <a:fillRef idx="3">
            <a:schemeClr val="accent1"/>
          </a:fillRef>
          <a:effectRef idx="3">
            <a:schemeClr val="accent1"/>
          </a:effectRef>
          <a:fontRef idx="minor">
            <a:schemeClr val="lt1"/>
          </a:fontRef>
        </p:style>
        <p:txBody>
          <a:bodyPr rtlCol="0" anchor="ctr"/>
          <a:lstStyle/>
          <a:p>
            <a:r>
              <a:rPr lang="zh-CN" altLang="en-US" sz="4000" b="1" dirty="0" smtClean="0">
                <a:solidFill>
                  <a:schemeClr val="tx1"/>
                </a:solidFill>
                <a:effectLst>
                  <a:outerShdw blurRad="38100" dist="38100" dir="2700000" algn="tl">
                    <a:srgbClr val="000000">
                      <a:alpha val="43137"/>
                    </a:srgbClr>
                  </a:outerShdw>
                </a:effectLst>
              </a:rPr>
              <a:t>工头</a:t>
            </a:r>
            <a:r>
              <a:rPr lang="en-US" sz="4000" b="1" dirty="0" smtClean="0">
                <a:solidFill>
                  <a:schemeClr val="tx1"/>
                </a:solidFill>
                <a:effectLst>
                  <a:outerShdw blurRad="38100" dist="38100" dir="2700000" algn="tl">
                    <a:srgbClr val="000000">
                      <a:alpha val="43137"/>
                    </a:srgbClr>
                  </a:outerShdw>
                </a:effectLst>
              </a:rPr>
              <a:t> </a:t>
            </a:r>
            <a:r>
              <a:rPr lang="en-US" altLang="zh-CN" sz="3200" b="1" dirty="0" smtClean="0">
                <a:solidFill>
                  <a:schemeClr val="tx1"/>
                </a:solidFill>
                <a:effectLst>
                  <a:outerShdw blurRad="38100" dist="38100" dir="2700000" algn="tl">
                    <a:srgbClr val="000000">
                      <a:alpha val="43137"/>
                    </a:srgbClr>
                  </a:outerShdw>
                </a:effectLst>
                <a:latin typeface="Agency FB" pitchFamily="34" charset="0"/>
              </a:rPr>
              <a:t>(Foreman)</a:t>
            </a:r>
            <a:r>
              <a:rPr lang="en-US" sz="3200" b="1" dirty="0" smtClean="0">
                <a:solidFill>
                  <a:schemeClr val="tx1"/>
                </a:solidFill>
                <a:effectLst>
                  <a:outerShdw blurRad="38100" dist="38100" dir="2700000" algn="tl">
                    <a:srgbClr val="000000">
                      <a:alpha val="43137"/>
                    </a:srgbClr>
                  </a:outerShdw>
                </a:effectLst>
              </a:rPr>
              <a:t> </a:t>
            </a:r>
            <a:endParaRPr lang="en-US" sz="3200" b="1" dirty="0">
              <a:solidFill>
                <a:schemeClr val="tx1"/>
              </a:solidFill>
              <a:effectLst>
                <a:outerShdw blurRad="38100" dist="38100" dir="2700000" algn="tl">
                  <a:srgbClr val="000000">
                    <a:alpha val="43137"/>
                  </a:srgbClr>
                </a:outerShdw>
              </a:effectLst>
            </a:endParaRPr>
          </a:p>
        </p:txBody>
      </p:sp>
      <p:sp>
        <p:nvSpPr>
          <p:cNvPr id="6" name="Rectangle 5"/>
          <p:cNvSpPr/>
          <p:nvPr/>
        </p:nvSpPr>
        <p:spPr>
          <a:xfrm>
            <a:off x="0" y="2286000"/>
            <a:ext cx="5334000" cy="609600"/>
          </a:xfrm>
          <a:prstGeom prst="rect">
            <a:avLst/>
          </a:prstGeom>
          <a:solidFill>
            <a:srgbClr val="FFCC00"/>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sz="4000" b="1" dirty="0" smtClean="0">
                <a:solidFill>
                  <a:schemeClr val="tx1"/>
                </a:solidFill>
                <a:effectLst>
                  <a:outerShdw blurRad="38100" dist="38100" dir="2700000" algn="tl">
                    <a:srgbClr val="000000">
                      <a:alpha val="43137"/>
                    </a:srgbClr>
                  </a:outerShdw>
                </a:effectLst>
              </a:rPr>
              <a:t>收割工</a:t>
            </a:r>
            <a:r>
              <a:rPr lang="en-US" altLang="zh-CN" sz="4000" b="1" dirty="0" smtClean="0">
                <a:solidFill>
                  <a:schemeClr val="tx1"/>
                </a:solidFill>
                <a:effectLst>
                  <a:outerShdw blurRad="38100" dist="38100" dir="2700000" algn="tl">
                    <a:srgbClr val="000000">
                      <a:alpha val="43137"/>
                    </a:srgbClr>
                  </a:outerShdw>
                </a:effectLst>
              </a:rPr>
              <a:t> </a:t>
            </a:r>
            <a:r>
              <a:rPr lang="en-US" altLang="zh-CN" sz="3200" b="1" dirty="0" smtClean="0">
                <a:solidFill>
                  <a:schemeClr val="tx1"/>
                </a:solidFill>
                <a:effectLst>
                  <a:outerShdw blurRad="38100" dist="38100" dir="2700000" algn="tl">
                    <a:srgbClr val="000000">
                      <a:alpha val="43137"/>
                    </a:srgbClr>
                  </a:outerShdw>
                </a:effectLst>
                <a:latin typeface="Agency FB" pitchFamily="34" charset="0"/>
              </a:rPr>
              <a:t>(Men Harvesters)</a:t>
            </a:r>
            <a:r>
              <a:rPr lang="en-US" sz="3200" b="1" dirty="0" smtClean="0">
                <a:solidFill>
                  <a:schemeClr val="tx1"/>
                </a:solidFill>
                <a:effectLst>
                  <a:outerShdw blurRad="38100" dist="38100" dir="2700000" algn="tl">
                    <a:srgbClr val="000000">
                      <a:alpha val="43137"/>
                    </a:srgbClr>
                  </a:outerShdw>
                </a:effectLst>
                <a:latin typeface="Agency FB" pitchFamily="34" charset="0"/>
              </a:rPr>
              <a:t> </a:t>
            </a:r>
            <a:endParaRPr lang="en-US" sz="3200" b="1" dirty="0">
              <a:solidFill>
                <a:schemeClr val="tx1"/>
              </a:solidFill>
              <a:effectLst>
                <a:outerShdw blurRad="38100" dist="38100" dir="2700000" algn="tl">
                  <a:srgbClr val="000000">
                    <a:alpha val="43137"/>
                  </a:srgbClr>
                </a:outerShdw>
              </a:effectLst>
              <a:latin typeface="Agency FB" pitchFamily="34" charset="0"/>
            </a:endParaRPr>
          </a:p>
        </p:txBody>
      </p:sp>
      <p:sp>
        <p:nvSpPr>
          <p:cNvPr id="10" name="Rectangle 9"/>
          <p:cNvSpPr/>
          <p:nvPr/>
        </p:nvSpPr>
        <p:spPr>
          <a:xfrm>
            <a:off x="0" y="4572000"/>
            <a:ext cx="5334000" cy="609600"/>
          </a:xfrm>
          <a:prstGeom prst="rect">
            <a:avLst/>
          </a:prstGeom>
          <a:solidFill>
            <a:srgbClr val="CCCC00"/>
          </a:solidFill>
        </p:spPr>
        <p:style>
          <a:lnRef idx="0">
            <a:schemeClr val="accent6"/>
          </a:lnRef>
          <a:fillRef idx="3">
            <a:schemeClr val="accent6"/>
          </a:fillRef>
          <a:effectRef idx="3">
            <a:schemeClr val="accent6"/>
          </a:effectRef>
          <a:fontRef idx="minor">
            <a:schemeClr val="lt1"/>
          </a:fontRef>
        </p:style>
        <p:txBody>
          <a:bodyPr rtlCol="0" anchor="ctr"/>
          <a:lstStyle/>
          <a:p>
            <a:r>
              <a:rPr lang="zh-CN" altLang="en-US" sz="4000" b="1" dirty="0" smtClean="0">
                <a:solidFill>
                  <a:schemeClr val="tx1"/>
                </a:solidFill>
                <a:effectLst>
                  <a:outerShdw blurRad="38100" dist="38100" dir="2700000" algn="tl">
                    <a:srgbClr val="000000">
                      <a:alpha val="43137"/>
                    </a:srgbClr>
                  </a:outerShdw>
                </a:effectLst>
              </a:rPr>
              <a:t>女工</a:t>
            </a:r>
            <a:r>
              <a:rPr lang="en-US" altLang="zh-CN" sz="4000" b="1" dirty="0" smtClean="0">
                <a:solidFill>
                  <a:schemeClr val="tx1"/>
                </a:solidFill>
                <a:effectLst>
                  <a:outerShdw blurRad="38100" dist="38100" dir="2700000" algn="tl">
                    <a:srgbClr val="000000">
                      <a:alpha val="43137"/>
                    </a:srgbClr>
                  </a:outerShdw>
                </a:effectLst>
              </a:rPr>
              <a:t> </a:t>
            </a:r>
            <a:r>
              <a:rPr lang="en-US" altLang="zh-CN" sz="3200" b="1" dirty="0" smtClean="0">
                <a:solidFill>
                  <a:schemeClr val="tx1"/>
                </a:solidFill>
                <a:effectLst>
                  <a:outerShdw blurRad="38100" dist="38100" dir="2700000" algn="tl">
                    <a:srgbClr val="000000">
                      <a:alpha val="43137"/>
                    </a:srgbClr>
                  </a:outerShdw>
                </a:effectLst>
                <a:latin typeface="Agency FB" pitchFamily="34" charset="0"/>
              </a:rPr>
              <a:t>(Women Workers)</a:t>
            </a:r>
            <a:r>
              <a:rPr lang="en-US" sz="3200" b="1" dirty="0" smtClean="0">
                <a:solidFill>
                  <a:schemeClr val="tx1"/>
                </a:solidFill>
                <a:effectLst>
                  <a:outerShdw blurRad="38100" dist="38100" dir="2700000" algn="tl">
                    <a:srgbClr val="000000">
                      <a:alpha val="43137"/>
                    </a:srgbClr>
                  </a:outerShdw>
                </a:effectLst>
                <a:latin typeface="Agency FB" pitchFamily="34" charset="0"/>
              </a:rPr>
              <a:t> </a:t>
            </a:r>
            <a:endParaRPr lang="en-US" sz="3200" b="1" dirty="0">
              <a:solidFill>
                <a:schemeClr val="tx1"/>
              </a:solidFill>
              <a:effectLst>
                <a:outerShdw blurRad="38100" dist="38100" dir="2700000" algn="tl">
                  <a:srgbClr val="000000">
                    <a:alpha val="43137"/>
                  </a:srgbClr>
                </a:outerShdw>
              </a:effectLst>
              <a:latin typeface="Agency FB" pitchFamily="34" charset="0"/>
            </a:endParaRPr>
          </a:p>
        </p:txBody>
      </p:sp>
      <p:sp>
        <p:nvSpPr>
          <p:cNvPr id="11" name="TextBox 10"/>
          <p:cNvSpPr txBox="1"/>
          <p:nvPr/>
        </p:nvSpPr>
        <p:spPr>
          <a:xfrm>
            <a:off x="0" y="2911495"/>
            <a:ext cx="5334000" cy="1508105"/>
          </a:xfrm>
          <a:prstGeom prst="rect">
            <a:avLst/>
          </a:prstGeom>
          <a:noFill/>
        </p:spPr>
        <p:txBody>
          <a:bodyPr wrap="square" rtlCol="0">
            <a:spAutoFit/>
          </a:bodyPr>
          <a:lstStyle/>
          <a:p>
            <a:pPr>
              <a:buFont typeface="Arial" charset="0"/>
              <a:buChar char="•"/>
            </a:pPr>
            <a:r>
              <a:rPr lang="zh-CN" altLang="en-US" sz="2800" b="1" dirty="0" smtClean="0">
                <a:solidFill>
                  <a:schemeClr val="accent6">
                    <a:lumMod val="50000"/>
                  </a:schemeClr>
                </a:solidFill>
                <a:effectLst>
                  <a:outerShdw blurRad="38100" dist="38100" dir="2700000" algn="tl">
                    <a:srgbClr val="000000">
                      <a:alpha val="43137"/>
                    </a:srgbClr>
                  </a:outerShdw>
                </a:effectLst>
              </a:rPr>
              <a:t>负责割下谷物留在地里</a:t>
            </a:r>
            <a:endParaRPr lang="en-US" sz="2800" b="1" dirty="0" smtClean="0">
              <a:solidFill>
                <a:schemeClr val="accent6">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Cut the grain and leave it in the field</a:t>
            </a:r>
          </a:p>
          <a:p>
            <a:pPr>
              <a:buFont typeface="Arial" charset="0"/>
              <a:buChar char="•"/>
            </a:pPr>
            <a:r>
              <a:rPr lang="zh-CN" altLang="en-US" sz="2800" b="1" dirty="0" smtClean="0">
                <a:solidFill>
                  <a:schemeClr val="accent6">
                    <a:lumMod val="50000"/>
                  </a:schemeClr>
                </a:solidFill>
                <a:effectLst>
                  <a:outerShdw blurRad="38100" dist="38100" dir="2700000" algn="tl">
                    <a:srgbClr val="000000">
                      <a:alpha val="43137"/>
                    </a:srgbClr>
                  </a:outerShdw>
                </a:effectLst>
              </a:rPr>
              <a:t>都是男人</a:t>
            </a:r>
            <a:endParaRPr lang="en-US" sz="2800" b="1" dirty="0" smtClean="0">
              <a:solidFill>
                <a:schemeClr val="accent6">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Always men.</a:t>
            </a:r>
          </a:p>
        </p:txBody>
      </p:sp>
      <p:sp>
        <p:nvSpPr>
          <p:cNvPr id="12" name="TextBox 11"/>
          <p:cNvSpPr txBox="1"/>
          <p:nvPr/>
        </p:nvSpPr>
        <p:spPr>
          <a:xfrm>
            <a:off x="0" y="5273695"/>
            <a:ext cx="5334000" cy="1508105"/>
          </a:xfrm>
          <a:prstGeom prst="rect">
            <a:avLst/>
          </a:prstGeom>
          <a:noFill/>
        </p:spPr>
        <p:txBody>
          <a:bodyPr wrap="square" rtlCol="0">
            <a:spAutoFit/>
          </a:bodyPr>
          <a:lstStyle/>
          <a:p>
            <a:pPr>
              <a:buFont typeface="Arial" charset="0"/>
              <a:buChar char="•"/>
            </a:pPr>
            <a:r>
              <a:rPr lang="zh-CN" altLang="en-US" sz="2800" b="1" dirty="0" smtClean="0">
                <a:solidFill>
                  <a:schemeClr val="accent6">
                    <a:lumMod val="50000"/>
                  </a:schemeClr>
                </a:solidFill>
                <a:effectLst>
                  <a:outerShdw blurRad="38100" dist="38100" dir="2700000" algn="tl">
                    <a:srgbClr val="000000">
                      <a:alpha val="43137"/>
                    </a:srgbClr>
                  </a:outerShdw>
                </a:effectLst>
              </a:rPr>
              <a:t>跟在收割工之后</a:t>
            </a:r>
            <a:endParaRPr lang="en-US" sz="2800" b="1" dirty="0" smtClean="0">
              <a:solidFill>
                <a:schemeClr val="accent6">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Followed the harvesters</a:t>
            </a:r>
          </a:p>
          <a:p>
            <a:pPr>
              <a:buFont typeface="Arial" charset="0"/>
              <a:buChar char="•"/>
            </a:pPr>
            <a:r>
              <a:rPr lang="zh-CN" altLang="en-US" sz="2800" b="1" dirty="0" smtClean="0">
                <a:solidFill>
                  <a:schemeClr val="accent6">
                    <a:lumMod val="50000"/>
                  </a:schemeClr>
                </a:solidFill>
                <a:effectLst>
                  <a:outerShdw blurRad="38100" dist="38100" dir="2700000" algn="tl">
                    <a:srgbClr val="000000">
                      <a:alpha val="43137"/>
                    </a:srgbClr>
                  </a:outerShdw>
                </a:effectLst>
              </a:rPr>
              <a:t>将割下的庄稼打捆</a:t>
            </a:r>
            <a:endParaRPr lang="en-US" sz="2800" b="1" dirty="0" smtClean="0">
              <a:solidFill>
                <a:schemeClr val="accent6">
                  <a:lumMod val="50000"/>
                </a:schemeClr>
              </a:solidFill>
              <a:effectLst>
                <a:outerShdw blurRad="38100" dist="38100" dir="2700000" algn="tl">
                  <a:srgbClr val="000000">
                    <a:alpha val="43137"/>
                  </a:srgbClr>
                </a:outerShdw>
              </a:effectLst>
            </a:endParaRPr>
          </a:p>
          <a:p>
            <a:pPr lvl="1">
              <a:buFont typeface="Arial" charset="0"/>
              <a:buChar char="•"/>
            </a:pPr>
            <a:r>
              <a:rPr lang="en-US" b="1" dirty="0" smtClean="0"/>
              <a:t>Gathered the barley into sheaves</a:t>
            </a:r>
          </a:p>
        </p:txBody>
      </p:sp>
      <p:pic>
        <p:nvPicPr>
          <p:cNvPr id="15" name="Picture 2" descr="http://www.sciencephoto.com/image/75722/large/C0011285-Field_of_barley-SPL.jpg"/>
          <p:cNvPicPr>
            <a:picLocks noChangeAspect="1" noChangeArrowheads="1"/>
          </p:cNvPicPr>
          <p:nvPr/>
        </p:nvPicPr>
        <p:blipFill>
          <a:blip r:embed="rId2" cstate="print"/>
          <a:srcRect/>
          <a:stretch>
            <a:fillRect/>
          </a:stretch>
        </p:blipFill>
        <p:spPr bwMode="auto">
          <a:xfrm>
            <a:off x="5257800" y="0"/>
            <a:ext cx="4593565"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additive="base">
                                        <p:cTn id="2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 calcmode="lin" valueType="num">
                                      <p:cBhvr additive="base">
                                        <p:cTn id="4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 calcmode="lin" valueType="num">
                                      <p:cBhvr additive="base">
                                        <p:cTn id="4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14400"/>
            <a:ext cx="9144000" cy="5478423"/>
          </a:xfrm>
          <a:prstGeom prst="rect">
            <a:avLst/>
          </a:prstGeom>
          <a:noFill/>
        </p:spPr>
        <p:txBody>
          <a:bodyPr wrap="square" rtlCol="0">
            <a:spAutoFit/>
          </a:bodyPr>
          <a:lstStyle/>
          <a:p>
            <a:pPr>
              <a:buFont typeface="Arial" charset="0"/>
              <a:buChar char="•"/>
            </a:pPr>
            <a:r>
              <a:rPr lang="zh-CN" altLang="en-US" sz="3200" b="1" dirty="0" smtClean="0">
                <a:solidFill>
                  <a:srgbClr val="C00000"/>
                </a:solidFill>
              </a:rPr>
              <a:t>以利米勒</a:t>
            </a:r>
            <a:r>
              <a:rPr lang="zh-CN" altLang="en-US" sz="3200" b="1" dirty="0" smtClean="0">
                <a:solidFill>
                  <a:srgbClr val="C00000"/>
                </a:solidFill>
              </a:rPr>
              <a:t>的</a:t>
            </a:r>
            <a:r>
              <a:rPr lang="zh-CN" altLang="en-US" sz="3200" b="1" dirty="0" smtClean="0">
                <a:solidFill>
                  <a:srgbClr val="C00000"/>
                </a:solidFill>
              </a:rPr>
              <a:t>侄子</a:t>
            </a:r>
            <a:r>
              <a:rPr lang="zh-CN" altLang="en-US" sz="3200" b="1" dirty="0" smtClean="0">
                <a:solidFill>
                  <a:srgbClr val="C00000"/>
                </a:solidFill>
              </a:rPr>
              <a:t>（据犹太人传统）</a:t>
            </a:r>
            <a:endParaRPr lang="en-US" sz="2400" b="1" dirty="0" smtClean="0"/>
          </a:p>
          <a:p>
            <a:pPr lvl="1">
              <a:buFont typeface="Arial" charset="0"/>
              <a:buChar char="•"/>
            </a:pPr>
            <a:r>
              <a:rPr lang="en-US" b="1" dirty="0" smtClean="0"/>
              <a:t>Distant relative of Elimelek </a:t>
            </a:r>
          </a:p>
          <a:p>
            <a:pPr>
              <a:buFont typeface="Arial" charset="0"/>
              <a:buChar char="•"/>
            </a:pPr>
            <a:r>
              <a:rPr lang="zh-CN" altLang="en-US" sz="3200" b="1" dirty="0" smtClean="0">
                <a:solidFill>
                  <a:srgbClr val="C00000"/>
                </a:solidFill>
              </a:rPr>
              <a:t>伯利恒一</a:t>
            </a:r>
            <a:r>
              <a:rPr lang="zh-CN" altLang="en-US" sz="3200" b="1" dirty="0" smtClean="0">
                <a:solidFill>
                  <a:srgbClr val="C00000"/>
                </a:solidFill>
              </a:rPr>
              <a:t>位</a:t>
            </a:r>
            <a:r>
              <a:rPr lang="zh-CN" altLang="en-US" sz="3200" b="1" dirty="0" smtClean="0">
                <a:solidFill>
                  <a:srgbClr val="C00000"/>
                </a:solidFill>
              </a:rPr>
              <a:t>富庶</a:t>
            </a:r>
            <a:r>
              <a:rPr lang="zh-CN" altLang="en-US" sz="3200" b="1" dirty="0" smtClean="0">
                <a:solidFill>
                  <a:srgbClr val="C00000"/>
                </a:solidFill>
              </a:rPr>
              <a:t>的</a:t>
            </a:r>
            <a:r>
              <a:rPr lang="zh-CN" altLang="en-US" sz="3200" b="1" dirty="0" smtClean="0">
                <a:solidFill>
                  <a:srgbClr val="C00000"/>
                </a:solidFill>
              </a:rPr>
              <a:t>地主</a:t>
            </a:r>
            <a:endParaRPr lang="en-US" sz="3200" b="1" dirty="0" smtClean="0">
              <a:solidFill>
                <a:srgbClr val="C00000"/>
              </a:solidFill>
            </a:endParaRPr>
          </a:p>
          <a:p>
            <a:pPr lvl="1">
              <a:buFont typeface="Arial" charset="0"/>
              <a:buChar char="•"/>
            </a:pPr>
            <a:r>
              <a:rPr lang="en-US" b="1" dirty="0" smtClean="0"/>
              <a:t>Wealthy land owner in Bethlehem</a:t>
            </a:r>
          </a:p>
          <a:p>
            <a:pPr>
              <a:buFont typeface="Arial" charset="0"/>
              <a:buChar char="•"/>
            </a:pPr>
            <a:r>
              <a:rPr lang="zh-CN" altLang="en-US" sz="3200" b="1" dirty="0" smtClean="0">
                <a:solidFill>
                  <a:srgbClr val="C00000"/>
                </a:solidFill>
              </a:rPr>
              <a:t>其名意为</a:t>
            </a:r>
            <a:r>
              <a:rPr lang="en-US" altLang="zh-CN" sz="3200" b="1" dirty="0" smtClean="0">
                <a:solidFill>
                  <a:srgbClr val="C00000"/>
                </a:solidFill>
              </a:rPr>
              <a:t> “</a:t>
            </a:r>
            <a:r>
              <a:rPr lang="zh-CN" altLang="en-US" sz="3200" b="1" dirty="0" smtClean="0">
                <a:solidFill>
                  <a:srgbClr val="C00000"/>
                </a:solidFill>
              </a:rPr>
              <a:t>他的力量</a:t>
            </a:r>
            <a:r>
              <a:rPr lang="en-US" altLang="zh-CN" sz="3200" b="1" dirty="0" smtClean="0">
                <a:solidFill>
                  <a:srgbClr val="C00000"/>
                </a:solidFill>
              </a:rPr>
              <a:t>”</a:t>
            </a:r>
            <a:r>
              <a:rPr lang="zh-CN" altLang="en-US" sz="3200" b="1" dirty="0" smtClean="0">
                <a:solidFill>
                  <a:srgbClr val="C00000"/>
                </a:solidFill>
              </a:rPr>
              <a:t>或 </a:t>
            </a:r>
            <a:r>
              <a:rPr lang="en-US" altLang="zh-CN" sz="3200" b="1" dirty="0" smtClean="0">
                <a:solidFill>
                  <a:srgbClr val="C00000"/>
                </a:solidFill>
              </a:rPr>
              <a:t>“</a:t>
            </a:r>
            <a:r>
              <a:rPr lang="zh-CN" altLang="en-US" sz="3200" b="1" dirty="0" smtClean="0">
                <a:solidFill>
                  <a:srgbClr val="C00000"/>
                </a:solidFill>
              </a:rPr>
              <a:t>他带着力量来</a:t>
            </a:r>
            <a:r>
              <a:rPr lang="en-US" altLang="zh-CN" sz="3200" b="1" dirty="0" smtClean="0">
                <a:solidFill>
                  <a:srgbClr val="C00000"/>
                </a:solidFill>
              </a:rPr>
              <a:t>”</a:t>
            </a:r>
            <a:endParaRPr lang="en-US" sz="2400" b="1" dirty="0" smtClean="0"/>
          </a:p>
          <a:p>
            <a:pPr lvl="1">
              <a:buFont typeface="Arial" charset="0"/>
              <a:buChar char="•"/>
            </a:pPr>
            <a:r>
              <a:rPr lang="en-US" b="1" dirty="0" smtClean="0">
                <a:ea typeface="Calibri" pitchFamily="34" charset="0"/>
                <a:cs typeface="Arial" pitchFamily="34" charset="0"/>
              </a:rPr>
              <a:t>Name means "strength is in him" or "he comes in strength"</a:t>
            </a:r>
            <a:endParaRPr lang="en-US" b="1" dirty="0" smtClean="0"/>
          </a:p>
          <a:p>
            <a:pPr>
              <a:buFont typeface="Arial" charset="0"/>
              <a:buChar char="•"/>
            </a:pPr>
            <a:r>
              <a:rPr lang="zh-CN" altLang="en-US" sz="3200" b="1" dirty="0" smtClean="0">
                <a:solidFill>
                  <a:srgbClr val="C00000"/>
                </a:solidFill>
              </a:rPr>
              <a:t>比路得年纪大很</a:t>
            </a:r>
            <a:r>
              <a:rPr lang="zh-CN" altLang="en-US" sz="3200" b="1" dirty="0" smtClean="0">
                <a:solidFill>
                  <a:srgbClr val="C00000"/>
                </a:solidFill>
              </a:rPr>
              <a:t>多</a:t>
            </a:r>
            <a:r>
              <a:rPr lang="zh-CN" altLang="en-US" sz="3200" b="1" dirty="0" smtClean="0">
                <a:solidFill>
                  <a:srgbClr val="C00000"/>
                </a:solidFill>
              </a:rPr>
              <a:t>。</a:t>
            </a:r>
            <a:endParaRPr lang="en-US" sz="3200" b="1" dirty="0" smtClean="0">
              <a:solidFill>
                <a:srgbClr val="C00000"/>
              </a:solidFill>
            </a:endParaRPr>
          </a:p>
          <a:p>
            <a:pPr lvl="1">
              <a:buFont typeface="Arial" charset="0"/>
              <a:buChar char="•"/>
            </a:pPr>
            <a:r>
              <a:rPr lang="en-US" b="1" dirty="0" smtClean="0"/>
              <a:t>Much older than Ruth (History say he was 80 and Ruth was 40 when they married)</a:t>
            </a:r>
          </a:p>
          <a:p>
            <a:pPr>
              <a:buFont typeface="Arial" charset="0"/>
              <a:buChar char="•"/>
            </a:pPr>
            <a:r>
              <a:rPr lang="zh-CN" altLang="en-US" sz="3200" b="1" dirty="0" smtClean="0">
                <a:solidFill>
                  <a:srgbClr val="C00000"/>
                </a:solidFill>
              </a:rPr>
              <a:t>圣殿里前两根柱子中的一个以波阿斯命名</a:t>
            </a:r>
            <a:endParaRPr lang="en-US" sz="2400" b="1" dirty="0" smtClean="0"/>
          </a:p>
          <a:p>
            <a:pPr lvl="1">
              <a:buFont typeface="Arial" charset="0"/>
              <a:buChar char="•"/>
            </a:pPr>
            <a:r>
              <a:rPr lang="en-US" b="1" dirty="0" smtClean="0"/>
              <a:t>One of the 2 front columns on the temple was named after Boaz</a:t>
            </a:r>
          </a:p>
          <a:p>
            <a:pPr>
              <a:buFont typeface="Arial" charset="0"/>
              <a:buChar char="•"/>
            </a:pPr>
            <a:r>
              <a:rPr lang="zh-CN" altLang="en-US" sz="3200" b="1" dirty="0" smtClean="0">
                <a:solidFill>
                  <a:srgbClr val="C00000"/>
                </a:solidFill>
              </a:rPr>
              <a:t>在</a:t>
            </a:r>
            <a:r>
              <a:rPr lang="en-US" altLang="zh-CN" sz="3200" b="1" dirty="0" smtClean="0">
                <a:solidFill>
                  <a:srgbClr val="C00000"/>
                </a:solidFill>
              </a:rPr>
              <a:t>1950</a:t>
            </a:r>
            <a:r>
              <a:rPr lang="zh-CN" altLang="en-US" sz="3200" b="1" dirty="0" smtClean="0">
                <a:solidFill>
                  <a:srgbClr val="C00000"/>
                </a:solidFill>
              </a:rPr>
              <a:t>年代早期，“一个波阿斯”指的是富有的私人农场主或地主。</a:t>
            </a:r>
            <a:endParaRPr lang="en-US" sz="3200" b="1" dirty="0" smtClean="0">
              <a:solidFill>
                <a:srgbClr val="C00000"/>
              </a:solidFill>
            </a:endParaRPr>
          </a:p>
          <a:p>
            <a:pPr lvl="1">
              <a:buFont typeface="Arial" charset="0"/>
              <a:buChar char="•"/>
            </a:pPr>
            <a:r>
              <a:rPr lang="en-US" b="1" dirty="0" smtClean="0">
                <a:ea typeface="Calibri" pitchFamily="34" charset="0"/>
                <a:cs typeface="Arial" pitchFamily="34" charset="0"/>
              </a:rPr>
              <a:t>In the early 1950s, the term "a Boaz" referred to a rich private farmer or landowner.</a:t>
            </a:r>
            <a:endParaRPr lang="en-US" b="1" dirty="0" smtClean="0"/>
          </a:p>
          <a:p>
            <a:pPr lvl="1"/>
            <a:r>
              <a:rPr lang="en-US" b="1" dirty="0" smtClean="0">
                <a:effectLst>
                  <a:outerShdw blurRad="38100" dist="38100" dir="2700000" algn="tl">
                    <a:srgbClr val="000000">
                      <a:alpha val="43137"/>
                    </a:srgbClr>
                  </a:outerShdw>
                </a:effectLst>
              </a:rPr>
              <a:t> </a:t>
            </a:r>
          </a:p>
        </p:txBody>
      </p:sp>
      <p:sp>
        <p:nvSpPr>
          <p:cNvPr id="2" name="Rectangle 1"/>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r>
              <a:rPr lang="zh-CN" alt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波阿斯</a:t>
            </a:r>
            <a:r>
              <a:rPr lang="en-US" altLang="zh-CN"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(Boaz)</a:t>
            </a:r>
            <a:endParaRPr 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AP.Thomas.jpg"/>
          <p:cNvPicPr>
            <a:picLocks noChangeAspect="1"/>
          </p:cNvPicPr>
          <p:nvPr/>
        </p:nvPicPr>
        <p:blipFill>
          <a:blip r:embed="rId2" cstate="print"/>
          <a:stretch>
            <a:fillRect/>
          </a:stretch>
        </p:blipFill>
        <p:spPr>
          <a:xfrm>
            <a:off x="7069226" y="228600"/>
            <a:ext cx="1705966" cy="2209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9" name="Rectangle 28"/>
          <p:cNvSpPr/>
          <p:nvPr/>
        </p:nvSpPr>
        <p:spPr>
          <a:xfrm>
            <a:off x="3352800" y="1371600"/>
            <a:ext cx="228600" cy="5181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914400"/>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rtlCol="0" anchor="ctr"/>
          <a:lstStyle/>
          <a:p>
            <a:pPr algn="ctr"/>
            <a:r>
              <a:rPr lang="zh-CN" alt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从亚伯拉罕到波阿斯</a:t>
            </a:r>
            <a:r>
              <a:rPr lang="en-US" altLang="zh-CN"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800" dirty="0" smtClean="0">
                <a:effectLst>
                  <a:outerShdw blurRad="38100" dist="38100" dir="2700000" algn="tl">
                    <a:srgbClr val="000000">
                      <a:alpha val="43137"/>
                    </a:srgbClr>
                  </a:outerShdw>
                </a:effectLst>
                <a:latin typeface="Agency FB" pitchFamily="34" charset="0"/>
              </a:rPr>
              <a:t>(Abraham to Boaz)</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ndParaRPr>
          </a:p>
        </p:txBody>
      </p:sp>
      <p:sp>
        <p:nvSpPr>
          <p:cNvPr id="10" name="Rectangle 9"/>
          <p:cNvSpPr/>
          <p:nvPr/>
        </p:nvSpPr>
        <p:spPr>
          <a:xfrm>
            <a:off x="3276600" y="1066800"/>
            <a:ext cx="24384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smtClean="0">
                <a:effectLst>
                  <a:outerShdw blurRad="38100" dist="38100" dir="2700000" algn="tl">
                    <a:srgbClr val="000000">
                      <a:alpha val="43137"/>
                    </a:srgbClr>
                  </a:outerShdw>
                </a:effectLst>
              </a:rPr>
              <a:t>亚伯拉罕</a:t>
            </a:r>
            <a:r>
              <a:rPr lang="en-US" b="1" dirty="0" smtClean="0">
                <a:effectLst>
                  <a:outerShdw blurRad="38100" dist="38100" dir="2700000" algn="tl">
                    <a:srgbClr val="000000">
                      <a:alpha val="43137"/>
                    </a:srgbClr>
                  </a:outerShdw>
                </a:effectLst>
              </a:rPr>
              <a:t>- Abraham</a:t>
            </a:r>
            <a:endParaRPr lang="en-US" b="1" dirty="0">
              <a:effectLst>
                <a:outerShdw blurRad="38100" dist="38100" dir="2700000" algn="tl">
                  <a:srgbClr val="000000">
                    <a:alpha val="43137"/>
                  </a:srgbClr>
                </a:outerShdw>
              </a:effectLst>
            </a:endParaRPr>
          </a:p>
        </p:txBody>
      </p:sp>
      <p:sp>
        <p:nvSpPr>
          <p:cNvPr id="11" name="Rectangle 10"/>
          <p:cNvSpPr/>
          <p:nvPr/>
        </p:nvSpPr>
        <p:spPr>
          <a:xfrm>
            <a:off x="2438400" y="1600200"/>
            <a:ext cx="19812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以撒</a:t>
            </a:r>
            <a:r>
              <a:rPr lang="en-US" b="1" dirty="0" smtClean="0">
                <a:effectLst>
                  <a:outerShdw blurRad="38100" dist="38100" dir="2700000" algn="tl">
                    <a:srgbClr val="000000">
                      <a:alpha val="43137"/>
                    </a:srgbClr>
                  </a:outerShdw>
                </a:effectLst>
              </a:rPr>
              <a:t>- Isaac</a:t>
            </a:r>
            <a:endParaRPr lang="en-US" b="1" dirty="0">
              <a:effectLst>
                <a:outerShdw blurRad="38100" dist="38100" dir="2700000" algn="tl">
                  <a:srgbClr val="000000">
                    <a:alpha val="43137"/>
                  </a:srgbClr>
                </a:outerShdw>
              </a:effectLst>
            </a:endParaRPr>
          </a:p>
        </p:txBody>
      </p:sp>
      <p:sp>
        <p:nvSpPr>
          <p:cNvPr id="12" name="Rectangle 11"/>
          <p:cNvSpPr/>
          <p:nvPr/>
        </p:nvSpPr>
        <p:spPr>
          <a:xfrm>
            <a:off x="4495800" y="1600200"/>
            <a:ext cx="1905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以实玛利</a:t>
            </a:r>
            <a:r>
              <a:rPr lang="en-US" b="1" dirty="0" smtClean="0">
                <a:effectLst>
                  <a:outerShdw blurRad="38100" dist="38100" dir="2700000" algn="tl">
                    <a:srgbClr val="000000">
                      <a:alpha val="43137"/>
                    </a:srgbClr>
                  </a:outerShdw>
                </a:effectLst>
              </a:rPr>
              <a:t> - </a:t>
            </a:r>
            <a:r>
              <a:rPr lang="en-US" sz="1400" b="1" dirty="0" smtClean="0">
                <a:effectLst>
                  <a:outerShdw blurRad="38100" dist="38100" dir="2700000" algn="tl">
                    <a:srgbClr val="000000">
                      <a:alpha val="43137"/>
                    </a:srgbClr>
                  </a:outerShdw>
                </a:effectLst>
              </a:rPr>
              <a:t>Ishmael</a:t>
            </a:r>
            <a:endParaRPr lang="en-US" sz="1400" b="1" dirty="0">
              <a:effectLst>
                <a:outerShdw blurRad="38100" dist="38100" dir="2700000" algn="tl">
                  <a:srgbClr val="000000">
                    <a:alpha val="43137"/>
                  </a:srgbClr>
                </a:outerShdw>
              </a:effectLst>
            </a:endParaRPr>
          </a:p>
        </p:txBody>
      </p:sp>
      <p:sp>
        <p:nvSpPr>
          <p:cNvPr id="13" name="Rectangle 12"/>
          <p:cNvSpPr/>
          <p:nvPr/>
        </p:nvSpPr>
        <p:spPr>
          <a:xfrm>
            <a:off x="1676400" y="2133600"/>
            <a:ext cx="20574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雅各</a:t>
            </a:r>
            <a:r>
              <a:rPr lang="en-US" b="1" dirty="0" smtClean="0">
                <a:effectLst>
                  <a:outerShdw blurRad="38100" dist="38100" dir="2700000" algn="tl">
                    <a:srgbClr val="000000">
                      <a:alpha val="43137"/>
                    </a:srgbClr>
                  </a:outerShdw>
                </a:effectLst>
              </a:rPr>
              <a:t> - Jacob</a:t>
            </a:r>
            <a:endParaRPr lang="en-US" b="1" dirty="0">
              <a:effectLst>
                <a:outerShdw blurRad="38100" dist="38100" dir="2700000" algn="tl">
                  <a:srgbClr val="000000">
                    <a:alpha val="43137"/>
                  </a:srgbClr>
                </a:outerShdw>
              </a:effectLst>
            </a:endParaRPr>
          </a:p>
        </p:txBody>
      </p:sp>
      <p:sp>
        <p:nvSpPr>
          <p:cNvPr id="14" name="Rectangle 13"/>
          <p:cNvSpPr/>
          <p:nvPr/>
        </p:nvSpPr>
        <p:spPr>
          <a:xfrm>
            <a:off x="3733800" y="2133600"/>
            <a:ext cx="20574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以扫</a:t>
            </a:r>
            <a:r>
              <a:rPr lang="en-US" b="1" dirty="0" smtClean="0">
                <a:effectLst>
                  <a:outerShdw blurRad="38100" dist="38100" dir="2700000" algn="tl">
                    <a:srgbClr val="000000">
                      <a:alpha val="43137"/>
                    </a:srgbClr>
                  </a:outerShdw>
                </a:effectLst>
              </a:rPr>
              <a:t>- Esau</a:t>
            </a:r>
            <a:endParaRPr lang="en-US" b="1" dirty="0">
              <a:effectLst>
                <a:outerShdw blurRad="38100" dist="38100" dir="2700000" algn="tl">
                  <a:srgbClr val="000000">
                    <a:alpha val="43137"/>
                  </a:srgbClr>
                </a:outerShdw>
              </a:effectLst>
            </a:endParaRPr>
          </a:p>
        </p:txBody>
      </p:sp>
      <p:sp>
        <p:nvSpPr>
          <p:cNvPr id="15" name="Rectangle 14"/>
          <p:cNvSpPr/>
          <p:nvPr/>
        </p:nvSpPr>
        <p:spPr>
          <a:xfrm>
            <a:off x="152400" y="2667000"/>
            <a:ext cx="25146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十一个儿子</a:t>
            </a:r>
            <a:r>
              <a:rPr lang="en-US" b="1" dirty="0" smtClean="0">
                <a:effectLst>
                  <a:outerShdw blurRad="38100" dist="38100" dir="2700000" algn="tl">
                    <a:srgbClr val="000000">
                      <a:alpha val="43137"/>
                    </a:srgbClr>
                  </a:outerShdw>
                </a:effectLst>
              </a:rPr>
              <a:t>- </a:t>
            </a:r>
            <a:r>
              <a:rPr lang="en-US" sz="1400" b="1" dirty="0" smtClean="0">
                <a:effectLst>
                  <a:outerShdw blurRad="38100" dist="38100" dir="2700000" algn="tl">
                    <a:srgbClr val="000000">
                      <a:alpha val="43137"/>
                    </a:srgbClr>
                  </a:outerShdw>
                </a:effectLst>
              </a:rPr>
              <a:t>11 more sons</a:t>
            </a:r>
            <a:endParaRPr lang="en-US" sz="1400" b="1" dirty="0">
              <a:effectLst>
                <a:outerShdw blurRad="38100" dist="38100" dir="2700000" algn="tl">
                  <a:srgbClr val="000000">
                    <a:alpha val="43137"/>
                  </a:srgbClr>
                </a:outerShdw>
              </a:effectLst>
            </a:endParaRPr>
          </a:p>
        </p:txBody>
      </p:sp>
      <p:sp>
        <p:nvSpPr>
          <p:cNvPr id="16" name="Rectangle 15"/>
          <p:cNvSpPr/>
          <p:nvPr/>
        </p:nvSpPr>
        <p:spPr>
          <a:xfrm>
            <a:off x="2743200" y="2667000"/>
            <a:ext cx="21336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犹大</a:t>
            </a:r>
            <a:r>
              <a:rPr lang="en-US" b="1" dirty="0" smtClean="0">
                <a:effectLst>
                  <a:outerShdw blurRad="38100" dist="38100" dir="2700000" algn="tl">
                    <a:srgbClr val="000000">
                      <a:alpha val="43137"/>
                    </a:srgbClr>
                  </a:outerShdw>
                </a:effectLst>
              </a:rPr>
              <a:t> - Judah</a:t>
            </a:r>
            <a:endParaRPr lang="en-US" b="1" dirty="0">
              <a:effectLst>
                <a:outerShdw blurRad="38100" dist="38100" dir="2700000" algn="tl">
                  <a:srgbClr val="000000">
                    <a:alpha val="43137"/>
                  </a:srgbClr>
                </a:outerShdw>
              </a:effectLst>
            </a:endParaRPr>
          </a:p>
        </p:txBody>
      </p:sp>
      <p:sp>
        <p:nvSpPr>
          <p:cNvPr id="17" name="Rectangle 16"/>
          <p:cNvSpPr/>
          <p:nvPr/>
        </p:nvSpPr>
        <p:spPr>
          <a:xfrm>
            <a:off x="1219200" y="3200400"/>
            <a:ext cx="24384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法勒斯</a:t>
            </a:r>
            <a:r>
              <a:rPr lang="en-US" b="1" dirty="0" smtClean="0">
                <a:effectLst>
                  <a:outerShdw blurRad="38100" dist="38100" dir="2700000" algn="tl">
                    <a:srgbClr val="000000">
                      <a:alpha val="43137"/>
                    </a:srgbClr>
                  </a:outerShdw>
                </a:effectLst>
              </a:rPr>
              <a:t>- Perez</a:t>
            </a:r>
            <a:endParaRPr lang="en-US" b="1" dirty="0">
              <a:effectLst>
                <a:outerShdw blurRad="38100" dist="38100" dir="2700000" algn="tl">
                  <a:srgbClr val="000000">
                    <a:alpha val="43137"/>
                  </a:srgbClr>
                </a:outerShdw>
              </a:effectLst>
            </a:endParaRPr>
          </a:p>
        </p:txBody>
      </p:sp>
      <p:sp>
        <p:nvSpPr>
          <p:cNvPr id="18" name="Rectangle 17"/>
          <p:cNvSpPr/>
          <p:nvPr/>
        </p:nvSpPr>
        <p:spPr>
          <a:xfrm>
            <a:off x="3657600" y="3200400"/>
            <a:ext cx="22098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谢拉</a:t>
            </a:r>
            <a:r>
              <a:rPr lang="en-US" b="1" dirty="0" smtClean="0">
                <a:effectLst>
                  <a:outerShdw blurRad="38100" dist="38100" dir="2700000" algn="tl">
                    <a:srgbClr val="000000">
                      <a:alpha val="43137"/>
                    </a:srgbClr>
                  </a:outerShdw>
                </a:effectLst>
              </a:rPr>
              <a:t> – </a:t>
            </a:r>
            <a:r>
              <a:rPr lang="en-US" b="1" dirty="0" err="1" smtClean="0">
                <a:effectLst>
                  <a:outerShdw blurRad="38100" dist="38100" dir="2700000" algn="tl">
                    <a:srgbClr val="000000">
                      <a:alpha val="43137"/>
                    </a:srgbClr>
                  </a:outerShdw>
                </a:effectLst>
              </a:rPr>
              <a:t>Zereh</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20" name="Rectangle 19"/>
          <p:cNvSpPr/>
          <p:nvPr/>
        </p:nvSpPr>
        <p:spPr>
          <a:xfrm>
            <a:off x="3505200" y="5867400"/>
            <a:ext cx="2057400" cy="381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喇合</a:t>
            </a:r>
            <a:r>
              <a:rPr lang="en-US" b="1" dirty="0" smtClean="0">
                <a:effectLst>
                  <a:outerShdw blurRad="38100" dist="38100" dir="2700000" algn="tl">
                    <a:srgbClr val="000000">
                      <a:alpha val="43137"/>
                    </a:srgbClr>
                  </a:outerShdw>
                </a:effectLst>
              </a:rPr>
              <a:t> - </a:t>
            </a:r>
            <a:r>
              <a:rPr lang="en-US" b="1" dirty="0" err="1" smtClean="0">
                <a:effectLst>
                  <a:outerShdw blurRad="38100" dist="38100" dir="2700000" algn="tl">
                    <a:srgbClr val="000000">
                      <a:alpha val="43137"/>
                    </a:srgbClr>
                  </a:outerShdw>
                </a:effectLst>
              </a:rPr>
              <a:t>Rahab</a:t>
            </a:r>
            <a:endParaRPr lang="en-US" b="1" dirty="0">
              <a:effectLst>
                <a:outerShdw blurRad="38100" dist="38100" dir="2700000" algn="tl">
                  <a:srgbClr val="000000">
                    <a:alpha val="43137"/>
                  </a:srgbClr>
                </a:outerShdw>
              </a:effectLst>
            </a:endParaRPr>
          </a:p>
        </p:txBody>
      </p:sp>
      <p:sp>
        <p:nvSpPr>
          <p:cNvPr id="21" name="Rectangle 20"/>
          <p:cNvSpPr/>
          <p:nvPr/>
        </p:nvSpPr>
        <p:spPr>
          <a:xfrm>
            <a:off x="3124200" y="6400800"/>
            <a:ext cx="16764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b="1" dirty="0" smtClean="0">
                <a:effectLst>
                  <a:outerShdw blurRad="38100" dist="38100" dir="2700000" algn="tl">
                    <a:srgbClr val="000000">
                      <a:alpha val="43137"/>
                    </a:srgbClr>
                  </a:outerShdw>
                </a:effectLst>
              </a:rPr>
              <a:t>波阿斯</a:t>
            </a:r>
            <a:r>
              <a:rPr lang="en-US" b="1" dirty="0" smtClean="0">
                <a:effectLst>
                  <a:outerShdw blurRad="38100" dist="38100" dir="2700000" algn="tl">
                    <a:srgbClr val="000000">
                      <a:alpha val="43137"/>
                    </a:srgbClr>
                  </a:outerShdw>
                </a:effectLst>
              </a:rPr>
              <a:t>BOAZ</a:t>
            </a:r>
            <a:endParaRPr lang="en-US" b="1" dirty="0">
              <a:effectLst>
                <a:outerShdw blurRad="38100" dist="38100" dir="2700000" algn="tl">
                  <a:srgbClr val="000000">
                    <a:alpha val="43137"/>
                  </a:srgbClr>
                </a:outerShdw>
              </a:effectLst>
            </a:endParaRPr>
          </a:p>
        </p:txBody>
      </p:sp>
      <p:sp>
        <p:nvSpPr>
          <p:cNvPr id="22" name="Rectangle 21"/>
          <p:cNvSpPr/>
          <p:nvPr/>
        </p:nvSpPr>
        <p:spPr>
          <a:xfrm>
            <a:off x="1066800" y="5867400"/>
            <a:ext cx="23622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撒门</a:t>
            </a:r>
            <a:r>
              <a:rPr lang="en-US" b="1" dirty="0" smtClean="0">
                <a:effectLst>
                  <a:outerShdw blurRad="38100" dist="38100" dir="2700000" algn="tl">
                    <a:srgbClr val="000000">
                      <a:alpha val="43137"/>
                    </a:srgbClr>
                  </a:outerShdw>
                </a:effectLst>
              </a:rPr>
              <a:t> - Salmon</a:t>
            </a:r>
            <a:endParaRPr lang="en-US" b="1" dirty="0">
              <a:effectLst>
                <a:outerShdw blurRad="38100" dist="38100" dir="2700000" algn="tl">
                  <a:srgbClr val="000000">
                    <a:alpha val="43137"/>
                  </a:srgbClr>
                </a:outerShdw>
              </a:effectLst>
            </a:endParaRPr>
          </a:p>
        </p:txBody>
      </p:sp>
      <p:sp>
        <p:nvSpPr>
          <p:cNvPr id="23" name="Rectangle 22"/>
          <p:cNvSpPr/>
          <p:nvPr/>
        </p:nvSpPr>
        <p:spPr>
          <a:xfrm>
            <a:off x="1676400" y="5334000"/>
            <a:ext cx="23622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拿顺</a:t>
            </a:r>
            <a:r>
              <a:rPr lang="en-US" b="1" dirty="0" smtClean="0">
                <a:effectLst>
                  <a:outerShdw blurRad="38100" dist="38100" dir="2700000" algn="tl">
                    <a:srgbClr val="000000">
                      <a:alpha val="43137"/>
                    </a:srgbClr>
                  </a:outerShdw>
                </a:effectLst>
              </a:rPr>
              <a:t>- Nashon</a:t>
            </a:r>
            <a:endParaRPr lang="en-US" b="1" dirty="0">
              <a:effectLst>
                <a:outerShdw blurRad="38100" dist="38100" dir="2700000" algn="tl">
                  <a:srgbClr val="000000">
                    <a:alpha val="43137"/>
                  </a:srgbClr>
                </a:outerShdw>
              </a:effectLst>
            </a:endParaRPr>
          </a:p>
        </p:txBody>
      </p:sp>
      <p:sp>
        <p:nvSpPr>
          <p:cNvPr id="24" name="Rectangle 23"/>
          <p:cNvSpPr/>
          <p:nvPr/>
        </p:nvSpPr>
        <p:spPr>
          <a:xfrm>
            <a:off x="1676400" y="4800600"/>
            <a:ext cx="23622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亚米拿达</a:t>
            </a:r>
            <a:r>
              <a:rPr lang="en-US" b="1" dirty="0" smtClean="0">
                <a:effectLst>
                  <a:outerShdw blurRad="38100" dist="38100" dir="2700000" algn="tl">
                    <a:srgbClr val="000000">
                      <a:alpha val="43137"/>
                    </a:srgbClr>
                  </a:outerShdw>
                </a:effectLst>
              </a:rPr>
              <a:t>- </a:t>
            </a:r>
            <a:r>
              <a:rPr lang="en-US" sz="1400" b="1" dirty="0" smtClean="0">
                <a:effectLst>
                  <a:outerShdw blurRad="38100" dist="38100" dir="2700000" algn="tl">
                    <a:srgbClr val="000000">
                      <a:alpha val="43137"/>
                    </a:srgbClr>
                  </a:outerShdw>
                </a:effectLst>
              </a:rPr>
              <a:t>Amminadab</a:t>
            </a:r>
            <a:endParaRPr lang="en-US" sz="1400" b="1" dirty="0">
              <a:effectLst>
                <a:outerShdw blurRad="38100" dist="38100" dir="2700000" algn="tl">
                  <a:srgbClr val="000000">
                    <a:alpha val="43137"/>
                  </a:srgbClr>
                </a:outerShdw>
              </a:effectLst>
            </a:endParaRPr>
          </a:p>
        </p:txBody>
      </p:sp>
      <p:sp>
        <p:nvSpPr>
          <p:cNvPr id="25" name="Rectangle 24"/>
          <p:cNvSpPr/>
          <p:nvPr/>
        </p:nvSpPr>
        <p:spPr>
          <a:xfrm>
            <a:off x="1676400" y="4267200"/>
            <a:ext cx="23622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亚兰</a:t>
            </a:r>
            <a:r>
              <a:rPr lang="en-US" b="1" dirty="0" smtClean="0">
                <a:effectLst>
                  <a:outerShdw blurRad="38100" dist="38100" dir="2700000" algn="tl">
                    <a:srgbClr val="000000">
                      <a:alpha val="43137"/>
                    </a:srgbClr>
                  </a:outerShdw>
                </a:effectLst>
              </a:rPr>
              <a:t> - Ram</a:t>
            </a:r>
            <a:endParaRPr lang="en-US" b="1" dirty="0">
              <a:effectLst>
                <a:outerShdw blurRad="38100" dist="38100" dir="2700000" algn="tl">
                  <a:srgbClr val="000000">
                    <a:alpha val="43137"/>
                  </a:srgbClr>
                </a:outerShdw>
              </a:effectLst>
            </a:endParaRPr>
          </a:p>
        </p:txBody>
      </p:sp>
      <p:sp>
        <p:nvSpPr>
          <p:cNvPr id="26" name="Rectangle 25"/>
          <p:cNvSpPr/>
          <p:nvPr/>
        </p:nvSpPr>
        <p:spPr>
          <a:xfrm>
            <a:off x="1600200" y="3733800"/>
            <a:ext cx="24384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smtClean="0">
                <a:effectLst>
                  <a:outerShdw blurRad="38100" dist="38100" dir="2700000" algn="tl">
                    <a:srgbClr val="000000">
                      <a:alpha val="43137"/>
                    </a:srgbClr>
                  </a:outerShdw>
                </a:effectLst>
              </a:rPr>
              <a:t>希斯仑</a:t>
            </a:r>
            <a:r>
              <a:rPr lang="en-US" b="1" dirty="0" smtClean="0">
                <a:effectLst>
                  <a:outerShdw blurRad="38100" dist="38100" dir="2700000" algn="tl">
                    <a:srgbClr val="000000">
                      <a:alpha val="43137"/>
                    </a:srgbClr>
                  </a:outerShdw>
                </a:effectLst>
              </a:rPr>
              <a:t> - Hezron</a:t>
            </a:r>
            <a:endParaRPr lang="en-US" b="1" dirty="0">
              <a:effectLst>
                <a:outerShdw blurRad="38100" dist="38100" dir="2700000" algn="tl">
                  <a:srgbClr val="000000">
                    <a:alpha val="43137"/>
                  </a:srgbClr>
                </a:outerShdw>
              </a:effectLst>
            </a:endParaRPr>
          </a:p>
        </p:txBody>
      </p:sp>
      <p:sp>
        <p:nvSpPr>
          <p:cNvPr id="31" name="Pentagon 30"/>
          <p:cNvSpPr/>
          <p:nvPr/>
        </p:nvSpPr>
        <p:spPr>
          <a:xfrm flipH="1">
            <a:off x="6477000" y="990600"/>
            <a:ext cx="2667000" cy="381000"/>
          </a:xfrm>
          <a:prstGeom prst="homePlate">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Father of Israel</a:t>
            </a:r>
            <a:endParaRPr lang="en-US" sz="1200" b="1" dirty="0">
              <a:effectLst>
                <a:outerShdw blurRad="38100" dist="38100" dir="2700000" algn="tl">
                  <a:srgbClr val="000000">
                    <a:alpha val="43137"/>
                  </a:srgbClr>
                </a:outerShdw>
              </a:effectLst>
            </a:endParaRPr>
          </a:p>
        </p:txBody>
      </p:sp>
      <p:sp>
        <p:nvSpPr>
          <p:cNvPr id="32" name="Pentagon 31"/>
          <p:cNvSpPr/>
          <p:nvPr/>
        </p:nvSpPr>
        <p:spPr>
          <a:xfrm flipH="1">
            <a:off x="6477000" y="1600200"/>
            <a:ext cx="2667000" cy="381000"/>
          </a:xfrm>
          <a:prstGeom prst="homePlate">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Israel/Arab</a:t>
            </a:r>
            <a:endParaRPr lang="en-US" sz="1200" b="1" dirty="0">
              <a:effectLst>
                <a:outerShdw blurRad="38100" dist="38100" dir="2700000" algn="tl">
                  <a:srgbClr val="000000">
                    <a:alpha val="43137"/>
                  </a:srgbClr>
                </a:outerShdw>
              </a:effectLst>
            </a:endParaRPr>
          </a:p>
        </p:txBody>
      </p:sp>
      <p:sp>
        <p:nvSpPr>
          <p:cNvPr id="33" name="Pentagon 32"/>
          <p:cNvSpPr/>
          <p:nvPr/>
        </p:nvSpPr>
        <p:spPr>
          <a:xfrm flipH="1">
            <a:off x="6477000" y="2133600"/>
            <a:ext cx="2667000" cy="381000"/>
          </a:xfrm>
          <a:prstGeom prst="homePlate">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Tricky &amp; Hairy</a:t>
            </a:r>
            <a:endParaRPr lang="en-US" sz="1200" b="1" dirty="0">
              <a:effectLst>
                <a:outerShdw blurRad="38100" dist="38100" dir="2700000" algn="tl">
                  <a:srgbClr val="000000">
                    <a:alpha val="43137"/>
                  </a:srgbClr>
                </a:outerShdw>
              </a:effectLst>
            </a:endParaRPr>
          </a:p>
        </p:txBody>
      </p:sp>
      <p:sp>
        <p:nvSpPr>
          <p:cNvPr id="34" name="Pentagon 33"/>
          <p:cNvSpPr/>
          <p:nvPr/>
        </p:nvSpPr>
        <p:spPr>
          <a:xfrm flipH="1">
            <a:off x="6477000" y="2667000"/>
            <a:ext cx="2667000" cy="381000"/>
          </a:xfrm>
          <a:prstGeom prst="homePlate">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Joseph’s eldest brother</a:t>
            </a:r>
            <a:endParaRPr lang="en-US" sz="1200" b="1" dirty="0">
              <a:effectLst>
                <a:outerShdw blurRad="38100" dist="38100" dir="2700000" algn="tl">
                  <a:srgbClr val="000000">
                    <a:alpha val="43137"/>
                  </a:srgbClr>
                </a:outerShdw>
              </a:effectLst>
            </a:endParaRPr>
          </a:p>
        </p:txBody>
      </p:sp>
      <p:sp>
        <p:nvSpPr>
          <p:cNvPr id="35" name="Pentagon 34"/>
          <p:cNvSpPr/>
          <p:nvPr/>
        </p:nvSpPr>
        <p:spPr>
          <a:xfrm flipH="1">
            <a:off x="6477000" y="3200400"/>
            <a:ext cx="2667000" cy="381000"/>
          </a:xfrm>
          <a:prstGeom prst="homePlate">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From daughter in law</a:t>
            </a:r>
            <a:endParaRPr lang="en-US" sz="1200" b="1" dirty="0">
              <a:effectLst>
                <a:outerShdw blurRad="38100" dist="38100" dir="2700000" algn="tl">
                  <a:srgbClr val="000000">
                    <a:alpha val="43137"/>
                  </a:srgbClr>
                </a:outerShdw>
              </a:effectLst>
            </a:endParaRPr>
          </a:p>
        </p:txBody>
      </p:sp>
      <p:sp>
        <p:nvSpPr>
          <p:cNvPr id="36" name="Pentagon 35"/>
          <p:cNvSpPr/>
          <p:nvPr/>
        </p:nvSpPr>
        <p:spPr>
          <a:xfrm flipH="1">
            <a:off x="6477000" y="3733800"/>
            <a:ext cx="2667000" cy="381000"/>
          </a:xfrm>
          <a:prstGeom prst="homePlate">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Grandson of Judah</a:t>
            </a:r>
            <a:endParaRPr lang="en-US" sz="1200" b="1" dirty="0">
              <a:effectLst>
                <a:outerShdw blurRad="38100" dist="38100" dir="2700000" algn="tl">
                  <a:srgbClr val="000000">
                    <a:alpha val="43137"/>
                  </a:srgbClr>
                </a:outerShdw>
              </a:effectLst>
            </a:endParaRPr>
          </a:p>
        </p:txBody>
      </p:sp>
      <p:sp>
        <p:nvSpPr>
          <p:cNvPr id="37" name="Pentagon 36"/>
          <p:cNvSpPr/>
          <p:nvPr/>
        </p:nvSpPr>
        <p:spPr>
          <a:xfrm flipH="1">
            <a:off x="6477000" y="4267200"/>
            <a:ext cx="2667000" cy="381000"/>
          </a:xfrm>
          <a:prstGeom prst="homePlate">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Left Egypt with Moses</a:t>
            </a:r>
            <a:endParaRPr lang="en-US" sz="1200" b="1" dirty="0">
              <a:effectLst>
                <a:outerShdw blurRad="38100" dist="38100" dir="2700000" algn="tl">
                  <a:srgbClr val="000000">
                    <a:alpha val="43137"/>
                  </a:srgbClr>
                </a:outerShdw>
              </a:effectLst>
            </a:endParaRPr>
          </a:p>
        </p:txBody>
      </p:sp>
      <p:sp>
        <p:nvSpPr>
          <p:cNvPr id="38" name="Pentagon 37"/>
          <p:cNvSpPr/>
          <p:nvPr/>
        </p:nvSpPr>
        <p:spPr>
          <a:xfrm flipH="1">
            <a:off x="6477000" y="4800600"/>
            <a:ext cx="2667000" cy="381000"/>
          </a:xfrm>
          <a:prstGeom prst="homePlate">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Born during 40 years in dessert. Aaron’s father in law</a:t>
            </a:r>
            <a:endParaRPr lang="en-US" sz="1200" b="1" dirty="0">
              <a:effectLst>
                <a:outerShdw blurRad="38100" dist="38100" dir="2700000" algn="tl">
                  <a:srgbClr val="000000">
                    <a:alpha val="43137"/>
                  </a:srgbClr>
                </a:outerShdw>
              </a:effectLst>
            </a:endParaRPr>
          </a:p>
        </p:txBody>
      </p:sp>
      <p:sp>
        <p:nvSpPr>
          <p:cNvPr id="39" name="Pentagon 38"/>
          <p:cNvSpPr/>
          <p:nvPr/>
        </p:nvSpPr>
        <p:spPr>
          <a:xfrm flipH="1">
            <a:off x="6477000" y="5334000"/>
            <a:ext cx="2667000" cy="381000"/>
          </a:xfrm>
          <a:prstGeom prst="homePlate">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Chief of the tribe of Judah</a:t>
            </a:r>
            <a:endParaRPr lang="en-US" sz="1200" b="1" dirty="0">
              <a:effectLst>
                <a:outerShdw blurRad="38100" dist="38100" dir="2700000" algn="tl">
                  <a:srgbClr val="000000">
                    <a:alpha val="43137"/>
                  </a:srgbClr>
                </a:outerShdw>
              </a:effectLst>
            </a:endParaRPr>
          </a:p>
        </p:txBody>
      </p:sp>
      <p:sp>
        <p:nvSpPr>
          <p:cNvPr id="40" name="Pentagon 39"/>
          <p:cNvSpPr/>
          <p:nvPr/>
        </p:nvSpPr>
        <p:spPr>
          <a:xfrm flipH="1">
            <a:off x="6477000" y="5867400"/>
            <a:ext cx="2667000" cy="381000"/>
          </a:xfrm>
          <a:prstGeom prst="homePlate">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Mom  was a godly ex-hooker</a:t>
            </a:r>
          </a:p>
        </p:txBody>
      </p:sp>
      <p:sp>
        <p:nvSpPr>
          <p:cNvPr id="41" name="Pentagon 40"/>
          <p:cNvSpPr/>
          <p:nvPr/>
        </p:nvSpPr>
        <p:spPr>
          <a:xfrm flipH="1">
            <a:off x="6477000" y="6400800"/>
            <a:ext cx="2667000" cy="381000"/>
          </a:xfrm>
          <a:prstGeom prst="homePlate">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married Ruth</a:t>
            </a:r>
            <a:endParaRPr lang="en-US" sz="1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1+#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1+#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1+#ppt_w/2"/>
                                          </p:val>
                                        </p:tav>
                                        <p:tav tm="100000">
                                          <p:val>
                                            <p:strVal val="#ppt_x"/>
                                          </p:val>
                                        </p:tav>
                                      </p:tavLst>
                                    </p:anim>
                                    <p:anim calcmode="lin" valueType="num">
                                      <p:cBhvr additive="base">
                                        <p:cTn id="56"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1+#ppt_w/2"/>
                                          </p:val>
                                        </p:tav>
                                        <p:tav tm="100000">
                                          <p:val>
                                            <p:strVal val="#ppt_x"/>
                                          </p:val>
                                        </p:tav>
                                      </p:tavLst>
                                    </p:anim>
                                    <p:anim calcmode="lin" valueType="num">
                                      <p:cBhvr additive="base">
                                        <p:cTn id="6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8525_jude_cn_sm.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txBox="1">
            <a:spLocks/>
          </p:cNvSpPr>
          <p:nvPr/>
        </p:nvSpPr>
        <p:spPr>
          <a:xfrm>
            <a:off x="0" y="0"/>
            <a:ext cx="9144000" cy="54102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8200" b="1" dirty="0" smtClean="0">
                <a:ln w="1905"/>
                <a:solidFill>
                  <a:srgbClr val="FFFF99"/>
                </a:solidFill>
                <a:effectLst>
                  <a:innerShdw blurRad="69850" dist="43180" dir="5400000">
                    <a:srgbClr val="000000">
                      <a:alpha val="65000"/>
                    </a:srgbClr>
                  </a:innerShdw>
                </a:effectLst>
              </a:rPr>
              <a:t>今天我们要将观察和释经结合起来，为要展示大家圣经学习中的</a:t>
            </a:r>
            <a:r>
              <a:rPr lang="zh-CN" altLang="en-US" sz="8200" b="1" dirty="0" smtClean="0">
                <a:ln w="1905"/>
                <a:solidFill>
                  <a:srgbClr val="FFC000"/>
                </a:solidFill>
                <a:effectLst>
                  <a:innerShdw blurRad="69850" dist="43180" dir="5400000">
                    <a:srgbClr val="000000">
                      <a:alpha val="65000"/>
                    </a:srgbClr>
                  </a:innerShdw>
                </a:effectLst>
              </a:rPr>
              <a:t>“提问方法”</a:t>
            </a:r>
            <a:r>
              <a:rPr lang="zh-CN" altLang="en-US" sz="8200" b="1" dirty="0" smtClean="0">
                <a:ln w="1905"/>
                <a:solidFill>
                  <a:srgbClr val="FFFF99"/>
                </a:solidFill>
                <a:effectLst>
                  <a:innerShdw blurRad="69850" dist="43180" dir="5400000">
                    <a:srgbClr val="000000">
                      <a:alpha val="65000"/>
                    </a:srgbClr>
                  </a:innerShdw>
                </a:effectLst>
              </a:rPr>
              <a:t>。</a:t>
            </a:r>
            <a:r>
              <a:rPr kumimoji="0" lang="en-US" sz="4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r>
            <a:br>
              <a:rPr kumimoji="0" lang="en-US" sz="4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br>
            <a:r>
              <a:rPr kumimoji="0" lang="en-US" sz="2700" b="0" i="0" u="none" strike="noStrike" kern="1200" cap="none" spc="0" normalizeH="0" baseline="0" noProof="0" dirty="0" smtClean="0">
                <a:ln>
                  <a:noFill/>
                </a:ln>
                <a:solidFill>
                  <a:schemeClr val="lt1"/>
                </a:solidFill>
                <a:effectLst/>
                <a:uLnTx/>
                <a:uFillTx/>
                <a:latin typeface="+mn-lt"/>
                <a:ea typeface="+mn-ea"/>
                <a:cs typeface="+mn-cs"/>
              </a:rPr>
              <a:t>Today we will</a:t>
            </a:r>
            <a:r>
              <a:rPr kumimoji="0" lang="en-US" sz="2700" b="0" i="0" u="none" strike="noStrike" kern="1200" cap="none" spc="0" normalizeH="0" noProof="0" dirty="0" smtClean="0">
                <a:ln>
                  <a:noFill/>
                </a:ln>
                <a:solidFill>
                  <a:schemeClr val="lt1"/>
                </a:solidFill>
                <a:effectLst/>
                <a:uLnTx/>
                <a:uFillTx/>
                <a:latin typeface="+mn-lt"/>
                <a:ea typeface="+mn-ea"/>
                <a:cs typeface="+mn-cs"/>
              </a:rPr>
              <a:t> combine our observation and interpretation time in order to show you the </a:t>
            </a:r>
            <a:r>
              <a:rPr kumimoji="0" lang="en-US" sz="2700" b="0" i="0" u="none" strike="noStrike" kern="1200" cap="none" spc="0" normalizeH="0" noProof="0" dirty="0" smtClean="0">
                <a:ln>
                  <a:noFill/>
                </a:ln>
                <a:solidFill>
                  <a:srgbClr val="FFFF00"/>
                </a:solidFill>
                <a:effectLst/>
                <a:uLnTx/>
                <a:uFillTx/>
                <a:latin typeface="+mn-lt"/>
                <a:ea typeface="+mn-ea"/>
                <a:cs typeface="+mn-cs"/>
              </a:rPr>
              <a:t>“QUESTIONING METHOD” </a:t>
            </a:r>
            <a:r>
              <a:rPr kumimoji="0" lang="en-US" sz="2700" b="0" i="0" u="none" strike="noStrike" kern="1200" cap="none" spc="0" normalizeH="0" noProof="0" dirty="0" smtClean="0">
                <a:ln>
                  <a:noFill/>
                </a:ln>
                <a:solidFill>
                  <a:schemeClr val="lt1"/>
                </a:solidFill>
                <a:effectLst/>
                <a:uLnTx/>
                <a:uFillTx/>
                <a:latin typeface="+mn-lt"/>
                <a:ea typeface="+mn-ea"/>
                <a:cs typeface="+mn-cs"/>
              </a:rPr>
              <a:t>of Bible Study.</a:t>
            </a:r>
            <a:endParaRPr kumimoji="0" lang="en-US" sz="27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084.gif"/>
          <p:cNvPicPr>
            <a:picLocks noChangeAspect="1"/>
          </p:cNvPicPr>
          <p:nvPr/>
        </p:nvPicPr>
        <p:blipFill>
          <a:blip r:embed="rId8" cstate="print"/>
          <a:stretch>
            <a:fillRect/>
          </a:stretch>
        </p:blipFill>
        <p:spPr>
          <a:xfrm>
            <a:off x="457200" y="4152900"/>
            <a:ext cx="914400" cy="95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65100"/>
            <a:r>
              <a:rPr lang="zh-CN" altLang="en-US" sz="3600" b="1" dirty="0" smtClean="0">
                <a:solidFill>
                  <a:schemeClr val="accent4">
                    <a:lumMod val="50000"/>
                  </a:schemeClr>
                </a:solidFill>
                <a:effectLst>
                  <a:outerShdw blurRad="38100" dist="38100" dir="2700000" algn="tl">
                    <a:srgbClr val="000000">
                      <a:alpha val="43137"/>
                    </a:srgbClr>
                  </a:outerShdw>
                </a:effectLst>
              </a:rPr>
              <a:t> 拿俄米的丈 夫以利米勒  的亲族中</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有一个人 名叫波阿斯</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是个大财主</a:t>
            </a:r>
            <a:r>
              <a:rPr lang="zh-CN" altLang="en-US" sz="40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000" b="1" dirty="0" smtClean="0">
                <a:solidFill>
                  <a:schemeClr val="tx1"/>
                </a:solidFill>
                <a:effectLst>
                  <a:outerShdw blurRad="38100" dist="38100" dir="2700000" algn="tl">
                    <a:srgbClr val="000000">
                      <a:alpha val="43137"/>
                    </a:srgbClr>
                  </a:outerShdw>
                </a:effectLst>
                <a:latin typeface="Arial Narrow" pitchFamily="34" charset="0"/>
              </a:rPr>
              <a:t> Now Naomi had a relative on her husband’s side, a man of standing from</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the clan of Elimelek, whose name was Boaz.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什么是有“有名望的人”？不止是有钱人。</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is a “man of standing”?                   More than just a ‘rich man’.</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我们说波阿斯这名是什么意思来着？</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did we say the name BOAZ meant?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r>
              <a:rPr lang="zh-CN" altLang="en-US" sz="3600" b="1" dirty="0" smtClean="0">
                <a:solidFill>
                  <a:schemeClr val="accent4">
                    <a:lumMod val="50000"/>
                  </a:schemeClr>
                </a:solidFill>
                <a:effectLst>
                  <a:outerShdw blurRad="38100" dist="38100" dir="2700000" algn="tl">
                    <a:srgbClr val="000000">
                      <a:alpha val="43137"/>
                    </a:srgbClr>
                  </a:outerShdw>
                </a:effectLst>
              </a:rPr>
              <a:t>摩押女子路得  对拿俄米说</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容我往田间     去</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我蒙谁的      恩</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就在谁的      身后拾取麦穗</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000" b="1" dirty="0" smtClean="0">
                <a:solidFill>
                  <a:schemeClr val="tx1"/>
                </a:solidFill>
                <a:effectLst>
                  <a:outerShdw blurRad="38100" dist="38100" dir="2700000" algn="tl">
                    <a:srgbClr val="000000">
                      <a:alpha val="43137"/>
                    </a:srgbClr>
                  </a:outerShdw>
                </a:effectLst>
                <a:latin typeface="Arial Narrow" pitchFamily="34" charset="0"/>
              </a:rPr>
              <a:t> And Ruth the Moabite said to Naomi, “Let me go to the fields and pick up</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the leftover grain behind anyone in whose eyes I find favor.”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路得出去做工是谁的主意？</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Whose idea was it for Ruth to go to work?</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为何路得认为在某个不认识的人的地里拾麦穗是</a:t>
            </a:r>
            <a:r>
              <a:rPr lang="en-US" altLang="zh-CN" sz="3200" b="1" dirty="0" smtClean="0">
                <a:solidFill>
                  <a:schemeClr val="accent4">
                    <a:lumMod val="50000"/>
                  </a:schemeClr>
                </a:solidFill>
                <a:effectLst>
                  <a:outerShdw blurRad="38100" dist="38100" dir="2700000" algn="tl">
                    <a:srgbClr val="000000">
                      <a:alpha val="43137"/>
                    </a:srgbClr>
                  </a:outerShdw>
                </a:effectLst>
              </a:rPr>
              <a:t>OK</a:t>
            </a:r>
            <a:r>
              <a:rPr lang="zh-CN" altLang="en-US" sz="3200" b="1" dirty="0" smtClean="0">
                <a:solidFill>
                  <a:schemeClr val="accent4">
                    <a:lumMod val="50000"/>
                  </a:schemeClr>
                </a:solidFill>
                <a:effectLst>
                  <a:outerShdw blurRad="38100" dist="38100" dir="2700000" algn="tl">
                    <a:srgbClr val="000000">
                      <a:alpha val="43137"/>
                    </a:srgbClr>
                  </a:outerShdw>
                </a:effectLst>
              </a:rPr>
              <a:t>的？</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Ruth think it was OK to pick up grain in the fields of someone she didn’t even know?</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犹太律法禁止收割者倒回去拾起遗落的麦穗。要留给外邦人和穷人。</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Jewish law forbid the harvesters to go back and pick up leftovers. They were for foreigners and poor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nvGraphicFramePr>
        <p:xfrm>
          <a:off x="228600" y="228600"/>
          <a:ext cx="8686800" cy="6441948"/>
        </p:xfrm>
        <a:graphic>
          <a:graphicData uri="http://schemas.openxmlformats.org/drawingml/2006/table">
            <a:tbl>
              <a:tblPr firstRow="1" firstCol="1">
                <a:tableStyleId>{08FB837D-C827-4EFA-A057-4D05807E0F7C}</a:tableStyleId>
              </a:tblPr>
              <a:tblGrid>
                <a:gridCol w="1143000"/>
                <a:gridCol w="1143000"/>
                <a:gridCol w="6400800"/>
              </a:tblGrid>
              <a:tr h="800100">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日期</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Date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经文</a:t>
                      </a:r>
                      <a:endParaRPr lang="en-US" sz="2400" dirty="0" smtClean="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Verses</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zh-CN" altLang="en-US" sz="2400" dirty="0" smtClean="0">
                          <a:solidFill>
                            <a:schemeClr val="tx1"/>
                          </a:solidFill>
                          <a:effectLst>
                            <a:outerShdw blurRad="38100" dist="38100" dir="2700000" algn="tl">
                              <a:srgbClr val="000000">
                                <a:alpha val="43137"/>
                              </a:srgbClr>
                            </a:outerShdw>
                          </a:effectLst>
                        </a:rPr>
                        <a:t>                    标题</a:t>
                      </a:r>
                      <a:r>
                        <a:rPr lang="en-US" altLang="zh-CN" sz="2400" baseline="0" dirty="0" smtClean="0">
                          <a:solidFill>
                            <a:schemeClr val="tx1"/>
                          </a:solidFill>
                          <a:effectLst>
                            <a:outerShdw blurRad="38100" dist="38100" dir="2700000" algn="tl">
                              <a:srgbClr val="000000">
                                <a:alpha val="43137"/>
                              </a:srgbClr>
                            </a:outerShdw>
                          </a:effectLst>
                        </a:rPr>
                        <a:t>     </a:t>
                      </a:r>
                    </a:p>
                    <a:p>
                      <a:pPr marL="0" marR="0" algn="l">
                        <a:lnSpc>
                          <a:spcPct val="115000"/>
                        </a:lnSpc>
                        <a:spcBef>
                          <a:spcPts val="0"/>
                        </a:spcBef>
                        <a:spcAft>
                          <a:spcPts val="0"/>
                        </a:spcAft>
                      </a:pPr>
                      <a:r>
                        <a:rPr lang="en-US" sz="2400" dirty="0" smtClean="0">
                          <a:solidFill>
                            <a:schemeClr val="tx1"/>
                          </a:solidFill>
                          <a:effectLst>
                            <a:outerShdw blurRad="38100" dist="38100" dir="2700000" algn="tl">
                              <a:srgbClr val="000000">
                                <a:alpha val="43137"/>
                              </a:srgbClr>
                            </a:outerShdw>
                          </a:effectLst>
                        </a:rPr>
                        <a:t>                     Title</a:t>
                      </a:r>
                      <a:endParaRPr lang="en-US" sz="240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algn="ctr">
                        <a:lnSpc>
                          <a:spcPct val="115000"/>
                        </a:lnSpc>
                        <a:spcBef>
                          <a:spcPts val="0"/>
                        </a:spcBef>
                        <a:spcAft>
                          <a:spcPts val="0"/>
                        </a:spcAft>
                      </a:pPr>
                      <a:r>
                        <a:rPr lang="en-US" altLang="zh-CN" sz="2000" b="1" dirty="0" smtClean="0">
                          <a:effectLst>
                            <a:outerShdw blurRad="38100" dist="38100" dir="2700000" algn="tl">
                              <a:srgbClr val="000000">
                                <a:alpha val="43137"/>
                              </a:srgbClr>
                            </a:outerShdw>
                          </a:effectLst>
                        </a:rPr>
                        <a:t>3</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31</a:t>
                      </a: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3/31</a:t>
                      </a: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所有</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ALL</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神看不见的手（导语）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Introduction</a:t>
                      </a:r>
                      <a:r>
                        <a:rPr lang="en-US" sz="2000" b="1" dirty="0">
                          <a:effectLst>
                            <a:outerShdw blurRad="38100" dist="38100" dir="2700000" algn="tl">
                              <a:srgbClr val="000000">
                                <a:alpha val="43137"/>
                              </a:srgbClr>
                            </a:outerShdw>
                          </a:effectLst>
                        </a:rPr>
                        <a:t>)</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7</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1:1-5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神看不见的手在患难中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Suffering</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14</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4/14</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1:6-22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神看不见的手在各关系中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Relationships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chemeClr val="accent6">
                        <a:lumMod val="60000"/>
                        <a:lumOff val="40000"/>
                      </a:schemeClr>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21</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4/20</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2:1-23</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神看不见的手在各天职中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Vocations</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solidFill>
                      <a:srgbClr val="FFFF00"/>
                    </a:solidFill>
                  </a:tcPr>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4</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28</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4/27</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3:1-18</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神看不见的手在婚姻中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Marriage</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5/5</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神看不见的手在救赎中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Redemption</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8001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altLang="zh-CN" sz="2000" b="1" dirty="0" smtClean="0">
                          <a:effectLst>
                            <a:outerShdw blurRad="38100" dist="38100" dir="2700000" algn="tl">
                              <a:srgbClr val="000000">
                                <a:alpha val="43137"/>
                              </a:srgbClr>
                            </a:outerShdw>
                          </a:effectLst>
                        </a:rPr>
                        <a:t>5</a:t>
                      </a:r>
                      <a:r>
                        <a:rPr lang="zh-CN" altLang="en-US" sz="2000" b="1" dirty="0" smtClean="0">
                          <a:effectLst>
                            <a:outerShdw blurRad="38100" dist="38100" dir="2700000" algn="tl">
                              <a:srgbClr val="000000">
                                <a:alpha val="43137"/>
                              </a:srgbClr>
                            </a:outerShdw>
                          </a:effectLst>
                        </a:rPr>
                        <a:t>月</a:t>
                      </a:r>
                      <a:r>
                        <a:rPr lang="en-US" altLang="zh-CN" sz="2000" b="1" dirty="0" smtClean="0">
                          <a:effectLst>
                            <a:outerShdw blurRad="38100" dist="38100" dir="2700000" algn="tl">
                              <a:srgbClr val="000000">
                                <a:alpha val="43137"/>
                              </a:srgbClr>
                            </a:outerShdw>
                          </a:effectLst>
                        </a:rPr>
                        <a:t>12</a:t>
                      </a:r>
                      <a:r>
                        <a:rPr lang="zh-CN" altLang="en-US" sz="2000" b="1" dirty="0" smtClean="0">
                          <a:effectLst>
                            <a:outerShdw blurRad="38100" dist="38100" dir="2700000" algn="tl">
                              <a:srgbClr val="000000">
                                <a:alpha val="43137"/>
                              </a:srgbClr>
                            </a:outerShdw>
                          </a:effectLst>
                        </a:rPr>
                        <a:t>日</a:t>
                      </a: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5/12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b="1"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000" b="1" dirty="0" smtClean="0">
                          <a:effectLst>
                            <a:outerShdw blurRad="38100" dist="38100" dir="2700000" algn="tl">
                              <a:srgbClr val="000000">
                                <a:alpha val="43137"/>
                              </a:srgbClr>
                            </a:outerShdw>
                          </a:effectLst>
                        </a:rPr>
                        <a:t>4:13-22</a:t>
                      </a:r>
                      <a:endParaRPr lang="en-US"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zh-CN" altLang="en-US" sz="2000" b="1" dirty="0" smtClean="0">
                          <a:effectLst>
                            <a:outerShdw blurRad="38100" dist="38100" dir="2700000" algn="tl">
                              <a:srgbClr val="000000">
                                <a:alpha val="43137"/>
                              </a:srgbClr>
                            </a:outerShdw>
                          </a:effectLst>
                        </a:rPr>
                        <a:t>神看不见的手在历史中</a:t>
                      </a:r>
                      <a:endParaRPr lang="en-US" sz="2000" b="1" dirty="0" smtClean="0">
                        <a:effectLst>
                          <a:outerShdw blurRad="38100" dist="38100" dir="2700000" algn="tl">
                            <a:srgbClr val="000000">
                              <a:alpha val="43137"/>
                            </a:srgbClr>
                          </a:outerShdw>
                        </a:effectLst>
                      </a:endParaRPr>
                    </a:p>
                    <a:p>
                      <a:pPr marL="0" marR="0">
                        <a:lnSpc>
                          <a:spcPct val="115000"/>
                        </a:lnSpc>
                        <a:spcBef>
                          <a:spcPts val="0"/>
                        </a:spcBef>
                        <a:spcAft>
                          <a:spcPts val="0"/>
                        </a:spcAft>
                      </a:pPr>
                      <a:r>
                        <a:rPr lang="en-US" sz="2000" b="1" dirty="0" smtClean="0">
                          <a:effectLst>
                            <a:outerShdw blurRad="38100" dist="38100" dir="2700000" algn="tl">
                              <a:srgbClr val="000000">
                                <a:alpha val="43137"/>
                              </a:srgbClr>
                            </a:outerShdw>
                          </a:effectLst>
                        </a:rPr>
                        <a:t>God’s </a:t>
                      </a:r>
                      <a:r>
                        <a:rPr lang="en-US" sz="2000" b="1" dirty="0">
                          <a:effectLst>
                            <a:outerShdw blurRad="38100" dist="38100" dir="2700000" algn="tl">
                              <a:srgbClr val="000000">
                                <a:alpha val="43137"/>
                              </a:srgbClr>
                            </a:outerShdw>
                          </a:effectLst>
                        </a:rPr>
                        <a:t>Invisible Hand in History</a:t>
                      </a:r>
                      <a:endParaRPr lang="en-US" sz="20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bl>
          </a:graphicData>
        </a:graphic>
      </p:graphicFrame>
      <p:sp>
        <p:nvSpPr>
          <p:cNvPr id="3" name="Rectangle 2"/>
          <p:cNvSpPr/>
          <p:nvPr/>
        </p:nvSpPr>
        <p:spPr>
          <a:xfrm rot="5400000">
            <a:off x="4762500" y="2476500"/>
            <a:ext cx="6858000" cy="1905000"/>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神看不见的手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fontScale="90000"/>
          </a:bodyPr>
          <a:lstStyle/>
          <a:p>
            <a:pPr marL="120650"/>
            <a:r>
              <a:rPr lang="zh-CN" altLang="en-US" sz="4000" b="1" dirty="0" smtClean="0">
                <a:solidFill>
                  <a:schemeClr val="tx1"/>
                </a:solidFill>
                <a:effectLst>
                  <a:outerShdw blurRad="38100" dist="38100" dir="2700000" algn="tl">
                    <a:srgbClr val="000000">
                      <a:alpha val="43137"/>
                    </a:srgbClr>
                  </a:outerShdw>
                </a:effectLst>
              </a:rPr>
              <a:t> 拿俄米说</a:t>
            </a:r>
            <a:r>
              <a:rPr lang="en-US" altLang="zh-CN" sz="4000" b="1" dirty="0" smtClean="0">
                <a:solidFill>
                  <a:schemeClr val="tx1"/>
                </a:solidFill>
                <a:effectLst>
                  <a:outerShdw blurRad="38100" dist="38100" dir="2700000" algn="tl">
                    <a:srgbClr val="000000">
                      <a:alpha val="43137"/>
                    </a:srgbClr>
                  </a:outerShdw>
                </a:effectLst>
              </a:rPr>
              <a:t>:     </a:t>
            </a:r>
            <a:r>
              <a:rPr lang="zh-CN" altLang="en-US" sz="4000" b="1" dirty="0" smtClean="0">
                <a:solidFill>
                  <a:schemeClr val="tx1"/>
                </a:solidFill>
                <a:effectLst>
                  <a:outerShdw blurRad="38100" dist="38100" dir="2700000" algn="tl">
                    <a:srgbClr val="000000">
                      <a:alpha val="43137"/>
                    </a:srgbClr>
                  </a:outerShdw>
                </a:effectLst>
              </a:rPr>
              <a:t>“女儿啊</a:t>
            </a:r>
            <a:r>
              <a:rPr lang="en-US" altLang="zh-CN" sz="4000" b="1" dirty="0" smtClean="0">
                <a:solidFill>
                  <a:schemeClr val="tx1"/>
                </a:solidFill>
                <a:effectLst>
                  <a:outerShdw blurRad="38100" dist="38100" dir="2700000" algn="tl">
                    <a:srgbClr val="000000">
                      <a:alpha val="43137"/>
                    </a:srgbClr>
                  </a:outerShdw>
                </a:effectLst>
              </a:rPr>
              <a:t>,</a:t>
            </a:r>
            <a:r>
              <a:rPr lang="zh-CN" altLang="en-US" sz="4000" b="1" dirty="0" smtClean="0">
                <a:solidFill>
                  <a:schemeClr val="tx1"/>
                </a:solidFill>
                <a:effectLst>
                  <a:outerShdw blurRad="38100" dist="38100" dir="2700000" algn="tl">
                    <a:srgbClr val="000000">
                      <a:alpha val="43137"/>
                    </a:srgbClr>
                  </a:outerShdw>
                </a:effectLst>
              </a:rPr>
              <a:t>你只 管去</a:t>
            </a:r>
            <a:r>
              <a:rPr lang="en-US" altLang="zh-CN" sz="4000" b="1" dirty="0" smtClean="0">
                <a:solidFill>
                  <a:schemeClr val="tx1"/>
                </a:solidFill>
                <a:effectLst>
                  <a:outerShdw blurRad="38100" dist="38100" dir="2700000" algn="tl">
                    <a:srgbClr val="000000">
                      <a:alpha val="43137"/>
                    </a:srgbClr>
                  </a:outerShdw>
                </a:effectLst>
              </a:rPr>
              <a:t>.” </a:t>
            </a:r>
            <a:r>
              <a:rPr lang="zh-CN" altLang="en-US" sz="4000" b="1" dirty="0" smtClean="0">
                <a:solidFill>
                  <a:schemeClr val="tx1"/>
                </a:solidFill>
                <a:effectLst>
                  <a:outerShdw blurRad="38100" dist="38100" dir="2700000" algn="tl">
                    <a:srgbClr val="000000">
                      <a:alpha val="43137"/>
                    </a:srgbClr>
                  </a:outerShdw>
                </a:effectLst>
              </a:rPr>
              <a:t>路得 就  去了，来到田间</a:t>
            </a:r>
            <a:r>
              <a:rPr lang="en-US" altLang="zh-CN" sz="4000" b="1" dirty="0" smtClean="0">
                <a:solidFill>
                  <a:schemeClr val="tx1"/>
                </a:solidFill>
                <a:effectLst>
                  <a:outerShdw blurRad="38100" dist="38100" dir="2700000" algn="tl">
                    <a:srgbClr val="000000">
                      <a:alpha val="43137"/>
                    </a:srgbClr>
                  </a:outerShdw>
                </a:effectLst>
              </a:rPr>
              <a:t>,</a:t>
            </a:r>
            <a:r>
              <a:rPr lang="zh-CN" altLang="en-US" sz="4000" b="1" dirty="0" smtClean="0">
                <a:solidFill>
                  <a:schemeClr val="tx1"/>
                </a:solidFill>
                <a:effectLst>
                  <a:outerShdw blurRad="38100" dist="38100" dir="2700000" algn="tl">
                    <a:srgbClr val="000000">
                      <a:alpha val="43137"/>
                    </a:srgbClr>
                  </a:outerShdw>
                </a:effectLst>
              </a:rPr>
              <a:t>在收割的人身  后拾取麦穗</a:t>
            </a:r>
            <a:r>
              <a:rPr lang="en-US" altLang="zh-CN" sz="4000" b="1" dirty="0" smtClean="0">
                <a:solidFill>
                  <a:schemeClr val="tx1"/>
                </a:solidFill>
                <a:effectLst>
                  <a:outerShdw blurRad="38100" dist="38100" dir="2700000" algn="tl">
                    <a:srgbClr val="000000">
                      <a:alpha val="43137"/>
                    </a:srgbClr>
                  </a:outerShdw>
                </a:effectLst>
              </a:rPr>
              <a:t>.</a:t>
            </a:r>
            <a:r>
              <a:rPr lang="zh-CN" altLang="en-US" sz="4000" b="1" dirty="0" smtClean="0">
                <a:solidFill>
                  <a:schemeClr val="tx1"/>
                </a:solidFill>
                <a:effectLst>
                  <a:outerShdw blurRad="38100" dist="38100" dir="2700000" algn="tl">
                    <a:srgbClr val="000000">
                      <a:alpha val="43137"/>
                    </a:srgbClr>
                  </a:outerShdw>
                </a:effectLst>
              </a:rPr>
              <a:t>他 恰巧到了以利  米勒本族的人  波阿斯那块田里。 </a:t>
            </a:r>
            <a:endParaRPr lang="en-US" sz="4000" b="1" dirty="0">
              <a:solidFill>
                <a:schemeClr val="tx1"/>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Naomi said to her, “Go ahead, my daughter.”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000" b="1" dirty="0" smtClean="0">
                <a:solidFill>
                  <a:schemeClr val="tx1"/>
                </a:solidFill>
                <a:effectLst>
                  <a:outerShdw blurRad="38100" dist="38100" dir="2700000" algn="tl">
                    <a:srgbClr val="000000">
                      <a:alpha val="43137"/>
                    </a:srgbClr>
                  </a:outerShdw>
                </a:effectLst>
                <a:latin typeface="Arial Narrow" pitchFamily="34" charset="0"/>
              </a:rPr>
              <a:t> So she went out, entered a field and    began to glean behind the harvesters. As it turned out, she was working in a                  field belonging to Boaz, who was from the clan of Elimelek.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为何路得出去做工先问是否允许？</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Ruth ask permission to go to work?</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路得做的是什么工？</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kind of work did Ruth do?</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那块地属于谁的？</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Who did the field belong to?</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“恰巧”</a:t>
            </a:r>
            <a:r>
              <a:rPr lang="en-US" altLang="zh-CN" sz="3200" b="1" dirty="0" smtClean="0">
                <a:solidFill>
                  <a:schemeClr val="accent4">
                    <a:lumMod val="50000"/>
                  </a:schemeClr>
                </a:solidFill>
                <a:effectLst>
                  <a:outerShdw blurRad="38100" dist="38100" dir="2700000" algn="tl">
                    <a:srgbClr val="000000">
                      <a:alpha val="43137"/>
                    </a:srgbClr>
                  </a:outerShdw>
                </a:effectLst>
              </a:rPr>
              <a:t>…</a:t>
            </a:r>
            <a:r>
              <a:rPr lang="zh-CN" altLang="en-US" sz="3200" b="1" dirty="0" smtClean="0">
                <a:solidFill>
                  <a:schemeClr val="accent4">
                    <a:lumMod val="50000"/>
                  </a:schemeClr>
                </a:solidFill>
                <a:effectLst>
                  <a:outerShdw blurRad="38100" dist="38100" dir="2700000" algn="tl">
                    <a:srgbClr val="000000">
                      <a:alpha val="43137"/>
                    </a:srgbClr>
                  </a:outerShdw>
                </a:effectLst>
              </a:rPr>
              <a:t>这句话如何说到神的护理？</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“As it turned out”… How does this phrase speak about the providence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linds(horizontal)">
                                      <p:cBhvr>
                                        <p:cTn id="16" dur="500"/>
                                        <p:tgtEl>
                                          <p:spTgt spid="6">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blinds(horizontal)">
                                      <p:cBhvr>
                                        <p:cTn id="1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摩</a:t>
            </a: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押女子路得在波阿斯的麦田里拾麦穗</a:t>
            </a:r>
            <a:endParaRPr lang="en-US" sz="40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7" name="Title 6"/>
          <p:cNvSpPr>
            <a:spLocks noGrp="1"/>
          </p:cNvSpPr>
          <p:nvPr>
            <p:ph type="title"/>
          </p:nvPr>
        </p:nvSpPr>
        <p:spPr/>
        <p:txBody>
          <a:bodyPr/>
          <a:lstStyle/>
          <a:p>
            <a:endParaRPr lang="en-US"/>
          </a:p>
        </p:txBody>
      </p:sp>
      <p:pic>
        <p:nvPicPr>
          <p:cNvPr id="89090" name="Picture 2" descr="https://miro.medium.com/max/900/0*SgnH1f45Z7EKfjGk.jpg"/>
          <p:cNvPicPr>
            <a:picLocks noChangeAspect="1" noChangeArrowheads="1"/>
          </p:cNvPicPr>
          <p:nvPr/>
        </p:nvPicPr>
        <p:blipFill>
          <a:blip r:embed="rId3" cstate="print"/>
          <a:srcRect/>
          <a:stretch>
            <a:fillRect/>
          </a:stretch>
        </p:blipFill>
        <p:spPr bwMode="auto">
          <a:xfrm>
            <a:off x="0" y="0"/>
            <a:ext cx="9182100" cy="5715000"/>
          </a:xfrm>
          <a:prstGeom prst="rect">
            <a:avLst/>
          </a:prstGeom>
          <a:ln w="88900" cap="sq" cmpd="thickThin">
            <a:solidFill>
              <a:srgbClr val="00206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20650" indent="44450"/>
            <a:r>
              <a:rPr lang="zh-CN" altLang="en-US" sz="4000" b="1" dirty="0" smtClean="0">
                <a:solidFill>
                  <a:schemeClr val="accent4">
                    <a:lumMod val="50000"/>
                  </a:schemeClr>
                </a:solidFill>
                <a:effectLst>
                  <a:outerShdw blurRad="38100" dist="38100" dir="2700000" algn="tl">
                    <a:srgbClr val="000000">
                      <a:alpha val="43137"/>
                    </a:srgbClr>
                  </a:outerShdw>
                </a:effectLst>
              </a:rPr>
              <a:t>波阿斯正从伯利恒来</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              对收割的人说：“愿耶和华与      你们同在</a:t>
            </a:r>
            <a:r>
              <a:rPr lang="en-US" altLang="zh-CN" sz="4000" b="1" dirty="0" smtClean="0">
                <a:solidFill>
                  <a:schemeClr val="accent4">
                    <a:lumMod val="50000"/>
                  </a:schemeClr>
                </a:solidFill>
                <a:effectLst>
                  <a:outerShdw blurRad="38100" dist="38100" dir="2700000" algn="tl">
                    <a:srgbClr val="000000">
                      <a:alpha val="43137"/>
                    </a:srgbClr>
                  </a:outerShdw>
                </a:effectLst>
              </a:rPr>
              <a:t>!”    </a:t>
            </a:r>
            <a:r>
              <a:rPr lang="zh-CN" altLang="en-US" sz="4000" b="1" dirty="0" smtClean="0">
                <a:solidFill>
                  <a:schemeClr val="accent4">
                    <a:lumMod val="50000"/>
                  </a:schemeClr>
                </a:solidFill>
                <a:effectLst>
                  <a:outerShdw blurRad="38100" dist="38100" dir="2700000" algn="tl">
                    <a:srgbClr val="000000">
                      <a:alpha val="43137"/>
                    </a:srgbClr>
                  </a:outerShdw>
                </a:effectLst>
              </a:rPr>
              <a:t>他们回答说</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      “愿耶和华赐福与你</a:t>
            </a:r>
            <a:r>
              <a:rPr lang="en-US" altLang="zh-CN" sz="40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400" b="1" dirty="0" smtClean="0">
                <a:solidFill>
                  <a:schemeClr val="tx1"/>
                </a:solidFill>
                <a:effectLst>
                  <a:outerShdw blurRad="38100" dist="38100" dir="2700000" algn="tl">
                    <a:srgbClr val="000000">
                      <a:alpha val="43137"/>
                    </a:srgbClr>
                  </a:outerShdw>
                </a:effectLst>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000" b="1" dirty="0" smtClean="0">
                <a:solidFill>
                  <a:schemeClr val="tx1"/>
                </a:solidFill>
                <a:effectLst>
                  <a:outerShdw blurRad="38100" dist="38100" dir="2700000" algn="tl">
                    <a:srgbClr val="000000">
                      <a:alpha val="43137"/>
                    </a:srgbClr>
                  </a:outerShdw>
                </a:effectLst>
                <a:latin typeface="Arial Narrow" pitchFamily="34" charset="0"/>
              </a:rPr>
              <a:t> Just then Boaz arrived from Bethlehem and greeted the harvesters,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“The LORD be with you!” “The LORD bless you!” they answered.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为何这里说波阿斯从伯利恒来？难道他们不都是在伯利恒吗？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does it say that Boaz came FROM Bethlehem? Weren’t they also in Bethlehem?</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敬虔的犹太人常见的问候语是什么？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was the common greeting and response of the godly Jew?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zh-CN" altLang="en-US" sz="4400" b="1" dirty="0" smtClean="0">
                <a:solidFill>
                  <a:srgbClr val="FFC000"/>
                </a:solidFill>
                <a:effectLst>
                  <a:outerShdw blurRad="38100" dist="38100" dir="2700000" algn="tl">
                    <a:srgbClr val="000000">
                      <a:alpha val="43137"/>
                    </a:srgbClr>
                  </a:outerShdw>
                </a:effectLst>
                <a:latin typeface="Arial Narrow" pitchFamily="34" charset="0"/>
              </a:rPr>
              <a:t>波阿斯</a:t>
            </a:r>
            <a:endParaRPr lang="en-US" sz="4400" b="1" dirty="0">
              <a:solidFill>
                <a:srgbClr val="FFC000"/>
              </a:solidFill>
              <a:effectLst>
                <a:outerShdw blurRad="38100" dist="38100" dir="2700000" algn="tl">
                  <a:srgbClr val="000000">
                    <a:alpha val="43137"/>
                  </a:srgbClr>
                </a:outerShdw>
              </a:effectLst>
              <a:latin typeface="Arial Narrow" pitchFamily="34" charset="0"/>
            </a:endParaRPr>
          </a:p>
        </p:txBody>
      </p:sp>
      <p:pic>
        <p:nvPicPr>
          <p:cNvPr id="92162" name="Picture 2" descr="Study of the Book of Ruth (Chapters 3 &amp; 4): Steps 8-10 to ..."/>
          <p:cNvPicPr>
            <a:picLocks noChangeAspect="1" noChangeArrowheads="1"/>
          </p:cNvPicPr>
          <p:nvPr/>
        </p:nvPicPr>
        <p:blipFill>
          <a:blip r:embed="rId3" cstate="print"/>
          <a:srcRect/>
          <a:stretch>
            <a:fillRect/>
          </a:stretch>
        </p:blipFill>
        <p:spPr bwMode="auto">
          <a:xfrm>
            <a:off x="0" y="0"/>
            <a:ext cx="4969701" cy="5791200"/>
          </a:xfrm>
          <a:prstGeom prst="rect">
            <a:avLst/>
          </a:prstGeom>
          <a:ln w="88900" cap="sq" cmpd="thickThin">
            <a:solidFill>
              <a:srgbClr val="C00000"/>
            </a:solidFill>
            <a:prstDash val="solid"/>
            <a:miter lim="800000"/>
          </a:ln>
          <a:effectLst>
            <a:innerShdw blurRad="76200">
              <a:srgbClr val="000000"/>
            </a:innerShdw>
          </a:effectLst>
        </p:spPr>
      </p:pic>
      <p:pic>
        <p:nvPicPr>
          <p:cNvPr id="92164" name="Picture 4" descr="Ruth And Boaz Stock Photos &amp; Ruth And Boaz Stock Images - Alamy"/>
          <p:cNvPicPr>
            <a:picLocks noChangeAspect="1" noChangeArrowheads="1"/>
          </p:cNvPicPr>
          <p:nvPr/>
        </p:nvPicPr>
        <p:blipFill>
          <a:blip r:embed="rId4" cstate="print"/>
          <a:srcRect/>
          <a:stretch>
            <a:fillRect/>
          </a:stretch>
        </p:blipFill>
        <p:spPr bwMode="auto">
          <a:xfrm>
            <a:off x="4572000" y="0"/>
            <a:ext cx="4572000" cy="5791200"/>
          </a:xfrm>
          <a:prstGeom prst="rect">
            <a:avLst/>
          </a:prstGeom>
          <a:ln w="88900" cap="sq" cmpd="thickThin">
            <a:solidFill>
              <a:srgbClr val="C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r>
              <a:rPr lang="zh-CN" altLang="en-US" sz="3600" b="1" dirty="0" smtClean="0">
                <a:solidFill>
                  <a:schemeClr val="accent4">
                    <a:lumMod val="50000"/>
                  </a:schemeClr>
                </a:solidFill>
                <a:effectLst>
                  <a:outerShdw blurRad="38100" dist="38100" dir="2700000" algn="tl">
                    <a:srgbClr val="000000">
                      <a:alpha val="43137"/>
                    </a:srgbClr>
                  </a:outerShdw>
                </a:effectLst>
              </a:rPr>
              <a:t>波阿斯问监管  收割的仆人说</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 “那是谁家       的女子</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000" b="1" dirty="0" smtClean="0">
                <a:solidFill>
                  <a:schemeClr val="tx1"/>
                </a:solidFill>
                <a:effectLst>
                  <a:outerShdw blurRad="38100" dist="38100" dir="2700000" algn="tl">
                    <a:srgbClr val="000000">
                      <a:alpha val="43137"/>
                    </a:srgbClr>
                  </a:outerShdw>
                </a:effectLst>
                <a:latin typeface="Arial Narrow" pitchFamily="34" charset="0"/>
              </a:rPr>
              <a:t> Boaz asked the overseer of his harvesters,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“Who does that young woman belong to?”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波阿斯问监工什么问题？</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did Boaz ask the overseer?</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你认为波阿斯为何会注意到路得？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do you think Boaz noticed Ruth?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zh-CN" altLang="en-US" sz="4000" b="1" dirty="0" smtClean="0">
                <a:solidFill>
                  <a:schemeClr val="accent4">
                    <a:lumMod val="50000"/>
                  </a:schemeClr>
                </a:solidFill>
                <a:effectLst>
                  <a:outerShdw blurRad="38100" dist="38100" dir="2700000" algn="tl">
                    <a:srgbClr val="000000">
                      <a:alpha val="43137"/>
                    </a:srgbClr>
                  </a:outerShdw>
                </a:effectLst>
              </a:rPr>
              <a:t>监管收割的仆人回答说</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“是那摩押女子，跟随拿俄米从摩押地回来的。她说</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‘请你容我跟着收割的人拾取打捆剩下的麦穗</a:t>
            </a:r>
            <a:r>
              <a:rPr lang="en-US" altLang="zh-CN" sz="40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6</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 overseer replied, “She is the Moabite who came back from Moab with Naomi.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7</a:t>
            </a:r>
            <a:r>
              <a:rPr lang="en-US" sz="2000" b="1" dirty="0" smtClean="0">
                <a:solidFill>
                  <a:schemeClr val="tx1"/>
                </a:solidFill>
                <a:effectLst>
                  <a:outerShdw blurRad="38100" dist="38100" dir="2700000" algn="tl">
                    <a:srgbClr val="000000">
                      <a:alpha val="43137"/>
                    </a:srgbClr>
                  </a:outerShdw>
                </a:effectLst>
                <a:latin typeface="Arial Narrow" pitchFamily="34" charset="0"/>
              </a:rPr>
              <a:t> She said, ‘Please let me glean and gather among the sheaves behind the harvesters.</a:t>
            </a: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路得在开始拾麦穗之前有无获得监工的许可？</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Did Ruth ask permission from the overseer before beginning to glean?</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为什么监工两次提到路得的摩押身份？</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does the Overseer mention Ruth was   a Moabite twice?</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为什么监工提到了拿俄米？</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does the overseer mention Naomi?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r>
              <a:rPr lang="zh-CN" altLang="en-US" sz="3600" b="1" dirty="0" smtClean="0">
                <a:solidFill>
                  <a:schemeClr val="accent4">
                    <a:lumMod val="50000"/>
                  </a:schemeClr>
                </a:solidFill>
                <a:effectLst>
                  <a:outerShdw blurRad="38100" dist="38100" dir="2700000" algn="tl">
                    <a:srgbClr val="000000">
                      <a:alpha val="43137"/>
                    </a:srgbClr>
                  </a:outerShdw>
                </a:effectLst>
              </a:rPr>
              <a:t>她从早晨              直到如今，          除了在屋子         里坐一会儿，    常在这里。”</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She came into the field and has remained here from morning till now,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except for a short rest in the shelter.”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这句话告诉了我们有关路得的什么？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does this verse tell us about Ruth?</a:t>
            </a:r>
          </a:p>
          <a:p>
            <a:pPr marL="284163" indent="-284163">
              <a:spcBef>
                <a:spcPct val="0"/>
              </a:spcBef>
              <a:buFont typeface="Arial" charset="0"/>
              <a:buChar char="•"/>
            </a:pPr>
            <a:endParaRPr lang="en-US" sz="2000" b="1" dirty="0" smtClean="0">
              <a:solidFill>
                <a:schemeClr val="tx1"/>
              </a:solidFill>
            </a:endParaRPr>
          </a:p>
          <a:p>
            <a:pPr marL="284163" indent="-284163">
              <a:spcBef>
                <a:spcPct val="0"/>
              </a:spcBef>
              <a:buFont typeface="Arial" charset="0"/>
              <a:buChar char="•"/>
            </a:pPr>
            <a:endParaRPr lang="en-US" sz="2000" b="1" dirty="0" smtClean="0">
              <a:solidFill>
                <a:schemeClr val="tx1"/>
              </a:solidFill>
            </a:endParaRPr>
          </a:p>
          <a:p>
            <a:pPr marL="284163" indent="-284163">
              <a:spcBef>
                <a:spcPct val="0"/>
              </a:spcBef>
              <a:buFont typeface="Arial" charset="0"/>
              <a:buChar char="•"/>
            </a:pPr>
            <a:endParaRPr lang="en-US" sz="2000" b="1" dirty="0" smtClean="0">
              <a:solidFill>
                <a:schemeClr val="tx1"/>
              </a:solidFill>
            </a:endParaRPr>
          </a:p>
          <a:p>
            <a:pPr marL="284163" indent="-284163">
              <a:spcBef>
                <a:spcPct val="0"/>
              </a:spcBef>
              <a:buFont typeface="Arial" charset="0"/>
              <a:buChar char="•"/>
            </a:pPr>
            <a:endParaRPr lang="en-US" sz="2000" b="1" dirty="0" smtClean="0">
              <a:solidFill>
                <a:schemeClr val="tx1"/>
              </a:solidFill>
            </a:endParaRPr>
          </a:p>
          <a:p>
            <a:pPr marL="284163" indent="-284163">
              <a:spcBef>
                <a:spcPct val="0"/>
              </a:spcBef>
              <a:buFont typeface="Arial" charset="0"/>
              <a:buChar char="•"/>
            </a:pPr>
            <a:endParaRPr lang="en-US" sz="2000" b="1" dirty="0" smtClean="0">
              <a:solidFill>
                <a:schemeClr val="tx1"/>
              </a:solidFill>
            </a:endParaRPr>
          </a:p>
          <a:p>
            <a:pPr marL="284163" indent="-284163">
              <a:spcBef>
                <a:spcPct val="0"/>
              </a:spcBef>
              <a:buFont typeface="Arial" charset="0"/>
              <a:buChar char="•"/>
            </a:pPr>
            <a:endParaRPr lang="en-US" sz="2000" b="1" dirty="0" smtClean="0">
              <a:solidFill>
                <a:schemeClr val="tx1"/>
              </a:solidFill>
            </a:endParaRPr>
          </a:p>
          <a:p>
            <a:pPr marL="284163" indent="-284163">
              <a:spcBef>
                <a:spcPct val="0"/>
              </a:spcBef>
              <a:buFont typeface="Arial" charset="0"/>
              <a:buChar char="•"/>
            </a:pPr>
            <a:endParaRPr lang="en-US" sz="2000" b="1" dirty="0" smtClean="0">
              <a:solidFill>
                <a:schemeClr val="tx1"/>
              </a:solidFill>
            </a:endParaRPr>
          </a:p>
          <a:p>
            <a:pPr marL="284163" indent="-284163">
              <a:spcBef>
                <a:spcPct val="0"/>
              </a:spcBef>
              <a:buFont typeface="Arial" charset="0"/>
              <a:buChar char="•"/>
            </a:pPr>
            <a:endParaRPr lang="en-US" sz="2000" b="1" dirty="0" smtClean="0">
              <a:solidFill>
                <a:schemeClr val="tx1"/>
              </a:solidFill>
            </a:endParaRPr>
          </a:p>
          <a:p>
            <a:pPr marL="284163" indent="-284163">
              <a:spcBef>
                <a:spcPct val="0"/>
              </a:spcBef>
              <a:buFont typeface="Arial" charset="0"/>
              <a:buChar char="•"/>
            </a:pPr>
            <a:endParaRPr lang="en-US" sz="2000" b="1" dirty="0" smtClean="0">
              <a:solidFill>
                <a:schemeClr val="tx1"/>
              </a:solidFill>
            </a:endParaRPr>
          </a:p>
          <a:p>
            <a:pPr marL="284163" indent="-284163">
              <a:spcBef>
                <a:spcPct val="0"/>
              </a:spcBef>
              <a:buFont typeface="Arial" charset="0"/>
              <a:buChar char="•"/>
            </a:pPr>
            <a:endParaRPr lang="en-US" sz="2000" b="1" dirty="0" smtClean="0">
              <a:solidFill>
                <a:schemeClr val="tx1"/>
              </a:solidFill>
            </a:endParaRPr>
          </a:p>
        </p:txBody>
      </p:sp>
      <p:pic>
        <p:nvPicPr>
          <p:cNvPr id="32770" name="Picture 2" descr="http://www.thejakartaglobe.com/media/images/medium2/20100813181404597.jpg"/>
          <p:cNvPicPr>
            <a:picLocks noChangeAspect="1" noChangeArrowheads="1"/>
          </p:cNvPicPr>
          <p:nvPr/>
        </p:nvPicPr>
        <p:blipFill>
          <a:blip r:embed="rId3" cstate="print"/>
          <a:srcRect/>
          <a:stretch>
            <a:fillRect/>
          </a:stretch>
        </p:blipFill>
        <p:spPr bwMode="auto">
          <a:xfrm>
            <a:off x="4191000" y="2286000"/>
            <a:ext cx="4676775" cy="3088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225425"/>
            <a:r>
              <a:rPr lang="zh-CN" altLang="en-US" sz="3600" b="1" dirty="0" smtClean="0">
                <a:solidFill>
                  <a:schemeClr val="accent4">
                    <a:lumMod val="50000"/>
                  </a:schemeClr>
                </a:solidFill>
                <a:effectLst>
                  <a:outerShdw blurRad="38100" dist="38100" dir="2700000" algn="tl">
                    <a:srgbClr val="000000">
                      <a:alpha val="43137"/>
                    </a:srgbClr>
                  </a:outerShdw>
                </a:effectLst>
              </a:rPr>
              <a:t>波阿斯对路       得 说</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“女儿啊，听我说，不要  往别人田里拾取麦穗，也不要离开这里，要常与我使女们在一处。</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8</a:t>
            </a:r>
            <a:r>
              <a:rPr lang="en-US" sz="2000" b="1" dirty="0" smtClean="0">
                <a:solidFill>
                  <a:schemeClr val="tx1"/>
                </a:solidFill>
                <a:effectLst>
                  <a:outerShdw blurRad="38100" dist="38100" dir="2700000" algn="tl">
                    <a:srgbClr val="000000">
                      <a:alpha val="43137"/>
                    </a:srgbClr>
                  </a:outerShdw>
                </a:effectLst>
                <a:latin typeface="Arial Narrow" pitchFamily="34" charset="0"/>
              </a:rPr>
              <a:t> So Boaz said to Ruth, “My daughter, listen to me. Don’t go and glean in another field  and don’t go away from here. Stay here with the women who work for me.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波阿斯与路得交谈会冒什么风险？为什么？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risk was Boaz taking by even talking to Ruth? Why?</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为何称她为“女儿啊”？</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he call her ‘my daughter’?</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他告诉路得要与谁在一起？</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Who did he tell Ruth to stay with?</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为何他希望她留在他地里？</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he want her to stay in his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linds(horizontal)">
                                      <p:cBhvr>
                                        <p:cTn id="16" dur="500"/>
                                        <p:tgtEl>
                                          <p:spTgt spid="6">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blinds(horizontal)">
                                      <p:cBhvr>
                                        <p:cTn id="1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zh-CN" altLang="en-US" sz="4400" b="1" dirty="0" smtClean="0">
                <a:solidFill>
                  <a:srgbClr val="FFC000"/>
                </a:solidFill>
                <a:effectLst>
                  <a:outerShdw blurRad="38100" dist="38100" dir="2700000" algn="tl">
                    <a:srgbClr val="000000">
                      <a:alpha val="43137"/>
                    </a:srgbClr>
                  </a:outerShdw>
                </a:effectLst>
                <a:latin typeface="Arial Narrow" pitchFamily="34" charset="0"/>
              </a:rPr>
              <a:t>路</a:t>
            </a:r>
            <a:r>
              <a:rPr lang="zh-CN" altLang="en-US" sz="4400" b="1" dirty="0" smtClean="0">
                <a:solidFill>
                  <a:srgbClr val="FFC000"/>
                </a:solidFill>
                <a:effectLst>
                  <a:outerShdw blurRad="38100" dist="38100" dir="2700000" algn="tl">
                    <a:srgbClr val="000000">
                      <a:alpha val="43137"/>
                    </a:srgbClr>
                  </a:outerShdw>
                </a:effectLst>
                <a:latin typeface="Arial Narrow" pitchFamily="34" charset="0"/>
              </a:rPr>
              <a:t>得遇见波阿斯</a:t>
            </a:r>
            <a:endParaRPr lang="en-US" sz="4400" b="1" dirty="0">
              <a:solidFill>
                <a:srgbClr val="FFC000"/>
              </a:solidFill>
              <a:effectLst>
                <a:outerShdw blurRad="38100" dist="38100" dir="2700000" algn="tl">
                  <a:srgbClr val="000000">
                    <a:alpha val="43137"/>
                  </a:srgbClr>
                </a:outerShdw>
              </a:effectLst>
              <a:latin typeface="Arial Narrow" pitchFamily="34" charset="0"/>
            </a:endParaRPr>
          </a:p>
        </p:txBody>
      </p:sp>
      <p:sp>
        <p:nvSpPr>
          <p:cNvPr id="7" name="Title 6"/>
          <p:cNvSpPr>
            <a:spLocks noGrp="1"/>
          </p:cNvSpPr>
          <p:nvPr>
            <p:ph type="title"/>
          </p:nvPr>
        </p:nvSpPr>
        <p:spPr/>
        <p:txBody>
          <a:bodyPr/>
          <a:lstStyle/>
          <a:p>
            <a:endParaRPr lang="en-US"/>
          </a:p>
        </p:txBody>
      </p:sp>
      <p:pic>
        <p:nvPicPr>
          <p:cNvPr id="91138" name="Picture 2" descr="St-Takla.org Image: Boaz talks with Ruth (Ruth 2:8-12) صورة في ..."/>
          <p:cNvPicPr>
            <a:picLocks noChangeAspect="1" noChangeArrowheads="1"/>
          </p:cNvPicPr>
          <p:nvPr/>
        </p:nvPicPr>
        <p:blipFill>
          <a:blip r:embed="rId3" cstate="print"/>
          <a:srcRect/>
          <a:stretch>
            <a:fillRect/>
          </a:stretch>
        </p:blipFill>
        <p:spPr bwMode="auto">
          <a:xfrm>
            <a:off x="152400" y="99220"/>
            <a:ext cx="8839200" cy="5854047"/>
          </a:xfrm>
          <a:prstGeom prst="rect">
            <a:avLst/>
          </a:prstGeom>
          <a:ln w="88900" cap="sq" cmpd="thickThin">
            <a:solidFill>
              <a:srgbClr val="0070C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fontScale="90000"/>
          </a:bodyPr>
          <a:lstStyle/>
          <a:p>
            <a:pPr marL="120650"/>
            <a:r>
              <a:rPr lang="zh-CN" altLang="en-US" sz="4000" b="1" dirty="0" smtClean="0">
                <a:solidFill>
                  <a:schemeClr val="accent4">
                    <a:lumMod val="50000"/>
                  </a:schemeClr>
                </a:solidFill>
                <a:effectLst>
                  <a:outerShdw blurRad="38100" dist="38100" dir="2700000" algn="tl">
                    <a:srgbClr val="000000">
                      <a:alpha val="43137"/>
                    </a:srgbClr>
                  </a:outerShdw>
                </a:effectLst>
              </a:rPr>
              <a:t>我的仆人在那块田收割，你就跟着他们去。我已经吩咐仆人不可欺负你；你若渴了，就可以到器皿那里喝仆人打来的水。”</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9</a:t>
            </a:r>
            <a:r>
              <a:rPr lang="en-US" sz="2000" b="1" dirty="0" smtClean="0">
                <a:solidFill>
                  <a:schemeClr val="tx1"/>
                </a:solidFill>
                <a:effectLst>
                  <a:outerShdw blurRad="38100" dist="38100" dir="2700000" algn="tl">
                    <a:srgbClr val="000000">
                      <a:alpha val="43137"/>
                    </a:srgbClr>
                  </a:outerShdw>
                </a:effectLst>
                <a:latin typeface="Arial Narrow" pitchFamily="34" charset="0"/>
              </a:rPr>
              <a:t> Watch the field where the men are harvesting, and follow along after the women.                I have told the men not to lay a hand on you. And whenever you are thirsty, go and              get a drink from the water jars the men have filled.”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为何他吩咐工人不能碰她？为何他们会‘碰’她？</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he have to tell the men not to touch Ruth? Why would they ‘touch’ her?</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为什么从男人的水罐里喝水被视为一种尊荣？</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was it considered to be an honor to drink from the men’s water jars?</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这节经文告诉我们波阿斯什么？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 What does this verse show us about Boaz?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103.gif"/>
          <p:cNvPicPr>
            <a:picLocks noChangeAspect="1"/>
          </p:cNvPicPr>
          <p:nvPr/>
        </p:nvPicPr>
        <p:blipFill>
          <a:blip r:embed="rId8" cstate="print"/>
          <a:stretch>
            <a:fillRect/>
          </a:stretch>
        </p:blipFill>
        <p:spPr>
          <a:xfrm>
            <a:off x="457199" y="1524000"/>
            <a:ext cx="1371601"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069.gif"/>
          <p:cNvPicPr>
            <a:picLocks noChangeAspect="1"/>
          </p:cNvPicPr>
          <p:nvPr/>
        </p:nvPicPr>
        <p:blipFill>
          <a:blip r:embed="rId9" cstate="print"/>
          <a:stretch>
            <a:fillRect/>
          </a:stretch>
        </p:blipFill>
        <p:spPr>
          <a:xfrm>
            <a:off x="457200" y="2819400"/>
            <a:ext cx="1371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213.gif"/>
          <p:cNvPicPr>
            <a:picLocks noChangeAspect="1"/>
          </p:cNvPicPr>
          <p:nvPr/>
        </p:nvPicPr>
        <p:blipFill>
          <a:blip r:embed="rId10" cstate="print"/>
          <a:stretch>
            <a:fillRect/>
          </a:stretch>
        </p:blipFill>
        <p:spPr>
          <a:xfrm>
            <a:off x="457200" y="4114800"/>
            <a:ext cx="1447799"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tumblr_left48gCkY1qf8yek.gif"/>
          <p:cNvPicPr>
            <a:picLocks noChangeAspect="1"/>
          </p:cNvPicPr>
          <p:nvPr/>
        </p:nvPicPr>
        <p:blipFill>
          <a:blip r:embed="rId11" cstate="print"/>
          <a:stretch>
            <a:fillRect/>
          </a:stretch>
        </p:blipFill>
        <p:spPr>
          <a:xfrm>
            <a:off x="381000" y="5410200"/>
            <a:ext cx="15240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r>
              <a:rPr lang="zh-CN" altLang="en-US" sz="4000" b="1" dirty="0" smtClean="0">
                <a:solidFill>
                  <a:schemeClr val="accent4">
                    <a:lumMod val="50000"/>
                  </a:schemeClr>
                </a:solidFill>
                <a:effectLst>
                  <a:outerShdw blurRad="38100" dist="38100" dir="2700000" algn="tl">
                    <a:srgbClr val="000000">
                      <a:alpha val="43137"/>
                    </a:srgbClr>
                  </a:outerShdw>
                </a:effectLst>
              </a:rPr>
              <a:t>路得 就俯伏  在地叩拜，   对他说</a:t>
            </a:r>
            <a:r>
              <a:rPr lang="en-US" altLang="zh-CN" sz="4000" b="1" dirty="0" smtClean="0">
                <a:solidFill>
                  <a:schemeClr val="accent4">
                    <a:lumMod val="50000"/>
                  </a:schemeClr>
                </a:solidFill>
                <a:effectLst>
                  <a:outerShdw blurRad="38100" dist="38100" dir="2700000" algn="tl">
                    <a:srgbClr val="000000">
                      <a:alpha val="43137"/>
                    </a:srgbClr>
                  </a:outerShdw>
                </a:effectLst>
              </a:rPr>
              <a:t>:                 “</a:t>
            </a:r>
            <a:r>
              <a:rPr lang="zh-CN" altLang="en-US" sz="4000" b="1" dirty="0" smtClean="0">
                <a:solidFill>
                  <a:schemeClr val="accent4">
                    <a:lumMod val="50000"/>
                  </a:schemeClr>
                </a:solidFill>
                <a:effectLst>
                  <a:outerShdw blurRad="38100" dist="38100" dir="2700000" algn="tl">
                    <a:srgbClr val="000000">
                      <a:alpha val="43137"/>
                    </a:srgbClr>
                  </a:outerShdw>
                </a:effectLst>
              </a:rPr>
              <a:t>我既是外      邦人</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怎么蒙  你的恩，这样顾恤我呢</a:t>
            </a:r>
            <a:r>
              <a:rPr lang="en-US" altLang="zh-CN" sz="40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10</a:t>
            </a:r>
            <a:r>
              <a:rPr lang="en-US" sz="2000" b="1" dirty="0" smtClean="0">
                <a:solidFill>
                  <a:schemeClr val="tx1"/>
                </a:solidFill>
                <a:effectLst>
                  <a:outerShdw blurRad="38100" dist="38100" dir="2700000" algn="tl">
                    <a:srgbClr val="000000">
                      <a:alpha val="43137"/>
                    </a:srgbClr>
                  </a:outerShdw>
                </a:effectLst>
                <a:latin typeface="Arial Narrow" pitchFamily="34" charset="0"/>
              </a:rPr>
              <a:t> At this, she bowed down with her face to the ground. She asked him,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“Why have I found such favor in your eyes that you notice me—a foreigner?”</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为何她要俯伏在地？</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she bow with her face to the ground?</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她问波阿斯什么？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did she ask Boaz?</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为什么波阿斯与她说话都让她感到惊讶？</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it surprise her when Boaz talked to her?</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她是否知道波阿斯乃一亲戚？</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Did she know Boaz was related yet?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linds(horizontal)">
                                      <p:cBhvr>
                                        <p:cTn id="16" dur="500"/>
                                        <p:tgtEl>
                                          <p:spTgt spid="6">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blinds(horizontal)">
                                      <p:cBhvr>
                                        <p:cTn id="1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fontScale="90000"/>
          </a:bodyPr>
          <a:lstStyle/>
          <a:p>
            <a:pPr marL="120650"/>
            <a:r>
              <a:rPr lang="zh-CN" altLang="en-US" sz="4000" b="1" dirty="0" smtClean="0">
                <a:solidFill>
                  <a:schemeClr val="accent4">
                    <a:lumMod val="50000"/>
                  </a:schemeClr>
                </a:solidFill>
                <a:effectLst>
                  <a:outerShdw blurRad="38100" dist="38100" dir="2700000" algn="tl">
                    <a:srgbClr val="000000">
                      <a:alpha val="43137"/>
                    </a:srgbClr>
                  </a:outerShdw>
                </a:effectLst>
              </a:rPr>
              <a:t>波阿斯回答说：“自从你丈夫死后，凡你向婆婆所行的，并你离开父母和本地，       到素不认识的民中，这些事人全都告诉我了。”</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11</a:t>
            </a:r>
            <a:r>
              <a:rPr lang="en-US" sz="2000" b="1" dirty="0" smtClean="0">
                <a:solidFill>
                  <a:schemeClr val="tx1"/>
                </a:solidFill>
                <a:effectLst>
                  <a:outerShdw blurRad="38100" dist="38100" dir="2700000" algn="tl">
                    <a:srgbClr val="000000">
                      <a:alpha val="43137"/>
                    </a:srgbClr>
                  </a:outerShdw>
                </a:effectLst>
                <a:latin typeface="Arial Narrow" pitchFamily="34" charset="0"/>
              </a:rPr>
              <a:t> Boaz replied, “I’ve been told all about what you  have done for your mother-in-law  since the death of your husband—how you left your father and mother and your  homeland and came to live with a people you did not know before.</a:t>
            </a: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波阿斯是如何知道路得的经历的？</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did Boaz know what Ruth had done?</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路得离开</a:t>
            </a:r>
            <a:r>
              <a:rPr lang="zh-CN" altLang="en-US" sz="3200" b="1" dirty="0" smtClean="0">
                <a:solidFill>
                  <a:schemeClr val="accent4">
                    <a:lumMod val="50000"/>
                  </a:schemeClr>
                </a:solidFill>
                <a:effectLst>
                  <a:outerShdw blurRad="38100" dist="38100" dir="2700000" algn="tl">
                    <a:srgbClr val="000000">
                      <a:alpha val="43137"/>
                    </a:srgbClr>
                  </a:outerShdw>
                </a:effectLst>
              </a:rPr>
              <a:t>谁后来</a:t>
            </a:r>
            <a:r>
              <a:rPr lang="zh-CN" altLang="en-US" sz="3200" b="1" dirty="0" smtClean="0">
                <a:solidFill>
                  <a:schemeClr val="accent4">
                    <a:lumMod val="50000"/>
                  </a:schemeClr>
                </a:solidFill>
                <a:effectLst>
                  <a:outerShdw blurRad="38100" dist="38100" dir="2700000" algn="tl">
                    <a:srgbClr val="000000">
                      <a:alpha val="43137"/>
                    </a:srgbClr>
                  </a:outerShdw>
                </a:effectLst>
              </a:rPr>
              <a:t>到伯利恒？</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Who did Ruth leave to come to Bethlehem?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r>
              <a:rPr lang="zh-CN" altLang="en-US" sz="40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愿耶和华照你 所行的赏赐你。     你来投靠耶和  华─以色列神     的翅膀下</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愿你满得 他的赏赐。</a:t>
            </a:r>
            <a:r>
              <a:rPr lang="en-US" altLang="zh-CN" sz="3600" b="1" dirty="0" smtClean="0">
                <a:solidFill>
                  <a:schemeClr val="accent4">
                    <a:lumMod val="50000"/>
                  </a:schemeClr>
                </a:solidFill>
                <a:effectLst>
                  <a:outerShdw blurRad="38100" dist="38100" dir="2700000" algn="tl">
                    <a:srgbClr val="000000">
                      <a:alpha val="43137"/>
                    </a:srgbClr>
                  </a:outerShdw>
                </a:effectLst>
              </a:rPr>
              <a:t> </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12</a:t>
            </a:r>
            <a:r>
              <a:rPr lang="en-US" sz="2000" b="1" dirty="0" smtClean="0">
                <a:solidFill>
                  <a:schemeClr val="tx1"/>
                </a:solidFill>
                <a:effectLst>
                  <a:outerShdw blurRad="38100" dist="38100" dir="2700000" algn="tl">
                    <a:srgbClr val="000000">
                      <a:alpha val="43137"/>
                    </a:srgbClr>
                  </a:outerShdw>
                </a:effectLst>
                <a:latin typeface="Arial Narrow" pitchFamily="34" charset="0"/>
              </a:rPr>
              <a:t> May the LORD repay you for what you have done. May you be richly rewarded by the LORD,  the God of Israel, under whose wings you have come to take refuge.”</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为何他祈求神赏赐路得？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he ask God to repay Ruth?</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神真有翅膀吗？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Does God really have wings?</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投靠在神的翅膀下是何意思？</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does it mean to be under God’s wings?</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为何波阿斯称神为“以色列神”？</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does Boaz call God “the God of Israel’?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linds(horizontal)">
                                      <p:cBhvr>
                                        <p:cTn id="16" dur="500"/>
                                        <p:tgtEl>
                                          <p:spTgt spid="6">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blinds(horizontal)">
                                      <p:cBhvr>
                                        <p:cTn id="1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zh-CN" altLang="en-US" sz="4000" b="1" dirty="0" smtClean="0">
                <a:solidFill>
                  <a:srgbClr val="FFFF00"/>
                </a:solidFill>
                <a:effectLst>
                  <a:outerShdw blurRad="38100" dist="38100" dir="2700000" algn="tl">
                    <a:srgbClr val="000000">
                      <a:alpha val="43137"/>
                    </a:srgbClr>
                  </a:outerShdw>
                </a:effectLst>
                <a:latin typeface="Arial Narrow" pitchFamily="34" charset="0"/>
              </a:rPr>
              <a:t>愿你投在耶和华，以色列神的翅膀下</a:t>
            </a:r>
            <a:endParaRPr lang="en-US" sz="4000"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067800" cy="55626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endParaRPr lang="en-US" sz="2000" b="1" dirty="0" smtClean="0">
              <a:solidFill>
                <a:schemeClr val="tx1"/>
              </a:solidFill>
            </a:endParaRPr>
          </a:p>
        </p:txBody>
      </p:sp>
      <p:pic>
        <p:nvPicPr>
          <p:cNvPr id="1028" name="Picture 4" descr="Under the Shadow of His Wings - Bridges for PeaceBridges for Peace"/>
          <p:cNvPicPr>
            <a:picLocks noChangeAspect="1" noChangeArrowheads="1"/>
          </p:cNvPicPr>
          <p:nvPr/>
        </p:nvPicPr>
        <p:blipFill>
          <a:blip r:embed="rId3" cstate="print"/>
          <a:srcRect/>
          <a:stretch>
            <a:fillRect/>
          </a:stretch>
        </p:blipFill>
        <p:spPr bwMode="auto">
          <a:xfrm>
            <a:off x="-20878" y="0"/>
            <a:ext cx="9338151" cy="5410200"/>
          </a:xfrm>
          <a:prstGeom prst="rect">
            <a:avLst/>
          </a:prstGeom>
          <a:ln w="88900" cap="sq" cmpd="thickThin">
            <a:solidFill>
              <a:srgbClr val="FFC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r>
              <a:rPr lang="zh-CN" altLang="en-US" sz="3600" b="1" dirty="0" smtClean="0">
                <a:solidFill>
                  <a:schemeClr val="accent4">
                    <a:lumMod val="50000"/>
                  </a:schemeClr>
                </a:solidFill>
                <a:effectLst>
                  <a:outerShdw blurRad="38100" dist="38100" dir="2700000" algn="tl">
                    <a:srgbClr val="000000">
                      <a:alpha val="43137"/>
                    </a:srgbClr>
                  </a:outerShdw>
                </a:effectLst>
              </a:rPr>
              <a:t>路得 说：      “我主啊，愿在你眼前蒙恩</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      我虽然不及你  的一个使女，            你还用慈爱的  话安慰我的心</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13</a:t>
            </a:r>
            <a:r>
              <a:rPr lang="en-US" sz="2000" b="1" dirty="0" smtClean="0">
                <a:solidFill>
                  <a:schemeClr val="tx1"/>
                </a:solidFill>
                <a:effectLst>
                  <a:outerShdw blurRad="38100" dist="38100" dir="2700000" algn="tl">
                    <a:srgbClr val="000000">
                      <a:alpha val="43137"/>
                    </a:srgbClr>
                  </a:outerShdw>
                </a:effectLst>
                <a:latin typeface="Arial Narrow" pitchFamily="34" charset="0"/>
              </a:rPr>
              <a:t> “May I continue to find favor in your eyes, my lord,” she said.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“You have put me at ease by speaking kindly to your servant—</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though I do not have the standing of one of your servants.” </a:t>
            </a: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“蒙恩”这词是什么意思？</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 What does the word ‘favor’ mean?</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为何波阿斯的这番话让路得心安？</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Boaz’s speech put Ruth at ease?</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为何路得的地位甚至比仆人还要低？</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was Ruth’s position even lower than that of a servant?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fontScale="90000"/>
          </a:bodyPr>
          <a:lstStyle/>
          <a:p>
            <a:pPr marL="120650"/>
            <a:r>
              <a:rPr lang="zh-CN" altLang="en-US" sz="4000" b="1" dirty="0" smtClean="0">
                <a:solidFill>
                  <a:schemeClr val="accent4">
                    <a:lumMod val="50000"/>
                  </a:schemeClr>
                </a:solidFill>
                <a:effectLst>
                  <a:outerShdw blurRad="38100" dist="38100" dir="2700000" algn="tl">
                    <a:srgbClr val="000000">
                      <a:alpha val="43137"/>
                    </a:srgbClr>
                  </a:outerShdw>
                </a:effectLst>
              </a:rPr>
              <a:t>到了吃饭的时候，波阿斯对路得 说</a:t>
            </a:r>
            <a:r>
              <a:rPr lang="en-US" altLang="zh-CN" sz="4000" b="1" dirty="0" smtClean="0">
                <a:solidFill>
                  <a:schemeClr val="accent4">
                    <a:lumMod val="50000"/>
                  </a:schemeClr>
                </a:solidFill>
                <a:effectLst>
                  <a:outerShdw blurRad="38100" dist="38100" dir="2700000" algn="tl">
                    <a:srgbClr val="000000">
                      <a:alpha val="43137"/>
                    </a:srgbClr>
                  </a:outerShdw>
                </a:effectLst>
              </a:rPr>
              <a:t>: </a:t>
            </a:r>
            <a:r>
              <a:rPr lang="zh-CN" altLang="en-US" sz="4000" b="1" dirty="0" smtClean="0">
                <a:solidFill>
                  <a:schemeClr val="accent4">
                    <a:lumMod val="50000"/>
                  </a:schemeClr>
                </a:solidFill>
                <a:effectLst>
                  <a:outerShdw blurRad="38100" dist="38100" dir="2700000" algn="tl">
                    <a:srgbClr val="000000">
                      <a:alpha val="43137"/>
                    </a:srgbClr>
                  </a:outerShdw>
                </a:effectLst>
              </a:rPr>
              <a:t>“你到这里来吃饼</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将饼蘸在醋里</a:t>
            </a:r>
            <a:r>
              <a:rPr lang="en-US" altLang="zh-CN" sz="4000" b="1" dirty="0" smtClean="0">
                <a:solidFill>
                  <a:schemeClr val="accent4">
                    <a:lumMod val="50000"/>
                  </a:schemeClr>
                </a:solidFill>
                <a:effectLst>
                  <a:outerShdw blurRad="38100" dist="38100" dir="2700000" algn="tl">
                    <a:srgbClr val="000000">
                      <a:alpha val="43137"/>
                    </a:srgbClr>
                  </a:outerShdw>
                </a:effectLst>
              </a:rPr>
              <a:t>.” </a:t>
            </a:r>
            <a:r>
              <a:rPr lang="zh-CN" altLang="en-US" sz="4000" b="1" dirty="0" smtClean="0">
                <a:solidFill>
                  <a:schemeClr val="accent4">
                    <a:lumMod val="50000"/>
                  </a:schemeClr>
                </a:solidFill>
                <a:effectLst>
                  <a:outerShdw blurRad="38100" dist="38100" dir="2700000" algn="tl">
                    <a:srgbClr val="000000">
                      <a:alpha val="43137"/>
                    </a:srgbClr>
                  </a:outerShdw>
                </a:effectLst>
              </a:rPr>
              <a:t>路得 就在收割的人旁边坐下；</a:t>
            </a:r>
            <a:r>
              <a:rPr lang="zh-CN" altLang="en-US" sz="4000" b="1" dirty="0" smtClean="0">
                <a:solidFill>
                  <a:srgbClr val="C00000"/>
                </a:solidFill>
                <a:effectLst>
                  <a:outerShdw blurRad="38100" dist="38100" dir="2700000" algn="tl">
                    <a:srgbClr val="000000">
                      <a:alpha val="43137"/>
                    </a:srgbClr>
                  </a:outerShdw>
                </a:effectLst>
              </a:rPr>
              <a:t>他们</a:t>
            </a:r>
            <a:r>
              <a:rPr lang="zh-CN" altLang="en-US" sz="4000" b="1" dirty="0" smtClean="0">
                <a:solidFill>
                  <a:schemeClr val="accent4">
                    <a:lumMod val="50000"/>
                  </a:schemeClr>
                </a:solidFill>
                <a:effectLst>
                  <a:outerShdw blurRad="38100" dist="38100" dir="2700000" algn="tl">
                    <a:srgbClr val="000000">
                      <a:alpha val="43137"/>
                    </a:srgbClr>
                  </a:outerShdw>
                </a:effectLst>
              </a:rPr>
              <a:t>把烘了的穗子递给她</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她吃饱了</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还有余剩的</a:t>
            </a:r>
            <a:r>
              <a:rPr lang="en-US" altLang="zh-CN" sz="40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14</a:t>
            </a:r>
            <a:r>
              <a:rPr lang="en-US" sz="2000" b="1" dirty="0" smtClean="0">
                <a:solidFill>
                  <a:schemeClr val="tx1"/>
                </a:solidFill>
                <a:effectLst>
                  <a:outerShdw blurRad="38100" dist="38100" dir="2700000" algn="tl">
                    <a:srgbClr val="000000">
                      <a:alpha val="43137"/>
                    </a:srgbClr>
                  </a:outerShdw>
                </a:effectLst>
                <a:latin typeface="Arial Narrow" pitchFamily="34" charset="0"/>
              </a:rPr>
              <a:t> At mealtime Boaz said to her, “Come over here. Have some bread and dip it in the    wine vinegar.”  When she sat down with the harvesters, he offered her some roasted  grain. She ate all she wanted and had some left over.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波阿斯第二次与她说话是什么时候？</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When did Boaz talk to her next?</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他们午饭都吃了什么？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did they have for dinner?</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路得吃饭时与谁坐在一起？</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Who was Ruth sitting with to eat? </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她吃饱了吗？为何这点很重要？</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Did she get enough to eat? Why is this important?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linds(horizontal)">
                                      <p:cBhvr>
                                        <p:cTn id="16" dur="500"/>
                                        <p:tgtEl>
                                          <p:spTgt spid="6">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blinds(horizontal)">
                                      <p:cBhvr>
                                        <p:cTn id="1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zh-CN" altLang="en-US" sz="4000" b="1" dirty="0" smtClean="0">
                <a:solidFill>
                  <a:schemeClr val="accent4">
                    <a:lumMod val="50000"/>
                  </a:schemeClr>
                </a:solidFill>
                <a:effectLst>
                  <a:outerShdw blurRad="38100" dist="38100" dir="2700000" algn="tl">
                    <a:srgbClr val="000000">
                      <a:alpha val="43137"/>
                    </a:srgbClr>
                  </a:outerShdw>
                </a:effectLst>
              </a:rPr>
              <a:t>她起来又拾取麦穗，波阿斯吩咐仆人说</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“她就是在捆中拾取麦穗</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也可以容她</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不可羞辱她</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并要从捆里抽出些来</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留在地下任她拾取，不可叱吓她。”</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15</a:t>
            </a:r>
            <a:r>
              <a:rPr lang="en-US" sz="2000" b="1" dirty="0" smtClean="0">
                <a:solidFill>
                  <a:schemeClr val="tx1"/>
                </a:solidFill>
                <a:effectLst>
                  <a:outerShdw blurRad="38100" dist="38100" dir="2700000" algn="tl">
                    <a:srgbClr val="000000">
                      <a:alpha val="43137"/>
                    </a:srgbClr>
                  </a:outerShdw>
                </a:effectLst>
                <a:latin typeface="Arial Narrow" pitchFamily="34" charset="0"/>
              </a:rPr>
              <a:t> As she got up to glean, Boaz gave orders to his men, “Let her gather among the sheaves and don’t reprimand her.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16</a:t>
            </a:r>
            <a:r>
              <a:rPr lang="en-US" sz="2000" b="1" dirty="0" smtClean="0">
                <a:solidFill>
                  <a:schemeClr val="tx1"/>
                </a:solidFill>
                <a:effectLst>
                  <a:outerShdw blurRad="38100" dist="38100" dir="2700000" algn="tl">
                    <a:srgbClr val="000000">
                      <a:alpha val="43137"/>
                    </a:srgbClr>
                  </a:outerShdw>
                </a:effectLst>
                <a:latin typeface="Arial Narrow" pitchFamily="34" charset="0"/>
              </a:rPr>
              <a:t> Even pull out some stalks for her  from the bundles and leave them for her to pick up, and don’t rebuke her.”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为何波阿斯要吩咐他的工人不要训斥和羞辱路得？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Boaz have to tell the men not to reprimand or humiliate Ruth?</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为何他吩咐工人从捆里再抽出些大麦留给路得？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he tell them to pull some barley out that had already been sheaved?</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路得熟悉自己的工作吗？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Did Ruth know what she was doing?</a:t>
            </a:r>
          </a:p>
          <a:p>
            <a:pPr marL="284163" indent="-284163">
              <a:spcBef>
                <a:spcPct val="0"/>
              </a:spcBef>
              <a:buFont typeface="Arial" charset="0"/>
              <a:buChar char="•"/>
            </a:pPr>
            <a:endParaRPr lang="en-US" sz="2000" b="1" dirty="0" smtClean="0">
              <a:solidFill>
                <a:schemeClr val="tx1"/>
              </a:solidFill>
            </a:endParaRPr>
          </a:p>
        </p:txBody>
      </p:sp>
      <p:sp>
        <p:nvSpPr>
          <p:cNvPr id="7" name="Rectangle 6"/>
          <p:cNvSpPr/>
          <p:nvPr/>
        </p:nvSpPr>
        <p:spPr>
          <a:xfrm>
            <a:off x="0" y="838200"/>
            <a:ext cx="8382000" cy="5029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4163" indent="-284163">
              <a:spcBef>
                <a:spcPct val="0"/>
              </a:spcBef>
              <a:buFont typeface="Arial" charset="0"/>
              <a:buChar char="•"/>
              <a:defRPr/>
            </a:pP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申命记</a:t>
            </a:r>
            <a:r>
              <a:rPr lang="en-US" altLang="zh-C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24:19 </a:t>
            </a: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“你在田间收割庄稼，若忘下一捆，不可回去再取，要留给寄居的与孤儿寡妇。这样，耶和华─你神必在你手里所办的一切事上赐福与你。”</a:t>
            </a:r>
            <a:endParaRPr lang="en-US" altLang="zh-CN"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84163" indent="-284163">
              <a:spcBef>
                <a:spcPct val="0"/>
              </a:spcBef>
              <a:buFont typeface="Arial" charset="0"/>
              <a:buChar char="•"/>
            </a:pPr>
            <a:r>
              <a:rPr lang="en-US" sz="2000" b="1" dirty="0" smtClean="0"/>
              <a:t>Deuteronomy 24:19 “When you are harvesting in your field and you overlook    a sheaf, do not go back to get it. Leave it for the alien, the fatherless and the widow, so that the LORD your God may bless you in all the work of your hands.”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r>
              <a:rPr lang="zh-CN" altLang="en-US" sz="3600" b="1" dirty="0" smtClean="0">
                <a:solidFill>
                  <a:schemeClr val="accent4">
                    <a:lumMod val="50000"/>
                  </a:schemeClr>
                </a:solidFill>
                <a:effectLst>
                  <a:outerShdw blurRad="38100" dist="38100" dir="2700000" algn="tl">
                    <a:srgbClr val="000000">
                      <a:alpha val="43137"/>
                    </a:srgbClr>
                  </a:outerShdw>
                </a:effectLst>
              </a:rPr>
              <a:t>这样</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路得           在田间拾取       麦穗</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   直到晚   上</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将所拾取      的打了</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约有      一伊法大麦</a:t>
            </a:r>
            <a:r>
              <a:rPr lang="en-US" altLang="zh-CN" sz="3600" b="1" dirty="0" smtClean="0">
                <a:solidFill>
                  <a:schemeClr val="accent4">
                    <a:lumMod val="50000"/>
                  </a:schemeClr>
                </a:solidFill>
                <a:effectLst>
                  <a:outerShdw blurRad="38100" dist="38100" dir="2700000" algn="tl">
                    <a:srgbClr val="000000">
                      <a:alpha val="43137"/>
                    </a:srgbClr>
                  </a:outerShdw>
                </a:effectLst>
              </a:rPr>
              <a:t>.</a:t>
            </a:r>
            <a:br>
              <a:rPr lang="en-US" altLang="zh-CN" sz="3600" b="1" dirty="0" smtClean="0">
                <a:solidFill>
                  <a:schemeClr val="accent4">
                    <a:lumMod val="50000"/>
                  </a:schemeClr>
                </a:solidFill>
                <a:effectLst>
                  <a:outerShdw blurRad="38100" dist="38100" dir="2700000" algn="tl">
                    <a:srgbClr val="000000">
                      <a:alpha val="43137"/>
                    </a:srgbClr>
                  </a:outerShdw>
                </a:effectLst>
              </a:rPr>
            </a:br>
            <a:r>
              <a:rPr lang="en-US" altLang="zh-CN" sz="3600" b="1" dirty="0" smtClean="0">
                <a:solidFill>
                  <a:schemeClr val="accent4">
                    <a:lumMod val="50000"/>
                  </a:schemeClr>
                </a:solidFill>
                <a:effectLst>
                  <a:outerShdw blurRad="38100" dist="38100" dir="2700000" algn="tl">
                    <a:srgbClr val="000000">
                      <a:alpha val="43137"/>
                    </a:srgbClr>
                  </a:outerShdw>
                </a:effectLst>
              </a:rPr>
              <a:t/>
            </a:r>
            <a:br>
              <a:rPr lang="en-US" altLang="zh-CN" sz="3600" b="1" dirty="0" smtClean="0">
                <a:solidFill>
                  <a:schemeClr val="accent4">
                    <a:lumMod val="50000"/>
                  </a:schemeClr>
                </a:solidFill>
                <a:effectLst>
                  <a:outerShdw blurRad="38100" dist="38100" dir="2700000" algn="tl">
                    <a:srgbClr val="000000">
                      <a:alpha val="43137"/>
                    </a:srgbClr>
                  </a:outerShdw>
                </a:effectLst>
              </a:rPr>
            </a:br>
            <a:r>
              <a:rPr lang="en-US" altLang="zh-CN" sz="3600" b="1" dirty="0" smtClean="0">
                <a:solidFill>
                  <a:schemeClr val="accent4">
                    <a:lumMod val="50000"/>
                  </a:schemeClr>
                </a:solidFill>
                <a:effectLst>
                  <a:outerShdw blurRad="38100" dist="38100" dir="2700000" algn="tl">
                    <a:srgbClr val="000000">
                      <a:alpha val="43137"/>
                    </a:srgbClr>
                  </a:outerShdw>
                </a:effectLst>
              </a:rPr>
              <a:t/>
            </a:r>
            <a:br>
              <a:rPr lang="en-US" altLang="zh-CN" sz="3600" b="1" dirty="0" smtClean="0">
                <a:solidFill>
                  <a:schemeClr val="accent4">
                    <a:lumMod val="50000"/>
                  </a:schemeClr>
                </a:solidFill>
                <a:effectLst>
                  <a:outerShdw blurRad="38100" dist="38100" dir="2700000" algn="tl">
                    <a:srgbClr val="000000">
                      <a:alpha val="43137"/>
                    </a:srgbClr>
                  </a:outerShdw>
                </a:effectLst>
              </a:rPr>
            </a:b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17</a:t>
            </a:r>
            <a:r>
              <a:rPr lang="en-US" sz="2000" b="1" dirty="0" smtClean="0">
                <a:solidFill>
                  <a:schemeClr val="tx1"/>
                </a:solidFill>
                <a:effectLst>
                  <a:outerShdw blurRad="38100" dist="38100" dir="2700000" algn="tl">
                    <a:srgbClr val="000000">
                      <a:alpha val="43137"/>
                    </a:srgbClr>
                  </a:outerShdw>
                </a:effectLst>
                <a:latin typeface="Arial Narrow" pitchFamily="34" charset="0"/>
              </a:rPr>
              <a:t> So Ruth gleaned in the field until evening. Then she threshed the barley she had gathered, and it amounted to about an </a:t>
            </a:r>
            <a:r>
              <a:rPr lang="en-US" sz="2000" b="1" dirty="0" err="1" smtClean="0">
                <a:solidFill>
                  <a:schemeClr val="tx1"/>
                </a:solidFill>
                <a:effectLst>
                  <a:outerShdw blurRad="38100" dist="38100" dir="2700000" algn="tl">
                    <a:srgbClr val="000000">
                      <a:alpha val="43137"/>
                    </a:srgbClr>
                  </a:outerShdw>
                </a:effectLst>
                <a:latin typeface="Arial Narrow" pitchFamily="34" charset="0"/>
              </a:rPr>
              <a:t>ephah</a:t>
            </a:r>
            <a:r>
              <a:rPr lang="en-US" sz="2000" b="1" dirty="0" smtClean="0">
                <a:solidFill>
                  <a:schemeClr val="tx1"/>
                </a:solidFill>
                <a:effectLst>
                  <a:outerShdw blurRad="38100" dist="38100" dir="2700000" algn="tl">
                    <a:srgbClr val="000000">
                      <a:alpha val="43137"/>
                    </a:srgbClr>
                  </a:outerShdw>
                </a:effectLst>
                <a:latin typeface="Arial Narrow" pitchFamily="34" charset="0"/>
              </a:rPr>
              <a:t>.</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路得那天工作了多长时间？</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long did Ruth work that day?</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她是如何打谷的？</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did she thresh the barley?</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一伊法大麦相当于多少？</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does an </a:t>
            </a:r>
            <a:r>
              <a:rPr lang="en-US" sz="2000" b="1" dirty="0" err="1" smtClean="0">
                <a:solidFill>
                  <a:schemeClr val="tx1"/>
                </a:solidFill>
              </a:rPr>
              <a:t>ephah</a:t>
            </a:r>
            <a:r>
              <a:rPr lang="en-US" sz="2000" b="1" dirty="0" smtClean="0">
                <a:solidFill>
                  <a:schemeClr val="tx1"/>
                </a:solidFill>
              </a:rPr>
              <a:t> of barley amount to?</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一个希伯来计量单位</a:t>
            </a:r>
            <a:r>
              <a:rPr lang="en-US" altLang="zh-CN" sz="3200" b="1" dirty="0" smtClean="0">
                <a:solidFill>
                  <a:schemeClr val="accent4">
                    <a:lumMod val="50000"/>
                  </a:schemeClr>
                </a:solidFill>
                <a:effectLst>
                  <a:outerShdw blurRad="38100" dist="38100" dir="2700000" algn="tl">
                    <a:srgbClr val="000000">
                      <a:alpha val="43137"/>
                    </a:srgbClr>
                  </a:outerShdw>
                </a:effectLst>
              </a:rPr>
              <a:t>=</a:t>
            </a:r>
            <a:r>
              <a:rPr lang="zh-CN" altLang="en-US" sz="3200" b="1" dirty="0" smtClean="0">
                <a:solidFill>
                  <a:schemeClr val="accent4">
                    <a:lumMod val="50000"/>
                  </a:schemeClr>
                </a:solidFill>
                <a:effectLst>
                  <a:outerShdw blurRad="38100" dist="38100" dir="2700000" algn="tl">
                    <a:srgbClr val="000000">
                      <a:alpha val="43137"/>
                    </a:srgbClr>
                  </a:outerShdw>
                </a:effectLst>
              </a:rPr>
              <a:t>相当</a:t>
            </a:r>
            <a:r>
              <a:rPr lang="zh-CN" altLang="en-US" sz="3200" b="1" dirty="0" smtClean="0">
                <a:solidFill>
                  <a:schemeClr val="accent4">
                    <a:lumMod val="50000"/>
                  </a:schemeClr>
                </a:solidFill>
                <a:effectLst>
                  <a:outerShdw blurRad="38100" dist="38100" dir="2700000" algn="tl">
                    <a:srgbClr val="000000">
                      <a:alpha val="43137"/>
                    </a:srgbClr>
                  </a:outerShdw>
                </a:effectLst>
              </a:rPr>
              <a:t>于</a:t>
            </a:r>
            <a:r>
              <a:rPr lang="en-US" altLang="zh-CN" sz="3200" b="1" dirty="0" smtClean="0">
                <a:solidFill>
                  <a:schemeClr val="accent4">
                    <a:lumMod val="50000"/>
                  </a:schemeClr>
                </a:solidFill>
                <a:effectLst>
                  <a:outerShdw blurRad="38100" dist="38100" dir="2700000" algn="tl">
                    <a:srgbClr val="000000">
                      <a:alpha val="43137"/>
                    </a:srgbClr>
                  </a:outerShdw>
                </a:effectLst>
              </a:rPr>
              <a:t>22</a:t>
            </a:r>
            <a:r>
              <a:rPr lang="zh-CN" altLang="en-US" sz="3200" b="1" dirty="0" smtClean="0">
                <a:solidFill>
                  <a:schemeClr val="accent4">
                    <a:lumMod val="50000"/>
                  </a:schemeClr>
                </a:solidFill>
                <a:effectLst>
                  <a:outerShdw blurRad="38100" dist="38100" dir="2700000" algn="tl">
                    <a:srgbClr val="000000">
                      <a:alpha val="43137"/>
                    </a:srgbClr>
                  </a:outerShdw>
                </a:effectLst>
              </a:rPr>
              <a:t>升或</a:t>
            </a:r>
            <a:r>
              <a:rPr lang="en-US" altLang="zh-CN" sz="3200" b="1" dirty="0" smtClean="0">
                <a:solidFill>
                  <a:schemeClr val="accent4">
                    <a:lumMod val="50000"/>
                  </a:schemeClr>
                </a:solidFill>
                <a:effectLst>
                  <a:outerShdw blurRad="38100" dist="38100" dir="2700000" algn="tl">
                    <a:srgbClr val="000000">
                      <a:alpha val="43137"/>
                    </a:srgbClr>
                  </a:outerShdw>
                </a:effectLst>
              </a:rPr>
              <a:t>5</a:t>
            </a:r>
            <a:r>
              <a:rPr lang="zh-CN" altLang="en-US" sz="3200" b="1" dirty="0" smtClean="0">
                <a:solidFill>
                  <a:schemeClr val="accent4">
                    <a:lumMod val="50000"/>
                  </a:schemeClr>
                </a:solidFill>
                <a:effectLst>
                  <a:outerShdw blurRad="38100" dist="38100" dir="2700000" algn="tl">
                    <a:srgbClr val="000000">
                      <a:alpha val="43137"/>
                    </a:srgbClr>
                  </a:outerShdw>
                </a:effectLst>
              </a:rPr>
              <a:t>加</a:t>
            </a:r>
            <a:r>
              <a:rPr lang="zh-CN" altLang="en-US" sz="3200" b="1" dirty="0" smtClean="0">
                <a:solidFill>
                  <a:schemeClr val="accent4">
                    <a:lumMod val="50000"/>
                  </a:schemeClr>
                </a:solidFill>
                <a:effectLst>
                  <a:outerShdw blurRad="38100" dist="38100" dir="2700000" algn="tl">
                    <a:srgbClr val="000000">
                      <a:alpha val="43137"/>
                    </a:srgbClr>
                  </a:outerShdw>
                </a:effectLst>
              </a:rPr>
              <a:t>仑。</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t>A Hebrew unit of dry measure =             about one bushel (22 liters / 5 gallons).</a:t>
            </a:r>
            <a:r>
              <a:rPr lang="en-US" sz="2000" dirty="0" smtClean="0"/>
              <a:t/>
            </a:r>
            <a:br>
              <a:rPr lang="en-US" sz="2000" dirty="0" smtClean="0"/>
            </a:br>
            <a:endParaRPr lang="en-US" sz="2000" dirty="0" smtClean="0"/>
          </a:p>
          <a:p>
            <a:pPr marL="284163" indent="-284163">
              <a:spcBef>
                <a:spcPct val="0"/>
              </a:spcBef>
              <a:buFont typeface="Arial" charset="0"/>
              <a:buChar char="•"/>
            </a:pPr>
            <a:endParaRPr lang="en-US" sz="2000" b="1" dirty="0" smtClean="0">
              <a:solidFill>
                <a:schemeClr val="tx1"/>
              </a:solidFill>
            </a:endParaRPr>
          </a:p>
        </p:txBody>
      </p:sp>
      <p:pic>
        <p:nvPicPr>
          <p:cNvPr id="23554" name="Picture 2" descr="http://wwwdelivery.superstock.com/Image/442/Thumb/442-6524.jpg"/>
          <p:cNvPicPr>
            <a:picLocks noChangeAspect="1" noChangeArrowheads="1"/>
          </p:cNvPicPr>
          <p:nvPr/>
        </p:nvPicPr>
        <p:blipFill>
          <a:blip r:embed="rId3" cstate="print"/>
          <a:srcRect/>
          <a:stretch>
            <a:fillRect/>
          </a:stretch>
        </p:blipFill>
        <p:spPr bwMode="auto">
          <a:xfrm>
            <a:off x="685800" y="3733800"/>
            <a:ext cx="2438400" cy="1606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linds(horizontal)">
                                      <p:cBhvr>
                                        <p:cTn id="16" dur="500"/>
                                        <p:tgtEl>
                                          <p:spTgt spid="6">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blinds(horizontal)">
                                      <p:cBhvr>
                                        <p:cTn id="19" dur="500"/>
                                        <p:tgtEl>
                                          <p:spTgt spid="6">
                                            <p:txEl>
                                              <p:pRg st="7" end="7"/>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23554"/>
                                        </p:tgtEl>
                                        <p:attrNameLst>
                                          <p:attrName>style.visibility</p:attrName>
                                        </p:attrNameLst>
                                      </p:cBhvr>
                                      <p:to>
                                        <p:strVal val="visible"/>
                                      </p:to>
                                    </p:set>
                                    <p:anim calcmode="lin" valueType="num">
                                      <p:cBhvr>
                                        <p:cTn id="22" dur="500" fill="hold"/>
                                        <p:tgtEl>
                                          <p:spTgt spid="23554"/>
                                        </p:tgtEl>
                                        <p:attrNameLst>
                                          <p:attrName>ppt_w</p:attrName>
                                        </p:attrNameLst>
                                      </p:cBhvr>
                                      <p:tavLst>
                                        <p:tav tm="0">
                                          <p:val>
                                            <p:fltVal val="0"/>
                                          </p:val>
                                        </p:tav>
                                        <p:tav tm="100000">
                                          <p:val>
                                            <p:strVal val="#ppt_w"/>
                                          </p:val>
                                        </p:tav>
                                      </p:tavLst>
                                    </p:anim>
                                    <p:anim calcmode="lin" valueType="num">
                                      <p:cBhvr>
                                        <p:cTn id="23" dur="500" fill="hold"/>
                                        <p:tgtEl>
                                          <p:spTgt spid="23554"/>
                                        </p:tgtEl>
                                        <p:attrNameLst>
                                          <p:attrName>ppt_h</p:attrName>
                                        </p:attrNameLst>
                                      </p:cBhvr>
                                      <p:tavLst>
                                        <p:tav tm="0">
                                          <p:val>
                                            <p:fltVal val="0"/>
                                          </p:val>
                                        </p:tav>
                                        <p:tav tm="100000">
                                          <p:val>
                                            <p:strVal val="#ppt_h"/>
                                          </p:val>
                                        </p:tav>
                                      </p:tavLst>
                                    </p:anim>
                                    <p:animEffect transition="in" filter="fade">
                                      <p:cBhvr>
                                        <p:cTn id="24"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r>
              <a:rPr lang="zh-CN" altLang="en-US" sz="3600" b="1" dirty="0" smtClean="0">
                <a:solidFill>
                  <a:schemeClr val="accent4">
                    <a:lumMod val="50000"/>
                  </a:schemeClr>
                </a:solidFill>
                <a:effectLst>
                  <a:outerShdw blurRad="38100" dist="38100" dir="2700000" algn="tl">
                    <a:srgbClr val="000000">
                      <a:alpha val="43137"/>
                    </a:srgbClr>
                  </a:outerShdw>
                </a:effectLst>
              </a:rPr>
              <a:t>她就把所           拾取的带进       城去给婆婆看</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            又把她吃饱       了所剩的给          了婆婆</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lvl="0" algn="ctr">
              <a:spcBef>
                <a:spcPct val="0"/>
              </a:spcBef>
            </a:pPr>
            <a:r>
              <a:rPr lang="en-US" sz="2000" b="1" dirty="0" smtClean="0">
                <a:solidFill>
                  <a:schemeClr val="tx1"/>
                </a:solidFill>
                <a:effectLst>
                  <a:outerShdw blurRad="38100" dist="38100" dir="2700000" algn="tl">
                    <a:srgbClr val="000000">
                      <a:alpha val="43137"/>
                    </a:srgbClr>
                  </a:outerShdw>
                </a:effectLst>
                <a:latin typeface="Arial Narrow" pitchFamily="34" charset="0"/>
              </a:rPr>
              <a:t>18 She carried it back to town, and her mother-in-law saw how much she had gathered.    Ruth also brought out and gave her what she had left over after she had eaten enough.</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她扛着这大麦回家要走多远？</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far did she have to carry the barley?</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路得还给了拿俄米什么？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else did Ruth give Naomi?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pPr marL="120650" indent="44450"/>
            <a:r>
              <a:rPr lang="zh-CN" altLang="en-US" sz="3600" b="1" dirty="0" smtClean="0">
                <a:solidFill>
                  <a:schemeClr val="accent4">
                    <a:lumMod val="50000"/>
                  </a:schemeClr>
                </a:solidFill>
                <a:effectLst>
                  <a:outerShdw blurRad="38100" dist="38100" dir="2700000" algn="tl">
                    <a:srgbClr val="000000">
                      <a:alpha val="43137"/>
                    </a:srgbClr>
                  </a:outerShdw>
                </a:effectLst>
              </a:rPr>
              <a:t> 婆婆问她说：“你今日在       哪里拾取麦穗，在哪里作工呢</a:t>
            </a:r>
            <a:r>
              <a:rPr lang="en-US" altLang="zh-CN" sz="3600" b="1" dirty="0" smtClean="0">
                <a:solidFill>
                  <a:schemeClr val="accent4">
                    <a:lumMod val="50000"/>
                  </a:schemeClr>
                </a:solidFill>
                <a:effectLst>
                  <a:outerShdw blurRad="38100" dist="38100" dir="2700000" algn="tl">
                    <a:srgbClr val="000000">
                      <a:alpha val="43137"/>
                    </a:srgbClr>
                  </a:outerShdw>
                </a:effectLst>
              </a:rPr>
              <a:t>﹖</a:t>
            </a:r>
            <a:br>
              <a:rPr lang="en-US" altLang="zh-CN" sz="3600" b="1" dirty="0" smtClean="0">
                <a:solidFill>
                  <a:schemeClr val="accent4">
                    <a:lumMod val="50000"/>
                  </a:schemeClr>
                </a:solidFill>
                <a:effectLst>
                  <a:outerShdw blurRad="38100" dist="38100" dir="2700000" algn="tl">
                    <a:srgbClr val="000000">
                      <a:alpha val="43137"/>
                    </a:srgbClr>
                  </a:outerShdw>
                </a:effectLst>
              </a:rPr>
            </a:br>
            <a:r>
              <a:rPr lang="zh-CN" altLang="en-US" sz="3600" b="1" dirty="0" smtClean="0">
                <a:solidFill>
                  <a:schemeClr val="accent4">
                    <a:lumMod val="50000"/>
                  </a:schemeClr>
                </a:solidFill>
                <a:effectLst>
                  <a:outerShdw blurRad="38100" dist="38100" dir="2700000" algn="tl">
                    <a:srgbClr val="000000">
                      <a:alpha val="43137"/>
                    </a:srgbClr>
                  </a:outerShdw>
                </a:effectLst>
              </a:rPr>
              <a:t>愿那顾恤你       的得 福</a:t>
            </a:r>
            <a:r>
              <a:rPr lang="en-US" altLang="zh-CN" sz="3600" b="1" dirty="0" smtClean="0">
                <a:solidFill>
                  <a:schemeClr val="accent4">
                    <a:lumMod val="50000"/>
                  </a:schemeClr>
                </a:solidFill>
                <a:effectLst>
                  <a:outerShdw blurRad="38100" dist="38100" dir="2700000" algn="tl">
                    <a:srgbClr val="000000">
                      <a:alpha val="43137"/>
                    </a:srgbClr>
                  </a:outerShdw>
                </a:effectLst>
              </a:rPr>
              <a:t>.” </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19</a:t>
            </a:r>
            <a:r>
              <a:rPr lang="en-US" sz="2000" b="1" dirty="0" smtClean="0">
                <a:solidFill>
                  <a:schemeClr val="tx1"/>
                </a:solidFill>
                <a:effectLst>
                  <a:outerShdw blurRad="38100" dist="38100" dir="2700000" algn="tl">
                    <a:srgbClr val="000000">
                      <a:alpha val="43137"/>
                    </a:srgbClr>
                  </a:outerShdw>
                </a:effectLst>
                <a:latin typeface="Arial Narrow" pitchFamily="34" charset="0"/>
              </a:rPr>
              <a:t> Her mother-in-law asked her, “Where did you glean today?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Where did you work? Blessed be the man who took notice of you!”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为何拿俄米问她在哪里拾麦穗？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Naomi ask her where she had gleaned and worked?</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拿俄米为何怀疑男人会注意到路得？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did Naomi suspect that a man had taken notice of Ruth?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600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让我们快速回顾上次的内容</a:t>
            </a:r>
            <a:r>
              <a:rPr lang="en-US" altLang="zh-CN"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endParaRPr lang="en-US" altLang="zh-CN" sz="54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gency FB" pitchFamily="34" charset="0"/>
            </a:endParaRPr>
          </a:p>
          <a:p>
            <a:pPr algn="ctr"/>
            <a:r>
              <a:rPr lang="en-US" altLang="zh-C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Let’s do a quick review from last week’s lesson…</a:t>
            </a:r>
          </a:p>
        </p:txBody>
      </p:sp>
      <p:sp>
        <p:nvSpPr>
          <p:cNvPr id="10" name="Rectangle 9"/>
          <p:cNvSpPr/>
          <p:nvPr/>
        </p:nvSpPr>
        <p:spPr>
          <a:xfrm>
            <a:off x="228600" y="1752600"/>
            <a:ext cx="8610600" cy="472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buFont typeface="Arial" charset="0"/>
              <a:buChar char="•"/>
            </a:pPr>
            <a:r>
              <a:rPr lang="zh-CN" alt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在犹大闹饥荒。</a:t>
            </a:r>
            <a:endPar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There is a famine in Israel </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以利米勒带领家人到摩押</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Elimelek brought his family to Moab</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他和二子死于摩押</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He and his sons died in Moab</a:t>
            </a:r>
          </a:p>
          <a:p>
            <a:pPr>
              <a:buFont typeface="Arial" charset="0"/>
              <a:buChar char="•"/>
            </a:pPr>
            <a:r>
              <a:rPr lang="zh-CN" alt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拿俄米和路得返回伯利恒</a:t>
            </a:r>
            <a:endPar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Naomi and Ruth return to Bethlehem</a:t>
            </a:r>
          </a:p>
          <a:p>
            <a:pPr>
              <a:buFont typeface="Arial" charset="0"/>
              <a:buChar char="•"/>
            </a:pP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拿俄米变得苦毒</a:t>
            </a:r>
            <a:r>
              <a:rPr lang="en-US" altLang="zh-CN"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zh-CN" alt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路得事奉真神。</a:t>
            </a: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lvl="1">
              <a:buFont typeface="Arial" charset="0"/>
              <a:buChar char="•"/>
            </a:pP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Naomi gets bitter; Ruth serves God</a:t>
            </a:r>
          </a:p>
        </p:txBody>
      </p:sp>
      <p:pic>
        <p:nvPicPr>
          <p:cNvPr id="7" name="Picture 4" descr="Merle Hugues, Ruth in the Fields, Bible Art Gallery: paintings from the Old and New Testaments">
            <a:hlinkClick r:id="rId2"/>
          </p:cNvPr>
          <p:cNvPicPr>
            <a:picLocks noChangeAspect="1" noChangeArrowheads="1"/>
          </p:cNvPicPr>
          <p:nvPr/>
        </p:nvPicPr>
        <p:blipFill>
          <a:blip r:embed="rId3" cstate="print"/>
          <a:srcRect/>
          <a:stretch>
            <a:fillRect/>
          </a:stretch>
        </p:blipFill>
        <p:spPr bwMode="auto">
          <a:xfrm>
            <a:off x="5792628" y="1828800"/>
            <a:ext cx="3046572" cy="4648200"/>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r>
              <a:rPr lang="zh-CN" altLang="en-US" sz="3600" b="1" dirty="0" smtClean="0">
                <a:solidFill>
                  <a:schemeClr val="accent4">
                    <a:lumMod val="50000"/>
                  </a:schemeClr>
                </a:solidFill>
                <a:effectLst>
                  <a:outerShdw blurRad="38100" dist="38100" dir="2700000" algn="tl">
                    <a:srgbClr val="000000">
                      <a:alpha val="43137"/>
                    </a:srgbClr>
                  </a:outerShdw>
                </a:effectLst>
              </a:rPr>
              <a:t>路得   就告诉婆婆说</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“我今日在一  个名叫波阿斯  的人那里作工</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Then Ruth told her mother-in-law about the one at whose place she had been working. “The name of the man I worked with today is Boaz,” she said. </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你认为路得将告诉拿俄米有关波阿斯什么？</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do you think Ruth told Naomi about Boaz?</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她如何知道波阿斯的名字？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did she know his name was Boaz?</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她知道波阿斯是一位亲戚吗？</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Did she know yet that he was related?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r>
              <a:rPr lang="zh-CN" altLang="en-US" sz="3600" b="1" dirty="0" smtClean="0">
                <a:solidFill>
                  <a:schemeClr val="accent4">
                    <a:lumMod val="50000"/>
                  </a:schemeClr>
                </a:solidFill>
                <a:effectLst>
                  <a:outerShdw blurRad="38100" dist="38100" dir="2700000" algn="tl">
                    <a:srgbClr val="000000">
                      <a:alpha val="43137"/>
                    </a:srgbClr>
                  </a:outerShdw>
                </a:effectLst>
              </a:rPr>
              <a:t>拿俄米对儿       妇说</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“愿那人 蒙耶和华赐福</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因为他不断地  恩待活人死人</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20</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 LORD bless him!” Naomi said to her daughter-in-law.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“He has not stopped showing His kindness to the living and the dead.”</a:t>
            </a:r>
            <a:endParaRPr lang="en-US" sz="20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拿俄米现在对神的看法与前面有什么区别？</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is Naomi’s opinion of God different here than it was just a few verses ago?</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她前面光提到神惩罚的性情，现在她谈到神的慈爱。</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She was just speaking of God’s punishing nature and now she speaks of His kindness.</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神如何向活人显示慈爱？</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has God shown kindness to the living?</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神如何向死人显示慈爱？</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has God shown kindness to the dead?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linds(horizontal)">
                                      <p:cBhvr>
                                        <p:cTn id="16" dur="500"/>
                                        <p:tgtEl>
                                          <p:spTgt spid="6">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blinds(horizontal)">
                                      <p:cBhvr>
                                        <p:cTn id="1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zh-CN" altLang="en-US" sz="4000" b="1" dirty="0" smtClean="0">
                <a:solidFill>
                  <a:schemeClr val="accent4">
                    <a:lumMod val="50000"/>
                  </a:schemeClr>
                </a:solidFill>
                <a:effectLst>
                  <a:outerShdw blurRad="38100" dist="38100" dir="2700000" algn="tl">
                    <a:srgbClr val="000000">
                      <a:alpha val="43137"/>
                    </a:srgbClr>
                  </a:outerShdw>
                </a:effectLst>
              </a:rPr>
              <a:t>拿俄米又说</a:t>
            </a:r>
            <a:r>
              <a:rPr lang="en-US" altLang="zh-CN" sz="4000" b="1" dirty="0" smtClean="0">
                <a:solidFill>
                  <a:schemeClr val="accent4">
                    <a:lumMod val="50000"/>
                  </a:schemeClr>
                </a:solidFill>
                <a:effectLst>
                  <a:outerShdw blurRad="38100" dist="38100" dir="2700000" algn="tl">
                    <a:srgbClr val="000000">
                      <a:alpha val="43137"/>
                    </a:srgbClr>
                  </a:outerShdw>
                </a:effectLst>
              </a:rPr>
              <a:t>: </a:t>
            </a:r>
            <a:r>
              <a:rPr lang="zh-CN" altLang="en-US" sz="4000" b="1" dirty="0" smtClean="0">
                <a:solidFill>
                  <a:schemeClr val="accent4">
                    <a:lumMod val="50000"/>
                  </a:schemeClr>
                </a:solidFill>
                <a:effectLst>
                  <a:outerShdw blurRad="38100" dist="38100" dir="2700000" algn="tl">
                    <a:srgbClr val="000000">
                      <a:alpha val="43137"/>
                    </a:srgbClr>
                  </a:outerShdw>
                </a:effectLst>
              </a:rPr>
              <a:t>“那是我们本族的人，是一个至近的亲属</a:t>
            </a:r>
            <a:r>
              <a:rPr lang="en-US" altLang="zh-CN" sz="4000" b="1" dirty="0" smtClean="0">
                <a:solidFill>
                  <a:schemeClr val="accent4">
                    <a:lumMod val="50000"/>
                  </a:schemeClr>
                </a:solidFill>
                <a:effectLst>
                  <a:outerShdw blurRad="38100" dist="38100" dir="2700000" algn="tl">
                    <a:srgbClr val="000000">
                      <a:alpha val="43137"/>
                    </a:srgbClr>
                  </a:outerShdw>
                </a:effectLst>
              </a:rPr>
              <a:t>.” </a:t>
            </a:r>
            <a:r>
              <a:rPr lang="zh-CN" altLang="en-US" sz="4000" b="1" dirty="0" smtClean="0">
                <a:solidFill>
                  <a:schemeClr val="accent4">
                    <a:lumMod val="50000"/>
                  </a:schemeClr>
                </a:solidFill>
                <a:effectLst>
                  <a:outerShdw blurRad="38100" dist="38100" dir="2700000" algn="tl">
                    <a:srgbClr val="000000">
                      <a:alpha val="43137"/>
                    </a:srgbClr>
                  </a:outerShdw>
                </a:effectLst>
              </a:rPr>
              <a:t>摩押女子路得说</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“他对我说</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你要紧随我的仆人拾取麦穗</a:t>
            </a:r>
            <a:r>
              <a:rPr lang="en-US" altLang="zh-CN" sz="4000" b="1" dirty="0" smtClean="0">
                <a:solidFill>
                  <a:schemeClr val="accent4">
                    <a:lumMod val="50000"/>
                  </a:schemeClr>
                </a:solidFill>
                <a:effectLst>
                  <a:outerShdw blurRad="38100" dist="38100" dir="2700000" algn="tl">
                    <a:srgbClr val="000000">
                      <a:alpha val="43137"/>
                    </a:srgbClr>
                  </a:outerShdw>
                </a:effectLst>
              </a:rPr>
              <a:t>,</a:t>
            </a:r>
            <a:r>
              <a:rPr lang="zh-CN" altLang="en-US" sz="4000" b="1" dirty="0" smtClean="0">
                <a:solidFill>
                  <a:schemeClr val="accent4">
                    <a:lumMod val="50000"/>
                  </a:schemeClr>
                </a:solidFill>
                <a:effectLst>
                  <a:outerShdw blurRad="38100" dist="38100" dir="2700000" algn="tl">
                    <a:srgbClr val="000000">
                      <a:alpha val="43137"/>
                    </a:srgbClr>
                  </a:outerShdw>
                </a:effectLst>
              </a:rPr>
              <a:t>直等他们收完了我的庄稼</a:t>
            </a:r>
            <a:r>
              <a:rPr lang="en-US" altLang="zh-CN" sz="4000" b="1" dirty="0" smtClean="0">
                <a:solidFill>
                  <a:schemeClr val="accent4">
                    <a:lumMod val="50000"/>
                  </a:schemeClr>
                </a:solidFill>
                <a:effectLst>
                  <a:outerShdw blurRad="38100" dist="38100" dir="2700000" algn="tl">
                    <a:srgbClr val="000000">
                      <a:alpha val="43137"/>
                    </a:srgbClr>
                  </a:outerShdw>
                </a:effectLst>
              </a:rPr>
              <a:t>.’</a:t>
            </a:r>
            <a:endParaRPr lang="en-US" sz="40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She added, “That man is our close relative; he is one of our guardian-redeemers.</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 </a:t>
            </a:r>
          </a:p>
          <a:p>
            <a:pPr algn="ct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21</a:t>
            </a:r>
            <a:r>
              <a:rPr lang="en-US" sz="2000" b="1" dirty="0" smtClean="0">
                <a:solidFill>
                  <a:schemeClr val="tx1"/>
                </a:solidFill>
                <a:effectLst>
                  <a:outerShdw blurRad="38100" dist="38100" dir="2700000" algn="tl">
                    <a:srgbClr val="000000">
                      <a:alpha val="43137"/>
                    </a:srgbClr>
                  </a:outerShdw>
                </a:effectLst>
                <a:latin typeface="Arial Narrow" pitchFamily="34" charset="0"/>
              </a:rPr>
              <a:t> Then Ruth the Moabite said, “He even said to me, ‘Stay with my workers until they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finish harvesting all my grain. </a:t>
            </a: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什么是监护救赎者？</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What is a guardian-redeemer?</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为何作者提醒我们路得是摩押人，尽管她已经皈依了犹太教？</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does the author remind us here that Ruth is a Moabitess even though she has converted to Judaism?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r>
              <a:rPr lang="zh-CN" altLang="en-US" sz="3600" b="1" dirty="0" smtClean="0">
                <a:solidFill>
                  <a:schemeClr val="accent4">
                    <a:lumMod val="50000"/>
                  </a:schemeClr>
                </a:solidFill>
                <a:effectLst>
                  <a:outerShdw blurRad="38100" dist="38100" dir="2700000" algn="tl">
                    <a:srgbClr val="000000">
                      <a:alpha val="43137"/>
                    </a:srgbClr>
                  </a:outerShdw>
                </a:effectLst>
              </a:rPr>
              <a:t> 拿俄米对儿      妇路得 说</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女  儿啊</a:t>
            </a:r>
            <a:r>
              <a:rPr lang="en-US" altLang="zh-CN" sz="3600" b="1" dirty="0" smtClean="0">
                <a:solidFill>
                  <a:schemeClr val="accent4">
                    <a:lumMod val="50000"/>
                  </a:schemeClr>
                </a:solidFill>
                <a:effectLst>
                  <a:outerShdw blurRad="38100" dist="38100" dir="2700000" algn="tl">
                    <a:srgbClr val="000000">
                      <a:alpha val="43137"/>
                    </a:srgbClr>
                  </a:outerShdw>
                </a:effectLst>
              </a:rPr>
              <a:t>,</a:t>
            </a:r>
            <a:r>
              <a:rPr lang="zh-CN" altLang="en-US" sz="3600" b="1" dirty="0" smtClean="0">
                <a:solidFill>
                  <a:schemeClr val="accent4">
                    <a:lumMod val="50000"/>
                  </a:schemeClr>
                </a:solidFill>
                <a:effectLst>
                  <a:outerShdw blurRad="38100" dist="38100" dir="2700000" algn="tl">
                    <a:srgbClr val="000000">
                      <a:alpha val="43137"/>
                    </a:srgbClr>
                  </a:outerShdw>
                </a:effectLst>
              </a:rPr>
              <a:t>你跟着他 的使女出去</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不叫人遇见你   在别人田间</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这才为好</a:t>
            </a:r>
            <a:r>
              <a:rPr lang="en-US" altLang="zh-CN" sz="3600" b="1" dirty="0" smtClean="0">
                <a:solidFill>
                  <a:schemeClr val="accent4">
                    <a:lumMod val="50000"/>
                  </a:schemeClr>
                </a:solidFill>
                <a:effectLst>
                  <a:outerShdw blurRad="38100" dist="38100" dir="2700000" algn="tl">
                    <a:srgbClr val="000000">
                      <a:alpha val="43137"/>
                    </a:srgbClr>
                  </a:outerShdw>
                </a:effectLst>
              </a:rPr>
              <a:t>.”</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000" b="1" dirty="0" smtClean="0">
                <a:solidFill>
                  <a:schemeClr val="tx1"/>
                </a:solidFill>
                <a:effectLst>
                  <a:outerShdw blurRad="38100" dist="38100" dir="2700000" algn="tl">
                    <a:srgbClr val="000000">
                      <a:alpha val="43137"/>
                    </a:srgbClr>
                  </a:outerShdw>
                </a:effectLst>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22</a:t>
            </a:r>
            <a:r>
              <a:rPr lang="en-US" sz="2000" b="1" dirty="0" smtClean="0">
                <a:solidFill>
                  <a:schemeClr val="tx1"/>
                </a:solidFill>
                <a:effectLst>
                  <a:outerShdw blurRad="38100" dist="38100" dir="2700000" algn="tl">
                    <a:srgbClr val="000000">
                      <a:alpha val="43137"/>
                    </a:srgbClr>
                  </a:outerShdw>
                </a:effectLst>
                <a:latin typeface="Arial Narrow" pitchFamily="34" charset="0"/>
              </a:rPr>
              <a:t> Naomi said to Ruth her daughter-in-law, “It will be good for you, my daughter, to go with the women who work for him, because in someone else’s field you might be harmed.” </a:t>
            </a: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为何路得最好呆在波阿斯的地里？</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Why was it good for Ruth to stay in Boaz’s field?</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她可能遭受到什么危害？</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could she have been harmed?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52400" y="152400"/>
            <a:ext cx="3581400" cy="5410200"/>
          </a:xfrm>
          <a:ln/>
        </p:spPr>
        <p:style>
          <a:lnRef idx="1">
            <a:schemeClr val="accent4"/>
          </a:lnRef>
          <a:fillRef idx="2">
            <a:schemeClr val="accent4"/>
          </a:fillRef>
          <a:effectRef idx="1">
            <a:schemeClr val="accent4"/>
          </a:effectRef>
          <a:fontRef idx="minor">
            <a:schemeClr val="dk1"/>
          </a:fontRef>
        </p:style>
        <p:txBody>
          <a:bodyPr>
            <a:normAutofit/>
          </a:bodyPr>
          <a:lstStyle/>
          <a:p>
            <a:r>
              <a:rPr lang="zh-CN" altLang="en-US" sz="3600" b="1" dirty="0" smtClean="0">
                <a:solidFill>
                  <a:schemeClr val="accent4">
                    <a:lumMod val="50000"/>
                  </a:schemeClr>
                </a:solidFill>
                <a:effectLst>
                  <a:outerShdw blurRad="38100" dist="38100" dir="2700000" algn="tl">
                    <a:srgbClr val="000000">
                      <a:alpha val="43137"/>
                    </a:srgbClr>
                  </a:outerShdw>
                </a:effectLst>
              </a:rPr>
              <a:t>于是路得 与波 阿斯的使女常  在一处  拾取麦穗</a:t>
            </a:r>
            <a:r>
              <a:rPr lang="en-US" altLang="zh-CN" sz="3600" b="1" dirty="0" smtClean="0">
                <a:solidFill>
                  <a:schemeClr val="accent4">
                    <a:lumMod val="50000"/>
                  </a:schemeClr>
                </a:solidFill>
                <a:effectLst>
                  <a:outerShdw blurRad="38100" dist="38100" dir="2700000" algn="tl">
                    <a:srgbClr val="000000">
                      <a:alpha val="43137"/>
                    </a:srgbClr>
                  </a:outerShdw>
                </a:effectLst>
              </a:rPr>
              <a:t>, </a:t>
            </a:r>
            <a:r>
              <a:rPr lang="zh-CN" altLang="en-US" sz="3600" b="1" dirty="0" smtClean="0">
                <a:solidFill>
                  <a:schemeClr val="accent4">
                    <a:lumMod val="50000"/>
                  </a:schemeClr>
                </a:solidFill>
                <a:effectLst>
                  <a:outerShdw blurRad="38100" dist="38100" dir="2700000" algn="tl">
                    <a:srgbClr val="000000">
                      <a:alpha val="43137"/>
                    </a:srgbClr>
                  </a:outerShdw>
                </a:effectLst>
              </a:rPr>
              <a:t>直到收完了大麦和小麦。  路得仍与婆婆  同住。</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000" b="1" baseline="30000" dirty="0" smtClean="0">
                <a:solidFill>
                  <a:schemeClr val="tx1"/>
                </a:solidFill>
                <a:effectLst>
                  <a:outerShdw blurRad="38100" dist="38100" dir="2700000" algn="tl">
                    <a:srgbClr val="000000">
                      <a:alpha val="43137"/>
                    </a:srgbClr>
                  </a:outerShdw>
                </a:effectLst>
                <a:latin typeface="Arial Narrow" pitchFamily="34" charset="0"/>
              </a:rPr>
              <a:t>23</a:t>
            </a:r>
            <a:r>
              <a:rPr lang="en-US" sz="2000" b="1" dirty="0" smtClean="0">
                <a:solidFill>
                  <a:schemeClr val="tx1"/>
                </a:solidFill>
                <a:effectLst>
                  <a:outerShdw blurRad="38100" dist="38100" dir="2700000" algn="tl">
                    <a:srgbClr val="000000">
                      <a:alpha val="43137"/>
                    </a:srgbClr>
                  </a:outerShdw>
                </a:effectLst>
                <a:latin typeface="Arial Narrow" pitchFamily="34" charset="0"/>
              </a:rPr>
              <a:t> So Ruth stayed close to the women of Boaz to glean until the barley and </a:t>
            </a:r>
          </a:p>
          <a:p>
            <a:pPr algn="ctr"/>
            <a:r>
              <a:rPr lang="en-US" sz="2000" b="1" dirty="0" smtClean="0">
                <a:solidFill>
                  <a:schemeClr val="tx1"/>
                </a:solidFill>
                <a:effectLst>
                  <a:outerShdw blurRad="38100" dist="38100" dir="2700000" algn="tl">
                    <a:srgbClr val="000000">
                      <a:alpha val="43137"/>
                    </a:srgbClr>
                  </a:outerShdw>
                </a:effectLst>
                <a:latin typeface="Arial Narrow" pitchFamily="34" charset="0"/>
              </a:rPr>
              <a:t>wheat harvests were finished. And she lived with her mother-in-law. </a:t>
            </a:r>
          </a:p>
        </p:txBody>
      </p:sp>
      <p:sp>
        <p:nvSpPr>
          <p:cNvPr id="6" name="Title 1"/>
          <p:cNvSpPr txBox="1">
            <a:spLocks/>
          </p:cNvSpPr>
          <p:nvPr/>
        </p:nvSpPr>
        <p:spPr>
          <a:xfrm>
            <a:off x="3886200" y="152400"/>
            <a:ext cx="5181600" cy="5410200"/>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284163" marR="0" lvl="0" indent="-284163" defTabSz="914400" rtl="0" eaLnBrk="1" fontAlgn="auto" latinLnBrk="0" hangingPunct="1">
              <a:lnSpc>
                <a:spcPct val="100000"/>
              </a:lnSpc>
              <a:spcBef>
                <a:spcPct val="0"/>
              </a:spcBef>
              <a:spcAft>
                <a:spcPts val="0"/>
              </a:spcAft>
              <a:buClrTx/>
              <a:buSzTx/>
              <a:buFont typeface="Arial" charset="0"/>
              <a:buChar char="•"/>
              <a:tabLst/>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路得与波阿斯的女工在一起工作了多长时间？</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How long did Ruth work with Boaz’s women? </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两个收割季节（大麦小麦</a:t>
            </a:r>
            <a:r>
              <a:rPr lang="zh-CN" altLang="en-US" sz="3200" b="1" dirty="0" smtClean="0">
                <a:solidFill>
                  <a:schemeClr val="accent4">
                    <a:lumMod val="50000"/>
                  </a:schemeClr>
                </a:solidFill>
                <a:effectLst>
                  <a:outerShdw blurRad="38100" dist="38100" dir="2700000" algn="tl">
                    <a:srgbClr val="000000">
                      <a:alpha val="43137"/>
                    </a:srgbClr>
                  </a:outerShdw>
                </a:effectLst>
              </a:rPr>
              <a:t>）</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lvl="0" indent="-284163">
              <a:spcBef>
                <a:spcPct val="0"/>
              </a:spcBef>
              <a:defRPr/>
            </a:pPr>
            <a:r>
              <a:rPr lang="zh-CN" altLang="en-US" sz="3200" b="1" dirty="0" smtClean="0">
                <a:solidFill>
                  <a:schemeClr val="accent4">
                    <a:lumMod val="50000"/>
                  </a:schemeClr>
                </a:solidFill>
                <a:effectLst>
                  <a:outerShdw blurRad="38100" dist="38100" dir="2700000" algn="tl">
                    <a:srgbClr val="000000">
                      <a:alpha val="43137"/>
                    </a:srgbClr>
                  </a:outerShdw>
                </a:effectLst>
              </a:rPr>
              <a:t>  </a:t>
            </a:r>
            <a:r>
              <a:rPr lang="zh-CN" altLang="en-US" sz="2800" b="1" dirty="0" smtClean="0">
                <a:solidFill>
                  <a:schemeClr val="accent4">
                    <a:lumMod val="50000"/>
                  </a:schemeClr>
                </a:solidFill>
                <a:effectLst>
                  <a:outerShdw blurRad="38100" dist="38100" dir="2700000" algn="tl">
                    <a:srgbClr val="000000">
                      <a:alpha val="43137"/>
                    </a:srgbClr>
                  </a:outerShdw>
                </a:effectLst>
              </a:rPr>
              <a:t>持续七个星期，一直到五旬节。</a:t>
            </a:r>
            <a:endParaRPr lang="en-US" altLang="zh-CN" sz="28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2 Harvests (Barley AND wheat)</a:t>
            </a:r>
          </a:p>
          <a:p>
            <a:pPr marL="284163" lvl="0" indent="-284163">
              <a:spcBef>
                <a:spcPct val="0"/>
              </a:spcBef>
              <a:buFont typeface="Arial" charset="0"/>
              <a:buChar char="•"/>
              <a:defRPr/>
            </a:pPr>
            <a:r>
              <a:rPr lang="zh-CN" altLang="en-US" sz="3200" b="1" dirty="0" smtClean="0">
                <a:solidFill>
                  <a:schemeClr val="accent4">
                    <a:lumMod val="50000"/>
                  </a:schemeClr>
                </a:solidFill>
                <a:effectLst>
                  <a:outerShdw blurRad="38100" dist="38100" dir="2700000" algn="tl">
                    <a:srgbClr val="000000">
                      <a:alpha val="43137"/>
                    </a:srgbClr>
                  </a:outerShdw>
                </a:effectLst>
              </a:rPr>
              <a:t>路得与谁住在一起</a:t>
            </a:r>
            <a:r>
              <a:rPr lang="zh-CN" altLang="en-US" sz="3200" b="1" dirty="0" smtClean="0">
                <a:solidFill>
                  <a:schemeClr val="accent4">
                    <a:lumMod val="50000"/>
                  </a:schemeClr>
                </a:solidFill>
                <a:effectLst>
                  <a:outerShdw blurRad="38100" dist="38100" dir="2700000" algn="tl">
                    <a:srgbClr val="000000">
                      <a:alpha val="43137"/>
                    </a:srgbClr>
                  </a:outerShdw>
                </a:effectLst>
              </a:rPr>
              <a:t>？</a:t>
            </a:r>
            <a:endParaRPr lang="en-US" altLang="zh-CN" sz="3200" b="1" dirty="0" smtClean="0">
              <a:solidFill>
                <a:schemeClr val="accent4">
                  <a:lumMod val="50000"/>
                </a:schemeClr>
              </a:solidFill>
              <a:effectLst>
                <a:outerShdw blurRad="38100" dist="38100" dir="2700000" algn="tl">
                  <a:srgbClr val="000000">
                    <a:alpha val="43137"/>
                  </a:srgbClr>
                </a:outerShdw>
              </a:effectLst>
            </a:endParaRPr>
          </a:p>
          <a:p>
            <a:pPr marL="284163" indent="-284163">
              <a:spcBef>
                <a:spcPct val="0"/>
              </a:spcBef>
              <a:buFont typeface="Arial" charset="0"/>
              <a:buChar char="•"/>
            </a:pPr>
            <a:r>
              <a:rPr lang="en-US" sz="2000" b="1" dirty="0" smtClean="0">
                <a:solidFill>
                  <a:schemeClr val="tx1"/>
                </a:solidFill>
              </a:rPr>
              <a:t>Who did Ruth live with?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blinds(horizontal)">
                                      <p:cBhvr>
                                        <p:cTn id="10" dur="500"/>
                                        <p:tgtEl>
                                          <p:spTgt spid="6">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blinds(horizontal)">
                                      <p:cBhvr>
                                        <p:cTn id="1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19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lvl="0"/>
            <a:r>
              <a:rPr lang="zh-CN" altLang="en-US" sz="5300" b="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查经四步法</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t>The 4 Steps of Bible Study </a:t>
            </a:r>
            <a:endParaRPr lang="en-US" sz="3600" dirty="0"/>
          </a:p>
        </p:txBody>
      </p:sp>
      <p:graphicFrame>
        <p:nvGraphicFramePr>
          <p:cNvPr id="4" name="Diagram 3"/>
          <p:cNvGraphicFramePr/>
          <p:nvPr/>
        </p:nvGraphicFramePr>
        <p:xfrm>
          <a:off x="304800" y="1397000"/>
          <a:ext cx="8458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274.gif"/>
          <p:cNvPicPr>
            <a:picLocks noChangeAspect="1"/>
          </p:cNvPicPr>
          <p:nvPr/>
        </p:nvPicPr>
        <p:blipFill>
          <a:blip r:embed="rId8" cstate="print"/>
          <a:stretch>
            <a:fillRect/>
          </a:stretch>
        </p:blipFill>
        <p:spPr>
          <a:xfrm>
            <a:off x="457200" y="5486400"/>
            <a:ext cx="904875" cy="96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20Nativity%20Story.jpg"/>
          <p:cNvPicPr>
            <a:picLocks noChangeAspect="1"/>
          </p:cNvPicPr>
          <p:nvPr/>
        </p:nvPicPr>
        <p:blipFill>
          <a:blip r:embed="rId2" cstate="print"/>
          <a:stretch>
            <a:fillRect/>
          </a:stretch>
        </p:blipFill>
        <p:spPr>
          <a:xfrm>
            <a:off x="3429001" y="1143000"/>
            <a:ext cx="5715000" cy="5715000"/>
          </a:xfrm>
          <a:prstGeom prst="rect">
            <a:avLst/>
          </a:prstGeom>
        </p:spPr>
      </p:pic>
      <p:sp>
        <p:nvSpPr>
          <p:cNvPr id="2" name="Title 1"/>
          <p:cNvSpPr>
            <a:spLocks noGrp="1"/>
          </p:cNvSpPr>
          <p:nvPr>
            <p:ph type="title"/>
          </p:nvPr>
        </p:nvSpPr>
        <p:spPr>
          <a:xfrm>
            <a:off x="0" y="0"/>
            <a:ext cx="9144000" cy="11430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8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什么</a:t>
            </a:r>
            <a:r>
              <a:rPr lang="en-US" sz="8000" b="1" dirty="0" smtClean="0">
                <a:ln>
                  <a:solidFill>
                    <a:schemeClr val="tx1"/>
                  </a:solidFill>
                </a:ln>
                <a:effectLst>
                  <a:outerShdw blurRad="38100" dist="38100" dir="2700000" algn="tl">
                    <a:srgbClr val="000000">
                      <a:alpha val="43137"/>
                    </a:srgbClr>
                  </a:outerShdw>
                </a:effectLst>
              </a:rPr>
              <a:t> - Applications</a:t>
            </a:r>
            <a:endParaRPr lang="en-US" sz="8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1143000"/>
            <a:ext cx="3429000" cy="569386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Font typeface="Arial" charset="0"/>
              <a:buChar char="•"/>
              <a:tabLst>
                <a:tab pos="914400" algn="l"/>
              </a:tabLst>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让我们来看看今天的课程该如何应用在老板，员工和求职者身上。然后，我们将查考一些有关工作的圣经指南。</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165100" lvl="1" indent="-104775">
              <a:buFont typeface="Arial" charset="0"/>
              <a:buChar char="•"/>
              <a:tabLst>
                <a:tab pos="914400" algn="l"/>
              </a:tabLst>
            </a:pPr>
            <a:r>
              <a:rPr lang="en-US" sz="2000" b="1" dirty="0" smtClean="0"/>
              <a:t> Let’s see some practical applications for the boss,  the employee, and the job seeker.  Then we will look at some Biblical guidelines for working.</a:t>
            </a:r>
          </a:p>
          <a:p>
            <a:pPr lvl="1">
              <a:buFont typeface="Arial" charset="0"/>
              <a:buChar char="•"/>
            </a:pPr>
            <a:endParaRPr lang="en-US" sz="2000" b="1"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3000"/>
            <a:ext cx="9144000" cy="5755422"/>
          </a:xfrm>
          <a:prstGeom prst="rect">
            <a:avLst/>
          </a:prstGeom>
          <a:noFill/>
        </p:spPr>
        <p:txBody>
          <a:bodyPr wrap="square" rtlCol="0">
            <a:spAutoFit/>
          </a:bodyPr>
          <a:lstStyle/>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老板波阿斯如何向工人打招呼？他们如何回应他？</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 How does the boss Boaz greet his workers? How do they respond to him?</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波阿斯对他的女工尊重爱护有加，不允许男雇员骚扰她们。</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 Boaz treats his female workers with respect and doesn’t allow his other men employees to harass them.</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他与雇员一起分享，并确保他们吃够吃饱。</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400" b="1" dirty="0" smtClean="0"/>
              <a:t> </a:t>
            </a:r>
            <a:r>
              <a:rPr lang="en-US" sz="2000" b="1" dirty="0" smtClean="0"/>
              <a:t>He shares with his employees and he makes sure they have enough.</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“你们作主人（老板）的，待仆人也是一理，不要威吓他们。因为知道，他们和你们同有一位主在天上；他并不偏待人。”弗</a:t>
            </a:r>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6:9</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 “Masters </a:t>
            </a:r>
            <a:r>
              <a:rPr lang="en-US" sz="2000" b="1" i="1" dirty="0" smtClean="0"/>
              <a:t>(bosses) </a:t>
            </a:r>
            <a:r>
              <a:rPr lang="en-US" sz="2000" b="1" dirty="0" smtClean="0"/>
              <a:t>treat your slaves in the same way. Don’t threaten them; remember, you both have the same Master in heaven, and he has no favorites.” (Eph. 6:9)</a:t>
            </a:r>
          </a:p>
        </p:txBody>
      </p:sp>
      <p:sp>
        <p:nvSpPr>
          <p:cNvPr id="2" name="Title 1"/>
          <p:cNvSpPr>
            <a:spLocks noGrp="1"/>
          </p:cNvSpPr>
          <p:nvPr>
            <p:ph type="title"/>
          </p:nvPr>
        </p:nvSpPr>
        <p:spPr>
          <a:xfrm>
            <a:off x="0" y="0"/>
            <a:ext cx="9144000" cy="6858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4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给老板的忠告</a:t>
            </a:r>
            <a:endParaRPr lang="en-US" sz="4000" b="1" dirty="0">
              <a:ln>
                <a:solidFill>
                  <a:schemeClr val="tx1"/>
                </a:solidFill>
              </a:ln>
              <a:effectLst>
                <a:outerShdw blurRad="38100" dist="38100" dir="2700000" algn="tl">
                  <a:srgbClr val="000000">
                    <a:alpha val="43137"/>
                  </a:srgbClr>
                </a:outerShdw>
              </a:effectLst>
            </a:endParaRPr>
          </a:p>
        </p:txBody>
      </p:sp>
      <p:sp>
        <p:nvSpPr>
          <p:cNvPr id="6" name="Title 1"/>
          <p:cNvSpPr txBox="1">
            <a:spLocks/>
          </p:cNvSpPr>
          <p:nvPr/>
        </p:nvSpPr>
        <p:spPr>
          <a:xfrm>
            <a:off x="0" y="6172200"/>
            <a:ext cx="9144000" cy="685800"/>
          </a:xfrm>
          <a:prstGeom prst="rect">
            <a:avLst/>
          </a:prstGeom>
          <a:ln w="57150">
            <a:solidFill>
              <a:schemeClr val="tx1"/>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rPr>
              <a:t>Advice for the boss</a:t>
            </a:r>
            <a:endParaRPr kumimoji="0" lang="en-US" sz="4000" b="1" i="0" u="none" strike="noStrike" kern="1200" cap="none" spc="0" normalizeH="0" baseline="0" noProof="0" dirty="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893647"/>
          </a:xfrm>
          <a:prstGeom prst="rect">
            <a:avLst/>
          </a:prstGeom>
          <a:noFill/>
        </p:spPr>
        <p:txBody>
          <a:bodyPr wrap="square" rtlCol="0">
            <a:spAutoFit/>
          </a:bodyPr>
          <a:lstStyle/>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波阿斯注意到工作努力的人</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ndParaRPr>
          </a:p>
          <a:p>
            <a:pPr lvl="1">
              <a:buFont typeface="Arial" charset="0"/>
              <a:buChar char="•"/>
            </a:pPr>
            <a:r>
              <a:rPr lang="en-US" sz="2000" b="1" dirty="0" smtClean="0"/>
              <a:t> Bosses notice hard workers.</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路得对于所得的一切心存感恩。</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ndParaRPr>
          </a:p>
          <a:p>
            <a:pPr lvl="1">
              <a:buFont typeface="Arial" charset="0"/>
              <a:buChar char="•"/>
            </a:pPr>
            <a:r>
              <a:rPr lang="en-US" sz="2000" b="1" dirty="0" smtClean="0"/>
              <a:t> Ruth was grateful for everything given to her.</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路得只在公休的时候休息</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ndParaRPr>
          </a:p>
          <a:p>
            <a:pPr lvl="1">
              <a:buFont typeface="Arial" charset="0"/>
              <a:buChar char="•"/>
            </a:pPr>
            <a:r>
              <a:rPr lang="en-US" sz="2000" b="1" dirty="0" smtClean="0"/>
              <a:t>Ruth didn’t rest except for her breaks</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你要通过工作荣耀神</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ndParaRPr>
          </a:p>
          <a:p>
            <a:pPr lvl="1">
              <a:buFont typeface="Arial" charset="0"/>
              <a:buChar char="•"/>
            </a:pPr>
            <a:r>
              <a:rPr lang="en-US" sz="2000" b="1" dirty="0" smtClean="0"/>
              <a:t>You are honoring God by working.</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路得对这个国家，人民和工作都不熟悉，但她并没有使用这些作为不工作的借口。</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ndParaRPr>
          </a:p>
          <a:p>
            <a:pPr lvl="1">
              <a:buFont typeface="Arial" charset="0"/>
              <a:buChar char="•"/>
            </a:pPr>
            <a:r>
              <a:rPr lang="en-US" sz="2000" b="1" dirty="0" smtClean="0"/>
              <a:t> She was unfamiliar with the country, the people, and the work but she       didn’t use that as an excuse NOT to work. </a:t>
            </a:r>
          </a:p>
        </p:txBody>
      </p:sp>
      <p:sp>
        <p:nvSpPr>
          <p:cNvPr id="2" name="Title 1"/>
          <p:cNvSpPr>
            <a:spLocks noGrp="1"/>
          </p:cNvSpPr>
          <p:nvPr>
            <p:ph type="title"/>
          </p:nvPr>
        </p:nvSpPr>
        <p:spPr>
          <a:xfrm>
            <a:off x="0" y="0"/>
            <a:ext cx="9144000" cy="6858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4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给雇员的忠告</a:t>
            </a:r>
            <a:endParaRPr lang="en-US" sz="4000" b="1" dirty="0">
              <a:ln>
                <a:solidFill>
                  <a:schemeClr val="tx1"/>
                </a:solidFill>
              </a:ln>
              <a:effectLst>
                <a:outerShdw blurRad="38100" dist="38100" dir="2700000" algn="tl">
                  <a:srgbClr val="000000">
                    <a:alpha val="43137"/>
                  </a:srgbClr>
                </a:outerShdw>
              </a:effectLst>
            </a:endParaRPr>
          </a:p>
        </p:txBody>
      </p:sp>
      <p:sp>
        <p:nvSpPr>
          <p:cNvPr id="6" name="Title 1"/>
          <p:cNvSpPr txBox="1">
            <a:spLocks/>
          </p:cNvSpPr>
          <p:nvPr/>
        </p:nvSpPr>
        <p:spPr>
          <a:xfrm>
            <a:off x="0" y="6172200"/>
            <a:ext cx="9144000" cy="685800"/>
          </a:xfrm>
          <a:prstGeom prst="rect">
            <a:avLst/>
          </a:prstGeom>
          <a:ln w="57150">
            <a:solidFill>
              <a:schemeClr val="tx1"/>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rPr>
              <a:t>Advice for the employee</a:t>
            </a:r>
            <a:endParaRPr kumimoji="0" lang="en-US" sz="4000" b="1" i="0" u="none" strike="noStrike" kern="1200" cap="none" spc="0" normalizeH="0" baseline="0" noProof="0" dirty="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4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给求职者的忠告</a:t>
            </a:r>
            <a:endParaRPr lang="en-US" sz="4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762000"/>
            <a:ext cx="9144000" cy="5693866"/>
          </a:xfrm>
          <a:prstGeom prst="rect">
            <a:avLst/>
          </a:prstGeom>
          <a:noFill/>
        </p:spPr>
        <p:txBody>
          <a:bodyPr wrap="square" rtlCol="0">
            <a:spAutoFit/>
          </a:bodyPr>
          <a:lstStyle/>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神将路得带到他希望的地方。</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God led Ruth to the place He wanted her. </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她进去的时候并不知道这是个完美的地方。她尽她所能，别人</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也注意到</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了她的努力。</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 She didn’t know it was the perfect place when she took the job.                       She just did her best and was noticed for doing so. </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尽管她是工价最低廉的员工，然而她还留下足够食物与拿俄米分享。</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Even though she was the lowest paid of the employees, she saved enough to share with Naomi.</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寻求神的旨意，而不是你自己。</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Seek God’s will, not your own. </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不要在选择工作的时候只考虑金钱！</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DO NOT MAKE JOB DECISIONS BASED ONLY ON MONEY!</a:t>
            </a:r>
          </a:p>
        </p:txBody>
      </p:sp>
      <p:sp>
        <p:nvSpPr>
          <p:cNvPr id="6" name="Title 1"/>
          <p:cNvSpPr txBox="1">
            <a:spLocks/>
          </p:cNvSpPr>
          <p:nvPr/>
        </p:nvSpPr>
        <p:spPr>
          <a:xfrm>
            <a:off x="0" y="6477000"/>
            <a:ext cx="9144000" cy="762000"/>
          </a:xfrm>
          <a:prstGeom prst="rect">
            <a:avLst/>
          </a:prstGeom>
          <a:ln w="57150">
            <a:solidFill>
              <a:schemeClr val="tx1"/>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rPr>
              <a:t>Advice for the job seeker</a:t>
            </a:r>
            <a:endParaRPr kumimoji="0" lang="en-US" sz="4000" b="1" i="0" u="none" strike="noStrike" kern="1200" cap="none" spc="0" normalizeH="0" baseline="0" noProof="0" dirty="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拿俄米的丈夫以利米勒的亲族中，  </a:t>
            </a:r>
            <a:r>
              <a:rPr lang="en-US" altLang="zh-CN" dirty="0" smtClean="0">
                <a:solidFill>
                  <a:schemeClr val="bg1"/>
                </a:solidFill>
              </a:rPr>
              <a:t/>
            </a:r>
            <a:br>
              <a:rPr lang="en-US" altLang="zh-CN" dirty="0" smtClean="0">
                <a:solidFill>
                  <a:schemeClr val="bg1"/>
                </a:solidFill>
              </a:rPr>
            </a:br>
            <a:r>
              <a:rPr lang="en-US" altLang="zh-CN" dirty="0" smtClean="0">
                <a:solidFill>
                  <a:schemeClr val="bg1"/>
                </a:solidFill>
              </a:rPr>
              <a:t> </a:t>
            </a:r>
            <a:r>
              <a:rPr lang="zh-CN" altLang="en-US" dirty="0" smtClean="0">
                <a:solidFill>
                  <a:schemeClr val="bg1"/>
                </a:solidFill>
              </a:rPr>
              <a:t>有一个人名叫波阿斯，是个大财主。摩押女子路得 对拿俄米说：“容我往田间去，我蒙谁的恩， 就在谁的身后拾取麦穗。”</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1</a:t>
            </a:r>
            <a:r>
              <a:rPr lang="en-US" sz="2400" b="1" dirty="0" smtClean="0">
                <a:solidFill>
                  <a:schemeClr val="tx1"/>
                </a:solidFill>
                <a:effectLst>
                  <a:outerShdw blurRad="38100" dist="38100" dir="2700000" algn="tl">
                    <a:srgbClr val="000000">
                      <a:alpha val="43137"/>
                    </a:srgbClr>
                  </a:outerShdw>
                </a:effectLst>
                <a:latin typeface="Arial Narrow" pitchFamily="34" charset="0"/>
              </a:rPr>
              <a:t> Now Naomi had a relative on her husband’s side, a man of standing from</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the clan of Elimelek, whose name was Boaz.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2</a:t>
            </a:r>
            <a:r>
              <a:rPr lang="en-US" sz="2400" b="1" dirty="0" smtClean="0">
                <a:solidFill>
                  <a:schemeClr val="tx1"/>
                </a:solidFill>
                <a:effectLst>
                  <a:outerShdw blurRad="38100" dist="38100" dir="2700000" algn="tl">
                    <a:srgbClr val="000000">
                      <a:alpha val="43137"/>
                    </a:srgbClr>
                  </a:outerShdw>
                </a:effectLst>
                <a:latin typeface="Arial Narrow" pitchFamily="34" charset="0"/>
              </a:rPr>
              <a:t> And Ruth the Moabite said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to Naomi, “Let me go to the fields and pick up the leftover grain behind</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anyone in whose eyes I find favor.”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如何知道神对我生命的旨意？</a:t>
            </a:r>
            <a:endParaRPr lang="en-US" sz="32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609600"/>
            <a:ext cx="9144000" cy="5693866"/>
          </a:xfrm>
          <a:prstGeom prst="rect">
            <a:avLst/>
          </a:prstGeom>
          <a:noFill/>
        </p:spPr>
        <p:txBody>
          <a:bodyPr wrap="square" rtlCol="0">
            <a:spAutoFit/>
          </a:bodyPr>
          <a:lstStyle/>
          <a:p>
            <a:pPr>
              <a:buFont typeface="Arial" charset="0"/>
              <a:buChar char="•"/>
            </a:pPr>
            <a:r>
              <a:rPr lang="zh-CN" altLang="en-US"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神的训导旨意</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：他命令了我们但不强迫我们去做。</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u="sng" dirty="0" smtClean="0"/>
              <a:t>Preceptive Will of God: </a:t>
            </a:r>
            <a:r>
              <a:rPr lang="en-US" sz="2000" b="1" dirty="0" smtClean="0"/>
              <a:t>That which He commands but will not force us to do.</a:t>
            </a:r>
          </a:p>
          <a:p>
            <a:pPr>
              <a:buFont typeface="Arial" charset="0"/>
              <a:buChar char="•"/>
            </a:pPr>
            <a:r>
              <a:rPr lang="zh-CN" altLang="en-US"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神的主权旨意</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：神按他的旨意而行，无人能拦阻。</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465138">
              <a:buFont typeface="Arial" pitchFamily="34" charset="0"/>
              <a:buChar char="•"/>
            </a:pPr>
            <a:r>
              <a:rPr lang="en-US" sz="2000" b="1" u="sng" dirty="0" smtClean="0"/>
              <a:t>Sovereign Will of God:</a:t>
            </a:r>
            <a:r>
              <a:rPr lang="en-US" sz="2000" b="1" dirty="0" smtClean="0"/>
              <a:t> God will do what He wants. No one can stop Him.</a:t>
            </a:r>
          </a:p>
          <a:p>
            <a:pPr marL="688975" indent="-179388">
              <a:buFont typeface="Arial" charset="0"/>
              <a:buChar char="•"/>
            </a:pPr>
            <a:r>
              <a:rPr lang="zh-CN" altLang="en-US"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神的隐藏旨意</a:t>
            </a:r>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隐秘的事是属耶和华─我们神的；惟有明显的事是永远属我们和我们子孙的，好叫我们遵行这律法上的一切话。</a:t>
            </a:r>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申</a:t>
            </a:r>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29:29</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688975" lvl="0" indent="-179388"/>
            <a:r>
              <a:rPr lang="en-US" sz="2000" b="1" u="sng" dirty="0" smtClean="0">
                <a:cs typeface="Arial" pitchFamily="34" charset="0"/>
              </a:rPr>
              <a:t>Hidden will of God: </a:t>
            </a:r>
            <a:r>
              <a:rPr lang="en-US" sz="2000" b="1" dirty="0" smtClean="0">
                <a:cs typeface="Arial" pitchFamily="34" charset="0"/>
              </a:rPr>
              <a:t>“The secret things belong to the LORD our God, but the things revealed belong to us and to our children forever, that we may follow all the words of this law.” Deut. 29:29</a:t>
            </a:r>
          </a:p>
          <a:p>
            <a:pPr marL="688975" indent="-179388">
              <a:buFont typeface="Arial" charset="0"/>
              <a:buChar char="•"/>
            </a:pPr>
            <a:r>
              <a:rPr lang="zh-CN" altLang="en-US" sz="32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神的启示旨意</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：在圣经中已启示的。学习神已经启示了内容，他会一步步启示他完美旨意。</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688975" lvl="0" indent="-179388"/>
            <a:r>
              <a:rPr lang="en-US" sz="2000" b="1" u="sng" dirty="0" smtClean="0"/>
              <a:t>Revealed will of God:   </a:t>
            </a:r>
            <a:r>
              <a:rPr lang="en-US" sz="2000" b="1" dirty="0" smtClean="0"/>
              <a:t>Revealed in the Scripture. Study what God HAS revealed and He will reveal His perfect will one step at a time. </a:t>
            </a:r>
          </a:p>
        </p:txBody>
      </p:sp>
      <p:sp>
        <p:nvSpPr>
          <p:cNvPr id="6" name="Title 1"/>
          <p:cNvSpPr txBox="1">
            <a:spLocks/>
          </p:cNvSpPr>
          <p:nvPr/>
        </p:nvSpPr>
        <p:spPr>
          <a:xfrm>
            <a:off x="0" y="6172200"/>
            <a:ext cx="9144000" cy="685800"/>
          </a:xfrm>
          <a:prstGeom prst="rect">
            <a:avLst/>
          </a:prstGeom>
          <a:ln w="57150">
            <a:solidFill>
              <a:schemeClr val="tx1"/>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rPr>
              <a:t>How do I know God’s will for my life?</a:t>
            </a:r>
            <a:endParaRPr kumimoji="0" lang="en-US" sz="3200" b="1" i="0" u="none" strike="noStrike" kern="1200" cap="none" spc="0" normalizeH="0" baseline="0" noProof="0" dirty="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ln w="57150">
            <a:solidFill>
              <a:schemeClr val="tx1"/>
            </a:solidFill>
          </a:ln>
        </p:spPr>
        <p:style>
          <a:lnRef idx="0">
            <a:schemeClr val="accent6"/>
          </a:lnRef>
          <a:fillRef idx="3">
            <a:schemeClr val="accent6"/>
          </a:fillRef>
          <a:effectRef idx="3">
            <a:schemeClr val="accent6"/>
          </a:effectRef>
          <a:fontRef idx="minor">
            <a:schemeClr val="lt1"/>
          </a:fontRef>
        </p:style>
        <p:txBody>
          <a:bodyPr>
            <a:noAutofit/>
          </a:bodyPr>
          <a:lstStyle/>
          <a:p>
            <a:r>
              <a:rPr lang="zh-CN" altLang="en-US" sz="4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我们需要问的问题</a:t>
            </a:r>
            <a:endParaRPr lang="en-US" sz="32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609600"/>
            <a:ext cx="9144000" cy="5570756"/>
          </a:xfrm>
          <a:prstGeom prst="rect">
            <a:avLst/>
          </a:prstGeom>
          <a:noFill/>
        </p:spPr>
        <p:txBody>
          <a:bodyPr wrap="square" rtlCol="0">
            <a:spAutoFit/>
          </a:bodyPr>
          <a:lstStyle/>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根据神的话，他允许我做这份工还是禁止？</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Does God allow this job or is it forbidden in His Word? </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这份工对于人类益处有何贡献？</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How does this job contribute to the common good of mankind?</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我是否真有能力做这份工？（罗</a:t>
            </a:r>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12:3</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Do I honestly have the ability to do this job? (Rom. 12:3)</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我是否真想做这份工？</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Do I really want to do this job?</a:t>
            </a:r>
          </a:p>
          <a:p>
            <a:pPr>
              <a:buFont typeface="Arial" charset="0"/>
              <a:buChar char="•"/>
            </a:pP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其他人是否认为我擅长这类工作？</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Do others think I am good at this type of job?</a:t>
            </a:r>
          </a:p>
          <a:p>
            <a:pPr>
              <a:buFont typeface="Arial" charset="0"/>
              <a:buChar char="•"/>
            </a:pP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我如何在眼前这份工作上每天荣耀神？</a:t>
            </a: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林前</a:t>
            </a: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10:31) “</a:t>
            </a: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所以</a:t>
            </a: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你们或吃或喝</a:t>
            </a: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无论作什么</a:t>
            </a: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都要为荣耀神而行。</a:t>
            </a:r>
            <a:r>
              <a:rPr lang="en-US" altLang="zh-C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Arial" charset="0"/>
              <a:buChar char="•"/>
            </a:pPr>
            <a:r>
              <a:rPr lang="en-US" sz="2000" b="1" dirty="0" smtClean="0"/>
              <a:t>How can I honor God daily at the job I have now? (1 Cor. 10:31)   “So whether you eat or drink or whatever you do, do it all for the glory of God.”</a:t>
            </a:r>
          </a:p>
        </p:txBody>
      </p:sp>
      <p:sp>
        <p:nvSpPr>
          <p:cNvPr id="6" name="Title 1"/>
          <p:cNvSpPr txBox="1">
            <a:spLocks/>
          </p:cNvSpPr>
          <p:nvPr/>
        </p:nvSpPr>
        <p:spPr>
          <a:xfrm>
            <a:off x="0" y="6172200"/>
            <a:ext cx="9144000" cy="685800"/>
          </a:xfrm>
          <a:prstGeom prst="rect">
            <a:avLst/>
          </a:prstGeom>
          <a:ln w="57150">
            <a:solidFill>
              <a:schemeClr val="tx1"/>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rPr>
              <a:t>Questions we need to ask.</a:t>
            </a:r>
            <a:endParaRPr kumimoji="0" lang="en-US" sz="3200" b="1" i="0" u="none" strike="noStrike" kern="1200" cap="none" spc="0" normalizeH="0" baseline="0" noProof="0" dirty="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0" y="7620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5-Point Star 8"/>
          <p:cNvSpPr/>
          <p:nvPr/>
        </p:nvSpPr>
        <p:spPr>
          <a:xfrm>
            <a:off x="4038600" y="3276600"/>
            <a:ext cx="1066800" cy="9906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graphicEl>
                                              <a:dgm id="{47CA0460-3D9D-43DD-83D9-CF6F0352419A}"/>
                                            </p:graphicEl>
                                          </p:spTgt>
                                        </p:tgtEl>
                                        <p:attrNameLst>
                                          <p:attrName>style.visibility</p:attrName>
                                        </p:attrNameLst>
                                      </p:cBhvr>
                                      <p:to>
                                        <p:strVal val="visible"/>
                                      </p:to>
                                    </p:set>
                                    <p:anim calcmode="lin" valueType="num">
                                      <p:cBhvr>
                                        <p:cTn id="7" dur="500" fill="hold"/>
                                        <p:tgtEl>
                                          <p:spTgt spid="5">
                                            <p:graphicEl>
                                              <a:dgm id="{47CA0460-3D9D-43DD-83D9-CF6F0352419A}"/>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47CA0460-3D9D-43DD-83D9-CF6F0352419A}"/>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47CA0460-3D9D-43DD-83D9-CF6F0352419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graphicEl>
                                              <a:dgm id="{FDB04586-6FDC-411C-A26E-435D78F0A478}"/>
                                            </p:graphicEl>
                                          </p:spTgt>
                                        </p:tgtEl>
                                        <p:attrNameLst>
                                          <p:attrName>style.visibility</p:attrName>
                                        </p:attrNameLst>
                                      </p:cBhvr>
                                      <p:to>
                                        <p:strVal val="visible"/>
                                      </p:to>
                                    </p:set>
                                    <p:anim calcmode="lin" valueType="num">
                                      <p:cBhvr>
                                        <p:cTn id="14" dur="500" fill="hold"/>
                                        <p:tgtEl>
                                          <p:spTgt spid="5">
                                            <p:graphicEl>
                                              <a:dgm id="{FDB04586-6FDC-411C-A26E-435D78F0A478}"/>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FDB04586-6FDC-411C-A26E-435D78F0A478}"/>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FDB04586-6FDC-411C-A26E-435D78F0A47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graphicEl>
                                              <a:dgm id="{118377A9-1259-41EF-8F90-E481CD026181}"/>
                                            </p:graphicEl>
                                          </p:spTgt>
                                        </p:tgtEl>
                                        <p:attrNameLst>
                                          <p:attrName>style.visibility</p:attrName>
                                        </p:attrNameLst>
                                      </p:cBhvr>
                                      <p:to>
                                        <p:strVal val="visible"/>
                                      </p:to>
                                    </p:set>
                                    <p:anim calcmode="lin" valueType="num">
                                      <p:cBhvr>
                                        <p:cTn id="21" dur="500" fill="hold"/>
                                        <p:tgtEl>
                                          <p:spTgt spid="5">
                                            <p:graphicEl>
                                              <a:dgm id="{118377A9-1259-41EF-8F90-E481CD026181}"/>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118377A9-1259-41EF-8F90-E481CD026181}"/>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118377A9-1259-41EF-8F90-E481CD02618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3000" fill="hold"/>
                                        <p:tgtEl>
                                          <p:spTgt spid="9"/>
                                        </p:tgtEl>
                                        <p:attrNameLst>
                                          <p:attrName>ppt_w</p:attrName>
                                        </p:attrNameLst>
                                      </p:cBhvr>
                                      <p:tavLst>
                                        <p:tav tm="0">
                                          <p:val>
                                            <p:fltVal val="0"/>
                                          </p:val>
                                        </p:tav>
                                        <p:tav tm="100000">
                                          <p:val>
                                            <p:strVal val="#ppt_w"/>
                                          </p:val>
                                        </p:tav>
                                      </p:tavLst>
                                    </p:anim>
                                    <p:anim calcmode="lin" valueType="num">
                                      <p:cBhvr>
                                        <p:cTn id="29" dur="3000" fill="hold"/>
                                        <p:tgtEl>
                                          <p:spTgt spid="9"/>
                                        </p:tgtEl>
                                        <p:attrNameLst>
                                          <p:attrName>ppt_h</p:attrName>
                                        </p:attrNameLst>
                                      </p:cBhvr>
                                      <p:tavLst>
                                        <p:tav tm="0">
                                          <p:val>
                                            <p:fltVal val="0"/>
                                          </p:val>
                                        </p:tav>
                                        <p:tav tm="100000">
                                          <p:val>
                                            <p:strVal val="#ppt_h"/>
                                          </p:val>
                                        </p:tav>
                                      </p:tavLst>
                                    </p:anim>
                                    <p:animEffect transition="in" filter="fade">
                                      <p:cBhvr>
                                        <p:cTn id="30" dur="3000"/>
                                        <p:tgtEl>
                                          <p:spTgt spid="9"/>
                                        </p:tgtEl>
                                      </p:cBhvr>
                                    </p:animEffect>
                                  </p:childTnLst>
                                </p:cTn>
                              </p:par>
                            </p:childTnLst>
                          </p:cTn>
                        </p:par>
                        <p:par>
                          <p:cTn id="31" fill="hold">
                            <p:stCondLst>
                              <p:cond delay="3000"/>
                            </p:stCondLst>
                            <p:childTnLst>
                              <p:par>
                                <p:cTn id="32" presetID="6" presetClass="emph" presetSubtype="0" fill="hold" grpId="1" nodeType="afterEffect">
                                  <p:stCondLst>
                                    <p:cond delay="0"/>
                                  </p:stCondLst>
                                  <p:childTnLst>
                                    <p:animScale>
                                      <p:cBhvr>
                                        <p:cTn id="33"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9" grpId="0" animBg="1"/>
      <p:bldP spid="9"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_190.jpg"/>
          <p:cNvPicPr>
            <a:picLocks noChangeAspect="1"/>
          </p:cNvPicPr>
          <p:nvPr/>
        </p:nvPicPr>
        <p:blipFill>
          <a:blip r:embed="rId2" cstate="print"/>
          <a:stretch>
            <a:fillRect/>
          </a:stretch>
        </p:blipFill>
        <p:spPr>
          <a:xfrm>
            <a:off x="-533400" y="1066800"/>
            <a:ext cx="3938016"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0"/>
            <a:ext cx="9144000" cy="1143000"/>
          </a:xfrm>
          <a:solidFill>
            <a:srgbClr val="C00000"/>
          </a:solidFill>
          <a:ln/>
        </p:spPr>
        <p:style>
          <a:lnRef idx="0">
            <a:schemeClr val="accent2"/>
          </a:lnRef>
          <a:fillRef idx="3">
            <a:schemeClr val="accent2"/>
          </a:fillRef>
          <a:effectRef idx="3">
            <a:schemeClr val="accent2"/>
          </a:effectRef>
          <a:fontRef idx="minor">
            <a:schemeClr val="lt1"/>
          </a:fontRef>
        </p:style>
        <p:txBody>
          <a:bodyPr>
            <a:noAutofit/>
          </a:bodyPr>
          <a:lstStyle/>
          <a:p>
            <a:r>
              <a:rPr lang="zh-CN" altLang="en-US" sz="6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圣经是如何说到工作的？</a:t>
            </a:r>
            <a:endParaRPr lang="en-US" sz="6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3429000" y="1143000"/>
            <a:ext cx="5715000" cy="4339650"/>
          </a:xfrm>
          <a:prstGeom prst="rect">
            <a:avLst/>
          </a:prstGeom>
          <a:noFill/>
        </p:spPr>
        <p:txBody>
          <a:bodyPr wrap="square" rtlCol="0">
            <a:spAutoFit/>
          </a:bodyPr>
          <a:lstStyle/>
          <a:p>
            <a:pPr>
              <a:buFont typeface="Arial" charset="0"/>
              <a:buChar char="•"/>
            </a:pPr>
            <a:r>
              <a:rPr lang="zh-CN" altLang="en-US" sz="2800" b="1" dirty="0" smtClean="0">
                <a:ln w="1905"/>
                <a:solidFill>
                  <a:srgbClr val="C00000"/>
                </a:solidFill>
                <a:effectLst>
                  <a:innerShdw blurRad="69850" dist="43180" dir="5400000">
                    <a:srgbClr val="000000">
                      <a:alpha val="65000"/>
                    </a:srgbClr>
                  </a:innerShdw>
                </a:effectLst>
              </a:rPr>
              <a:t>挣钱的基本方式就是工作。不要试图做最少的工作却要挣最多的钱。不要将休息看得比工作重。工作是我们受</a:t>
            </a:r>
            <a:r>
              <a:rPr lang="zh-CN" altLang="en-US" sz="2800" b="1" dirty="0" smtClean="0">
                <a:ln w="1905"/>
                <a:solidFill>
                  <a:srgbClr val="C00000"/>
                </a:solidFill>
                <a:effectLst>
                  <a:innerShdw blurRad="69850" dist="43180" dir="5400000">
                    <a:srgbClr val="000000">
                      <a:alpha val="65000"/>
                    </a:srgbClr>
                  </a:innerShdw>
                </a:effectLst>
              </a:rPr>
              <a:t>造</a:t>
            </a:r>
            <a:r>
              <a:rPr lang="zh-CN" altLang="en-US" sz="2800" b="1" dirty="0" smtClean="0">
                <a:ln w="1905"/>
                <a:solidFill>
                  <a:srgbClr val="C00000"/>
                </a:solidFill>
                <a:effectLst>
                  <a:innerShdw blurRad="69850" dist="43180" dir="5400000">
                    <a:srgbClr val="000000">
                      <a:alpha val="65000"/>
                    </a:srgbClr>
                  </a:innerShdw>
                </a:effectLst>
              </a:rPr>
              <a:t>的目的</a:t>
            </a:r>
            <a:r>
              <a:rPr lang="zh-CN" altLang="en-US" sz="2800" b="1" dirty="0" smtClean="0">
                <a:ln w="1905"/>
                <a:solidFill>
                  <a:srgbClr val="C00000"/>
                </a:solidFill>
                <a:effectLst>
                  <a:innerShdw blurRad="69850" dist="43180" dir="5400000">
                    <a:srgbClr val="000000">
                      <a:alpha val="65000"/>
                    </a:srgbClr>
                  </a:innerShdw>
                </a:effectLst>
              </a:rPr>
              <a:t>，</a:t>
            </a:r>
            <a:r>
              <a:rPr lang="zh-CN" altLang="en-US" sz="2800" b="1" dirty="0" smtClean="0">
                <a:ln w="1905"/>
                <a:solidFill>
                  <a:srgbClr val="C00000"/>
                </a:solidFill>
                <a:effectLst>
                  <a:innerShdw blurRad="69850" dist="43180" dir="5400000">
                    <a:srgbClr val="000000">
                      <a:alpha val="65000"/>
                    </a:srgbClr>
                  </a:innerShdw>
                </a:effectLst>
              </a:rPr>
              <a:t>是我们荣耀神的方式。当</a:t>
            </a:r>
            <a:r>
              <a:rPr lang="zh-CN" altLang="en-US" sz="2800" b="1" dirty="0" smtClean="0">
                <a:ln w="1905"/>
                <a:solidFill>
                  <a:srgbClr val="C00000"/>
                </a:solidFill>
                <a:effectLst>
                  <a:innerShdw blurRad="69850" dist="43180" dir="5400000">
                    <a:srgbClr val="000000">
                      <a:alpha val="65000"/>
                    </a:srgbClr>
                  </a:innerShdw>
                </a:effectLst>
              </a:rPr>
              <a:t>你竭尽全力</a:t>
            </a:r>
            <a:r>
              <a:rPr lang="zh-CN" altLang="en-US" sz="2800" b="1" dirty="0" smtClean="0">
                <a:ln w="1905"/>
                <a:solidFill>
                  <a:srgbClr val="C00000"/>
                </a:solidFill>
                <a:effectLst>
                  <a:innerShdw blurRad="69850" dist="43180" dir="5400000">
                    <a:srgbClr val="000000">
                      <a:alpha val="65000"/>
                    </a:srgbClr>
                  </a:innerShdw>
                </a:effectLst>
              </a:rPr>
              <a:t>将工作做得最出色时</a:t>
            </a:r>
            <a:r>
              <a:rPr lang="zh-CN" altLang="en-US" sz="2800" b="1" dirty="0" smtClean="0">
                <a:ln w="1905"/>
                <a:solidFill>
                  <a:srgbClr val="C00000"/>
                </a:solidFill>
                <a:effectLst>
                  <a:innerShdw blurRad="69850" dist="43180" dir="5400000">
                    <a:srgbClr val="000000">
                      <a:alpha val="65000"/>
                    </a:srgbClr>
                  </a:innerShdw>
                </a:effectLst>
              </a:rPr>
              <a:t>，</a:t>
            </a:r>
            <a:r>
              <a:rPr lang="zh-CN" altLang="en-US" sz="2800" b="1" dirty="0" smtClean="0">
                <a:ln w="1905"/>
                <a:solidFill>
                  <a:srgbClr val="C00000"/>
                </a:solidFill>
                <a:effectLst>
                  <a:innerShdw blurRad="69850" dist="43180" dir="5400000">
                    <a:srgbClr val="000000">
                      <a:alpha val="65000"/>
                    </a:srgbClr>
                  </a:innerShdw>
                </a:effectLst>
              </a:rPr>
              <a:t>上帝</a:t>
            </a:r>
            <a:r>
              <a:rPr lang="zh-CN" altLang="en-US" sz="2800" b="1" dirty="0" smtClean="0">
                <a:ln w="1905"/>
                <a:solidFill>
                  <a:srgbClr val="C00000"/>
                </a:solidFill>
                <a:effectLst>
                  <a:innerShdw blurRad="69850" dist="43180" dir="5400000">
                    <a:srgbClr val="000000">
                      <a:alpha val="65000"/>
                    </a:srgbClr>
                  </a:innerShdw>
                </a:effectLst>
              </a:rPr>
              <a:t>便从中得荣</a:t>
            </a:r>
            <a:r>
              <a:rPr lang="zh-CN" altLang="en-US" sz="2800" b="1" dirty="0" smtClean="0">
                <a:ln w="1905"/>
                <a:solidFill>
                  <a:srgbClr val="C00000"/>
                </a:solidFill>
                <a:effectLst>
                  <a:innerShdw blurRad="69850" dist="43180" dir="5400000">
                    <a:srgbClr val="000000">
                      <a:alpha val="65000"/>
                    </a:srgbClr>
                  </a:innerShdw>
                </a:effectLst>
              </a:rPr>
              <a:t>耀。</a:t>
            </a:r>
            <a:endParaRPr lang="en-US" sz="2800" b="1" dirty="0" smtClean="0">
              <a:ln w="1905"/>
              <a:solidFill>
                <a:srgbClr val="C00000"/>
              </a:solidFill>
              <a:effectLst>
                <a:innerShdw blurRad="69850" dist="43180" dir="5400000">
                  <a:srgbClr val="000000">
                    <a:alpha val="65000"/>
                  </a:srgbClr>
                </a:innerShdw>
              </a:effectLst>
            </a:endParaRPr>
          </a:p>
          <a:p>
            <a:pPr marL="165100" lvl="1" indent="-165100">
              <a:buFont typeface="Arial" charset="0"/>
              <a:buChar char="•"/>
            </a:pPr>
            <a:r>
              <a:rPr lang="en-US" b="1" dirty="0" smtClean="0"/>
              <a:t> The primary way to earn money is to work for it. Don’t try to get as much as possible by doing as little as possible. Don’t value rest more than work.  WORK is what we were created to do as a means of carrying out the </a:t>
            </a:r>
            <a:r>
              <a:rPr lang="en-US" b="1" i="1" dirty="0" smtClean="0"/>
              <a:t>real</a:t>
            </a:r>
            <a:r>
              <a:rPr lang="en-US" b="1" dirty="0" smtClean="0"/>
              <a:t> goal of bringing glory to God? God receives glory as you do the best you can at the job you have.</a:t>
            </a:r>
          </a:p>
        </p:txBody>
      </p:sp>
      <p:sp>
        <p:nvSpPr>
          <p:cNvPr id="6" name="Title 1"/>
          <p:cNvSpPr txBox="1">
            <a:spLocks/>
          </p:cNvSpPr>
          <p:nvPr/>
        </p:nvSpPr>
        <p:spPr>
          <a:xfrm>
            <a:off x="0" y="6248400"/>
            <a:ext cx="9144000" cy="609600"/>
          </a:xfrm>
          <a:prstGeom prst="rect">
            <a:avLst/>
          </a:prstGeom>
          <a:solidFill>
            <a:srgbClr val="C00000"/>
          </a:solidFill>
          <a:ln w="57150">
            <a:solidFill>
              <a:schemeClr val="tx1"/>
            </a:solidFill>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w="18415" cmpd="sng">
                  <a:solidFill>
                    <a:schemeClr val="tx1"/>
                  </a:solidFill>
                  <a:prstDash val="solid"/>
                </a:ln>
                <a:solidFill>
                  <a:srgbClr val="FFFFFF"/>
                </a:solidFill>
                <a:effectLst>
                  <a:outerShdw blurRad="38100" dist="38100" dir="2700000" algn="tl">
                    <a:srgbClr val="000000">
                      <a:alpha val="43137"/>
                    </a:srgbClr>
                  </a:outerShdw>
                </a:effectLst>
                <a:uLnTx/>
                <a:uFillTx/>
                <a:latin typeface="+mn-lt"/>
                <a:ea typeface="+mn-ea"/>
                <a:cs typeface="+mn-cs"/>
              </a:rPr>
              <a:t>What the Bible says about working</a:t>
            </a:r>
            <a:endParaRPr kumimoji="0" lang="en-US" sz="4000" b="1" i="0" u="none" strike="noStrike" kern="1200" cap="none" spc="0" normalizeH="0" baseline="0" noProof="0" dirty="0">
              <a:ln>
                <a:solidFill>
                  <a:schemeClr val="tx1"/>
                </a:solidFill>
              </a:ln>
              <a:solidFill>
                <a:schemeClr val="lt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 拿俄米说</a:t>
            </a:r>
            <a:r>
              <a:rPr lang="en-US" altLang="zh-CN" dirty="0" smtClean="0">
                <a:solidFill>
                  <a:schemeClr val="bg1"/>
                </a:solidFill>
              </a:rPr>
              <a:t>:</a:t>
            </a:r>
            <a:r>
              <a:rPr lang="zh-CN" altLang="en-US" dirty="0" smtClean="0">
                <a:solidFill>
                  <a:schemeClr val="bg1"/>
                </a:solidFill>
              </a:rPr>
              <a:t>“女儿啊，你只管去</a:t>
            </a:r>
            <a:r>
              <a:rPr lang="en-US" altLang="zh-CN" dirty="0" smtClean="0">
                <a:solidFill>
                  <a:schemeClr val="bg1"/>
                </a:solidFill>
              </a:rPr>
              <a:t>.” </a:t>
            </a:r>
            <a:r>
              <a:rPr lang="zh-CN" altLang="en-US" dirty="0" smtClean="0">
                <a:solidFill>
                  <a:schemeClr val="bg1"/>
                </a:solidFill>
              </a:rPr>
              <a:t>路得 就去了，来到田间，在收割的人身后拾取麦穗。他恰巧到了以利米勒本族的人波阿斯那块田里。 </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Naomi said to her, “Go ahead, my daughter.”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3</a:t>
            </a:r>
            <a:r>
              <a:rPr lang="en-US" sz="2400" b="1" dirty="0" smtClean="0">
                <a:solidFill>
                  <a:schemeClr val="tx1"/>
                </a:solidFill>
                <a:effectLst>
                  <a:outerShdw blurRad="38100" dist="38100" dir="2700000" algn="tl">
                    <a:srgbClr val="000000">
                      <a:alpha val="43137"/>
                    </a:srgbClr>
                  </a:outerShdw>
                </a:effectLst>
                <a:latin typeface="Arial Narrow" pitchFamily="34" charset="0"/>
              </a:rPr>
              <a:t> So she went out, entered a field and began to glean behind the harvesters. As it turned out, she was working in a field belonging to Boaz, who was from the clan of Elimelek.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波阿斯正从伯利恒来，                    对收割的人说：“愿耶和华与      你们同在！”他们回答说：       “愿耶和华赐福与你！”                   波阿斯问监管收割的仆人说： “那是谁家的女子</a:t>
            </a:r>
            <a:r>
              <a:rPr lang="en-US" altLang="zh-CN" dirty="0" smtClean="0">
                <a:solidFill>
                  <a:schemeClr val="bg1"/>
                </a:solidFill>
              </a:rPr>
              <a:t>﹖</a:t>
            </a:r>
            <a:r>
              <a:rPr lang="zh-CN" altLang="en-US" dirty="0" smtClean="0">
                <a:solidFill>
                  <a:schemeClr val="bg1"/>
                </a:solidFill>
              </a:rPr>
              <a:t>”</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p>
            <a:pPr algn="ctr"/>
            <a:r>
              <a:rPr lang="en-US" sz="2400" b="1" dirty="0" smtClean="0">
                <a:solidFill>
                  <a:schemeClr val="tx1"/>
                </a:solidFill>
                <a:effectLst>
                  <a:outerShdw blurRad="38100" dist="38100" dir="2700000" algn="tl">
                    <a:srgbClr val="000000">
                      <a:alpha val="43137"/>
                    </a:srgbClr>
                  </a:outerShdw>
                </a:effectLst>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4</a:t>
            </a:r>
            <a:r>
              <a:rPr lang="en-US" sz="2400" b="1" dirty="0" smtClean="0">
                <a:solidFill>
                  <a:schemeClr val="tx1"/>
                </a:solidFill>
                <a:effectLst>
                  <a:outerShdw blurRad="38100" dist="38100" dir="2700000" algn="tl">
                    <a:srgbClr val="000000">
                      <a:alpha val="43137"/>
                    </a:srgbClr>
                  </a:outerShdw>
                </a:effectLst>
                <a:latin typeface="Arial Narrow" pitchFamily="34" charset="0"/>
              </a:rPr>
              <a:t> Just then Boaz arrived from Bethlehem and greeted the harvesters,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“The LORD be with you!” “The LORD bless you!” they answered.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5</a:t>
            </a:r>
            <a:r>
              <a:rPr lang="en-US" sz="2400" b="1" dirty="0" smtClean="0">
                <a:solidFill>
                  <a:schemeClr val="tx1"/>
                </a:solidFill>
                <a:effectLst>
                  <a:outerShdw blurRad="38100" dist="38100" dir="2700000" algn="tl">
                    <a:srgbClr val="000000">
                      <a:alpha val="43137"/>
                    </a:srgbClr>
                  </a:outerShdw>
                </a:effectLst>
                <a:latin typeface="Arial Narrow" pitchFamily="34" charset="0"/>
              </a:rPr>
              <a:t> Boaz asked</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the overseer of his harvesters, “Who does that young woman belong to?”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s_Christian_06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52400"/>
            <a:ext cx="8686800" cy="5257800"/>
          </a:xfrm>
          <a:noFill/>
          <a:ln>
            <a:noFill/>
          </a:ln>
        </p:spPr>
        <p:txBody>
          <a:bodyPr>
            <a:scene3d>
              <a:camera prst="orthographicFront"/>
              <a:lightRig rig="soft" dir="t">
                <a:rot lat="0" lon="0" rev="10800000"/>
              </a:lightRig>
            </a:scene3d>
            <a:sp3d>
              <a:bevelT w="27940" h="12700"/>
              <a:contourClr>
                <a:srgbClr val="DDDDDD"/>
              </a:contourClr>
            </a:sp3d>
          </a:bodyPr>
          <a:lstStyle/>
          <a:p>
            <a:r>
              <a:rPr lang="zh-CN" altLang="en-US" dirty="0" smtClean="0">
                <a:solidFill>
                  <a:schemeClr val="bg1"/>
                </a:solidFill>
              </a:rPr>
              <a:t>监管收割的仆人回答说：           “是那摩押女子，跟随拿俄米从摩押地回来的。 </a:t>
            </a:r>
            <a:r>
              <a:rPr lang="en-US" altLang="zh-CN" dirty="0" smtClean="0">
                <a:solidFill>
                  <a:schemeClr val="bg1"/>
                </a:solidFill>
              </a:rPr>
              <a:t> </a:t>
            </a:r>
            <a:r>
              <a:rPr lang="zh-CN" altLang="en-US" dirty="0" smtClean="0">
                <a:solidFill>
                  <a:schemeClr val="bg1"/>
                </a:solidFill>
              </a:rPr>
              <a:t>她说</a:t>
            </a:r>
            <a:r>
              <a:rPr lang="en-US" altLang="zh-CN" dirty="0" smtClean="0">
                <a:solidFill>
                  <a:schemeClr val="bg1"/>
                </a:solidFill>
              </a:rPr>
              <a:t>:</a:t>
            </a:r>
            <a:r>
              <a:rPr lang="zh-CN" altLang="en-US" dirty="0" smtClean="0">
                <a:solidFill>
                  <a:schemeClr val="bg1"/>
                </a:solidFill>
              </a:rPr>
              <a:t>‘请你容我跟着收割的人拾取打捆剩下的麦穗</a:t>
            </a:r>
            <a:r>
              <a:rPr lang="en-US" altLang="zh-CN" dirty="0" smtClean="0">
                <a:solidFill>
                  <a:schemeClr val="bg1"/>
                </a:solidFill>
              </a:rPr>
              <a:t>.’</a:t>
            </a:r>
            <a:r>
              <a:rPr lang="zh-CN" altLang="en-US" dirty="0" smtClean="0">
                <a:solidFill>
                  <a:schemeClr val="bg1"/>
                </a:solidFill>
              </a:rPr>
              <a:t>她从早晨直到如今，除了在屋子里坐一会儿，常在这里。”</a:t>
            </a:r>
            <a:endParaRPr lang="en-US" b="1" spc="150" dirty="0">
              <a:ln w="11430"/>
              <a:solidFill>
                <a:schemeClr val="bg1"/>
              </a:solidFill>
              <a:effectLst>
                <a:outerShdw blurRad="25400" algn="tl" rotWithShape="0">
                  <a:srgbClr val="000000">
                    <a:alpha val="43000"/>
                  </a:srgbClr>
                </a:outerShdw>
              </a:effectLst>
            </a:endParaRPr>
          </a:p>
        </p:txBody>
      </p:sp>
      <p:sp>
        <p:nvSpPr>
          <p:cNvPr id="3" name="Title 1"/>
          <p:cNvSpPr txBox="1">
            <a:spLocks/>
          </p:cNvSpPr>
          <p:nvPr/>
        </p:nvSpPr>
        <p:spPr>
          <a:xfrm>
            <a:off x="0" y="5715000"/>
            <a:ext cx="9144000" cy="1143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20000"/>
          </a:bodyPr>
          <a:lstStyle/>
          <a:p>
            <a:pPr algn="ctr"/>
            <a:r>
              <a:rPr lang="en-US" sz="2400" b="1" dirty="0" smtClean="0">
                <a:solidFill>
                  <a:schemeClr val="tx1"/>
                </a:solidFill>
                <a:effectLst>
                  <a:outerShdw blurRad="38100" dist="38100" dir="2700000" algn="tl">
                    <a:srgbClr val="000000">
                      <a:alpha val="43137"/>
                    </a:srgbClr>
                  </a:outerShdw>
                </a:effectLst>
              </a:rPr>
              <a:t> </a:t>
            </a: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6</a:t>
            </a:r>
            <a:r>
              <a:rPr lang="en-US" sz="2400" b="1" dirty="0" smtClean="0">
                <a:solidFill>
                  <a:schemeClr val="tx1"/>
                </a:solidFill>
                <a:effectLst>
                  <a:outerShdw blurRad="38100" dist="38100" dir="2700000" algn="tl">
                    <a:srgbClr val="000000">
                      <a:alpha val="43137"/>
                    </a:srgbClr>
                  </a:outerShdw>
                </a:effectLst>
                <a:latin typeface="Arial Narrow" pitchFamily="34" charset="0"/>
              </a:rPr>
              <a:t> The overseer replied, “She is the Moabite who came back from Moab with Naomi. </a:t>
            </a:r>
          </a:p>
          <a:p>
            <a:pPr algn="ctr"/>
            <a:r>
              <a:rPr lang="en-US" sz="2400" b="1" baseline="30000" dirty="0" smtClean="0">
                <a:solidFill>
                  <a:schemeClr val="tx1"/>
                </a:solidFill>
                <a:effectLst>
                  <a:outerShdw blurRad="38100" dist="38100" dir="2700000" algn="tl">
                    <a:srgbClr val="000000">
                      <a:alpha val="43137"/>
                    </a:srgbClr>
                  </a:outerShdw>
                </a:effectLst>
                <a:latin typeface="Arial Narrow" pitchFamily="34" charset="0"/>
              </a:rPr>
              <a:t>7</a:t>
            </a:r>
            <a:r>
              <a:rPr lang="en-US" sz="2400" b="1" dirty="0" smtClean="0">
                <a:solidFill>
                  <a:schemeClr val="tx1"/>
                </a:solidFill>
                <a:effectLst>
                  <a:outerShdw blurRad="38100" dist="38100" dir="2700000" algn="tl">
                    <a:srgbClr val="000000">
                      <a:alpha val="43137"/>
                    </a:srgbClr>
                  </a:outerShdw>
                </a:effectLst>
                <a:latin typeface="Arial Narrow" pitchFamily="34" charset="0"/>
              </a:rPr>
              <a:t> She said, ‘Please let me glean and gather among the sheaves behind the harvesters.</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 She came into the field and has remained here from morning till now, </a:t>
            </a:r>
          </a:p>
          <a:p>
            <a:pPr algn="ctr"/>
            <a:r>
              <a:rPr lang="en-US" sz="2400" b="1" dirty="0" smtClean="0">
                <a:solidFill>
                  <a:schemeClr val="tx1"/>
                </a:solidFill>
                <a:effectLst>
                  <a:outerShdw blurRad="38100" dist="38100" dir="2700000" algn="tl">
                    <a:srgbClr val="000000">
                      <a:alpha val="43137"/>
                    </a:srgbClr>
                  </a:outerShdw>
                </a:effectLst>
                <a:latin typeface="Arial Narrow" pitchFamily="34" charset="0"/>
              </a:rPr>
              <a:t>except for a short rest in the shelter.” </a:t>
            </a:r>
            <a:endParaRPr lang="en-US" sz="2400" b="1"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3046</TotalTime>
  <Words>6857</Words>
  <Application>Microsoft Office PowerPoint</Application>
  <PresentationFormat>On-screen Show (4:3)</PresentationFormat>
  <Paragraphs>496</Paragraphs>
  <Slides>63</Slides>
  <Notes>4</Notes>
  <HiddenSlides>0</HiddenSlides>
  <MMClips>1</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RUTH</vt:lpstr>
      <vt:lpstr>Slide 2</vt:lpstr>
      <vt:lpstr>Slide 3</vt:lpstr>
      <vt:lpstr>查经四步法 The 4 Steps of Bible Study </vt:lpstr>
      <vt:lpstr>Slide 5</vt:lpstr>
      <vt:lpstr> 拿俄米的丈夫以利米勒的亲族中，    有一个人名叫波阿斯，是个大财主。摩押女子路得 对拿俄米说：“容我往田间去，我蒙谁的恩， 就在谁的身后拾取麦穗。”</vt:lpstr>
      <vt:lpstr> 拿俄米说:“女儿啊，你只管去.” 路得 就去了，来到田间，在收割的人身后拾取麦穗。他恰巧到了以利米勒本族的人波阿斯那块田里。 </vt:lpstr>
      <vt:lpstr>波阿斯正从伯利恒来，                    对收割的人说：“愿耶和华与      你们同在！”他们回答说：       “愿耶和华赐福与你！”                   波阿斯问监管收割的仆人说： “那是谁家的女子﹖”</vt:lpstr>
      <vt:lpstr>监管收割的仆人回答说：           “是那摩押女子，跟随拿俄米从摩押地回来的。  她说:‘请你容我跟着收割的人拾取打捆剩下的麦穗.’她从早晨直到如今，除了在屋子里坐一会儿，常在这里。”</vt:lpstr>
      <vt:lpstr>波阿斯对路得 说：“女儿啊，听我说，不要往别人田里拾取麦穗，也不要离开这里，要常与我使女们在一处。 我的仆人在那块田收割，你就跟着他们去。我已经吩咐仆人不可欺负你；你若渴了，就可以到器皿那里喝仆人打来的水。”</vt:lpstr>
      <vt:lpstr>路得 就俯伏在地叩拜，对他说：“我既是外邦人，怎么蒙你的恩，这样顾恤我呢﹖ ” 波阿斯回答说：“自从你丈夫死后，凡你向婆婆所行的，并你离开父母和本地，       到素不认识的民中，这些事人全都告诉我了。”</vt:lpstr>
      <vt:lpstr> 愿耶和华照你所行的赏赐你。     你来投靠耶和华─以色列神的翅膀下, 愿你满得 他的赏赐。 路得 说：“我主啊，愿在你眼前蒙恩。      我虽然不及你的一个使女，            你还用慈爱的话安慰我的心。”</vt:lpstr>
      <vt:lpstr>到了吃饭的时候，波阿斯对路得 说: “你到这里来吃饼，将饼蘸在醋里。”路得 就在收割的人旁边坐下；他们把烘了的穗子递给她。她吃饱了，还有余剩的。</vt:lpstr>
      <vt:lpstr> 她起来又拾取麦穗，波阿斯吩咐仆人说:“她就是在捆中拾取麦穗,也可以容她,不可羞辱她;并要从捆里抽出些来,留在地下任她拾取，不可叱吓她。”</vt:lpstr>
      <vt:lpstr>这样，路得 在田间拾取麦穗，     直到晚上，将所拾取的打了，       约有一伊法大麦。 她就把所         拾取的带进城去给婆婆看，            又把她吃饱了所剩的给了婆婆。</vt:lpstr>
      <vt:lpstr> 婆婆问她说：“你今日在哪里拾取麦穗，在哪里作工呢﹖愿那顾恤你的得 福。”路得 就告诉婆婆说：“我今日在一个名叫波阿斯的人那里作工。”</vt:lpstr>
      <vt:lpstr>拿俄米对儿妇说：“愿那人蒙耶和华赐福，因为他不断地恩待活人死人。”拿俄米又说：“那是我们本族的人，是一个至近的亲属。” 摩押女子路得 说：“他对我说：你要紧随我的仆人拾取麦穗，      直等他们收完了我的庄稼。”</vt:lpstr>
      <vt:lpstr>   拿俄米对儿妇路得 说：“女儿啊，你跟着他的使女出去，不叫人遇见你在别人田间，这才为好。”       于是路得 与波阿斯的使女常在一处  拾取麦穗，直到收完了大麦和小麦。路得仍与婆婆同住。</vt:lpstr>
      <vt:lpstr>查经四步法 The 4 Steps of Bible Study </vt:lpstr>
      <vt:lpstr>Slide 20</vt:lpstr>
      <vt:lpstr>Slide 21</vt:lpstr>
      <vt:lpstr>Slide 22</vt:lpstr>
      <vt:lpstr>Slide 23</vt:lpstr>
      <vt:lpstr>Slide 24</vt:lpstr>
      <vt:lpstr>Slide 25</vt:lpstr>
      <vt:lpstr>Slide 26</vt:lpstr>
      <vt:lpstr>查经四步法 The 4 Steps of Bible Study </vt:lpstr>
      <vt:lpstr> 拿俄米的丈 夫以利米勒  的亲族中,     有一个人 名叫波阿斯, 是个大财主。</vt:lpstr>
      <vt:lpstr>摩押女子路得  对拿俄米说:    “容我往田间     去,我蒙谁的      恩,就在谁的      身后拾取麦穗.”</vt:lpstr>
      <vt:lpstr> 拿俄米说:     “女儿啊,你只 管去.” 路得 就  去了，来到田间,在收割的人身  后拾取麦穗.他 恰巧到了以利  米勒本族的人  波阿斯那块田里。 </vt:lpstr>
      <vt:lpstr>Slide 31</vt:lpstr>
      <vt:lpstr>波阿斯正从伯利恒来,              对收割的人说：“愿耶和华与      你们同在!”    他们回答说:      “愿耶和华赐福与你!”</vt:lpstr>
      <vt:lpstr>Slide 33</vt:lpstr>
      <vt:lpstr>波阿斯问监管  收割的仆人说: “那是谁家       的女子﹖”</vt:lpstr>
      <vt:lpstr>监管收割的仆人回答说:“是那摩押女子，跟随拿俄米从摩押地回来的。她说:‘请你容我跟着收割的人拾取打捆剩下的麦穗.’</vt:lpstr>
      <vt:lpstr>她从早晨              直到如今，          除了在屋子         里坐一会儿，    常在这里。”</vt:lpstr>
      <vt:lpstr>波阿斯对路       得 说:“女儿啊，听我说，不要  往别人田里拾取麦穗，也不要离开这里，要常与我使女们在一处。</vt:lpstr>
      <vt:lpstr>Slide 38</vt:lpstr>
      <vt:lpstr>我的仆人在那块田收割，你就跟着他们去。我已经吩咐仆人不可欺负你；你若渴了，就可以到器皿那里喝仆人打来的水。”</vt:lpstr>
      <vt:lpstr>路得 就俯伏  在地叩拜，   对他说:                 “我既是外      邦人,怎么蒙  你的恩，这样顾恤我呢?”</vt:lpstr>
      <vt:lpstr>波阿斯回答说：“自从你丈夫死后，凡你向婆婆所行的，并你离开父母和本地，       到素不认识的民中，这些事人全都告诉我了。”</vt:lpstr>
      <vt:lpstr> 愿耶和华照你 所行的赏赐你。     你来投靠耶和  华─以色列神     的翅膀下, 愿你满得 他的赏赐。 </vt:lpstr>
      <vt:lpstr>Slide 43</vt:lpstr>
      <vt:lpstr>路得 说：      “我主啊，愿在你眼前蒙恩.      我虽然不及你  的一个使女，            你还用慈爱的  话安慰我的心.”</vt:lpstr>
      <vt:lpstr>到了吃饭的时候，波阿斯对路得 说: “你到这里来吃饼,将饼蘸在醋里.” 路得 就在收割的人旁边坐下；他们把烘了的穗子递给她.她吃饱了,还有余剩的.</vt:lpstr>
      <vt:lpstr>她起来又拾取麦穗，波阿斯吩咐仆人说:“她就是在捆中拾取麦穗,也可以容她,不可羞辱她;并要从捆里抽出些来,留在地下任她拾取，不可叱吓她。”</vt:lpstr>
      <vt:lpstr>这样,路得           在田间拾取       麦穗,   直到晚   上,将所拾取      的打了,约有      一伊法大麦.   </vt:lpstr>
      <vt:lpstr>她就把所           拾取的带进       城去给婆婆看,            又把她吃饱       了所剩的给          了婆婆.</vt:lpstr>
      <vt:lpstr> 婆婆问她说：“你今日在       哪里拾取麦穗，在哪里作工呢﹖ 愿那顾恤你       的得 福.” </vt:lpstr>
      <vt:lpstr>路得   就告诉婆婆说: “我今日在一  个名叫波阿斯  的人那里作工.”</vt:lpstr>
      <vt:lpstr>拿俄米对儿       妇说:“愿那人 蒙耶和华赐福, 因为他不断地  恩待活人死人.”</vt:lpstr>
      <vt:lpstr>拿俄米又说: “那是我们本族的人，是一个至近的亲属.” 摩押女子路得说:“他对我说;你要紧随我的仆人拾取麦穗,直等他们收完了我的庄稼.’</vt:lpstr>
      <vt:lpstr> 拿俄米对儿      妇路得 说: “女  儿啊,你跟着他 的使女出去,      不叫人遇见你   在别人田间,      这才为好.”</vt:lpstr>
      <vt:lpstr>于是路得 与波 阿斯的使女常  在一处  拾取麦穗, 直到收完了大麦和小麦。  路得仍与婆婆  同住。</vt:lpstr>
      <vt:lpstr>查经四步法 The 4 Steps of Bible Study </vt:lpstr>
      <vt:lpstr>什么 - Applications</vt:lpstr>
      <vt:lpstr>给老板的忠告</vt:lpstr>
      <vt:lpstr>给雇员的忠告</vt:lpstr>
      <vt:lpstr>给求职者的忠告</vt:lpstr>
      <vt:lpstr>如何知道神对我生命的旨意？</vt:lpstr>
      <vt:lpstr>我们需要问的问题</vt:lpstr>
      <vt:lpstr>Slide 62</vt:lpstr>
      <vt:lpstr>圣经是如何说到工作的？</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RUTH</dc:title>
  <dc:creator>toonups</dc:creator>
  <cp:lastModifiedBy>Shulan</cp:lastModifiedBy>
  <cp:revision>218</cp:revision>
  <dcterms:created xsi:type="dcterms:W3CDTF">2011-05-17T02:35:16Z</dcterms:created>
  <dcterms:modified xsi:type="dcterms:W3CDTF">2020-04-21T04:53:04Z</dcterms:modified>
</cp:coreProperties>
</file>