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321" r:id="rId3"/>
    <p:sldId id="259" r:id="rId4"/>
    <p:sldId id="322" r:id="rId5"/>
    <p:sldId id="395" r:id="rId6"/>
    <p:sldId id="323" r:id="rId7"/>
    <p:sldId id="330" r:id="rId8"/>
    <p:sldId id="396" r:id="rId9"/>
    <p:sldId id="334" r:id="rId10"/>
    <p:sldId id="397" r:id="rId11"/>
    <p:sldId id="398" r:id="rId12"/>
    <p:sldId id="324" r:id="rId13"/>
    <p:sldId id="326" r:id="rId14"/>
    <p:sldId id="339" r:id="rId15"/>
    <p:sldId id="399" r:id="rId16"/>
    <p:sldId id="394" r:id="rId17"/>
    <p:sldId id="333" r:id="rId18"/>
    <p:sldId id="393" r:id="rId19"/>
    <p:sldId id="343" r:id="rId20"/>
    <p:sldId id="325" r:id="rId21"/>
    <p:sldId id="340" r:id="rId22"/>
    <p:sldId id="335" r:id="rId23"/>
    <p:sldId id="341" r:id="rId24"/>
    <p:sldId id="388" r:id="rId25"/>
    <p:sldId id="337" r:id="rId26"/>
    <p:sldId id="344" r:id="rId27"/>
    <p:sldId id="34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9900"/>
    <a:srgbClr val="00CC00"/>
    <a:srgbClr val="28321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86" autoAdjust="0"/>
    <p:restoredTop sz="94624" autoAdjust="0"/>
  </p:normalViewPr>
  <p:slideViewPr>
    <p:cSldViewPr>
      <p:cViewPr varScale="1">
        <p:scale>
          <a:sx n="65" d="100"/>
          <a:sy n="65" d="100"/>
        </p:scale>
        <p:origin x="-150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A6AEAD-FFE7-4ADE-A575-376C9D8B43CE}" type="datetimeFigureOut">
              <a:rPr lang="en-US" smtClean="0"/>
              <a:pPr/>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A6AEAD-FFE7-4ADE-A575-376C9D8B43CE}" type="datetimeFigureOut">
              <a:rPr lang="en-US" smtClean="0"/>
              <a:pPr/>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A6AEAD-FFE7-4ADE-A575-376C9D8B43CE}" type="datetimeFigureOut">
              <a:rPr lang="en-US" smtClean="0"/>
              <a:pPr/>
              <a:t>5/31/2019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A6AEAD-FFE7-4ADE-A575-376C9D8B43CE}" type="datetimeFigureOut">
              <a:rPr lang="en-US" smtClean="0"/>
              <a:pPr/>
              <a:t>5/31/2019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6AEAD-FFE7-4ADE-A575-376C9D8B43CE}" type="datetimeFigureOut">
              <a:rPr lang="en-US" smtClean="0"/>
              <a:pPr/>
              <a:t>5/31/2019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6AEAD-FFE7-4ADE-A575-376C9D8B43CE}" type="datetimeFigureOut">
              <a:rPr lang="en-US" smtClean="0"/>
              <a:pPr/>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6AEAD-FFE7-4ADE-A575-376C9D8B43CE}" type="datetimeFigureOut">
              <a:rPr lang="en-US" smtClean="0"/>
              <a:pPr/>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6AEAD-FFE7-4ADE-A575-376C9D8B43CE}" type="datetimeFigureOut">
              <a:rPr lang="en-US" smtClean="0"/>
              <a:pPr/>
              <a:t>5/31/2019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9DA4B-47E3-4B1C-BAA5-0E203E8E06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n.wikipedia.org/wiki/File:GustaveDoreParadiseLostSatanProfile.jp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3h56.gif"/>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Today: MONEY &amp; Offering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10" name="Rectangle 9"/>
          <p:cNvSpPr/>
          <p:nvPr/>
        </p:nvSpPr>
        <p:spPr>
          <a:xfrm>
            <a:off x="0" y="0"/>
            <a:ext cx="9144000" cy="5867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6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Narrow" pitchFamily="34" charset="0"/>
              </a:rPr>
              <a:t> </a:t>
            </a:r>
            <a:endParaRPr lang="en-US" sz="6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Narrow" pitchFamily="34" charset="0"/>
            </a:endParaRPr>
          </a:p>
          <a:p>
            <a:pPr algn="ctr"/>
            <a:r>
              <a:rPr lang="zh-CN" altLang="en-US" sz="30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Narrow" pitchFamily="34" charset="0"/>
              </a:rPr>
              <a:t>金钱</a:t>
            </a:r>
            <a:endParaRPr lang="en-US" sz="30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iterate type="lt">
                                    <p:tmPct val="10000"/>
                                  </p:iterate>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anim calcmode="lin" valueType="num">
                                      <p:cBhvr>
                                        <p:cTn id="8" dur="500" fill="hold"/>
                                        <p:tgtEl>
                                          <p:spTgt spid="10">
                                            <p:txEl>
                                              <p:pRg st="1" end="1"/>
                                            </p:txEl>
                                          </p:spTgt>
                                        </p:tgtEl>
                                        <p:attrNameLst>
                                          <p:attrName>ppt_w</p:attrName>
                                        </p:attrNameLst>
                                      </p:cBhvr>
                                      <p:tavLst>
                                        <p:tav tm="0" fmla="#ppt_w*sin(2.5*pi*$)">
                                          <p:val>
                                            <p:fltVal val="0"/>
                                          </p:val>
                                        </p:tav>
                                        <p:tav tm="100000">
                                          <p:val>
                                            <p:fltVal val="1"/>
                                          </p:val>
                                        </p:tav>
                                      </p:tavLst>
                                    </p:anim>
                                    <p:anim calcmode="lin" valueType="num">
                                      <p:cBhvr>
                                        <p:cTn id="9" dur="500" fill="hold"/>
                                        <p:tgtEl>
                                          <p:spTgt spid="1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t> TO FIND THE HEART, FOLLOW THE MONEY</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1066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algn="ctr">
              <a:spcBef>
                <a:spcPct val="0"/>
              </a:spcBef>
              <a:defRPr/>
            </a:pPr>
            <a:endParaRPr lang="en-US" altLang="zh-CN" sz="4800" b="1" dirty="0" smtClean="0">
              <a:effectLst>
                <a:outerShdw blurRad="38100" dist="38100" dir="2700000" algn="tl">
                  <a:srgbClr val="000000">
                    <a:alpha val="43137"/>
                  </a:srgbClr>
                </a:outerShdw>
              </a:effectLst>
              <a:latin typeface="Arial Narrow" pitchFamily="34" charset="0"/>
            </a:endParaRPr>
          </a:p>
          <a:p>
            <a:pPr algn="ctr">
              <a:spcBef>
                <a:spcPct val="0"/>
              </a:spcBef>
              <a:defRPr/>
            </a:pPr>
            <a:r>
              <a:rPr lang="zh-CN" altLang="en-US" sz="5400" b="1" dirty="0" smtClean="0">
                <a:effectLst>
                  <a:outerShdw blurRad="38100" dist="38100" dir="2700000" algn="tl">
                    <a:srgbClr val="000000">
                      <a:alpha val="43137"/>
                    </a:srgbClr>
                  </a:outerShdw>
                </a:effectLst>
                <a:latin typeface="Arial Narrow" pitchFamily="34" charset="0"/>
              </a:rPr>
              <a:t>成</a:t>
            </a:r>
            <a:r>
              <a:rPr lang="zh-CN" altLang="en-US" sz="5400" b="1" dirty="0" smtClean="0">
                <a:effectLst>
                  <a:outerShdw blurRad="38100" dist="38100" dir="2700000" algn="tl">
                    <a:srgbClr val="000000">
                      <a:alpha val="43137"/>
                    </a:srgbClr>
                  </a:outerShdw>
                </a:effectLst>
                <a:latin typeface="Arial Narrow" pitchFamily="34" charset="0"/>
              </a:rPr>
              <a:t>功神学和贫穷神学</a:t>
            </a:r>
            <a:endParaRPr lang="en-US" altLang="zh-CN" sz="5400" b="1" dirty="0" smtClean="0">
              <a:effectLst>
                <a:outerShdw blurRad="38100" dist="38100" dir="2700000" algn="tl">
                  <a:srgbClr val="000000">
                    <a:alpha val="43137"/>
                  </a:srgbClr>
                </a:outerShdw>
              </a:effectLst>
              <a:latin typeface="Arial Narrow" pitchFamily="34" charset="0"/>
            </a:endParaRPr>
          </a:p>
          <a:p>
            <a:pPr lvl="0" algn="ctr">
              <a:spcBef>
                <a:spcPct val="0"/>
              </a:spcBef>
              <a:defRPr/>
            </a:pPr>
            <a:endParaRPr kumimoji="0" lang="en-US" sz="4800" b="1"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5" name="TextBox 4"/>
          <p:cNvSpPr txBox="1"/>
          <p:nvPr/>
        </p:nvSpPr>
        <p:spPr>
          <a:xfrm>
            <a:off x="0" y="1143000"/>
            <a:ext cx="5029200" cy="5786199"/>
          </a:xfrm>
          <a:prstGeom prst="rect">
            <a:avLst/>
          </a:prstGeom>
          <a:noFill/>
        </p:spPr>
        <p:txBody>
          <a:bodyPr wrap="square" rtlCol="0">
            <a:spAutoFit/>
          </a:bodyPr>
          <a:lstStyle/>
          <a:p>
            <a:pPr marL="120650" indent="-120650"/>
            <a:r>
              <a:rPr lang="zh-CN" altLang="en-US" sz="4000" b="1" dirty="0" smtClean="0">
                <a:ln>
                  <a:solidFill>
                    <a:srgbClr val="FFC000"/>
                  </a:solidFill>
                </a:ln>
                <a:effectLst>
                  <a:outerShdw blurRad="38100" dist="38100" dir="2700000" algn="tl">
                    <a:srgbClr val="000000">
                      <a:alpha val="43137"/>
                    </a:srgbClr>
                  </a:outerShdw>
                </a:effectLst>
                <a:latin typeface="Arial Narrow" pitchFamily="34" charset="0"/>
              </a:rPr>
              <a:t>成功神学</a:t>
            </a:r>
            <a:r>
              <a:rPr lang="zh-CN" altLang="en-US" sz="4000" b="1" dirty="0" smtClean="0">
                <a:effectLst>
                  <a:outerShdw blurRad="38100" dist="38100" dir="2700000" algn="tl">
                    <a:srgbClr val="000000">
                      <a:alpha val="43137"/>
                    </a:srgbClr>
                  </a:outerShdw>
                </a:effectLst>
                <a:latin typeface="Arial Narrow" pitchFamily="34" charset="0"/>
              </a:rPr>
              <a:t>：认为富有的基督徒比贫穷者更公义，因为财富是神赐福的标志。</a:t>
            </a:r>
            <a:endParaRPr lang="en-US" altLang="zh-CN" sz="4000" b="1" dirty="0" smtClean="0">
              <a:effectLst>
                <a:outerShdw blurRad="38100" dist="38100" dir="2700000" algn="tl">
                  <a:srgbClr val="000000">
                    <a:alpha val="43137"/>
                  </a:srgbClr>
                </a:outerShdw>
              </a:effectLst>
              <a:latin typeface="Arial Narrow" pitchFamily="34" charset="0"/>
            </a:endParaRPr>
          </a:p>
          <a:p>
            <a:pPr marL="120650" indent="-120650"/>
            <a:endParaRPr lang="en-US" altLang="zh-CN" sz="1400" b="1" dirty="0" smtClean="0">
              <a:effectLst>
                <a:outerShdw blurRad="38100" dist="38100" dir="2700000" algn="tl">
                  <a:srgbClr val="000000">
                    <a:alpha val="43137"/>
                  </a:srgbClr>
                </a:outerShdw>
              </a:effectLst>
              <a:latin typeface="Arial Narrow" pitchFamily="34" charset="0"/>
            </a:endParaRPr>
          </a:p>
          <a:p>
            <a:pPr marL="120650" indent="-120650"/>
            <a:r>
              <a:rPr lang="zh-CN" altLang="en-US" sz="4000" b="1" dirty="0" smtClean="0">
                <a:ln>
                  <a:solidFill>
                    <a:schemeClr val="accent2">
                      <a:lumMod val="75000"/>
                    </a:schemeClr>
                  </a:solidFill>
                </a:ln>
                <a:effectLst>
                  <a:outerShdw blurRad="38100" dist="38100" dir="2700000" algn="tl">
                    <a:srgbClr val="000000">
                      <a:alpha val="43137"/>
                    </a:srgbClr>
                  </a:outerShdw>
                </a:effectLst>
                <a:latin typeface="Arial Narrow" pitchFamily="34" charset="0"/>
              </a:rPr>
              <a:t>贫穷神学</a:t>
            </a:r>
            <a:r>
              <a:rPr lang="zh-CN" altLang="en-US" sz="4000" b="1" dirty="0" smtClean="0">
                <a:effectLst>
                  <a:outerShdw blurRad="38100" dist="38100" dir="2700000" algn="tl">
                    <a:srgbClr val="000000">
                      <a:alpha val="43137"/>
                    </a:srgbClr>
                  </a:outerShdw>
                </a:effectLst>
                <a:latin typeface="Arial Narrow" pitchFamily="34" charset="0"/>
              </a:rPr>
              <a:t>：认为贫穷者要比富有者更公义，因为主耶稣就是贫穷的。</a:t>
            </a:r>
            <a:endParaRPr lang="en-US" altLang="zh-CN" sz="4000" b="1" dirty="0" smtClean="0">
              <a:effectLst>
                <a:outerShdw blurRad="38100" dist="38100" dir="2700000" algn="tl">
                  <a:srgbClr val="000000">
                    <a:alpha val="43137"/>
                  </a:srgbClr>
                </a:outerShdw>
              </a:effectLst>
              <a:latin typeface="Arial Narrow" pitchFamily="34" charset="0"/>
            </a:endParaRPr>
          </a:p>
          <a:p>
            <a:pPr marL="120650" indent="-120650"/>
            <a:endParaRPr lang="en-US" altLang="zh-CN" sz="3600" b="1" dirty="0" smtClean="0">
              <a:effectLst>
                <a:outerShdw blurRad="38100" dist="38100" dir="2700000" algn="tl">
                  <a:srgbClr val="000000">
                    <a:alpha val="43137"/>
                  </a:srgbClr>
                </a:outerShdw>
              </a:effectLst>
              <a:latin typeface="Arial Narrow" pitchFamily="34" charset="0"/>
            </a:endParaRPr>
          </a:p>
        </p:txBody>
      </p:sp>
      <p:pic>
        <p:nvPicPr>
          <p:cNvPr id="37891" name="Picture 3"/>
          <p:cNvPicPr>
            <a:picLocks noChangeAspect="1" noChangeArrowheads="1"/>
          </p:cNvPicPr>
          <p:nvPr/>
        </p:nvPicPr>
        <p:blipFill>
          <a:blip r:embed="rId2" cstate="print"/>
          <a:srcRect/>
          <a:stretch>
            <a:fillRect/>
          </a:stretch>
        </p:blipFill>
        <p:spPr bwMode="auto">
          <a:xfrm>
            <a:off x="5486400" y="1066800"/>
            <a:ext cx="2819400" cy="2592282"/>
          </a:xfrm>
          <a:prstGeom prst="rect">
            <a:avLst/>
          </a:prstGeom>
          <a:noFill/>
          <a:ln w="9525">
            <a:noFill/>
            <a:miter lim="800000"/>
            <a:headEnd/>
            <a:tailEnd/>
          </a:ln>
        </p:spPr>
      </p:pic>
      <p:pic>
        <p:nvPicPr>
          <p:cNvPr id="37892" name="Picture 4"/>
          <p:cNvPicPr>
            <a:picLocks noChangeAspect="1" noChangeArrowheads="1"/>
          </p:cNvPicPr>
          <p:nvPr/>
        </p:nvPicPr>
        <p:blipFill>
          <a:blip r:embed="rId3" cstate="print"/>
          <a:srcRect/>
          <a:stretch>
            <a:fillRect/>
          </a:stretch>
        </p:blipFill>
        <p:spPr bwMode="auto">
          <a:xfrm>
            <a:off x="5486400" y="3657600"/>
            <a:ext cx="30480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t> TO FIND THE HEART, FOLLOW THE MONEY</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762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algn="ctr">
              <a:spcBef>
                <a:spcPct val="0"/>
              </a:spcBef>
              <a:defRPr/>
            </a:pPr>
            <a:endParaRPr lang="en-US" altLang="zh-CN" sz="4800" b="1" dirty="0" smtClean="0">
              <a:effectLst>
                <a:outerShdw blurRad="38100" dist="38100" dir="2700000" algn="tl">
                  <a:srgbClr val="000000">
                    <a:alpha val="43137"/>
                  </a:srgbClr>
                </a:outerShdw>
              </a:effectLst>
              <a:latin typeface="Arial Narrow" pitchFamily="34" charset="0"/>
            </a:endParaRPr>
          </a:p>
          <a:p>
            <a:pPr algn="ctr">
              <a:spcBef>
                <a:spcPct val="0"/>
              </a:spcBef>
              <a:defRPr/>
            </a:pPr>
            <a:r>
              <a:rPr lang="zh-CN" altLang="en-US" sz="5400" b="1" dirty="0" smtClean="0">
                <a:effectLst>
                  <a:outerShdw blurRad="38100" dist="38100" dir="2700000" algn="tl">
                    <a:srgbClr val="000000">
                      <a:alpha val="43137"/>
                    </a:srgbClr>
                  </a:outerShdw>
                </a:effectLst>
                <a:latin typeface="Arial Narrow" pitchFamily="34" charset="0"/>
              </a:rPr>
              <a:t>成</a:t>
            </a:r>
            <a:r>
              <a:rPr lang="zh-CN" altLang="en-US" sz="5400" b="1" dirty="0" smtClean="0">
                <a:effectLst>
                  <a:outerShdw blurRad="38100" dist="38100" dir="2700000" algn="tl">
                    <a:srgbClr val="000000">
                      <a:alpha val="43137"/>
                    </a:srgbClr>
                  </a:outerShdw>
                </a:effectLst>
                <a:latin typeface="Arial Narrow" pitchFamily="34" charset="0"/>
              </a:rPr>
              <a:t>功神学和贫穷神学</a:t>
            </a:r>
            <a:endParaRPr lang="en-US" altLang="zh-CN" sz="5400" b="1" dirty="0" smtClean="0">
              <a:effectLst>
                <a:outerShdw blurRad="38100" dist="38100" dir="2700000" algn="tl">
                  <a:srgbClr val="000000">
                    <a:alpha val="43137"/>
                  </a:srgbClr>
                </a:outerShdw>
              </a:effectLst>
              <a:latin typeface="Arial Narrow" pitchFamily="34" charset="0"/>
            </a:endParaRPr>
          </a:p>
          <a:p>
            <a:pPr lvl="0" algn="ctr">
              <a:spcBef>
                <a:spcPct val="0"/>
              </a:spcBef>
              <a:defRPr/>
            </a:pPr>
            <a:endParaRPr kumimoji="0" lang="en-US" sz="4800" b="1"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5" name="TextBox 4"/>
          <p:cNvSpPr txBox="1"/>
          <p:nvPr/>
        </p:nvSpPr>
        <p:spPr>
          <a:xfrm>
            <a:off x="0" y="838200"/>
            <a:ext cx="8915400" cy="6755696"/>
          </a:xfrm>
          <a:prstGeom prst="rect">
            <a:avLst/>
          </a:prstGeom>
          <a:noFill/>
        </p:spPr>
        <p:txBody>
          <a:bodyPr wrap="square" rtlCol="0">
            <a:spAutoFit/>
          </a:bodyPr>
          <a:lstStyle/>
          <a:p>
            <a:pPr marL="120650" indent="-120650" algn="ctr"/>
            <a:r>
              <a:rPr lang="zh-CN" altLang="en-US" sz="4400" b="1" dirty="0" smtClean="0">
                <a:ln>
                  <a:solidFill>
                    <a:srgbClr val="FFC000"/>
                  </a:solidFill>
                </a:ln>
                <a:effectLst>
                  <a:outerShdw blurRad="38100" dist="38100" dir="2700000" algn="tl">
                    <a:srgbClr val="000000">
                      <a:alpha val="43137"/>
                    </a:srgbClr>
                  </a:outerShdw>
                </a:effectLst>
                <a:latin typeface="Arial Narrow" pitchFamily="34" charset="0"/>
              </a:rPr>
              <a:t>圣</a:t>
            </a:r>
            <a:r>
              <a:rPr lang="zh-CN" altLang="en-US" sz="4400" b="1" dirty="0" smtClean="0">
                <a:ln>
                  <a:solidFill>
                    <a:srgbClr val="FFC000"/>
                  </a:solidFill>
                </a:ln>
                <a:effectLst>
                  <a:outerShdw blurRad="38100" dist="38100" dir="2700000" algn="tl">
                    <a:srgbClr val="000000">
                      <a:alpha val="43137"/>
                    </a:srgbClr>
                  </a:outerShdw>
                </a:effectLst>
                <a:latin typeface="Arial Narrow" pitchFamily="34" charset="0"/>
              </a:rPr>
              <a:t>经中四种财富管家</a:t>
            </a:r>
            <a:endParaRPr lang="en-US" altLang="zh-CN" sz="4400" b="1" dirty="0" smtClean="0">
              <a:ln>
                <a:solidFill>
                  <a:srgbClr val="FFC000"/>
                </a:solidFill>
              </a:ln>
              <a:effectLst>
                <a:outerShdw blurRad="38100" dist="38100" dir="2700000" algn="tl">
                  <a:srgbClr val="000000">
                    <a:alpha val="43137"/>
                  </a:srgbClr>
                </a:outerShdw>
              </a:effectLst>
              <a:latin typeface="Arial Narrow" pitchFamily="34" charset="0"/>
            </a:endParaRPr>
          </a:p>
          <a:p>
            <a:r>
              <a:rPr lang="zh-CN" altLang="en-US" sz="3200" b="1" dirty="0" smtClean="0">
                <a:solidFill>
                  <a:srgbClr val="0070C0"/>
                </a:solidFill>
                <a:effectLst>
                  <a:outerShdw blurRad="38100" dist="38100" dir="2700000" algn="tl">
                    <a:srgbClr val="000000">
                      <a:alpha val="43137"/>
                    </a:srgbClr>
                  </a:outerShdw>
                </a:effectLst>
                <a:latin typeface="Arial Narrow" pitchFamily="34" charset="0"/>
              </a:rPr>
              <a:t>公义的富人</a:t>
            </a:r>
            <a:r>
              <a:rPr lang="zh-CN" altLang="en-US" sz="4000" b="1" dirty="0" smtClean="0">
                <a:effectLst>
                  <a:outerShdw blurRad="38100" dist="38100" dir="2700000" algn="tl">
                    <a:srgbClr val="000000">
                      <a:alpha val="43137"/>
                    </a:srgbClr>
                  </a:outerShdw>
                </a:effectLst>
                <a:latin typeface="Arial Narrow" pitchFamily="34" charset="0"/>
              </a:rPr>
              <a:t>：</a:t>
            </a:r>
            <a:r>
              <a:rPr lang="zh-CN" altLang="en-US" sz="3200" b="1" dirty="0" smtClean="0">
                <a:effectLst>
                  <a:outerShdw blurRad="38100" dist="38100" dir="2700000" algn="tl">
                    <a:srgbClr val="000000">
                      <a:alpha val="43137"/>
                    </a:srgbClr>
                  </a:outerShdw>
                </a:effectLst>
                <a:latin typeface="Arial Narrow" pitchFamily="34" charset="0"/>
              </a:rPr>
              <a:t>上</a:t>
            </a:r>
            <a:r>
              <a:rPr lang="zh-CN" altLang="en-US" sz="3200" b="1" dirty="0" smtClean="0">
                <a:effectLst>
                  <a:outerShdw blurRad="38100" dist="38100" dir="2700000" algn="tl">
                    <a:srgbClr val="000000">
                      <a:alpha val="43137"/>
                    </a:srgbClr>
                  </a:outerShdw>
                </a:effectLst>
                <a:latin typeface="Arial Narrow" pitchFamily="34" charset="0"/>
              </a:rPr>
              <a:t>帝，亚伯拉罕</a:t>
            </a:r>
            <a:r>
              <a:rPr lang="en-US" altLang="zh-CN" sz="3200" b="1" dirty="0" smtClean="0">
                <a:effectLst>
                  <a:outerShdw blurRad="38100" dist="38100" dir="2700000" algn="tl">
                    <a:srgbClr val="000000">
                      <a:alpha val="43137"/>
                    </a:srgbClr>
                  </a:outerShdw>
                </a:effectLst>
                <a:latin typeface="Arial Narrow" pitchFamily="34" charset="0"/>
              </a:rPr>
              <a:t>,</a:t>
            </a:r>
            <a:r>
              <a:rPr lang="zh-CN" altLang="en-US" sz="3200" b="1" dirty="0" smtClean="0">
                <a:effectLst>
                  <a:outerShdw blurRad="38100" dist="38100" dir="2700000" algn="tl">
                    <a:srgbClr val="000000">
                      <a:alpha val="43137"/>
                    </a:srgbClr>
                  </a:outerShdw>
                </a:effectLst>
                <a:latin typeface="Arial Narrow" pitchFamily="34" charset="0"/>
              </a:rPr>
              <a:t>以撒，雅各，约瑟，约伯，亚利马太的约瑟，吕底亚，多加。</a:t>
            </a:r>
            <a:endParaRPr lang="en-US" sz="3200" dirty="0" smtClean="0"/>
          </a:p>
          <a:p>
            <a:endParaRPr lang="en-US" altLang="zh-CN" sz="900" b="1" dirty="0" smtClean="0">
              <a:effectLst>
                <a:outerShdw blurRad="38100" dist="38100" dir="2700000" algn="tl">
                  <a:srgbClr val="000000">
                    <a:alpha val="43137"/>
                  </a:srgbClr>
                </a:outerShdw>
              </a:effectLst>
            </a:endParaRPr>
          </a:p>
          <a:p>
            <a:r>
              <a:rPr lang="zh-CN" altLang="en-US" sz="3200" b="1" dirty="0" smtClean="0">
                <a:solidFill>
                  <a:srgbClr val="0070C0"/>
                </a:solidFill>
                <a:effectLst>
                  <a:outerShdw blurRad="38100" dist="38100" dir="2700000" algn="tl">
                    <a:srgbClr val="000000">
                      <a:alpha val="43137"/>
                    </a:srgbClr>
                  </a:outerShdw>
                </a:effectLst>
              </a:rPr>
              <a:t>公义的穷人</a:t>
            </a:r>
            <a:r>
              <a:rPr lang="zh-CN" altLang="en-US" sz="4000" b="1" dirty="0" smtClean="0">
                <a:effectLst>
                  <a:outerShdw blurRad="38100" dist="38100" dir="2700000" algn="tl">
                    <a:srgbClr val="000000">
                      <a:alpha val="43137"/>
                    </a:srgbClr>
                  </a:outerShdw>
                </a:effectLst>
              </a:rPr>
              <a:t>：</a:t>
            </a:r>
            <a:r>
              <a:rPr lang="zh-CN" altLang="en-US" sz="3200" b="1" dirty="0" smtClean="0">
                <a:effectLst>
                  <a:outerShdw blurRad="38100" dist="38100" dir="2700000" algn="tl">
                    <a:srgbClr val="000000">
                      <a:alpha val="43137"/>
                    </a:srgbClr>
                  </a:outerShdw>
                </a:effectLst>
              </a:rPr>
              <a:t>路得和拿俄米，耶稣基督，只有两个小钱的寡妇，马其顿教会，保罗。</a:t>
            </a:r>
            <a:endParaRPr lang="en-US" altLang="zh-CN" sz="3200" b="1" dirty="0" smtClean="0">
              <a:effectLst>
                <a:outerShdw blurRad="38100" dist="38100" dir="2700000" algn="tl">
                  <a:srgbClr val="000000">
                    <a:alpha val="43137"/>
                  </a:srgbClr>
                </a:outerShdw>
              </a:effectLst>
            </a:endParaRPr>
          </a:p>
          <a:p>
            <a:endParaRPr lang="en-US" altLang="zh-CN" sz="900" b="1" dirty="0" smtClean="0">
              <a:effectLst>
                <a:outerShdw blurRad="38100" dist="38100" dir="2700000" algn="tl">
                  <a:srgbClr val="000000">
                    <a:alpha val="43137"/>
                  </a:srgbClr>
                </a:outerShdw>
              </a:effectLst>
            </a:endParaRPr>
          </a:p>
          <a:p>
            <a:r>
              <a:rPr lang="zh-CN" altLang="en-US" sz="3200" b="1" dirty="0" smtClean="0">
                <a:solidFill>
                  <a:srgbClr val="FF0000"/>
                </a:solidFill>
                <a:effectLst>
                  <a:outerShdw blurRad="38100" dist="38100" dir="2700000" algn="tl">
                    <a:srgbClr val="000000">
                      <a:alpha val="43137"/>
                    </a:srgbClr>
                  </a:outerShdw>
                </a:effectLst>
              </a:rPr>
              <a:t>不义的富人</a:t>
            </a:r>
            <a:r>
              <a:rPr lang="zh-CN" altLang="en-US" sz="3200" b="1" dirty="0" smtClean="0">
                <a:effectLst>
                  <a:outerShdw blurRad="38100" dist="38100" dir="2700000" algn="tl">
                    <a:srgbClr val="000000">
                      <a:alpha val="43137"/>
                    </a:srgbClr>
                  </a:outerShdw>
                </a:effectLst>
              </a:rPr>
              <a:t>：拉班，以扫，拿八，哈曼，富有的财主，耶洗别。</a:t>
            </a:r>
            <a:endParaRPr lang="en-US" altLang="zh-CN" sz="3200" b="1" dirty="0" smtClean="0">
              <a:effectLst>
                <a:outerShdw blurRad="38100" dist="38100" dir="2700000" algn="tl">
                  <a:srgbClr val="000000">
                    <a:alpha val="43137"/>
                  </a:srgbClr>
                </a:outerShdw>
              </a:effectLst>
            </a:endParaRPr>
          </a:p>
          <a:p>
            <a:endParaRPr lang="en-US" altLang="zh-CN" sz="900" b="1" dirty="0" smtClean="0">
              <a:effectLst>
                <a:outerShdw blurRad="38100" dist="38100" dir="2700000" algn="tl">
                  <a:srgbClr val="000000">
                    <a:alpha val="43137"/>
                  </a:srgbClr>
                </a:outerShdw>
              </a:effectLst>
            </a:endParaRPr>
          </a:p>
          <a:p>
            <a:r>
              <a:rPr lang="zh-CN" altLang="en-US" sz="3200" b="1" dirty="0" smtClean="0">
                <a:solidFill>
                  <a:srgbClr val="FF0000"/>
                </a:solidFill>
                <a:effectLst>
                  <a:outerShdw blurRad="38100" dist="38100" dir="2700000" algn="tl">
                    <a:srgbClr val="000000">
                      <a:alpha val="43137"/>
                    </a:srgbClr>
                  </a:outerShdw>
                </a:effectLst>
              </a:rPr>
              <a:t>不义的穷人</a:t>
            </a:r>
            <a:r>
              <a:rPr lang="zh-CN" altLang="en-US" sz="3200" b="1" dirty="0" smtClean="0">
                <a:effectLst>
                  <a:outerShdw blurRad="38100" dist="38100" dir="2700000" algn="tl">
                    <a:srgbClr val="000000">
                      <a:alpha val="43137"/>
                    </a:srgbClr>
                  </a:outerShdw>
                </a:effectLst>
              </a:rPr>
              <a:t>：游手好闲者，懒虫，愚拙的人，箴言中反复警告的类型。</a:t>
            </a:r>
            <a:endParaRPr lang="en-US" sz="4000" b="1" dirty="0" smtClean="0">
              <a:effectLst>
                <a:outerShdw blurRad="38100" dist="38100" dir="2700000" algn="tl">
                  <a:srgbClr val="000000">
                    <a:alpha val="43137"/>
                  </a:srgbClr>
                </a:outerShdw>
              </a:effectLst>
            </a:endParaRPr>
          </a:p>
          <a:p>
            <a:pPr marL="742950" indent="-742950">
              <a:buFont typeface="+mj-lt"/>
              <a:buAutoNum type="arabicPeriod"/>
            </a:pPr>
            <a:endParaRPr lang="en-US" altLang="zh-CN" sz="4000" b="1" dirty="0" smtClean="0">
              <a:effectLst>
                <a:outerShdw blurRad="38100" dist="38100" dir="2700000" algn="tl">
                  <a:srgbClr val="000000">
                    <a:alpha val="43137"/>
                  </a:srgbClr>
                </a:outerShdw>
              </a:effectLst>
              <a:latin typeface="Arial Narrow" pitchFamily="34" charset="0"/>
            </a:endParaRPr>
          </a:p>
          <a:p>
            <a:pPr marL="120650" indent="-120650"/>
            <a:endParaRPr lang="en-US" altLang="zh-CN" sz="1400" b="1" dirty="0" smtClean="0">
              <a:effectLst>
                <a:outerShdw blurRad="38100" dist="38100" dir="2700000" algn="tl">
                  <a:srgbClr val="000000">
                    <a:alpha val="43137"/>
                  </a:srgbClr>
                </a:outerShdw>
              </a:effectLst>
              <a:latin typeface="Arial Narrow" pitchFamily="34" charset="0"/>
            </a:endParaRPr>
          </a:p>
          <a:p>
            <a:pPr marL="120650" indent="-120650"/>
            <a:endParaRPr lang="en-US" altLang="zh-CN" sz="3600" b="1" dirty="0" smtClean="0">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2192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8000" b="1"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圣经是怎么说的？</a:t>
            </a:r>
            <a:endParaRPr kumimoji="0" lang="en-US" sz="8000" b="1" i="0" u="none" strike="noStrike" kern="1200" normalizeH="0" baseline="0" noProof="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5" name="Rectangle 4"/>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t>WHAT DOES THE BIBLE SAY?</a:t>
            </a:r>
            <a:endParaRPr lang="en-US" sz="3200" dirty="0"/>
          </a:p>
        </p:txBody>
      </p:sp>
      <p:pic>
        <p:nvPicPr>
          <p:cNvPr id="11266" name="Picture 2" descr="http://lismorens.scoilnet.ie/blog/files/2010/08/Animated-Gif-Cartoons-101-dog-reading.gif"/>
          <p:cNvPicPr>
            <a:picLocks noChangeAspect="1" noChangeArrowheads="1" noCrop="1"/>
          </p:cNvPicPr>
          <p:nvPr/>
        </p:nvPicPr>
        <p:blipFill>
          <a:blip r:embed="rId2" cstate="print"/>
          <a:srcRect/>
          <a:stretch>
            <a:fillRect/>
          </a:stretch>
        </p:blipFill>
        <p:spPr bwMode="auto">
          <a:xfrm>
            <a:off x="1752600" y="1371600"/>
            <a:ext cx="6096000" cy="476155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t> TO FIND THE HEART, FOLLOW THE MONEY</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762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4800" b="1"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顺着金钱就能找到人的心</a:t>
            </a:r>
            <a:endParaRPr kumimoji="0" lang="en-US" sz="4800" b="1"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5" name="TextBox 4"/>
          <p:cNvSpPr txBox="1"/>
          <p:nvPr/>
        </p:nvSpPr>
        <p:spPr>
          <a:xfrm>
            <a:off x="76200" y="762000"/>
            <a:ext cx="8915400" cy="5632311"/>
          </a:xfrm>
          <a:prstGeom prst="rect">
            <a:avLst/>
          </a:prstGeom>
          <a:noFill/>
        </p:spPr>
        <p:txBody>
          <a:bodyPr wrap="square" rtlCol="0">
            <a:spAutoFit/>
          </a:bodyPr>
          <a:lstStyle/>
          <a:p>
            <a:pPr marL="120650" indent="-120650"/>
            <a:r>
              <a:rPr lang="en-US" altLang="zh-CN" sz="3600" b="1" dirty="0" smtClean="0">
                <a:effectLst>
                  <a:outerShdw blurRad="38100" dist="38100" dir="2700000" algn="tl">
                    <a:srgbClr val="000000">
                      <a:alpha val="43137"/>
                    </a:srgbClr>
                  </a:outerShdw>
                </a:effectLst>
                <a:latin typeface="Arial Narrow" pitchFamily="34" charset="0"/>
              </a:rPr>
              <a:t>“</a:t>
            </a:r>
            <a:r>
              <a:rPr lang="zh-CN" altLang="en-US" sz="3600" b="1" dirty="0" smtClean="0">
                <a:effectLst>
                  <a:outerShdw blurRad="38100" dist="38100" dir="2700000" algn="tl">
                    <a:srgbClr val="000000">
                      <a:alpha val="43137"/>
                    </a:srgbClr>
                  </a:outerShdw>
                </a:effectLst>
              </a:rPr>
              <a:t>不要为自己积攒财宝在地上</a:t>
            </a:r>
            <a:r>
              <a:rPr lang="en-US" altLang="zh-CN" sz="3600" b="1" dirty="0" smtClean="0">
                <a:effectLst>
                  <a:outerShdw blurRad="38100" dist="38100" dir="2700000" algn="tl">
                    <a:srgbClr val="000000">
                      <a:alpha val="43137"/>
                    </a:srgbClr>
                  </a:outerShdw>
                </a:effectLst>
              </a:rPr>
              <a:t>,</a:t>
            </a:r>
            <a:r>
              <a:rPr lang="zh-CN" altLang="en-US" sz="3600" b="1" dirty="0" smtClean="0">
                <a:effectLst>
                  <a:outerShdw blurRad="38100" dist="38100" dir="2700000" algn="tl">
                    <a:srgbClr val="000000">
                      <a:alpha val="43137"/>
                    </a:srgbClr>
                  </a:outerShdw>
                </a:effectLst>
              </a:rPr>
              <a:t>地上有虫子咬</a:t>
            </a:r>
            <a:r>
              <a:rPr lang="en-US" altLang="zh-CN" sz="3600" b="1" dirty="0" smtClean="0">
                <a:effectLst>
                  <a:outerShdw blurRad="38100" dist="38100" dir="2700000" algn="tl">
                    <a:srgbClr val="000000">
                      <a:alpha val="43137"/>
                    </a:srgbClr>
                  </a:outerShdw>
                </a:effectLst>
              </a:rPr>
              <a:t>,</a:t>
            </a:r>
            <a:r>
              <a:rPr lang="zh-CN" altLang="en-US" sz="3600" b="1" dirty="0" smtClean="0">
                <a:effectLst>
                  <a:outerShdw blurRad="38100" dist="38100" dir="2700000" algn="tl">
                    <a:srgbClr val="000000">
                      <a:alpha val="43137"/>
                    </a:srgbClr>
                  </a:outerShdw>
                </a:effectLst>
              </a:rPr>
              <a:t>能锈坏</a:t>
            </a:r>
            <a:r>
              <a:rPr lang="en-US" altLang="zh-CN" sz="3600" b="1" dirty="0" smtClean="0">
                <a:effectLst>
                  <a:outerShdw blurRad="38100" dist="38100" dir="2700000" algn="tl">
                    <a:srgbClr val="000000">
                      <a:alpha val="43137"/>
                    </a:srgbClr>
                  </a:outerShdw>
                </a:effectLst>
              </a:rPr>
              <a:t>,</a:t>
            </a:r>
            <a:r>
              <a:rPr lang="zh-CN" altLang="en-US" sz="3600" b="1" dirty="0" smtClean="0">
                <a:effectLst>
                  <a:outerShdw blurRad="38100" dist="38100" dir="2700000" algn="tl">
                    <a:srgbClr val="000000">
                      <a:alpha val="43137"/>
                    </a:srgbClr>
                  </a:outerShdw>
                </a:effectLst>
              </a:rPr>
              <a:t>也有贼挖窟窿来偷</a:t>
            </a:r>
            <a:r>
              <a:rPr lang="en-US" altLang="zh-CN" sz="3600" b="1" dirty="0" smtClean="0">
                <a:effectLst>
                  <a:outerShdw blurRad="38100" dist="38100" dir="2700000" algn="tl">
                    <a:srgbClr val="000000">
                      <a:alpha val="43137"/>
                    </a:srgbClr>
                  </a:outerShdw>
                </a:effectLst>
              </a:rPr>
              <a:t>.</a:t>
            </a:r>
            <a:r>
              <a:rPr lang="zh-CN" altLang="en-US" sz="3600" b="1" dirty="0" smtClean="0">
                <a:effectLst>
                  <a:outerShdw blurRad="38100" dist="38100" dir="2700000" algn="tl">
                    <a:srgbClr val="000000">
                      <a:alpha val="43137"/>
                    </a:srgbClr>
                  </a:outerShdw>
                </a:effectLst>
              </a:rPr>
              <a:t>只要积攒财宝在天上</a:t>
            </a:r>
            <a:r>
              <a:rPr lang="en-US" altLang="zh-CN" sz="3600" b="1" dirty="0" smtClean="0">
                <a:effectLst>
                  <a:outerShdw blurRad="38100" dist="38100" dir="2700000" algn="tl">
                    <a:srgbClr val="000000">
                      <a:alpha val="43137"/>
                    </a:srgbClr>
                  </a:outerShdw>
                </a:effectLst>
              </a:rPr>
              <a:t>,</a:t>
            </a:r>
            <a:r>
              <a:rPr lang="zh-CN" altLang="en-US" sz="3600" b="1" dirty="0" smtClean="0">
                <a:effectLst>
                  <a:outerShdw blurRad="38100" dist="38100" dir="2700000" algn="tl">
                    <a:srgbClr val="000000">
                      <a:alpha val="43137"/>
                    </a:srgbClr>
                  </a:outerShdw>
                </a:effectLst>
              </a:rPr>
              <a:t>天上没有虫子咬</a:t>
            </a:r>
            <a:r>
              <a:rPr lang="en-US" altLang="zh-CN" sz="3600" b="1" dirty="0" smtClean="0">
                <a:effectLst>
                  <a:outerShdw blurRad="38100" dist="38100" dir="2700000" algn="tl">
                    <a:srgbClr val="000000">
                      <a:alpha val="43137"/>
                    </a:srgbClr>
                  </a:outerShdw>
                </a:effectLst>
              </a:rPr>
              <a:t>,</a:t>
            </a:r>
            <a:r>
              <a:rPr lang="zh-CN" altLang="en-US" sz="3600" b="1" dirty="0" smtClean="0">
                <a:effectLst>
                  <a:outerShdw blurRad="38100" dist="38100" dir="2700000" algn="tl">
                    <a:srgbClr val="000000">
                      <a:alpha val="43137"/>
                    </a:srgbClr>
                  </a:outerShdw>
                </a:effectLst>
              </a:rPr>
              <a:t>不能锈坏</a:t>
            </a:r>
            <a:r>
              <a:rPr lang="en-US" altLang="zh-CN" sz="3600" b="1" dirty="0" smtClean="0">
                <a:effectLst>
                  <a:outerShdw blurRad="38100" dist="38100" dir="2700000" algn="tl">
                    <a:srgbClr val="000000">
                      <a:alpha val="43137"/>
                    </a:srgbClr>
                  </a:outerShdw>
                </a:effectLst>
              </a:rPr>
              <a:t>,</a:t>
            </a:r>
            <a:r>
              <a:rPr lang="zh-CN" altLang="en-US" sz="3600" b="1" dirty="0" smtClean="0">
                <a:effectLst>
                  <a:outerShdw blurRad="38100" dist="38100" dir="2700000" algn="tl">
                    <a:srgbClr val="000000">
                      <a:alpha val="43137"/>
                    </a:srgbClr>
                  </a:outerShdw>
                </a:effectLst>
              </a:rPr>
              <a:t>也没有贼挖窟窿来偷。</a:t>
            </a:r>
            <a:r>
              <a:rPr lang="zh-CN" altLang="en-US" sz="3600" b="1" dirty="0" smtClean="0">
                <a:solidFill>
                  <a:srgbClr val="FF0000"/>
                </a:solidFill>
                <a:effectLst>
                  <a:outerShdw blurRad="38100" dist="38100" dir="2700000" algn="tl">
                    <a:srgbClr val="000000">
                      <a:alpha val="43137"/>
                    </a:srgbClr>
                  </a:outerShdw>
                </a:effectLst>
              </a:rPr>
              <a:t>因为你的财宝在那里</a:t>
            </a:r>
            <a:r>
              <a:rPr lang="en-US" altLang="zh-CN" sz="3600" b="1" dirty="0" smtClean="0">
                <a:solidFill>
                  <a:srgbClr val="FF0000"/>
                </a:solidFill>
                <a:effectLst>
                  <a:outerShdw blurRad="38100" dist="38100" dir="2700000" algn="tl">
                    <a:srgbClr val="000000">
                      <a:alpha val="43137"/>
                    </a:srgbClr>
                  </a:outerShdw>
                </a:effectLst>
              </a:rPr>
              <a:t>,</a:t>
            </a:r>
            <a:r>
              <a:rPr lang="zh-CN" altLang="en-US" sz="3600" b="1" dirty="0" smtClean="0">
                <a:solidFill>
                  <a:srgbClr val="FF0000"/>
                </a:solidFill>
                <a:effectLst>
                  <a:outerShdw blurRad="38100" dist="38100" dir="2700000" algn="tl">
                    <a:srgbClr val="000000">
                      <a:alpha val="43137"/>
                    </a:srgbClr>
                  </a:outerShdw>
                </a:effectLst>
              </a:rPr>
              <a:t>你的心也在那里</a:t>
            </a:r>
            <a:r>
              <a:rPr lang="zh-CN" altLang="en-US" sz="3600" b="1" dirty="0" smtClean="0">
                <a:effectLst>
                  <a:outerShdw blurRad="38100" dist="38100" dir="2700000" algn="tl">
                    <a:srgbClr val="000000">
                      <a:alpha val="43137"/>
                    </a:srgbClr>
                  </a:outerShdw>
                </a:effectLst>
              </a:rPr>
              <a:t>。一个人不能侍奉两个主。不是</a:t>
            </a:r>
            <a:r>
              <a:rPr lang="zh-CN" altLang="en-US" sz="3600" b="1" dirty="0" smtClean="0">
                <a:solidFill>
                  <a:srgbClr val="FF0000"/>
                </a:solidFill>
                <a:effectLst>
                  <a:outerShdw blurRad="38100" dist="38100" dir="2700000" algn="tl">
                    <a:srgbClr val="000000">
                      <a:alpha val="43137"/>
                    </a:srgbClr>
                  </a:outerShdw>
                </a:effectLst>
              </a:rPr>
              <a:t>恶</a:t>
            </a:r>
            <a:r>
              <a:rPr lang="zh-CN" altLang="en-US" sz="3600" b="1" dirty="0" smtClean="0">
                <a:effectLst>
                  <a:outerShdw blurRad="38100" dist="38100" dir="2700000" algn="tl">
                    <a:srgbClr val="000000">
                      <a:alpha val="43137"/>
                    </a:srgbClr>
                  </a:outerShdw>
                </a:effectLst>
              </a:rPr>
              <a:t>这个</a:t>
            </a:r>
            <a:r>
              <a:rPr lang="zh-CN" altLang="en-US" sz="3600" b="1" dirty="0" smtClean="0">
                <a:solidFill>
                  <a:srgbClr val="FF0000"/>
                </a:solidFill>
                <a:effectLst>
                  <a:outerShdw blurRad="38100" dist="38100" dir="2700000" algn="tl">
                    <a:srgbClr val="000000">
                      <a:alpha val="43137"/>
                    </a:srgbClr>
                  </a:outerShdw>
                </a:effectLst>
              </a:rPr>
              <a:t>爱</a:t>
            </a:r>
            <a:r>
              <a:rPr lang="zh-CN" altLang="en-US" sz="3600" b="1" dirty="0" smtClean="0">
                <a:effectLst>
                  <a:outerShdw blurRad="38100" dist="38100" dir="2700000" algn="tl">
                    <a:srgbClr val="000000">
                      <a:alpha val="43137"/>
                    </a:srgbClr>
                  </a:outerShdw>
                </a:effectLst>
              </a:rPr>
              <a:t>那个</a:t>
            </a:r>
            <a:r>
              <a:rPr lang="en-US" altLang="zh-CN" sz="3600" b="1" dirty="0" smtClean="0">
                <a:effectLst>
                  <a:outerShdw blurRad="38100" dist="38100" dir="2700000" algn="tl">
                    <a:srgbClr val="000000">
                      <a:alpha val="43137"/>
                    </a:srgbClr>
                  </a:outerShdw>
                </a:effectLst>
              </a:rPr>
              <a:t>,</a:t>
            </a:r>
            <a:r>
              <a:rPr lang="zh-CN" altLang="en-US" sz="3600" b="1" dirty="0" smtClean="0">
                <a:effectLst>
                  <a:outerShdw blurRad="38100" dist="38100" dir="2700000" algn="tl">
                    <a:srgbClr val="000000">
                      <a:alpha val="43137"/>
                    </a:srgbClr>
                  </a:outerShdw>
                </a:effectLst>
              </a:rPr>
              <a:t>就是</a:t>
            </a:r>
            <a:r>
              <a:rPr lang="zh-CN" altLang="en-US" sz="3600" b="1" dirty="0" smtClean="0">
                <a:solidFill>
                  <a:srgbClr val="FF0000"/>
                </a:solidFill>
                <a:effectLst>
                  <a:outerShdw blurRad="38100" dist="38100" dir="2700000" algn="tl">
                    <a:srgbClr val="000000">
                      <a:alpha val="43137"/>
                    </a:srgbClr>
                  </a:outerShdw>
                </a:effectLst>
              </a:rPr>
              <a:t>重</a:t>
            </a:r>
            <a:r>
              <a:rPr lang="zh-CN" altLang="en-US" sz="3600" b="1" dirty="0" smtClean="0">
                <a:effectLst>
                  <a:outerShdw blurRad="38100" dist="38100" dir="2700000" algn="tl">
                    <a:srgbClr val="000000">
                      <a:alpha val="43137"/>
                    </a:srgbClr>
                  </a:outerShdw>
                </a:effectLst>
              </a:rPr>
              <a:t>这个</a:t>
            </a:r>
            <a:r>
              <a:rPr lang="zh-CN" altLang="en-US" sz="3600" b="1" dirty="0" smtClean="0">
                <a:solidFill>
                  <a:srgbClr val="FF0000"/>
                </a:solidFill>
                <a:effectLst>
                  <a:outerShdw blurRad="38100" dist="38100" dir="2700000" algn="tl">
                    <a:srgbClr val="000000">
                      <a:alpha val="43137"/>
                    </a:srgbClr>
                  </a:outerShdw>
                </a:effectLst>
              </a:rPr>
              <a:t>轻</a:t>
            </a:r>
            <a:r>
              <a:rPr lang="zh-CN" altLang="en-US" sz="3600" b="1" dirty="0" smtClean="0">
                <a:effectLst>
                  <a:outerShdw blurRad="38100" dist="38100" dir="2700000" algn="tl">
                    <a:srgbClr val="000000">
                      <a:alpha val="43137"/>
                    </a:srgbClr>
                  </a:outerShdw>
                </a:effectLst>
              </a:rPr>
              <a:t>那个</a:t>
            </a:r>
            <a:r>
              <a:rPr lang="en-US" altLang="zh-CN" sz="3600" b="1" dirty="0" smtClean="0">
                <a:effectLst>
                  <a:outerShdw blurRad="38100" dist="38100" dir="2700000" algn="tl">
                    <a:srgbClr val="000000">
                      <a:alpha val="43137"/>
                    </a:srgbClr>
                  </a:outerShdw>
                </a:effectLst>
              </a:rPr>
              <a:t>.</a:t>
            </a:r>
            <a:r>
              <a:rPr lang="zh-CN" altLang="en-US" sz="3600" b="1" dirty="0" smtClean="0">
                <a:effectLst>
                  <a:outerShdw blurRad="38100" dist="38100" dir="2700000" algn="tl">
                    <a:srgbClr val="000000">
                      <a:alpha val="43137"/>
                    </a:srgbClr>
                  </a:outerShdw>
                </a:effectLst>
              </a:rPr>
              <a:t>你们</a:t>
            </a:r>
            <a:r>
              <a:rPr lang="zh-CN" altLang="en-US" sz="3600" b="1" dirty="0" smtClean="0">
                <a:solidFill>
                  <a:srgbClr val="FF0000"/>
                </a:solidFill>
                <a:effectLst>
                  <a:outerShdw blurRad="38100" dist="38100" dir="2700000" algn="tl">
                    <a:srgbClr val="000000">
                      <a:alpha val="43137"/>
                    </a:srgbClr>
                  </a:outerShdw>
                </a:effectLst>
              </a:rPr>
              <a:t>不能</a:t>
            </a:r>
            <a:r>
              <a:rPr lang="zh-CN" altLang="en-US" sz="3600" b="1" dirty="0" smtClean="0">
                <a:effectLst>
                  <a:outerShdw blurRad="38100" dist="38100" dir="2700000" algn="tl">
                    <a:srgbClr val="000000">
                      <a:alpha val="43137"/>
                    </a:srgbClr>
                  </a:outerShdw>
                </a:effectLst>
              </a:rPr>
              <a:t>又侍奉神</a:t>
            </a:r>
            <a:r>
              <a:rPr lang="en-US" altLang="zh-CN" sz="3600" b="1" dirty="0" smtClean="0">
                <a:effectLst>
                  <a:outerShdw blurRad="38100" dist="38100" dir="2700000" algn="tl">
                    <a:srgbClr val="000000">
                      <a:alpha val="43137"/>
                    </a:srgbClr>
                  </a:outerShdw>
                </a:effectLst>
              </a:rPr>
              <a:t>,</a:t>
            </a:r>
            <a:r>
              <a:rPr lang="zh-CN" altLang="en-US" sz="3600" b="1" dirty="0" smtClean="0">
                <a:effectLst>
                  <a:outerShdw blurRad="38100" dist="38100" dir="2700000" algn="tl">
                    <a:srgbClr val="000000">
                      <a:alpha val="43137"/>
                    </a:srgbClr>
                  </a:outerShdw>
                </a:effectLst>
              </a:rPr>
              <a:t>又侍奉玛门。</a:t>
            </a:r>
            <a:r>
              <a:rPr lang="en-US" altLang="zh-CN" sz="3600" b="1" dirty="0" smtClean="0">
                <a:effectLst>
                  <a:outerShdw blurRad="38100" dist="38100" dir="2700000" algn="tl">
                    <a:srgbClr val="000000">
                      <a:alpha val="43137"/>
                    </a:srgbClr>
                  </a:outerShdw>
                </a:effectLst>
                <a:latin typeface="Arial Narrow" pitchFamily="34" charset="0"/>
              </a:rPr>
              <a:t>”</a:t>
            </a:r>
          </a:p>
          <a:p>
            <a:pPr algn="just"/>
            <a:r>
              <a:rPr lang="en-US" dirty="0" smtClean="0">
                <a:latin typeface="Arial Narrow" pitchFamily="34" charset="0"/>
              </a:rPr>
              <a:t>“Do not store up for yourselves treasures on earth, where moths and rust destroy, and where thieves break in and steal. But store up for yourselves treasures in heaven, where moths and rust do not destroy, and where thieves do not break in and steal. </a:t>
            </a:r>
            <a:r>
              <a:rPr lang="en-US" b="1" dirty="0" smtClean="0">
                <a:solidFill>
                  <a:srgbClr val="FF0000"/>
                </a:solidFill>
                <a:latin typeface="Arial Narrow" pitchFamily="34" charset="0"/>
              </a:rPr>
              <a:t>For where your treasure is, there your heart will be also. </a:t>
            </a:r>
            <a:r>
              <a:rPr lang="en-US" dirty="0" smtClean="0">
                <a:latin typeface="Arial Narrow" pitchFamily="34" charset="0"/>
              </a:rPr>
              <a:t>…No one can serve two masters. Either you will </a:t>
            </a:r>
            <a:r>
              <a:rPr lang="en-US" b="1" dirty="0" smtClean="0">
                <a:latin typeface="Arial Narrow" pitchFamily="34" charset="0"/>
              </a:rPr>
              <a:t>HATE</a:t>
            </a:r>
            <a:r>
              <a:rPr lang="en-US" dirty="0" smtClean="0">
                <a:latin typeface="Arial Narrow" pitchFamily="34" charset="0"/>
              </a:rPr>
              <a:t> the one and </a:t>
            </a:r>
            <a:r>
              <a:rPr lang="en-US" b="1" dirty="0" smtClean="0">
                <a:latin typeface="Arial Narrow" pitchFamily="34" charset="0"/>
              </a:rPr>
              <a:t>LOVE</a:t>
            </a:r>
            <a:r>
              <a:rPr lang="en-US" dirty="0" smtClean="0">
                <a:latin typeface="Arial Narrow" pitchFamily="34" charset="0"/>
              </a:rPr>
              <a:t> the other, or you will be </a:t>
            </a:r>
            <a:r>
              <a:rPr lang="en-US" b="1" dirty="0" smtClean="0">
                <a:latin typeface="Arial Narrow" pitchFamily="34" charset="0"/>
              </a:rPr>
              <a:t>DEVOTED </a:t>
            </a:r>
            <a:r>
              <a:rPr lang="en-US" dirty="0" smtClean="0">
                <a:latin typeface="Arial Narrow" pitchFamily="34" charset="0"/>
              </a:rPr>
              <a:t>to the one and </a:t>
            </a:r>
            <a:r>
              <a:rPr lang="en-US" b="1" dirty="0" smtClean="0">
                <a:latin typeface="Arial Narrow" pitchFamily="34" charset="0"/>
              </a:rPr>
              <a:t>DESPISE</a:t>
            </a:r>
            <a:r>
              <a:rPr lang="en-US" dirty="0" smtClean="0">
                <a:latin typeface="Arial Narrow" pitchFamily="34" charset="0"/>
              </a:rPr>
              <a:t> the other. You </a:t>
            </a:r>
            <a:r>
              <a:rPr lang="en-US" b="1" dirty="0" smtClean="0">
                <a:latin typeface="Arial Narrow" pitchFamily="34" charset="0"/>
              </a:rPr>
              <a:t>cannot</a:t>
            </a:r>
            <a:r>
              <a:rPr lang="en-US" dirty="0" smtClean="0">
                <a:latin typeface="Arial Narrow" pitchFamily="34" charset="0"/>
              </a:rPr>
              <a:t> serve both God and money. “</a:t>
            </a:r>
            <a:r>
              <a:rPr lang="en-US" dirty="0" smtClean="0"/>
              <a:t>Matt 6:19-21,24  </a:t>
            </a:r>
            <a:endParaRPr lang="en-US" dirty="0" smtClean="0">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thebbrook.files.wordpress.com/2011/08/pharisee1.jpg"/>
          <p:cNvPicPr>
            <a:picLocks noChangeAspect="1" noChangeArrowheads="1"/>
          </p:cNvPicPr>
          <p:nvPr/>
        </p:nvPicPr>
        <p:blipFill>
          <a:blip r:embed="rId2" cstate="print"/>
          <a:srcRect/>
          <a:stretch>
            <a:fillRect/>
          </a:stretch>
        </p:blipFill>
        <p:spPr bwMode="auto">
          <a:xfrm>
            <a:off x="5867400" y="1038225"/>
            <a:ext cx="2943225" cy="5210175"/>
          </a:xfrm>
          <a:prstGeom prst="rect">
            <a:avLst/>
          </a:prstGeom>
          <a:noFill/>
        </p:spPr>
      </p:pic>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Luke 16:10-15</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9906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路加福音</a:t>
            </a:r>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16:10-15</a:t>
            </a:r>
            <a:endParaRPr kumimoji="0" lang="en-US" sz="4800" b="1"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5" name="TextBox 4"/>
          <p:cNvSpPr txBox="1"/>
          <p:nvPr/>
        </p:nvSpPr>
        <p:spPr>
          <a:xfrm>
            <a:off x="76200" y="990600"/>
            <a:ext cx="4648200" cy="5324535"/>
          </a:xfrm>
          <a:prstGeom prst="rect">
            <a:avLst/>
          </a:prstGeom>
          <a:noFill/>
        </p:spPr>
        <p:txBody>
          <a:bodyPr wrap="square" rtlCol="0">
            <a:spAutoFit/>
          </a:bodyPr>
          <a:lstStyle/>
          <a:p>
            <a:pPr marL="342900" indent="-342900" algn="just"/>
            <a:r>
              <a:rPr lang="en-US" altLang="zh-CN" sz="3200" b="1" dirty="0" smtClean="0">
                <a:effectLst>
                  <a:outerShdw blurRad="38100" dist="38100" dir="2700000" algn="tl">
                    <a:srgbClr val="000000">
                      <a:alpha val="43137"/>
                    </a:srgbClr>
                  </a:outerShdw>
                </a:effectLst>
                <a:latin typeface="Arial Narrow" pitchFamily="34" charset="0"/>
              </a:rPr>
              <a:t> …</a:t>
            </a:r>
            <a:r>
              <a:rPr lang="zh-CN" altLang="en-US" sz="3200" b="1" dirty="0" smtClean="0">
                <a:effectLst>
                  <a:outerShdw blurRad="38100" dist="38100" dir="2700000" algn="tl">
                    <a:srgbClr val="000000">
                      <a:alpha val="43137"/>
                    </a:srgbClr>
                  </a:outerShdw>
                </a:effectLst>
              </a:rPr>
              <a:t>法利赛人是贪爱钱财的，他们听见这一切话，就嗤笑耶稣。耶稣对他们说：“你们是在人面前自称为义的，</a:t>
            </a:r>
            <a:r>
              <a:rPr lang="zh-CN" altLang="en-US" sz="3200" b="1" dirty="0" smtClean="0">
                <a:solidFill>
                  <a:srgbClr val="FF0000"/>
                </a:solidFill>
                <a:effectLst>
                  <a:outerShdw blurRad="38100" dist="38100" dir="2700000" algn="tl">
                    <a:srgbClr val="000000">
                      <a:alpha val="43137"/>
                    </a:srgbClr>
                  </a:outerShdw>
                </a:effectLst>
              </a:rPr>
              <a:t>你们的心，神却知道；因为人所尊贵的，是神看为可憎恶的</a:t>
            </a:r>
            <a:r>
              <a:rPr lang="zh-CN" altLang="en-US" sz="3600" b="1" dirty="0" smtClean="0">
                <a:solidFill>
                  <a:srgbClr val="FF0000"/>
                </a:solidFill>
                <a:effectLst>
                  <a:outerShdw blurRad="38100" dist="38100" dir="2700000" algn="tl">
                    <a:srgbClr val="000000">
                      <a:alpha val="43137"/>
                    </a:srgbClr>
                  </a:outerShdw>
                </a:effectLst>
              </a:rPr>
              <a:t>。</a:t>
            </a:r>
            <a:r>
              <a:rPr lang="en-US" altLang="zh-CN" sz="3200" b="1" dirty="0" smtClean="0">
                <a:effectLst>
                  <a:outerShdw blurRad="38100" dist="38100" dir="2700000" algn="tl">
                    <a:srgbClr val="000000">
                      <a:alpha val="43137"/>
                    </a:srgbClr>
                  </a:outerShdw>
                </a:effectLst>
                <a:latin typeface="Arial Narrow" pitchFamily="34" charset="0"/>
              </a:rPr>
              <a:t>”</a:t>
            </a:r>
          </a:p>
          <a:p>
            <a:pPr algn="just"/>
            <a:r>
              <a:rPr lang="en-US" sz="1600" dirty="0" smtClean="0"/>
              <a:t>“…The Pharisees (religious people) who </a:t>
            </a:r>
            <a:r>
              <a:rPr lang="en-US" sz="1600" b="1" dirty="0" smtClean="0"/>
              <a:t>loved money</a:t>
            </a:r>
            <a:r>
              <a:rPr lang="en-US" sz="1600" dirty="0" smtClean="0"/>
              <a:t>, heard all this and were sneering at Jesus.  He said to them, “You are the ones who justify yourselves in the eyes of others, but </a:t>
            </a:r>
            <a:r>
              <a:rPr lang="en-US" sz="1600" b="1" dirty="0" smtClean="0">
                <a:solidFill>
                  <a:srgbClr val="FF0000"/>
                </a:solidFill>
              </a:rPr>
              <a:t>God knows your hearts. What people value highly is detestable in God’s sight. “</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t> TO FIND THE HEART, FOLLOW THE MONEY</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9906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无论贫富</a:t>
            </a:r>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上帝要的是敬虔和知足</a:t>
            </a:r>
            <a:endParaRPr kumimoji="0" lang="en-US" sz="4800" b="1"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5" name="TextBox 4"/>
          <p:cNvSpPr txBox="1"/>
          <p:nvPr/>
        </p:nvSpPr>
        <p:spPr>
          <a:xfrm>
            <a:off x="228600" y="1066800"/>
            <a:ext cx="8686800" cy="5078313"/>
          </a:xfrm>
          <a:prstGeom prst="rect">
            <a:avLst/>
          </a:prstGeom>
          <a:noFill/>
        </p:spPr>
        <p:txBody>
          <a:bodyPr wrap="square" rtlCol="0">
            <a:spAutoFit/>
          </a:bodyPr>
          <a:lstStyle/>
          <a:p>
            <a:pPr marL="120650" indent="-120650">
              <a:buFont typeface="Arial" pitchFamily="34" charset="0"/>
              <a:buChar char="•"/>
            </a:pPr>
            <a:r>
              <a:rPr lang="zh-CN" altLang="en-US" sz="3200" b="1" dirty="0" smtClean="0"/>
              <a:t>上帝关注的不是你富有，还是贫穷，而在于你是公义，还是不义。</a:t>
            </a:r>
            <a:endParaRPr lang="en-US" altLang="zh-CN" sz="3200" b="1" dirty="0" smtClean="0"/>
          </a:p>
          <a:p>
            <a:pPr marL="120650" indent="-120650">
              <a:buFont typeface="Arial" pitchFamily="34" charset="0"/>
              <a:buChar char="•"/>
            </a:pPr>
            <a:endParaRPr lang="en-US" altLang="zh-CN" sz="900" b="1" dirty="0" smtClean="0"/>
          </a:p>
          <a:p>
            <a:pPr marL="120650" indent="-120650">
              <a:buFont typeface="Arial" pitchFamily="34" charset="0"/>
              <a:buChar char="•"/>
            </a:pPr>
            <a:r>
              <a:rPr lang="zh-CN" altLang="en-US" sz="3200" b="1" dirty="0" smtClean="0"/>
              <a:t>“</a:t>
            </a:r>
            <a:r>
              <a:rPr lang="zh-CN" altLang="en-US" sz="3200" b="1" dirty="0" smtClean="0"/>
              <a:t> 多给谁，就向谁多取；多托谁，就向谁多要 </a:t>
            </a:r>
            <a:r>
              <a:rPr lang="zh-CN" altLang="en-US" sz="3200" b="1" dirty="0" smtClean="0"/>
              <a:t>”</a:t>
            </a:r>
            <a:r>
              <a:rPr lang="en-US" altLang="zh-CN" sz="3200" b="1" dirty="0" smtClean="0"/>
              <a:t>-</a:t>
            </a:r>
            <a:r>
              <a:rPr lang="zh-CN" altLang="en-US" sz="3200" b="1" dirty="0" smtClean="0"/>
              <a:t>路</a:t>
            </a:r>
            <a:r>
              <a:rPr lang="en-US" altLang="zh-CN" sz="3200" b="1" dirty="0" smtClean="0"/>
              <a:t>12:48</a:t>
            </a:r>
          </a:p>
          <a:p>
            <a:pPr marL="120650" indent="-120650">
              <a:buFont typeface="Arial" pitchFamily="34" charset="0"/>
              <a:buChar char="•"/>
            </a:pPr>
            <a:endParaRPr lang="en-US" altLang="zh-CN" sz="900" b="1" dirty="0" smtClean="0"/>
          </a:p>
          <a:p>
            <a:pPr marL="120650" indent="-120650">
              <a:buFont typeface="Arial" pitchFamily="34" charset="0"/>
              <a:buChar char="•"/>
            </a:pPr>
            <a:r>
              <a:rPr lang="en-US" sz="3200" b="1" dirty="0" smtClean="0"/>
              <a:t> </a:t>
            </a:r>
            <a:r>
              <a:rPr lang="en-US" sz="3200" b="1" dirty="0" smtClean="0"/>
              <a:t> </a:t>
            </a:r>
            <a:r>
              <a:rPr lang="zh-CN" altLang="en-US" sz="3200" b="1" dirty="0" smtClean="0"/>
              <a:t>成为</a:t>
            </a:r>
            <a:r>
              <a:rPr lang="zh-CN" altLang="en-US" sz="3200" b="1" dirty="0" smtClean="0"/>
              <a:t>富人并不是罪</a:t>
            </a:r>
            <a:r>
              <a:rPr lang="en-US" altLang="zh-CN" sz="3200" b="1" dirty="0" smtClean="0"/>
              <a:t>,</a:t>
            </a:r>
            <a:r>
              <a:rPr lang="zh-CN" altLang="en-US" sz="3200" b="1" dirty="0" smtClean="0"/>
              <a:t>但是强烈希望致富则是罪。</a:t>
            </a:r>
            <a:endParaRPr lang="en-US" altLang="zh-CN" sz="3200" b="1" dirty="0" smtClean="0"/>
          </a:p>
          <a:p>
            <a:pPr marL="120650" indent="-120650">
              <a:buFont typeface="Arial" pitchFamily="34" charset="0"/>
              <a:buChar char="•"/>
            </a:pPr>
            <a:endParaRPr lang="en-US" sz="900" b="1" dirty="0" smtClean="0"/>
          </a:p>
          <a:p>
            <a:pPr marL="120650" indent="-120650">
              <a:buFont typeface="Arial" pitchFamily="34" charset="0"/>
              <a:buChar char="•"/>
            </a:pPr>
            <a:r>
              <a:rPr lang="zh-CN" altLang="en-US" sz="3200" b="1" dirty="0" smtClean="0">
                <a:latin typeface="Arial Narrow" pitchFamily="34" charset="0"/>
              </a:rPr>
              <a:t>敬</a:t>
            </a:r>
            <a:r>
              <a:rPr lang="zh-CN" altLang="en-US" sz="3200" b="1" dirty="0" smtClean="0">
                <a:latin typeface="Arial Narrow" pitchFamily="34" charset="0"/>
              </a:rPr>
              <a:t>虔的基督徒使用财富来服事神，不敬虔的人将敬虔作为得利的门道。提后</a:t>
            </a:r>
            <a:r>
              <a:rPr lang="en-US" altLang="zh-CN" sz="3200" b="1" dirty="0" smtClean="0">
                <a:latin typeface="Arial Narrow" pitchFamily="34" charset="0"/>
              </a:rPr>
              <a:t>6:5-6</a:t>
            </a:r>
          </a:p>
          <a:p>
            <a:pPr marL="120650" indent="-120650">
              <a:buFont typeface="Arial" pitchFamily="34" charset="0"/>
              <a:buChar char="•"/>
            </a:pPr>
            <a:endParaRPr lang="en-US" altLang="zh-CN" sz="900" b="1" dirty="0" smtClean="0">
              <a:latin typeface="Arial Narrow" pitchFamily="34" charset="0"/>
            </a:endParaRPr>
          </a:p>
          <a:p>
            <a:pPr marL="120650" indent="-120650">
              <a:buFont typeface="Arial" pitchFamily="34" charset="0"/>
              <a:buChar char="•"/>
            </a:pPr>
            <a:r>
              <a:rPr lang="zh-CN" altLang="en-US" sz="3200" b="1" dirty="0" smtClean="0">
                <a:latin typeface="Arial Narrow" pitchFamily="34" charset="0"/>
              </a:rPr>
              <a:t>没</a:t>
            </a:r>
            <a:r>
              <a:rPr lang="zh-CN" altLang="en-US" sz="3200" b="1" dirty="0" smtClean="0">
                <a:latin typeface="Arial Narrow" pitchFamily="34" charset="0"/>
              </a:rPr>
              <a:t>有人比耶稣基督拥有更多财富，但是在人世间传道时，他无家可归。</a:t>
            </a:r>
            <a:endParaRPr lang="en-US" sz="3200" b="1" dirty="0" smtClean="0">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80395"/>
            <a:ext cx="9067800" cy="4647426"/>
          </a:xfrm>
          <a:prstGeom prst="rect">
            <a:avLst/>
          </a:prstGeom>
          <a:noFill/>
        </p:spPr>
        <p:txBody>
          <a:bodyPr wrap="square" rtlCol="0">
            <a:spAutoFit/>
          </a:bodyPr>
          <a:lstStyle/>
          <a:p>
            <a:pPr marL="342900" indent="-342900"/>
            <a:r>
              <a:rPr lang="en-US" altLang="zh-CN" sz="3600" b="1" dirty="0" smtClean="0">
                <a:effectLst>
                  <a:outerShdw blurRad="38100" dist="38100" dir="2700000" algn="tl">
                    <a:srgbClr val="000000">
                      <a:alpha val="43137"/>
                    </a:srgbClr>
                  </a:outerShdw>
                </a:effectLst>
                <a:latin typeface="Arial Narrow" pitchFamily="34" charset="0"/>
              </a:rPr>
              <a:t>2. </a:t>
            </a:r>
            <a:r>
              <a:rPr lang="zh-CN" altLang="en-US" sz="3600" b="1" dirty="0" smtClean="0">
                <a:effectLst>
                  <a:outerShdw blurRad="38100" dist="38100" dir="2700000" algn="tl">
                    <a:srgbClr val="000000">
                      <a:alpha val="43137"/>
                    </a:srgbClr>
                  </a:outerShdw>
                </a:effectLst>
                <a:latin typeface="Arial Narrow" pitchFamily="34" charset="0"/>
              </a:rPr>
              <a:t>腓</a:t>
            </a:r>
            <a:r>
              <a:rPr lang="en-US" altLang="zh-CN" sz="3600" b="1" dirty="0" smtClean="0">
                <a:effectLst>
                  <a:outerShdw blurRad="38100" dist="38100" dir="2700000" algn="tl">
                    <a:srgbClr val="000000">
                      <a:alpha val="43137"/>
                    </a:srgbClr>
                  </a:outerShdw>
                </a:effectLst>
                <a:latin typeface="Arial Narrow" pitchFamily="34" charset="0"/>
              </a:rPr>
              <a:t>4:11-13</a:t>
            </a:r>
            <a:r>
              <a:rPr lang="zh-CN" altLang="en-US" sz="3600" b="1" dirty="0" smtClean="0">
                <a:effectLst>
                  <a:outerShdw blurRad="38100" dist="38100" dir="2700000" algn="tl">
                    <a:srgbClr val="000000">
                      <a:alpha val="43137"/>
                    </a:srgbClr>
                  </a:outerShdw>
                </a:effectLst>
                <a:latin typeface="Arial Narrow" pitchFamily="34" charset="0"/>
              </a:rPr>
              <a:t> </a:t>
            </a:r>
            <a:r>
              <a:rPr lang="en-US" altLang="zh-CN" sz="3600" b="1" dirty="0" smtClean="0">
                <a:effectLst>
                  <a:outerShdw blurRad="38100" dist="38100" dir="2700000" algn="tl">
                    <a:srgbClr val="000000">
                      <a:alpha val="43137"/>
                    </a:srgbClr>
                  </a:outerShdw>
                </a:effectLst>
                <a:latin typeface="Arial Narrow" pitchFamily="34" charset="0"/>
              </a:rPr>
              <a:t>“</a:t>
            </a:r>
            <a:r>
              <a:rPr lang="zh-CN" altLang="en-US" sz="3600" b="1" dirty="0" smtClean="0">
                <a:effectLst>
                  <a:outerShdw blurRad="38100" dist="38100" dir="2700000" algn="tl">
                    <a:srgbClr val="000000">
                      <a:alpha val="43137"/>
                    </a:srgbClr>
                  </a:outerShdw>
                </a:effectLst>
              </a:rPr>
              <a:t>我并不是因缺乏说这话，我无论在什么景况，都可以知足，这是我已经学会了。我知道怎样处卑贱，也知道怎样处丰富，或饱足、或饥饿、或有余、或缺乏，随事随在，我都得了秘诀。</a:t>
            </a:r>
            <a:r>
              <a:rPr lang="zh-CN" altLang="en-US" sz="3600" b="1" u="sng" dirty="0" smtClean="0">
                <a:effectLst>
                  <a:outerShdw blurRad="38100" dist="38100" dir="2700000" algn="tl">
                    <a:srgbClr val="000000">
                      <a:alpha val="43137"/>
                    </a:srgbClr>
                  </a:outerShdw>
                </a:effectLst>
              </a:rPr>
              <a:t>我靠着那加给我力量的，凡事都能作。</a:t>
            </a:r>
            <a:r>
              <a:rPr lang="en-US" altLang="zh-CN" sz="3600" b="1" dirty="0" smtClean="0">
                <a:effectLst>
                  <a:outerShdw blurRad="38100" dist="38100" dir="2700000" algn="tl">
                    <a:srgbClr val="000000">
                      <a:alpha val="43137"/>
                    </a:srgbClr>
                  </a:outerShdw>
                </a:effectLst>
                <a:latin typeface="Arial Narrow" pitchFamily="34" charset="0"/>
              </a:rPr>
              <a:t>”</a:t>
            </a:r>
            <a:endParaRPr lang="en-US" sz="3600" b="1" dirty="0" smtClean="0">
              <a:effectLst>
                <a:outerShdw blurRad="38100" dist="38100" dir="2700000" algn="tl">
                  <a:srgbClr val="000000">
                    <a:alpha val="43137"/>
                  </a:srgbClr>
                </a:outerShdw>
              </a:effectLst>
              <a:latin typeface="Arial Narrow" pitchFamily="34" charset="0"/>
            </a:endParaRPr>
          </a:p>
          <a:p>
            <a:pPr marL="120650" lvl="1" algn="just"/>
            <a:endParaRPr lang="en-US" sz="1600" dirty="0" smtClean="0">
              <a:effectLst>
                <a:outerShdw blurRad="38100" dist="38100" dir="2700000" algn="tl">
                  <a:srgbClr val="000000">
                    <a:alpha val="43137"/>
                  </a:srgbClr>
                </a:outerShdw>
              </a:effectLst>
              <a:latin typeface="Arial Narrow" pitchFamily="34" charset="0"/>
            </a:endParaRPr>
          </a:p>
          <a:p>
            <a:pPr marL="120650" lvl="1" algn="just"/>
            <a:r>
              <a:rPr lang="en-US" sz="1600" dirty="0" smtClean="0">
                <a:effectLst>
                  <a:outerShdw blurRad="38100" dist="38100" dir="2700000" algn="tl">
                    <a:srgbClr val="000000">
                      <a:alpha val="43137"/>
                    </a:srgbClr>
                  </a:outerShdw>
                </a:effectLst>
                <a:latin typeface="Arial Narrow" pitchFamily="34" charset="0"/>
              </a:rPr>
              <a:t>Phil. 4:11-13 </a:t>
            </a:r>
            <a:r>
              <a:rPr lang="en-US" sz="1600" baseline="30000" dirty="0" smtClean="0"/>
              <a:t>“</a:t>
            </a:r>
            <a:r>
              <a:rPr lang="en-US" sz="1600" dirty="0" smtClean="0"/>
              <a:t>I am not saying this because I am in need, for I have learned to be content whatever the circumstances.  I know what it is to be in need, and I know what it is to have plenty. I have learned the secret of being content in any and every situation, whether well fed or hungry, whether living in plenty or in want.  I can do all this through him who gives me strength.”</a:t>
            </a:r>
          </a:p>
        </p:txBody>
      </p:sp>
      <p:sp>
        <p:nvSpPr>
          <p:cNvPr id="6" name="Title 1"/>
          <p:cNvSpPr txBox="1">
            <a:spLocks/>
          </p:cNvSpPr>
          <p:nvPr/>
        </p:nvSpPr>
        <p:spPr>
          <a:xfrm>
            <a:off x="0" y="0"/>
            <a:ext cx="9144000" cy="685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满足的关键</a:t>
            </a:r>
            <a:endParaRPr kumimoji="0" lang="en-US" sz="4800" b="1"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5" name="Rectangle 4"/>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t>THE CONTENTMENT KEY</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09910"/>
            <a:ext cx="9067800" cy="5201424"/>
          </a:xfrm>
          <a:prstGeom prst="rect">
            <a:avLst/>
          </a:prstGeom>
          <a:noFill/>
        </p:spPr>
        <p:txBody>
          <a:bodyPr wrap="square" rtlCol="0">
            <a:spAutoFit/>
          </a:bodyPr>
          <a:lstStyle/>
          <a:p>
            <a:pPr marL="342900" indent="-342900" algn="just">
              <a:buAutoNum type="arabicPeriod"/>
            </a:pPr>
            <a:r>
              <a:rPr lang="en-US" altLang="zh-CN" sz="3600" b="1" dirty="0" smtClean="0">
                <a:effectLst>
                  <a:outerShdw blurRad="38100" dist="38100" dir="2700000" algn="tl">
                    <a:srgbClr val="000000">
                      <a:alpha val="43137"/>
                    </a:srgbClr>
                  </a:outerShdw>
                </a:effectLst>
                <a:latin typeface="Arial Narrow" pitchFamily="34" charset="0"/>
              </a:rPr>
              <a:t> </a:t>
            </a:r>
            <a:r>
              <a:rPr lang="zh-CN" altLang="en-US" sz="3600" b="1" dirty="0" smtClean="0">
                <a:effectLst>
                  <a:outerShdw blurRad="38100" dist="38100" dir="2700000" algn="tl">
                    <a:srgbClr val="000000">
                      <a:alpha val="43137"/>
                    </a:srgbClr>
                  </a:outerShdw>
                </a:effectLst>
                <a:latin typeface="Arial Narrow" pitchFamily="34" charset="0"/>
              </a:rPr>
              <a:t>提前</a:t>
            </a:r>
            <a:r>
              <a:rPr lang="en-US" altLang="zh-CN" sz="3600" b="1" dirty="0" smtClean="0">
                <a:effectLst>
                  <a:outerShdw blurRad="38100" dist="38100" dir="2700000" algn="tl">
                    <a:srgbClr val="000000">
                      <a:alpha val="43137"/>
                    </a:srgbClr>
                  </a:outerShdw>
                </a:effectLst>
                <a:latin typeface="Arial Narrow" pitchFamily="34" charset="0"/>
              </a:rPr>
              <a:t>6:6-11 “</a:t>
            </a:r>
            <a:r>
              <a:rPr lang="zh-CN" altLang="en-US" sz="3600" b="1" dirty="0" smtClean="0"/>
              <a:t>然而</a:t>
            </a:r>
            <a:r>
              <a:rPr lang="en-US" altLang="zh-CN" sz="3600" b="1" dirty="0" smtClean="0"/>
              <a:t>,</a:t>
            </a:r>
            <a:r>
              <a:rPr lang="zh-CN" altLang="en-US" sz="3600" b="1" dirty="0" smtClean="0"/>
              <a:t>敬虔加上知足的心便是大利了</a:t>
            </a:r>
            <a:r>
              <a:rPr lang="en-US" altLang="zh-CN" sz="3600" b="1" dirty="0" smtClean="0"/>
              <a:t>, </a:t>
            </a:r>
            <a:r>
              <a:rPr lang="zh-CN" altLang="en-US" sz="3600" b="1" dirty="0" smtClean="0"/>
              <a:t>因为我们没有带什么到世上来</a:t>
            </a:r>
            <a:r>
              <a:rPr lang="en-US" altLang="zh-CN" sz="3600" b="1" dirty="0" smtClean="0"/>
              <a:t>,</a:t>
            </a:r>
            <a:r>
              <a:rPr lang="zh-CN" altLang="en-US" sz="3600" b="1" dirty="0" smtClean="0"/>
              <a:t>也不能带什么去</a:t>
            </a:r>
            <a:r>
              <a:rPr lang="en-US" altLang="zh-CN" sz="3600" b="1" dirty="0" smtClean="0"/>
              <a:t>,</a:t>
            </a:r>
            <a:r>
              <a:rPr lang="zh-CN" altLang="en-US" sz="3600" b="1" dirty="0" smtClean="0">
                <a:solidFill>
                  <a:srgbClr val="C00000"/>
                </a:solidFill>
              </a:rPr>
              <a:t>只要有衣有食</a:t>
            </a:r>
            <a:r>
              <a:rPr lang="en-US" altLang="zh-CN" sz="3600" b="1" dirty="0" smtClean="0">
                <a:solidFill>
                  <a:srgbClr val="C00000"/>
                </a:solidFill>
              </a:rPr>
              <a:t>,</a:t>
            </a:r>
            <a:r>
              <a:rPr lang="zh-CN" altLang="en-US" sz="3600" b="1" dirty="0" smtClean="0">
                <a:solidFill>
                  <a:srgbClr val="C00000"/>
                </a:solidFill>
              </a:rPr>
              <a:t>就当知足</a:t>
            </a:r>
            <a:r>
              <a:rPr lang="en-US" altLang="zh-CN" sz="3600" b="1" dirty="0" smtClean="0">
                <a:solidFill>
                  <a:srgbClr val="C00000"/>
                </a:solidFill>
              </a:rPr>
              <a:t>.</a:t>
            </a:r>
            <a:r>
              <a:rPr lang="zh-CN" altLang="en-US" sz="3600" b="1" dirty="0" smtClean="0"/>
              <a:t>但那些</a:t>
            </a:r>
            <a:r>
              <a:rPr lang="zh-CN" altLang="en-US" sz="3600" b="1" dirty="0" smtClean="0">
                <a:solidFill>
                  <a:srgbClr val="C00000"/>
                </a:solidFill>
              </a:rPr>
              <a:t>想发财</a:t>
            </a:r>
            <a:r>
              <a:rPr lang="zh-CN" altLang="en-US" sz="3600" b="1" dirty="0" smtClean="0"/>
              <a:t>的人</a:t>
            </a:r>
            <a:r>
              <a:rPr lang="en-US" altLang="zh-CN" sz="3600" b="1" dirty="0" smtClean="0"/>
              <a:t>,</a:t>
            </a:r>
            <a:r>
              <a:rPr lang="zh-CN" altLang="en-US" sz="3600" b="1" dirty="0" smtClean="0"/>
              <a:t>就陷在</a:t>
            </a:r>
            <a:r>
              <a:rPr lang="zh-CN" altLang="en-US" sz="3600" b="1" dirty="0" smtClean="0">
                <a:solidFill>
                  <a:srgbClr val="C00000"/>
                </a:solidFill>
              </a:rPr>
              <a:t>迷惑</a:t>
            </a:r>
            <a:r>
              <a:rPr lang="zh-CN" altLang="en-US" sz="3600" b="1" dirty="0" smtClean="0"/>
              <a:t>、落在</a:t>
            </a:r>
            <a:r>
              <a:rPr lang="zh-CN" altLang="en-US" sz="3600" b="1" dirty="0" smtClean="0">
                <a:solidFill>
                  <a:srgbClr val="C00000"/>
                </a:solidFill>
              </a:rPr>
              <a:t>网罗</a:t>
            </a:r>
            <a:r>
              <a:rPr lang="zh-CN" altLang="en-US" sz="3600" b="1" dirty="0" smtClean="0"/>
              <a:t>和</a:t>
            </a:r>
            <a:r>
              <a:rPr lang="zh-CN" altLang="en-US" sz="3600" b="1" dirty="0" smtClean="0">
                <a:solidFill>
                  <a:srgbClr val="C00000"/>
                </a:solidFill>
              </a:rPr>
              <a:t>许多无知有害的私欲里</a:t>
            </a:r>
            <a:r>
              <a:rPr lang="en-US" altLang="zh-CN" sz="3600" b="1" dirty="0" smtClean="0">
                <a:solidFill>
                  <a:srgbClr val="C00000"/>
                </a:solidFill>
              </a:rPr>
              <a:t>,</a:t>
            </a:r>
            <a:r>
              <a:rPr lang="zh-CN" altLang="en-US" sz="3600" b="1" dirty="0" smtClean="0"/>
              <a:t>叫人沉在</a:t>
            </a:r>
            <a:r>
              <a:rPr lang="zh-CN" altLang="en-US" sz="3600" b="1" dirty="0" smtClean="0">
                <a:solidFill>
                  <a:srgbClr val="C00000"/>
                </a:solidFill>
              </a:rPr>
              <a:t>败坏</a:t>
            </a:r>
            <a:r>
              <a:rPr lang="zh-CN" altLang="en-US" sz="3600" b="1" dirty="0" smtClean="0"/>
              <a:t>和</a:t>
            </a:r>
            <a:r>
              <a:rPr lang="zh-CN" altLang="en-US" sz="3600" b="1" dirty="0" smtClean="0">
                <a:solidFill>
                  <a:srgbClr val="C00000"/>
                </a:solidFill>
              </a:rPr>
              <a:t>灭亡</a:t>
            </a:r>
            <a:r>
              <a:rPr lang="zh-CN" altLang="en-US" sz="3600" b="1" dirty="0" smtClean="0"/>
              <a:t>中</a:t>
            </a:r>
            <a:r>
              <a:rPr lang="en-US" altLang="zh-CN" sz="3600" b="1" dirty="0" smtClean="0"/>
              <a:t>.</a:t>
            </a:r>
            <a:r>
              <a:rPr lang="zh-CN" altLang="en-US" sz="3600" b="1" dirty="0" smtClean="0"/>
              <a:t>贪财是万恶之根</a:t>
            </a:r>
            <a:r>
              <a:rPr lang="en-US" altLang="zh-CN" sz="3600" b="1" dirty="0" smtClean="0"/>
              <a:t>.</a:t>
            </a:r>
            <a:r>
              <a:rPr lang="zh-CN" altLang="en-US" sz="3600" b="1" dirty="0" smtClean="0"/>
              <a:t>有人贪恋钱财</a:t>
            </a:r>
            <a:r>
              <a:rPr lang="en-US" altLang="zh-CN" sz="3600" b="1" dirty="0" smtClean="0"/>
              <a:t>,</a:t>
            </a:r>
            <a:r>
              <a:rPr lang="zh-CN" altLang="en-US" sz="3600" b="1" dirty="0" smtClean="0"/>
              <a:t>就被</a:t>
            </a:r>
            <a:r>
              <a:rPr lang="zh-CN" altLang="en-US" sz="3600" b="1" dirty="0" smtClean="0">
                <a:solidFill>
                  <a:srgbClr val="C00000"/>
                </a:solidFill>
              </a:rPr>
              <a:t>引诱离了真道</a:t>
            </a:r>
            <a:r>
              <a:rPr lang="en-US" altLang="zh-CN" sz="3600" b="1" dirty="0" smtClean="0"/>
              <a:t>,</a:t>
            </a:r>
            <a:r>
              <a:rPr lang="zh-CN" altLang="en-US" sz="3600" b="1" dirty="0" smtClean="0"/>
              <a:t>用</a:t>
            </a:r>
            <a:r>
              <a:rPr lang="zh-CN" altLang="en-US" sz="3600" b="1" dirty="0" smtClean="0">
                <a:solidFill>
                  <a:srgbClr val="C00000"/>
                </a:solidFill>
              </a:rPr>
              <a:t>许多愁苦</a:t>
            </a:r>
            <a:r>
              <a:rPr lang="zh-CN" altLang="en-US" sz="3600" b="1" dirty="0" smtClean="0"/>
              <a:t>把自己刺透了</a:t>
            </a:r>
            <a:r>
              <a:rPr lang="en-US" altLang="zh-CN" sz="3600" b="1" dirty="0" smtClean="0"/>
              <a:t>.</a:t>
            </a:r>
            <a:r>
              <a:rPr lang="en-US" altLang="zh-CN" sz="3600" b="1" dirty="0" smtClean="0">
                <a:effectLst>
                  <a:outerShdw blurRad="38100" dist="38100" dir="2700000" algn="tl">
                    <a:srgbClr val="000000">
                      <a:alpha val="43137"/>
                    </a:srgbClr>
                  </a:outerShdw>
                </a:effectLst>
                <a:latin typeface="Arial Narrow" pitchFamily="34" charset="0"/>
              </a:rPr>
              <a:t>”</a:t>
            </a:r>
            <a:endParaRPr lang="en-US" sz="3600" b="1" dirty="0" smtClean="0">
              <a:effectLst>
                <a:outerShdw blurRad="38100" dist="38100" dir="2700000" algn="tl">
                  <a:srgbClr val="000000">
                    <a:alpha val="43137"/>
                  </a:srgbClr>
                </a:outerShdw>
              </a:effectLst>
              <a:latin typeface="Arial Narrow" pitchFamily="34" charset="0"/>
            </a:endParaRPr>
          </a:p>
          <a:p>
            <a:pPr marL="120650" algn="just"/>
            <a:r>
              <a:rPr lang="en-US" sz="1600" dirty="0" smtClean="0">
                <a:effectLst>
                  <a:outerShdw blurRad="38100" dist="38100" dir="2700000" algn="tl">
                    <a:srgbClr val="000000">
                      <a:alpha val="43137"/>
                    </a:srgbClr>
                  </a:outerShdw>
                </a:effectLst>
                <a:latin typeface="Arial Narrow" pitchFamily="34" charset="0"/>
              </a:rPr>
              <a:t>1 Tim 6:6-10 </a:t>
            </a:r>
            <a:r>
              <a:rPr lang="en-US" sz="1600" dirty="0" smtClean="0"/>
              <a:t>“But godliness with contentment is great gain. For we brought nothing into the world, and we can take nothing out of it</a:t>
            </a:r>
            <a:r>
              <a:rPr lang="en-US" sz="1600" dirty="0" smtClean="0">
                <a:solidFill>
                  <a:srgbClr val="FF0000"/>
                </a:solidFill>
              </a:rPr>
              <a:t>. </a:t>
            </a:r>
            <a:r>
              <a:rPr lang="en-US" sz="1600" b="1" dirty="0" smtClean="0">
                <a:solidFill>
                  <a:srgbClr val="FF0000"/>
                </a:solidFill>
              </a:rPr>
              <a:t>But if we have food and clothing, we will be content with that. </a:t>
            </a:r>
            <a:r>
              <a:rPr lang="en-US" sz="1600" dirty="0" smtClean="0"/>
              <a:t>Those who </a:t>
            </a:r>
            <a:r>
              <a:rPr lang="en-US" sz="1600" b="1" dirty="0" smtClean="0">
                <a:solidFill>
                  <a:srgbClr val="FF0000"/>
                </a:solidFill>
              </a:rPr>
              <a:t>want to get rich </a:t>
            </a:r>
            <a:r>
              <a:rPr lang="en-US" sz="1600" dirty="0" smtClean="0"/>
              <a:t>fall into </a:t>
            </a:r>
            <a:r>
              <a:rPr lang="en-US" sz="1600" b="1" dirty="0" smtClean="0">
                <a:solidFill>
                  <a:srgbClr val="FF0000"/>
                </a:solidFill>
              </a:rPr>
              <a:t>temptation and a trap </a:t>
            </a:r>
            <a:r>
              <a:rPr lang="en-US" sz="1600" dirty="0" smtClean="0"/>
              <a:t>and into </a:t>
            </a:r>
            <a:r>
              <a:rPr lang="en-US" sz="1600" b="1" dirty="0" smtClean="0">
                <a:solidFill>
                  <a:srgbClr val="FF0000"/>
                </a:solidFill>
              </a:rPr>
              <a:t>many foolish and harmful desires </a:t>
            </a:r>
            <a:r>
              <a:rPr lang="en-US" sz="1600" dirty="0" smtClean="0"/>
              <a:t>that plunge people into </a:t>
            </a:r>
            <a:r>
              <a:rPr lang="en-US" sz="1600" b="1" dirty="0" smtClean="0">
                <a:solidFill>
                  <a:srgbClr val="FF0000"/>
                </a:solidFill>
              </a:rPr>
              <a:t>ruin and destruction</a:t>
            </a:r>
            <a:r>
              <a:rPr lang="en-US" sz="1600" dirty="0" smtClean="0"/>
              <a:t>. For the love of money is a root of all kinds of evil. Some people, eager for money, have </a:t>
            </a:r>
            <a:r>
              <a:rPr lang="en-US" sz="1600" b="1" dirty="0" smtClean="0">
                <a:solidFill>
                  <a:srgbClr val="FF0000"/>
                </a:solidFill>
              </a:rPr>
              <a:t>wandered from the faith </a:t>
            </a:r>
            <a:r>
              <a:rPr lang="en-US" sz="1600" dirty="0" smtClean="0"/>
              <a:t>and pierced themselves with </a:t>
            </a:r>
            <a:r>
              <a:rPr lang="en-US" sz="1600" b="1" dirty="0" smtClean="0">
                <a:solidFill>
                  <a:srgbClr val="FF0000"/>
                </a:solidFill>
              </a:rPr>
              <a:t>many </a:t>
            </a:r>
            <a:r>
              <a:rPr lang="en-US" sz="1600" b="1" dirty="0" err="1" smtClean="0">
                <a:solidFill>
                  <a:srgbClr val="FF0000"/>
                </a:solidFill>
              </a:rPr>
              <a:t>griefs</a:t>
            </a:r>
            <a:r>
              <a:rPr lang="en-US" sz="1600" b="1" dirty="0" smtClean="0">
                <a:solidFill>
                  <a:srgbClr val="FF0000"/>
                </a:solidFill>
              </a:rPr>
              <a:t>.”</a:t>
            </a:r>
            <a:endParaRPr lang="en-US" sz="2000" b="1" dirty="0" smtClean="0">
              <a:solidFill>
                <a:srgbClr val="FF0000"/>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685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满足的关键</a:t>
            </a:r>
            <a:endParaRPr kumimoji="0" lang="en-US" sz="4800" b="1"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5" name="Rectangle 4"/>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t>THE CONTENTMENT KEY</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371600"/>
            <a:ext cx="8534400" cy="5201424"/>
          </a:xfrm>
          <a:prstGeom prst="rect">
            <a:avLst/>
          </a:prstGeom>
          <a:noFill/>
        </p:spPr>
        <p:txBody>
          <a:bodyPr wrap="square" rtlCol="0">
            <a:spAutoFit/>
          </a:bodyPr>
          <a:lstStyle/>
          <a:p>
            <a:pPr marL="120650" lvl="1" algn="just"/>
            <a:r>
              <a:rPr lang="en-US" altLang="zh-CN" sz="4400" b="1" dirty="0" smtClean="0">
                <a:solidFill>
                  <a:srgbClr val="C00000"/>
                </a:solidFill>
              </a:rPr>
              <a:t>X</a:t>
            </a:r>
            <a:r>
              <a:rPr lang="zh-CN" altLang="en-US" sz="4400" b="1" dirty="0" smtClean="0">
                <a:solidFill>
                  <a:srgbClr val="C00000"/>
                </a:solidFill>
              </a:rPr>
              <a:t>满足的迷思</a:t>
            </a:r>
            <a:r>
              <a:rPr lang="en-US" altLang="zh-CN" sz="4400" b="1" dirty="0" smtClean="0">
                <a:solidFill>
                  <a:srgbClr val="C00000"/>
                </a:solidFill>
              </a:rPr>
              <a:t>:</a:t>
            </a:r>
          </a:p>
          <a:p>
            <a:pPr marL="120650" lvl="1" algn="just"/>
            <a:r>
              <a:rPr lang="zh-CN" altLang="en-US" sz="4400" b="1" dirty="0" smtClean="0">
                <a:solidFill>
                  <a:srgbClr val="C00000"/>
                </a:solidFill>
              </a:rPr>
              <a:t>再有一点点就满足</a:t>
            </a:r>
            <a:r>
              <a:rPr lang="zh-CN" altLang="en-US" sz="4400" b="1" dirty="0" smtClean="0">
                <a:solidFill>
                  <a:srgbClr val="C00000"/>
                </a:solidFill>
              </a:rPr>
              <a:t>了。</a:t>
            </a:r>
            <a:endParaRPr lang="en-US" altLang="zh-CN" sz="4400" b="1" dirty="0" smtClean="0">
              <a:solidFill>
                <a:srgbClr val="C00000"/>
              </a:solidFill>
            </a:endParaRPr>
          </a:p>
          <a:p>
            <a:pPr marL="120650" lvl="1" algn="just"/>
            <a:endParaRPr lang="en-US" altLang="zh-CN" sz="1400" b="1" dirty="0" smtClean="0"/>
          </a:p>
          <a:p>
            <a:pPr marL="120650" lvl="1" algn="just"/>
            <a:endParaRPr lang="en-US" altLang="zh-CN" sz="1000" b="1" dirty="0" smtClean="0"/>
          </a:p>
          <a:p>
            <a:pPr marL="120650" lvl="1" algn="just">
              <a:buFont typeface="Wingdings" pitchFamily="2" charset="2"/>
              <a:buChar char="ü"/>
            </a:pPr>
            <a:r>
              <a:rPr lang="zh-CN" altLang="en-US" sz="4400" b="1" dirty="0" smtClean="0"/>
              <a:t>满足</a:t>
            </a:r>
            <a:r>
              <a:rPr lang="zh-CN" altLang="en-US" sz="4400" b="1" dirty="0" smtClean="0"/>
              <a:t>必须</a:t>
            </a:r>
            <a:r>
              <a:rPr lang="zh-CN" altLang="en-US" sz="4400" b="1" dirty="0" smtClean="0"/>
              <a:t>从学习和操练中得来。</a:t>
            </a:r>
            <a:endParaRPr lang="en-US" altLang="zh-CN" sz="4400" b="1" dirty="0" smtClean="0"/>
          </a:p>
          <a:p>
            <a:pPr marL="120650" lvl="1" algn="just">
              <a:buFont typeface="Wingdings" pitchFamily="2" charset="2"/>
              <a:buChar char="ü"/>
            </a:pPr>
            <a:r>
              <a:rPr lang="zh-CN" altLang="en-US" sz="4400" b="1" dirty="0" smtClean="0"/>
              <a:t>满</a:t>
            </a:r>
            <a:r>
              <a:rPr lang="zh-CN" altLang="en-US" sz="4400" b="1" dirty="0" smtClean="0"/>
              <a:t>足</a:t>
            </a:r>
            <a:r>
              <a:rPr lang="en-US" altLang="zh-CN" sz="4400" b="1" dirty="0" smtClean="0"/>
              <a:t>= </a:t>
            </a:r>
            <a:r>
              <a:rPr lang="zh-CN" altLang="en-US" sz="4400" b="1" dirty="0" smtClean="0"/>
              <a:t>我能对付</a:t>
            </a:r>
            <a:r>
              <a:rPr lang="en-US" altLang="zh-CN" sz="4400" b="1" dirty="0" smtClean="0"/>
              <a:t>, </a:t>
            </a:r>
            <a:r>
              <a:rPr lang="zh-CN" altLang="en-US" sz="4400" b="1" dirty="0" smtClean="0"/>
              <a:t>并非我喜爱。</a:t>
            </a:r>
            <a:endParaRPr lang="en-US" altLang="zh-CN" sz="4400" b="1" dirty="0" smtClean="0"/>
          </a:p>
          <a:p>
            <a:pPr marL="120650" lvl="1" algn="just">
              <a:buFont typeface="Wingdings" pitchFamily="2" charset="2"/>
              <a:buChar char="ü"/>
            </a:pPr>
            <a:r>
              <a:rPr lang="zh-CN" altLang="en-US" sz="4400" b="1" dirty="0" smtClean="0"/>
              <a:t>满</a:t>
            </a:r>
            <a:r>
              <a:rPr lang="zh-CN" altLang="en-US" sz="4400" b="1" dirty="0" smtClean="0"/>
              <a:t>足并不限制和排除内在驱动。</a:t>
            </a:r>
            <a:endParaRPr lang="en-US" altLang="zh-CN" sz="4400" b="1" dirty="0" smtClean="0"/>
          </a:p>
          <a:p>
            <a:pPr marL="120650" lvl="1" algn="just"/>
            <a:r>
              <a:rPr lang="zh-CN" altLang="en-US" sz="3200" b="1" dirty="0" smtClean="0"/>
              <a:t>腓</a:t>
            </a:r>
            <a:r>
              <a:rPr lang="en-US" altLang="zh-CN" sz="3200" b="1" dirty="0" smtClean="0"/>
              <a:t>4:11-13; </a:t>
            </a:r>
            <a:r>
              <a:rPr lang="zh-CN" altLang="en-US" sz="3200" b="1" dirty="0" smtClean="0"/>
              <a:t>代上</a:t>
            </a:r>
            <a:r>
              <a:rPr lang="en-US" altLang="zh-CN" sz="3200" b="1" dirty="0" smtClean="0"/>
              <a:t>4:9-10, </a:t>
            </a:r>
          </a:p>
          <a:p>
            <a:pPr marL="120650" lvl="1" algn="just"/>
            <a:endParaRPr lang="en-US" sz="4400" b="1" dirty="0" smtClean="0"/>
          </a:p>
        </p:txBody>
      </p:sp>
      <p:sp>
        <p:nvSpPr>
          <p:cNvPr id="6" name="Title 1"/>
          <p:cNvSpPr txBox="1">
            <a:spLocks/>
          </p:cNvSpPr>
          <p:nvPr/>
        </p:nvSpPr>
        <p:spPr>
          <a:xfrm>
            <a:off x="0" y="0"/>
            <a:ext cx="9144000" cy="1066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如</a:t>
            </a:r>
            <a:r>
              <a:rPr lang="zh-CN" alt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何正确理解满足</a:t>
            </a:r>
            <a:endParaRPr kumimoji="0" lang="en-US" sz="5400" b="1"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5" name="Rectangle 4"/>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t>THE CONTENTMENT KEY</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47800"/>
            <a:ext cx="9144000" cy="5078313"/>
          </a:xfrm>
          <a:prstGeom prst="rect">
            <a:avLst/>
          </a:prstGeom>
          <a:noFill/>
        </p:spPr>
        <p:txBody>
          <a:bodyPr wrap="square" rtlCol="0">
            <a:spAutoFit/>
          </a:bodyPr>
          <a:lstStyle/>
          <a:p>
            <a:pPr marL="342900" indent="-342900">
              <a:buFontTx/>
              <a:buAutoNum type="arabicPeriod"/>
            </a:pPr>
            <a:r>
              <a:rPr lang="en-US" altLang="zh-CN" sz="4400" b="1" dirty="0" smtClean="0">
                <a:effectLst>
                  <a:outerShdw blurRad="38100" dist="38100" dir="2700000" algn="tl">
                    <a:srgbClr val="000000">
                      <a:alpha val="43137"/>
                    </a:srgbClr>
                  </a:outerShdw>
                </a:effectLst>
                <a:latin typeface="Arial Narrow" pitchFamily="34" charset="0"/>
              </a:rPr>
              <a:t> </a:t>
            </a:r>
            <a:r>
              <a:rPr lang="zh-CN" altLang="en-US" sz="4400" b="1" dirty="0" smtClean="0">
                <a:effectLst>
                  <a:outerShdw blurRad="38100" dist="38100" dir="2700000" algn="tl">
                    <a:srgbClr val="000000">
                      <a:alpha val="43137"/>
                    </a:srgbClr>
                  </a:outerShdw>
                </a:effectLst>
                <a:latin typeface="Arial Narrow" pitchFamily="34" charset="0"/>
              </a:rPr>
              <a:t>提前</a:t>
            </a:r>
            <a:r>
              <a:rPr lang="en-US" altLang="zh-CN" sz="4400" b="1" dirty="0" smtClean="0">
                <a:effectLst>
                  <a:outerShdw blurRad="38100" dist="38100" dir="2700000" algn="tl">
                    <a:srgbClr val="000000">
                      <a:alpha val="43137"/>
                    </a:srgbClr>
                  </a:outerShdw>
                </a:effectLst>
                <a:latin typeface="Arial Narrow" pitchFamily="34" charset="0"/>
              </a:rPr>
              <a:t>5:8 “</a:t>
            </a:r>
            <a:r>
              <a:rPr lang="zh-CN" altLang="en-US" sz="4400" b="1" dirty="0" smtClean="0">
                <a:effectLst>
                  <a:outerShdw blurRad="38100" dist="38100" dir="2700000" algn="tl">
                    <a:srgbClr val="000000">
                      <a:alpha val="43137"/>
                    </a:srgbClr>
                  </a:outerShdw>
                </a:effectLst>
                <a:latin typeface="Arial Narrow" pitchFamily="34" charset="0"/>
              </a:rPr>
              <a:t>人若不看顾亲属，就是背了真道，比不信的人还不好。不看顾自己家里的人，更是如此。</a:t>
            </a:r>
            <a:r>
              <a:rPr lang="en-US" altLang="zh-CN" sz="4400" b="1" dirty="0" smtClean="0">
                <a:effectLst>
                  <a:outerShdw blurRad="38100" dist="38100" dir="2700000" algn="tl">
                    <a:srgbClr val="000000">
                      <a:alpha val="43137"/>
                    </a:srgbClr>
                  </a:outerShdw>
                </a:effectLst>
                <a:latin typeface="Arial Narrow" pitchFamily="34" charset="0"/>
              </a:rPr>
              <a:t>”</a:t>
            </a:r>
            <a:endParaRPr lang="en-US" sz="4400" b="1" dirty="0" smtClean="0">
              <a:effectLst>
                <a:outerShdw blurRad="38100" dist="38100" dir="2700000" algn="tl">
                  <a:srgbClr val="000000">
                    <a:alpha val="43137"/>
                  </a:srgbClr>
                </a:outerShdw>
              </a:effectLst>
              <a:latin typeface="Arial Narrow" pitchFamily="34" charset="0"/>
            </a:endParaRPr>
          </a:p>
          <a:p>
            <a:pPr marL="465138" lvl="1" indent="-120650">
              <a:buFont typeface="Arial" pitchFamily="34" charset="0"/>
              <a:buChar char="•"/>
            </a:pPr>
            <a:r>
              <a:rPr lang="en-US" sz="2000" dirty="0" smtClean="0">
                <a:effectLst>
                  <a:outerShdw blurRad="38100" dist="38100" dir="2700000" algn="tl">
                    <a:srgbClr val="000000">
                      <a:alpha val="43137"/>
                    </a:srgbClr>
                  </a:outerShdw>
                </a:effectLst>
                <a:latin typeface="Arial Narrow" pitchFamily="34" charset="0"/>
              </a:rPr>
              <a:t>1 Tim. 5:8 “If anyone does not provide for the needs of his own, and especially those of     his family, he has denied the faith and is worse than a nonbeliever.”</a:t>
            </a:r>
          </a:p>
          <a:p>
            <a:pPr marL="465138" lvl="1" indent="-120650">
              <a:buFont typeface="Arial" pitchFamily="34" charset="0"/>
              <a:buChar char="•"/>
            </a:pPr>
            <a:endParaRPr lang="en-US" sz="1400" dirty="0" smtClean="0">
              <a:effectLst>
                <a:outerShdw blurRad="38100" dist="38100" dir="2700000" algn="tl">
                  <a:srgbClr val="000000">
                    <a:alpha val="43137"/>
                  </a:srgbClr>
                </a:outerShdw>
              </a:effectLst>
              <a:latin typeface="Arial Narrow" pitchFamily="34" charset="0"/>
            </a:endParaRPr>
          </a:p>
          <a:p>
            <a:pPr marL="342900" indent="-342900">
              <a:buFontTx/>
              <a:buAutoNum type="arabicPeriod"/>
            </a:pPr>
            <a:r>
              <a:rPr lang="en-US" altLang="zh-CN" sz="3600" b="1" dirty="0" smtClean="0">
                <a:effectLst>
                  <a:outerShdw blurRad="38100" dist="38100" dir="2700000" algn="tl">
                    <a:srgbClr val="000000">
                      <a:alpha val="43137"/>
                    </a:srgbClr>
                  </a:outerShdw>
                </a:effectLst>
                <a:latin typeface="Arial Narrow" pitchFamily="34" charset="0"/>
              </a:rPr>
              <a:t> </a:t>
            </a:r>
            <a:r>
              <a:rPr lang="zh-CN" altLang="en-US" sz="4400" b="1" dirty="0" smtClean="0">
                <a:effectLst>
                  <a:outerShdw blurRad="38100" dist="38100" dir="2700000" algn="tl">
                    <a:srgbClr val="000000">
                      <a:alpha val="43137"/>
                    </a:srgbClr>
                  </a:outerShdw>
                </a:effectLst>
                <a:latin typeface="Arial Narrow" pitchFamily="34" charset="0"/>
              </a:rPr>
              <a:t>帖后</a:t>
            </a:r>
            <a:r>
              <a:rPr lang="en-US" altLang="zh-CN" sz="4400" b="1" dirty="0" smtClean="0">
                <a:effectLst>
                  <a:outerShdw blurRad="38100" dist="38100" dir="2700000" algn="tl">
                    <a:srgbClr val="000000">
                      <a:alpha val="43137"/>
                    </a:srgbClr>
                  </a:outerShdw>
                </a:effectLst>
                <a:latin typeface="Arial Narrow" pitchFamily="34" charset="0"/>
              </a:rPr>
              <a:t>3:10 “</a:t>
            </a:r>
            <a:r>
              <a:rPr lang="zh-CN" altLang="en-US" sz="4400" b="1" dirty="0" smtClean="0">
                <a:effectLst>
                  <a:outerShdw blurRad="38100" dist="38100" dir="2700000" algn="tl">
                    <a:srgbClr val="000000">
                      <a:alpha val="43137"/>
                    </a:srgbClr>
                  </a:outerShdw>
                </a:effectLst>
                <a:latin typeface="Arial Narrow" pitchFamily="34" charset="0"/>
              </a:rPr>
              <a:t>若有人不肯作工</a:t>
            </a:r>
            <a:r>
              <a:rPr lang="en-US" altLang="zh-CN" sz="4400" b="1" dirty="0" smtClean="0">
                <a:effectLst>
                  <a:outerShdw blurRad="38100" dist="38100" dir="2700000" algn="tl">
                    <a:srgbClr val="000000">
                      <a:alpha val="43137"/>
                    </a:srgbClr>
                  </a:outerShdw>
                </a:effectLst>
                <a:latin typeface="Arial Narrow" pitchFamily="34" charset="0"/>
              </a:rPr>
              <a:t>, </a:t>
            </a:r>
            <a:r>
              <a:rPr lang="zh-CN" altLang="en-US" sz="4400" b="1" dirty="0" smtClean="0">
                <a:effectLst>
                  <a:outerShdw blurRad="38100" dist="38100" dir="2700000" algn="tl">
                    <a:srgbClr val="000000">
                      <a:alpha val="43137"/>
                    </a:srgbClr>
                  </a:outerShdw>
                </a:effectLst>
                <a:latin typeface="Arial Narrow" pitchFamily="34" charset="0"/>
              </a:rPr>
              <a:t>就不可吃饭</a:t>
            </a:r>
            <a:r>
              <a:rPr lang="en-US" altLang="zh-CN" sz="4400" b="1" dirty="0" smtClean="0">
                <a:effectLst>
                  <a:outerShdw blurRad="38100" dist="38100" dir="2700000" algn="tl">
                    <a:srgbClr val="000000">
                      <a:alpha val="43137"/>
                    </a:srgbClr>
                  </a:outerShdw>
                </a:effectLst>
                <a:latin typeface="Arial Narrow" pitchFamily="34" charset="0"/>
              </a:rPr>
              <a:t>. ”</a:t>
            </a:r>
            <a:endParaRPr lang="en-US" sz="44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000" dirty="0" smtClean="0">
                <a:effectLst>
                  <a:outerShdw blurRad="38100" dist="38100" dir="2700000" algn="tl">
                    <a:srgbClr val="000000">
                      <a:alpha val="43137"/>
                    </a:srgbClr>
                  </a:outerShdw>
                </a:effectLst>
                <a:latin typeface="Arial Narrow" pitchFamily="34" charset="0"/>
              </a:rPr>
              <a:t>2 Thess. 3:10 “If a man will not work, he should not eat.”</a:t>
            </a:r>
            <a:endParaRPr lang="en-US" sz="20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endParaRPr lang="en-US" sz="2400" b="1" dirty="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13716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72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上帝希望</a:t>
            </a:r>
            <a:r>
              <a:rPr lang="zh-CN" altLang="en-US" sz="7200" b="1"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你养家糊口</a:t>
            </a:r>
            <a:endParaRPr kumimoji="0" lang="en-US" sz="7200" b="1" i="0" u="none" strike="noStrike" kern="1200" normalizeH="0" baseline="0" noProof="0"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mn-lt"/>
              <a:ea typeface="+mn-ea"/>
              <a:cs typeface="+mn-cs"/>
            </a:endParaRPr>
          </a:p>
        </p:txBody>
      </p:sp>
      <p:sp>
        <p:nvSpPr>
          <p:cNvPr id="5" name="Rectangle 4"/>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t>GOD’S DESIGN IS TO WORK FOR YOUR NEEDS</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3329_2008011718461417_thumb.jpg"/>
          <p:cNvPicPr>
            <a:picLocks noChangeAspect="1"/>
          </p:cNvPicPr>
          <p:nvPr/>
        </p:nvPicPr>
        <p:blipFill>
          <a:blip r:embed="rId2" cstate="print"/>
          <a:stretch>
            <a:fillRect/>
          </a:stretch>
        </p:blipFill>
        <p:spPr>
          <a:xfrm>
            <a:off x="0" y="0"/>
            <a:ext cx="9144000" cy="6821424"/>
          </a:xfrm>
          <a:prstGeom prst="rect">
            <a:avLst/>
          </a:prstGeom>
          <a:solidFill>
            <a:srgbClr val="FFFFFF">
              <a:shade val="85000"/>
            </a:srgbClr>
          </a:solidFill>
          <a:ln w="88900" cap="sq">
            <a:solidFill>
              <a:schemeClr val="accent6">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Subtitle 2"/>
          <p:cNvSpPr>
            <a:spLocks noGrp="1"/>
          </p:cNvSpPr>
          <p:nvPr>
            <p:ph type="subTitle" idx="1"/>
          </p:nvPr>
        </p:nvSpPr>
        <p:spPr>
          <a:xfrm>
            <a:off x="0" y="6324600"/>
            <a:ext cx="9144000" cy="533400"/>
          </a:xfrm>
          <a:noFill/>
          <a:ln>
            <a:noFill/>
          </a:ln>
        </p:spPr>
        <p:style>
          <a:lnRef idx="0">
            <a:schemeClr val="accent6"/>
          </a:lnRef>
          <a:fillRef idx="3">
            <a:schemeClr val="accent6"/>
          </a:fillRef>
          <a:effectRef idx="3">
            <a:schemeClr val="accent6"/>
          </a:effectRef>
          <a:fontRef idx="minor">
            <a:schemeClr val="lt1"/>
          </a:fontRef>
        </p:style>
        <p:txBody>
          <a:bodyPr anchor="ctr">
            <a:noAutofit/>
          </a:bodyPr>
          <a:lstStyle/>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INTENSIVE BIBLE TRAINING PROGRAM</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9" name="Title 1"/>
          <p:cNvSpPr>
            <a:spLocks noGrp="1"/>
          </p:cNvSpPr>
          <p:nvPr>
            <p:ph type="ctrTitle"/>
          </p:nvPr>
        </p:nvSpPr>
        <p:spPr>
          <a:xfrm>
            <a:off x="0" y="1"/>
            <a:ext cx="9144000" cy="1142999"/>
          </a:xfrm>
          <a:noFill/>
          <a:ln>
            <a:noFill/>
          </a:ln>
        </p:spPr>
        <p:style>
          <a:lnRef idx="0">
            <a:schemeClr val="accent6"/>
          </a:lnRef>
          <a:fillRef idx="3">
            <a:schemeClr val="accent6"/>
          </a:fillRef>
          <a:effectRef idx="3">
            <a:schemeClr val="accent6"/>
          </a:effectRef>
          <a:fontRef idx="minor">
            <a:schemeClr val="lt1"/>
          </a:fontRef>
        </p:style>
        <p:txBody>
          <a:bodyPr>
            <a:normAutofit fontScale="90000"/>
          </a:bodyPr>
          <a:lstStyle/>
          <a:p>
            <a:r>
              <a:rPr lang="zh-CN" alt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圣经主题强化课程</a:t>
            </a:r>
            <a:endPar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lh6.ggpht.com/_SrxRt4fvC2Y/Sg4f5hxdZEI/AAAAAAAAGDo/FUoqWeVnBWs/209803728.jpg"/>
          <p:cNvPicPr>
            <a:picLocks noChangeAspect="1" noChangeArrowheads="1"/>
          </p:cNvPicPr>
          <p:nvPr/>
        </p:nvPicPr>
        <p:blipFill>
          <a:blip r:embed="rId2" cstate="print"/>
          <a:srcRect/>
          <a:stretch>
            <a:fillRect/>
          </a:stretch>
        </p:blipFill>
        <p:spPr bwMode="auto">
          <a:xfrm>
            <a:off x="7620000" y="685800"/>
            <a:ext cx="1524000" cy="571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t>Proverbs 6:6-11</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TextBox 3"/>
          <p:cNvSpPr txBox="1"/>
          <p:nvPr/>
        </p:nvSpPr>
        <p:spPr>
          <a:xfrm>
            <a:off x="-228600" y="685800"/>
            <a:ext cx="7772400" cy="5786199"/>
          </a:xfrm>
          <a:prstGeom prst="rect">
            <a:avLst/>
          </a:prstGeom>
          <a:noFill/>
        </p:spPr>
        <p:txBody>
          <a:bodyPr wrap="square" rtlCol="0">
            <a:spAutoFit/>
          </a:bodyPr>
          <a:lstStyle/>
          <a:p>
            <a:pPr marL="342900" indent="-342900"/>
            <a:r>
              <a:rPr lang="en-US" altLang="zh-CN"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	“</a:t>
            </a:r>
            <a:r>
              <a:rPr lang="zh-CN" altLang="en-US" sz="3200" b="1" dirty="0" smtClean="0">
                <a:solidFill>
                  <a:schemeClr val="tx2">
                    <a:lumMod val="75000"/>
                  </a:schemeClr>
                </a:solidFill>
              </a:rPr>
              <a:t>懒惰人哪，你去察看蚂蚁的动作，就可得智慧。蚂蚁没有元帅，没有官长，没有君王，尚且在夏天预备食物，在收割时聚敛粮食。懒惰人哪，你要睡到几时呢</a:t>
            </a:r>
            <a:r>
              <a:rPr lang="en-US" altLang="zh-CN" sz="3200" b="1" dirty="0" smtClean="0">
                <a:solidFill>
                  <a:schemeClr val="tx2">
                    <a:lumMod val="75000"/>
                  </a:schemeClr>
                </a:solidFill>
              </a:rPr>
              <a:t>?</a:t>
            </a:r>
            <a:r>
              <a:rPr lang="zh-CN" altLang="en-US" sz="3200" b="1" dirty="0" smtClean="0">
                <a:solidFill>
                  <a:schemeClr val="tx2">
                    <a:lumMod val="75000"/>
                  </a:schemeClr>
                </a:solidFill>
              </a:rPr>
              <a:t>你何时睡醒呢</a:t>
            </a:r>
            <a:r>
              <a:rPr lang="en-US" altLang="zh-CN" sz="3200" b="1" dirty="0" smtClean="0">
                <a:solidFill>
                  <a:schemeClr val="tx2">
                    <a:lumMod val="75000"/>
                  </a:schemeClr>
                </a:solidFill>
              </a:rPr>
              <a:t>?</a:t>
            </a:r>
            <a:r>
              <a:rPr lang="zh-CN" altLang="en-US" sz="3200" b="1" dirty="0" smtClean="0">
                <a:solidFill>
                  <a:schemeClr val="tx2">
                    <a:lumMod val="75000"/>
                  </a:schemeClr>
                </a:solidFill>
              </a:rPr>
              <a:t>再睡片时，打盹片时，抱着手躺卧片时，你的贪穷就必如强盗速来，你的缺乏仿佛拿兵器的人来到。</a:t>
            </a:r>
            <a:r>
              <a:rPr lang="en-US" altLang="zh-CN"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p>
          <a:p>
            <a:pPr marL="342900" indent="1588" algn="just"/>
            <a:r>
              <a:rPr lang="en-US" spc="-150" dirty="0" smtClean="0"/>
              <a:t>“Go look at the ant, you sluggards! Observe what she does and become wise! They have no chief, no officers and no rulers to tell them what to do. And yet they work hard in the right seasons, planting, harvesting, and preparing the food they will need later. How long will you keep lying down, you sluggard? When are you going to get up and quit sleeping?   ‘I just want a little more sleep’, you say! ‘Just a nap.’ ‘Just let me fold my hands and rest a while longer.’ Before you know it, you will be as poor as a homeless person, and your needs will be the same as if you were robbed by an armed thief!”</a:t>
            </a:r>
          </a:p>
          <a:p>
            <a:pPr marL="800100" lvl="1" indent="-342900">
              <a:buFont typeface="Arial" pitchFamily="34" charset="0"/>
              <a:buChar char="•"/>
            </a:pPr>
            <a:endParaRPr lang="en-US" sz="2000" b="1" dirty="0" smtClean="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685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48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箴言</a:t>
            </a:r>
            <a:r>
              <a:rPr lang="en-US" altLang="zh-CN" sz="48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6:6-11</a:t>
            </a:r>
            <a:endParaRPr kumimoji="0" lang="en-US" sz="4800" b="1" i="0" u="none" strike="noStrike" kern="1200" normalizeH="0" baseline="0" noProof="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GOD LOVES THE SACRIFICIAL GIFT</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9906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4800" b="1"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神喜爱</a:t>
            </a: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牺牲</a:t>
            </a:r>
            <a:r>
              <a:rPr lang="zh-CN" altLang="en-US" sz="4800" b="1"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式的礼物</a:t>
            </a:r>
            <a:endParaRPr kumimoji="0" lang="en-US" sz="4800" b="1"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5" name="TextBox 4"/>
          <p:cNvSpPr txBox="1"/>
          <p:nvPr/>
        </p:nvSpPr>
        <p:spPr>
          <a:xfrm>
            <a:off x="76200" y="990600"/>
            <a:ext cx="8915400" cy="5078313"/>
          </a:xfrm>
          <a:prstGeom prst="rect">
            <a:avLst/>
          </a:prstGeom>
          <a:noFill/>
        </p:spPr>
        <p:txBody>
          <a:bodyPr wrap="square" rtlCol="0">
            <a:spAutoFit/>
          </a:bodyPr>
          <a:lstStyle/>
          <a:p>
            <a:pPr algn="just"/>
            <a:r>
              <a:rPr lang="zh-CN" altLang="en-US" sz="4000" b="1" dirty="0" smtClean="0">
                <a:effectLst>
                  <a:outerShdw blurRad="38100" dist="38100" dir="2700000" algn="tl">
                    <a:srgbClr val="000000">
                      <a:alpha val="43137"/>
                    </a:srgbClr>
                  </a:outerShdw>
                </a:effectLst>
                <a:latin typeface="Arial Narrow" pitchFamily="34" charset="0"/>
              </a:rPr>
              <a:t>路</a:t>
            </a:r>
            <a:r>
              <a:rPr lang="en-US" altLang="zh-CN" sz="4000" b="1" dirty="0" smtClean="0">
                <a:effectLst>
                  <a:outerShdw blurRad="38100" dist="38100" dir="2700000" algn="tl">
                    <a:srgbClr val="000000">
                      <a:alpha val="43137"/>
                    </a:srgbClr>
                  </a:outerShdw>
                </a:effectLst>
                <a:latin typeface="Arial Narrow" pitchFamily="34" charset="0"/>
              </a:rPr>
              <a:t>21:1-4 “</a:t>
            </a:r>
            <a:r>
              <a:rPr lang="zh-CN" altLang="en-US" sz="4000" b="1" dirty="0" smtClean="0">
                <a:effectLst>
                  <a:outerShdw blurRad="38100" dist="38100" dir="2700000" algn="tl">
                    <a:srgbClr val="000000">
                      <a:alpha val="43137"/>
                    </a:srgbClr>
                  </a:outerShdw>
                </a:effectLst>
              </a:rPr>
              <a:t>耶稣抬头观看</a:t>
            </a:r>
            <a:r>
              <a:rPr lang="en-US" altLang="zh-CN" sz="4000" b="1" dirty="0" smtClean="0">
                <a:effectLst>
                  <a:outerShdw blurRad="38100" dist="38100" dir="2700000" algn="tl">
                    <a:srgbClr val="000000">
                      <a:alpha val="43137"/>
                    </a:srgbClr>
                  </a:outerShdw>
                </a:effectLst>
              </a:rPr>
              <a:t>.</a:t>
            </a:r>
            <a:r>
              <a:rPr lang="zh-CN" altLang="en-US" sz="4000" b="1" dirty="0" smtClean="0">
                <a:effectLst>
                  <a:outerShdw blurRad="38100" dist="38100" dir="2700000" algn="tl">
                    <a:srgbClr val="000000">
                      <a:alpha val="43137"/>
                    </a:srgbClr>
                  </a:outerShdw>
                </a:effectLst>
              </a:rPr>
              <a:t>见财主把捐项投在库里。又见一个穷寡妇</a:t>
            </a:r>
            <a:r>
              <a:rPr lang="en-US" altLang="zh-CN" sz="4000" b="1" dirty="0" smtClean="0">
                <a:effectLst>
                  <a:outerShdw blurRad="38100" dist="38100" dir="2700000" algn="tl">
                    <a:srgbClr val="000000">
                      <a:alpha val="43137"/>
                    </a:srgbClr>
                  </a:outerShdw>
                </a:effectLst>
              </a:rPr>
              <a:t>.</a:t>
            </a:r>
            <a:r>
              <a:rPr lang="zh-CN" altLang="en-US" sz="4000" b="1" dirty="0" smtClean="0">
                <a:effectLst>
                  <a:outerShdw blurRad="38100" dist="38100" dir="2700000" algn="tl">
                    <a:srgbClr val="000000">
                      <a:alpha val="43137"/>
                    </a:srgbClr>
                  </a:outerShdw>
                </a:effectLst>
              </a:rPr>
              <a:t>投了两个小钱。就说</a:t>
            </a:r>
            <a:r>
              <a:rPr lang="en-US" altLang="zh-CN" sz="4000" b="1" dirty="0" smtClean="0">
                <a:effectLst>
                  <a:outerShdw blurRad="38100" dist="38100" dir="2700000" algn="tl">
                    <a:srgbClr val="000000">
                      <a:alpha val="43137"/>
                    </a:srgbClr>
                  </a:outerShdw>
                </a:effectLst>
              </a:rPr>
              <a:t>: ‘</a:t>
            </a:r>
            <a:r>
              <a:rPr lang="zh-CN" altLang="en-US" sz="4000" b="1" dirty="0" smtClean="0">
                <a:effectLst>
                  <a:outerShdw blurRad="38100" dist="38100" dir="2700000" algn="tl">
                    <a:srgbClr val="000000">
                      <a:alpha val="43137"/>
                    </a:srgbClr>
                  </a:outerShdw>
                </a:effectLst>
              </a:rPr>
              <a:t>我实在告诉你们</a:t>
            </a:r>
            <a:r>
              <a:rPr lang="en-US" altLang="zh-CN" sz="4000" b="1" dirty="0" smtClean="0">
                <a:effectLst>
                  <a:outerShdw blurRad="38100" dist="38100" dir="2700000" algn="tl">
                    <a:srgbClr val="000000">
                      <a:alpha val="43137"/>
                    </a:srgbClr>
                  </a:outerShdw>
                </a:effectLst>
              </a:rPr>
              <a:t>. </a:t>
            </a:r>
            <a:r>
              <a:rPr lang="zh-CN" altLang="en-US" sz="4000" b="1" dirty="0" smtClean="0">
                <a:effectLst>
                  <a:outerShdw blurRad="38100" dist="38100" dir="2700000" algn="tl">
                    <a:srgbClr val="000000">
                      <a:alpha val="43137"/>
                    </a:srgbClr>
                  </a:outerShdw>
                </a:effectLst>
              </a:rPr>
              <a:t>这穷寡妇</a:t>
            </a:r>
            <a:r>
              <a:rPr lang="en-US" altLang="zh-CN" sz="4000" b="1" dirty="0" smtClean="0">
                <a:effectLst>
                  <a:outerShdw blurRad="38100" dist="38100" dir="2700000" algn="tl">
                    <a:srgbClr val="000000">
                      <a:alpha val="43137"/>
                    </a:srgbClr>
                  </a:outerShdw>
                </a:effectLst>
              </a:rPr>
              <a:t>,</a:t>
            </a:r>
            <a:r>
              <a:rPr lang="zh-CN" altLang="en-US" sz="4000" b="1" dirty="0" smtClean="0">
                <a:effectLst>
                  <a:outerShdw blurRad="38100" dist="38100" dir="2700000" algn="tl">
                    <a:srgbClr val="000000">
                      <a:alpha val="43137"/>
                    </a:srgbClr>
                  </a:outerShdw>
                </a:effectLst>
              </a:rPr>
              <a:t>所投的比众人还多</a:t>
            </a:r>
            <a:r>
              <a:rPr lang="en-US" altLang="zh-CN" sz="4000" b="1" dirty="0" smtClean="0">
                <a:effectLst>
                  <a:outerShdw blurRad="38100" dist="38100" dir="2700000" algn="tl">
                    <a:srgbClr val="000000">
                      <a:alpha val="43137"/>
                    </a:srgbClr>
                  </a:outerShdw>
                </a:effectLst>
              </a:rPr>
              <a:t>,</a:t>
            </a:r>
            <a:r>
              <a:rPr lang="zh-CN" altLang="en-US" sz="4000" b="1" dirty="0" smtClean="0">
                <a:effectLst>
                  <a:outerShdw blurRad="38100" dist="38100" dir="2700000" algn="tl">
                    <a:srgbClr val="000000">
                      <a:alpha val="43137"/>
                    </a:srgbClr>
                  </a:outerShdw>
                </a:effectLst>
              </a:rPr>
              <a:t>因为众人都是自己有余</a:t>
            </a:r>
            <a:r>
              <a:rPr lang="en-US" altLang="zh-CN" sz="4000" b="1" dirty="0" smtClean="0">
                <a:effectLst>
                  <a:outerShdw blurRad="38100" dist="38100" dir="2700000" algn="tl">
                    <a:srgbClr val="000000">
                      <a:alpha val="43137"/>
                    </a:srgbClr>
                  </a:outerShdw>
                </a:effectLst>
              </a:rPr>
              <a:t>,</a:t>
            </a:r>
            <a:r>
              <a:rPr lang="zh-CN" altLang="en-US" sz="4000" b="1" dirty="0" smtClean="0">
                <a:effectLst>
                  <a:outerShdw blurRad="38100" dist="38100" dir="2700000" algn="tl">
                    <a:srgbClr val="000000">
                      <a:alpha val="43137"/>
                    </a:srgbClr>
                  </a:outerShdw>
                </a:effectLst>
              </a:rPr>
              <a:t>拿出来投在捐项里</a:t>
            </a:r>
            <a:r>
              <a:rPr lang="en-US" altLang="zh-CN" sz="4000" b="1" dirty="0" smtClean="0">
                <a:effectLst>
                  <a:outerShdw blurRad="38100" dist="38100" dir="2700000" algn="tl">
                    <a:srgbClr val="000000">
                      <a:alpha val="43137"/>
                    </a:srgbClr>
                  </a:outerShdw>
                </a:effectLst>
              </a:rPr>
              <a:t>;</a:t>
            </a:r>
            <a:r>
              <a:rPr lang="zh-CN" altLang="en-US" sz="4000" b="1" dirty="0" smtClean="0">
                <a:effectLst>
                  <a:outerShdw blurRad="38100" dist="38100" dir="2700000" algn="tl">
                    <a:srgbClr val="000000">
                      <a:alpha val="43137"/>
                    </a:srgbClr>
                  </a:outerShdw>
                </a:effectLst>
              </a:rPr>
              <a:t>但这个寡妇是自己不足</a:t>
            </a:r>
            <a:r>
              <a:rPr lang="en-US" altLang="zh-CN" sz="4000" b="1" dirty="0" smtClean="0">
                <a:effectLst>
                  <a:outerShdw blurRad="38100" dist="38100" dir="2700000" algn="tl">
                    <a:srgbClr val="000000">
                      <a:alpha val="43137"/>
                    </a:srgbClr>
                  </a:outerShdw>
                </a:effectLst>
              </a:rPr>
              <a:t>,</a:t>
            </a:r>
            <a:r>
              <a:rPr lang="zh-CN" altLang="en-US" sz="4000" b="1" dirty="0" smtClean="0">
                <a:effectLst>
                  <a:outerShdw blurRad="38100" dist="38100" dir="2700000" algn="tl">
                    <a:srgbClr val="000000">
                      <a:alpha val="43137"/>
                    </a:srgbClr>
                  </a:outerShdw>
                </a:effectLst>
              </a:rPr>
              <a:t>把他一切养生的都投上了</a:t>
            </a:r>
            <a:r>
              <a:rPr lang="en-US" altLang="zh-CN" sz="4000" b="1" dirty="0" smtClean="0">
                <a:effectLst>
                  <a:outerShdw blurRad="38100" dist="38100" dir="2700000" algn="tl">
                    <a:srgbClr val="000000">
                      <a:alpha val="43137"/>
                    </a:srgbClr>
                  </a:outerShdw>
                </a:effectLst>
              </a:rPr>
              <a:t>.”</a:t>
            </a:r>
            <a:endParaRPr lang="en-US" altLang="zh-CN" sz="4000" b="1" dirty="0" smtClean="0">
              <a:effectLst>
                <a:outerShdw blurRad="38100" dist="38100" dir="2700000" algn="tl">
                  <a:srgbClr val="000000">
                    <a:alpha val="43137"/>
                  </a:srgbClr>
                </a:outerShdw>
              </a:effectLst>
              <a:latin typeface="Arial Narrow" pitchFamily="34" charset="0"/>
            </a:endParaRPr>
          </a:p>
          <a:p>
            <a:pPr algn="just"/>
            <a:endParaRPr lang="en-US" baseline="30000" dirty="0" smtClean="0">
              <a:latin typeface="Arial Narrow" pitchFamily="34" charset="0"/>
            </a:endParaRPr>
          </a:p>
          <a:p>
            <a:pPr algn="just"/>
            <a:r>
              <a:rPr lang="en-US" baseline="30000" dirty="0" smtClean="0">
                <a:latin typeface="Arial Narrow" pitchFamily="34" charset="0"/>
              </a:rPr>
              <a:t>Luke 23:1-4 “</a:t>
            </a:r>
            <a:r>
              <a:rPr lang="en-US" dirty="0" smtClean="0">
                <a:latin typeface="Arial Narrow" pitchFamily="34" charset="0"/>
              </a:rPr>
              <a:t>As Jesus looked up, he saw the rich putting their gifts into the temple treasury.</a:t>
            </a:r>
          </a:p>
          <a:p>
            <a:pPr algn="just"/>
            <a:r>
              <a:rPr lang="en-US" dirty="0" smtClean="0">
                <a:latin typeface="Arial Narrow" pitchFamily="34" charset="0"/>
              </a:rPr>
              <a:t> He also saw a poor widow put in two very small copper coins. “Truly I tell you,” he said,</a:t>
            </a:r>
          </a:p>
          <a:p>
            <a:pPr algn="just"/>
            <a:r>
              <a:rPr lang="en-US" dirty="0" smtClean="0">
                <a:latin typeface="Arial Narrow" pitchFamily="34" charset="0"/>
              </a:rPr>
              <a:t> “this poor widow has put in more than all the others. All these people gave their gifts </a:t>
            </a:r>
          </a:p>
          <a:p>
            <a:pPr algn="just"/>
            <a:r>
              <a:rPr lang="en-US" dirty="0" smtClean="0">
                <a:latin typeface="Arial Narrow" pitchFamily="34" charset="0"/>
              </a:rPr>
              <a:t>out of their wealth; but she out of her poverty put in all she had to live on.”</a:t>
            </a:r>
            <a:endParaRPr lang="en-US" b="1" dirty="0">
              <a:latin typeface="Arial Narrow" pitchFamily="34" charset="0"/>
            </a:endParaRPr>
          </a:p>
        </p:txBody>
      </p:sp>
      <p:pic>
        <p:nvPicPr>
          <p:cNvPr id="54274" name="Picture 2" descr="http://cdn1.iofferphoto.com/img/item/194/883/668/mWds.jpg"/>
          <p:cNvPicPr>
            <a:picLocks noChangeAspect="1" noChangeArrowheads="1"/>
          </p:cNvPicPr>
          <p:nvPr/>
        </p:nvPicPr>
        <p:blipFill>
          <a:blip r:embed="rId2" cstate="print"/>
          <a:srcRect/>
          <a:stretch>
            <a:fillRect/>
          </a:stretch>
        </p:blipFill>
        <p:spPr bwMode="auto">
          <a:xfrm>
            <a:off x="8153400" y="4724399"/>
            <a:ext cx="762000" cy="730527"/>
          </a:xfrm>
          <a:prstGeom prst="rect">
            <a:avLst/>
          </a:prstGeom>
          <a:noFill/>
        </p:spPr>
      </p:pic>
      <p:pic>
        <p:nvPicPr>
          <p:cNvPr id="7" name="Picture 2" descr="http://cdn1.iofferphoto.com/img/item/194/883/668/mWds.jpg"/>
          <p:cNvPicPr>
            <a:picLocks noChangeAspect="1" noChangeArrowheads="1"/>
          </p:cNvPicPr>
          <p:nvPr/>
        </p:nvPicPr>
        <p:blipFill>
          <a:blip r:embed="rId3" cstate="print"/>
          <a:srcRect/>
          <a:stretch>
            <a:fillRect/>
          </a:stretch>
        </p:blipFill>
        <p:spPr bwMode="auto">
          <a:xfrm>
            <a:off x="7467600" y="5340295"/>
            <a:ext cx="838200" cy="80357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99267"/>
            <a:ext cx="9144000" cy="5601533"/>
          </a:xfrm>
          <a:prstGeom prst="rect">
            <a:avLst/>
          </a:prstGeom>
          <a:noFill/>
        </p:spPr>
        <p:txBody>
          <a:bodyPr wrap="square" rtlCol="0">
            <a:spAutoFit/>
          </a:bodyPr>
          <a:lstStyle/>
          <a:p>
            <a:pPr algn="just"/>
            <a:r>
              <a:rPr lang="en-US" sz="2600" b="1" dirty="0" smtClean="0"/>
              <a:t> </a:t>
            </a:r>
            <a:r>
              <a:rPr lang="zh-CN" altLang="en-US" sz="2600" b="1" dirty="0" smtClean="0"/>
              <a:t>林后</a:t>
            </a:r>
            <a:r>
              <a:rPr lang="en-US" altLang="zh-CN" sz="2600" b="1" dirty="0" smtClean="0"/>
              <a:t>8:1-8 “</a:t>
            </a:r>
            <a:r>
              <a:rPr lang="zh-CN" altLang="en-US" sz="2600" b="1" dirty="0" smtClean="0"/>
              <a:t>弟兄们</a:t>
            </a:r>
            <a:r>
              <a:rPr lang="en-US" altLang="zh-CN" sz="2600" b="1" dirty="0" smtClean="0"/>
              <a:t>,</a:t>
            </a:r>
            <a:r>
              <a:rPr lang="zh-CN" altLang="en-US" sz="2600" b="1" dirty="0" smtClean="0"/>
              <a:t>我把神赐给马其顿众教会的恩告诉你们</a:t>
            </a:r>
            <a:r>
              <a:rPr lang="en-US" altLang="zh-CN" sz="2600" b="1" dirty="0" smtClean="0"/>
              <a:t>,</a:t>
            </a:r>
            <a:r>
              <a:rPr lang="zh-CN" altLang="en-US" sz="2600" b="1" dirty="0" smtClean="0"/>
              <a:t>就是他们在患难中受大试炼的时候</a:t>
            </a:r>
            <a:r>
              <a:rPr lang="en-US" altLang="zh-CN" sz="2600" b="1" dirty="0" smtClean="0"/>
              <a:t>,</a:t>
            </a:r>
            <a:r>
              <a:rPr lang="zh-CN" altLang="en-US" sz="2600" b="1" dirty="0" smtClean="0"/>
              <a:t>仍有满足的快乐</a:t>
            </a:r>
            <a:r>
              <a:rPr lang="en-US" altLang="zh-CN" sz="2600" b="1" dirty="0" smtClean="0"/>
              <a:t>; </a:t>
            </a:r>
            <a:r>
              <a:rPr lang="zh-CN" altLang="en-US" sz="2600" b="1" dirty="0" smtClean="0"/>
              <a:t>在极穷之间</a:t>
            </a:r>
            <a:r>
              <a:rPr lang="en-US" altLang="zh-CN" sz="2600" b="1" dirty="0" smtClean="0"/>
              <a:t>,</a:t>
            </a:r>
            <a:r>
              <a:rPr lang="zh-CN" altLang="en-US" sz="2600" b="1" dirty="0" smtClean="0"/>
              <a:t>还格外显出他们乐捐的厚恩</a:t>
            </a:r>
            <a:r>
              <a:rPr lang="en-US" altLang="zh-CN" sz="2600" b="1" dirty="0" smtClean="0"/>
              <a:t>. </a:t>
            </a:r>
            <a:r>
              <a:rPr lang="zh-CN" altLang="en-US" sz="2600" b="1" dirty="0" smtClean="0"/>
              <a:t>我可以证明</a:t>
            </a:r>
            <a:r>
              <a:rPr lang="en-US" altLang="zh-CN" sz="2600" b="1" dirty="0" smtClean="0"/>
              <a:t>:</a:t>
            </a:r>
            <a:r>
              <a:rPr lang="zh-CN" altLang="en-US" sz="2600" b="1" dirty="0" smtClean="0"/>
              <a:t>他们是按着力量</a:t>
            </a:r>
            <a:r>
              <a:rPr lang="en-US" altLang="zh-CN" sz="2600" b="1" dirty="0" smtClean="0"/>
              <a:t>,</a:t>
            </a:r>
            <a:r>
              <a:rPr lang="zh-CN" altLang="en-US" sz="2600" b="1" dirty="0" smtClean="0"/>
              <a:t>而且也过了力量</a:t>
            </a:r>
            <a:r>
              <a:rPr lang="en-US" altLang="zh-CN" sz="2600" b="1" dirty="0" smtClean="0"/>
              <a:t>,</a:t>
            </a:r>
            <a:r>
              <a:rPr lang="zh-CN" altLang="en-US" sz="2600" b="1" dirty="0" smtClean="0"/>
              <a:t>自己甘心乐意的捐助</a:t>
            </a:r>
            <a:r>
              <a:rPr lang="en-US" altLang="zh-CN" sz="2600" b="1" dirty="0" smtClean="0"/>
              <a:t>,</a:t>
            </a:r>
            <a:r>
              <a:rPr lang="zh-CN" altLang="en-US" sz="2600" b="1" dirty="0" smtClean="0"/>
              <a:t>再三的求我们</a:t>
            </a:r>
            <a:r>
              <a:rPr lang="en-US" altLang="zh-CN" sz="2600" b="1" dirty="0" smtClean="0"/>
              <a:t>,</a:t>
            </a:r>
            <a:r>
              <a:rPr lang="zh-CN" altLang="en-US" sz="2600" b="1" dirty="0" smtClean="0"/>
              <a:t>准他们在这供给圣徒的恩情上有分。并且他们所作的</a:t>
            </a:r>
            <a:r>
              <a:rPr lang="en-US" altLang="zh-CN" sz="2600" b="1" dirty="0" smtClean="0"/>
              <a:t>,</a:t>
            </a:r>
            <a:r>
              <a:rPr lang="zh-CN" altLang="en-US" sz="2600" b="1" dirty="0" smtClean="0"/>
              <a:t>不但照我们所想望的</a:t>
            </a:r>
            <a:r>
              <a:rPr lang="en-US" altLang="zh-CN" sz="2600" b="1" dirty="0" smtClean="0"/>
              <a:t>,</a:t>
            </a:r>
            <a:r>
              <a:rPr lang="zh-CN" altLang="en-US" sz="2600" b="1" dirty="0" smtClean="0"/>
              <a:t>更照神的旨意</a:t>
            </a:r>
            <a:r>
              <a:rPr lang="en-US" altLang="zh-CN" sz="2600" b="1" dirty="0" smtClean="0"/>
              <a:t>,</a:t>
            </a:r>
            <a:r>
              <a:rPr lang="zh-CN" altLang="en-US" sz="2600" b="1" dirty="0" smtClean="0">
                <a:solidFill>
                  <a:srgbClr val="FF0000"/>
                </a:solidFill>
              </a:rPr>
              <a:t>先把自己献给主</a:t>
            </a:r>
            <a:r>
              <a:rPr lang="en-US" altLang="zh-CN" sz="2600" b="1" dirty="0" smtClean="0">
                <a:solidFill>
                  <a:srgbClr val="FF0000"/>
                </a:solidFill>
              </a:rPr>
              <a:t>,</a:t>
            </a:r>
            <a:r>
              <a:rPr lang="zh-CN" altLang="en-US" sz="2600" b="1" dirty="0" smtClean="0">
                <a:solidFill>
                  <a:srgbClr val="FF0000"/>
                </a:solidFill>
              </a:rPr>
              <a:t>又归附了我们</a:t>
            </a:r>
            <a:r>
              <a:rPr lang="zh-CN" altLang="en-US" sz="2600" b="1" dirty="0" smtClean="0"/>
              <a:t>。因此我劝提多</a:t>
            </a:r>
            <a:r>
              <a:rPr lang="en-US" altLang="zh-CN" sz="2600" b="1" dirty="0" smtClean="0"/>
              <a:t>,</a:t>
            </a:r>
            <a:r>
              <a:rPr lang="zh-CN" altLang="en-US" sz="2600" b="1" dirty="0" smtClean="0"/>
              <a:t>既然在你们中间开办这慈惠的事</a:t>
            </a:r>
            <a:r>
              <a:rPr lang="en-US" altLang="zh-CN" sz="2600" b="1" dirty="0" smtClean="0"/>
              <a:t>,</a:t>
            </a:r>
            <a:r>
              <a:rPr lang="zh-CN" altLang="en-US" sz="2600" b="1" dirty="0" smtClean="0"/>
              <a:t>就当办成了。你们既然在信心、口才、知识、热心和待我们的爱心上</a:t>
            </a:r>
            <a:r>
              <a:rPr lang="en-US" altLang="zh-CN" sz="2600" b="1" dirty="0" smtClean="0"/>
              <a:t>,</a:t>
            </a:r>
            <a:r>
              <a:rPr lang="zh-CN" altLang="en-US" sz="2600" b="1" dirty="0" smtClean="0"/>
              <a:t>都格外显出满足来，就当在这慈惠的事上也格外显出满足来</a:t>
            </a:r>
            <a:r>
              <a:rPr lang="en-US" altLang="zh-CN" sz="2600" b="1" dirty="0" smtClean="0"/>
              <a:t>. </a:t>
            </a:r>
            <a:r>
              <a:rPr lang="zh-CN" altLang="en-US" sz="2600" b="1" dirty="0" smtClean="0">
                <a:solidFill>
                  <a:srgbClr val="FF0000"/>
                </a:solidFill>
              </a:rPr>
              <a:t>我说这话</a:t>
            </a:r>
            <a:r>
              <a:rPr lang="en-US" altLang="zh-CN" sz="2600" b="1" dirty="0" smtClean="0">
                <a:solidFill>
                  <a:srgbClr val="FF0000"/>
                </a:solidFill>
              </a:rPr>
              <a:t>,</a:t>
            </a:r>
            <a:r>
              <a:rPr lang="zh-CN" altLang="en-US" sz="2600" b="1" dirty="0" smtClean="0">
                <a:solidFill>
                  <a:srgbClr val="FF0000"/>
                </a:solidFill>
              </a:rPr>
              <a:t>不是吩咐你们</a:t>
            </a:r>
            <a:r>
              <a:rPr lang="en-US" altLang="zh-CN" sz="2600" b="1" dirty="0" smtClean="0">
                <a:solidFill>
                  <a:srgbClr val="FF0000"/>
                </a:solidFill>
              </a:rPr>
              <a:t>,</a:t>
            </a:r>
            <a:r>
              <a:rPr lang="zh-CN" altLang="en-US" sz="2600" b="1" dirty="0" smtClean="0">
                <a:solidFill>
                  <a:srgbClr val="FF0000"/>
                </a:solidFill>
              </a:rPr>
              <a:t>乃是藉着别人的热心试验你们爱心的实在。</a:t>
            </a:r>
            <a:r>
              <a:rPr lang="en-US" altLang="zh-CN" sz="2600" b="1" dirty="0" smtClean="0"/>
              <a:t>”</a:t>
            </a:r>
            <a:endParaRPr lang="en-US" sz="2600" b="1" dirty="0" smtClean="0"/>
          </a:p>
          <a:p>
            <a:pPr algn="just"/>
            <a:r>
              <a:rPr lang="en-US" sz="1400" dirty="0" smtClean="0">
                <a:latin typeface="Agency FB" pitchFamily="34" charset="0"/>
              </a:rPr>
              <a:t>2 Cor. 8:1-8  </a:t>
            </a:r>
            <a:r>
              <a:rPr lang="en-US" sz="1400" baseline="30000" dirty="0" smtClean="0">
                <a:latin typeface="Agency FB" pitchFamily="34" charset="0"/>
              </a:rPr>
              <a:t>”</a:t>
            </a:r>
            <a:r>
              <a:rPr lang="en-US" sz="1400" dirty="0" smtClean="0">
                <a:latin typeface="Agency FB" pitchFamily="34" charset="0"/>
              </a:rPr>
              <a:t>And now, brothers and sisters, we want you to know about the grace that God has given the Macedonian churches. In the midst of a very severe trial, their overflowing joy and their extreme poverty welled up in rich generosity. For I testify that they gave as much as they were able, and even beyond their ability. Entirely on their own,  they urgently pleaded with us for the privilege of sharing in this service to the Lord’s people. And they exceeded our expectations: </a:t>
            </a:r>
            <a:r>
              <a:rPr lang="en-US" sz="1400" b="1" dirty="0" smtClean="0">
                <a:solidFill>
                  <a:srgbClr val="C00000"/>
                </a:solidFill>
                <a:latin typeface="Agency FB" pitchFamily="34" charset="0"/>
              </a:rPr>
              <a:t>They gave themselves first of all to the Lord, and then by the will of God also to us. </a:t>
            </a:r>
            <a:r>
              <a:rPr lang="en-US" sz="1400" dirty="0" smtClean="0">
                <a:solidFill>
                  <a:srgbClr val="C00000"/>
                </a:solidFill>
                <a:latin typeface="Agency FB" pitchFamily="34" charset="0"/>
              </a:rPr>
              <a:t> </a:t>
            </a:r>
            <a:r>
              <a:rPr lang="en-US" sz="1400" dirty="0" smtClean="0">
                <a:latin typeface="Agency FB" pitchFamily="34" charset="0"/>
              </a:rPr>
              <a:t>So we urged Titus, just as he had earlier made a beginning, to bring also to completion this act of grace on your part.  But since you excel in everything—in faith, in speech, in knowledge, in complete earnestness and in the love we have kindled in you—see that you also excel in this grace of giving</a:t>
            </a:r>
            <a:r>
              <a:rPr lang="en-US" sz="1400" dirty="0" smtClean="0">
                <a:solidFill>
                  <a:srgbClr val="C00000"/>
                </a:solidFill>
                <a:latin typeface="Agency FB" pitchFamily="34" charset="0"/>
              </a:rPr>
              <a:t>.  </a:t>
            </a:r>
            <a:r>
              <a:rPr lang="en-US" sz="1400" b="1" dirty="0" smtClean="0">
                <a:solidFill>
                  <a:srgbClr val="C00000"/>
                </a:solidFill>
                <a:latin typeface="Agency FB" pitchFamily="34" charset="0"/>
              </a:rPr>
              <a:t>I am not commanding you, but I want to test the sincerity of your love by comparing it with the earnestness of others. “ </a:t>
            </a:r>
          </a:p>
        </p:txBody>
      </p:sp>
      <p:sp>
        <p:nvSpPr>
          <p:cNvPr id="6" name="Title 1"/>
          <p:cNvSpPr txBox="1">
            <a:spLocks/>
          </p:cNvSpPr>
          <p:nvPr/>
        </p:nvSpPr>
        <p:spPr>
          <a:xfrm>
            <a:off x="0" y="0"/>
            <a:ext cx="9144000" cy="8382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kumimoji="0" lang="zh-CN" altLang="en-US" sz="4800" b="1"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马其顿人的榜样</a:t>
            </a:r>
            <a:endParaRPr kumimoji="0" lang="en-US" sz="4800" b="1"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MACCEDONIAN EXAMPLE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THE ATTITUDE OF GIVING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TextBox 3"/>
          <p:cNvSpPr txBox="1"/>
          <p:nvPr/>
        </p:nvSpPr>
        <p:spPr>
          <a:xfrm>
            <a:off x="76200" y="1114485"/>
            <a:ext cx="8991600" cy="4524315"/>
          </a:xfrm>
          <a:prstGeom prst="rect">
            <a:avLst/>
          </a:prstGeom>
          <a:noFill/>
        </p:spPr>
        <p:txBody>
          <a:bodyPr wrap="square" rtlCol="0">
            <a:spAutoFit/>
          </a:bodyPr>
          <a:lstStyle/>
          <a:p>
            <a:r>
              <a:rPr lang="zh-CN" altLang="en-US" sz="3600" b="1" dirty="0" smtClean="0">
                <a:effectLst>
                  <a:outerShdw blurRad="38100" dist="38100" dir="2700000" algn="tl">
                    <a:srgbClr val="000000">
                      <a:alpha val="43137"/>
                    </a:srgbClr>
                  </a:outerShdw>
                </a:effectLst>
              </a:rPr>
              <a:t>林后</a:t>
            </a:r>
            <a:r>
              <a:rPr lang="en-US" altLang="zh-CN" sz="3600" b="1" dirty="0" smtClean="0">
                <a:effectLst>
                  <a:outerShdw blurRad="38100" dist="38100" dir="2700000" algn="tl">
                    <a:srgbClr val="000000">
                      <a:alpha val="43137"/>
                    </a:srgbClr>
                  </a:outerShdw>
                </a:effectLst>
              </a:rPr>
              <a:t>9:6-8 </a:t>
            </a:r>
            <a:r>
              <a:rPr lang="zh-CN" altLang="en-US" sz="3600" b="1" dirty="0" smtClean="0">
                <a:effectLst>
                  <a:outerShdw blurRad="38100" dist="38100" dir="2700000" algn="tl">
                    <a:srgbClr val="000000">
                      <a:alpha val="43137"/>
                    </a:srgbClr>
                  </a:outerShdw>
                </a:effectLst>
              </a:rPr>
              <a:t> </a:t>
            </a:r>
            <a:r>
              <a:rPr lang="en-US" altLang="zh-CN" sz="3600" b="1" dirty="0" smtClean="0">
                <a:effectLst>
                  <a:outerShdw blurRad="38100" dist="38100" dir="2700000" algn="tl">
                    <a:srgbClr val="000000">
                      <a:alpha val="43137"/>
                    </a:srgbClr>
                  </a:outerShdw>
                </a:effectLst>
              </a:rPr>
              <a:t>“</a:t>
            </a:r>
            <a:r>
              <a:rPr lang="zh-CN" altLang="en-US" sz="3600" b="1" dirty="0" smtClean="0">
                <a:effectLst>
                  <a:outerShdw blurRad="38100" dist="38100" dir="2700000" algn="tl">
                    <a:srgbClr val="000000">
                      <a:alpha val="43137"/>
                    </a:srgbClr>
                  </a:outerShdw>
                </a:effectLst>
              </a:rPr>
              <a:t>少种的少收，多种的多收</a:t>
            </a:r>
            <a:r>
              <a:rPr lang="en-US" altLang="zh-CN" sz="3600" b="1" dirty="0" smtClean="0">
                <a:effectLst>
                  <a:outerShdw blurRad="38100" dist="38100" dir="2700000" algn="tl">
                    <a:srgbClr val="000000">
                      <a:alpha val="43137"/>
                    </a:srgbClr>
                  </a:outerShdw>
                </a:effectLst>
              </a:rPr>
              <a:t>, </a:t>
            </a:r>
            <a:r>
              <a:rPr lang="zh-CN" altLang="en-US" sz="3600" b="1" dirty="0" smtClean="0">
                <a:effectLst>
                  <a:outerShdw blurRad="38100" dist="38100" dir="2700000" algn="tl">
                    <a:srgbClr val="000000">
                      <a:alpha val="43137"/>
                    </a:srgbClr>
                  </a:outerShdw>
                </a:effectLst>
              </a:rPr>
              <a:t>这话是真的。</a:t>
            </a:r>
            <a:r>
              <a:rPr lang="zh-CN" altLang="en-US" sz="3600" b="1" dirty="0" smtClean="0">
                <a:solidFill>
                  <a:srgbClr val="C00000"/>
                </a:solidFill>
                <a:effectLst>
                  <a:outerShdw blurRad="38100" dist="38100" dir="2700000" algn="tl">
                    <a:srgbClr val="000000">
                      <a:alpha val="43137"/>
                    </a:srgbClr>
                  </a:outerShdw>
                </a:effectLst>
              </a:rPr>
              <a:t>各人要随本心所酌定的</a:t>
            </a:r>
            <a:r>
              <a:rPr lang="en-US" altLang="zh-CN" sz="3600" b="1" dirty="0" smtClean="0">
                <a:solidFill>
                  <a:srgbClr val="C00000"/>
                </a:solidFill>
                <a:effectLst>
                  <a:outerShdw blurRad="38100" dist="38100" dir="2700000" algn="tl">
                    <a:srgbClr val="000000">
                      <a:alpha val="43137"/>
                    </a:srgbClr>
                  </a:outerShdw>
                </a:effectLst>
              </a:rPr>
              <a:t>, </a:t>
            </a:r>
            <a:r>
              <a:rPr lang="zh-CN" altLang="en-US" sz="3600" b="1" dirty="0" smtClean="0">
                <a:solidFill>
                  <a:srgbClr val="C00000"/>
                </a:solidFill>
                <a:effectLst>
                  <a:outerShdw blurRad="38100" dist="38100" dir="2700000" algn="tl">
                    <a:srgbClr val="000000">
                      <a:alpha val="43137"/>
                    </a:srgbClr>
                  </a:outerShdw>
                </a:effectLst>
              </a:rPr>
              <a:t>不要作难，不要勉强</a:t>
            </a:r>
            <a:r>
              <a:rPr lang="en-US" altLang="zh-CN" sz="3600" b="1" dirty="0" smtClean="0">
                <a:solidFill>
                  <a:srgbClr val="C00000"/>
                </a:solidFill>
                <a:effectLst>
                  <a:outerShdw blurRad="38100" dist="38100" dir="2700000" algn="tl">
                    <a:srgbClr val="000000">
                      <a:alpha val="43137"/>
                    </a:srgbClr>
                  </a:outerShdw>
                </a:effectLst>
              </a:rPr>
              <a:t>,</a:t>
            </a:r>
            <a:r>
              <a:rPr lang="zh-CN" altLang="en-US" sz="3600" b="1" dirty="0" smtClean="0">
                <a:solidFill>
                  <a:srgbClr val="C00000"/>
                </a:solidFill>
                <a:effectLst>
                  <a:outerShdw blurRad="38100" dist="38100" dir="2700000" algn="tl">
                    <a:srgbClr val="000000">
                      <a:alpha val="43137"/>
                    </a:srgbClr>
                  </a:outerShdw>
                </a:effectLst>
              </a:rPr>
              <a:t>因为捐得乐意的人</a:t>
            </a:r>
            <a:r>
              <a:rPr lang="en-US" altLang="zh-CN" sz="3600" b="1" dirty="0" smtClean="0">
                <a:solidFill>
                  <a:srgbClr val="C00000"/>
                </a:solidFill>
                <a:effectLst>
                  <a:outerShdw blurRad="38100" dist="38100" dir="2700000" algn="tl">
                    <a:srgbClr val="000000">
                      <a:alpha val="43137"/>
                    </a:srgbClr>
                  </a:outerShdw>
                </a:effectLst>
              </a:rPr>
              <a:t>,</a:t>
            </a:r>
            <a:r>
              <a:rPr lang="zh-CN" altLang="en-US" sz="3600" b="1" dirty="0" smtClean="0">
                <a:solidFill>
                  <a:srgbClr val="C00000"/>
                </a:solidFill>
                <a:effectLst>
                  <a:outerShdw blurRad="38100" dist="38100" dir="2700000" algn="tl">
                    <a:srgbClr val="000000">
                      <a:alpha val="43137"/>
                    </a:srgbClr>
                  </a:outerShdw>
                </a:effectLst>
              </a:rPr>
              <a:t>是神所喜爱的。</a:t>
            </a:r>
            <a:r>
              <a:rPr lang="zh-CN" altLang="en-US" sz="3600" b="1" dirty="0" smtClean="0">
                <a:effectLst>
                  <a:outerShdw blurRad="38100" dist="38100" dir="2700000" algn="tl">
                    <a:srgbClr val="000000">
                      <a:alpha val="43137"/>
                    </a:srgbClr>
                  </a:outerShdw>
                </a:effectLst>
              </a:rPr>
              <a:t>神能将各样的恩惠多多地加给你们，使你们凡事常常充足，能行各样的善事。</a:t>
            </a:r>
            <a:r>
              <a:rPr lang="en-US" altLang="zh-CN" sz="3600" b="1" dirty="0" smtClean="0">
                <a:effectLst>
                  <a:outerShdw blurRad="38100" dist="38100" dir="2700000" algn="tl">
                    <a:srgbClr val="000000">
                      <a:alpha val="43137"/>
                    </a:srgbClr>
                  </a:outerShdw>
                </a:effectLst>
              </a:rPr>
              <a:t>”</a:t>
            </a:r>
            <a:r>
              <a:rPr lang="en-US" sz="3600" b="1" dirty="0" smtClean="0">
                <a:effectLst>
                  <a:outerShdw blurRad="38100" dist="38100" dir="2700000" algn="tl">
                    <a:srgbClr val="000000">
                      <a:alpha val="43137"/>
                    </a:srgbClr>
                  </a:outerShdw>
                </a:effectLst>
              </a:rPr>
              <a:t>  </a:t>
            </a:r>
          </a:p>
          <a:p>
            <a:pPr algn="just"/>
            <a:endParaRPr lang="en-US" dirty="0" smtClean="0"/>
          </a:p>
          <a:p>
            <a:pPr algn="just"/>
            <a:r>
              <a:rPr lang="en-US" dirty="0" smtClean="0"/>
              <a:t>2 Cor. 9:6-8b </a:t>
            </a:r>
            <a:r>
              <a:rPr lang="en-US" baseline="30000" dirty="0" smtClean="0"/>
              <a:t>“</a:t>
            </a:r>
            <a:r>
              <a:rPr lang="en-US" dirty="0" smtClean="0"/>
              <a:t>Remember this: Whoever sows sparingly will also reap sparingly, and whoever sows generously will also reap generously.  </a:t>
            </a:r>
            <a:r>
              <a:rPr lang="en-US" b="1" dirty="0" smtClean="0">
                <a:solidFill>
                  <a:srgbClr val="C00000"/>
                </a:solidFill>
              </a:rPr>
              <a:t>Each of you should give what you have decided in your heart to give, not reluctantly or under compulsion, for God loves a cheerful giver</a:t>
            </a:r>
            <a:r>
              <a:rPr lang="en-US" dirty="0" smtClean="0">
                <a:solidFill>
                  <a:srgbClr val="C00000"/>
                </a:solidFill>
              </a:rPr>
              <a:t>. </a:t>
            </a:r>
            <a:r>
              <a:rPr lang="en-US" dirty="0" smtClean="0"/>
              <a:t>And God is able to bless you abundantly, so that in all things at all times, having all that you need, you will abound in every good work. “</a:t>
            </a:r>
          </a:p>
        </p:txBody>
      </p:sp>
      <p:sp>
        <p:nvSpPr>
          <p:cNvPr id="6" name="Title 1"/>
          <p:cNvSpPr txBox="1">
            <a:spLocks/>
          </p:cNvSpPr>
          <p:nvPr/>
        </p:nvSpPr>
        <p:spPr>
          <a:xfrm>
            <a:off x="0" y="0"/>
            <a:ext cx="9144000" cy="9906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4800" b="1"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奉献的态度</a:t>
            </a:r>
            <a:endParaRPr kumimoji="0" lang="en-US" sz="4800" b="1"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INCREASES THANKSGIVING TO GOD</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TextBox 3"/>
          <p:cNvSpPr txBox="1"/>
          <p:nvPr/>
        </p:nvSpPr>
        <p:spPr>
          <a:xfrm>
            <a:off x="0" y="838200"/>
            <a:ext cx="8991600" cy="5601533"/>
          </a:xfrm>
          <a:prstGeom prst="rect">
            <a:avLst/>
          </a:prstGeom>
          <a:noFill/>
        </p:spPr>
        <p:txBody>
          <a:bodyPr wrap="square" rtlCol="0">
            <a:spAutoFit/>
          </a:bodyPr>
          <a:lstStyle/>
          <a:p>
            <a:pPr algn="just"/>
            <a:r>
              <a:rPr lang="zh-CN" altLang="en-US" sz="3200" b="1" dirty="0" smtClean="0">
                <a:effectLst>
                  <a:outerShdw blurRad="38100" dist="38100" dir="2700000" algn="tl">
                    <a:srgbClr val="000000">
                      <a:alpha val="43137"/>
                    </a:srgbClr>
                  </a:outerShdw>
                </a:effectLst>
              </a:rPr>
              <a:t>林后</a:t>
            </a:r>
            <a:r>
              <a:rPr lang="en-US" altLang="zh-CN" sz="3200" b="1" dirty="0" smtClean="0">
                <a:effectLst>
                  <a:outerShdw blurRad="38100" dist="38100" dir="2700000" algn="tl">
                    <a:srgbClr val="000000">
                      <a:alpha val="43137"/>
                    </a:srgbClr>
                  </a:outerShdw>
                </a:effectLst>
              </a:rPr>
              <a:t>9:6-11-15 </a:t>
            </a:r>
            <a:r>
              <a:rPr lang="zh-CN" altLang="en-US" sz="3200" b="1" dirty="0" smtClean="0">
                <a:effectLst>
                  <a:outerShdw blurRad="38100" dist="38100" dir="2700000" algn="tl">
                    <a:srgbClr val="000000">
                      <a:alpha val="43137"/>
                    </a:srgbClr>
                  </a:outerShdw>
                </a:effectLst>
              </a:rPr>
              <a:t> </a:t>
            </a:r>
            <a:r>
              <a:rPr lang="en-US" altLang="zh-CN" sz="3200" b="1" dirty="0" smtClean="0">
                <a:effectLst>
                  <a:outerShdw blurRad="38100" dist="38100" dir="2700000" algn="tl">
                    <a:srgbClr val="000000">
                      <a:alpha val="43137"/>
                    </a:srgbClr>
                  </a:outerShdw>
                </a:effectLst>
              </a:rPr>
              <a:t>“</a:t>
            </a:r>
            <a:r>
              <a:rPr lang="zh-CN" altLang="en-US" sz="3200" b="1" dirty="0" smtClean="0">
                <a:effectLst>
                  <a:outerShdw blurRad="38100" dist="38100" dir="2700000" algn="tl">
                    <a:srgbClr val="000000">
                      <a:alpha val="43137"/>
                    </a:srgbClr>
                  </a:outerShdw>
                </a:effectLst>
              </a:rPr>
              <a:t>叫你们凡事富足</a:t>
            </a:r>
            <a:r>
              <a:rPr lang="en-US" altLang="zh-CN" sz="3200" b="1" dirty="0" smtClean="0">
                <a:effectLst>
                  <a:outerShdw blurRad="38100" dist="38100" dir="2700000" algn="tl">
                    <a:srgbClr val="000000">
                      <a:alpha val="43137"/>
                    </a:srgbClr>
                  </a:outerShdw>
                </a:effectLst>
              </a:rPr>
              <a:t>,</a:t>
            </a:r>
            <a:r>
              <a:rPr lang="zh-CN" altLang="en-US" sz="3200" b="1" dirty="0" smtClean="0">
                <a:effectLst>
                  <a:outerShdw blurRad="38100" dist="38100" dir="2700000" algn="tl">
                    <a:srgbClr val="000000">
                      <a:alpha val="43137"/>
                    </a:srgbClr>
                  </a:outerShdw>
                </a:effectLst>
              </a:rPr>
              <a:t>可以</a:t>
            </a:r>
            <a:r>
              <a:rPr lang="zh-CN" altLang="en-US" sz="3200" b="1" dirty="0" smtClean="0">
                <a:solidFill>
                  <a:srgbClr val="FF0000"/>
                </a:solidFill>
                <a:effectLst>
                  <a:outerShdw blurRad="38100" dist="38100" dir="2700000" algn="tl">
                    <a:srgbClr val="000000">
                      <a:alpha val="43137"/>
                    </a:srgbClr>
                  </a:outerShdw>
                </a:effectLst>
              </a:rPr>
              <a:t>多多施舍</a:t>
            </a:r>
            <a:r>
              <a:rPr lang="en-US" altLang="zh-CN" sz="3200" b="1" dirty="0" smtClean="0">
                <a:solidFill>
                  <a:srgbClr val="FF0000"/>
                </a:solidFill>
                <a:effectLst>
                  <a:outerShdw blurRad="38100" dist="38100" dir="2700000" algn="tl">
                    <a:srgbClr val="000000">
                      <a:alpha val="43137"/>
                    </a:srgbClr>
                  </a:outerShdw>
                </a:effectLst>
              </a:rPr>
              <a:t>,</a:t>
            </a:r>
            <a:r>
              <a:rPr lang="zh-CN" altLang="en-US" sz="3200" b="1" dirty="0" smtClean="0">
                <a:solidFill>
                  <a:srgbClr val="FF0000"/>
                </a:solidFill>
                <a:effectLst>
                  <a:outerShdw blurRad="38100" dist="38100" dir="2700000" algn="tl">
                    <a:srgbClr val="000000">
                      <a:alpha val="43137"/>
                    </a:srgbClr>
                  </a:outerShdw>
                </a:effectLst>
              </a:rPr>
              <a:t>就藉著我们使感谢归于神</a:t>
            </a:r>
            <a:r>
              <a:rPr lang="en-US" altLang="zh-CN" sz="3200" b="1" dirty="0" smtClean="0">
                <a:solidFill>
                  <a:srgbClr val="FF0000"/>
                </a:solidFill>
                <a:effectLst>
                  <a:outerShdw blurRad="38100" dist="38100" dir="2700000" algn="tl">
                    <a:srgbClr val="000000">
                      <a:alpha val="43137"/>
                    </a:srgbClr>
                  </a:outerShdw>
                </a:effectLst>
              </a:rPr>
              <a:t>.</a:t>
            </a:r>
            <a:r>
              <a:rPr lang="en-US" altLang="zh-CN" sz="3200" b="1" dirty="0" smtClean="0">
                <a:effectLst>
                  <a:outerShdw blurRad="38100" dist="38100" dir="2700000" algn="tl">
                    <a:srgbClr val="000000">
                      <a:alpha val="43137"/>
                    </a:srgbClr>
                  </a:outerShdw>
                </a:effectLst>
              </a:rPr>
              <a:t> </a:t>
            </a:r>
            <a:r>
              <a:rPr lang="zh-CN" altLang="en-US" sz="3200" b="1" dirty="0" smtClean="0">
                <a:effectLst>
                  <a:outerShdw blurRad="38100" dist="38100" dir="2700000" algn="tl">
                    <a:srgbClr val="000000">
                      <a:alpha val="43137"/>
                    </a:srgbClr>
                  </a:outerShdw>
                </a:effectLst>
              </a:rPr>
              <a:t>因为办这供给的事</a:t>
            </a:r>
            <a:r>
              <a:rPr lang="en-US" altLang="zh-CN" sz="3200" b="1" dirty="0" smtClean="0">
                <a:effectLst>
                  <a:outerShdw blurRad="38100" dist="38100" dir="2700000" algn="tl">
                    <a:srgbClr val="000000">
                      <a:alpha val="43137"/>
                    </a:srgbClr>
                  </a:outerShdw>
                </a:effectLst>
              </a:rPr>
              <a:t>,</a:t>
            </a:r>
            <a:r>
              <a:rPr lang="zh-CN" altLang="en-US" sz="3200" b="1" dirty="0" smtClean="0">
                <a:effectLst>
                  <a:outerShdw blurRad="38100" dist="38100" dir="2700000" algn="tl">
                    <a:srgbClr val="000000">
                      <a:alpha val="43137"/>
                    </a:srgbClr>
                  </a:outerShdw>
                </a:effectLst>
              </a:rPr>
              <a:t>不但补圣徒的缺乏</a:t>
            </a:r>
            <a:r>
              <a:rPr lang="en-US" altLang="zh-CN" sz="3200" b="1" dirty="0" smtClean="0">
                <a:effectLst>
                  <a:outerShdw blurRad="38100" dist="38100" dir="2700000" algn="tl">
                    <a:srgbClr val="000000">
                      <a:alpha val="43137"/>
                    </a:srgbClr>
                  </a:outerShdw>
                </a:effectLst>
              </a:rPr>
              <a:t>,</a:t>
            </a:r>
            <a:r>
              <a:rPr lang="zh-CN" altLang="en-US" sz="3200" b="1" dirty="0" smtClean="0">
                <a:effectLst>
                  <a:outerShdw blurRad="38100" dist="38100" dir="2700000" algn="tl">
                    <a:srgbClr val="000000">
                      <a:alpha val="43137"/>
                    </a:srgbClr>
                  </a:outerShdw>
                </a:effectLst>
              </a:rPr>
              <a:t>而且叫许多人</a:t>
            </a:r>
            <a:r>
              <a:rPr lang="zh-CN" altLang="en-US" sz="3200" b="1" dirty="0" smtClean="0">
                <a:solidFill>
                  <a:srgbClr val="FF0000"/>
                </a:solidFill>
                <a:effectLst>
                  <a:outerShdw blurRad="38100" dist="38100" dir="2700000" algn="tl">
                    <a:srgbClr val="000000">
                      <a:alpha val="43137"/>
                    </a:srgbClr>
                  </a:outerShdw>
                </a:effectLst>
              </a:rPr>
              <a:t>越发感谢神</a:t>
            </a:r>
            <a:r>
              <a:rPr lang="en-US" altLang="zh-CN" sz="3200" b="1" dirty="0" smtClean="0">
                <a:effectLst>
                  <a:outerShdw blurRad="38100" dist="38100" dir="2700000" algn="tl">
                    <a:srgbClr val="000000">
                      <a:alpha val="43137"/>
                    </a:srgbClr>
                  </a:outerShdw>
                </a:effectLst>
              </a:rPr>
              <a:t>. </a:t>
            </a:r>
            <a:r>
              <a:rPr lang="zh-CN" altLang="en-US" sz="3200" b="1" dirty="0" smtClean="0">
                <a:effectLst>
                  <a:outerShdw blurRad="38100" dist="38100" dir="2700000" algn="tl">
                    <a:srgbClr val="000000">
                      <a:alpha val="43137"/>
                    </a:srgbClr>
                  </a:outerShdw>
                </a:effectLst>
              </a:rPr>
              <a:t>他们从这供给的事上得了凭据</a:t>
            </a:r>
            <a:r>
              <a:rPr lang="en-US" altLang="zh-CN" sz="3200" b="1" dirty="0" smtClean="0">
                <a:effectLst>
                  <a:outerShdw blurRad="38100" dist="38100" dir="2700000" algn="tl">
                    <a:srgbClr val="000000">
                      <a:alpha val="43137"/>
                    </a:srgbClr>
                  </a:outerShdw>
                </a:effectLst>
              </a:rPr>
              <a:t>,</a:t>
            </a:r>
            <a:r>
              <a:rPr lang="zh-CN" altLang="en-US" sz="3200" b="1" dirty="0" smtClean="0">
                <a:effectLst>
                  <a:outerShdw blurRad="38100" dist="38100" dir="2700000" algn="tl">
                    <a:srgbClr val="000000">
                      <a:alpha val="43137"/>
                    </a:srgbClr>
                  </a:outerShdw>
                </a:effectLst>
              </a:rPr>
              <a:t>知道你们承认基督</a:t>
            </a:r>
            <a:r>
              <a:rPr lang="en-US" altLang="zh-CN" sz="3200" b="1" dirty="0" smtClean="0">
                <a:effectLst>
                  <a:outerShdw blurRad="38100" dist="38100" dir="2700000" algn="tl">
                    <a:srgbClr val="000000">
                      <a:alpha val="43137"/>
                    </a:srgbClr>
                  </a:outerShdw>
                </a:effectLst>
              </a:rPr>
              <a:t>,</a:t>
            </a:r>
            <a:r>
              <a:rPr lang="zh-CN" altLang="en-US" sz="3200" b="1" dirty="0" smtClean="0">
                <a:effectLst>
                  <a:outerShdw blurRad="38100" dist="38100" dir="2700000" algn="tl">
                    <a:srgbClr val="000000">
                      <a:alpha val="43137"/>
                    </a:srgbClr>
                  </a:outerShdw>
                </a:effectLst>
              </a:rPr>
              <a:t>顺服他的福音</a:t>
            </a:r>
            <a:r>
              <a:rPr lang="en-US" altLang="zh-CN" sz="3200" b="1" dirty="0" smtClean="0">
                <a:effectLst>
                  <a:outerShdw blurRad="38100" dist="38100" dir="2700000" algn="tl">
                    <a:srgbClr val="000000">
                      <a:alpha val="43137"/>
                    </a:srgbClr>
                  </a:outerShdw>
                </a:effectLst>
              </a:rPr>
              <a:t>,</a:t>
            </a:r>
            <a:r>
              <a:rPr lang="zh-CN" altLang="en-US" sz="3200" b="1" dirty="0" smtClean="0">
                <a:effectLst>
                  <a:outerShdw blurRad="38100" dist="38100" dir="2700000" algn="tl">
                    <a:srgbClr val="000000">
                      <a:alpha val="43137"/>
                    </a:srgbClr>
                  </a:outerShdw>
                </a:effectLst>
              </a:rPr>
              <a:t>多多地捐钱给他们和众人</a:t>
            </a:r>
            <a:r>
              <a:rPr lang="en-US" altLang="zh-CN" sz="3200" b="1" dirty="0" smtClean="0">
                <a:effectLst>
                  <a:outerShdw blurRad="38100" dist="38100" dir="2700000" algn="tl">
                    <a:srgbClr val="000000">
                      <a:alpha val="43137"/>
                    </a:srgbClr>
                  </a:outerShdw>
                </a:effectLst>
              </a:rPr>
              <a:t>,</a:t>
            </a:r>
            <a:r>
              <a:rPr lang="zh-CN" altLang="en-US" sz="3200" b="1" dirty="0" smtClean="0">
                <a:solidFill>
                  <a:srgbClr val="FF0000"/>
                </a:solidFill>
                <a:effectLst>
                  <a:outerShdw blurRad="38100" dist="38100" dir="2700000" algn="tl">
                    <a:srgbClr val="000000">
                      <a:alpha val="43137"/>
                    </a:srgbClr>
                  </a:outerShdw>
                </a:effectLst>
              </a:rPr>
              <a:t>便将荣耀归与神</a:t>
            </a:r>
            <a:r>
              <a:rPr lang="en-US" altLang="zh-CN" sz="3200" b="1" dirty="0" smtClean="0">
                <a:effectLst>
                  <a:outerShdw blurRad="38100" dist="38100" dir="2700000" algn="tl">
                    <a:srgbClr val="000000">
                      <a:alpha val="43137"/>
                    </a:srgbClr>
                  </a:outerShdw>
                </a:effectLst>
              </a:rPr>
              <a:t>. </a:t>
            </a:r>
            <a:r>
              <a:rPr lang="zh-CN" altLang="en-US" sz="3200" b="1" dirty="0" smtClean="0">
                <a:effectLst>
                  <a:outerShdw blurRad="38100" dist="38100" dir="2700000" algn="tl">
                    <a:srgbClr val="000000">
                      <a:alpha val="43137"/>
                    </a:srgbClr>
                  </a:outerShdw>
                </a:effectLst>
              </a:rPr>
              <a:t>他们也因神极大的恩赐显在你们心里</a:t>
            </a:r>
            <a:r>
              <a:rPr lang="en-US" altLang="zh-CN" sz="3200" b="1" dirty="0" smtClean="0">
                <a:effectLst>
                  <a:outerShdw blurRad="38100" dist="38100" dir="2700000" algn="tl">
                    <a:srgbClr val="000000">
                      <a:alpha val="43137"/>
                    </a:srgbClr>
                  </a:outerShdw>
                </a:effectLst>
              </a:rPr>
              <a:t>,</a:t>
            </a:r>
            <a:r>
              <a:rPr lang="zh-CN" altLang="en-US" sz="3200" b="1" dirty="0" smtClean="0">
                <a:effectLst>
                  <a:outerShdw blurRad="38100" dist="38100" dir="2700000" algn="tl">
                    <a:srgbClr val="000000">
                      <a:alpha val="43137"/>
                    </a:srgbClr>
                  </a:outerShdw>
                </a:effectLst>
              </a:rPr>
              <a:t>就切切地想念你们</a:t>
            </a:r>
            <a:r>
              <a:rPr lang="en-US" altLang="zh-CN" sz="3200" b="1" dirty="0" smtClean="0">
                <a:effectLst>
                  <a:outerShdw blurRad="38100" dist="38100" dir="2700000" algn="tl">
                    <a:srgbClr val="000000">
                      <a:alpha val="43137"/>
                    </a:srgbClr>
                  </a:outerShdw>
                </a:effectLst>
              </a:rPr>
              <a:t>,</a:t>
            </a:r>
            <a:r>
              <a:rPr lang="zh-CN" altLang="en-US" sz="3200" b="1" dirty="0" smtClean="0">
                <a:effectLst>
                  <a:outerShdw blurRad="38100" dist="38100" dir="2700000" algn="tl">
                    <a:srgbClr val="000000">
                      <a:alpha val="43137"/>
                    </a:srgbClr>
                  </a:outerShdw>
                </a:effectLst>
              </a:rPr>
              <a:t>为你们祈祷</a:t>
            </a:r>
            <a:r>
              <a:rPr lang="en-US" altLang="zh-CN" sz="3200" b="1" dirty="0" smtClean="0">
                <a:effectLst>
                  <a:outerShdw blurRad="38100" dist="38100" dir="2700000" algn="tl">
                    <a:srgbClr val="000000">
                      <a:alpha val="43137"/>
                    </a:srgbClr>
                  </a:outerShdw>
                </a:effectLst>
              </a:rPr>
              <a:t>. </a:t>
            </a:r>
            <a:r>
              <a:rPr lang="zh-CN" altLang="en-US" sz="3200" b="1" dirty="0" smtClean="0">
                <a:solidFill>
                  <a:srgbClr val="FF0000"/>
                </a:solidFill>
                <a:effectLst>
                  <a:outerShdw blurRad="38100" dist="38100" dir="2700000" algn="tl">
                    <a:srgbClr val="000000">
                      <a:alpha val="43137"/>
                    </a:srgbClr>
                  </a:outerShdw>
                </a:effectLst>
              </a:rPr>
              <a:t>感谢神</a:t>
            </a:r>
            <a:r>
              <a:rPr lang="en-US" altLang="zh-CN" sz="3200" b="1" dirty="0" smtClean="0">
                <a:solidFill>
                  <a:srgbClr val="FF0000"/>
                </a:solidFill>
                <a:effectLst>
                  <a:outerShdw blurRad="38100" dist="38100" dir="2700000" algn="tl">
                    <a:srgbClr val="000000">
                      <a:alpha val="43137"/>
                    </a:srgbClr>
                  </a:outerShdw>
                </a:effectLst>
              </a:rPr>
              <a:t>,</a:t>
            </a:r>
            <a:r>
              <a:rPr lang="zh-CN" altLang="en-US" sz="3200" b="1" dirty="0" smtClean="0">
                <a:effectLst>
                  <a:outerShdw blurRad="38100" dist="38100" dir="2700000" algn="tl">
                    <a:srgbClr val="000000">
                      <a:alpha val="43137"/>
                    </a:srgbClr>
                  </a:outerShdw>
                </a:effectLst>
              </a:rPr>
              <a:t>因他有说不尽的恩赐</a:t>
            </a:r>
            <a:r>
              <a:rPr lang="en-US" altLang="zh-CN" sz="3200" b="1" dirty="0" smtClean="0">
                <a:effectLst>
                  <a:outerShdw blurRad="38100" dist="38100" dir="2700000" algn="tl">
                    <a:srgbClr val="000000">
                      <a:alpha val="43137"/>
                    </a:srgbClr>
                  </a:outerShdw>
                </a:effectLst>
              </a:rPr>
              <a:t>.”</a:t>
            </a:r>
            <a:endParaRPr lang="en-US" sz="3200" b="1" dirty="0" smtClean="0">
              <a:effectLst>
                <a:outerShdw blurRad="38100" dist="38100" dir="2700000" algn="tl">
                  <a:srgbClr val="000000">
                    <a:alpha val="43137"/>
                  </a:srgbClr>
                </a:outerShdw>
              </a:effectLst>
            </a:endParaRPr>
          </a:p>
          <a:p>
            <a:pPr algn="just"/>
            <a:r>
              <a:rPr lang="en-US" dirty="0" smtClean="0">
                <a:latin typeface="Arial Narrow" pitchFamily="34" charset="0"/>
              </a:rPr>
              <a:t>2 Cor. 9:6-11-15 “You will be enriched in every way so that you can be generous on every occasion, and through us </a:t>
            </a:r>
            <a:r>
              <a:rPr lang="en-US" b="1" dirty="0" smtClean="0">
                <a:solidFill>
                  <a:srgbClr val="C00000"/>
                </a:solidFill>
                <a:latin typeface="Arial Narrow" pitchFamily="34" charset="0"/>
              </a:rPr>
              <a:t>your generosity will result in thanksgiving to God. </a:t>
            </a:r>
            <a:r>
              <a:rPr lang="en-US" dirty="0" smtClean="0">
                <a:latin typeface="Arial Narrow" pitchFamily="34" charset="0"/>
              </a:rPr>
              <a:t>This service that you perform is not only supplying the needs of the Lord’s people but is also </a:t>
            </a:r>
            <a:r>
              <a:rPr lang="en-US" b="1" dirty="0" smtClean="0">
                <a:solidFill>
                  <a:srgbClr val="C00000"/>
                </a:solidFill>
                <a:latin typeface="Arial Narrow" pitchFamily="34" charset="0"/>
              </a:rPr>
              <a:t>overflowing in many expressions of thanks to God. </a:t>
            </a:r>
            <a:r>
              <a:rPr lang="en-US" dirty="0" smtClean="0">
                <a:latin typeface="Arial Narrow" pitchFamily="34" charset="0"/>
              </a:rPr>
              <a:t>Because of the service by which you have proved yourselves, </a:t>
            </a:r>
            <a:r>
              <a:rPr lang="en-US" b="1" dirty="0" smtClean="0">
                <a:solidFill>
                  <a:srgbClr val="C00000"/>
                </a:solidFill>
                <a:latin typeface="Arial Narrow" pitchFamily="34" charset="0"/>
              </a:rPr>
              <a:t>others will praise God </a:t>
            </a:r>
            <a:r>
              <a:rPr lang="en-US" dirty="0" smtClean="0">
                <a:latin typeface="Arial Narrow" pitchFamily="34" charset="0"/>
              </a:rPr>
              <a:t>for the obedience that accompanies your confession of the gospel of Christ, and for your generosity in sharing with them and with everyone else. And in their prayers for you their hearts will go out to you, because of the surpassing grace God has given you. </a:t>
            </a:r>
            <a:r>
              <a:rPr lang="en-US" b="1" dirty="0" smtClean="0">
                <a:solidFill>
                  <a:srgbClr val="C00000"/>
                </a:solidFill>
                <a:latin typeface="Arial Narrow" pitchFamily="34" charset="0"/>
              </a:rPr>
              <a:t>Thanks be to God </a:t>
            </a:r>
            <a:r>
              <a:rPr lang="en-US" dirty="0" smtClean="0">
                <a:latin typeface="Arial Narrow" pitchFamily="34" charset="0"/>
              </a:rPr>
              <a:t>for his indescribable gift!”</a:t>
            </a:r>
          </a:p>
        </p:txBody>
      </p:sp>
      <p:sp>
        <p:nvSpPr>
          <p:cNvPr id="6" name="Title 1"/>
          <p:cNvSpPr txBox="1">
            <a:spLocks/>
          </p:cNvSpPr>
          <p:nvPr/>
        </p:nvSpPr>
        <p:spPr>
          <a:xfrm>
            <a:off x="0" y="0"/>
            <a:ext cx="9144000" cy="762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kumimoji="0" lang="zh-CN" altLang="en-US" sz="4800" b="1"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加增对神的感恩</a:t>
            </a:r>
            <a:endParaRPr kumimoji="0" lang="en-US" sz="4800" b="1"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0"/>
            <a:ext cx="8991600" cy="6186309"/>
          </a:xfrm>
          <a:prstGeom prst="rect">
            <a:avLst/>
          </a:prstGeom>
          <a:noFill/>
        </p:spPr>
        <p:txBody>
          <a:bodyPr wrap="square" rtlCol="0">
            <a:spAutoFit/>
          </a:bodyPr>
          <a:lstStyle/>
          <a:p>
            <a:r>
              <a:rPr lang="en-US" sz="3200" b="1" dirty="0" smtClean="0"/>
              <a:t> </a:t>
            </a:r>
            <a:r>
              <a:rPr lang="zh-CN" altLang="en-US" sz="3200" b="1" dirty="0" smtClean="0"/>
              <a:t>雅</a:t>
            </a:r>
            <a:r>
              <a:rPr lang="en-US" altLang="zh-CN" sz="3200" b="1" dirty="0" smtClean="0"/>
              <a:t>2:5 </a:t>
            </a:r>
            <a:r>
              <a:rPr lang="zh-CN" altLang="en-US" sz="3200" b="1" dirty="0" smtClean="0"/>
              <a:t>“我亲爱的弟兄们，请听</a:t>
            </a:r>
            <a:r>
              <a:rPr lang="zh-CN" altLang="en-US" sz="3200" b="1" dirty="0" smtClean="0"/>
              <a:t>！神</a:t>
            </a:r>
            <a:r>
              <a:rPr lang="zh-CN" altLang="en-US" sz="3200" b="1" dirty="0" smtClean="0"/>
              <a:t>岂不是拣选了世上的贫穷人，叫他们在信上富足，并承受他所应许给那些爱他之人的国吗？</a:t>
            </a:r>
            <a:r>
              <a:rPr lang="en-US" altLang="zh-CN" sz="3200" b="1" dirty="0" smtClean="0"/>
              <a:t>”</a:t>
            </a:r>
            <a:endParaRPr lang="en-US" sz="3200" b="1" dirty="0" smtClean="0"/>
          </a:p>
          <a:p>
            <a:pPr algn="just"/>
            <a:endParaRPr lang="en-US" sz="1200" b="1" dirty="0" smtClean="0"/>
          </a:p>
          <a:p>
            <a:pPr algn="just"/>
            <a:r>
              <a:rPr lang="en-US" sz="3200" b="1" dirty="0" smtClean="0"/>
              <a:t> </a:t>
            </a:r>
            <a:r>
              <a:rPr lang="zh-CN" altLang="en-US" sz="3200" b="1" dirty="0" smtClean="0"/>
              <a:t>雅</a:t>
            </a:r>
            <a:r>
              <a:rPr lang="en-US" altLang="zh-CN" sz="3200" b="1" dirty="0" smtClean="0"/>
              <a:t>5:1-5 “</a:t>
            </a:r>
            <a:r>
              <a:rPr lang="zh-CN" altLang="en-US" sz="3200" b="1" dirty="0" smtClean="0"/>
              <a:t>嗐！你们这些富足人哪</a:t>
            </a:r>
            <a:r>
              <a:rPr lang="en-US" altLang="zh-CN" sz="3200" b="1" dirty="0" smtClean="0"/>
              <a:t>,</a:t>
            </a:r>
            <a:r>
              <a:rPr lang="zh-CN" altLang="en-US" sz="3200" b="1" dirty="0" smtClean="0"/>
              <a:t>应当哭泣</a:t>
            </a:r>
            <a:r>
              <a:rPr lang="en-US" altLang="zh-CN" sz="3200" b="1" dirty="0" smtClean="0"/>
              <a:t>,</a:t>
            </a:r>
            <a:r>
              <a:rPr lang="zh-CN" altLang="en-US" sz="3200" b="1" dirty="0" smtClean="0"/>
              <a:t>号啕</a:t>
            </a:r>
            <a:r>
              <a:rPr lang="en-US" altLang="zh-CN" sz="3200" b="1" dirty="0" smtClean="0"/>
              <a:t>,</a:t>
            </a:r>
            <a:r>
              <a:rPr lang="zh-CN" altLang="en-US" sz="3200" b="1" dirty="0" smtClean="0"/>
              <a:t>因为将有苦难临到你们身上</a:t>
            </a:r>
            <a:r>
              <a:rPr lang="en-US" altLang="zh-CN" sz="3200" b="1" dirty="0" smtClean="0"/>
              <a:t>. </a:t>
            </a:r>
            <a:r>
              <a:rPr lang="zh-CN" altLang="en-US" sz="3200" b="1" dirty="0" smtClean="0"/>
              <a:t>你们的财物坏了</a:t>
            </a:r>
            <a:r>
              <a:rPr lang="en-US" altLang="zh-CN" sz="3200" b="1" dirty="0" smtClean="0"/>
              <a:t>,</a:t>
            </a:r>
            <a:r>
              <a:rPr lang="zh-CN" altLang="en-US" sz="3200" b="1" dirty="0" smtClean="0"/>
              <a:t>衣服也被虫子咬了</a:t>
            </a:r>
            <a:r>
              <a:rPr lang="en-US" altLang="zh-CN" sz="3200" b="1" dirty="0" smtClean="0"/>
              <a:t>. </a:t>
            </a:r>
            <a:r>
              <a:rPr lang="zh-CN" altLang="en-US" sz="3200" b="1" dirty="0" smtClean="0"/>
              <a:t>你们的金银都长了锈</a:t>
            </a:r>
            <a:r>
              <a:rPr lang="en-US" altLang="zh-CN" sz="3200" b="1" dirty="0" smtClean="0"/>
              <a:t>;</a:t>
            </a:r>
            <a:r>
              <a:rPr lang="zh-CN" altLang="en-US" sz="3200" b="1" dirty="0" smtClean="0"/>
              <a:t>那锈要证明你们的不是</a:t>
            </a:r>
            <a:r>
              <a:rPr lang="en-US" altLang="zh-CN" sz="3200" b="1" dirty="0" smtClean="0"/>
              <a:t>,</a:t>
            </a:r>
            <a:r>
              <a:rPr lang="zh-CN" altLang="en-US" sz="3200" b="1" dirty="0" smtClean="0"/>
              <a:t>又要吃你们的肉</a:t>
            </a:r>
            <a:r>
              <a:rPr lang="en-US" altLang="zh-CN" sz="3200" b="1" dirty="0" smtClean="0"/>
              <a:t>,</a:t>
            </a:r>
            <a:r>
              <a:rPr lang="zh-CN" altLang="en-US" sz="3200" b="1" dirty="0" smtClean="0"/>
              <a:t>如同火烧。你们在这末世只知</a:t>
            </a:r>
            <a:r>
              <a:rPr lang="zh-CN" altLang="en-US" sz="3200" b="1" dirty="0" smtClean="0">
                <a:solidFill>
                  <a:srgbClr val="FF0000"/>
                </a:solidFill>
              </a:rPr>
              <a:t>积攒钱财</a:t>
            </a:r>
            <a:r>
              <a:rPr lang="en-US" altLang="zh-CN" sz="3200" b="1" dirty="0" smtClean="0"/>
              <a:t>. </a:t>
            </a:r>
            <a:r>
              <a:rPr lang="zh-CN" altLang="en-US" sz="3200" b="1" dirty="0" smtClean="0"/>
              <a:t> 工人给你们收割庄稼</a:t>
            </a:r>
            <a:r>
              <a:rPr lang="en-US" altLang="zh-CN" sz="3200" b="1" dirty="0" smtClean="0"/>
              <a:t>,</a:t>
            </a:r>
            <a:r>
              <a:rPr lang="zh-CN" altLang="en-US" sz="3200" b="1" dirty="0" smtClean="0">
                <a:solidFill>
                  <a:srgbClr val="FF0000"/>
                </a:solidFill>
              </a:rPr>
              <a:t>你们亏欠他们的工钱</a:t>
            </a:r>
            <a:r>
              <a:rPr lang="en-US" altLang="zh-CN" sz="3200" b="1" dirty="0" smtClean="0"/>
              <a:t>;</a:t>
            </a:r>
            <a:r>
              <a:rPr lang="zh-CN" altLang="en-US" sz="3200" b="1" dirty="0" smtClean="0"/>
              <a:t>这工钱有声音呼叫，并且那收割之人的冤声已经入了万军之主的耳了</a:t>
            </a:r>
            <a:r>
              <a:rPr lang="en-US" altLang="zh-CN" sz="3200" b="1" dirty="0" smtClean="0"/>
              <a:t>. </a:t>
            </a:r>
            <a:r>
              <a:rPr lang="zh-CN" altLang="en-US" sz="3200" b="1" dirty="0" smtClean="0">
                <a:solidFill>
                  <a:srgbClr val="FF0000"/>
                </a:solidFill>
              </a:rPr>
              <a:t>你们在世上享美福</a:t>
            </a:r>
            <a:r>
              <a:rPr lang="en-US" altLang="zh-CN" sz="3200" b="1" dirty="0" smtClean="0">
                <a:solidFill>
                  <a:srgbClr val="FF0000"/>
                </a:solidFill>
              </a:rPr>
              <a:t>,</a:t>
            </a:r>
            <a:r>
              <a:rPr lang="zh-CN" altLang="en-US" sz="3200" b="1" dirty="0" smtClean="0">
                <a:solidFill>
                  <a:srgbClr val="FF0000"/>
                </a:solidFill>
              </a:rPr>
              <a:t>好宴乐</a:t>
            </a:r>
            <a:r>
              <a:rPr lang="en-US" altLang="zh-CN" sz="3200" b="1" dirty="0" smtClean="0"/>
              <a:t>,</a:t>
            </a:r>
            <a:r>
              <a:rPr lang="zh-CN" altLang="en-US" sz="3200" b="1" dirty="0" smtClean="0"/>
              <a:t>当宰杀的日子竟娇养你们的心。</a:t>
            </a:r>
            <a:r>
              <a:rPr lang="en-US" altLang="zh-CN" sz="3200" b="1" dirty="0" smtClean="0"/>
              <a:t>.”</a:t>
            </a:r>
            <a:endParaRPr lang="en-US" sz="3200" b="1" dirty="0" smtClean="0"/>
          </a:p>
          <a:p>
            <a:pPr algn="just"/>
            <a:r>
              <a:rPr lang="en-US" sz="3200" spc="-150" dirty="0" smtClean="0"/>
              <a:t>.”</a:t>
            </a:r>
            <a:endParaRPr lang="en-US" sz="3200" spc="-150" dirty="0" smtClean="0"/>
          </a:p>
        </p:txBody>
      </p:sp>
      <p:sp>
        <p:nvSpPr>
          <p:cNvPr id="6" name="Title 1"/>
          <p:cNvSpPr txBox="1">
            <a:spLocks/>
          </p:cNvSpPr>
          <p:nvPr/>
        </p:nvSpPr>
        <p:spPr>
          <a:xfrm>
            <a:off x="0" y="0"/>
            <a:ext cx="9144000" cy="762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algn="ctr">
              <a:spcBef>
                <a:spcPct val="0"/>
              </a:spcBef>
              <a:defRPr/>
            </a:pPr>
            <a:r>
              <a:rPr lang="zh-CN" altLang="en-US" sz="480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神的态</a:t>
            </a:r>
            <a:r>
              <a:rPr lang="zh-CN" altLang="en-US" sz="480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度</a:t>
            </a:r>
            <a:endPar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ADVICE FROM PROVERBS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TextBox 3"/>
          <p:cNvSpPr txBox="1"/>
          <p:nvPr/>
        </p:nvSpPr>
        <p:spPr>
          <a:xfrm>
            <a:off x="0" y="990600"/>
            <a:ext cx="8991600" cy="5109091"/>
          </a:xfrm>
          <a:prstGeom prst="rect">
            <a:avLst/>
          </a:prstGeom>
          <a:noFill/>
        </p:spPr>
        <p:txBody>
          <a:bodyPr wrap="square" rtlCol="0">
            <a:spAutoFit/>
          </a:bodyPr>
          <a:lstStyle/>
          <a:p>
            <a:pPr marL="342900" indent="-342900"/>
            <a:r>
              <a:rPr lang="zh-CN" altLang="en-US" sz="4400" b="1" dirty="0" smtClean="0">
                <a:effectLst>
                  <a:outerShdw blurRad="38100" dist="38100" dir="2700000" algn="tl">
                    <a:srgbClr val="000000">
                      <a:alpha val="43137"/>
                    </a:srgbClr>
                  </a:outerShdw>
                </a:effectLst>
                <a:latin typeface="Arial Narrow" pitchFamily="34" charset="0"/>
              </a:rPr>
              <a:t>你的所是比你的所有更重要</a:t>
            </a:r>
            <a:endParaRPr lang="en-US" altLang="zh-CN" sz="4400" b="1" dirty="0" smtClean="0">
              <a:effectLst>
                <a:outerShdw blurRad="38100" dist="38100" dir="2700000" algn="tl">
                  <a:srgbClr val="000000">
                    <a:alpha val="43137"/>
                  </a:srgbClr>
                </a:outerShdw>
              </a:effectLst>
              <a:latin typeface="Arial Narrow" pitchFamily="34" charset="0"/>
            </a:endParaRPr>
          </a:p>
          <a:p>
            <a:pPr marL="342900" indent="-342900"/>
            <a:r>
              <a:rPr lang="zh-CN" altLang="en-US" sz="3600" b="1" dirty="0" smtClean="0">
                <a:effectLst>
                  <a:outerShdw blurRad="38100" dist="38100" dir="2700000" algn="tl">
                    <a:srgbClr val="000000">
                      <a:alpha val="43137"/>
                    </a:srgbClr>
                  </a:outerShdw>
                </a:effectLst>
                <a:latin typeface="Arial Narrow" pitchFamily="34" charset="0"/>
              </a:rPr>
              <a:t>箴</a:t>
            </a:r>
            <a:r>
              <a:rPr lang="en-US" altLang="zh-CN" sz="3600" b="1" dirty="0" smtClean="0">
                <a:effectLst>
                  <a:outerShdw blurRad="38100" dist="38100" dir="2700000" algn="tl">
                    <a:srgbClr val="000000">
                      <a:alpha val="43137"/>
                    </a:srgbClr>
                  </a:outerShdw>
                </a:effectLst>
                <a:latin typeface="Arial Narrow" pitchFamily="34" charset="0"/>
              </a:rPr>
              <a:t>30:7-9 “</a:t>
            </a:r>
            <a:r>
              <a:rPr lang="zh-CN" altLang="en-US" sz="3600" b="1" dirty="0" smtClean="0"/>
              <a:t>我求你两件事</a:t>
            </a:r>
            <a:r>
              <a:rPr lang="en-US" altLang="zh-CN" sz="3600" b="1" dirty="0" smtClean="0"/>
              <a:t>,</a:t>
            </a:r>
            <a:r>
              <a:rPr lang="zh-CN" altLang="en-US" sz="3600" b="1" dirty="0" smtClean="0"/>
              <a:t>在我未死之先</a:t>
            </a:r>
            <a:r>
              <a:rPr lang="en-US" altLang="zh-CN" sz="3600" b="1" dirty="0" smtClean="0"/>
              <a:t>,</a:t>
            </a:r>
            <a:r>
              <a:rPr lang="zh-CN" altLang="en-US" sz="3600" b="1" dirty="0" smtClean="0"/>
              <a:t>不要不赐给我</a:t>
            </a:r>
            <a:r>
              <a:rPr lang="en-US" altLang="zh-CN" sz="3600" b="1" dirty="0" smtClean="0"/>
              <a:t>:</a:t>
            </a:r>
            <a:r>
              <a:rPr lang="zh-CN" altLang="en-US" sz="3600" b="1" dirty="0" smtClean="0"/>
              <a:t>求你使虚假和谎言远离我</a:t>
            </a:r>
            <a:r>
              <a:rPr lang="en-US" altLang="zh-CN" sz="3600" b="1" dirty="0" smtClean="0"/>
              <a:t>;</a:t>
            </a:r>
            <a:r>
              <a:rPr lang="zh-CN" altLang="en-US" sz="3600" b="1" dirty="0" smtClean="0"/>
              <a:t>使我也不贫穷也不富足</a:t>
            </a:r>
            <a:r>
              <a:rPr lang="en-US" altLang="zh-CN" sz="3600" b="1" dirty="0" smtClean="0"/>
              <a:t>,</a:t>
            </a:r>
            <a:r>
              <a:rPr lang="zh-CN" altLang="en-US" sz="3600" b="1" dirty="0" smtClean="0"/>
              <a:t>赐给我需用的饮食</a:t>
            </a:r>
            <a:r>
              <a:rPr lang="en-US" altLang="zh-CN" sz="3600" b="1" dirty="0" smtClean="0"/>
              <a:t>. </a:t>
            </a:r>
            <a:r>
              <a:rPr lang="zh-CN" altLang="en-US" sz="3600" b="1" dirty="0" smtClean="0"/>
              <a:t>恐怕我饱足不认你</a:t>
            </a:r>
            <a:r>
              <a:rPr lang="en-US" altLang="zh-CN" sz="3600" b="1" dirty="0" smtClean="0"/>
              <a:t>,</a:t>
            </a:r>
            <a:r>
              <a:rPr lang="zh-CN" altLang="en-US" sz="3600" b="1" dirty="0" smtClean="0"/>
              <a:t>说</a:t>
            </a:r>
            <a:r>
              <a:rPr lang="en-US" altLang="zh-CN" sz="3600" b="1" dirty="0" smtClean="0"/>
              <a:t>: ‘</a:t>
            </a:r>
            <a:r>
              <a:rPr lang="zh-CN" altLang="en-US" sz="3600" b="1" dirty="0" smtClean="0"/>
              <a:t>耶和华是谁呢</a:t>
            </a:r>
            <a:r>
              <a:rPr lang="en-US" altLang="zh-CN" sz="3600" b="1" dirty="0" smtClean="0"/>
              <a:t>?’ </a:t>
            </a:r>
            <a:r>
              <a:rPr lang="zh-CN" altLang="en-US" sz="3600" b="1" dirty="0" smtClean="0"/>
              <a:t>又恐怕我贫穷就偷窃</a:t>
            </a:r>
            <a:r>
              <a:rPr lang="en-US" altLang="zh-CN" sz="3600" b="1" dirty="0" smtClean="0"/>
              <a:t>,</a:t>
            </a:r>
            <a:r>
              <a:rPr lang="zh-CN" altLang="en-US" sz="3600" b="1" dirty="0" smtClean="0"/>
              <a:t>以致亵渎我神的名</a:t>
            </a:r>
            <a:r>
              <a:rPr lang="en-US" altLang="zh-CN" sz="3600" b="1" dirty="0" smtClean="0"/>
              <a:t>.”</a:t>
            </a:r>
            <a:endParaRPr lang="en-US" sz="3600" b="1" dirty="0" smtClean="0">
              <a:effectLst>
                <a:outerShdw blurRad="38100" dist="38100" dir="2700000" algn="tl">
                  <a:srgbClr val="000000">
                    <a:alpha val="43137"/>
                  </a:srgbClr>
                </a:outerShdw>
              </a:effectLst>
              <a:latin typeface="Arial Narrow" pitchFamily="34" charset="0"/>
            </a:endParaRPr>
          </a:p>
          <a:p>
            <a:pPr marL="120650"/>
            <a:endParaRPr lang="en-US" sz="1600" b="1" dirty="0" smtClean="0">
              <a:effectLst>
                <a:outerShdw blurRad="38100" dist="38100" dir="2700000" algn="tl">
                  <a:srgbClr val="000000">
                    <a:alpha val="43137"/>
                  </a:srgbClr>
                </a:outerShdw>
              </a:effectLst>
              <a:latin typeface="Arial Narrow" pitchFamily="34" charset="0"/>
            </a:endParaRPr>
          </a:p>
          <a:p>
            <a:pPr marL="120650"/>
            <a:r>
              <a:rPr lang="en-US" sz="1600" b="1" dirty="0" smtClean="0">
                <a:effectLst>
                  <a:outerShdw blurRad="38100" dist="38100" dir="2700000" algn="tl">
                    <a:srgbClr val="000000">
                      <a:alpha val="43137"/>
                    </a:srgbClr>
                  </a:outerShdw>
                </a:effectLst>
                <a:latin typeface="Arial Narrow" pitchFamily="34" charset="0"/>
              </a:rPr>
              <a:t>WHO YOU ARE IS MORE IMPORTANT THAN WHAT YOU HAVE</a:t>
            </a:r>
          </a:p>
          <a:p>
            <a:pPr marL="120650"/>
            <a:r>
              <a:rPr lang="en-US" dirty="0" smtClean="0"/>
              <a:t>Prov. 30:7-9  “Give me, Lord, neither poverty nor riches. Feed me with my portion of food.     If I were too full I might deny You and say, ‘Who is the Lord?’ If I were too needy I might steal and profane the name of my God.”</a:t>
            </a:r>
            <a:endParaRPr lang="en-US" sz="2000" dirty="0" smtClean="0"/>
          </a:p>
          <a:p>
            <a:pPr marL="120650"/>
            <a:endParaRPr lang="en-US" sz="1600" dirty="0" smtClean="0">
              <a:latin typeface="Arial Narrow" pitchFamily="34" charset="0"/>
            </a:endParaRPr>
          </a:p>
        </p:txBody>
      </p:sp>
      <p:sp>
        <p:nvSpPr>
          <p:cNvPr id="6" name="Title 1"/>
          <p:cNvSpPr txBox="1">
            <a:spLocks/>
          </p:cNvSpPr>
          <p:nvPr/>
        </p:nvSpPr>
        <p:spPr>
          <a:xfrm>
            <a:off x="0" y="0"/>
            <a:ext cx="9144000" cy="9906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箴言</a:t>
            </a:r>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的忠告</a:t>
            </a:r>
            <a:endParaRPr lang="en-US" altLang="zh-CN"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1447800"/>
            <a:ext cx="4495800" cy="4876800"/>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buFont typeface="Arial" pitchFamily="34" charset="0"/>
              <a:buChar char="•"/>
            </a:pPr>
            <a:endParaRPr lang="en-US" altLang="zh-CN" sz="2400" b="1" dirty="0" smtClean="0"/>
          </a:p>
          <a:p>
            <a:pPr>
              <a:buFont typeface="Arial" pitchFamily="34" charset="0"/>
              <a:buChar char="•"/>
            </a:pPr>
            <a:r>
              <a:rPr lang="zh-CN" altLang="en-US" sz="2400" b="1" dirty="0" smtClean="0"/>
              <a:t>喜乐</a:t>
            </a:r>
            <a:endParaRPr lang="en-US" sz="2400" b="1" dirty="0" smtClean="0"/>
          </a:p>
          <a:p>
            <a:pPr lvl="1">
              <a:buFont typeface="Arial" pitchFamily="34" charset="0"/>
              <a:buChar char="•"/>
            </a:pPr>
            <a:r>
              <a:rPr lang="en-US" b="1" dirty="0" smtClean="0"/>
              <a:t> Is happy (14:21; 22:9)</a:t>
            </a:r>
          </a:p>
          <a:p>
            <a:pPr>
              <a:buFont typeface="Arial" pitchFamily="34" charset="0"/>
              <a:buChar char="•"/>
            </a:pPr>
            <a:r>
              <a:rPr lang="zh-CN" altLang="en-US" sz="2400" b="1" dirty="0" smtClean="0"/>
              <a:t>将不会忍饥挨饿</a:t>
            </a:r>
            <a:endParaRPr lang="en-US" sz="2400" b="1" dirty="0" smtClean="0"/>
          </a:p>
          <a:p>
            <a:pPr lvl="1">
              <a:buFont typeface="Arial" pitchFamily="34" charset="0"/>
              <a:buChar char="•"/>
            </a:pPr>
            <a:r>
              <a:rPr lang="en-US" b="1" dirty="0" smtClean="0"/>
              <a:t> Will not go hungry (28:27)</a:t>
            </a:r>
          </a:p>
          <a:p>
            <a:pPr>
              <a:buFont typeface="Arial" pitchFamily="34" charset="0"/>
              <a:buChar char="•"/>
            </a:pPr>
            <a:r>
              <a:rPr lang="zh-CN" altLang="en-US" sz="2400" b="1" dirty="0" smtClean="0"/>
              <a:t>他们的需要将会满足</a:t>
            </a:r>
            <a:endParaRPr lang="en-US" sz="2400" b="1" dirty="0" smtClean="0"/>
          </a:p>
          <a:p>
            <a:pPr lvl="1">
              <a:buFont typeface="Arial" pitchFamily="34" charset="0"/>
              <a:buChar char="•"/>
            </a:pPr>
            <a:r>
              <a:rPr lang="en-US" b="1" dirty="0" smtClean="0"/>
              <a:t> Will have their needs met (28:27)</a:t>
            </a:r>
          </a:p>
          <a:p>
            <a:pPr>
              <a:buFont typeface="Arial" pitchFamily="34" charset="0"/>
              <a:buChar char="•"/>
            </a:pPr>
            <a:r>
              <a:rPr lang="zh-CN" altLang="en-US" sz="2400" b="1" dirty="0" smtClean="0"/>
              <a:t>他们乃是在给予神</a:t>
            </a:r>
            <a:endParaRPr lang="en-US" sz="2400" b="1" dirty="0" smtClean="0"/>
          </a:p>
          <a:p>
            <a:pPr lvl="1">
              <a:buFont typeface="Arial" pitchFamily="34" charset="0"/>
              <a:buChar char="•"/>
            </a:pPr>
            <a:r>
              <a:rPr lang="en-US" b="1" dirty="0" smtClean="0"/>
              <a:t> Is giving to God (19:17)</a:t>
            </a:r>
          </a:p>
          <a:p>
            <a:pPr>
              <a:buFont typeface="Arial" pitchFamily="34" charset="0"/>
              <a:buChar char="•"/>
            </a:pPr>
            <a:r>
              <a:rPr lang="en-US" sz="2400" b="1" dirty="0" smtClean="0"/>
              <a:t> </a:t>
            </a:r>
            <a:r>
              <a:rPr lang="zh-CN" altLang="en-US" sz="2400" b="1" dirty="0" smtClean="0"/>
              <a:t>向穷人表达爱</a:t>
            </a:r>
            <a:endParaRPr lang="en-US" sz="2400" b="1" dirty="0" smtClean="0"/>
          </a:p>
          <a:p>
            <a:pPr lvl="1">
              <a:buFont typeface="Arial" pitchFamily="34" charset="0"/>
              <a:buChar char="•"/>
            </a:pPr>
            <a:r>
              <a:rPr lang="en-US" b="1" dirty="0" smtClean="0"/>
              <a:t> Shows love for the poor (29:7)</a:t>
            </a:r>
          </a:p>
          <a:p>
            <a:pPr>
              <a:buFont typeface="Arial" pitchFamily="34" charset="0"/>
              <a:buChar char="•"/>
            </a:pPr>
            <a:r>
              <a:rPr lang="zh-CN" altLang="en-US" sz="2400" b="1" dirty="0" smtClean="0"/>
              <a:t>神会偿还你</a:t>
            </a:r>
            <a:endParaRPr lang="en-US" sz="2400" b="1" dirty="0" smtClean="0"/>
          </a:p>
          <a:p>
            <a:pPr lvl="1">
              <a:buFont typeface="Arial" pitchFamily="34" charset="0"/>
              <a:buChar char="•"/>
            </a:pPr>
            <a:r>
              <a:rPr lang="en-US" b="1" dirty="0" smtClean="0"/>
              <a:t> Will be repaid by God (22:2-23)</a:t>
            </a:r>
            <a:endParaRPr lang="en-US" b="1" dirty="0"/>
          </a:p>
        </p:txBody>
      </p:sp>
      <p:sp>
        <p:nvSpPr>
          <p:cNvPr id="8" name="Rectangle 7"/>
          <p:cNvSpPr/>
          <p:nvPr/>
        </p:nvSpPr>
        <p:spPr>
          <a:xfrm>
            <a:off x="4648200" y="1447800"/>
            <a:ext cx="4495800" cy="4876800"/>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a:buFont typeface="Arial" pitchFamily="34" charset="0"/>
              <a:buChar char="•"/>
            </a:pPr>
            <a:endParaRPr lang="en-US" altLang="zh-CN" sz="2400" b="1" dirty="0" smtClean="0"/>
          </a:p>
          <a:p>
            <a:pPr>
              <a:buFont typeface="Arial" pitchFamily="34" charset="0"/>
              <a:buChar char="•"/>
            </a:pPr>
            <a:r>
              <a:rPr lang="zh-CN" altLang="en-US" sz="2400" b="1" dirty="0" smtClean="0"/>
              <a:t>他的呼吁不蒙应允</a:t>
            </a:r>
            <a:endParaRPr lang="en-US" sz="2400" b="1" dirty="0" smtClean="0"/>
          </a:p>
          <a:p>
            <a:pPr lvl="1">
              <a:buFont typeface="Arial" pitchFamily="34" charset="0"/>
              <a:buChar char="•"/>
            </a:pPr>
            <a:r>
              <a:rPr lang="en-US" b="1" dirty="0" smtClean="0"/>
              <a:t> His pleas will be ignored (21:13)</a:t>
            </a:r>
          </a:p>
          <a:p>
            <a:pPr>
              <a:buFont typeface="Arial" pitchFamily="34" charset="0"/>
              <a:buChar char="•"/>
            </a:pPr>
            <a:r>
              <a:rPr lang="zh-CN" altLang="en-US" sz="2400" b="1" dirty="0" smtClean="0"/>
              <a:t>被多人咒诅</a:t>
            </a:r>
            <a:endParaRPr lang="en-US" sz="2400" b="1" dirty="0" smtClean="0"/>
          </a:p>
          <a:p>
            <a:pPr lvl="1">
              <a:buFont typeface="Arial" pitchFamily="34" charset="0"/>
              <a:buChar char="•"/>
            </a:pPr>
            <a:r>
              <a:rPr lang="en-US" b="1" dirty="0" smtClean="0"/>
              <a:t> Will be cursed by many (28:27)</a:t>
            </a:r>
          </a:p>
          <a:p>
            <a:pPr>
              <a:buFont typeface="Arial" pitchFamily="34" charset="0"/>
              <a:buChar char="•"/>
            </a:pPr>
            <a:r>
              <a:rPr lang="zh-CN" altLang="en-US" sz="2400" b="1" dirty="0" smtClean="0"/>
              <a:t>弃绝神的创造</a:t>
            </a:r>
            <a:endParaRPr lang="en-US" sz="2400" b="1" dirty="0" smtClean="0"/>
          </a:p>
          <a:p>
            <a:pPr lvl="1">
              <a:buFont typeface="Arial" pitchFamily="34" charset="0"/>
              <a:buChar char="•"/>
            </a:pPr>
            <a:r>
              <a:rPr lang="en-US" b="1" dirty="0" smtClean="0"/>
              <a:t> Rejects God’s creation (22:2; 29:13)</a:t>
            </a:r>
          </a:p>
          <a:p>
            <a:pPr>
              <a:buFont typeface="Arial" pitchFamily="34" charset="0"/>
              <a:buChar char="•"/>
            </a:pPr>
            <a:r>
              <a:rPr lang="zh-CN" altLang="en-US" sz="2400" b="1" dirty="0" smtClean="0"/>
              <a:t>辱没神自己</a:t>
            </a:r>
            <a:endParaRPr lang="en-US" sz="2400" b="1" dirty="0" smtClean="0"/>
          </a:p>
          <a:p>
            <a:pPr lvl="1">
              <a:buFont typeface="Arial" pitchFamily="34" charset="0"/>
              <a:buChar char="•"/>
            </a:pPr>
            <a:r>
              <a:rPr lang="en-US" b="1" dirty="0" smtClean="0"/>
              <a:t> Reproaches God Himself (14:31)</a:t>
            </a:r>
          </a:p>
          <a:p>
            <a:pPr>
              <a:buFont typeface="Arial" pitchFamily="34" charset="0"/>
              <a:buChar char="•"/>
            </a:pPr>
            <a:r>
              <a:rPr lang="zh-CN" altLang="en-US" sz="2400" b="1" dirty="0" smtClean="0"/>
              <a:t>必以贫穷告终</a:t>
            </a:r>
            <a:endParaRPr lang="en-US" sz="2400" b="1" dirty="0" smtClean="0"/>
          </a:p>
          <a:p>
            <a:pPr lvl="1">
              <a:buFont typeface="Arial" pitchFamily="34" charset="0"/>
              <a:buChar char="•"/>
            </a:pPr>
            <a:r>
              <a:rPr lang="en-US" b="1" dirty="0" smtClean="0"/>
              <a:t> Will end up in poverty (22:16)</a:t>
            </a:r>
          </a:p>
          <a:p>
            <a:pPr>
              <a:buFont typeface="Arial" pitchFamily="34" charset="0"/>
              <a:buChar char="•"/>
            </a:pPr>
            <a:r>
              <a:rPr lang="zh-CN" altLang="en-US" sz="2400" b="1" dirty="0" smtClean="0"/>
              <a:t>必将被神审判</a:t>
            </a:r>
            <a:endParaRPr lang="en-US" sz="2400" b="1" dirty="0" smtClean="0"/>
          </a:p>
          <a:p>
            <a:pPr lvl="1">
              <a:buFont typeface="Arial" pitchFamily="34" charset="0"/>
              <a:buChar char="•"/>
            </a:pPr>
            <a:r>
              <a:rPr lang="en-US" b="1" dirty="0" smtClean="0"/>
              <a:t> Will be punished by God (22:23)</a:t>
            </a:r>
            <a:endParaRPr lang="en-US" b="1" dirty="0"/>
          </a:p>
        </p:txBody>
      </p:sp>
      <p:sp>
        <p:nvSpPr>
          <p:cNvPr id="4" name="TextBox 3"/>
          <p:cNvSpPr txBox="1"/>
          <p:nvPr/>
        </p:nvSpPr>
        <p:spPr>
          <a:xfrm>
            <a:off x="0" y="609600"/>
            <a:ext cx="4495800" cy="89255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342900" indent="-342900" algn="ctr"/>
            <a:r>
              <a:rPr lang="zh-CN" altLang="en-US" sz="3600" b="1" dirty="0" smtClean="0">
                <a:effectLst>
                  <a:outerShdw blurRad="38100" dist="38100" dir="2700000" algn="tl">
                    <a:srgbClr val="000000">
                      <a:alpha val="43137"/>
                    </a:srgbClr>
                  </a:outerShdw>
                </a:effectLst>
                <a:latin typeface="Arial Narrow" pitchFamily="34" charset="0"/>
              </a:rPr>
              <a:t>那些扶贫助困者</a:t>
            </a:r>
            <a:r>
              <a:rPr lang="en-US" altLang="zh-CN" sz="3600" b="1" dirty="0" smtClean="0">
                <a:effectLst>
                  <a:outerShdw blurRad="38100" dist="38100" dir="2700000" algn="tl">
                    <a:srgbClr val="000000">
                      <a:alpha val="43137"/>
                    </a:srgbClr>
                  </a:outerShdw>
                </a:effectLst>
                <a:latin typeface="Arial Narrow" pitchFamily="34" charset="0"/>
              </a:rPr>
              <a:t> </a:t>
            </a:r>
            <a:endParaRPr lang="en-US" sz="3600" b="1" dirty="0" smtClean="0">
              <a:effectLst>
                <a:outerShdw blurRad="38100" dist="38100" dir="2700000" algn="tl">
                  <a:srgbClr val="000000">
                    <a:alpha val="43137"/>
                  </a:srgbClr>
                </a:outerShdw>
              </a:effectLst>
              <a:latin typeface="Arial Narrow" pitchFamily="34" charset="0"/>
            </a:endParaRPr>
          </a:p>
          <a:p>
            <a:pPr marL="120650" algn="ctr"/>
            <a:r>
              <a:rPr lang="en-US" sz="1600" b="1" dirty="0" smtClean="0">
                <a:effectLst>
                  <a:outerShdw blurRad="38100" dist="38100" dir="2700000" algn="tl">
                    <a:srgbClr val="000000">
                      <a:alpha val="43137"/>
                    </a:srgbClr>
                  </a:outerShdw>
                </a:effectLst>
                <a:latin typeface="Arial Narrow" pitchFamily="34" charset="0"/>
              </a:rPr>
              <a:t>THOSE WHO HELP THE POOR</a:t>
            </a:r>
          </a:p>
        </p:txBody>
      </p:sp>
      <p:sp>
        <p:nvSpPr>
          <p:cNvPr id="5" name="TextBox 4"/>
          <p:cNvSpPr txBox="1"/>
          <p:nvPr/>
        </p:nvSpPr>
        <p:spPr>
          <a:xfrm>
            <a:off x="4648200" y="609600"/>
            <a:ext cx="4495800" cy="89255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lgn="ctr"/>
            <a:r>
              <a:rPr lang="zh-CN" altLang="en-US" sz="3600" b="1" dirty="0" smtClean="0">
                <a:effectLst>
                  <a:outerShdw blurRad="38100" dist="38100" dir="2700000" algn="tl">
                    <a:srgbClr val="000000">
                      <a:alpha val="43137"/>
                    </a:srgbClr>
                  </a:outerShdw>
                </a:effectLst>
                <a:latin typeface="Arial Narrow" pitchFamily="34" charset="0"/>
              </a:rPr>
              <a:t>那些不帮助穷困者</a:t>
            </a:r>
            <a:endParaRPr lang="en-US" sz="3600" b="1" dirty="0" smtClean="0">
              <a:effectLst>
                <a:outerShdw blurRad="38100" dist="38100" dir="2700000" algn="tl">
                  <a:srgbClr val="000000">
                    <a:alpha val="43137"/>
                  </a:srgbClr>
                </a:outerShdw>
              </a:effectLst>
              <a:latin typeface="Arial Narrow" pitchFamily="34" charset="0"/>
            </a:endParaRPr>
          </a:p>
          <a:p>
            <a:pPr marL="120650" algn="ctr"/>
            <a:r>
              <a:rPr lang="en-US" sz="1600" b="1" dirty="0" smtClean="0">
                <a:effectLst>
                  <a:outerShdw blurRad="38100" dist="38100" dir="2700000" algn="tl">
                    <a:srgbClr val="000000">
                      <a:alpha val="43137"/>
                    </a:srgbClr>
                  </a:outerShdw>
                </a:effectLst>
                <a:latin typeface="Arial Narrow" pitchFamily="34" charset="0"/>
              </a:rPr>
              <a:t>THOSE WHODO NOT HELP THE POOR</a:t>
            </a:r>
          </a:p>
        </p:txBody>
      </p:sp>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ADVICE FROM PROVERBS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lvl="0" algn="ctr">
              <a:spcBef>
                <a:spcPct val="0"/>
              </a:spcBef>
              <a:defRPr/>
            </a:pPr>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箴言</a:t>
            </a:r>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的忠告</a:t>
            </a:r>
            <a:endParaRPr lang="en-US" altLang="zh-CN"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5257800" y="381000"/>
            <a:ext cx="36576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itchFamily="82" charset="0"/>
              </a:rPr>
              <a:t>Teachers:</a:t>
            </a:r>
          </a:p>
          <a:p>
            <a:pPr algn="ctr"/>
            <a:endPar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itchFamily="82" charset="0"/>
            </a:endParaRPr>
          </a:p>
          <a:p>
            <a:pPr algn="ctr"/>
            <a:r>
              <a:rPr 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itchFamily="82" charset="0"/>
              </a:rPr>
              <a:t>Dr. </a:t>
            </a:r>
            <a:r>
              <a:rPr lang="en-US" altLang="zh-CN"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itchFamily="82" charset="0"/>
              </a:rPr>
              <a:t>Jay</a:t>
            </a:r>
          </a:p>
          <a:p>
            <a:pPr algn="ctr"/>
            <a:r>
              <a:rPr lang="en-US" altLang="zh-CN" sz="5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itchFamily="82" charset="0"/>
              </a:rPr>
              <a:t>Barleon</a:t>
            </a:r>
            <a:endParaRPr 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itchFamily="82" charset="0"/>
            </a:endParaRPr>
          </a:p>
          <a:p>
            <a:pPr algn="ctr"/>
            <a:r>
              <a:rPr 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itchFamily="82" charset="0"/>
              </a:rPr>
              <a:t>&amp;</a:t>
            </a:r>
          </a:p>
          <a:p>
            <a:pPr algn="ctr"/>
            <a:r>
              <a:rPr lang="en-US" sz="5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itchFamily="82" charset="0"/>
              </a:rPr>
              <a:t>Suran</a:t>
            </a:r>
            <a:endPar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itchFamily="82" charset="0"/>
            </a:endParaRPr>
          </a:p>
        </p:txBody>
      </p:sp>
      <p:pic>
        <p:nvPicPr>
          <p:cNvPr id="4" name="Picture 3" descr="hh.JPG"/>
          <p:cNvPicPr>
            <a:picLocks noChangeAspect="1"/>
          </p:cNvPicPr>
          <p:nvPr/>
        </p:nvPicPr>
        <p:blipFill>
          <a:blip r:embed="rId3" cstate="print"/>
          <a:stretch>
            <a:fillRect/>
          </a:stretch>
        </p:blipFill>
        <p:spPr>
          <a:xfrm>
            <a:off x="381000" y="304800"/>
            <a:ext cx="4572000" cy="6096000"/>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INTRODUCTION</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TextBox 3"/>
          <p:cNvSpPr txBox="1"/>
          <p:nvPr/>
        </p:nvSpPr>
        <p:spPr>
          <a:xfrm>
            <a:off x="76200" y="609600"/>
            <a:ext cx="8915400" cy="5816977"/>
          </a:xfrm>
          <a:prstGeom prst="rect">
            <a:avLst/>
          </a:prstGeom>
          <a:noFill/>
        </p:spPr>
        <p:txBody>
          <a:bodyPr wrap="square" rtlCol="0">
            <a:spAutoFit/>
          </a:bodyPr>
          <a:lstStyle/>
          <a:p>
            <a:pPr algn="just"/>
            <a:r>
              <a:rPr lang="zh-CN" altLang="en-US" sz="2600" b="1" u="sng" dirty="0" smtClean="0">
                <a:solidFill>
                  <a:srgbClr val="C00000"/>
                </a:solidFill>
                <a:effectLst>
                  <a:outerShdw blurRad="38100" dist="38100" dir="2700000" algn="tl">
                    <a:srgbClr val="000000">
                      <a:alpha val="43137"/>
                    </a:srgbClr>
                  </a:outerShdw>
                </a:effectLst>
                <a:latin typeface="Arial Narrow" pitchFamily="34" charset="0"/>
              </a:rPr>
              <a:t>金钱</a:t>
            </a:r>
            <a:r>
              <a:rPr lang="en-US" altLang="zh-CN" sz="2600" b="1" u="sng" dirty="0" smtClean="0">
                <a:solidFill>
                  <a:srgbClr val="C00000"/>
                </a:solidFill>
                <a:effectLst>
                  <a:outerShdw blurRad="38100" dist="38100" dir="2700000" algn="tl">
                    <a:srgbClr val="000000">
                      <a:alpha val="43137"/>
                    </a:srgbClr>
                  </a:outerShdw>
                </a:effectLst>
                <a:latin typeface="Arial Narrow" pitchFamily="34" charset="0"/>
              </a:rPr>
              <a:t>.</a:t>
            </a:r>
            <a:r>
              <a:rPr lang="en-US" altLang="zh-CN" sz="2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2600" b="1" dirty="0" smtClean="0">
                <a:solidFill>
                  <a:srgbClr val="C00000"/>
                </a:solidFill>
                <a:effectLst>
                  <a:outerShdw blurRad="38100" dist="38100" dir="2700000" algn="tl">
                    <a:srgbClr val="000000">
                      <a:alpha val="43137"/>
                    </a:srgbClr>
                  </a:outerShdw>
                </a:effectLst>
                <a:latin typeface="Arial Narrow" pitchFamily="34" charset="0"/>
              </a:rPr>
              <a:t>小小第一张纸能驱使人去行疯狂之事</a:t>
            </a:r>
            <a:r>
              <a:rPr lang="en-US" altLang="zh-CN" sz="2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2600" b="1" dirty="0" smtClean="0">
                <a:solidFill>
                  <a:srgbClr val="C00000"/>
                </a:solidFill>
                <a:effectLst>
                  <a:outerShdw blurRad="38100" dist="38100" dir="2700000" algn="tl">
                    <a:srgbClr val="000000">
                      <a:alpha val="43137"/>
                    </a:srgbClr>
                  </a:outerShdw>
                </a:effectLst>
                <a:latin typeface="Arial Narrow" pitchFamily="34" charset="0"/>
              </a:rPr>
              <a:t>人们不惜拼上性命得到它</a:t>
            </a:r>
            <a:r>
              <a:rPr lang="en-US" altLang="zh-CN" sz="2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2600" b="1" dirty="0" smtClean="0">
                <a:solidFill>
                  <a:srgbClr val="C00000"/>
                </a:solidFill>
                <a:effectLst>
                  <a:outerShdw blurRad="38100" dist="38100" dir="2700000" algn="tl">
                    <a:srgbClr val="000000">
                      <a:alpha val="43137"/>
                    </a:srgbClr>
                  </a:outerShdw>
                </a:effectLst>
                <a:latin typeface="Arial Narrow" pitchFamily="34" charset="0"/>
              </a:rPr>
              <a:t>这张纸既不能吃也不能穿，但为何如此多人的生命与之纠缠在一起？答案在</a:t>
            </a:r>
            <a:r>
              <a:rPr lang="zh-CN" altLang="en-US" sz="2600" b="1" u="sng" dirty="0" smtClean="0">
                <a:solidFill>
                  <a:srgbClr val="C00000"/>
                </a:solidFill>
                <a:effectLst>
                  <a:outerShdw blurRad="38100" dist="38100" dir="2700000" algn="tl">
                    <a:srgbClr val="000000">
                      <a:alpha val="43137"/>
                    </a:srgbClr>
                  </a:outerShdw>
                </a:effectLst>
                <a:latin typeface="Arial Narrow" pitchFamily="34" charset="0"/>
              </a:rPr>
              <a:t>于它的价值</a:t>
            </a:r>
            <a:r>
              <a:rPr lang="zh-CN" altLang="en-US" sz="2600" b="1" dirty="0" smtClean="0">
                <a:solidFill>
                  <a:srgbClr val="C00000"/>
                </a:solidFill>
                <a:effectLst>
                  <a:outerShdw blurRad="38100" dist="38100" dir="2700000" algn="tl">
                    <a:srgbClr val="000000">
                      <a:alpha val="43137"/>
                    </a:srgbClr>
                  </a:outerShdw>
                </a:effectLst>
                <a:latin typeface="Arial Narrow" pitchFamily="34" charset="0"/>
              </a:rPr>
              <a:t>。人愿意为他们重视的任何事物献上性命</a:t>
            </a:r>
            <a:r>
              <a:rPr lang="en-US" altLang="zh-CN" sz="2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2600" b="1" dirty="0" smtClean="0">
                <a:solidFill>
                  <a:srgbClr val="C00000"/>
                </a:solidFill>
                <a:effectLst>
                  <a:outerShdw blurRad="38100" dist="38100" dir="2700000" algn="tl">
                    <a:srgbClr val="000000">
                      <a:alpha val="43137"/>
                    </a:srgbClr>
                  </a:outerShdw>
                </a:effectLst>
                <a:latin typeface="Arial Narrow" pitchFamily="34" charset="0"/>
              </a:rPr>
              <a:t>父母都愿意为孩子舍命</a:t>
            </a:r>
            <a:r>
              <a:rPr lang="en-US" altLang="zh-CN" sz="2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2600" b="1" dirty="0" smtClean="0">
                <a:solidFill>
                  <a:srgbClr val="C00000"/>
                </a:solidFill>
                <a:effectLst>
                  <a:outerShdw blurRad="38100" dist="38100" dir="2700000" algn="tl">
                    <a:srgbClr val="000000">
                      <a:alpha val="43137"/>
                    </a:srgbClr>
                  </a:outerShdw>
                </a:effectLst>
                <a:latin typeface="Arial Narrow" pitchFamily="34" charset="0"/>
              </a:rPr>
              <a:t>很多人为保护自己所爱的国家献身</a:t>
            </a:r>
            <a:r>
              <a:rPr lang="en-US" altLang="zh-CN" sz="2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2600" b="1" dirty="0" smtClean="0">
                <a:solidFill>
                  <a:srgbClr val="C00000"/>
                </a:solidFill>
                <a:effectLst>
                  <a:outerShdw blurRad="38100" dist="38100" dir="2700000" algn="tl">
                    <a:srgbClr val="000000">
                      <a:alpha val="43137"/>
                    </a:srgbClr>
                  </a:outerShdw>
                </a:effectLst>
                <a:latin typeface="Arial Narrow" pitchFamily="34" charset="0"/>
              </a:rPr>
              <a:t>圣经提到金钱的次数甚至多余天堂和地狱加起来的总和</a:t>
            </a:r>
            <a:r>
              <a:rPr lang="en-US" altLang="zh-CN" sz="2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2600" b="1" dirty="0" smtClean="0">
                <a:solidFill>
                  <a:srgbClr val="C00000"/>
                </a:solidFill>
                <a:effectLst>
                  <a:outerShdw blurRad="38100" dist="38100" dir="2700000" algn="tl">
                    <a:srgbClr val="000000">
                      <a:alpha val="43137"/>
                    </a:srgbClr>
                  </a:outerShdw>
                </a:effectLst>
                <a:latin typeface="Arial Narrow" pitchFamily="34" charset="0"/>
              </a:rPr>
              <a:t>神知道除非我们学会将神看得高于那张小小的，肮脏的</a:t>
            </a:r>
            <a:r>
              <a:rPr lang="en-US" altLang="zh-CN" sz="2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2600" b="1" dirty="0" smtClean="0">
                <a:solidFill>
                  <a:srgbClr val="C00000"/>
                </a:solidFill>
                <a:effectLst>
                  <a:outerShdw blurRad="38100" dist="38100" dir="2700000" algn="tl">
                    <a:srgbClr val="000000">
                      <a:alpha val="43137"/>
                    </a:srgbClr>
                  </a:outerShdw>
                </a:effectLst>
                <a:latin typeface="Arial Narrow" pitchFamily="34" charset="0"/>
              </a:rPr>
              <a:t>叫做 </a:t>
            </a:r>
            <a:r>
              <a:rPr lang="en-US" altLang="zh-CN" sz="2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600" b="1" dirty="0" smtClean="0">
                <a:solidFill>
                  <a:srgbClr val="C00000"/>
                </a:solidFill>
                <a:effectLst>
                  <a:outerShdw blurRad="38100" dist="38100" dir="2700000" algn="tl">
                    <a:srgbClr val="000000">
                      <a:alpha val="43137"/>
                    </a:srgbClr>
                  </a:outerShdw>
                </a:effectLst>
                <a:latin typeface="Arial Narrow" pitchFamily="34" charset="0"/>
              </a:rPr>
              <a:t>金钱</a:t>
            </a:r>
            <a:r>
              <a:rPr lang="en-US" altLang="zh-CN" sz="2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600" b="1" dirty="0" smtClean="0">
                <a:solidFill>
                  <a:srgbClr val="C00000"/>
                </a:solidFill>
                <a:effectLst>
                  <a:outerShdw blurRad="38100" dist="38100" dir="2700000" algn="tl">
                    <a:srgbClr val="000000">
                      <a:alpha val="43137"/>
                    </a:srgbClr>
                  </a:outerShdw>
                </a:effectLst>
                <a:latin typeface="Arial Narrow" pitchFamily="34" charset="0"/>
              </a:rPr>
              <a:t>的纸，我们毫无机会与神一起度永生</a:t>
            </a:r>
            <a:r>
              <a:rPr lang="en-US" altLang="zh-CN" sz="2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2600" b="1" dirty="0" smtClean="0">
                <a:solidFill>
                  <a:srgbClr val="C00000"/>
                </a:solidFill>
                <a:effectLst>
                  <a:outerShdw blurRad="38100" dist="38100" dir="2700000" algn="tl">
                    <a:srgbClr val="000000">
                      <a:alpha val="43137"/>
                    </a:srgbClr>
                  </a:outerShdw>
                </a:effectLst>
                <a:latin typeface="Arial Narrow" pitchFamily="34" charset="0"/>
              </a:rPr>
              <a:t>只有我们学会真正将神的价值看得高于钱财</a:t>
            </a:r>
            <a:r>
              <a:rPr lang="en-US" altLang="zh-CN" sz="2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2600" b="1" dirty="0" smtClean="0">
                <a:solidFill>
                  <a:srgbClr val="C00000"/>
                </a:solidFill>
                <a:effectLst>
                  <a:outerShdw blurRad="38100" dist="38100" dir="2700000" algn="tl">
                    <a:srgbClr val="000000">
                      <a:alpha val="43137"/>
                    </a:srgbClr>
                  </a:outerShdw>
                </a:effectLst>
                <a:latin typeface="Arial Narrow" pitchFamily="34" charset="0"/>
              </a:rPr>
              <a:t>我们才能开始体验神赐予的圣灵充满美好生活</a:t>
            </a:r>
            <a:r>
              <a:rPr lang="en-US" altLang="zh-CN" sz="2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2600" b="1" dirty="0" smtClean="0">
                <a:solidFill>
                  <a:srgbClr val="C00000"/>
                </a:solidFill>
                <a:effectLst>
                  <a:outerShdw blurRad="38100" dist="38100" dir="2700000" algn="tl">
                    <a:srgbClr val="000000">
                      <a:alpha val="43137"/>
                    </a:srgbClr>
                  </a:outerShdw>
                </a:effectLst>
                <a:latin typeface="Arial Narrow" pitchFamily="34" charset="0"/>
              </a:rPr>
              <a:t>让我们一起查考神在圣经中为我们定下的对待金钱的态度和行为的重要原则。</a:t>
            </a:r>
            <a:endParaRPr lang="en-US" sz="2600" b="1" u="sng" dirty="0" smtClean="0">
              <a:effectLst>
                <a:outerShdw blurRad="38100" dist="38100" dir="2700000" algn="tl">
                  <a:srgbClr val="000000">
                    <a:alpha val="43137"/>
                  </a:srgbClr>
                </a:outerShdw>
              </a:effectLst>
              <a:latin typeface="Arial Narrow" pitchFamily="34" charset="0"/>
            </a:endParaRPr>
          </a:p>
          <a:p>
            <a:pPr algn="just"/>
            <a:r>
              <a:rPr lang="en-US" sz="1400" b="1" u="sng" dirty="0" smtClean="0"/>
              <a:t>Money.</a:t>
            </a:r>
            <a:r>
              <a:rPr lang="en-US" sz="1400" dirty="0" smtClean="0"/>
              <a:t> Little slips of colored paper that drives people to do crazy things. People alter their lives to get more of it. You can’t eat it or wear it. So why do so many people’s lives evolve around money? The answer is in </a:t>
            </a:r>
            <a:r>
              <a:rPr lang="en-US" sz="1400" b="1" i="1" u="sng" dirty="0" smtClean="0"/>
              <a:t>what it is worth</a:t>
            </a:r>
            <a:r>
              <a:rPr lang="en-US" sz="1400" dirty="0" smtClean="0"/>
              <a:t>. People will dedicate their lives to anything they value. Any parent would sacrifice their life for their child. Many brave people have died defending the countries they love and value. The Bible speaks more about money than about Heaven and Hell put together. God knows that </a:t>
            </a:r>
            <a:r>
              <a:rPr lang="en-US" sz="1400" b="1" i="1" dirty="0" smtClean="0"/>
              <a:t>unless</a:t>
            </a:r>
            <a:r>
              <a:rPr lang="en-US" sz="1400" dirty="0" smtClean="0"/>
              <a:t> we can learn to value Him above these little pieces of dirty colored paper we call ‘money’ we have little chance of ever spending eternity with Him. Only when we learn to truly value God above money can we even begin to experience the wonderful Spirit-filled life that He has provided for us. Let’s look at some important principles God has laid down in the Bible regarding our attitudes and actions towards money.</a:t>
            </a:r>
          </a:p>
        </p:txBody>
      </p:sp>
      <p:sp>
        <p:nvSpPr>
          <p:cNvPr id="6" name="Title 1"/>
          <p:cNvSpPr txBox="1">
            <a:spLocks/>
          </p:cNvSpPr>
          <p:nvPr/>
        </p:nvSpPr>
        <p:spPr>
          <a:xfrm>
            <a:off x="0" y="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lvl="0" algn="ctr">
              <a:spcBef>
                <a:spcPct val="0"/>
              </a:spcBef>
              <a:defRPr/>
            </a:pP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前言</a:t>
            </a:r>
            <a:endParaRPr kumimoji="0" lang="en-US" sz="4800" b="1"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t>MONEY IS A SPIRITUAL ISSUE…</a:t>
            </a:r>
            <a:endParaRPr lang="en-US" sz="3200" dirty="0"/>
          </a:p>
        </p:txBody>
      </p:sp>
      <p:sp>
        <p:nvSpPr>
          <p:cNvPr id="6" name="Title 1"/>
          <p:cNvSpPr txBox="1">
            <a:spLocks/>
          </p:cNvSpPr>
          <p:nvPr/>
        </p:nvSpPr>
        <p:spPr>
          <a:xfrm>
            <a:off x="0" y="0"/>
            <a:ext cx="9144000" cy="1066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5400" dirty="0" smtClean="0">
                <a:solidFill>
                  <a:schemeClr val="bg1"/>
                </a:solidFill>
                <a:effectLst>
                  <a:outerShdw blurRad="38100" dist="38100" dir="2700000" algn="tl">
                    <a:srgbClr val="000000">
                      <a:alpha val="43137"/>
                    </a:srgbClr>
                  </a:outerShdw>
                </a:effectLst>
              </a:rPr>
              <a:t>金钱是个属灵问题</a:t>
            </a:r>
            <a:r>
              <a:rPr lang="en-US" altLang="zh-CN" sz="5400" dirty="0" smtClean="0">
                <a:solidFill>
                  <a:schemeClr val="bg1"/>
                </a:solidFill>
                <a:effectLst>
                  <a:outerShdw blurRad="38100" dist="38100" dir="2700000" algn="tl">
                    <a:srgbClr val="000000">
                      <a:alpha val="43137"/>
                    </a:srgbClr>
                  </a:outerShdw>
                </a:effectLst>
              </a:rPr>
              <a:t>…</a:t>
            </a:r>
            <a:endParaRPr lang="en-US" altLang="zh-CN" sz="5400"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0" y="1143000"/>
            <a:ext cx="5029200" cy="5570756"/>
          </a:xfrm>
          <a:prstGeom prst="rect">
            <a:avLst/>
          </a:prstGeom>
          <a:noFill/>
        </p:spPr>
        <p:txBody>
          <a:bodyPr wrap="square" rtlCol="0">
            <a:spAutoFit/>
          </a:bodyPr>
          <a:lstStyle/>
          <a:p>
            <a:pPr algn="just"/>
            <a:r>
              <a:rPr lang="zh-CN" altLang="en-US" sz="4400" b="1" dirty="0" smtClean="0">
                <a:solidFill>
                  <a:schemeClr val="accent2">
                    <a:lumMod val="75000"/>
                  </a:schemeClr>
                </a:solidFill>
                <a:effectLst>
                  <a:outerShdw blurRad="38100" dist="38100" dir="2700000" algn="tl">
                    <a:srgbClr val="000000">
                      <a:alpha val="43137"/>
                    </a:srgbClr>
                  </a:outerShdw>
                </a:effectLst>
              </a:rPr>
              <a:t>你的财宝在哪里，你的心也在哪里。</a:t>
            </a:r>
            <a:endParaRPr lang="en-US" altLang="zh-CN" sz="4400" b="1" dirty="0" smtClean="0">
              <a:solidFill>
                <a:schemeClr val="accent2">
                  <a:lumMod val="75000"/>
                </a:schemeClr>
              </a:solidFill>
              <a:effectLst>
                <a:outerShdw blurRad="38100" dist="38100" dir="2700000" algn="tl">
                  <a:srgbClr val="000000">
                    <a:alpha val="43137"/>
                  </a:srgbClr>
                </a:outerShdw>
              </a:effectLst>
            </a:endParaRPr>
          </a:p>
          <a:p>
            <a:pPr algn="r"/>
            <a:r>
              <a:rPr lang="en-US" altLang="zh-CN" sz="4400" b="1" dirty="0" smtClean="0">
                <a:solidFill>
                  <a:schemeClr val="accent2">
                    <a:lumMod val="75000"/>
                  </a:schemeClr>
                </a:solidFill>
                <a:effectLst>
                  <a:outerShdw blurRad="38100" dist="38100" dir="2700000" algn="tl">
                    <a:srgbClr val="000000">
                      <a:alpha val="43137"/>
                    </a:srgbClr>
                  </a:outerShdw>
                </a:effectLst>
              </a:rPr>
              <a:t>-</a:t>
            </a:r>
            <a:r>
              <a:rPr lang="zh-CN" altLang="en-US" sz="4400" b="1" dirty="0" smtClean="0">
                <a:solidFill>
                  <a:schemeClr val="accent2">
                    <a:lumMod val="75000"/>
                  </a:schemeClr>
                </a:solidFill>
                <a:effectLst>
                  <a:outerShdw blurRad="38100" dist="38100" dir="2700000" algn="tl">
                    <a:srgbClr val="000000">
                      <a:alpha val="43137"/>
                    </a:srgbClr>
                  </a:outerShdw>
                </a:effectLst>
              </a:rPr>
              <a:t>太</a:t>
            </a:r>
            <a:r>
              <a:rPr lang="en-US" altLang="zh-CN" sz="4400" b="1" dirty="0" smtClean="0">
                <a:solidFill>
                  <a:schemeClr val="accent2">
                    <a:lumMod val="75000"/>
                  </a:schemeClr>
                </a:solidFill>
                <a:effectLst>
                  <a:outerShdw blurRad="38100" dist="38100" dir="2700000" algn="tl">
                    <a:srgbClr val="000000">
                      <a:alpha val="43137"/>
                    </a:srgbClr>
                  </a:outerShdw>
                </a:effectLst>
              </a:rPr>
              <a:t>6</a:t>
            </a:r>
            <a:r>
              <a:rPr lang="en-US" altLang="zh-CN" sz="4400" b="1" dirty="0" smtClean="0">
                <a:solidFill>
                  <a:schemeClr val="accent2">
                    <a:lumMod val="75000"/>
                  </a:schemeClr>
                </a:solidFill>
                <a:effectLst>
                  <a:outerShdw blurRad="38100" dist="38100" dir="2700000" algn="tl">
                    <a:srgbClr val="000000">
                      <a:alpha val="43137"/>
                    </a:srgbClr>
                  </a:outerShdw>
                </a:effectLst>
              </a:rPr>
              <a:t>:21</a:t>
            </a:r>
          </a:p>
          <a:p>
            <a:pPr algn="just"/>
            <a:r>
              <a:rPr lang="zh-CN" altLang="en-US" sz="3200" b="1" dirty="0" smtClean="0">
                <a:solidFill>
                  <a:schemeClr val="tx2">
                    <a:lumMod val="75000"/>
                  </a:schemeClr>
                </a:solidFill>
                <a:effectLst>
                  <a:outerShdw blurRad="38100" dist="38100" dir="2700000" algn="tl">
                    <a:srgbClr val="000000">
                      <a:alpha val="43137"/>
                    </a:srgbClr>
                  </a:outerShdw>
                </a:effectLst>
              </a:rPr>
              <a:t>圣经中提到有关金钱财富方面的教导，新旧约加起来的经文有</a:t>
            </a:r>
            <a:r>
              <a:rPr lang="en-US" altLang="zh-CN" sz="3200" b="1" dirty="0" smtClean="0">
                <a:solidFill>
                  <a:schemeClr val="tx2">
                    <a:lumMod val="75000"/>
                  </a:schemeClr>
                </a:solidFill>
                <a:effectLst>
                  <a:outerShdw blurRad="38100" dist="38100" dir="2700000" algn="tl">
                    <a:srgbClr val="000000">
                      <a:alpha val="43137"/>
                    </a:srgbClr>
                  </a:outerShdw>
                </a:effectLst>
              </a:rPr>
              <a:t>800</a:t>
            </a:r>
            <a:r>
              <a:rPr lang="zh-CN" altLang="en-US" sz="3200" b="1" dirty="0" smtClean="0">
                <a:solidFill>
                  <a:schemeClr val="tx2">
                    <a:lumMod val="75000"/>
                  </a:schemeClr>
                </a:solidFill>
                <a:effectLst>
                  <a:outerShdw blurRad="38100" dist="38100" dir="2700000" algn="tl">
                    <a:srgbClr val="000000">
                      <a:alpha val="43137"/>
                    </a:srgbClr>
                  </a:outerShdw>
                </a:effectLst>
              </a:rPr>
              <a:t>处之多；</a:t>
            </a:r>
            <a:endParaRPr lang="en-US" altLang="zh-CN" sz="3200" b="1" dirty="0" smtClean="0">
              <a:solidFill>
                <a:schemeClr val="tx2">
                  <a:lumMod val="75000"/>
                </a:schemeClr>
              </a:solidFill>
              <a:effectLst>
                <a:outerShdw blurRad="38100" dist="38100" dir="2700000" algn="tl">
                  <a:srgbClr val="000000">
                    <a:alpha val="43137"/>
                  </a:srgbClr>
                </a:outerShdw>
              </a:effectLst>
            </a:endParaRPr>
          </a:p>
          <a:p>
            <a:pPr algn="just"/>
            <a:r>
              <a:rPr lang="zh-CN" altLang="en-US" sz="3200" b="1" dirty="0" smtClean="0">
                <a:solidFill>
                  <a:schemeClr val="tx2">
                    <a:lumMod val="75000"/>
                  </a:schemeClr>
                </a:solidFill>
                <a:effectLst>
                  <a:outerShdw blurRad="38100" dist="38100" dir="2700000" algn="tl">
                    <a:srgbClr val="000000">
                      <a:alpha val="43137"/>
                    </a:srgbClr>
                  </a:outerShdw>
                </a:effectLst>
              </a:rPr>
              <a:t>新约中耶稣的教导中有</a:t>
            </a:r>
            <a:r>
              <a:rPr lang="zh-CN" altLang="en-US" sz="3200" b="1" dirty="0" smtClean="0">
                <a:solidFill>
                  <a:schemeClr val="tx2">
                    <a:lumMod val="75000"/>
                  </a:schemeClr>
                </a:solidFill>
                <a:effectLst>
                  <a:outerShdw blurRad="38100" dist="38100" dir="2700000" algn="tl">
                    <a:srgbClr val="000000">
                      <a:alpha val="43137"/>
                    </a:srgbClr>
                  </a:outerShdw>
                </a:effectLst>
              </a:rPr>
              <a:t>四分之</a:t>
            </a:r>
            <a:r>
              <a:rPr lang="zh-CN" altLang="en-US" sz="3200" b="1" dirty="0" smtClean="0">
                <a:solidFill>
                  <a:schemeClr val="tx2">
                    <a:lumMod val="75000"/>
                  </a:schemeClr>
                </a:solidFill>
                <a:effectLst>
                  <a:outerShdw blurRad="38100" dist="38100" dir="2700000" algn="tl">
                    <a:srgbClr val="000000">
                      <a:alpha val="43137"/>
                    </a:srgbClr>
                  </a:outerShdw>
                </a:effectLst>
              </a:rPr>
              <a:t>一是关于金钱方面的。</a:t>
            </a:r>
            <a:endParaRPr lang="en-US" altLang="zh-CN" sz="3200" b="1" dirty="0" smtClean="0">
              <a:solidFill>
                <a:schemeClr val="tx2">
                  <a:lumMod val="75000"/>
                </a:schemeClr>
              </a:solidFill>
              <a:effectLst>
                <a:outerShdw blurRad="38100" dist="38100" dir="2700000" algn="tl">
                  <a:srgbClr val="000000">
                    <a:alpha val="43137"/>
                  </a:srgbClr>
                </a:outerShdw>
              </a:effectLst>
            </a:endParaRPr>
          </a:p>
          <a:p>
            <a:pPr algn="just"/>
            <a:endParaRPr 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endParaRPr>
          </a:p>
          <a:p>
            <a:pPr algn="just"/>
            <a:endParaRPr lang="en-US" sz="3200" dirty="0" smtClean="0"/>
          </a:p>
        </p:txBody>
      </p:sp>
      <p:sp>
        <p:nvSpPr>
          <p:cNvPr id="1026" name="AutoShape 2" descr="Image result for Chinese mon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Chinese mon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cstate="print"/>
          <a:srcRect/>
          <a:stretch>
            <a:fillRect/>
          </a:stretch>
        </p:blipFill>
        <p:spPr bwMode="auto">
          <a:xfrm>
            <a:off x="5029200" y="1371600"/>
            <a:ext cx="3886200" cy="4648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http://www.rspb.org.uk/images/cache/housesparrow_male_300_tcm9-139923_v2.jpg"/>
          <p:cNvPicPr>
            <a:picLocks noChangeAspect="1" noChangeArrowheads="1"/>
          </p:cNvPicPr>
          <p:nvPr/>
        </p:nvPicPr>
        <p:blipFill>
          <a:blip r:embed="rId2" cstate="print"/>
          <a:srcRect/>
          <a:stretch>
            <a:fillRect/>
          </a:stretch>
        </p:blipFill>
        <p:spPr bwMode="auto">
          <a:xfrm>
            <a:off x="381000" y="3429000"/>
            <a:ext cx="3124200" cy="3124200"/>
          </a:xfrm>
          <a:prstGeom prst="rect">
            <a:avLst/>
          </a:prstGeom>
          <a:noFill/>
        </p:spPr>
      </p:pic>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t>MONEY IS A SPIRITUAL ISSUE…</a:t>
            </a:r>
            <a:endParaRPr lang="en-US" sz="3200" dirty="0"/>
          </a:p>
        </p:txBody>
      </p:sp>
      <p:sp>
        <p:nvSpPr>
          <p:cNvPr id="6" name="Title 1"/>
          <p:cNvSpPr txBox="1">
            <a:spLocks/>
          </p:cNvSpPr>
          <p:nvPr/>
        </p:nvSpPr>
        <p:spPr>
          <a:xfrm>
            <a:off x="0" y="0"/>
            <a:ext cx="9144000" cy="762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5400" noProof="0" dirty="0" smtClean="0">
                <a:solidFill>
                  <a:schemeClr val="bg1"/>
                </a:solidFill>
                <a:effectLst>
                  <a:outerShdw blurRad="38100" dist="38100" dir="2700000" algn="tl">
                    <a:srgbClr val="000000">
                      <a:alpha val="43137"/>
                    </a:srgbClr>
                  </a:outerShdw>
                </a:effectLst>
              </a:rPr>
              <a:t>金钱是个属灵问题</a:t>
            </a:r>
            <a:r>
              <a:rPr lang="en-US" altLang="zh-CN" sz="5400" noProof="0" dirty="0" smtClean="0">
                <a:solidFill>
                  <a:schemeClr val="bg1"/>
                </a:solidFill>
                <a:effectLst>
                  <a:outerShdw blurRad="38100" dist="38100" dir="2700000" algn="tl">
                    <a:srgbClr val="000000">
                      <a:alpha val="43137"/>
                    </a:srgbClr>
                  </a:outerShdw>
                </a:effectLst>
              </a:rPr>
              <a:t>…</a:t>
            </a:r>
            <a:endParaRPr kumimoji="0" lang="en-US" sz="5400" i="0" u="none" strike="noStrike" kern="1200" normalizeH="0" baseline="0" noProof="0" dirty="0">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5" name="TextBox 4"/>
          <p:cNvSpPr txBox="1"/>
          <p:nvPr/>
        </p:nvSpPr>
        <p:spPr>
          <a:xfrm>
            <a:off x="228600" y="838200"/>
            <a:ext cx="8458200" cy="2862322"/>
          </a:xfrm>
          <a:prstGeom prst="rect">
            <a:avLst/>
          </a:prstGeom>
          <a:noFill/>
        </p:spPr>
        <p:txBody>
          <a:bodyPr wrap="square" rtlCol="0">
            <a:spAutoFit/>
          </a:bodyPr>
          <a:lstStyle/>
          <a:p>
            <a:pPr algn="just"/>
            <a:r>
              <a:rPr lang="zh-CN" altLang="en-US" sz="3600" b="1" dirty="0" smtClean="0">
                <a:solidFill>
                  <a:schemeClr val="tx2">
                    <a:lumMod val="75000"/>
                  </a:schemeClr>
                </a:solidFill>
                <a:effectLst>
                  <a:outerShdw blurRad="38100" dist="38100" dir="2700000" algn="tl">
                    <a:srgbClr val="000000">
                      <a:alpha val="43137"/>
                    </a:srgbClr>
                  </a:outerShdw>
                </a:effectLst>
                <a:latin typeface="Arial Narrow" pitchFamily="34" charset="0"/>
              </a:rPr>
              <a:t>太</a:t>
            </a:r>
            <a:r>
              <a:rPr lang="en-US" altLang="zh-CN" sz="3600" b="1" dirty="0" smtClean="0">
                <a:solidFill>
                  <a:schemeClr val="tx2">
                    <a:lumMod val="75000"/>
                  </a:schemeClr>
                </a:solidFill>
                <a:effectLst>
                  <a:outerShdw blurRad="38100" dist="38100" dir="2700000" algn="tl">
                    <a:srgbClr val="000000">
                      <a:alpha val="43137"/>
                    </a:srgbClr>
                  </a:outerShdw>
                </a:effectLst>
                <a:latin typeface="Arial Narrow" pitchFamily="34" charset="0"/>
              </a:rPr>
              <a:t>6:24-34 “</a:t>
            </a:r>
            <a:r>
              <a:rPr lang="zh-CN" altLang="en-US" sz="3600" b="1" dirty="0" smtClean="0">
                <a:solidFill>
                  <a:schemeClr val="tx2">
                    <a:lumMod val="75000"/>
                  </a:schemeClr>
                </a:solidFill>
                <a:effectLst>
                  <a:outerShdw blurRad="38100" dist="38100" dir="2700000" algn="tl">
                    <a:srgbClr val="000000">
                      <a:alpha val="43137"/>
                    </a:srgbClr>
                  </a:outerShdw>
                </a:effectLst>
              </a:rPr>
              <a:t>一个人不能侍奉两个主</a:t>
            </a:r>
            <a:r>
              <a:rPr lang="en-US" altLang="zh-CN" sz="3600" b="1" dirty="0" smtClean="0">
                <a:solidFill>
                  <a:schemeClr val="tx2">
                    <a:lumMod val="75000"/>
                  </a:schemeClr>
                </a:solidFill>
                <a:effectLst>
                  <a:outerShdw blurRad="38100" dist="38100" dir="2700000" algn="tl">
                    <a:srgbClr val="000000">
                      <a:alpha val="43137"/>
                    </a:srgbClr>
                  </a:outerShdw>
                </a:effectLst>
              </a:rPr>
              <a:t>. </a:t>
            </a:r>
            <a:r>
              <a:rPr lang="zh-CN" altLang="en-US" sz="3600" b="1" dirty="0" smtClean="0">
                <a:solidFill>
                  <a:schemeClr val="tx2">
                    <a:lumMod val="75000"/>
                  </a:schemeClr>
                </a:solidFill>
                <a:effectLst>
                  <a:outerShdw blurRad="38100" dist="38100" dir="2700000" algn="tl">
                    <a:srgbClr val="000000">
                      <a:alpha val="43137"/>
                    </a:srgbClr>
                  </a:outerShdw>
                </a:effectLst>
              </a:rPr>
              <a:t>不是恶这个爱那个</a:t>
            </a:r>
            <a:r>
              <a:rPr lang="en-US" altLang="zh-CN" sz="3600" b="1" dirty="0" smtClean="0">
                <a:solidFill>
                  <a:schemeClr val="tx2">
                    <a:lumMod val="75000"/>
                  </a:schemeClr>
                </a:solidFill>
                <a:effectLst>
                  <a:outerShdw blurRad="38100" dist="38100" dir="2700000" algn="tl">
                    <a:srgbClr val="000000">
                      <a:alpha val="43137"/>
                    </a:srgbClr>
                  </a:outerShdw>
                </a:effectLst>
              </a:rPr>
              <a:t>,</a:t>
            </a:r>
            <a:r>
              <a:rPr lang="zh-CN" altLang="en-US" sz="3600" b="1" dirty="0" smtClean="0">
                <a:solidFill>
                  <a:schemeClr val="tx2">
                    <a:lumMod val="75000"/>
                  </a:schemeClr>
                </a:solidFill>
                <a:effectLst>
                  <a:outerShdw blurRad="38100" dist="38100" dir="2700000" algn="tl">
                    <a:srgbClr val="000000">
                      <a:alpha val="43137"/>
                    </a:srgbClr>
                  </a:outerShdw>
                </a:effectLst>
              </a:rPr>
              <a:t>就是重这个轻那个。你们不能又侍奉神</a:t>
            </a:r>
            <a:r>
              <a:rPr lang="en-US" altLang="zh-CN" sz="3600" b="1" dirty="0" smtClean="0">
                <a:solidFill>
                  <a:schemeClr val="tx2">
                    <a:lumMod val="75000"/>
                  </a:schemeClr>
                </a:solidFill>
                <a:effectLst>
                  <a:outerShdw blurRad="38100" dist="38100" dir="2700000" algn="tl">
                    <a:srgbClr val="000000">
                      <a:alpha val="43137"/>
                    </a:srgbClr>
                  </a:outerShdw>
                </a:effectLst>
              </a:rPr>
              <a:t>,</a:t>
            </a:r>
            <a:r>
              <a:rPr lang="zh-CN" altLang="en-US" sz="3600" b="1" dirty="0" smtClean="0">
                <a:solidFill>
                  <a:schemeClr val="tx2">
                    <a:lumMod val="75000"/>
                  </a:schemeClr>
                </a:solidFill>
                <a:effectLst>
                  <a:outerShdw blurRad="38100" dist="38100" dir="2700000" algn="tl">
                    <a:srgbClr val="000000">
                      <a:alpha val="43137"/>
                    </a:srgbClr>
                  </a:outerShdw>
                </a:effectLst>
              </a:rPr>
              <a:t>又侍奉玛门</a:t>
            </a:r>
            <a:r>
              <a:rPr lang="en-US" altLang="zh-CN" sz="3600" b="1" dirty="0" smtClean="0">
                <a:solidFill>
                  <a:schemeClr val="tx2">
                    <a:lumMod val="75000"/>
                  </a:schemeClr>
                </a:solidFill>
                <a:effectLst>
                  <a:outerShdw blurRad="38100" dist="38100" dir="2700000" algn="tl">
                    <a:srgbClr val="000000">
                      <a:alpha val="43137"/>
                    </a:srgbClr>
                  </a:outerShdw>
                </a:effectLst>
              </a:rPr>
              <a:t>. </a:t>
            </a:r>
            <a:r>
              <a:rPr lang="zh-CN" altLang="en-US" sz="3600" b="1" dirty="0" smtClean="0">
                <a:solidFill>
                  <a:schemeClr val="tx2">
                    <a:lumMod val="75000"/>
                  </a:schemeClr>
                </a:solidFill>
                <a:effectLst>
                  <a:outerShdw blurRad="38100" dist="38100" dir="2700000" algn="tl">
                    <a:srgbClr val="000000">
                      <a:alpha val="43137"/>
                    </a:srgbClr>
                  </a:outerShdw>
                </a:effectLst>
              </a:rPr>
              <a:t>所以我告诉你们</a:t>
            </a:r>
            <a:r>
              <a:rPr lang="en-US" altLang="zh-CN" sz="3600" b="1" dirty="0" smtClean="0">
                <a:solidFill>
                  <a:schemeClr val="tx2">
                    <a:lumMod val="75000"/>
                  </a:schemeClr>
                </a:solidFill>
                <a:effectLst>
                  <a:outerShdw blurRad="38100" dist="38100" dir="2700000" algn="tl">
                    <a:srgbClr val="000000">
                      <a:alpha val="43137"/>
                    </a:srgbClr>
                  </a:outerShdw>
                </a:effectLst>
              </a:rPr>
              <a:t>:</a:t>
            </a:r>
            <a:r>
              <a:rPr lang="zh-CN" altLang="en-US" sz="3600" b="1" dirty="0" smtClean="0">
                <a:solidFill>
                  <a:schemeClr val="tx2">
                    <a:lumMod val="75000"/>
                  </a:schemeClr>
                </a:solidFill>
                <a:effectLst>
                  <a:outerShdw blurRad="38100" dist="38100" dir="2700000" algn="tl">
                    <a:srgbClr val="000000">
                      <a:alpha val="43137"/>
                    </a:srgbClr>
                  </a:outerShdw>
                </a:effectLst>
              </a:rPr>
              <a:t>不要为生命忧虑</a:t>
            </a:r>
            <a:r>
              <a:rPr lang="en-US" altLang="zh-CN" sz="3600" b="1" dirty="0" smtClean="0">
                <a:solidFill>
                  <a:schemeClr val="tx2">
                    <a:lumMod val="75000"/>
                  </a:schemeClr>
                </a:solidFill>
                <a:effectLst>
                  <a:outerShdw blurRad="38100" dist="38100" dir="2700000" algn="tl">
                    <a:srgbClr val="000000">
                      <a:alpha val="43137"/>
                    </a:srgbClr>
                  </a:outerShdw>
                </a:effectLst>
              </a:rPr>
              <a:t>,</a:t>
            </a:r>
            <a:r>
              <a:rPr lang="zh-CN" altLang="en-US" sz="3600" b="1" dirty="0" smtClean="0">
                <a:solidFill>
                  <a:schemeClr val="tx2">
                    <a:lumMod val="75000"/>
                  </a:schemeClr>
                </a:solidFill>
                <a:effectLst>
                  <a:outerShdw blurRad="38100" dist="38100" dir="2700000" algn="tl">
                    <a:srgbClr val="000000">
                      <a:alpha val="43137"/>
                    </a:srgbClr>
                  </a:outerShdw>
                </a:effectLst>
              </a:rPr>
              <a:t>吃什么</a:t>
            </a:r>
            <a:r>
              <a:rPr lang="en-US" altLang="zh-CN" sz="3600" b="1" dirty="0" smtClean="0">
                <a:solidFill>
                  <a:schemeClr val="tx2">
                    <a:lumMod val="75000"/>
                  </a:schemeClr>
                </a:solidFill>
                <a:effectLst>
                  <a:outerShdw blurRad="38100" dist="38100" dir="2700000" algn="tl">
                    <a:srgbClr val="000000">
                      <a:alpha val="43137"/>
                    </a:srgbClr>
                  </a:outerShdw>
                </a:effectLst>
              </a:rPr>
              <a:t>,</a:t>
            </a:r>
            <a:r>
              <a:rPr lang="zh-CN" altLang="en-US" sz="3600" b="1" dirty="0" smtClean="0">
                <a:solidFill>
                  <a:schemeClr val="tx2">
                    <a:lumMod val="75000"/>
                  </a:schemeClr>
                </a:solidFill>
                <a:effectLst>
                  <a:outerShdw blurRad="38100" dist="38100" dir="2700000" algn="tl">
                    <a:srgbClr val="000000">
                      <a:alpha val="43137"/>
                    </a:srgbClr>
                  </a:outerShdw>
                </a:effectLst>
              </a:rPr>
              <a:t>喝什么</a:t>
            </a:r>
            <a:r>
              <a:rPr lang="en-US" altLang="zh-CN" sz="3600" b="1" dirty="0" smtClean="0">
                <a:solidFill>
                  <a:schemeClr val="tx2">
                    <a:lumMod val="75000"/>
                  </a:schemeClr>
                </a:solidFill>
                <a:effectLst>
                  <a:outerShdw blurRad="38100" dist="38100" dir="2700000" algn="tl">
                    <a:srgbClr val="000000">
                      <a:alpha val="43137"/>
                    </a:srgbClr>
                  </a:outerShdw>
                </a:effectLst>
              </a:rPr>
              <a:t>,</a:t>
            </a:r>
            <a:r>
              <a:rPr lang="zh-CN" altLang="en-US" sz="3600" b="1" dirty="0" smtClean="0">
                <a:solidFill>
                  <a:schemeClr val="tx2">
                    <a:lumMod val="75000"/>
                  </a:schemeClr>
                </a:solidFill>
                <a:effectLst>
                  <a:outerShdw blurRad="38100" dist="38100" dir="2700000" algn="tl">
                    <a:srgbClr val="000000">
                      <a:alpha val="43137"/>
                    </a:srgbClr>
                  </a:outerShdw>
                </a:effectLst>
              </a:rPr>
              <a:t>为身体忧虑穿什么</a:t>
            </a:r>
            <a:r>
              <a:rPr lang="en-US" altLang="zh-CN" sz="3600" b="1" dirty="0" smtClean="0">
                <a:solidFill>
                  <a:schemeClr val="tx2">
                    <a:lumMod val="75000"/>
                  </a:schemeClr>
                </a:solidFill>
                <a:effectLst>
                  <a:outerShdw blurRad="38100" dist="38100" dir="2700000" algn="tl">
                    <a:srgbClr val="000000">
                      <a:alpha val="43137"/>
                    </a:srgbClr>
                  </a:outerShdw>
                </a:effectLst>
              </a:rPr>
              <a:t>.</a:t>
            </a:r>
            <a:endParaRPr lang="en-US" sz="3600" b="1" dirty="0" smtClean="0"/>
          </a:p>
        </p:txBody>
      </p:sp>
      <p:sp>
        <p:nvSpPr>
          <p:cNvPr id="7" name="Right Arrow 6"/>
          <p:cNvSpPr/>
          <p:nvPr/>
        </p:nvSpPr>
        <p:spPr>
          <a:xfrm>
            <a:off x="7696200" y="6400800"/>
            <a:ext cx="1143000" cy="3810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65538" name="Picture 2" descr="http://heirborne.yolasite.com/resources/lilies-of-the-field-mary-gaines.jpg"/>
          <p:cNvPicPr>
            <a:picLocks noChangeAspect="1" noChangeArrowheads="1"/>
          </p:cNvPicPr>
          <p:nvPr/>
        </p:nvPicPr>
        <p:blipFill>
          <a:blip r:embed="rId3" cstate="print"/>
          <a:srcRect/>
          <a:stretch>
            <a:fillRect/>
          </a:stretch>
        </p:blipFill>
        <p:spPr bwMode="auto">
          <a:xfrm>
            <a:off x="5181600" y="3911600"/>
            <a:ext cx="3429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t>MONEY IS A SPIRITUAL ISSUE…</a:t>
            </a:r>
            <a:endParaRPr lang="en-US" sz="3200" dirty="0"/>
          </a:p>
        </p:txBody>
      </p:sp>
      <p:sp>
        <p:nvSpPr>
          <p:cNvPr id="6" name="Title 1"/>
          <p:cNvSpPr txBox="1">
            <a:spLocks/>
          </p:cNvSpPr>
          <p:nvPr/>
        </p:nvSpPr>
        <p:spPr>
          <a:xfrm>
            <a:off x="0" y="0"/>
            <a:ext cx="9144000" cy="6096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4800" dirty="0" smtClean="0">
                <a:solidFill>
                  <a:schemeClr val="bg1"/>
                </a:solidFill>
                <a:effectLst>
                  <a:outerShdw blurRad="38100" dist="38100" dir="2700000" algn="tl">
                    <a:srgbClr val="000000">
                      <a:alpha val="43137"/>
                    </a:srgbClr>
                  </a:outerShdw>
                </a:effectLst>
              </a:rPr>
              <a:t>金钱是个属灵问题</a:t>
            </a:r>
            <a:r>
              <a:rPr lang="en-US" altLang="zh-CN" sz="4800" dirty="0" smtClean="0">
                <a:solidFill>
                  <a:schemeClr val="bg1"/>
                </a:solidFill>
                <a:effectLst>
                  <a:outerShdw blurRad="38100" dist="38100" dir="2700000" algn="tl">
                    <a:srgbClr val="000000">
                      <a:alpha val="43137"/>
                    </a:srgbClr>
                  </a:outerShdw>
                </a:effectLst>
              </a:rPr>
              <a:t>…</a:t>
            </a:r>
            <a:endParaRPr lang="en-US" altLang="zh-CN" sz="4800"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76200" y="609600"/>
            <a:ext cx="8915400" cy="5478423"/>
          </a:xfrm>
          <a:prstGeom prst="rect">
            <a:avLst/>
          </a:prstGeom>
          <a:noFill/>
        </p:spPr>
        <p:txBody>
          <a:bodyPr wrap="square" rtlCol="0">
            <a:spAutoFit/>
          </a:bodyPr>
          <a:lstStyle/>
          <a:p>
            <a:pPr algn="just"/>
            <a:r>
              <a:rPr lang="zh-CN" altLang="en-US" sz="4000" b="1" dirty="0" smtClean="0">
                <a:solidFill>
                  <a:schemeClr val="tx2">
                    <a:lumMod val="75000"/>
                  </a:schemeClr>
                </a:solidFill>
                <a:effectLst>
                  <a:outerShdw blurRad="38100" dist="38100" dir="2700000" algn="tl">
                    <a:srgbClr val="000000">
                      <a:alpha val="43137"/>
                    </a:srgbClr>
                  </a:outerShdw>
                </a:effectLst>
              </a:rPr>
              <a:t>所以</a:t>
            </a:r>
            <a:r>
              <a:rPr lang="en-US" altLang="zh-CN" sz="4000" b="1" dirty="0" smtClean="0">
                <a:solidFill>
                  <a:schemeClr val="tx2">
                    <a:lumMod val="75000"/>
                  </a:schemeClr>
                </a:solidFill>
                <a:effectLst>
                  <a:outerShdw blurRad="38100" dist="38100" dir="2700000" algn="tl">
                    <a:srgbClr val="000000">
                      <a:alpha val="43137"/>
                    </a:srgbClr>
                  </a:outerShdw>
                </a:effectLst>
              </a:rPr>
              <a:t>, </a:t>
            </a:r>
            <a:r>
              <a:rPr lang="zh-CN" altLang="en-US" sz="4000" b="1" dirty="0" smtClean="0">
                <a:solidFill>
                  <a:schemeClr val="tx2">
                    <a:lumMod val="75000"/>
                  </a:schemeClr>
                </a:solidFill>
                <a:effectLst>
                  <a:outerShdw blurRad="38100" dist="38100" dir="2700000" algn="tl">
                    <a:srgbClr val="000000">
                      <a:alpha val="43137"/>
                    </a:srgbClr>
                  </a:outerShdw>
                </a:effectLst>
              </a:rPr>
              <a:t>不要忧虑说</a:t>
            </a:r>
            <a:r>
              <a:rPr lang="en-US" altLang="zh-CN" sz="4000" b="1" dirty="0" smtClean="0">
                <a:solidFill>
                  <a:schemeClr val="tx2">
                    <a:lumMod val="75000"/>
                  </a:schemeClr>
                </a:solidFill>
                <a:effectLst>
                  <a:outerShdw blurRad="38100" dist="38100" dir="2700000" algn="tl">
                    <a:srgbClr val="000000">
                      <a:alpha val="43137"/>
                    </a:srgbClr>
                  </a:outerShdw>
                </a:effectLst>
              </a:rPr>
              <a:t>: ‘</a:t>
            </a:r>
            <a:r>
              <a:rPr lang="zh-CN" altLang="en-US" sz="4000" b="1" dirty="0" smtClean="0">
                <a:solidFill>
                  <a:schemeClr val="tx2">
                    <a:lumMod val="75000"/>
                  </a:schemeClr>
                </a:solidFill>
                <a:effectLst>
                  <a:outerShdw blurRad="38100" dist="38100" dir="2700000" algn="tl">
                    <a:srgbClr val="000000">
                      <a:alpha val="43137"/>
                    </a:srgbClr>
                  </a:outerShdw>
                </a:effectLst>
              </a:rPr>
              <a:t>吃什么</a:t>
            </a:r>
            <a:r>
              <a:rPr lang="en-US" altLang="zh-CN" sz="4000" b="1" dirty="0" smtClean="0">
                <a:solidFill>
                  <a:schemeClr val="tx2">
                    <a:lumMod val="75000"/>
                  </a:schemeClr>
                </a:solidFill>
                <a:effectLst>
                  <a:outerShdw blurRad="38100" dist="38100" dir="2700000" algn="tl">
                    <a:srgbClr val="000000">
                      <a:alpha val="43137"/>
                    </a:srgbClr>
                  </a:outerShdw>
                </a:effectLst>
              </a:rPr>
              <a:t>? </a:t>
            </a:r>
            <a:r>
              <a:rPr lang="zh-CN" altLang="en-US" sz="4000" b="1" dirty="0" smtClean="0">
                <a:solidFill>
                  <a:schemeClr val="tx2">
                    <a:lumMod val="75000"/>
                  </a:schemeClr>
                </a:solidFill>
                <a:effectLst>
                  <a:outerShdw blurRad="38100" dist="38100" dir="2700000" algn="tl">
                    <a:srgbClr val="000000">
                      <a:alpha val="43137"/>
                    </a:srgbClr>
                  </a:outerShdw>
                </a:effectLst>
              </a:rPr>
              <a:t>喝什么</a:t>
            </a:r>
            <a:r>
              <a:rPr lang="en-US" altLang="zh-CN" sz="4000" b="1" dirty="0" smtClean="0">
                <a:solidFill>
                  <a:schemeClr val="tx2">
                    <a:lumMod val="75000"/>
                  </a:schemeClr>
                </a:solidFill>
                <a:effectLst>
                  <a:outerShdw blurRad="38100" dist="38100" dir="2700000" algn="tl">
                    <a:srgbClr val="000000">
                      <a:alpha val="43137"/>
                    </a:srgbClr>
                  </a:outerShdw>
                </a:effectLst>
              </a:rPr>
              <a:t>? </a:t>
            </a:r>
            <a:r>
              <a:rPr lang="zh-CN" altLang="en-US" sz="4000" b="1" dirty="0" smtClean="0">
                <a:solidFill>
                  <a:schemeClr val="tx2">
                    <a:lumMod val="75000"/>
                  </a:schemeClr>
                </a:solidFill>
                <a:effectLst>
                  <a:outerShdw blurRad="38100" dist="38100" dir="2700000" algn="tl">
                    <a:srgbClr val="000000">
                      <a:alpha val="43137"/>
                    </a:srgbClr>
                  </a:outerShdw>
                </a:effectLst>
              </a:rPr>
              <a:t>穿什么</a:t>
            </a:r>
            <a:r>
              <a:rPr lang="en-US" altLang="zh-CN" sz="4000" b="1" dirty="0" smtClean="0">
                <a:solidFill>
                  <a:schemeClr val="tx2">
                    <a:lumMod val="75000"/>
                  </a:schemeClr>
                </a:solidFill>
                <a:effectLst>
                  <a:outerShdw blurRad="38100" dist="38100" dir="2700000" algn="tl">
                    <a:srgbClr val="000000">
                      <a:alpha val="43137"/>
                    </a:srgbClr>
                  </a:outerShdw>
                </a:effectLst>
              </a:rPr>
              <a:t>? </a:t>
            </a:r>
            <a:r>
              <a:rPr lang="zh-CN" altLang="en-US" sz="4000" b="1" dirty="0" smtClean="0">
                <a:solidFill>
                  <a:schemeClr val="tx2">
                    <a:lumMod val="75000"/>
                  </a:schemeClr>
                </a:solidFill>
                <a:effectLst>
                  <a:outerShdw blurRad="38100" dist="38100" dir="2700000" algn="tl">
                    <a:srgbClr val="000000">
                      <a:alpha val="43137"/>
                    </a:srgbClr>
                  </a:outerShdw>
                </a:effectLst>
              </a:rPr>
              <a:t>这都是外邦人所求的。你们需用的这一切东西，你们的天父是知道的。</a:t>
            </a:r>
            <a:r>
              <a:rPr lang="zh-CN" altLang="en-US" sz="4000" b="1" dirty="0" smtClean="0">
                <a:solidFill>
                  <a:srgbClr val="C00000"/>
                </a:solidFill>
                <a:effectLst>
                  <a:outerShdw blurRad="38100" dist="38100" dir="2700000" algn="tl">
                    <a:srgbClr val="000000">
                      <a:alpha val="43137"/>
                    </a:srgbClr>
                  </a:outerShdw>
                </a:effectLst>
              </a:rPr>
              <a:t>你们要先求他的国和他的义</a:t>
            </a:r>
            <a:r>
              <a:rPr lang="en-US" altLang="zh-CN" sz="4000" b="1" dirty="0" smtClean="0">
                <a:solidFill>
                  <a:schemeClr val="tx2">
                    <a:lumMod val="75000"/>
                  </a:schemeClr>
                </a:solidFill>
                <a:effectLst>
                  <a:outerShdw blurRad="38100" dist="38100" dir="2700000" algn="tl">
                    <a:srgbClr val="000000">
                      <a:alpha val="43137"/>
                    </a:srgbClr>
                  </a:outerShdw>
                </a:effectLst>
              </a:rPr>
              <a:t>, </a:t>
            </a:r>
            <a:r>
              <a:rPr lang="zh-CN" altLang="en-US" sz="4000" b="1" dirty="0" smtClean="0">
                <a:solidFill>
                  <a:schemeClr val="tx2">
                    <a:lumMod val="75000"/>
                  </a:schemeClr>
                </a:solidFill>
                <a:effectLst>
                  <a:outerShdw blurRad="38100" dist="38100" dir="2700000" algn="tl">
                    <a:srgbClr val="000000">
                      <a:alpha val="43137"/>
                    </a:srgbClr>
                  </a:outerShdw>
                </a:effectLst>
              </a:rPr>
              <a:t>这些东西都要加给你们了。所以不要为明天忧虑</a:t>
            </a:r>
            <a:r>
              <a:rPr lang="en-US" altLang="zh-CN" sz="4000" b="1" dirty="0" smtClean="0">
                <a:solidFill>
                  <a:schemeClr val="tx2">
                    <a:lumMod val="75000"/>
                  </a:schemeClr>
                </a:solidFill>
                <a:effectLst>
                  <a:outerShdw blurRad="38100" dist="38100" dir="2700000" algn="tl">
                    <a:srgbClr val="000000">
                      <a:alpha val="43137"/>
                    </a:srgbClr>
                  </a:outerShdw>
                </a:effectLst>
              </a:rPr>
              <a:t>, </a:t>
            </a:r>
            <a:r>
              <a:rPr lang="zh-CN" altLang="en-US" sz="4000" b="1" dirty="0" smtClean="0">
                <a:solidFill>
                  <a:schemeClr val="tx2">
                    <a:lumMod val="75000"/>
                  </a:schemeClr>
                </a:solidFill>
                <a:effectLst>
                  <a:outerShdw blurRad="38100" dist="38100" dir="2700000" algn="tl">
                    <a:srgbClr val="000000">
                      <a:alpha val="43137"/>
                    </a:srgbClr>
                  </a:outerShdw>
                </a:effectLst>
              </a:rPr>
              <a:t>因为明天自有明天的忧虑</a:t>
            </a:r>
            <a:r>
              <a:rPr lang="en-US" altLang="zh-CN" sz="4000" b="1" dirty="0" smtClean="0">
                <a:solidFill>
                  <a:schemeClr val="tx2">
                    <a:lumMod val="75000"/>
                  </a:schemeClr>
                </a:solidFill>
                <a:effectLst>
                  <a:outerShdw blurRad="38100" dist="38100" dir="2700000" algn="tl">
                    <a:srgbClr val="000000">
                      <a:alpha val="43137"/>
                    </a:srgbClr>
                  </a:outerShdw>
                </a:effectLst>
              </a:rPr>
              <a:t>; </a:t>
            </a:r>
            <a:r>
              <a:rPr lang="zh-CN" altLang="en-US" sz="4000" b="1" dirty="0" smtClean="0">
                <a:solidFill>
                  <a:schemeClr val="tx2">
                    <a:lumMod val="75000"/>
                  </a:schemeClr>
                </a:solidFill>
                <a:effectLst>
                  <a:outerShdw blurRad="38100" dist="38100" dir="2700000" algn="tl">
                    <a:srgbClr val="000000">
                      <a:alpha val="43137"/>
                    </a:srgbClr>
                  </a:outerShdw>
                </a:effectLst>
              </a:rPr>
              <a:t>一天的难处一天当就够了。</a:t>
            </a:r>
            <a:r>
              <a:rPr lang="en-US"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p>
          <a:p>
            <a:pPr algn="just"/>
            <a:endParaRPr lang="en-US" sz="1400" dirty="0" smtClean="0"/>
          </a:p>
          <a:p>
            <a:pPr algn="just"/>
            <a:r>
              <a:rPr lang="en-US" sz="1400" dirty="0" smtClean="0"/>
              <a:t>So don’t worry about these things, saying, ‘What will we eat? What will we drink? What will we wear?’ These things dominate the thoughts of unbelievers, but your heavenly Father already knows all your needs.</a:t>
            </a:r>
            <a:r>
              <a:rPr lang="en-US" sz="1400" b="1" dirty="0" smtClean="0"/>
              <a:t> Seek the Kingdom of God</a:t>
            </a:r>
            <a:r>
              <a:rPr lang="en-US" sz="1400" b="1" baseline="30000" dirty="0" smtClean="0"/>
              <a:t> </a:t>
            </a:r>
            <a:r>
              <a:rPr lang="en-US" sz="1400" b="1" dirty="0" smtClean="0"/>
              <a:t>above all else</a:t>
            </a:r>
            <a:r>
              <a:rPr lang="en-US" sz="1400" dirty="0" smtClean="0"/>
              <a:t>, and live righteously, and he will give you everything you need. So don’t worry about tomorrow, for tomorrow will bring its own worries. Today’s trouble is enough for today.”   - </a:t>
            </a:r>
            <a:r>
              <a:rPr lang="en-US" sz="1400" b="1" dirty="0" smtClean="0"/>
              <a:t>Matthew 6:24-34</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t>MONEY IS A SPIRITUAL ISSUE…</a:t>
            </a:r>
            <a:endParaRPr lang="en-US" sz="3200" dirty="0"/>
          </a:p>
        </p:txBody>
      </p:sp>
      <p:sp>
        <p:nvSpPr>
          <p:cNvPr id="6" name="Title 1"/>
          <p:cNvSpPr txBox="1">
            <a:spLocks/>
          </p:cNvSpPr>
          <p:nvPr/>
        </p:nvSpPr>
        <p:spPr>
          <a:xfrm>
            <a:off x="0" y="0"/>
            <a:ext cx="9144000" cy="9144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5400" dirty="0" smtClean="0">
                <a:solidFill>
                  <a:schemeClr val="bg1"/>
                </a:solidFill>
                <a:effectLst>
                  <a:outerShdw blurRad="38100" dist="38100" dir="2700000" algn="tl">
                    <a:srgbClr val="000000">
                      <a:alpha val="43137"/>
                    </a:srgbClr>
                  </a:outerShdw>
                </a:effectLst>
              </a:rPr>
              <a:t>金钱是个属灵问题</a:t>
            </a:r>
            <a:r>
              <a:rPr lang="en-US" altLang="zh-CN" sz="5400" dirty="0" smtClean="0">
                <a:solidFill>
                  <a:schemeClr val="bg1"/>
                </a:solidFill>
                <a:effectLst>
                  <a:outerShdw blurRad="38100" dist="38100" dir="2700000" algn="tl">
                    <a:srgbClr val="000000">
                      <a:alpha val="43137"/>
                    </a:srgbClr>
                  </a:outerShdw>
                </a:effectLst>
              </a:rPr>
              <a:t>…</a:t>
            </a:r>
            <a:endParaRPr lang="en-US" altLang="zh-CN" sz="5400"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228600" y="914400"/>
            <a:ext cx="8305800" cy="4832092"/>
          </a:xfrm>
          <a:prstGeom prst="rect">
            <a:avLst/>
          </a:prstGeom>
          <a:noFill/>
        </p:spPr>
        <p:txBody>
          <a:bodyPr wrap="square" rtlCol="0">
            <a:spAutoFit/>
          </a:bodyPr>
          <a:lstStyle/>
          <a:p>
            <a:pPr algn="just"/>
            <a:r>
              <a:rPr lang="zh-CN" altLang="en-US" sz="4400" b="1" dirty="0" smtClean="0">
                <a:solidFill>
                  <a:schemeClr val="tx2">
                    <a:lumMod val="75000"/>
                  </a:schemeClr>
                </a:solidFill>
                <a:effectLst>
                  <a:outerShdw blurRad="38100" dist="38100" dir="2700000" algn="tl">
                    <a:srgbClr val="000000">
                      <a:alpha val="43137"/>
                    </a:srgbClr>
                  </a:outerShdw>
                </a:effectLst>
              </a:rPr>
              <a:t>我</a:t>
            </a:r>
            <a:r>
              <a:rPr lang="zh-CN" altLang="en-US" sz="4400" b="1" dirty="0" smtClean="0">
                <a:solidFill>
                  <a:schemeClr val="tx2">
                    <a:lumMod val="75000"/>
                  </a:schemeClr>
                </a:solidFill>
                <a:effectLst>
                  <a:outerShdw blurRad="38100" dist="38100" dir="2700000" algn="tl">
                    <a:srgbClr val="000000">
                      <a:alpha val="43137"/>
                    </a:srgbClr>
                  </a:outerShdw>
                </a:effectLst>
              </a:rPr>
              <a:t>们是在</a:t>
            </a:r>
            <a:r>
              <a:rPr lang="zh-CN" altLang="en-US" sz="4400" b="1" dirty="0" smtClean="0">
                <a:solidFill>
                  <a:schemeClr val="tx2">
                    <a:lumMod val="75000"/>
                  </a:schemeClr>
                </a:solidFill>
                <a:effectLst>
                  <a:outerShdw blurRad="38100" dist="38100" dir="2700000" algn="tl">
                    <a:srgbClr val="000000">
                      <a:alpha val="43137"/>
                    </a:srgbClr>
                  </a:outerShdw>
                </a:effectLst>
              </a:rPr>
              <a:t>追求</a:t>
            </a:r>
            <a:r>
              <a:rPr lang="zh-CN" altLang="en-US" sz="4400" b="1" dirty="0" smtClean="0">
                <a:solidFill>
                  <a:srgbClr val="FF0000"/>
                </a:solidFill>
                <a:effectLst>
                  <a:outerShdw blurRad="38100" dist="38100" dir="2700000" algn="tl">
                    <a:srgbClr val="000000">
                      <a:alpha val="43137"/>
                    </a:srgbClr>
                  </a:outerShdw>
                </a:effectLst>
              </a:rPr>
              <a:t>赐供应的神</a:t>
            </a:r>
            <a:r>
              <a:rPr lang="zh-CN" altLang="en-US" sz="4400" b="1" dirty="0" smtClean="0">
                <a:solidFill>
                  <a:schemeClr val="tx2">
                    <a:lumMod val="75000"/>
                  </a:schemeClr>
                </a:solidFill>
                <a:effectLst>
                  <a:outerShdw blurRad="38100" dist="38100" dir="2700000" algn="tl">
                    <a:srgbClr val="000000">
                      <a:alpha val="43137"/>
                    </a:srgbClr>
                  </a:outerShdw>
                </a:effectLst>
              </a:rPr>
              <a:t>，还是在追求</a:t>
            </a:r>
            <a:r>
              <a:rPr lang="zh-CN" altLang="en-US" sz="4400" b="1" dirty="0" smtClean="0">
                <a:solidFill>
                  <a:srgbClr val="FF0000"/>
                </a:solidFill>
                <a:effectLst>
                  <a:outerShdw blurRad="38100" dist="38100" dir="2700000" algn="tl">
                    <a:srgbClr val="000000">
                      <a:alpha val="43137"/>
                    </a:srgbClr>
                  </a:outerShdw>
                </a:effectLst>
              </a:rPr>
              <a:t>神赐的供应</a:t>
            </a:r>
            <a:r>
              <a:rPr lang="zh-CN" altLang="en-US" sz="4400" b="1" dirty="0" smtClean="0">
                <a:solidFill>
                  <a:schemeClr val="tx2">
                    <a:lumMod val="75000"/>
                  </a:schemeClr>
                </a:solidFill>
                <a:effectLst>
                  <a:outerShdw blurRad="38100" dist="38100" dir="2700000" algn="tl">
                    <a:srgbClr val="000000">
                      <a:alpha val="43137"/>
                    </a:srgbClr>
                  </a:outerShdw>
                </a:effectLst>
              </a:rPr>
              <a:t>？</a:t>
            </a:r>
            <a:endParaRPr lang="en-US" altLang="zh-CN" sz="4400" b="1" dirty="0" smtClean="0">
              <a:solidFill>
                <a:schemeClr val="tx2">
                  <a:lumMod val="75000"/>
                </a:schemeClr>
              </a:solidFill>
              <a:effectLst>
                <a:outerShdw blurRad="38100" dist="38100" dir="2700000" algn="tl">
                  <a:srgbClr val="000000">
                    <a:alpha val="43137"/>
                  </a:srgbClr>
                </a:outerShdw>
              </a:effectLst>
            </a:endParaRPr>
          </a:p>
          <a:p>
            <a:pPr algn="just"/>
            <a:endParaRPr lang="en-US" altLang="zh-CN" sz="800" b="1" dirty="0" smtClean="0">
              <a:solidFill>
                <a:schemeClr val="tx2">
                  <a:lumMod val="75000"/>
                </a:schemeClr>
              </a:solidFill>
              <a:effectLst>
                <a:outerShdw blurRad="38100" dist="38100" dir="2700000" algn="tl">
                  <a:srgbClr val="000000">
                    <a:alpha val="43137"/>
                  </a:srgbClr>
                </a:outerShdw>
              </a:effectLst>
            </a:endParaRPr>
          </a:p>
          <a:p>
            <a:pPr algn="just"/>
            <a:r>
              <a:rPr lang="zh-CN" altLang="en-US" sz="3600" b="1" dirty="0" smtClean="0">
                <a:solidFill>
                  <a:schemeClr val="tx2">
                    <a:lumMod val="75000"/>
                  </a:schemeClr>
                </a:solidFill>
                <a:effectLst>
                  <a:outerShdw blurRad="38100" dist="38100" dir="2700000" algn="tl">
                    <a:srgbClr val="000000">
                      <a:alpha val="43137"/>
                    </a:srgbClr>
                  </a:outerShdw>
                </a:effectLst>
              </a:rPr>
              <a:t>这是个关乎敬拜对象的问题</a:t>
            </a:r>
            <a:r>
              <a:rPr lang="en-US" altLang="zh-CN" sz="3600" b="1" dirty="0" smtClean="0">
                <a:solidFill>
                  <a:schemeClr val="tx2">
                    <a:lumMod val="75000"/>
                  </a:schemeClr>
                </a:solidFill>
                <a:effectLst>
                  <a:outerShdw blurRad="38100" dist="38100" dir="2700000" algn="tl">
                    <a:srgbClr val="000000">
                      <a:alpha val="43137"/>
                    </a:srgbClr>
                  </a:outerShdw>
                </a:effectLst>
              </a:rPr>
              <a:t>——</a:t>
            </a:r>
            <a:r>
              <a:rPr lang="zh-CN" altLang="en-US" sz="3600" b="1" dirty="0" smtClean="0">
                <a:solidFill>
                  <a:schemeClr val="tx2">
                    <a:lumMod val="75000"/>
                  </a:schemeClr>
                </a:solidFill>
                <a:effectLst>
                  <a:outerShdw blurRad="38100" dist="38100" dir="2700000" algn="tl">
                    <a:srgbClr val="000000">
                      <a:alpha val="43137"/>
                    </a:srgbClr>
                  </a:outerShdw>
                </a:effectLst>
              </a:rPr>
              <a:t>我们狂热追求什么，什么就成为我们的神。</a:t>
            </a:r>
            <a:endParaRPr lang="en-US" altLang="zh-CN" sz="3600" b="1" dirty="0" smtClean="0">
              <a:solidFill>
                <a:schemeClr val="tx2">
                  <a:lumMod val="75000"/>
                </a:schemeClr>
              </a:solidFill>
              <a:effectLst>
                <a:outerShdw blurRad="38100" dist="38100" dir="2700000" algn="tl">
                  <a:srgbClr val="000000">
                    <a:alpha val="43137"/>
                  </a:srgbClr>
                </a:outerShdw>
              </a:effectLst>
            </a:endParaRPr>
          </a:p>
          <a:p>
            <a:pPr algn="just"/>
            <a:endParaRPr lang="en-US" altLang="zh-CN" sz="4400" b="1" dirty="0" smtClean="0">
              <a:solidFill>
                <a:schemeClr val="tx2">
                  <a:lumMod val="75000"/>
                </a:schemeClr>
              </a:solidFill>
              <a:effectLst>
                <a:outerShdw blurRad="38100" dist="38100" dir="2700000" algn="tl">
                  <a:srgbClr val="000000">
                    <a:alpha val="43137"/>
                  </a:srgbClr>
                </a:outerShdw>
              </a:effectLst>
            </a:endParaRPr>
          </a:p>
          <a:p>
            <a:pPr algn="just"/>
            <a:endParaRPr lang="en-US" altLang="zh-CN" sz="4400" b="1" dirty="0" smtClean="0">
              <a:solidFill>
                <a:schemeClr val="tx2">
                  <a:lumMod val="75000"/>
                </a:schemeClr>
              </a:solidFill>
              <a:effectLst>
                <a:outerShdw blurRad="38100" dist="38100" dir="2700000" algn="tl">
                  <a:srgbClr val="000000">
                    <a:alpha val="43137"/>
                  </a:srgbClr>
                </a:outerShdw>
              </a:effectLst>
            </a:endParaRPr>
          </a:p>
          <a:p>
            <a:pPr algn="just"/>
            <a:endParaRPr lang="en-US" sz="4400" dirty="0" smtClean="0"/>
          </a:p>
        </p:txBody>
      </p:sp>
      <p:pic>
        <p:nvPicPr>
          <p:cNvPr id="38915" name="Picture 3"/>
          <p:cNvPicPr>
            <a:picLocks noChangeAspect="1" noChangeArrowheads="1"/>
          </p:cNvPicPr>
          <p:nvPr/>
        </p:nvPicPr>
        <p:blipFill>
          <a:blip r:embed="rId2" cstate="print"/>
          <a:srcRect/>
          <a:stretch>
            <a:fillRect/>
          </a:stretch>
        </p:blipFill>
        <p:spPr bwMode="auto">
          <a:xfrm>
            <a:off x="4724400" y="3810000"/>
            <a:ext cx="4124632" cy="2286000"/>
          </a:xfrm>
          <a:prstGeom prst="rect">
            <a:avLst/>
          </a:prstGeom>
          <a:ln w="88900" cap="sq" cmpd="thickThin">
            <a:solidFill>
              <a:schemeClr val="tx2">
                <a:lumMod val="40000"/>
                <a:lumOff val="60000"/>
              </a:schemeClr>
            </a:solidFill>
            <a:prstDash val="solid"/>
            <a:miter lim="800000"/>
          </a:ln>
          <a:effectLst>
            <a:innerShdw blurRad="76200">
              <a:srgbClr val="000000"/>
            </a:innerShdw>
          </a:effectLst>
        </p:spPr>
      </p:pic>
      <p:pic>
        <p:nvPicPr>
          <p:cNvPr id="38916" name="Picture 4"/>
          <p:cNvPicPr>
            <a:picLocks noChangeAspect="1" noChangeArrowheads="1"/>
          </p:cNvPicPr>
          <p:nvPr/>
        </p:nvPicPr>
        <p:blipFill>
          <a:blip r:embed="rId3" cstate="print"/>
          <a:srcRect/>
          <a:stretch>
            <a:fillRect/>
          </a:stretch>
        </p:blipFill>
        <p:spPr bwMode="auto">
          <a:xfrm>
            <a:off x="228600" y="3733800"/>
            <a:ext cx="4343400" cy="2538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5386090"/>
          </a:xfrm>
          <a:prstGeom prst="rect">
            <a:avLst/>
          </a:prstGeom>
          <a:noFill/>
        </p:spPr>
        <p:txBody>
          <a:bodyPr wrap="square" rtlCol="0">
            <a:spAutoFit/>
          </a:bodyPr>
          <a:lstStyle/>
          <a:p>
            <a:pPr marL="342900" indent="-342900">
              <a:buAutoNum type="arabicPeriod"/>
            </a:pPr>
            <a:r>
              <a:rPr lang="en-US" altLang="zh-CN" sz="3600" b="1" dirty="0" smtClean="0">
                <a:effectLst>
                  <a:outerShdw blurRad="38100" dist="38100" dir="2700000" algn="tl">
                    <a:srgbClr val="000000">
                      <a:alpha val="43137"/>
                    </a:srgbClr>
                  </a:outerShdw>
                </a:effectLst>
                <a:latin typeface="Arial Narrow" pitchFamily="34" charset="0"/>
              </a:rPr>
              <a:t> </a:t>
            </a:r>
            <a:r>
              <a:rPr lang="zh-CN" altLang="en-US" sz="3600" b="1" dirty="0" smtClean="0">
                <a:effectLst>
                  <a:outerShdw blurRad="38100" dist="38100" dir="2700000" algn="tl">
                    <a:srgbClr val="000000">
                      <a:alpha val="43137"/>
                    </a:srgbClr>
                  </a:outerShdw>
                </a:effectLst>
                <a:latin typeface="Arial Narrow" pitchFamily="34" charset="0"/>
              </a:rPr>
              <a:t>上帝希望所有的基督徒都健康富有。</a:t>
            </a:r>
            <a:endParaRPr lang="en-US" sz="3600" b="1" dirty="0" smtClean="0">
              <a:effectLst>
                <a:outerShdw blurRad="38100" dist="38100" dir="2700000" algn="tl">
                  <a:srgbClr val="000000">
                    <a:alpha val="43137"/>
                  </a:srgbClr>
                </a:outerShdw>
              </a:effectLst>
              <a:latin typeface="Arial Narrow" pitchFamily="34" charset="0"/>
            </a:endParaRPr>
          </a:p>
          <a:p>
            <a:pPr marL="465138" lvl="1" indent="-120650">
              <a:buFont typeface="Arial" pitchFamily="34" charset="0"/>
              <a:buChar char="•"/>
            </a:pPr>
            <a:r>
              <a:rPr lang="en-US" dirty="0" smtClean="0">
                <a:effectLst>
                  <a:outerShdw blurRad="38100" dist="38100" dir="2700000" algn="tl">
                    <a:srgbClr val="000000">
                      <a:alpha val="43137"/>
                    </a:srgbClr>
                  </a:outerShdw>
                </a:effectLst>
                <a:latin typeface="Arial Narrow" pitchFamily="34" charset="0"/>
              </a:rPr>
              <a:t>God wants all Christians to be healthy and wealthy</a:t>
            </a:r>
          </a:p>
          <a:p>
            <a:pPr marL="342900" indent="-342900">
              <a:buAutoNum type="arabicPeriod"/>
            </a:pPr>
            <a:r>
              <a:rPr lang="en-US" altLang="zh-CN" sz="3600" b="1" dirty="0" smtClean="0">
                <a:effectLst>
                  <a:outerShdw blurRad="38100" dist="38100" dir="2700000" algn="tl">
                    <a:srgbClr val="000000">
                      <a:alpha val="43137"/>
                    </a:srgbClr>
                  </a:outerShdw>
                </a:effectLst>
                <a:latin typeface="Arial Narrow" pitchFamily="34" charset="0"/>
              </a:rPr>
              <a:t> </a:t>
            </a:r>
            <a:r>
              <a:rPr lang="zh-CN" altLang="en-US" sz="3600" b="1" dirty="0" smtClean="0">
                <a:effectLst>
                  <a:outerShdw blurRad="38100" dist="38100" dir="2700000" algn="tl">
                    <a:srgbClr val="000000">
                      <a:alpha val="43137"/>
                    </a:srgbClr>
                  </a:outerShdw>
                </a:effectLst>
                <a:latin typeface="Arial Narrow" pitchFamily="34" charset="0"/>
              </a:rPr>
              <a:t>只要奉耶稣的名祷告求什么上帝都会给。</a:t>
            </a:r>
            <a:endParaRPr lang="en-US" sz="3600" b="1" dirty="0" smtClean="0">
              <a:effectLst>
                <a:outerShdw blurRad="38100" dist="38100" dir="2700000" algn="tl">
                  <a:srgbClr val="000000">
                    <a:alpha val="43137"/>
                  </a:srgbClr>
                </a:outerShdw>
              </a:effectLst>
              <a:latin typeface="Arial Narrow" pitchFamily="34" charset="0"/>
            </a:endParaRPr>
          </a:p>
          <a:p>
            <a:pPr marL="509588" lvl="1" indent="-165100">
              <a:buFont typeface="Arial" pitchFamily="34" charset="0"/>
              <a:buChar char="•"/>
            </a:pPr>
            <a:r>
              <a:rPr lang="en-US" dirty="0" smtClean="0">
                <a:effectLst>
                  <a:outerShdw blurRad="38100" dist="38100" dir="2700000" algn="tl">
                    <a:srgbClr val="000000">
                      <a:alpha val="43137"/>
                    </a:srgbClr>
                  </a:outerShdw>
                </a:effectLst>
                <a:latin typeface="Arial Narrow" pitchFamily="34" charset="0"/>
              </a:rPr>
              <a:t>God will give you all you ask for if you pray in Jesus Name</a:t>
            </a:r>
          </a:p>
          <a:p>
            <a:pPr marL="342900" indent="-342900">
              <a:buFontTx/>
              <a:buAutoNum type="arabicPeriod"/>
            </a:pPr>
            <a:r>
              <a:rPr lang="en-US" altLang="zh-CN" sz="3600" b="1" dirty="0" smtClean="0">
                <a:effectLst>
                  <a:outerShdw blurRad="38100" dist="38100" dir="2700000" algn="tl">
                    <a:srgbClr val="000000">
                      <a:alpha val="43137"/>
                    </a:srgbClr>
                  </a:outerShdw>
                </a:effectLst>
                <a:latin typeface="Arial Narrow" pitchFamily="34" charset="0"/>
              </a:rPr>
              <a:t> </a:t>
            </a:r>
            <a:r>
              <a:rPr lang="zh-CN" altLang="en-US" sz="3600" b="1" dirty="0" smtClean="0">
                <a:effectLst>
                  <a:outerShdw blurRad="38100" dist="38100" dir="2700000" algn="tl">
                    <a:srgbClr val="000000">
                      <a:alpha val="43137"/>
                    </a:srgbClr>
                  </a:outerShdw>
                </a:effectLst>
                <a:latin typeface="Arial Narrow" pitchFamily="34" charset="0"/>
              </a:rPr>
              <a:t>金</a:t>
            </a:r>
            <a:r>
              <a:rPr lang="zh-CN" altLang="en-US" sz="3600" b="1" dirty="0" smtClean="0">
                <a:effectLst>
                  <a:outerShdw blurRad="38100" dist="38100" dir="2700000" algn="tl">
                    <a:srgbClr val="000000">
                      <a:alpha val="43137"/>
                    </a:srgbClr>
                  </a:outerShdw>
                </a:effectLst>
                <a:latin typeface="Arial Narrow" pitchFamily="34" charset="0"/>
              </a:rPr>
              <a:t>钱</a:t>
            </a:r>
            <a:r>
              <a:rPr lang="zh-CN" altLang="en-US" sz="3600" b="1" dirty="0" smtClean="0">
                <a:effectLst>
                  <a:outerShdw blurRad="38100" dist="38100" dir="2700000" algn="tl">
                    <a:srgbClr val="000000">
                      <a:alpha val="43137"/>
                    </a:srgbClr>
                  </a:outerShdw>
                </a:effectLst>
                <a:latin typeface="Arial Narrow" pitchFamily="34" charset="0"/>
              </a:rPr>
              <a:t>是</a:t>
            </a:r>
            <a:r>
              <a:rPr lang="zh-CN" altLang="en-US" sz="3600" b="1" dirty="0" smtClean="0">
                <a:effectLst>
                  <a:outerShdw blurRad="38100" dist="38100" dir="2700000" algn="tl">
                    <a:srgbClr val="000000">
                      <a:alpha val="43137"/>
                    </a:srgbClr>
                  </a:outerShdw>
                </a:effectLst>
                <a:latin typeface="Arial Narrow" pitchFamily="34" charset="0"/>
              </a:rPr>
              <a:t>幸福之源。</a:t>
            </a:r>
            <a:r>
              <a:rPr lang="en-US" altLang="zh-CN" sz="3600" b="1" dirty="0" smtClean="0">
                <a:effectLst>
                  <a:outerShdw blurRad="38100" dist="38100" dir="2700000" algn="tl">
                    <a:srgbClr val="000000">
                      <a:alpha val="43137"/>
                    </a:srgbClr>
                  </a:outerShdw>
                </a:effectLst>
                <a:latin typeface="Arial Narrow" pitchFamily="34" charset="0"/>
              </a:rPr>
              <a:t>	</a:t>
            </a:r>
            <a:endParaRPr lang="en-US" sz="36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dirty="0" smtClean="0">
                <a:effectLst>
                  <a:outerShdw blurRad="38100" dist="38100" dir="2700000" algn="tl">
                    <a:srgbClr val="000000">
                      <a:alpha val="43137"/>
                    </a:srgbClr>
                  </a:outerShdw>
                </a:effectLst>
                <a:latin typeface="Arial Narrow" pitchFamily="34" charset="0"/>
              </a:rPr>
              <a:t>Money brings happiness  </a:t>
            </a:r>
          </a:p>
          <a:p>
            <a:pPr marL="342900" indent="-342900">
              <a:buFontTx/>
              <a:buAutoNum type="arabicPeriod"/>
            </a:pPr>
            <a:r>
              <a:rPr lang="zh-CN" altLang="en-US" sz="3600" b="1" dirty="0" smtClean="0">
                <a:effectLst>
                  <a:outerShdw blurRad="38100" dist="38100" dir="2700000" algn="tl">
                    <a:srgbClr val="000000">
                      <a:alpha val="43137"/>
                    </a:srgbClr>
                  </a:outerShdw>
                </a:effectLst>
                <a:latin typeface="Arial Narrow" pitchFamily="34" charset="0"/>
              </a:rPr>
              <a:t> 财富丰足是</a:t>
            </a:r>
            <a:r>
              <a:rPr lang="zh-CN" altLang="en-US" sz="3600" b="1" dirty="0" smtClean="0">
                <a:effectLst>
                  <a:outerShdw blurRad="38100" dist="38100" dir="2700000" algn="tl">
                    <a:srgbClr val="000000">
                      <a:alpha val="43137"/>
                    </a:srgbClr>
                  </a:outerShdw>
                </a:effectLst>
                <a:latin typeface="Arial Narrow" pitchFamily="34" charset="0"/>
              </a:rPr>
              <a:t>罪。</a:t>
            </a:r>
            <a:r>
              <a:rPr lang="en-US" sz="3600" dirty="0" smtClean="0">
                <a:effectLst>
                  <a:outerShdw blurRad="38100" dist="38100" dir="2700000" algn="tl">
                    <a:srgbClr val="000000">
                      <a:alpha val="43137"/>
                    </a:srgbClr>
                  </a:outerShdw>
                </a:effectLst>
                <a:latin typeface="Arial Narrow" pitchFamily="34" charset="0"/>
              </a:rPr>
              <a:t> </a:t>
            </a:r>
            <a:r>
              <a:rPr lang="en-US" altLang="zh-CN" sz="3600" b="1" dirty="0" smtClean="0">
                <a:effectLst>
                  <a:outerShdw blurRad="38100" dist="38100" dir="2700000" algn="tl">
                    <a:srgbClr val="000000">
                      <a:alpha val="43137"/>
                    </a:srgbClr>
                  </a:outerShdw>
                </a:effectLst>
                <a:latin typeface="Arial Narrow" pitchFamily="34" charset="0"/>
              </a:rPr>
              <a:t>	</a:t>
            </a:r>
            <a:endParaRPr lang="en-US" sz="36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dirty="0" smtClean="0">
                <a:effectLst>
                  <a:outerShdw blurRad="38100" dist="38100" dir="2700000" algn="tl">
                    <a:srgbClr val="000000">
                      <a:alpha val="43137"/>
                    </a:srgbClr>
                  </a:outerShdw>
                </a:effectLst>
                <a:latin typeface="Arial Narrow" pitchFamily="34" charset="0"/>
              </a:rPr>
              <a:t>It’s a sin to have much money</a:t>
            </a:r>
          </a:p>
          <a:p>
            <a:pPr marL="342900" indent="-342900">
              <a:buFontTx/>
              <a:buAutoNum type="arabicPeriod"/>
            </a:pPr>
            <a:r>
              <a:rPr lang="en-US" altLang="zh-CN" sz="3600" b="1" dirty="0" smtClean="0">
                <a:effectLst>
                  <a:outerShdw blurRad="38100" dist="38100" dir="2700000" algn="tl">
                    <a:srgbClr val="000000">
                      <a:alpha val="43137"/>
                    </a:srgbClr>
                  </a:outerShdw>
                </a:effectLst>
                <a:latin typeface="Arial Narrow" pitchFamily="34" charset="0"/>
              </a:rPr>
              <a:t> </a:t>
            </a:r>
            <a:r>
              <a:rPr lang="zh-CN" altLang="en-US" sz="3600" b="1" dirty="0" smtClean="0">
                <a:effectLst>
                  <a:outerShdw blurRad="38100" dist="38100" dir="2700000" algn="tl">
                    <a:srgbClr val="000000">
                      <a:alpha val="43137"/>
                    </a:srgbClr>
                  </a:outerShdw>
                </a:effectLst>
                <a:latin typeface="Arial Narrow" pitchFamily="34" charset="0"/>
              </a:rPr>
              <a:t>如果</a:t>
            </a:r>
            <a:r>
              <a:rPr lang="zh-CN" altLang="en-US" sz="3600" b="1" dirty="0" smtClean="0">
                <a:effectLst>
                  <a:outerShdw blurRad="38100" dist="38100" dir="2700000" algn="tl">
                    <a:srgbClr val="000000">
                      <a:alpha val="43137"/>
                    </a:srgbClr>
                  </a:outerShdw>
                </a:effectLst>
                <a:latin typeface="Arial Narrow" pitchFamily="34" charset="0"/>
              </a:rPr>
              <a:t>你很富</a:t>
            </a:r>
            <a:r>
              <a:rPr lang="zh-CN" altLang="en-US" sz="3600" b="1" dirty="0" smtClean="0">
                <a:effectLst>
                  <a:outerShdw blurRad="38100" dist="38100" dir="2700000" algn="tl">
                    <a:srgbClr val="000000">
                      <a:alpha val="43137"/>
                    </a:srgbClr>
                  </a:outerShdw>
                </a:effectLst>
                <a:latin typeface="Arial Narrow" pitchFamily="34" charset="0"/>
              </a:rPr>
              <a:t>有</a:t>
            </a:r>
            <a:r>
              <a:rPr lang="en-US" altLang="zh-CN" sz="3600" b="1" dirty="0" smtClean="0">
                <a:effectLst>
                  <a:outerShdw blurRad="38100" dist="38100" dir="2700000" algn="tl">
                    <a:srgbClr val="000000">
                      <a:alpha val="43137"/>
                    </a:srgbClr>
                  </a:outerShdw>
                </a:effectLst>
                <a:latin typeface="Arial Narrow" pitchFamily="34" charset="0"/>
              </a:rPr>
              <a:t>, </a:t>
            </a:r>
            <a:r>
              <a:rPr lang="zh-CN" altLang="en-US" sz="3600" b="1" dirty="0" smtClean="0">
                <a:effectLst>
                  <a:outerShdw blurRad="38100" dist="38100" dir="2700000" algn="tl">
                    <a:srgbClr val="000000">
                      <a:alpha val="43137"/>
                    </a:srgbClr>
                  </a:outerShdw>
                </a:effectLst>
                <a:latin typeface="Arial Narrow" pitchFamily="34" charset="0"/>
              </a:rPr>
              <a:t>一定是</a:t>
            </a:r>
            <a:endParaRPr lang="en-US" altLang="zh-CN" sz="3600" b="1" dirty="0" smtClean="0">
              <a:effectLst>
                <a:outerShdw blurRad="38100" dist="38100" dir="2700000" algn="tl">
                  <a:srgbClr val="000000">
                    <a:alpha val="43137"/>
                  </a:srgbClr>
                </a:outerShdw>
              </a:effectLst>
              <a:latin typeface="Arial Narrow" pitchFamily="34" charset="0"/>
            </a:endParaRPr>
          </a:p>
          <a:p>
            <a:pPr marL="342900" indent="-342900"/>
            <a:r>
              <a:rPr lang="en-US" altLang="zh-CN" sz="3600" b="1" dirty="0" smtClean="0">
                <a:effectLst>
                  <a:outerShdw blurRad="38100" dist="38100" dir="2700000" algn="tl">
                    <a:srgbClr val="000000">
                      <a:alpha val="43137"/>
                    </a:srgbClr>
                  </a:outerShdw>
                </a:effectLst>
                <a:latin typeface="Arial Narrow" pitchFamily="34" charset="0"/>
              </a:rPr>
              <a:t>    </a:t>
            </a:r>
            <a:r>
              <a:rPr lang="zh-CN" altLang="en-US" sz="3600" b="1" dirty="0" smtClean="0">
                <a:effectLst>
                  <a:outerShdw blurRad="38100" dist="38100" dir="2700000" algn="tl">
                    <a:srgbClr val="000000">
                      <a:alpha val="43137"/>
                    </a:srgbClr>
                  </a:outerShdw>
                </a:effectLst>
                <a:latin typeface="Arial Narrow" pitchFamily="34" charset="0"/>
              </a:rPr>
              <a:t> 来自神的祝福</a:t>
            </a:r>
            <a:r>
              <a:rPr lang="en-US" altLang="zh-CN" sz="3600" b="1" dirty="0" smtClean="0">
                <a:effectLst>
                  <a:outerShdw blurRad="38100" dist="38100" dir="2700000" algn="tl">
                    <a:srgbClr val="000000">
                      <a:alpha val="43137"/>
                    </a:srgbClr>
                  </a:outerShdw>
                </a:effectLst>
                <a:latin typeface="Arial Narrow" pitchFamily="34" charset="0"/>
              </a:rPr>
              <a:t>. </a:t>
            </a:r>
            <a:endParaRPr lang="en-US" sz="36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dirty="0" smtClean="0">
                <a:effectLst>
                  <a:outerShdw blurRad="38100" dist="38100" dir="2700000" algn="tl">
                    <a:srgbClr val="000000">
                      <a:alpha val="43137"/>
                    </a:srgbClr>
                  </a:outerShdw>
                </a:effectLst>
                <a:latin typeface="Arial Narrow" pitchFamily="34" charset="0"/>
              </a:rPr>
              <a:t>If you have much money, it is always because                                                                                God has blessed you		</a:t>
            </a:r>
            <a:endParaRPr lang="en-US" dirty="0" smtClean="0">
              <a:effectLst>
                <a:outerShdw blurRad="38100" dist="38100" dir="2700000" algn="tl">
                  <a:srgbClr val="000000">
                    <a:alpha val="43137"/>
                  </a:srgbClr>
                </a:outerShdw>
              </a:effectLst>
            </a:endParaRPr>
          </a:p>
          <a:p>
            <a:pPr marL="800100" lvl="1" indent="-342900">
              <a:buFont typeface="Arial" pitchFamily="34" charset="0"/>
              <a:buChar char="•"/>
            </a:pPr>
            <a:endParaRPr lang="en-US" sz="2000" b="1" dirty="0" smtClean="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685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4800" b="1"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撒旦的谎言</a:t>
            </a:r>
            <a:endParaRPr kumimoji="0" lang="en-US" sz="4800" b="1"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5" name="Rectangle 4"/>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t>SATAN’S LIES</a:t>
            </a:r>
            <a:endParaRPr lang="en-US" sz="3200" dirty="0"/>
          </a:p>
        </p:txBody>
      </p:sp>
      <p:pic>
        <p:nvPicPr>
          <p:cNvPr id="62466" name="Picture 2" descr="http://upload.wikimedia.org/wikipedia/commons/thumb/9/90/GustaveDoreParadiseLostSatanProfile.jpg/220px-GustaveDoreParadiseLostSatanProfile.jpg">
            <a:hlinkClick r:id="rId2"/>
          </p:cNvPr>
          <p:cNvPicPr>
            <a:picLocks noChangeAspect="1" noChangeArrowheads="1"/>
          </p:cNvPicPr>
          <p:nvPr/>
        </p:nvPicPr>
        <p:blipFill>
          <a:blip r:embed="rId3" cstate="print"/>
          <a:srcRect/>
          <a:stretch>
            <a:fillRect/>
          </a:stretch>
        </p:blipFill>
        <p:spPr bwMode="auto">
          <a:xfrm>
            <a:off x="5843016" y="2667000"/>
            <a:ext cx="3034284" cy="3448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anim calcmode="lin" valueType="num">
                                      <p:cBhvr additive="base">
                                        <p:cTn id="53"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
                                            <p:txEl>
                                              <p:pRg st="9" end="9"/>
                                            </p:txEl>
                                          </p:spTgt>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 calcmode="lin" valueType="num">
                                      <p:cBhvr additive="base">
                                        <p:cTn id="57" dur="5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3929</TotalTime>
  <Words>3375</Words>
  <Application>Microsoft Office PowerPoint</Application>
  <PresentationFormat>On-screen Show (4:3)</PresentationFormat>
  <Paragraphs>182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圣经主题强化课程</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Shulan</cp:lastModifiedBy>
  <cp:revision>239</cp:revision>
  <dcterms:created xsi:type="dcterms:W3CDTF">2011-12-07T02:40:12Z</dcterms:created>
  <dcterms:modified xsi:type="dcterms:W3CDTF">2019-06-01T08:36:48Z</dcterms:modified>
</cp:coreProperties>
</file>