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766" r:id="rId3"/>
    <p:sldId id="747" r:id="rId4"/>
    <p:sldId id="749" r:id="rId5"/>
    <p:sldId id="751" r:id="rId6"/>
    <p:sldId id="634" r:id="rId7"/>
    <p:sldId id="754" r:id="rId8"/>
    <p:sldId id="752" r:id="rId9"/>
    <p:sldId id="691" r:id="rId10"/>
    <p:sldId id="593" r:id="rId11"/>
    <p:sldId id="761" r:id="rId12"/>
    <p:sldId id="615" r:id="rId13"/>
    <p:sldId id="716" r:id="rId14"/>
    <p:sldId id="717" r:id="rId15"/>
    <p:sldId id="762" r:id="rId16"/>
    <p:sldId id="718" r:id="rId17"/>
    <p:sldId id="722" r:id="rId18"/>
    <p:sldId id="740" r:id="rId19"/>
    <p:sldId id="723" r:id="rId20"/>
    <p:sldId id="720" r:id="rId21"/>
    <p:sldId id="640" r:id="rId22"/>
    <p:sldId id="592" r:id="rId23"/>
    <p:sldId id="753" r:id="rId24"/>
    <p:sldId id="590" r:id="rId25"/>
    <p:sldId id="608" r:id="rId26"/>
    <p:sldId id="697" r:id="rId27"/>
    <p:sldId id="696" r:id="rId28"/>
    <p:sldId id="759" r:id="rId29"/>
    <p:sldId id="719" r:id="rId30"/>
    <p:sldId id="763" r:id="rId31"/>
    <p:sldId id="755" r:id="rId32"/>
    <p:sldId id="758" r:id="rId33"/>
    <p:sldId id="764" r:id="rId34"/>
    <p:sldId id="715" r:id="rId35"/>
    <p:sldId id="711" r:id="rId36"/>
    <p:sldId id="757" r:id="rId37"/>
    <p:sldId id="603" r:id="rId38"/>
    <p:sldId id="76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A3"/>
    <a:srgbClr val="990000"/>
    <a:srgbClr val="CC00FF"/>
    <a:srgbClr val="FFFF66"/>
    <a:srgbClr val="FFFF00"/>
    <a:srgbClr val="0000FF"/>
    <a:srgbClr val="003300"/>
    <a:srgbClr val="800000"/>
    <a:srgbClr val="00FF00"/>
    <a:srgbClr val="DA1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1" autoAdjust="0"/>
    <p:restoredTop sz="94581" autoAdjust="0"/>
  </p:normalViewPr>
  <p:slideViewPr>
    <p:cSldViewPr>
      <p:cViewPr varScale="1">
        <p:scale>
          <a:sx n="58" d="100"/>
          <a:sy n="58" d="100"/>
        </p:scale>
        <p:origin x="-84" y="-19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0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FF760-191E-4545-99CE-2CF6E115C38C}" type="doc">
      <dgm:prSet loTypeId="urn:microsoft.com/office/officeart/2005/8/layout/arrow1" loCatId="relationship" qsTypeId="urn:microsoft.com/office/officeart/2005/8/quickstyle/simple5#1" qsCatId="simple" csTypeId="urn:microsoft.com/office/officeart/2005/8/colors/colorful5#1" csCatId="colorful" phldr="1"/>
      <dgm:spPr/>
      <dgm:t>
        <a:bodyPr/>
        <a:lstStyle/>
        <a:p>
          <a:endParaRPr lang="en-US"/>
        </a:p>
      </dgm:t>
    </dgm:pt>
    <dgm:pt modelId="{A963AE49-5E2B-4843-9614-8ABE7A7795CA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88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旧约</a:t>
          </a:r>
          <a:endParaRPr lang="en-US" sz="8800" b="1" dirty="0" smtClean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b="1" dirty="0" smtClean="0"/>
            <a:t>Old Testament</a:t>
          </a:r>
          <a:endParaRPr lang="en-US" sz="2000" b="1" dirty="0"/>
        </a:p>
      </dgm:t>
    </dgm:pt>
    <dgm:pt modelId="{36F0327B-C683-4CEE-B73C-510DABBEC05C}" type="parTrans" cxnId="{4517B3B1-9EB6-4367-BC7C-2A33C8795DDB}">
      <dgm:prSet/>
      <dgm:spPr/>
      <dgm:t>
        <a:bodyPr/>
        <a:lstStyle/>
        <a:p>
          <a:endParaRPr lang="en-US"/>
        </a:p>
      </dgm:t>
    </dgm:pt>
    <dgm:pt modelId="{61DE80D9-A37D-4F89-83F2-2AAC38114EF5}" type="sibTrans" cxnId="{4517B3B1-9EB6-4367-BC7C-2A33C8795DDB}">
      <dgm:prSet/>
      <dgm:spPr/>
      <dgm:t>
        <a:bodyPr/>
        <a:lstStyle/>
        <a:p>
          <a:endParaRPr lang="en-US"/>
        </a:p>
      </dgm:t>
    </dgm:pt>
    <dgm:pt modelId="{92273781-3143-42F7-9197-CDC9DEA1E04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zh-CN" altLang="en-US" sz="88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新约</a:t>
          </a:r>
          <a:endParaRPr lang="en-US" sz="8800" b="1" dirty="0" smtClean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b="1" dirty="0" smtClean="0"/>
            <a:t>New Testament</a:t>
          </a:r>
          <a:endParaRPr lang="en-US" sz="2000" b="1" dirty="0"/>
        </a:p>
      </dgm:t>
    </dgm:pt>
    <dgm:pt modelId="{A9E06F1D-6557-4722-8566-B3608B86E40B}" type="parTrans" cxnId="{989CDD73-4DC1-4745-8222-497B14E82AF6}">
      <dgm:prSet/>
      <dgm:spPr/>
      <dgm:t>
        <a:bodyPr/>
        <a:lstStyle/>
        <a:p>
          <a:endParaRPr lang="en-US"/>
        </a:p>
      </dgm:t>
    </dgm:pt>
    <dgm:pt modelId="{8AA4D1C6-DB3E-4A61-8C34-69A07DA53B54}" type="sibTrans" cxnId="{989CDD73-4DC1-4745-8222-497B14E82AF6}">
      <dgm:prSet/>
      <dgm:spPr/>
      <dgm:t>
        <a:bodyPr/>
        <a:lstStyle/>
        <a:p>
          <a:endParaRPr lang="en-US"/>
        </a:p>
      </dgm:t>
    </dgm:pt>
    <dgm:pt modelId="{EF8B7B1D-E92B-44B7-8BFA-2FEFBF609CE4}" type="pres">
      <dgm:prSet presAssocID="{8A9FF760-191E-4545-99CE-2CF6E115C3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43EA5-C35C-40A0-AD58-E3B519951625}" type="pres">
      <dgm:prSet presAssocID="{A963AE49-5E2B-4843-9614-8ABE7A7795CA}" presName="arrow" presStyleLbl="node1" presStyleIdx="0" presStyleCnt="2" custScaleX="151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8C96F-6832-453E-9DB8-D26E66FE7E90}" type="pres">
      <dgm:prSet presAssocID="{92273781-3143-42F7-9197-CDC9DEA1E040}" presName="arrow" presStyleLbl="node1" presStyleIdx="1" presStyleCnt="2" custScaleX="155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7B3B1-9EB6-4367-BC7C-2A33C8795DDB}" srcId="{8A9FF760-191E-4545-99CE-2CF6E115C38C}" destId="{A963AE49-5E2B-4843-9614-8ABE7A7795CA}" srcOrd="0" destOrd="0" parTransId="{36F0327B-C683-4CEE-B73C-510DABBEC05C}" sibTransId="{61DE80D9-A37D-4F89-83F2-2AAC38114EF5}"/>
    <dgm:cxn modelId="{989CDD73-4DC1-4745-8222-497B14E82AF6}" srcId="{8A9FF760-191E-4545-99CE-2CF6E115C38C}" destId="{92273781-3143-42F7-9197-CDC9DEA1E040}" srcOrd="1" destOrd="0" parTransId="{A9E06F1D-6557-4722-8566-B3608B86E40B}" sibTransId="{8AA4D1C6-DB3E-4A61-8C34-69A07DA53B54}"/>
    <dgm:cxn modelId="{E02659DD-D56B-44EF-ABF0-585B69F8CD50}" type="presOf" srcId="{8A9FF760-191E-4545-99CE-2CF6E115C38C}" destId="{EF8B7B1D-E92B-44B7-8BFA-2FEFBF609CE4}" srcOrd="0" destOrd="0" presId="urn:microsoft.com/office/officeart/2005/8/layout/arrow1"/>
    <dgm:cxn modelId="{4E0ACFCC-9B71-42EB-BA61-CA60A15EFD82}" type="presOf" srcId="{A963AE49-5E2B-4843-9614-8ABE7A7795CA}" destId="{B7443EA5-C35C-40A0-AD58-E3B519951625}" srcOrd="0" destOrd="0" presId="urn:microsoft.com/office/officeart/2005/8/layout/arrow1"/>
    <dgm:cxn modelId="{A05524F5-F68E-4FF7-8C04-9F98912CF8C8}" type="presOf" srcId="{92273781-3143-42F7-9197-CDC9DEA1E040}" destId="{4328C96F-6832-453E-9DB8-D26E66FE7E90}" srcOrd="0" destOrd="0" presId="urn:microsoft.com/office/officeart/2005/8/layout/arrow1"/>
    <dgm:cxn modelId="{B49ACA6C-D3DC-48DE-A9AF-D6A139658F55}" type="presParOf" srcId="{EF8B7B1D-E92B-44B7-8BFA-2FEFBF609CE4}" destId="{B7443EA5-C35C-40A0-AD58-E3B519951625}" srcOrd="0" destOrd="0" presId="urn:microsoft.com/office/officeart/2005/8/layout/arrow1"/>
    <dgm:cxn modelId="{EA6E5CF4-5E11-481B-B9F7-70E24518B901}" type="presParOf" srcId="{EF8B7B1D-E92B-44B7-8BFA-2FEFBF609CE4}" destId="{4328C96F-6832-453E-9DB8-D26E66FE7E9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FD0F9-DE0B-40D0-9846-FF2268EA41B3}" type="doc">
      <dgm:prSet loTypeId="urn:microsoft.com/office/officeart/2005/8/layout/vList4" loCatId="list" qsTypeId="urn:microsoft.com/office/officeart/2005/8/quickstyle/simple5#2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CE70EC6-11A3-47CB-B7EF-DFA87005E1A2}">
      <dgm:prSet phldrT="[Text]" custT="1"/>
      <dgm:spPr>
        <a:solidFill>
          <a:srgbClr val="000000"/>
        </a:solidFill>
      </dgm:spPr>
      <dgm:t>
        <a:bodyPr/>
        <a:lstStyle/>
        <a:p>
          <a:pPr algn="ctr"/>
          <a:r>
            <a:rPr lang="zh-CN" altLang="en-US" sz="3200" b="1" dirty="0" smtClean="0"/>
            <a:t>   旧约</a:t>
          </a:r>
          <a:r>
            <a:rPr lang="en-US" altLang="zh-CN" sz="3200" b="1" dirty="0" smtClean="0"/>
            <a:t>(</a:t>
          </a:r>
          <a:r>
            <a:rPr lang="zh-CN" altLang="en-US" sz="3200" b="1" dirty="0" smtClean="0"/>
            <a:t>石头，       粘土，皮革</a:t>
          </a:r>
          <a:r>
            <a:rPr lang="en-US" altLang="zh-CN" sz="3200" b="1" dirty="0" smtClean="0"/>
            <a:t>)</a:t>
          </a:r>
          <a:endParaRPr lang="en-US" sz="3200" b="1" dirty="0"/>
        </a:p>
      </dgm:t>
    </dgm:pt>
    <dgm:pt modelId="{BA92FB4F-2C8C-4F8B-BFA6-48159C5D11D0}" type="parTrans" cxnId="{3EB46E56-C3E8-456E-8B85-82DC0E10D374}">
      <dgm:prSet/>
      <dgm:spPr/>
      <dgm:t>
        <a:bodyPr/>
        <a:lstStyle/>
        <a:p>
          <a:endParaRPr lang="en-US"/>
        </a:p>
      </dgm:t>
    </dgm:pt>
    <dgm:pt modelId="{FB882BA9-3C1F-4BF4-BDAE-0259E6BA9B98}" type="sibTrans" cxnId="{3EB46E56-C3E8-456E-8B85-82DC0E10D374}">
      <dgm:prSet/>
      <dgm:spPr/>
      <dgm:t>
        <a:bodyPr/>
        <a:lstStyle/>
        <a:p>
          <a:endParaRPr lang="en-US"/>
        </a:p>
      </dgm:t>
    </dgm:pt>
    <dgm:pt modelId="{A2A92C6D-4AAD-412C-82CF-E17A9994342E}">
      <dgm:prSet phldrT="[Text]" custT="1"/>
      <dgm:spPr>
        <a:solidFill>
          <a:srgbClr val="000000"/>
        </a:solidFill>
      </dgm:spPr>
      <dgm:t>
        <a:bodyPr/>
        <a:lstStyle/>
        <a:p>
          <a:pPr algn="l"/>
          <a:r>
            <a:rPr lang="en-US" sz="2000" dirty="0" smtClean="0"/>
            <a:t>O.T. (stone, clay, leather)</a:t>
          </a:r>
          <a:endParaRPr lang="en-US" sz="2000" dirty="0"/>
        </a:p>
      </dgm:t>
    </dgm:pt>
    <dgm:pt modelId="{251884CE-AFBB-4C64-BA22-FBE1044EE4F8}" type="parTrans" cxnId="{7796B23F-C141-4541-9D85-E06D028F9DB2}">
      <dgm:prSet/>
      <dgm:spPr/>
      <dgm:t>
        <a:bodyPr/>
        <a:lstStyle/>
        <a:p>
          <a:endParaRPr lang="en-US"/>
        </a:p>
      </dgm:t>
    </dgm:pt>
    <dgm:pt modelId="{65D28776-4767-40CE-8E04-FEB1406EBAAC}" type="sibTrans" cxnId="{7796B23F-C141-4541-9D85-E06D028F9DB2}">
      <dgm:prSet/>
      <dgm:spPr/>
      <dgm:t>
        <a:bodyPr/>
        <a:lstStyle/>
        <a:p>
          <a:endParaRPr lang="en-US"/>
        </a:p>
      </dgm:t>
    </dgm:pt>
    <dgm:pt modelId="{3DD83271-8680-495C-9677-450992845239}">
      <dgm:prSet phldrT="[Text]" custT="1"/>
      <dgm:spPr>
        <a:solidFill>
          <a:srgbClr val="660066"/>
        </a:solidFill>
      </dgm:spPr>
      <dgm:t>
        <a:bodyPr/>
        <a:lstStyle/>
        <a:p>
          <a:r>
            <a: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复制在皮革</a:t>
          </a:r>
          <a:r>
            <a: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      </a:t>
          </a:r>
          <a:r>
            <a: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纸卷轴上</a:t>
          </a:r>
          <a:r>
            <a: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/>
            <a:t>Copied on leather &amp; paper scrolls</a:t>
          </a:r>
          <a:endParaRPr lang="en-US" sz="1800" dirty="0"/>
        </a:p>
      </dgm:t>
    </dgm:pt>
    <dgm:pt modelId="{7A49BD38-1202-4636-8FEB-B682EC1AD328}" type="parTrans" cxnId="{80FA38E9-82B5-4F94-A2D8-22FA9A4008BE}">
      <dgm:prSet/>
      <dgm:spPr/>
      <dgm:t>
        <a:bodyPr/>
        <a:lstStyle/>
        <a:p>
          <a:endParaRPr lang="en-US"/>
        </a:p>
      </dgm:t>
    </dgm:pt>
    <dgm:pt modelId="{DF64395D-DD59-45F8-AF46-8480D9C9A765}" type="sibTrans" cxnId="{80FA38E9-82B5-4F94-A2D8-22FA9A4008BE}">
      <dgm:prSet/>
      <dgm:spPr/>
      <dgm:t>
        <a:bodyPr/>
        <a:lstStyle/>
        <a:p>
          <a:endParaRPr lang="en-US"/>
        </a:p>
      </dgm:t>
    </dgm:pt>
    <dgm:pt modelId="{B4C8D042-582E-4BDC-B423-19E258CAB3C7}">
      <dgm:prSet phldrT="[Text]" custT="1"/>
      <dgm:spPr>
        <a:solidFill>
          <a:srgbClr val="FF0066"/>
        </a:solidFill>
      </dgm:spPr>
      <dgm:t>
        <a:bodyPr/>
        <a:lstStyle/>
        <a:p>
          <a:r>
            <a: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牛皮纸            （上等动物皮）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/>
            <a:t>Vellum (fine animal skin) </a:t>
          </a:r>
        </a:p>
      </dgm:t>
    </dgm:pt>
    <dgm:pt modelId="{02C0BBFE-9DEB-4915-8F14-8CE87655B902}" type="parTrans" cxnId="{6FFB9B02-ED0B-483C-8617-929FD1E2FB89}">
      <dgm:prSet/>
      <dgm:spPr/>
      <dgm:t>
        <a:bodyPr/>
        <a:lstStyle/>
        <a:p>
          <a:endParaRPr lang="en-US"/>
        </a:p>
      </dgm:t>
    </dgm:pt>
    <dgm:pt modelId="{2DD756CC-1425-439B-A6D5-B93DEC01EA98}" type="sibTrans" cxnId="{6FFB9B02-ED0B-483C-8617-929FD1E2FB89}">
      <dgm:prSet/>
      <dgm:spPr/>
      <dgm:t>
        <a:bodyPr/>
        <a:lstStyle/>
        <a:p>
          <a:endParaRPr lang="en-US"/>
        </a:p>
      </dgm:t>
    </dgm:pt>
    <dgm:pt modelId="{EFF3F5F9-65C2-4876-9D8F-D8FE3EC66556}" type="pres">
      <dgm:prSet presAssocID="{29BFD0F9-DE0B-40D0-9846-FF2268EA41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07244D-45A9-41A9-B12A-CC032A8638F4}" type="pres">
      <dgm:prSet presAssocID="{FCE70EC6-11A3-47CB-B7EF-DFA87005E1A2}" presName="comp" presStyleCnt="0"/>
      <dgm:spPr/>
    </dgm:pt>
    <dgm:pt modelId="{6924C885-8B98-4B4B-A6B0-6DA7569E6FE3}" type="pres">
      <dgm:prSet presAssocID="{FCE70EC6-11A3-47CB-B7EF-DFA87005E1A2}" presName="box" presStyleLbl="node1" presStyleIdx="0" presStyleCnt="3"/>
      <dgm:spPr/>
      <dgm:t>
        <a:bodyPr/>
        <a:lstStyle/>
        <a:p>
          <a:endParaRPr lang="en-US"/>
        </a:p>
      </dgm:t>
    </dgm:pt>
    <dgm:pt modelId="{DF96D2B4-86FF-46E5-BBF8-51C89A4F089F}" type="pres">
      <dgm:prSet presAssocID="{FCE70EC6-11A3-47CB-B7EF-DFA87005E1A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BBE101-0417-47F9-B988-84CB0007BEAE}" type="pres">
      <dgm:prSet presAssocID="{FCE70EC6-11A3-47CB-B7EF-DFA87005E1A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3971D-5EFE-4A99-9908-DC1B1289CA71}" type="pres">
      <dgm:prSet presAssocID="{FB882BA9-3C1F-4BF4-BDAE-0259E6BA9B98}" presName="spacer" presStyleCnt="0"/>
      <dgm:spPr/>
    </dgm:pt>
    <dgm:pt modelId="{7BE7382D-E157-4B13-9A3C-6BF960F3637F}" type="pres">
      <dgm:prSet presAssocID="{3DD83271-8680-495C-9677-450992845239}" presName="comp" presStyleCnt="0"/>
      <dgm:spPr/>
    </dgm:pt>
    <dgm:pt modelId="{D2EE1939-5368-4202-B9F0-BAF6CA339A71}" type="pres">
      <dgm:prSet presAssocID="{3DD83271-8680-495C-9677-450992845239}" presName="box" presStyleLbl="node1" presStyleIdx="1" presStyleCnt="3"/>
      <dgm:spPr/>
      <dgm:t>
        <a:bodyPr/>
        <a:lstStyle/>
        <a:p>
          <a:endParaRPr lang="en-US"/>
        </a:p>
      </dgm:t>
    </dgm:pt>
    <dgm:pt modelId="{D8BC7219-B605-4CDF-8A48-82DE6937CDEA}" type="pres">
      <dgm:prSet presAssocID="{3DD83271-8680-495C-9677-45099284523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A204B4-5471-4232-8B89-6D558CFFEC48}" type="pres">
      <dgm:prSet presAssocID="{3DD83271-8680-495C-9677-45099284523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9940-D0F9-4C9C-8D1E-54C3663962B2}" type="pres">
      <dgm:prSet presAssocID="{DF64395D-DD59-45F8-AF46-8480D9C9A765}" presName="spacer" presStyleCnt="0"/>
      <dgm:spPr/>
    </dgm:pt>
    <dgm:pt modelId="{5D595437-63BB-4C24-91FD-CBC5125A0C8A}" type="pres">
      <dgm:prSet presAssocID="{B4C8D042-582E-4BDC-B423-19E258CAB3C7}" presName="comp" presStyleCnt="0"/>
      <dgm:spPr/>
    </dgm:pt>
    <dgm:pt modelId="{64518932-AD89-411A-A9C0-62765043FF49}" type="pres">
      <dgm:prSet presAssocID="{B4C8D042-582E-4BDC-B423-19E258CAB3C7}" presName="box" presStyleLbl="node1" presStyleIdx="2" presStyleCnt="3"/>
      <dgm:spPr/>
      <dgm:t>
        <a:bodyPr/>
        <a:lstStyle/>
        <a:p>
          <a:endParaRPr lang="en-US"/>
        </a:p>
      </dgm:t>
    </dgm:pt>
    <dgm:pt modelId="{F1DB7E97-C5A5-4394-AE76-DF9A3A798EDE}" type="pres">
      <dgm:prSet presAssocID="{B4C8D042-582E-4BDC-B423-19E258CAB3C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07313D-CAEB-4901-9D19-85F5E307714E}" type="pres">
      <dgm:prSet presAssocID="{B4C8D042-582E-4BDC-B423-19E258CAB3C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96F88-6426-4500-B34A-11A785E8CA18}" type="presOf" srcId="{29BFD0F9-DE0B-40D0-9846-FF2268EA41B3}" destId="{EFF3F5F9-65C2-4876-9D8F-D8FE3EC66556}" srcOrd="0" destOrd="0" presId="urn:microsoft.com/office/officeart/2005/8/layout/vList4"/>
    <dgm:cxn modelId="{28910B2B-2361-4F80-8EF9-05BC861D2631}" type="presOf" srcId="{FCE70EC6-11A3-47CB-B7EF-DFA87005E1A2}" destId="{0CBBE101-0417-47F9-B988-84CB0007BEAE}" srcOrd="1" destOrd="0" presId="urn:microsoft.com/office/officeart/2005/8/layout/vList4"/>
    <dgm:cxn modelId="{89924EB6-3560-4DFF-8D36-A48E94606B4A}" type="presOf" srcId="{3DD83271-8680-495C-9677-450992845239}" destId="{22A204B4-5471-4232-8B89-6D558CFFEC48}" srcOrd="1" destOrd="0" presId="urn:microsoft.com/office/officeart/2005/8/layout/vList4"/>
    <dgm:cxn modelId="{DFA4D536-7EC9-4888-88D0-16CE17B3C84F}" type="presOf" srcId="{FCE70EC6-11A3-47CB-B7EF-DFA87005E1A2}" destId="{6924C885-8B98-4B4B-A6B0-6DA7569E6FE3}" srcOrd="0" destOrd="0" presId="urn:microsoft.com/office/officeart/2005/8/layout/vList4"/>
    <dgm:cxn modelId="{3EB46E56-C3E8-456E-8B85-82DC0E10D374}" srcId="{29BFD0F9-DE0B-40D0-9846-FF2268EA41B3}" destId="{FCE70EC6-11A3-47CB-B7EF-DFA87005E1A2}" srcOrd="0" destOrd="0" parTransId="{BA92FB4F-2C8C-4F8B-BFA6-48159C5D11D0}" sibTransId="{FB882BA9-3C1F-4BF4-BDAE-0259E6BA9B98}"/>
    <dgm:cxn modelId="{7796B23F-C141-4541-9D85-E06D028F9DB2}" srcId="{FCE70EC6-11A3-47CB-B7EF-DFA87005E1A2}" destId="{A2A92C6D-4AAD-412C-82CF-E17A9994342E}" srcOrd="0" destOrd="0" parTransId="{251884CE-AFBB-4C64-BA22-FBE1044EE4F8}" sibTransId="{65D28776-4767-40CE-8E04-FEB1406EBAAC}"/>
    <dgm:cxn modelId="{61E649A2-8FF8-45A2-A886-14986F506666}" type="presOf" srcId="{A2A92C6D-4AAD-412C-82CF-E17A9994342E}" destId="{0CBBE101-0417-47F9-B988-84CB0007BEAE}" srcOrd="1" destOrd="1" presId="urn:microsoft.com/office/officeart/2005/8/layout/vList4"/>
    <dgm:cxn modelId="{5851DC12-5556-42AD-B53E-88EA043091F8}" type="presOf" srcId="{A2A92C6D-4AAD-412C-82CF-E17A9994342E}" destId="{6924C885-8B98-4B4B-A6B0-6DA7569E6FE3}" srcOrd="0" destOrd="1" presId="urn:microsoft.com/office/officeart/2005/8/layout/vList4"/>
    <dgm:cxn modelId="{80FA38E9-82B5-4F94-A2D8-22FA9A4008BE}" srcId="{29BFD0F9-DE0B-40D0-9846-FF2268EA41B3}" destId="{3DD83271-8680-495C-9677-450992845239}" srcOrd="1" destOrd="0" parTransId="{7A49BD38-1202-4636-8FEB-B682EC1AD328}" sibTransId="{DF64395D-DD59-45F8-AF46-8480D9C9A765}"/>
    <dgm:cxn modelId="{4C96ED2D-6C05-4C2E-8D13-4270DC492037}" type="presOf" srcId="{B4C8D042-582E-4BDC-B423-19E258CAB3C7}" destId="{0707313D-CAEB-4901-9D19-85F5E307714E}" srcOrd="1" destOrd="0" presId="urn:microsoft.com/office/officeart/2005/8/layout/vList4"/>
    <dgm:cxn modelId="{6FFB9B02-ED0B-483C-8617-929FD1E2FB89}" srcId="{29BFD0F9-DE0B-40D0-9846-FF2268EA41B3}" destId="{B4C8D042-582E-4BDC-B423-19E258CAB3C7}" srcOrd="2" destOrd="0" parTransId="{02C0BBFE-9DEB-4915-8F14-8CE87655B902}" sibTransId="{2DD756CC-1425-439B-A6D5-B93DEC01EA98}"/>
    <dgm:cxn modelId="{855D4F75-5BA1-49F3-B5F9-30C96C12E963}" type="presOf" srcId="{B4C8D042-582E-4BDC-B423-19E258CAB3C7}" destId="{64518932-AD89-411A-A9C0-62765043FF49}" srcOrd="0" destOrd="0" presId="urn:microsoft.com/office/officeart/2005/8/layout/vList4"/>
    <dgm:cxn modelId="{C541A3A1-2F16-4D1E-9432-9BFB58A768E9}" type="presOf" srcId="{3DD83271-8680-495C-9677-450992845239}" destId="{D2EE1939-5368-4202-B9F0-BAF6CA339A71}" srcOrd="0" destOrd="0" presId="urn:microsoft.com/office/officeart/2005/8/layout/vList4"/>
    <dgm:cxn modelId="{2AA184AE-99A7-40D2-A3D8-961009EC6D62}" type="presParOf" srcId="{EFF3F5F9-65C2-4876-9D8F-D8FE3EC66556}" destId="{4C07244D-45A9-41A9-B12A-CC032A8638F4}" srcOrd="0" destOrd="0" presId="urn:microsoft.com/office/officeart/2005/8/layout/vList4"/>
    <dgm:cxn modelId="{DAF8C2EB-3A0A-485C-9C38-2FA89FCA8F69}" type="presParOf" srcId="{4C07244D-45A9-41A9-B12A-CC032A8638F4}" destId="{6924C885-8B98-4B4B-A6B0-6DA7569E6FE3}" srcOrd="0" destOrd="0" presId="urn:microsoft.com/office/officeart/2005/8/layout/vList4"/>
    <dgm:cxn modelId="{B60FEAC1-512F-452E-A081-FAF8A560E313}" type="presParOf" srcId="{4C07244D-45A9-41A9-B12A-CC032A8638F4}" destId="{DF96D2B4-86FF-46E5-BBF8-51C89A4F089F}" srcOrd="1" destOrd="0" presId="urn:microsoft.com/office/officeart/2005/8/layout/vList4"/>
    <dgm:cxn modelId="{423656CA-A6E8-4B59-A8B9-A4573BC09860}" type="presParOf" srcId="{4C07244D-45A9-41A9-B12A-CC032A8638F4}" destId="{0CBBE101-0417-47F9-B988-84CB0007BEAE}" srcOrd="2" destOrd="0" presId="urn:microsoft.com/office/officeart/2005/8/layout/vList4"/>
    <dgm:cxn modelId="{597438F1-0D18-4CF7-8FE5-537B4EB63999}" type="presParOf" srcId="{EFF3F5F9-65C2-4876-9D8F-D8FE3EC66556}" destId="{3163971D-5EFE-4A99-9908-DC1B1289CA71}" srcOrd="1" destOrd="0" presId="urn:microsoft.com/office/officeart/2005/8/layout/vList4"/>
    <dgm:cxn modelId="{6BF4F705-A75F-48C1-AD6C-B45C47F20416}" type="presParOf" srcId="{EFF3F5F9-65C2-4876-9D8F-D8FE3EC66556}" destId="{7BE7382D-E157-4B13-9A3C-6BF960F3637F}" srcOrd="2" destOrd="0" presId="urn:microsoft.com/office/officeart/2005/8/layout/vList4"/>
    <dgm:cxn modelId="{88A3C48E-2AED-4D32-977D-E3DE053F66C2}" type="presParOf" srcId="{7BE7382D-E157-4B13-9A3C-6BF960F3637F}" destId="{D2EE1939-5368-4202-B9F0-BAF6CA339A71}" srcOrd="0" destOrd="0" presId="urn:microsoft.com/office/officeart/2005/8/layout/vList4"/>
    <dgm:cxn modelId="{174975D2-F6CB-4601-8C21-F31B11ED2DDD}" type="presParOf" srcId="{7BE7382D-E157-4B13-9A3C-6BF960F3637F}" destId="{D8BC7219-B605-4CDF-8A48-82DE6937CDEA}" srcOrd="1" destOrd="0" presId="urn:microsoft.com/office/officeart/2005/8/layout/vList4"/>
    <dgm:cxn modelId="{94B49CA9-0E38-4286-9C18-97E7500755D5}" type="presParOf" srcId="{7BE7382D-E157-4B13-9A3C-6BF960F3637F}" destId="{22A204B4-5471-4232-8B89-6D558CFFEC48}" srcOrd="2" destOrd="0" presId="urn:microsoft.com/office/officeart/2005/8/layout/vList4"/>
    <dgm:cxn modelId="{DD884DF3-7228-4281-A3D1-EEB6F2C77BA9}" type="presParOf" srcId="{EFF3F5F9-65C2-4876-9D8F-D8FE3EC66556}" destId="{58589940-D0F9-4C9C-8D1E-54C3663962B2}" srcOrd="3" destOrd="0" presId="urn:microsoft.com/office/officeart/2005/8/layout/vList4"/>
    <dgm:cxn modelId="{2A1AC90E-97FC-4F4E-869F-790AC4925AC5}" type="presParOf" srcId="{EFF3F5F9-65C2-4876-9D8F-D8FE3EC66556}" destId="{5D595437-63BB-4C24-91FD-CBC5125A0C8A}" srcOrd="4" destOrd="0" presId="urn:microsoft.com/office/officeart/2005/8/layout/vList4"/>
    <dgm:cxn modelId="{6C5CA9DE-830C-4BD5-86F4-7A86E1F88460}" type="presParOf" srcId="{5D595437-63BB-4C24-91FD-CBC5125A0C8A}" destId="{64518932-AD89-411A-A9C0-62765043FF49}" srcOrd="0" destOrd="0" presId="urn:microsoft.com/office/officeart/2005/8/layout/vList4"/>
    <dgm:cxn modelId="{45AF1EAE-5BFA-465D-9E95-FDBADF150379}" type="presParOf" srcId="{5D595437-63BB-4C24-91FD-CBC5125A0C8A}" destId="{F1DB7E97-C5A5-4394-AE76-DF9A3A798EDE}" srcOrd="1" destOrd="0" presId="urn:microsoft.com/office/officeart/2005/8/layout/vList4"/>
    <dgm:cxn modelId="{9C0DDF01-DA2F-47C4-AB53-9199B8C7611C}" type="presParOf" srcId="{5D595437-63BB-4C24-91FD-CBC5125A0C8A}" destId="{0707313D-CAEB-4901-9D19-85F5E30771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FD0F9-DE0B-40D0-9846-FF2268EA41B3}" type="doc">
      <dgm:prSet loTypeId="urn:microsoft.com/office/officeart/2005/8/layout/vList4" loCatId="list" qsTypeId="urn:microsoft.com/office/officeart/2005/8/quickstyle/3d2#1" qsCatId="3D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FCE70EC6-11A3-47CB-B7EF-DFA87005E1A2}">
      <dgm:prSet phldrT="[Text]" custT="1"/>
      <dgm:spPr>
        <a:solidFill>
          <a:srgbClr val="000000"/>
        </a:solidFill>
      </dgm:spPr>
      <dgm:t>
        <a:bodyPr/>
        <a:lstStyle/>
        <a:p>
          <a:r>
            <a:rPr lang="zh-CN" altLang="en-US" sz="2000" dirty="0" smtClean="0"/>
            <a:t>   </a:t>
          </a:r>
          <a:r>
            <a:rPr lang="zh-CN" altLang="en-US" sz="3200" b="1" dirty="0" smtClean="0"/>
            <a:t>新约 </a:t>
          </a:r>
          <a:r>
            <a:rPr lang="zh-CN" altLang="en-US" sz="2800" b="1" dirty="0" smtClean="0"/>
            <a:t>西奈古抄本                    </a:t>
          </a:r>
          <a:r>
            <a:rPr lang="zh-CN" altLang="en-US" sz="3200" b="1" smtClean="0"/>
            <a:t>（纸莎草）</a:t>
          </a:r>
          <a:endParaRPr lang="en-US" sz="3200" b="1" dirty="0"/>
        </a:p>
      </dgm:t>
    </dgm:pt>
    <dgm:pt modelId="{BA92FB4F-2C8C-4F8B-BFA6-48159C5D11D0}" type="parTrans" cxnId="{3EB46E56-C3E8-456E-8B85-82DC0E10D374}">
      <dgm:prSet/>
      <dgm:spPr/>
      <dgm:t>
        <a:bodyPr/>
        <a:lstStyle/>
        <a:p>
          <a:endParaRPr lang="en-US"/>
        </a:p>
      </dgm:t>
    </dgm:pt>
    <dgm:pt modelId="{FB882BA9-3C1F-4BF4-BDAE-0259E6BA9B98}" type="sibTrans" cxnId="{3EB46E56-C3E8-456E-8B85-82DC0E10D374}">
      <dgm:prSet/>
      <dgm:spPr/>
      <dgm:t>
        <a:bodyPr/>
        <a:lstStyle/>
        <a:p>
          <a:endParaRPr lang="en-US"/>
        </a:p>
      </dgm:t>
    </dgm:pt>
    <dgm:pt modelId="{A2A92C6D-4AAD-412C-82CF-E17A9994342E}">
      <dgm:prSet phldrT="[Text]" custT="1"/>
      <dgm:spPr>
        <a:solidFill>
          <a:srgbClr val="000000"/>
        </a:solidFill>
      </dgm:spPr>
      <dgm:t>
        <a:bodyPr/>
        <a:lstStyle/>
        <a:p>
          <a:r>
            <a:rPr lang="en-US" sz="2000" dirty="0" smtClean="0"/>
            <a:t>N.T. (papyrus)</a:t>
          </a:r>
          <a:endParaRPr lang="en-US" sz="2000" dirty="0"/>
        </a:p>
      </dgm:t>
    </dgm:pt>
    <dgm:pt modelId="{251884CE-AFBB-4C64-BA22-FBE1044EE4F8}" type="parTrans" cxnId="{7796B23F-C141-4541-9D85-E06D028F9DB2}">
      <dgm:prSet/>
      <dgm:spPr/>
      <dgm:t>
        <a:bodyPr/>
        <a:lstStyle/>
        <a:p>
          <a:endParaRPr lang="en-US"/>
        </a:p>
      </dgm:t>
    </dgm:pt>
    <dgm:pt modelId="{65D28776-4767-40CE-8E04-FEB1406EBAAC}" type="sibTrans" cxnId="{7796B23F-C141-4541-9D85-E06D028F9DB2}">
      <dgm:prSet/>
      <dgm:spPr/>
      <dgm:t>
        <a:bodyPr/>
        <a:lstStyle/>
        <a:p>
          <a:endParaRPr lang="en-US"/>
        </a:p>
      </dgm:t>
    </dgm:pt>
    <dgm:pt modelId="{3DD83271-8680-495C-9677-450992845239}">
      <dgm:prSet phldrT="[Text]" custT="1"/>
      <dgm:spPr>
        <a:solidFill>
          <a:srgbClr val="3399FF"/>
        </a:solidFill>
      </dgm:spPr>
      <dgm:t>
        <a:bodyPr/>
        <a:lstStyle/>
        <a:p>
          <a:r>
            <a: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印刷机：               纸张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/>
            <a:t>Printing Press: paper</a:t>
          </a:r>
          <a:endParaRPr lang="en-US" sz="1800" dirty="0"/>
        </a:p>
      </dgm:t>
    </dgm:pt>
    <dgm:pt modelId="{7A49BD38-1202-4636-8FEB-B682EC1AD328}" type="parTrans" cxnId="{80FA38E9-82B5-4F94-A2D8-22FA9A4008BE}">
      <dgm:prSet/>
      <dgm:spPr/>
      <dgm:t>
        <a:bodyPr/>
        <a:lstStyle/>
        <a:p>
          <a:endParaRPr lang="en-US"/>
        </a:p>
      </dgm:t>
    </dgm:pt>
    <dgm:pt modelId="{DF64395D-DD59-45F8-AF46-8480D9C9A765}" type="sibTrans" cxnId="{80FA38E9-82B5-4F94-A2D8-22FA9A4008BE}">
      <dgm:prSet/>
      <dgm:spPr/>
      <dgm:t>
        <a:bodyPr/>
        <a:lstStyle/>
        <a:p>
          <a:endParaRPr lang="en-US"/>
        </a:p>
      </dgm:t>
    </dgm:pt>
    <dgm:pt modelId="{B4C8D042-582E-4BDC-B423-19E258CAB3C7}">
      <dgm:prSet phldrT="[Text]" custT="1"/>
      <dgm:spPr>
        <a:solidFill>
          <a:srgbClr val="009900"/>
        </a:solidFill>
      </dgm:spPr>
      <dgm:t>
        <a:bodyPr/>
        <a:lstStyle/>
        <a:p>
          <a:r>
            <a: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纸张；互联网；有声圣经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/>
            <a:t>Paper; Internet; Audio</a:t>
          </a:r>
          <a:endParaRPr lang="en-US" sz="1800" dirty="0"/>
        </a:p>
      </dgm:t>
    </dgm:pt>
    <dgm:pt modelId="{02C0BBFE-9DEB-4915-8F14-8CE87655B902}" type="parTrans" cxnId="{6FFB9B02-ED0B-483C-8617-929FD1E2FB89}">
      <dgm:prSet/>
      <dgm:spPr/>
      <dgm:t>
        <a:bodyPr/>
        <a:lstStyle/>
        <a:p>
          <a:endParaRPr lang="en-US"/>
        </a:p>
      </dgm:t>
    </dgm:pt>
    <dgm:pt modelId="{2DD756CC-1425-439B-A6D5-B93DEC01EA98}" type="sibTrans" cxnId="{6FFB9B02-ED0B-483C-8617-929FD1E2FB89}">
      <dgm:prSet/>
      <dgm:spPr/>
      <dgm:t>
        <a:bodyPr/>
        <a:lstStyle/>
        <a:p>
          <a:endParaRPr lang="en-US"/>
        </a:p>
      </dgm:t>
    </dgm:pt>
    <dgm:pt modelId="{EFF3F5F9-65C2-4876-9D8F-D8FE3EC66556}" type="pres">
      <dgm:prSet presAssocID="{29BFD0F9-DE0B-40D0-9846-FF2268EA41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07244D-45A9-41A9-B12A-CC032A8638F4}" type="pres">
      <dgm:prSet presAssocID="{FCE70EC6-11A3-47CB-B7EF-DFA87005E1A2}" presName="comp" presStyleCnt="0"/>
      <dgm:spPr/>
    </dgm:pt>
    <dgm:pt modelId="{6924C885-8B98-4B4B-A6B0-6DA7569E6FE3}" type="pres">
      <dgm:prSet presAssocID="{FCE70EC6-11A3-47CB-B7EF-DFA87005E1A2}" presName="box" presStyleLbl="node1" presStyleIdx="0" presStyleCnt="3"/>
      <dgm:spPr/>
      <dgm:t>
        <a:bodyPr/>
        <a:lstStyle/>
        <a:p>
          <a:endParaRPr lang="en-US"/>
        </a:p>
      </dgm:t>
    </dgm:pt>
    <dgm:pt modelId="{DF96D2B4-86FF-46E5-BBF8-51C89A4F089F}" type="pres">
      <dgm:prSet presAssocID="{FCE70EC6-11A3-47CB-B7EF-DFA87005E1A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BBE101-0417-47F9-B988-84CB0007BEAE}" type="pres">
      <dgm:prSet presAssocID="{FCE70EC6-11A3-47CB-B7EF-DFA87005E1A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3971D-5EFE-4A99-9908-DC1B1289CA71}" type="pres">
      <dgm:prSet presAssocID="{FB882BA9-3C1F-4BF4-BDAE-0259E6BA9B98}" presName="spacer" presStyleCnt="0"/>
      <dgm:spPr/>
    </dgm:pt>
    <dgm:pt modelId="{7BE7382D-E157-4B13-9A3C-6BF960F3637F}" type="pres">
      <dgm:prSet presAssocID="{3DD83271-8680-495C-9677-450992845239}" presName="comp" presStyleCnt="0"/>
      <dgm:spPr/>
    </dgm:pt>
    <dgm:pt modelId="{D2EE1939-5368-4202-B9F0-BAF6CA339A71}" type="pres">
      <dgm:prSet presAssocID="{3DD83271-8680-495C-9677-450992845239}" presName="box" presStyleLbl="node1" presStyleIdx="1" presStyleCnt="3"/>
      <dgm:spPr/>
      <dgm:t>
        <a:bodyPr/>
        <a:lstStyle/>
        <a:p>
          <a:endParaRPr lang="en-US"/>
        </a:p>
      </dgm:t>
    </dgm:pt>
    <dgm:pt modelId="{D8BC7219-B605-4CDF-8A48-82DE6937CDEA}" type="pres">
      <dgm:prSet presAssocID="{3DD83271-8680-495C-9677-45099284523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A204B4-5471-4232-8B89-6D558CFFEC48}" type="pres">
      <dgm:prSet presAssocID="{3DD83271-8680-495C-9677-45099284523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9940-D0F9-4C9C-8D1E-54C3663962B2}" type="pres">
      <dgm:prSet presAssocID="{DF64395D-DD59-45F8-AF46-8480D9C9A765}" presName="spacer" presStyleCnt="0"/>
      <dgm:spPr/>
    </dgm:pt>
    <dgm:pt modelId="{5D595437-63BB-4C24-91FD-CBC5125A0C8A}" type="pres">
      <dgm:prSet presAssocID="{B4C8D042-582E-4BDC-B423-19E258CAB3C7}" presName="comp" presStyleCnt="0"/>
      <dgm:spPr/>
    </dgm:pt>
    <dgm:pt modelId="{64518932-AD89-411A-A9C0-62765043FF49}" type="pres">
      <dgm:prSet presAssocID="{B4C8D042-582E-4BDC-B423-19E258CAB3C7}" presName="box" presStyleLbl="node1" presStyleIdx="2" presStyleCnt="3"/>
      <dgm:spPr/>
      <dgm:t>
        <a:bodyPr/>
        <a:lstStyle/>
        <a:p>
          <a:endParaRPr lang="en-US"/>
        </a:p>
      </dgm:t>
    </dgm:pt>
    <dgm:pt modelId="{F1DB7E97-C5A5-4394-AE76-DF9A3A798EDE}" type="pres">
      <dgm:prSet presAssocID="{B4C8D042-582E-4BDC-B423-19E258CAB3C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07313D-CAEB-4901-9D19-85F5E307714E}" type="pres">
      <dgm:prSet presAssocID="{B4C8D042-582E-4BDC-B423-19E258CAB3C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A38E9-82B5-4F94-A2D8-22FA9A4008BE}" srcId="{29BFD0F9-DE0B-40D0-9846-FF2268EA41B3}" destId="{3DD83271-8680-495C-9677-450992845239}" srcOrd="1" destOrd="0" parTransId="{7A49BD38-1202-4636-8FEB-B682EC1AD328}" sibTransId="{DF64395D-DD59-45F8-AF46-8480D9C9A765}"/>
    <dgm:cxn modelId="{3EB46E56-C3E8-456E-8B85-82DC0E10D374}" srcId="{29BFD0F9-DE0B-40D0-9846-FF2268EA41B3}" destId="{FCE70EC6-11A3-47CB-B7EF-DFA87005E1A2}" srcOrd="0" destOrd="0" parTransId="{BA92FB4F-2C8C-4F8B-BFA6-48159C5D11D0}" sibTransId="{FB882BA9-3C1F-4BF4-BDAE-0259E6BA9B98}"/>
    <dgm:cxn modelId="{A50DFF23-5984-41E9-B0CF-3CBE12B63D1D}" type="presOf" srcId="{A2A92C6D-4AAD-412C-82CF-E17A9994342E}" destId="{6924C885-8B98-4B4B-A6B0-6DA7569E6FE3}" srcOrd="0" destOrd="1" presId="urn:microsoft.com/office/officeart/2005/8/layout/vList4"/>
    <dgm:cxn modelId="{6856464B-1992-42A4-B11F-0D2EED15EE26}" type="presOf" srcId="{FCE70EC6-11A3-47CB-B7EF-DFA87005E1A2}" destId="{0CBBE101-0417-47F9-B988-84CB0007BEAE}" srcOrd="1" destOrd="0" presId="urn:microsoft.com/office/officeart/2005/8/layout/vList4"/>
    <dgm:cxn modelId="{7796B23F-C141-4541-9D85-E06D028F9DB2}" srcId="{FCE70EC6-11A3-47CB-B7EF-DFA87005E1A2}" destId="{A2A92C6D-4AAD-412C-82CF-E17A9994342E}" srcOrd="0" destOrd="0" parTransId="{251884CE-AFBB-4C64-BA22-FBE1044EE4F8}" sibTransId="{65D28776-4767-40CE-8E04-FEB1406EBAAC}"/>
    <dgm:cxn modelId="{955596D9-5C4C-437F-AFB6-17FD5F43642F}" type="presOf" srcId="{29BFD0F9-DE0B-40D0-9846-FF2268EA41B3}" destId="{EFF3F5F9-65C2-4876-9D8F-D8FE3EC66556}" srcOrd="0" destOrd="0" presId="urn:microsoft.com/office/officeart/2005/8/layout/vList4"/>
    <dgm:cxn modelId="{6FFB9B02-ED0B-483C-8617-929FD1E2FB89}" srcId="{29BFD0F9-DE0B-40D0-9846-FF2268EA41B3}" destId="{B4C8D042-582E-4BDC-B423-19E258CAB3C7}" srcOrd="2" destOrd="0" parTransId="{02C0BBFE-9DEB-4915-8F14-8CE87655B902}" sibTransId="{2DD756CC-1425-439B-A6D5-B93DEC01EA98}"/>
    <dgm:cxn modelId="{0DD45286-E848-4185-AD78-7813AEDC6DF9}" type="presOf" srcId="{3DD83271-8680-495C-9677-450992845239}" destId="{D2EE1939-5368-4202-B9F0-BAF6CA339A71}" srcOrd="0" destOrd="0" presId="urn:microsoft.com/office/officeart/2005/8/layout/vList4"/>
    <dgm:cxn modelId="{D0F0F64E-734F-435B-B86A-476F23C3CCCA}" type="presOf" srcId="{FCE70EC6-11A3-47CB-B7EF-DFA87005E1A2}" destId="{6924C885-8B98-4B4B-A6B0-6DA7569E6FE3}" srcOrd="0" destOrd="0" presId="urn:microsoft.com/office/officeart/2005/8/layout/vList4"/>
    <dgm:cxn modelId="{CB17240F-E080-42CC-A7CD-A5A40CDD5949}" type="presOf" srcId="{B4C8D042-582E-4BDC-B423-19E258CAB3C7}" destId="{0707313D-CAEB-4901-9D19-85F5E307714E}" srcOrd="1" destOrd="0" presId="urn:microsoft.com/office/officeart/2005/8/layout/vList4"/>
    <dgm:cxn modelId="{FA24C393-1398-4DB6-A057-7683504F8B32}" type="presOf" srcId="{B4C8D042-582E-4BDC-B423-19E258CAB3C7}" destId="{64518932-AD89-411A-A9C0-62765043FF49}" srcOrd="0" destOrd="0" presId="urn:microsoft.com/office/officeart/2005/8/layout/vList4"/>
    <dgm:cxn modelId="{CD0C0BF6-115D-4FE1-988A-9F424974E9D4}" type="presOf" srcId="{3DD83271-8680-495C-9677-450992845239}" destId="{22A204B4-5471-4232-8B89-6D558CFFEC48}" srcOrd="1" destOrd="0" presId="urn:microsoft.com/office/officeart/2005/8/layout/vList4"/>
    <dgm:cxn modelId="{440FADBE-F30A-4BEF-B4A1-5C392FDE336F}" type="presOf" srcId="{A2A92C6D-4AAD-412C-82CF-E17A9994342E}" destId="{0CBBE101-0417-47F9-B988-84CB0007BEAE}" srcOrd="1" destOrd="1" presId="urn:microsoft.com/office/officeart/2005/8/layout/vList4"/>
    <dgm:cxn modelId="{26CE5482-A38C-4C71-92C7-75C92B64727A}" type="presParOf" srcId="{EFF3F5F9-65C2-4876-9D8F-D8FE3EC66556}" destId="{4C07244D-45A9-41A9-B12A-CC032A8638F4}" srcOrd="0" destOrd="0" presId="urn:microsoft.com/office/officeart/2005/8/layout/vList4"/>
    <dgm:cxn modelId="{4B2736BB-C0A5-4C15-B1B0-F911004ED65F}" type="presParOf" srcId="{4C07244D-45A9-41A9-B12A-CC032A8638F4}" destId="{6924C885-8B98-4B4B-A6B0-6DA7569E6FE3}" srcOrd="0" destOrd="0" presId="urn:microsoft.com/office/officeart/2005/8/layout/vList4"/>
    <dgm:cxn modelId="{5118FE16-A1EC-40A2-B204-0A5B723744FA}" type="presParOf" srcId="{4C07244D-45A9-41A9-B12A-CC032A8638F4}" destId="{DF96D2B4-86FF-46E5-BBF8-51C89A4F089F}" srcOrd="1" destOrd="0" presId="urn:microsoft.com/office/officeart/2005/8/layout/vList4"/>
    <dgm:cxn modelId="{583FF551-C53F-4AE5-92C6-36E529FB77E1}" type="presParOf" srcId="{4C07244D-45A9-41A9-B12A-CC032A8638F4}" destId="{0CBBE101-0417-47F9-B988-84CB0007BEAE}" srcOrd="2" destOrd="0" presId="urn:microsoft.com/office/officeart/2005/8/layout/vList4"/>
    <dgm:cxn modelId="{D998E773-A011-4605-9936-E8A3F47DCB1D}" type="presParOf" srcId="{EFF3F5F9-65C2-4876-9D8F-D8FE3EC66556}" destId="{3163971D-5EFE-4A99-9908-DC1B1289CA71}" srcOrd="1" destOrd="0" presId="urn:microsoft.com/office/officeart/2005/8/layout/vList4"/>
    <dgm:cxn modelId="{288180A9-8914-444C-B9D4-0C4A0E7F23AE}" type="presParOf" srcId="{EFF3F5F9-65C2-4876-9D8F-D8FE3EC66556}" destId="{7BE7382D-E157-4B13-9A3C-6BF960F3637F}" srcOrd="2" destOrd="0" presId="urn:microsoft.com/office/officeart/2005/8/layout/vList4"/>
    <dgm:cxn modelId="{6F4B4B5F-D56E-417B-B96C-76C88EC4C2B7}" type="presParOf" srcId="{7BE7382D-E157-4B13-9A3C-6BF960F3637F}" destId="{D2EE1939-5368-4202-B9F0-BAF6CA339A71}" srcOrd="0" destOrd="0" presId="urn:microsoft.com/office/officeart/2005/8/layout/vList4"/>
    <dgm:cxn modelId="{D0A3D2F8-8D88-4BAD-BE53-E7B23E31351F}" type="presParOf" srcId="{7BE7382D-E157-4B13-9A3C-6BF960F3637F}" destId="{D8BC7219-B605-4CDF-8A48-82DE6937CDEA}" srcOrd="1" destOrd="0" presId="urn:microsoft.com/office/officeart/2005/8/layout/vList4"/>
    <dgm:cxn modelId="{0B17BCB2-7513-44AC-B3BE-A9F3CCDCA0F9}" type="presParOf" srcId="{7BE7382D-E157-4B13-9A3C-6BF960F3637F}" destId="{22A204B4-5471-4232-8B89-6D558CFFEC48}" srcOrd="2" destOrd="0" presId="urn:microsoft.com/office/officeart/2005/8/layout/vList4"/>
    <dgm:cxn modelId="{A964237F-1F58-499D-BC6A-8B4165C9C0FA}" type="presParOf" srcId="{EFF3F5F9-65C2-4876-9D8F-D8FE3EC66556}" destId="{58589940-D0F9-4C9C-8D1E-54C3663962B2}" srcOrd="3" destOrd="0" presId="urn:microsoft.com/office/officeart/2005/8/layout/vList4"/>
    <dgm:cxn modelId="{CB58013B-957C-4DE7-BE38-9C61CF165686}" type="presParOf" srcId="{EFF3F5F9-65C2-4876-9D8F-D8FE3EC66556}" destId="{5D595437-63BB-4C24-91FD-CBC5125A0C8A}" srcOrd="4" destOrd="0" presId="urn:microsoft.com/office/officeart/2005/8/layout/vList4"/>
    <dgm:cxn modelId="{D7E7D6C7-9E6F-4B76-8287-A2DA3066B361}" type="presParOf" srcId="{5D595437-63BB-4C24-91FD-CBC5125A0C8A}" destId="{64518932-AD89-411A-A9C0-62765043FF49}" srcOrd="0" destOrd="0" presId="urn:microsoft.com/office/officeart/2005/8/layout/vList4"/>
    <dgm:cxn modelId="{2D4270A2-1C73-411C-B6D0-91999A822F30}" type="presParOf" srcId="{5D595437-63BB-4C24-91FD-CBC5125A0C8A}" destId="{F1DB7E97-C5A5-4394-AE76-DF9A3A798EDE}" srcOrd="1" destOrd="0" presId="urn:microsoft.com/office/officeart/2005/8/layout/vList4"/>
    <dgm:cxn modelId="{0921E33F-14E2-4F44-9E79-37981D3B9AFE}" type="presParOf" srcId="{5D595437-63BB-4C24-91FD-CBC5125A0C8A}" destId="{0707313D-CAEB-4901-9D19-85F5E30771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43EA5-C35C-40A0-AD58-E3B519951625}">
      <dsp:nvSpPr>
        <dsp:cNvPr id="0" name=""/>
        <dsp:cNvSpPr/>
      </dsp:nvSpPr>
      <dsp:spPr>
        <a:xfrm rot="16200000">
          <a:off x="-1138155" y="1078203"/>
          <a:ext cx="6438912" cy="4244392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25856" tIns="625856" rIns="625856" bIns="625856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800" b="1" kern="12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旧约</a:t>
          </a:r>
          <a:endParaRPr lang="en-US" sz="8800" b="1" kern="1200" dirty="0" smtClean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Old Testament</a:t>
          </a:r>
          <a:endParaRPr lang="en-US" sz="2000" b="1" kern="1200" dirty="0"/>
        </a:p>
      </dsp:txBody>
      <dsp:txXfrm rot="16200000">
        <a:off x="-1138155" y="1078203"/>
        <a:ext cx="6438912" cy="4244392"/>
      </dsp:txXfrm>
    </dsp:sp>
    <dsp:sp modelId="{4328C96F-6832-453E-9DB8-D26E66FE7E90}">
      <dsp:nvSpPr>
        <dsp:cNvPr id="0" name=""/>
        <dsp:cNvSpPr/>
      </dsp:nvSpPr>
      <dsp:spPr>
        <a:xfrm rot="5400000">
          <a:off x="3449578" y="1078203"/>
          <a:ext cx="6603976" cy="4244392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25856" tIns="625856" rIns="625856" bIns="625856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800" b="1" kern="12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新约</a:t>
          </a:r>
          <a:endParaRPr lang="en-US" sz="8800" b="1" kern="1200" dirty="0" smtClean="0">
            <a:ln>
              <a:solidFill>
                <a:sysClr val="windowText" lastClr="000000"/>
              </a:solidFill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New Testament</a:t>
          </a:r>
          <a:endParaRPr lang="en-US" sz="2000" b="1" kern="1200" dirty="0"/>
        </a:p>
      </dsp:txBody>
      <dsp:txXfrm rot="5400000">
        <a:off x="3449578" y="1078203"/>
        <a:ext cx="6603976" cy="42443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4C885-8B98-4B4B-A6B0-6DA7569E6FE3}">
      <dsp:nvSpPr>
        <dsp:cNvPr id="0" name=""/>
        <dsp:cNvSpPr/>
      </dsp:nvSpPr>
      <dsp:spPr>
        <a:xfrm>
          <a:off x="0" y="0"/>
          <a:ext cx="4419600" cy="1627187"/>
        </a:xfrm>
        <a:prstGeom prst="roundRect">
          <a:avLst>
            <a:gd name="adj" fmla="val 10000"/>
          </a:avLst>
        </a:prstGeom>
        <a:solidFill>
          <a:srgbClr val="0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   旧约</a:t>
          </a:r>
          <a:r>
            <a:rPr lang="en-US" altLang="zh-CN" sz="3200" b="1" kern="1200" dirty="0" smtClean="0"/>
            <a:t>(</a:t>
          </a:r>
          <a:r>
            <a:rPr lang="zh-CN" altLang="en-US" sz="3200" b="1" kern="1200" dirty="0" smtClean="0"/>
            <a:t>石头，       粘土，皮革</a:t>
          </a:r>
          <a:r>
            <a:rPr lang="en-US" altLang="zh-CN" sz="3200" b="1" kern="1200" dirty="0" smtClean="0"/>
            <a:t>)</a:t>
          </a:r>
          <a:endParaRPr lang="en-US" sz="32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O.T. (stone, clay, leather)</a:t>
          </a:r>
          <a:endParaRPr lang="en-US" sz="2000" kern="1200" dirty="0"/>
        </a:p>
      </dsp:txBody>
      <dsp:txXfrm>
        <a:off x="1046638" y="0"/>
        <a:ext cx="3372961" cy="1627187"/>
      </dsp:txXfrm>
    </dsp:sp>
    <dsp:sp modelId="{DF96D2B4-86FF-46E5-BBF8-51C89A4F089F}">
      <dsp:nvSpPr>
        <dsp:cNvPr id="0" name=""/>
        <dsp:cNvSpPr/>
      </dsp:nvSpPr>
      <dsp:spPr>
        <a:xfrm>
          <a:off x="162718" y="162718"/>
          <a:ext cx="883920" cy="130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EE1939-5368-4202-B9F0-BAF6CA339A71}">
      <dsp:nvSpPr>
        <dsp:cNvPr id="0" name=""/>
        <dsp:cNvSpPr/>
      </dsp:nvSpPr>
      <dsp:spPr>
        <a:xfrm>
          <a:off x="0" y="1789906"/>
          <a:ext cx="4419600" cy="1627187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复制在皮革</a:t>
          </a:r>
          <a:r>
            <a:rPr lang="en-US" altLang="zh-C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      </a:t>
          </a:r>
          <a:r>
            <a:rPr lang="zh-CN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纸卷轴上</a:t>
          </a:r>
          <a:r>
            <a:rPr lang="en-US" altLang="zh-C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Copied on leather &amp; paper scrolls</a:t>
          </a:r>
          <a:endParaRPr lang="en-US" sz="1800" kern="1200" dirty="0"/>
        </a:p>
      </dsp:txBody>
      <dsp:txXfrm>
        <a:off x="1046638" y="1789906"/>
        <a:ext cx="3372961" cy="1627187"/>
      </dsp:txXfrm>
    </dsp:sp>
    <dsp:sp modelId="{D8BC7219-B605-4CDF-8A48-82DE6937CDEA}">
      <dsp:nvSpPr>
        <dsp:cNvPr id="0" name=""/>
        <dsp:cNvSpPr/>
      </dsp:nvSpPr>
      <dsp:spPr>
        <a:xfrm>
          <a:off x="162718" y="1952624"/>
          <a:ext cx="883920" cy="130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4518932-AD89-411A-A9C0-62765043FF49}">
      <dsp:nvSpPr>
        <dsp:cNvPr id="0" name=""/>
        <dsp:cNvSpPr/>
      </dsp:nvSpPr>
      <dsp:spPr>
        <a:xfrm>
          <a:off x="0" y="3579812"/>
          <a:ext cx="4419600" cy="1627187"/>
        </a:xfrm>
        <a:prstGeom prst="roundRect">
          <a:avLst>
            <a:gd name="adj" fmla="val 10000"/>
          </a:avLst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牛皮纸            （上等动物皮）</a:t>
          </a: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Vellum (fine animal skin) </a:t>
          </a:r>
        </a:p>
      </dsp:txBody>
      <dsp:txXfrm>
        <a:off x="1046638" y="3579812"/>
        <a:ext cx="3372961" cy="1627187"/>
      </dsp:txXfrm>
    </dsp:sp>
    <dsp:sp modelId="{F1DB7E97-C5A5-4394-AE76-DF9A3A798EDE}">
      <dsp:nvSpPr>
        <dsp:cNvPr id="0" name=""/>
        <dsp:cNvSpPr/>
      </dsp:nvSpPr>
      <dsp:spPr>
        <a:xfrm>
          <a:off x="162718" y="3742531"/>
          <a:ext cx="883920" cy="130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4C885-8B98-4B4B-A6B0-6DA7569E6FE3}">
      <dsp:nvSpPr>
        <dsp:cNvPr id="0" name=""/>
        <dsp:cNvSpPr/>
      </dsp:nvSpPr>
      <dsp:spPr>
        <a:xfrm>
          <a:off x="0" y="0"/>
          <a:ext cx="4191000" cy="1627187"/>
        </a:xfrm>
        <a:prstGeom prst="roundRect">
          <a:avLst>
            <a:gd name="adj" fmla="val 10000"/>
          </a:avLst>
        </a:prstGeom>
        <a:solidFill>
          <a:srgbClr val="0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   </a:t>
          </a:r>
          <a:r>
            <a:rPr lang="zh-CN" altLang="en-US" sz="3200" b="1" kern="1200" dirty="0" smtClean="0"/>
            <a:t>新约 </a:t>
          </a:r>
          <a:r>
            <a:rPr lang="zh-CN" altLang="en-US" sz="2800" b="1" kern="1200" dirty="0" smtClean="0"/>
            <a:t>西奈古抄本                    </a:t>
          </a:r>
          <a:r>
            <a:rPr lang="zh-CN" altLang="en-US" sz="3200" b="1" kern="1200" smtClean="0"/>
            <a:t>（纸莎草）</a:t>
          </a:r>
          <a:endParaRPr lang="en-US" sz="32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N.T. (papyrus)</a:t>
          </a:r>
          <a:endParaRPr lang="en-US" sz="2000" kern="1200" dirty="0"/>
        </a:p>
      </dsp:txBody>
      <dsp:txXfrm>
        <a:off x="1000918" y="0"/>
        <a:ext cx="3190081" cy="1627187"/>
      </dsp:txXfrm>
    </dsp:sp>
    <dsp:sp modelId="{DF96D2B4-86FF-46E5-BBF8-51C89A4F089F}">
      <dsp:nvSpPr>
        <dsp:cNvPr id="0" name=""/>
        <dsp:cNvSpPr/>
      </dsp:nvSpPr>
      <dsp:spPr>
        <a:xfrm>
          <a:off x="162718" y="162718"/>
          <a:ext cx="838200" cy="130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1939-5368-4202-B9F0-BAF6CA339A71}">
      <dsp:nvSpPr>
        <dsp:cNvPr id="0" name=""/>
        <dsp:cNvSpPr/>
      </dsp:nvSpPr>
      <dsp:spPr>
        <a:xfrm>
          <a:off x="0" y="1789906"/>
          <a:ext cx="4191000" cy="1627187"/>
        </a:xfrm>
        <a:prstGeom prst="roundRect">
          <a:avLst>
            <a:gd name="adj" fmla="val 10000"/>
          </a:avLst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印刷机：               纸张</a:t>
          </a: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Printing Press: paper</a:t>
          </a:r>
          <a:endParaRPr lang="en-US" sz="1800" kern="1200" dirty="0"/>
        </a:p>
      </dsp:txBody>
      <dsp:txXfrm>
        <a:off x="1000918" y="1789906"/>
        <a:ext cx="3190081" cy="1627187"/>
      </dsp:txXfrm>
    </dsp:sp>
    <dsp:sp modelId="{D8BC7219-B605-4CDF-8A48-82DE6937CDEA}">
      <dsp:nvSpPr>
        <dsp:cNvPr id="0" name=""/>
        <dsp:cNvSpPr/>
      </dsp:nvSpPr>
      <dsp:spPr>
        <a:xfrm>
          <a:off x="162718" y="1952624"/>
          <a:ext cx="838200" cy="130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18932-AD89-411A-A9C0-62765043FF49}">
      <dsp:nvSpPr>
        <dsp:cNvPr id="0" name=""/>
        <dsp:cNvSpPr/>
      </dsp:nvSpPr>
      <dsp:spPr>
        <a:xfrm>
          <a:off x="0" y="3579812"/>
          <a:ext cx="4191000" cy="1627187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纸张；互联网；有声圣经</a:t>
          </a: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Paper; Internet; Audio</a:t>
          </a:r>
          <a:endParaRPr lang="en-US" sz="1800" kern="1200" dirty="0"/>
        </a:p>
      </dsp:txBody>
      <dsp:txXfrm>
        <a:off x="1000918" y="3579812"/>
        <a:ext cx="3190081" cy="1627187"/>
      </dsp:txXfrm>
    </dsp:sp>
    <dsp:sp modelId="{F1DB7E97-C5A5-4394-AE76-DF9A3A798EDE}">
      <dsp:nvSpPr>
        <dsp:cNvPr id="0" name=""/>
        <dsp:cNvSpPr/>
      </dsp:nvSpPr>
      <dsp:spPr>
        <a:xfrm>
          <a:off x="162718" y="3742531"/>
          <a:ext cx="838200" cy="13017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 algn="r">
              <a:defRPr sz="1200"/>
            </a:lvl1pPr>
          </a:lstStyle>
          <a:p>
            <a:endParaRPr lang="zh-CN" altLang="zh-CN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30EF94E-8F38-484C-B6F4-4C36BD44056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>
              <a:defRPr sz="1200" b="1"/>
            </a:lvl1pPr>
          </a:lstStyle>
          <a:p>
            <a:endParaRPr lang="zh-CN" altLang="zh-CN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 algn="r">
              <a:defRPr sz="1200" b="1"/>
            </a:lvl1pPr>
          </a:lstStyle>
          <a:p>
            <a:endParaRPr lang="zh-CN" altLang="zh-CN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b" anchorCtr="0" compatLnSpc="1"/>
          <a:lstStyle>
            <a:lvl1pPr>
              <a:defRPr sz="1200" b="1"/>
            </a:lvl1pPr>
          </a:lstStyle>
          <a:p>
            <a:endParaRPr lang="zh-CN" altLang="zh-CN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b" anchorCtr="0" compatLnSpc="1"/>
          <a:lstStyle>
            <a:lvl1pPr algn="r">
              <a:defRPr sz="1200" b="1"/>
            </a:lvl1pPr>
          </a:lstStyle>
          <a:p>
            <a:fld id="{E7CC3C20-566F-444A-BE2D-84818181D7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D4733-6DDE-4D04-84BC-C1A361114E2B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EC6F3-7E84-477A-8512-848E4E974998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667B4-FA2A-4F51-94F6-A9D73B357DE3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8A848-A94B-469A-ADC0-7FB63FAD0CA0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8A848-A94B-469A-ADC0-7FB63FAD0CA0}" type="slidenum">
              <a:rPr lang="en-US" altLang="zh-CN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B0F61-BAFB-4C40-B4D5-D6258C7BF2C7}" type="slidenum">
              <a:rPr lang="en-US" altLang="zh-CN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8ADE8-72C0-489B-86EA-736376859BA8}" type="slidenum">
              <a:rPr lang="en-US" altLang="zh-CN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302B1-5AA2-4617-A77B-987ABAE6AE10}" type="slidenum">
              <a:rPr lang="en-US" altLang="zh-CN"/>
              <a:pPr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CAF5E-7A3A-488B-A81B-0907484A3037}" type="slidenum">
              <a:rPr lang="en-US" altLang="zh-CN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CAF5E-7A3A-488B-A81B-0907484A3037}" type="slidenum">
              <a:rPr lang="en-US" altLang="zh-CN"/>
              <a:pPr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8BD46-E36B-495F-AD6E-9D370DF55318}" type="slidenum">
              <a:rPr lang="en-US" altLang="zh-CN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74BC-33DA-4F01-90DC-BD11D0B26B6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A53C4-2C08-47FB-8410-58CB49033D62}" type="slidenum">
              <a:rPr lang="en-US" altLang="zh-CN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E3433-2145-4F4F-BAD2-D4E5163909CA}" type="slidenum">
              <a:rPr lang="en-US" altLang="zh-CN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0A1DC-4B93-40D5-AB49-E3ED07C3E948}" type="slidenum">
              <a:rPr lang="en-US" altLang="zh-CN"/>
              <a:pPr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3FF5B-F971-4081-9116-1C958BFB6519}" type="slidenum">
              <a:rPr lang="en-US" altLang="zh-CN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3FF5B-F971-4081-9116-1C958BFB6519}" type="slidenum">
              <a:rPr lang="en-US" altLang="zh-CN"/>
              <a:pPr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3FF5B-F971-4081-9116-1C958BFB6519}" type="slidenum">
              <a:rPr lang="en-US" altLang="zh-CN"/>
              <a:pPr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A53C4-2C08-47FB-8410-58CB49033D62}" type="slidenum">
              <a:rPr lang="en-US" altLang="zh-CN"/>
              <a:pPr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3FF5B-F971-4081-9116-1C958BFB6519}" type="slidenum">
              <a:rPr lang="en-US" altLang="zh-CN"/>
              <a:pPr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A53C4-2C08-47FB-8410-58CB49033D62}" type="slidenum">
              <a:rPr lang="en-US" altLang="zh-CN"/>
              <a:pPr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9F7E8-F310-4571-8EA5-229F1663B8A8}" type="slidenum">
              <a:rPr lang="en-US" altLang="zh-CN"/>
              <a:pPr/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74BC-33DA-4F01-90DC-BD11D0B26B6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DF9ED-219A-4C24-98B9-E12D2659D24D}" type="slidenum">
              <a:rPr lang="en-US" altLang="zh-CN"/>
              <a:pPr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DF9ED-219A-4C24-98B9-E12D2659D24D}" type="slidenum">
              <a:rPr lang="en-US" altLang="zh-CN"/>
              <a:pPr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37106-C07B-4A44-AA32-3A52FC53757E}" type="slidenum">
              <a:rPr lang="en-US" altLang="zh-CN"/>
              <a:pPr/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37106-C07B-4A44-AA32-3A52FC53757E}" type="slidenum">
              <a:rPr lang="en-US" altLang="zh-CN"/>
              <a:pPr/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74BC-33DA-4F01-90DC-BD11D0B26B6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0C82C-F018-41DB-9C74-F5673EAD716F}" type="slidenum">
              <a:rPr lang="en-US" altLang="zh-CN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0C82C-F018-41DB-9C74-F5673EAD716F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0C82C-F018-41DB-9C74-F5673EAD716F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3A982-EB95-45CC-82E4-3A58378FDE2B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A2B9D-31EF-4600-8111-AD7E461F4F1D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B16B4-0063-4DB4-8804-31A231BA87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C9863-CE92-49F5-A538-685FE92643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B0C21-587C-4D78-AE1A-B60BB79F5E1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22BB0-292D-49E0-A982-7D708C48A15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25AD6-EACE-4BBE-A488-1038D41D2D2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6EFD7-4CD9-4C14-A0C1-1078BC61B0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54193-F92A-4862-81F1-2076A88D460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28E71-4302-4CBA-B871-00BB7712BE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77FA5-2A2B-4224-8088-11B43A3CA4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F842E-D0CD-46B9-BEC8-D58B6C42C7D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C8B6A-9405-4A80-82B7-D6DC2A6CFF9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8A4D7-2CD1-40FB-9CBC-3671A1F7B3E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E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imes" charset="0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imes" charset="0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" charset="0"/>
                <a:ea typeface="宋体" panose="02010600030101010101" pitchFamily="2" charset="-122"/>
              </a:defRPr>
            </a:lvl1pPr>
          </a:lstStyle>
          <a:p>
            <a:fld id="{7D5A8005-5AA1-45CD-BFB9-E85AC81B556D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8" descr="447X Background NEW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ook_of_Jeremiah" TargetMode="External"/><Relationship Id="rId13" Type="http://schemas.openxmlformats.org/officeDocument/2006/relationships/hyperlink" Target="http://en.wikipedia.org/wiki/Book_of_Obadiah" TargetMode="External"/><Relationship Id="rId18" Type="http://schemas.openxmlformats.org/officeDocument/2006/relationships/hyperlink" Target="http://en.wikipedia.org/wiki/Book_of_Zephaniah" TargetMode="External"/><Relationship Id="rId26" Type="http://schemas.openxmlformats.org/officeDocument/2006/relationships/hyperlink" Target="http://en.wikipedia.org/wiki/Book_of_Ruth" TargetMode="External"/><Relationship Id="rId39" Type="http://schemas.openxmlformats.org/officeDocument/2006/relationships/image" Target="../media/image11.jpeg"/><Relationship Id="rId3" Type="http://schemas.openxmlformats.org/officeDocument/2006/relationships/hyperlink" Target="http://en.wikipedia.org/wiki/Book_of_Joshua" TargetMode="External"/><Relationship Id="rId21" Type="http://schemas.openxmlformats.org/officeDocument/2006/relationships/hyperlink" Target="http://en.wikipedia.org/wiki/Book_of_Malachi" TargetMode="External"/><Relationship Id="rId34" Type="http://schemas.openxmlformats.org/officeDocument/2006/relationships/hyperlink" Target="http://en.wikipedia.org/wiki/Book_of_Genesis" TargetMode="External"/><Relationship Id="rId7" Type="http://schemas.openxmlformats.org/officeDocument/2006/relationships/hyperlink" Target="http://en.wikipedia.org/wiki/Book_of_Isaiah" TargetMode="External"/><Relationship Id="rId12" Type="http://schemas.openxmlformats.org/officeDocument/2006/relationships/hyperlink" Target="http://en.wikipedia.org/wiki/Book_of_Amos" TargetMode="External"/><Relationship Id="rId17" Type="http://schemas.openxmlformats.org/officeDocument/2006/relationships/hyperlink" Target="http://en.wikipedia.org/wiki/Book_of_Habakkuk" TargetMode="External"/><Relationship Id="rId25" Type="http://schemas.openxmlformats.org/officeDocument/2006/relationships/hyperlink" Target="http://en.wikipedia.org/wiki/Song_of_Songs" TargetMode="External"/><Relationship Id="rId33" Type="http://schemas.openxmlformats.org/officeDocument/2006/relationships/hyperlink" Target="http://en.wikipedia.org/wiki/Books_of_Chronicles" TargetMode="External"/><Relationship Id="rId38" Type="http://schemas.openxmlformats.org/officeDocument/2006/relationships/hyperlink" Target="http://en.wikipedia.org/wiki/Deuteronomy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en.wikipedia.org/wiki/Book_of_Nahum" TargetMode="External"/><Relationship Id="rId20" Type="http://schemas.openxmlformats.org/officeDocument/2006/relationships/hyperlink" Target="http://en.wikipedia.org/wiki/Book_of_Zechariah" TargetMode="External"/><Relationship Id="rId29" Type="http://schemas.openxmlformats.org/officeDocument/2006/relationships/hyperlink" Target="http://en.wikipedia.org/wiki/Book_of_Esth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Books_of_Kings" TargetMode="External"/><Relationship Id="rId11" Type="http://schemas.openxmlformats.org/officeDocument/2006/relationships/hyperlink" Target="http://en.wikipedia.org/wiki/Book_of_Joel" TargetMode="External"/><Relationship Id="rId24" Type="http://schemas.openxmlformats.org/officeDocument/2006/relationships/hyperlink" Target="http://en.wikipedia.org/wiki/Book_of_Job" TargetMode="External"/><Relationship Id="rId32" Type="http://schemas.openxmlformats.org/officeDocument/2006/relationships/hyperlink" Target="http://en.wikipedia.org/wiki/Book_of_Nehemiah" TargetMode="External"/><Relationship Id="rId37" Type="http://schemas.openxmlformats.org/officeDocument/2006/relationships/hyperlink" Target="http://en.wikipedia.org/wiki/Book_of_Numbers" TargetMode="External"/><Relationship Id="rId5" Type="http://schemas.openxmlformats.org/officeDocument/2006/relationships/hyperlink" Target="http://en.wikipedia.org/wiki/Books_of_Samuel" TargetMode="External"/><Relationship Id="rId15" Type="http://schemas.openxmlformats.org/officeDocument/2006/relationships/hyperlink" Target="http://en.wikipedia.org/wiki/Book_of_Micah" TargetMode="External"/><Relationship Id="rId23" Type="http://schemas.openxmlformats.org/officeDocument/2006/relationships/hyperlink" Target="http://en.wikipedia.org/wiki/Book_of_Proverbs" TargetMode="External"/><Relationship Id="rId28" Type="http://schemas.openxmlformats.org/officeDocument/2006/relationships/hyperlink" Target="http://en.wikipedia.org/wiki/Ecclesiastes" TargetMode="External"/><Relationship Id="rId36" Type="http://schemas.openxmlformats.org/officeDocument/2006/relationships/hyperlink" Target="http://en.wikipedia.org/wiki/Leviticus" TargetMode="External"/><Relationship Id="rId10" Type="http://schemas.openxmlformats.org/officeDocument/2006/relationships/hyperlink" Target="http://en.wikipedia.org/wiki/Book_of_Hosea" TargetMode="External"/><Relationship Id="rId19" Type="http://schemas.openxmlformats.org/officeDocument/2006/relationships/hyperlink" Target="http://en.wikipedia.org/wiki/Book_of_Haggai" TargetMode="External"/><Relationship Id="rId31" Type="http://schemas.openxmlformats.org/officeDocument/2006/relationships/hyperlink" Target="http://en.wikipedia.org/wiki/Book_of_Ezra" TargetMode="External"/><Relationship Id="rId4" Type="http://schemas.openxmlformats.org/officeDocument/2006/relationships/hyperlink" Target="http://en.wikipedia.org/wiki/Book_of_Judges" TargetMode="External"/><Relationship Id="rId9" Type="http://schemas.openxmlformats.org/officeDocument/2006/relationships/hyperlink" Target="http://en.wikipedia.org/wiki/Book_of_Ezekiel" TargetMode="External"/><Relationship Id="rId14" Type="http://schemas.openxmlformats.org/officeDocument/2006/relationships/hyperlink" Target="http://en.wikipedia.org/wiki/Book_of_Jonah" TargetMode="External"/><Relationship Id="rId22" Type="http://schemas.openxmlformats.org/officeDocument/2006/relationships/hyperlink" Target="http://en.wikipedia.org/wiki/Psalms" TargetMode="External"/><Relationship Id="rId27" Type="http://schemas.openxmlformats.org/officeDocument/2006/relationships/hyperlink" Target="http://en.wikipedia.org/wiki/Book_of_Lamentations" TargetMode="External"/><Relationship Id="rId30" Type="http://schemas.openxmlformats.org/officeDocument/2006/relationships/hyperlink" Target="http://en.wikipedia.org/wiki/Book_of_Daniel" TargetMode="External"/><Relationship Id="rId35" Type="http://schemas.openxmlformats.org/officeDocument/2006/relationships/hyperlink" Target="http://en.wikipedia.org/wiki/Book_of_Exod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《</a:t>
            </a:r>
            <a:r>
              <a:rPr lang="zh-CN" altLang="en-US" sz="6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圣经</a:t>
            </a:r>
            <a:r>
              <a:rPr lang="en-US" altLang="zh-CN" sz="6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》</a:t>
            </a:r>
            <a:r>
              <a:rPr lang="zh-CN" altLang="en-US" sz="6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如何形成？</a:t>
            </a:r>
          </a:p>
        </p:txBody>
      </p:sp>
      <p:grpSp>
        <p:nvGrpSpPr>
          <p:cNvPr id="14339" name="Group 4"/>
          <p:cNvGrpSpPr/>
          <p:nvPr/>
        </p:nvGrpSpPr>
        <p:grpSpPr bwMode="auto">
          <a:xfrm>
            <a:off x="838200" y="5791200"/>
            <a:ext cx="7180263" cy="823913"/>
            <a:chOff x="240" y="3696"/>
            <a:chExt cx="4523" cy="519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3696"/>
              <a:ext cx="48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" y="3696"/>
              <a:ext cx="48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672" y="3696"/>
              <a:ext cx="4091" cy="51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b="1" dirty="0" err="1">
                  <a:solidFill>
                    <a:srgbClr val="66010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ow</a:t>
              </a:r>
              <a:r>
                <a:rPr lang="en-US" sz="4800" b="1" dirty="0">
                  <a:solidFill>
                    <a:srgbClr val="66010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We Got the      </a:t>
              </a:r>
              <a:r>
                <a:rPr lang="en-US" sz="4800" b="1" dirty="0" err="1">
                  <a:solidFill>
                    <a:srgbClr val="66010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ible</a:t>
              </a:r>
              <a:endParaRPr lang="en-US" sz="4800" b="1" dirty="0">
                <a:solidFill>
                  <a:srgbClr val="6601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600200"/>
            <a:ext cx="4876800" cy="389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562600" y="2895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a typeface="宋体" panose="02010600030101010101" pitchFamily="2" charset="-122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352800"/>
            <a:ext cx="9144000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5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被接受</a:t>
            </a:r>
            <a:r>
              <a:rPr lang="zh-CN" altLang="en-US" sz="5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为 </a:t>
            </a:r>
            <a:r>
              <a:rPr lang="en-US" altLang="zh-CN" sz="5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5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神</a:t>
            </a:r>
            <a:r>
              <a:rPr lang="zh-CN" altLang="en-US" sz="5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的</a:t>
            </a:r>
            <a:r>
              <a:rPr lang="zh-CN" altLang="en-US" sz="5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道</a:t>
            </a:r>
            <a:r>
              <a:rPr lang="en-US" altLang="zh-CN" sz="5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” </a:t>
            </a:r>
            <a:r>
              <a:rPr lang="zh-CN" altLang="en-US" sz="5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的</a:t>
            </a:r>
            <a:r>
              <a:rPr lang="zh-CN" altLang="en-US" sz="5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书</a:t>
            </a:r>
            <a:r>
              <a:rPr lang="zh-CN" altLang="en-US" sz="5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单</a:t>
            </a:r>
            <a:r>
              <a:rPr lang="en-US" altLang="zh-CN" sz="5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. </a:t>
            </a:r>
            <a:r>
              <a:rPr lang="zh-CN" altLang="en-US" sz="5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这</a:t>
            </a:r>
            <a:r>
              <a:rPr lang="zh-CN" altLang="en-US" sz="5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些著作确定了</a:t>
            </a:r>
            <a:r>
              <a:rPr lang="zh-CN" altLang="en-US" sz="5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基督信仰的教义</a:t>
            </a:r>
            <a:r>
              <a:rPr lang="en-US" altLang="zh-CN" sz="5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5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实</a:t>
            </a:r>
            <a:r>
              <a:rPr lang="zh-CN" altLang="en-US" sz="5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践和敬拜</a:t>
            </a:r>
            <a:endParaRPr lang="en-US" altLang="zh-CN" sz="5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b="1" dirty="0"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ea typeface="宋体" panose="02010600030101010101" pitchFamily="2" charset="-122"/>
              </a:rPr>
              <a:t>(The list of books that are accepted as the Word of God.                      Those writings that determine Christian doctrine, practice, and worship)</a:t>
            </a:r>
          </a:p>
        </p:txBody>
      </p:sp>
      <p:pic>
        <p:nvPicPr>
          <p:cNvPr id="1093666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73337"/>
            <a:ext cx="8382000" cy="703263"/>
          </a:xfrm>
          <a:prstGeom prst="rect">
            <a:avLst/>
          </a:prstGeom>
          <a:noFill/>
          <a:effectLst>
            <a:outerShdw dist="91581" dir="3378596" algn="ctr" rotWithShape="0">
              <a:schemeClr val="tx2">
                <a:alpha val="50000"/>
              </a:schemeClr>
            </a:outerShdw>
          </a:effectLst>
        </p:spPr>
      </p:pic>
      <p:sp>
        <p:nvSpPr>
          <p:cNvPr id="1093667" name="Text Box 35"/>
          <p:cNvSpPr txBox="1">
            <a:spLocks noChangeArrowheads="1"/>
          </p:cNvSpPr>
          <p:nvPr/>
        </p:nvSpPr>
        <p:spPr bwMode="auto">
          <a:xfrm>
            <a:off x="0" y="76200"/>
            <a:ext cx="9144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660104"/>
                </a:solidFill>
                <a:ea typeface="宋体" panose="02010600030101010101" pitchFamily="2" charset="-122"/>
              </a:rPr>
              <a:t>什么是正典？</a:t>
            </a:r>
            <a:r>
              <a:rPr lang="en-US" altLang="zh-CN" sz="6000" b="1" dirty="0">
                <a:solidFill>
                  <a:srgbClr val="660104"/>
                </a:solidFill>
                <a:ea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660104"/>
                </a:solidFill>
                <a:ea typeface="宋体" panose="02010600030101010101" pitchFamily="2" charset="-122"/>
              </a:rPr>
              <a:t>What is the Canon?</a:t>
            </a:r>
            <a:endParaRPr lang="en-US" altLang="zh-CN" dirty="0">
              <a:solidFill>
                <a:srgbClr val="660104"/>
              </a:solidFill>
              <a:ea typeface="宋体" panose="02010600030101010101" pitchFamily="2" charset="-122"/>
            </a:endParaRPr>
          </a:p>
        </p:txBody>
      </p:sp>
      <p:sp>
        <p:nvSpPr>
          <p:cNvPr id="10274" name="Text Box 36"/>
          <p:cNvSpPr txBox="1">
            <a:spLocks noChangeArrowheads="1"/>
          </p:cNvSpPr>
          <p:nvPr/>
        </p:nvSpPr>
        <p:spPr bwMode="auto">
          <a:xfrm>
            <a:off x="0" y="1143000"/>
            <a:ext cx="91440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希腊文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: 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一把量尺</a:t>
            </a:r>
            <a:endParaRPr lang="en-US" altLang="zh-C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b="1" i="1" dirty="0">
                <a:ea typeface="宋体" panose="02010600030101010101" pitchFamily="2" charset="-122"/>
              </a:rPr>
              <a:t>Greek: </a:t>
            </a:r>
            <a:r>
              <a:rPr lang="en-US" altLang="zh-CN" b="1" i="1" dirty="0" err="1">
                <a:ea typeface="宋体" panose="02010600030101010101" pitchFamily="2" charset="-122"/>
              </a:rPr>
              <a:t>κανών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ea typeface="宋体" panose="02010600030101010101" pitchFamily="2" charset="-122"/>
              </a:rPr>
              <a:t>– A Measuring stick; ruler</a:t>
            </a:r>
            <a:r>
              <a:rPr lang="en-US" altLang="zh-CN" b="1" i="1" dirty="0" smtClean="0">
                <a:ea typeface="宋体" panose="02010600030101010101" pitchFamily="2" charset="-122"/>
              </a:rPr>
              <a:t>.</a:t>
            </a:r>
            <a:endParaRPr lang="en-US" altLang="zh-CN" b="1" i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44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Old </a:t>
            </a:r>
            <a:r>
              <a:rPr lang="en-US" altLang="zh-CN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Testament Canon</a:t>
            </a:r>
            <a:endParaRPr lang="en-US" altLang="zh-CN" sz="4000" dirty="0">
              <a:solidFill>
                <a:srgbClr val="FFC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zh-CN" altLang="en-US" sz="1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旧约正典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own Arrow 49"/>
          <p:cNvSpPr>
            <a:spLocks noChangeArrowheads="1"/>
          </p:cNvSpPr>
          <p:nvPr/>
        </p:nvSpPr>
        <p:spPr bwMode="auto">
          <a:xfrm>
            <a:off x="228600" y="46482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27672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7673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7674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27675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27676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85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27695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27687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5334000" y="152400"/>
            <a:ext cx="3581400" cy="53553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The Old Testament saints record God’s work and message throughout the years. </a:t>
            </a:r>
            <a:r>
              <a:rPr lang="en-US" altLang="zh-CN" sz="2000" b="1">
                <a:solidFill>
                  <a:srgbClr val="FFFF00"/>
                </a:solidFill>
                <a:ea typeface="宋体" panose="02010600030101010101" pitchFamily="2" charset="-122"/>
              </a:rPr>
              <a:t>God tells Moses to write them in a book. </a:t>
            </a:r>
          </a:p>
          <a:p>
            <a:pPr algn="ctr"/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The first 5 books are written. </a:t>
            </a:r>
          </a:p>
          <a:p>
            <a:pPr algn="ctr"/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(called the Torah &amp; Pentateuch)</a:t>
            </a:r>
          </a:p>
          <a:p>
            <a:pPr algn="ctr"/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Kings, shepherds, leaders,  &amp; prophets, continue to write as God directs them. </a:t>
            </a:r>
          </a:p>
          <a:p>
            <a:pPr algn="ctr"/>
            <a:endParaRPr lang="en-US" altLang="zh-CN" sz="18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18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18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18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18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18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18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18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18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0" y="152400"/>
            <a:ext cx="51816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旧约中的圣徒记录了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神多年来的工作和信息。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神晓谕摩西写下来。</a:t>
            </a:r>
            <a:endParaRPr lang="en-US" altLang="zh-C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前五本书由此写成。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（称为“托拉”或       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“摩西五经”）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君王、牧者、领袖、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先知继续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在神的指示下进行写作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en-US" altLang="zh-CN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2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75" name="Picture 51" descr="http://cyberbrethren.com/wp-content/uploads/2009/08/moses_blessing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048000"/>
            <a:ext cx="2819400" cy="2261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own Arrow 49"/>
          <p:cNvSpPr>
            <a:spLocks noChangeArrowheads="1"/>
          </p:cNvSpPr>
          <p:nvPr/>
        </p:nvSpPr>
        <p:spPr bwMode="auto">
          <a:xfrm>
            <a:off x="1524000" y="46482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28696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8697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8698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28699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09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28719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0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28711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5334000" y="152400"/>
            <a:ext cx="3581400" cy="54476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</a:rPr>
              <a:t>About </a:t>
            </a:r>
            <a:r>
              <a:rPr lang="en-US" altLang="zh-CN">
                <a:solidFill>
                  <a:srgbClr val="FFFF00"/>
                </a:solidFill>
                <a:ea typeface="宋体" panose="02010600030101010101" pitchFamily="2" charset="-122"/>
              </a:rPr>
              <a:t>450 B.C., Ezra, </a:t>
            </a:r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</a:rPr>
              <a:t>the priest and scribe collects and arranges the books of the Hebrew Bible. </a:t>
            </a:r>
          </a:p>
          <a:p>
            <a:pPr algn="ctr"/>
            <a:r>
              <a:rPr lang="en-US" altLang="zh-CN">
                <a:solidFill>
                  <a:srgbClr val="FFFF00"/>
                </a:solidFill>
                <a:ea typeface="宋体" panose="02010600030101010101" pitchFamily="2" charset="-122"/>
              </a:rPr>
              <a:t>Tanakh / Old Testament</a:t>
            </a:r>
          </a:p>
          <a:p>
            <a:pPr algn="ctr"/>
            <a:endParaRPr lang="en-US" altLang="zh-CN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52400" y="152400"/>
            <a:ext cx="50292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大概在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公元前</a:t>
            </a: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450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年，</a:t>
            </a:r>
            <a:endParaRPr lang="en-US" altLang="zh-C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以斯</a:t>
            </a:r>
            <a:r>
              <a:rPr lang="zh-CN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拉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</a:p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这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祭司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和文士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收集和整理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希伯来圣经书卷。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塔</a:t>
            </a:r>
            <a:r>
              <a:rPr lang="zh-CN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纳赫</a:t>
            </a:r>
            <a:r>
              <a:rPr lang="en-US" altLang="zh-CN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旧</a:t>
            </a:r>
            <a:r>
              <a:rPr lang="zh-CN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约</a:t>
            </a:r>
            <a:endParaRPr lang="en-US" altLang="zh-CN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0530" name="Picture 2" descr="http://www.wcg.org/wn/03february/21-Hebrew_scri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09800"/>
            <a:ext cx="2321858" cy="3157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own Arrow 49"/>
          <p:cNvSpPr>
            <a:spLocks noChangeArrowheads="1"/>
          </p:cNvSpPr>
          <p:nvPr/>
        </p:nvSpPr>
        <p:spPr bwMode="auto">
          <a:xfrm>
            <a:off x="1981200" y="46482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29720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9721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9722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29723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29724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33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29743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29735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5334000" y="152400"/>
            <a:ext cx="3581400" cy="54476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</a:rPr>
              <a:t>250 – 100 B.C.</a:t>
            </a:r>
          </a:p>
          <a:p>
            <a:pPr algn="ctr"/>
            <a:r>
              <a:rPr lang="en-US" altLang="zh-CN" b="1">
                <a:solidFill>
                  <a:srgbClr val="FFFF00"/>
                </a:solidFill>
                <a:ea typeface="宋体" panose="02010600030101010101" pitchFamily="2" charset="-122"/>
              </a:rPr>
              <a:t>The Septuagint (LXX)</a:t>
            </a:r>
            <a:endParaRPr lang="en-US" altLang="zh-CN" b="1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>
                <a:solidFill>
                  <a:schemeClr val="bg1"/>
                </a:solidFill>
                <a:ea typeface="宋体" panose="02010600030101010101" pitchFamily="2" charset="-122"/>
              </a:rPr>
              <a:t>The Greek translation of the Old Testament is translated by 70-72   Jewish scholars in Alexandria, Egypt. </a:t>
            </a:r>
            <a:endParaRPr lang="en-US" altLang="zh-CN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04800" y="152400"/>
            <a:ext cx="48768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公元前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250-100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年间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七十士译本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形成。</a:t>
            </a:r>
            <a:endParaRPr lang="en-US" altLang="zh-CN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这个</a:t>
            </a:r>
            <a:r>
              <a:rPr lang="en-US" altLang="zh-CN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旧约圣经</a:t>
            </a:r>
            <a:r>
              <a:rPr lang="en-US" altLang="zh-CN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</a:p>
          <a:p>
            <a:pPr algn="ctr"/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的希腊文译本在埃</a:t>
            </a:r>
            <a:endParaRPr lang="en-US" altLang="zh-CN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及亚历山大港由</a:t>
            </a:r>
            <a:endParaRPr lang="en-US" altLang="zh-CN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七十二位犹太</a:t>
            </a:r>
            <a:endParaRPr lang="en-US" altLang="zh-CN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学者译成。</a:t>
            </a:r>
            <a:endParaRPr lang="en-US" altLang="zh-CN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2578" name="Picture 2" descr="http://wahooart.com/A55A04/w.nsf/OPRA/BRUE-5ZKEBJ/$File/Raphael%20-%20Cartoon%20for%20St.%20Paul%20Preaching%20in%20Ath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971800"/>
            <a:ext cx="3200400" cy="2466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own Arrow 49"/>
          <p:cNvSpPr>
            <a:spLocks noChangeArrowheads="1"/>
          </p:cNvSpPr>
          <p:nvPr/>
        </p:nvSpPr>
        <p:spPr bwMode="auto">
          <a:xfrm>
            <a:off x="1981200" y="46482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29720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9721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9722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29723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29724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29743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29735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5943600" y="0"/>
            <a:ext cx="3200400" cy="523220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solidFill>
                  <a:srgbClr val="FFFFFF"/>
                </a:solidFill>
                <a:ea typeface="宋体" panose="02010600030101010101" pitchFamily="2" charset="-122"/>
              </a:rPr>
              <a:t>250 – 100 B.C.</a:t>
            </a:r>
          </a:p>
          <a:p>
            <a:pPr algn="ctr"/>
            <a:r>
              <a:rPr lang="en-US" altLang="zh-CN" sz="2200" b="1" dirty="0">
                <a:solidFill>
                  <a:srgbClr val="FFFF00"/>
                </a:solidFill>
                <a:ea typeface="宋体" panose="02010600030101010101" pitchFamily="2" charset="-122"/>
              </a:rPr>
              <a:t>The Septuagint (LXX)</a:t>
            </a:r>
            <a:endParaRPr lang="en-US" altLang="zh-CN" sz="22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2200" dirty="0">
                <a:solidFill>
                  <a:schemeClr val="bg1"/>
                </a:solidFill>
                <a:ea typeface="宋体" panose="02010600030101010101" pitchFamily="2" charset="-122"/>
              </a:rPr>
              <a:t>The Greek translation of the Old Testament is translated by 70-72   Jewish scholars in Alexandria, Egypt. </a:t>
            </a:r>
            <a:endParaRPr lang="en-US" altLang="zh-CN" sz="2200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0" y="0"/>
            <a:ext cx="6096000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tabLst>
                <a:tab pos="5089525" algn="l"/>
              </a:tabLst>
            </a:pPr>
            <a:endParaRPr lang="en-US" altLang="zh-CN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tabLst>
                <a:tab pos="5089525" algn="l"/>
              </a:tabLst>
            </a:pPr>
            <a:endParaRPr lang="en-US" altLang="zh-CN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tabLst>
                <a:tab pos="5089525" algn="l"/>
              </a:tabLst>
            </a:pPr>
            <a:endParaRPr lang="en-US" altLang="zh-CN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tabLst>
                <a:tab pos="5089525" algn="l"/>
              </a:tabLst>
            </a:pPr>
            <a:endParaRPr lang="en-US" altLang="zh-CN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tabLst>
                <a:tab pos="5089525" algn="l"/>
              </a:tabLst>
            </a:pPr>
            <a:endParaRPr lang="en-US" altLang="zh-CN" sz="4000" b="1" spc="-6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tabLst>
                <a:tab pos="5089525" algn="l"/>
              </a:tabLst>
            </a:pPr>
            <a:r>
              <a:rPr lang="en-US" altLang="zh-CN" sz="4000" b="1" spc="-6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4000" b="1" spc="-6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七十士译本</a:t>
            </a:r>
            <a:r>
              <a:rPr lang="en-US" altLang="zh-CN" sz="4000" b="1" spc="-6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4000" b="1" spc="-6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影响</a:t>
            </a:r>
            <a:endParaRPr lang="en-US" altLang="zh-CN" sz="4000" b="1" spc="-6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tabLst>
                <a:tab pos="5089525" algn="l"/>
              </a:tabLst>
            </a:pPr>
            <a:r>
              <a:rPr lang="zh-CN" altLang="en-US" sz="3000" b="1" dirty="0" smtClean="0">
                <a:solidFill>
                  <a:srgbClr val="0000FF"/>
                </a:solidFill>
              </a:rPr>
              <a:t> </a:t>
            </a:r>
            <a:r>
              <a:rPr lang="zh-CN" altLang="en-US" sz="3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当时亚历山大帝国通行的文字</a:t>
            </a:r>
            <a:endParaRPr lang="en-US" altLang="zh-CN" sz="3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  <a:p>
            <a:pPr>
              <a:tabLst>
                <a:tab pos="5089525" algn="l"/>
              </a:tabLst>
            </a:pPr>
            <a:r>
              <a:rPr lang="zh-CN" altLang="en-US" sz="3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语言为希腊文</a:t>
            </a:r>
            <a:r>
              <a:rPr lang="en-US" altLang="zh-CN" sz="3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,</a:t>
            </a:r>
            <a:r>
              <a:rPr lang="zh-CN" altLang="en-US" sz="3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译成的希腊文</a:t>
            </a:r>
            <a:endParaRPr lang="en-US" altLang="zh-CN" sz="3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  <a:p>
            <a:pPr>
              <a:tabLst>
                <a:tab pos="5089525" algn="l"/>
              </a:tabLst>
            </a:pPr>
            <a:r>
              <a:rPr lang="zh-CN" altLang="en-US" sz="3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旧约经典就成了犹太人通用</a:t>
            </a:r>
            <a:endParaRPr lang="en-US" altLang="zh-CN" sz="3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  <a:p>
            <a:pPr>
              <a:tabLst>
                <a:tab pos="5089525" algn="l"/>
              </a:tabLst>
            </a:pPr>
            <a:r>
              <a:rPr lang="zh-CN" altLang="en-US" sz="3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的“正典”。</a:t>
            </a:r>
            <a:endParaRPr lang="en-US" altLang="zh-CN" sz="3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  <a:p>
            <a:pPr>
              <a:tabLst>
                <a:tab pos="5089525" algn="l"/>
              </a:tabLst>
            </a:pPr>
            <a:r>
              <a:rPr lang="zh-CN" altLang="en-US" sz="3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耶稣在世时所引用的旧约圣经</a:t>
            </a:r>
            <a:endParaRPr lang="en-US" altLang="zh-CN" sz="3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  <a:p>
            <a:pPr>
              <a:tabLst>
                <a:tab pos="5089525" algn="l"/>
              </a:tabLst>
            </a:pPr>
            <a:r>
              <a:rPr lang="zh-CN" altLang="en-US" sz="3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就是七十士希腊文译本。</a:t>
            </a:r>
            <a:endParaRPr lang="en-US" altLang="zh-CN" sz="3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  <a:p>
            <a:pPr>
              <a:tabLst>
                <a:tab pos="5089525" algn="l"/>
              </a:tabLst>
            </a:pPr>
            <a:r>
              <a:rPr lang="zh-CN" altLang="en-US" sz="3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今天基督教所用的新约圣经中所</a:t>
            </a:r>
            <a:endParaRPr lang="en-US" altLang="zh-CN" sz="30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  <a:p>
            <a:pPr>
              <a:tabLst>
                <a:tab pos="5089525" algn="l"/>
              </a:tabLst>
            </a:pPr>
            <a:r>
              <a:rPr lang="zh-CN" altLang="en-US" sz="3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引用的旧约</a:t>
            </a:r>
            <a:r>
              <a:rPr lang="en-US" altLang="zh-CN" sz="3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,</a:t>
            </a:r>
            <a:r>
              <a:rPr lang="zh-CN" altLang="en-US" sz="30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也是出自该译本</a:t>
            </a:r>
            <a:r>
              <a:rPr lang="zh-CN" altLang="en-US" sz="32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32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  <a:p>
            <a:pPr>
              <a:tabLst>
                <a:tab pos="5089525" algn="l"/>
              </a:tabLst>
            </a:pPr>
            <a:endParaRPr lang="en-US" altLang="zh-C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pPr>
              <a:tabLst>
                <a:tab pos="5089525" algn="l"/>
              </a:tabLst>
            </a:pPr>
            <a:endParaRPr lang="en-US" altLang="zh-C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endParaRPr lang="en-US" altLang="zh-CN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2578" name="Picture 2" descr="http://wahooart.com/A55A04/w.nsf/OPRA/BRUE-5ZKEBJ/$File/Raphael%20-%20Cartoon%20for%20St.%20Paul%20Preaching%20in%20Ath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667000"/>
            <a:ext cx="2804837" cy="2161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own Arrow 49"/>
          <p:cNvSpPr>
            <a:spLocks noChangeArrowheads="1"/>
          </p:cNvSpPr>
          <p:nvPr/>
        </p:nvSpPr>
        <p:spPr bwMode="auto">
          <a:xfrm>
            <a:off x="2209800" y="46482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0724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0744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0745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0746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0747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0748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1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57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0767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8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0759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5334000" y="152401"/>
            <a:ext cx="3581400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anose="02010600030101010101" pitchFamily="2" charset="-122"/>
              </a:rPr>
              <a:t>200 B.C., 46 books are arranged into categories: Historical, Poetic &amp; Prophetic. Nine disputed books are removed in        90 A.D. by Jewish elders leaving </a:t>
            </a:r>
            <a:r>
              <a:rPr lang="en-US" altLang="zh-CN">
                <a:solidFill>
                  <a:srgbClr val="FFFF00"/>
                </a:solidFill>
                <a:ea typeface="宋体" panose="02010600030101010101" pitchFamily="2" charset="-122"/>
              </a:rPr>
              <a:t>39 O.T. Books</a:t>
            </a:r>
            <a:r>
              <a:rPr lang="en-US" altLang="zh-CN">
                <a:solidFill>
                  <a:schemeClr val="bg1"/>
                </a:solidFill>
                <a:ea typeface="宋体" panose="02010600030101010101" pitchFamily="2" charset="-122"/>
              </a:rPr>
              <a:t>.</a:t>
            </a:r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04800" y="152400"/>
            <a:ext cx="48768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公元前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200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年，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46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卷书按门类进行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了整理：历史，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诗歌和预言类。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卷有争议的书卷在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公元 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90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年被犹太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长老删除，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剩下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39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卷书。</a:t>
            </a:r>
            <a:endParaRPr lang="en-US" altLang="zh-C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4626" name="Picture 2" descr="http://art-quarter.com/beck/joe/aj/1/6/Rembrandt-moth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971800"/>
            <a:ext cx="1752600" cy="2169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在耶稣的年代，旧约被称为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zh-CN" altLang="zh-CN" sz="4800" dirty="0" smtClean="0"/>
              <a:t>《</a:t>
            </a:r>
            <a:r>
              <a:rPr lang="zh-CN" altLang="zh-CN" sz="4800" b="1" dirty="0" smtClean="0"/>
              <a:t>塔納赫</a:t>
            </a:r>
            <a:r>
              <a:rPr lang="zh-CN" altLang="zh-CN" sz="4800" dirty="0" smtClean="0"/>
              <a:t>》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</a:t>
            </a:r>
            <a:r>
              <a:rPr lang="en-US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TANAKH</a:t>
            </a:r>
            <a:endParaRPr lang="en-US" sz="4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a.k.a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Masoretic Text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the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Miqra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133600"/>
            <a:ext cx="8686800" cy="1828800"/>
          </a:xfrm>
          <a:prstGeom prst="roundRect">
            <a:avLst/>
          </a:prstGeom>
          <a:solidFill>
            <a:srgbClr val="8000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TORAH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托拉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a.k.a. Teachings; Pentateuch; 5 Books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</a:t>
            </a: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摩西五经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0400" y="5486400"/>
            <a:ext cx="5715000" cy="12192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KETUVIM </a:t>
            </a:r>
            <a:r>
              <a:rPr lang="en-US" altLang="zh-C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(</a:t>
            </a: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克丢威姆</a:t>
            </a:r>
            <a:r>
              <a:rPr lang="en-US" altLang="zh-C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)</a:t>
            </a:r>
            <a:endParaRPr lang="en-US" altLang="zh-CN" sz="44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a.k.a. The 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Writings </a:t>
            </a:r>
            <a:r>
              <a:rPr lang="en-US" altLang="zh-CN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(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诗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篇等</a:t>
            </a:r>
            <a:r>
              <a:rPr lang="en-US" altLang="zh-CN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)</a:t>
            </a:r>
            <a:endParaRPr lang="en-US" altLang="zh-CN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800" y="4114800"/>
            <a:ext cx="7467600" cy="12192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NEVI’IM</a:t>
            </a:r>
            <a:r>
              <a:rPr lang="en-US" altLang="zh-C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 (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尼威姆</a:t>
            </a:r>
            <a:r>
              <a:rPr lang="en-US" altLang="zh-C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)</a:t>
            </a:r>
            <a:endParaRPr lang="en-US" altLang="zh-CN" sz="4800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a.k.a.  the 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Prophets </a:t>
            </a:r>
            <a:r>
              <a:rPr lang="en-US" altLang="zh-CN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(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先知书</a:t>
            </a:r>
            <a:r>
              <a:rPr lang="en-US" altLang="zh-CN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)</a:t>
            </a:r>
            <a:endParaRPr lang="en-US" altLang="zh-CN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67400" y="1295400"/>
            <a:ext cx="0" cy="990600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81800" y="1295400"/>
            <a:ext cx="76200" cy="2895600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48600" y="1295400"/>
            <a:ext cx="76200" cy="4343400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2006_05_05_Wacom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343400"/>
            <a:ext cx="1828800" cy="2324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 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耶稣对他们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说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: “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这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就是我从前与你们同在之时所告诉你们的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话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,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说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a typeface="宋体" panose="02010600030101010101" pitchFamily="2" charset="-122"/>
              </a:rPr>
              <a:t>摩西的律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a typeface="宋体" panose="02010600030101010101" pitchFamily="2" charset="-122"/>
              </a:rPr>
              <a:t>法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,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a typeface="宋体" panose="02010600030101010101" pitchFamily="2" charset="-122"/>
              </a:rPr>
              <a:t>先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a typeface="宋体" panose="02010600030101010101" pitchFamily="2" charset="-122"/>
              </a:rPr>
              <a:t>知的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a typeface="宋体" panose="02010600030101010101" pitchFamily="2" charset="-122"/>
              </a:rPr>
              <a:t>书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,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和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a typeface="宋体" panose="02010600030101010101" pitchFamily="2" charset="-122"/>
              </a:rPr>
              <a:t>诗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a typeface="宋体" panose="02010600030101010101" pitchFamily="2" charset="-122"/>
              </a:rPr>
              <a:t>篇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上所记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的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,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凡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指着我的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话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,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都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必须应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验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.” 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 </a:t>
            </a:r>
            <a:r>
              <a:rPr lang="en-US" altLang="zh-CN" sz="4400" b="1" dirty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-</a:t>
            </a:r>
            <a:r>
              <a:rPr lang="zh-CN" altLang="en-US" sz="3200" b="1" dirty="0" smtClean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路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ea typeface="宋体" panose="02010600030101010101" pitchFamily="2" charset="-122"/>
              </a:rPr>
              <a:t>24:44</a:t>
            </a:r>
            <a:endParaRPr lang="en-US" altLang="zh-CN" sz="3200" b="1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  <a:ea typeface="宋体" panose="02010600030101010101" pitchFamily="2" charset="-122"/>
            </a:endParaRPr>
          </a:p>
          <a:p>
            <a:pPr algn="ctr"/>
            <a:endParaRPr lang="en-US" altLang="zh-CN" sz="3200" b="1" dirty="0">
              <a:latin typeface="Bradley Hand ITC" panose="03070402050302030203" pitchFamily="66" charset="0"/>
              <a:ea typeface="宋体" panose="02010600030101010101" pitchFamily="2" charset="-122"/>
            </a:endParaRPr>
          </a:p>
          <a:p>
            <a:pPr algn="ctr"/>
            <a:r>
              <a:rPr lang="en-US" altLang="zh-CN" b="1" dirty="0">
                <a:solidFill>
                  <a:srgbClr val="C00000"/>
                </a:solidFill>
                <a:latin typeface="Bradley Hand ITC" panose="03070402050302030203" pitchFamily="66" charset="0"/>
                <a:ea typeface="宋体" panose="02010600030101010101" pitchFamily="2" charset="-122"/>
              </a:rPr>
              <a:t> </a:t>
            </a:r>
            <a:r>
              <a:rPr lang="en-US" altLang="zh-CN" sz="2800" b="1" dirty="0">
                <a:solidFill>
                  <a:srgbClr val="C00000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He said to them, "This is what I told you while I was  still with you: Everything must be fulfilled that is   written about me in the </a:t>
            </a:r>
            <a:r>
              <a:rPr lang="en-US" altLang="zh-CN" sz="2800" b="1" dirty="0">
                <a:solidFill>
                  <a:srgbClr val="0000FF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Law of Moses </a:t>
            </a:r>
            <a:r>
              <a:rPr lang="en-US" altLang="zh-CN" sz="2800" b="1" dirty="0">
                <a:solidFill>
                  <a:srgbClr val="C00000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(torah), </a:t>
            </a:r>
            <a:r>
              <a:rPr lang="en-US" altLang="zh-CN" sz="2800" b="1" dirty="0" smtClean="0">
                <a:solidFill>
                  <a:srgbClr val="C00000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the </a:t>
            </a:r>
            <a:r>
              <a:rPr lang="en-US" altLang="zh-CN" sz="2800" b="1" dirty="0">
                <a:solidFill>
                  <a:srgbClr val="0000FF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Prophets</a:t>
            </a:r>
            <a:r>
              <a:rPr lang="en-US" altLang="zh-CN" sz="2800" b="1" dirty="0">
                <a:solidFill>
                  <a:srgbClr val="C00000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 (</a:t>
            </a:r>
            <a:r>
              <a:rPr lang="en-US" altLang="zh-CN" sz="2800" b="1" dirty="0" err="1">
                <a:solidFill>
                  <a:srgbClr val="C00000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nevi’im</a:t>
            </a:r>
            <a:r>
              <a:rPr lang="en-US" altLang="zh-CN" sz="2800" b="1" dirty="0">
                <a:solidFill>
                  <a:srgbClr val="C00000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) and the </a:t>
            </a:r>
            <a:r>
              <a:rPr lang="en-US" altLang="zh-CN" sz="2800" b="1" dirty="0">
                <a:solidFill>
                  <a:srgbClr val="0000FF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Psalms </a:t>
            </a:r>
            <a:r>
              <a:rPr lang="en-US" altLang="zh-CN" sz="2800" b="1" dirty="0">
                <a:solidFill>
                  <a:srgbClr val="C00000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(</a:t>
            </a:r>
            <a:r>
              <a:rPr lang="en-US" altLang="zh-CN" sz="2800" b="1" dirty="0" err="1">
                <a:solidFill>
                  <a:srgbClr val="C00000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ketuvim</a:t>
            </a:r>
            <a:r>
              <a:rPr lang="en-US" altLang="zh-CN" sz="2800" b="1" dirty="0">
                <a:solidFill>
                  <a:srgbClr val="C00000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)." </a:t>
            </a:r>
            <a:r>
              <a:rPr lang="en-US" altLang="zh-CN" sz="2800" b="1" dirty="0" smtClean="0">
                <a:solidFill>
                  <a:srgbClr val="C00000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 -</a:t>
            </a:r>
            <a:r>
              <a:rPr lang="en-US" altLang="zh-CN" sz="2800" b="1" dirty="0">
                <a:solidFill>
                  <a:srgbClr val="C00000"/>
                </a:solidFill>
                <a:latin typeface="Papyrus" panose="03070502060502030205" pitchFamily="66" charset="0"/>
                <a:ea typeface="宋体" panose="02010600030101010101" pitchFamily="2" charset="-122"/>
              </a:rPr>
              <a:t>Luke 24:44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24200" y="1524000"/>
            <a:ext cx="2971800" cy="510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Y‘hoshua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3" action="ppaction://hlinkfile" tooltip="Book of Joshua"/>
              </a:rPr>
              <a:t>Joshua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书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Shophtim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4" action="ppaction://hlinkfile" tooltip="Book of Judges"/>
              </a:rPr>
              <a:t>Judges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士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Sh‘muel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5" action="ppaction://hlinkfile" tooltip="Books of Samuel"/>
              </a:rPr>
              <a:t>Samuel</a:t>
            </a:r>
            <a:r>
              <a:rPr lang="zh-CN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撒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(I &amp; II)</a:t>
            </a:r>
            <a:r>
              <a:rPr lang="he-IL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M’lakhim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6" action="ppaction://hlinkfile" tooltip="Books of Kings"/>
              </a:rPr>
              <a:t>Kings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王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(I &amp; II)</a:t>
            </a:r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Y‘shayahu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7" action="ppaction://hlinkfile" tooltip="Book of Isaiah"/>
              </a:rPr>
              <a:t>Isaiah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赛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Yir‘mi’yahu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8" action="ppaction://hlinkfile" tooltip="Book of Jeremiah"/>
              </a:rPr>
              <a:t>Jeremiah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耶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Y‘khezqel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9" action="ppaction://hlinkfile" tooltip="Book of Ezekiel"/>
              </a:rPr>
              <a:t>Ezekiel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结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Hoshea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10" action="ppaction://hlinkfile" tooltip="Book of Hosea"/>
              </a:rPr>
              <a:t>Hosea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何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Yo‘el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11" action="ppaction://hlinkfile" tooltip="Book of Joel"/>
              </a:rPr>
              <a:t>Joel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 / Amos 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12" action="ppaction://hlinkfile" tooltip="Book of Amos"/>
              </a:rPr>
              <a:t>Amos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摩</a:t>
            </a:r>
            <a:r>
              <a:rPr lang="en-US" altLang="zh-CN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Ovadyah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13" action="ppaction://hlinkfile" tooltip="Book of Obadiah"/>
              </a:rPr>
              <a:t>Obadiah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俄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Yonah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14" action="ppaction://hlinkfile" tooltip="Book of Jonah"/>
              </a:rPr>
              <a:t>Jonah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拿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he-IL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Mikhah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15" action="ppaction://hlinkfile" tooltip="Book of Micah"/>
              </a:rPr>
              <a:t>Micah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弥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Nakhum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16" action="ppaction://hlinkfile" tooltip="Book of Nahum"/>
              </a:rPr>
              <a:t>Nahum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鸿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Havakuk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17" action="ppaction://hlinkfile" tooltip="Book of Habakkuk"/>
              </a:rPr>
              <a:t>Habakkuk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哈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Ts‘phanyah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18" action="ppaction://hlinkfile" tooltip="Book of Zephaniah"/>
              </a:rPr>
              <a:t>Zephaniah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番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Khagai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19" action="ppaction://hlinkfile" tooltip="Book of Haggai"/>
              </a:rPr>
              <a:t>Haggai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该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he-IL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Z'kharyah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20" action="ppaction://hlinkfile" tooltip="Book of Zechariah"/>
              </a:rPr>
              <a:t>Zechariah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亚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Mal‘akhi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21" action="ppaction://hlinkfile" tooltip="Book of Malachi"/>
              </a:rPr>
              <a:t>Malachi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玛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1447800"/>
            <a:ext cx="2819400" cy="5181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Sifrei</a:t>
            </a:r>
            <a:r>
              <a:rPr lang="en-US" altLang="zh-CN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Emet</a:t>
            </a:r>
            <a:r>
              <a:rPr lang="en-US" altLang="zh-CN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/ Books of Truth</a:t>
            </a: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Tehillim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22" action="ppaction://hlinkfile" tooltip="Psalms"/>
              </a:rPr>
              <a:t>Psalms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诗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Mishlei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23" action="ppaction://hlinkfile" tooltip="Book of Proverbs"/>
              </a:rPr>
              <a:t>Proverbs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箴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Iyov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24" action="ppaction://hlinkfile" tooltip="Book of Job"/>
              </a:rPr>
              <a:t>Job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伯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Five </a:t>
            </a:r>
            <a:r>
              <a:rPr lang="en-US" altLang="zh-CN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Megilot</a:t>
            </a:r>
            <a:r>
              <a:rPr lang="en-US" altLang="zh-CN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/Five Scrolls:</a:t>
            </a: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Shir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Hashirim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25" action="ppaction://hlinkfile" tooltip="Song of Songs"/>
              </a:rPr>
              <a:t>Song of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25" action="ppaction://hlinkfile" tooltip="Song of Songs"/>
              </a:rPr>
              <a:t>Songs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雅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Rut 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26" action="ppaction://hlinkfile" tooltip="Book of Ruth"/>
              </a:rPr>
              <a:t>Ruth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得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Eikhah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27" action="ppaction://hlinkfile" tooltip="Book of Lamentations"/>
              </a:rPr>
              <a:t>Lamentations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哀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Kohelet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28" action="ppaction://hlinkfile" tooltip="Ecclesiastes"/>
              </a:rPr>
              <a:t>Ecclesiastes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传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Esther 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29" action="ppaction://hlinkfile" tooltip="Book of Esther"/>
              </a:rPr>
              <a:t>Esther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斯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The rest of the "Writings":</a:t>
            </a:r>
          </a:p>
          <a:p>
            <a:pPr algn="ctr"/>
            <a:r>
              <a:rPr lang="en-US" altLang="zh-CN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Dani‘el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30" action="ppaction://hlinkfile" tooltip="Book of Daniel"/>
              </a:rPr>
              <a:t>Daniel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但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Ezra </a:t>
            </a: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31" action="ppaction://hlinkfile" tooltip="Book of Ezra"/>
              </a:rPr>
              <a:t>Ezra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拉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Nechemia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- 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32" action="ppaction://hlinkfile" tooltip="Book of Nehemiah"/>
              </a:rPr>
              <a:t>Nehemiah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尼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Divrei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Hayamim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33" action="ppaction://hlinkfile" tooltip="Books of Chronicles"/>
              </a:rPr>
              <a:t>–Chronicles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代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1 &amp; 2 </a:t>
            </a:r>
            <a:endParaRPr lang="en-US" altLang="zh-CN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524000"/>
            <a:ext cx="2819400" cy="510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Bereshith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34" action="ppaction://hlinkfile" tooltip="Book of Genesis"/>
              </a:rPr>
              <a:t>Genesis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创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Shemot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-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35" action="ppaction://hlinkfile" tooltip="Book of Exodus"/>
              </a:rPr>
              <a:t>Exodus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出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Vayikra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36" action="ppaction://hlinkfile" tooltip="Leviticus"/>
              </a:rPr>
              <a:t>Leviticus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利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Bamidbar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–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37" action="ppaction://hlinkfile" tooltip="Book of Numbers"/>
              </a:rPr>
              <a:t>Numbers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民</a:t>
            </a:r>
            <a:r>
              <a:rPr lang="en-US" altLang="zh-CN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Devarim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– </a:t>
            </a:r>
            <a:r>
              <a:rPr lang="en-US" altLang="zh-CN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hlinkClick r:id="rId38" action="ppaction://hlinkfile" tooltip="Deuteronomy"/>
              </a:rPr>
              <a:t>Deuteronomy</a:t>
            </a:r>
            <a:r>
              <a:rPr lang="zh-CN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申</a:t>
            </a:r>
            <a:endParaRPr lang="en-US" altLang="zh-CN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000" b="1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塔纳赫</a:t>
            </a:r>
            <a:r>
              <a:rPr lang="en-US" altLang="zh-CN" sz="4800" b="1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TANAKH</a:t>
            </a:r>
            <a:r>
              <a:rPr lang="en-US" altLang="zh-CN" sz="4800" b="1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066800"/>
            <a:ext cx="2819400" cy="533400"/>
          </a:xfrm>
          <a:prstGeom prst="roundRect">
            <a:avLst/>
          </a:prstGeom>
          <a:solidFill>
            <a:srgbClr val="8000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律法书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TORAH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1066800"/>
            <a:ext cx="2819400" cy="5334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诗篇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KETUVIM</a:t>
            </a:r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0400" y="1066800"/>
            <a:ext cx="2895600" cy="5334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先知书</a:t>
            </a:r>
            <a:r>
              <a:rPr lang="en-US" altLang="zh-C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NEVI’IM</a:t>
            </a:r>
            <a:endParaRPr lang="en-US" altLang="zh-CN" sz="20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15" name="Picture 14" descr="2008_11_14_Isaiah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457200" y="3352800"/>
            <a:ext cx="234700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53000" y="381000"/>
            <a:ext cx="4191000" cy="60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elix Titling" panose="04060505060202020A04" pitchFamily="82" charset="0"/>
              </a:rPr>
              <a:t>Teachers:</a:t>
            </a:r>
            <a:endParaRPr lang="en-US" sz="4400" dirty="0">
              <a:ln w="18415" cmpd="sng">
                <a:solidFill>
                  <a:srgbClr val="990000"/>
                </a:solidFill>
                <a:prstDash val="solid"/>
              </a:ln>
              <a:solidFill>
                <a:srgbClr val="CC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elix Titling" panose="04060505060202020A04" pitchFamily="82" charset="0"/>
            </a:endParaRPr>
          </a:p>
          <a:p>
            <a:pPr algn="ctr"/>
            <a:r>
              <a:rPr lang="en-US" sz="4400" dirty="0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elix Titling" panose="04060505060202020A04" pitchFamily="82" charset="0"/>
              </a:rPr>
              <a:t>Dr. </a:t>
            </a:r>
            <a:r>
              <a:rPr lang="en-US" altLang="zh-CN" sz="4400" dirty="0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elix Titling" panose="04060505060202020A04" pitchFamily="82" charset="0"/>
              </a:rPr>
              <a:t>Jay </a:t>
            </a:r>
            <a:r>
              <a:rPr lang="en-US" altLang="zh-CN" sz="4400" dirty="0" err="1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elix Titling" panose="04060505060202020A04" pitchFamily="82" charset="0"/>
              </a:rPr>
              <a:t>Barleon</a:t>
            </a:r>
            <a:endParaRPr lang="en-US" sz="4400" dirty="0" smtClean="0">
              <a:ln w="18415" cmpd="sng">
                <a:solidFill>
                  <a:srgbClr val="990000"/>
                </a:solidFill>
                <a:prstDash val="solid"/>
              </a:ln>
              <a:solidFill>
                <a:srgbClr val="CC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elix Titling" panose="04060505060202020A04" pitchFamily="82" charset="0"/>
            </a:endParaRPr>
          </a:p>
          <a:p>
            <a:pPr algn="ctr"/>
            <a:r>
              <a:rPr lang="en-US" sz="4400" dirty="0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elix Titling" panose="04060505060202020A04" pitchFamily="82" charset="0"/>
              </a:rPr>
              <a:t>&amp;</a:t>
            </a:r>
            <a:r>
              <a:rPr lang="en-US" sz="4400" dirty="0" err="1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elix Titling" panose="04060505060202020A04" pitchFamily="82" charset="0"/>
              </a:rPr>
              <a:t>Suran</a:t>
            </a:r>
            <a:endParaRPr lang="en-US" sz="4400" dirty="0" smtClean="0">
              <a:ln w="18415" cmpd="sng">
                <a:solidFill>
                  <a:srgbClr val="990000"/>
                </a:solidFill>
                <a:prstDash val="solid"/>
              </a:ln>
              <a:solidFill>
                <a:srgbClr val="CC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pic>
        <p:nvPicPr>
          <p:cNvPr id="4" name="Picture 3" descr="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4572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E7A3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44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New Testament Canon</a:t>
            </a:r>
            <a:endParaRPr lang="en-US" altLang="zh-CN" sz="4000" dirty="0">
              <a:solidFill>
                <a:srgbClr val="FFC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zh-CN" altLang="en-US" sz="1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新约正典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7494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0" y="6149975"/>
            <a:ext cx="9144000" cy="708025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en-US" sz="4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Stages of Canonization</a:t>
            </a:r>
            <a:endParaRPr lang="en-US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990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9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宋体" panose="02010600030101010101" pitchFamily="2" charset="-122"/>
              </a:rPr>
              <a:t>承认正典的阶段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0" y="228600"/>
            <a:ext cx="9144000" cy="1447800"/>
          </a:xfrm>
          <a:prstGeom prst="hexagon">
            <a:avLst>
              <a:gd name="adj" fmla="val 78472"/>
              <a:gd name="vf" fmla="val 115470"/>
            </a:avLst>
          </a:prstGeom>
          <a:solidFill>
            <a:srgbClr val="FFE2CC">
              <a:alpha val="50195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 dirty="0">
              <a:ea typeface="宋体" panose="02010600030101010101" pitchFamily="2" charset="-122"/>
            </a:endParaRPr>
          </a:p>
        </p:txBody>
      </p:sp>
      <p:sp>
        <p:nvSpPr>
          <p:cNvPr id="1092611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7848600" cy="1416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660104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660104"/>
                </a:solidFill>
                <a:ea typeface="宋体" panose="02010600030101010101" pitchFamily="2" charset="-122"/>
              </a:rPr>
              <a:t>承认正典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660104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660104"/>
                </a:solidFill>
                <a:ea typeface="宋体" panose="02010600030101010101" pitchFamily="2" charset="-122"/>
              </a:rPr>
              <a:t>的定义</a:t>
            </a:r>
            <a:endParaRPr lang="en-US" altLang="zh-CN" sz="5400" b="1" dirty="0">
              <a:ln>
                <a:solidFill>
                  <a:schemeClr val="tx1"/>
                </a:solidFill>
              </a:ln>
              <a:solidFill>
                <a:srgbClr val="660104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3200" b="1" dirty="0" smtClean="0">
                <a:solidFill>
                  <a:srgbClr val="660104"/>
                </a:solidFill>
                <a:ea typeface="宋体" panose="02010600030101010101" pitchFamily="2" charset="-122"/>
              </a:rPr>
              <a:t>Definition </a:t>
            </a:r>
            <a:r>
              <a:rPr lang="en-US" altLang="zh-CN" sz="3200" b="1" dirty="0">
                <a:solidFill>
                  <a:srgbClr val="660104"/>
                </a:solidFill>
                <a:ea typeface="宋体" panose="02010600030101010101" pitchFamily="2" charset="-122"/>
              </a:rPr>
              <a:t>of Canonization</a:t>
            </a:r>
            <a:endParaRPr lang="en-US" altLang="zh-CN" sz="3200" dirty="0">
              <a:solidFill>
                <a:srgbClr val="660104"/>
              </a:solidFill>
              <a:ea typeface="宋体" panose="02010600030101010101" pitchFamily="2" charset="-122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8915400" cy="5324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承认正典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: 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一个确定哪些书籍可合法地形成一本圣经的过程。决定入典的书籍必须是由圣灵</a:t>
            </a:r>
            <a:r>
              <a:rPr lang="zh-CN" altLang="en-US" sz="4800" b="1" u="sng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通过目击见证人或与目击见证人交谈过之人的手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写成的。</a:t>
            </a:r>
            <a:endParaRPr lang="en-US" altLang="zh-CN" sz="48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zh-CN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Canonization: </a:t>
            </a:r>
            <a:r>
              <a:rPr lang="en-US" altLang="zh-CN" sz="20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The process of formulating the ONE BIBLE by means of determining which books are legitimately written by the Holy Spirit through eye-witnesses or those who have spoken to eye witnesses. 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457200" indent="-457200">
              <a:spcBef>
                <a:spcPct val="50000"/>
              </a:spcBef>
            </a:pP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1447800"/>
          </a:xfrm>
          <a:prstGeom prst="hexagon">
            <a:avLst>
              <a:gd name="adj" fmla="val 78472"/>
              <a:gd name="vf" fmla="val 115470"/>
            </a:avLst>
          </a:prstGeom>
          <a:solidFill>
            <a:srgbClr val="FFE2CC">
              <a:alpha val="50195"/>
            </a:srgbClr>
          </a:solidFill>
          <a:ln w="76200">
            <a:solidFill>
              <a:srgbClr val="800000"/>
            </a:solidFill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092611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7848600" cy="1416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5400" b="1" dirty="0">
                <a:ln>
                  <a:solidFill>
                    <a:schemeClr val="tx1"/>
                  </a:solidFill>
                </a:ln>
                <a:solidFill>
                  <a:srgbClr val="660104"/>
                </a:solidFill>
                <a:ea typeface="宋体" panose="02010600030101010101" pitchFamily="2" charset="-122"/>
              </a:rPr>
              <a:t> 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solidFill>
                  <a:srgbClr val="660104"/>
                </a:solidFill>
                <a:ea typeface="宋体" panose="02010600030101010101" pitchFamily="2" charset="-122"/>
              </a:rPr>
              <a:t>承认正典的阶段</a:t>
            </a:r>
            <a:endParaRPr lang="en-US" altLang="zh-CN" sz="5400" b="1" dirty="0">
              <a:ln>
                <a:solidFill>
                  <a:schemeClr val="tx1"/>
                </a:solidFill>
              </a:ln>
              <a:solidFill>
                <a:srgbClr val="660104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3200" b="1" dirty="0">
                <a:solidFill>
                  <a:srgbClr val="6601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Stages of Canonization</a:t>
            </a:r>
            <a:endParaRPr lang="en-US" altLang="zh-CN" sz="3200" dirty="0">
              <a:solidFill>
                <a:srgbClr val="660104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1905774"/>
            <a:ext cx="8915400" cy="46474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zh-CN" altLang="en-US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写作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书或信写于神选择的作者之手</a:t>
            </a:r>
            <a:endParaRPr lang="en-US" altLang="zh-CN" sz="32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ea typeface="宋体" panose="02010600030101010101" pitchFamily="2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Composition – Books and letters are written by God’s chosen authors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CN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2. </a:t>
            </a:r>
            <a:r>
              <a:rPr lang="zh-CN" altLang="en-US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公众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著作广泛被阅和流传</a:t>
            </a:r>
            <a:endParaRPr lang="en-US" altLang="zh-CN" sz="32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ea typeface="宋体" panose="02010600030101010101" pitchFamily="2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Community</a:t>
            </a:r>
            <a:r>
              <a:rPr lang="en-US" altLang="zh-CN" sz="2000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–The writings are read and circulated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CN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3. </a:t>
            </a:r>
            <a:r>
              <a:rPr lang="zh-CN" altLang="en-US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编辑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— </a:t>
            </a:r>
            <a:r>
              <a:rPr lang="zh-CN" altLang="en-US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著作收集装订成册</a:t>
            </a:r>
            <a:endParaRPr lang="en-US" altLang="zh-CN" sz="32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ea typeface="宋体" panose="02010600030101010101" pitchFamily="2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Compilation– The writings are collected and bound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CN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4. </a:t>
            </a:r>
            <a:r>
              <a:rPr lang="zh-CN" altLang="en-US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承认正典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ea typeface="宋体" panose="02010600030101010101" pitchFamily="2" charset="-122"/>
              </a:rPr>
              <a:t>稍后承认著作的权威</a:t>
            </a:r>
            <a:endParaRPr lang="en-US" altLang="zh-CN" sz="32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ea typeface="宋体" panose="02010600030101010101" pitchFamily="2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Canonization</a:t>
            </a:r>
            <a:r>
              <a:rPr lang="en-US" altLang="zh-CN" sz="2000" dirty="0">
                <a:solidFill>
                  <a:srgbClr val="000000"/>
                </a:solidFill>
                <a:ea typeface="宋体" panose="02010600030101010101" pitchFamily="2" charset="-122"/>
              </a:rPr>
              <a:t>–</a:t>
            </a:r>
            <a:r>
              <a: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Authority is given to the writings </a:t>
            </a:r>
            <a:r>
              <a:rPr lang="en-US" altLang="zh-CN" sz="20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later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6" name="Picture 5" descr="prophetess_anna-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3369356"/>
            <a:ext cx="2133600" cy="2726644"/>
          </a:xfrm>
          <a:prstGeom prst="ellipse">
            <a:avLst/>
          </a:prstGeom>
          <a:ln w="63500" cap="rnd">
            <a:solidFill>
              <a:srgbClr val="8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zh-CN" alt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圣灵引导使徒话</a:t>
            </a:r>
            <a:r>
              <a:rPr lang="zh-CN" alt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语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535" name="Text Box 37"/>
          <p:cNvSpPr txBox="1">
            <a:spLocks noChangeArrowheads="1"/>
          </p:cNvSpPr>
          <p:nvPr/>
        </p:nvSpPr>
        <p:spPr bwMode="auto">
          <a:xfrm>
            <a:off x="228600" y="4648200"/>
            <a:ext cx="6019800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However, when He, the Spirit of truth, has come, 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will guide you into all truth;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He will not speak on His own authority, but whatever He hears He will speak; and He will tell you things to come.                      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16:13 NKJV)</a:t>
            </a:r>
          </a:p>
        </p:txBody>
      </p:sp>
      <p:pic>
        <p:nvPicPr>
          <p:cNvPr id="2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572000"/>
            <a:ext cx="1818351" cy="1600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6200" y="1219200"/>
            <a:ext cx="8915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只</a:t>
            </a:r>
            <a:r>
              <a:rPr lang="zh-CN" altLang="en-US" sz="4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等真理的圣灵来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了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他</a:t>
            </a:r>
            <a:r>
              <a:rPr lang="zh-CN" altLang="en-US" sz="4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要</a:t>
            </a:r>
            <a:r>
              <a:rPr lang="zh-CN" altLang="en-US" sz="4400" b="1" u="sng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引导你们明白（原文作进入）一切的真</a:t>
            </a:r>
            <a:r>
              <a:rPr lang="zh-CN" altLang="en-US" sz="4400" b="1" u="sng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理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;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因</a:t>
            </a:r>
            <a:r>
              <a:rPr lang="zh-CN" altLang="en-US" sz="4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为他不是凭自己说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的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乃</a:t>
            </a:r>
            <a:r>
              <a:rPr lang="zh-CN" altLang="en-US" sz="4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是把他所听见的都说出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来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并</a:t>
            </a:r>
            <a:r>
              <a:rPr lang="zh-CN" altLang="en-US" sz="4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要把将来的事告诉你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们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.” </a:t>
            </a:r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约</a:t>
            </a:r>
            <a:r>
              <a:rPr lang="en-US" altLang="zh-CN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16:13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0" y="6334780"/>
            <a:ext cx="9144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Holy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Spirit Led the Apostle’s Words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903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</a:t>
            </a:r>
            <a:r>
              <a:rPr lang="zh-CN" altLang="en-US" sz="72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著作被阅和</a:t>
            </a:r>
            <a:r>
              <a:rPr lang="zh-CN" altLang="en-US" sz="7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流传</a:t>
            </a:r>
            <a:endParaRPr lang="en-US" sz="7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2568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1" y="4229060"/>
            <a:ext cx="2514600" cy="19590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69" name="Text Box 46"/>
          <p:cNvSpPr txBox="1">
            <a:spLocks noChangeArrowheads="1"/>
          </p:cNvSpPr>
          <p:nvPr/>
        </p:nvSpPr>
        <p:spPr bwMode="auto">
          <a:xfrm>
            <a:off x="0" y="5029200"/>
            <a:ext cx="5562600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000" i="1" dirty="0">
                <a:ea typeface="宋体" panose="02010600030101010101" pitchFamily="2" charset="-122"/>
              </a:rPr>
              <a:t>Now when this epistle is read among you, see that it is read also in the church of the </a:t>
            </a:r>
            <a:r>
              <a:rPr lang="en-US" altLang="zh-CN" sz="2000" i="1" dirty="0" err="1">
                <a:ea typeface="宋体" panose="02010600030101010101" pitchFamily="2" charset="-122"/>
              </a:rPr>
              <a:t>Laodiceans</a:t>
            </a:r>
            <a:r>
              <a:rPr lang="en-US" altLang="zh-CN" sz="2000" i="1" dirty="0">
                <a:ea typeface="宋体" panose="02010600030101010101" pitchFamily="2" charset="-122"/>
              </a:rPr>
              <a:t>, and that you likewise read the epistle from Laodicea.</a:t>
            </a:r>
            <a:r>
              <a:rPr lang="en-US" altLang="zh-CN" sz="2000" dirty="0">
                <a:ea typeface="宋体" panose="02010600030101010101" pitchFamily="2" charset="-122"/>
              </a:rPr>
              <a:t>	</a:t>
            </a:r>
            <a:r>
              <a:rPr lang="en-US" altLang="zh-CN" sz="2000" b="1" dirty="0">
                <a:ea typeface="宋体" panose="02010600030101010101" pitchFamily="2" charset="-122"/>
              </a:rPr>
              <a:t>Colossians 4:16 NKJV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1447800"/>
            <a:ext cx="89154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你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们念了这书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信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便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交给老底嘉的教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会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叫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他们也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念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;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你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们也要念从老底嘉来的书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信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.”  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歌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罗西书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4:16</a:t>
            </a:r>
          </a:p>
          <a:p>
            <a:endParaRPr lang="en-US" altLang="zh-CN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Writings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Read &amp; Circulated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903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 </a:t>
            </a:r>
            <a:r>
              <a:rPr lang="zh-CN" altLang="en-US" sz="72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书信收集装订成</a:t>
            </a:r>
            <a:r>
              <a:rPr lang="zh-CN" altLang="en-US" sz="7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册</a:t>
            </a:r>
            <a:endParaRPr lang="en-US" sz="7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359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438400"/>
            <a:ext cx="322838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593" name="Text Box 46"/>
          <p:cNvSpPr txBox="1">
            <a:spLocks noChangeArrowheads="1"/>
          </p:cNvSpPr>
          <p:nvPr/>
        </p:nvSpPr>
        <p:spPr bwMode="auto">
          <a:xfrm>
            <a:off x="304800" y="5715000"/>
            <a:ext cx="86106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000" i="1" dirty="0">
                <a:ea typeface="宋体" panose="02010600030101010101" pitchFamily="2" charset="-122"/>
              </a:rPr>
              <a:t>Churches would make copies for themselves and pass the letters along. </a:t>
            </a:r>
            <a:r>
              <a:rPr lang="en-US" altLang="zh-CN" sz="2000" i="1" dirty="0" smtClean="0">
                <a:ea typeface="宋体" panose="02010600030101010101" pitchFamily="2" charset="-122"/>
              </a:rPr>
              <a:t>Over time, each church had copies of most of the accepted letters.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1371600"/>
            <a:ext cx="5943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b="1" dirty="0">
                <a:ln>
                  <a:solidFill>
                    <a:schemeClr val="tx1"/>
                  </a:solidFill>
                </a:ln>
                <a:solidFill>
                  <a:srgbClr val="222268"/>
                </a:solidFill>
                <a:ea typeface="宋体" panose="02010600030101010101" pitchFamily="2" charset="-122"/>
              </a:rPr>
              <a:t>教会制作信件副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222268"/>
                </a:solidFill>
                <a:ea typeface="宋体" panose="02010600030101010101" pitchFamily="2" charset="-122"/>
              </a:rPr>
              <a:t>本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222268"/>
                </a:solidFill>
                <a:ea typeface="宋体" panose="02010600030101010101" pitchFamily="2" charset="-122"/>
              </a:rPr>
              <a:t>,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222268"/>
                </a:solidFill>
                <a:ea typeface="宋体" panose="02010600030101010101" pitchFamily="2" charset="-122"/>
              </a:rPr>
              <a:t>然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solidFill>
                  <a:srgbClr val="222268"/>
                </a:solidFill>
                <a:ea typeface="宋体" panose="02010600030101010101" pitchFamily="2" charset="-122"/>
              </a:rPr>
              <a:t>后再继续传阅书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222268"/>
                </a:solidFill>
                <a:ea typeface="宋体" panose="02010600030101010101" pitchFamily="2" charset="-122"/>
              </a:rPr>
              <a:t>信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222268"/>
                </a:solidFill>
                <a:ea typeface="宋体" panose="02010600030101010101" pitchFamily="2" charset="-122"/>
              </a:rPr>
              <a:t>,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222268"/>
                </a:solidFill>
                <a:ea typeface="宋体" panose="02010600030101010101" pitchFamily="2" charset="-122"/>
              </a:rPr>
              <a:t>最后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222268"/>
                </a:solidFill>
                <a:ea typeface="宋体" panose="02010600030101010101" pitchFamily="2" charset="-122"/>
              </a:rPr>
              <a:t>,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222268"/>
                </a:solidFill>
                <a:ea typeface="宋体" panose="02010600030101010101" pitchFamily="2" charset="-122"/>
              </a:rPr>
              <a:t>每</a:t>
            </a:r>
            <a:r>
              <a:rPr lang="zh-CN" altLang="en-US" sz="5400" b="1" dirty="0">
                <a:ln>
                  <a:solidFill>
                    <a:schemeClr val="tx1"/>
                  </a:solidFill>
                </a:ln>
                <a:solidFill>
                  <a:srgbClr val="222268"/>
                </a:solidFill>
                <a:ea typeface="宋体" panose="02010600030101010101" pitchFamily="2" charset="-122"/>
              </a:rPr>
              <a:t>个教会都有大多数被承认信件的副本</a:t>
            </a:r>
            <a:r>
              <a:rPr lang="zh-CN" altLang="en-US" sz="5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Letters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Collected &amp; Bound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903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 </a:t>
            </a:r>
            <a:r>
              <a:rPr lang="zh-CN" altLang="en-US" sz="72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稍后赋予书信权</a:t>
            </a:r>
            <a:r>
              <a:rPr lang="zh-CN" altLang="en-US" sz="7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威</a:t>
            </a:r>
            <a:endParaRPr lang="en-US" sz="7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619" name="Text Box 46"/>
          <p:cNvSpPr txBox="1">
            <a:spLocks noChangeArrowheads="1"/>
          </p:cNvSpPr>
          <p:nvPr/>
        </p:nvSpPr>
        <p:spPr bwMode="auto">
          <a:xfrm>
            <a:off x="0" y="1600200"/>
            <a:ext cx="9144000" cy="4493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4000" b="1" dirty="0">
                <a:solidFill>
                  <a:srgbClr val="222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承认正典时认可已</a:t>
            </a:r>
            <a:r>
              <a:rPr lang="zh-CN" alt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被接受的</a:t>
            </a:r>
            <a:r>
              <a:rPr lang="zh-CN" altLang="en-US" sz="4000" b="1" dirty="0">
                <a:solidFill>
                  <a:srgbClr val="222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书卷</a:t>
            </a:r>
            <a:endParaRPr lang="en-US" altLang="zh-CN" sz="4000" b="1" dirty="0">
              <a:solidFill>
                <a:srgbClr val="222268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 marL="465455" indent="-465455"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ea typeface="宋体" panose="02010600030101010101" pitchFamily="2" charset="-122"/>
              </a:rPr>
              <a:t>Canonization approved books </a:t>
            </a:r>
            <a:r>
              <a:rPr lang="en-US" altLang="zh-CN" sz="2000" u="sng" dirty="0">
                <a:ea typeface="宋体" panose="02010600030101010101" pitchFamily="2" charset="-122"/>
              </a:rPr>
              <a:t>already accepted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4000" b="1" dirty="0">
                <a:solidFill>
                  <a:srgbClr val="222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承认正典时认可已</a:t>
            </a:r>
            <a:r>
              <a:rPr lang="zh-CN" alt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被用于敬拜的</a:t>
            </a:r>
            <a:r>
              <a:rPr lang="zh-CN" altLang="en-US" sz="4000" b="1" dirty="0">
                <a:solidFill>
                  <a:srgbClr val="222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书卷</a:t>
            </a:r>
            <a:endParaRPr lang="en-US" altLang="zh-CN" sz="4000" b="1" dirty="0">
              <a:solidFill>
                <a:srgbClr val="222268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 marL="406400" indent="-406400"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ea typeface="宋体" panose="02010600030101010101" pitchFamily="2" charset="-122"/>
              </a:rPr>
              <a:t>Canonization approved books </a:t>
            </a:r>
            <a:r>
              <a:rPr lang="en-US" altLang="zh-CN" sz="2000" u="sng" dirty="0">
                <a:ea typeface="宋体" panose="02010600030101010101" pitchFamily="2" charset="-122"/>
              </a:rPr>
              <a:t>already used in worship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4000" b="1" dirty="0">
                <a:solidFill>
                  <a:srgbClr val="222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承认正典时认可已</a:t>
            </a:r>
            <a:r>
              <a:rPr lang="zh-CN" alt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知的合法有效的</a:t>
            </a:r>
            <a:r>
              <a:rPr lang="zh-CN" altLang="en-US" sz="4000" b="1" dirty="0">
                <a:solidFill>
                  <a:srgbClr val="222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书卷</a:t>
            </a:r>
            <a:endParaRPr lang="en-US" altLang="zh-CN" sz="4000" b="1" dirty="0">
              <a:solidFill>
                <a:srgbClr val="222268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 marL="465455" indent="-465455">
              <a:spcBef>
                <a:spcPct val="50000"/>
              </a:spcBef>
              <a:buFontTx/>
              <a:buChar char="•"/>
            </a:pPr>
            <a:r>
              <a:rPr lang="en-US" altLang="zh-CN" sz="2000" dirty="0">
                <a:ea typeface="宋体" panose="02010600030101010101" pitchFamily="2" charset="-122"/>
              </a:rPr>
              <a:t>Canonization approved books </a:t>
            </a:r>
            <a:r>
              <a:rPr lang="en-US" altLang="zh-CN" sz="2000" u="sng" dirty="0">
                <a:ea typeface="宋体" panose="02010600030101010101" pitchFamily="2" charset="-122"/>
              </a:rPr>
              <a:t>already known to be </a:t>
            </a:r>
            <a:r>
              <a:rPr lang="en-US" altLang="zh-CN" sz="2000" u="sng" dirty="0" smtClean="0">
                <a:ea typeface="宋体" panose="02010600030101010101" pitchFamily="2" charset="-122"/>
              </a:rPr>
              <a:t>valid</a:t>
            </a:r>
          </a:p>
          <a:p>
            <a:pPr algn="just">
              <a:spcBef>
                <a:spcPct val="50000"/>
              </a:spcBef>
            </a:pP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Authority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Given to Books Later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own Arrow 49"/>
          <p:cNvSpPr>
            <a:spLocks noChangeArrowheads="1"/>
          </p:cNvSpPr>
          <p:nvPr/>
        </p:nvSpPr>
        <p:spPr bwMode="auto">
          <a:xfrm>
            <a:off x="2743200" y="45720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1768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1769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1770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1771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1772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1791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1783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5791200" y="152401"/>
            <a:ext cx="3124200" cy="54784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200" dirty="0" smtClean="0">
                <a:solidFill>
                  <a:srgbClr val="FFFF00"/>
                </a:solidFill>
                <a:ea typeface="宋体" panose="02010600030101010101" pitchFamily="2" charset="-122"/>
              </a:rPr>
              <a:t>Apostle’s Era</a:t>
            </a:r>
          </a:p>
          <a:p>
            <a:pPr algn="ctr"/>
            <a:r>
              <a:rPr lang="en-US" altLang="zh-CN" sz="2200" dirty="0" smtClean="0">
                <a:solidFill>
                  <a:srgbClr val="FFFF00"/>
                </a:solidFill>
                <a:ea typeface="宋体" panose="02010600030101010101" pitchFamily="2" charset="-122"/>
              </a:rPr>
              <a:t>Before the NT was written.</a:t>
            </a:r>
          </a:p>
          <a:p>
            <a:pPr algn="ctr"/>
            <a:r>
              <a:rPr lang="en-US" altLang="zh-CN" sz="2200" dirty="0" smtClean="0">
                <a:solidFill>
                  <a:srgbClr val="FFFF00"/>
                </a:solidFill>
                <a:ea typeface="宋体" panose="02010600030101010101" pitchFamily="2" charset="-122"/>
              </a:rPr>
              <a:t>It was a period of </a:t>
            </a:r>
            <a:r>
              <a:rPr lang="zh-CN" altLang="en-US" sz="2200" dirty="0" smtClean="0">
                <a:solidFill>
                  <a:srgbClr val="FFFF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200" dirty="0" smtClean="0">
                <a:solidFill>
                  <a:srgbClr val="FFFF00"/>
                </a:solidFill>
                <a:ea typeface="宋体" panose="02010600030101010101" pitchFamily="2" charset="-122"/>
              </a:rPr>
              <a:t>apostles’ Oral Histories</a:t>
            </a:r>
            <a:endParaRPr lang="en-US" altLang="zh-CN" sz="2200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0" y="0"/>
            <a:ext cx="5791200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altLang="zh-CN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17475" indent="58738"/>
            <a:r>
              <a:rPr lang="zh-CN" altLang="en-US" sz="5400" b="1" u="sng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使徒时期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en-US" altLang="zh-CN" sz="54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17475" indent="58738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  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使徒们凭圣灵里的记忆</a:t>
            </a:r>
            <a:endParaRPr lang="en-US" altLang="zh-CN" sz="40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  <a:p>
            <a:pPr marL="117475" indent="58738"/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将昔日主耶稣教导他们</a:t>
            </a:r>
            <a:endParaRPr lang="en-US" altLang="zh-CN" sz="40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  <a:p>
            <a:pPr marL="117475" indent="58738"/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的教训再教导信徒。</a:t>
            </a:r>
            <a:endParaRPr lang="en-US" altLang="zh-CN" sz="40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  <a:p>
            <a:pPr marL="117475" indent="58738"/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那时信仰靠使徒们口述</a:t>
            </a:r>
            <a:endParaRPr lang="en-US" altLang="zh-CN" sz="40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17475" indent="58738"/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传递</a:t>
            </a:r>
            <a:r>
              <a:rPr lang="en-US" altLang="zh-CN" sz="4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史称</a:t>
            </a:r>
            <a:r>
              <a:rPr lang="en-US" altLang="zh-CN" sz="4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marL="117475" indent="58738"/>
            <a:r>
              <a:rPr lang="zh-CN" altLang="en-US" sz="4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“口述福音时期”</a:t>
            </a:r>
            <a:endParaRPr lang="en-US" altLang="zh-CN" sz="40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AutoShape 2" descr="Image result for Apostles Pau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Apostles Pau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Apostles Pau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Image result for Apostles Pau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438400"/>
            <a:ext cx="2438400" cy="28742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own Arrow 49"/>
          <p:cNvSpPr>
            <a:spLocks noChangeArrowheads="1"/>
          </p:cNvSpPr>
          <p:nvPr/>
        </p:nvSpPr>
        <p:spPr bwMode="auto">
          <a:xfrm>
            <a:off x="2743200" y="46482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1768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1769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1770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1771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1772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81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1791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1783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5334000" y="152401"/>
            <a:ext cx="3581400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00"/>
                </a:solidFill>
                <a:ea typeface="宋体" panose="02010600030101010101" pitchFamily="2" charset="-122"/>
              </a:rPr>
              <a:t>35 – 95 A.D.                 New Testament books and letters are written and circulated. </a:t>
            </a:r>
          </a:p>
          <a:p>
            <a:pPr algn="ctr"/>
            <a:endParaRPr lang="en-US" altLang="zh-CN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04800" y="152400"/>
            <a:ext cx="48768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48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公元</a:t>
            </a: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35-95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48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6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新约书</a:t>
            </a:r>
            <a:r>
              <a:rPr lang="zh-CN" altLang="en-US" sz="6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信   </a:t>
            </a:r>
            <a:endParaRPr lang="en-US" altLang="zh-CN" sz="66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写</a:t>
            </a:r>
            <a:r>
              <a:rPr lang="zh-CN" altLang="en-US" sz="66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成并</a:t>
            </a:r>
            <a:endParaRPr lang="en-US" altLang="zh-CN" sz="66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6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传阅</a:t>
            </a:r>
            <a:r>
              <a:rPr lang="zh-CN" altLang="en-US" sz="48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156674" name="Picture 2" descr="http://www.artbible.net/2NT/PAUL%20S%20THEOLOGY%20AND%20ART%20...THEOLOGIE%20DE%20PAUL%20DANS%20L%20ART/17%20REMBRANDT%20APOSTLE%20PA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05000"/>
            <a:ext cx="2690029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-bi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52400"/>
            <a:ext cx="4648200" cy="28194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zh-CN" altLang="en-US" sz="1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圣经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Bible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own Arrow 49"/>
          <p:cNvSpPr>
            <a:spLocks noChangeArrowheads="1"/>
          </p:cNvSpPr>
          <p:nvPr/>
        </p:nvSpPr>
        <p:spPr bwMode="auto">
          <a:xfrm>
            <a:off x="2743200" y="45720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1768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1769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1770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1771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1772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1791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1783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5334000" y="152401"/>
            <a:ext cx="3581400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  <a:ea typeface="宋体" panose="02010600030101010101" pitchFamily="2" charset="-122"/>
              </a:rPr>
              <a:t>35 – 95 A.D.                 New Testament books and letters are written and circulated. </a:t>
            </a:r>
          </a:p>
          <a:p>
            <a:pPr algn="ctr"/>
            <a:endParaRPr lang="en-US" altLang="zh-CN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0" y="0"/>
            <a:ext cx="5410200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altLang="zh-CN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6674" name="Picture 2" descr="http://www.artbible.net/2NT/PAUL%20S%20THEOLOGY%20AND%20ART%20...THEOLOGIE%20DE%20PAUL%20DANS%20L%20ART/17%20REMBRANDT%20APOSTLE%20PA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05000"/>
            <a:ext cx="2690029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TextBox 45"/>
          <p:cNvSpPr txBox="1"/>
          <p:nvPr/>
        </p:nvSpPr>
        <p:spPr>
          <a:xfrm>
            <a:off x="304800" y="381000"/>
            <a:ext cx="495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第一世纪初，四福音及保罗的书信，特别受到重视。教会扩展到了外邦，第二代的教牧人员多属使徒的门生，他们遇到问题，就会请教使徒，这样就进入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“书信时期”。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903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zh-CN" altLang="en-US" sz="6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新约在流传中形成正典</a:t>
            </a:r>
            <a:endParaRPr lang="en-US" sz="6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2568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635418"/>
            <a:ext cx="3276601" cy="25526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76200" y="1447800"/>
            <a:ext cx="8915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indent="-339725"/>
            <a:r>
              <a:rPr lang="zh-CN" altLang="en-US" sz="3200" dirty="0" smtClean="0">
                <a:ln>
                  <a:solidFill>
                    <a:schemeClr val="tx1"/>
                  </a:solidFill>
                </a:ln>
              </a:rPr>
              <a:t>   关键词：使徒，目击证人</a:t>
            </a:r>
            <a:endParaRPr lang="en-US" altLang="zh-CN" sz="3200" dirty="0" smtClean="0">
              <a:ln>
                <a:solidFill>
                  <a:schemeClr val="tx1"/>
                </a:solidFill>
              </a:ln>
            </a:endParaRPr>
          </a:p>
          <a:p>
            <a:pPr marL="339725" indent="-339725"/>
            <a:r>
              <a:rPr lang="zh-CN" altLang="en-US" sz="3200" dirty="0" smtClean="0">
                <a:ln>
                  <a:solidFill>
                    <a:schemeClr val="tx1"/>
                  </a:solidFill>
                </a:ln>
              </a:rPr>
              <a:t>   新约不是由后来者随意定为正典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</a:rPr>
              <a:t>,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</a:rPr>
              <a:t>而是：</a:t>
            </a:r>
            <a:endParaRPr lang="en-US" altLang="zh-CN" sz="3200" dirty="0" smtClean="0">
              <a:ln>
                <a:solidFill>
                  <a:schemeClr val="tx1"/>
                </a:solidFill>
              </a:ln>
            </a:endParaRPr>
          </a:p>
          <a:p>
            <a:pPr marL="339725" indent="-339725"/>
            <a:endParaRPr lang="en-US" altLang="zh-CN" sz="1200" dirty="0" smtClean="0">
              <a:ln>
                <a:solidFill>
                  <a:schemeClr val="tx1"/>
                </a:solidFill>
              </a:ln>
            </a:endParaRPr>
          </a:p>
          <a:p>
            <a:pPr marL="339725" indent="-339725">
              <a:buFont typeface="Wingdings" pitchFamily="2" charset="2"/>
              <a:buChar char="Ø"/>
            </a:pPr>
            <a:r>
              <a:rPr lang="zh-CN" altLang="en-US" sz="3200" dirty="0" smtClean="0">
                <a:ln>
                  <a:solidFill>
                    <a:schemeClr val="tx1"/>
                  </a:solidFill>
                </a:ln>
              </a:rPr>
              <a:t>新约书信在著述时，就立刻在各教会进入了传阅，而当时的目击证人都还在世。</a:t>
            </a:r>
            <a:endParaRPr lang="en-US" altLang="zh-CN" sz="3200" dirty="0" smtClean="0">
              <a:ln>
                <a:solidFill>
                  <a:schemeClr val="tx1"/>
                </a:solidFill>
              </a:ln>
            </a:endParaRPr>
          </a:p>
          <a:p>
            <a:pPr marL="339725" indent="-339725"/>
            <a:endParaRPr lang="en-US" altLang="zh-CN" sz="1600" dirty="0" smtClean="0">
              <a:ln>
                <a:solidFill>
                  <a:schemeClr val="tx1"/>
                </a:solidFill>
              </a:ln>
            </a:endParaRPr>
          </a:p>
          <a:p>
            <a:pPr marL="339725" indent="-339725">
              <a:buFont typeface="Wingdings" pitchFamily="2" charset="2"/>
              <a:buChar char="Ø"/>
            </a:pPr>
            <a:r>
              <a:rPr lang="zh-CN" altLang="en-US" sz="3200" dirty="0" smtClean="0">
                <a:ln>
                  <a:solidFill>
                    <a:schemeClr val="tx1"/>
                  </a:solidFill>
                </a:ln>
              </a:rPr>
              <a:t>在这个传阅过程中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</a:rPr>
              <a:t>,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</a:rPr>
              <a:t>正典</a:t>
            </a:r>
            <a:endParaRPr lang="en-US" altLang="zh-CN" sz="3200" dirty="0" smtClean="0">
              <a:ln>
                <a:solidFill>
                  <a:schemeClr val="tx1"/>
                </a:solidFill>
              </a:ln>
            </a:endParaRPr>
          </a:p>
          <a:p>
            <a:pPr marL="339725" indent="-339725"/>
            <a:r>
              <a:rPr lang="zh-CN" altLang="en-US" sz="3200" dirty="0" smtClean="0">
                <a:ln>
                  <a:solidFill>
                    <a:schemeClr val="tx1"/>
                  </a:solidFill>
                </a:ln>
              </a:rPr>
              <a:t>   已经在逐渐形成。</a:t>
            </a:r>
            <a:endParaRPr lang="en-US" altLang="zh-CN" sz="3200" dirty="0" smtClean="0">
              <a:ln>
                <a:solidFill>
                  <a:schemeClr val="tx1"/>
                </a:solidFill>
              </a:ln>
            </a:endParaRPr>
          </a:p>
          <a:p>
            <a:pPr marL="339725" indent="-339725"/>
            <a:r>
              <a:rPr lang="zh-CN" altLang="en-US" sz="3200" dirty="0" smtClean="0">
                <a:ln>
                  <a:solidFill>
                    <a:schemeClr val="tx1"/>
                  </a:solidFill>
                </a:ln>
              </a:rPr>
              <a:t>   记住上面这两点！！</a:t>
            </a:r>
            <a:endParaRPr lang="en-US" altLang="zh-CN" sz="3200" dirty="0" smtClean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Writings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Read &amp; Circulated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own Arrow 49"/>
          <p:cNvSpPr>
            <a:spLocks noChangeArrowheads="1"/>
          </p:cNvSpPr>
          <p:nvPr/>
        </p:nvSpPr>
        <p:spPr bwMode="auto">
          <a:xfrm>
            <a:off x="3200400" y="46482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1768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1769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1770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1771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1772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1791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1783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6096000" y="152401"/>
            <a:ext cx="2819400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200" dirty="0" smtClean="0">
                <a:solidFill>
                  <a:srgbClr val="FFFF00"/>
                </a:solidFill>
                <a:ea typeface="宋体" panose="02010600030101010101" pitchFamily="2" charset="-122"/>
              </a:rPr>
              <a:t>101 </a:t>
            </a:r>
            <a:r>
              <a:rPr lang="en-US" altLang="zh-CN" sz="2200" dirty="0">
                <a:solidFill>
                  <a:srgbClr val="FFFF00"/>
                </a:solidFill>
                <a:ea typeface="宋体" panose="02010600030101010101" pitchFamily="2" charset="-122"/>
              </a:rPr>
              <a:t>– </a:t>
            </a:r>
            <a:r>
              <a:rPr lang="en-US" altLang="zh-CN" sz="2200" dirty="0" smtClean="0">
                <a:solidFill>
                  <a:srgbClr val="FFFF00"/>
                </a:solidFill>
                <a:ea typeface="宋体" panose="02010600030101010101" pitchFamily="2" charset="-122"/>
              </a:rPr>
              <a:t>300 </a:t>
            </a:r>
            <a:r>
              <a:rPr lang="en-US" altLang="zh-CN" sz="2200" dirty="0">
                <a:solidFill>
                  <a:srgbClr val="FFFF00"/>
                </a:solidFill>
                <a:ea typeface="宋体" panose="02010600030101010101" pitchFamily="2" charset="-122"/>
              </a:rPr>
              <a:t>A.D.                 New Testament books and letters are written and circulated. </a:t>
            </a:r>
          </a:p>
          <a:p>
            <a:pPr algn="ctr"/>
            <a:endParaRPr lang="en-US" altLang="zh-CN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52400" y="152400"/>
            <a:ext cx="5867400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zh-CN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304800"/>
            <a:ext cx="5257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/>
              <a:t>公元二</a:t>
            </a:r>
            <a:r>
              <a:rPr lang="en-US" altLang="zh-CN" sz="2600" b="1" dirty="0" smtClean="0"/>
              <a:t>—</a:t>
            </a:r>
            <a:r>
              <a:rPr lang="zh-CN" altLang="en-US" sz="2600" b="1" dirty="0" smtClean="0"/>
              <a:t>三世纪</a:t>
            </a:r>
            <a:endParaRPr lang="en-US" altLang="zh-CN" sz="2600" b="1" dirty="0" smtClean="0"/>
          </a:p>
          <a:p>
            <a:r>
              <a:rPr lang="zh-CN" altLang="en-US" sz="2600" b="1" dirty="0" smtClean="0"/>
              <a:t>当新约“正典”尚未形成之前，不同地区教会渐渐成为地域性“教区”，其“教区”牧者就是教会历史上具有权威的主教，史称“教父”。</a:t>
            </a:r>
            <a:endParaRPr lang="en-US" altLang="zh-CN" sz="2600" b="1" dirty="0" smtClean="0"/>
          </a:p>
          <a:p>
            <a:r>
              <a:rPr lang="zh-CN" altLang="en-US" sz="2600" b="1" dirty="0" smtClean="0"/>
              <a:t>当正典尚未确立之前，正典书卷的内容及书名，早已出现在一些教父的著作中。那时虽无确立为正典，但基督徒早就将四福音和使徒们的著作，作为信仰的根据，崇拜诵读，信仰生活的典范，视为“正典”的地位。</a:t>
            </a:r>
            <a:endParaRPr lang="en-US" sz="2600" b="1" dirty="0"/>
          </a:p>
        </p:txBody>
      </p:sp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124200"/>
            <a:ext cx="2348447" cy="2057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903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zh-CN" altLang="en-US" sz="6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新约在流传中形成正典</a:t>
            </a:r>
            <a:endParaRPr lang="en-US" sz="6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1447800"/>
            <a:ext cx="8915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4400" b="1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Writings 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Read &amp; Circulated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第三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-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第四世纪初，新约正典的目录在大公教会及教会牧者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(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特土良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160-220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，俄利根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185-254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等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)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中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,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早已存在共识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(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圣灵的同感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);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后来通过的正典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27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卷只是日后的确认和宣布。</a:t>
            </a:r>
            <a:endParaRPr lang="en-US" altLang="zh-CN" sz="3200" dirty="0" smtClean="0">
              <a:ln>
                <a:solidFill>
                  <a:schemeClr val="tx1"/>
                </a:solidFill>
              </a:ln>
              <a:latin typeface="+mn-ea"/>
            </a:endParaRPr>
          </a:p>
          <a:p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书目可以分成三组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:</a:t>
            </a:r>
          </a:p>
          <a:p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第一组：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4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福音和使徒行传。</a:t>
            </a:r>
            <a:endParaRPr lang="en-US" altLang="zh-CN" sz="3200" dirty="0" smtClean="0">
              <a:ln>
                <a:solidFill>
                  <a:schemeClr val="tx1"/>
                </a:solidFill>
              </a:ln>
              <a:latin typeface="+mn-ea"/>
            </a:endParaRPr>
          </a:p>
          <a:p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第二组：保罗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13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封书信（希伯来人书除外）第三组：雅各书，彼得前后书，约翰</a:t>
            </a:r>
            <a:r>
              <a:rPr lang="en-US" altLang="zh-CN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1,2,3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latin typeface="+mn-ea"/>
              </a:rPr>
              <a:t>书犹大书（称为普通书信）。启示录是三世纪后才被纳入正典；希伯来书到迦太基会议才被纳入。</a:t>
            </a:r>
            <a:endParaRPr lang="en-US" altLang="zh-CN" sz="3200" dirty="0" smtClean="0">
              <a:ln>
                <a:solidFill>
                  <a:schemeClr val="tx1"/>
                </a:solidFill>
              </a:ln>
              <a:latin typeface="+mn-ea"/>
            </a:endParaRPr>
          </a:p>
          <a:p>
            <a:endParaRPr lang="en-US" sz="3200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own Arrow 49"/>
          <p:cNvSpPr>
            <a:spLocks noChangeArrowheads="1"/>
          </p:cNvSpPr>
          <p:nvPr/>
        </p:nvSpPr>
        <p:spPr bwMode="auto">
          <a:xfrm>
            <a:off x="3276600" y="46482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2772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2782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2792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2793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2794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2795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2796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805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2815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2807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5334000" y="152400"/>
            <a:ext cx="3581400" cy="532453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The N.T. letters are collected and circulated throughout the Roman Empire by </a:t>
            </a:r>
            <a:r>
              <a:rPr lang="en-US" altLang="zh-CN" sz="2000" b="1">
                <a:solidFill>
                  <a:srgbClr val="FFFF00"/>
                </a:solidFill>
                <a:ea typeface="宋体" panose="02010600030101010101" pitchFamily="2" charset="-122"/>
              </a:rPr>
              <a:t>Constantine who legalizes Christianity. </a:t>
            </a: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0" y="0"/>
            <a:ext cx="5181600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康斯坦丁大帝</a:t>
            </a:r>
            <a:endParaRPr lang="en-US" altLang="zh-CN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将基督教</a:t>
            </a:r>
            <a:endParaRPr lang="en-US" altLang="zh-CN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合法化后</a:t>
            </a:r>
            <a:r>
              <a:rPr lang="zh-CN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en-US" altLang="zh-CN" sz="44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新约书信</a:t>
            </a:r>
            <a:endParaRPr lang="en-US" altLang="zh-CN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在罗马帝</a:t>
            </a:r>
            <a:endParaRPr lang="en-US" altLang="zh-CN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国范围内</a:t>
            </a:r>
            <a:endParaRPr lang="en-US" altLang="zh-CN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被大量收</a:t>
            </a:r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集和传阅。</a:t>
            </a:r>
          </a:p>
        </p:txBody>
      </p:sp>
      <p:pic>
        <p:nvPicPr>
          <p:cNvPr id="148482" name="Picture 2" descr="http://www.roman-emperors.org/consa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76400"/>
            <a:ext cx="2667000" cy="3419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own Arrow 49"/>
          <p:cNvSpPr>
            <a:spLocks noChangeArrowheads="1"/>
          </p:cNvSpPr>
          <p:nvPr/>
        </p:nvSpPr>
        <p:spPr bwMode="auto">
          <a:xfrm>
            <a:off x="3276600" y="45720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3816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3817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3818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3819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3820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29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3841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3831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5334000" y="152400"/>
            <a:ext cx="3581400" cy="532453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The 27 books of the N.T. were formally confirmed as canonical by the </a:t>
            </a: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</a:rPr>
              <a:t>Synod of Carthage</a:t>
            </a:r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 in </a:t>
            </a:r>
            <a:r>
              <a:rPr lang="en-US" altLang="zh-CN" sz="2000" b="1">
                <a:solidFill>
                  <a:srgbClr val="FFFFFF"/>
                </a:solidFill>
                <a:ea typeface="宋体" panose="02010600030101010101" pitchFamily="2" charset="-122"/>
              </a:rPr>
              <a:t>AD 397</a:t>
            </a:r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, recognizing 3 centuries of use by followers of Christ.</a:t>
            </a: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0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33835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3103563" cy="3043238"/>
          </a:xfrm>
          <a:prstGeom prst="rect">
            <a:avLst/>
          </a:prstGeom>
          <a:noFill/>
          <a:ln w="50800">
            <a:solidFill>
              <a:srgbClr val="7030A0">
                <a:alpha val="50195"/>
              </a:srgbClr>
            </a:solidFill>
            <a:miter lim="800000"/>
            <a:headEnd/>
            <a:tailEnd/>
          </a:ln>
        </p:spPr>
      </p:pic>
      <p:sp>
        <p:nvSpPr>
          <p:cNvPr id="33836" name="AutoShape 52"/>
          <p:cNvSpPr>
            <a:spLocks noChangeArrowheads="1"/>
          </p:cNvSpPr>
          <p:nvPr/>
        </p:nvSpPr>
        <p:spPr bwMode="auto">
          <a:xfrm rot="2114003">
            <a:off x="5859463" y="4810125"/>
            <a:ext cx="1106487" cy="57150"/>
          </a:xfrm>
          <a:prstGeom prst="leftArrow">
            <a:avLst>
              <a:gd name="adj1" fmla="val 50000"/>
              <a:gd name="adj2" fmla="val 253666"/>
            </a:avLst>
          </a:prstGeom>
          <a:solidFill>
            <a:srgbClr val="660066"/>
          </a:solidFill>
          <a:ln w="571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04800" y="152400"/>
            <a:ext cx="4876800" cy="541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公元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397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迦太基大会，</a:t>
            </a:r>
            <a:endParaRPr lang="en-US" altLang="zh-C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承认经过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三个世纪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基督徒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使用的新约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圣经被正式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确认为正典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16211" name="Text Box 51"/>
          <p:cNvSpPr txBox="1">
            <a:spLocks noChangeArrowheads="1"/>
          </p:cNvSpPr>
          <p:nvPr/>
        </p:nvSpPr>
        <p:spPr bwMode="auto">
          <a:xfrm>
            <a:off x="6324600" y="4495800"/>
            <a:ext cx="1490662" cy="8771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迦太基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800" dirty="0"/>
              <a:t>Carthage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own Arrow 49"/>
          <p:cNvSpPr>
            <a:spLocks noChangeArrowheads="1"/>
          </p:cNvSpPr>
          <p:nvPr/>
        </p:nvSpPr>
        <p:spPr bwMode="auto">
          <a:xfrm>
            <a:off x="3276600" y="4572000"/>
            <a:ext cx="5334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-76200" y="6583363"/>
            <a:ext cx="9321800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700">
                <a:solidFill>
                  <a:srgbClr val="FFE2CC"/>
                </a:solidFill>
                <a:latin typeface="Times" charset="0"/>
                <a:ea typeface="宋体" panose="02010600030101010101" pitchFamily="2" charset="-122"/>
              </a:rPr>
              <a:t>1500 BC          500 BC         AD1         AD 500         AD 1000          AD 1500          AD 1900      AD 2000</a:t>
            </a:r>
            <a:endParaRPr lang="en-US" altLang="zh-CN" sz="1700">
              <a:solidFill>
                <a:schemeClr val="tx2"/>
              </a:solidFill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>
            <a:off x="384175" y="6488113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2746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1527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6175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>
            <a:off x="49561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38893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>
            <a:off x="7546975" y="6030913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>
            <a:off x="8766175" y="6030913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1"/>
          <p:cNvSpPr>
            <a:spLocks noChangeShapeType="1"/>
          </p:cNvSpPr>
          <p:nvPr/>
        </p:nvSpPr>
        <p:spPr bwMode="auto">
          <a:xfrm>
            <a:off x="460375" y="6030913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2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4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5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6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7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8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19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0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1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AutoShape 22"/>
          <p:cNvSpPr>
            <a:spLocks noChangeArrowheads="1"/>
          </p:cNvSpPr>
          <p:nvPr/>
        </p:nvSpPr>
        <p:spPr bwMode="auto">
          <a:xfrm>
            <a:off x="7470775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3816" name="AutoShape 23"/>
          <p:cNvSpPr>
            <a:spLocks noChangeArrowheads="1"/>
          </p:cNvSpPr>
          <p:nvPr/>
        </p:nvSpPr>
        <p:spPr bwMode="auto">
          <a:xfrm>
            <a:off x="2819400" y="6038850"/>
            <a:ext cx="1069975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3817" name="AutoShape 24"/>
          <p:cNvSpPr>
            <a:spLocks noChangeArrowheads="1"/>
          </p:cNvSpPr>
          <p:nvPr/>
        </p:nvSpPr>
        <p:spPr bwMode="auto">
          <a:xfrm>
            <a:off x="3175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3818" name="AutoShape 25"/>
          <p:cNvSpPr>
            <a:spLocks noChangeArrowheads="1"/>
          </p:cNvSpPr>
          <p:nvPr/>
        </p:nvSpPr>
        <p:spPr bwMode="auto">
          <a:xfrm>
            <a:off x="6175375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33819" name="AutoShape 26"/>
          <p:cNvSpPr>
            <a:spLocks noChangeArrowheads="1"/>
          </p:cNvSpPr>
          <p:nvPr/>
        </p:nvSpPr>
        <p:spPr bwMode="auto">
          <a:xfrm>
            <a:off x="3889375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3820" name="Line 2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Line 2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2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3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Line 3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3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Line 3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3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33841" name="Line 38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Line 39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sp>
        <p:nvSpPr>
          <p:cNvPr id="33831" name="Line 41"/>
          <p:cNvSpPr>
            <a:spLocks noChangeShapeType="1"/>
          </p:cNvSpPr>
          <p:nvPr/>
        </p:nvSpPr>
        <p:spPr bwMode="auto">
          <a:xfrm>
            <a:off x="4699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AutoShape 52"/>
          <p:cNvSpPr>
            <a:spLocks noChangeArrowheads="1"/>
          </p:cNvSpPr>
          <p:nvPr/>
        </p:nvSpPr>
        <p:spPr bwMode="auto">
          <a:xfrm rot="2114003">
            <a:off x="5859463" y="4810125"/>
            <a:ext cx="1106487" cy="57150"/>
          </a:xfrm>
          <a:prstGeom prst="leftArrow">
            <a:avLst>
              <a:gd name="adj1" fmla="val 50000"/>
              <a:gd name="adj2" fmla="val 253666"/>
            </a:avLst>
          </a:prstGeom>
          <a:solidFill>
            <a:srgbClr val="660066"/>
          </a:solidFill>
          <a:ln w="571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0" y="0"/>
            <a:ext cx="914400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6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教父们考核正典的条件</a:t>
            </a:r>
            <a:endParaRPr lang="en-US" altLang="zh-CN" sz="60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“古，真，正”三字诀</a:t>
            </a:r>
            <a:endParaRPr lang="en-US" altLang="zh-CN" sz="3600" b="1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古：初期使徒教会所接受遵行的书信；</a:t>
            </a:r>
            <a:endParaRPr lang="en-US" altLang="zh-CN" sz="3600" b="1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在第一世纪公开传读过。</a:t>
            </a:r>
            <a:endParaRPr lang="en-US" altLang="zh-CN" sz="3600" b="1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真：确认为出自使徒手笔的书函。</a:t>
            </a:r>
            <a:endParaRPr lang="en-US" altLang="zh-CN" sz="3600" b="1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教父们认为这一点是最高的权威。</a:t>
            </a:r>
            <a:endParaRPr lang="en-US" altLang="zh-CN" sz="3600" b="1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正：教训，教义，思想，道德等是否正派，</a:t>
            </a:r>
            <a:endParaRPr lang="en-US" altLang="zh-CN" sz="3600" b="1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一致，符合作为信徒信仰生活的准则</a:t>
            </a:r>
            <a:endParaRPr lang="en-US" altLang="zh-CN" sz="3600" b="1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391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zh-CN" altLang="en-US" sz="4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为何教会需要一个封闭的正典</a:t>
            </a:r>
            <a:r>
              <a:rPr lang="zh-CN" alt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？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(Why did the church need a closed cannon?)</a:t>
            </a:r>
            <a:endParaRPr lang="en-US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40" name="Text Box 45"/>
          <p:cNvSpPr txBox="1">
            <a:spLocks noChangeArrowheads="1"/>
          </p:cNvSpPr>
          <p:nvPr/>
        </p:nvSpPr>
        <p:spPr bwMode="auto">
          <a:xfrm>
            <a:off x="76200" y="1447800"/>
            <a:ext cx="8229600" cy="5324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222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信徒在</a:t>
            </a:r>
            <a:r>
              <a:rPr lang="zh-CN" altLang="en-US" sz="4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基要教义</a:t>
            </a:r>
            <a:r>
              <a:rPr lang="zh-CN" altLang="en-US" sz="4000" b="1" dirty="0">
                <a:solidFill>
                  <a:srgbClr val="222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上不断争议</a:t>
            </a:r>
            <a:endParaRPr lang="en-US" altLang="zh-CN" sz="4000" b="1" dirty="0">
              <a:solidFill>
                <a:srgbClr val="222268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ea typeface="宋体" panose="02010600030101010101" pitchFamily="2" charset="-122"/>
              </a:rPr>
              <a:t>(Believers were arguing over basic doctrines)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222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很多异端邪说进入教会</a:t>
            </a:r>
            <a:endParaRPr lang="en-US" altLang="zh-CN" sz="4000" b="1" dirty="0">
              <a:solidFill>
                <a:srgbClr val="222268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ea typeface="宋体" panose="02010600030101010101" pitchFamily="2" charset="-122"/>
              </a:rPr>
              <a:t>(Many heresies came into the church)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222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很多假书信进入教会</a:t>
            </a:r>
            <a:endParaRPr lang="en-US" altLang="zh-CN" sz="4000" b="1" dirty="0">
              <a:solidFill>
                <a:srgbClr val="222268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ea typeface="宋体" panose="02010600030101010101" pitchFamily="2" charset="-122"/>
              </a:rPr>
              <a:t>(Many false letters came into the church)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222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人们需要知道该相信哪封书信</a:t>
            </a:r>
            <a:endParaRPr lang="en-US" altLang="zh-CN" sz="4000" b="1" dirty="0">
              <a:solidFill>
                <a:srgbClr val="222268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ea typeface="宋体" panose="02010600030101010101" pitchFamily="2" charset="-122"/>
              </a:rPr>
              <a:t>(People needed to know which letters to believe)</a:t>
            </a:r>
          </a:p>
        </p:txBody>
      </p:sp>
      <p:pic>
        <p:nvPicPr>
          <p:cNvPr id="25641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0"/>
            <a:ext cx="2208213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618" name="Text Box 52"/>
          <p:cNvSpPr txBox="1">
            <a:spLocks noChangeArrowheads="1"/>
          </p:cNvSpPr>
          <p:nvPr/>
        </p:nvSpPr>
        <p:spPr bwMode="auto">
          <a:xfrm>
            <a:off x="6629400" y="4572000"/>
            <a:ext cx="2514600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犹大福音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Gospel of Judas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3914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正典形成的本质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en-US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</a:rPr>
              <a:t>这些大会只是</a:t>
            </a:r>
            <a:r>
              <a:rPr lang="zh-CN" altLang="en-US" sz="3600" b="1" u="sng" dirty="0" smtClean="0">
                <a:solidFill>
                  <a:srgbClr val="002060"/>
                </a:solidFill>
              </a:rPr>
              <a:t>“确认”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 及</a:t>
            </a:r>
            <a:r>
              <a:rPr lang="zh-CN" altLang="en-US" sz="3600" b="1" u="sng" dirty="0" smtClean="0">
                <a:solidFill>
                  <a:srgbClr val="002060"/>
                </a:solidFill>
              </a:rPr>
              <a:t>“宣布”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了基督教群体对于新约正典的共识</a:t>
            </a:r>
            <a:r>
              <a:rPr lang="en-US" sz="3600" b="1" dirty="0" smtClean="0">
                <a:solidFill>
                  <a:srgbClr val="002060"/>
                </a:solidFill>
              </a:rPr>
              <a:t> (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在圣灵引导下产生的</a:t>
            </a:r>
            <a:r>
              <a:rPr lang="en-US" sz="3600" b="1" dirty="0" smtClean="0">
                <a:solidFill>
                  <a:srgbClr val="002060"/>
                </a:solidFill>
              </a:rPr>
              <a:t>)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，而并不是“决定”哪些书卷是新约正典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.</a:t>
            </a:r>
          </a:p>
          <a:p>
            <a:endParaRPr lang="en-US" altLang="zh-CN" sz="1200" b="1" dirty="0" smtClean="0">
              <a:solidFill>
                <a:srgbClr val="002060"/>
              </a:solidFill>
            </a:endParaRPr>
          </a:p>
          <a:p>
            <a:r>
              <a:rPr lang="zh-CN" altLang="en-US" sz="3600" b="1" dirty="0" smtClean="0">
                <a:solidFill>
                  <a:srgbClr val="002060"/>
                </a:solidFill>
              </a:rPr>
              <a:t>正典的形成，虽在形式上，是透过教会召开的大会所制定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;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然而从本质上来说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,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这个正典形成的过程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,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乃是圣灵透过对众教会的神圣引导而完成的过程，并不是某个“会议” 或“个人”所制定而成的事件。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915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4114800" y="0"/>
            <a:ext cx="8382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1226" y="533400"/>
            <a:ext cx="861774" cy="5943600"/>
          </a:xfrm>
          <a:prstGeom prst="rect">
            <a:avLst/>
          </a:prstGeom>
          <a:noFill/>
          <a:ln>
            <a:noFill/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400 </a:t>
            </a:r>
            <a:r>
              <a:rPr lang="zh-CN" alt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年沉默期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 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(400 Silent Years)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H="1">
            <a:off x="0" y="0"/>
            <a:ext cx="4419600" cy="2514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lvl="0" algn="ctr"/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旧约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648200" y="0"/>
            <a:ext cx="4495800" cy="2514600"/>
          </a:xfrm>
          <a:prstGeom prst="righ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algn="ctr"/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新约</a:t>
            </a:r>
            <a:endParaRPr lang="en-US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71600" y="152400"/>
            <a:ext cx="6324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Old Testament                       New Testament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 descr="2006_05_05_Wacom2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514600"/>
            <a:ext cx="1918010" cy="2438400"/>
          </a:xfrm>
          <a:prstGeom prst="ellipse">
            <a:avLst/>
          </a:prstGeom>
          <a:ln w="762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ight Arrow 15"/>
          <p:cNvSpPr/>
          <p:nvPr/>
        </p:nvSpPr>
        <p:spPr bwMode="auto">
          <a:xfrm>
            <a:off x="2743200" y="3048000"/>
            <a:ext cx="685800" cy="914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5791200" y="3048000"/>
            <a:ext cx="685800" cy="914400"/>
          </a:xfrm>
          <a:prstGeom prst="righ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 descr="Feather_writ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5334000"/>
            <a:ext cx="2819400" cy="1524000"/>
          </a:xfrm>
          <a:prstGeom prst="rect">
            <a:avLst/>
          </a:prstGeom>
        </p:spPr>
      </p:pic>
      <p:pic>
        <p:nvPicPr>
          <p:cNvPr id="13" name="Picture 12" descr="2008_11_14_Isaia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2895600"/>
            <a:ext cx="2514600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2008_11_14_Isaia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477000" y="2895600"/>
            <a:ext cx="2514600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62600" y="2895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a typeface="宋体" panose="02010600030101010101" pitchFamily="2" charset="-122"/>
            </a:endParaRPr>
          </a:p>
        </p:txBody>
      </p:sp>
      <p:sp>
        <p:nvSpPr>
          <p:cNvPr id="15390" name="Text Box 35"/>
          <p:cNvSpPr txBox="1">
            <a:spLocks noChangeArrowheads="1"/>
          </p:cNvSpPr>
          <p:nvPr/>
        </p:nvSpPr>
        <p:spPr bwMode="auto">
          <a:xfrm>
            <a:off x="762000" y="4572000"/>
            <a:ext cx="7924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3600" b="1">
              <a:ea typeface="宋体" panose="02010600030101010101" pitchFamily="2" charset="-122"/>
            </a:endParaRPr>
          </a:p>
        </p:txBody>
      </p:sp>
      <p:sp>
        <p:nvSpPr>
          <p:cNvPr id="8223" name="Text Box 36"/>
          <p:cNvSpPr txBox="1">
            <a:spLocks noChangeArrowheads="1"/>
          </p:cNvSpPr>
          <p:nvPr/>
        </p:nvSpPr>
        <p:spPr bwMode="auto">
          <a:xfrm>
            <a:off x="152400" y="145292"/>
            <a:ext cx="8991600" cy="64079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65455" indent="-465455">
              <a:buSzPct val="40000"/>
              <a:buFont typeface="Monotype Sorts" pitchFamily="2" charset="2"/>
              <a:buNone/>
            </a:pP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有</a:t>
            </a: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66</a:t>
            </a:r>
            <a:r>
              <a:rPr lang="zh-CN" alt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卷书组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成</a:t>
            </a:r>
            <a:endParaRPr lang="en-US" altLang="zh-CN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465455" indent="-465455">
              <a:buSzPct val="40000"/>
              <a:buFont typeface="Monotype Sorts" pitchFamily="2" charset="2"/>
              <a:buNone/>
            </a:pPr>
            <a:r>
              <a:rPr lang="en-US" altLang="zh-CN" sz="2000" b="1" dirty="0">
                <a:ea typeface="宋体" panose="02010600030101010101" pitchFamily="2" charset="-122"/>
              </a:rPr>
              <a:t>Made up of 66 different books</a:t>
            </a:r>
            <a:r>
              <a:rPr lang="en-US" altLang="zh-CN" sz="2000" b="1" dirty="0" smtClean="0">
                <a:ea typeface="宋体" panose="02010600030101010101" pitchFamily="2" charset="-122"/>
              </a:rPr>
              <a:t>.</a:t>
            </a:r>
          </a:p>
          <a:p>
            <a:pPr marL="465455" indent="-465455">
              <a:buSzPct val="40000"/>
              <a:buFont typeface="Monotype Sorts" pitchFamily="2" charset="2"/>
              <a:buNone/>
            </a:pPr>
            <a:endParaRPr lang="en-US" altLang="zh-CN" sz="800" dirty="0"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写作跨度一千五百年</a:t>
            </a:r>
            <a:endParaRPr lang="en-US" altLang="zh-CN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2000" b="1" dirty="0">
                <a:ea typeface="宋体" panose="02010600030101010101" pitchFamily="2" charset="-122"/>
              </a:rPr>
              <a:t>Written over a span of 1,500 </a:t>
            </a:r>
            <a:r>
              <a:rPr lang="en-US" altLang="zh-CN" sz="2000" b="1" dirty="0" smtClean="0">
                <a:ea typeface="宋体" panose="02010600030101010101" pitchFamily="2" charset="-122"/>
              </a:rPr>
              <a:t>years</a:t>
            </a:r>
          </a:p>
          <a:p>
            <a:pPr marL="465455" indent="-465455">
              <a:lnSpc>
                <a:spcPct val="90000"/>
              </a:lnSpc>
            </a:pPr>
            <a:endParaRPr lang="en-US" altLang="zh-CN" sz="800" dirty="0"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超过四十位作者</a:t>
            </a:r>
            <a:endParaRPr lang="en-US" altLang="zh-CN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2000" b="1" dirty="0">
                <a:latin typeface="Times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ea typeface="宋体" panose="02010600030101010101" pitchFamily="2" charset="-122"/>
              </a:rPr>
              <a:t>Written by more than 40 </a:t>
            </a:r>
            <a:r>
              <a:rPr lang="en-US" altLang="zh-CN" sz="2000" b="1" dirty="0" smtClean="0">
                <a:ea typeface="宋体" panose="02010600030101010101" pitchFamily="2" charset="-122"/>
              </a:rPr>
              <a:t>men</a:t>
            </a:r>
          </a:p>
          <a:p>
            <a:pPr marL="465455" indent="-465455">
              <a:lnSpc>
                <a:spcPct val="90000"/>
              </a:lnSpc>
            </a:pPr>
            <a:endParaRPr lang="en-US" altLang="zh-CN" sz="800" dirty="0"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作者身份行业众多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君王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乡民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哲学家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渔夫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诗人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学者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农夫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).</a:t>
            </a:r>
            <a:endParaRPr lang="en-US" altLang="zh-CN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sz="2000" b="1" dirty="0" smtClean="0"/>
              <a:t>From many walks of life (kings, peasants, philosophers, fishermen, poets, scholars, farmers)</a:t>
            </a:r>
          </a:p>
          <a:p>
            <a:pPr marL="465455" indent="-465455">
              <a:lnSpc>
                <a:spcPct val="90000"/>
              </a:lnSpc>
            </a:pPr>
            <a:endParaRPr lang="en-US" sz="800" b="1" dirty="0" smtClean="0"/>
          </a:p>
          <a:p>
            <a:pPr marL="465455" indent="-465455">
              <a:buSzPct val="40000"/>
              <a:buFont typeface="Monotype Sorts" pitchFamily="2" charset="2"/>
              <a:buNone/>
            </a:pP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写于不同地方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旷野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地窖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皇宫</a:t>
            </a: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).</a:t>
            </a:r>
          </a:p>
          <a:p>
            <a:r>
              <a:rPr lang="en-US" sz="2000" b="1" dirty="0" smtClean="0"/>
              <a:t>• in different places (wilderness, dungeon, palaces)</a:t>
            </a:r>
            <a:endParaRPr lang="en-US" altLang="zh-CN" sz="2000" b="1" dirty="0" smtClean="0">
              <a:ea typeface="宋体" panose="02010600030101010101" pitchFamily="2" charset="-122"/>
            </a:endParaRPr>
          </a:p>
        </p:txBody>
      </p:sp>
      <p:pic>
        <p:nvPicPr>
          <p:cNvPr id="6" name="Picture 5" descr="bib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066800"/>
            <a:ext cx="1992086" cy="12676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62600" y="2895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a typeface="宋体" panose="02010600030101010101" pitchFamily="2" charset="-122"/>
            </a:endParaRPr>
          </a:p>
        </p:txBody>
      </p:sp>
      <p:sp>
        <p:nvSpPr>
          <p:cNvPr id="15390" name="Text Box 35"/>
          <p:cNvSpPr txBox="1">
            <a:spLocks noChangeArrowheads="1"/>
          </p:cNvSpPr>
          <p:nvPr/>
        </p:nvSpPr>
        <p:spPr bwMode="auto">
          <a:xfrm>
            <a:off x="762000" y="4572000"/>
            <a:ext cx="7924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3600" b="1">
              <a:ea typeface="宋体" panose="02010600030101010101" pitchFamily="2" charset="-122"/>
            </a:endParaRPr>
          </a:p>
        </p:txBody>
      </p:sp>
      <p:sp>
        <p:nvSpPr>
          <p:cNvPr id="8223" name="Text Box 36"/>
          <p:cNvSpPr txBox="1">
            <a:spLocks noChangeArrowheads="1"/>
          </p:cNvSpPr>
          <p:nvPr/>
        </p:nvSpPr>
        <p:spPr bwMode="auto">
          <a:xfrm>
            <a:off x="76200" y="158448"/>
            <a:ext cx="8991600" cy="6623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65455" indent="-465455">
              <a:lnSpc>
                <a:spcPct val="90000"/>
              </a:lnSpc>
            </a:pP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写于不同的时期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战争时期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和平时期，奴隶时期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等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).</a:t>
            </a:r>
            <a:endParaRPr lang="en-US" altLang="zh-CN" sz="4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r>
              <a:rPr lang="en-US" sz="2000" b="1" dirty="0" smtClean="0"/>
              <a:t>• At different times and moods (times of war, peace, slavery, etc)</a:t>
            </a:r>
          </a:p>
          <a:p>
            <a:endParaRPr lang="en-US" altLang="zh-CN" sz="2000" b="1" dirty="0"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不同的心情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极大的喜乐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绝望等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.)</a:t>
            </a:r>
            <a:endParaRPr lang="en-US" altLang="zh-CN" sz="4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174625" indent="-1746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In different moods (tremendous joy, despair, etc)</a:t>
            </a:r>
          </a:p>
          <a:p>
            <a:pPr marL="174625" indent="-17462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跨越三大洲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亚洲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非洲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欧洲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)</a:t>
            </a:r>
            <a:endParaRPr lang="en-US" altLang="zh-CN" sz="4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r>
              <a:rPr lang="en-US" sz="2000" b="1" dirty="0" smtClean="0"/>
              <a:t>• On three continents (Asia, Africa, and Europe)</a:t>
            </a:r>
          </a:p>
          <a:p>
            <a:endParaRPr lang="en-US" altLang="zh-CN" sz="2000" b="1" dirty="0">
              <a:ea typeface="宋体" panose="02010600030101010101" pitchFamily="2" charset="-122"/>
            </a:endParaRPr>
          </a:p>
          <a:p>
            <a:pPr marL="465455" indent="-465455">
              <a:lnSpc>
                <a:spcPct val="90000"/>
              </a:lnSpc>
            </a:pPr>
            <a:r>
              <a:rPr lang="en-US" altLang="zh-C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三种语言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(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希伯来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亚兰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希腊语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).</a:t>
            </a:r>
            <a:endParaRPr lang="en-US" altLang="zh-CN" sz="4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a typeface="宋体" panose="02010600030101010101" pitchFamily="2" charset="-122"/>
            </a:endParaRPr>
          </a:p>
          <a:p>
            <a:r>
              <a:rPr lang="en-US" sz="2000" b="1" dirty="0" smtClean="0"/>
              <a:t>• In three languages (Hebrew, Aramaic, and Greek)</a:t>
            </a:r>
          </a:p>
          <a:p>
            <a:endParaRPr lang="en-US" sz="2000" b="1" dirty="0" smtClean="0"/>
          </a:p>
          <a:p>
            <a:pPr marL="465455" indent="-465455">
              <a:lnSpc>
                <a:spcPct val="90000"/>
              </a:lnSpc>
            </a:pP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* </a:t>
            </a:r>
            <a:r>
              <a:rPr lang="zh-CN" altLang="en-US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然而却是完美统一毫无矛盾错误</a:t>
            </a:r>
            <a:r>
              <a:rPr lang="en-US" altLang="zh-CN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a typeface="宋体" panose="02010600030101010101" pitchFamily="2" charset="-122"/>
              </a:rPr>
              <a:t>.</a:t>
            </a:r>
          </a:p>
          <a:p>
            <a:r>
              <a:rPr lang="en-US" sz="2000" b="1" dirty="0" smtClean="0"/>
              <a:t>• YET IN PERFECT UNITY WITHOUT CONTRADICTION OR ERROR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62600" y="2895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a typeface="宋体" panose="02010600030101010101" pitchFamily="2" charset="-122"/>
            </a:endParaRPr>
          </a:p>
        </p:txBody>
      </p:sp>
      <p:sp>
        <p:nvSpPr>
          <p:cNvPr id="15390" name="Text Box 35"/>
          <p:cNvSpPr txBox="1">
            <a:spLocks noChangeArrowheads="1"/>
          </p:cNvSpPr>
          <p:nvPr/>
        </p:nvSpPr>
        <p:spPr bwMode="auto">
          <a:xfrm>
            <a:off x="762000" y="4572000"/>
            <a:ext cx="7924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3600" b="1">
              <a:ea typeface="宋体" panose="02010600030101010101" pitchFamily="2" charset="-122"/>
            </a:endParaRPr>
          </a:p>
        </p:txBody>
      </p:sp>
      <p:sp>
        <p:nvSpPr>
          <p:cNvPr id="8223" name="Text Box 36"/>
          <p:cNvSpPr txBox="1">
            <a:spLocks noChangeArrowheads="1"/>
          </p:cNvSpPr>
          <p:nvPr/>
        </p:nvSpPr>
        <p:spPr bwMode="auto">
          <a:xfrm>
            <a:off x="0" y="0"/>
            <a:ext cx="3962400" cy="66849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神是                 </a:t>
            </a:r>
            <a:r>
              <a:rPr lang="en-US" altLang="zh-CN" sz="72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7200" b="1" dirty="0">
                <a:solidFill>
                  <a:srgbClr val="C00000"/>
                </a:solidFill>
                <a:ea typeface="宋体" panose="02010600030101010101" pitchFamily="2" charset="-122"/>
              </a:rPr>
              <a:t>圣经</a:t>
            </a:r>
            <a:r>
              <a:rPr lang="en-US" altLang="zh-CN" sz="72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》                       </a:t>
            </a:r>
            <a:r>
              <a:rPr lang="zh-CN" altLang="en-US" sz="72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的</a:t>
            </a:r>
            <a:r>
              <a:rPr lang="zh-CN" altLang="en-US" sz="7200" b="1" dirty="0">
                <a:solidFill>
                  <a:srgbClr val="C00000"/>
                </a:solidFill>
                <a:ea typeface="宋体" panose="02010600030101010101" pitchFamily="2" charset="-122"/>
              </a:rPr>
              <a:t>作者</a:t>
            </a:r>
            <a:endParaRPr lang="en-US" altLang="zh-CN" sz="72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God is the Author of the </a:t>
            </a:r>
            <a:r>
              <a:rPr lang="en-US" altLang="zh-CN" sz="2000" dirty="0" smtClean="0">
                <a:ea typeface="宋体" panose="02010600030101010101" pitchFamily="2" charset="-122"/>
              </a:rPr>
              <a:t>Bible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marL="59055" indent="-59055"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一</a:t>
            </a:r>
            <a:r>
              <a:rPr lang="zh-CN" altLang="en-US" sz="6000" b="1" dirty="0">
                <a:solidFill>
                  <a:srgbClr val="C00000"/>
                </a:solidFill>
                <a:ea typeface="宋体" panose="02010600030101010101" pitchFamily="2" charset="-122"/>
              </a:rPr>
              <a:t>位作</a:t>
            </a:r>
            <a:r>
              <a:rPr lang="zh-CN" altLang="en-US" sz="60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者</a:t>
            </a:r>
            <a:r>
              <a:rPr lang="en-US" altLang="zh-CN" sz="60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, </a:t>
            </a:r>
            <a:r>
              <a:rPr lang="zh-CN" altLang="en-US" sz="60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多位</a:t>
            </a:r>
            <a:endParaRPr lang="en-US" altLang="zh-CN" sz="6000" b="1" dirty="0" smtClean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marL="59055" indent="-59055"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抄录员</a:t>
            </a:r>
            <a:endParaRPr lang="en-US" altLang="zh-CN" sz="60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One Author, Many Scribes!</a:t>
            </a:r>
          </a:p>
        </p:txBody>
      </p:sp>
      <p:pic>
        <p:nvPicPr>
          <p:cNvPr id="6" name="Picture 5" descr="AP. Pa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2192" y="0"/>
            <a:ext cx="532180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n Arrow 34"/>
          <p:cNvSpPr/>
          <p:nvPr/>
        </p:nvSpPr>
        <p:spPr bwMode="auto">
          <a:xfrm>
            <a:off x="7924800" y="4343400"/>
            <a:ext cx="685800" cy="1752600"/>
          </a:xfrm>
          <a:prstGeom prst="downArrow">
            <a:avLst/>
          </a:prstGeom>
          <a:solidFill>
            <a:srgbClr val="0099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6477000" y="3200400"/>
            <a:ext cx="685800" cy="2895600"/>
          </a:xfrm>
          <a:prstGeom prst="down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3886200" y="4191000"/>
            <a:ext cx="685800" cy="1828800"/>
          </a:xfrm>
          <a:prstGeom prst="downArrow">
            <a:avLst/>
          </a:prstGeom>
          <a:solidFill>
            <a:srgbClr val="FF006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143000" y="3505200"/>
            <a:ext cx="685800" cy="2514600"/>
          </a:xfrm>
          <a:prstGeom prst="downArrow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8" name="Line 3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 cap="rnd" cmpd="dbl">
            <a:solidFill>
              <a:srgbClr val="660104"/>
            </a:solidFill>
            <a:prstDash val="sysDot"/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Text Box 4"/>
          <p:cNvSpPr txBox="1">
            <a:spLocks noChangeArrowheads="1"/>
          </p:cNvSpPr>
          <p:nvPr/>
        </p:nvSpPr>
        <p:spPr bwMode="auto">
          <a:xfrm>
            <a:off x="5562600" y="2895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ea typeface="宋体" panose="02010600030101010101" pitchFamily="2" charset="-122"/>
            </a:endParaRPr>
          </a:p>
        </p:txBody>
      </p:sp>
      <p:sp>
        <p:nvSpPr>
          <p:cNvPr id="16400" name="Text Box 6"/>
          <p:cNvSpPr txBox="1">
            <a:spLocks noChangeArrowheads="1"/>
          </p:cNvSpPr>
          <p:nvPr/>
        </p:nvSpPr>
        <p:spPr bwMode="auto">
          <a:xfrm>
            <a:off x="-76200" y="6597650"/>
            <a:ext cx="91852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 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500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BC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1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500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1000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1500   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 1900       </a:t>
            </a:r>
            <a:r>
              <a:rPr lang="en-US" altLang="zh-CN" sz="1400">
                <a:solidFill>
                  <a:srgbClr val="FFE2CC"/>
                </a:solidFill>
                <a:ea typeface="宋体" panose="02010600030101010101" pitchFamily="2" charset="-122"/>
              </a:rPr>
              <a:t>AD </a:t>
            </a:r>
            <a:r>
              <a:rPr lang="en-US" altLang="zh-CN" sz="1600">
                <a:solidFill>
                  <a:srgbClr val="FFE2CC"/>
                </a:solidFill>
                <a:ea typeface="宋体" panose="02010600030101010101" pitchFamily="2" charset="-122"/>
              </a:rPr>
              <a:t>2000</a:t>
            </a:r>
            <a:endParaRPr lang="en-US" altLang="zh-CN" sz="17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6401" name="Line 7"/>
          <p:cNvSpPr>
            <a:spLocks noChangeShapeType="1"/>
          </p:cNvSpPr>
          <p:nvPr/>
        </p:nvSpPr>
        <p:spPr bwMode="auto">
          <a:xfrm>
            <a:off x="384175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8"/>
          <p:cNvSpPr>
            <a:spLocks noChangeShapeType="1"/>
          </p:cNvSpPr>
          <p:nvPr/>
        </p:nvSpPr>
        <p:spPr bwMode="auto">
          <a:xfrm>
            <a:off x="2746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9"/>
          <p:cNvSpPr>
            <a:spLocks noChangeShapeType="1"/>
          </p:cNvSpPr>
          <p:nvPr/>
        </p:nvSpPr>
        <p:spPr bwMode="auto">
          <a:xfrm>
            <a:off x="1527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10"/>
          <p:cNvSpPr>
            <a:spLocks noChangeShapeType="1"/>
          </p:cNvSpPr>
          <p:nvPr/>
        </p:nvSpPr>
        <p:spPr bwMode="auto">
          <a:xfrm>
            <a:off x="6175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11"/>
          <p:cNvSpPr>
            <a:spLocks noChangeShapeType="1"/>
          </p:cNvSpPr>
          <p:nvPr/>
        </p:nvSpPr>
        <p:spPr bwMode="auto">
          <a:xfrm>
            <a:off x="49561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12"/>
          <p:cNvSpPr>
            <a:spLocks noChangeShapeType="1"/>
          </p:cNvSpPr>
          <p:nvPr/>
        </p:nvSpPr>
        <p:spPr bwMode="auto">
          <a:xfrm>
            <a:off x="38893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13"/>
          <p:cNvSpPr>
            <a:spLocks noChangeShapeType="1"/>
          </p:cNvSpPr>
          <p:nvPr/>
        </p:nvSpPr>
        <p:spPr bwMode="auto">
          <a:xfrm>
            <a:off x="7546975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Line 14"/>
          <p:cNvSpPr>
            <a:spLocks noChangeShapeType="1"/>
          </p:cNvSpPr>
          <p:nvPr/>
        </p:nvSpPr>
        <p:spPr bwMode="auto">
          <a:xfrm>
            <a:off x="8766175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15"/>
          <p:cNvSpPr>
            <a:spLocks noChangeShapeType="1"/>
          </p:cNvSpPr>
          <p:nvPr/>
        </p:nvSpPr>
        <p:spPr bwMode="auto">
          <a:xfrm>
            <a:off x="460375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AutoShape 16"/>
          <p:cNvSpPr>
            <a:spLocks noChangeArrowheads="1"/>
          </p:cNvSpPr>
          <p:nvPr/>
        </p:nvSpPr>
        <p:spPr bwMode="auto">
          <a:xfrm>
            <a:off x="7467600" y="6038850"/>
            <a:ext cx="1676400" cy="838200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16411" name="AutoShape 17"/>
          <p:cNvSpPr>
            <a:spLocks noChangeArrowheads="1"/>
          </p:cNvSpPr>
          <p:nvPr/>
        </p:nvSpPr>
        <p:spPr bwMode="auto">
          <a:xfrm>
            <a:off x="2895600" y="6038850"/>
            <a:ext cx="990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6412" name="AutoShape 18"/>
          <p:cNvSpPr>
            <a:spLocks noChangeArrowheads="1"/>
          </p:cNvSpPr>
          <p:nvPr/>
        </p:nvSpPr>
        <p:spPr bwMode="auto">
          <a:xfrm>
            <a:off x="0" y="6038850"/>
            <a:ext cx="2895600" cy="838200"/>
          </a:xfrm>
          <a:prstGeom prst="parallelogram">
            <a:avLst>
              <a:gd name="adj" fmla="val 0"/>
            </a:avLst>
          </a:prstGeom>
          <a:solidFill>
            <a:srgbClr val="66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6413" name="AutoShape 19"/>
          <p:cNvSpPr>
            <a:spLocks noChangeArrowheads="1"/>
          </p:cNvSpPr>
          <p:nvPr/>
        </p:nvSpPr>
        <p:spPr bwMode="auto">
          <a:xfrm>
            <a:off x="6172200" y="6038850"/>
            <a:ext cx="1371600" cy="838200"/>
          </a:xfrm>
          <a:prstGeom prst="parallelogram">
            <a:avLst>
              <a:gd name="adj" fmla="val 0"/>
            </a:avLst>
          </a:prstGeom>
          <a:solidFill>
            <a:srgbClr val="008C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latin typeface="Times" charset="0"/>
              <a:ea typeface="宋体" panose="02010600030101010101" pitchFamily="2" charset="-122"/>
            </a:endParaRPr>
          </a:p>
        </p:txBody>
      </p:sp>
      <p:sp>
        <p:nvSpPr>
          <p:cNvPr id="16414" name="AutoShape 20"/>
          <p:cNvSpPr>
            <a:spLocks noChangeArrowheads="1"/>
          </p:cNvSpPr>
          <p:nvPr/>
        </p:nvSpPr>
        <p:spPr bwMode="auto">
          <a:xfrm>
            <a:off x="3886200" y="6038850"/>
            <a:ext cx="2286000" cy="838200"/>
          </a:xfrm>
          <a:prstGeom prst="parallelogram">
            <a:avLst>
              <a:gd name="adj" fmla="val 0"/>
            </a:avLst>
          </a:prstGeom>
          <a:solidFill>
            <a:srgbClr val="FF0066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6415" name="Line 21"/>
          <p:cNvSpPr>
            <a:spLocks noChangeShapeType="1"/>
          </p:cNvSpPr>
          <p:nvPr/>
        </p:nvSpPr>
        <p:spPr bwMode="auto">
          <a:xfrm>
            <a:off x="381000" y="6496050"/>
            <a:ext cx="8458200" cy="0"/>
          </a:xfrm>
          <a:prstGeom prst="line">
            <a:avLst/>
          </a:prstGeom>
          <a:noFill/>
          <a:ln w="762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Line 22"/>
          <p:cNvSpPr>
            <a:spLocks noChangeShapeType="1"/>
          </p:cNvSpPr>
          <p:nvPr/>
        </p:nvSpPr>
        <p:spPr bwMode="auto">
          <a:xfrm>
            <a:off x="27432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Line 23"/>
          <p:cNvSpPr>
            <a:spLocks noChangeShapeType="1"/>
          </p:cNvSpPr>
          <p:nvPr/>
        </p:nvSpPr>
        <p:spPr bwMode="auto">
          <a:xfrm>
            <a:off x="15240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Line 24"/>
          <p:cNvSpPr>
            <a:spLocks noChangeShapeType="1"/>
          </p:cNvSpPr>
          <p:nvPr/>
        </p:nvSpPr>
        <p:spPr bwMode="auto">
          <a:xfrm>
            <a:off x="61722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Line 25"/>
          <p:cNvSpPr>
            <a:spLocks noChangeShapeType="1"/>
          </p:cNvSpPr>
          <p:nvPr/>
        </p:nvSpPr>
        <p:spPr bwMode="auto">
          <a:xfrm>
            <a:off x="49530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26"/>
          <p:cNvSpPr>
            <a:spLocks noChangeShapeType="1"/>
          </p:cNvSpPr>
          <p:nvPr/>
        </p:nvSpPr>
        <p:spPr bwMode="auto">
          <a:xfrm>
            <a:off x="38862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Line 27"/>
          <p:cNvSpPr>
            <a:spLocks noChangeShapeType="1"/>
          </p:cNvSpPr>
          <p:nvPr/>
        </p:nvSpPr>
        <p:spPr bwMode="auto">
          <a:xfrm>
            <a:off x="7543800" y="6038850"/>
            <a:ext cx="0" cy="457200"/>
          </a:xfrm>
          <a:prstGeom prst="line">
            <a:avLst/>
          </a:prstGeom>
          <a:noFill/>
          <a:ln w="5715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Line 28"/>
          <p:cNvSpPr>
            <a:spLocks noChangeShapeType="1"/>
          </p:cNvSpPr>
          <p:nvPr/>
        </p:nvSpPr>
        <p:spPr bwMode="auto">
          <a:xfrm>
            <a:off x="8763000" y="6038850"/>
            <a:ext cx="0" cy="457200"/>
          </a:xfrm>
          <a:prstGeom prst="line">
            <a:avLst/>
          </a:prstGeom>
          <a:noFill/>
          <a:ln w="1397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Line 29"/>
          <p:cNvSpPr>
            <a:spLocks noChangeShapeType="1"/>
          </p:cNvSpPr>
          <p:nvPr/>
        </p:nvSpPr>
        <p:spPr bwMode="auto">
          <a:xfrm>
            <a:off x="457200" y="6038850"/>
            <a:ext cx="0" cy="457200"/>
          </a:xfrm>
          <a:prstGeom prst="line">
            <a:avLst/>
          </a:prstGeom>
          <a:noFill/>
          <a:ln w="165100">
            <a:solidFill>
              <a:srgbClr val="FFE2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24" name="Group 30"/>
          <p:cNvGrpSpPr/>
          <p:nvPr/>
        </p:nvGrpSpPr>
        <p:grpSpPr bwMode="auto">
          <a:xfrm>
            <a:off x="2552700" y="5486400"/>
            <a:ext cx="381000" cy="609600"/>
            <a:chOff x="1608" y="3408"/>
            <a:chExt cx="240" cy="384"/>
          </a:xfrm>
        </p:grpSpPr>
        <p:sp>
          <p:nvSpPr>
            <p:cNvPr id="16428" name="Line 31"/>
            <p:cNvSpPr>
              <a:spLocks noChangeShapeType="1"/>
            </p:cNvSpPr>
            <p:nvPr/>
          </p:nvSpPr>
          <p:spPr bwMode="auto">
            <a:xfrm flipV="1">
              <a:off x="1728" y="3408"/>
              <a:ext cx="0" cy="384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Line 32"/>
            <p:cNvSpPr>
              <a:spLocks noChangeShapeType="1"/>
            </p:cNvSpPr>
            <p:nvPr/>
          </p:nvSpPr>
          <p:spPr bwMode="auto">
            <a:xfrm flipH="1" flipV="1">
              <a:off x="1608" y="3504"/>
              <a:ext cx="240" cy="0"/>
            </a:xfrm>
            <a:prstGeom prst="line">
              <a:avLst/>
            </a:prstGeom>
            <a:noFill/>
            <a:ln w="41275">
              <a:solidFill>
                <a:srgbClr val="FFDE02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4625" name="Text Box 33"/>
          <p:cNvSpPr txBox="1">
            <a:spLocks noChangeArrowheads="1"/>
          </p:cNvSpPr>
          <p:nvPr/>
        </p:nvSpPr>
        <p:spPr bwMode="auto">
          <a:xfrm>
            <a:off x="-76200" y="6507163"/>
            <a:ext cx="9280525" cy="350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>
                <a:solidFill>
                  <a:srgbClr val="FFF7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BC       500 BC       AD 1      AD 500      AD 1000       AD 1500        AD 1900        AD 2000</a:t>
            </a:r>
          </a:p>
        </p:txBody>
      </p:sp>
      <p:graphicFrame>
        <p:nvGraphicFramePr>
          <p:cNvPr id="32" name="Diagram 31"/>
          <p:cNvGraphicFramePr/>
          <p:nvPr/>
        </p:nvGraphicFramePr>
        <p:xfrm>
          <a:off x="152400" y="127000"/>
          <a:ext cx="44196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Diagram 32"/>
          <p:cNvGraphicFramePr/>
          <p:nvPr/>
        </p:nvGraphicFramePr>
        <p:xfrm>
          <a:off x="4800600" y="152400"/>
          <a:ext cx="41910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DF96D2B4-86FF-46E5-BBF8-51C89A4F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graphicEl>
                                              <a:dgm id="{DF96D2B4-86FF-46E5-BBF8-51C89A4F0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6924C885-8B98-4B4B-A6B0-6DA7569E6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graphicEl>
                                              <a:dgm id="{6924C885-8B98-4B4B-A6B0-6DA7569E6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D8BC7219-B605-4CDF-8A48-82DE6937C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graphicEl>
                                              <a:dgm id="{D8BC7219-B605-4CDF-8A48-82DE6937C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D2EE1939-5368-4202-B9F0-BAF6CA33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graphicEl>
                                              <a:dgm id="{D2EE1939-5368-4202-B9F0-BAF6CA33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F1DB7E97-C5A5-4394-AE76-DF9A3A798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graphicEl>
                                              <a:dgm id="{F1DB7E97-C5A5-4394-AE76-DF9A3A798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64518932-AD89-411A-A9C0-62765043F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graphicEl>
                                              <a:dgm id="{64518932-AD89-411A-A9C0-62765043F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DF96D2B4-86FF-46E5-BBF8-51C89A4F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graphicEl>
                                              <a:dgm id="{DF96D2B4-86FF-46E5-BBF8-51C89A4F0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6924C885-8B98-4B4B-A6B0-6DA7569E6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>
                                            <p:graphicEl>
                                              <a:dgm id="{6924C885-8B98-4B4B-A6B0-6DA7569E6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D8BC7219-B605-4CDF-8A48-82DE6937C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graphicEl>
                                              <a:dgm id="{D8BC7219-B605-4CDF-8A48-82DE6937C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D2EE1939-5368-4202-B9F0-BAF6CA33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graphicEl>
                                              <a:dgm id="{D2EE1939-5368-4202-B9F0-BAF6CA33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F1DB7E97-C5A5-4394-AE76-DF9A3A798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>
                                            <p:graphicEl>
                                              <a:dgm id="{F1DB7E97-C5A5-4394-AE76-DF9A3A798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64518932-AD89-411A-A9C0-62765043F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graphicEl>
                                              <a:dgm id="{64518932-AD89-411A-A9C0-62765043F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4" grpId="0" uiExpand="1" animBg="1"/>
      <p:bldGraphic spid="32" grpId="0" uiExpand="1">
        <p:bldSub>
          <a:bldDgm bld="one"/>
        </p:bldSub>
      </p:bldGraphic>
      <p:bldGraphic spid="33" grpId="1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Blank">
  <a:themeElements>
    <a:clrScheme name="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33"/>
      </a:hlink>
      <a:folHlink>
        <a:srgbClr val="FFFFCC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2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2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6633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3643</Words>
  <Application>Microsoft Office PowerPoint</Application>
  <PresentationFormat>On-screen Show (4:3)</PresentationFormat>
  <Paragraphs>497</Paragraphs>
  <Slides>38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Blank</vt:lpstr>
      <vt:lpstr>Slide 1</vt:lpstr>
      <vt:lpstr>Slide 2</vt:lpstr>
      <vt:lpstr>圣经 The Bible</vt:lpstr>
      <vt:lpstr>Slide 4</vt:lpstr>
      <vt:lpstr>Slide 5</vt:lpstr>
      <vt:lpstr>Slide 6</vt:lpstr>
      <vt:lpstr>Slide 7</vt:lpstr>
      <vt:lpstr>Slide 8</vt:lpstr>
      <vt:lpstr>Slide 9</vt:lpstr>
      <vt:lpstr>Slide 10</vt:lpstr>
      <vt:lpstr>旧约正典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新约正典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Rose Publishing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Goldsmith</dc:creator>
  <cp:lastModifiedBy>Shulan</cp:lastModifiedBy>
  <cp:revision>1061</cp:revision>
  <cp:lastPrinted>2003-09-04T18:36:00Z</cp:lastPrinted>
  <dcterms:created xsi:type="dcterms:W3CDTF">2003-07-08T16:23:00Z</dcterms:created>
  <dcterms:modified xsi:type="dcterms:W3CDTF">2019-04-06T12:01:27Z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2052-11.1.0.8205</vt:lpwstr>
  </property>
</Properties>
</file>