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8" r:id="rId2"/>
    <p:sldId id="766" r:id="rId3"/>
    <p:sldId id="747" r:id="rId4"/>
    <p:sldId id="749" r:id="rId5"/>
    <p:sldId id="751" r:id="rId6"/>
    <p:sldId id="634" r:id="rId7"/>
    <p:sldId id="754" r:id="rId8"/>
    <p:sldId id="752" r:id="rId9"/>
    <p:sldId id="691" r:id="rId10"/>
    <p:sldId id="643" r:id="rId11"/>
    <p:sldId id="714" r:id="rId12"/>
    <p:sldId id="698" r:id="rId13"/>
    <p:sldId id="699" r:id="rId14"/>
    <p:sldId id="713" r:id="rId15"/>
    <p:sldId id="771" r:id="rId16"/>
    <p:sldId id="700" r:id="rId17"/>
    <p:sldId id="712" r:id="rId18"/>
    <p:sldId id="709" r:id="rId19"/>
    <p:sldId id="701" r:id="rId20"/>
    <p:sldId id="702" r:id="rId21"/>
    <p:sldId id="703" r:id="rId22"/>
    <p:sldId id="704" r:id="rId23"/>
    <p:sldId id="705" r:id="rId24"/>
    <p:sldId id="707" r:id="rId25"/>
    <p:sldId id="768" r:id="rId26"/>
    <p:sldId id="767" r:id="rId27"/>
    <p:sldId id="769" r:id="rId28"/>
    <p:sldId id="706" r:id="rId29"/>
    <p:sldId id="708" r:id="rId30"/>
    <p:sldId id="770" r:id="rId31"/>
    <p:sldId id="772" r:id="rId32"/>
    <p:sldId id="710" r:id="rId33"/>
    <p:sldId id="721" r:id="rId34"/>
    <p:sldId id="724" r:id="rId35"/>
    <p:sldId id="725" r:id="rId36"/>
    <p:sldId id="693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990000"/>
    <a:srgbClr val="0000FF"/>
    <a:srgbClr val="00FF00"/>
    <a:srgbClr val="FFE7A3"/>
    <a:srgbClr val="FFFF66"/>
    <a:srgbClr val="FFFF00"/>
    <a:srgbClr val="003300"/>
    <a:srgbClr val="800000"/>
    <a:srgbClr val="DA15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81" autoAdjust="0"/>
    <p:restoredTop sz="94581" autoAdjust="0"/>
  </p:normalViewPr>
  <p:slideViewPr>
    <p:cSldViewPr>
      <p:cViewPr varScale="1">
        <p:scale>
          <a:sx n="65" d="100"/>
          <a:sy n="65" d="100"/>
        </p:scale>
        <p:origin x="-1284" y="-10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200" y="-11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gif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9FF760-191E-4545-99CE-2CF6E115C38C}" type="doc">
      <dgm:prSet loTypeId="urn:microsoft.com/office/officeart/2005/8/layout/arrow1" loCatId="relationship" qsTypeId="urn:microsoft.com/office/officeart/2005/8/quickstyle/simple5#1" qsCatId="simple" csTypeId="urn:microsoft.com/office/officeart/2005/8/colors/colorful5#1" csCatId="colorful" phldr="1"/>
      <dgm:spPr/>
      <dgm:t>
        <a:bodyPr/>
        <a:lstStyle/>
        <a:p>
          <a:endParaRPr lang="en-US"/>
        </a:p>
      </dgm:t>
    </dgm:pt>
    <dgm:pt modelId="{A963AE49-5E2B-4843-9614-8ABE7A7795CA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sz="8800" b="1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旧约</a:t>
          </a:r>
          <a:endParaRPr lang="en-US" sz="8800" b="1" dirty="0" smtClean="0">
            <a:ln>
              <a:solidFill>
                <a:sysClr val="windowText" lastClr="000000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2000" b="1" dirty="0" smtClean="0"/>
            <a:t>Old Testament</a:t>
          </a:r>
          <a:endParaRPr lang="en-US" sz="2000" b="1" dirty="0"/>
        </a:p>
      </dgm:t>
    </dgm:pt>
    <dgm:pt modelId="{36F0327B-C683-4CEE-B73C-510DABBEC05C}" type="parTrans" cxnId="{4517B3B1-9EB6-4367-BC7C-2A33C8795DDB}">
      <dgm:prSet/>
      <dgm:spPr/>
      <dgm:t>
        <a:bodyPr/>
        <a:lstStyle/>
        <a:p>
          <a:endParaRPr lang="en-US"/>
        </a:p>
      </dgm:t>
    </dgm:pt>
    <dgm:pt modelId="{61DE80D9-A37D-4F89-83F2-2AAC38114EF5}" type="sibTrans" cxnId="{4517B3B1-9EB6-4367-BC7C-2A33C8795DDB}">
      <dgm:prSet/>
      <dgm:spPr/>
      <dgm:t>
        <a:bodyPr/>
        <a:lstStyle/>
        <a:p>
          <a:endParaRPr lang="en-US"/>
        </a:p>
      </dgm:t>
    </dgm:pt>
    <dgm:pt modelId="{92273781-3143-42F7-9197-CDC9DEA1E040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zh-CN" altLang="en-US" sz="8800" b="1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新约</a:t>
          </a:r>
          <a:endParaRPr lang="en-US" sz="8800" b="1" dirty="0" smtClean="0">
            <a:ln>
              <a:solidFill>
                <a:sysClr val="windowText" lastClr="000000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2000" b="1" dirty="0" smtClean="0"/>
            <a:t>New Testament</a:t>
          </a:r>
          <a:endParaRPr lang="en-US" sz="2000" b="1" dirty="0"/>
        </a:p>
      </dgm:t>
    </dgm:pt>
    <dgm:pt modelId="{A9E06F1D-6557-4722-8566-B3608B86E40B}" type="parTrans" cxnId="{989CDD73-4DC1-4745-8222-497B14E82AF6}">
      <dgm:prSet/>
      <dgm:spPr/>
      <dgm:t>
        <a:bodyPr/>
        <a:lstStyle/>
        <a:p>
          <a:endParaRPr lang="en-US"/>
        </a:p>
      </dgm:t>
    </dgm:pt>
    <dgm:pt modelId="{8AA4D1C6-DB3E-4A61-8C34-69A07DA53B54}" type="sibTrans" cxnId="{989CDD73-4DC1-4745-8222-497B14E82AF6}">
      <dgm:prSet/>
      <dgm:spPr/>
      <dgm:t>
        <a:bodyPr/>
        <a:lstStyle/>
        <a:p>
          <a:endParaRPr lang="en-US"/>
        </a:p>
      </dgm:t>
    </dgm:pt>
    <dgm:pt modelId="{EF8B7B1D-E92B-44B7-8BFA-2FEFBF609CE4}" type="pres">
      <dgm:prSet presAssocID="{8A9FF760-191E-4545-99CE-2CF6E115C38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443EA5-C35C-40A0-AD58-E3B519951625}" type="pres">
      <dgm:prSet presAssocID="{A963AE49-5E2B-4843-9614-8ABE7A7795CA}" presName="arrow" presStyleLbl="node1" presStyleIdx="0" presStyleCnt="2" custScaleX="151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28C96F-6832-453E-9DB8-D26E66FE7E90}" type="pres">
      <dgm:prSet presAssocID="{92273781-3143-42F7-9197-CDC9DEA1E040}" presName="arrow" presStyleLbl="node1" presStyleIdx="1" presStyleCnt="2" custScaleX="1555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17B3B1-9EB6-4367-BC7C-2A33C8795DDB}" srcId="{8A9FF760-191E-4545-99CE-2CF6E115C38C}" destId="{A963AE49-5E2B-4843-9614-8ABE7A7795CA}" srcOrd="0" destOrd="0" parTransId="{36F0327B-C683-4CEE-B73C-510DABBEC05C}" sibTransId="{61DE80D9-A37D-4F89-83F2-2AAC38114EF5}"/>
    <dgm:cxn modelId="{989CDD73-4DC1-4745-8222-497B14E82AF6}" srcId="{8A9FF760-191E-4545-99CE-2CF6E115C38C}" destId="{92273781-3143-42F7-9197-CDC9DEA1E040}" srcOrd="1" destOrd="0" parTransId="{A9E06F1D-6557-4722-8566-B3608B86E40B}" sibTransId="{8AA4D1C6-DB3E-4A61-8C34-69A07DA53B54}"/>
    <dgm:cxn modelId="{E02659DD-D56B-44EF-ABF0-585B69F8CD50}" type="presOf" srcId="{8A9FF760-191E-4545-99CE-2CF6E115C38C}" destId="{EF8B7B1D-E92B-44B7-8BFA-2FEFBF609CE4}" srcOrd="0" destOrd="0" presId="urn:microsoft.com/office/officeart/2005/8/layout/arrow1"/>
    <dgm:cxn modelId="{4E0ACFCC-9B71-42EB-BA61-CA60A15EFD82}" type="presOf" srcId="{A963AE49-5E2B-4843-9614-8ABE7A7795CA}" destId="{B7443EA5-C35C-40A0-AD58-E3B519951625}" srcOrd="0" destOrd="0" presId="urn:microsoft.com/office/officeart/2005/8/layout/arrow1"/>
    <dgm:cxn modelId="{A05524F5-F68E-4FF7-8C04-9F98912CF8C8}" type="presOf" srcId="{92273781-3143-42F7-9197-CDC9DEA1E040}" destId="{4328C96F-6832-453E-9DB8-D26E66FE7E90}" srcOrd="0" destOrd="0" presId="urn:microsoft.com/office/officeart/2005/8/layout/arrow1"/>
    <dgm:cxn modelId="{B49ACA6C-D3DC-48DE-A9AF-D6A139658F55}" type="presParOf" srcId="{EF8B7B1D-E92B-44B7-8BFA-2FEFBF609CE4}" destId="{B7443EA5-C35C-40A0-AD58-E3B519951625}" srcOrd="0" destOrd="0" presId="urn:microsoft.com/office/officeart/2005/8/layout/arrow1"/>
    <dgm:cxn modelId="{EA6E5CF4-5E11-481B-B9F7-70E24518B901}" type="presParOf" srcId="{EF8B7B1D-E92B-44B7-8BFA-2FEFBF609CE4}" destId="{4328C96F-6832-453E-9DB8-D26E66FE7E90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BFD0F9-DE0B-40D0-9846-FF2268EA41B3}" type="doc">
      <dgm:prSet loTypeId="urn:microsoft.com/office/officeart/2005/8/layout/vList4" loCatId="list" qsTypeId="urn:microsoft.com/office/officeart/2005/8/quickstyle/simple5#2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FCE70EC6-11A3-47CB-B7EF-DFA87005E1A2}">
      <dgm:prSet phldrT="[Text]" custT="1"/>
      <dgm:spPr>
        <a:solidFill>
          <a:srgbClr val="000000"/>
        </a:solidFill>
      </dgm:spPr>
      <dgm:t>
        <a:bodyPr/>
        <a:lstStyle/>
        <a:p>
          <a:pPr algn="ctr"/>
          <a:r>
            <a:rPr lang="zh-CN" altLang="en-US" sz="3200" b="1" dirty="0" smtClean="0"/>
            <a:t>   旧约</a:t>
          </a:r>
          <a:r>
            <a:rPr lang="en-US" altLang="zh-CN" sz="3200" b="1" dirty="0" smtClean="0"/>
            <a:t>(</a:t>
          </a:r>
          <a:r>
            <a:rPr lang="zh-CN" altLang="en-US" sz="3200" b="1" dirty="0" smtClean="0"/>
            <a:t>石头，       粘土，皮革</a:t>
          </a:r>
          <a:r>
            <a:rPr lang="en-US" altLang="zh-CN" sz="3200" b="1" dirty="0" smtClean="0"/>
            <a:t>)</a:t>
          </a:r>
          <a:endParaRPr lang="en-US" sz="3200" b="1" dirty="0"/>
        </a:p>
      </dgm:t>
    </dgm:pt>
    <dgm:pt modelId="{BA92FB4F-2C8C-4F8B-BFA6-48159C5D11D0}" type="parTrans" cxnId="{3EB46E56-C3E8-456E-8B85-82DC0E10D374}">
      <dgm:prSet/>
      <dgm:spPr/>
      <dgm:t>
        <a:bodyPr/>
        <a:lstStyle/>
        <a:p>
          <a:endParaRPr lang="en-US"/>
        </a:p>
      </dgm:t>
    </dgm:pt>
    <dgm:pt modelId="{FB882BA9-3C1F-4BF4-BDAE-0259E6BA9B98}" type="sibTrans" cxnId="{3EB46E56-C3E8-456E-8B85-82DC0E10D374}">
      <dgm:prSet/>
      <dgm:spPr/>
      <dgm:t>
        <a:bodyPr/>
        <a:lstStyle/>
        <a:p>
          <a:endParaRPr lang="en-US"/>
        </a:p>
      </dgm:t>
    </dgm:pt>
    <dgm:pt modelId="{A2A92C6D-4AAD-412C-82CF-E17A9994342E}">
      <dgm:prSet phldrT="[Text]" custT="1"/>
      <dgm:spPr>
        <a:solidFill>
          <a:srgbClr val="000000"/>
        </a:solidFill>
      </dgm:spPr>
      <dgm:t>
        <a:bodyPr/>
        <a:lstStyle/>
        <a:p>
          <a:pPr algn="l"/>
          <a:r>
            <a:rPr lang="en-US" sz="2000" dirty="0" smtClean="0"/>
            <a:t>O.T. (stone, clay, leather)</a:t>
          </a:r>
          <a:endParaRPr lang="en-US" sz="2000" dirty="0"/>
        </a:p>
      </dgm:t>
    </dgm:pt>
    <dgm:pt modelId="{251884CE-AFBB-4C64-BA22-FBE1044EE4F8}" type="parTrans" cxnId="{7796B23F-C141-4541-9D85-E06D028F9DB2}">
      <dgm:prSet/>
      <dgm:spPr/>
      <dgm:t>
        <a:bodyPr/>
        <a:lstStyle/>
        <a:p>
          <a:endParaRPr lang="en-US"/>
        </a:p>
      </dgm:t>
    </dgm:pt>
    <dgm:pt modelId="{65D28776-4767-40CE-8E04-FEB1406EBAAC}" type="sibTrans" cxnId="{7796B23F-C141-4541-9D85-E06D028F9DB2}">
      <dgm:prSet/>
      <dgm:spPr/>
      <dgm:t>
        <a:bodyPr/>
        <a:lstStyle/>
        <a:p>
          <a:endParaRPr lang="en-US"/>
        </a:p>
      </dgm:t>
    </dgm:pt>
    <dgm:pt modelId="{3DD83271-8680-495C-9677-450992845239}">
      <dgm:prSet phldrT="[Text]" custT="1"/>
      <dgm:spPr>
        <a:solidFill>
          <a:srgbClr val="660066"/>
        </a:solidFill>
      </dgm:spPr>
      <dgm:t>
        <a:bodyPr/>
        <a:lstStyle/>
        <a:p>
          <a:r>
            <a:rPr lang="zh-CN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复制在皮革</a:t>
          </a:r>
          <a:r>
            <a:rPr lang="en-US" altLang="zh-C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      </a:t>
          </a:r>
          <a:r>
            <a:rPr lang="zh-CN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纸卷轴上</a:t>
          </a:r>
          <a:r>
            <a:rPr lang="en-US" altLang="zh-C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-US" sz="3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1800" dirty="0" smtClean="0"/>
            <a:t>Copied on leather &amp; paper scrolls</a:t>
          </a:r>
          <a:endParaRPr lang="en-US" sz="1800" dirty="0"/>
        </a:p>
      </dgm:t>
    </dgm:pt>
    <dgm:pt modelId="{7A49BD38-1202-4636-8FEB-B682EC1AD328}" type="parTrans" cxnId="{80FA38E9-82B5-4F94-A2D8-22FA9A4008BE}">
      <dgm:prSet/>
      <dgm:spPr/>
      <dgm:t>
        <a:bodyPr/>
        <a:lstStyle/>
        <a:p>
          <a:endParaRPr lang="en-US"/>
        </a:p>
      </dgm:t>
    </dgm:pt>
    <dgm:pt modelId="{DF64395D-DD59-45F8-AF46-8480D9C9A765}" type="sibTrans" cxnId="{80FA38E9-82B5-4F94-A2D8-22FA9A4008BE}">
      <dgm:prSet/>
      <dgm:spPr/>
      <dgm:t>
        <a:bodyPr/>
        <a:lstStyle/>
        <a:p>
          <a:endParaRPr lang="en-US"/>
        </a:p>
      </dgm:t>
    </dgm:pt>
    <dgm:pt modelId="{B4C8D042-582E-4BDC-B423-19E258CAB3C7}">
      <dgm:prSet phldrT="[Text]" custT="1"/>
      <dgm:spPr>
        <a:solidFill>
          <a:srgbClr val="FF0066"/>
        </a:solidFill>
      </dgm:spPr>
      <dgm:t>
        <a:bodyPr/>
        <a:lstStyle/>
        <a:p>
          <a:r>
            <a:rPr lang="zh-CN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牛皮纸            （上等动物皮）</a:t>
          </a:r>
          <a:endParaRPr lang="en-US" sz="3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1800" dirty="0" smtClean="0"/>
            <a:t>Vellum (fine animal skin) </a:t>
          </a:r>
        </a:p>
      </dgm:t>
    </dgm:pt>
    <dgm:pt modelId="{02C0BBFE-9DEB-4915-8F14-8CE87655B902}" type="parTrans" cxnId="{6FFB9B02-ED0B-483C-8617-929FD1E2FB89}">
      <dgm:prSet/>
      <dgm:spPr/>
      <dgm:t>
        <a:bodyPr/>
        <a:lstStyle/>
        <a:p>
          <a:endParaRPr lang="en-US"/>
        </a:p>
      </dgm:t>
    </dgm:pt>
    <dgm:pt modelId="{2DD756CC-1425-439B-A6D5-B93DEC01EA98}" type="sibTrans" cxnId="{6FFB9B02-ED0B-483C-8617-929FD1E2FB89}">
      <dgm:prSet/>
      <dgm:spPr/>
      <dgm:t>
        <a:bodyPr/>
        <a:lstStyle/>
        <a:p>
          <a:endParaRPr lang="en-US"/>
        </a:p>
      </dgm:t>
    </dgm:pt>
    <dgm:pt modelId="{EFF3F5F9-65C2-4876-9D8F-D8FE3EC66556}" type="pres">
      <dgm:prSet presAssocID="{29BFD0F9-DE0B-40D0-9846-FF2268EA41B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07244D-45A9-41A9-B12A-CC032A8638F4}" type="pres">
      <dgm:prSet presAssocID="{FCE70EC6-11A3-47CB-B7EF-DFA87005E1A2}" presName="comp" presStyleCnt="0"/>
      <dgm:spPr/>
    </dgm:pt>
    <dgm:pt modelId="{6924C885-8B98-4B4B-A6B0-6DA7569E6FE3}" type="pres">
      <dgm:prSet presAssocID="{FCE70EC6-11A3-47CB-B7EF-DFA87005E1A2}" presName="box" presStyleLbl="node1" presStyleIdx="0" presStyleCnt="3"/>
      <dgm:spPr/>
      <dgm:t>
        <a:bodyPr/>
        <a:lstStyle/>
        <a:p>
          <a:endParaRPr lang="en-US"/>
        </a:p>
      </dgm:t>
    </dgm:pt>
    <dgm:pt modelId="{DF96D2B4-86FF-46E5-BBF8-51C89A4F089F}" type="pres">
      <dgm:prSet presAssocID="{FCE70EC6-11A3-47CB-B7EF-DFA87005E1A2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CBBE101-0417-47F9-B988-84CB0007BEAE}" type="pres">
      <dgm:prSet presAssocID="{FCE70EC6-11A3-47CB-B7EF-DFA87005E1A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3971D-5EFE-4A99-9908-DC1B1289CA71}" type="pres">
      <dgm:prSet presAssocID="{FB882BA9-3C1F-4BF4-BDAE-0259E6BA9B98}" presName="spacer" presStyleCnt="0"/>
      <dgm:spPr/>
    </dgm:pt>
    <dgm:pt modelId="{7BE7382D-E157-4B13-9A3C-6BF960F3637F}" type="pres">
      <dgm:prSet presAssocID="{3DD83271-8680-495C-9677-450992845239}" presName="comp" presStyleCnt="0"/>
      <dgm:spPr/>
    </dgm:pt>
    <dgm:pt modelId="{D2EE1939-5368-4202-B9F0-BAF6CA339A71}" type="pres">
      <dgm:prSet presAssocID="{3DD83271-8680-495C-9677-450992845239}" presName="box" presStyleLbl="node1" presStyleIdx="1" presStyleCnt="3"/>
      <dgm:spPr/>
      <dgm:t>
        <a:bodyPr/>
        <a:lstStyle/>
        <a:p>
          <a:endParaRPr lang="en-US"/>
        </a:p>
      </dgm:t>
    </dgm:pt>
    <dgm:pt modelId="{D8BC7219-B605-4CDF-8A48-82DE6937CDEA}" type="pres">
      <dgm:prSet presAssocID="{3DD83271-8680-495C-9677-450992845239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2A204B4-5471-4232-8B89-6D558CFFEC48}" type="pres">
      <dgm:prSet presAssocID="{3DD83271-8680-495C-9677-45099284523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89940-D0F9-4C9C-8D1E-54C3663962B2}" type="pres">
      <dgm:prSet presAssocID="{DF64395D-DD59-45F8-AF46-8480D9C9A765}" presName="spacer" presStyleCnt="0"/>
      <dgm:spPr/>
    </dgm:pt>
    <dgm:pt modelId="{5D595437-63BB-4C24-91FD-CBC5125A0C8A}" type="pres">
      <dgm:prSet presAssocID="{B4C8D042-582E-4BDC-B423-19E258CAB3C7}" presName="comp" presStyleCnt="0"/>
      <dgm:spPr/>
    </dgm:pt>
    <dgm:pt modelId="{64518932-AD89-411A-A9C0-62765043FF49}" type="pres">
      <dgm:prSet presAssocID="{B4C8D042-582E-4BDC-B423-19E258CAB3C7}" presName="box" presStyleLbl="node1" presStyleIdx="2" presStyleCnt="3"/>
      <dgm:spPr/>
      <dgm:t>
        <a:bodyPr/>
        <a:lstStyle/>
        <a:p>
          <a:endParaRPr lang="en-US"/>
        </a:p>
      </dgm:t>
    </dgm:pt>
    <dgm:pt modelId="{F1DB7E97-C5A5-4394-AE76-DF9A3A798EDE}" type="pres">
      <dgm:prSet presAssocID="{B4C8D042-582E-4BDC-B423-19E258CAB3C7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707313D-CAEB-4901-9D19-85F5E307714E}" type="pres">
      <dgm:prSet presAssocID="{B4C8D042-582E-4BDC-B423-19E258CAB3C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096F88-6426-4500-B34A-11A785E8CA18}" type="presOf" srcId="{29BFD0F9-DE0B-40D0-9846-FF2268EA41B3}" destId="{EFF3F5F9-65C2-4876-9D8F-D8FE3EC66556}" srcOrd="0" destOrd="0" presId="urn:microsoft.com/office/officeart/2005/8/layout/vList4"/>
    <dgm:cxn modelId="{28910B2B-2361-4F80-8EF9-05BC861D2631}" type="presOf" srcId="{FCE70EC6-11A3-47CB-B7EF-DFA87005E1A2}" destId="{0CBBE101-0417-47F9-B988-84CB0007BEAE}" srcOrd="1" destOrd="0" presId="urn:microsoft.com/office/officeart/2005/8/layout/vList4"/>
    <dgm:cxn modelId="{89924EB6-3560-4DFF-8D36-A48E94606B4A}" type="presOf" srcId="{3DD83271-8680-495C-9677-450992845239}" destId="{22A204B4-5471-4232-8B89-6D558CFFEC48}" srcOrd="1" destOrd="0" presId="urn:microsoft.com/office/officeart/2005/8/layout/vList4"/>
    <dgm:cxn modelId="{DFA4D536-7EC9-4888-88D0-16CE17B3C84F}" type="presOf" srcId="{FCE70EC6-11A3-47CB-B7EF-DFA87005E1A2}" destId="{6924C885-8B98-4B4B-A6B0-6DA7569E6FE3}" srcOrd="0" destOrd="0" presId="urn:microsoft.com/office/officeart/2005/8/layout/vList4"/>
    <dgm:cxn modelId="{3EB46E56-C3E8-456E-8B85-82DC0E10D374}" srcId="{29BFD0F9-DE0B-40D0-9846-FF2268EA41B3}" destId="{FCE70EC6-11A3-47CB-B7EF-DFA87005E1A2}" srcOrd="0" destOrd="0" parTransId="{BA92FB4F-2C8C-4F8B-BFA6-48159C5D11D0}" sibTransId="{FB882BA9-3C1F-4BF4-BDAE-0259E6BA9B98}"/>
    <dgm:cxn modelId="{7796B23F-C141-4541-9D85-E06D028F9DB2}" srcId="{FCE70EC6-11A3-47CB-B7EF-DFA87005E1A2}" destId="{A2A92C6D-4AAD-412C-82CF-E17A9994342E}" srcOrd="0" destOrd="0" parTransId="{251884CE-AFBB-4C64-BA22-FBE1044EE4F8}" sibTransId="{65D28776-4767-40CE-8E04-FEB1406EBAAC}"/>
    <dgm:cxn modelId="{61E649A2-8FF8-45A2-A886-14986F506666}" type="presOf" srcId="{A2A92C6D-4AAD-412C-82CF-E17A9994342E}" destId="{0CBBE101-0417-47F9-B988-84CB0007BEAE}" srcOrd="1" destOrd="1" presId="urn:microsoft.com/office/officeart/2005/8/layout/vList4"/>
    <dgm:cxn modelId="{5851DC12-5556-42AD-B53E-88EA043091F8}" type="presOf" srcId="{A2A92C6D-4AAD-412C-82CF-E17A9994342E}" destId="{6924C885-8B98-4B4B-A6B0-6DA7569E6FE3}" srcOrd="0" destOrd="1" presId="urn:microsoft.com/office/officeart/2005/8/layout/vList4"/>
    <dgm:cxn modelId="{80FA38E9-82B5-4F94-A2D8-22FA9A4008BE}" srcId="{29BFD0F9-DE0B-40D0-9846-FF2268EA41B3}" destId="{3DD83271-8680-495C-9677-450992845239}" srcOrd="1" destOrd="0" parTransId="{7A49BD38-1202-4636-8FEB-B682EC1AD328}" sibTransId="{DF64395D-DD59-45F8-AF46-8480D9C9A765}"/>
    <dgm:cxn modelId="{4C96ED2D-6C05-4C2E-8D13-4270DC492037}" type="presOf" srcId="{B4C8D042-582E-4BDC-B423-19E258CAB3C7}" destId="{0707313D-CAEB-4901-9D19-85F5E307714E}" srcOrd="1" destOrd="0" presId="urn:microsoft.com/office/officeart/2005/8/layout/vList4"/>
    <dgm:cxn modelId="{6FFB9B02-ED0B-483C-8617-929FD1E2FB89}" srcId="{29BFD0F9-DE0B-40D0-9846-FF2268EA41B3}" destId="{B4C8D042-582E-4BDC-B423-19E258CAB3C7}" srcOrd="2" destOrd="0" parTransId="{02C0BBFE-9DEB-4915-8F14-8CE87655B902}" sibTransId="{2DD756CC-1425-439B-A6D5-B93DEC01EA98}"/>
    <dgm:cxn modelId="{855D4F75-5BA1-49F3-B5F9-30C96C12E963}" type="presOf" srcId="{B4C8D042-582E-4BDC-B423-19E258CAB3C7}" destId="{64518932-AD89-411A-A9C0-62765043FF49}" srcOrd="0" destOrd="0" presId="urn:microsoft.com/office/officeart/2005/8/layout/vList4"/>
    <dgm:cxn modelId="{C541A3A1-2F16-4D1E-9432-9BFB58A768E9}" type="presOf" srcId="{3DD83271-8680-495C-9677-450992845239}" destId="{D2EE1939-5368-4202-B9F0-BAF6CA339A71}" srcOrd="0" destOrd="0" presId="urn:microsoft.com/office/officeart/2005/8/layout/vList4"/>
    <dgm:cxn modelId="{2AA184AE-99A7-40D2-A3D8-961009EC6D62}" type="presParOf" srcId="{EFF3F5F9-65C2-4876-9D8F-D8FE3EC66556}" destId="{4C07244D-45A9-41A9-B12A-CC032A8638F4}" srcOrd="0" destOrd="0" presId="urn:microsoft.com/office/officeart/2005/8/layout/vList4"/>
    <dgm:cxn modelId="{DAF8C2EB-3A0A-485C-9C38-2FA89FCA8F69}" type="presParOf" srcId="{4C07244D-45A9-41A9-B12A-CC032A8638F4}" destId="{6924C885-8B98-4B4B-A6B0-6DA7569E6FE3}" srcOrd="0" destOrd="0" presId="urn:microsoft.com/office/officeart/2005/8/layout/vList4"/>
    <dgm:cxn modelId="{B60FEAC1-512F-452E-A081-FAF8A560E313}" type="presParOf" srcId="{4C07244D-45A9-41A9-B12A-CC032A8638F4}" destId="{DF96D2B4-86FF-46E5-BBF8-51C89A4F089F}" srcOrd="1" destOrd="0" presId="urn:microsoft.com/office/officeart/2005/8/layout/vList4"/>
    <dgm:cxn modelId="{423656CA-A6E8-4B59-A8B9-A4573BC09860}" type="presParOf" srcId="{4C07244D-45A9-41A9-B12A-CC032A8638F4}" destId="{0CBBE101-0417-47F9-B988-84CB0007BEAE}" srcOrd="2" destOrd="0" presId="urn:microsoft.com/office/officeart/2005/8/layout/vList4"/>
    <dgm:cxn modelId="{597438F1-0D18-4CF7-8FE5-537B4EB63999}" type="presParOf" srcId="{EFF3F5F9-65C2-4876-9D8F-D8FE3EC66556}" destId="{3163971D-5EFE-4A99-9908-DC1B1289CA71}" srcOrd="1" destOrd="0" presId="urn:microsoft.com/office/officeart/2005/8/layout/vList4"/>
    <dgm:cxn modelId="{6BF4F705-A75F-48C1-AD6C-B45C47F20416}" type="presParOf" srcId="{EFF3F5F9-65C2-4876-9D8F-D8FE3EC66556}" destId="{7BE7382D-E157-4B13-9A3C-6BF960F3637F}" srcOrd="2" destOrd="0" presId="urn:microsoft.com/office/officeart/2005/8/layout/vList4"/>
    <dgm:cxn modelId="{88A3C48E-2AED-4D32-977D-E3DE053F66C2}" type="presParOf" srcId="{7BE7382D-E157-4B13-9A3C-6BF960F3637F}" destId="{D2EE1939-5368-4202-B9F0-BAF6CA339A71}" srcOrd="0" destOrd="0" presId="urn:microsoft.com/office/officeart/2005/8/layout/vList4"/>
    <dgm:cxn modelId="{174975D2-F6CB-4601-8C21-F31B11ED2DDD}" type="presParOf" srcId="{7BE7382D-E157-4B13-9A3C-6BF960F3637F}" destId="{D8BC7219-B605-4CDF-8A48-82DE6937CDEA}" srcOrd="1" destOrd="0" presId="urn:microsoft.com/office/officeart/2005/8/layout/vList4"/>
    <dgm:cxn modelId="{94B49CA9-0E38-4286-9C18-97E7500755D5}" type="presParOf" srcId="{7BE7382D-E157-4B13-9A3C-6BF960F3637F}" destId="{22A204B4-5471-4232-8B89-6D558CFFEC48}" srcOrd="2" destOrd="0" presId="urn:microsoft.com/office/officeart/2005/8/layout/vList4"/>
    <dgm:cxn modelId="{DD884DF3-7228-4281-A3D1-EEB6F2C77BA9}" type="presParOf" srcId="{EFF3F5F9-65C2-4876-9D8F-D8FE3EC66556}" destId="{58589940-D0F9-4C9C-8D1E-54C3663962B2}" srcOrd="3" destOrd="0" presId="urn:microsoft.com/office/officeart/2005/8/layout/vList4"/>
    <dgm:cxn modelId="{2A1AC90E-97FC-4F4E-869F-790AC4925AC5}" type="presParOf" srcId="{EFF3F5F9-65C2-4876-9D8F-D8FE3EC66556}" destId="{5D595437-63BB-4C24-91FD-CBC5125A0C8A}" srcOrd="4" destOrd="0" presId="urn:microsoft.com/office/officeart/2005/8/layout/vList4"/>
    <dgm:cxn modelId="{6C5CA9DE-830C-4BD5-86F4-7A86E1F88460}" type="presParOf" srcId="{5D595437-63BB-4C24-91FD-CBC5125A0C8A}" destId="{64518932-AD89-411A-A9C0-62765043FF49}" srcOrd="0" destOrd="0" presId="urn:microsoft.com/office/officeart/2005/8/layout/vList4"/>
    <dgm:cxn modelId="{45AF1EAE-5BFA-465D-9E95-FDBADF150379}" type="presParOf" srcId="{5D595437-63BB-4C24-91FD-CBC5125A0C8A}" destId="{F1DB7E97-C5A5-4394-AE76-DF9A3A798EDE}" srcOrd="1" destOrd="0" presId="urn:microsoft.com/office/officeart/2005/8/layout/vList4"/>
    <dgm:cxn modelId="{9C0DDF01-DA2F-47C4-AB53-9199B8C7611C}" type="presParOf" srcId="{5D595437-63BB-4C24-91FD-CBC5125A0C8A}" destId="{0707313D-CAEB-4901-9D19-85F5E307714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BFD0F9-DE0B-40D0-9846-FF2268EA41B3}" type="doc">
      <dgm:prSet loTypeId="urn:microsoft.com/office/officeart/2005/8/layout/vList4" loCatId="list" qsTypeId="urn:microsoft.com/office/officeart/2005/8/quickstyle/3d2#1" qsCatId="3D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FCE70EC6-11A3-47CB-B7EF-DFA87005E1A2}">
      <dgm:prSet phldrT="[Text]" custT="1"/>
      <dgm:spPr>
        <a:solidFill>
          <a:srgbClr val="000000"/>
        </a:solidFill>
      </dgm:spPr>
      <dgm:t>
        <a:bodyPr/>
        <a:lstStyle/>
        <a:p>
          <a:r>
            <a:rPr lang="zh-CN" altLang="en-US" sz="2000" dirty="0" smtClean="0"/>
            <a:t>   </a:t>
          </a:r>
          <a:r>
            <a:rPr lang="zh-CN" altLang="en-US" sz="3200" b="1" dirty="0" smtClean="0"/>
            <a:t>新约                       （纸莎草）</a:t>
          </a:r>
          <a:endParaRPr lang="en-US" sz="3200" b="1" dirty="0"/>
        </a:p>
      </dgm:t>
    </dgm:pt>
    <dgm:pt modelId="{BA92FB4F-2C8C-4F8B-BFA6-48159C5D11D0}" type="parTrans" cxnId="{3EB46E56-C3E8-456E-8B85-82DC0E10D374}">
      <dgm:prSet/>
      <dgm:spPr/>
      <dgm:t>
        <a:bodyPr/>
        <a:lstStyle/>
        <a:p>
          <a:endParaRPr lang="en-US"/>
        </a:p>
      </dgm:t>
    </dgm:pt>
    <dgm:pt modelId="{FB882BA9-3C1F-4BF4-BDAE-0259E6BA9B98}" type="sibTrans" cxnId="{3EB46E56-C3E8-456E-8B85-82DC0E10D374}">
      <dgm:prSet/>
      <dgm:spPr/>
      <dgm:t>
        <a:bodyPr/>
        <a:lstStyle/>
        <a:p>
          <a:endParaRPr lang="en-US"/>
        </a:p>
      </dgm:t>
    </dgm:pt>
    <dgm:pt modelId="{A2A92C6D-4AAD-412C-82CF-E17A9994342E}">
      <dgm:prSet phldrT="[Text]" custT="1"/>
      <dgm:spPr>
        <a:solidFill>
          <a:srgbClr val="000000"/>
        </a:solidFill>
      </dgm:spPr>
      <dgm:t>
        <a:bodyPr/>
        <a:lstStyle/>
        <a:p>
          <a:r>
            <a:rPr lang="en-US" sz="2000" dirty="0" smtClean="0"/>
            <a:t>N.T. (papyrus)</a:t>
          </a:r>
          <a:endParaRPr lang="en-US" sz="2000" dirty="0"/>
        </a:p>
      </dgm:t>
    </dgm:pt>
    <dgm:pt modelId="{251884CE-AFBB-4C64-BA22-FBE1044EE4F8}" type="parTrans" cxnId="{7796B23F-C141-4541-9D85-E06D028F9DB2}">
      <dgm:prSet/>
      <dgm:spPr/>
      <dgm:t>
        <a:bodyPr/>
        <a:lstStyle/>
        <a:p>
          <a:endParaRPr lang="en-US"/>
        </a:p>
      </dgm:t>
    </dgm:pt>
    <dgm:pt modelId="{65D28776-4767-40CE-8E04-FEB1406EBAAC}" type="sibTrans" cxnId="{7796B23F-C141-4541-9D85-E06D028F9DB2}">
      <dgm:prSet/>
      <dgm:spPr/>
      <dgm:t>
        <a:bodyPr/>
        <a:lstStyle/>
        <a:p>
          <a:endParaRPr lang="en-US"/>
        </a:p>
      </dgm:t>
    </dgm:pt>
    <dgm:pt modelId="{3DD83271-8680-495C-9677-450992845239}">
      <dgm:prSet phldrT="[Text]" custT="1"/>
      <dgm:spPr>
        <a:solidFill>
          <a:srgbClr val="3399FF"/>
        </a:solidFill>
      </dgm:spPr>
      <dgm:t>
        <a:bodyPr/>
        <a:lstStyle/>
        <a:p>
          <a:r>
            <a:rPr lang="zh-CN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印刷机：               纸张</a:t>
          </a:r>
          <a:endParaRPr lang="en-US" sz="3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1800" dirty="0" smtClean="0"/>
            <a:t>Printing Press: paper</a:t>
          </a:r>
          <a:endParaRPr lang="en-US" sz="1800" dirty="0"/>
        </a:p>
      </dgm:t>
    </dgm:pt>
    <dgm:pt modelId="{7A49BD38-1202-4636-8FEB-B682EC1AD328}" type="parTrans" cxnId="{80FA38E9-82B5-4F94-A2D8-22FA9A4008BE}">
      <dgm:prSet/>
      <dgm:spPr/>
      <dgm:t>
        <a:bodyPr/>
        <a:lstStyle/>
        <a:p>
          <a:endParaRPr lang="en-US"/>
        </a:p>
      </dgm:t>
    </dgm:pt>
    <dgm:pt modelId="{DF64395D-DD59-45F8-AF46-8480D9C9A765}" type="sibTrans" cxnId="{80FA38E9-82B5-4F94-A2D8-22FA9A4008BE}">
      <dgm:prSet/>
      <dgm:spPr/>
      <dgm:t>
        <a:bodyPr/>
        <a:lstStyle/>
        <a:p>
          <a:endParaRPr lang="en-US"/>
        </a:p>
      </dgm:t>
    </dgm:pt>
    <dgm:pt modelId="{B4C8D042-582E-4BDC-B423-19E258CAB3C7}">
      <dgm:prSet phldrT="[Text]" custT="1"/>
      <dgm:spPr>
        <a:solidFill>
          <a:srgbClr val="009900"/>
        </a:solidFill>
      </dgm:spPr>
      <dgm:t>
        <a:bodyPr/>
        <a:lstStyle/>
        <a:p>
          <a:r>
            <a:rPr lang="zh-CN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纸张；互联网；有声圣经</a:t>
          </a:r>
          <a:endParaRPr lang="en-US" sz="3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1800" dirty="0" smtClean="0"/>
            <a:t>Paper; Internet; Audio</a:t>
          </a:r>
          <a:endParaRPr lang="en-US" sz="1800" dirty="0"/>
        </a:p>
      </dgm:t>
    </dgm:pt>
    <dgm:pt modelId="{02C0BBFE-9DEB-4915-8F14-8CE87655B902}" type="parTrans" cxnId="{6FFB9B02-ED0B-483C-8617-929FD1E2FB89}">
      <dgm:prSet/>
      <dgm:spPr/>
      <dgm:t>
        <a:bodyPr/>
        <a:lstStyle/>
        <a:p>
          <a:endParaRPr lang="en-US"/>
        </a:p>
      </dgm:t>
    </dgm:pt>
    <dgm:pt modelId="{2DD756CC-1425-439B-A6D5-B93DEC01EA98}" type="sibTrans" cxnId="{6FFB9B02-ED0B-483C-8617-929FD1E2FB89}">
      <dgm:prSet/>
      <dgm:spPr/>
      <dgm:t>
        <a:bodyPr/>
        <a:lstStyle/>
        <a:p>
          <a:endParaRPr lang="en-US"/>
        </a:p>
      </dgm:t>
    </dgm:pt>
    <dgm:pt modelId="{EFF3F5F9-65C2-4876-9D8F-D8FE3EC66556}" type="pres">
      <dgm:prSet presAssocID="{29BFD0F9-DE0B-40D0-9846-FF2268EA41B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07244D-45A9-41A9-B12A-CC032A8638F4}" type="pres">
      <dgm:prSet presAssocID="{FCE70EC6-11A3-47CB-B7EF-DFA87005E1A2}" presName="comp" presStyleCnt="0"/>
      <dgm:spPr/>
    </dgm:pt>
    <dgm:pt modelId="{6924C885-8B98-4B4B-A6B0-6DA7569E6FE3}" type="pres">
      <dgm:prSet presAssocID="{FCE70EC6-11A3-47CB-B7EF-DFA87005E1A2}" presName="box" presStyleLbl="node1" presStyleIdx="0" presStyleCnt="3"/>
      <dgm:spPr/>
      <dgm:t>
        <a:bodyPr/>
        <a:lstStyle/>
        <a:p>
          <a:endParaRPr lang="en-US"/>
        </a:p>
      </dgm:t>
    </dgm:pt>
    <dgm:pt modelId="{DF96D2B4-86FF-46E5-BBF8-51C89A4F089F}" type="pres">
      <dgm:prSet presAssocID="{FCE70EC6-11A3-47CB-B7EF-DFA87005E1A2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CBBE101-0417-47F9-B988-84CB0007BEAE}" type="pres">
      <dgm:prSet presAssocID="{FCE70EC6-11A3-47CB-B7EF-DFA87005E1A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3971D-5EFE-4A99-9908-DC1B1289CA71}" type="pres">
      <dgm:prSet presAssocID="{FB882BA9-3C1F-4BF4-BDAE-0259E6BA9B98}" presName="spacer" presStyleCnt="0"/>
      <dgm:spPr/>
    </dgm:pt>
    <dgm:pt modelId="{7BE7382D-E157-4B13-9A3C-6BF960F3637F}" type="pres">
      <dgm:prSet presAssocID="{3DD83271-8680-495C-9677-450992845239}" presName="comp" presStyleCnt="0"/>
      <dgm:spPr/>
    </dgm:pt>
    <dgm:pt modelId="{D2EE1939-5368-4202-B9F0-BAF6CA339A71}" type="pres">
      <dgm:prSet presAssocID="{3DD83271-8680-495C-9677-450992845239}" presName="box" presStyleLbl="node1" presStyleIdx="1" presStyleCnt="3"/>
      <dgm:spPr/>
      <dgm:t>
        <a:bodyPr/>
        <a:lstStyle/>
        <a:p>
          <a:endParaRPr lang="en-US"/>
        </a:p>
      </dgm:t>
    </dgm:pt>
    <dgm:pt modelId="{D8BC7219-B605-4CDF-8A48-82DE6937CDEA}" type="pres">
      <dgm:prSet presAssocID="{3DD83271-8680-495C-9677-450992845239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2A204B4-5471-4232-8B89-6D558CFFEC48}" type="pres">
      <dgm:prSet presAssocID="{3DD83271-8680-495C-9677-45099284523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89940-D0F9-4C9C-8D1E-54C3663962B2}" type="pres">
      <dgm:prSet presAssocID="{DF64395D-DD59-45F8-AF46-8480D9C9A765}" presName="spacer" presStyleCnt="0"/>
      <dgm:spPr/>
    </dgm:pt>
    <dgm:pt modelId="{5D595437-63BB-4C24-91FD-CBC5125A0C8A}" type="pres">
      <dgm:prSet presAssocID="{B4C8D042-582E-4BDC-B423-19E258CAB3C7}" presName="comp" presStyleCnt="0"/>
      <dgm:spPr/>
    </dgm:pt>
    <dgm:pt modelId="{64518932-AD89-411A-A9C0-62765043FF49}" type="pres">
      <dgm:prSet presAssocID="{B4C8D042-582E-4BDC-B423-19E258CAB3C7}" presName="box" presStyleLbl="node1" presStyleIdx="2" presStyleCnt="3"/>
      <dgm:spPr/>
      <dgm:t>
        <a:bodyPr/>
        <a:lstStyle/>
        <a:p>
          <a:endParaRPr lang="en-US"/>
        </a:p>
      </dgm:t>
    </dgm:pt>
    <dgm:pt modelId="{F1DB7E97-C5A5-4394-AE76-DF9A3A798EDE}" type="pres">
      <dgm:prSet presAssocID="{B4C8D042-582E-4BDC-B423-19E258CAB3C7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707313D-CAEB-4901-9D19-85F5E307714E}" type="pres">
      <dgm:prSet presAssocID="{B4C8D042-582E-4BDC-B423-19E258CAB3C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FA38E9-82B5-4F94-A2D8-22FA9A4008BE}" srcId="{29BFD0F9-DE0B-40D0-9846-FF2268EA41B3}" destId="{3DD83271-8680-495C-9677-450992845239}" srcOrd="1" destOrd="0" parTransId="{7A49BD38-1202-4636-8FEB-B682EC1AD328}" sibTransId="{DF64395D-DD59-45F8-AF46-8480D9C9A765}"/>
    <dgm:cxn modelId="{3EB46E56-C3E8-456E-8B85-82DC0E10D374}" srcId="{29BFD0F9-DE0B-40D0-9846-FF2268EA41B3}" destId="{FCE70EC6-11A3-47CB-B7EF-DFA87005E1A2}" srcOrd="0" destOrd="0" parTransId="{BA92FB4F-2C8C-4F8B-BFA6-48159C5D11D0}" sibTransId="{FB882BA9-3C1F-4BF4-BDAE-0259E6BA9B98}"/>
    <dgm:cxn modelId="{A50DFF23-5984-41E9-B0CF-3CBE12B63D1D}" type="presOf" srcId="{A2A92C6D-4AAD-412C-82CF-E17A9994342E}" destId="{6924C885-8B98-4B4B-A6B0-6DA7569E6FE3}" srcOrd="0" destOrd="1" presId="urn:microsoft.com/office/officeart/2005/8/layout/vList4"/>
    <dgm:cxn modelId="{6856464B-1992-42A4-B11F-0D2EED15EE26}" type="presOf" srcId="{FCE70EC6-11A3-47CB-B7EF-DFA87005E1A2}" destId="{0CBBE101-0417-47F9-B988-84CB0007BEAE}" srcOrd="1" destOrd="0" presId="urn:microsoft.com/office/officeart/2005/8/layout/vList4"/>
    <dgm:cxn modelId="{7796B23F-C141-4541-9D85-E06D028F9DB2}" srcId="{FCE70EC6-11A3-47CB-B7EF-DFA87005E1A2}" destId="{A2A92C6D-4AAD-412C-82CF-E17A9994342E}" srcOrd="0" destOrd="0" parTransId="{251884CE-AFBB-4C64-BA22-FBE1044EE4F8}" sibTransId="{65D28776-4767-40CE-8E04-FEB1406EBAAC}"/>
    <dgm:cxn modelId="{955596D9-5C4C-437F-AFB6-17FD5F43642F}" type="presOf" srcId="{29BFD0F9-DE0B-40D0-9846-FF2268EA41B3}" destId="{EFF3F5F9-65C2-4876-9D8F-D8FE3EC66556}" srcOrd="0" destOrd="0" presId="urn:microsoft.com/office/officeart/2005/8/layout/vList4"/>
    <dgm:cxn modelId="{6FFB9B02-ED0B-483C-8617-929FD1E2FB89}" srcId="{29BFD0F9-DE0B-40D0-9846-FF2268EA41B3}" destId="{B4C8D042-582E-4BDC-B423-19E258CAB3C7}" srcOrd="2" destOrd="0" parTransId="{02C0BBFE-9DEB-4915-8F14-8CE87655B902}" sibTransId="{2DD756CC-1425-439B-A6D5-B93DEC01EA98}"/>
    <dgm:cxn modelId="{0DD45286-E848-4185-AD78-7813AEDC6DF9}" type="presOf" srcId="{3DD83271-8680-495C-9677-450992845239}" destId="{D2EE1939-5368-4202-B9F0-BAF6CA339A71}" srcOrd="0" destOrd="0" presId="urn:microsoft.com/office/officeart/2005/8/layout/vList4"/>
    <dgm:cxn modelId="{D0F0F64E-734F-435B-B86A-476F23C3CCCA}" type="presOf" srcId="{FCE70EC6-11A3-47CB-B7EF-DFA87005E1A2}" destId="{6924C885-8B98-4B4B-A6B0-6DA7569E6FE3}" srcOrd="0" destOrd="0" presId="urn:microsoft.com/office/officeart/2005/8/layout/vList4"/>
    <dgm:cxn modelId="{CB17240F-E080-42CC-A7CD-A5A40CDD5949}" type="presOf" srcId="{B4C8D042-582E-4BDC-B423-19E258CAB3C7}" destId="{0707313D-CAEB-4901-9D19-85F5E307714E}" srcOrd="1" destOrd="0" presId="urn:microsoft.com/office/officeart/2005/8/layout/vList4"/>
    <dgm:cxn modelId="{FA24C393-1398-4DB6-A057-7683504F8B32}" type="presOf" srcId="{B4C8D042-582E-4BDC-B423-19E258CAB3C7}" destId="{64518932-AD89-411A-A9C0-62765043FF49}" srcOrd="0" destOrd="0" presId="urn:microsoft.com/office/officeart/2005/8/layout/vList4"/>
    <dgm:cxn modelId="{CD0C0BF6-115D-4FE1-988A-9F424974E9D4}" type="presOf" srcId="{3DD83271-8680-495C-9677-450992845239}" destId="{22A204B4-5471-4232-8B89-6D558CFFEC48}" srcOrd="1" destOrd="0" presId="urn:microsoft.com/office/officeart/2005/8/layout/vList4"/>
    <dgm:cxn modelId="{440FADBE-F30A-4BEF-B4A1-5C392FDE336F}" type="presOf" srcId="{A2A92C6D-4AAD-412C-82CF-E17A9994342E}" destId="{0CBBE101-0417-47F9-B988-84CB0007BEAE}" srcOrd="1" destOrd="1" presId="urn:microsoft.com/office/officeart/2005/8/layout/vList4"/>
    <dgm:cxn modelId="{26CE5482-A38C-4C71-92C7-75C92B64727A}" type="presParOf" srcId="{EFF3F5F9-65C2-4876-9D8F-D8FE3EC66556}" destId="{4C07244D-45A9-41A9-B12A-CC032A8638F4}" srcOrd="0" destOrd="0" presId="urn:microsoft.com/office/officeart/2005/8/layout/vList4"/>
    <dgm:cxn modelId="{4B2736BB-C0A5-4C15-B1B0-F911004ED65F}" type="presParOf" srcId="{4C07244D-45A9-41A9-B12A-CC032A8638F4}" destId="{6924C885-8B98-4B4B-A6B0-6DA7569E6FE3}" srcOrd="0" destOrd="0" presId="urn:microsoft.com/office/officeart/2005/8/layout/vList4"/>
    <dgm:cxn modelId="{5118FE16-A1EC-40A2-B204-0A5B723744FA}" type="presParOf" srcId="{4C07244D-45A9-41A9-B12A-CC032A8638F4}" destId="{DF96D2B4-86FF-46E5-BBF8-51C89A4F089F}" srcOrd="1" destOrd="0" presId="urn:microsoft.com/office/officeart/2005/8/layout/vList4"/>
    <dgm:cxn modelId="{583FF551-C53F-4AE5-92C6-36E529FB77E1}" type="presParOf" srcId="{4C07244D-45A9-41A9-B12A-CC032A8638F4}" destId="{0CBBE101-0417-47F9-B988-84CB0007BEAE}" srcOrd="2" destOrd="0" presId="urn:microsoft.com/office/officeart/2005/8/layout/vList4"/>
    <dgm:cxn modelId="{D998E773-A011-4605-9936-E8A3F47DCB1D}" type="presParOf" srcId="{EFF3F5F9-65C2-4876-9D8F-D8FE3EC66556}" destId="{3163971D-5EFE-4A99-9908-DC1B1289CA71}" srcOrd="1" destOrd="0" presId="urn:microsoft.com/office/officeart/2005/8/layout/vList4"/>
    <dgm:cxn modelId="{288180A9-8914-444C-B9D4-0C4A0E7F23AE}" type="presParOf" srcId="{EFF3F5F9-65C2-4876-9D8F-D8FE3EC66556}" destId="{7BE7382D-E157-4B13-9A3C-6BF960F3637F}" srcOrd="2" destOrd="0" presId="urn:microsoft.com/office/officeart/2005/8/layout/vList4"/>
    <dgm:cxn modelId="{6F4B4B5F-D56E-417B-B96C-76C88EC4C2B7}" type="presParOf" srcId="{7BE7382D-E157-4B13-9A3C-6BF960F3637F}" destId="{D2EE1939-5368-4202-B9F0-BAF6CA339A71}" srcOrd="0" destOrd="0" presId="urn:microsoft.com/office/officeart/2005/8/layout/vList4"/>
    <dgm:cxn modelId="{D0A3D2F8-8D88-4BAD-BE53-E7B23E31351F}" type="presParOf" srcId="{7BE7382D-E157-4B13-9A3C-6BF960F3637F}" destId="{D8BC7219-B605-4CDF-8A48-82DE6937CDEA}" srcOrd="1" destOrd="0" presId="urn:microsoft.com/office/officeart/2005/8/layout/vList4"/>
    <dgm:cxn modelId="{0B17BCB2-7513-44AC-B3BE-A9F3CCDCA0F9}" type="presParOf" srcId="{7BE7382D-E157-4B13-9A3C-6BF960F3637F}" destId="{22A204B4-5471-4232-8B89-6D558CFFEC48}" srcOrd="2" destOrd="0" presId="urn:microsoft.com/office/officeart/2005/8/layout/vList4"/>
    <dgm:cxn modelId="{A964237F-1F58-499D-BC6A-8B4165C9C0FA}" type="presParOf" srcId="{EFF3F5F9-65C2-4876-9D8F-D8FE3EC66556}" destId="{58589940-D0F9-4C9C-8D1E-54C3663962B2}" srcOrd="3" destOrd="0" presId="urn:microsoft.com/office/officeart/2005/8/layout/vList4"/>
    <dgm:cxn modelId="{CB58013B-957C-4DE7-BE38-9C61CF165686}" type="presParOf" srcId="{EFF3F5F9-65C2-4876-9D8F-D8FE3EC66556}" destId="{5D595437-63BB-4C24-91FD-CBC5125A0C8A}" srcOrd="4" destOrd="0" presId="urn:microsoft.com/office/officeart/2005/8/layout/vList4"/>
    <dgm:cxn modelId="{D7E7D6C7-9E6F-4B76-8287-A2DA3066B361}" type="presParOf" srcId="{5D595437-63BB-4C24-91FD-CBC5125A0C8A}" destId="{64518932-AD89-411A-A9C0-62765043FF49}" srcOrd="0" destOrd="0" presId="urn:microsoft.com/office/officeart/2005/8/layout/vList4"/>
    <dgm:cxn modelId="{2D4270A2-1C73-411C-B6D0-91999A822F30}" type="presParOf" srcId="{5D595437-63BB-4C24-91FD-CBC5125A0C8A}" destId="{F1DB7E97-C5A5-4394-AE76-DF9A3A798EDE}" srcOrd="1" destOrd="0" presId="urn:microsoft.com/office/officeart/2005/8/layout/vList4"/>
    <dgm:cxn modelId="{0921E33F-14E2-4F44-9E79-37981D3B9AFE}" type="presParOf" srcId="{5D595437-63BB-4C24-91FD-CBC5125A0C8A}" destId="{0707313D-CAEB-4901-9D19-85F5E307714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443EA5-C35C-40A0-AD58-E3B519951625}">
      <dsp:nvSpPr>
        <dsp:cNvPr id="0" name=""/>
        <dsp:cNvSpPr/>
      </dsp:nvSpPr>
      <dsp:spPr>
        <a:xfrm rot="16200000">
          <a:off x="-1138155" y="1078203"/>
          <a:ext cx="6438912" cy="4244392"/>
        </a:xfrm>
        <a:prstGeom prst="upArrow">
          <a:avLst>
            <a:gd name="adj1" fmla="val 50000"/>
            <a:gd name="adj2" fmla="val 35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25856" tIns="625856" rIns="625856" bIns="625856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800" b="1" kern="1200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旧约</a:t>
          </a:r>
          <a:endParaRPr lang="en-US" sz="8800" b="1" kern="1200" dirty="0" smtClean="0">
            <a:ln>
              <a:solidFill>
                <a:sysClr val="windowText" lastClr="000000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Old Testament</a:t>
          </a:r>
          <a:endParaRPr lang="en-US" sz="2000" b="1" kern="1200" dirty="0"/>
        </a:p>
      </dsp:txBody>
      <dsp:txXfrm rot="16200000">
        <a:off x="-1138155" y="1078203"/>
        <a:ext cx="6438912" cy="4244392"/>
      </dsp:txXfrm>
    </dsp:sp>
    <dsp:sp modelId="{4328C96F-6832-453E-9DB8-D26E66FE7E90}">
      <dsp:nvSpPr>
        <dsp:cNvPr id="0" name=""/>
        <dsp:cNvSpPr/>
      </dsp:nvSpPr>
      <dsp:spPr>
        <a:xfrm rot="5400000">
          <a:off x="3449578" y="1078203"/>
          <a:ext cx="6603976" cy="4244392"/>
        </a:xfrm>
        <a:prstGeom prst="upArrow">
          <a:avLst>
            <a:gd name="adj1" fmla="val 50000"/>
            <a:gd name="adj2" fmla="val 35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25856" tIns="625856" rIns="625856" bIns="625856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800" b="1" kern="1200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新约</a:t>
          </a:r>
          <a:endParaRPr lang="en-US" sz="8800" b="1" kern="1200" dirty="0" smtClean="0">
            <a:ln>
              <a:solidFill>
                <a:sysClr val="windowText" lastClr="000000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New Testament</a:t>
          </a:r>
          <a:endParaRPr lang="en-US" sz="2000" b="1" kern="1200" dirty="0"/>
        </a:p>
      </dsp:txBody>
      <dsp:txXfrm rot="5400000">
        <a:off x="3449578" y="1078203"/>
        <a:ext cx="6603976" cy="424439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24C885-8B98-4B4B-A6B0-6DA7569E6FE3}">
      <dsp:nvSpPr>
        <dsp:cNvPr id="0" name=""/>
        <dsp:cNvSpPr/>
      </dsp:nvSpPr>
      <dsp:spPr>
        <a:xfrm>
          <a:off x="0" y="0"/>
          <a:ext cx="4419600" cy="1627187"/>
        </a:xfrm>
        <a:prstGeom prst="roundRect">
          <a:avLst>
            <a:gd name="adj" fmla="val 10000"/>
          </a:avLst>
        </a:prstGeom>
        <a:solidFill>
          <a:srgbClr val="0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/>
            <a:t>   旧约</a:t>
          </a:r>
          <a:r>
            <a:rPr lang="en-US" altLang="zh-CN" sz="3200" b="1" kern="1200" dirty="0" smtClean="0"/>
            <a:t>(</a:t>
          </a:r>
          <a:r>
            <a:rPr lang="zh-CN" altLang="en-US" sz="3200" b="1" kern="1200" dirty="0" smtClean="0"/>
            <a:t>石头，       粘土，皮革</a:t>
          </a:r>
          <a:r>
            <a:rPr lang="en-US" altLang="zh-CN" sz="3200" b="1" kern="1200" dirty="0" smtClean="0"/>
            <a:t>)</a:t>
          </a:r>
          <a:endParaRPr lang="en-US" sz="32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O.T. (stone, clay, leather)</a:t>
          </a:r>
          <a:endParaRPr lang="en-US" sz="2000" kern="1200" dirty="0"/>
        </a:p>
      </dsp:txBody>
      <dsp:txXfrm>
        <a:off x="1046638" y="0"/>
        <a:ext cx="3372961" cy="1627187"/>
      </dsp:txXfrm>
    </dsp:sp>
    <dsp:sp modelId="{DF96D2B4-86FF-46E5-BBF8-51C89A4F089F}">
      <dsp:nvSpPr>
        <dsp:cNvPr id="0" name=""/>
        <dsp:cNvSpPr/>
      </dsp:nvSpPr>
      <dsp:spPr>
        <a:xfrm>
          <a:off x="162718" y="162718"/>
          <a:ext cx="883920" cy="13017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2EE1939-5368-4202-B9F0-BAF6CA339A71}">
      <dsp:nvSpPr>
        <dsp:cNvPr id="0" name=""/>
        <dsp:cNvSpPr/>
      </dsp:nvSpPr>
      <dsp:spPr>
        <a:xfrm>
          <a:off x="0" y="1789906"/>
          <a:ext cx="4419600" cy="1627187"/>
        </a:xfrm>
        <a:prstGeom prst="roundRect">
          <a:avLst>
            <a:gd name="adj" fmla="val 10000"/>
          </a:avLst>
        </a:prstGeom>
        <a:solidFill>
          <a:srgbClr val="66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复制在皮革</a:t>
          </a:r>
          <a:r>
            <a:rPr lang="en-US" altLang="zh-CN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      </a:t>
          </a:r>
          <a:r>
            <a:rPr lang="zh-CN" alt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纸卷轴上</a:t>
          </a:r>
          <a:r>
            <a:rPr lang="en-US" altLang="zh-CN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-US" sz="32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Copied on leather &amp; paper scrolls</a:t>
          </a:r>
          <a:endParaRPr lang="en-US" sz="1800" kern="1200" dirty="0"/>
        </a:p>
      </dsp:txBody>
      <dsp:txXfrm>
        <a:off x="1046638" y="1789906"/>
        <a:ext cx="3372961" cy="1627187"/>
      </dsp:txXfrm>
    </dsp:sp>
    <dsp:sp modelId="{D8BC7219-B605-4CDF-8A48-82DE6937CDEA}">
      <dsp:nvSpPr>
        <dsp:cNvPr id="0" name=""/>
        <dsp:cNvSpPr/>
      </dsp:nvSpPr>
      <dsp:spPr>
        <a:xfrm>
          <a:off x="162718" y="1952624"/>
          <a:ext cx="883920" cy="13017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4518932-AD89-411A-A9C0-62765043FF49}">
      <dsp:nvSpPr>
        <dsp:cNvPr id="0" name=""/>
        <dsp:cNvSpPr/>
      </dsp:nvSpPr>
      <dsp:spPr>
        <a:xfrm>
          <a:off x="0" y="3579812"/>
          <a:ext cx="4419600" cy="1627187"/>
        </a:xfrm>
        <a:prstGeom prst="roundRect">
          <a:avLst>
            <a:gd name="adj" fmla="val 10000"/>
          </a:avLst>
        </a:prstGeom>
        <a:solidFill>
          <a:srgbClr val="FF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牛皮纸            （上等动物皮）</a:t>
          </a:r>
          <a:endParaRPr lang="en-US" sz="32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Vellum (fine animal skin) </a:t>
          </a:r>
        </a:p>
      </dsp:txBody>
      <dsp:txXfrm>
        <a:off x="1046638" y="3579812"/>
        <a:ext cx="3372961" cy="1627187"/>
      </dsp:txXfrm>
    </dsp:sp>
    <dsp:sp modelId="{F1DB7E97-C5A5-4394-AE76-DF9A3A798EDE}">
      <dsp:nvSpPr>
        <dsp:cNvPr id="0" name=""/>
        <dsp:cNvSpPr/>
      </dsp:nvSpPr>
      <dsp:spPr>
        <a:xfrm>
          <a:off x="162718" y="3742531"/>
          <a:ext cx="883920" cy="13017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24C885-8B98-4B4B-A6B0-6DA7569E6FE3}">
      <dsp:nvSpPr>
        <dsp:cNvPr id="0" name=""/>
        <dsp:cNvSpPr/>
      </dsp:nvSpPr>
      <dsp:spPr>
        <a:xfrm>
          <a:off x="0" y="0"/>
          <a:ext cx="4191000" cy="1627187"/>
        </a:xfrm>
        <a:prstGeom prst="roundRect">
          <a:avLst>
            <a:gd name="adj" fmla="val 10000"/>
          </a:avLst>
        </a:prstGeom>
        <a:solidFill>
          <a:srgbClr val="0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   </a:t>
          </a:r>
          <a:r>
            <a:rPr lang="zh-CN" altLang="en-US" sz="3200" b="1" kern="1200" dirty="0" smtClean="0"/>
            <a:t>新约                       （纸莎草）</a:t>
          </a:r>
          <a:endParaRPr lang="en-US" sz="32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N.T. (papyrus)</a:t>
          </a:r>
          <a:endParaRPr lang="en-US" sz="2000" kern="1200" dirty="0"/>
        </a:p>
      </dsp:txBody>
      <dsp:txXfrm>
        <a:off x="1000918" y="0"/>
        <a:ext cx="3190081" cy="1627187"/>
      </dsp:txXfrm>
    </dsp:sp>
    <dsp:sp modelId="{DF96D2B4-86FF-46E5-BBF8-51C89A4F089F}">
      <dsp:nvSpPr>
        <dsp:cNvPr id="0" name=""/>
        <dsp:cNvSpPr/>
      </dsp:nvSpPr>
      <dsp:spPr>
        <a:xfrm>
          <a:off x="162718" y="162718"/>
          <a:ext cx="838200" cy="13017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E1939-5368-4202-B9F0-BAF6CA339A71}">
      <dsp:nvSpPr>
        <dsp:cNvPr id="0" name=""/>
        <dsp:cNvSpPr/>
      </dsp:nvSpPr>
      <dsp:spPr>
        <a:xfrm>
          <a:off x="0" y="1789906"/>
          <a:ext cx="4191000" cy="1627187"/>
        </a:xfrm>
        <a:prstGeom prst="roundRect">
          <a:avLst>
            <a:gd name="adj" fmla="val 10000"/>
          </a:avLst>
        </a:prstGeom>
        <a:solidFill>
          <a:srgbClr val="33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印刷机：               纸张</a:t>
          </a:r>
          <a:endParaRPr lang="en-US" sz="32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Printing Press: paper</a:t>
          </a:r>
          <a:endParaRPr lang="en-US" sz="1800" kern="1200" dirty="0"/>
        </a:p>
      </dsp:txBody>
      <dsp:txXfrm>
        <a:off x="1000918" y="1789906"/>
        <a:ext cx="3190081" cy="1627187"/>
      </dsp:txXfrm>
    </dsp:sp>
    <dsp:sp modelId="{D8BC7219-B605-4CDF-8A48-82DE6937CDEA}">
      <dsp:nvSpPr>
        <dsp:cNvPr id="0" name=""/>
        <dsp:cNvSpPr/>
      </dsp:nvSpPr>
      <dsp:spPr>
        <a:xfrm>
          <a:off x="162718" y="1952624"/>
          <a:ext cx="838200" cy="13017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18932-AD89-411A-A9C0-62765043FF49}">
      <dsp:nvSpPr>
        <dsp:cNvPr id="0" name=""/>
        <dsp:cNvSpPr/>
      </dsp:nvSpPr>
      <dsp:spPr>
        <a:xfrm>
          <a:off x="0" y="3579812"/>
          <a:ext cx="4191000" cy="1627187"/>
        </a:xfrm>
        <a:prstGeom prst="roundRect">
          <a:avLst>
            <a:gd name="adj" fmla="val 10000"/>
          </a:avLst>
        </a:prstGeom>
        <a:solidFill>
          <a:srgbClr val="00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纸张；互联网；有声圣经</a:t>
          </a:r>
          <a:endParaRPr lang="en-US" sz="32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Paper; Internet; Audio</a:t>
          </a:r>
          <a:endParaRPr lang="en-US" sz="1800" kern="1200" dirty="0"/>
        </a:p>
      </dsp:txBody>
      <dsp:txXfrm>
        <a:off x="1000918" y="3579812"/>
        <a:ext cx="3190081" cy="1627187"/>
      </dsp:txXfrm>
    </dsp:sp>
    <dsp:sp modelId="{F1DB7E97-C5A5-4394-AE76-DF9A3A798EDE}">
      <dsp:nvSpPr>
        <dsp:cNvPr id="0" name=""/>
        <dsp:cNvSpPr/>
      </dsp:nvSpPr>
      <dsp:spPr>
        <a:xfrm>
          <a:off x="162718" y="3742531"/>
          <a:ext cx="838200" cy="13017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#2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/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/>
          <a:lstStyle>
            <a:lvl1pPr algn="r">
              <a:defRPr sz="1200"/>
            </a:lvl1pPr>
          </a:lstStyle>
          <a:p>
            <a:endParaRPr lang="zh-CN" altLang="zh-CN"/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330EF94E-8F38-484C-B6F4-4C36BD44056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/>
          <a:lstStyle>
            <a:lvl1pPr>
              <a:defRPr sz="1200" b="1"/>
            </a:lvl1pPr>
          </a:lstStyle>
          <a:p>
            <a:endParaRPr lang="zh-CN" altLang="zh-CN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/>
          <a:lstStyle>
            <a:lvl1pPr algn="r">
              <a:defRPr sz="1200" b="1"/>
            </a:lvl1pPr>
          </a:lstStyle>
          <a:p>
            <a:endParaRPr lang="zh-CN" altLang="zh-CN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78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b" anchorCtr="0" compatLnSpc="1"/>
          <a:lstStyle>
            <a:lvl1pPr>
              <a:defRPr sz="1200" b="1"/>
            </a:lvl1pPr>
          </a:lstStyle>
          <a:p>
            <a:endParaRPr lang="zh-CN" altLang="zh-CN"/>
          </a:p>
        </p:txBody>
      </p:sp>
      <p:sp>
        <p:nvSpPr>
          <p:cNvPr id="178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b" anchorCtr="0" compatLnSpc="1"/>
          <a:lstStyle>
            <a:lvl1pPr algn="r">
              <a:defRPr sz="1200" b="1"/>
            </a:lvl1pPr>
          </a:lstStyle>
          <a:p>
            <a:fld id="{E7CC3C20-566F-444A-BE2D-84818181D70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8D4733-6DDE-4D04-84BC-C1A361114E2B}" type="slidenum">
              <a:rPr lang="en-US" altLang="zh-CN"/>
              <a:pPr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ED11A-987F-4D4C-942C-72790546079D}" type="slidenum">
              <a:rPr lang="en-US" altLang="zh-CN"/>
              <a:pPr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D4B802-7DBB-4FBD-BAB2-E45FB8F86B47}" type="slidenum">
              <a:rPr lang="en-US" altLang="zh-CN"/>
              <a:pPr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C5874-BB9C-437E-98EE-D6F6EBF748EA}" type="slidenum">
              <a:rPr lang="en-US" altLang="zh-CN"/>
              <a:pPr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B0BE1D-A6D4-4C57-B592-7AD500329810}" type="slidenum">
              <a:rPr lang="en-US" altLang="zh-CN"/>
              <a:pPr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B0BE1D-A6D4-4C57-B592-7AD500329810}" type="slidenum">
              <a:rPr lang="en-US" altLang="zh-CN"/>
              <a:pPr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D1B891-3B7C-4D39-9722-AA1B03C8963C}" type="slidenum">
              <a:rPr lang="en-US" altLang="zh-CN"/>
              <a:pPr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5BF0EE-A2EA-45CE-8C36-987DA25B3DCE}" type="slidenum">
              <a:rPr lang="en-US" altLang="zh-CN"/>
              <a:pPr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F7F568-E0A7-410F-9CC5-B4EE2FD445F9}" type="slidenum">
              <a:rPr lang="en-US" altLang="zh-CN"/>
              <a:pPr/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4A527B-2DD7-48B6-A583-095624778118}" type="slidenum">
              <a:rPr lang="en-US" altLang="zh-CN"/>
              <a:pPr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A25951-449D-48C9-9107-B4734CFB8238}" type="slidenum">
              <a:rPr lang="en-US" altLang="zh-CN"/>
              <a:pPr/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474BC-33DA-4F01-90DC-BD11D0B26B6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1EF142-0CB6-4F62-87CD-D126032FAA0C}" type="slidenum">
              <a:rPr lang="en-US" altLang="zh-CN"/>
              <a:pPr/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5B3212-F452-4A6E-AE8A-1872A6C2387F}" type="slidenum">
              <a:rPr lang="en-US" altLang="zh-CN"/>
              <a:pPr/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D2B362-94B3-40F0-8B85-CBAB28F04629}" type="slidenum">
              <a:rPr lang="en-US" altLang="zh-CN"/>
              <a:pPr/>
              <a:t>23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53CBC8-C4BB-4248-9B0C-B94DA0DB7529}" type="slidenum">
              <a:rPr lang="en-US" altLang="zh-CN"/>
              <a:pPr/>
              <a:t>24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53CBC8-C4BB-4248-9B0C-B94DA0DB7529}" type="slidenum">
              <a:rPr lang="en-US" altLang="zh-CN"/>
              <a:pPr/>
              <a:t>25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53CBC8-C4BB-4248-9B0C-B94DA0DB7529}" type="slidenum">
              <a:rPr lang="en-US" altLang="zh-CN"/>
              <a:pPr/>
              <a:t>26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53CBC8-C4BB-4248-9B0C-B94DA0DB7529}" type="slidenum">
              <a:rPr lang="en-US" altLang="zh-CN"/>
              <a:pPr/>
              <a:t>27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9BFE0E-26F8-427D-AE3F-CD1F273F9E01}" type="slidenum">
              <a:rPr lang="en-US" altLang="zh-CN"/>
              <a:pPr/>
              <a:t>28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3F0E6-CE68-4C06-94F7-F68DFA643D41}" type="slidenum">
              <a:rPr lang="en-US" altLang="zh-CN"/>
              <a:pPr/>
              <a:t>29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3F0E6-CE68-4C06-94F7-F68DFA643D41}" type="slidenum">
              <a:rPr lang="en-US" altLang="zh-CN"/>
              <a:pPr/>
              <a:t>30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474BC-33DA-4F01-90DC-BD11D0B26B6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3F0E6-CE68-4C06-94F7-F68DFA643D41}" type="slidenum">
              <a:rPr lang="en-US" altLang="zh-CN"/>
              <a:pPr/>
              <a:t>31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B0B6D0-60FB-4582-AA77-17F12A96621C}" type="slidenum">
              <a:rPr lang="en-US" altLang="zh-CN"/>
              <a:pPr/>
              <a:t>32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53DC4F-5DC8-47E9-BCE6-6B0E03C89E09}" type="slidenum">
              <a:rPr lang="en-US" altLang="zh-CN"/>
              <a:pPr/>
              <a:t>36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474BC-33DA-4F01-90DC-BD11D0B26B6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B0C82C-F018-41DB-9C74-F5673EAD716F}" type="slidenum">
              <a:rPr lang="en-US" altLang="zh-CN"/>
              <a:pPr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B0C82C-F018-41DB-9C74-F5673EAD716F}" type="slidenum">
              <a:rPr lang="en-US" altLang="zh-CN"/>
              <a:pPr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B0C82C-F018-41DB-9C74-F5673EAD716F}" type="slidenum">
              <a:rPr lang="en-US" altLang="zh-CN"/>
              <a:pPr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43A982-EB95-45CC-82E4-3A58378FDE2B}" type="slidenum">
              <a:rPr lang="en-US" altLang="zh-CN"/>
              <a:pPr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55858C-48B8-4138-977C-8F1A1A19F83C}" type="slidenum">
              <a:rPr lang="en-US" altLang="zh-CN"/>
              <a:pPr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B16B4-0063-4DB4-8804-31A231BA878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C9863-CE92-49F5-A538-685FE92643B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B0C21-587C-4D78-AE1A-B60BB79F5E1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22BB0-292D-49E0-A982-7D708C48A15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25AD6-EACE-4BBE-A488-1038D41D2D2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6EFD7-4CD9-4C14-A0C1-1078BC61B00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54193-F92A-4862-81F1-2076A88D460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28E71-4302-4CBA-B871-00BB7712BE5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77FA5-2A2B-4224-8088-11B43A3CA47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F842E-D0CD-46B9-BEC8-D58B6C42C7D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C8B6A-9405-4A80-82B7-D6DC2A6CFF9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8A4D7-2CD1-40FB-9CBC-3671A1F7B3E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FFE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Times" charset="0"/>
                <a:ea typeface="宋体" panose="02010600030101010101" pitchFamily="2" charset="-122"/>
              </a:defRPr>
            </a:lvl1pPr>
          </a:lstStyle>
          <a:p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Times" charset="0"/>
                <a:ea typeface="宋体" panose="02010600030101010101" pitchFamily="2" charset="-122"/>
              </a:defRPr>
            </a:lvl1pPr>
          </a:lstStyle>
          <a:p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Times" charset="0"/>
                <a:ea typeface="宋体" panose="02010600030101010101" pitchFamily="2" charset="-122"/>
              </a:defRPr>
            </a:lvl1pPr>
          </a:lstStyle>
          <a:p>
            <a:fld id="{7D5A8005-5AA1-45CD-BFB9-E85AC81B556D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1031" name="Picture 8" descr="447X Background NEW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6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《</a:t>
            </a:r>
            <a:r>
              <a:rPr lang="zh-CN" altLang="en-US" sz="6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圣经</a:t>
            </a:r>
            <a:r>
              <a:rPr lang="en-US" altLang="zh-CN" sz="6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》</a:t>
            </a:r>
            <a:r>
              <a:rPr lang="zh-CN" altLang="en-US" sz="6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如何形成？</a:t>
            </a:r>
          </a:p>
        </p:txBody>
      </p:sp>
      <p:grpSp>
        <p:nvGrpSpPr>
          <p:cNvPr id="14339" name="Group 4"/>
          <p:cNvGrpSpPr/>
          <p:nvPr/>
        </p:nvGrpSpPr>
        <p:grpSpPr bwMode="auto">
          <a:xfrm>
            <a:off x="838200" y="5791200"/>
            <a:ext cx="7180263" cy="823913"/>
            <a:chOff x="240" y="3696"/>
            <a:chExt cx="4523" cy="519"/>
          </a:xfrm>
        </p:grpSpPr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04" y="3696"/>
              <a:ext cx="480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0" y="3696"/>
              <a:ext cx="480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672" y="3696"/>
              <a:ext cx="4091" cy="51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800" b="1" dirty="0" err="1">
                  <a:solidFill>
                    <a:srgbClr val="660104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ow</a:t>
              </a:r>
              <a:r>
                <a:rPr lang="en-US" sz="4800" b="1" dirty="0">
                  <a:solidFill>
                    <a:srgbClr val="660104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We Got the      </a:t>
              </a:r>
              <a:r>
                <a:rPr lang="en-US" sz="4800" b="1" dirty="0" err="1">
                  <a:solidFill>
                    <a:srgbClr val="660104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ible</a:t>
              </a:r>
              <a:endParaRPr lang="en-US" sz="4800" b="1" dirty="0">
                <a:solidFill>
                  <a:srgbClr val="660104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14340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1600200"/>
            <a:ext cx="4876800" cy="3896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Copy of paro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27" name="Group 2"/>
          <p:cNvGrpSpPr/>
          <p:nvPr/>
        </p:nvGrpSpPr>
        <p:grpSpPr bwMode="auto">
          <a:xfrm>
            <a:off x="533400" y="5181600"/>
            <a:ext cx="8077200" cy="900113"/>
            <a:chOff x="96" y="3312"/>
            <a:chExt cx="4523" cy="567"/>
          </a:xfrm>
        </p:grpSpPr>
        <p:pic>
          <p:nvPicPr>
            <p:cNvPr id="2662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30" y="3312"/>
              <a:ext cx="480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6" y="3312"/>
              <a:ext cx="480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50981" name="Text Box 5"/>
            <p:cNvSpPr txBox="1">
              <a:spLocks noChangeArrowheads="1"/>
            </p:cNvSpPr>
            <p:nvPr/>
          </p:nvSpPr>
          <p:spPr bwMode="auto">
            <a:xfrm>
              <a:off x="528" y="3360"/>
              <a:ext cx="4091" cy="51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800" b="1" dirty="0" err="1">
                  <a:solidFill>
                    <a:srgbClr val="660104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ow</a:t>
              </a:r>
              <a:r>
                <a:rPr lang="en-US" sz="4800" b="1" dirty="0">
                  <a:solidFill>
                    <a:srgbClr val="660104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We Got the      </a:t>
              </a:r>
              <a:r>
                <a:rPr lang="en-US" sz="4800" b="1" dirty="0" err="1">
                  <a:solidFill>
                    <a:srgbClr val="660104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ible</a:t>
              </a:r>
              <a:endParaRPr lang="en-US" sz="4800" b="1" dirty="0">
                <a:solidFill>
                  <a:srgbClr val="660104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0" y="1524000"/>
            <a:ext cx="9144000" cy="23211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圣经译本</a:t>
            </a:r>
            <a:endParaRPr lang="en-US" altLang="zh-CN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  <a:p>
            <a:pPr marL="457200" indent="-457200" algn="ctr">
              <a:lnSpc>
                <a:spcPts val="120"/>
              </a:lnSpc>
              <a:spcBef>
                <a:spcPct val="50000"/>
              </a:spcBef>
              <a:defRPr/>
            </a:pPr>
            <a:r>
              <a:rPr lang="zh-CN" alt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zh-CN" alt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  如</a:t>
            </a:r>
            <a:r>
              <a:rPr lang="zh-CN" altLang="en-US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何形成？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own Arrow 47"/>
          <p:cNvSpPr>
            <a:spLocks noChangeArrowheads="1"/>
          </p:cNvSpPr>
          <p:nvPr/>
        </p:nvSpPr>
        <p:spPr bwMode="auto">
          <a:xfrm>
            <a:off x="3276600" y="4572000"/>
            <a:ext cx="533400" cy="1447800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FF0000"/>
          </a:solidFill>
          <a:ln w="9525" algn="ctr">
            <a:noFill/>
            <a:round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-76200" y="6583363"/>
            <a:ext cx="9321800" cy="350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700">
                <a:solidFill>
                  <a:srgbClr val="FFE2CC"/>
                </a:solidFill>
                <a:latin typeface="Times" charset="0"/>
                <a:ea typeface="宋体" panose="02010600030101010101" pitchFamily="2" charset="-122"/>
              </a:rPr>
              <a:t>1500 BC          500 BC         AD1         AD 500         AD 1000          AD 1500          AD 1900      AD 2000</a:t>
            </a:r>
            <a:endParaRPr lang="en-US" altLang="zh-CN" sz="1700">
              <a:solidFill>
                <a:schemeClr val="tx2"/>
              </a:solidFill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34820" name="Line 3"/>
          <p:cNvSpPr>
            <a:spLocks noChangeShapeType="1"/>
          </p:cNvSpPr>
          <p:nvPr/>
        </p:nvSpPr>
        <p:spPr bwMode="auto">
          <a:xfrm>
            <a:off x="384175" y="6488113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Line 4"/>
          <p:cNvSpPr>
            <a:spLocks noChangeShapeType="1"/>
          </p:cNvSpPr>
          <p:nvPr/>
        </p:nvSpPr>
        <p:spPr bwMode="auto">
          <a:xfrm>
            <a:off x="2746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Line 5"/>
          <p:cNvSpPr>
            <a:spLocks noChangeShapeType="1"/>
          </p:cNvSpPr>
          <p:nvPr/>
        </p:nvSpPr>
        <p:spPr bwMode="auto">
          <a:xfrm>
            <a:off x="1527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Line 6"/>
          <p:cNvSpPr>
            <a:spLocks noChangeShapeType="1"/>
          </p:cNvSpPr>
          <p:nvPr/>
        </p:nvSpPr>
        <p:spPr bwMode="auto">
          <a:xfrm>
            <a:off x="6175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Line 7"/>
          <p:cNvSpPr>
            <a:spLocks noChangeShapeType="1"/>
          </p:cNvSpPr>
          <p:nvPr/>
        </p:nvSpPr>
        <p:spPr bwMode="auto">
          <a:xfrm>
            <a:off x="4956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Line 8"/>
          <p:cNvSpPr>
            <a:spLocks noChangeShapeType="1"/>
          </p:cNvSpPr>
          <p:nvPr/>
        </p:nvSpPr>
        <p:spPr bwMode="auto">
          <a:xfrm>
            <a:off x="3889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Line 9"/>
          <p:cNvSpPr>
            <a:spLocks noChangeShapeType="1"/>
          </p:cNvSpPr>
          <p:nvPr/>
        </p:nvSpPr>
        <p:spPr bwMode="auto">
          <a:xfrm>
            <a:off x="75469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Line 10"/>
          <p:cNvSpPr>
            <a:spLocks noChangeShapeType="1"/>
          </p:cNvSpPr>
          <p:nvPr/>
        </p:nvSpPr>
        <p:spPr bwMode="auto">
          <a:xfrm>
            <a:off x="8766175" y="6030913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Line 11"/>
          <p:cNvSpPr>
            <a:spLocks noChangeShapeType="1"/>
          </p:cNvSpPr>
          <p:nvPr/>
        </p:nvSpPr>
        <p:spPr bwMode="auto">
          <a:xfrm>
            <a:off x="460375" y="6030913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Text Box 12"/>
          <p:cNvSpPr txBox="1">
            <a:spLocks noChangeArrowheads="1"/>
          </p:cNvSpPr>
          <p:nvPr/>
        </p:nvSpPr>
        <p:spPr bwMode="auto">
          <a:xfrm>
            <a:off x="-76200" y="6597650"/>
            <a:ext cx="918527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 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500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1000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1500 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1900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2000</a:t>
            </a:r>
            <a:endParaRPr lang="en-US" altLang="zh-CN" sz="17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34830" name="Line 13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Line 14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Line 15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Line 16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4" name="Line 17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5" name="Line 18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Line 19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Line 20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Line 21"/>
          <p:cNvSpPr>
            <a:spLocks noChangeShapeType="1"/>
          </p:cNvSpPr>
          <p:nvPr/>
        </p:nvSpPr>
        <p:spPr bwMode="auto">
          <a:xfrm>
            <a:off x="4603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AutoShape 22"/>
          <p:cNvSpPr>
            <a:spLocks noChangeArrowheads="1"/>
          </p:cNvSpPr>
          <p:nvPr/>
        </p:nvSpPr>
        <p:spPr bwMode="auto">
          <a:xfrm>
            <a:off x="7470775" y="6038850"/>
            <a:ext cx="1676400" cy="838200"/>
          </a:xfrm>
          <a:prstGeom prst="parallelogram">
            <a:avLst>
              <a:gd name="adj" fmla="val 0"/>
            </a:avLst>
          </a:prstGeom>
          <a:solidFill>
            <a:srgbClr val="0080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34840" name="AutoShape 23"/>
          <p:cNvSpPr>
            <a:spLocks noChangeArrowheads="1"/>
          </p:cNvSpPr>
          <p:nvPr/>
        </p:nvSpPr>
        <p:spPr bwMode="auto">
          <a:xfrm>
            <a:off x="2819400" y="6038850"/>
            <a:ext cx="1069975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4841" name="AutoShape 24"/>
          <p:cNvSpPr>
            <a:spLocks noChangeArrowheads="1"/>
          </p:cNvSpPr>
          <p:nvPr/>
        </p:nvSpPr>
        <p:spPr bwMode="auto">
          <a:xfrm>
            <a:off x="3175" y="6038850"/>
            <a:ext cx="2895600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4842" name="AutoShape 25"/>
          <p:cNvSpPr>
            <a:spLocks noChangeArrowheads="1"/>
          </p:cNvSpPr>
          <p:nvPr/>
        </p:nvSpPr>
        <p:spPr bwMode="auto">
          <a:xfrm>
            <a:off x="6175375" y="6038850"/>
            <a:ext cx="1371600" cy="838200"/>
          </a:xfrm>
          <a:prstGeom prst="parallelogram">
            <a:avLst>
              <a:gd name="adj" fmla="val 0"/>
            </a:avLst>
          </a:prstGeom>
          <a:solidFill>
            <a:srgbClr val="008C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34843" name="AutoShape 26"/>
          <p:cNvSpPr>
            <a:spLocks noChangeArrowheads="1"/>
          </p:cNvSpPr>
          <p:nvPr/>
        </p:nvSpPr>
        <p:spPr bwMode="auto">
          <a:xfrm>
            <a:off x="3889375" y="6038850"/>
            <a:ext cx="2286000" cy="838200"/>
          </a:xfrm>
          <a:prstGeom prst="parallelogram">
            <a:avLst>
              <a:gd name="adj" fmla="val 0"/>
            </a:avLst>
          </a:prstGeom>
          <a:solidFill>
            <a:srgbClr val="FF0066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34844" name="Line 27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5" name="Line 28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6" name="Line 29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7" name="Line 30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8" name="Line 31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9" name="Line 32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0" name="Line 33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1" name="Line 34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2" name="Line 36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 cap="rnd" cmpd="dbl">
            <a:solidFill>
              <a:srgbClr val="660104"/>
            </a:solidFill>
            <a:prstDash val="sysDot"/>
            <a:rou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853" name="Group 37"/>
          <p:cNvGrpSpPr/>
          <p:nvPr/>
        </p:nvGrpSpPr>
        <p:grpSpPr bwMode="auto">
          <a:xfrm>
            <a:off x="2552700" y="5486400"/>
            <a:ext cx="381000" cy="609600"/>
            <a:chOff x="1608" y="3408"/>
            <a:chExt cx="240" cy="384"/>
          </a:xfrm>
        </p:grpSpPr>
        <p:sp>
          <p:nvSpPr>
            <p:cNvPr id="34863" name="Line 38"/>
            <p:cNvSpPr>
              <a:spLocks noChangeShapeType="1"/>
            </p:cNvSpPr>
            <p:nvPr/>
          </p:nvSpPr>
          <p:spPr bwMode="auto">
            <a:xfrm flipV="1">
              <a:off x="1728" y="3408"/>
              <a:ext cx="0" cy="384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4" name="Line 39"/>
            <p:cNvSpPr>
              <a:spLocks noChangeShapeType="1"/>
            </p:cNvSpPr>
            <p:nvPr/>
          </p:nvSpPr>
          <p:spPr bwMode="auto">
            <a:xfrm flipH="1" flipV="1">
              <a:off x="1608" y="3504"/>
              <a:ext cx="240" cy="0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200" name="Text Box 40"/>
          <p:cNvSpPr txBox="1">
            <a:spLocks noChangeArrowheads="1"/>
          </p:cNvSpPr>
          <p:nvPr/>
        </p:nvSpPr>
        <p:spPr bwMode="auto">
          <a:xfrm>
            <a:off x="-76200" y="6507163"/>
            <a:ext cx="9280525" cy="350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00">
                <a:solidFill>
                  <a:srgbClr val="FFF7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1500 BC       500 BC       AD 1      AD 500      AD 1000       AD 1500        AD 1900        AD 2000</a:t>
            </a:r>
          </a:p>
        </p:txBody>
      </p:sp>
      <p:sp>
        <p:nvSpPr>
          <p:cNvPr id="34855" name="Line 41"/>
          <p:cNvSpPr>
            <a:spLocks noChangeShapeType="1"/>
          </p:cNvSpPr>
          <p:nvPr/>
        </p:nvSpPr>
        <p:spPr bwMode="auto">
          <a:xfrm>
            <a:off x="469900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6" name="Text Box 49"/>
          <p:cNvSpPr txBox="1">
            <a:spLocks noChangeArrowheads="1"/>
          </p:cNvSpPr>
          <p:nvPr/>
        </p:nvSpPr>
        <p:spPr bwMode="auto">
          <a:xfrm>
            <a:off x="5334000" y="152400"/>
            <a:ext cx="3581400" cy="470898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altLang="zh-CN" sz="2000" b="1">
                <a:solidFill>
                  <a:srgbClr val="FFFF00"/>
                </a:solidFill>
                <a:ea typeface="宋体" panose="02010600030101010101" pitchFamily="2" charset="-122"/>
              </a:rPr>
              <a:t>Jerome </a:t>
            </a:r>
            <a:r>
              <a:rPr lang="en-US" altLang="zh-CN" sz="2000">
                <a:solidFill>
                  <a:srgbClr val="FFFFFF"/>
                </a:solidFill>
                <a:ea typeface="宋体" panose="02010600030101010101" pitchFamily="2" charset="-122"/>
              </a:rPr>
              <a:t>translates the Scriptures into Latin. It takes him 25 years to complete (410-435 A.D.). This version called the </a:t>
            </a:r>
            <a:r>
              <a:rPr lang="en-US" altLang="zh-CN" sz="2000" b="1">
                <a:solidFill>
                  <a:srgbClr val="FFFF00"/>
                </a:solidFill>
                <a:ea typeface="宋体" panose="02010600030101010101" pitchFamily="2" charset="-122"/>
              </a:rPr>
              <a:t>Latin Vulgate </a:t>
            </a:r>
            <a:r>
              <a:rPr lang="en-US" altLang="zh-CN" sz="2000">
                <a:solidFill>
                  <a:srgbClr val="FFFFFF"/>
                </a:solidFill>
                <a:ea typeface="宋体" panose="02010600030101010101" pitchFamily="2" charset="-122"/>
              </a:rPr>
              <a:t>was used as the basic Bible for many centuries by the church.</a:t>
            </a: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04800" y="152400"/>
            <a:ext cx="4876800" cy="541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哲罗姆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将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圣经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翻译成拉丁文。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花了他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年时间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410-435A.D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这个版本叫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拉丁文标准译本</a:t>
            </a: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被教会使用作为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基本圣经长达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多个世纪。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46434" name="Picture 2" descr="http://templars.files.wordpress.com/2007/10/st_jerome_in_his-stud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286000"/>
            <a:ext cx="3276600" cy="2427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66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-76200" y="6583363"/>
            <a:ext cx="9321800" cy="350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700">
                <a:solidFill>
                  <a:srgbClr val="FFE2CC"/>
                </a:solidFill>
                <a:latin typeface="Times" charset="0"/>
                <a:ea typeface="宋体" panose="02010600030101010101" pitchFamily="2" charset="-122"/>
              </a:rPr>
              <a:t>1500 BC          500 BC         AD1         AD 500         AD 1000          AD 1500          AD 1900      AD 2000</a:t>
            </a:r>
            <a:endParaRPr lang="en-US" altLang="zh-CN" sz="1700">
              <a:solidFill>
                <a:schemeClr val="tx2"/>
              </a:solidFill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384175" y="6488113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2746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1527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6175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4956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3889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75469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8766175" y="6030913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460375" y="6030913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-76200" y="6597650"/>
            <a:ext cx="918527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 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500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1000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1500 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1900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2000</a:t>
            </a:r>
            <a:endParaRPr lang="en-US" altLang="zh-CN" sz="17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4603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7470775" y="6038850"/>
            <a:ext cx="1676400" cy="838200"/>
          </a:xfrm>
          <a:prstGeom prst="parallelogram">
            <a:avLst>
              <a:gd name="adj" fmla="val 0"/>
            </a:avLst>
          </a:prstGeom>
          <a:solidFill>
            <a:srgbClr val="0080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2819400" y="6038850"/>
            <a:ext cx="1069975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3175" y="6038850"/>
            <a:ext cx="2895600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6175375" y="6038850"/>
            <a:ext cx="1371600" cy="838200"/>
          </a:xfrm>
          <a:prstGeom prst="parallelogram">
            <a:avLst>
              <a:gd name="adj" fmla="val 0"/>
            </a:avLst>
          </a:prstGeom>
          <a:solidFill>
            <a:srgbClr val="008C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3889375" y="6038850"/>
            <a:ext cx="2286000" cy="838200"/>
          </a:xfrm>
          <a:prstGeom prst="parallelogram">
            <a:avLst>
              <a:gd name="adj" fmla="val 0"/>
            </a:avLst>
          </a:prstGeom>
          <a:solidFill>
            <a:srgbClr val="FF0066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35867" name="Line 27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8" name="Line 28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9" name="Line 29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0" name="Line 30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1" name="Line 31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2" name="Line 32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3" name="Line 33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4" name="Line 34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5" name="Line 36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 cap="rnd" cmpd="dbl">
            <a:solidFill>
              <a:srgbClr val="660104"/>
            </a:solidFill>
            <a:prstDash val="sysDot"/>
            <a:rou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876" name="Group 37"/>
          <p:cNvGrpSpPr/>
          <p:nvPr/>
        </p:nvGrpSpPr>
        <p:grpSpPr bwMode="auto">
          <a:xfrm>
            <a:off x="2552700" y="5486400"/>
            <a:ext cx="381000" cy="609600"/>
            <a:chOff x="1608" y="3408"/>
            <a:chExt cx="240" cy="384"/>
          </a:xfrm>
        </p:grpSpPr>
        <p:sp>
          <p:nvSpPr>
            <p:cNvPr id="35894" name="Line 38"/>
            <p:cNvSpPr>
              <a:spLocks noChangeShapeType="1"/>
            </p:cNvSpPr>
            <p:nvPr/>
          </p:nvSpPr>
          <p:spPr bwMode="auto">
            <a:xfrm flipV="1">
              <a:off x="1728" y="3408"/>
              <a:ext cx="0" cy="384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5" name="Line 39"/>
            <p:cNvSpPr>
              <a:spLocks noChangeShapeType="1"/>
            </p:cNvSpPr>
            <p:nvPr/>
          </p:nvSpPr>
          <p:spPr bwMode="auto">
            <a:xfrm flipH="1" flipV="1">
              <a:off x="1608" y="3504"/>
              <a:ext cx="240" cy="0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200" name="Text Box 40"/>
          <p:cNvSpPr txBox="1">
            <a:spLocks noChangeArrowheads="1"/>
          </p:cNvSpPr>
          <p:nvPr/>
        </p:nvSpPr>
        <p:spPr bwMode="auto">
          <a:xfrm>
            <a:off x="-76200" y="6507163"/>
            <a:ext cx="9280525" cy="350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00">
                <a:solidFill>
                  <a:srgbClr val="FFF7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1500 BC       500 BC       AD 1      AD 500      AD 1000       AD 1500        AD 1900        AD 2000</a:t>
            </a:r>
          </a:p>
        </p:txBody>
      </p:sp>
      <p:sp>
        <p:nvSpPr>
          <p:cNvPr id="35878" name="Line 41"/>
          <p:cNvSpPr>
            <a:spLocks noChangeShapeType="1"/>
          </p:cNvSpPr>
          <p:nvPr/>
        </p:nvSpPr>
        <p:spPr bwMode="auto">
          <a:xfrm>
            <a:off x="469900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6" name="Text Box 49"/>
          <p:cNvSpPr txBox="1">
            <a:spLocks noChangeArrowheads="1"/>
          </p:cNvSpPr>
          <p:nvPr/>
        </p:nvSpPr>
        <p:spPr bwMode="auto">
          <a:xfrm>
            <a:off x="5334000" y="152400"/>
            <a:ext cx="3581400" cy="563231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rgbClr val="FFFFFF"/>
                </a:solidFill>
                <a:ea typeface="宋体" panose="02010600030101010101" pitchFamily="2" charset="-122"/>
              </a:rPr>
              <a:t>Germanic migrations           (AD 378-600)  cause new languages, other than Latin, to emerge. Thus the need for a bible in English.</a:t>
            </a:r>
          </a:p>
          <a:p>
            <a:pPr algn="ctr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04800" y="152400"/>
            <a:ext cx="4876800" cy="457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日耳曼语言大迁徙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（公元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378-600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导致除了拉丁语外的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新语言的出现。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因此也出现对英语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圣经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的需求。</a:t>
            </a:r>
          </a:p>
        </p:txBody>
      </p:sp>
      <p:pic>
        <p:nvPicPr>
          <p:cNvPr id="35885" name="Picture 49"/>
          <p:cNvPicPr>
            <a:picLocks noChangeAspect="1" noChangeArrowheads="1"/>
          </p:cNvPicPr>
          <p:nvPr/>
        </p:nvPicPr>
        <p:blipFill>
          <a:blip r:embed="rId4" cstate="print">
            <a:lum bright="12000" contrast="-6000"/>
          </a:blip>
          <a:srcRect/>
          <a:stretch>
            <a:fillRect/>
          </a:stretch>
        </p:blipFill>
        <p:spPr bwMode="auto">
          <a:xfrm>
            <a:off x="5562600" y="2438400"/>
            <a:ext cx="3124200" cy="2971800"/>
          </a:xfrm>
          <a:prstGeom prst="rect">
            <a:avLst/>
          </a:prstGeom>
          <a:noFill/>
          <a:ln w="50800">
            <a:solidFill>
              <a:srgbClr val="002060">
                <a:alpha val="50195"/>
              </a:srgbClr>
            </a:solidFill>
            <a:miter lim="800000"/>
            <a:headEnd/>
            <a:tailEnd/>
          </a:ln>
        </p:spPr>
      </p:pic>
      <p:sp>
        <p:nvSpPr>
          <p:cNvPr id="35886" name="AutoShape 52"/>
          <p:cNvSpPr>
            <a:spLocks noChangeArrowheads="1"/>
          </p:cNvSpPr>
          <p:nvPr/>
        </p:nvSpPr>
        <p:spPr bwMode="auto">
          <a:xfrm>
            <a:off x="6172200" y="2565400"/>
            <a:ext cx="795338" cy="177800"/>
          </a:xfrm>
          <a:prstGeom prst="leftArrow">
            <a:avLst>
              <a:gd name="adj1" fmla="val 50000"/>
              <a:gd name="adj2" fmla="val 167352"/>
            </a:avLst>
          </a:prstGeom>
          <a:solidFill>
            <a:schemeClr val="tx2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35887" name="AutoShape 53"/>
          <p:cNvSpPr>
            <a:spLocks noChangeArrowheads="1"/>
          </p:cNvSpPr>
          <p:nvPr/>
        </p:nvSpPr>
        <p:spPr bwMode="auto">
          <a:xfrm rot="10800000">
            <a:off x="7315200" y="2565400"/>
            <a:ext cx="838200" cy="101600"/>
          </a:xfrm>
          <a:prstGeom prst="leftArrow">
            <a:avLst>
              <a:gd name="adj1" fmla="val 50000"/>
              <a:gd name="adj2" fmla="val 211139"/>
            </a:avLst>
          </a:prstGeom>
          <a:solidFill>
            <a:schemeClr val="tx2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35888" name="AutoShape 54"/>
          <p:cNvSpPr>
            <a:spLocks noChangeArrowheads="1"/>
          </p:cNvSpPr>
          <p:nvPr/>
        </p:nvSpPr>
        <p:spPr bwMode="auto">
          <a:xfrm rot="-8128426">
            <a:off x="7208838" y="3046413"/>
            <a:ext cx="601662" cy="136525"/>
          </a:xfrm>
          <a:prstGeom prst="leftArrow">
            <a:avLst>
              <a:gd name="adj1" fmla="val 50000"/>
              <a:gd name="adj2" fmla="val 153183"/>
            </a:avLst>
          </a:prstGeom>
          <a:solidFill>
            <a:schemeClr val="tx2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35889" name="AutoShape 55"/>
          <p:cNvSpPr>
            <a:spLocks noChangeArrowheads="1"/>
          </p:cNvSpPr>
          <p:nvPr/>
        </p:nvSpPr>
        <p:spPr bwMode="auto">
          <a:xfrm rot="-1925033">
            <a:off x="5822950" y="3087688"/>
            <a:ext cx="1223963" cy="100012"/>
          </a:xfrm>
          <a:prstGeom prst="leftArrow">
            <a:avLst>
              <a:gd name="adj1" fmla="val 50000"/>
              <a:gd name="adj2" fmla="val 260911"/>
            </a:avLst>
          </a:prstGeom>
          <a:solidFill>
            <a:schemeClr val="tx2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35890" name="AutoShape 56"/>
          <p:cNvSpPr>
            <a:spLocks noChangeArrowheads="1"/>
          </p:cNvSpPr>
          <p:nvPr/>
        </p:nvSpPr>
        <p:spPr bwMode="auto">
          <a:xfrm>
            <a:off x="6629400" y="2413000"/>
            <a:ext cx="914400" cy="762000"/>
          </a:xfrm>
          <a:prstGeom prst="irregularSeal1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55" name="Up Arrow Callout 54"/>
          <p:cNvSpPr/>
          <p:nvPr/>
        </p:nvSpPr>
        <p:spPr bwMode="auto">
          <a:xfrm>
            <a:off x="3505200" y="4724400"/>
            <a:ext cx="685800" cy="1295400"/>
          </a:xfrm>
          <a:prstGeom prst="upArrowCallou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zh-CN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Down Arrow 57"/>
          <p:cNvSpPr/>
          <p:nvPr/>
        </p:nvSpPr>
        <p:spPr bwMode="auto">
          <a:xfrm>
            <a:off x="5410200" y="4572000"/>
            <a:ext cx="533400" cy="1447800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zh-CN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69" name="Text Box 2"/>
          <p:cNvSpPr txBox="1">
            <a:spLocks noChangeArrowheads="1"/>
          </p:cNvSpPr>
          <p:nvPr/>
        </p:nvSpPr>
        <p:spPr bwMode="auto">
          <a:xfrm>
            <a:off x="-76200" y="6583363"/>
            <a:ext cx="9321800" cy="350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700">
                <a:solidFill>
                  <a:srgbClr val="FFE2CC"/>
                </a:solidFill>
                <a:latin typeface="Times" charset="0"/>
                <a:ea typeface="宋体" panose="02010600030101010101" pitchFamily="2" charset="-122"/>
              </a:rPr>
              <a:t>1500 BC          500 BC         AD1         AD 500         AD 1000          AD 1500          AD 1900      AD 2000</a:t>
            </a:r>
            <a:endParaRPr lang="en-US" altLang="zh-CN" sz="1700">
              <a:solidFill>
                <a:schemeClr val="tx2"/>
              </a:solidFill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36870" name="Line 3"/>
          <p:cNvSpPr>
            <a:spLocks noChangeShapeType="1"/>
          </p:cNvSpPr>
          <p:nvPr/>
        </p:nvSpPr>
        <p:spPr bwMode="auto">
          <a:xfrm>
            <a:off x="384175" y="6488113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Line 4"/>
          <p:cNvSpPr>
            <a:spLocks noChangeShapeType="1"/>
          </p:cNvSpPr>
          <p:nvPr/>
        </p:nvSpPr>
        <p:spPr bwMode="auto">
          <a:xfrm>
            <a:off x="2746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Line 5"/>
          <p:cNvSpPr>
            <a:spLocks noChangeShapeType="1"/>
          </p:cNvSpPr>
          <p:nvPr/>
        </p:nvSpPr>
        <p:spPr bwMode="auto">
          <a:xfrm>
            <a:off x="1527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Line 6"/>
          <p:cNvSpPr>
            <a:spLocks noChangeShapeType="1"/>
          </p:cNvSpPr>
          <p:nvPr/>
        </p:nvSpPr>
        <p:spPr bwMode="auto">
          <a:xfrm>
            <a:off x="6175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Line 7"/>
          <p:cNvSpPr>
            <a:spLocks noChangeShapeType="1"/>
          </p:cNvSpPr>
          <p:nvPr/>
        </p:nvSpPr>
        <p:spPr bwMode="auto">
          <a:xfrm>
            <a:off x="4956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Line 8"/>
          <p:cNvSpPr>
            <a:spLocks noChangeShapeType="1"/>
          </p:cNvSpPr>
          <p:nvPr/>
        </p:nvSpPr>
        <p:spPr bwMode="auto">
          <a:xfrm>
            <a:off x="3889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Line 9"/>
          <p:cNvSpPr>
            <a:spLocks noChangeShapeType="1"/>
          </p:cNvSpPr>
          <p:nvPr/>
        </p:nvSpPr>
        <p:spPr bwMode="auto">
          <a:xfrm>
            <a:off x="75469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Line 10"/>
          <p:cNvSpPr>
            <a:spLocks noChangeShapeType="1"/>
          </p:cNvSpPr>
          <p:nvPr/>
        </p:nvSpPr>
        <p:spPr bwMode="auto">
          <a:xfrm>
            <a:off x="8766175" y="6030913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Line 11"/>
          <p:cNvSpPr>
            <a:spLocks noChangeShapeType="1"/>
          </p:cNvSpPr>
          <p:nvPr/>
        </p:nvSpPr>
        <p:spPr bwMode="auto">
          <a:xfrm>
            <a:off x="460375" y="6030913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Text Box 12"/>
          <p:cNvSpPr txBox="1">
            <a:spLocks noChangeArrowheads="1"/>
          </p:cNvSpPr>
          <p:nvPr/>
        </p:nvSpPr>
        <p:spPr bwMode="auto">
          <a:xfrm>
            <a:off x="-76200" y="6597650"/>
            <a:ext cx="918527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 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500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1000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1500 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1900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2000</a:t>
            </a:r>
            <a:endParaRPr lang="en-US" altLang="zh-CN" sz="17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36880" name="Line 13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1" name="Line 14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Line 15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Line 16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4" name="Line 17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5" name="Line 18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Line 19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Line 20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8" name="Line 21"/>
          <p:cNvSpPr>
            <a:spLocks noChangeShapeType="1"/>
          </p:cNvSpPr>
          <p:nvPr/>
        </p:nvSpPr>
        <p:spPr bwMode="auto">
          <a:xfrm>
            <a:off x="4603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AutoShape 22"/>
          <p:cNvSpPr>
            <a:spLocks noChangeArrowheads="1"/>
          </p:cNvSpPr>
          <p:nvPr/>
        </p:nvSpPr>
        <p:spPr bwMode="auto">
          <a:xfrm>
            <a:off x="7470775" y="6038850"/>
            <a:ext cx="1676400" cy="838200"/>
          </a:xfrm>
          <a:prstGeom prst="parallelogram">
            <a:avLst>
              <a:gd name="adj" fmla="val 0"/>
            </a:avLst>
          </a:prstGeom>
          <a:solidFill>
            <a:srgbClr val="0080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36890" name="AutoShape 23"/>
          <p:cNvSpPr>
            <a:spLocks noChangeArrowheads="1"/>
          </p:cNvSpPr>
          <p:nvPr/>
        </p:nvSpPr>
        <p:spPr bwMode="auto">
          <a:xfrm>
            <a:off x="2819400" y="6038850"/>
            <a:ext cx="1069975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6891" name="AutoShape 24"/>
          <p:cNvSpPr>
            <a:spLocks noChangeArrowheads="1"/>
          </p:cNvSpPr>
          <p:nvPr/>
        </p:nvSpPr>
        <p:spPr bwMode="auto">
          <a:xfrm>
            <a:off x="3175" y="6038850"/>
            <a:ext cx="2895600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6892" name="AutoShape 25"/>
          <p:cNvSpPr>
            <a:spLocks noChangeArrowheads="1"/>
          </p:cNvSpPr>
          <p:nvPr/>
        </p:nvSpPr>
        <p:spPr bwMode="auto">
          <a:xfrm>
            <a:off x="6175375" y="6038850"/>
            <a:ext cx="1371600" cy="838200"/>
          </a:xfrm>
          <a:prstGeom prst="parallelogram">
            <a:avLst>
              <a:gd name="adj" fmla="val 0"/>
            </a:avLst>
          </a:prstGeom>
          <a:solidFill>
            <a:srgbClr val="008C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36893" name="AutoShape 26"/>
          <p:cNvSpPr>
            <a:spLocks noChangeArrowheads="1"/>
          </p:cNvSpPr>
          <p:nvPr/>
        </p:nvSpPr>
        <p:spPr bwMode="auto">
          <a:xfrm>
            <a:off x="3889375" y="6038850"/>
            <a:ext cx="2286000" cy="838200"/>
          </a:xfrm>
          <a:prstGeom prst="parallelogram">
            <a:avLst>
              <a:gd name="adj" fmla="val 0"/>
            </a:avLst>
          </a:prstGeom>
          <a:solidFill>
            <a:srgbClr val="FF0066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36894" name="Line 27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5" name="Line 28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6" name="Line 29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7" name="Line 30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8" name="Line 31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9" name="Line 32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900" name="Line 33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901" name="Line 34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902" name="Line 36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 cap="rnd" cmpd="dbl">
            <a:solidFill>
              <a:srgbClr val="660104"/>
            </a:solidFill>
            <a:prstDash val="sysDot"/>
            <a:rou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903" name="Group 37"/>
          <p:cNvGrpSpPr/>
          <p:nvPr/>
        </p:nvGrpSpPr>
        <p:grpSpPr bwMode="auto">
          <a:xfrm>
            <a:off x="2552700" y="5486400"/>
            <a:ext cx="381000" cy="609600"/>
            <a:chOff x="1608" y="3408"/>
            <a:chExt cx="240" cy="384"/>
          </a:xfrm>
        </p:grpSpPr>
        <p:sp>
          <p:nvSpPr>
            <p:cNvPr id="36911" name="Line 38"/>
            <p:cNvSpPr>
              <a:spLocks noChangeShapeType="1"/>
            </p:cNvSpPr>
            <p:nvPr/>
          </p:nvSpPr>
          <p:spPr bwMode="auto">
            <a:xfrm flipV="1">
              <a:off x="1728" y="3408"/>
              <a:ext cx="0" cy="384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2" name="Line 39"/>
            <p:cNvSpPr>
              <a:spLocks noChangeShapeType="1"/>
            </p:cNvSpPr>
            <p:nvPr/>
          </p:nvSpPr>
          <p:spPr bwMode="auto">
            <a:xfrm flipH="1" flipV="1">
              <a:off x="1608" y="3504"/>
              <a:ext cx="240" cy="0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200" name="Text Box 40"/>
          <p:cNvSpPr txBox="1">
            <a:spLocks noChangeArrowheads="1"/>
          </p:cNvSpPr>
          <p:nvPr/>
        </p:nvSpPr>
        <p:spPr bwMode="auto">
          <a:xfrm>
            <a:off x="-76200" y="6507163"/>
            <a:ext cx="9280525" cy="350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00">
                <a:solidFill>
                  <a:srgbClr val="FFF7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1500 BC       500 BC       AD 1      AD 500      AD 1000       AD 1500        AD 1900        AD 2000</a:t>
            </a:r>
          </a:p>
        </p:txBody>
      </p:sp>
      <p:sp>
        <p:nvSpPr>
          <p:cNvPr id="36905" name="Line 41"/>
          <p:cNvSpPr>
            <a:spLocks noChangeShapeType="1"/>
          </p:cNvSpPr>
          <p:nvPr/>
        </p:nvSpPr>
        <p:spPr bwMode="auto">
          <a:xfrm>
            <a:off x="469900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6" name="Text Box 49"/>
          <p:cNvSpPr txBox="1">
            <a:spLocks noChangeArrowheads="1"/>
          </p:cNvSpPr>
          <p:nvPr/>
        </p:nvSpPr>
        <p:spPr bwMode="auto">
          <a:xfrm>
            <a:off x="152400" y="152400"/>
            <a:ext cx="3581400" cy="526297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rgbClr val="FFFFFF"/>
                </a:solidFill>
                <a:ea typeface="宋体" panose="02010600030101010101" pitchFamily="2" charset="-122"/>
              </a:rPr>
              <a:t>The first English Bible was translated from Latin in </a:t>
            </a:r>
            <a:r>
              <a:rPr lang="en-US" altLang="zh-CN" b="1">
                <a:solidFill>
                  <a:srgbClr val="FFFFFF"/>
                </a:solidFill>
                <a:ea typeface="宋体" panose="02010600030101010101" pitchFamily="2" charset="-122"/>
              </a:rPr>
              <a:t>AD 1382</a:t>
            </a:r>
            <a:r>
              <a:rPr lang="en-US" altLang="zh-CN">
                <a:solidFill>
                  <a:srgbClr val="FFFFFF"/>
                </a:solidFill>
                <a:ea typeface="宋体" panose="02010600030101010101" pitchFamily="2" charset="-122"/>
              </a:rPr>
              <a:t> by Oxford Scholar and priest named </a:t>
            </a:r>
            <a:r>
              <a:rPr lang="en-US" altLang="zh-CN" b="1">
                <a:solidFill>
                  <a:srgbClr val="FFFF00"/>
                </a:solidFill>
                <a:ea typeface="宋体" panose="02010600030101010101" pitchFamily="2" charset="-122"/>
              </a:rPr>
              <a:t>John Wycliffe.   </a:t>
            </a:r>
            <a:r>
              <a:rPr lang="en-US" altLang="zh-CN">
                <a:solidFill>
                  <a:srgbClr val="FFFFFF"/>
                </a:solidFill>
                <a:ea typeface="宋体" panose="02010600030101010101" pitchFamily="2" charset="-122"/>
              </a:rPr>
              <a:t>It was copied by hand!</a:t>
            </a:r>
          </a:p>
          <a:p>
            <a:pPr algn="ctr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962400" y="228600"/>
            <a:ext cx="4876800" cy="525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第一本英文圣经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由牛津学者和神父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zh-CN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约翰</a:t>
            </a:r>
            <a:r>
              <a:rPr lang="en-US" altLang="zh-CN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·</a:t>
            </a:r>
            <a:r>
              <a:rPr lang="zh-CN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威克里夫</a:t>
            </a:r>
            <a:endParaRPr lang="en-US" altLang="zh-CN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于公元</a:t>
            </a:r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1382</a:t>
            </a:r>
          </a:p>
          <a:p>
            <a:pPr algn="ctr">
              <a:defRPr/>
            </a:pP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从拉丁文翻译而</a:t>
            </a: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来</a:t>
            </a:r>
            <a:r>
              <a:rPr lang="en-US" altLang="zh-C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这本圣经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完全为手抄</a:t>
            </a: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本</a:t>
            </a:r>
            <a:r>
              <a:rPr lang="en-US" altLang="zh-C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</a:endParaRPr>
          </a:p>
        </p:txBody>
      </p:sp>
      <p:pic>
        <p:nvPicPr>
          <p:cNvPr id="36910" name="Picture 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590800"/>
            <a:ext cx="1774825" cy="2514600"/>
          </a:xfrm>
          <a:prstGeom prst="rect">
            <a:avLst/>
          </a:prstGeom>
          <a:noFill/>
          <a:ln w="57150">
            <a:solidFill>
              <a:srgbClr val="FFFF6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Down Arrow 57"/>
          <p:cNvSpPr/>
          <p:nvPr/>
        </p:nvSpPr>
        <p:spPr bwMode="auto">
          <a:xfrm>
            <a:off x="5410200" y="4572000"/>
            <a:ext cx="533400" cy="1447800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zh-CN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3" name="Text Box 2"/>
          <p:cNvSpPr txBox="1">
            <a:spLocks noChangeArrowheads="1"/>
          </p:cNvSpPr>
          <p:nvPr/>
        </p:nvSpPr>
        <p:spPr bwMode="auto">
          <a:xfrm>
            <a:off x="-76200" y="6583363"/>
            <a:ext cx="9321800" cy="350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700">
                <a:solidFill>
                  <a:srgbClr val="FFE2CC"/>
                </a:solidFill>
                <a:latin typeface="Times" charset="0"/>
                <a:ea typeface="宋体" panose="02010600030101010101" pitchFamily="2" charset="-122"/>
              </a:rPr>
              <a:t>1500 BC          500 BC         AD1         AD 500         AD 1000          AD 1500          AD 1900      AD 2000</a:t>
            </a:r>
            <a:endParaRPr lang="en-US" altLang="zh-CN" sz="1700">
              <a:solidFill>
                <a:schemeClr val="tx2"/>
              </a:solidFill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37894" name="Line 3"/>
          <p:cNvSpPr>
            <a:spLocks noChangeShapeType="1"/>
          </p:cNvSpPr>
          <p:nvPr/>
        </p:nvSpPr>
        <p:spPr bwMode="auto">
          <a:xfrm>
            <a:off x="384175" y="6488113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Line 4"/>
          <p:cNvSpPr>
            <a:spLocks noChangeShapeType="1"/>
          </p:cNvSpPr>
          <p:nvPr/>
        </p:nvSpPr>
        <p:spPr bwMode="auto">
          <a:xfrm>
            <a:off x="2746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Line 5"/>
          <p:cNvSpPr>
            <a:spLocks noChangeShapeType="1"/>
          </p:cNvSpPr>
          <p:nvPr/>
        </p:nvSpPr>
        <p:spPr bwMode="auto">
          <a:xfrm>
            <a:off x="1527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Line 6"/>
          <p:cNvSpPr>
            <a:spLocks noChangeShapeType="1"/>
          </p:cNvSpPr>
          <p:nvPr/>
        </p:nvSpPr>
        <p:spPr bwMode="auto">
          <a:xfrm>
            <a:off x="6175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Line 7"/>
          <p:cNvSpPr>
            <a:spLocks noChangeShapeType="1"/>
          </p:cNvSpPr>
          <p:nvPr/>
        </p:nvSpPr>
        <p:spPr bwMode="auto">
          <a:xfrm>
            <a:off x="4956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Line 8"/>
          <p:cNvSpPr>
            <a:spLocks noChangeShapeType="1"/>
          </p:cNvSpPr>
          <p:nvPr/>
        </p:nvSpPr>
        <p:spPr bwMode="auto">
          <a:xfrm>
            <a:off x="3889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Line 9"/>
          <p:cNvSpPr>
            <a:spLocks noChangeShapeType="1"/>
          </p:cNvSpPr>
          <p:nvPr/>
        </p:nvSpPr>
        <p:spPr bwMode="auto">
          <a:xfrm>
            <a:off x="75469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Line 10"/>
          <p:cNvSpPr>
            <a:spLocks noChangeShapeType="1"/>
          </p:cNvSpPr>
          <p:nvPr/>
        </p:nvSpPr>
        <p:spPr bwMode="auto">
          <a:xfrm>
            <a:off x="8766175" y="6030913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Line 11"/>
          <p:cNvSpPr>
            <a:spLocks noChangeShapeType="1"/>
          </p:cNvSpPr>
          <p:nvPr/>
        </p:nvSpPr>
        <p:spPr bwMode="auto">
          <a:xfrm>
            <a:off x="460375" y="6030913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3" name="Text Box 12"/>
          <p:cNvSpPr txBox="1">
            <a:spLocks noChangeArrowheads="1"/>
          </p:cNvSpPr>
          <p:nvPr/>
        </p:nvSpPr>
        <p:spPr bwMode="auto">
          <a:xfrm>
            <a:off x="-76200" y="6597650"/>
            <a:ext cx="918527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 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500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1000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1500 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1900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2000</a:t>
            </a:r>
            <a:endParaRPr lang="en-US" altLang="zh-CN" sz="17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37904" name="Line 13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5" name="Line 14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6" name="Line 15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Line 16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8" name="Line 17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9" name="Line 18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Line 19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1" name="Line 20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2" name="Line 21"/>
          <p:cNvSpPr>
            <a:spLocks noChangeShapeType="1"/>
          </p:cNvSpPr>
          <p:nvPr/>
        </p:nvSpPr>
        <p:spPr bwMode="auto">
          <a:xfrm>
            <a:off x="4603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AutoShape 22"/>
          <p:cNvSpPr>
            <a:spLocks noChangeArrowheads="1"/>
          </p:cNvSpPr>
          <p:nvPr/>
        </p:nvSpPr>
        <p:spPr bwMode="auto">
          <a:xfrm>
            <a:off x="7470775" y="6038850"/>
            <a:ext cx="1676400" cy="838200"/>
          </a:xfrm>
          <a:prstGeom prst="parallelogram">
            <a:avLst>
              <a:gd name="adj" fmla="val 0"/>
            </a:avLst>
          </a:prstGeom>
          <a:solidFill>
            <a:srgbClr val="0080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37914" name="AutoShape 23"/>
          <p:cNvSpPr>
            <a:spLocks noChangeArrowheads="1"/>
          </p:cNvSpPr>
          <p:nvPr/>
        </p:nvSpPr>
        <p:spPr bwMode="auto">
          <a:xfrm>
            <a:off x="2819400" y="6038850"/>
            <a:ext cx="1069975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7915" name="AutoShape 24"/>
          <p:cNvSpPr>
            <a:spLocks noChangeArrowheads="1"/>
          </p:cNvSpPr>
          <p:nvPr/>
        </p:nvSpPr>
        <p:spPr bwMode="auto">
          <a:xfrm>
            <a:off x="3175" y="6038850"/>
            <a:ext cx="2895600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7916" name="AutoShape 25"/>
          <p:cNvSpPr>
            <a:spLocks noChangeArrowheads="1"/>
          </p:cNvSpPr>
          <p:nvPr/>
        </p:nvSpPr>
        <p:spPr bwMode="auto">
          <a:xfrm>
            <a:off x="6175375" y="6038850"/>
            <a:ext cx="1371600" cy="838200"/>
          </a:xfrm>
          <a:prstGeom prst="parallelogram">
            <a:avLst>
              <a:gd name="adj" fmla="val 0"/>
            </a:avLst>
          </a:prstGeom>
          <a:solidFill>
            <a:srgbClr val="008C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37917" name="AutoShape 26"/>
          <p:cNvSpPr>
            <a:spLocks noChangeArrowheads="1"/>
          </p:cNvSpPr>
          <p:nvPr/>
        </p:nvSpPr>
        <p:spPr bwMode="auto">
          <a:xfrm>
            <a:off x="3889375" y="6038850"/>
            <a:ext cx="2286000" cy="838200"/>
          </a:xfrm>
          <a:prstGeom prst="parallelogram">
            <a:avLst>
              <a:gd name="adj" fmla="val 0"/>
            </a:avLst>
          </a:prstGeom>
          <a:solidFill>
            <a:srgbClr val="FF0066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37918" name="Line 27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9" name="Line 28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0" name="Line 29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1" name="Line 30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2" name="Line 31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3" name="Line 32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4" name="Line 33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5" name="Line 34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6" name="Line 36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 cap="rnd" cmpd="dbl">
            <a:solidFill>
              <a:srgbClr val="660104"/>
            </a:solidFill>
            <a:prstDash val="sysDot"/>
            <a:rou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927" name="Group 37"/>
          <p:cNvGrpSpPr/>
          <p:nvPr/>
        </p:nvGrpSpPr>
        <p:grpSpPr bwMode="auto">
          <a:xfrm>
            <a:off x="2552700" y="5486400"/>
            <a:ext cx="381000" cy="609600"/>
            <a:chOff x="1608" y="3408"/>
            <a:chExt cx="240" cy="384"/>
          </a:xfrm>
        </p:grpSpPr>
        <p:sp>
          <p:nvSpPr>
            <p:cNvPr id="37935" name="Line 38"/>
            <p:cNvSpPr>
              <a:spLocks noChangeShapeType="1"/>
            </p:cNvSpPr>
            <p:nvPr/>
          </p:nvSpPr>
          <p:spPr bwMode="auto">
            <a:xfrm flipV="1">
              <a:off x="1728" y="3408"/>
              <a:ext cx="0" cy="384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6" name="Line 39"/>
            <p:cNvSpPr>
              <a:spLocks noChangeShapeType="1"/>
            </p:cNvSpPr>
            <p:nvPr/>
          </p:nvSpPr>
          <p:spPr bwMode="auto">
            <a:xfrm flipH="1" flipV="1">
              <a:off x="1608" y="3504"/>
              <a:ext cx="240" cy="0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200" name="Text Box 40"/>
          <p:cNvSpPr txBox="1">
            <a:spLocks noChangeArrowheads="1"/>
          </p:cNvSpPr>
          <p:nvPr/>
        </p:nvSpPr>
        <p:spPr bwMode="auto">
          <a:xfrm>
            <a:off x="-76200" y="6507163"/>
            <a:ext cx="9280525" cy="350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00">
                <a:solidFill>
                  <a:srgbClr val="FFF7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1500 BC       500 BC       AD 1      AD 500      AD 1000       AD 1500        AD 1900        AD 2000</a:t>
            </a:r>
          </a:p>
        </p:txBody>
      </p:sp>
      <p:sp>
        <p:nvSpPr>
          <p:cNvPr id="37929" name="Line 41"/>
          <p:cNvSpPr>
            <a:spLocks noChangeShapeType="1"/>
          </p:cNvSpPr>
          <p:nvPr/>
        </p:nvSpPr>
        <p:spPr bwMode="auto">
          <a:xfrm>
            <a:off x="469900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6" name="Text Box 49"/>
          <p:cNvSpPr txBox="1">
            <a:spLocks noChangeArrowheads="1"/>
          </p:cNvSpPr>
          <p:nvPr/>
        </p:nvSpPr>
        <p:spPr bwMode="auto">
          <a:xfrm>
            <a:off x="152400" y="152400"/>
            <a:ext cx="3581400" cy="563231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rgbClr val="FFFFFF"/>
                </a:solidFill>
                <a:ea typeface="宋体" panose="02010600030101010101" pitchFamily="2" charset="-122"/>
              </a:rPr>
              <a:t>In 1408, in England under King Henry IV, it becomes </a:t>
            </a:r>
            <a:r>
              <a:rPr lang="en-US" altLang="zh-CN">
                <a:solidFill>
                  <a:srgbClr val="FFFF00"/>
                </a:solidFill>
                <a:ea typeface="宋体" panose="02010600030101010101" pitchFamily="2" charset="-122"/>
              </a:rPr>
              <a:t>illegal to translate or read the Bible in common English </a:t>
            </a:r>
            <a:r>
              <a:rPr lang="en-US" altLang="zh-CN">
                <a:solidFill>
                  <a:srgbClr val="FFFFFF"/>
                </a:solidFill>
                <a:ea typeface="宋体" panose="02010600030101010101" pitchFamily="2" charset="-122"/>
              </a:rPr>
              <a:t>without the permission of a Bishop.</a:t>
            </a:r>
          </a:p>
          <a:p>
            <a:pPr algn="ctr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962400" y="228600"/>
            <a:ext cx="4876800" cy="525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公元</a:t>
            </a:r>
            <a:r>
              <a:rPr lang="en-US" altLang="zh-C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1408</a:t>
            </a:r>
            <a:r>
              <a:rPr lang="zh-CN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年</a:t>
            </a:r>
            <a:r>
              <a:rPr lang="en-US" altLang="zh-C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,</a:t>
            </a:r>
            <a:endParaRPr lang="en-US" altLang="zh-CN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zh-CN" alt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在英国国王</a:t>
            </a:r>
            <a:endParaRPr lang="en-US" altLang="zh-CN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zh-CN" alt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亨利四世的统治</a:t>
            </a:r>
            <a:r>
              <a:rPr lang="zh-CN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下</a:t>
            </a:r>
            <a:r>
              <a:rPr lang="en-US" altLang="zh-C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,</a:t>
            </a:r>
            <a:endParaRPr lang="en-US" altLang="zh-CN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zh-CN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没有主教的允</a:t>
            </a:r>
            <a:r>
              <a:rPr lang="zh-CN" alt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许</a:t>
            </a:r>
            <a:r>
              <a:rPr lang="en-US" altLang="zh-CN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</a:t>
            </a:r>
            <a:endParaRPr lang="en-US" altLang="zh-CN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zh-CN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用大众英语翻译</a:t>
            </a:r>
            <a:endParaRPr lang="en-US" altLang="zh-CN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zh-CN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和阅读圣经</a:t>
            </a:r>
            <a:endParaRPr lang="en-US" altLang="zh-CN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zh-CN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是违法的</a:t>
            </a: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。</a:t>
            </a: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144386" name="Picture 2" descr="http://www.myartprints.com/kunst/english_school/portrait_king_henry_iv_englan_h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590800"/>
            <a:ext cx="2330704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66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Down Arrow 57"/>
          <p:cNvSpPr/>
          <p:nvPr/>
        </p:nvSpPr>
        <p:spPr bwMode="auto">
          <a:xfrm>
            <a:off x="5410200" y="4724400"/>
            <a:ext cx="533400" cy="1447800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zh-CN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3" name="Text Box 2"/>
          <p:cNvSpPr txBox="1">
            <a:spLocks noChangeArrowheads="1"/>
          </p:cNvSpPr>
          <p:nvPr/>
        </p:nvSpPr>
        <p:spPr bwMode="auto">
          <a:xfrm>
            <a:off x="-76200" y="6583363"/>
            <a:ext cx="9321800" cy="350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700">
                <a:solidFill>
                  <a:srgbClr val="FFE2CC"/>
                </a:solidFill>
                <a:latin typeface="Times" charset="0"/>
                <a:ea typeface="宋体" panose="02010600030101010101" pitchFamily="2" charset="-122"/>
              </a:rPr>
              <a:t>1500 BC          500 BC         AD1         AD 500         AD 1000          AD 1500          AD 1900      AD 2000</a:t>
            </a:r>
            <a:endParaRPr lang="en-US" altLang="zh-CN" sz="1700">
              <a:solidFill>
                <a:schemeClr val="tx2"/>
              </a:solidFill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37894" name="Line 3"/>
          <p:cNvSpPr>
            <a:spLocks noChangeShapeType="1"/>
          </p:cNvSpPr>
          <p:nvPr/>
        </p:nvSpPr>
        <p:spPr bwMode="auto">
          <a:xfrm>
            <a:off x="384175" y="6488113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Line 4"/>
          <p:cNvSpPr>
            <a:spLocks noChangeShapeType="1"/>
          </p:cNvSpPr>
          <p:nvPr/>
        </p:nvSpPr>
        <p:spPr bwMode="auto">
          <a:xfrm>
            <a:off x="2746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Line 5"/>
          <p:cNvSpPr>
            <a:spLocks noChangeShapeType="1"/>
          </p:cNvSpPr>
          <p:nvPr/>
        </p:nvSpPr>
        <p:spPr bwMode="auto">
          <a:xfrm>
            <a:off x="1527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Line 6"/>
          <p:cNvSpPr>
            <a:spLocks noChangeShapeType="1"/>
          </p:cNvSpPr>
          <p:nvPr/>
        </p:nvSpPr>
        <p:spPr bwMode="auto">
          <a:xfrm>
            <a:off x="6175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Line 7"/>
          <p:cNvSpPr>
            <a:spLocks noChangeShapeType="1"/>
          </p:cNvSpPr>
          <p:nvPr/>
        </p:nvSpPr>
        <p:spPr bwMode="auto">
          <a:xfrm>
            <a:off x="4956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Line 8"/>
          <p:cNvSpPr>
            <a:spLocks noChangeShapeType="1"/>
          </p:cNvSpPr>
          <p:nvPr/>
        </p:nvSpPr>
        <p:spPr bwMode="auto">
          <a:xfrm>
            <a:off x="3889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Line 9"/>
          <p:cNvSpPr>
            <a:spLocks noChangeShapeType="1"/>
          </p:cNvSpPr>
          <p:nvPr/>
        </p:nvSpPr>
        <p:spPr bwMode="auto">
          <a:xfrm>
            <a:off x="75469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Line 10"/>
          <p:cNvSpPr>
            <a:spLocks noChangeShapeType="1"/>
          </p:cNvSpPr>
          <p:nvPr/>
        </p:nvSpPr>
        <p:spPr bwMode="auto">
          <a:xfrm>
            <a:off x="8766175" y="6030913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Line 11"/>
          <p:cNvSpPr>
            <a:spLocks noChangeShapeType="1"/>
          </p:cNvSpPr>
          <p:nvPr/>
        </p:nvSpPr>
        <p:spPr bwMode="auto">
          <a:xfrm>
            <a:off x="460375" y="6030913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3" name="Text Box 12"/>
          <p:cNvSpPr txBox="1">
            <a:spLocks noChangeArrowheads="1"/>
          </p:cNvSpPr>
          <p:nvPr/>
        </p:nvSpPr>
        <p:spPr bwMode="auto">
          <a:xfrm>
            <a:off x="-76200" y="6597650"/>
            <a:ext cx="918527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 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500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1000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1500 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1900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2000</a:t>
            </a:r>
            <a:endParaRPr lang="en-US" altLang="zh-CN" sz="17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37904" name="Line 13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5" name="Line 14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6" name="Line 15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Line 16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8" name="Line 17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9" name="Line 18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Line 19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1" name="Line 20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2" name="Line 21"/>
          <p:cNvSpPr>
            <a:spLocks noChangeShapeType="1"/>
          </p:cNvSpPr>
          <p:nvPr/>
        </p:nvSpPr>
        <p:spPr bwMode="auto">
          <a:xfrm>
            <a:off x="4603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AutoShape 22"/>
          <p:cNvSpPr>
            <a:spLocks noChangeArrowheads="1"/>
          </p:cNvSpPr>
          <p:nvPr/>
        </p:nvSpPr>
        <p:spPr bwMode="auto">
          <a:xfrm>
            <a:off x="7470775" y="6038850"/>
            <a:ext cx="1676400" cy="838200"/>
          </a:xfrm>
          <a:prstGeom prst="parallelogram">
            <a:avLst>
              <a:gd name="adj" fmla="val 0"/>
            </a:avLst>
          </a:prstGeom>
          <a:solidFill>
            <a:srgbClr val="0080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37914" name="AutoShape 23"/>
          <p:cNvSpPr>
            <a:spLocks noChangeArrowheads="1"/>
          </p:cNvSpPr>
          <p:nvPr/>
        </p:nvSpPr>
        <p:spPr bwMode="auto">
          <a:xfrm>
            <a:off x="2819400" y="6038850"/>
            <a:ext cx="1069975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7915" name="AutoShape 24"/>
          <p:cNvSpPr>
            <a:spLocks noChangeArrowheads="1"/>
          </p:cNvSpPr>
          <p:nvPr/>
        </p:nvSpPr>
        <p:spPr bwMode="auto">
          <a:xfrm>
            <a:off x="3175" y="6038850"/>
            <a:ext cx="2895600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7916" name="AutoShape 25"/>
          <p:cNvSpPr>
            <a:spLocks noChangeArrowheads="1"/>
          </p:cNvSpPr>
          <p:nvPr/>
        </p:nvSpPr>
        <p:spPr bwMode="auto">
          <a:xfrm>
            <a:off x="6175375" y="6038850"/>
            <a:ext cx="1371600" cy="838200"/>
          </a:xfrm>
          <a:prstGeom prst="parallelogram">
            <a:avLst>
              <a:gd name="adj" fmla="val 0"/>
            </a:avLst>
          </a:prstGeom>
          <a:solidFill>
            <a:srgbClr val="008C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37917" name="AutoShape 26"/>
          <p:cNvSpPr>
            <a:spLocks noChangeArrowheads="1"/>
          </p:cNvSpPr>
          <p:nvPr/>
        </p:nvSpPr>
        <p:spPr bwMode="auto">
          <a:xfrm>
            <a:off x="3889375" y="6038850"/>
            <a:ext cx="2286000" cy="838200"/>
          </a:xfrm>
          <a:prstGeom prst="parallelogram">
            <a:avLst>
              <a:gd name="adj" fmla="val 0"/>
            </a:avLst>
          </a:prstGeom>
          <a:solidFill>
            <a:srgbClr val="FF0066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37918" name="Line 27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9" name="Line 28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0" name="Line 29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1" name="Line 30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2" name="Line 31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3" name="Line 32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4" name="Line 33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5" name="Line 34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6" name="Line 36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 cap="rnd" cmpd="dbl">
            <a:solidFill>
              <a:srgbClr val="660104"/>
            </a:solidFill>
            <a:prstDash val="sysDot"/>
            <a:rou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7"/>
          <p:cNvGrpSpPr/>
          <p:nvPr/>
        </p:nvGrpSpPr>
        <p:grpSpPr bwMode="auto">
          <a:xfrm>
            <a:off x="2552700" y="5486400"/>
            <a:ext cx="381000" cy="609600"/>
            <a:chOff x="1608" y="3408"/>
            <a:chExt cx="240" cy="384"/>
          </a:xfrm>
        </p:grpSpPr>
        <p:sp>
          <p:nvSpPr>
            <p:cNvPr id="37935" name="Line 38"/>
            <p:cNvSpPr>
              <a:spLocks noChangeShapeType="1"/>
            </p:cNvSpPr>
            <p:nvPr/>
          </p:nvSpPr>
          <p:spPr bwMode="auto">
            <a:xfrm flipV="1">
              <a:off x="1728" y="3408"/>
              <a:ext cx="0" cy="384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6" name="Line 39"/>
            <p:cNvSpPr>
              <a:spLocks noChangeShapeType="1"/>
            </p:cNvSpPr>
            <p:nvPr/>
          </p:nvSpPr>
          <p:spPr bwMode="auto">
            <a:xfrm flipH="1" flipV="1">
              <a:off x="1608" y="3504"/>
              <a:ext cx="240" cy="0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200" name="Text Box 40"/>
          <p:cNvSpPr txBox="1">
            <a:spLocks noChangeArrowheads="1"/>
          </p:cNvSpPr>
          <p:nvPr/>
        </p:nvSpPr>
        <p:spPr bwMode="auto">
          <a:xfrm>
            <a:off x="-76200" y="6507163"/>
            <a:ext cx="9280525" cy="350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00">
                <a:solidFill>
                  <a:srgbClr val="FFF7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1500 BC       500 BC       AD 1      AD 500      AD 1000       AD 1500        AD 1900        AD 2000</a:t>
            </a:r>
          </a:p>
        </p:txBody>
      </p:sp>
      <p:sp>
        <p:nvSpPr>
          <p:cNvPr id="37929" name="Line 41"/>
          <p:cNvSpPr>
            <a:spLocks noChangeShapeType="1"/>
          </p:cNvSpPr>
          <p:nvPr/>
        </p:nvSpPr>
        <p:spPr bwMode="auto">
          <a:xfrm>
            <a:off x="469900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6" name="Text Box 49"/>
          <p:cNvSpPr txBox="1">
            <a:spLocks noChangeArrowheads="1"/>
          </p:cNvSpPr>
          <p:nvPr/>
        </p:nvSpPr>
        <p:spPr bwMode="auto">
          <a:xfrm>
            <a:off x="0" y="0"/>
            <a:ext cx="3581400" cy="563231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ea typeface="宋体" panose="02010600030101010101" pitchFamily="2" charset="-122"/>
              </a:rPr>
              <a:t>In 1408, in England under King Henry IV, it becomes </a:t>
            </a:r>
            <a:r>
              <a:rPr lang="en-US" altLang="zh-CN" dirty="0">
                <a:solidFill>
                  <a:srgbClr val="FFFF00"/>
                </a:solidFill>
                <a:ea typeface="宋体" panose="02010600030101010101" pitchFamily="2" charset="-122"/>
              </a:rPr>
              <a:t>illegal to translate or read the Bible in common English </a:t>
            </a:r>
            <a:r>
              <a:rPr lang="en-US" altLang="zh-CN" dirty="0">
                <a:solidFill>
                  <a:srgbClr val="FFFFFF"/>
                </a:solidFill>
                <a:ea typeface="宋体" panose="02010600030101010101" pitchFamily="2" charset="-122"/>
              </a:rPr>
              <a:t>without the permission of a Bishop.</a:t>
            </a:r>
          </a:p>
          <a:p>
            <a:pPr algn="ctr"/>
            <a:endParaRPr lang="en-US" altLang="zh-CN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962400" y="228600"/>
            <a:ext cx="4876800" cy="525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38246" name="AutoShape 6" descr="Image result for the chained bib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8250" name="Picture 10" descr="Image result for the Bibles was chain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362200"/>
            <a:ext cx="2590800" cy="3076846"/>
          </a:xfrm>
          <a:prstGeom prst="roundRect">
            <a:avLst/>
          </a:prstGeom>
          <a:noFill/>
        </p:spPr>
      </p:pic>
      <p:pic>
        <p:nvPicPr>
          <p:cNvPr id="138254" name="Picture 14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0"/>
            <a:ext cx="5257800" cy="5486400"/>
          </a:xfrm>
          <a:prstGeom prst="round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own Arrow 44"/>
          <p:cNvSpPr/>
          <p:nvPr/>
        </p:nvSpPr>
        <p:spPr bwMode="auto">
          <a:xfrm>
            <a:off x="5715000" y="4495800"/>
            <a:ext cx="533400" cy="1447800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zh-CN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17" name="Text Box 2"/>
          <p:cNvSpPr txBox="1">
            <a:spLocks noChangeArrowheads="1"/>
          </p:cNvSpPr>
          <p:nvPr/>
        </p:nvSpPr>
        <p:spPr bwMode="auto">
          <a:xfrm>
            <a:off x="-76200" y="6583363"/>
            <a:ext cx="9321800" cy="350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700">
                <a:solidFill>
                  <a:srgbClr val="FFE2CC"/>
                </a:solidFill>
                <a:latin typeface="Times" charset="0"/>
                <a:ea typeface="宋体" panose="02010600030101010101" pitchFamily="2" charset="-122"/>
              </a:rPr>
              <a:t>1500 BC          500 BC         AD1         AD 500         AD 1000          AD 1500          AD 1900      AD 2000</a:t>
            </a:r>
            <a:endParaRPr lang="en-US" altLang="zh-CN" sz="1700">
              <a:solidFill>
                <a:schemeClr val="tx2"/>
              </a:solidFill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38918" name="Line 3"/>
          <p:cNvSpPr>
            <a:spLocks noChangeShapeType="1"/>
          </p:cNvSpPr>
          <p:nvPr/>
        </p:nvSpPr>
        <p:spPr bwMode="auto">
          <a:xfrm>
            <a:off x="384175" y="6488113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Line 4"/>
          <p:cNvSpPr>
            <a:spLocks noChangeShapeType="1"/>
          </p:cNvSpPr>
          <p:nvPr/>
        </p:nvSpPr>
        <p:spPr bwMode="auto">
          <a:xfrm>
            <a:off x="2746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Line 5"/>
          <p:cNvSpPr>
            <a:spLocks noChangeShapeType="1"/>
          </p:cNvSpPr>
          <p:nvPr/>
        </p:nvSpPr>
        <p:spPr bwMode="auto">
          <a:xfrm>
            <a:off x="1527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Line 6"/>
          <p:cNvSpPr>
            <a:spLocks noChangeShapeType="1"/>
          </p:cNvSpPr>
          <p:nvPr/>
        </p:nvSpPr>
        <p:spPr bwMode="auto">
          <a:xfrm>
            <a:off x="6175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Line 7"/>
          <p:cNvSpPr>
            <a:spLocks noChangeShapeType="1"/>
          </p:cNvSpPr>
          <p:nvPr/>
        </p:nvSpPr>
        <p:spPr bwMode="auto">
          <a:xfrm>
            <a:off x="4956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Line 8"/>
          <p:cNvSpPr>
            <a:spLocks noChangeShapeType="1"/>
          </p:cNvSpPr>
          <p:nvPr/>
        </p:nvSpPr>
        <p:spPr bwMode="auto">
          <a:xfrm>
            <a:off x="3889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Line 9"/>
          <p:cNvSpPr>
            <a:spLocks noChangeShapeType="1"/>
          </p:cNvSpPr>
          <p:nvPr/>
        </p:nvSpPr>
        <p:spPr bwMode="auto">
          <a:xfrm>
            <a:off x="75469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Line 10"/>
          <p:cNvSpPr>
            <a:spLocks noChangeShapeType="1"/>
          </p:cNvSpPr>
          <p:nvPr/>
        </p:nvSpPr>
        <p:spPr bwMode="auto">
          <a:xfrm>
            <a:off x="8766175" y="6030913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Line 11"/>
          <p:cNvSpPr>
            <a:spLocks noChangeShapeType="1"/>
          </p:cNvSpPr>
          <p:nvPr/>
        </p:nvSpPr>
        <p:spPr bwMode="auto">
          <a:xfrm>
            <a:off x="460375" y="6030913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Text Box 12"/>
          <p:cNvSpPr txBox="1">
            <a:spLocks noChangeArrowheads="1"/>
          </p:cNvSpPr>
          <p:nvPr/>
        </p:nvSpPr>
        <p:spPr bwMode="auto">
          <a:xfrm>
            <a:off x="-76200" y="6597650"/>
            <a:ext cx="918527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 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500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1000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1500 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1900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2000</a:t>
            </a:r>
            <a:endParaRPr lang="en-US" altLang="zh-CN" sz="17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38928" name="Line 13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Line 14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Line 15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Line 16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2" name="Line 17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3" name="Line 18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Line 19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5" name="Line 20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6" name="Line 21"/>
          <p:cNvSpPr>
            <a:spLocks noChangeShapeType="1"/>
          </p:cNvSpPr>
          <p:nvPr/>
        </p:nvSpPr>
        <p:spPr bwMode="auto">
          <a:xfrm>
            <a:off x="4603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7" name="AutoShape 22"/>
          <p:cNvSpPr>
            <a:spLocks noChangeArrowheads="1"/>
          </p:cNvSpPr>
          <p:nvPr/>
        </p:nvSpPr>
        <p:spPr bwMode="auto">
          <a:xfrm>
            <a:off x="7470775" y="6038850"/>
            <a:ext cx="1676400" cy="838200"/>
          </a:xfrm>
          <a:prstGeom prst="parallelogram">
            <a:avLst>
              <a:gd name="adj" fmla="val 0"/>
            </a:avLst>
          </a:prstGeom>
          <a:solidFill>
            <a:srgbClr val="0080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38938" name="AutoShape 23"/>
          <p:cNvSpPr>
            <a:spLocks noChangeArrowheads="1"/>
          </p:cNvSpPr>
          <p:nvPr/>
        </p:nvSpPr>
        <p:spPr bwMode="auto">
          <a:xfrm>
            <a:off x="2819400" y="6038850"/>
            <a:ext cx="1069975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8939" name="AutoShape 24"/>
          <p:cNvSpPr>
            <a:spLocks noChangeArrowheads="1"/>
          </p:cNvSpPr>
          <p:nvPr/>
        </p:nvSpPr>
        <p:spPr bwMode="auto">
          <a:xfrm>
            <a:off x="3175" y="6038850"/>
            <a:ext cx="2895600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8940" name="AutoShape 25"/>
          <p:cNvSpPr>
            <a:spLocks noChangeArrowheads="1"/>
          </p:cNvSpPr>
          <p:nvPr/>
        </p:nvSpPr>
        <p:spPr bwMode="auto">
          <a:xfrm>
            <a:off x="6175375" y="6038850"/>
            <a:ext cx="1371600" cy="838200"/>
          </a:xfrm>
          <a:prstGeom prst="parallelogram">
            <a:avLst>
              <a:gd name="adj" fmla="val 0"/>
            </a:avLst>
          </a:prstGeom>
          <a:solidFill>
            <a:srgbClr val="008C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38941" name="AutoShape 26"/>
          <p:cNvSpPr>
            <a:spLocks noChangeArrowheads="1"/>
          </p:cNvSpPr>
          <p:nvPr/>
        </p:nvSpPr>
        <p:spPr bwMode="auto">
          <a:xfrm>
            <a:off x="3889375" y="6038850"/>
            <a:ext cx="2286000" cy="838200"/>
          </a:xfrm>
          <a:prstGeom prst="parallelogram">
            <a:avLst>
              <a:gd name="adj" fmla="val 0"/>
            </a:avLst>
          </a:prstGeom>
          <a:solidFill>
            <a:srgbClr val="FF0066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38942" name="Line 27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3" name="Line 28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4" name="Line 29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5" name="Line 30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6" name="Line 31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7" name="Line 32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8" name="Line 33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9" name="Line 34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50" name="Line 36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 cap="rnd" cmpd="dbl">
            <a:solidFill>
              <a:srgbClr val="660104"/>
            </a:solidFill>
            <a:prstDash val="sysDot"/>
            <a:rou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51" name="Group 37"/>
          <p:cNvGrpSpPr/>
          <p:nvPr/>
        </p:nvGrpSpPr>
        <p:grpSpPr bwMode="auto">
          <a:xfrm>
            <a:off x="2552700" y="5486400"/>
            <a:ext cx="381000" cy="609600"/>
            <a:chOff x="1608" y="3408"/>
            <a:chExt cx="240" cy="384"/>
          </a:xfrm>
        </p:grpSpPr>
        <p:sp>
          <p:nvSpPr>
            <p:cNvPr id="38961" name="Line 38"/>
            <p:cNvSpPr>
              <a:spLocks noChangeShapeType="1"/>
            </p:cNvSpPr>
            <p:nvPr/>
          </p:nvSpPr>
          <p:spPr bwMode="auto">
            <a:xfrm flipV="1">
              <a:off x="1728" y="3408"/>
              <a:ext cx="0" cy="384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2" name="Line 39"/>
            <p:cNvSpPr>
              <a:spLocks noChangeShapeType="1"/>
            </p:cNvSpPr>
            <p:nvPr/>
          </p:nvSpPr>
          <p:spPr bwMode="auto">
            <a:xfrm flipH="1" flipV="1">
              <a:off x="1608" y="3504"/>
              <a:ext cx="240" cy="0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200" name="Text Box 40"/>
          <p:cNvSpPr txBox="1">
            <a:spLocks noChangeArrowheads="1"/>
          </p:cNvSpPr>
          <p:nvPr/>
        </p:nvSpPr>
        <p:spPr bwMode="auto">
          <a:xfrm>
            <a:off x="-76200" y="6507163"/>
            <a:ext cx="9280525" cy="350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00">
                <a:solidFill>
                  <a:srgbClr val="FFF7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1500 BC       500 BC       AD 1      AD 500      AD 1000       AD 1500        AD 1900        AD 2000</a:t>
            </a:r>
          </a:p>
        </p:txBody>
      </p:sp>
      <p:sp>
        <p:nvSpPr>
          <p:cNvPr id="38953" name="Line 41"/>
          <p:cNvSpPr>
            <a:spLocks noChangeShapeType="1"/>
          </p:cNvSpPr>
          <p:nvPr/>
        </p:nvSpPr>
        <p:spPr bwMode="auto">
          <a:xfrm>
            <a:off x="469900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6" name="Text Box 49"/>
          <p:cNvSpPr txBox="1">
            <a:spLocks noChangeArrowheads="1"/>
          </p:cNvSpPr>
          <p:nvPr/>
        </p:nvSpPr>
        <p:spPr bwMode="auto">
          <a:xfrm>
            <a:off x="152400" y="228600"/>
            <a:ext cx="3733800" cy="501675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altLang="zh-CN" sz="2000" b="1">
                <a:solidFill>
                  <a:srgbClr val="FFFFFF"/>
                </a:solidFill>
                <a:ea typeface="宋体" panose="02010600030101010101" pitchFamily="2" charset="-122"/>
              </a:rPr>
              <a:t>Before the printing press is invented, the Bible was copied by hand.  Around </a:t>
            </a:r>
            <a:r>
              <a:rPr lang="en-US" altLang="zh-CN" sz="2000" b="1">
                <a:solidFill>
                  <a:srgbClr val="FFFF00"/>
                </a:solidFill>
                <a:ea typeface="宋体" panose="02010600030101010101" pitchFamily="2" charset="-122"/>
              </a:rPr>
              <a:t>1455,  Johannes Gutenberg </a:t>
            </a:r>
            <a:r>
              <a:rPr lang="en-US" altLang="zh-CN" sz="2000" b="1">
                <a:solidFill>
                  <a:srgbClr val="FFFFFF"/>
                </a:solidFill>
                <a:ea typeface="宋体" panose="02010600030101010101" pitchFamily="2" charset="-122"/>
              </a:rPr>
              <a:t>popularized the “movable type” and printed the first Bible in Mainz, Germany.</a:t>
            </a:r>
          </a:p>
          <a:p>
            <a:pPr algn="ctr"/>
            <a:endParaRPr lang="en-US" altLang="zh-CN" sz="2000" b="1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 b="1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 b="1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 b="1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 b="1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 b="1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 b="1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 b="1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 b="1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038600" y="228600"/>
            <a:ext cx="4876800" cy="510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在印刷机发明之前，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圣经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复制完全靠手</a:t>
            </a: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抄</a:t>
            </a:r>
            <a:r>
              <a:rPr lang="en-US" altLang="zh-C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大概在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公元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1455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年，</a:t>
            </a:r>
            <a:endParaRPr lang="en-US" altLang="zh-CN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约翰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·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古腾堡</a:t>
            </a:r>
            <a:endParaRPr lang="en-US" altLang="zh-CN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普及</a:t>
            </a: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了 </a:t>
            </a:r>
            <a:r>
              <a:rPr lang="en-US" altLang="zh-C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活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字印</a:t>
            </a: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刷</a:t>
            </a:r>
            <a:r>
              <a:rPr lang="en-US" altLang="zh-C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”,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并在德国的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美因茨印刷了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第一本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圣</a:t>
            </a: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经</a:t>
            </a:r>
            <a:r>
              <a:rPr lang="en-US" altLang="zh-C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》.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7282" name="Picture 2" descr="http://www.printmuseum.org/logoimages/GutenbergPre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590800"/>
            <a:ext cx="1909763" cy="2362200"/>
          </a:xfrm>
          <a:prstGeom prst="rect">
            <a:avLst/>
          </a:prstGeom>
          <a:ln w="38100" cap="sq">
            <a:solidFill>
              <a:srgbClr val="FFFF66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own Arrow 44"/>
          <p:cNvSpPr/>
          <p:nvPr/>
        </p:nvSpPr>
        <p:spPr bwMode="auto">
          <a:xfrm>
            <a:off x="6019800" y="4495800"/>
            <a:ext cx="533400" cy="1447800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zh-CN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941" name="Text Box 2"/>
          <p:cNvSpPr txBox="1">
            <a:spLocks noChangeArrowheads="1"/>
          </p:cNvSpPr>
          <p:nvPr/>
        </p:nvSpPr>
        <p:spPr bwMode="auto">
          <a:xfrm>
            <a:off x="-76200" y="6583363"/>
            <a:ext cx="9321800" cy="350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700">
                <a:solidFill>
                  <a:srgbClr val="FFE2CC"/>
                </a:solidFill>
                <a:latin typeface="Times" charset="0"/>
                <a:ea typeface="宋体" panose="02010600030101010101" pitchFamily="2" charset="-122"/>
              </a:rPr>
              <a:t>1500 BC          500 BC         AD1         AD 500         AD 1000          AD 1500          AD 1900      AD 2000</a:t>
            </a:r>
            <a:endParaRPr lang="en-US" altLang="zh-CN" sz="1700">
              <a:solidFill>
                <a:schemeClr val="tx2"/>
              </a:solidFill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39942" name="Line 3"/>
          <p:cNvSpPr>
            <a:spLocks noChangeShapeType="1"/>
          </p:cNvSpPr>
          <p:nvPr/>
        </p:nvSpPr>
        <p:spPr bwMode="auto">
          <a:xfrm>
            <a:off x="384175" y="6488113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Line 4"/>
          <p:cNvSpPr>
            <a:spLocks noChangeShapeType="1"/>
          </p:cNvSpPr>
          <p:nvPr/>
        </p:nvSpPr>
        <p:spPr bwMode="auto">
          <a:xfrm>
            <a:off x="2746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Line 5"/>
          <p:cNvSpPr>
            <a:spLocks noChangeShapeType="1"/>
          </p:cNvSpPr>
          <p:nvPr/>
        </p:nvSpPr>
        <p:spPr bwMode="auto">
          <a:xfrm>
            <a:off x="1527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Line 6"/>
          <p:cNvSpPr>
            <a:spLocks noChangeShapeType="1"/>
          </p:cNvSpPr>
          <p:nvPr/>
        </p:nvSpPr>
        <p:spPr bwMode="auto">
          <a:xfrm>
            <a:off x="6175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Line 7"/>
          <p:cNvSpPr>
            <a:spLocks noChangeShapeType="1"/>
          </p:cNvSpPr>
          <p:nvPr/>
        </p:nvSpPr>
        <p:spPr bwMode="auto">
          <a:xfrm>
            <a:off x="4956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Line 8"/>
          <p:cNvSpPr>
            <a:spLocks noChangeShapeType="1"/>
          </p:cNvSpPr>
          <p:nvPr/>
        </p:nvSpPr>
        <p:spPr bwMode="auto">
          <a:xfrm>
            <a:off x="3889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Line 9"/>
          <p:cNvSpPr>
            <a:spLocks noChangeShapeType="1"/>
          </p:cNvSpPr>
          <p:nvPr/>
        </p:nvSpPr>
        <p:spPr bwMode="auto">
          <a:xfrm>
            <a:off x="75469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Line 10"/>
          <p:cNvSpPr>
            <a:spLocks noChangeShapeType="1"/>
          </p:cNvSpPr>
          <p:nvPr/>
        </p:nvSpPr>
        <p:spPr bwMode="auto">
          <a:xfrm>
            <a:off x="8766175" y="6030913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Line 11"/>
          <p:cNvSpPr>
            <a:spLocks noChangeShapeType="1"/>
          </p:cNvSpPr>
          <p:nvPr/>
        </p:nvSpPr>
        <p:spPr bwMode="auto">
          <a:xfrm>
            <a:off x="460375" y="6030913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1" name="Text Box 12"/>
          <p:cNvSpPr txBox="1">
            <a:spLocks noChangeArrowheads="1"/>
          </p:cNvSpPr>
          <p:nvPr/>
        </p:nvSpPr>
        <p:spPr bwMode="auto">
          <a:xfrm>
            <a:off x="-76200" y="6597650"/>
            <a:ext cx="918527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 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500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1000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1500 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1900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2000</a:t>
            </a:r>
            <a:endParaRPr lang="en-US" altLang="zh-CN" sz="17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39952" name="Line 13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3" name="Line 14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4" name="Line 15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5" name="Line 16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6" name="Line 17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7" name="Line 18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8" name="Line 19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Line 20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0" name="Line 21"/>
          <p:cNvSpPr>
            <a:spLocks noChangeShapeType="1"/>
          </p:cNvSpPr>
          <p:nvPr/>
        </p:nvSpPr>
        <p:spPr bwMode="auto">
          <a:xfrm>
            <a:off x="4603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1" name="AutoShape 22"/>
          <p:cNvSpPr>
            <a:spLocks noChangeArrowheads="1"/>
          </p:cNvSpPr>
          <p:nvPr/>
        </p:nvSpPr>
        <p:spPr bwMode="auto">
          <a:xfrm>
            <a:off x="7470775" y="6038850"/>
            <a:ext cx="1676400" cy="838200"/>
          </a:xfrm>
          <a:prstGeom prst="parallelogram">
            <a:avLst>
              <a:gd name="adj" fmla="val 0"/>
            </a:avLst>
          </a:prstGeom>
          <a:solidFill>
            <a:srgbClr val="0080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39962" name="AutoShape 23"/>
          <p:cNvSpPr>
            <a:spLocks noChangeArrowheads="1"/>
          </p:cNvSpPr>
          <p:nvPr/>
        </p:nvSpPr>
        <p:spPr bwMode="auto">
          <a:xfrm>
            <a:off x="2819400" y="6038850"/>
            <a:ext cx="1069975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9963" name="AutoShape 24"/>
          <p:cNvSpPr>
            <a:spLocks noChangeArrowheads="1"/>
          </p:cNvSpPr>
          <p:nvPr/>
        </p:nvSpPr>
        <p:spPr bwMode="auto">
          <a:xfrm>
            <a:off x="3175" y="6038850"/>
            <a:ext cx="2895600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9964" name="AutoShape 25"/>
          <p:cNvSpPr>
            <a:spLocks noChangeArrowheads="1"/>
          </p:cNvSpPr>
          <p:nvPr/>
        </p:nvSpPr>
        <p:spPr bwMode="auto">
          <a:xfrm>
            <a:off x="6175375" y="6038850"/>
            <a:ext cx="1371600" cy="838200"/>
          </a:xfrm>
          <a:prstGeom prst="parallelogram">
            <a:avLst>
              <a:gd name="adj" fmla="val 0"/>
            </a:avLst>
          </a:prstGeom>
          <a:solidFill>
            <a:srgbClr val="008C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39965" name="AutoShape 26"/>
          <p:cNvSpPr>
            <a:spLocks noChangeArrowheads="1"/>
          </p:cNvSpPr>
          <p:nvPr/>
        </p:nvSpPr>
        <p:spPr bwMode="auto">
          <a:xfrm>
            <a:off x="3889375" y="6038850"/>
            <a:ext cx="2286000" cy="838200"/>
          </a:xfrm>
          <a:prstGeom prst="parallelogram">
            <a:avLst>
              <a:gd name="adj" fmla="val 0"/>
            </a:avLst>
          </a:prstGeom>
          <a:solidFill>
            <a:srgbClr val="FF0066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39966" name="Line 27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7" name="Line 28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8" name="Line 29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9" name="Line 30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70" name="Line 31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71" name="Line 32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72" name="Line 33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73" name="Line 34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74" name="Line 36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 cap="rnd" cmpd="dbl">
            <a:solidFill>
              <a:srgbClr val="660104"/>
            </a:solidFill>
            <a:prstDash val="sysDot"/>
            <a:rou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75" name="Group 37"/>
          <p:cNvGrpSpPr/>
          <p:nvPr/>
        </p:nvGrpSpPr>
        <p:grpSpPr bwMode="auto">
          <a:xfrm>
            <a:off x="2552700" y="5486400"/>
            <a:ext cx="381000" cy="609600"/>
            <a:chOff x="1608" y="3408"/>
            <a:chExt cx="240" cy="384"/>
          </a:xfrm>
        </p:grpSpPr>
        <p:sp>
          <p:nvSpPr>
            <p:cNvPr id="39985" name="Line 38"/>
            <p:cNvSpPr>
              <a:spLocks noChangeShapeType="1"/>
            </p:cNvSpPr>
            <p:nvPr/>
          </p:nvSpPr>
          <p:spPr bwMode="auto">
            <a:xfrm flipV="1">
              <a:off x="1728" y="3408"/>
              <a:ext cx="0" cy="384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6" name="Line 39"/>
            <p:cNvSpPr>
              <a:spLocks noChangeShapeType="1"/>
            </p:cNvSpPr>
            <p:nvPr/>
          </p:nvSpPr>
          <p:spPr bwMode="auto">
            <a:xfrm flipH="1" flipV="1">
              <a:off x="1608" y="3504"/>
              <a:ext cx="240" cy="0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200" name="Text Box 40"/>
          <p:cNvSpPr txBox="1">
            <a:spLocks noChangeArrowheads="1"/>
          </p:cNvSpPr>
          <p:nvPr/>
        </p:nvSpPr>
        <p:spPr bwMode="auto">
          <a:xfrm>
            <a:off x="-76200" y="6507163"/>
            <a:ext cx="9280525" cy="350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00">
                <a:solidFill>
                  <a:srgbClr val="FFF7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1500 BC       500 BC       AD 1      AD 500      AD 1000       AD 1500        AD 1900        AD 2000</a:t>
            </a:r>
          </a:p>
        </p:txBody>
      </p:sp>
      <p:sp>
        <p:nvSpPr>
          <p:cNvPr id="39977" name="Line 41"/>
          <p:cNvSpPr>
            <a:spLocks noChangeShapeType="1"/>
          </p:cNvSpPr>
          <p:nvPr/>
        </p:nvSpPr>
        <p:spPr bwMode="auto">
          <a:xfrm>
            <a:off x="469900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6" name="Text Box 49"/>
          <p:cNvSpPr txBox="1">
            <a:spLocks noChangeArrowheads="1"/>
          </p:cNvSpPr>
          <p:nvPr/>
        </p:nvSpPr>
        <p:spPr bwMode="auto">
          <a:xfrm>
            <a:off x="152400" y="228600"/>
            <a:ext cx="3733800" cy="501675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altLang="zh-CN" sz="2000" dirty="0">
                <a:solidFill>
                  <a:srgbClr val="FFFFFF"/>
                </a:solidFill>
                <a:ea typeface="宋体" panose="02010600030101010101" pitchFamily="2" charset="-122"/>
              </a:rPr>
              <a:t>In 1516, </a:t>
            </a:r>
            <a:r>
              <a:rPr lang="en-US" altLang="zh-CN" sz="2000" b="1" dirty="0">
                <a:solidFill>
                  <a:srgbClr val="FFFF00"/>
                </a:solidFill>
                <a:ea typeface="宋体" panose="02010600030101010101" pitchFamily="2" charset="-122"/>
              </a:rPr>
              <a:t>Erasmus</a:t>
            </a:r>
            <a:r>
              <a:rPr lang="en-US" altLang="zh-CN" sz="2000" dirty="0">
                <a:solidFill>
                  <a:srgbClr val="FFFFFF"/>
                </a:solidFill>
                <a:ea typeface="宋体" panose="02010600030101010101" pitchFamily="2" charset="-122"/>
              </a:rPr>
              <a:t>    </a:t>
            </a:r>
            <a:endParaRPr lang="en-US" altLang="zh-CN" sz="200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r>
              <a:rPr lang="en-US" altLang="zh-CN" sz="2000" dirty="0" smtClean="0">
                <a:solidFill>
                  <a:srgbClr val="FFFFFF"/>
                </a:solidFill>
                <a:ea typeface="宋体" panose="02010600030101010101" pitchFamily="2" charset="-122"/>
              </a:rPr>
              <a:t>   </a:t>
            </a:r>
            <a:r>
              <a:rPr lang="en-US" altLang="zh-CN" sz="2000" dirty="0">
                <a:solidFill>
                  <a:srgbClr val="FFFFFF"/>
                </a:solidFill>
                <a:ea typeface="宋体" panose="02010600030101010101" pitchFamily="2" charset="-122"/>
              </a:rPr>
              <a:t>(priest &amp; Greek scholar) publishes a more accurate Greek translation and another translation in the common Latin of the people. </a:t>
            </a:r>
            <a:r>
              <a:rPr lang="en-US" altLang="zh-CN" sz="2000" i="1" dirty="0" smtClean="0">
                <a:solidFill>
                  <a:schemeClr val="bg1"/>
                </a:solidFill>
                <a:ea typeface="宋体" panose="02010600030101010101" pitchFamily="2" charset="-122"/>
              </a:rPr>
              <a:t>(</a:t>
            </a:r>
            <a:r>
              <a:rPr lang="en-US" altLang="zh-CN" sz="2000" i="1" dirty="0" err="1">
                <a:solidFill>
                  <a:schemeClr val="bg1"/>
                </a:solidFill>
                <a:ea typeface="宋体" panose="02010600030101010101" pitchFamily="2" charset="-122"/>
              </a:rPr>
              <a:t>textus</a:t>
            </a:r>
            <a:r>
              <a:rPr lang="en-US" altLang="zh-CN" sz="2000" i="1" dirty="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000" i="1" dirty="0" err="1">
                <a:solidFill>
                  <a:schemeClr val="bg1"/>
                </a:solidFill>
                <a:ea typeface="宋体" panose="02010600030101010101" pitchFamily="2" charset="-122"/>
              </a:rPr>
              <a:t>receptus</a:t>
            </a:r>
            <a:r>
              <a:rPr lang="en-US" altLang="zh-CN" sz="2000" i="1" dirty="0" smtClean="0">
                <a:solidFill>
                  <a:schemeClr val="bg1"/>
                </a:solidFill>
                <a:ea typeface="宋体" panose="02010600030101010101" pitchFamily="2" charset="-122"/>
              </a:rPr>
              <a:t>)</a:t>
            </a:r>
          </a:p>
          <a:p>
            <a:pPr algn="ctr"/>
            <a:endParaRPr lang="en-US" altLang="zh-CN" sz="2000" i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 b="1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 b="1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 b="1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 b="1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 b="1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 b="1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 b="1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 b="1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038600" y="228600"/>
            <a:ext cx="4876800" cy="495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>
            <a:noFill/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公元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1516</a:t>
            </a: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年</a:t>
            </a:r>
            <a:r>
              <a:rPr lang="en-US" altLang="zh-C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伊拉斯谟</a:t>
            </a:r>
            <a:endParaRPr lang="en-US" altLang="zh-CN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（神父和希腊学者）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发行了一个</a:t>
            </a: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更</a:t>
            </a:r>
            <a:endParaRPr lang="en-US" altLang="zh-CN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加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准确的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希腊语版本和一个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大众拉丁语版</a:t>
            </a: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本</a:t>
            </a:r>
            <a:r>
              <a:rPr lang="en-US" altLang="zh-C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希腊文新约标准文本 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</a:p>
        </p:txBody>
      </p:sp>
      <p:pic>
        <p:nvPicPr>
          <p:cNvPr id="142338" name="Picture 2" descr="http://renaissanceguy.files.wordpress.com/2009/02/erasm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438400"/>
            <a:ext cx="19050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66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own Arrow 44"/>
          <p:cNvSpPr/>
          <p:nvPr/>
        </p:nvSpPr>
        <p:spPr bwMode="auto">
          <a:xfrm>
            <a:off x="6248400" y="4495800"/>
            <a:ext cx="533400" cy="1447800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zh-CN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65" name="Text Box 2"/>
          <p:cNvSpPr txBox="1">
            <a:spLocks noChangeArrowheads="1"/>
          </p:cNvSpPr>
          <p:nvPr/>
        </p:nvSpPr>
        <p:spPr bwMode="auto">
          <a:xfrm>
            <a:off x="-76200" y="6583363"/>
            <a:ext cx="9321800" cy="350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700">
                <a:solidFill>
                  <a:srgbClr val="FFE2CC"/>
                </a:solidFill>
                <a:latin typeface="Times" charset="0"/>
                <a:ea typeface="宋体" panose="02010600030101010101" pitchFamily="2" charset="-122"/>
              </a:rPr>
              <a:t>1500 BC          500 BC         AD1         AD 500         AD 1000          AD 1500          AD 1900      AD 2000</a:t>
            </a:r>
            <a:endParaRPr lang="en-US" altLang="zh-CN" sz="1700">
              <a:solidFill>
                <a:schemeClr val="tx2"/>
              </a:solidFill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40966" name="Line 3"/>
          <p:cNvSpPr>
            <a:spLocks noChangeShapeType="1"/>
          </p:cNvSpPr>
          <p:nvPr/>
        </p:nvSpPr>
        <p:spPr bwMode="auto">
          <a:xfrm>
            <a:off x="384175" y="6488113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Line 4"/>
          <p:cNvSpPr>
            <a:spLocks noChangeShapeType="1"/>
          </p:cNvSpPr>
          <p:nvPr/>
        </p:nvSpPr>
        <p:spPr bwMode="auto">
          <a:xfrm>
            <a:off x="2746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Line 5"/>
          <p:cNvSpPr>
            <a:spLocks noChangeShapeType="1"/>
          </p:cNvSpPr>
          <p:nvPr/>
        </p:nvSpPr>
        <p:spPr bwMode="auto">
          <a:xfrm>
            <a:off x="1527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Line 6"/>
          <p:cNvSpPr>
            <a:spLocks noChangeShapeType="1"/>
          </p:cNvSpPr>
          <p:nvPr/>
        </p:nvSpPr>
        <p:spPr bwMode="auto">
          <a:xfrm>
            <a:off x="6175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Line 7"/>
          <p:cNvSpPr>
            <a:spLocks noChangeShapeType="1"/>
          </p:cNvSpPr>
          <p:nvPr/>
        </p:nvSpPr>
        <p:spPr bwMode="auto">
          <a:xfrm>
            <a:off x="4956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Line 8"/>
          <p:cNvSpPr>
            <a:spLocks noChangeShapeType="1"/>
          </p:cNvSpPr>
          <p:nvPr/>
        </p:nvSpPr>
        <p:spPr bwMode="auto">
          <a:xfrm>
            <a:off x="3889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Line 9"/>
          <p:cNvSpPr>
            <a:spLocks noChangeShapeType="1"/>
          </p:cNvSpPr>
          <p:nvPr/>
        </p:nvSpPr>
        <p:spPr bwMode="auto">
          <a:xfrm>
            <a:off x="75469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Line 10"/>
          <p:cNvSpPr>
            <a:spLocks noChangeShapeType="1"/>
          </p:cNvSpPr>
          <p:nvPr/>
        </p:nvSpPr>
        <p:spPr bwMode="auto">
          <a:xfrm>
            <a:off x="8766175" y="6030913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Line 11"/>
          <p:cNvSpPr>
            <a:spLocks noChangeShapeType="1"/>
          </p:cNvSpPr>
          <p:nvPr/>
        </p:nvSpPr>
        <p:spPr bwMode="auto">
          <a:xfrm>
            <a:off x="460375" y="6030913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Text Box 12"/>
          <p:cNvSpPr txBox="1">
            <a:spLocks noChangeArrowheads="1"/>
          </p:cNvSpPr>
          <p:nvPr/>
        </p:nvSpPr>
        <p:spPr bwMode="auto">
          <a:xfrm>
            <a:off x="-76200" y="6597650"/>
            <a:ext cx="918527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 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500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1000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1500 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1900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2000</a:t>
            </a:r>
            <a:endParaRPr lang="en-US" altLang="zh-CN" sz="17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40976" name="Line 13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Line 14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Line 15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Line 16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Line 17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1" name="Line 18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Line 19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Line 20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4" name="Line 21"/>
          <p:cNvSpPr>
            <a:spLocks noChangeShapeType="1"/>
          </p:cNvSpPr>
          <p:nvPr/>
        </p:nvSpPr>
        <p:spPr bwMode="auto">
          <a:xfrm>
            <a:off x="4603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5" name="AutoShape 22"/>
          <p:cNvSpPr>
            <a:spLocks noChangeArrowheads="1"/>
          </p:cNvSpPr>
          <p:nvPr/>
        </p:nvSpPr>
        <p:spPr bwMode="auto">
          <a:xfrm>
            <a:off x="7470775" y="6038850"/>
            <a:ext cx="1676400" cy="838200"/>
          </a:xfrm>
          <a:prstGeom prst="parallelogram">
            <a:avLst>
              <a:gd name="adj" fmla="val 0"/>
            </a:avLst>
          </a:prstGeom>
          <a:solidFill>
            <a:srgbClr val="0080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40986" name="AutoShape 23"/>
          <p:cNvSpPr>
            <a:spLocks noChangeArrowheads="1"/>
          </p:cNvSpPr>
          <p:nvPr/>
        </p:nvSpPr>
        <p:spPr bwMode="auto">
          <a:xfrm>
            <a:off x="2819400" y="6038850"/>
            <a:ext cx="1069975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40987" name="AutoShape 24"/>
          <p:cNvSpPr>
            <a:spLocks noChangeArrowheads="1"/>
          </p:cNvSpPr>
          <p:nvPr/>
        </p:nvSpPr>
        <p:spPr bwMode="auto">
          <a:xfrm>
            <a:off x="3175" y="6038850"/>
            <a:ext cx="2895600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40988" name="AutoShape 25"/>
          <p:cNvSpPr>
            <a:spLocks noChangeArrowheads="1"/>
          </p:cNvSpPr>
          <p:nvPr/>
        </p:nvSpPr>
        <p:spPr bwMode="auto">
          <a:xfrm>
            <a:off x="6175375" y="6038850"/>
            <a:ext cx="1371600" cy="838200"/>
          </a:xfrm>
          <a:prstGeom prst="parallelogram">
            <a:avLst>
              <a:gd name="adj" fmla="val 0"/>
            </a:avLst>
          </a:prstGeom>
          <a:solidFill>
            <a:srgbClr val="008C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40989" name="AutoShape 26"/>
          <p:cNvSpPr>
            <a:spLocks noChangeArrowheads="1"/>
          </p:cNvSpPr>
          <p:nvPr/>
        </p:nvSpPr>
        <p:spPr bwMode="auto">
          <a:xfrm>
            <a:off x="3889375" y="6038850"/>
            <a:ext cx="2286000" cy="838200"/>
          </a:xfrm>
          <a:prstGeom prst="parallelogram">
            <a:avLst>
              <a:gd name="adj" fmla="val 0"/>
            </a:avLst>
          </a:prstGeom>
          <a:solidFill>
            <a:srgbClr val="FF0066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40990" name="Line 27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1" name="Line 28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2" name="Line 29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3" name="Line 30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4" name="Line 31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5" name="Line 32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6" name="Line 33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7" name="Line 34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8" name="Line 36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 cap="rnd" cmpd="dbl">
            <a:solidFill>
              <a:srgbClr val="660104"/>
            </a:solidFill>
            <a:prstDash val="sysDot"/>
            <a:rou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999" name="Group 37"/>
          <p:cNvGrpSpPr/>
          <p:nvPr/>
        </p:nvGrpSpPr>
        <p:grpSpPr bwMode="auto">
          <a:xfrm>
            <a:off x="2552700" y="5486400"/>
            <a:ext cx="381000" cy="609600"/>
            <a:chOff x="1608" y="3408"/>
            <a:chExt cx="240" cy="384"/>
          </a:xfrm>
        </p:grpSpPr>
        <p:sp>
          <p:nvSpPr>
            <p:cNvPr id="41009" name="Line 38"/>
            <p:cNvSpPr>
              <a:spLocks noChangeShapeType="1"/>
            </p:cNvSpPr>
            <p:nvPr/>
          </p:nvSpPr>
          <p:spPr bwMode="auto">
            <a:xfrm flipV="1">
              <a:off x="1728" y="3408"/>
              <a:ext cx="0" cy="384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0" name="Line 39"/>
            <p:cNvSpPr>
              <a:spLocks noChangeShapeType="1"/>
            </p:cNvSpPr>
            <p:nvPr/>
          </p:nvSpPr>
          <p:spPr bwMode="auto">
            <a:xfrm flipH="1" flipV="1">
              <a:off x="1608" y="3504"/>
              <a:ext cx="240" cy="0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200" name="Text Box 40"/>
          <p:cNvSpPr txBox="1">
            <a:spLocks noChangeArrowheads="1"/>
          </p:cNvSpPr>
          <p:nvPr/>
        </p:nvSpPr>
        <p:spPr bwMode="auto">
          <a:xfrm>
            <a:off x="-76200" y="6507163"/>
            <a:ext cx="9280525" cy="350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00">
                <a:solidFill>
                  <a:srgbClr val="FFF7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1500 BC       500 BC       AD 1      AD 500      AD 1000       AD 1500        AD 1900        AD 2000</a:t>
            </a:r>
          </a:p>
        </p:txBody>
      </p:sp>
      <p:sp>
        <p:nvSpPr>
          <p:cNvPr id="41001" name="Line 41"/>
          <p:cNvSpPr>
            <a:spLocks noChangeShapeType="1"/>
          </p:cNvSpPr>
          <p:nvPr/>
        </p:nvSpPr>
        <p:spPr bwMode="auto">
          <a:xfrm>
            <a:off x="469900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6" name="Text Box 49"/>
          <p:cNvSpPr txBox="1">
            <a:spLocks noChangeArrowheads="1"/>
          </p:cNvSpPr>
          <p:nvPr/>
        </p:nvSpPr>
        <p:spPr bwMode="auto">
          <a:xfrm>
            <a:off x="152400" y="228600"/>
            <a:ext cx="3733800" cy="501675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altLang="zh-CN" sz="2000" dirty="0">
                <a:solidFill>
                  <a:srgbClr val="FFFFFF"/>
                </a:solidFill>
                <a:ea typeface="宋体" panose="02010600030101010101" pitchFamily="2" charset="-122"/>
              </a:rPr>
              <a:t>In </a:t>
            </a:r>
            <a:r>
              <a:rPr lang="en-US" altLang="zh-CN" sz="2000" dirty="0">
                <a:solidFill>
                  <a:srgbClr val="FFFF00"/>
                </a:solidFill>
                <a:ea typeface="宋体" panose="02010600030101010101" pitchFamily="2" charset="-122"/>
              </a:rPr>
              <a:t>1522, Martin Luther </a:t>
            </a:r>
            <a:r>
              <a:rPr lang="en-US" altLang="zh-CN" sz="2000" dirty="0">
                <a:solidFill>
                  <a:srgbClr val="FFFFFF"/>
                </a:solidFill>
                <a:ea typeface="宋体" panose="02010600030101010101" pitchFamily="2" charset="-122"/>
              </a:rPr>
              <a:t>translates the N.T. from Greek into German for the common man to read. 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ea typeface="宋体" panose="02010600030101010101" pitchFamily="2" charset="-122"/>
              </a:rPr>
              <a:t>The Pope brands him a heretic </a:t>
            </a:r>
            <a:endParaRPr lang="en-US" altLang="zh-CN" sz="2000" dirty="0" smtClean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algn="ctr"/>
            <a:r>
              <a:rPr lang="en-US" altLang="zh-CN" sz="2000" dirty="0" smtClean="0">
                <a:solidFill>
                  <a:schemeClr val="bg1"/>
                </a:solidFill>
                <a:ea typeface="宋体" panose="02010600030101010101" pitchFamily="2" charset="-122"/>
              </a:rPr>
              <a:t>for </a:t>
            </a:r>
            <a:r>
              <a:rPr lang="en-US" altLang="zh-CN" sz="2000" dirty="0">
                <a:solidFill>
                  <a:schemeClr val="bg1"/>
                </a:solidFill>
                <a:ea typeface="宋体" panose="02010600030101010101" pitchFamily="2" charset="-122"/>
              </a:rPr>
              <a:t>doing so. </a:t>
            </a:r>
            <a:endParaRPr lang="en-US" altLang="zh-CN" sz="2000" dirty="0" smtClean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 b="1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 b="1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 b="1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 b="1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 b="1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 b="1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 b="1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 b="1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038600" y="228600"/>
            <a:ext cx="4876800" cy="510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>
            <a:noFill/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公元</a:t>
            </a: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1522</a:t>
            </a: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年，</a:t>
            </a:r>
            <a:endParaRPr lang="en-US" altLang="zh-CN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马丁</a:t>
            </a: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·</a:t>
            </a: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路德</a:t>
            </a:r>
            <a:endParaRPr lang="en-US" altLang="zh-CN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将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新约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从希腊文译成德</a:t>
            </a: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文</a:t>
            </a:r>
            <a:r>
              <a:rPr lang="en-US" altLang="zh-C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适合普罗大众阅</a:t>
            </a: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读</a:t>
            </a:r>
            <a:r>
              <a:rPr lang="en-US" altLang="zh-C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教皇因此给他扣上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“异端者”的帽</a:t>
            </a: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子</a:t>
            </a:r>
            <a:r>
              <a:rPr lang="en-US" altLang="zh-C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zh-CN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21858" name="Picture 2" descr="http://imspeakingtruth.files.wordpress.com/2008/07/martin-luth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057400"/>
            <a:ext cx="1905000" cy="2792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66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own Arrow 44"/>
          <p:cNvSpPr/>
          <p:nvPr/>
        </p:nvSpPr>
        <p:spPr bwMode="auto">
          <a:xfrm>
            <a:off x="6248400" y="4495800"/>
            <a:ext cx="533400" cy="1447800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zh-CN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989" name="Text Box 2"/>
          <p:cNvSpPr txBox="1">
            <a:spLocks noChangeArrowheads="1"/>
          </p:cNvSpPr>
          <p:nvPr/>
        </p:nvSpPr>
        <p:spPr bwMode="auto">
          <a:xfrm>
            <a:off x="-76200" y="6583363"/>
            <a:ext cx="9321800" cy="350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700">
                <a:solidFill>
                  <a:srgbClr val="FFE2CC"/>
                </a:solidFill>
                <a:latin typeface="Times" charset="0"/>
                <a:ea typeface="宋体" panose="02010600030101010101" pitchFamily="2" charset="-122"/>
              </a:rPr>
              <a:t>1500 BC          500 BC         AD1         AD 500         AD 1000          AD 1500          AD 1900      AD 2000</a:t>
            </a:r>
            <a:endParaRPr lang="en-US" altLang="zh-CN" sz="1700">
              <a:solidFill>
                <a:schemeClr val="tx2"/>
              </a:solidFill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41990" name="Line 3"/>
          <p:cNvSpPr>
            <a:spLocks noChangeShapeType="1"/>
          </p:cNvSpPr>
          <p:nvPr/>
        </p:nvSpPr>
        <p:spPr bwMode="auto">
          <a:xfrm>
            <a:off x="384175" y="6488113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Line 4"/>
          <p:cNvSpPr>
            <a:spLocks noChangeShapeType="1"/>
          </p:cNvSpPr>
          <p:nvPr/>
        </p:nvSpPr>
        <p:spPr bwMode="auto">
          <a:xfrm>
            <a:off x="2746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Line 5"/>
          <p:cNvSpPr>
            <a:spLocks noChangeShapeType="1"/>
          </p:cNvSpPr>
          <p:nvPr/>
        </p:nvSpPr>
        <p:spPr bwMode="auto">
          <a:xfrm>
            <a:off x="1527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Line 6"/>
          <p:cNvSpPr>
            <a:spLocks noChangeShapeType="1"/>
          </p:cNvSpPr>
          <p:nvPr/>
        </p:nvSpPr>
        <p:spPr bwMode="auto">
          <a:xfrm>
            <a:off x="6175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Line 7"/>
          <p:cNvSpPr>
            <a:spLocks noChangeShapeType="1"/>
          </p:cNvSpPr>
          <p:nvPr/>
        </p:nvSpPr>
        <p:spPr bwMode="auto">
          <a:xfrm>
            <a:off x="4956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Line 8"/>
          <p:cNvSpPr>
            <a:spLocks noChangeShapeType="1"/>
          </p:cNvSpPr>
          <p:nvPr/>
        </p:nvSpPr>
        <p:spPr bwMode="auto">
          <a:xfrm>
            <a:off x="3889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Line 9"/>
          <p:cNvSpPr>
            <a:spLocks noChangeShapeType="1"/>
          </p:cNvSpPr>
          <p:nvPr/>
        </p:nvSpPr>
        <p:spPr bwMode="auto">
          <a:xfrm>
            <a:off x="75469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Line 10"/>
          <p:cNvSpPr>
            <a:spLocks noChangeShapeType="1"/>
          </p:cNvSpPr>
          <p:nvPr/>
        </p:nvSpPr>
        <p:spPr bwMode="auto">
          <a:xfrm>
            <a:off x="8766175" y="6030913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Line 11"/>
          <p:cNvSpPr>
            <a:spLocks noChangeShapeType="1"/>
          </p:cNvSpPr>
          <p:nvPr/>
        </p:nvSpPr>
        <p:spPr bwMode="auto">
          <a:xfrm>
            <a:off x="460375" y="6030913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Text Box 12"/>
          <p:cNvSpPr txBox="1">
            <a:spLocks noChangeArrowheads="1"/>
          </p:cNvSpPr>
          <p:nvPr/>
        </p:nvSpPr>
        <p:spPr bwMode="auto">
          <a:xfrm>
            <a:off x="-76200" y="6597650"/>
            <a:ext cx="918527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 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500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1000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1500 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1900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2000</a:t>
            </a:r>
            <a:endParaRPr lang="en-US" altLang="zh-CN" sz="17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42000" name="Line 13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Line 14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Line 15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Line 16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4" name="Line 17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Line 18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6" name="Line 19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Line 20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Line 21"/>
          <p:cNvSpPr>
            <a:spLocks noChangeShapeType="1"/>
          </p:cNvSpPr>
          <p:nvPr/>
        </p:nvSpPr>
        <p:spPr bwMode="auto">
          <a:xfrm>
            <a:off x="4603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9" name="AutoShape 22"/>
          <p:cNvSpPr>
            <a:spLocks noChangeArrowheads="1"/>
          </p:cNvSpPr>
          <p:nvPr/>
        </p:nvSpPr>
        <p:spPr bwMode="auto">
          <a:xfrm>
            <a:off x="7470775" y="6038850"/>
            <a:ext cx="1676400" cy="838200"/>
          </a:xfrm>
          <a:prstGeom prst="parallelogram">
            <a:avLst>
              <a:gd name="adj" fmla="val 0"/>
            </a:avLst>
          </a:prstGeom>
          <a:solidFill>
            <a:srgbClr val="0080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42010" name="AutoShape 23"/>
          <p:cNvSpPr>
            <a:spLocks noChangeArrowheads="1"/>
          </p:cNvSpPr>
          <p:nvPr/>
        </p:nvSpPr>
        <p:spPr bwMode="auto">
          <a:xfrm>
            <a:off x="2819400" y="6038850"/>
            <a:ext cx="1069975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42011" name="AutoShape 24"/>
          <p:cNvSpPr>
            <a:spLocks noChangeArrowheads="1"/>
          </p:cNvSpPr>
          <p:nvPr/>
        </p:nvSpPr>
        <p:spPr bwMode="auto">
          <a:xfrm>
            <a:off x="3175" y="6038850"/>
            <a:ext cx="2895600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42012" name="AutoShape 25"/>
          <p:cNvSpPr>
            <a:spLocks noChangeArrowheads="1"/>
          </p:cNvSpPr>
          <p:nvPr/>
        </p:nvSpPr>
        <p:spPr bwMode="auto">
          <a:xfrm>
            <a:off x="6175375" y="6038850"/>
            <a:ext cx="1371600" cy="838200"/>
          </a:xfrm>
          <a:prstGeom prst="parallelogram">
            <a:avLst>
              <a:gd name="adj" fmla="val 0"/>
            </a:avLst>
          </a:prstGeom>
          <a:solidFill>
            <a:srgbClr val="008C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42013" name="AutoShape 26"/>
          <p:cNvSpPr>
            <a:spLocks noChangeArrowheads="1"/>
          </p:cNvSpPr>
          <p:nvPr/>
        </p:nvSpPr>
        <p:spPr bwMode="auto">
          <a:xfrm>
            <a:off x="3889375" y="6038850"/>
            <a:ext cx="2286000" cy="838200"/>
          </a:xfrm>
          <a:prstGeom prst="parallelogram">
            <a:avLst>
              <a:gd name="adj" fmla="val 0"/>
            </a:avLst>
          </a:prstGeom>
          <a:solidFill>
            <a:srgbClr val="FF0066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42014" name="Line 27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5" name="Line 28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6" name="Line 29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7" name="Line 30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8" name="Line 31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9" name="Line 32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0" name="Line 33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1" name="Line 34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2" name="Line 36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 cap="rnd" cmpd="dbl">
            <a:solidFill>
              <a:srgbClr val="660104"/>
            </a:solidFill>
            <a:prstDash val="sysDot"/>
            <a:rou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023" name="Group 37"/>
          <p:cNvGrpSpPr/>
          <p:nvPr/>
        </p:nvGrpSpPr>
        <p:grpSpPr bwMode="auto">
          <a:xfrm>
            <a:off x="2552700" y="5486400"/>
            <a:ext cx="381000" cy="609600"/>
            <a:chOff x="1608" y="3408"/>
            <a:chExt cx="240" cy="384"/>
          </a:xfrm>
        </p:grpSpPr>
        <p:sp>
          <p:nvSpPr>
            <p:cNvPr id="42031" name="Line 38"/>
            <p:cNvSpPr>
              <a:spLocks noChangeShapeType="1"/>
            </p:cNvSpPr>
            <p:nvPr/>
          </p:nvSpPr>
          <p:spPr bwMode="auto">
            <a:xfrm flipV="1">
              <a:off x="1728" y="3408"/>
              <a:ext cx="0" cy="384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2" name="Line 39"/>
            <p:cNvSpPr>
              <a:spLocks noChangeShapeType="1"/>
            </p:cNvSpPr>
            <p:nvPr/>
          </p:nvSpPr>
          <p:spPr bwMode="auto">
            <a:xfrm flipH="1" flipV="1">
              <a:off x="1608" y="3504"/>
              <a:ext cx="240" cy="0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200" name="Text Box 40"/>
          <p:cNvSpPr txBox="1">
            <a:spLocks noChangeArrowheads="1"/>
          </p:cNvSpPr>
          <p:nvPr/>
        </p:nvSpPr>
        <p:spPr bwMode="auto">
          <a:xfrm>
            <a:off x="-76200" y="6507163"/>
            <a:ext cx="9280525" cy="350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00">
                <a:solidFill>
                  <a:srgbClr val="FFF7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1500 BC       500 BC       AD 1      AD 500      AD 1000       AD 1500        AD 1900        AD 2000</a:t>
            </a:r>
          </a:p>
        </p:txBody>
      </p:sp>
      <p:sp>
        <p:nvSpPr>
          <p:cNvPr id="42025" name="Line 41"/>
          <p:cNvSpPr>
            <a:spLocks noChangeShapeType="1"/>
          </p:cNvSpPr>
          <p:nvPr/>
        </p:nvSpPr>
        <p:spPr bwMode="auto">
          <a:xfrm>
            <a:off x="469900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6" name="Text Box 49"/>
          <p:cNvSpPr txBox="1">
            <a:spLocks noChangeArrowheads="1"/>
          </p:cNvSpPr>
          <p:nvPr/>
        </p:nvSpPr>
        <p:spPr bwMode="auto">
          <a:xfrm>
            <a:off x="152400" y="228600"/>
            <a:ext cx="3581400" cy="501675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William Tyndale</a:t>
            </a:r>
          </a:p>
          <a:p>
            <a:pPr algn="ctr">
              <a:defRPr/>
            </a:pPr>
            <a:r>
              <a:rPr lang="en-US" sz="2000" b="1" dirty="0"/>
              <a:t>(Father of the English Bible)</a:t>
            </a:r>
            <a:endParaRPr lang="en-US" sz="2000" dirty="0"/>
          </a:p>
          <a:p>
            <a:pPr algn="ctr">
              <a:defRPr/>
            </a:pPr>
            <a:r>
              <a:rPr lang="en-US" sz="2000" b="1" dirty="0"/>
              <a:t>1</a:t>
            </a:r>
            <a:r>
              <a:rPr lang="en-US" sz="2000" b="1" baseline="30000" dirty="0"/>
              <a:t>st</a:t>
            </a:r>
            <a:r>
              <a:rPr lang="en-US" sz="2000" b="1" dirty="0"/>
              <a:t> N.T. printed from Greek into English     (A.D. 1525).</a:t>
            </a:r>
          </a:p>
          <a:p>
            <a:pPr algn="ctr">
              <a:defRPr/>
            </a:pPr>
            <a:r>
              <a:rPr lang="en-US" sz="2000" b="1" dirty="0"/>
              <a:t>Burned at the stake for printing the Bible! </a:t>
            </a:r>
          </a:p>
          <a:p>
            <a:pPr algn="ctr">
              <a:defRPr/>
            </a:pPr>
            <a:endParaRPr lang="en-US" sz="2000" b="1" dirty="0"/>
          </a:p>
          <a:p>
            <a:pPr algn="ctr">
              <a:defRPr/>
            </a:pPr>
            <a:endParaRPr lang="en-US" sz="2000" b="1" dirty="0"/>
          </a:p>
          <a:p>
            <a:pPr algn="ctr">
              <a:defRPr/>
            </a:pPr>
            <a:endParaRPr lang="en-US" sz="2000" b="1" dirty="0"/>
          </a:p>
          <a:p>
            <a:pPr algn="ctr">
              <a:defRPr/>
            </a:pPr>
            <a:endParaRPr lang="en-US" sz="2000" b="1" dirty="0"/>
          </a:p>
          <a:p>
            <a:pPr algn="ctr">
              <a:defRPr/>
            </a:pPr>
            <a:endParaRPr lang="en-US" sz="2000" b="1" dirty="0"/>
          </a:p>
          <a:p>
            <a:pPr algn="ctr">
              <a:defRPr/>
            </a:pPr>
            <a:endParaRPr lang="en-US" sz="2000" b="1" dirty="0"/>
          </a:p>
          <a:p>
            <a:pPr algn="ctr">
              <a:defRPr/>
            </a:pPr>
            <a:endParaRPr lang="en-US" sz="2000" b="1" dirty="0"/>
          </a:p>
          <a:p>
            <a:pPr algn="ctr">
              <a:defRPr/>
            </a:pPr>
            <a:endParaRPr lang="en-US" sz="2000" b="1" dirty="0"/>
          </a:p>
        </p:txBody>
      </p:sp>
      <p:sp>
        <p:nvSpPr>
          <p:cNvPr id="49" name="Rectangle 48"/>
          <p:cNvSpPr/>
          <p:nvPr/>
        </p:nvSpPr>
        <p:spPr bwMode="auto">
          <a:xfrm>
            <a:off x="4038600" y="228600"/>
            <a:ext cx="4876800" cy="510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CN" alt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威廉</a:t>
            </a:r>
            <a:r>
              <a:rPr lang="en-US" altLang="zh-CN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·</a:t>
            </a:r>
            <a:r>
              <a:rPr lang="zh-CN" alt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廷德尔</a:t>
            </a:r>
            <a:endParaRPr lang="en-US" altLang="zh-CN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（英文圣经之父）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于公元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1525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年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第一次印刷了英文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圣经</a:t>
            </a:r>
            <a:r>
              <a:rPr lang="en-US" altLang="zh-C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》.</a:t>
            </a:r>
          </a:p>
          <a:p>
            <a:pPr algn="ctr"/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他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为此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被烧死在火刑柱</a:t>
            </a: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上</a:t>
            </a:r>
            <a:r>
              <a:rPr lang="en-US" altLang="zh-C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zh-CN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203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438400"/>
            <a:ext cx="2068513" cy="2438400"/>
          </a:xfrm>
          <a:prstGeom prst="rect">
            <a:avLst/>
          </a:prstGeom>
          <a:noFill/>
          <a:ln w="50800">
            <a:solidFill>
              <a:srgbClr val="FFFF6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953000" y="381000"/>
            <a:ext cx="4191000" cy="609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18415" cmpd="sng">
                  <a:solidFill>
                    <a:srgbClr val="990000"/>
                  </a:solidFill>
                  <a:prstDash val="solid"/>
                </a:ln>
                <a:solidFill>
                  <a:srgbClr val="CC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elix Titling" panose="04060505060202020A04" pitchFamily="82" charset="0"/>
              </a:rPr>
              <a:t>Teachers:</a:t>
            </a:r>
            <a:endParaRPr lang="en-US" sz="4400" dirty="0">
              <a:ln w="18415" cmpd="sng">
                <a:solidFill>
                  <a:srgbClr val="990000"/>
                </a:solidFill>
                <a:prstDash val="solid"/>
              </a:ln>
              <a:solidFill>
                <a:srgbClr val="CC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elix Titling" panose="04060505060202020A04" pitchFamily="82" charset="0"/>
            </a:endParaRPr>
          </a:p>
          <a:p>
            <a:pPr algn="ctr"/>
            <a:r>
              <a:rPr lang="en-US" sz="4400" dirty="0" smtClean="0">
                <a:ln w="18415" cmpd="sng">
                  <a:solidFill>
                    <a:srgbClr val="990000"/>
                  </a:solidFill>
                  <a:prstDash val="solid"/>
                </a:ln>
                <a:solidFill>
                  <a:srgbClr val="CC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elix Titling" panose="04060505060202020A04" pitchFamily="82" charset="0"/>
              </a:rPr>
              <a:t>Dr. </a:t>
            </a:r>
            <a:r>
              <a:rPr lang="en-US" altLang="zh-CN" sz="4400" dirty="0" smtClean="0">
                <a:ln w="18415" cmpd="sng">
                  <a:solidFill>
                    <a:srgbClr val="990000"/>
                  </a:solidFill>
                  <a:prstDash val="solid"/>
                </a:ln>
                <a:solidFill>
                  <a:srgbClr val="CC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elix Titling" panose="04060505060202020A04" pitchFamily="82" charset="0"/>
              </a:rPr>
              <a:t>Jay </a:t>
            </a:r>
            <a:r>
              <a:rPr lang="en-US" altLang="zh-CN" sz="4400" dirty="0" err="1" smtClean="0">
                <a:ln w="18415" cmpd="sng">
                  <a:solidFill>
                    <a:srgbClr val="990000"/>
                  </a:solidFill>
                  <a:prstDash val="solid"/>
                </a:ln>
                <a:solidFill>
                  <a:srgbClr val="CC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elix Titling" panose="04060505060202020A04" pitchFamily="82" charset="0"/>
              </a:rPr>
              <a:t>Barleon</a:t>
            </a:r>
            <a:endParaRPr lang="en-US" sz="4400" dirty="0" smtClean="0">
              <a:ln w="18415" cmpd="sng">
                <a:solidFill>
                  <a:srgbClr val="990000"/>
                </a:solidFill>
                <a:prstDash val="solid"/>
              </a:ln>
              <a:solidFill>
                <a:srgbClr val="CC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elix Titling" panose="04060505060202020A04" pitchFamily="82" charset="0"/>
            </a:endParaRPr>
          </a:p>
          <a:p>
            <a:pPr algn="ctr"/>
            <a:r>
              <a:rPr lang="en-US" sz="4400" dirty="0" smtClean="0">
                <a:ln w="18415" cmpd="sng">
                  <a:solidFill>
                    <a:srgbClr val="990000"/>
                  </a:solidFill>
                  <a:prstDash val="solid"/>
                </a:ln>
                <a:solidFill>
                  <a:srgbClr val="CC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elix Titling" panose="04060505060202020A04" pitchFamily="82" charset="0"/>
              </a:rPr>
              <a:t>&amp;</a:t>
            </a:r>
            <a:r>
              <a:rPr lang="en-US" sz="4400" dirty="0" err="1" smtClean="0">
                <a:ln w="18415" cmpd="sng">
                  <a:solidFill>
                    <a:srgbClr val="990000"/>
                  </a:solidFill>
                  <a:prstDash val="solid"/>
                </a:ln>
                <a:solidFill>
                  <a:srgbClr val="CC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elix Titling" panose="04060505060202020A04" pitchFamily="82" charset="0"/>
              </a:rPr>
              <a:t>Suran</a:t>
            </a:r>
            <a:endParaRPr lang="en-US" sz="4400" dirty="0" smtClean="0">
              <a:ln w="18415" cmpd="sng">
                <a:solidFill>
                  <a:srgbClr val="990000"/>
                </a:solidFill>
                <a:prstDash val="solid"/>
              </a:ln>
              <a:solidFill>
                <a:srgbClr val="CC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elix Titling" panose="04060505060202020A04" pitchFamily="82" charset="0"/>
            </a:endParaRPr>
          </a:p>
        </p:txBody>
      </p:sp>
      <p:pic>
        <p:nvPicPr>
          <p:cNvPr id="4" name="Picture 3" descr="h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4572000" cy="60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E7A3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own Arrow 44"/>
          <p:cNvSpPr/>
          <p:nvPr/>
        </p:nvSpPr>
        <p:spPr bwMode="auto">
          <a:xfrm>
            <a:off x="6172200" y="4495800"/>
            <a:ext cx="533400" cy="1447800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zh-CN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013" name="Text Box 2"/>
          <p:cNvSpPr txBox="1">
            <a:spLocks noChangeArrowheads="1"/>
          </p:cNvSpPr>
          <p:nvPr/>
        </p:nvSpPr>
        <p:spPr bwMode="auto">
          <a:xfrm>
            <a:off x="-76200" y="6583363"/>
            <a:ext cx="9321800" cy="350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700">
                <a:solidFill>
                  <a:srgbClr val="FFE2CC"/>
                </a:solidFill>
                <a:latin typeface="Times" charset="0"/>
                <a:ea typeface="宋体" panose="02010600030101010101" pitchFamily="2" charset="-122"/>
              </a:rPr>
              <a:t>1500 BC          500 BC         AD1         AD 500         AD 1000          AD 1500          AD 1900      AD 2000</a:t>
            </a:r>
            <a:endParaRPr lang="en-US" altLang="zh-CN" sz="1700">
              <a:solidFill>
                <a:schemeClr val="tx2"/>
              </a:solidFill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43014" name="Line 3"/>
          <p:cNvSpPr>
            <a:spLocks noChangeShapeType="1"/>
          </p:cNvSpPr>
          <p:nvPr/>
        </p:nvSpPr>
        <p:spPr bwMode="auto">
          <a:xfrm>
            <a:off x="384175" y="6488113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Line 4"/>
          <p:cNvSpPr>
            <a:spLocks noChangeShapeType="1"/>
          </p:cNvSpPr>
          <p:nvPr/>
        </p:nvSpPr>
        <p:spPr bwMode="auto">
          <a:xfrm>
            <a:off x="2746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Line 5"/>
          <p:cNvSpPr>
            <a:spLocks noChangeShapeType="1"/>
          </p:cNvSpPr>
          <p:nvPr/>
        </p:nvSpPr>
        <p:spPr bwMode="auto">
          <a:xfrm>
            <a:off x="1527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Line 6"/>
          <p:cNvSpPr>
            <a:spLocks noChangeShapeType="1"/>
          </p:cNvSpPr>
          <p:nvPr/>
        </p:nvSpPr>
        <p:spPr bwMode="auto">
          <a:xfrm>
            <a:off x="6175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Line 7"/>
          <p:cNvSpPr>
            <a:spLocks noChangeShapeType="1"/>
          </p:cNvSpPr>
          <p:nvPr/>
        </p:nvSpPr>
        <p:spPr bwMode="auto">
          <a:xfrm>
            <a:off x="4956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Line 8"/>
          <p:cNvSpPr>
            <a:spLocks noChangeShapeType="1"/>
          </p:cNvSpPr>
          <p:nvPr/>
        </p:nvSpPr>
        <p:spPr bwMode="auto">
          <a:xfrm>
            <a:off x="3889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Line 9"/>
          <p:cNvSpPr>
            <a:spLocks noChangeShapeType="1"/>
          </p:cNvSpPr>
          <p:nvPr/>
        </p:nvSpPr>
        <p:spPr bwMode="auto">
          <a:xfrm>
            <a:off x="75469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Line 10"/>
          <p:cNvSpPr>
            <a:spLocks noChangeShapeType="1"/>
          </p:cNvSpPr>
          <p:nvPr/>
        </p:nvSpPr>
        <p:spPr bwMode="auto">
          <a:xfrm>
            <a:off x="8766175" y="6030913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Line 11"/>
          <p:cNvSpPr>
            <a:spLocks noChangeShapeType="1"/>
          </p:cNvSpPr>
          <p:nvPr/>
        </p:nvSpPr>
        <p:spPr bwMode="auto">
          <a:xfrm>
            <a:off x="460375" y="6030913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Text Box 12"/>
          <p:cNvSpPr txBox="1">
            <a:spLocks noChangeArrowheads="1"/>
          </p:cNvSpPr>
          <p:nvPr/>
        </p:nvSpPr>
        <p:spPr bwMode="auto">
          <a:xfrm>
            <a:off x="-76200" y="6597650"/>
            <a:ext cx="918527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 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500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1000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1500 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1900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2000</a:t>
            </a:r>
            <a:endParaRPr lang="en-US" altLang="zh-CN" sz="17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43024" name="Line 13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5" name="Line 14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6" name="Line 15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Line 16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8" name="Line 17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9" name="Line 18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0" name="Line 19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1" name="Line 20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2" name="Line 21"/>
          <p:cNvSpPr>
            <a:spLocks noChangeShapeType="1"/>
          </p:cNvSpPr>
          <p:nvPr/>
        </p:nvSpPr>
        <p:spPr bwMode="auto">
          <a:xfrm>
            <a:off x="4603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3" name="AutoShape 22"/>
          <p:cNvSpPr>
            <a:spLocks noChangeArrowheads="1"/>
          </p:cNvSpPr>
          <p:nvPr/>
        </p:nvSpPr>
        <p:spPr bwMode="auto">
          <a:xfrm>
            <a:off x="7470775" y="6038850"/>
            <a:ext cx="1676400" cy="838200"/>
          </a:xfrm>
          <a:prstGeom prst="parallelogram">
            <a:avLst>
              <a:gd name="adj" fmla="val 0"/>
            </a:avLst>
          </a:prstGeom>
          <a:solidFill>
            <a:srgbClr val="0080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43034" name="AutoShape 23"/>
          <p:cNvSpPr>
            <a:spLocks noChangeArrowheads="1"/>
          </p:cNvSpPr>
          <p:nvPr/>
        </p:nvSpPr>
        <p:spPr bwMode="auto">
          <a:xfrm>
            <a:off x="2819400" y="6038850"/>
            <a:ext cx="1069975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43035" name="AutoShape 24"/>
          <p:cNvSpPr>
            <a:spLocks noChangeArrowheads="1"/>
          </p:cNvSpPr>
          <p:nvPr/>
        </p:nvSpPr>
        <p:spPr bwMode="auto">
          <a:xfrm>
            <a:off x="3175" y="6038850"/>
            <a:ext cx="2895600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43036" name="AutoShape 25"/>
          <p:cNvSpPr>
            <a:spLocks noChangeArrowheads="1"/>
          </p:cNvSpPr>
          <p:nvPr/>
        </p:nvSpPr>
        <p:spPr bwMode="auto">
          <a:xfrm>
            <a:off x="6175375" y="6038850"/>
            <a:ext cx="1371600" cy="838200"/>
          </a:xfrm>
          <a:prstGeom prst="parallelogram">
            <a:avLst>
              <a:gd name="adj" fmla="val 0"/>
            </a:avLst>
          </a:prstGeom>
          <a:solidFill>
            <a:srgbClr val="008C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43037" name="AutoShape 26"/>
          <p:cNvSpPr>
            <a:spLocks noChangeArrowheads="1"/>
          </p:cNvSpPr>
          <p:nvPr/>
        </p:nvSpPr>
        <p:spPr bwMode="auto">
          <a:xfrm>
            <a:off x="3889375" y="6038850"/>
            <a:ext cx="2286000" cy="838200"/>
          </a:xfrm>
          <a:prstGeom prst="parallelogram">
            <a:avLst>
              <a:gd name="adj" fmla="val 0"/>
            </a:avLst>
          </a:prstGeom>
          <a:solidFill>
            <a:srgbClr val="FF0066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43038" name="Line 27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9" name="Line 28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0" name="Line 29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1" name="Line 30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2" name="Line 31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3" name="Line 32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4" name="Line 33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5" name="Line 34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6" name="Line 36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 cap="rnd" cmpd="dbl">
            <a:solidFill>
              <a:srgbClr val="660104"/>
            </a:solidFill>
            <a:prstDash val="sysDot"/>
            <a:rou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47" name="Group 37"/>
          <p:cNvGrpSpPr/>
          <p:nvPr/>
        </p:nvGrpSpPr>
        <p:grpSpPr bwMode="auto">
          <a:xfrm>
            <a:off x="2552700" y="5486400"/>
            <a:ext cx="381000" cy="609600"/>
            <a:chOff x="1608" y="3408"/>
            <a:chExt cx="240" cy="384"/>
          </a:xfrm>
        </p:grpSpPr>
        <p:sp>
          <p:nvSpPr>
            <p:cNvPr id="43057" name="Line 38"/>
            <p:cNvSpPr>
              <a:spLocks noChangeShapeType="1"/>
            </p:cNvSpPr>
            <p:nvPr/>
          </p:nvSpPr>
          <p:spPr bwMode="auto">
            <a:xfrm flipV="1">
              <a:off x="1728" y="3408"/>
              <a:ext cx="0" cy="384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8" name="Line 39"/>
            <p:cNvSpPr>
              <a:spLocks noChangeShapeType="1"/>
            </p:cNvSpPr>
            <p:nvPr/>
          </p:nvSpPr>
          <p:spPr bwMode="auto">
            <a:xfrm flipH="1" flipV="1">
              <a:off x="1608" y="3504"/>
              <a:ext cx="240" cy="0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200" name="Text Box 40"/>
          <p:cNvSpPr txBox="1">
            <a:spLocks noChangeArrowheads="1"/>
          </p:cNvSpPr>
          <p:nvPr/>
        </p:nvSpPr>
        <p:spPr bwMode="auto">
          <a:xfrm>
            <a:off x="-76200" y="6507163"/>
            <a:ext cx="9280525" cy="350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00">
                <a:solidFill>
                  <a:srgbClr val="FFF7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1500 BC       500 BC       AD 1      AD 500      AD 1000       AD 1500        AD 1900        AD 2000</a:t>
            </a:r>
          </a:p>
        </p:txBody>
      </p:sp>
      <p:sp>
        <p:nvSpPr>
          <p:cNvPr id="43049" name="Line 41"/>
          <p:cNvSpPr>
            <a:spLocks noChangeShapeType="1"/>
          </p:cNvSpPr>
          <p:nvPr/>
        </p:nvSpPr>
        <p:spPr bwMode="auto">
          <a:xfrm>
            <a:off x="469900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6" name="Text Box 49"/>
          <p:cNvSpPr txBox="1">
            <a:spLocks noChangeArrowheads="1"/>
          </p:cNvSpPr>
          <p:nvPr/>
        </p:nvSpPr>
        <p:spPr bwMode="auto">
          <a:xfrm>
            <a:off x="152400" y="228600"/>
            <a:ext cx="4114800" cy="501675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altLang="zh-CN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The Coverdale Bible </a:t>
            </a:r>
            <a:r>
              <a:rPr lang="en-US" altLang="zh-CN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translated by Miles Coverdale (AD 1535) and dedicated to Anne Boleyn, one of King Henry VIII’s wives.           </a:t>
            </a:r>
          </a:p>
          <a:p>
            <a:pPr algn="ctr"/>
            <a:r>
              <a:rPr lang="en-US" altLang="zh-CN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   This is the 1</a:t>
            </a:r>
            <a:r>
              <a:rPr lang="en-US" altLang="zh-CN" sz="200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st</a:t>
            </a:r>
            <a:r>
              <a:rPr lang="en-US" altLang="zh-CN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en-US" altLang="zh-CN" sz="2000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complete</a:t>
            </a:r>
            <a:r>
              <a:rPr lang="en-US" altLang="zh-CN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 Bible to be printed in English!</a:t>
            </a:r>
          </a:p>
          <a:p>
            <a:pPr algn="ctr"/>
            <a:endParaRPr lang="en-US" altLang="zh-CN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  <a:p>
            <a:pPr algn="ctr"/>
            <a:endParaRPr lang="en-US" altLang="zh-CN" sz="2000" b="1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 b="1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 b="1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 b="1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 b="1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 b="1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495800" y="228600"/>
            <a:ext cx="4419600" cy="518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CN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科弗代尔</a:t>
            </a:r>
            <a:r>
              <a:rPr lang="en-US" altLang="zh-CN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zh-CN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圣经</a:t>
            </a:r>
            <a:r>
              <a:rPr lang="en-US" altLang="zh-CN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第一本</a:t>
            </a:r>
            <a:r>
              <a:rPr lang="zh-CN" altLang="en-US" sz="3600" b="1" u="sng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完整的</a:t>
            </a:r>
            <a:endParaRPr lang="en-US" altLang="zh-CN" sz="3600" b="1" u="sng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英文圣经。</a:t>
            </a:r>
            <a:endParaRPr lang="en-US" altLang="zh-CN" sz="36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由迈尔斯</a:t>
            </a:r>
            <a:r>
              <a:rPr lang="en-US" altLang="zh-CN" sz="36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·</a:t>
            </a:r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科弗代尔</a:t>
            </a:r>
            <a:endParaRPr lang="en-US" altLang="zh-CN" sz="36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于公元</a:t>
            </a:r>
            <a:r>
              <a:rPr lang="en-US" altLang="zh-CN" sz="36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1535</a:t>
            </a:r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</a:t>
            </a:r>
            <a:endParaRPr lang="en-US" altLang="zh-CN" sz="36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翻译完成献给王后</a:t>
            </a:r>
            <a:r>
              <a:rPr lang="en-US" altLang="zh-CN" sz="36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</a:t>
            </a: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亨利八世的妻子</a:t>
            </a:r>
            <a:endParaRPr lang="en-US" altLang="zh-CN" sz="36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安妮</a:t>
            </a:r>
            <a:r>
              <a:rPr lang="en-US" altLang="zh-CN" sz="36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·</a:t>
            </a:r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波利尼</a:t>
            </a:r>
          </a:p>
        </p:txBody>
      </p:sp>
      <p:pic>
        <p:nvPicPr>
          <p:cNvPr id="4305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CC99"/>
              </a:clrFrom>
              <a:clrTo>
                <a:srgbClr val="FFCC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2286000"/>
            <a:ext cx="20589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own Arrow 44"/>
          <p:cNvSpPr/>
          <p:nvPr/>
        </p:nvSpPr>
        <p:spPr bwMode="auto">
          <a:xfrm>
            <a:off x="6324600" y="4495800"/>
            <a:ext cx="533400" cy="1447800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zh-CN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037" name="Text Box 2"/>
          <p:cNvSpPr txBox="1">
            <a:spLocks noChangeArrowheads="1"/>
          </p:cNvSpPr>
          <p:nvPr/>
        </p:nvSpPr>
        <p:spPr bwMode="auto">
          <a:xfrm>
            <a:off x="-76200" y="6583363"/>
            <a:ext cx="9321800" cy="350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700">
                <a:solidFill>
                  <a:srgbClr val="FFE2CC"/>
                </a:solidFill>
                <a:latin typeface="Times" charset="0"/>
                <a:ea typeface="宋体" panose="02010600030101010101" pitchFamily="2" charset="-122"/>
              </a:rPr>
              <a:t>1500 BC          500 BC         AD1         AD 500         AD 1000          AD 1500          AD 1900      AD 2000</a:t>
            </a:r>
            <a:endParaRPr lang="en-US" altLang="zh-CN" sz="1700">
              <a:solidFill>
                <a:schemeClr val="tx2"/>
              </a:solidFill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44038" name="Line 3"/>
          <p:cNvSpPr>
            <a:spLocks noChangeShapeType="1"/>
          </p:cNvSpPr>
          <p:nvPr/>
        </p:nvSpPr>
        <p:spPr bwMode="auto">
          <a:xfrm>
            <a:off x="384175" y="6488113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Line 4"/>
          <p:cNvSpPr>
            <a:spLocks noChangeShapeType="1"/>
          </p:cNvSpPr>
          <p:nvPr/>
        </p:nvSpPr>
        <p:spPr bwMode="auto">
          <a:xfrm>
            <a:off x="2746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Line 5"/>
          <p:cNvSpPr>
            <a:spLocks noChangeShapeType="1"/>
          </p:cNvSpPr>
          <p:nvPr/>
        </p:nvSpPr>
        <p:spPr bwMode="auto">
          <a:xfrm>
            <a:off x="1527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Line 6"/>
          <p:cNvSpPr>
            <a:spLocks noChangeShapeType="1"/>
          </p:cNvSpPr>
          <p:nvPr/>
        </p:nvSpPr>
        <p:spPr bwMode="auto">
          <a:xfrm>
            <a:off x="6175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Line 7"/>
          <p:cNvSpPr>
            <a:spLocks noChangeShapeType="1"/>
          </p:cNvSpPr>
          <p:nvPr/>
        </p:nvSpPr>
        <p:spPr bwMode="auto">
          <a:xfrm>
            <a:off x="4956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Line 8"/>
          <p:cNvSpPr>
            <a:spLocks noChangeShapeType="1"/>
          </p:cNvSpPr>
          <p:nvPr/>
        </p:nvSpPr>
        <p:spPr bwMode="auto">
          <a:xfrm>
            <a:off x="3889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Line 9"/>
          <p:cNvSpPr>
            <a:spLocks noChangeShapeType="1"/>
          </p:cNvSpPr>
          <p:nvPr/>
        </p:nvSpPr>
        <p:spPr bwMode="auto">
          <a:xfrm>
            <a:off x="75469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Line 10"/>
          <p:cNvSpPr>
            <a:spLocks noChangeShapeType="1"/>
          </p:cNvSpPr>
          <p:nvPr/>
        </p:nvSpPr>
        <p:spPr bwMode="auto">
          <a:xfrm>
            <a:off x="8766175" y="6030913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Line 11"/>
          <p:cNvSpPr>
            <a:spLocks noChangeShapeType="1"/>
          </p:cNvSpPr>
          <p:nvPr/>
        </p:nvSpPr>
        <p:spPr bwMode="auto">
          <a:xfrm>
            <a:off x="460375" y="6030913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Text Box 12"/>
          <p:cNvSpPr txBox="1">
            <a:spLocks noChangeArrowheads="1"/>
          </p:cNvSpPr>
          <p:nvPr/>
        </p:nvSpPr>
        <p:spPr bwMode="auto">
          <a:xfrm>
            <a:off x="-76200" y="6597650"/>
            <a:ext cx="918527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 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500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1000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1500 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1900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2000</a:t>
            </a:r>
            <a:endParaRPr lang="en-US" altLang="zh-CN" sz="17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44048" name="Line 13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Line 14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Line 15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1" name="Line 16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2" name="Line 17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3" name="Line 18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4" name="Line 19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5" name="Line 20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6" name="Line 21"/>
          <p:cNvSpPr>
            <a:spLocks noChangeShapeType="1"/>
          </p:cNvSpPr>
          <p:nvPr/>
        </p:nvSpPr>
        <p:spPr bwMode="auto">
          <a:xfrm>
            <a:off x="4603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7" name="AutoShape 22"/>
          <p:cNvSpPr>
            <a:spLocks noChangeArrowheads="1"/>
          </p:cNvSpPr>
          <p:nvPr/>
        </p:nvSpPr>
        <p:spPr bwMode="auto">
          <a:xfrm>
            <a:off x="7470775" y="6038850"/>
            <a:ext cx="1676400" cy="838200"/>
          </a:xfrm>
          <a:prstGeom prst="parallelogram">
            <a:avLst>
              <a:gd name="adj" fmla="val 0"/>
            </a:avLst>
          </a:prstGeom>
          <a:solidFill>
            <a:srgbClr val="0080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44058" name="AutoShape 23"/>
          <p:cNvSpPr>
            <a:spLocks noChangeArrowheads="1"/>
          </p:cNvSpPr>
          <p:nvPr/>
        </p:nvSpPr>
        <p:spPr bwMode="auto">
          <a:xfrm>
            <a:off x="2819400" y="6038850"/>
            <a:ext cx="1069975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44059" name="AutoShape 24"/>
          <p:cNvSpPr>
            <a:spLocks noChangeArrowheads="1"/>
          </p:cNvSpPr>
          <p:nvPr/>
        </p:nvSpPr>
        <p:spPr bwMode="auto">
          <a:xfrm>
            <a:off x="3175" y="6038850"/>
            <a:ext cx="2895600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44060" name="AutoShape 25"/>
          <p:cNvSpPr>
            <a:spLocks noChangeArrowheads="1"/>
          </p:cNvSpPr>
          <p:nvPr/>
        </p:nvSpPr>
        <p:spPr bwMode="auto">
          <a:xfrm>
            <a:off x="6175375" y="6038850"/>
            <a:ext cx="1371600" cy="838200"/>
          </a:xfrm>
          <a:prstGeom prst="parallelogram">
            <a:avLst>
              <a:gd name="adj" fmla="val 0"/>
            </a:avLst>
          </a:prstGeom>
          <a:solidFill>
            <a:srgbClr val="008C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44061" name="AutoShape 26"/>
          <p:cNvSpPr>
            <a:spLocks noChangeArrowheads="1"/>
          </p:cNvSpPr>
          <p:nvPr/>
        </p:nvSpPr>
        <p:spPr bwMode="auto">
          <a:xfrm>
            <a:off x="3889375" y="6038850"/>
            <a:ext cx="2286000" cy="838200"/>
          </a:xfrm>
          <a:prstGeom prst="parallelogram">
            <a:avLst>
              <a:gd name="adj" fmla="val 0"/>
            </a:avLst>
          </a:prstGeom>
          <a:solidFill>
            <a:srgbClr val="FF0066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44062" name="Line 27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3" name="Line 28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4" name="Line 29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5" name="Line 30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6" name="Line 31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7" name="Line 32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8" name="Line 33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9" name="Line 34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0" name="Line 36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 cap="rnd" cmpd="dbl">
            <a:solidFill>
              <a:srgbClr val="660104"/>
            </a:solidFill>
            <a:prstDash val="sysDot"/>
            <a:rou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71" name="Group 37"/>
          <p:cNvGrpSpPr/>
          <p:nvPr/>
        </p:nvGrpSpPr>
        <p:grpSpPr bwMode="auto">
          <a:xfrm>
            <a:off x="2552700" y="5486400"/>
            <a:ext cx="381000" cy="609600"/>
            <a:chOff x="1608" y="3408"/>
            <a:chExt cx="240" cy="384"/>
          </a:xfrm>
        </p:grpSpPr>
        <p:sp>
          <p:nvSpPr>
            <p:cNvPr id="44079" name="Line 38"/>
            <p:cNvSpPr>
              <a:spLocks noChangeShapeType="1"/>
            </p:cNvSpPr>
            <p:nvPr/>
          </p:nvSpPr>
          <p:spPr bwMode="auto">
            <a:xfrm flipV="1">
              <a:off x="1728" y="3408"/>
              <a:ext cx="0" cy="384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0" name="Line 39"/>
            <p:cNvSpPr>
              <a:spLocks noChangeShapeType="1"/>
            </p:cNvSpPr>
            <p:nvPr/>
          </p:nvSpPr>
          <p:spPr bwMode="auto">
            <a:xfrm flipH="1" flipV="1">
              <a:off x="1608" y="3504"/>
              <a:ext cx="240" cy="0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200" name="Text Box 40"/>
          <p:cNvSpPr txBox="1">
            <a:spLocks noChangeArrowheads="1"/>
          </p:cNvSpPr>
          <p:nvPr/>
        </p:nvSpPr>
        <p:spPr bwMode="auto">
          <a:xfrm>
            <a:off x="-76200" y="6507163"/>
            <a:ext cx="9280525" cy="350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00">
                <a:solidFill>
                  <a:srgbClr val="FFF7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1500 BC       500 BC       AD 1      AD 500      AD 1000       AD 1500        AD 1900        AD 2000</a:t>
            </a:r>
          </a:p>
        </p:txBody>
      </p:sp>
      <p:sp>
        <p:nvSpPr>
          <p:cNvPr id="44073" name="Line 41"/>
          <p:cNvSpPr>
            <a:spLocks noChangeShapeType="1"/>
          </p:cNvSpPr>
          <p:nvPr/>
        </p:nvSpPr>
        <p:spPr bwMode="auto">
          <a:xfrm>
            <a:off x="469900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6" name="Text Box 49"/>
          <p:cNvSpPr txBox="1">
            <a:spLocks noChangeArrowheads="1"/>
          </p:cNvSpPr>
          <p:nvPr/>
        </p:nvSpPr>
        <p:spPr bwMode="auto">
          <a:xfrm>
            <a:off x="152400" y="228600"/>
            <a:ext cx="3733800" cy="526297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As persecution came from Catholicism under “Bloody Mary” exiles from England fled to Geneva, Switzerland. In </a:t>
            </a:r>
            <a:r>
              <a:rPr lang="en-US" b="1" dirty="0"/>
              <a:t>AD 1560</a:t>
            </a:r>
            <a:r>
              <a:rPr lang="en-US" dirty="0"/>
              <a:t>, they printed                   </a:t>
            </a:r>
            <a:r>
              <a:rPr lang="en-US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Geneva Bible</a:t>
            </a:r>
            <a:endParaRPr lang="en-US" sz="1400" dirty="0"/>
          </a:p>
          <a:p>
            <a:pPr algn="ctr">
              <a:defRPr/>
            </a:pPr>
            <a:endParaRPr lang="en-US" b="1" dirty="0"/>
          </a:p>
          <a:p>
            <a:pPr algn="ctr">
              <a:defRPr/>
            </a:pPr>
            <a:endParaRPr lang="en-US" b="1" dirty="0"/>
          </a:p>
          <a:p>
            <a:pPr algn="ctr">
              <a:defRPr/>
            </a:pPr>
            <a:endParaRPr lang="en-US" b="1" dirty="0"/>
          </a:p>
          <a:p>
            <a:pPr algn="ctr">
              <a:defRPr/>
            </a:pPr>
            <a:endParaRPr lang="en-US" b="1" dirty="0"/>
          </a:p>
          <a:p>
            <a:pPr algn="ctr">
              <a:defRPr/>
            </a:pPr>
            <a:endParaRPr lang="en-US" b="1" dirty="0"/>
          </a:p>
          <a:p>
            <a:pPr algn="ctr">
              <a:defRPr/>
            </a:pPr>
            <a:endParaRPr lang="en-US" b="1" dirty="0"/>
          </a:p>
          <a:p>
            <a:pPr algn="ctr">
              <a:defRPr/>
            </a:pPr>
            <a:endParaRPr lang="en-US" b="1" dirty="0"/>
          </a:p>
          <a:p>
            <a:pPr algn="ctr">
              <a:defRPr/>
            </a:pPr>
            <a:endParaRPr lang="en-US" b="1" dirty="0"/>
          </a:p>
        </p:txBody>
      </p:sp>
      <p:sp>
        <p:nvSpPr>
          <p:cNvPr id="49" name="Rectangle 48"/>
          <p:cNvSpPr/>
          <p:nvPr/>
        </p:nvSpPr>
        <p:spPr bwMode="auto">
          <a:xfrm>
            <a:off x="4038600" y="152400"/>
            <a:ext cx="4876800" cy="541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>
            <a:noFill/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在“血腥玛丽”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继承王位后，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从天主教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而来的逼迫使得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很多宗教改革领袖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从英国逃亡日内瓦。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在公元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1560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年，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他们印刷了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zh-CN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日内瓦圣经</a:t>
            </a:r>
            <a:r>
              <a:rPr lang="en-US" altLang="zh-CN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</a:p>
        </p:txBody>
      </p:sp>
      <p:pic>
        <p:nvPicPr>
          <p:cNvPr id="44078" name="Pictur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590800"/>
            <a:ext cx="3276600" cy="2617788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own Arrow 44"/>
          <p:cNvSpPr/>
          <p:nvPr/>
        </p:nvSpPr>
        <p:spPr bwMode="auto">
          <a:xfrm>
            <a:off x="6248400" y="4495800"/>
            <a:ext cx="533400" cy="1447800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zh-CN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61" name="Text Box 2"/>
          <p:cNvSpPr txBox="1">
            <a:spLocks noChangeArrowheads="1"/>
          </p:cNvSpPr>
          <p:nvPr/>
        </p:nvSpPr>
        <p:spPr bwMode="auto">
          <a:xfrm>
            <a:off x="-76200" y="6583363"/>
            <a:ext cx="9321800" cy="350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700">
                <a:solidFill>
                  <a:srgbClr val="FFE2CC"/>
                </a:solidFill>
                <a:latin typeface="Times" charset="0"/>
                <a:ea typeface="宋体" panose="02010600030101010101" pitchFamily="2" charset="-122"/>
              </a:rPr>
              <a:t>1500 BC          500 BC         AD1         AD 500         AD 1000          AD 1500          AD 1900      AD 2000</a:t>
            </a:r>
            <a:endParaRPr lang="en-US" altLang="zh-CN" sz="1700">
              <a:solidFill>
                <a:schemeClr val="tx2"/>
              </a:solidFill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45062" name="Line 3"/>
          <p:cNvSpPr>
            <a:spLocks noChangeShapeType="1"/>
          </p:cNvSpPr>
          <p:nvPr/>
        </p:nvSpPr>
        <p:spPr bwMode="auto">
          <a:xfrm>
            <a:off x="384175" y="6488113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Line 4"/>
          <p:cNvSpPr>
            <a:spLocks noChangeShapeType="1"/>
          </p:cNvSpPr>
          <p:nvPr/>
        </p:nvSpPr>
        <p:spPr bwMode="auto">
          <a:xfrm>
            <a:off x="2746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Line 5"/>
          <p:cNvSpPr>
            <a:spLocks noChangeShapeType="1"/>
          </p:cNvSpPr>
          <p:nvPr/>
        </p:nvSpPr>
        <p:spPr bwMode="auto">
          <a:xfrm>
            <a:off x="1527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Line 6"/>
          <p:cNvSpPr>
            <a:spLocks noChangeShapeType="1"/>
          </p:cNvSpPr>
          <p:nvPr/>
        </p:nvSpPr>
        <p:spPr bwMode="auto">
          <a:xfrm>
            <a:off x="6175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Line 7"/>
          <p:cNvSpPr>
            <a:spLocks noChangeShapeType="1"/>
          </p:cNvSpPr>
          <p:nvPr/>
        </p:nvSpPr>
        <p:spPr bwMode="auto">
          <a:xfrm>
            <a:off x="4956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Line 8"/>
          <p:cNvSpPr>
            <a:spLocks noChangeShapeType="1"/>
          </p:cNvSpPr>
          <p:nvPr/>
        </p:nvSpPr>
        <p:spPr bwMode="auto">
          <a:xfrm>
            <a:off x="3889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Line 9"/>
          <p:cNvSpPr>
            <a:spLocks noChangeShapeType="1"/>
          </p:cNvSpPr>
          <p:nvPr/>
        </p:nvSpPr>
        <p:spPr bwMode="auto">
          <a:xfrm>
            <a:off x="75469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Line 10"/>
          <p:cNvSpPr>
            <a:spLocks noChangeShapeType="1"/>
          </p:cNvSpPr>
          <p:nvPr/>
        </p:nvSpPr>
        <p:spPr bwMode="auto">
          <a:xfrm>
            <a:off x="8766175" y="6030913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Line 11"/>
          <p:cNvSpPr>
            <a:spLocks noChangeShapeType="1"/>
          </p:cNvSpPr>
          <p:nvPr/>
        </p:nvSpPr>
        <p:spPr bwMode="auto">
          <a:xfrm>
            <a:off x="460375" y="6030913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Text Box 12"/>
          <p:cNvSpPr txBox="1">
            <a:spLocks noChangeArrowheads="1"/>
          </p:cNvSpPr>
          <p:nvPr/>
        </p:nvSpPr>
        <p:spPr bwMode="auto">
          <a:xfrm>
            <a:off x="-76200" y="6597650"/>
            <a:ext cx="918527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 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500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1000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1500 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1900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2000</a:t>
            </a:r>
            <a:endParaRPr lang="en-US" altLang="zh-CN" sz="17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45072" name="Line 13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3" name="Line 14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4" name="Line 15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5" name="Line 16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6" name="Line 17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7" name="Line 18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8" name="Line 19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9" name="Line 20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0" name="Line 21"/>
          <p:cNvSpPr>
            <a:spLocks noChangeShapeType="1"/>
          </p:cNvSpPr>
          <p:nvPr/>
        </p:nvSpPr>
        <p:spPr bwMode="auto">
          <a:xfrm>
            <a:off x="4603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1" name="AutoShape 22"/>
          <p:cNvSpPr>
            <a:spLocks noChangeArrowheads="1"/>
          </p:cNvSpPr>
          <p:nvPr/>
        </p:nvSpPr>
        <p:spPr bwMode="auto">
          <a:xfrm>
            <a:off x="7470775" y="6038850"/>
            <a:ext cx="1676400" cy="838200"/>
          </a:xfrm>
          <a:prstGeom prst="parallelogram">
            <a:avLst>
              <a:gd name="adj" fmla="val 0"/>
            </a:avLst>
          </a:prstGeom>
          <a:solidFill>
            <a:srgbClr val="0080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45082" name="AutoShape 23"/>
          <p:cNvSpPr>
            <a:spLocks noChangeArrowheads="1"/>
          </p:cNvSpPr>
          <p:nvPr/>
        </p:nvSpPr>
        <p:spPr bwMode="auto">
          <a:xfrm>
            <a:off x="2819400" y="6038850"/>
            <a:ext cx="1069975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45083" name="AutoShape 24"/>
          <p:cNvSpPr>
            <a:spLocks noChangeArrowheads="1"/>
          </p:cNvSpPr>
          <p:nvPr/>
        </p:nvSpPr>
        <p:spPr bwMode="auto">
          <a:xfrm>
            <a:off x="3175" y="6038850"/>
            <a:ext cx="2895600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45084" name="AutoShape 25"/>
          <p:cNvSpPr>
            <a:spLocks noChangeArrowheads="1"/>
          </p:cNvSpPr>
          <p:nvPr/>
        </p:nvSpPr>
        <p:spPr bwMode="auto">
          <a:xfrm>
            <a:off x="6175375" y="6038850"/>
            <a:ext cx="1371600" cy="838200"/>
          </a:xfrm>
          <a:prstGeom prst="parallelogram">
            <a:avLst>
              <a:gd name="adj" fmla="val 0"/>
            </a:avLst>
          </a:prstGeom>
          <a:solidFill>
            <a:srgbClr val="008C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45085" name="AutoShape 26"/>
          <p:cNvSpPr>
            <a:spLocks noChangeArrowheads="1"/>
          </p:cNvSpPr>
          <p:nvPr/>
        </p:nvSpPr>
        <p:spPr bwMode="auto">
          <a:xfrm>
            <a:off x="3889375" y="6038850"/>
            <a:ext cx="2286000" cy="838200"/>
          </a:xfrm>
          <a:prstGeom prst="parallelogram">
            <a:avLst>
              <a:gd name="adj" fmla="val 0"/>
            </a:avLst>
          </a:prstGeom>
          <a:solidFill>
            <a:srgbClr val="FF0066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45086" name="Line 27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7" name="Line 28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8" name="Line 29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9" name="Line 30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0" name="Line 31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1" name="Line 32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2" name="Line 33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3" name="Line 34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4" name="Line 36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 cap="rnd" cmpd="dbl">
            <a:solidFill>
              <a:srgbClr val="660104"/>
            </a:solidFill>
            <a:prstDash val="sysDot"/>
            <a:rou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95" name="Group 37"/>
          <p:cNvGrpSpPr/>
          <p:nvPr/>
        </p:nvGrpSpPr>
        <p:grpSpPr bwMode="auto">
          <a:xfrm>
            <a:off x="2552700" y="5486400"/>
            <a:ext cx="381000" cy="609600"/>
            <a:chOff x="1608" y="3408"/>
            <a:chExt cx="240" cy="384"/>
          </a:xfrm>
        </p:grpSpPr>
        <p:sp>
          <p:nvSpPr>
            <p:cNvPr id="45103" name="Line 38"/>
            <p:cNvSpPr>
              <a:spLocks noChangeShapeType="1"/>
            </p:cNvSpPr>
            <p:nvPr/>
          </p:nvSpPr>
          <p:spPr bwMode="auto">
            <a:xfrm flipV="1">
              <a:off x="1728" y="3408"/>
              <a:ext cx="0" cy="384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4" name="Line 39"/>
            <p:cNvSpPr>
              <a:spLocks noChangeShapeType="1"/>
            </p:cNvSpPr>
            <p:nvPr/>
          </p:nvSpPr>
          <p:spPr bwMode="auto">
            <a:xfrm flipH="1" flipV="1">
              <a:off x="1608" y="3504"/>
              <a:ext cx="240" cy="0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200" name="Text Box 40"/>
          <p:cNvSpPr txBox="1">
            <a:spLocks noChangeArrowheads="1"/>
          </p:cNvSpPr>
          <p:nvPr/>
        </p:nvSpPr>
        <p:spPr bwMode="auto">
          <a:xfrm>
            <a:off x="-76200" y="6507163"/>
            <a:ext cx="9280525" cy="350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00">
                <a:solidFill>
                  <a:srgbClr val="FFF7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1500 BC       500 BC       AD 1      AD 500      AD 1000       AD 1500        AD 1900        AD 2000</a:t>
            </a:r>
          </a:p>
        </p:txBody>
      </p:sp>
      <p:sp>
        <p:nvSpPr>
          <p:cNvPr id="45097" name="Line 41"/>
          <p:cNvSpPr>
            <a:spLocks noChangeShapeType="1"/>
          </p:cNvSpPr>
          <p:nvPr/>
        </p:nvSpPr>
        <p:spPr bwMode="auto">
          <a:xfrm>
            <a:off x="469900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6" name="Text Box 49"/>
          <p:cNvSpPr txBox="1">
            <a:spLocks noChangeArrowheads="1"/>
          </p:cNvSpPr>
          <p:nvPr/>
        </p:nvSpPr>
        <p:spPr bwMode="auto">
          <a:xfrm>
            <a:off x="152400" y="228600"/>
            <a:ext cx="3810000" cy="563231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Arial Narrow" panose="020B0606020202030204" pitchFamily="34" charset="0"/>
              </a:rPr>
              <a:t>King James I commissions 54 scholars to undertake a new Bible translation. For 6 years,    6 teams of scholars using the </a:t>
            </a:r>
            <a:r>
              <a:rPr lang="en-US" i="1" dirty="0" err="1">
                <a:latin typeface="Arial Narrow" panose="020B0606020202030204" pitchFamily="34" charset="0"/>
              </a:rPr>
              <a:t>Textus</a:t>
            </a:r>
            <a:r>
              <a:rPr lang="en-US" i="1" dirty="0">
                <a:latin typeface="Arial Narrow" panose="020B0606020202030204" pitchFamily="34" charset="0"/>
              </a:rPr>
              <a:t> </a:t>
            </a:r>
            <a:r>
              <a:rPr lang="en-US" i="1" dirty="0" err="1">
                <a:latin typeface="Arial Narrow" panose="020B0606020202030204" pitchFamily="34" charset="0"/>
              </a:rPr>
              <a:t>Receptus</a:t>
            </a:r>
            <a:r>
              <a:rPr lang="en-US" dirty="0">
                <a:latin typeface="Arial Narrow" panose="020B0606020202030204" pitchFamily="34" charset="0"/>
              </a:rPr>
              <a:t>, Bishops Bible, &amp; Tyndale’s Bible, complete the  </a:t>
            </a:r>
            <a:r>
              <a:rPr lang="en-US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King James Version 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</a:rPr>
              <a:t>in AD 1611.</a:t>
            </a:r>
          </a:p>
          <a:p>
            <a:pPr algn="ctr">
              <a:defRPr/>
            </a:pPr>
            <a:endParaRPr lang="en-US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endParaRPr lang="en-US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endParaRPr lang="en-US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endParaRPr lang="en-US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endParaRPr lang="en-US" b="1" dirty="0"/>
          </a:p>
          <a:p>
            <a:pPr algn="ctr">
              <a:defRPr/>
            </a:pPr>
            <a:endParaRPr lang="en-US" b="1" dirty="0"/>
          </a:p>
          <a:p>
            <a:pPr algn="ctr">
              <a:defRPr/>
            </a:pPr>
            <a:endParaRPr lang="en-US" b="1" dirty="0"/>
          </a:p>
          <a:p>
            <a:pPr algn="ctr">
              <a:defRPr/>
            </a:pPr>
            <a:endParaRPr lang="en-US" b="1" dirty="0"/>
          </a:p>
        </p:txBody>
      </p:sp>
      <p:sp>
        <p:nvSpPr>
          <p:cNvPr id="49" name="Rectangle 48"/>
          <p:cNvSpPr/>
          <p:nvPr/>
        </p:nvSpPr>
        <p:spPr bwMode="auto">
          <a:xfrm>
            <a:off x="4038600" y="228600"/>
            <a:ext cx="4876800" cy="525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>
            <a:noFill/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英王詹姆士一世</a:t>
            </a:r>
            <a:endParaRPr lang="en-US" altLang="zh-C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授权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54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位学者从事</a:t>
            </a:r>
            <a:endParaRPr lang="en-US" altLang="zh-C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一项新的圣经翻译任</a:t>
            </a:r>
            <a:r>
              <a:rPr lang="zh-CN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务</a:t>
            </a:r>
            <a:r>
              <a:rPr lang="en-US" altLang="zh-C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en-US" altLang="zh-C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经过六年时</a:t>
            </a:r>
            <a:r>
              <a:rPr lang="zh-CN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间</a:t>
            </a:r>
            <a:r>
              <a:rPr lang="en-US" altLang="zh-C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endParaRPr lang="en-US" altLang="zh-C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六队学者使用</a:t>
            </a:r>
            <a:endParaRPr lang="en-US" altLang="zh-C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希腊文新约标准文本 </a:t>
            </a:r>
            <a:r>
              <a:rPr lang="en-US" altLang="zh-C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》,</a:t>
            </a:r>
            <a:endParaRPr lang="en-US" altLang="zh-C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主教圣经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和</a:t>
            </a:r>
            <a:endParaRPr lang="en-US" altLang="zh-C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廷德尔圣经</a:t>
            </a:r>
            <a:r>
              <a:rPr lang="en-US" altLang="zh-C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》,</a:t>
            </a:r>
            <a:endParaRPr lang="en-US" altLang="zh-C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最后与</a:t>
            </a: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公元</a:t>
            </a: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1611</a:t>
            </a:r>
            <a:r>
              <a:rPr lang="zh-CN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年</a:t>
            </a:r>
            <a:r>
              <a:rPr lang="en-US" altLang="zh-C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endParaRPr lang="en-US" altLang="zh-C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形成了今天的</a:t>
            </a:r>
            <a:endParaRPr lang="en-US" altLang="zh-C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英皇钦定本</a:t>
            </a: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</a:p>
        </p:txBody>
      </p:sp>
      <p:pic>
        <p:nvPicPr>
          <p:cNvPr id="45102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971800"/>
            <a:ext cx="1989138" cy="2743200"/>
          </a:xfrm>
          <a:prstGeom prst="rect">
            <a:avLst/>
          </a:prstGeom>
          <a:noFill/>
          <a:ln w="50800">
            <a:solidFill>
              <a:srgbClr val="00B0F0">
                <a:alpha val="50195"/>
              </a:srgb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-76200" y="6583363"/>
            <a:ext cx="9321800" cy="350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700">
                <a:solidFill>
                  <a:srgbClr val="FFE2CC"/>
                </a:solidFill>
                <a:latin typeface="Times" charset="0"/>
                <a:ea typeface="宋体" panose="02010600030101010101" pitchFamily="2" charset="-122"/>
              </a:rPr>
              <a:t>1500 BC          500 BC         AD1         AD 500         AD 1000          AD 1500          AD 1900      AD 2000</a:t>
            </a:r>
            <a:endParaRPr lang="en-US" altLang="zh-CN" sz="1700">
              <a:solidFill>
                <a:schemeClr val="tx2"/>
              </a:solidFill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46083" name="Line 3"/>
          <p:cNvSpPr>
            <a:spLocks noChangeShapeType="1"/>
          </p:cNvSpPr>
          <p:nvPr/>
        </p:nvSpPr>
        <p:spPr bwMode="auto">
          <a:xfrm>
            <a:off x="384175" y="6488113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2746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1527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>
            <a:off x="6175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4956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3889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75469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>
            <a:off x="8766175" y="6030913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>
            <a:off x="460375" y="6030913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-76200" y="6597650"/>
            <a:ext cx="918527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 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500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1000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1500 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1900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2000</a:t>
            </a:r>
            <a:endParaRPr lang="en-US" altLang="zh-CN" sz="17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0" name="Line 20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1" name="Line 21"/>
          <p:cNvSpPr>
            <a:spLocks noChangeShapeType="1"/>
          </p:cNvSpPr>
          <p:nvPr/>
        </p:nvSpPr>
        <p:spPr bwMode="auto">
          <a:xfrm>
            <a:off x="4603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2" name="AutoShape 22"/>
          <p:cNvSpPr>
            <a:spLocks noChangeArrowheads="1"/>
          </p:cNvSpPr>
          <p:nvPr/>
        </p:nvSpPr>
        <p:spPr bwMode="auto">
          <a:xfrm>
            <a:off x="7470775" y="6038850"/>
            <a:ext cx="1676400" cy="838200"/>
          </a:xfrm>
          <a:prstGeom prst="parallelogram">
            <a:avLst>
              <a:gd name="adj" fmla="val 0"/>
            </a:avLst>
          </a:prstGeom>
          <a:solidFill>
            <a:srgbClr val="0080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46103" name="AutoShape 23"/>
          <p:cNvSpPr>
            <a:spLocks noChangeArrowheads="1"/>
          </p:cNvSpPr>
          <p:nvPr/>
        </p:nvSpPr>
        <p:spPr bwMode="auto">
          <a:xfrm>
            <a:off x="2819400" y="6038850"/>
            <a:ext cx="1069975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46104" name="AutoShape 24"/>
          <p:cNvSpPr>
            <a:spLocks noChangeArrowheads="1"/>
          </p:cNvSpPr>
          <p:nvPr/>
        </p:nvSpPr>
        <p:spPr bwMode="auto">
          <a:xfrm>
            <a:off x="3175" y="6038850"/>
            <a:ext cx="2895600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46105" name="AutoShape 25"/>
          <p:cNvSpPr>
            <a:spLocks noChangeArrowheads="1"/>
          </p:cNvSpPr>
          <p:nvPr/>
        </p:nvSpPr>
        <p:spPr bwMode="auto">
          <a:xfrm>
            <a:off x="6175375" y="6038850"/>
            <a:ext cx="1371600" cy="838200"/>
          </a:xfrm>
          <a:prstGeom prst="parallelogram">
            <a:avLst>
              <a:gd name="adj" fmla="val 0"/>
            </a:avLst>
          </a:prstGeom>
          <a:solidFill>
            <a:srgbClr val="008C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46106" name="AutoShape 26"/>
          <p:cNvSpPr>
            <a:spLocks noChangeArrowheads="1"/>
          </p:cNvSpPr>
          <p:nvPr/>
        </p:nvSpPr>
        <p:spPr bwMode="auto">
          <a:xfrm>
            <a:off x="3889375" y="6038850"/>
            <a:ext cx="2286000" cy="838200"/>
          </a:xfrm>
          <a:prstGeom prst="parallelogram">
            <a:avLst>
              <a:gd name="adj" fmla="val 0"/>
            </a:avLst>
          </a:prstGeom>
          <a:solidFill>
            <a:srgbClr val="FF0066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46107" name="Line 27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8" name="Line 28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9" name="Line 29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0" name="Line 30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1" name="Line 31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2" name="Line 32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3" name="Line 33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4" name="Line 34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5" name="Line 36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 cap="rnd" cmpd="dbl">
            <a:solidFill>
              <a:srgbClr val="660104"/>
            </a:solidFill>
            <a:prstDash val="sysDot"/>
            <a:rou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116" name="Group 37"/>
          <p:cNvGrpSpPr/>
          <p:nvPr/>
        </p:nvGrpSpPr>
        <p:grpSpPr bwMode="auto">
          <a:xfrm>
            <a:off x="2552700" y="5486400"/>
            <a:ext cx="381000" cy="609600"/>
            <a:chOff x="1608" y="3408"/>
            <a:chExt cx="240" cy="384"/>
          </a:xfrm>
        </p:grpSpPr>
        <p:sp>
          <p:nvSpPr>
            <p:cNvPr id="46127" name="Line 38"/>
            <p:cNvSpPr>
              <a:spLocks noChangeShapeType="1"/>
            </p:cNvSpPr>
            <p:nvPr/>
          </p:nvSpPr>
          <p:spPr bwMode="auto">
            <a:xfrm flipV="1">
              <a:off x="1728" y="3408"/>
              <a:ext cx="0" cy="384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8" name="Line 39"/>
            <p:cNvSpPr>
              <a:spLocks noChangeShapeType="1"/>
            </p:cNvSpPr>
            <p:nvPr/>
          </p:nvSpPr>
          <p:spPr bwMode="auto">
            <a:xfrm flipH="1" flipV="1">
              <a:off x="1608" y="3504"/>
              <a:ext cx="240" cy="0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200" name="Text Box 40"/>
          <p:cNvSpPr txBox="1">
            <a:spLocks noChangeArrowheads="1"/>
          </p:cNvSpPr>
          <p:nvPr/>
        </p:nvSpPr>
        <p:spPr bwMode="auto">
          <a:xfrm>
            <a:off x="-76200" y="6507163"/>
            <a:ext cx="9280525" cy="350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00">
                <a:solidFill>
                  <a:srgbClr val="FFF7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1500 BC       500 BC       AD 1      AD 500      AD 1000       AD 1500        AD 1900        AD 2000</a:t>
            </a:r>
          </a:p>
        </p:txBody>
      </p:sp>
      <p:sp>
        <p:nvSpPr>
          <p:cNvPr id="46118" name="Line 41"/>
          <p:cNvSpPr>
            <a:spLocks noChangeShapeType="1"/>
          </p:cNvSpPr>
          <p:nvPr/>
        </p:nvSpPr>
        <p:spPr bwMode="auto">
          <a:xfrm>
            <a:off x="469900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6" name="Text Box 49"/>
          <p:cNvSpPr txBox="1">
            <a:spLocks noChangeArrowheads="1"/>
          </p:cNvSpPr>
          <p:nvPr/>
        </p:nvSpPr>
        <p:spPr bwMode="auto">
          <a:xfrm>
            <a:off x="152400" y="228600"/>
            <a:ext cx="3962400" cy="547842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FF00"/>
                </a:solidFill>
              </a:rPr>
              <a:t>Older manuscripts discovered! </a:t>
            </a:r>
            <a:r>
              <a:rPr lang="en-US" dirty="0"/>
              <a:t>Between 1629 and 1947, several of the earliest known copies of the Bible are found! These are used in future translations of the Bible.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endParaRPr lang="en-US" sz="1400" dirty="0"/>
          </a:p>
          <a:p>
            <a:pPr algn="ctr">
              <a:defRPr/>
            </a:pPr>
            <a:endParaRPr lang="en-US" b="1" dirty="0"/>
          </a:p>
          <a:p>
            <a:pPr algn="ctr">
              <a:defRPr/>
            </a:pPr>
            <a:endParaRPr lang="en-US" b="1" dirty="0"/>
          </a:p>
          <a:p>
            <a:pPr algn="ctr">
              <a:defRPr/>
            </a:pPr>
            <a:endParaRPr lang="en-US" b="1" dirty="0"/>
          </a:p>
          <a:p>
            <a:pPr algn="ctr">
              <a:defRPr/>
            </a:pPr>
            <a:endParaRPr lang="en-US" b="1" dirty="0"/>
          </a:p>
          <a:p>
            <a:pPr algn="ctr">
              <a:defRPr/>
            </a:pPr>
            <a:endParaRPr lang="en-US" b="1" dirty="0"/>
          </a:p>
          <a:p>
            <a:pPr algn="ctr">
              <a:defRPr/>
            </a:pPr>
            <a:endParaRPr lang="en-US" b="1" dirty="0"/>
          </a:p>
          <a:p>
            <a:pPr algn="ctr">
              <a:defRPr/>
            </a:pPr>
            <a:endParaRPr lang="en-US" b="1" dirty="0"/>
          </a:p>
          <a:p>
            <a:pPr algn="ctr">
              <a:defRPr/>
            </a:pPr>
            <a:endParaRPr lang="en-US" b="1" dirty="0"/>
          </a:p>
        </p:txBody>
      </p:sp>
      <p:sp>
        <p:nvSpPr>
          <p:cNvPr id="49" name="Rectangle 48"/>
          <p:cNvSpPr/>
          <p:nvPr/>
        </p:nvSpPr>
        <p:spPr bwMode="auto">
          <a:xfrm>
            <a:off x="4267200" y="228600"/>
            <a:ext cx="4724400" cy="487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>
            <a:noFill/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CN" alt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早期手稿被发现</a:t>
            </a:r>
            <a:r>
              <a:rPr lang="en-US" altLang="zh-CN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!</a:t>
            </a:r>
          </a:p>
          <a:p>
            <a:pPr algn="ctr"/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在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1629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年和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1947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年间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</a:p>
          <a:p>
            <a:pPr algn="ctr"/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好几个早期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著名的圣经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手稿被发现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!</a:t>
            </a:r>
          </a:p>
          <a:p>
            <a:pPr algn="ctr"/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这些手稿都在未来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圣经的翻译中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被使用。</a:t>
            </a:r>
          </a:p>
        </p:txBody>
      </p:sp>
      <p:sp>
        <p:nvSpPr>
          <p:cNvPr id="44" name="Up Arrow Callout 43"/>
          <p:cNvSpPr/>
          <p:nvPr/>
        </p:nvSpPr>
        <p:spPr bwMode="auto">
          <a:xfrm>
            <a:off x="6477000" y="5105400"/>
            <a:ext cx="1447800" cy="914400"/>
          </a:xfrm>
          <a:prstGeom prst="upArrowCallou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zh-CN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30052" name="Picture 4" descr="http://www.welcometosocal.com/articles/images/1DeadSea_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743200"/>
            <a:ext cx="32004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66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own Arrow 44"/>
          <p:cNvSpPr/>
          <p:nvPr/>
        </p:nvSpPr>
        <p:spPr bwMode="auto">
          <a:xfrm>
            <a:off x="7543800" y="4495800"/>
            <a:ext cx="533400" cy="1447800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zh-CN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7109" name="Text Box 2"/>
          <p:cNvSpPr txBox="1">
            <a:spLocks noChangeArrowheads="1"/>
          </p:cNvSpPr>
          <p:nvPr/>
        </p:nvSpPr>
        <p:spPr bwMode="auto">
          <a:xfrm>
            <a:off x="-76200" y="6583363"/>
            <a:ext cx="9321800" cy="350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700">
                <a:solidFill>
                  <a:srgbClr val="FFE2CC"/>
                </a:solidFill>
                <a:latin typeface="Times" charset="0"/>
                <a:ea typeface="宋体" panose="02010600030101010101" pitchFamily="2" charset="-122"/>
              </a:rPr>
              <a:t>1500 BC          500 BC         AD1         AD 500         AD 1000          AD 1500          AD 1900      AD 2000</a:t>
            </a:r>
            <a:endParaRPr lang="en-US" altLang="zh-CN" sz="1700">
              <a:solidFill>
                <a:schemeClr val="tx2"/>
              </a:solidFill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47110" name="Line 3"/>
          <p:cNvSpPr>
            <a:spLocks noChangeShapeType="1"/>
          </p:cNvSpPr>
          <p:nvPr/>
        </p:nvSpPr>
        <p:spPr bwMode="auto">
          <a:xfrm>
            <a:off x="384175" y="6488113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Line 4"/>
          <p:cNvSpPr>
            <a:spLocks noChangeShapeType="1"/>
          </p:cNvSpPr>
          <p:nvPr/>
        </p:nvSpPr>
        <p:spPr bwMode="auto">
          <a:xfrm>
            <a:off x="2746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Line 5"/>
          <p:cNvSpPr>
            <a:spLocks noChangeShapeType="1"/>
          </p:cNvSpPr>
          <p:nvPr/>
        </p:nvSpPr>
        <p:spPr bwMode="auto">
          <a:xfrm>
            <a:off x="1527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Line 6"/>
          <p:cNvSpPr>
            <a:spLocks noChangeShapeType="1"/>
          </p:cNvSpPr>
          <p:nvPr/>
        </p:nvSpPr>
        <p:spPr bwMode="auto">
          <a:xfrm>
            <a:off x="6175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Line 7"/>
          <p:cNvSpPr>
            <a:spLocks noChangeShapeType="1"/>
          </p:cNvSpPr>
          <p:nvPr/>
        </p:nvSpPr>
        <p:spPr bwMode="auto">
          <a:xfrm>
            <a:off x="4956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5" name="Line 8"/>
          <p:cNvSpPr>
            <a:spLocks noChangeShapeType="1"/>
          </p:cNvSpPr>
          <p:nvPr/>
        </p:nvSpPr>
        <p:spPr bwMode="auto">
          <a:xfrm>
            <a:off x="3889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Line 9"/>
          <p:cNvSpPr>
            <a:spLocks noChangeShapeType="1"/>
          </p:cNvSpPr>
          <p:nvPr/>
        </p:nvSpPr>
        <p:spPr bwMode="auto">
          <a:xfrm>
            <a:off x="75469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Line 10"/>
          <p:cNvSpPr>
            <a:spLocks noChangeShapeType="1"/>
          </p:cNvSpPr>
          <p:nvPr/>
        </p:nvSpPr>
        <p:spPr bwMode="auto">
          <a:xfrm>
            <a:off x="8766175" y="6030913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8" name="Line 11"/>
          <p:cNvSpPr>
            <a:spLocks noChangeShapeType="1"/>
          </p:cNvSpPr>
          <p:nvPr/>
        </p:nvSpPr>
        <p:spPr bwMode="auto">
          <a:xfrm>
            <a:off x="460375" y="6030913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9" name="Text Box 12"/>
          <p:cNvSpPr txBox="1">
            <a:spLocks noChangeArrowheads="1"/>
          </p:cNvSpPr>
          <p:nvPr/>
        </p:nvSpPr>
        <p:spPr bwMode="auto">
          <a:xfrm>
            <a:off x="-76200" y="6597650"/>
            <a:ext cx="918527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 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500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1000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1500 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1900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2000</a:t>
            </a:r>
            <a:endParaRPr lang="en-US" altLang="zh-CN" sz="17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47120" name="Line 13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1" name="Line 14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2" name="Line 15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3" name="Line 16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4" name="Line 17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5" name="Line 18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6" name="Line 19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7" name="Line 20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8" name="Line 21"/>
          <p:cNvSpPr>
            <a:spLocks noChangeShapeType="1"/>
          </p:cNvSpPr>
          <p:nvPr/>
        </p:nvSpPr>
        <p:spPr bwMode="auto">
          <a:xfrm>
            <a:off x="4603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9" name="AutoShape 22"/>
          <p:cNvSpPr>
            <a:spLocks noChangeArrowheads="1"/>
          </p:cNvSpPr>
          <p:nvPr/>
        </p:nvSpPr>
        <p:spPr bwMode="auto">
          <a:xfrm>
            <a:off x="7470775" y="6038850"/>
            <a:ext cx="1676400" cy="838200"/>
          </a:xfrm>
          <a:prstGeom prst="parallelogram">
            <a:avLst>
              <a:gd name="adj" fmla="val 0"/>
            </a:avLst>
          </a:prstGeom>
          <a:solidFill>
            <a:srgbClr val="0080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47130" name="AutoShape 23"/>
          <p:cNvSpPr>
            <a:spLocks noChangeArrowheads="1"/>
          </p:cNvSpPr>
          <p:nvPr/>
        </p:nvSpPr>
        <p:spPr bwMode="auto">
          <a:xfrm>
            <a:off x="2819400" y="6038850"/>
            <a:ext cx="1069975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47131" name="AutoShape 24"/>
          <p:cNvSpPr>
            <a:spLocks noChangeArrowheads="1"/>
          </p:cNvSpPr>
          <p:nvPr/>
        </p:nvSpPr>
        <p:spPr bwMode="auto">
          <a:xfrm>
            <a:off x="3175" y="6038850"/>
            <a:ext cx="2895600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47132" name="AutoShape 25"/>
          <p:cNvSpPr>
            <a:spLocks noChangeArrowheads="1"/>
          </p:cNvSpPr>
          <p:nvPr/>
        </p:nvSpPr>
        <p:spPr bwMode="auto">
          <a:xfrm>
            <a:off x="6175375" y="6038850"/>
            <a:ext cx="1371600" cy="838200"/>
          </a:xfrm>
          <a:prstGeom prst="parallelogram">
            <a:avLst>
              <a:gd name="adj" fmla="val 0"/>
            </a:avLst>
          </a:prstGeom>
          <a:solidFill>
            <a:srgbClr val="008C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47133" name="AutoShape 26"/>
          <p:cNvSpPr>
            <a:spLocks noChangeArrowheads="1"/>
          </p:cNvSpPr>
          <p:nvPr/>
        </p:nvSpPr>
        <p:spPr bwMode="auto">
          <a:xfrm>
            <a:off x="3889375" y="6038850"/>
            <a:ext cx="2286000" cy="838200"/>
          </a:xfrm>
          <a:prstGeom prst="parallelogram">
            <a:avLst>
              <a:gd name="adj" fmla="val 0"/>
            </a:avLst>
          </a:prstGeom>
          <a:solidFill>
            <a:srgbClr val="FF0066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47134" name="Line 27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5" name="Line 28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6" name="Line 29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7" name="Line 30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8" name="Line 31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9" name="Line 32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0" name="Line 33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1" name="Line 34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2" name="Line 36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 cap="rnd" cmpd="dbl">
            <a:solidFill>
              <a:srgbClr val="660104"/>
            </a:solidFill>
            <a:prstDash val="sysDot"/>
            <a:rou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143" name="Group 37"/>
          <p:cNvGrpSpPr/>
          <p:nvPr/>
        </p:nvGrpSpPr>
        <p:grpSpPr bwMode="auto">
          <a:xfrm>
            <a:off x="2552700" y="5486400"/>
            <a:ext cx="381000" cy="609600"/>
            <a:chOff x="1608" y="3408"/>
            <a:chExt cx="240" cy="384"/>
          </a:xfrm>
        </p:grpSpPr>
        <p:sp>
          <p:nvSpPr>
            <p:cNvPr id="47153" name="Line 38"/>
            <p:cNvSpPr>
              <a:spLocks noChangeShapeType="1"/>
            </p:cNvSpPr>
            <p:nvPr/>
          </p:nvSpPr>
          <p:spPr bwMode="auto">
            <a:xfrm flipV="1">
              <a:off x="1728" y="3408"/>
              <a:ext cx="0" cy="384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54" name="Line 39"/>
            <p:cNvSpPr>
              <a:spLocks noChangeShapeType="1"/>
            </p:cNvSpPr>
            <p:nvPr/>
          </p:nvSpPr>
          <p:spPr bwMode="auto">
            <a:xfrm flipH="1" flipV="1">
              <a:off x="1608" y="3504"/>
              <a:ext cx="240" cy="0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200" name="Text Box 40"/>
          <p:cNvSpPr txBox="1">
            <a:spLocks noChangeArrowheads="1"/>
          </p:cNvSpPr>
          <p:nvPr/>
        </p:nvSpPr>
        <p:spPr bwMode="auto">
          <a:xfrm>
            <a:off x="-76200" y="6507163"/>
            <a:ext cx="9280525" cy="350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00">
                <a:solidFill>
                  <a:srgbClr val="FFF7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1500 BC       500 BC       AD 1      AD 500      AD 1000       AD 1500        AD 1900        AD 2000</a:t>
            </a:r>
          </a:p>
        </p:txBody>
      </p:sp>
      <p:sp>
        <p:nvSpPr>
          <p:cNvPr id="47145" name="Line 41"/>
          <p:cNvSpPr>
            <a:spLocks noChangeShapeType="1"/>
          </p:cNvSpPr>
          <p:nvPr/>
        </p:nvSpPr>
        <p:spPr bwMode="auto">
          <a:xfrm>
            <a:off x="469900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6" name="Text Box 49"/>
          <p:cNvSpPr txBox="1">
            <a:spLocks noChangeArrowheads="1"/>
          </p:cNvSpPr>
          <p:nvPr/>
        </p:nvSpPr>
        <p:spPr bwMode="auto">
          <a:xfrm>
            <a:off x="152400" y="228600"/>
            <a:ext cx="3733800" cy="532453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altLang="zh-CN" sz="2000" b="1">
                <a:solidFill>
                  <a:srgbClr val="FFFF00"/>
                </a:solidFill>
                <a:ea typeface="宋体" panose="02010600030101010101" pitchFamily="2" charset="-122"/>
              </a:rPr>
              <a:t>The Chinese Union Bible</a:t>
            </a:r>
          </a:p>
          <a:p>
            <a:pPr algn="ctr"/>
            <a:r>
              <a:rPr lang="en-US" altLang="zh-CN" sz="2000">
                <a:solidFill>
                  <a:schemeClr val="bg1"/>
                </a:solidFill>
                <a:ea typeface="宋体" panose="02010600030101010101" pitchFamily="2" charset="-122"/>
              </a:rPr>
              <a:t>was translated by a panel from many different Protestant Denominations using the English Revised Version. The oldest  manuscripts were used               for crosschecking.         Translation began in 1890. </a:t>
            </a:r>
            <a:r>
              <a:rPr lang="en-US" altLang="zh-CN" sz="2000">
                <a:solidFill>
                  <a:srgbClr val="FFFF00"/>
                </a:solidFill>
                <a:ea typeface="宋体" panose="02010600030101010101" pitchFamily="2" charset="-122"/>
              </a:rPr>
              <a:t>Completed in 1919.</a:t>
            </a:r>
          </a:p>
          <a:p>
            <a:pPr algn="ctr"/>
            <a:endParaRPr lang="en-US" altLang="zh-CN" sz="2000">
              <a:solidFill>
                <a:srgbClr val="FFFF00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00"/>
              </a:solidFill>
              <a:ea typeface="宋体" panose="02010600030101010101" pitchFamily="2" charset="-122"/>
            </a:endParaRPr>
          </a:p>
          <a:p>
            <a:pPr algn="ctr"/>
            <a:r>
              <a:rPr lang="en-US" altLang="zh-CN" sz="2000">
                <a:solidFill>
                  <a:srgbClr val="FFFF00"/>
                </a:solidFill>
                <a:ea typeface="宋体" panose="02010600030101010101" pitchFamily="2" charset="-122"/>
              </a:rPr>
              <a:t> </a:t>
            </a:r>
            <a:endParaRPr lang="en-US" altLang="zh-CN" sz="2000" b="1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 b="1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 b="1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 b="1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 b="1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 b="1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038600" y="228600"/>
            <a:ext cx="4724400" cy="541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>
            <a:noFill/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CN" altLang="en-US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中</a:t>
            </a:r>
            <a:r>
              <a:rPr lang="zh-CN" altLang="en-US" sz="3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文圣经和</a:t>
            </a:r>
            <a:r>
              <a:rPr lang="zh-CN" altLang="en-US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合</a:t>
            </a:r>
            <a:r>
              <a:rPr lang="zh-CN" altLang="en-US" sz="3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本</a:t>
            </a:r>
            <a:endParaRPr lang="en-US" altLang="zh-CN" sz="3600" b="1" u="sng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  是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由一个委员会</a:t>
            </a: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集体</a:t>
            </a:r>
            <a:endParaRPr lang="en-US" altLang="zh-CN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   翻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译而</a:t>
            </a: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成</a:t>
            </a:r>
            <a:r>
              <a:rPr lang="en-US" altLang="zh-C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该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委员会由不</a:t>
            </a: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同</a:t>
            </a:r>
            <a:endParaRPr lang="en-US" altLang="zh-CN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宗派传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教士差会组</a:t>
            </a: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成</a:t>
            </a:r>
            <a:r>
              <a:rPr lang="en-US" altLang="zh-C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以</a:t>
            </a:r>
            <a:endParaRPr lang="en-US" altLang="zh-CN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当年流行最广泛的</a:t>
            </a:r>
            <a:endParaRPr lang="en-US" altLang="zh-CN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英王钦定本</a:t>
            </a: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为母本</a:t>
            </a:r>
            <a:r>
              <a:rPr lang="en-US" altLang="zh-C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</a:p>
          <a:p>
            <a:pPr algn="ctr"/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辅之以</a:t>
            </a:r>
            <a:endParaRPr lang="en-US" altLang="zh-CN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    希伯来文和希腊文。</a:t>
            </a:r>
            <a:endParaRPr lang="en-US" altLang="zh-CN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   翻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译工作从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1890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年开始，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1919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年完成。</a:t>
            </a:r>
            <a:endParaRPr lang="en-US" altLang="zh-CN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endParaRPr lang="en-US" altLang="zh-CN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4" name="Picture 43" descr="chinese-bib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7350" y="3124200"/>
            <a:ext cx="3148013" cy="2209800"/>
          </a:xfrm>
          <a:prstGeom prst="rect">
            <a:avLst/>
          </a:prstGeom>
          <a:ln w="38100" cap="sq">
            <a:solidFill>
              <a:srgbClr val="0099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own Arrow 44"/>
          <p:cNvSpPr/>
          <p:nvPr/>
        </p:nvSpPr>
        <p:spPr bwMode="auto">
          <a:xfrm>
            <a:off x="7543800" y="4495800"/>
            <a:ext cx="533400" cy="1447800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zh-CN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7109" name="Text Box 2"/>
          <p:cNvSpPr txBox="1">
            <a:spLocks noChangeArrowheads="1"/>
          </p:cNvSpPr>
          <p:nvPr/>
        </p:nvSpPr>
        <p:spPr bwMode="auto">
          <a:xfrm>
            <a:off x="-76200" y="6583363"/>
            <a:ext cx="9321800" cy="350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700">
                <a:solidFill>
                  <a:srgbClr val="FFE2CC"/>
                </a:solidFill>
                <a:latin typeface="Times" charset="0"/>
                <a:ea typeface="宋体" panose="02010600030101010101" pitchFamily="2" charset="-122"/>
              </a:rPr>
              <a:t>1500 BC          500 BC         AD1         AD 500         AD 1000          AD 1500          AD 1900      AD 2000</a:t>
            </a:r>
            <a:endParaRPr lang="en-US" altLang="zh-CN" sz="1700">
              <a:solidFill>
                <a:schemeClr val="tx2"/>
              </a:solidFill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47110" name="Line 3"/>
          <p:cNvSpPr>
            <a:spLocks noChangeShapeType="1"/>
          </p:cNvSpPr>
          <p:nvPr/>
        </p:nvSpPr>
        <p:spPr bwMode="auto">
          <a:xfrm>
            <a:off x="384175" y="6488113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Line 4"/>
          <p:cNvSpPr>
            <a:spLocks noChangeShapeType="1"/>
          </p:cNvSpPr>
          <p:nvPr/>
        </p:nvSpPr>
        <p:spPr bwMode="auto">
          <a:xfrm>
            <a:off x="2746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Line 5"/>
          <p:cNvSpPr>
            <a:spLocks noChangeShapeType="1"/>
          </p:cNvSpPr>
          <p:nvPr/>
        </p:nvSpPr>
        <p:spPr bwMode="auto">
          <a:xfrm>
            <a:off x="1527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Line 6"/>
          <p:cNvSpPr>
            <a:spLocks noChangeShapeType="1"/>
          </p:cNvSpPr>
          <p:nvPr/>
        </p:nvSpPr>
        <p:spPr bwMode="auto">
          <a:xfrm>
            <a:off x="6175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Line 7"/>
          <p:cNvSpPr>
            <a:spLocks noChangeShapeType="1"/>
          </p:cNvSpPr>
          <p:nvPr/>
        </p:nvSpPr>
        <p:spPr bwMode="auto">
          <a:xfrm>
            <a:off x="4956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5" name="Line 8"/>
          <p:cNvSpPr>
            <a:spLocks noChangeShapeType="1"/>
          </p:cNvSpPr>
          <p:nvPr/>
        </p:nvSpPr>
        <p:spPr bwMode="auto">
          <a:xfrm>
            <a:off x="3889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Line 9"/>
          <p:cNvSpPr>
            <a:spLocks noChangeShapeType="1"/>
          </p:cNvSpPr>
          <p:nvPr/>
        </p:nvSpPr>
        <p:spPr bwMode="auto">
          <a:xfrm>
            <a:off x="75469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Line 10"/>
          <p:cNvSpPr>
            <a:spLocks noChangeShapeType="1"/>
          </p:cNvSpPr>
          <p:nvPr/>
        </p:nvSpPr>
        <p:spPr bwMode="auto">
          <a:xfrm>
            <a:off x="8766175" y="6030913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8" name="Line 11"/>
          <p:cNvSpPr>
            <a:spLocks noChangeShapeType="1"/>
          </p:cNvSpPr>
          <p:nvPr/>
        </p:nvSpPr>
        <p:spPr bwMode="auto">
          <a:xfrm>
            <a:off x="460375" y="6030913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9" name="Text Box 12"/>
          <p:cNvSpPr txBox="1">
            <a:spLocks noChangeArrowheads="1"/>
          </p:cNvSpPr>
          <p:nvPr/>
        </p:nvSpPr>
        <p:spPr bwMode="auto">
          <a:xfrm>
            <a:off x="-76200" y="6597650"/>
            <a:ext cx="918527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 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500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1000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1500 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1900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2000</a:t>
            </a:r>
            <a:endParaRPr lang="en-US" altLang="zh-CN" sz="17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47120" name="Line 13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1" name="Line 14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2" name="Line 15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3" name="Line 16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4" name="Line 17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5" name="Line 18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6" name="Line 19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7" name="Line 20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8" name="Line 21"/>
          <p:cNvSpPr>
            <a:spLocks noChangeShapeType="1"/>
          </p:cNvSpPr>
          <p:nvPr/>
        </p:nvSpPr>
        <p:spPr bwMode="auto">
          <a:xfrm>
            <a:off x="4603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9" name="AutoShape 22"/>
          <p:cNvSpPr>
            <a:spLocks noChangeArrowheads="1"/>
          </p:cNvSpPr>
          <p:nvPr/>
        </p:nvSpPr>
        <p:spPr bwMode="auto">
          <a:xfrm>
            <a:off x="7470775" y="6038850"/>
            <a:ext cx="1676400" cy="838200"/>
          </a:xfrm>
          <a:prstGeom prst="parallelogram">
            <a:avLst>
              <a:gd name="adj" fmla="val 0"/>
            </a:avLst>
          </a:prstGeom>
          <a:solidFill>
            <a:srgbClr val="0080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47130" name="AutoShape 23"/>
          <p:cNvSpPr>
            <a:spLocks noChangeArrowheads="1"/>
          </p:cNvSpPr>
          <p:nvPr/>
        </p:nvSpPr>
        <p:spPr bwMode="auto">
          <a:xfrm>
            <a:off x="2819400" y="6038850"/>
            <a:ext cx="1069975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47131" name="AutoShape 24"/>
          <p:cNvSpPr>
            <a:spLocks noChangeArrowheads="1"/>
          </p:cNvSpPr>
          <p:nvPr/>
        </p:nvSpPr>
        <p:spPr bwMode="auto">
          <a:xfrm>
            <a:off x="3175" y="6038850"/>
            <a:ext cx="2895600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47132" name="AutoShape 25"/>
          <p:cNvSpPr>
            <a:spLocks noChangeArrowheads="1"/>
          </p:cNvSpPr>
          <p:nvPr/>
        </p:nvSpPr>
        <p:spPr bwMode="auto">
          <a:xfrm>
            <a:off x="6175375" y="6038850"/>
            <a:ext cx="1371600" cy="838200"/>
          </a:xfrm>
          <a:prstGeom prst="parallelogram">
            <a:avLst>
              <a:gd name="adj" fmla="val 0"/>
            </a:avLst>
          </a:prstGeom>
          <a:solidFill>
            <a:srgbClr val="008C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47133" name="AutoShape 26"/>
          <p:cNvSpPr>
            <a:spLocks noChangeArrowheads="1"/>
          </p:cNvSpPr>
          <p:nvPr/>
        </p:nvSpPr>
        <p:spPr bwMode="auto">
          <a:xfrm>
            <a:off x="3889375" y="6038850"/>
            <a:ext cx="2286000" cy="838200"/>
          </a:xfrm>
          <a:prstGeom prst="parallelogram">
            <a:avLst>
              <a:gd name="adj" fmla="val 0"/>
            </a:avLst>
          </a:prstGeom>
          <a:solidFill>
            <a:srgbClr val="FF0066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47134" name="Line 27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5" name="Line 28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6" name="Line 29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7" name="Line 30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8" name="Line 31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9" name="Line 32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0" name="Line 33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1" name="Line 34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2" name="Line 36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 cap="rnd" cmpd="dbl">
            <a:solidFill>
              <a:srgbClr val="660104"/>
            </a:solidFill>
            <a:prstDash val="sysDot"/>
            <a:rou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7"/>
          <p:cNvGrpSpPr/>
          <p:nvPr/>
        </p:nvGrpSpPr>
        <p:grpSpPr bwMode="auto">
          <a:xfrm>
            <a:off x="2552700" y="5486400"/>
            <a:ext cx="381000" cy="609600"/>
            <a:chOff x="1608" y="3408"/>
            <a:chExt cx="240" cy="384"/>
          </a:xfrm>
        </p:grpSpPr>
        <p:sp>
          <p:nvSpPr>
            <p:cNvPr id="47153" name="Line 38"/>
            <p:cNvSpPr>
              <a:spLocks noChangeShapeType="1"/>
            </p:cNvSpPr>
            <p:nvPr/>
          </p:nvSpPr>
          <p:spPr bwMode="auto">
            <a:xfrm flipV="1">
              <a:off x="1728" y="3408"/>
              <a:ext cx="0" cy="384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54" name="Line 39"/>
            <p:cNvSpPr>
              <a:spLocks noChangeShapeType="1"/>
            </p:cNvSpPr>
            <p:nvPr/>
          </p:nvSpPr>
          <p:spPr bwMode="auto">
            <a:xfrm flipH="1" flipV="1">
              <a:off x="1608" y="3504"/>
              <a:ext cx="240" cy="0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200" name="Text Box 40"/>
          <p:cNvSpPr txBox="1">
            <a:spLocks noChangeArrowheads="1"/>
          </p:cNvSpPr>
          <p:nvPr/>
        </p:nvSpPr>
        <p:spPr bwMode="auto">
          <a:xfrm>
            <a:off x="-76200" y="6507163"/>
            <a:ext cx="9280525" cy="350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00">
                <a:solidFill>
                  <a:srgbClr val="FFF7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1500 BC       500 BC       AD 1      AD 500      AD 1000       AD 1500        AD 1900        AD 2000</a:t>
            </a:r>
          </a:p>
        </p:txBody>
      </p:sp>
      <p:sp>
        <p:nvSpPr>
          <p:cNvPr id="47145" name="Line 41"/>
          <p:cNvSpPr>
            <a:spLocks noChangeShapeType="1"/>
          </p:cNvSpPr>
          <p:nvPr/>
        </p:nvSpPr>
        <p:spPr bwMode="auto">
          <a:xfrm>
            <a:off x="469900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48"/>
          <p:cNvSpPr/>
          <p:nvPr/>
        </p:nvSpPr>
        <p:spPr bwMode="auto">
          <a:xfrm>
            <a:off x="0" y="0"/>
            <a:ext cx="8915400" cy="571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>
            <a:noFill/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altLang="zh-CN" sz="36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5800" y="228600"/>
            <a:ext cx="7315200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r>
              <a:rPr lang="zh-CN" altLang="en-US" sz="2800" b="1" dirty="0" smtClean="0"/>
              <a:t>     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</a:rPr>
              <a:t>清末</a:t>
            </a:r>
            <a: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</a:rPr>
              <a:t>1890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</a:rPr>
              <a:t>年西方来华宣教士，在沪召开宣教士大会，通过了一项重要议案，由各差会教士中，推选出有翻译圣经能力者，共同翻译一本白话文圣经。这译本必须文笔通畅，忠于原文，并为各教派共同认可。</a:t>
            </a:r>
          </a:p>
          <a:p>
            <a:pPr indent="-457200"/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    大会选出翻译委员会的会长：</a:t>
            </a:r>
            <a:r>
              <a:rPr lang="zh-CN" altLang="en-US" sz="2800" b="1" u="sng" dirty="0" smtClean="0">
                <a:solidFill>
                  <a:schemeClr val="accent6">
                    <a:lumMod val="75000"/>
                  </a:schemeClr>
                </a:solidFill>
              </a:rPr>
              <a:t>狄考文</a:t>
            </a:r>
            <a:r>
              <a:rPr lang="en-US" altLang="zh-CN" sz="2000" b="1" dirty="0" smtClean="0">
                <a:solidFill>
                  <a:schemeClr val="accent6">
                    <a:lumMod val="75000"/>
                  </a:schemeClr>
                </a:solidFill>
              </a:rPr>
              <a:t>(CW </a:t>
            </a:r>
            <a:r>
              <a:rPr lang="en-US" altLang="zh-CN" sz="2000" b="1" dirty="0" err="1" smtClean="0">
                <a:solidFill>
                  <a:schemeClr val="accent6">
                    <a:lumMod val="75000"/>
                  </a:schemeClr>
                </a:solidFill>
              </a:rPr>
              <a:t>Mareer</a:t>
            </a:r>
            <a:r>
              <a:rPr lang="en-US" altLang="zh-CN" sz="2000" b="1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</a:rPr>
              <a:t>，委员四人</a:t>
            </a:r>
            <a: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zh-CN" altLang="en-US" sz="2800" b="1" u="sng" dirty="0" smtClean="0">
                <a:solidFill>
                  <a:schemeClr val="accent6">
                    <a:lumMod val="75000"/>
                  </a:schemeClr>
                </a:solidFill>
              </a:rPr>
              <a:t>富善</a:t>
            </a:r>
            <a: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altLang="zh-CN" sz="2000" b="1" dirty="0" smtClean="0">
                <a:solidFill>
                  <a:schemeClr val="accent6">
                    <a:lumMod val="75000"/>
                  </a:schemeClr>
                </a:solidFill>
              </a:rPr>
              <a:t>C. Goodrich</a:t>
            </a:r>
            <a: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</a:rPr>
              <a:t>),</a:t>
            </a:r>
            <a:r>
              <a:rPr lang="zh-CN" altLang="en-US" sz="2800" b="1" u="sng" dirty="0" smtClean="0">
                <a:solidFill>
                  <a:schemeClr val="accent6">
                    <a:lumMod val="75000"/>
                  </a:schemeClr>
                </a:solidFill>
              </a:rPr>
              <a:t>鲍康宁</a:t>
            </a:r>
            <a: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altLang="zh-CN" sz="2000" b="1" dirty="0" smtClean="0">
                <a:solidFill>
                  <a:schemeClr val="accent6">
                    <a:lumMod val="75000"/>
                  </a:schemeClr>
                </a:solidFill>
              </a:rPr>
              <a:t>FW </a:t>
            </a:r>
            <a:r>
              <a:rPr lang="en-US" altLang="zh-CN" sz="2000" b="1" dirty="0" err="1" smtClean="0">
                <a:solidFill>
                  <a:schemeClr val="accent6">
                    <a:lumMod val="75000"/>
                  </a:schemeClr>
                </a:solidFill>
              </a:rPr>
              <a:t>Baller</a:t>
            </a:r>
            <a:r>
              <a:rPr lang="en-US" altLang="zh-CN" sz="20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zh-CN" altLang="en-US" sz="2800" b="1" u="sng" dirty="0" smtClean="0">
                <a:solidFill>
                  <a:schemeClr val="accent6">
                    <a:lumMod val="75000"/>
                  </a:schemeClr>
                </a:solidFill>
              </a:rPr>
              <a:t>鹿依士</a:t>
            </a:r>
            <a: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Spencer Lewis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zh-CN" altLang="en-US" sz="2800" b="1" u="sng" dirty="0" smtClean="0">
                <a:solidFill>
                  <a:schemeClr val="accent6">
                    <a:lumMod val="75000"/>
                  </a:schemeClr>
                </a:solidFill>
              </a:rPr>
              <a:t>文书田</a:t>
            </a:r>
            <a: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George Stephen Owen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</a:rPr>
              <a:t>以及他们的中国助手。</a:t>
            </a:r>
            <a:endParaRPr lang="en-US" altLang="zh-CN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indent="-457200"/>
            <a:endParaRPr lang="en-US" altLang="zh-CN" sz="9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indent="-457200"/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zh-CN" altLang="en-US" sz="2800" b="1" u="sng" dirty="0" smtClean="0">
                <a:solidFill>
                  <a:schemeClr val="accent6">
                    <a:lumMod val="75000"/>
                  </a:schemeClr>
                </a:solidFill>
              </a:rPr>
              <a:t>由于译者来自不同宗派，所以译本便称为</a:t>
            </a:r>
            <a:r>
              <a:rPr lang="en-US" altLang="zh-CN" sz="2800" b="1" u="sng" dirty="0" smtClean="0">
                <a:solidFill>
                  <a:schemeClr val="accent6">
                    <a:lumMod val="75000"/>
                  </a:schemeClr>
                </a:solidFill>
              </a:rPr>
              <a:t>《</a:t>
            </a:r>
            <a:r>
              <a:rPr lang="zh-CN" altLang="en-US" sz="2800" b="1" u="sng" dirty="0" smtClean="0">
                <a:solidFill>
                  <a:schemeClr val="accent6">
                    <a:lumMod val="75000"/>
                  </a:schemeClr>
                </a:solidFill>
              </a:rPr>
              <a:t>官话圣经和合本</a:t>
            </a:r>
            <a:r>
              <a:rPr lang="en-US" altLang="zh-CN" sz="2800" b="1" u="sng" dirty="0" smtClean="0">
                <a:solidFill>
                  <a:schemeClr val="accent6">
                    <a:lumMod val="75000"/>
                  </a:schemeClr>
                </a:solidFill>
              </a:rPr>
              <a:t>》</a:t>
            </a:r>
            <a:r>
              <a:rPr lang="zh-CN" altLang="en-US" sz="2800" b="1" u="sng" dirty="0" smtClean="0">
                <a:solidFill>
                  <a:schemeClr val="accent6">
                    <a:lumMod val="75000"/>
                  </a:schemeClr>
                </a:solidFill>
              </a:rPr>
              <a:t>。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own Arrow 44"/>
          <p:cNvSpPr/>
          <p:nvPr/>
        </p:nvSpPr>
        <p:spPr bwMode="auto">
          <a:xfrm>
            <a:off x="7620000" y="5029200"/>
            <a:ext cx="533400" cy="990600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zh-CN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7109" name="Text Box 2"/>
          <p:cNvSpPr txBox="1">
            <a:spLocks noChangeArrowheads="1"/>
          </p:cNvSpPr>
          <p:nvPr/>
        </p:nvSpPr>
        <p:spPr bwMode="auto">
          <a:xfrm>
            <a:off x="-76200" y="6583363"/>
            <a:ext cx="9321800" cy="350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700">
                <a:solidFill>
                  <a:srgbClr val="FFE2CC"/>
                </a:solidFill>
                <a:latin typeface="Times" charset="0"/>
                <a:ea typeface="宋体" panose="02010600030101010101" pitchFamily="2" charset="-122"/>
              </a:rPr>
              <a:t>1500 BC          500 BC         AD1         AD 500         AD 1000          AD 1500          AD 1900      AD 2000</a:t>
            </a:r>
            <a:endParaRPr lang="en-US" altLang="zh-CN" sz="1700">
              <a:solidFill>
                <a:schemeClr val="tx2"/>
              </a:solidFill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47110" name="Line 3"/>
          <p:cNvSpPr>
            <a:spLocks noChangeShapeType="1"/>
          </p:cNvSpPr>
          <p:nvPr/>
        </p:nvSpPr>
        <p:spPr bwMode="auto">
          <a:xfrm>
            <a:off x="384175" y="6488113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Line 4"/>
          <p:cNvSpPr>
            <a:spLocks noChangeShapeType="1"/>
          </p:cNvSpPr>
          <p:nvPr/>
        </p:nvSpPr>
        <p:spPr bwMode="auto">
          <a:xfrm>
            <a:off x="2746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Line 5"/>
          <p:cNvSpPr>
            <a:spLocks noChangeShapeType="1"/>
          </p:cNvSpPr>
          <p:nvPr/>
        </p:nvSpPr>
        <p:spPr bwMode="auto">
          <a:xfrm>
            <a:off x="1527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Line 6"/>
          <p:cNvSpPr>
            <a:spLocks noChangeShapeType="1"/>
          </p:cNvSpPr>
          <p:nvPr/>
        </p:nvSpPr>
        <p:spPr bwMode="auto">
          <a:xfrm>
            <a:off x="6175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Line 7"/>
          <p:cNvSpPr>
            <a:spLocks noChangeShapeType="1"/>
          </p:cNvSpPr>
          <p:nvPr/>
        </p:nvSpPr>
        <p:spPr bwMode="auto">
          <a:xfrm>
            <a:off x="4956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5" name="Line 8"/>
          <p:cNvSpPr>
            <a:spLocks noChangeShapeType="1"/>
          </p:cNvSpPr>
          <p:nvPr/>
        </p:nvSpPr>
        <p:spPr bwMode="auto">
          <a:xfrm>
            <a:off x="3889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Line 9"/>
          <p:cNvSpPr>
            <a:spLocks noChangeShapeType="1"/>
          </p:cNvSpPr>
          <p:nvPr/>
        </p:nvSpPr>
        <p:spPr bwMode="auto">
          <a:xfrm>
            <a:off x="75469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Line 10"/>
          <p:cNvSpPr>
            <a:spLocks noChangeShapeType="1"/>
          </p:cNvSpPr>
          <p:nvPr/>
        </p:nvSpPr>
        <p:spPr bwMode="auto">
          <a:xfrm>
            <a:off x="8766175" y="6030913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8" name="Line 11"/>
          <p:cNvSpPr>
            <a:spLocks noChangeShapeType="1"/>
          </p:cNvSpPr>
          <p:nvPr/>
        </p:nvSpPr>
        <p:spPr bwMode="auto">
          <a:xfrm>
            <a:off x="460375" y="6030913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9" name="Text Box 12"/>
          <p:cNvSpPr txBox="1">
            <a:spLocks noChangeArrowheads="1"/>
          </p:cNvSpPr>
          <p:nvPr/>
        </p:nvSpPr>
        <p:spPr bwMode="auto">
          <a:xfrm>
            <a:off x="-76200" y="6597650"/>
            <a:ext cx="918527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 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500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1000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1500 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1900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2000</a:t>
            </a:r>
            <a:endParaRPr lang="en-US" altLang="zh-CN" sz="17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47120" name="Line 13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1" name="Line 14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2" name="Line 15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3" name="Line 16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4" name="Line 17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5" name="Line 18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6" name="Line 19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7" name="Line 20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8" name="Line 21"/>
          <p:cNvSpPr>
            <a:spLocks noChangeShapeType="1"/>
          </p:cNvSpPr>
          <p:nvPr/>
        </p:nvSpPr>
        <p:spPr bwMode="auto">
          <a:xfrm>
            <a:off x="4603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9" name="AutoShape 22"/>
          <p:cNvSpPr>
            <a:spLocks noChangeArrowheads="1"/>
          </p:cNvSpPr>
          <p:nvPr/>
        </p:nvSpPr>
        <p:spPr bwMode="auto">
          <a:xfrm>
            <a:off x="7470775" y="6038850"/>
            <a:ext cx="1676400" cy="838200"/>
          </a:xfrm>
          <a:prstGeom prst="parallelogram">
            <a:avLst>
              <a:gd name="adj" fmla="val 0"/>
            </a:avLst>
          </a:prstGeom>
          <a:solidFill>
            <a:srgbClr val="0080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47130" name="AutoShape 23"/>
          <p:cNvSpPr>
            <a:spLocks noChangeArrowheads="1"/>
          </p:cNvSpPr>
          <p:nvPr/>
        </p:nvSpPr>
        <p:spPr bwMode="auto">
          <a:xfrm>
            <a:off x="2819400" y="6038850"/>
            <a:ext cx="1069975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47131" name="AutoShape 24"/>
          <p:cNvSpPr>
            <a:spLocks noChangeArrowheads="1"/>
          </p:cNvSpPr>
          <p:nvPr/>
        </p:nvSpPr>
        <p:spPr bwMode="auto">
          <a:xfrm>
            <a:off x="3175" y="6038850"/>
            <a:ext cx="2895600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47132" name="AutoShape 25"/>
          <p:cNvSpPr>
            <a:spLocks noChangeArrowheads="1"/>
          </p:cNvSpPr>
          <p:nvPr/>
        </p:nvSpPr>
        <p:spPr bwMode="auto">
          <a:xfrm>
            <a:off x="6175375" y="6038850"/>
            <a:ext cx="1371600" cy="838200"/>
          </a:xfrm>
          <a:prstGeom prst="parallelogram">
            <a:avLst>
              <a:gd name="adj" fmla="val 0"/>
            </a:avLst>
          </a:prstGeom>
          <a:solidFill>
            <a:srgbClr val="008C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47133" name="AutoShape 26"/>
          <p:cNvSpPr>
            <a:spLocks noChangeArrowheads="1"/>
          </p:cNvSpPr>
          <p:nvPr/>
        </p:nvSpPr>
        <p:spPr bwMode="auto">
          <a:xfrm>
            <a:off x="3889375" y="6038850"/>
            <a:ext cx="2286000" cy="838200"/>
          </a:xfrm>
          <a:prstGeom prst="parallelogram">
            <a:avLst>
              <a:gd name="adj" fmla="val 0"/>
            </a:avLst>
          </a:prstGeom>
          <a:solidFill>
            <a:srgbClr val="FF0066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47134" name="Line 27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5" name="Line 28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6" name="Line 29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7" name="Line 30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8" name="Line 31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9" name="Line 32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0" name="Line 33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1" name="Line 34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2" name="Line 36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 cap="rnd" cmpd="dbl">
            <a:solidFill>
              <a:srgbClr val="660104"/>
            </a:solidFill>
            <a:prstDash val="sysDot"/>
            <a:rou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7"/>
          <p:cNvGrpSpPr/>
          <p:nvPr/>
        </p:nvGrpSpPr>
        <p:grpSpPr bwMode="auto">
          <a:xfrm>
            <a:off x="2552700" y="5486400"/>
            <a:ext cx="381000" cy="609600"/>
            <a:chOff x="1608" y="3408"/>
            <a:chExt cx="240" cy="384"/>
          </a:xfrm>
        </p:grpSpPr>
        <p:sp>
          <p:nvSpPr>
            <p:cNvPr id="47153" name="Line 38"/>
            <p:cNvSpPr>
              <a:spLocks noChangeShapeType="1"/>
            </p:cNvSpPr>
            <p:nvPr/>
          </p:nvSpPr>
          <p:spPr bwMode="auto">
            <a:xfrm flipV="1">
              <a:off x="1728" y="3408"/>
              <a:ext cx="0" cy="384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54" name="Line 39"/>
            <p:cNvSpPr>
              <a:spLocks noChangeShapeType="1"/>
            </p:cNvSpPr>
            <p:nvPr/>
          </p:nvSpPr>
          <p:spPr bwMode="auto">
            <a:xfrm flipH="1" flipV="1">
              <a:off x="1608" y="3504"/>
              <a:ext cx="240" cy="0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200" name="Text Box 40"/>
          <p:cNvSpPr txBox="1">
            <a:spLocks noChangeArrowheads="1"/>
          </p:cNvSpPr>
          <p:nvPr/>
        </p:nvSpPr>
        <p:spPr bwMode="auto">
          <a:xfrm>
            <a:off x="-76200" y="6507163"/>
            <a:ext cx="9280525" cy="350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00">
                <a:solidFill>
                  <a:srgbClr val="FFF7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1500 BC       500 BC       AD 1      AD 500      AD 1000       AD 1500        AD 1900        AD 2000</a:t>
            </a:r>
          </a:p>
        </p:txBody>
      </p:sp>
      <p:sp>
        <p:nvSpPr>
          <p:cNvPr id="47145" name="Line 41"/>
          <p:cNvSpPr>
            <a:spLocks noChangeShapeType="1"/>
          </p:cNvSpPr>
          <p:nvPr/>
        </p:nvSpPr>
        <p:spPr bwMode="auto">
          <a:xfrm>
            <a:off x="469900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" name="Picture 6" descr="http://7xibio.com2.z0.glb.qiniucdn.com/14481963279248822.jpg?imageMogr2/auto-orient/thumbnail/720x%3E/format/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799"/>
            <a:ext cx="7098417" cy="5105401"/>
          </a:xfrm>
          <a:prstGeom prst="round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3" name="TextBox 52"/>
          <p:cNvSpPr txBox="1"/>
          <p:nvPr/>
        </p:nvSpPr>
        <p:spPr>
          <a:xfrm>
            <a:off x="7543800" y="533400"/>
            <a:ext cx="1447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当年的翻译委员会成员及其中国助手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own Arrow 44"/>
          <p:cNvSpPr/>
          <p:nvPr/>
        </p:nvSpPr>
        <p:spPr bwMode="auto">
          <a:xfrm>
            <a:off x="7543800" y="4648200"/>
            <a:ext cx="533400" cy="1447800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zh-CN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7109" name="Text Box 2"/>
          <p:cNvSpPr txBox="1">
            <a:spLocks noChangeArrowheads="1"/>
          </p:cNvSpPr>
          <p:nvPr/>
        </p:nvSpPr>
        <p:spPr bwMode="auto">
          <a:xfrm>
            <a:off x="-76200" y="6583363"/>
            <a:ext cx="9321800" cy="350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700">
                <a:solidFill>
                  <a:srgbClr val="FFE2CC"/>
                </a:solidFill>
                <a:latin typeface="Times" charset="0"/>
                <a:ea typeface="宋体" panose="02010600030101010101" pitchFamily="2" charset="-122"/>
              </a:rPr>
              <a:t>1500 BC          500 BC         AD1         AD 500         AD 1000          AD 1500          AD 1900      AD 2000</a:t>
            </a:r>
            <a:endParaRPr lang="en-US" altLang="zh-CN" sz="1700">
              <a:solidFill>
                <a:schemeClr val="tx2"/>
              </a:solidFill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47110" name="Line 3"/>
          <p:cNvSpPr>
            <a:spLocks noChangeShapeType="1"/>
          </p:cNvSpPr>
          <p:nvPr/>
        </p:nvSpPr>
        <p:spPr bwMode="auto">
          <a:xfrm>
            <a:off x="384175" y="6488113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Line 4"/>
          <p:cNvSpPr>
            <a:spLocks noChangeShapeType="1"/>
          </p:cNvSpPr>
          <p:nvPr/>
        </p:nvSpPr>
        <p:spPr bwMode="auto">
          <a:xfrm>
            <a:off x="2746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Line 5"/>
          <p:cNvSpPr>
            <a:spLocks noChangeShapeType="1"/>
          </p:cNvSpPr>
          <p:nvPr/>
        </p:nvSpPr>
        <p:spPr bwMode="auto">
          <a:xfrm>
            <a:off x="1527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Line 6"/>
          <p:cNvSpPr>
            <a:spLocks noChangeShapeType="1"/>
          </p:cNvSpPr>
          <p:nvPr/>
        </p:nvSpPr>
        <p:spPr bwMode="auto">
          <a:xfrm>
            <a:off x="6175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Line 7"/>
          <p:cNvSpPr>
            <a:spLocks noChangeShapeType="1"/>
          </p:cNvSpPr>
          <p:nvPr/>
        </p:nvSpPr>
        <p:spPr bwMode="auto">
          <a:xfrm>
            <a:off x="4956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5" name="Line 8"/>
          <p:cNvSpPr>
            <a:spLocks noChangeShapeType="1"/>
          </p:cNvSpPr>
          <p:nvPr/>
        </p:nvSpPr>
        <p:spPr bwMode="auto">
          <a:xfrm>
            <a:off x="3889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Line 9"/>
          <p:cNvSpPr>
            <a:spLocks noChangeShapeType="1"/>
          </p:cNvSpPr>
          <p:nvPr/>
        </p:nvSpPr>
        <p:spPr bwMode="auto">
          <a:xfrm>
            <a:off x="75469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Line 10"/>
          <p:cNvSpPr>
            <a:spLocks noChangeShapeType="1"/>
          </p:cNvSpPr>
          <p:nvPr/>
        </p:nvSpPr>
        <p:spPr bwMode="auto">
          <a:xfrm>
            <a:off x="8766175" y="6030913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8" name="Line 11"/>
          <p:cNvSpPr>
            <a:spLocks noChangeShapeType="1"/>
          </p:cNvSpPr>
          <p:nvPr/>
        </p:nvSpPr>
        <p:spPr bwMode="auto">
          <a:xfrm>
            <a:off x="460375" y="6030913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9" name="Text Box 12"/>
          <p:cNvSpPr txBox="1">
            <a:spLocks noChangeArrowheads="1"/>
          </p:cNvSpPr>
          <p:nvPr/>
        </p:nvSpPr>
        <p:spPr bwMode="auto">
          <a:xfrm>
            <a:off x="-76200" y="6597650"/>
            <a:ext cx="918527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 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500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1000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1500 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1900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2000</a:t>
            </a:r>
            <a:endParaRPr lang="en-US" altLang="zh-CN" sz="17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47120" name="Line 13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1" name="Line 14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2" name="Line 15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3" name="Line 16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4" name="Line 17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5" name="Line 18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6" name="Line 19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7" name="Line 20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8" name="Line 21"/>
          <p:cNvSpPr>
            <a:spLocks noChangeShapeType="1"/>
          </p:cNvSpPr>
          <p:nvPr/>
        </p:nvSpPr>
        <p:spPr bwMode="auto">
          <a:xfrm>
            <a:off x="4603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9" name="AutoShape 22"/>
          <p:cNvSpPr>
            <a:spLocks noChangeArrowheads="1"/>
          </p:cNvSpPr>
          <p:nvPr/>
        </p:nvSpPr>
        <p:spPr bwMode="auto">
          <a:xfrm>
            <a:off x="7470775" y="6038850"/>
            <a:ext cx="1676400" cy="838200"/>
          </a:xfrm>
          <a:prstGeom prst="parallelogram">
            <a:avLst>
              <a:gd name="adj" fmla="val 0"/>
            </a:avLst>
          </a:prstGeom>
          <a:solidFill>
            <a:srgbClr val="0080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47130" name="AutoShape 23"/>
          <p:cNvSpPr>
            <a:spLocks noChangeArrowheads="1"/>
          </p:cNvSpPr>
          <p:nvPr/>
        </p:nvSpPr>
        <p:spPr bwMode="auto">
          <a:xfrm>
            <a:off x="2819400" y="6038850"/>
            <a:ext cx="1069975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47131" name="AutoShape 24"/>
          <p:cNvSpPr>
            <a:spLocks noChangeArrowheads="1"/>
          </p:cNvSpPr>
          <p:nvPr/>
        </p:nvSpPr>
        <p:spPr bwMode="auto">
          <a:xfrm>
            <a:off x="3175" y="6038850"/>
            <a:ext cx="2895600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47132" name="AutoShape 25"/>
          <p:cNvSpPr>
            <a:spLocks noChangeArrowheads="1"/>
          </p:cNvSpPr>
          <p:nvPr/>
        </p:nvSpPr>
        <p:spPr bwMode="auto">
          <a:xfrm>
            <a:off x="6175375" y="6038850"/>
            <a:ext cx="1371600" cy="838200"/>
          </a:xfrm>
          <a:prstGeom prst="parallelogram">
            <a:avLst>
              <a:gd name="adj" fmla="val 0"/>
            </a:avLst>
          </a:prstGeom>
          <a:solidFill>
            <a:srgbClr val="008C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47133" name="AutoShape 26"/>
          <p:cNvSpPr>
            <a:spLocks noChangeArrowheads="1"/>
          </p:cNvSpPr>
          <p:nvPr/>
        </p:nvSpPr>
        <p:spPr bwMode="auto">
          <a:xfrm>
            <a:off x="3889375" y="6038850"/>
            <a:ext cx="2286000" cy="838200"/>
          </a:xfrm>
          <a:prstGeom prst="parallelogram">
            <a:avLst>
              <a:gd name="adj" fmla="val 0"/>
            </a:avLst>
          </a:prstGeom>
          <a:solidFill>
            <a:srgbClr val="FF0066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47134" name="Line 27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5" name="Line 28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6" name="Line 29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7" name="Line 30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8" name="Line 31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9" name="Line 32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0" name="Line 33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1" name="Line 34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2" name="Line 36"/>
          <p:cNvSpPr>
            <a:spLocks noChangeShapeType="1"/>
          </p:cNvSpPr>
          <p:nvPr/>
        </p:nvSpPr>
        <p:spPr bwMode="auto">
          <a:xfrm>
            <a:off x="0" y="5638800"/>
            <a:ext cx="9144000" cy="0"/>
          </a:xfrm>
          <a:prstGeom prst="line">
            <a:avLst/>
          </a:prstGeom>
          <a:noFill/>
          <a:ln w="38100" cap="rnd" cmpd="dbl">
            <a:solidFill>
              <a:srgbClr val="660104"/>
            </a:solidFill>
            <a:prstDash val="sysDot"/>
            <a:rou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7"/>
          <p:cNvGrpSpPr/>
          <p:nvPr/>
        </p:nvGrpSpPr>
        <p:grpSpPr bwMode="auto">
          <a:xfrm>
            <a:off x="2590800" y="5638800"/>
            <a:ext cx="381000" cy="609600"/>
            <a:chOff x="1608" y="3408"/>
            <a:chExt cx="240" cy="384"/>
          </a:xfrm>
        </p:grpSpPr>
        <p:sp>
          <p:nvSpPr>
            <p:cNvPr id="47153" name="Line 38"/>
            <p:cNvSpPr>
              <a:spLocks noChangeShapeType="1"/>
            </p:cNvSpPr>
            <p:nvPr/>
          </p:nvSpPr>
          <p:spPr bwMode="auto">
            <a:xfrm flipV="1">
              <a:off x="1728" y="3408"/>
              <a:ext cx="0" cy="384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54" name="Line 39"/>
            <p:cNvSpPr>
              <a:spLocks noChangeShapeType="1"/>
            </p:cNvSpPr>
            <p:nvPr/>
          </p:nvSpPr>
          <p:spPr bwMode="auto">
            <a:xfrm flipH="1" flipV="1">
              <a:off x="1608" y="3504"/>
              <a:ext cx="240" cy="0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200" name="Text Box 40"/>
          <p:cNvSpPr txBox="1">
            <a:spLocks noChangeArrowheads="1"/>
          </p:cNvSpPr>
          <p:nvPr/>
        </p:nvSpPr>
        <p:spPr bwMode="auto">
          <a:xfrm>
            <a:off x="-76200" y="6507163"/>
            <a:ext cx="9280525" cy="350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00">
                <a:solidFill>
                  <a:srgbClr val="FFF7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1500 BC       500 BC       AD 1      AD 500      AD 1000       AD 1500        AD 1900        AD 2000</a:t>
            </a:r>
          </a:p>
        </p:txBody>
      </p:sp>
      <p:sp>
        <p:nvSpPr>
          <p:cNvPr id="47145" name="Line 41"/>
          <p:cNvSpPr>
            <a:spLocks noChangeShapeType="1"/>
          </p:cNvSpPr>
          <p:nvPr/>
        </p:nvSpPr>
        <p:spPr bwMode="auto">
          <a:xfrm>
            <a:off x="469900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48"/>
          <p:cNvSpPr/>
          <p:nvPr/>
        </p:nvSpPr>
        <p:spPr bwMode="auto">
          <a:xfrm>
            <a:off x="0" y="0"/>
            <a:ext cx="9144000" cy="579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>
            <a:noFill/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altLang="zh-CN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100" name="Picture 4" descr="http://7xibio.com2.z0.glb.qiniucdn.com/14481962428327632.jpg?imageMogr2/auto-orient/thumbnail/720x%3E/format/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447800"/>
            <a:ext cx="3200400" cy="4072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4038600" y="1295400"/>
            <a:ext cx="4724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《</a:t>
            </a:r>
            <a:r>
              <a:rPr lang="zh-CN" altLang="en-US" sz="3200" b="1" dirty="0" smtClean="0"/>
              <a:t>和合本圣经</a:t>
            </a:r>
            <a:r>
              <a:rPr lang="en-US" altLang="zh-CN" sz="3200" b="1" dirty="0" smtClean="0"/>
              <a:t>》</a:t>
            </a:r>
            <a:r>
              <a:rPr lang="zh-CN" altLang="en-US" sz="3200" b="1" dirty="0" smtClean="0"/>
              <a:t>是汉语世界最通用的圣经译本</a:t>
            </a:r>
            <a:r>
              <a:rPr lang="en-US" altLang="zh-CN" sz="3200" b="1" dirty="0" smtClean="0"/>
              <a:t>,</a:t>
            </a:r>
            <a:r>
              <a:rPr lang="zh-CN" altLang="en-US" sz="3200" b="1" dirty="0" smtClean="0"/>
              <a:t>自从一九一九年出版以来一直是中国最为权威，最受欢迎，使用最为广泛的译本，百年来影响无数的中国人。这是神给中国人的极大恩典！</a:t>
            </a:r>
            <a:endParaRPr lang="en-US" sz="3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762000" y="228600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zh-CN" altLang="en-US" sz="4800" b="1" spc="-12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和合本诞生一百年     </a:t>
            </a:r>
            <a:endParaRPr lang="en-US" altLang="zh-CN" sz="4800" b="1" spc="-120" dirty="0" smtClean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  <a:p>
            <a:pPr algn="ctr">
              <a:lnSpc>
                <a:spcPts val="4800"/>
              </a:lnSpc>
            </a:pPr>
            <a:r>
              <a:rPr lang="en-US" sz="3200" b="1" spc="-120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1919</a:t>
            </a:r>
            <a:r>
              <a:rPr lang="en-US" altLang="zh-CN" sz="3200" b="1" spc="-120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—2019</a:t>
            </a:r>
            <a:endParaRPr lang="en-US" sz="3200" b="1" spc="-120" dirty="0">
              <a:solidFill>
                <a:srgbClr val="00B0F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own Arrow 44"/>
          <p:cNvSpPr/>
          <p:nvPr/>
        </p:nvSpPr>
        <p:spPr bwMode="auto">
          <a:xfrm>
            <a:off x="7543800" y="4495800"/>
            <a:ext cx="533400" cy="1447800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zh-CN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33" name="Text Box 2"/>
          <p:cNvSpPr txBox="1">
            <a:spLocks noChangeArrowheads="1"/>
          </p:cNvSpPr>
          <p:nvPr/>
        </p:nvSpPr>
        <p:spPr bwMode="auto">
          <a:xfrm>
            <a:off x="-76200" y="6583363"/>
            <a:ext cx="9321800" cy="350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700">
                <a:solidFill>
                  <a:srgbClr val="FFE2CC"/>
                </a:solidFill>
                <a:latin typeface="Times" charset="0"/>
                <a:ea typeface="宋体" panose="02010600030101010101" pitchFamily="2" charset="-122"/>
              </a:rPr>
              <a:t>1500 BC          500 BC         AD1         AD 500         AD 1000          AD 1500          AD 1900      AD 2000</a:t>
            </a:r>
            <a:endParaRPr lang="en-US" altLang="zh-CN" sz="1700">
              <a:solidFill>
                <a:schemeClr val="tx2"/>
              </a:solidFill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48134" name="Line 3"/>
          <p:cNvSpPr>
            <a:spLocks noChangeShapeType="1"/>
          </p:cNvSpPr>
          <p:nvPr/>
        </p:nvSpPr>
        <p:spPr bwMode="auto">
          <a:xfrm>
            <a:off x="384175" y="6488113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Line 4"/>
          <p:cNvSpPr>
            <a:spLocks noChangeShapeType="1"/>
          </p:cNvSpPr>
          <p:nvPr/>
        </p:nvSpPr>
        <p:spPr bwMode="auto">
          <a:xfrm>
            <a:off x="2746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Line 5"/>
          <p:cNvSpPr>
            <a:spLocks noChangeShapeType="1"/>
          </p:cNvSpPr>
          <p:nvPr/>
        </p:nvSpPr>
        <p:spPr bwMode="auto">
          <a:xfrm>
            <a:off x="1527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Line 6"/>
          <p:cNvSpPr>
            <a:spLocks noChangeShapeType="1"/>
          </p:cNvSpPr>
          <p:nvPr/>
        </p:nvSpPr>
        <p:spPr bwMode="auto">
          <a:xfrm>
            <a:off x="6175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Line 7"/>
          <p:cNvSpPr>
            <a:spLocks noChangeShapeType="1"/>
          </p:cNvSpPr>
          <p:nvPr/>
        </p:nvSpPr>
        <p:spPr bwMode="auto">
          <a:xfrm>
            <a:off x="4956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Line 8"/>
          <p:cNvSpPr>
            <a:spLocks noChangeShapeType="1"/>
          </p:cNvSpPr>
          <p:nvPr/>
        </p:nvSpPr>
        <p:spPr bwMode="auto">
          <a:xfrm>
            <a:off x="3889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Line 9"/>
          <p:cNvSpPr>
            <a:spLocks noChangeShapeType="1"/>
          </p:cNvSpPr>
          <p:nvPr/>
        </p:nvSpPr>
        <p:spPr bwMode="auto">
          <a:xfrm>
            <a:off x="75469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1" name="Line 10"/>
          <p:cNvSpPr>
            <a:spLocks noChangeShapeType="1"/>
          </p:cNvSpPr>
          <p:nvPr/>
        </p:nvSpPr>
        <p:spPr bwMode="auto">
          <a:xfrm>
            <a:off x="8766175" y="6030913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2" name="Line 11"/>
          <p:cNvSpPr>
            <a:spLocks noChangeShapeType="1"/>
          </p:cNvSpPr>
          <p:nvPr/>
        </p:nvSpPr>
        <p:spPr bwMode="auto">
          <a:xfrm>
            <a:off x="460375" y="6030913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3" name="Text Box 12"/>
          <p:cNvSpPr txBox="1">
            <a:spLocks noChangeArrowheads="1"/>
          </p:cNvSpPr>
          <p:nvPr/>
        </p:nvSpPr>
        <p:spPr bwMode="auto">
          <a:xfrm>
            <a:off x="-76200" y="6597650"/>
            <a:ext cx="918527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 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500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1000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1500 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1900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2000</a:t>
            </a:r>
            <a:endParaRPr lang="en-US" altLang="zh-CN" sz="17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48144" name="Line 13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5" name="Line 14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6" name="Line 15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7" name="Line 16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8" name="Line 17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9" name="Line 18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0" name="Line 19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1" name="Line 20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2" name="Line 21"/>
          <p:cNvSpPr>
            <a:spLocks noChangeShapeType="1"/>
          </p:cNvSpPr>
          <p:nvPr/>
        </p:nvSpPr>
        <p:spPr bwMode="auto">
          <a:xfrm>
            <a:off x="4603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3" name="AutoShape 22"/>
          <p:cNvSpPr>
            <a:spLocks noChangeArrowheads="1"/>
          </p:cNvSpPr>
          <p:nvPr/>
        </p:nvSpPr>
        <p:spPr bwMode="auto">
          <a:xfrm>
            <a:off x="7470775" y="6038850"/>
            <a:ext cx="1676400" cy="838200"/>
          </a:xfrm>
          <a:prstGeom prst="parallelogram">
            <a:avLst>
              <a:gd name="adj" fmla="val 0"/>
            </a:avLst>
          </a:prstGeom>
          <a:solidFill>
            <a:srgbClr val="0080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48154" name="AutoShape 23"/>
          <p:cNvSpPr>
            <a:spLocks noChangeArrowheads="1"/>
          </p:cNvSpPr>
          <p:nvPr/>
        </p:nvSpPr>
        <p:spPr bwMode="auto">
          <a:xfrm>
            <a:off x="2819400" y="6038850"/>
            <a:ext cx="1069975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48155" name="AutoShape 24"/>
          <p:cNvSpPr>
            <a:spLocks noChangeArrowheads="1"/>
          </p:cNvSpPr>
          <p:nvPr/>
        </p:nvSpPr>
        <p:spPr bwMode="auto">
          <a:xfrm>
            <a:off x="3175" y="6038850"/>
            <a:ext cx="2895600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48156" name="AutoShape 25"/>
          <p:cNvSpPr>
            <a:spLocks noChangeArrowheads="1"/>
          </p:cNvSpPr>
          <p:nvPr/>
        </p:nvSpPr>
        <p:spPr bwMode="auto">
          <a:xfrm>
            <a:off x="6175375" y="6038850"/>
            <a:ext cx="1371600" cy="838200"/>
          </a:xfrm>
          <a:prstGeom prst="parallelogram">
            <a:avLst>
              <a:gd name="adj" fmla="val 0"/>
            </a:avLst>
          </a:prstGeom>
          <a:solidFill>
            <a:srgbClr val="008C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48157" name="AutoShape 26"/>
          <p:cNvSpPr>
            <a:spLocks noChangeArrowheads="1"/>
          </p:cNvSpPr>
          <p:nvPr/>
        </p:nvSpPr>
        <p:spPr bwMode="auto">
          <a:xfrm>
            <a:off x="3889375" y="6038850"/>
            <a:ext cx="2286000" cy="838200"/>
          </a:xfrm>
          <a:prstGeom prst="parallelogram">
            <a:avLst>
              <a:gd name="adj" fmla="val 0"/>
            </a:avLst>
          </a:prstGeom>
          <a:solidFill>
            <a:srgbClr val="FF0066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48158" name="Line 27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9" name="Line 28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0" name="Line 29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1" name="Line 30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2" name="Line 31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3" name="Line 32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4" name="Line 33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5" name="Line 34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6" name="Line 36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 cap="rnd" cmpd="dbl">
            <a:solidFill>
              <a:srgbClr val="660104"/>
            </a:solidFill>
            <a:prstDash val="sysDot"/>
            <a:rou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167" name="Group 37"/>
          <p:cNvGrpSpPr/>
          <p:nvPr/>
        </p:nvGrpSpPr>
        <p:grpSpPr bwMode="auto">
          <a:xfrm>
            <a:off x="2552700" y="5486400"/>
            <a:ext cx="381000" cy="609600"/>
            <a:chOff x="1608" y="3408"/>
            <a:chExt cx="240" cy="384"/>
          </a:xfrm>
        </p:grpSpPr>
        <p:sp>
          <p:nvSpPr>
            <p:cNvPr id="48175" name="Line 38"/>
            <p:cNvSpPr>
              <a:spLocks noChangeShapeType="1"/>
            </p:cNvSpPr>
            <p:nvPr/>
          </p:nvSpPr>
          <p:spPr bwMode="auto">
            <a:xfrm flipV="1">
              <a:off x="1728" y="3408"/>
              <a:ext cx="0" cy="384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6" name="Line 39"/>
            <p:cNvSpPr>
              <a:spLocks noChangeShapeType="1"/>
            </p:cNvSpPr>
            <p:nvPr/>
          </p:nvSpPr>
          <p:spPr bwMode="auto">
            <a:xfrm flipH="1" flipV="1">
              <a:off x="1608" y="3504"/>
              <a:ext cx="240" cy="0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200" name="Text Box 40"/>
          <p:cNvSpPr txBox="1">
            <a:spLocks noChangeArrowheads="1"/>
          </p:cNvSpPr>
          <p:nvPr/>
        </p:nvSpPr>
        <p:spPr bwMode="auto">
          <a:xfrm>
            <a:off x="-76200" y="6507163"/>
            <a:ext cx="9280525" cy="350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00">
                <a:solidFill>
                  <a:srgbClr val="FFF7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1500 BC       500 BC       AD 1      AD 500      AD 1000       AD 1500        AD 1900        AD 2000</a:t>
            </a:r>
          </a:p>
        </p:txBody>
      </p:sp>
      <p:sp>
        <p:nvSpPr>
          <p:cNvPr id="48169" name="Line 41"/>
          <p:cNvSpPr>
            <a:spLocks noChangeShapeType="1"/>
          </p:cNvSpPr>
          <p:nvPr/>
        </p:nvSpPr>
        <p:spPr bwMode="auto">
          <a:xfrm>
            <a:off x="469900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6" name="Text Box 49"/>
          <p:cNvSpPr txBox="1">
            <a:spLocks noChangeArrowheads="1"/>
          </p:cNvSpPr>
          <p:nvPr/>
        </p:nvSpPr>
        <p:spPr bwMode="auto">
          <a:xfrm>
            <a:off x="152400" y="228600"/>
            <a:ext cx="3733800" cy="547842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1947, Dead Sea Scrolls </a:t>
            </a:r>
            <a:r>
              <a:rPr lang="en-US" dirty="0"/>
              <a:t>are found in a cave by a shepherd boy. They are the oldest known copies of parts of the O.T. They were made between 100 BC &amp; 100 AD.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endParaRPr lang="en-US" sz="1400" dirty="0"/>
          </a:p>
          <a:p>
            <a:pPr algn="ctr">
              <a:defRPr/>
            </a:pPr>
            <a:endParaRPr lang="en-US" b="1" dirty="0"/>
          </a:p>
          <a:p>
            <a:pPr algn="ctr">
              <a:defRPr/>
            </a:pPr>
            <a:endParaRPr lang="en-US" b="1" dirty="0"/>
          </a:p>
          <a:p>
            <a:pPr algn="ctr">
              <a:defRPr/>
            </a:pPr>
            <a:endParaRPr lang="en-US" b="1" dirty="0"/>
          </a:p>
          <a:p>
            <a:pPr algn="ctr">
              <a:defRPr/>
            </a:pPr>
            <a:endParaRPr lang="en-US" b="1" dirty="0"/>
          </a:p>
          <a:p>
            <a:pPr algn="ctr">
              <a:defRPr/>
            </a:pPr>
            <a:endParaRPr lang="en-US" b="1" dirty="0"/>
          </a:p>
          <a:p>
            <a:pPr algn="ctr">
              <a:defRPr/>
            </a:pPr>
            <a:endParaRPr lang="en-US" b="1" dirty="0"/>
          </a:p>
          <a:p>
            <a:pPr algn="ctr">
              <a:defRPr/>
            </a:pPr>
            <a:endParaRPr lang="en-US" b="1" dirty="0"/>
          </a:p>
          <a:p>
            <a:pPr algn="ctr">
              <a:defRPr/>
            </a:pPr>
            <a:endParaRPr lang="en-US" b="1" dirty="0"/>
          </a:p>
        </p:txBody>
      </p:sp>
      <p:sp>
        <p:nvSpPr>
          <p:cNvPr id="49" name="Rectangle 48"/>
          <p:cNvSpPr/>
          <p:nvPr/>
        </p:nvSpPr>
        <p:spPr bwMode="auto">
          <a:xfrm>
            <a:off x="4038600" y="228600"/>
            <a:ext cx="4876800" cy="502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>
            <a:noFill/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1947</a:t>
            </a: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年，死海古卷</a:t>
            </a:r>
            <a:endParaRPr lang="en-US" altLang="zh-CN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由一个牧童在一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个洞里发现。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它们是最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古老的旧约手稿。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形成于大概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在公元前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100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年到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公元后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100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年间。</a:t>
            </a:r>
          </a:p>
        </p:txBody>
      </p:sp>
      <p:pic>
        <p:nvPicPr>
          <p:cNvPr id="44" name="Picture 2" descr="http://www.johnpratt.com/items/docs/lds/meridian/2003/images/scro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819400"/>
            <a:ext cx="3200400" cy="2700338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-76200" y="6583363"/>
            <a:ext cx="9321800" cy="350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700">
                <a:solidFill>
                  <a:srgbClr val="FFE2CC"/>
                </a:solidFill>
                <a:latin typeface="Times" charset="0"/>
                <a:ea typeface="宋体" panose="02010600030101010101" pitchFamily="2" charset="-122"/>
              </a:rPr>
              <a:t>1500 BC          500 BC         AD1         AD 500         AD 1000          AD 1500          AD 1900      AD 2000</a:t>
            </a:r>
            <a:endParaRPr lang="en-US" altLang="zh-CN" sz="1700">
              <a:solidFill>
                <a:schemeClr val="tx2"/>
              </a:solidFill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49155" name="Line 3"/>
          <p:cNvSpPr>
            <a:spLocks noChangeShapeType="1"/>
          </p:cNvSpPr>
          <p:nvPr/>
        </p:nvSpPr>
        <p:spPr bwMode="auto">
          <a:xfrm>
            <a:off x="384175" y="6488113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2746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1527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6175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4956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3889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75469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>
            <a:off x="8766175" y="6030913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460375" y="6030913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-76200" y="6597650"/>
            <a:ext cx="918527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 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500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1000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1500 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1900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2000</a:t>
            </a:r>
            <a:endParaRPr lang="en-US" altLang="zh-CN" sz="17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2" name="Line 20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3" name="Line 21"/>
          <p:cNvSpPr>
            <a:spLocks noChangeShapeType="1"/>
          </p:cNvSpPr>
          <p:nvPr/>
        </p:nvSpPr>
        <p:spPr bwMode="auto">
          <a:xfrm>
            <a:off x="4603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4" name="AutoShape 22"/>
          <p:cNvSpPr>
            <a:spLocks noChangeArrowheads="1"/>
          </p:cNvSpPr>
          <p:nvPr/>
        </p:nvSpPr>
        <p:spPr bwMode="auto">
          <a:xfrm>
            <a:off x="7470775" y="6038850"/>
            <a:ext cx="1676400" cy="838200"/>
          </a:xfrm>
          <a:prstGeom prst="parallelogram">
            <a:avLst>
              <a:gd name="adj" fmla="val 0"/>
            </a:avLst>
          </a:prstGeom>
          <a:solidFill>
            <a:srgbClr val="0080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49175" name="AutoShape 23"/>
          <p:cNvSpPr>
            <a:spLocks noChangeArrowheads="1"/>
          </p:cNvSpPr>
          <p:nvPr/>
        </p:nvSpPr>
        <p:spPr bwMode="auto">
          <a:xfrm>
            <a:off x="2819400" y="6038850"/>
            <a:ext cx="1069975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49176" name="AutoShape 24"/>
          <p:cNvSpPr>
            <a:spLocks noChangeArrowheads="1"/>
          </p:cNvSpPr>
          <p:nvPr/>
        </p:nvSpPr>
        <p:spPr bwMode="auto">
          <a:xfrm>
            <a:off x="3175" y="6038850"/>
            <a:ext cx="2895600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49177" name="AutoShape 25"/>
          <p:cNvSpPr>
            <a:spLocks noChangeArrowheads="1"/>
          </p:cNvSpPr>
          <p:nvPr/>
        </p:nvSpPr>
        <p:spPr bwMode="auto">
          <a:xfrm>
            <a:off x="6175375" y="6038850"/>
            <a:ext cx="1371600" cy="838200"/>
          </a:xfrm>
          <a:prstGeom prst="parallelogram">
            <a:avLst>
              <a:gd name="adj" fmla="val 0"/>
            </a:avLst>
          </a:prstGeom>
          <a:solidFill>
            <a:srgbClr val="008C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49178" name="AutoShape 26"/>
          <p:cNvSpPr>
            <a:spLocks noChangeArrowheads="1"/>
          </p:cNvSpPr>
          <p:nvPr/>
        </p:nvSpPr>
        <p:spPr bwMode="auto">
          <a:xfrm>
            <a:off x="3889375" y="6038850"/>
            <a:ext cx="2286000" cy="838200"/>
          </a:xfrm>
          <a:prstGeom prst="parallelogram">
            <a:avLst>
              <a:gd name="adj" fmla="val 0"/>
            </a:avLst>
          </a:prstGeom>
          <a:solidFill>
            <a:srgbClr val="FF0066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49179" name="Line 27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0" name="Line 28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1" name="Line 29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2" name="Line 30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3" name="Line 31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4" name="Line 32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5" name="Line 33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6" name="Line 34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7" name="Line 36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 cap="rnd" cmpd="dbl">
            <a:solidFill>
              <a:srgbClr val="660104"/>
            </a:solidFill>
            <a:prstDash val="sysDot"/>
            <a:rou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188" name="Group 37"/>
          <p:cNvGrpSpPr/>
          <p:nvPr/>
        </p:nvGrpSpPr>
        <p:grpSpPr bwMode="auto">
          <a:xfrm>
            <a:off x="2552700" y="5486400"/>
            <a:ext cx="381000" cy="609600"/>
            <a:chOff x="1608" y="3408"/>
            <a:chExt cx="240" cy="384"/>
          </a:xfrm>
        </p:grpSpPr>
        <p:sp>
          <p:nvSpPr>
            <p:cNvPr id="49197" name="Line 38"/>
            <p:cNvSpPr>
              <a:spLocks noChangeShapeType="1"/>
            </p:cNvSpPr>
            <p:nvPr/>
          </p:nvSpPr>
          <p:spPr bwMode="auto">
            <a:xfrm flipV="1">
              <a:off x="1728" y="3408"/>
              <a:ext cx="0" cy="384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8" name="Line 39"/>
            <p:cNvSpPr>
              <a:spLocks noChangeShapeType="1"/>
            </p:cNvSpPr>
            <p:nvPr/>
          </p:nvSpPr>
          <p:spPr bwMode="auto">
            <a:xfrm flipH="1" flipV="1">
              <a:off x="1608" y="3504"/>
              <a:ext cx="240" cy="0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200" name="Text Box 40"/>
          <p:cNvSpPr txBox="1">
            <a:spLocks noChangeArrowheads="1"/>
          </p:cNvSpPr>
          <p:nvPr/>
        </p:nvSpPr>
        <p:spPr bwMode="auto">
          <a:xfrm>
            <a:off x="-76200" y="6507163"/>
            <a:ext cx="9280525" cy="350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00">
                <a:solidFill>
                  <a:srgbClr val="FFF7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1500 BC       500 BC       AD 1      AD 500      AD 1000       AD 1500        AD 1900        AD 2000</a:t>
            </a:r>
          </a:p>
        </p:txBody>
      </p:sp>
      <p:sp>
        <p:nvSpPr>
          <p:cNvPr id="49190" name="Line 41"/>
          <p:cNvSpPr>
            <a:spLocks noChangeShapeType="1"/>
          </p:cNvSpPr>
          <p:nvPr/>
        </p:nvSpPr>
        <p:spPr bwMode="auto">
          <a:xfrm>
            <a:off x="469900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6" name="Text Box 49"/>
          <p:cNvSpPr txBox="1">
            <a:spLocks noChangeArrowheads="1"/>
          </p:cNvSpPr>
          <p:nvPr/>
        </p:nvSpPr>
        <p:spPr bwMode="auto">
          <a:xfrm>
            <a:off x="152400" y="228600"/>
            <a:ext cx="3733800" cy="510909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/>
              <a:t>Between 1885 and today, Bible have been translated into over </a:t>
            </a:r>
          </a:p>
          <a:p>
            <a:pPr algn="ctr">
              <a:defRPr/>
            </a:pPr>
            <a:r>
              <a:rPr lang="en-US" sz="2000" dirty="0"/>
              <a:t>30 different English versions .    </a:t>
            </a:r>
            <a:r>
              <a:rPr lang="en-US" sz="2000" b="1" dirty="0">
                <a:solidFill>
                  <a:srgbClr val="FFFF00"/>
                </a:solidFill>
              </a:rPr>
              <a:t>The Bible can now be read in nearly </a:t>
            </a:r>
            <a:r>
              <a:rPr lang="en-US" sz="2000" b="1" dirty="0" smtClean="0">
                <a:solidFill>
                  <a:srgbClr val="FFFF00"/>
                </a:solidFill>
              </a:rPr>
              <a:t>3000 </a:t>
            </a:r>
            <a:r>
              <a:rPr lang="en-US" sz="2000" b="1" dirty="0">
                <a:solidFill>
                  <a:srgbClr val="FFFF00"/>
                </a:solidFill>
              </a:rPr>
              <a:t>languages!</a:t>
            </a:r>
          </a:p>
          <a:p>
            <a:pPr algn="ctr">
              <a:defRPr/>
            </a:pPr>
            <a:endParaRPr lang="en-US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endParaRPr lang="en-US" sz="1400" dirty="0"/>
          </a:p>
          <a:p>
            <a:pPr algn="ctr">
              <a:defRPr/>
            </a:pPr>
            <a:endParaRPr lang="en-US" b="1" dirty="0"/>
          </a:p>
          <a:p>
            <a:pPr algn="ctr">
              <a:defRPr/>
            </a:pPr>
            <a:endParaRPr lang="en-US" b="1" dirty="0"/>
          </a:p>
          <a:p>
            <a:pPr algn="ctr">
              <a:defRPr/>
            </a:pPr>
            <a:endParaRPr lang="en-US" b="1" dirty="0"/>
          </a:p>
          <a:p>
            <a:pPr algn="ctr">
              <a:defRPr/>
            </a:pPr>
            <a:endParaRPr lang="en-US" b="1" dirty="0"/>
          </a:p>
          <a:p>
            <a:pPr algn="ctr">
              <a:defRPr/>
            </a:pPr>
            <a:endParaRPr lang="en-US" b="1" dirty="0"/>
          </a:p>
          <a:p>
            <a:pPr algn="ctr">
              <a:defRPr/>
            </a:pPr>
            <a:endParaRPr lang="en-US" b="1" dirty="0"/>
          </a:p>
          <a:p>
            <a:pPr algn="ctr">
              <a:defRPr/>
            </a:pPr>
            <a:endParaRPr lang="en-US" b="1" dirty="0"/>
          </a:p>
          <a:p>
            <a:pPr algn="ctr">
              <a:defRPr/>
            </a:pPr>
            <a:endParaRPr lang="en-US" b="1" dirty="0"/>
          </a:p>
        </p:txBody>
      </p:sp>
      <p:sp>
        <p:nvSpPr>
          <p:cNvPr id="49" name="Rectangle 48"/>
          <p:cNvSpPr/>
          <p:nvPr/>
        </p:nvSpPr>
        <p:spPr bwMode="auto">
          <a:xfrm>
            <a:off x="4038600" y="228600"/>
            <a:ext cx="4876800" cy="502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>
            <a:noFill/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从</a:t>
            </a:r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1885</a:t>
            </a: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年至今，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出现了超过</a:t>
            </a:r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30</a:t>
            </a:r>
          </a:p>
          <a:p>
            <a:pPr algn="ctr">
              <a:defRPr/>
            </a:pP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个不同的英文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《</a:t>
            </a: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圣经</a:t>
            </a:r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》</a:t>
            </a: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译本。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en-US" altLang="zh-CN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《</a:t>
            </a:r>
            <a:r>
              <a:rPr lang="zh-CN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圣经</a:t>
            </a:r>
            <a:r>
              <a:rPr lang="en-US" altLang="zh-CN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》</a:t>
            </a:r>
            <a:r>
              <a:rPr lang="zh-CN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已经被翻</a:t>
            </a:r>
            <a:endParaRPr lang="en-US" altLang="zh-CN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zh-CN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译成将近</a:t>
            </a:r>
            <a:endParaRPr lang="en-US" altLang="zh-CN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zh-CN" alt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三千种语</a:t>
            </a:r>
            <a:r>
              <a:rPr lang="zh-CN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言</a:t>
            </a:r>
            <a:r>
              <a:rPr lang="zh-CN" alt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！</a:t>
            </a:r>
            <a:endParaRPr lang="en-US" altLang="zh-CN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</a:endParaRPr>
          </a:p>
        </p:txBody>
      </p:sp>
      <p:pic>
        <p:nvPicPr>
          <p:cNvPr id="123906" name="Picture 2" descr="http://www.bookbindery.ca/samps/bibles/viewbible/chnbibl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981200"/>
            <a:ext cx="3048000" cy="3069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66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6" name="Up Arrow Callout 45"/>
          <p:cNvSpPr/>
          <p:nvPr/>
        </p:nvSpPr>
        <p:spPr bwMode="auto">
          <a:xfrm>
            <a:off x="7391400" y="5105400"/>
            <a:ext cx="1752600" cy="914400"/>
          </a:xfrm>
          <a:prstGeom prst="upArrowCallou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zh-CN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-bib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152400"/>
            <a:ext cx="4648200" cy="28194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zh-CN" altLang="en-US" sz="1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圣经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The Bible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-76200" y="6583363"/>
            <a:ext cx="9321800" cy="350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700">
                <a:solidFill>
                  <a:srgbClr val="FFE2CC"/>
                </a:solidFill>
                <a:latin typeface="Times" charset="0"/>
                <a:ea typeface="宋体" panose="02010600030101010101" pitchFamily="2" charset="-122"/>
              </a:rPr>
              <a:t>1500 BC          500 BC         AD1         AD 500         AD 1000          AD 1500          AD 1900      AD 2000</a:t>
            </a:r>
            <a:endParaRPr lang="en-US" altLang="zh-CN" sz="1700">
              <a:solidFill>
                <a:schemeClr val="tx2"/>
              </a:solidFill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49155" name="Line 3"/>
          <p:cNvSpPr>
            <a:spLocks noChangeShapeType="1"/>
          </p:cNvSpPr>
          <p:nvPr/>
        </p:nvSpPr>
        <p:spPr bwMode="auto">
          <a:xfrm>
            <a:off x="384175" y="6488113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2746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1527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6175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4956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3889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75469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>
            <a:off x="8766175" y="6030913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460375" y="6030913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-76200" y="6597650"/>
            <a:ext cx="918527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 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500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1000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1500 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1900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2000</a:t>
            </a:r>
            <a:endParaRPr lang="en-US" altLang="zh-CN" sz="17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2" name="Line 20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3" name="Line 21"/>
          <p:cNvSpPr>
            <a:spLocks noChangeShapeType="1"/>
          </p:cNvSpPr>
          <p:nvPr/>
        </p:nvSpPr>
        <p:spPr bwMode="auto">
          <a:xfrm>
            <a:off x="4603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4" name="AutoShape 22"/>
          <p:cNvSpPr>
            <a:spLocks noChangeArrowheads="1"/>
          </p:cNvSpPr>
          <p:nvPr/>
        </p:nvSpPr>
        <p:spPr bwMode="auto">
          <a:xfrm>
            <a:off x="7470775" y="6038850"/>
            <a:ext cx="1676400" cy="838200"/>
          </a:xfrm>
          <a:prstGeom prst="parallelogram">
            <a:avLst>
              <a:gd name="adj" fmla="val 0"/>
            </a:avLst>
          </a:prstGeom>
          <a:solidFill>
            <a:srgbClr val="0080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49175" name="AutoShape 23"/>
          <p:cNvSpPr>
            <a:spLocks noChangeArrowheads="1"/>
          </p:cNvSpPr>
          <p:nvPr/>
        </p:nvSpPr>
        <p:spPr bwMode="auto">
          <a:xfrm>
            <a:off x="2819400" y="6038850"/>
            <a:ext cx="1069975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49176" name="AutoShape 24"/>
          <p:cNvSpPr>
            <a:spLocks noChangeArrowheads="1"/>
          </p:cNvSpPr>
          <p:nvPr/>
        </p:nvSpPr>
        <p:spPr bwMode="auto">
          <a:xfrm>
            <a:off x="3175" y="6038850"/>
            <a:ext cx="2895600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49177" name="AutoShape 25"/>
          <p:cNvSpPr>
            <a:spLocks noChangeArrowheads="1"/>
          </p:cNvSpPr>
          <p:nvPr/>
        </p:nvSpPr>
        <p:spPr bwMode="auto">
          <a:xfrm>
            <a:off x="6175375" y="6038850"/>
            <a:ext cx="1371600" cy="838200"/>
          </a:xfrm>
          <a:prstGeom prst="parallelogram">
            <a:avLst>
              <a:gd name="adj" fmla="val 0"/>
            </a:avLst>
          </a:prstGeom>
          <a:solidFill>
            <a:srgbClr val="008C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49178" name="AutoShape 26"/>
          <p:cNvSpPr>
            <a:spLocks noChangeArrowheads="1"/>
          </p:cNvSpPr>
          <p:nvPr/>
        </p:nvSpPr>
        <p:spPr bwMode="auto">
          <a:xfrm>
            <a:off x="3889375" y="6038850"/>
            <a:ext cx="2286000" cy="838200"/>
          </a:xfrm>
          <a:prstGeom prst="parallelogram">
            <a:avLst>
              <a:gd name="adj" fmla="val 0"/>
            </a:avLst>
          </a:prstGeom>
          <a:solidFill>
            <a:srgbClr val="FF0066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49179" name="Line 27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0" name="Line 28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1" name="Line 29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2" name="Line 30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3" name="Line 31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4" name="Line 32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5" name="Line 33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6" name="Line 34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7" name="Line 36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 cap="rnd" cmpd="dbl">
            <a:solidFill>
              <a:srgbClr val="660104"/>
            </a:solidFill>
            <a:prstDash val="sysDot"/>
            <a:rou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7"/>
          <p:cNvGrpSpPr/>
          <p:nvPr/>
        </p:nvGrpSpPr>
        <p:grpSpPr bwMode="auto">
          <a:xfrm>
            <a:off x="2552700" y="5486400"/>
            <a:ext cx="381000" cy="609600"/>
            <a:chOff x="1608" y="3408"/>
            <a:chExt cx="240" cy="384"/>
          </a:xfrm>
        </p:grpSpPr>
        <p:sp>
          <p:nvSpPr>
            <p:cNvPr id="49197" name="Line 38"/>
            <p:cNvSpPr>
              <a:spLocks noChangeShapeType="1"/>
            </p:cNvSpPr>
            <p:nvPr/>
          </p:nvSpPr>
          <p:spPr bwMode="auto">
            <a:xfrm flipV="1">
              <a:off x="1728" y="3408"/>
              <a:ext cx="0" cy="384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8" name="Line 39"/>
            <p:cNvSpPr>
              <a:spLocks noChangeShapeType="1"/>
            </p:cNvSpPr>
            <p:nvPr/>
          </p:nvSpPr>
          <p:spPr bwMode="auto">
            <a:xfrm flipH="1" flipV="1">
              <a:off x="1608" y="3504"/>
              <a:ext cx="240" cy="0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200" name="Text Box 40"/>
          <p:cNvSpPr txBox="1">
            <a:spLocks noChangeArrowheads="1"/>
          </p:cNvSpPr>
          <p:nvPr/>
        </p:nvSpPr>
        <p:spPr bwMode="auto">
          <a:xfrm>
            <a:off x="-76200" y="6507163"/>
            <a:ext cx="9280525" cy="350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00">
                <a:solidFill>
                  <a:srgbClr val="FFF7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1500 BC       500 BC       AD 1      AD 500      AD 1000       AD 1500        AD 1900        AD 2000</a:t>
            </a:r>
          </a:p>
        </p:txBody>
      </p:sp>
      <p:sp>
        <p:nvSpPr>
          <p:cNvPr id="49190" name="Line 41"/>
          <p:cNvSpPr>
            <a:spLocks noChangeShapeType="1"/>
          </p:cNvSpPr>
          <p:nvPr/>
        </p:nvSpPr>
        <p:spPr bwMode="auto">
          <a:xfrm>
            <a:off x="469900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48"/>
          <p:cNvSpPr/>
          <p:nvPr/>
        </p:nvSpPr>
        <p:spPr bwMode="auto">
          <a:xfrm>
            <a:off x="3048000" y="304800"/>
            <a:ext cx="5867400" cy="541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>
            <a:noFill/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</a:endParaRPr>
          </a:p>
        </p:txBody>
      </p:sp>
      <p:sp>
        <p:nvSpPr>
          <p:cNvPr id="46" name="Up Arrow Callout 45"/>
          <p:cNvSpPr/>
          <p:nvPr/>
        </p:nvSpPr>
        <p:spPr bwMode="auto">
          <a:xfrm>
            <a:off x="7391400" y="5105400"/>
            <a:ext cx="1752600" cy="914400"/>
          </a:xfrm>
          <a:prstGeom prst="upArrowCallou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zh-CN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52800" y="457200"/>
            <a:ext cx="5562600" cy="5570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现今已有</a:t>
            </a:r>
            <a:r>
              <a:rPr lang="en-US" altLang="zh-CN" sz="3200" b="1" u="sng" dirty="0" smtClean="0"/>
              <a:t>58</a:t>
            </a:r>
            <a:r>
              <a:rPr lang="zh-CN" altLang="en-US" sz="3200" b="1" u="sng" dirty="0" smtClean="0"/>
              <a:t>亿人</a:t>
            </a:r>
            <a:r>
              <a:rPr lang="zh-CN" altLang="en-US" sz="3200" b="1" dirty="0" smtClean="0"/>
              <a:t>使用</a:t>
            </a:r>
            <a:r>
              <a:rPr lang="en-US" altLang="zh-CN" sz="3200" b="1" dirty="0" smtClean="0"/>
              <a:t>《</a:t>
            </a:r>
            <a:r>
              <a:rPr lang="zh-CN" altLang="en-US" sz="3200" b="1" dirty="0" smtClean="0"/>
              <a:t>圣经</a:t>
            </a:r>
            <a:r>
              <a:rPr lang="en-US" altLang="zh-CN" sz="3200" b="1" dirty="0" smtClean="0"/>
              <a:t>》</a:t>
            </a:r>
          </a:p>
          <a:p>
            <a:endParaRPr lang="en-US" altLang="zh-CN" sz="900" dirty="0" smtClean="0"/>
          </a:p>
          <a:p>
            <a:r>
              <a:rPr lang="zh-CN" altLang="en-US" sz="3200" b="1" dirty="0" smtClean="0"/>
              <a:t>目前活跃使用的语言约有七千种</a:t>
            </a:r>
            <a:r>
              <a:rPr lang="en-US" altLang="zh-CN" sz="3200" b="1" dirty="0" smtClean="0"/>
              <a:t>, </a:t>
            </a:r>
            <a:r>
              <a:rPr lang="zh-CN" altLang="en-US" sz="3200" b="1" dirty="0" smtClean="0"/>
              <a:t>其中已经翻译了三千种语言的圣经。</a:t>
            </a:r>
            <a:endParaRPr lang="en-US" altLang="zh-CN" sz="3200" b="1" dirty="0" smtClean="0"/>
          </a:p>
          <a:p>
            <a:r>
              <a:rPr lang="zh-CN" altLang="en-US" sz="3200" b="1" dirty="0" smtClean="0"/>
              <a:t>    尚有十三亿人无其母语完整版圣经。</a:t>
            </a:r>
            <a:endParaRPr lang="en-US" altLang="zh-CN" sz="3200" b="1" dirty="0" smtClean="0"/>
          </a:p>
          <a:p>
            <a:endParaRPr lang="en-US" altLang="zh-CN" sz="1200" dirty="0" smtClean="0"/>
          </a:p>
          <a:p>
            <a:r>
              <a:rPr lang="zh-CN" altLang="en-US" sz="3200" b="1" dirty="0" smtClean="0"/>
              <a:t>目标</a:t>
            </a:r>
            <a:r>
              <a:rPr lang="en-US" altLang="zh-CN" sz="3200" b="1" dirty="0" smtClean="0"/>
              <a:t>: </a:t>
            </a:r>
            <a:r>
              <a:rPr lang="zh-CN" altLang="en-US" sz="3200" b="1" dirty="0" smtClean="0"/>
              <a:t>到</a:t>
            </a:r>
            <a:r>
              <a:rPr lang="en-US" altLang="zh-CN" sz="3200" b="1" dirty="0" smtClean="0"/>
              <a:t>2025</a:t>
            </a:r>
            <a:r>
              <a:rPr lang="zh-CN" altLang="en-US" sz="3200" b="1" dirty="0" smtClean="0"/>
              <a:t>年</a:t>
            </a:r>
            <a:r>
              <a:rPr lang="en-US" altLang="zh-CN" sz="3200" b="1" dirty="0" smtClean="0"/>
              <a:t>, </a:t>
            </a:r>
            <a:r>
              <a:rPr lang="zh-CN" altLang="en-US" sz="3200" b="1" dirty="0" smtClean="0"/>
              <a:t>将</a:t>
            </a:r>
            <a:r>
              <a:rPr lang="zh-CN" altLang="en-US" sz="3200" b="1" dirty="0" smtClean="0"/>
              <a:t>完成每一种语言</a:t>
            </a:r>
            <a:r>
              <a:rPr lang="zh-CN" altLang="en-US" sz="3200" b="1" dirty="0" smtClean="0"/>
              <a:t>的圣经翻</a:t>
            </a:r>
            <a:r>
              <a:rPr lang="zh-CN" altLang="en-US" sz="3200" b="1" dirty="0" smtClean="0"/>
              <a:t>译</a:t>
            </a:r>
            <a:r>
              <a:rPr lang="zh-CN" altLang="en-US" sz="3200" dirty="0" smtClean="0"/>
              <a:t>。</a:t>
            </a:r>
            <a:endParaRPr lang="en-US" altLang="zh-CN" sz="3200" dirty="0" smtClean="0"/>
          </a:p>
          <a:p>
            <a:r>
              <a:rPr lang="en-US" altLang="zh-CN" sz="2800" b="1" dirty="0" smtClean="0">
                <a:solidFill>
                  <a:srgbClr val="002060"/>
                </a:solidFill>
              </a:rPr>
              <a:t>——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威克里夫圣经翻译全球联盟</a:t>
            </a:r>
            <a:endParaRPr lang="en-US" altLang="zh-CN" sz="2800" b="1" dirty="0" smtClean="0">
              <a:solidFill>
                <a:srgbClr val="002060"/>
              </a:solidFill>
            </a:endParaRPr>
          </a:p>
          <a:p>
            <a:endParaRPr lang="en-US" altLang="zh-CN" b="1" dirty="0" smtClean="0"/>
          </a:p>
          <a:p>
            <a:endParaRPr lang="en-US" dirty="0"/>
          </a:p>
        </p:txBody>
      </p:sp>
      <p:pic>
        <p:nvPicPr>
          <p:cNvPr id="136194" name="Picture 2" descr="Image result for wycliffe bible translators u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038600"/>
            <a:ext cx="2533650" cy="15906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6196" name="Picture 4" descr="Image result for wycliffe bible translators us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81000"/>
            <a:ext cx="2647950" cy="17240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6198" name="Picture 6" descr="Image result for wycliffe bible translators u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286000"/>
            <a:ext cx="2667000" cy="152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-76200" y="6583363"/>
            <a:ext cx="9321800" cy="350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700">
                <a:solidFill>
                  <a:srgbClr val="FFE2CC"/>
                </a:solidFill>
                <a:latin typeface="Times" charset="0"/>
                <a:ea typeface="宋体" panose="02010600030101010101" pitchFamily="2" charset="-122"/>
              </a:rPr>
              <a:t>1500 BC          500 BC         AD1         AD 500         AD 1000          AD 1500          AD 1900      AD 2000</a:t>
            </a:r>
            <a:endParaRPr lang="en-US" altLang="zh-CN" sz="1700">
              <a:solidFill>
                <a:schemeClr val="tx2"/>
              </a:solidFill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49155" name="Line 3"/>
          <p:cNvSpPr>
            <a:spLocks noChangeShapeType="1"/>
          </p:cNvSpPr>
          <p:nvPr/>
        </p:nvSpPr>
        <p:spPr bwMode="auto">
          <a:xfrm>
            <a:off x="384175" y="6488113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2746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1527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6175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4956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3889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75469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>
            <a:off x="8766175" y="6030913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460375" y="6030913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-76200" y="6597650"/>
            <a:ext cx="918527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 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500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1000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1500 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1900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2000</a:t>
            </a:r>
            <a:endParaRPr lang="en-US" altLang="zh-CN" sz="17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2" name="Line 20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3" name="Line 21"/>
          <p:cNvSpPr>
            <a:spLocks noChangeShapeType="1"/>
          </p:cNvSpPr>
          <p:nvPr/>
        </p:nvSpPr>
        <p:spPr bwMode="auto">
          <a:xfrm>
            <a:off x="4603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4" name="AutoShape 22"/>
          <p:cNvSpPr>
            <a:spLocks noChangeArrowheads="1"/>
          </p:cNvSpPr>
          <p:nvPr/>
        </p:nvSpPr>
        <p:spPr bwMode="auto">
          <a:xfrm>
            <a:off x="7470775" y="6038850"/>
            <a:ext cx="1676400" cy="838200"/>
          </a:xfrm>
          <a:prstGeom prst="parallelogram">
            <a:avLst>
              <a:gd name="adj" fmla="val 0"/>
            </a:avLst>
          </a:prstGeom>
          <a:solidFill>
            <a:srgbClr val="0080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49175" name="AutoShape 23"/>
          <p:cNvSpPr>
            <a:spLocks noChangeArrowheads="1"/>
          </p:cNvSpPr>
          <p:nvPr/>
        </p:nvSpPr>
        <p:spPr bwMode="auto">
          <a:xfrm>
            <a:off x="2819400" y="6038850"/>
            <a:ext cx="1069975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49176" name="AutoShape 24"/>
          <p:cNvSpPr>
            <a:spLocks noChangeArrowheads="1"/>
          </p:cNvSpPr>
          <p:nvPr/>
        </p:nvSpPr>
        <p:spPr bwMode="auto">
          <a:xfrm>
            <a:off x="3175" y="6038850"/>
            <a:ext cx="2895600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49177" name="AutoShape 25"/>
          <p:cNvSpPr>
            <a:spLocks noChangeArrowheads="1"/>
          </p:cNvSpPr>
          <p:nvPr/>
        </p:nvSpPr>
        <p:spPr bwMode="auto">
          <a:xfrm>
            <a:off x="6175375" y="6038850"/>
            <a:ext cx="1371600" cy="838200"/>
          </a:xfrm>
          <a:prstGeom prst="parallelogram">
            <a:avLst>
              <a:gd name="adj" fmla="val 0"/>
            </a:avLst>
          </a:prstGeom>
          <a:solidFill>
            <a:srgbClr val="008C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49178" name="AutoShape 26"/>
          <p:cNvSpPr>
            <a:spLocks noChangeArrowheads="1"/>
          </p:cNvSpPr>
          <p:nvPr/>
        </p:nvSpPr>
        <p:spPr bwMode="auto">
          <a:xfrm>
            <a:off x="3889375" y="6038850"/>
            <a:ext cx="2286000" cy="838200"/>
          </a:xfrm>
          <a:prstGeom prst="parallelogram">
            <a:avLst>
              <a:gd name="adj" fmla="val 0"/>
            </a:avLst>
          </a:prstGeom>
          <a:solidFill>
            <a:srgbClr val="FF0066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49179" name="Line 27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0" name="Line 28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1" name="Line 29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2" name="Line 30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3" name="Line 31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4" name="Line 32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5" name="Line 33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6" name="Line 34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7" name="Line 36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 cap="rnd" cmpd="dbl">
            <a:solidFill>
              <a:srgbClr val="660104"/>
            </a:solidFill>
            <a:prstDash val="sysDot"/>
            <a:rou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7"/>
          <p:cNvGrpSpPr/>
          <p:nvPr/>
        </p:nvGrpSpPr>
        <p:grpSpPr bwMode="auto">
          <a:xfrm>
            <a:off x="2552700" y="5486400"/>
            <a:ext cx="381000" cy="609600"/>
            <a:chOff x="1608" y="3408"/>
            <a:chExt cx="240" cy="384"/>
          </a:xfrm>
        </p:grpSpPr>
        <p:sp>
          <p:nvSpPr>
            <p:cNvPr id="49197" name="Line 38"/>
            <p:cNvSpPr>
              <a:spLocks noChangeShapeType="1"/>
            </p:cNvSpPr>
            <p:nvPr/>
          </p:nvSpPr>
          <p:spPr bwMode="auto">
            <a:xfrm flipV="1">
              <a:off x="1728" y="3408"/>
              <a:ext cx="0" cy="384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8" name="Line 39"/>
            <p:cNvSpPr>
              <a:spLocks noChangeShapeType="1"/>
            </p:cNvSpPr>
            <p:nvPr/>
          </p:nvSpPr>
          <p:spPr bwMode="auto">
            <a:xfrm flipH="1" flipV="1">
              <a:off x="1608" y="3504"/>
              <a:ext cx="240" cy="0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200" name="Text Box 40"/>
          <p:cNvSpPr txBox="1">
            <a:spLocks noChangeArrowheads="1"/>
          </p:cNvSpPr>
          <p:nvPr/>
        </p:nvSpPr>
        <p:spPr bwMode="auto">
          <a:xfrm>
            <a:off x="-76200" y="6507163"/>
            <a:ext cx="9280525" cy="350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00">
                <a:solidFill>
                  <a:srgbClr val="FFF7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1500 BC       500 BC       AD 1      AD 500      AD 1000       AD 1500        AD 1900        AD 2000</a:t>
            </a:r>
          </a:p>
        </p:txBody>
      </p:sp>
      <p:sp>
        <p:nvSpPr>
          <p:cNvPr id="49190" name="Line 41"/>
          <p:cNvSpPr>
            <a:spLocks noChangeShapeType="1"/>
          </p:cNvSpPr>
          <p:nvPr/>
        </p:nvSpPr>
        <p:spPr bwMode="auto">
          <a:xfrm>
            <a:off x="469900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48"/>
          <p:cNvSpPr/>
          <p:nvPr/>
        </p:nvSpPr>
        <p:spPr bwMode="auto">
          <a:xfrm>
            <a:off x="3048000" y="304800"/>
            <a:ext cx="5867400" cy="541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>
            <a:noFill/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</a:endParaRPr>
          </a:p>
        </p:txBody>
      </p:sp>
      <p:sp>
        <p:nvSpPr>
          <p:cNvPr id="46" name="Up Arrow Callout 45"/>
          <p:cNvSpPr/>
          <p:nvPr/>
        </p:nvSpPr>
        <p:spPr bwMode="auto">
          <a:xfrm>
            <a:off x="7391400" y="5105400"/>
            <a:ext cx="1752600" cy="914400"/>
          </a:xfrm>
          <a:prstGeom prst="upArrowCallou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zh-CN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52800" y="4572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b="1" dirty="0" smtClean="0"/>
          </a:p>
          <a:p>
            <a:endParaRPr lang="en-US" dirty="0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76600"/>
            <a:ext cx="2514600" cy="2743200"/>
          </a:xfrm>
          <a:prstGeom prst="rect">
            <a:avLst/>
          </a:prstGeom>
          <a:noFill/>
        </p:spPr>
      </p:pic>
      <p:sp>
        <p:nvSpPr>
          <p:cNvPr id="2054" name="AutoShape 6" descr="Image result for å¾®è¯»å£ç»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Image result for å¾®è¯»å£ç»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Image result for å¾®è¯»å£ç»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AutoShape 12" descr="Image result for å¾®è¯»å£ç»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Image result for å¾®è¯»å£ç»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4" name="Picture 16" descr="Image result for bible ap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28600"/>
            <a:ext cx="1371600" cy="2974206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/>
        </p:nvSpPr>
        <p:spPr>
          <a:xfrm>
            <a:off x="3657600" y="990600"/>
            <a:ext cx="457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/>
              <a:t>截止</a:t>
            </a:r>
            <a:r>
              <a:rPr lang="en-US" altLang="zh-CN" sz="4400" b="1" dirty="0" smtClean="0"/>
              <a:t>2017</a:t>
            </a:r>
            <a:r>
              <a:rPr lang="zh-CN" altLang="en-US" sz="4400" b="1" dirty="0" smtClean="0"/>
              <a:t>年底，最大</a:t>
            </a:r>
            <a:r>
              <a:rPr lang="zh-CN" altLang="en-US" sz="4400" b="1" dirty="0" smtClean="0"/>
              <a:t>的网络圣经“</a:t>
            </a:r>
            <a:r>
              <a:rPr lang="en-US" altLang="zh-CN" sz="4400" b="1" dirty="0" smtClean="0"/>
              <a:t>You Version </a:t>
            </a:r>
          </a:p>
          <a:p>
            <a:r>
              <a:rPr lang="en-US" altLang="zh-CN" sz="4400" b="1" dirty="0" smtClean="0"/>
              <a:t>《</a:t>
            </a:r>
            <a:r>
              <a:rPr lang="zh-CN" altLang="en-US" sz="4400" b="1" dirty="0" smtClean="0"/>
              <a:t>圣经</a:t>
            </a:r>
            <a:r>
              <a:rPr lang="en-US" altLang="zh-CN" sz="4400" b="1" dirty="0" smtClean="0"/>
              <a:t>》</a:t>
            </a:r>
            <a:r>
              <a:rPr lang="zh-CN" altLang="en-US" sz="4400" b="1" dirty="0" smtClean="0"/>
              <a:t>”的手机</a:t>
            </a:r>
            <a:r>
              <a:rPr lang="en-US" altLang="zh-CN" sz="4400" b="1" dirty="0" smtClean="0"/>
              <a:t>APP</a:t>
            </a:r>
            <a:r>
              <a:rPr lang="zh-CN" altLang="en-US" sz="4400" b="1" dirty="0" smtClean="0"/>
              <a:t>下载量是三亿次。</a:t>
            </a:r>
            <a:endParaRPr lang="en-US" sz="4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own Arrow 44"/>
          <p:cNvSpPr/>
          <p:nvPr/>
        </p:nvSpPr>
        <p:spPr bwMode="auto">
          <a:xfrm rot="19892032">
            <a:off x="8297806" y="4535400"/>
            <a:ext cx="533400" cy="1447800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zh-CN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0181" name="Text Box 2"/>
          <p:cNvSpPr txBox="1">
            <a:spLocks noChangeArrowheads="1"/>
          </p:cNvSpPr>
          <p:nvPr/>
        </p:nvSpPr>
        <p:spPr bwMode="auto">
          <a:xfrm>
            <a:off x="-76200" y="6583363"/>
            <a:ext cx="9321800" cy="350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700">
                <a:solidFill>
                  <a:srgbClr val="FFE2CC"/>
                </a:solidFill>
                <a:latin typeface="Times" charset="0"/>
                <a:ea typeface="宋体" panose="02010600030101010101" pitchFamily="2" charset="-122"/>
              </a:rPr>
              <a:t>1500 BC          500 BC         AD1         AD 500         AD 1000          AD 1500          AD 1900      AD 2000</a:t>
            </a:r>
            <a:endParaRPr lang="en-US" altLang="zh-CN" sz="1700">
              <a:solidFill>
                <a:schemeClr val="tx2"/>
              </a:solidFill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50182" name="Line 3"/>
          <p:cNvSpPr>
            <a:spLocks noChangeShapeType="1"/>
          </p:cNvSpPr>
          <p:nvPr/>
        </p:nvSpPr>
        <p:spPr bwMode="auto">
          <a:xfrm>
            <a:off x="384175" y="6488113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Line 4"/>
          <p:cNvSpPr>
            <a:spLocks noChangeShapeType="1"/>
          </p:cNvSpPr>
          <p:nvPr/>
        </p:nvSpPr>
        <p:spPr bwMode="auto">
          <a:xfrm>
            <a:off x="2746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4" name="Line 5"/>
          <p:cNvSpPr>
            <a:spLocks noChangeShapeType="1"/>
          </p:cNvSpPr>
          <p:nvPr/>
        </p:nvSpPr>
        <p:spPr bwMode="auto">
          <a:xfrm>
            <a:off x="1527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Line 6"/>
          <p:cNvSpPr>
            <a:spLocks noChangeShapeType="1"/>
          </p:cNvSpPr>
          <p:nvPr/>
        </p:nvSpPr>
        <p:spPr bwMode="auto">
          <a:xfrm>
            <a:off x="6175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Line 7"/>
          <p:cNvSpPr>
            <a:spLocks noChangeShapeType="1"/>
          </p:cNvSpPr>
          <p:nvPr/>
        </p:nvSpPr>
        <p:spPr bwMode="auto">
          <a:xfrm>
            <a:off x="4956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7" name="Line 8"/>
          <p:cNvSpPr>
            <a:spLocks noChangeShapeType="1"/>
          </p:cNvSpPr>
          <p:nvPr/>
        </p:nvSpPr>
        <p:spPr bwMode="auto">
          <a:xfrm>
            <a:off x="3889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8" name="Line 9"/>
          <p:cNvSpPr>
            <a:spLocks noChangeShapeType="1"/>
          </p:cNvSpPr>
          <p:nvPr/>
        </p:nvSpPr>
        <p:spPr bwMode="auto">
          <a:xfrm>
            <a:off x="75469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9" name="Line 10"/>
          <p:cNvSpPr>
            <a:spLocks noChangeShapeType="1"/>
          </p:cNvSpPr>
          <p:nvPr/>
        </p:nvSpPr>
        <p:spPr bwMode="auto">
          <a:xfrm>
            <a:off x="8766175" y="6030913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0" name="Line 11"/>
          <p:cNvSpPr>
            <a:spLocks noChangeShapeType="1"/>
          </p:cNvSpPr>
          <p:nvPr/>
        </p:nvSpPr>
        <p:spPr bwMode="auto">
          <a:xfrm>
            <a:off x="460375" y="6030913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1" name="Text Box 12"/>
          <p:cNvSpPr txBox="1">
            <a:spLocks noChangeArrowheads="1"/>
          </p:cNvSpPr>
          <p:nvPr/>
        </p:nvSpPr>
        <p:spPr bwMode="auto">
          <a:xfrm>
            <a:off x="-76200" y="6597650"/>
            <a:ext cx="918527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 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500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1000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1500 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1900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2000</a:t>
            </a:r>
            <a:endParaRPr lang="en-US" altLang="zh-CN" sz="17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50192" name="Line 13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3" name="Line 14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4" name="Line 15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5" name="Line 16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6" name="Line 17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7" name="Line 18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8" name="Line 19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9" name="Line 20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0" name="Line 21"/>
          <p:cNvSpPr>
            <a:spLocks noChangeShapeType="1"/>
          </p:cNvSpPr>
          <p:nvPr/>
        </p:nvSpPr>
        <p:spPr bwMode="auto">
          <a:xfrm>
            <a:off x="4603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1" name="AutoShape 22"/>
          <p:cNvSpPr>
            <a:spLocks noChangeArrowheads="1"/>
          </p:cNvSpPr>
          <p:nvPr/>
        </p:nvSpPr>
        <p:spPr bwMode="auto">
          <a:xfrm>
            <a:off x="7470775" y="6038850"/>
            <a:ext cx="1676400" cy="838200"/>
          </a:xfrm>
          <a:prstGeom prst="parallelogram">
            <a:avLst>
              <a:gd name="adj" fmla="val 0"/>
            </a:avLst>
          </a:prstGeom>
          <a:solidFill>
            <a:srgbClr val="0080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50202" name="AutoShape 23"/>
          <p:cNvSpPr>
            <a:spLocks noChangeArrowheads="1"/>
          </p:cNvSpPr>
          <p:nvPr/>
        </p:nvSpPr>
        <p:spPr bwMode="auto">
          <a:xfrm>
            <a:off x="2819400" y="6038850"/>
            <a:ext cx="1069975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50203" name="AutoShape 24"/>
          <p:cNvSpPr>
            <a:spLocks noChangeArrowheads="1"/>
          </p:cNvSpPr>
          <p:nvPr/>
        </p:nvSpPr>
        <p:spPr bwMode="auto">
          <a:xfrm>
            <a:off x="3175" y="6038850"/>
            <a:ext cx="2895600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50204" name="AutoShape 25"/>
          <p:cNvSpPr>
            <a:spLocks noChangeArrowheads="1"/>
          </p:cNvSpPr>
          <p:nvPr/>
        </p:nvSpPr>
        <p:spPr bwMode="auto">
          <a:xfrm>
            <a:off x="6175375" y="6038850"/>
            <a:ext cx="1371600" cy="838200"/>
          </a:xfrm>
          <a:prstGeom prst="parallelogram">
            <a:avLst>
              <a:gd name="adj" fmla="val 0"/>
            </a:avLst>
          </a:prstGeom>
          <a:solidFill>
            <a:srgbClr val="008C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50205" name="AutoShape 26"/>
          <p:cNvSpPr>
            <a:spLocks noChangeArrowheads="1"/>
          </p:cNvSpPr>
          <p:nvPr/>
        </p:nvSpPr>
        <p:spPr bwMode="auto">
          <a:xfrm>
            <a:off x="3889375" y="6038850"/>
            <a:ext cx="2286000" cy="838200"/>
          </a:xfrm>
          <a:prstGeom prst="parallelogram">
            <a:avLst>
              <a:gd name="adj" fmla="val 0"/>
            </a:avLst>
          </a:prstGeom>
          <a:solidFill>
            <a:srgbClr val="FF0066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50206" name="Line 27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7" name="Line 28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8" name="Line 29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9" name="Line 30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0" name="Line 31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1" name="Line 32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2" name="Line 33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3" name="Line 34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4" name="Line 36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 cap="rnd" cmpd="dbl">
            <a:solidFill>
              <a:srgbClr val="660104"/>
            </a:solidFill>
            <a:prstDash val="sysDot"/>
            <a:rou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215" name="Group 37"/>
          <p:cNvGrpSpPr/>
          <p:nvPr/>
        </p:nvGrpSpPr>
        <p:grpSpPr bwMode="auto">
          <a:xfrm>
            <a:off x="2552700" y="5486400"/>
            <a:ext cx="381000" cy="609600"/>
            <a:chOff x="1608" y="3408"/>
            <a:chExt cx="240" cy="384"/>
          </a:xfrm>
        </p:grpSpPr>
        <p:sp>
          <p:nvSpPr>
            <p:cNvPr id="50222" name="Line 38"/>
            <p:cNvSpPr>
              <a:spLocks noChangeShapeType="1"/>
            </p:cNvSpPr>
            <p:nvPr/>
          </p:nvSpPr>
          <p:spPr bwMode="auto">
            <a:xfrm flipV="1">
              <a:off x="1728" y="3408"/>
              <a:ext cx="0" cy="384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23" name="Line 39"/>
            <p:cNvSpPr>
              <a:spLocks noChangeShapeType="1"/>
            </p:cNvSpPr>
            <p:nvPr/>
          </p:nvSpPr>
          <p:spPr bwMode="auto">
            <a:xfrm flipH="1" flipV="1">
              <a:off x="1608" y="3504"/>
              <a:ext cx="240" cy="0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200" name="Text Box 40"/>
          <p:cNvSpPr txBox="1">
            <a:spLocks noChangeArrowheads="1"/>
          </p:cNvSpPr>
          <p:nvPr/>
        </p:nvSpPr>
        <p:spPr bwMode="auto">
          <a:xfrm>
            <a:off x="-76200" y="6507163"/>
            <a:ext cx="9280525" cy="350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00">
                <a:solidFill>
                  <a:srgbClr val="FFF7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1500 BC       500 BC       AD 1      AD 500      AD 1000       AD 1500        AD 1900        AD 2000</a:t>
            </a:r>
          </a:p>
        </p:txBody>
      </p:sp>
      <p:sp>
        <p:nvSpPr>
          <p:cNvPr id="50217" name="Line 41"/>
          <p:cNvSpPr>
            <a:spLocks noChangeShapeType="1"/>
          </p:cNvSpPr>
          <p:nvPr/>
        </p:nvSpPr>
        <p:spPr bwMode="auto">
          <a:xfrm>
            <a:off x="469900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6" name="Text Box 49"/>
          <p:cNvSpPr txBox="1">
            <a:spLocks noChangeArrowheads="1"/>
          </p:cNvSpPr>
          <p:nvPr/>
        </p:nvSpPr>
        <p:spPr bwMode="auto">
          <a:xfrm>
            <a:off x="152400" y="304800"/>
            <a:ext cx="3733800" cy="513986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endParaRPr lang="en-US" altLang="zh-CN" sz="800" dirty="0" smtClean="0">
              <a:solidFill>
                <a:srgbClr val="FFFF00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800" dirty="0" smtClean="0">
              <a:solidFill>
                <a:srgbClr val="FFFF00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800" dirty="0" smtClean="0">
              <a:solidFill>
                <a:srgbClr val="FFFF00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800" dirty="0" smtClean="0">
              <a:solidFill>
                <a:srgbClr val="FFFF00"/>
              </a:solidFill>
              <a:ea typeface="宋体" panose="02010600030101010101" pitchFamily="2" charset="-122"/>
            </a:endParaRPr>
          </a:p>
          <a:p>
            <a:pPr algn="ctr"/>
            <a:r>
              <a:rPr lang="en-US" altLang="zh-CN" sz="6600" dirty="0" smtClean="0">
                <a:solidFill>
                  <a:srgbClr val="FFFF66"/>
                </a:solidFill>
                <a:ea typeface="宋体" panose="02010600030101010101" pitchFamily="2" charset="-122"/>
              </a:rPr>
              <a:t>How </a:t>
            </a:r>
            <a:r>
              <a:rPr lang="en-US" altLang="zh-CN" sz="6600" dirty="0">
                <a:solidFill>
                  <a:srgbClr val="FFFF66"/>
                </a:solidFill>
                <a:ea typeface="宋体" panose="02010600030101010101" pitchFamily="2" charset="-122"/>
              </a:rPr>
              <a:t>often do you read yours</a:t>
            </a:r>
            <a:r>
              <a:rPr lang="en-US" altLang="zh-CN" sz="6600" dirty="0" smtClean="0">
                <a:solidFill>
                  <a:srgbClr val="FFFF66"/>
                </a:solidFill>
                <a:ea typeface="宋体" panose="02010600030101010101" pitchFamily="2" charset="-122"/>
              </a:rPr>
              <a:t>?</a:t>
            </a:r>
            <a:endParaRPr lang="en-US" altLang="zh-CN" sz="800" dirty="0" smtClean="0">
              <a:solidFill>
                <a:srgbClr val="FFFF66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800" b="1" dirty="0" smtClean="0">
              <a:solidFill>
                <a:srgbClr val="FFFF00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800" b="1" dirty="0" smtClean="0">
              <a:solidFill>
                <a:srgbClr val="FFFF00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800" b="1" dirty="0" smtClean="0">
              <a:solidFill>
                <a:srgbClr val="FFFF00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800" b="1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038600" y="228600"/>
            <a:ext cx="4876800" cy="525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>
            <a:noFill/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你多经常</a:t>
            </a:r>
            <a:endParaRPr lang="en-US" altLang="zh-CN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zh-CN" alt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阅读你的</a:t>
            </a:r>
            <a:endParaRPr lang="en-US" altLang="zh-CN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en-US" altLang="zh-CN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《</a:t>
            </a:r>
            <a:r>
              <a:rPr lang="zh-CN" alt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圣经</a:t>
            </a:r>
            <a:r>
              <a:rPr lang="en-US" altLang="zh-CN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》</a:t>
            </a:r>
          </a:p>
          <a:p>
            <a:pPr algn="ctr">
              <a:defRPr/>
            </a:pPr>
            <a:r>
              <a:rPr lang="en-US" altLang="zh-CN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?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Copy of paro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304800" y="228600"/>
            <a:ext cx="8610600" cy="4572000"/>
          </a:xfrm>
          <a:prstGeom prst="roundRect">
            <a:avLst/>
          </a:prstGeom>
          <a:solidFill>
            <a:srgbClr val="FFFF00">
              <a:alpha val="23137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CN" altLang="en-US" sz="6600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cademy Engraved LET" pitchFamily="2" charset="0"/>
                <a:ea typeface="宋体" panose="02010600030101010101" pitchFamily="2" charset="-122"/>
              </a:rPr>
              <a:t>如果原版圣经是没有划分</a:t>
            </a:r>
            <a:r>
              <a:rPr lang="zh-CN" altLang="en-US" sz="66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cademy Engraved LET" pitchFamily="2" charset="0"/>
                <a:ea typeface="宋体" panose="02010600030101010101" pitchFamily="2" charset="-122"/>
              </a:rPr>
              <a:t>的</a:t>
            </a:r>
            <a:r>
              <a:rPr lang="en-US" altLang="zh-CN" sz="66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cademy Engraved LET" pitchFamily="2" charset="0"/>
                <a:ea typeface="宋体" panose="02010600030101010101" pitchFamily="2" charset="-122"/>
              </a:rPr>
              <a:t>,</a:t>
            </a:r>
            <a:r>
              <a:rPr lang="zh-CN" altLang="en-US" sz="66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cademy Engraved LET" pitchFamily="2" charset="0"/>
                <a:ea typeface="宋体" panose="02010600030101010101" pitchFamily="2" charset="-122"/>
              </a:rPr>
              <a:t>那</a:t>
            </a:r>
            <a:r>
              <a:rPr lang="zh-CN" altLang="en-US" sz="6600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cademy Engraved LET" pitchFamily="2" charset="0"/>
                <a:ea typeface="宋体" panose="02010600030101010101" pitchFamily="2" charset="-122"/>
              </a:rPr>
              <a:t>他们是如何给神的话划分章节的</a:t>
            </a:r>
            <a:r>
              <a:rPr lang="en-US" altLang="zh-CN" sz="6600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cademy Engraved LET" pitchFamily="2" charset="0"/>
                <a:ea typeface="宋体" panose="02010600030101010101" pitchFamily="2" charset="-122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1000" y="5181600"/>
            <a:ext cx="8534400" cy="1447800"/>
          </a:xfrm>
          <a:prstGeom prst="roundRect">
            <a:avLst/>
          </a:prstGeom>
          <a:solidFill>
            <a:srgbClr val="FFFF00">
              <a:alpha val="23137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 Engraved LET" pitchFamily="2" charset="0"/>
              </a:rPr>
              <a:t>How did the Bible get divided into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 Engraved LET" pitchFamily="2" charset="0"/>
              </a:rPr>
              <a:t>CHAPTERS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 Engraved LET" pitchFamily="2" charset="0"/>
              </a:rPr>
              <a:t>&amp; VERSES if the divisions weren’t in the original?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172200" y="609600"/>
            <a:ext cx="2819400" cy="243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zh-CN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</a:t>
            </a:r>
            <a:r>
              <a:rPr lang="zh-CN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公元</a:t>
            </a:r>
            <a:r>
              <a:rPr lang="en-US" altLang="zh-CN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1240</a:t>
            </a:r>
            <a:r>
              <a:rPr lang="zh-CN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年</a:t>
            </a:r>
            <a:r>
              <a:rPr lang="en-US" altLang="zh-CN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)</a:t>
            </a:r>
            <a:endParaRPr lang="en-US" altLang="zh-CN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现代的分章由卡罗完成</a:t>
            </a:r>
            <a:r>
              <a:rPr lang="en-US" altLang="zh-CN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altLang="zh-CN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</a:t>
            </a:r>
            <a:r>
              <a:rPr lang="zh-CN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并行程第一本词汇索引</a:t>
            </a:r>
            <a:r>
              <a:rPr lang="en-US" altLang="zh-CN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)</a:t>
            </a:r>
            <a:endParaRPr lang="en-US" altLang="zh-CN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2971800"/>
            <a:ext cx="2819400" cy="1676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zh-CN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(2nd </a:t>
            </a:r>
            <a:r>
              <a:rPr lang="en-US" altLang="zh-CN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century</a:t>
            </a:r>
            <a:r>
              <a:rPr lang="en-US" altLang="zh-CN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)</a:t>
            </a:r>
            <a:endParaRPr lang="en-US" altLang="zh-CN" sz="1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Produced a harmony </a:t>
            </a:r>
            <a:r>
              <a:rPr lang="en-US" altLang="zh-CN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of </a:t>
            </a:r>
            <a:r>
              <a:rPr lang="en-US" altLang="zh-CN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</a:t>
            </a:r>
            <a:r>
              <a:rPr lang="en-US" altLang="zh-CN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Gospels </a:t>
            </a:r>
          </a:p>
          <a:p>
            <a:pPr algn="ctr"/>
            <a:r>
              <a:rPr lang="en-US" altLang="zh-CN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(the </a:t>
            </a:r>
            <a:r>
              <a:rPr lang="en-US" altLang="zh-CN" sz="1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Diatessaron</a:t>
            </a:r>
            <a:r>
              <a:rPr lang="en-US" altLang="zh-CN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).</a:t>
            </a:r>
            <a:endParaRPr lang="en-US" altLang="zh-CN" sz="1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72200" y="3048000"/>
            <a:ext cx="2819400" cy="1219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/>
          <a:lstStyle/>
          <a:p>
            <a:pPr algn="ctr"/>
            <a:r>
              <a:rPr lang="en-US" altLang="zh-CN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(1240 </a:t>
            </a:r>
            <a:r>
              <a:rPr lang="en-US" altLang="zh-CN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A.D</a:t>
            </a:r>
            <a:r>
              <a:rPr lang="en-US" altLang="zh-CN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.)</a:t>
            </a:r>
            <a:endParaRPr lang="en-US" altLang="zh-CN" sz="1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18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Modern chapter divisions </a:t>
            </a:r>
            <a:r>
              <a:rPr lang="en-US" altLang="zh-CN" sz="1800" b="1" spc="-15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by </a:t>
            </a:r>
            <a:r>
              <a:rPr lang="en-US" altLang="zh-CN" sz="1800" b="1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Hugo de </a:t>
            </a:r>
            <a:r>
              <a:rPr lang="en-US" altLang="zh-CN" sz="1800" b="1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Sancto</a:t>
            </a:r>
            <a:r>
              <a:rPr lang="en-US" altLang="zh-CN" sz="1800" b="1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Caro. </a:t>
            </a:r>
          </a:p>
          <a:p>
            <a:pPr algn="ctr"/>
            <a:r>
              <a:rPr lang="en-US" altLang="zh-CN" sz="1800" b="1" spc="-15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(also the 1</a:t>
            </a:r>
            <a:r>
              <a:rPr lang="en-US" altLang="zh-CN" sz="1800" b="1" spc="-150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st</a:t>
            </a:r>
            <a:r>
              <a:rPr lang="en-US" altLang="zh-CN" sz="1800" b="1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8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concordance</a:t>
            </a:r>
            <a:r>
              <a:rPr lang="en-US" altLang="zh-CN" sz="1800" b="1" spc="-15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)</a:t>
            </a:r>
            <a:endParaRPr lang="en-US" altLang="zh-CN" sz="1800" b="1" spc="-15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0400" y="2895600"/>
            <a:ext cx="2819400" cy="1752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zh-CN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</a:t>
            </a:r>
            <a:r>
              <a:rPr lang="en-US" altLang="zh-CN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347-420 A.D</a:t>
            </a:r>
            <a:r>
              <a:rPr lang="en-US" altLang="zh-CN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)</a:t>
            </a:r>
            <a:endParaRPr lang="en-US" altLang="zh-CN" sz="1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Divided the book of Matthew into "</a:t>
            </a:r>
            <a:r>
              <a:rPr lang="en-US" altLang="zh-CN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breves</a:t>
            </a:r>
            <a:r>
              <a:rPr lang="en-US" altLang="zh-CN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" </a:t>
            </a:r>
          </a:p>
          <a:p>
            <a:pPr algn="ctr"/>
            <a:r>
              <a:rPr lang="en-US" altLang="zh-CN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(long chapters) and "</a:t>
            </a:r>
            <a:r>
              <a:rPr lang="en-US" altLang="zh-CN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capitula</a:t>
            </a:r>
            <a:r>
              <a:rPr lang="en-US" altLang="zh-CN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" (short chapters</a:t>
            </a:r>
            <a:r>
              <a:rPr lang="en-US" altLang="zh-CN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)</a:t>
            </a:r>
            <a:endParaRPr lang="en-US" altLang="zh-CN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72200" y="5943600"/>
            <a:ext cx="28194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zh-CN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(1551) verses inserted </a:t>
            </a:r>
            <a:r>
              <a:rPr lang="en-US" altLang="zh-CN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by Robert </a:t>
            </a:r>
            <a:r>
              <a:rPr lang="en-US" altLang="zh-CN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Stephens</a:t>
            </a:r>
            <a:endParaRPr lang="en-US" altLang="zh-CN" sz="1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685800"/>
            <a:ext cx="2819400" cy="2286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zh-CN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</a:t>
            </a:r>
            <a:r>
              <a:rPr lang="zh-CN" alt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第二世纪</a:t>
            </a:r>
            <a:r>
              <a:rPr lang="en-US" altLang="zh-CN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)</a:t>
            </a:r>
            <a:endParaRPr lang="en-US" altLang="zh-CN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组成一本和谐的福音书</a:t>
            </a:r>
            <a:endParaRPr lang="en-US" altLang="zh-CN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 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四福音合参本</a:t>
            </a:r>
            <a:r>
              <a:rPr lang="en-US" altLang="zh-CN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).</a:t>
            </a:r>
            <a:endParaRPr lang="en-US" altLang="zh-CN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00400" y="76200"/>
            <a:ext cx="2819400" cy="609600"/>
          </a:xfrm>
          <a:prstGeom prst="roundRect">
            <a:avLst/>
          </a:prstGeom>
          <a:solidFill>
            <a:srgbClr val="80008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哲罗姆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Jerome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72200" y="76200"/>
            <a:ext cx="2819400" cy="609600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卡罗</a:t>
            </a:r>
            <a:r>
              <a:rPr lang="en-US" altLang="zh-CN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: </a:t>
            </a:r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Caro</a:t>
            </a:r>
            <a:endParaRPr lang="en-US" altLang="zh-CN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2819400" cy="6096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塔什</a:t>
            </a:r>
            <a:r>
              <a:rPr lang="en-US" altLang="zh-C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:</a:t>
            </a:r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Tatian</a:t>
            </a:r>
            <a:endParaRPr lang="en-US" altLang="zh-CN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72200" y="4267200"/>
            <a:ext cx="2819400" cy="609600"/>
          </a:xfrm>
          <a:prstGeom prst="roundRect">
            <a:avLst/>
          </a:prstGeom>
          <a:solidFill>
            <a:srgbClr val="0033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斯蒂芬</a:t>
            </a:r>
            <a:r>
              <a:rPr lang="en-US" altLang="zh-CN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: </a:t>
            </a:r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Stephens</a:t>
            </a:r>
            <a:endParaRPr lang="en-US" altLang="zh-CN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00400" y="685800"/>
            <a:ext cx="2819400" cy="2286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zh-CN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</a:t>
            </a:r>
            <a:r>
              <a:rPr lang="zh-CN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公元</a:t>
            </a:r>
            <a:r>
              <a:rPr lang="en-US" altLang="zh-CN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347-420</a:t>
            </a:r>
            <a:r>
              <a:rPr lang="zh-CN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年</a:t>
            </a:r>
            <a:r>
              <a:rPr lang="en-US" altLang="zh-CN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)</a:t>
            </a:r>
            <a:endParaRPr lang="en-US" altLang="zh-CN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将</a:t>
            </a:r>
            <a:r>
              <a:rPr lang="en-US" altLang="zh-CN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《</a:t>
            </a:r>
            <a:r>
              <a:rPr lang="zh-CN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马太福音</a:t>
            </a:r>
            <a:r>
              <a:rPr lang="en-US" altLang="zh-CN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》</a:t>
            </a:r>
            <a:r>
              <a:rPr lang="zh-CN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分成“长章”  和“短章”</a:t>
            </a:r>
            <a:r>
              <a:rPr lang="en-US" altLang="zh-CN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endParaRPr lang="en-US" altLang="zh-CN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72200" y="4876800"/>
            <a:ext cx="2819400" cy="1066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公元</a:t>
            </a:r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1551</a:t>
            </a:r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年罗伯特</a:t>
            </a:r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·</a:t>
            </a:r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斯蒂芬将圣经分节。</a:t>
            </a:r>
            <a:endParaRPr lang="en-US" altLang="zh-CN" sz="2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0" name="Picture 19" descr="bib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4800600"/>
            <a:ext cx="2754086" cy="1752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14" grpId="0" animBg="1"/>
      <p:bldP spid="12" grpId="0" animBg="1"/>
      <p:bldP spid="11" grpId="0" animBg="1"/>
      <p:bldP spid="15" grpId="0" animBg="1"/>
      <p:bldP spid="17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28600"/>
            <a:ext cx="9144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宋体" panose="02010600030101010101" pitchFamily="2" charset="-122"/>
              </a:rPr>
              <a:t>章节的划分，段落，章标题，中心参考都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宋体" panose="02010600030101010101" pitchFamily="2" charset="-122"/>
              </a:rPr>
              <a:t>是          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宋体" panose="02010600030101010101" pitchFamily="2" charset="-122"/>
              </a:rPr>
              <a:t>	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宋体" panose="02010600030101010101" pitchFamily="2" charset="-122"/>
              </a:rPr>
              <a:t>人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宋体" panose="02010600030101010101" pitchFamily="2" charset="-122"/>
              </a:rPr>
              <a:t>加上去的，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宋体" panose="02010600030101010101" pitchFamily="2" charset="-122"/>
              </a:rPr>
              <a:t>而不是原文有的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宋体" panose="02010600030101010101" pitchFamily="2" charset="-122"/>
              </a:rPr>
              <a:t>。</a:t>
            </a:r>
            <a:endParaRPr lang="en-US" altLang="zh-C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宋体" panose="02010600030101010101" pitchFamily="2" charset="-12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宋体" panose="02010600030101010101" pitchFamily="2" charset="-122"/>
              </a:rPr>
              <a:t>The chapter and verse divisions, the 	paragraphs, the chapter headings,     	the center references are of </a:t>
            </a:r>
            <a:r>
              <a:rPr lang="en-US" altLang="zh-CN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宋体" panose="02010600030101010101" pitchFamily="2" charset="-122"/>
              </a:rPr>
              <a:t>human and not divine origin</a:t>
            </a:r>
            <a:r>
              <a:rPr lang="en-US" altLang="zh-CN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宋体" panose="02010600030101010101" pitchFamily="2" charset="-122"/>
              </a:rPr>
              <a:t>.</a:t>
            </a:r>
            <a:endParaRPr lang="en-US" altLang="zh-CN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宋体" panose="02010600030101010101" pitchFamily="2" charset="-122"/>
              </a:rPr>
              <a:t>这些划分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宋体" panose="02010600030101010101" pitchFamily="2" charset="-122"/>
              </a:rPr>
              <a:t>有助于学习圣经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宋体" panose="02010600030101010101" pitchFamily="2" charset="-122"/>
              </a:rPr>
              <a:t>。</a:t>
            </a:r>
            <a:endParaRPr lang="en-US" altLang="zh-C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宋体" panose="02010600030101010101" pitchFamily="2" charset="-12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宋体" panose="02010600030101010101" pitchFamily="2" charset="-122"/>
              </a:rPr>
              <a:t>They can be beneficial as </a:t>
            </a:r>
            <a:r>
              <a:rPr lang="en-US" altLang="zh-CN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宋体" panose="02010600030101010101" pitchFamily="2" charset="-122"/>
              </a:rPr>
              <a:t>aids to study.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宋体" panose="02010600030101010101" pitchFamily="2" charset="-122"/>
              </a:rPr>
              <a:t>它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宋体" panose="02010600030101010101" pitchFamily="2" charset="-122"/>
              </a:rPr>
              <a:t>们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宋体" panose="02010600030101010101" pitchFamily="2" charset="-122"/>
              </a:rPr>
              <a:t>不是启示内容的一部分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宋体" panose="02010600030101010101" pitchFamily="2" charset="-122"/>
              </a:rPr>
              <a:t>。</a:t>
            </a:r>
            <a:endParaRPr lang="en-US" altLang="zh-C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宋体" panose="02010600030101010101" pitchFamily="2" charset="-12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宋体" panose="02010600030101010101" pitchFamily="2" charset="-122"/>
              </a:rPr>
              <a:t>They are </a:t>
            </a:r>
            <a:r>
              <a:rPr lang="en-US" altLang="zh-CN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宋体" panose="02010600030101010101" pitchFamily="2" charset="-122"/>
              </a:rPr>
              <a:t>not part of the inspired </a:t>
            </a:r>
            <a:r>
              <a: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宋体" panose="02010600030101010101" pitchFamily="2" charset="-122"/>
              </a:rPr>
              <a:t>text.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宋体" panose="02010600030101010101" pitchFamily="2" charset="-122"/>
              </a:rPr>
              <a:t>有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宋体" panose="02010600030101010101" pitchFamily="2" charset="-122"/>
              </a:rPr>
              <a:t>些章节的划分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宋体" panose="02010600030101010101" pitchFamily="2" charset="-122"/>
              </a:rPr>
              <a:t>并不很恰当</a:t>
            </a: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宋体" panose="02010600030101010101" pitchFamily="2" charset="-122"/>
              </a:rPr>
              <a:t>，                   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宋体" panose="02010600030101010101" pitchFamily="2" charset="-122"/>
              </a:rPr>
              <a:t>较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宋体" panose="02010600030101010101" pitchFamily="2" charset="-122"/>
              </a:rPr>
              <a:t>新的译本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宋体" panose="02010600030101010101" pitchFamily="2" charset="-122"/>
              </a:rPr>
              <a:t>将 合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宋体" panose="02010600030101010101" pitchFamily="2" charset="-122"/>
              </a:rPr>
              <a:t>并经节。</a:t>
            </a:r>
            <a:endParaRPr lang="en-US" altLang="zh-C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宋体" panose="02010600030101010101" pitchFamily="2" charset="-12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宋体" panose="02010600030101010101" pitchFamily="2" charset="-122"/>
              </a:rPr>
              <a:t>Some chapter divisions </a:t>
            </a:r>
            <a:r>
              <a:rPr lang="en-US" altLang="zh-CN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宋体" panose="02010600030101010101" pitchFamily="2" charset="-122"/>
              </a:rPr>
              <a:t>do not fit well </a:t>
            </a:r>
            <a:r>
              <a: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宋体" panose="02010600030101010101" pitchFamily="2" charset="-122"/>
              </a:rPr>
              <a:t>so newer translations will blend verses.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宋体" panose="02010600030101010101" pitchFamily="2" charset="-122"/>
              </a:rPr>
              <a:t>我</a:t>
            </a:r>
            <a:r>
              <a:rPr lang="zh-CN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宋体" panose="02010600030101010101" pitchFamily="2" charset="-122"/>
              </a:rPr>
              <a:t>们应感恩，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宋体" panose="02010600030101010101" pitchFamily="2" charset="-122"/>
              </a:rPr>
              <a:t>因着他们付出劳动划分章节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宋体" panose="02010600030101010101" pitchFamily="2" charset="-122"/>
              </a:rPr>
              <a:t>，       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宋体" panose="02010600030101010101" pitchFamily="2" charset="-122"/>
              </a:rPr>
              <a:t>	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宋体" panose="02010600030101010101" pitchFamily="2" charset="-122"/>
              </a:rPr>
              <a:t>让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宋体" panose="02010600030101010101" pitchFamily="2" charset="-122"/>
              </a:rPr>
              <a:t>我们可以轻松地找到经文的位置。</a:t>
            </a:r>
            <a:endParaRPr lang="en-US" altLang="zh-C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宋体" panose="02010600030101010101" pitchFamily="2" charset="-12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宋体" panose="02010600030101010101" pitchFamily="2" charset="-122"/>
              </a:rPr>
              <a:t>We should be grateful </a:t>
            </a:r>
            <a:r>
              <a: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宋体" panose="02010600030101010101" pitchFamily="2" charset="-122"/>
              </a:rPr>
              <a:t>for the labor of those who arranged chapter and verse divisions which enable us to locate passages with ease.</a:t>
            </a:r>
          </a:p>
        </p:txBody>
      </p:sp>
      <p:pic>
        <p:nvPicPr>
          <p:cNvPr id="4" name="Picture 3" descr="bib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2209800"/>
            <a:ext cx="2754086" cy="1752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706" name="Line 3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 cap="rnd" cmpd="dbl">
            <a:solidFill>
              <a:srgbClr val="660104"/>
            </a:solidFill>
            <a:prstDash val="sysDot"/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7" name="Text Box 4"/>
          <p:cNvSpPr txBox="1">
            <a:spLocks noChangeArrowheads="1"/>
          </p:cNvSpPr>
          <p:nvPr/>
        </p:nvSpPr>
        <p:spPr bwMode="auto">
          <a:xfrm>
            <a:off x="5562600" y="2895600"/>
            <a:ext cx="2743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3200">
              <a:ea typeface="宋体" panose="02010600030101010101" pitchFamily="2" charset="-122"/>
            </a:endParaRPr>
          </a:p>
        </p:txBody>
      </p:sp>
      <p:sp>
        <p:nvSpPr>
          <p:cNvPr id="72708" name="Text Box 6"/>
          <p:cNvSpPr txBox="1">
            <a:spLocks noChangeArrowheads="1"/>
          </p:cNvSpPr>
          <p:nvPr/>
        </p:nvSpPr>
        <p:spPr bwMode="auto">
          <a:xfrm>
            <a:off x="-76200" y="6597650"/>
            <a:ext cx="918527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 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500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1000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1500 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1900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2000</a:t>
            </a:r>
            <a:endParaRPr lang="en-US" altLang="zh-CN" sz="17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72709" name="Line 7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0" name="Line 8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1" name="Line 9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2" name="Line 10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Line 11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4" name="Line 12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5" name="Line 13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6" name="Line 14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7" name="Line 15"/>
          <p:cNvSpPr>
            <a:spLocks noChangeShapeType="1"/>
          </p:cNvSpPr>
          <p:nvPr/>
        </p:nvSpPr>
        <p:spPr bwMode="auto">
          <a:xfrm>
            <a:off x="4603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8" name="AutoShape 16"/>
          <p:cNvSpPr>
            <a:spLocks noChangeArrowheads="1"/>
          </p:cNvSpPr>
          <p:nvPr/>
        </p:nvSpPr>
        <p:spPr bwMode="auto">
          <a:xfrm>
            <a:off x="7467600" y="6038850"/>
            <a:ext cx="1676400" cy="838200"/>
          </a:xfrm>
          <a:prstGeom prst="parallelogram">
            <a:avLst>
              <a:gd name="adj" fmla="val 0"/>
            </a:avLst>
          </a:prstGeom>
          <a:solidFill>
            <a:srgbClr val="0080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72719" name="AutoShape 17"/>
          <p:cNvSpPr>
            <a:spLocks noChangeArrowheads="1"/>
          </p:cNvSpPr>
          <p:nvPr/>
        </p:nvSpPr>
        <p:spPr bwMode="auto">
          <a:xfrm>
            <a:off x="2895600" y="6038850"/>
            <a:ext cx="990600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72720" name="AutoShape 18"/>
          <p:cNvSpPr>
            <a:spLocks noChangeArrowheads="1"/>
          </p:cNvSpPr>
          <p:nvPr/>
        </p:nvSpPr>
        <p:spPr bwMode="auto">
          <a:xfrm>
            <a:off x="0" y="6038850"/>
            <a:ext cx="2895600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72721" name="AutoShape 19"/>
          <p:cNvSpPr>
            <a:spLocks noChangeArrowheads="1"/>
          </p:cNvSpPr>
          <p:nvPr/>
        </p:nvSpPr>
        <p:spPr bwMode="auto">
          <a:xfrm>
            <a:off x="6172200" y="6038850"/>
            <a:ext cx="1371600" cy="838200"/>
          </a:xfrm>
          <a:prstGeom prst="parallelogram">
            <a:avLst>
              <a:gd name="adj" fmla="val 0"/>
            </a:avLst>
          </a:prstGeom>
          <a:solidFill>
            <a:srgbClr val="008C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72722" name="AutoShape 20"/>
          <p:cNvSpPr>
            <a:spLocks noChangeArrowheads="1"/>
          </p:cNvSpPr>
          <p:nvPr/>
        </p:nvSpPr>
        <p:spPr bwMode="auto">
          <a:xfrm>
            <a:off x="3886200" y="6038850"/>
            <a:ext cx="2286000" cy="838200"/>
          </a:xfrm>
          <a:prstGeom prst="parallelogram">
            <a:avLst>
              <a:gd name="adj" fmla="val 0"/>
            </a:avLst>
          </a:prstGeom>
          <a:solidFill>
            <a:srgbClr val="FF0066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72723" name="Line 21"/>
          <p:cNvSpPr>
            <a:spLocks noChangeShapeType="1"/>
          </p:cNvSpPr>
          <p:nvPr/>
        </p:nvSpPr>
        <p:spPr bwMode="auto">
          <a:xfrm>
            <a:off x="381000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4" name="Line 22"/>
          <p:cNvSpPr>
            <a:spLocks noChangeShapeType="1"/>
          </p:cNvSpPr>
          <p:nvPr/>
        </p:nvSpPr>
        <p:spPr bwMode="auto">
          <a:xfrm>
            <a:off x="2743200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5" name="Line 23"/>
          <p:cNvSpPr>
            <a:spLocks noChangeShapeType="1"/>
          </p:cNvSpPr>
          <p:nvPr/>
        </p:nvSpPr>
        <p:spPr bwMode="auto">
          <a:xfrm>
            <a:off x="1524000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6" name="Line 24"/>
          <p:cNvSpPr>
            <a:spLocks noChangeShapeType="1"/>
          </p:cNvSpPr>
          <p:nvPr/>
        </p:nvSpPr>
        <p:spPr bwMode="auto">
          <a:xfrm>
            <a:off x="6172200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7" name="Line 25"/>
          <p:cNvSpPr>
            <a:spLocks noChangeShapeType="1"/>
          </p:cNvSpPr>
          <p:nvPr/>
        </p:nvSpPr>
        <p:spPr bwMode="auto">
          <a:xfrm>
            <a:off x="4953000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8" name="Line 26"/>
          <p:cNvSpPr>
            <a:spLocks noChangeShapeType="1"/>
          </p:cNvSpPr>
          <p:nvPr/>
        </p:nvSpPr>
        <p:spPr bwMode="auto">
          <a:xfrm>
            <a:off x="3886200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9" name="Line 27"/>
          <p:cNvSpPr>
            <a:spLocks noChangeShapeType="1"/>
          </p:cNvSpPr>
          <p:nvPr/>
        </p:nvSpPr>
        <p:spPr bwMode="auto">
          <a:xfrm>
            <a:off x="7543800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30" name="Line 28"/>
          <p:cNvSpPr>
            <a:spLocks noChangeShapeType="1"/>
          </p:cNvSpPr>
          <p:nvPr/>
        </p:nvSpPr>
        <p:spPr bwMode="auto">
          <a:xfrm>
            <a:off x="8763000" y="6038850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31" name="Line 29"/>
          <p:cNvSpPr>
            <a:spLocks noChangeShapeType="1"/>
          </p:cNvSpPr>
          <p:nvPr/>
        </p:nvSpPr>
        <p:spPr bwMode="auto">
          <a:xfrm>
            <a:off x="457200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732" name="Group 30"/>
          <p:cNvGrpSpPr/>
          <p:nvPr/>
        </p:nvGrpSpPr>
        <p:grpSpPr bwMode="auto">
          <a:xfrm>
            <a:off x="2552700" y="5486400"/>
            <a:ext cx="381000" cy="609600"/>
            <a:chOff x="1608" y="3408"/>
            <a:chExt cx="240" cy="384"/>
          </a:xfrm>
        </p:grpSpPr>
        <p:sp>
          <p:nvSpPr>
            <p:cNvPr id="72736" name="Line 31"/>
            <p:cNvSpPr>
              <a:spLocks noChangeShapeType="1"/>
            </p:cNvSpPr>
            <p:nvPr/>
          </p:nvSpPr>
          <p:spPr bwMode="auto">
            <a:xfrm flipV="1">
              <a:off x="1728" y="3408"/>
              <a:ext cx="0" cy="384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7" name="Line 32"/>
            <p:cNvSpPr>
              <a:spLocks noChangeShapeType="1"/>
            </p:cNvSpPr>
            <p:nvPr/>
          </p:nvSpPr>
          <p:spPr bwMode="auto">
            <a:xfrm flipH="1" flipV="1">
              <a:off x="1608" y="3504"/>
              <a:ext cx="240" cy="0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4625" name="Text Box 33"/>
          <p:cNvSpPr txBox="1">
            <a:spLocks noChangeArrowheads="1"/>
          </p:cNvSpPr>
          <p:nvPr/>
        </p:nvSpPr>
        <p:spPr bwMode="auto">
          <a:xfrm>
            <a:off x="-76200" y="6507163"/>
            <a:ext cx="9280525" cy="350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00">
                <a:solidFill>
                  <a:srgbClr val="FFF7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1500 BC       500 BC       AD 1      AD 500      AD 1000       AD 1500        AD 1900        AD 2000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19200" y="1371600"/>
            <a:ext cx="73914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9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结</a:t>
            </a:r>
            <a:r>
              <a:rPr lang="zh-CN" altLang="en-US" sz="96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束</a:t>
            </a:r>
            <a:r>
              <a:rPr lang="en-US" sz="96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96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en-US" sz="80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END)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228600"/>
          <a:ext cx="89154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angle 4"/>
          <p:cNvSpPr/>
          <p:nvPr/>
        </p:nvSpPr>
        <p:spPr>
          <a:xfrm>
            <a:off x="4114800" y="0"/>
            <a:ext cx="8382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91226" y="533400"/>
            <a:ext cx="861774" cy="5943600"/>
          </a:xfrm>
          <a:prstGeom prst="rect">
            <a:avLst/>
          </a:prstGeom>
          <a:noFill/>
          <a:ln>
            <a:noFill/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400 </a:t>
            </a:r>
            <a:r>
              <a:rPr lang="zh-CN" alt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年沉默期</a:t>
            </a:r>
            <a:r>
              <a:rPr 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  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(400 Silent Years)</a:t>
            </a:r>
            <a:endParaRPr lang="en-US" sz="2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 flipH="1">
            <a:off x="0" y="0"/>
            <a:ext cx="4419600" cy="2514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/>
          <a:lstStyle/>
          <a:p>
            <a:pPr lvl="0" algn="ctr"/>
            <a:r>
              <a:rPr lang="zh-CN" alt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旧约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648200" y="0"/>
            <a:ext cx="4495800" cy="2514600"/>
          </a:xfrm>
          <a:prstGeom prst="right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/>
          <a:lstStyle/>
          <a:p>
            <a:pPr algn="ctr"/>
            <a:r>
              <a:rPr lang="zh-CN" alt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新约</a:t>
            </a:r>
            <a:endParaRPr lang="en-US" altLang="zh-CN" sz="8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71600" y="152400"/>
            <a:ext cx="63246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   Old Testament                       New Testament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5" name="Picture 14" descr="2006_05_05_Wacom2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2514600"/>
            <a:ext cx="1918010" cy="2438400"/>
          </a:xfrm>
          <a:prstGeom prst="ellipse">
            <a:avLst/>
          </a:prstGeom>
          <a:ln w="762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ight Arrow 15"/>
          <p:cNvSpPr/>
          <p:nvPr/>
        </p:nvSpPr>
        <p:spPr bwMode="auto">
          <a:xfrm>
            <a:off x="2743200" y="3048000"/>
            <a:ext cx="685800" cy="914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 rot="10800000">
            <a:off x="5791200" y="3048000"/>
            <a:ext cx="685800" cy="914400"/>
          </a:xfrm>
          <a:prstGeom prst="right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Picture 18" descr="Feather_write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2800" y="5334000"/>
            <a:ext cx="2819400" cy="1524000"/>
          </a:xfrm>
          <a:prstGeom prst="rect">
            <a:avLst/>
          </a:prstGeom>
        </p:spPr>
      </p:pic>
      <p:pic>
        <p:nvPicPr>
          <p:cNvPr id="13" name="Picture 12" descr="2008_11_14_Isaia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2895600"/>
            <a:ext cx="2514600" cy="3533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2008_11_14_Isaia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477000" y="2895600"/>
            <a:ext cx="2514600" cy="3533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62600" y="2895600"/>
            <a:ext cx="2743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3200">
              <a:ea typeface="宋体" panose="02010600030101010101" pitchFamily="2" charset="-122"/>
            </a:endParaRPr>
          </a:p>
        </p:txBody>
      </p:sp>
      <p:sp>
        <p:nvSpPr>
          <p:cNvPr id="15390" name="Text Box 35"/>
          <p:cNvSpPr txBox="1">
            <a:spLocks noChangeArrowheads="1"/>
          </p:cNvSpPr>
          <p:nvPr/>
        </p:nvSpPr>
        <p:spPr bwMode="auto">
          <a:xfrm>
            <a:off x="762000" y="4572000"/>
            <a:ext cx="79248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zh-CN" sz="3600" b="1">
              <a:ea typeface="宋体" panose="02010600030101010101" pitchFamily="2" charset="-122"/>
            </a:endParaRPr>
          </a:p>
        </p:txBody>
      </p:sp>
      <p:sp>
        <p:nvSpPr>
          <p:cNvPr id="8223" name="Text Box 36"/>
          <p:cNvSpPr txBox="1">
            <a:spLocks noChangeArrowheads="1"/>
          </p:cNvSpPr>
          <p:nvPr/>
        </p:nvSpPr>
        <p:spPr bwMode="auto">
          <a:xfrm>
            <a:off x="152400" y="145292"/>
            <a:ext cx="8991600" cy="64079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65455" indent="-465455">
              <a:buSzPct val="40000"/>
              <a:buFont typeface="Monotype Sorts" pitchFamily="2" charset="2"/>
              <a:buNone/>
            </a:pPr>
            <a:r>
              <a:rPr lang="en-US" altLang="zh-CN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* </a:t>
            </a:r>
            <a:r>
              <a:rPr lang="zh-CN" altLang="en-US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有</a:t>
            </a:r>
            <a:r>
              <a:rPr lang="en-US" altLang="zh-CN" sz="4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66</a:t>
            </a:r>
            <a:r>
              <a:rPr lang="zh-CN" altLang="en-US" sz="4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卷书组</a:t>
            </a:r>
            <a:r>
              <a:rPr lang="zh-CN" altLang="en-US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成</a:t>
            </a:r>
            <a:endParaRPr lang="en-US" altLang="zh-CN" sz="4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marL="465455" indent="-465455">
              <a:buSzPct val="40000"/>
              <a:buFont typeface="Monotype Sorts" pitchFamily="2" charset="2"/>
              <a:buNone/>
            </a:pPr>
            <a:r>
              <a:rPr lang="en-US" altLang="zh-CN" sz="2000" b="1" dirty="0">
                <a:ea typeface="宋体" panose="02010600030101010101" pitchFamily="2" charset="-122"/>
              </a:rPr>
              <a:t>Made up of 66 different books</a:t>
            </a:r>
            <a:r>
              <a:rPr lang="en-US" altLang="zh-CN" sz="2000" b="1" dirty="0" smtClean="0">
                <a:ea typeface="宋体" panose="02010600030101010101" pitchFamily="2" charset="-122"/>
              </a:rPr>
              <a:t>.</a:t>
            </a:r>
          </a:p>
          <a:p>
            <a:pPr marL="465455" indent="-465455">
              <a:buSzPct val="40000"/>
              <a:buFont typeface="Monotype Sorts" pitchFamily="2" charset="2"/>
              <a:buNone/>
            </a:pPr>
            <a:endParaRPr lang="en-US" altLang="zh-CN" sz="800" dirty="0">
              <a:ea typeface="宋体" panose="02010600030101010101" pitchFamily="2" charset="-122"/>
            </a:endParaRPr>
          </a:p>
          <a:p>
            <a:pPr marL="465455" indent="-465455">
              <a:lnSpc>
                <a:spcPct val="90000"/>
              </a:lnSpc>
            </a:pPr>
            <a:r>
              <a:rPr lang="en-US" altLang="zh-CN" sz="4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* </a:t>
            </a:r>
            <a:r>
              <a:rPr lang="zh-CN" altLang="en-US" sz="4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写作跨度一千五百年</a:t>
            </a:r>
            <a:endParaRPr lang="en-US" altLang="zh-CN" sz="4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marL="465455" indent="-465455">
              <a:lnSpc>
                <a:spcPct val="90000"/>
              </a:lnSpc>
            </a:pPr>
            <a:r>
              <a:rPr lang="en-US" altLang="zh-CN" sz="2000" b="1" dirty="0">
                <a:ea typeface="宋体" panose="02010600030101010101" pitchFamily="2" charset="-122"/>
              </a:rPr>
              <a:t>Written over a span of 1,500 </a:t>
            </a:r>
            <a:r>
              <a:rPr lang="en-US" altLang="zh-CN" sz="2000" b="1" dirty="0" smtClean="0">
                <a:ea typeface="宋体" panose="02010600030101010101" pitchFamily="2" charset="-122"/>
              </a:rPr>
              <a:t>years</a:t>
            </a:r>
          </a:p>
          <a:p>
            <a:pPr marL="465455" indent="-465455">
              <a:lnSpc>
                <a:spcPct val="90000"/>
              </a:lnSpc>
            </a:pPr>
            <a:endParaRPr lang="en-US" altLang="zh-CN" sz="800" dirty="0">
              <a:ea typeface="宋体" panose="02010600030101010101" pitchFamily="2" charset="-122"/>
            </a:endParaRPr>
          </a:p>
          <a:p>
            <a:pPr marL="465455" indent="-465455">
              <a:lnSpc>
                <a:spcPct val="90000"/>
              </a:lnSpc>
            </a:pPr>
            <a:r>
              <a:rPr lang="en-US" altLang="zh-CN" sz="4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* </a:t>
            </a:r>
            <a:r>
              <a:rPr lang="zh-CN" altLang="en-US" sz="4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超过四十位作者</a:t>
            </a:r>
            <a:endParaRPr lang="en-US" altLang="zh-CN" sz="4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marL="465455" indent="-465455">
              <a:lnSpc>
                <a:spcPct val="90000"/>
              </a:lnSpc>
            </a:pPr>
            <a:r>
              <a:rPr lang="en-US" altLang="zh-CN" sz="2000" b="1" dirty="0">
                <a:latin typeface="Times" charset="0"/>
                <a:ea typeface="宋体" panose="02010600030101010101" pitchFamily="2" charset="-122"/>
              </a:rPr>
              <a:t> </a:t>
            </a:r>
            <a:r>
              <a:rPr lang="en-US" altLang="zh-CN" sz="2000" b="1" dirty="0">
                <a:ea typeface="宋体" panose="02010600030101010101" pitchFamily="2" charset="-122"/>
              </a:rPr>
              <a:t>Written by more than 40 </a:t>
            </a:r>
            <a:r>
              <a:rPr lang="en-US" altLang="zh-CN" sz="2000" b="1" dirty="0" smtClean="0">
                <a:ea typeface="宋体" panose="02010600030101010101" pitchFamily="2" charset="-122"/>
              </a:rPr>
              <a:t>men</a:t>
            </a:r>
          </a:p>
          <a:p>
            <a:pPr marL="465455" indent="-465455">
              <a:lnSpc>
                <a:spcPct val="90000"/>
              </a:lnSpc>
            </a:pPr>
            <a:endParaRPr lang="en-US" altLang="zh-CN" sz="800" dirty="0">
              <a:ea typeface="宋体" panose="02010600030101010101" pitchFamily="2" charset="-122"/>
            </a:endParaRPr>
          </a:p>
          <a:p>
            <a:pPr marL="465455" indent="-465455">
              <a:lnSpc>
                <a:spcPct val="90000"/>
              </a:lnSpc>
            </a:pPr>
            <a:r>
              <a:rPr lang="en-US" altLang="zh-CN" sz="4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* </a:t>
            </a:r>
            <a:r>
              <a:rPr lang="zh-CN" altLang="en-US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作者身份行业众多</a:t>
            </a:r>
            <a:r>
              <a:rPr lang="en-US" altLang="zh-CN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(</a:t>
            </a:r>
            <a:r>
              <a:rPr lang="zh-CN" altLang="en-US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君王</a:t>
            </a:r>
            <a:r>
              <a:rPr lang="en-US" altLang="zh-CN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,</a:t>
            </a:r>
            <a:r>
              <a:rPr lang="zh-CN" altLang="en-US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乡民</a:t>
            </a:r>
            <a:r>
              <a:rPr lang="en-US" altLang="zh-CN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,</a:t>
            </a:r>
            <a:r>
              <a:rPr lang="zh-CN" altLang="en-US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哲学家</a:t>
            </a:r>
            <a:r>
              <a:rPr lang="en-US" altLang="zh-CN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, </a:t>
            </a:r>
            <a:r>
              <a:rPr lang="zh-CN" altLang="en-US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渔夫</a:t>
            </a:r>
            <a:r>
              <a:rPr lang="en-US" altLang="zh-CN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,</a:t>
            </a:r>
            <a:r>
              <a:rPr lang="zh-CN" altLang="en-US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诗人</a:t>
            </a:r>
            <a:r>
              <a:rPr lang="en-US" altLang="zh-CN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,</a:t>
            </a:r>
            <a:r>
              <a:rPr lang="zh-CN" altLang="en-US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学者</a:t>
            </a:r>
            <a:r>
              <a:rPr lang="en-US" altLang="zh-CN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,</a:t>
            </a:r>
            <a:r>
              <a:rPr lang="zh-CN" altLang="en-US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农夫</a:t>
            </a:r>
            <a:r>
              <a:rPr lang="en-US" altLang="zh-CN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).</a:t>
            </a:r>
            <a:endParaRPr lang="en-US" altLang="zh-CN" sz="4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marL="465455" indent="-465455">
              <a:lnSpc>
                <a:spcPct val="90000"/>
              </a:lnSpc>
            </a:pPr>
            <a:r>
              <a:rPr lang="en-US" sz="2000" b="1" dirty="0" smtClean="0"/>
              <a:t>From many walks of life (kings, peasants, philosophers, fishermen, poets, scholars, farmers)</a:t>
            </a:r>
          </a:p>
          <a:p>
            <a:pPr marL="465455" indent="-465455">
              <a:lnSpc>
                <a:spcPct val="90000"/>
              </a:lnSpc>
            </a:pPr>
            <a:endParaRPr lang="en-US" sz="800" b="1" dirty="0" smtClean="0"/>
          </a:p>
          <a:p>
            <a:pPr marL="465455" indent="-465455">
              <a:buSzPct val="40000"/>
              <a:buFont typeface="Monotype Sorts" pitchFamily="2" charset="2"/>
              <a:buNone/>
            </a:pPr>
            <a:r>
              <a:rPr lang="en-US" altLang="zh-CN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* </a:t>
            </a:r>
            <a:r>
              <a:rPr lang="zh-CN" altLang="en-US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写于不同地方</a:t>
            </a:r>
            <a:r>
              <a:rPr lang="en-US" altLang="zh-CN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(</a:t>
            </a:r>
            <a:r>
              <a:rPr lang="zh-CN" altLang="en-US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旷野</a:t>
            </a:r>
            <a:r>
              <a:rPr lang="en-US" altLang="zh-CN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,</a:t>
            </a:r>
            <a:r>
              <a:rPr lang="zh-CN" altLang="en-US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地窖</a:t>
            </a:r>
            <a:r>
              <a:rPr lang="en-US" altLang="zh-CN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,</a:t>
            </a:r>
            <a:r>
              <a:rPr lang="zh-CN" altLang="en-US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皇宫</a:t>
            </a:r>
            <a:r>
              <a:rPr lang="en-US" altLang="zh-CN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).</a:t>
            </a:r>
          </a:p>
          <a:p>
            <a:r>
              <a:rPr lang="en-US" sz="2000" b="1" dirty="0" smtClean="0"/>
              <a:t>• in different places (wilderness, dungeon, palaces)</a:t>
            </a:r>
            <a:endParaRPr lang="en-US" altLang="zh-CN" sz="2000" b="1" dirty="0" smtClean="0">
              <a:ea typeface="宋体" panose="02010600030101010101" pitchFamily="2" charset="-122"/>
            </a:endParaRPr>
          </a:p>
        </p:txBody>
      </p:sp>
      <p:pic>
        <p:nvPicPr>
          <p:cNvPr id="6" name="Picture 5" descr="bib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1066800"/>
            <a:ext cx="1992086" cy="126769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62600" y="2895600"/>
            <a:ext cx="2743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3200">
              <a:ea typeface="宋体" panose="02010600030101010101" pitchFamily="2" charset="-122"/>
            </a:endParaRPr>
          </a:p>
        </p:txBody>
      </p:sp>
      <p:sp>
        <p:nvSpPr>
          <p:cNvPr id="15390" name="Text Box 35"/>
          <p:cNvSpPr txBox="1">
            <a:spLocks noChangeArrowheads="1"/>
          </p:cNvSpPr>
          <p:nvPr/>
        </p:nvSpPr>
        <p:spPr bwMode="auto">
          <a:xfrm>
            <a:off x="762000" y="4572000"/>
            <a:ext cx="79248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zh-CN" sz="3600" b="1">
              <a:ea typeface="宋体" panose="02010600030101010101" pitchFamily="2" charset="-122"/>
            </a:endParaRPr>
          </a:p>
        </p:txBody>
      </p:sp>
      <p:sp>
        <p:nvSpPr>
          <p:cNvPr id="8223" name="Text Box 36"/>
          <p:cNvSpPr txBox="1">
            <a:spLocks noChangeArrowheads="1"/>
          </p:cNvSpPr>
          <p:nvPr/>
        </p:nvSpPr>
        <p:spPr bwMode="auto">
          <a:xfrm>
            <a:off x="76200" y="158448"/>
            <a:ext cx="8991600" cy="66233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65455" indent="-465455">
              <a:lnSpc>
                <a:spcPct val="90000"/>
              </a:lnSpc>
            </a:pPr>
            <a:r>
              <a:rPr lang="en-US" altLang="zh-CN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* </a:t>
            </a:r>
            <a:r>
              <a:rPr lang="zh-CN" altLang="en-US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写于不同的时期</a:t>
            </a:r>
            <a:r>
              <a:rPr lang="en-US" altLang="zh-CN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(</a:t>
            </a:r>
            <a:r>
              <a:rPr lang="zh-CN" altLang="en-US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战争时期</a:t>
            </a:r>
            <a:r>
              <a:rPr lang="en-US" altLang="zh-CN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, </a:t>
            </a:r>
            <a:r>
              <a:rPr lang="zh-CN" altLang="en-US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和平时期，奴隶时期</a:t>
            </a:r>
            <a:r>
              <a:rPr lang="en-US" altLang="zh-CN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, </a:t>
            </a:r>
            <a:r>
              <a:rPr lang="zh-CN" altLang="en-US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等</a:t>
            </a:r>
            <a:r>
              <a:rPr lang="en-US" altLang="zh-CN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).</a:t>
            </a:r>
            <a:endParaRPr lang="en-US" altLang="zh-CN" sz="44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a typeface="宋体" panose="02010600030101010101" pitchFamily="2" charset="-122"/>
            </a:endParaRPr>
          </a:p>
          <a:p>
            <a:r>
              <a:rPr lang="en-US" sz="2000" b="1" dirty="0" smtClean="0"/>
              <a:t>• At different times and moods (times of war, peace, slavery, etc)</a:t>
            </a:r>
          </a:p>
          <a:p>
            <a:endParaRPr lang="en-US" altLang="zh-CN" sz="2000" b="1" dirty="0">
              <a:ea typeface="宋体" panose="02010600030101010101" pitchFamily="2" charset="-122"/>
            </a:endParaRPr>
          </a:p>
          <a:p>
            <a:pPr marL="465455" indent="-465455">
              <a:lnSpc>
                <a:spcPct val="90000"/>
              </a:lnSpc>
            </a:pPr>
            <a:r>
              <a:rPr lang="en-US" altLang="zh-CN" sz="4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* </a:t>
            </a:r>
            <a:r>
              <a:rPr lang="zh-CN" altLang="en-US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不同的心情</a:t>
            </a:r>
            <a:r>
              <a:rPr lang="en-US" altLang="zh-CN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(</a:t>
            </a:r>
            <a:r>
              <a:rPr lang="zh-CN" altLang="en-US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极大的喜乐</a:t>
            </a:r>
            <a:r>
              <a:rPr lang="en-US" altLang="zh-CN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,</a:t>
            </a:r>
            <a:r>
              <a:rPr lang="zh-CN" altLang="en-US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绝望等</a:t>
            </a:r>
            <a:r>
              <a:rPr lang="en-US" altLang="zh-CN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.)</a:t>
            </a:r>
            <a:endParaRPr lang="en-US" altLang="zh-CN" sz="44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marL="174625" indent="-1746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In different moods (tremendous joy, despair, etc)</a:t>
            </a:r>
          </a:p>
          <a:p>
            <a:pPr marL="174625" indent="-174625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zh-CN" sz="2000" dirty="0">
              <a:ea typeface="宋体" panose="02010600030101010101" pitchFamily="2" charset="-122"/>
            </a:endParaRPr>
          </a:p>
          <a:p>
            <a:pPr marL="465455" indent="-465455">
              <a:lnSpc>
                <a:spcPct val="90000"/>
              </a:lnSpc>
            </a:pPr>
            <a:r>
              <a:rPr lang="en-US" altLang="zh-CN" sz="4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* </a:t>
            </a:r>
            <a:r>
              <a:rPr lang="zh-CN" altLang="en-US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跨越三大洲</a:t>
            </a:r>
            <a:r>
              <a:rPr lang="en-US" altLang="zh-CN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(</a:t>
            </a:r>
            <a:r>
              <a:rPr lang="zh-CN" altLang="en-US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亚洲</a:t>
            </a:r>
            <a:r>
              <a:rPr lang="en-US" altLang="zh-CN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,</a:t>
            </a:r>
            <a:r>
              <a:rPr lang="zh-CN" altLang="en-US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非洲</a:t>
            </a:r>
            <a:r>
              <a:rPr lang="en-US" altLang="zh-CN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,</a:t>
            </a:r>
            <a:r>
              <a:rPr lang="zh-CN" altLang="en-US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欧洲</a:t>
            </a:r>
            <a:r>
              <a:rPr lang="en-US" altLang="zh-CN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)</a:t>
            </a:r>
            <a:endParaRPr lang="en-US" altLang="zh-CN" sz="44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a typeface="宋体" panose="02010600030101010101" pitchFamily="2" charset="-122"/>
            </a:endParaRPr>
          </a:p>
          <a:p>
            <a:r>
              <a:rPr lang="en-US" sz="2000" b="1" dirty="0" smtClean="0"/>
              <a:t>• On three continents (Asia, Africa, and Europe)</a:t>
            </a:r>
          </a:p>
          <a:p>
            <a:endParaRPr lang="en-US" altLang="zh-CN" sz="2000" b="1" dirty="0">
              <a:ea typeface="宋体" panose="02010600030101010101" pitchFamily="2" charset="-122"/>
            </a:endParaRPr>
          </a:p>
          <a:p>
            <a:pPr marL="465455" indent="-465455">
              <a:lnSpc>
                <a:spcPct val="90000"/>
              </a:lnSpc>
            </a:pPr>
            <a:r>
              <a:rPr lang="en-US" altLang="zh-CN" sz="4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* </a:t>
            </a:r>
            <a:r>
              <a:rPr lang="zh-CN" altLang="en-US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三种语言</a:t>
            </a:r>
            <a:r>
              <a:rPr lang="en-US" altLang="zh-CN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(</a:t>
            </a:r>
            <a:r>
              <a:rPr lang="zh-CN" altLang="en-US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希伯来</a:t>
            </a:r>
            <a:r>
              <a:rPr lang="en-US" altLang="zh-CN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,</a:t>
            </a:r>
            <a:r>
              <a:rPr lang="zh-CN" altLang="en-US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亚兰</a:t>
            </a:r>
            <a:r>
              <a:rPr lang="en-US" altLang="zh-CN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,</a:t>
            </a:r>
            <a:r>
              <a:rPr lang="zh-CN" altLang="en-US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希腊语</a:t>
            </a:r>
            <a:r>
              <a:rPr lang="en-US" altLang="zh-CN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).</a:t>
            </a:r>
            <a:endParaRPr lang="en-US" altLang="zh-CN" sz="44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a typeface="宋体" panose="02010600030101010101" pitchFamily="2" charset="-122"/>
            </a:endParaRPr>
          </a:p>
          <a:p>
            <a:r>
              <a:rPr lang="en-US" sz="2000" b="1" dirty="0" smtClean="0"/>
              <a:t>• In three languages (Hebrew, Aramaic, and Greek)</a:t>
            </a:r>
          </a:p>
          <a:p>
            <a:endParaRPr lang="en-US" sz="2000" b="1" dirty="0" smtClean="0"/>
          </a:p>
          <a:p>
            <a:pPr marL="465455" indent="-465455">
              <a:lnSpc>
                <a:spcPct val="90000"/>
              </a:lnSpc>
            </a:pPr>
            <a:r>
              <a:rPr lang="en-US" altLang="zh-CN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* </a:t>
            </a:r>
            <a:r>
              <a:rPr lang="zh-CN" altLang="en-US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然而却是完美统一毫无矛盾错误</a:t>
            </a:r>
            <a:r>
              <a:rPr lang="en-US" altLang="zh-CN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.</a:t>
            </a:r>
          </a:p>
          <a:p>
            <a:r>
              <a:rPr lang="en-US" sz="2000" b="1" dirty="0" smtClean="0"/>
              <a:t>• YET IN PERFECT UNITY WITHOUT CONTRADICTION OR ERROR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62600" y="2895600"/>
            <a:ext cx="2743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3200">
              <a:ea typeface="宋体" panose="02010600030101010101" pitchFamily="2" charset="-122"/>
            </a:endParaRPr>
          </a:p>
        </p:txBody>
      </p:sp>
      <p:sp>
        <p:nvSpPr>
          <p:cNvPr id="15390" name="Text Box 35"/>
          <p:cNvSpPr txBox="1">
            <a:spLocks noChangeArrowheads="1"/>
          </p:cNvSpPr>
          <p:nvPr/>
        </p:nvSpPr>
        <p:spPr bwMode="auto">
          <a:xfrm>
            <a:off x="762000" y="4572000"/>
            <a:ext cx="79248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zh-CN" sz="3600" b="1">
              <a:ea typeface="宋体" panose="02010600030101010101" pitchFamily="2" charset="-122"/>
            </a:endParaRPr>
          </a:p>
        </p:txBody>
      </p:sp>
      <p:sp>
        <p:nvSpPr>
          <p:cNvPr id="8223" name="Text Box 36"/>
          <p:cNvSpPr txBox="1">
            <a:spLocks noChangeArrowheads="1"/>
          </p:cNvSpPr>
          <p:nvPr/>
        </p:nvSpPr>
        <p:spPr bwMode="auto">
          <a:xfrm>
            <a:off x="0" y="0"/>
            <a:ext cx="3962400" cy="66849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en-US" altLang="zh-CN" sz="2000" dirty="0">
              <a:ea typeface="宋体" panose="02010600030101010101" pitchFamily="2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C00000"/>
                </a:solidFill>
                <a:ea typeface="宋体" panose="02010600030101010101" pitchFamily="2" charset="-122"/>
              </a:rPr>
              <a:t>神是                 </a:t>
            </a:r>
            <a:r>
              <a:rPr lang="en-US" altLang="zh-CN" sz="7200" b="1" dirty="0" smtClean="0">
                <a:solidFill>
                  <a:srgbClr val="C00000"/>
                </a:solidFill>
                <a:ea typeface="宋体" panose="02010600030101010101" pitchFamily="2" charset="-122"/>
              </a:rPr>
              <a:t>《</a:t>
            </a:r>
            <a:r>
              <a:rPr lang="zh-CN" altLang="en-US" sz="7200" b="1" dirty="0">
                <a:solidFill>
                  <a:srgbClr val="C00000"/>
                </a:solidFill>
                <a:ea typeface="宋体" panose="02010600030101010101" pitchFamily="2" charset="-122"/>
              </a:rPr>
              <a:t>圣经</a:t>
            </a:r>
            <a:r>
              <a:rPr lang="en-US" altLang="zh-CN" sz="7200" b="1" dirty="0" smtClean="0">
                <a:solidFill>
                  <a:srgbClr val="C00000"/>
                </a:solidFill>
                <a:ea typeface="宋体" panose="02010600030101010101" pitchFamily="2" charset="-122"/>
              </a:rPr>
              <a:t>》                       </a:t>
            </a:r>
            <a:r>
              <a:rPr lang="zh-CN" altLang="en-US" sz="7200" b="1" dirty="0" smtClean="0">
                <a:solidFill>
                  <a:srgbClr val="C00000"/>
                </a:solidFill>
                <a:ea typeface="宋体" panose="02010600030101010101" pitchFamily="2" charset="-122"/>
              </a:rPr>
              <a:t>的</a:t>
            </a:r>
            <a:r>
              <a:rPr lang="zh-CN" altLang="en-US" sz="7200" b="1" dirty="0">
                <a:solidFill>
                  <a:srgbClr val="C00000"/>
                </a:solidFill>
                <a:ea typeface="宋体" panose="02010600030101010101" pitchFamily="2" charset="-122"/>
              </a:rPr>
              <a:t>作者</a:t>
            </a:r>
            <a:endParaRPr lang="en-US" altLang="zh-CN" sz="7200" b="1" dirty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CN" sz="2000" dirty="0">
                <a:ea typeface="宋体" panose="02010600030101010101" pitchFamily="2" charset="-122"/>
              </a:rPr>
              <a:t>God is the Author of the </a:t>
            </a:r>
            <a:r>
              <a:rPr lang="en-US" altLang="zh-CN" sz="2000" dirty="0" smtClean="0">
                <a:ea typeface="宋体" panose="02010600030101010101" pitchFamily="2" charset="-122"/>
              </a:rPr>
              <a:t>Bible</a:t>
            </a:r>
            <a:endParaRPr lang="en-US" altLang="zh-CN" sz="2000" dirty="0">
              <a:ea typeface="宋体" panose="02010600030101010101" pitchFamily="2" charset="-122"/>
            </a:endParaRPr>
          </a:p>
          <a:p>
            <a:pPr algn="ctr">
              <a:lnSpc>
                <a:spcPct val="90000"/>
              </a:lnSpc>
            </a:pPr>
            <a:endParaRPr lang="en-US" altLang="zh-CN" sz="2000" dirty="0">
              <a:ea typeface="宋体" panose="02010600030101010101" pitchFamily="2" charset="-122"/>
            </a:endParaRPr>
          </a:p>
          <a:p>
            <a:pPr marL="59055" indent="-59055" algn="ctr">
              <a:lnSpc>
                <a:spcPct val="90000"/>
              </a:lnSpc>
            </a:pPr>
            <a:r>
              <a:rPr lang="zh-CN" altLang="en-US" sz="6000" b="1" dirty="0" smtClean="0">
                <a:solidFill>
                  <a:srgbClr val="C00000"/>
                </a:solidFill>
                <a:ea typeface="宋体" panose="02010600030101010101" pitchFamily="2" charset="-122"/>
              </a:rPr>
              <a:t>一</a:t>
            </a:r>
            <a:r>
              <a:rPr lang="zh-CN" altLang="en-US" sz="6000" b="1" dirty="0">
                <a:solidFill>
                  <a:srgbClr val="C00000"/>
                </a:solidFill>
                <a:ea typeface="宋体" panose="02010600030101010101" pitchFamily="2" charset="-122"/>
              </a:rPr>
              <a:t>位作</a:t>
            </a:r>
            <a:r>
              <a:rPr lang="zh-CN" altLang="en-US" sz="6000" b="1" dirty="0" smtClean="0">
                <a:solidFill>
                  <a:srgbClr val="C00000"/>
                </a:solidFill>
                <a:ea typeface="宋体" panose="02010600030101010101" pitchFamily="2" charset="-122"/>
              </a:rPr>
              <a:t>者</a:t>
            </a:r>
            <a:r>
              <a:rPr lang="en-US" altLang="zh-CN" sz="6000" b="1" dirty="0" smtClean="0">
                <a:solidFill>
                  <a:srgbClr val="C00000"/>
                </a:solidFill>
                <a:ea typeface="宋体" panose="02010600030101010101" pitchFamily="2" charset="-122"/>
              </a:rPr>
              <a:t>, </a:t>
            </a:r>
            <a:r>
              <a:rPr lang="zh-CN" altLang="en-US" sz="6000" b="1" dirty="0" smtClean="0">
                <a:solidFill>
                  <a:srgbClr val="C00000"/>
                </a:solidFill>
                <a:ea typeface="宋体" panose="02010600030101010101" pitchFamily="2" charset="-122"/>
              </a:rPr>
              <a:t>多位</a:t>
            </a:r>
            <a:endParaRPr lang="en-US" altLang="zh-CN" sz="6000" b="1" dirty="0" smtClean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marL="59055" indent="-59055" algn="ctr">
              <a:lnSpc>
                <a:spcPct val="90000"/>
              </a:lnSpc>
            </a:pPr>
            <a:r>
              <a:rPr lang="zh-CN" altLang="en-US" sz="6000" b="1" dirty="0" smtClean="0">
                <a:solidFill>
                  <a:srgbClr val="C00000"/>
                </a:solidFill>
                <a:ea typeface="宋体" panose="02010600030101010101" pitchFamily="2" charset="-122"/>
              </a:rPr>
              <a:t>抄录员</a:t>
            </a:r>
            <a:endParaRPr lang="en-US" altLang="zh-CN" sz="6000" b="1" dirty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CN" sz="2000" dirty="0">
                <a:ea typeface="宋体" panose="02010600030101010101" pitchFamily="2" charset="-122"/>
              </a:rPr>
              <a:t>One Author, Many Scribes!</a:t>
            </a:r>
          </a:p>
        </p:txBody>
      </p:sp>
      <p:pic>
        <p:nvPicPr>
          <p:cNvPr id="6" name="Picture 5" descr="AP. Pau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22192" y="0"/>
            <a:ext cx="532180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own Arrow 34"/>
          <p:cNvSpPr/>
          <p:nvPr/>
        </p:nvSpPr>
        <p:spPr bwMode="auto">
          <a:xfrm>
            <a:off x="7924800" y="4343400"/>
            <a:ext cx="685800" cy="1752600"/>
          </a:xfrm>
          <a:prstGeom prst="downArrow">
            <a:avLst/>
          </a:prstGeom>
          <a:solidFill>
            <a:srgbClr val="00990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zh-CN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6477000" y="3200400"/>
            <a:ext cx="685800" cy="2895600"/>
          </a:xfrm>
          <a:prstGeom prst="downArrow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zh-CN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3886200" y="4191000"/>
            <a:ext cx="685800" cy="1828800"/>
          </a:xfrm>
          <a:prstGeom prst="downArrow">
            <a:avLst/>
          </a:prstGeom>
          <a:solidFill>
            <a:srgbClr val="FF0066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zh-CN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143000" y="3505200"/>
            <a:ext cx="685800" cy="2514600"/>
          </a:xfrm>
          <a:prstGeom prst="downArrow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zh-CN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8" name="Line 3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 cap="rnd" cmpd="dbl">
            <a:solidFill>
              <a:srgbClr val="660104"/>
            </a:solidFill>
            <a:prstDash val="sysDot"/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Text Box 4"/>
          <p:cNvSpPr txBox="1">
            <a:spLocks noChangeArrowheads="1"/>
          </p:cNvSpPr>
          <p:nvPr/>
        </p:nvSpPr>
        <p:spPr bwMode="auto">
          <a:xfrm>
            <a:off x="5562600" y="2895600"/>
            <a:ext cx="2743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3200">
              <a:ea typeface="宋体" panose="02010600030101010101" pitchFamily="2" charset="-122"/>
            </a:endParaRPr>
          </a:p>
        </p:txBody>
      </p:sp>
      <p:sp>
        <p:nvSpPr>
          <p:cNvPr id="16400" name="Text Box 6"/>
          <p:cNvSpPr txBox="1">
            <a:spLocks noChangeArrowheads="1"/>
          </p:cNvSpPr>
          <p:nvPr/>
        </p:nvSpPr>
        <p:spPr bwMode="auto">
          <a:xfrm>
            <a:off x="-76200" y="6597650"/>
            <a:ext cx="918527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 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500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1000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1500 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1900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2000</a:t>
            </a:r>
            <a:endParaRPr lang="en-US" altLang="zh-CN" sz="17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16401" name="Line 7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Line 8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Line 9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Line 10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Line 11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Line 12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7" name="Line 13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8" name="Line 14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9" name="Line 15"/>
          <p:cNvSpPr>
            <a:spLocks noChangeShapeType="1"/>
          </p:cNvSpPr>
          <p:nvPr/>
        </p:nvSpPr>
        <p:spPr bwMode="auto">
          <a:xfrm>
            <a:off x="4603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0" name="AutoShape 16"/>
          <p:cNvSpPr>
            <a:spLocks noChangeArrowheads="1"/>
          </p:cNvSpPr>
          <p:nvPr/>
        </p:nvSpPr>
        <p:spPr bwMode="auto">
          <a:xfrm>
            <a:off x="7467600" y="6038850"/>
            <a:ext cx="1676400" cy="838200"/>
          </a:xfrm>
          <a:prstGeom prst="parallelogram">
            <a:avLst>
              <a:gd name="adj" fmla="val 0"/>
            </a:avLst>
          </a:prstGeom>
          <a:solidFill>
            <a:srgbClr val="0080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16411" name="AutoShape 17"/>
          <p:cNvSpPr>
            <a:spLocks noChangeArrowheads="1"/>
          </p:cNvSpPr>
          <p:nvPr/>
        </p:nvSpPr>
        <p:spPr bwMode="auto">
          <a:xfrm>
            <a:off x="2895600" y="6038850"/>
            <a:ext cx="990600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6412" name="AutoShape 18"/>
          <p:cNvSpPr>
            <a:spLocks noChangeArrowheads="1"/>
          </p:cNvSpPr>
          <p:nvPr/>
        </p:nvSpPr>
        <p:spPr bwMode="auto">
          <a:xfrm>
            <a:off x="0" y="6038850"/>
            <a:ext cx="2895600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6413" name="AutoShape 19"/>
          <p:cNvSpPr>
            <a:spLocks noChangeArrowheads="1"/>
          </p:cNvSpPr>
          <p:nvPr/>
        </p:nvSpPr>
        <p:spPr bwMode="auto">
          <a:xfrm>
            <a:off x="6172200" y="6038850"/>
            <a:ext cx="1371600" cy="838200"/>
          </a:xfrm>
          <a:prstGeom prst="parallelogram">
            <a:avLst>
              <a:gd name="adj" fmla="val 0"/>
            </a:avLst>
          </a:prstGeom>
          <a:solidFill>
            <a:srgbClr val="008C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16414" name="AutoShape 20"/>
          <p:cNvSpPr>
            <a:spLocks noChangeArrowheads="1"/>
          </p:cNvSpPr>
          <p:nvPr/>
        </p:nvSpPr>
        <p:spPr bwMode="auto">
          <a:xfrm>
            <a:off x="3886200" y="6038850"/>
            <a:ext cx="2286000" cy="838200"/>
          </a:xfrm>
          <a:prstGeom prst="parallelogram">
            <a:avLst>
              <a:gd name="adj" fmla="val 0"/>
            </a:avLst>
          </a:prstGeom>
          <a:solidFill>
            <a:srgbClr val="FF0066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16415" name="Line 21"/>
          <p:cNvSpPr>
            <a:spLocks noChangeShapeType="1"/>
          </p:cNvSpPr>
          <p:nvPr/>
        </p:nvSpPr>
        <p:spPr bwMode="auto">
          <a:xfrm>
            <a:off x="381000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6" name="Line 22"/>
          <p:cNvSpPr>
            <a:spLocks noChangeShapeType="1"/>
          </p:cNvSpPr>
          <p:nvPr/>
        </p:nvSpPr>
        <p:spPr bwMode="auto">
          <a:xfrm>
            <a:off x="2743200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7" name="Line 23"/>
          <p:cNvSpPr>
            <a:spLocks noChangeShapeType="1"/>
          </p:cNvSpPr>
          <p:nvPr/>
        </p:nvSpPr>
        <p:spPr bwMode="auto">
          <a:xfrm>
            <a:off x="1524000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8" name="Line 24"/>
          <p:cNvSpPr>
            <a:spLocks noChangeShapeType="1"/>
          </p:cNvSpPr>
          <p:nvPr/>
        </p:nvSpPr>
        <p:spPr bwMode="auto">
          <a:xfrm>
            <a:off x="6172200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9" name="Line 25"/>
          <p:cNvSpPr>
            <a:spLocks noChangeShapeType="1"/>
          </p:cNvSpPr>
          <p:nvPr/>
        </p:nvSpPr>
        <p:spPr bwMode="auto">
          <a:xfrm>
            <a:off x="4953000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0" name="Line 26"/>
          <p:cNvSpPr>
            <a:spLocks noChangeShapeType="1"/>
          </p:cNvSpPr>
          <p:nvPr/>
        </p:nvSpPr>
        <p:spPr bwMode="auto">
          <a:xfrm>
            <a:off x="3886200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1" name="Line 27"/>
          <p:cNvSpPr>
            <a:spLocks noChangeShapeType="1"/>
          </p:cNvSpPr>
          <p:nvPr/>
        </p:nvSpPr>
        <p:spPr bwMode="auto">
          <a:xfrm>
            <a:off x="7543800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2" name="Line 28"/>
          <p:cNvSpPr>
            <a:spLocks noChangeShapeType="1"/>
          </p:cNvSpPr>
          <p:nvPr/>
        </p:nvSpPr>
        <p:spPr bwMode="auto">
          <a:xfrm>
            <a:off x="8763000" y="6038850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3" name="Line 29"/>
          <p:cNvSpPr>
            <a:spLocks noChangeShapeType="1"/>
          </p:cNvSpPr>
          <p:nvPr/>
        </p:nvSpPr>
        <p:spPr bwMode="auto">
          <a:xfrm>
            <a:off x="457200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424" name="Group 30"/>
          <p:cNvGrpSpPr/>
          <p:nvPr/>
        </p:nvGrpSpPr>
        <p:grpSpPr bwMode="auto">
          <a:xfrm>
            <a:off x="2552700" y="5486400"/>
            <a:ext cx="381000" cy="609600"/>
            <a:chOff x="1608" y="3408"/>
            <a:chExt cx="240" cy="384"/>
          </a:xfrm>
        </p:grpSpPr>
        <p:sp>
          <p:nvSpPr>
            <p:cNvPr id="16428" name="Line 31"/>
            <p:cNvSpPr>
              <a:spLocks noChangeShapeType="1"/>
            </p:cNvSpPr>
            <p:nvPr/>
          </p:nvSpPr>
          <p:spPr bwMode="auto">
            <a:xfrm flipV="1">
              <a:off x="1728" y="3408"/>
              <a:ext cx="0" cy="384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9" name="Line 32"/>
            <p:cNvSpPr>
              <a:spLocks noChangeShapeType="1"/>
            </p:cNvSpPr>
            <p:nvPr/>
          </p:nvSpPr>
          <p:spPr bwMode="auto">
            <a:xfrm flipH="1" flipV="1">
              <a:off x="1608" y="3504"/>
              <a:ext cx="240" cy="0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4625" name="Text Box 33"/>
          <p:cNvSpPr txBox="1">
            <a:spLocks noChangeArrowheads="1"/>
          </p:cNvSpPr>
          <p:nvPr/>
        </p:nvSpPr>
        <p:spPr bwMode="auto">
          <a:xfrm>
            <a:off x="-76200" y="6507163"/>
            <a:ext cx="9280525" cy="350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00">
                <a:solidFill>
                  <a:srgbClr val="FFF7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1500 BC       500 BC       AD 1      AD 500      AD 1000       AD 1500        AD 1900        AD 2000</a:t>
            </a:r>
          </a:p>
        </p:txBody>
      </p:sp>
      <p:graphicFrame>
        <p:nvGraphicFramePr>
          <p:cNvPr id="32" name="Diagram 31"/>
          <p:cNvGraphicFramePr/>
          <p:nvPr/>
        </p:nvGraphicFramePr>
        <p:xfrm>
          <a:off x="152400" y="127000"/>
          <a:ext cx="4419600" cy="520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3" name="Diagram 32"/>
          <p:cNvGraphicFramePr/>
          <p:nvPr/>
        </p:nvGraphicFramePr>
        <p:xfrm>
          <a:off x="4800600" y="152400"/>
          <a:ext cx="4191000" cy="520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DF96D2B4-86FF-46E5-BBF8-51C89A4F0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graphicEl>
                                              <a:dgm id="{DF96D2B4-86FF-46E5-BBF8-51C89A4F08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6924C885-8B98-4B4B-A6B0-6DA7569E6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>
                                            <p:graphicEl>
                                              <a:dgm id="{6924C885-8B98-4B4B-A6B0-6DA7569E6F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D8BC7219-B605-4CDF-8A48-82DE6937C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graphicEl>
                                              <a:dgm id="{D8BC7219-B605-4CDF-8A48-82DE6937CD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D2EE1939-5368-4202-B9F0-BAF6CA339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>
                                            <p:graphicEl>
                                              <a:dgm id="{D2EE1939-5368-4202-B9F0-BAF6CA339A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F1DB7E97-C5A5-4394-AE76-DF9A3A798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>
                                            <p:graphicEl>
                                              <a:dgm id="{F1DB7E97-C5A5-4394-AE76-DF9A3A798E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64518932-AD89-411A-A9C0-62765043F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>
                                            <p:graphicEl>
                                              <a:dgm id="{64518932-AD89-411A-A9C0-62765043FF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DF96D2B4-86FF-46E5-BBF8-51C89A4F0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>
                                            <p:graphicEl>
                                              <a:dgm id="{DF96D2B4-86FF-46E5-BBF8-51C89A4F08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6924C885-8B98-4B4B-A6B0-6DA7569E6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>
                                            <p:graphicEl>
                                              <a:dgm id="{6924C885-8B98-4B4B-A6B0-6DA7569E6F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D8BC7219-B605-4CDF-8A48-82DE6937C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>
                                            <p:graphicEl>
                                              <a:dgm id="{D8BC7219-B605-4CDF-8A48-82DE6937CD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D2EE1939-5368-4202-B9F0-BAF6CA339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>
                                            <p:graphicEl>
                                              <a:dgm id="{D2EE1939-5368-4202-B9F0-BAF6CA339A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F1DB7E97-C5A5-4394-AE76-DF9A3A798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>
                                            <p:graphicEl>
                                              <a:dgm id="{F1DB7E97-C5A5-4394-AE76-DF9A3A798E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64518932-AD89-411A-A9C0-62765043F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>
                                            <p:graphicEl>
                                              <a:dgm id="{64518932-AD89-411A-A9C0-62765043FF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4" grpId="0" uiExpand="1" animBg="1"/>
      <p:bldGraphic spid="32" grpId="0" uiExpand="1">
        <p:bldSub>
          <a:bldDgm bld="one"/>
        </p:bldSub>
      </p:bldGraphic>
      <p:bldGraphic spid="33" grpId="1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Blank">
  <a:themeElements>
    <a:clrScheme name="Blank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6633"/>
      </a:hlink>
      <a:folHlink>
        <a:srgbClr val="FFFFCC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2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2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996633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3619</Words>
  <Application>Microsoft Office PowerPoint</Application>
  <PresentationFormat>On-screen Show (4:3)</PresentationFormat>
  <Paragraphs>489</Paragraphs>
  <Slides>36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Blank</vt:lpstr>
      <vt:lpstr>Slide 1</vt:lpstr>
      <vt:lpstr>Slide 2</vt:lpstr>
      <vt:lpstr>圣经 The Bible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Rose Publishing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Gretchen Goldsmith</dc:creator>
  <cp:lastModifiedBy>Shulan</cp:lastModifiedBy>
  <cp:revision>1066</cp:revision>
  <cp:lastPrinted>2003-09-04T18:36:00Z</cp:lastPrinted>
  <dcterms:created xsi:type="dcterms:W3CDTF">2003-07-08T16:23:00Z</dcterms:created>
  <dcterms:modified xsi:type="dcterms:W3CDTF">2019-04-13T07:17:10Z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2052-11.1.0.8205</vt:lpwstr>
  </property>
</Properties>
</file>