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1"/>
  </p:notesMasterIdLst>
  <p:sldIdLst>
    <p:sldId id="256" r:id="rId2"/>
    <p:sldId id="417" r:id="rId3"/>
    <p:sldId id="259" r:id="rId4"/>
    <p:sldId id="258" r:id="rId5"/>
    <p:sldId id="344" r:id="rId6"/>
    <p:sldId id="477" r:id="rId7"/>
    <p:sldId id="480" r:id="rId8"/>
    <p:sldId id="414" r:id="rId9"/>
    <p:sldId id="416" r:id="rId10"/>
    <p:sldId id="415" r:id="rId11"/>
    <p:sldId id="420" r:id="rId12"/>
    <p:sldId id="336" r:id="rId13"/>
    <p:sldId id="350" r:id="rId14"/>
    <p:sldId id="421" r:id="rId15"/>
    <p:sldId id="430" r:id="rId16"/>
    <p:sldId id="481" r:id="rId17"/>
    <p:sldId id="482" r:id="rId18"/>
    <p:sldId id="353" r:id="rId19"/>
    <p:sldId id="355" r:id="rId20"/>
    <p:sldId id="339" r:id="rId21"/>
    <p:sldId id="357" r:id="rId22"/>
    <p:sldId id="314" r:id="rId23"/>
    <p:sldId id="429" r:id="rId24"/>
    <p:sldId id="424" r:id="rId25"/>
    <p:sldId id="425" r:id="rId26"/>
    <p:sldId id="426" r:id="rId27"/>
    <p:sldId id="427" r:id="rId28"/>
    <p:sldId id="428" r:id="rId29"/>
    <p:sldId id="48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2A0000"/>
    <a:srgbClr val="663300"/>
    <a:srgbClr val="292929"/>
    <a:srgbClr val="401B5B"/>
    <a:srgbClr val="004C00"/>
    <a:srgbClr val="008000"/>
    <a:srgbClr val="FFFF00"/>
    <a:srgbClr val="FF3300"/>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24" autoAdjust="0"/>
  </p:normalViewPr>
  <p:slideViewPr>
    <p:cSldViewPr>
      <p:cViewPr varScale="1">
        <p:scale>
          <a:sx n="65" d="100"/>
          <a:sy n="65" d="100"/>
        </p:scale>
        <p:origin x="-14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5A2757-1C55-4B4D-8755-ED48039733F9}" type="datetimeFigureOut">
              <a:rPr lang="zh-CN" altLang="en-US" smtClean="0"/>
              <a:pPr/>
              <a:t>2020/1/10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EA0C09-B914-4405-BA42-998837D9C7C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EA7EF2-0752-41ED-9752-821A60886AFC}" type="datetimeFigureOut">
              <a:rPr lang="en-US" smtClean="0"/>
              <a:pPr/>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F8843-5C8A-4989-B8B8-294A914808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A7EF2-0752-41ED-9752-821A60886AFC}" type="datetimeFigureOut">
              <a:rPr lang="en-US" smtClean="0"/>
              <a:pPr/>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F8843-5C8A-4989-B8B8-294A914808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A7EF2-0752-41ED-9752-821A60886AFC}" type="datetimeFigureOut">
              <a:rPr lang="en-US" smtClean="0"/>
              <a:pPr/>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F8843-5C8A-4989-B8B8-294A914808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A7EF2-0752-41ED-9752-821A60886AFC}" type="datetimeFigureOut">
              <a:rPr lang="en-US" smtClean="0"/>
              <a:pPr/>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F8843-5C8A-4989-B8B8-294A914808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EA7EF2-0752-41ED-9752-821A60886AFC}" type="datetimeFigureOut">
              <a:rPr lang="en-US" smtClean="0"/>
              <a:pPr/>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8F8843-5C8A-4989-B8B8-294A914808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EA7EF2-0752-41ED-9752-821A60886AFC}" type="datetimeFigureOut">
              <a:rPr lang="en-US" smtClean="0"/>
              <a:pPr/>
              <a:t>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F8843-5C8A-4989-B8B8-294A914808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EA7EF2-0752-41ED-9752-821A60886AFC}" type="datetimeFigureOut">
              <a:rPr lang="en-US" smtClean="0"/>
              <a:pPr/>
              <a:t>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8F8843-5C8A-4989-B8B8-294A914808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EA7EF2-0752-41ED-9752-821A60886AFC}" type="datetimeFigureOut">
              <a:rPr lang="en-US" smtClean="0"/>
              <a:pPr/>
              <a:t>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8F8843-5C8A-4989-B8B8-294A914808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EA7EF2-0752-41ED-9752-821A60886AFC}" type="datetimeFigureOut">
              <a:rPr lang="en-US" smtClean="0"/>
              <a:pPr/>
              <a:t>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8F8843-5C8A-4989-B8B8-294A914808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A7EF2-0752-41ED-9752-821A60886AFC}" type="datetimeFigureOut">
              <a:rPr lang="en-US" smtClean="0"/>
              <a:pPr/>
              <a:t>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F8843-5C8A-4989-B8B8-294A914808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A7EF2-0752-41ED-9752-821A60886AFC}" type="datetimeFigureOut">
              <a:rPr lang="en-US" smtClean="0"/>
              <a:pPr/>
              <a:t>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8F8843-5C8A-4989-B8B8-294A914808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EA7EF2-0752-41ED-9752-821A60886AFC}" type="datetimeFigureOut">
              <a:rPr lang="en-US" smtClean="0"/>
              <a:pPr/>
              <a:t>1/10/2020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F8843-5C8A-4989-B8B8-294A914808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ezyz.gracetoasia.or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9144000" cy="7391400"/>
          </a:xfrm>
        </p:spPr>
        <p:txBody>
          <a:bodyPr>
            <a:normAutofit/>
          </a:bodyPr>
          <a:lstStyle/>
          <a:p>
            <a:r>
              <a:rPr lang="zh-CN" altLang="en-US" sz="88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t>耶稣所传</a:t>
            </a:r>
            <a:r>
              <a:rPr lang="en-US" altLang="zh-CN" sz="88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t/>
            </a:r>
            <a:br>
              <a:rPr lang="en-US" altLang="zh-CN" sz="88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br>
            <a:r>
              <a:rPr lang="en-US" altLang="zh-CN" sz="88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t>  </a:t>
            </a:r>
            <a:r>
              <a:rPr lang="zh-CN" altLang="en-US" sz="88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t>之</a:t>
            </a:r>
            <a:r>
              <a:rPr lang="zh-CN" altLang="en-US" sz="88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t>福音</a:t>
            </a:r>
            <a:r>
              <a:rPr lang="en-US" altLang="zh-CN" sz="88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t/>
            </a:r>
            <a:br>
              <a:rPr lang="en-US" altLang="zh-CN" sz="88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br>
            <a:r>
              <a:rPr lang="en-US" altLang="zh-CN" sz="8800" b="1" dirty="0" smtClean="0">
                <a:ln w="18415" cmpd="sng">
                  <a:solidFill>
                    <a:sysClr val="windowText" lastClr="000000"/>
                  </a:solidFill>
                  <a:prstDash val="solid"/>
                </a:ln>
                <a:solidFill>
                  <a:srgbClr val="FFFF00"/>
                </a:solidFill>
                <a:effectLst>
                  <a:outerShdw blurRad="63500" dir="3600000" algn="tl" rotWithShape="0">
                    <a:srgbClr val="000000">
                      <a:alpha val="70000"/>
                    </a:srgbClr>
                  </a:outerShdw>
                </a:effectLst>
                <a:latin typeface="Arabic Typesetting" pitchFamily="66" charset="-78"/>
                <a:cs typeface="Arabic Typesetting" pitchFamily="66" charset="-78"/>
              </a:rPr>
              <a:t>(</a:t>
            </a:r>
            <a:r>
              <a:rPr lang="zh-CN" altLang="en-US" sz="8800" b="1" dirty="0" smtClean="0">
                <a:ln w="18415" cmpd="sng">
                  <a:solidFill>
                    <a:sysClr val="windowText" lastClr="000000"/>
                  </a:solidFill>
                  <a:prstDash val="solid"/>
                </a:ln>
                <a:solidFill>
                  <a:srgbClr val="FFFF00"/>
                </a:solidFill>
                <a:effectLst>
                  <a:outerShdw blurRad="63500" dir="3600000" algn="tl" rotWithShape="0">
                    <a:srgbClr val="000000">
                      <a:alpha val="70000"/>
                    </a:srgbClr>
                  </a:outerShdw>
                </a:effectLst>
                <a:latin typeface="Aharoni" pitchFamily="2" charset="-79"/>
                <a:cs typeface="Aharoni" pitchFamily="2" charset="-79"/>
              </a:rPr>
              <a:t>一</a:t>
            </a:r>
            <a:r>
              <a:rPr lang="en-US" altLang="zh-CN" sz="8800" b="1" dirty="0" smtClean="0">
                <a:ln w="18415" cmpd="sng">
                  <a:solidFill>
                    <a:sysClr val="windowText" lastClr="000000"/>
                  </a:solidFill>
                  <a:prstDash val="solid"/>
                </a:ln>
                <a:solidFill>
                  <a:srgbClr val="FFFF00"/>
                </a:solidFill>
                <a:effectLst>
                  <a:outerShdw blurRad="63500" dir="3600000" algn="tl" rotWithShape="0">
                    <a:srgbClr val="000000">
                      <a:alpha val="70000"/>
                    </a:srgbClr>
                  </a:outerShdw>
                </a:effectLst>
                <a:latin typeface="Arabic Typesetting" pitchFamily="66" charset="-78"/>
                <a:cs typeface="Arabic Typesetting" pitchFamily="66" charset="-78"/>
              </a:rPr>
              <a:t>)</a:t>
            </a:r>
            <a:r>
              <a:rPr lang="en-US" altLang="zh-CN" sz="96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t/>
            </a:r>
            <a:br>
              <a:rPr lang="en-US" altLang="zh-CN" sz="96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br>
            <a:r>
              <a:rPr lang="zh-CN" altLang="en-US" sz="7200" b="1" dirty="0" smtClean="0">
                <a:ln w="18415" cmpd="sng">
                  <a:solidFill>
                    <a:sysClr val="windowText" lastClr="000000"/>
                  </a:solidFill>
                  <a:prstDash val="solid"/>
                </a:ln>
                <a:solidFill>
                  <a:srgbClr val="FFFF00"/>
                </a:solidFill>
                <a:effectLst>
                  <a:outerShdw blurRad="63500" dir="3600000" algn="tl" rotWithShape="0">
                    <a:srgbClr val="000000">
                      <a:alpha val="70000"/>
                    </a:srgbClr>
                  </a:outerShdw>
                </a:effectLst>
                <a:latin typeface="Arial Black" pitchFamily="34" charset="0"/>
              </a:rPr>
              <a:t>主权福</a:t>
            </a:r>
            <a:r>
              <a:rPr lang="zh-CN" altLang="en-US" sz="7200" b="1" dirty="0" smtClean="0">
                <a:ln w="18415" cmpd="sng">
                  <a:solidFill>
                    <a:sysClr val="windowText" lastClr="000000"/>
                  </a:solidFill>
                  <a:prstDash val="solid"/>
                </a:ln>
                <a:solidFill>
                  <a:srgbClr val="FFFF00"/>
                </a:solidFill>
                <a:effectLst>
                  <a:outerShdw blurRad="63500" dir="3600000" algn="tl" rotWithShape="0">
                    <a:srgbClr val="000000">
                      <a:alpha val="70000"/>
                    </a:srgbClr>
                  </a:outerShdw>
                </a:effectLst>
                <a:latin typeface="Arial Black" pitchFamily="34" charset="0"/>
              </a:rPr>
              <a:t>音</a:t>
            </a:r>
            <a:r>
              <a:rPr lang="en-US" altLang="zh-CN" sz="7200" b="1" dirty="0" smtClean="0">
                <a:ln w="18415" cmpd="sng">
                  <a:solidFill>
                    <a:sysClr val="windowText" lastClr="000000"/>
                  </a:solidFill>
                  <a:prstDash val="solid"/>
                </a:ln>
                <a:solidFill>
                  <a:srgbClr val="FFFF00"/>
                </a:solidFill>
                <a:effectLst>
                  <a:outerShdw blurRad="63500" dir="3600000" algn="tl" rotWithShape="0">
                    <a:srgbClr val="000000">
                      <a:alpha val="70000"/>
                    </a:srgbClr>
                  </a:outerShdw>
                </a:effectLst>
                <a:latin typeface="Arial Narrow" pitchFamily="34" charset="0"/>
              </a:rPr>
              <a:t>VS</a:t>
            </a:r>
            <a:r>
              <a:rPr lang="zh-CN" altLang="en-US" sz="7200" b="1" dirty="0" smtClean="0">
                <a:ln w="18415" cmpd="sng">
                  <a:solidFill>
                    <a:sysClr val="windowText" lastClr="000000"/>
                  </a:solidFill>
                  <a:prstDash val="solid"/>
                </a:ln>
                <a:solidFill>
                  <a:srgbClr val="FFFF00"/>
                </a:solidFill>
                <a:effectLst>
                  <a:outerShdw blurRad="63500" dir="3600000" algn="tl" rotWithShape="0">
                    <a:srgbClr val="000000">
                      <a:alpha val="70000"/>
                    </a:srgbClr>
                  </a:outerShdw>
                </a:effectLst>
                <a:latin typeface="Arial Black" pitchFamily="34" charset="0"/>
              </a:rPr>
              <a:t>易信主义</a:t>
            </a:r>
            <a:endParaRPr lang="en-US" sz="7200" b="1" dirty="0">
              <a:ln w="18415" cmpd="sng">
                <a:solidFill>
                  <a:sysClr val="windowText" lastClr="000000"/>
                </a:solidFill>
                <a:prstDash val="solid"/>
              </a:ln>
              <a:solidFill>
                <a:srgbClr val="FFFF00"/>
              </a:solidFill>
              <a:effectLst>
                <a:outerShdw blurRad="63500" dir="3600000" algn="tl" rotWithShape="0">
                  <a:srgbClr val="000000">
                    <a:alpha val="70000"/>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Rectangle 3"/>
          <p:cNvSpPr/>
          <p:nvPr/>
        </p:nvSpPr>
        <p:spPr>
          <a:xfrm>
            <a:off x="0" y="914400"/>
            <a:ext cx="9144000" cy="54102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buFont typeface="Arial" charset="0"/>
              <a:buChar char="•"/>
            </a:pP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许多有影响的现代福音派领袖极力向人们鼓吹说不需要降服基督也可以得救</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t>
            </a: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他们说主权救恩是善行加入救恩的异端</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但是</a:t>
            </a:r>
            <a:r>
              <a:rPr lang="zh-CN" altLang="en-US"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圣经和基督教历史表明福音向来就包括了悔改和降服于基督</a:t>
            </a: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。到了现代布道家才试图</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将福音</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t>
            </a: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加速</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t>
            </a: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拯救更多灵魂</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t>
            </a: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也因而败坏了福音</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zh-CN" altLang="en-US"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这就叫 </a:t>
            </a:r>
            <a:r>
              <a:rPr lang="en-US" altLang="zh-CN"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t>
            </a:r>
            <a:r>
              <a:rPr lang="zh-CN" altLang="en-US"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易信主义</a:t>
            </a:r>
            <a:r>
              <a:rPr lang="en-US" altLang="zh-CN"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t>
            </a:r>
            <a:endParaRPr lang="en-US" sz="36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endParaRPr>
          </a:p>
          <a:p>
            <a:pPr algn="just"/>
            <a:r>
              <a:rPr lang="en-US" dirty="0" smtClean="0">
                <a:effectLst>
                  <a:outerShdw blurRad="38100" dist="38100" dir="2700000" algn="tl">
                    <a:srgbClr val="000000">
                      <a:alpha val="43137"/>
                    </a:srgbClr>
                  </a:outerShdw>
                </a:effectLst>
              </a:rPr>
              <a:t>Many influential leaders in modern  evangelicalism are telling people with great fervor they need not yield to Christ to be saved. They say that Lordship Salvation is heresy that adds works to salvation. But the Scriptures and Christian history show that the Gospel has always included repentance and a surrender to Christ until modern evangelists attempted to ‘speed up’ the Gospel to save more souls, thus corrupting it. </a:t>
            </a:r>
            <a:r>
              <a:rPr lang="en-US" b="1" dirty="0" smtClean="0">
                <a:effectLst>
                  <a:outerShdw blurRad="38100" dist="38100" dir="2700000" algn="tl">
                    <a:srgbClr val="000000">
                      <a:alpha val="43137"/>
                    </a:srgbClr>
                  </a:outerShdw>
                </a:effectLst>
              </a:rPr>
              <a:t>This is called Easy-Believism.</a:t>
            </a:r>
          </a:p>
        </p:txBody>
      </p:sp>
      <p:sp>
        <p:nvSpPr>
          <p:cNvPr id="5" name="Rectangle 4"/>
          <p:cNvSpPr/>
          <p:nvPr/>
        </p:nvSpPr>
        <p:spPr>
          <a:xfrm>
            <a:off x="0" y="0"/>
            <a:ext cx="9144000" cy="838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当今问题</a:t>
            </a:r>
            <a:endParaRPr lang="en-US"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endParaRPr>
          </a:p>
        </p:txBody>
      </p:sp>
      <p:sp>
        <p:nvSpPr>
          <p:cNvPr id="6" name="Rectangle 5"/>
          <p:cNvSpPr/>
          <p:nvPr/>
        </p:nvSpPr>
        <p:spPr>
          <a:xfrm>
            <a:off x="0" y="6400800"/>
            <a:ext cx="9144000" cy="457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b="1" dirty="0" smtClean="0">
                <a:ln>
                  <a:solidFill>
                    <a:sysClr val="windowText" lastClr="000000"/>
                  </a:solidFill>
                </a:ln>
                <a:latin typeface="Arial Narrow" pitchFamily="34" charset="0"/>
              </a:rPr>
              <a:t>(The PROBLEM)</a:t>
            </a:r>
            <a:endParaRPr lang="en-US" sz="2800" b="1" dirty="0">
              <a:ln>
                <a:solidFill>
                  <a:sysClr val="windowText" lastClr="000000"/>
                </a:solidFill>
              </a:ln>
              <a:latin typeface="Arial Narrow"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Rectangle 3"/>
          <p:cNvSpPr/>
          <p:nvPr/>
        </p:nvSpPr>
        <p:spPr>
          <a:xfrm>
            <a:off x="0" y="685800"/>
            <a:ext cx="9144000" cy="56388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marL="349250" indent="-349250">
              <a:buFont typeface="Arial" charset="0"/>
              <a:buChar char="•"/>
            </a:pP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易信主义</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你只要相信就可以了</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t>
            </a:r>
            <a:endParaRPr 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endParaRPr>
          </a:p>
          <a:p>
            <a:pPr marL="349250" lvl="1" indent="-349250">
              <a:buFont typeface="Arial" charset="0"/>
              <a:buChar char="•"/>
            </a:pPr>
            <a:r>
              <a:rPr lang="en-US" b="1" dirty="0" smtClean="0">
                <a:latin typeface="Arial" pitchFamily="34" charset="0"/>
                <a:cs typeface="Arial" pitchFamily="34" charset="0"/>
              </a:rPr>
              <a:t>EASY BELIEVISM: “All you have to do is believe”</a:t>
            </a:r>
          </a:p>
          <a:p>
            <a:pPr marL="349250" indent="-349250">
              <a:buFont typeface="Arial" charset="0"/>
              <a:buChar char="•"/>
            </a:pP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让更多人进天堂的企图将福音扭曲了。</a:t>
            </a:r>
            <a:endParaRPr 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endParaRPr>
          </a:p>
          <a:p>
            <a:pPr marL="349250" lvl="1" indent="-349250">
              <a:buFont typeface="Arial" charset="0"/>
              <a:buChar char="•"/>
            </a:pPr>
            <a:r>
              <a:rPr lang="en-US" b="1" dirty="0" smtClean="0">
                <a:latin typeface="Arial" pitchFamily="34" charset="0"/>
                <a:cs typeface="Arial" pitchFamily="34" charset="0"/>
              </a:rPr>
              <a:t>The Gospel has been distorted  in an attempt to get more people into heaven. </a:t>
            </a:r>
          </a:p>
          <a:p>
            <a:pPr marL="349250" indent="-349250">
              <a:buFont typeface="Arial" charset="0"/>
              <a:buChar char="•"/>
            </a:pP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简化到一个祷告或一个公式</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全然悔改</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向基督降服和委身的内容却被移走了</a:t>
            </a:r>
            <a:r>
              <a:rPr lang="en-US" altLang="zh-CN"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zh-CN" alt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耶稣的角色被划分为救主和主两部分。</a:t>
            </a:r>
            <a:endParaRPr 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endParaRPr>
          </a:p>
          <a:p>
            <a:pPr marL="349250" lvl="1" indent="-349250">
              <a:buFont typeface="Arial" charset="0"/>
              <a:buChar char="•"/>
            </a:pPr>
            <a:r>
              <a:rPr lang="en-US" b="1" dirty="0" smtClean="0">
                <a:latin typeface="Arial" pitchFamily="34" charset="0"/>
                <a:cs typeface="Arial" pitchFamily="34" charset="0"/>
              </a:rPr>
              <a:t>It has been reduced to a prayer or a formula; all repentance, commitment and devotion to Christ removed; Jesus’ roles divided between Savior and Lord. </a:t>
            </a:r>
          </a:p>
          <a:p>
            <a:pPr marL="349250" indent="-349250">
              <a:buFont typeface="Arial" charset="0"/>
              <a:buChar char="•"/>
            </a:pPr>
            <a:r>
              <a:rPr lang="zh-CN" alt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今天我们将对当今教导的假福音与耶稣所教的福音进行比较</a:t>
            </a:r>
            <a:r>
              <a:rPr lang="en-US" altLang="zh-CN"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a:t>
            </a:r>
            <a:endPar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marL="349250" lvl="1" indent="-349250">
              <a:buFont typeface="Arial" charset="0"/>
              <a:buChar char="•"/>
            </a:pPr>
            <a:r>
              <a:rPr lang="en-US" b="1" dirty="0" smtClean="0">
                <a:latin typeface="Arial" pitchFamily="34" charset="0"/>
                <a:cs typeface="Arial" pitchFamily="34" charset="0"/>
              </a:rPr>
              <a:t>Today we will look at the false gospel being taught today and compare it to the Gospel that Jesus taught.</a:t>
            </a:r>
          </a:p>
        </p:txBody>
      </p:sp>
      <p:sp>
        <p:nvSpPr>
          <p:cNvPr id="5" name="Rectangle 4"/>
          <p:cNvSpPr/>
          <p:nvPr/>
        </p:nvSpPr>
        <p:spPr>
          <a:xfrm>
            <a:off x="0" y="0"/>
            <a:ext cx="9144000" cy="609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当今问题</a:t>
            </a:r>
            <a:endPar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endParaRPr>
          </a:p>
        </p:txBody>
      </p:sp>
      <p:sp>
        <p:nvSpPr>
          <p:cNvPr id="6" name="Rectangle 5"/>
          <p:cNvSpPr/>
          <p:nvPr/>
        </p:nvSpPr>
        <p:spPr>
          <a:xfrm>
            <a:off x="0" y="6400800"/>
            <a:ext cx="9144000" cy="457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b="1" dirty="0" smtClean="0">
                <a:ln>
                  <a:solidFill>
                    <a:sysClr val="windowText" lastClr="000000"/>
                  </a:solidFill>
                </a:ln>
                <a:latin typeface="Arial Narrow" pitchFamily="34" charset="0"/>
              </a:rPr>
              <a:t>(The PROBLEM)</a:t>
            </a:r>
            <a:endParaRPr lang="en-US" sz="2800" b="1" dirty="0">
              <a:ln>
                <a:solidFill>
                  <a:sysClr val="windowText" lastClr="000000"/>
                </a:solidFill>
              </a:ln>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p:cTn id="7"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8"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9" dur="500"/>
                                        <p:tgtEl>
                                          <p:spTgt spid="4">
                                            <p:txEl>
                                              <p:pRg st="6" end="6"/>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 calcmode="lin" valueType="num">
                                      <p:cBhvr>
                                        <p:cTn id="12"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14"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pic>
        <p:nvPicPr>
          <p:cNvPr id="9" name="Picture 8" descr="jesus.jpg"/>
          <p:cNvPicPr>
            <a:picLocks noChangeAspect="1"/>
          </p:cNvPicPr>
          <p:nvPr/>
        </p:nvPicPr>
        <p:blipFill>
          <a:blip r:embed="rId2" cstate="print"/>
          <a:stretch>
            <a:fillRect/>
          </a:stretch>
        </p:blipFill>
        <p:spPr>
          <a:xfrm>
            <a:off x="2895600" y="709267"/>
            <a:ext cx="3962400" cy="5539133"/>
          </a:xfrm>
          <a:prstGeom prst="rect">
            <a:avLst/>
          </a:prstGeom>
          <a:ln w="228600" cap="sq" cmpd="thickThin">
            <a:solidFill>
              <a:srgbClr val="000000"/>
            </a:solidFill>
            <a:prstDash val="solid"/>
            <a:miter lim="800000"/>
          </a:ln>
          <a:effectLst>
            <a:innerShdw blurRad="76200">
              <a:srgbClr val="000000"/>
            </a:innerShdw>
          </a:effectLst>
        </p:spPr>
      </p:pic>
      <p:sp>
        <p:nvSpPr>
          <p:cNvPr id="2" name="Rectangle 1"/>
          <p:cNvSpPr/>
          <p:nvPr/>
        </p:nvSpPr>
        <p:spPr>
          <a:xfrm>
            <a:off x="0" y="0"/>
            <a:ext cx="9144000" cy="762000"/>
          </a:xfrm>
          <a:prstGeom prst="rect">
            <a:avLst/>
          </a:prstGeom>
          <a:solidFill>
            <a:srgbClr val="C00000"/>
          </a:solidFill>
        </p:spPr>
        <p:style>
          <a:lnRef idx="0">
            <a:schemeClr val="accent2"/>
          </a:lnRef>
          <a:fillRef idx="3">
            <a:schemeClr val="accent2"/>
          </a:fillRef>
          <a:effectRef idx="3">
            <a:schemeClr val="accent2"/>
          </a:effectRef>
          <a:fontRef idx="minor">
            <a:schemeClr val="lt1"/>
          </a:fontRef>
        </p:style>
        <p:txBody>
          <a:bodyPr rtlCol="0" anchor="ctr"/>
          <a:lstStyle/>
          <a:p>
            <a:pPr marL="0" lvl="1" algn="ctr"/>
            <a:r>
              <a:rPr lang="zh-CN" altLang="en-US" sz="4800" b="1" dirty="0" smtClean="0">
                <a:ln>
                  <a:solidFill>
                    <a:sysClr val="windowText" lastClr="000000"/>
                  </a:solidFill>
                </a:ln>
                <a:solidFill>
                  <a:schemeClr val="bg1"/>
                </a:solidFill>
                <a:effectLst>
                  <a:outerShdw blurRad="38100" dist="38100" dir="2700000" algn="tl">
                    <a:srgbClr val="000000">
                      <a:alpha val="43137"/>
                    </a:srgbClr>
                  </a:outerShdw>
                </a:effectLst>
                <a:latin typeface="Arial Narrow" pitchFamily="34" charset="0"/>
              </a:rPr>
              <a:t>基督的主权</a:t>
            </a:r>
            <a:endParaRPr lang="en-US" sz="4800" b="1" dirty="0">
              <a:ln>
                <a:solidFill>
                  <a:sysClr val="windowText" lastClr="000000"/>
                </a:solidFill>
              </a:ln>
              <a:solidFill>
                <a:schemeClr val="bg1"/>
              </a:solidFill>
              <a:effectLst>
                <a:outerShdw blurRad="38100" dist="38100" dir="2700000" algn="tl">
                  <a:srgbClr val="000000">
                    <a:alpha val="43137"/>
                  </a:srgbClr>
                </a:outerShdw>
              </a:effectLst>
              <a:latin typeface="Arial Narrow" pitchFamily="34" charset="0"/>
            </a:endParaRPr>
          </a:p>
        </p:txBody>
      </p:sp>
      <p:sp>
        <p:nvSpPr>
          <p:cNvPr id="10" name="Rectangle 9"/>
          <p:cNvSpPr/>
          <p:nvPr/>
        </p:nvSpPr>
        <p:spPr>
          <a:xfrm>
            <a:off x="0" y="762000"/>
            <a:ext cx="4800600" cy="6096000"/>
          </a:xfrm>
          <a:prstGeom prst="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800600" y="762000"/>
            <a:ext cx="4343400" cy="6096000"/>
          </a:xfrm>
          <a:prstGeom prst="rect">
            <a:avLst/>
          </a:prstGeom>
          <a:solidFill>
            <a:srgbClr val="00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762000"/>
            <a:ext cx="2895600" cy="533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9600" b="1"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t>救主</a:t>
            </a:r>
            <a:endParaRPr lang="en-US" sz="9600" b="1" dirty="0" smtClean="0">
              <a:solidFill>
                <a:schemeClr val="tx1"/>
              </a:solidFill>
              <a:effectLst>
                <a:outerShdw blurRad="38100" dist="38100" dir="2700000" algn="tl">
                  <a:srgbClr val="000000">
                    <a:alpha val="43137"/>
                  </a:srgbClr>
                </a:outerShdw>
              </a:effectLst>
              <a:latin typeface="Aharoni" pitchFamily="2" charset="-79"/>
              <a:cs typeface="Aharoni" pitchFamily="2" charset="-79"/>
            </a:endParaRPr>
          </a:p>
          <a:p>
            <a:pPr algn="ctr"/>
            <a:endParaRPr lang="en-US" sz="4000" dirty="0" smtClean="0">
              <a:solidFill>
                <a:schemeClr val="tx1"/>
              </a:solidFill>
              <a:latin typeface="Aharoni" pitchFamily="2" charset="-79"/>
              <a:cs typeface="Aharoni" pitchFamily="2" charset="-79"/>
            </a:endParaRPr>
          </a:p>
          <a:p>
            <a:pPr algn="ctr"/>
            <a:r>
              <a:rPr lang="en-US" sz="4000" dirty="0" smtClean="0">
                <a:solidFill>
                  <a:schemeClr val="tx1"/>
                </a:solidFill>
                <a:latin typeface="Aharoni" pitchFamily="2" charset="-79"/>
                <a:cs typeface="Aharoni" pitchFamily="2" charset="-79"/>
              </a:rPr>
              <a:t>SAVIOR</a:t>
            </a:r>
            <a:endParaRPr lang="en-US" sz="4000" dirty="0">
              <a:solidFill>
                <a:schemeClr val="tx1"/>
              </a:solidFill>
              <a:latin typeface="Aharoni" pitchFamily="2" charset="-79"/>
              <a:cs typeface="Aharoni" pitchFamily="2" charset="-79"/>
            </a:endParaRPr>
          </a:p>
        </p:txBody>
      </p:sp>
      <p:sp>
        <p:nvSpPr>
          <p:cNvPr id="15" name="Rectangle 14"/>
          <p:cNvSpPr/>
          <p:nvPr/>
        </p:nvSpPr>
        <p:spPr>
          <a:xfrm>
            <a:off x="6934200" y="762000"/>
            <a:ext cx="2209800" cy="541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9600" b="1"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t>主</a:t>
            </a:r>
            <a:endParaRPr lang="en-US" sz="9600" b="1" dirty="0" smtClean="0">
              <a:solidFill>
                <a:schemeClr val="tx1"/>
              </a:solidFill>
              <a:effectLst>
                <a:outerShdw blurRad="38100" dist="38100" dir="2700000" algn="tl">
                  <a:srgbClr val="000000">
                    <a:alpha val="43137"/>
                  </a:srgbClr>
                </a:outerShdw>
              </a:effectLst>
              <a:latin typeface="Aharoni" pitchFamily="2" charset="-79"/>
              <a:cs typeface="Aharoni" pitchFamily="2" charset="-79"/>
            </a:endParaRPr>
          </a:p>
          <a:p>
            <a:pPr algn="ctr"/>
            <a:endParaRPr lang="en-US" sz="4000" dirty="0" smtClean="0">
              <a:solidFill>
                <a:schemeClr val="tx1"/>
              </a:solidFill>
              <a:latin typeface="Aharoni" pitchFamily="2" charset="-79"/>
              <a:cs typeface="Aharoni" pitchFamily="2" charset="-79"/>
            </a:endParaRPr>
          </a:p>
          <a:p>
            <a:pPr algn="ctr"/>
            <a:r>
              <a:rPr lang="en-US" sz="4000" dirty="0" smtClean="0">
                <a:solidFill>
                  <a:schemeClr val="tx1"/>
                </a:solidFill>
                <a:latin typeface="Aharoni" pitchFamily="2" charset="-79"/>
                <a:cs typeface="Aharoni" pitchFamily="2" charset="-79"/>
              </a:rPr>
              <a:t>LORD</a:t>
            </a:r>
            <a:endParaRPr lang="en-US" sz="4000" dirty="0">
              <a:solidFill>
                <a:schemeClr val="tx1"/>
              </a:solidFill>
              <a:latin typeface="Aharoni" pitchFamily="2" charset="-79"/>
              <a:cs typeface="Aharoni" pitchFamily="2" charset="-79"/>
            </a:endParaRPr>
          </a:p>
        </p:txBody>
      </p:sp>
      <p:sp>
        <p:nvSpPr>
          <p:cNvPr id="8" name="Rectangle 7"/>
          <p:cNvSpPr/>
          <p:nvPr/>
        </p:nvSpPr>
        <p:spPr>
          <a:xfrm>
            <a:off x="0" y="6096000"/>
            <a:ext cx="9144000" cy="762000"/>
          </a:xfrm>
          <a:prstGeom prst="rect">
            <a:avLst/>
          </a:prstGeom>
          <a:solidFill>
            <a:srgbClr val="C00000"/>
          </a:solidFill>
        </p:spPr>
        <p:style>
          <a:lnRef idx="0">
            <a:schemeClr val="accent2"/>
          </a:lnRef>
          <a:fillRef idx="3">
            <a:schemeClr val="accent2"/>
          </a:fillRef>
          <a:effectRef idx="3">
            <a:schemeClr val="accent2"/>
          </a:effectRef>
          <a:fontRef idx="minor">
            <a:schemeClr val="lt1"/>
          </a:fontRef>
        </p:style>
        <p:txBody>
          <a:bodyPr rtlCol="0" anchor="ctr"/>
          <a:lstStyle/>
          <a:p>
            <a:pPr marL="0" lvl="1" algn="ctr"/>
            <a:r>
              <a:rPr lang="en-US" sz="4800" b="1" dirty="0" smtClean="0">
                <a:ln>
                  <a:solidFill>
                    <a:sysClr val="windowText" lastClr="000000"/>
                  </a:solidFill>
                </a:ln>
                <a:solidFill>
                  <a:schemeClr val="bg1"/>
                </a:solidFill>
                <a:effectLst>
                  <a:outerShdw blurRad="38100" dist="38100" dir="2700000" algn="tl">
                    <a:srgbClr val="000000">
                      <a:alpha val="43137"/>
                    </a:srgbClr>
                  </a:outerShdw>
                </a:effectLst>
                <a:latin typeface="Arial Narrow" pitchFamily="34" charset="0"/>
              </a:rPr>
              <a:t>The Lordship of Christ </a:t>
            </a:r>
            <a:endParaRPr lang="en-US" sz="4800" b="1" dirty="0">
              <a:ln>
                <a:solidFill>
                  <a:sysClr val="windowText" lastClr="000000"/>
                </a:solidFill>
              </a:ln>
              <a:solidFill>
                <a:schemeClr val="bg1"/>
              </a:solidFill>
              <a:effectLst>
                <a:outerShdw blurRad="38100" dist="38100" dir="2700000" algn="tl">
                  <a:srgbClr val="000000">
                    <a:alpha val="43137"/>
                  </a:srgbClr>
                </a:outerShdw>
              </a:effectLst>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1000"/>
                                        <p:tgtEl>
                                          <p:spTgt spid="1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1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1"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dissolve">
                                      <p:cBhvr>
                                        <p:cTn id="15" dur="1000"/>
                                        <p:tgtEl>
                                          <p:spTgt spid="15"/>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dissolve">
                                      <p:cBhvr>
                                        <p:cTn id="1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p:bldP spid="15"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152400" y="1219200"/>
            <a:ext cx="8991600" cy="49530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marL="225425" indent="-225425" algn="just"/>
            <a:r>
              <a:rPr lang="en-US" sz="4800" b="1" dirty="0" smtClean="0">
                <a:solidFill>
                  <a:schemeClr val="bg2">
                    <a:lumMod val="25000"/>
                  </a:schemeClr>
                </a:solidFill>
                <a:effectLst>
                  <a:outerShdw blurRad="38100" dist="38100" dir="2700000" algn="tl">
                    <a:srgbClr val="000000">
                      <a:alpha val="43137"/>
                    </a:srgbClr>
                  </a:outerShdw>
                </a:effectLst>
              </a:rPr>
              <a:t>“</a:t>
            </a:r>
            <a:r>
              <a:rPr lang="zh-CN" altLang="en-US" sz="4800" b="1" dirty="0" smtClean="0">
                <a:solidFill>
                  <a:schemeClr val="bg2">
                    <a:lumMod val="25000"/>
                  </a:schemeClr>
                </a:solidFill>
                <a:effectLst>
                  <a:outerShdw blurRad="38100" dist="38100" dir="2700000" algn="tl">
                    <a:srgbClr val="000000">
                      <a:alpha val="43137"/>
                    </a:srgbClr>
                  </a:outerShdw>
                </a:effectLst>
              </a:rPr>
              <a:t>今日所传的福音并不是耶稣所传的福音</a:t>
            </a:r>
            <a:r>
              <a:rPr lang="en-US" altLang="zh-CN" sz="4800" b="1" dirty="0" smtClean="0">
                <a:solidFill>
                  <a:schemeClr val="bg2">
                    <a:lumMod val="25000"/>
                  </a:schemeClr>
                </a:solidFill>
                <a:effectLst>
                  <a:outerShdw blurRad="38100" dist="38100" dir="2700000" algn="tl">
                    <a:srgbClr val="000000">
                      <a:alpha val="43137"/>
                    </a:srgbClr>
                  </a:outerShdw>
                </a:effectLst>
              </a:rPr>
              <a:t>. </a:t>
            </a:r>
            <a:r>
              <a:rPr lang="zh-CN" altLang="en-US" sz="4800" b="1" dirty="0" smtClean="0">
                <a:solidFill>
                  <a:schemeClr val="bg2">
                    <a:lumMod val="25000"/>
                  </a:schemeClr>
                </a:solidFill>
                <a:effectLst>
                  <a:outerShdw blurRad="38100" dist="38100" dir="2700000" algn="tl">
                    <a:srgbClr val="000000">
                      <a:alpha val="43137"/>
                    </a:srgbClr>
                  </a:outerShdw>
                </a:effectLst>
              </a:rPr>
              <a:t>时下流行的福音给罪人提供了虚假的盼望</a:t>
            </a:r>
            <a:r>
              <a:rPr lang="en-US" altLang="zh-CN" sz="4800" b="1" dirty="0" smtClean="0">
                <a:solidFill>
                  <a:schemeClr val="bg2">
                    <a:lumMod val="25000"/>
                  </a:schemeClr>
                </a:solidFill>
                <a:effectLst>
                  <a:outerShdw blurRad="38100" dist="38100" dir="2700000" algn="tl">
                    <a:srgbClr val="000000">
                      <a:alpha val="43137"/>
                    </a:srgbClr>
                  </a:outerShdw>
                </a:effectLst>
              </a:rPr>
              <a:t>. </a:t>
            </a:r>
            <a:r>
              <a:rPr lang="zh-CN" altLang="en-US" sz="4800" b="1" dirty="0" smtClean="0">
                <a:solidFill>
                  <a:schemeClr val="bg2">
                    <a:lumMod val="25000"/>
                  </a:schemeClr>
                </a:solidFill>
                <a:effectLst>
                  <a:outerShdw blurRad="38100" dist="38100" dir="2700000" algn="tl">
                    <a:srgbClr val="000000">
                      <a:alpha val="43137"/>
                    </a:srgbClr>
                  </a:outerShdw>
                </a:effectLst>
              </a:rPr>
              <a:t>它承诺罪人持续生活在对神的悖逆中亦照样可以承受永生</a:t>
            </a:r>
            <a:r>
              <a:rPr lang="en-US" altLang="zh-CN" sz="4800" b="1" dirty="0" smtClean="0">
                <a:solidFill>
                  <a:schemeClr val="bg2">
                    <a:lumMod val="25000"/>
                  </a:schemeClr>
                </a:solidFill>
                <a:effectLst>
                  <a:outerShdw blurRad="38100" dist="38100" dir="2700000" algn="tl">
                    <a:srgbClr val="000000">
                      <a:alpha val="43137"/>
                    </a:srgbClr>
                  </a:outerShdw>
                </a:effectLst>
              </a:rPr>
              <a:t>.</a:t>
            </a:r>
            <a:r>
              <a:rPr lang="en-US" sz="4800" b="1" dirty="0" smtClean="0">
                <a:solidFill>
                  <a:schemeClr val="bg2">
                    <a:lumMod val="25000"/>
                  </a:schemeClr>
                </a:solidFill>
                <a:effectLst>
                  <a:outerShdw blurRad="38100" dist="38100" dir="2700000" algn="tl">
                    <a:srgbClr val="000000">
                      <a:alpha val="43137"/>
                    </a:srgbClr>
                  </a:outerShdw>
                </a:effectLst>
              </a:rPr>
              <a:t>”</a:t>
            </a:r>
          </a:p>
          <a:p>
            <a:pPr marL="225425" indent="-225425">
              <a:buFont typeface="Arial" charset="0"/>
              <a:buChar char="•"/>
            </a:pPr>
            <a:r>
              <a:rPr lang="en-US" sz="2000" b="1" i="1" dirty="0" smtClean="0"/>
              <a:t> “The message being proclaimed today is not the Gospel according to Jesus. The gospel in vogue today holds forth false hope to sinners. It promises them they can have eternal life yet continue to live in rebellion against God.”</a:t>
            </a:r>
            <a:r>
              <a:rPr lang="en-US" dirty="0" smtClean="0"/>
              <a:t/>
            </a:r>
            <a:br>
              <a:rPr lang="en-US" dirty="0" smtClean="0"/>
            </a:br>
            <a:endParaRPr lang="en-US" b="1" dirty="0">
              <a:solidFill>
                <a:srgbClr val="002060"/>
              </a:solidFill>
            </a:endParaRPr>
          </a:p>
        </p:txBody>
      </p:sp>
      <p:sp>
        <p:nvSpPr>
          <p:cNvPr id="5" name="Rectangle 4"/>
          <p:cNvSpPr/>
          <p:nvPr/>
        </p:nvSpPr>
        <p:spPr>
          <a:xfrm>
            <a:off x="0" y="0"/>
            <a:ext cx="9144000" cy="1066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zh-CN" altLang="en-US" sz="72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rPr>
              <a:t>后果</a:t>
            </a:r>
            <a:endParaRPr lang="en-US" sz="72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ndParaRPr>
          </a:p>
        </p:txBody>
      </p:sp>
      <p:sp>
        <p:nvSpPr>
          <p:cNvPr id="6" name="Rectangle 5"/>
          <p:cNvSpPr/>
          <p:nvPr/>
        </p:nvSpPr>
        <p:spPr>
          <a:xfrm>
            <a:off x="0" y="6324600"/>
            <a:ext cx="9144000" cy="533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200" b="1" dirty="0" smtClean="0">
                <a:ln>
                  <a:solidFill>
                    <a:sysClr val="windowText" lastClr="000000"/>
                  </a:solidFill>
                </a:ln>
                <a:solidFill>
                  <a:schemeClr val="tx1"/>
                </a:solidFill>
                <a:latin typeface="Arial" pitchFamily="34" charset="0"/>
                <a:cs typeface="Arial" pitchFamily="34" charset="0"/>
              </a:rPr>
              <a:t>The Result</a:t>
            </a:r>
            <a:endParaRPr lang="en-US" sz="3200" b="1" dirty="0">
              <a:ln>
                <a:solidFill>
                  <a:sysClr val="windowText" lastClr="000000"/>
                </a:solidFill>
              </a:ln>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152400" y="1295400"/>
            <a:ext cx="8839200" cy="48768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just"/>
            <a:r>
              <a:rPr lang="en-US" sz="4000" b="1" dirty="0" smtClean="0">
                <a:solidFill>
                  <a:schemeClr val="bg2">
                    <a:lumMod val="25000"/>
                  </a:schemeClr>
                </a:solidFill>
                <a:effectLst>
                  <a:outerShdw blurRad="38100" dist="38100" dir="2700000" algn="tl">
                    <a:srgbClr val="000000">
                      <a:alpha val="43137"/>
                    </a:srgbClr>
                  </a:outerShdw>
                </a:effectLst>
              </a:rPr>
              <a:t>“</a:t>
            </a:r>
            <a:r>
              <a:rPr lang="zh-CN" altLang="en-US" sz="4000" b="1" dirty="0" smtClean="0">
                <a:solidFill>
                  <a:schemeClr val="bg2">
                    <a:lumMod val="25000"/>
                  </a:schemeClr>
                </a:solidFill>
                <a:effectLst>
                  <a:outerShdw blurRad="38100" dist="38100" dir="2700000" algn="tl">
                    <a:srgbClr val="000000">
                      <a:alpha val="43137"/>
                    </a:srgbClr>
                  </a:outerShdw>
                </a:effectLst>
              </a:rPr>
              <a:t>因此基督的好消息让位给了危害重重的坏消息</a:t>
            </a:r>
            <a:r>
              <a:rPr lang="en-US" altLang="zh-CN" sz="4000" b="1" dirty="0" smtClean="0">
                <a:solidFill>
                  <a:schemeClr val="bg2">
                    <a:lumMod val="25000"/>
                  </a:schemeClr>
                </a:solidFill>
                <a:effectLst>
                  <a:outerShdw blurRad="38100" dist="38100" dir="2700000" algn="tl">
                    <a:srgbClr val="000000">
                      <a:alpha val="43137"/>
                    </a:srgbClr>
                  </a:outerShdw>
                </a:effectLst>
              </a:rPr>
              <a:t>,</a:t>
            </a:r>
            <a:r>
              <a:rPr lang="zh-CN" altLang="en-US" sz="4000" b="1" dirty="0" smtClean="0">
                <a:solidFill>
                  <a:schemeClr val="bg2">
                    <a:lumMod val="25000"/>
                  </a:schemeClr>
                </a:solidFill>
                <a:effectLst>
                  <a:outerShdw blurRad="38100" dist="38100" dir="2700000" algn="tl">
                    <a:srgbClr val="000000">
                      <a:alpha val="43137"/>
                    </a:srgbClr>
                  </a:outerShdw>
                </a:effectLst>
              </a:rPr>
              <a:t>对罪人的生活没有任何道德要求</a:t>
            </a:r>
            <a:r>
              <a:rPr lang="en-US" altLang="zh-CN" sz="4000" b="1" dirty="0" smtClean="0">
                <a:solidFill>
                  <a:schemeClr val="bg2">
                    <a:lumMod val="25000"/>
                  </a:schemeClr>
                </a:solidFill>
                <a:effectLst>
                  <a:outerShdw blurRad="38100" dist="38100" dir="2700000" algn="tl">
                    <a:srgbClr val="000000">
                      <a:alpha val="43137"/>
                    </a:srgbClr>
                  </a:outerShdw>
                </a:effectLst>
              </a:rPr>
              <a:t>. </a:t>
            </a:r>
            <a:r>
              <a:rPr lang="zh-CN" altLang="en-US" sz="4000" b="1" dirty="0" smtClean="0">
                <a:solidFill>
                  <a:schemeClr val="bg2">
                    <a:lumMod val="25000"/>
                  </a:schemeClr>
                </a:solidFill>
                <a:effectLst>
                  <a:outerShdw blurRad="38100" dist="38100" dir="2700000" algn="tl">
                    <a:srgbClr val="000000">
                      <a:alpha val="43137"/>
                    </a:srgbClr>
                  </a:outerShdw>
                </a:effectLst>
              </a:rPr>
              <a:t>这并不是耶稣所传的信息</a:t>
            </a:r>
            <a:r>
              <a:rPr lang="en-US" altLang="zh-CN" sz="4000" b="1" dirty="0" smtClean="0">
                <a:solidFill>
                  <a:schemeClr val="bg2">
                    <a:lumMod val="25000"/>
                  </a:schemeClr>
                </a:solidFill>
                <a:effectLst>
                  <a:outerShdw blurRad="38100" dist="38100" dir="2700000" algn="tl">
                    <a:srgbClr val="000000">
                      <a:alpha val="43137"/>
                    </a:srgbClr>
                  </a:outerShdw>
                </a:effectLst>
              </a:rPr>
              <a:t>. </a:t>
            </a:r>
            <a:r>
              <a:rPr lang="zh-CN" altLang="en-US" sz="4000" b="1" dirty="0" smtClean="0">
                <a:solidFill>
                  <a:schemeClr val="bg2">
                    <a:lumMod val="25000"/>
                  </a:schemeClr>
                </a:solidFill>
                <a:effectLst>
                  <a:outerShdw blurRad="38100" dist="38100" dir="2700000" algn="tl">
                    <a:srgbClr val="000000">
                      <a:alpha val="43137"/>
                    </a:srgbClr>
                  </a:outerShdw>
                </a:effectLst>
              </a:rPr>
              <a:t>这新福音孵出了一代声称是基督徒但行为与未重生的悖逆之子毫无区别的人</a:t>
            </a:r>
            <a:r>
              <a:rPr lang="en-US" altLang="zh-CN" sz="4000" b="1" dirty="0" smtClean="0">
                <a:solidFill>
                  <a:schemeClr val="bg2">
                    <a:lumMod val="25000"/>
                  </a:schemeClr>
                </a:solidFill>
                <a:effectLst>
                  <a:outerShdw blurRad="38100" dist="38100" dir="2700000" algn="tl">
                    <a:srgbClr val="000000">
                      <a:alpha val="43137"/>
                    </a:srgbClr>
                  </a:outerShdw>
                </a:effectLst>
              </a:rPr>
              <a:t>.</a:t>
            </a:r>
            <a:r>
              <a:rPr lang="en-US" sz="4000" b="1" dirty="0" smtClean="0">
                <a:solidFill>
                  <a:schemeClr val="bg2">
                    <a:lumMod val="25000"/>
                  </a:schemeClr>
                </a:solidFill>
                <a:effectLst>
                  <a:outerShdw blurRad="38100" dist="38100" dir="2700000" algn="tl">
                    <a:srgbClr val="000000">
                      <a:alpha val="43137"/>
                    </a:srgbClr>
                  </a:outerShdw>
                </a:effectLst>
              </a:rPr>
              <a:t>”</a:t>
            </a:r>
          </a:p>
          <a:p>
            <a:pPr marL="225425" indent="-225425">
              <a:buFont typeface="Arial" charset="0"/>
              <a:buChar char="•"/>
            </a:pPr>
            <a:r>
              <a:rPr lang="en-US" sz="2000" b="1" i="1" dirty="0" smtClean="0"/>
              <a:t> “Thus the Good News of Christ has given way to the bad news of an insidious easy-believism that makes no moral demands on the lives of sinners. It is not the same message Jesus proclaimed. This new gospel has spawned a generation of professing Christians whose behavior is indistinguishable from the rebellion of the unregenerate.”</a:t>
            </a:r>
            <a:r>
              <a:rPr lang="en-US" dirty="0" smtClean="0"/>
              <a:t/>
            </a:r>
            <a:br>
              <a:rPr lang="en-US" dirty="0" smtClean="0"/>
            </a:br>
            <a:endParaRPr lang="en-US" b="1" dirty="0">
              <a:solidFill>
                <a:srgbClr val="002060"/>
              </a:solidFill>
            </a:endParaRPr>
          </a:p>
        </p:txBody>
      </p:sp>
      <p:sp>
        <p:nvSpPr>
          <p:cNvPr id="5" name="Rectangle 4"/>
          <p:cNvSpPr/>
          <p:nvPr/>
        </p:nvSpPr>
        <p:spPr>
          <a:xfrm>
            <a:off x="0" y="0"/>
            <a:ext cx="9144000" cy="12192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zh-CN" altLang="en-US" sz="80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rPr>
              <a:t>后果</a:t>
            </a:r>
            <a:endParaRPr lang="en-US" sz="80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ndParaRPr>
          </a:p>
        </p:txBody>
      </p:sp>
      <p:sp>
        <p:nvSpPr>
          <p:cNvPr id="6" name="Rectangle 5"/>
          <p:cNvSpPr/>
          <p:nvPr/>
        </p:nvSpPr>
        <p:spPr>
          <a:xfrm>
            <a:off x="0" y="6324600"/>
            <a:ext cx="9144000" cy="533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200" b="1" dirty="0" smtClean="0">
                <a:ln>
                  <a:solidFill>
                    <a:sysClr val="windowText" lastClr="000000"/>
                  </a:solidFill>
                </a:ln>
                <a:solidFill>
                  <a:schemeClr val="tx1"/>
                </a:solidFill>
                <a:latin typeface="Arial" pitchFamily="34" charset="0"/>
                <a:cs typeface="Arial" pitchFamily="34" charset="0"/>
              </a:rPr>
              <a:t>The Result</a:t>
            </a:r>
            <a:endParaRPr lang="en-US" sz="3200" b="1" dirty="0">
              <a:ln>
                <a:solidFill>
                  <a:sysClr val="windowText" lastClr="000000"/>
                </a:solidFill>
              </a:ln>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7" name="Rectangle 6"/>
          <p:cNvSpPr/>
          <p:nvPr/>
        </p:nvSpPr>
        <p:spPr>
          <a:xfrm>
            <a:off x="152400" y="1066800"/>
            <a:ext cx="8839200" cy="52578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just"/>
            <a:r>
              <a:rPr 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 </a:t>
            </a:r>
            <a:r>
              <a:rPr lang="zh-CN" alt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这类如 </a:t>
            </a:r>
            <a:r>
              <a:rPr lang="en-US" altLang="zh-CN"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a:t>
            </a:r>
            <a:r>
              <a:rPr lang="zh-CN" alt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接受耶稣作救主</a:t>
            </a:r>
            <a:r>
              <a:rPr lang="en-US" altLang="zh-CN"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a:t>
            </a:r>
            <a:r>
              <a:rPr lang="zh-CN" alt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邀请基督进入你的生活</a:t>
            </a:r>
            <a:r>
              <a:rPr lang="en-US" altLang="zh-CN"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a:t>
            </a:r>
            <a:r>
              <a:rPr lang="zh-CN" alt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和</a:t>
            </a:r>
            <a:r>
              <a:rPr lang="en-US" altLang="zh-CN"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a:t>
            </a:r>
            <a:r>
              <a:rPr lang="zh-CN" alt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请求耶稣入你的心</a:t>
            </a:r>
            <a:r>
              <a:rPr lang="en-US" altLang="zh-CN"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 </a:t>
            </a:r>
            <a:r>
              <a:rPr lang="zh-CN" alt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的短语是掺水福音的产品。耶稣基督所传的福音是对门徒的呼召</a:t>
            </a:r>
            <a:r>
              <a:rPr lang="en-US" altLang="zh-CN"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a:t>
            </a:r>
            <a:r>
              <a:rPr lang="zh-CN" alt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不是作一个祷告或一个决定的托辞</a:t>
            </a:r>
            <a:r>
              <a:rPr lang="en-US" altLang="zh-CN"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a:t>
            </a:r>
            <a:r>
              <a:rPr 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a:t>
            </a:r>
          </a:p>
          <a:p>
            <a:pPr algn="just"/>
            <a:r>
              <a:rPr lang="en-US" b="1" i="1" dirty="0" smtClean="0"/>
              <a:t>“Phrases like “accept Jesus as personal Savior”, “Invite Christ into your life” and “Ask Jesus into your heart” are the products of a diluted Gospel. The Gospel Jesus proclaimed was a call to total discipleship, not a plea to say a prayer or make a decision</a:t>
            </a:r>
            <a:r>
              <a:rPr lang="en-US" i="1" dirty="0" smtClean="0"/>
              <a:t>.”</a:t>
            </a:r>
            <a:endParaRPr lang="en-US" b="1" dirty="0" smtClean="0">
              <a:effectLst>
                <a:outerShdw blurRad="38100" dist="38100" dir="2700000" algn="tl">
                  <a:srgbClr val="000000">
                    <a:alpha val="43137"/>
                  </a:srgbClr>
                </a:outerShdw>
              </a:effectLst>
            </a:endParaRPr>
          </a:p>
          <a:p>
            <a:pPr algn="just"/>
            <a:r>
              <a:rPr 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 “</a:t>
            </a:r>
            <a:r>
              <a:rPr lang="zh-CN" alt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今天</a:t>
            </a:r>
            <a:r>
              <a:rPr lang="en-US" altLang="zh-CN"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 </a:t>
            </a:r>
            <a:r>
              <a:rPr lang="zh-CN" alt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任何人只要声称是基督徒都会发现会有传福音者急切地接受其认信</a:t>
            </a:r>
            <a:r>
              <a:rPr lang="en-US" altLang="zh-CN"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 </a:t>
            </a:r>
            <a:r>
              <a:rPr lang="zh-CN" alt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不管其是否有新生命的迹象</a:t>
            </a:r>
            <a:r>
              <a:rPr lang="en-US" altLang="zh-CN"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a:t>
            </a:r>
            <a:r>
              <a:rPr lang="en-US" sz="3400" b="1" dirty="0" smtClean="0">
                <a:solidFill>
                  <a:schemeClr val="bg2">
                    <a:lumMod val="10000"/>
                  </a:schemeClr>
                </a:solidFill>
                <a:effectLst>
                  <a:outerShdw blurRad="38100" dist="38100" dir="2700000" algn="tl">
                    <a:srgbClr val="000000">
                      <a:alpha val="43137"/>
                    </a:srgbClr>
                  </a:outerShdw>
                </a:effectLst>
                <a:latin typeface="Arial Narrow" pitchFamily="34" charset="0"/>
              </a:rPr>
              <a:t>”</a:t>
            </a:r>
          </a:p>
          <a:p>
            <a:pPr algn="just"/>
            <a:r>
              <a:rPr lang="en-US" b="1" i="1" dirty="0" smtClean="0"/>
              <a:t>“Today, anyone claiming to be a Christian can find evangelicals eager to accept his profession of faith whether or not there is ever any sign of new life.”</a:t>
            </a:r>
            <a:endParaRPr lang="en-US" i="1" dirty="0" smtClean="0"/>
          </a:p>
          <a:p>
            <a:pPr lvl="0" algn="just"/>
            <a:endParaRPr lang="en-US" dirty="0" smtClean="0"/>
          </a:p>
          <a:p>
            <a:pPr lvl="0" algn="just"/>
            <a:r>
              <a:rPr lang="en-US" dirty="0" smtClean="0"/>
              <a:t> </a:t>
            </a:r>
            <a:endParaRPr lang="en-US" dirty="0"/>
          </a:p>
        </p:txBody>
      </p:sp>
      <p:sp>
        <p:nvSpPr>
          <p:cNvPr id="5" name="Rectangle 4"/>
          <p:cNvSpPr/>
          <p:nvPr/>
        </p:nvSpPr>
        <p:spPr>
          <a:xfrm>
            <a:off x="0" y="0"/>
            <a:ext cx="9144000" cy="990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zh-CN" altLang="en-US" sz="60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rPr>
              <a:t>后果</a:t>
            </a:r>
            <a:endParaRPr lang="en-US" sz="60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ndParaRPr>
          </a:p>
        </p:txBody>
      </p:sp>
      <p:sp>
        <p:nvSpPr>
          <p:cNvPr id="6" name="Rectangle 5"/>
          <p:cNvSpPr/>
          <p:nvPr/>
        </p:nvSpPr>
        <p:spPr>
          <a:xfrm>
            <a:off x="0" y="6324600"/>
            <a:ext cx="9144000" cy="533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200" b="1" dirty="0" smtClean="0">
                <a:ln>
                  <a:solidFill>
                    <a:sysClr val="windowText" lastClr="000000"/>
                  </a:solidFill>
                </a:ln>
                <a:solidFill>
                  <a:schemeClr val="tx1"/>
                </a:solidFill>
                <a:latin typeface="Arial" pitchFamily="34" charset="0"/>
                <a:cs typeface="Arial" pitchFamily="34" charset="0"/>
              </a:rPr>
              <a:t>The Result</a:t>
            </a:r>
            <a:endParaRPr lang="en-US" sz="3200" b="1" dirty="0">
              <a:ln>
                <a:solidFill>
                  <a:sysClr val="windowText" lastClr="000000"/>
                </a:solidFill>
              </a:ln>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500"/>
                                        <p:tgtEl>
                                          <p:spTgt spid="7">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3" end="3"/>
                                            </p:txEl>
                                          </p:spTgt>
                                        </p:tgtEl>
                                        <p:attrNameLst>
                                          <p:attrName>style.visibility</p:attrName>
                                        </p:attrNameLst>
                                      </p:cBhvr>
                                      <p:to>
                                        <p:strVal val="visible"/>
                                      </p:to>
                                    </p:set>
                                    <p:animEffect transition="in" filter="fade">
                                      <p:cBhvr>
                                        <p:cTn id="10"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295400"/>
            <a:ext cx="8839200" cy="48768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just"/>
            <a:r>
              <a:rPr lang="zh-CN" altLang="en-US" sz="4800" b="1" dirty="0" smtClean="0"/>
              <a:t>今</a:t>
            </a:r>
            <a:r>
              <a:rPr lang="zh-CN" altLang="en-US" sz="4800" b="1" dirty="0" smtClean="0"/>
              <a:t>天许多教会传“福音”，是在传扬“一位没有震怒的神，借着一位没有十架的基督，拯救一群没有罪的人，进入一个没有审判的天堂</a:t>
            </a:r>
            <a:r>
              <a:rPr lang="zh-CN" altLang="en-US" sz="4800" b="1" dirty="0" smtClean="0"/>
              <a:t>。”</a:t>
            </a:r>
            <a:endParaRPr lang="en-US" altLang="zh-CN" sz="4800" b="1" dirty="0" smtClean="0"/>
          </a:p>
          <a:p>
            <a:r>
              <a:rPr lang="en-US" altLang="zh-CN" sz="4800" b="1" dirty="0" smtClean="0"/>
              <a:t>                         </a:t>
            </a:r>
            <a:r>
              <a:rPr lang="en-US" altLang="zh-CN" sz="3200" b="1" dirty="0" smtClean="0"/>
              <a:t>——</a:t>
            </a:r>
            <a:r>
              <a:rPr lang="en-US" sz="3200" b="1" dirty="0" err="1" smtClean="0"/>
              <a:t>HelmutRichard</a:t>
            </a:r>
            <a:r>
              <a:rPr lang="en-US" sz="3200" b="1" dirty="0" smtClean="0"/>
              <a:t> Niebuhr</a:t>
            </a:r>
            <a:endParaRPr lang="en-US" sz="3200" b="1" dirty="0" smtClean="0">
              <a:solidFill>
                <a:schemeClr val="bg2">
                  <a:lumMod val="25000"/>
                </a:schemeClr>
              </a:solidFill>
              <a:effectLst>
                <a:outerShdw blurRad="38100" dist="38100" dir="2700000" algn="tl">
                  <a:srgbClr val="000000">
                    <a:alpha val="43137"/>
                  </a:srgbClr>
                </a:outerShdw>
              </a:effectLst>
            </a:endParaRPr>
          </a:p>
          <a:p>
            <a:pPr marL="225425" indent="-225425"/>
            <a:r>
              <a:rPr lang="en-US" dirty="0" smtClean="0"/>
              <a:t/>
            </a:r>
            <a:br>
              <a:rPr lang="en-US" dirty="0" smtClean="0"/>
            </a:br>
            <a:endParaRPr lang="en-US" b="1" dirty="0">
              <a:solidFill>
                <a:srgbClr val="002060"/>
              </a:solidFill>
            </a:endParaRPr>
          </a:p>
        </p:txBody>
      </p:sp>
      <p:sp>
        <p:nvSpPr>
          <p:cNvPr id="5" name="Rectangle 4"/>
          <p:cNvSpPr/>
          <p:nvPr/>
        </p:nvSpPr>
        <p:spPr>
          <a:xfrm>
            <a:off x="0" y="0"/>
            <a:ext cx="9144000" cy="12192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zh-CN" altLang="en-US" sz="80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rPr>
              <a:t>后果</a:t>
            </a:r>
            <a:endParaRPr lang="en-US" sz="80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ndParaRPr>
          </a:p>
        </p:txBody>
      </p:sp>
      <p:sp>
        <p:nvSpPr>
          <p:cNvPr id="6" name="Rectangle 5"/>
          <p:cNvSpPr/>
          <p:nvPr/>
        </p:nvSpPr>
        <p:spPr>
          <a:xfrm>
            <a:off x="0" y="6324600"/>
            <a:ext cx="9144000" cy="533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200" b="1" dirty="0" smtClean="0">
                <a:ln>
                  <a:solidFill>
                    <a:sysClr val="windowText" lastClr="000000"/>
                  </a:solidFill>
                </a:ln>
                <a:solidFill>
                  <a:schemeClr val="tx1"/>
                </a:solidFill>
                <a:latin typeface="Arial" pitchFamily="34" charset="0"/>
                <a:cs typeface="Arial" pitchFamily="34" charset="0"/>
              </a:rPr>
              <a:t>The Result</a:t>
            </a:r>
            <a:endParaRPr lang="en-US" sz="3200" b="1" dirty="0">
              <a:ln>
                <a:solidFill>
                  <a:sysClr val="windowText" lastClr="000000"/>
                </a:solidFill>
              </a:ln>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295400"/>
            <a:ext cx="8839200" cy="48768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marL="225425" indent="-225425"/>
            <a:r>
              <a:rPr lang="zh-CN" altLang="en-US" sz="4400" b="1" dirty="0" smtClean="0"/>
              <a:t>把耶稣的宝血当成廉价的恩典，“像廉价的商品一样在市场上出卖。圣礼、赦罪及宗教安慰，都被削价售掉了。</a:t>
            </a:r>
            <a:r>
              <a:rPr lang="en-US" altLang="zh-CN" sz="4400" b="1" dirty="0" smtClean="0"/>
              <a:t>……</a:t>
            </a:r>
            <a:r>
              <a:rPr lang="zh-CN" altLang="en-US" sz="4400" b="1" dirty="0" smtClean="0"/>
              <a:t>在这样的教会里，世界为它的罪找到了廉价的庇护：无需悔悟，更不必希望真正摆脱罪恶。” </a:t>
            </a:r>
            <a:r>
              <a:rPr lang="en-US" altLang="zh-CN" sz="4400" b="1" dirty="0" smtClean="0"/>
              <a:t>——</a:t>
            </a:r>
            <a:r>
              <a:rPr lang="zh-CN" altLang="en-US" sz="4400" b="1" dirty="0" smtClean="0"/>
              <a:t>潘霍华</a:t>
            </a:r>
            <a:r>
              <a:rPr lang="en-US" sz="4400" dirty="0" smtClean="0"/>
              <a:t/>
            </a:r>
            <a:br>
              <a:rPr lang="en-US" sz="4400" dirty="0" smtClean="0"/>
            </a:br>
            <a:endParaRPr lang="en-US" sz="4400" b="1" dirty="0">
              <a:solidFill>
                <a:srgbClr val="002060"/>
              </a:solidFill>
            </a:endParaRPr>
          </a:p>
        </p:txBody>
      </p:sp>
      <p:sp>
        <p:nvSpPr>
          <p:cNvPr id="5" name="Rectangle 4"/>
          <p:cNvSpPr/>
          <p:nvPr/>
        </p:nvSpPr>
        <p:spPr>
          <a:xfrm>
            <a:off x="0" y="0"/>
            <a:ext cx="9144000" cy="12192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zh-CN" altLang="en-US" sz="80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rPr>
              <a:t>后果</a:t>
            </a:r>
            <a:endParaRPr lang="en-US" sz="80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ndParaRPr>
          </a:p>
        </p:txBody>
      </p:sp>
      <p:sp>
        <p:nvSpPr>
          <p:cNvPr id="6" name="Rectangle 5"/>
          <p:cNvSpPr/>
          <p:nvPr/>
        </p:nvSpPr>
        <p:spPr>
          <a:xfrm>
            <a:off x="0" y="6324600"/>
            <a:ext cx="9144000" cy="533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200" b="1" dirty="0" smtClean="0">
                <a:ln>
                  <a:solidFill>
                    <a:sysClr val="windowText" lastClr="000000"/>
                  </a:solidFill>
                </a:ln>
                <a:solidFill>
                  <a:schemeClr val="tx1"/>
                </a:solidFill>
                <a:latin typeface="Arial" pitchFamily="34" charset="0"/>
                <a:cs typeface="Arial" pitchFamily="34" charset="0"/>
              </a:rPr>
              <a:t>The Result</a:t>
            </a:r>
            <a:endParaRPr lang="en-US" sz="3200" b="1" dirty="0">
              <a:ln>
                <a:solidFill>
                  <a:sysClr val="windowText" lastClr="000000"/>
                </a:solidFill>
              </a:ln>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48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rPr>
              <a:t>现代某些神学家的评注</a:t>
            </a:r>
            <a:endParaRPr lang="en-US" sz="48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ndParaRPr>
          </a:p>
        </p:txBody>
      </p:sp>
      <p:sp>
        <p:nvSpPr>
          <p:cNvPr id="4" name="Rectangle 3"/>
          <p:cNvSpPr/>
          <p:nvPr/>
        </p:nvSpPr>
        <p:spPr>
          <a:xfrm>
            <a:off x="76200" y="838200"/>
            <a:ext cx="7010400" cy="2667000"/>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pPr marL="225425" indent="-225425"/>
            <a:r>
              <a:rPr lang="en-US" sz="40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4000" b="1" dirty="0" smtClean="0">
                <a:solidFill>
                  <a:srgbClr val="C00000"/>
                </a:solidFill>
                <a:effectLst>
                  <a:outerShdw blurRad="38100" dist="38100" dir="2700000" algn="tl">
                    <a:srgbClr val="000000">
                      <a:alpha val="43137"/>
                    </a:srgbClr>
                  </a:outerShdw>
                </a:effectLst>
                <a:latin typeface="Arial Narrow" pitchFamily="34" charset="0"/>
              </a:rPr>
              <a:t>进入耶稣基督的救恩从未包括 </a:t>
            </a:r>
            <a:r>
              <a:rPr lang="en-US" altLang="zh-CN" sz="40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4000" b="1" dirty="0" smtClean="0">
                <a:solidFill>
                  <a:srgbClr val="C00000"/>
                </a:solidFill>
                <a:effectLst>
                  <a:outerShdw blurRad="38100" dist="38100" dir="2700000" algn="tl">
                    <a:srgbClr val="000000">
                      <a:alpha val="43137"/>
                    </a:srgbClr>
                  </a:outerShdw>
                </a:effectLst>
                <a:latin typeface="Arial Narrow" pitchFamily="34" charset="0"/>
              </a:rPr>
              <a:t>属灵承诺</a:t>
            </a:r>
            <a:r>
              <a:rPr lang="en-US" altLang="zh-CN" sz="4000" b="1" dirty="0" smtClean="0">
                <a:solidFill>
                  <a:srgbClr val="C00000"/>
                </a:solidFill>
                <a:effectLst>
                  <a:outerShdw blurRad="38100" dist="38100" dir="2700000" algn="tl">
                    <a:srgbClr val="000000">
                      <a:alpha val="43137"/>
                    </a:srgbClr>
                  </a:outerShdw>
                </a:effectLst>
                <a:latin typeface="Arial Narrow" pitchFamily="34" charset="0"/>
              </a:rPr>
              <a:t>’</a:t>
            </a:r>
            <a:r>
              <a:rPr lang="en-US" sz="4000" b="1" dirty="0" smtClean="0">
                <a:solidFill>
                  <a:srgbClr val="C00000"/>
                </a:solidFill>
                <a:effectLst>
                  <a:outerShdw blurRad="38100" dist="38100" dir="2700000" algn="tl">
                    <a:srgbClr val="000000">
                      <a:alpha val="43137"/>
                    </a:srgbClr>
                  </a:outerShdw>
                </a:effectLst>
                <a:latin typeface="Arial Narrow" pitchFamily="34" charset="0"/>
              </a:rPr>
              <a:t>”</a:t>
            </a:r>
            <a:r>
              <a:rPr lang="en-US" altLang="zh-CN" sz="40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4000" b="1" dirty="0" smtClean="0">
                <a:solidFill>
                  <a:srgbClr val="C00000"/>
                </a:solidFill>
                <a:effectLst>
                  <a:outerShdw blurRad="38100" dist="38100" dir="2700000" algn="tl">
                    <a:srgbClr val="000000">
                      <a:alpha val="43137"/>
                    </a:srgbClr>
                  </a:outerShdw>
                </a:effectLst>
                <a:latin typeface="Arial Narrow" pitchFamily="34" charset="0"/>
              </a:rPr>
              <a:t>赞</a:t>
            </a:r>
            <a:r>
              <a:rPr lang="en-US" altLang="zh-CN" sz="40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4000" b="1" dirty="0" smtClean="0">
                <a:solidFill>
                  <a:srgbClr val="C00000"/>
                </a:solidFill>
                <a:effectLst>
                  <a:outerShdw blurRad="38100" dist="38100" dir="2700000" algn="tl">
                    <a:srgbClr val="000000">
                      <a:alpha val="43137"/>
                    </a:srgbClr>
                  </a:outerShdw>
                </a:effectLst>
                <a:latin typeface="Arial Narrow" pitchFamily="34" charset="0"/>
              </a:rPr>
              <a:t>霍奇</a:t>
            </a:r>
            <a:endParaRPr lang="en-US" sz="4000" b="1" dirty="0" smtClean="0">
              <a:solidFill>
                <a:srgbClr val="C00000"/>
              </a:solidFill>
              <a:effectLst>
                <a:outerShdw blurRad="38100" dist="38100" dir="2700000" algn="tl">
                  <a:srgbClr val="000000">
                    <a:alpha val="43137"/>
                  </a:srgbClr>
                </a:outerShdw>
              </a:effectLst>
              <a:latin typeface="Arial Narrow" pitchFamily="34" charset="0"/>
            </a:endParaRPr>
          </a:p>
          <a:p>
            <a:pPr lvl="0"/>
            <a:r>
              <a:rPr lang="en-US" sz="1600" dirty="0" smtClean="0"/>
              <a:t>	</a:t>
            </a:r>
            <a:r>
              <a:rPr lang="en-US" sz="2000" b="1" dirty="0" smtClean="0"/>
              <a:t>“Coming to salvation in Jesus Christ involves </a:t>
            </a:r>
          </a:p>
          <a:p>
            <a:pPr lvl="0"/>
            <a:r>
              <a:rPr lang="en-US" sz="2000" b="1" i="1" dirty="0" smtClean="0"/>
              <a:t>	"no  spiritual commitment whatsoever"</a:t>
            </a:r>
            <a:r>
              <a:rPr lang="en-US" sz="2000" b="1" dirty="0" smtClean="0"/>
              <a:t> </a:t>
            </a:r>
          </a:p>
          <a:p>
            <a:pPr lvl="0"/>
            <a:r>
              <a:rPr lang="en-US" sz="2000" b="1" dirty="0" smtClean="0"/>
              <a:t>	- Zane C. Hodges </a:t>
            </a:r>
            <a:endParaRPr lang="en-US" sz="2000" b="1" dirty="0"/>
          </a:p>
        </p:txBody>
      </p:sp>
      <p:sp>
        <p:nvSpPr>
          <p:cNvPr id="5" name="Rectangle 4"/>
          <p:cNvSpPr/>
          <p:nvPr/>
        </p:nvSpPr>
        <p:spPr>
          <a:xfrm>
            <a:off x="0" y="6400800"/>
            <a:ext cx="9144000" cy="457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dirty="0" smtClean="0">
                <a:ln>
                  <a:solidFill>
                    <a:sysClr val="windowText" lastClr="000000"/>
                  </a:solidFill>
                </a:ln>
                <a:latin typeface="Arial Black" pitchFamily="34" charset="0"/>
              </a:rPr>
              <a:t>Comments by modern theologians</a:t>
            </a:r>
            <a:endParaRPr lang="en-US" sz="2800" dirty="0">
              <a:ln>
                <a:solidFill>
                  <a:sysClr val="windowText" lastClr="000000"/>
                </a:solidFill>
              </a:ln>
              <a:latin typeface="Arial Black" pitchFamily="34" charset="0"/>
            </a:endParaRPr>
          </a:p>
        </p:txBody>
      </p:sp>
      <p:sp>
        <p:nvSpPr>
          <p:cNvPr id="6" name="Rectangle 5"/>
          <p:cNvSpPr/>
          <p:nvPr/>
        </p:nvSpPr>
        <p:spPr>
          <a:xfrm>
            <a:off x="2057400" y="3657600"/>
            <a:ext cx="6934200" cy="2667000"/>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赖里教导</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不需要从罪中悔改</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不需要改变生活方式</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不需要委身</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甚至连降服于基督主权的心愿都不需要</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a:t>
            </a:r>
            <a:endParaRPr lang="en-US" sz="3400" b="1" dirty="0" smtClean="0">
              <a:solidFill>
                <a:srgbClr val="C00000"/>
              </a:solidFill>
              <a:effectLst>
                <a:outerShdw blurRad="38100" dist="38100" dir="2700000" algn="tl">
                  <a:srgbClr val="000000">
                    <a:alpha val="43137"/>
                  </a:srgbClr>
                </a:outerShdw>
              </a:effectLst>
              <a:latin typeface="Arial Narrow" pitchFamily="34" charset="0"/>
            </a:endParaRPr>
          </a:p>
          <a:p>
            <a:pPr lvl="0"/>
            <a:r>
              <a:rPr lang="en-US" b="1" dirty="0" smtClean="0"/>
              <a:t>Ryrie teaches </a:t>
            </a:r>
            <a:r>
              <a:rPr lang="en-US" b="1" i="1" dirty="0" smtClean="0"/>
              <a:t>"There need be no turning from sin, no resulting change in life-style, no commitment -- not even a willingness to yield to Christ's lordship" </a:t>
            </a:r>
            <a:r>
              <a:rPr lang="en-US" b="1" dirty="0" smtClean="0"/>
              <a:t>(p. 22). </a:t>
            </a:r>
          </a:p>
          <a:p>
            <a:pPr lvl="0" algn="just"/>
            <a:endParaRPr lang="en-US" b="1" dirty="0"/>
          </a:p>
        </p:txBody>
      </p:sp>
      <p:pic>
        <p:nvPicPr>
          <p:cNvPr id="18436" name="Picture 4" descr="http://photo.goodreads.com/books/1178517610l/803958.jpg"/>
          <p:cNvPicPr>
            <a:picLocks noChangeAspect="1" noChangeArrowheads="1"/>
          </p:cNvPicPr>
          <p:nvPr/>
        </p:nvPicPr>
        <p:blipFill>
          <a:blip r:embed="rId3" cstate="print"/>
          <a:srcRect/>
          <a:stretch>
            <a:fillRect/>
          </a:stretch>
        </p:blipFill>
        <p:spPr bwMode="auto">
          <a:xfrm>
            <a:off x="7239000" y="868583"/>
            <a:ext cx="1676400" cy="256041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8438" name="Picture 6" descr="http://www.nbcbible.org/bookstore/images/balancingryrie.jpg"/>
          <p:cNvPicPr>
            <a:picLocks noChangeAspect="1" noChangeArrowheads="1"/>
          </p:cNvPicPr>
          <p:nvPr/>
        </p:nvPicPr>
        <p:blipFill>
          <a:blip r:embed="rId4" cstate="print"/>
          <a:srcRect/>
          <a:stretch>
            <a:fillRect/>
          </a:stretch>
        </p:blipFill>
        <p:spPr bwMode="auto">
          <a:xfrm>
            <a:off x="292640" y="3657600"/>
            <a:ext cx="1612360" cy="2590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p:cTn id="7" dur="500" fill="hold"/>
                                        <p:tgtEl>
                                          <p:spTgt spid="18436"/>
                                        </p:tgtEl>
                                        <p:attrNameLst>
                                          <p:attrName>ppt_w</p:attrName>
                                        </p:attrNameLst>
                                      </p:cBhvr>
                                      <p:tavLst>
                                        <p:tav tm="0">
                                          <p:val>
                                            <p:fltVal val="0"/>
                                          </p:val>
                                        </p:tav>
                                        <p:tav tm="100000">
                                          <p:val>
                                            <p:strVal val="#ppt_w"/>
                                          </p:val>
                                        </p:tav>
                                      </p:tavLst>
                                    </p:anim>
                                    <p:anim calcmode="lin" valueType="num">
                                      <p:cBhvr>
                                        <p:cTn id="8" dur="500" fill="hold"/>
                                        <p:tgtEl>
                                          <p:spTgt spid="18436"/>
                                        </p:tgtEl>
                                        <p:attrNameLst>
                                          <p:attrName>ppt_h</p:attrName>
                                        </p:attrNameLst>
                                      </p:cBhvr>
                                      <p:tavLst>
                                        <p:tav tm="0">
                                          <p:val>
                                            <p:fltVal val="0"/>
                                          </p:val>
                                        </p:tav>
                                        <p:tav tm="100000">
                                          <p:val>
                                            <p:strVal val="#ppt_h"/>
                                          </p:val>
                                        </p:tav>
                                      </p:tavLst>
                                    </p:anim>
                                    <p:animEffect transition="in" filter="fade">
                                      <p:cBhvr>
                                        <p:cTn id="9" dur="500"/>
                                        <p:tgtEl>
                                          <p:spTgt spid="1843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18438"/>
                                        </p:tgtEl>
                                        <p:attrNameLst>
                                          <p:attrName>style.visibility</p:attrName>
                                        </p:attrNameLst>
                                      </p:cBhvr>
                                      <p:to>
                                        <p:strVal val="visible"/>
                                      </p:to>
                                    </p:set>
                                    <p:anim calcmode="lin" valueType="num">
                                      <p:cBhvr>
                                        <p:cTn id="19" dur="500" fill="hold"/>
                                        <p:tgtEl>
                                          <p:spTgt spid="18438"/>
                                        </p:tgtEl>
                                        <p:attrNameLst>
                                          <p:attrName>ppt_w</p:attrName>
                                        </p:attrNameLst>
                                      </p:cBhvr>
                                      <p:tavLst>
                                        <p:tav tm="0">
                                          <p:val>
                                            <p:fltVal val="0"/>
                                          </p:val>
                                        </p:tav>
                                        <p:tav tm="100000">
                                          <p:val>
                                            <p:strVal val="#ppt_w"/>
                                          </p:val>
                                        </p:tav>
                                      </p:tavLst>
                                    </p:anim>
                                    <p:anim calcmode="lin" valueType="num">
                                      <p:cBhvr>
                                        <p:cTn id="20" dur="500" fill="hold"/>
                                        <p:tgtEl>
                                          <p:spTgt spid="18438"/>
                                        </p:tgtEl>
                                        <p:attrNameLst>
                                          <p:attrName>ppt_h</p:attrName>
                                        </p:attrNameLst>
                                      </p:cBhvr>
                                      <p:tavLst>
                                        <p:tav tm="0">
                                          <p:val>
                                            <p:fltVal val="0"/>
                                          </p:val>
                                        </p:tav>
                                        <p:tav tm="100000">
                                          <p:val>
                                            <p:strVal val="#ppt_h"/>
                                          </p:val>
                                        </p:tav>
                                      </p:tavLst>
                                    </p:anim>
                                    <p:animEffect transition="in" filter="fade">
                                      <p:cBhvr>
                                        <p:cTn id="21" dur="500"/>
                                        <p:tgtEl>
                                          <p:spTgt spid="18438"/>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zh-CN" altLang="en-US" sz="54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rPr>
              <a:t>关键思维</a:t>
            </a:r>
            <a:endParaRPr lang="en-US" sz="5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ndParaRPr>
          </a:p>
        </p:txBody>
      </p:sp>
      <p:sp>
        <p:nvSpPr>
          <p:cNvPr id="4" name="Rectangle 3"/>
          <p:cNvSpPr/>
          <p:nvPr/>
        </p:nvSpPr>
        <p:spPr>
          <a:xfrm>
            <a:off x="304800" y="762000"/>
            <a:ext cx="8610600" cy="56388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marL="225425" indent="7938"/>
            <a:r>
              <a:rPr lang="en-US" sz="3600" b="1" dirty="0" smtClean="0">
                <a:solidFill>
                  <a:srgbClr val="7030A0"/>
                </a:solidFill>
                <a:effectLst>
                  <a:outerShdw blurRad="38100" dist="38100" dir="2700000" algn="tl">
                    <a:srgbClr val="000000">
                      <a:alpha val="43137"/>
                    </a:srgbClr>
                  </a:outerShdw>
                </a:effectLst>
                <a:latin typeface="Arial Narrow" pitchFamily="34" charset="0"/>
              </a:rPr>
              <a:t> “</a:t>
            </a:r>
            <a:r>
              <a:rPr lang="zh-CN" altLang="en-US" sz="3600" b="1" dirty="0" smtClean="0">
                <a:solidFill>
                  <a:srgbClr val="7030A0"/>
                </a:solidFill>
                <a:effectLst>
                  <a:outerShdw blurRad="38100" dist="38100" dir="2700000" algn="tl">
                    <a:srgbClr val="000000">
                      <a:alpha val="43137"/>
                    </a:srgbClr>
                  </a:outerShdw>
                </a:effectLst>
                <a:latin typeface="Arial Narrow" pitchFamily="34" charset="0"/>
              </a:rPr>
              <a:t>各各他的呼召必须被正确认识</a:t>
            </a:r>
            <a:r>
              <a:rPr lang="en-US" altLang="zh-CN" sz="3600" b="1" dirty="0" smtClean="0">
                <a:solidFill>
                  <a:srgbClr val="7030A0"/>
                </a:solidFill>
                <a:effectLst>
                  <a:outerShdw blurRad="38100" dist="38100" dir="2700000" algn="tl">
                    <a:srgbClr val="000000">
                      <a:alpha val="43137"/>
                    </a:srgbClr>
                  </a:outerShdw>
                </a:effectLst>
                <a:latin typeface="Arial Narrow" pitchFamily="34" charset="0"/>
              </a:rPr>
              <a:t>: </a:t>
            </a:r>
            <a:r>
              <a:rPr lang="zh-CN" altLang="en-US" sz="3600" b="1" dirty="0" smtClean="0">
                <a:solidFill>
                  <a:srgbClr val="7030A0"/>
                </a:solidFill>
                <a:effectLst>
                  <a:outerShdw blurRad="38100" dist="38100" dir="2700000" algn="tl">
                    <a:srgbClr val="000000">
                      <a:alpha val="43137"/>
                    </a:srgbClr>
                  </a:outerShdw>
                </a:effectLst>
                <a:latin typeface="Arial Narrow" pitchFamily="34" charset="0"/>
              </a:rPr>
              <a:t>一个在耶稣基督主权下的门徒身份</a:t>
            </a:r>
            <a:r>
              <a:rPr lang="en-US" altLang="zh-CN" sz="3600" b="1" dirty="0" smtClean="0">
                <a:solidFill>
                  <a:srgbClr val="7030A0"/>
                </a:solidFill>
                <a:effectLst>
                  <a:outerShdw blurRad="38100" dist="38100" dir="2700000" algn="tl">
                    <a:srgbClr val="000000">
                      <a:alpha val="43137"/>
                    </a:srgbClr>
                  </a:outerShdw>
                </a:effectLst>
                <a:latin typeface="Arial Narrow" pitchFamily="34" charset="0"/>
              </a:rPr>
              <a:t>. </a:t>
            </a:r>
            <a:r>
              <a:rPr lang="zh-CN" altLang="en-US" sz="3600" b="1" dirty="0" smtClean="0">
                <a:solidFill>
                  <a:srgbClr val="7030A0"/>
                </a:solidFill>
                <a:effectLst>
                  <a:outerShdw blurRad="38100" dist="38100" dir="2700000" algn="tl">
                    <a:srgbClr val="000000">
                      <a:alpha val="43137"/>
                    </a:srgbClr>
                  </a:outerShdw>
                </a:effectLst>
                <a:latin typeface="Arial Narrow" pitchFamily="34" charset="0"/>
              </a:rPr>
              <a:t>对这呼召的回应就是成为一个信徒</a:t>
            </a:r>
            <a:r>
              <a:rPr lang="en-US" altLang="zh-CN" sz="3600" b="1" dirty="0" smtClean="0">
                <a:solidFill>
                  <a:srgbClr val="7030A0"/>
                </a:solidFill>
                <a:effectLst>
                  <a:outerShdw blurRad="38100" dist="38100" dir="2700000" algn="tl">
                    <a:srgbClr val="000000">
                      <a:alpha val="43137"/>
                    </a:srgbClr>
                  </a:outerShdw>
                </a:effectLst>
                <a:latin typeface="Arial Narrow" pitchFamily="34" charset="0"/>
              </a:rPr>
              <a:t>. </a:t>
            </a:r>
            <a:r>
              <a:rPr lang="zh-CN" altLang="en-US" sz="3600" b="1" dirty="0" smtClean="0">
                <a:solidFill>
                  <a:srgbClr val="7030A0"/>
                </a:solidFill>
                <a:effectLst>
                  <a:outerShdw blurRad="38100" dist="38100" dir="2700000" algn="tl">
                    <a:srgbClr val="000000">
                      <a:alpha val="43137"/>
                    </a:srgbClr>
                  </a:outerShdw>
                </a:effectLst>
                <a:latin typeface="Arial Narrow" pitchFamily="34" charset="0"/>
              </a:rPr>
              <a:t>任何达不到这要求的都是不信</a:t>
            </a:r>
            <a:r>
              <a:rPr lang="en-US" altLang="zh-CN" sz="3600" b="1" dirty="0" smtClean="0">
                <a:solidFill>
                  <a:srgbClr val="7030A0"/>
                </a:solidFill>
                <a:effectLst>
                  <a:outerShdw blurRad="38100" dist="38100" dir="2700000" algn="tl">
                    <a:srgbClr val="000000">
                      <a:alpha val="43137"/>
                    </a:srgbClr>
                  </a:outerShdw>
                </a:effectLst>
                <a:latin typeface="Arial Narrow" pitchFamily="34" charset="0"/>
              </a:rPr>
              <a:t>. </a:t>
            </a:r>
            <a:r>
              <a:rPr lang="en-US" sz="3600" b="1" dirty="0" smtClean="0">
                <a:solidFill>
                  <a:srgbClr val="7030A0"/>
                </a:solidFill>
                <a:effectLst>
                  <a:outerShdw blurRad="38100" dist="38100" dir="2700000" algn="tl">
                    <a:srgbClr val="000000">
                      <a:alpha val="43137"/>
                    </a:srgbClr>
                  </a:outerShdw>
                </a:effectLst>
                <a:latin typeface="Arial Narrow" pitchFamily="34" charset="0"/>
              </a:rPr>
              <a:t>”</a:t>
            </a:r>
          </a:p>
          <a:p>
            <a:pPr marL="225425" indent="7938"/>
            <a:r>
              <a:rPr lang="en-US" b="1" i="1" dirty="0" smtClean="0"/>
              <a:t>“The call to Calvary must be recognized for what it is; a call to discipleship under</a:t>
            </a:r>
          </a:p>
          <a:p>
            <a:pPr marL="225425" indent="7938"/>
            <a:r>
              <a:rPr lang="en-US" b="1" i="1" dirty="0" smtClean="0"/>
              <a:t> the Lordship of Jesus Christ. To respond to that call is to become a believer.</a:t>
            </a:r>
          </a:p>
          <a:p>
            <a:pPr marL="225425" indent="7938"/>
            <a:r>
              <a:rPr lang="en-US" b="1" i="1" dirty="0" smtClean="0"/>
              <a:t> Anything less is simply unbelief.”</a:t>
            </a:r>
            <a:endParaRPr lang="en-US" b="1" dirty="0" smtClean="0">
              <a:effectLst>
                <a:outerShdw blurRad="38100" dist="38100" dir="2700000" algn="tl">
                  <a:srgbClr val="000000">
                    <a:alpha val="43137"/>
                  </a:srgbClr>
                </a:outerShdw>
              </a:effectLst>
            </a:endParaRPr>
          </a:p>
          <a:p>
            <a:pPr marL="225425" indent="7938"/>
            <a:r>
              <a:rPr lang="en-US" sz="3600" b="1" dirty="0" smtClean="0">
                <a:solidFill>
                  <a:srgbClr val="7030A0"/>
                </a:solidFill>
                <a:effectLst>
                  <a:outerShdw blurRad="38100" dist="38100" dir="2700000" algn="tl">
                    <a:srgbClr val="000000">
                      <a:alpha val="43137"/>
                    </a:srgbClr>
                  </a:outerShdw>
                </a:effectLst>
                <a:latin typeface="Arial Narrow" pitchFamily="34" charset="0"/>
              </a:rPr>
              <a:t>“</a:t>
            </a:r>
            <a:r>
              <a:rPr lang="zh-CN" altLang="en-US" sz="3600" b="1" dirty="0" smtClean="0">
                <a:solidFill>
                  <a:srgbClr val="7030A0"/>
                </a:solidFill>
                <a:effectLst>
                  <a:outerShdw blurRad="38100" dist="38100" dir="2700000" algn="tl">
                    <a:srgbClr val="000000">
                      <a:alpha val="43137"/>
                    </a:srgbClr>
                  </a:outerShdw>
                </a:effectLst>
                <a:latin typeface="Arial Narrow" pitchFamily="34" charset="0"/>
              </a:rPr>
              <a:t>神的恩典不是一种他被动接受心硬不悔改罪人的静态属性</a:t>
            </a:r>
            <a:r>
              <a:rPr lang="en-US" altLang="zh-CN" sz="3600" b="1" dirty="0" smtClean="0">
                <a:solidFill>
                  <a:srgbClr val="7030A0"/>
                </a:solidFill>
                <a:effectLst>
                  <a:outerShdw blurRad="38100" dist="38100" dir="2700000" algn="tl">
                    <a:srgbClr val="000000">
                      <a:alpha val="43137"/>
                    </a:srgbClr>
                  </a:outerShdw>
                </a:effectLst>
                <a:latin typeface="Arial Narrow" pitchFamily="34" charset="0"/>
              </a:rPr>
              <a:t>. </a:t>
            </a:r>
            <a:r>
              <a:rPr lang="zh-CN" altLang="en-US" sz="3600" b="1" dirty="0" smtClean="0">
                <a:solidFill>
                  <a:srgbClr val="7030A0"/>
                </a:solidFill>
                <a:effectLst>
                  <a:outerShdw blurRad="38100" dist="38100" dir="2700000" algn="tl">
                    <a:srgbClr val="000000">
                      <a:alpha val="43137"/>
                    </a:srgbClr>
                  </a:outerShdw>
                </a:effectLst>
                <a:latin typeface="Arial Narrow" pitchFamily="34" charset="0"/>
              </a:rPr>
              <a:t>恩典不会只改变一人在神面前的身份却丝毫不触及其品性</a:t>
            </a:r>
            <a:r>
              <a:rPr lang="en-US" altLang="zh-CN" sz="3600" b="1" dirty="0" smtClean="0">
                <a:solidFill>
                  <a:srgbClr val="7030A0"/>
                </a:solidFill>
                <a:effectLst>
                  <a:outerShdw blurRad="38100" dist="38100" dir="2700000" algn="tl">
                    <a:srgbClr val="000000">
                      <a:alpha val="43137"/>
                    </a:srgbClr>
                  </a:outerShdw>
                </a:effectLst>
                <a:latin typeface="Arial Narrow" pitchFamily="34" charset="0"/>
              </a:rPr>
              <a:t>.</a:t>
            </a:r>
            <a:r>
              <a:rPr lang="en-US" sz="3600" b="1" dirty="0" smtClean="0">
                <a:solidFill>
                  <a:srgbClr val="7030A0"/>
                </a:solidFill>
                <a:effectLst>
                  <a:outerShdw blurRad="38100" dist="38100" dir="2700000" algn="tl">
                    <a:srgbClr val="000000">
                      <a:alpha val="43137"/>
                    </a:srgbClr>
                  </a:outerShdw>
                </a:effectLst>
                <a:latin typeface="Arial Narrow" pitchFamily="34" charset="0"/>
              </a:rPr>
              <a:t>”</a:t>
            </a:r>
          </a:p>
          <a:p>
            <a:pPr marL="225425" indent="7938"/>
            <a:r>
              <a:rPr lang="en-US" dirty="0" smtClean="0"/>
              <a:t> </a:t>
            </a:r>
            <a:r>
              <a:rPr lang="en-US" b="1" i="1" dirty="0" smtClean="0"/>
              <a:t>“God’s grace is not a static attribute whereby He passively accepts hardened, unrepentant sinners. Grace does not change a person’s standing before God </a:t>
            </a:r>
          </a:p>
          <a:p>
            <a:pPr marL="225425" indent="7938"/>
            <a:r>
              <a:rPr lang="en-US" b="1" i="1" dirty="0" smtClean="0"/>
              <a:t>yet leave his character untouched.”</a:t>
            </a:r>
            <a:endParaRPr lang="en-US" i="1" dirty="0" smtClean="0"/>
          </a:p>
          <a:p>
            <a:pPr lvl="0" algn="just"/>
            <a:endParaRPr lang="en-US" dirty="0" smtClean="0"/>
          </a:p>
          <a:p>
            <a:pPr lvl="0" algn="just"/>
            <a:r>
              <a:rPr lang="en-US" dirty="0" smtClean="0"/>
              <a:t> </a:t>
            </a:r>
            <a:endParaRPr lang="en-US" dirty="0"/>
          </a:p>
        </p:txBody>
      </p:sp>
      <p:sp>
        <p:nvSpPr>
          <p:cNvPr id="5" name="Rectangle 4"/>
          <p:cNvSpPr/>
          <p:nvPr/>
        </p:nvSpPr>
        <p:spPr>
          <a:xfrm>
            <a:off x="0" y="6400800"/>
            <a:ext cx="9144000" cy="4572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dirty="0" smtClean="0">
                <a:ln>
                  <a:solidFill>
                    <a:sysClr val="windowText" lastClr="000000"/>
                  </a:solidFill>
                </a:ln>
                <a:latin typeface="Arial Black" pitchFamily="34" charset="0"/>
              </a:rPr>
              <a:t>KEY THOUGHTS</a:t>
            </a:r>
            <a:endParaRPr lang="en-US" sz="3600" dirty="0">
              <a:ln>
                <a:solidFill>
                  <a:sysClr val="windowText" lastClr="000000"/>
                </a:solidFill>
              </a:ln>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fade">
                                      <p:cBhvr>
                                        <p:cTn id="1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normAutofit/>
          </a:bodyPr>
          <a:lstStyle/>
          <a:p>
            <a:r>
              <a:rPr lang="en-US" sz="6600"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t>Before </a:t>
            </a:r>
            <a:r>
              <a:rPr lang="en-US" sz="6600"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t>class</a:t>
            </a:r>
            <a:r>
              <a:rPr lang="en-US" sz="4000"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t/>
            </a:r>
            <a:br>
              <a:rPr lang="en-US" sz="4000"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br>
            <a:r>
              <a:rPr lang="zh-CN" altLang="en-US" sz="9600" b="1" dirty="0" smtClean="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rPr>
              <a:t>开始前</a:t>
            </a:r>
            <a:endParaRPr lang="en-US" sz="9600" b="1"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0" y="0"/>
            <a:ext cx="9144000" cy="9144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zh-CN" sz="7200" b="1" dirty="0" smtClean="0">
                <a:effectLst>
                  <a:outerShdw blurRad="50800" dist="38100" algn="tr" rotWithShape="0">
                    <a:prstClr val="black">
                      <a:alpha val="40000"/>
                    </a:prstClr>
                  </a:outerShdw>
                </a:effectLst>
              </a:rPr>
              <a:t>经文</a:t>
            </a:r>
            <a:endParaRPr lang="en-US" altLang="zh-CN" sz="7200" b="1" dirty="0">
              <a:effectLst>
                <a:outerShdw blurRad="50800" dist="38100" algn="tr" rotWithShape="0">
                  <a:prstClr val="black">
                    <a:alpha val="40000"/>
                  </a:prstClr>
                </a:outerShdw>
              </a:effectLst>
            </a:endParaRPr>
          </a:p>
        </p:txBody>
      </p:sp>
      <p:sp>
        <p:nvSpPr>
          <p:cNvPr id="4" name="Rectangle 3"/>
          <p:cNvSpPr/>
          <p:nvPr/>
        </p:nvSpPr>
        <p:spPr>
          <a:xfrm>
            <a:off x="304800" y="990600"/>
            <a:ext cx="8610600" cy="54102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marL="173038" indent="-173038" algn="just"/>
            <a:r>
              <a:rPr lang="en-US" sz="34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我们原不是传自己</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乃是传</a:t>
            </a:r>
            <a:r>
              <a:rPr lang="zh-CN" altLang="en-US" sz="3400" b="1" u="sng" dirty="0" smtClean="0">
                <a:solidFill>
                  <a:srgbClr val="C00000"/>
                </a:solidFill>
                <a:effectLst>
                  <a:outerShdw blurRad="38100" dist="38100" dir="2700000" algn="tl">
                    <a:srgbClr val="000000">
                      <a:alpha val="43137"/>
                    </a:srgbClr>
                  </a:outerShdw>
                </a:effectLst>
                <a:latin typeface="Arial Narrow" pitchFamily="34" charset="0"/>
              </a:rPr>
              <a:t>基督耶稣为主</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，并且自己因耶稣作你们的仆人</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a:t>
            </a:r>
            <a:r>
              <a:rPr lang="en-US" sz="34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2400" b="1" dirty="0" smtClean="0">
                <a:solidFill>
                  <a:srgbClr val="C00000"/>
                </a:solidFill>
                <a:effectLst>
                  <a:outerShdw blurRad="38100" dist="38100" dir="2700000" algn="tl">
                    <a:srgbClr val="000000">
                      <a:alpha val="43137"/>
                    </a:srgbClr>
                  </a:outerShdw>
                </a:effectLst>
                <a:latin typeface="Arial Narrow" pitchFamily="34" charset="0"/>
              </a:rPr>
              <a:t>林后</a:t>
            </a:r>
            <a:r>
              <a:rPr lang="en-US" altLang="zh-CN" sz="2400" b="1" dirty="0" smtClean="0">
                <a:solidFill>
                  <a:srgbClr val="C00000"/>
                </a:solidFill>
                <a:effectLst>
                  <a:outerShdw blurRad="38100" dist="38100" dir="2700000" algn="tl">
                    <a:srgbClr val="000000">
                      <a:alpha val="43137"/>
                    </a:srgbClr>
                  </a:outerShdw>
                </a:effectLst>
                <a:latin typeface="Arial Narrow" pitchFamily="34" charset="0"/>
              </a:rPr>
              <a:t>4:5</a:t>
            </a:r>
            <a:endParaRPr lang="en-US" sz="2400" b="1" dirty="0" smtClean="0">
              <a:solidFill>
                <a:srgbClr val="C00000"/>
              </a:solidFill>
              <a:effectLst>
                <a:outerShdw blurRad="38100" dist="38100" dir="2700000" algn="tl">
                  <a:srgbClr val="000000">
                    <a:alpha val="43137"/>
                  </a:srgbClr>
                </a:outerShdw>
              </a:effectLst>
              <a:latin typeface="Arial Narrow" pitchFamily="34" charset="0"/>
            </a:endParaRPr>
          </a:p>
          <a:p>
            <a:pPr marL="173038" indent="-173038" algn="just"/>
            <a:r>
              <a:rPr lang="en-US" sz="2000" b="1" dirty="0" smtClean="0">
                <a:solidFill>
                  <a:schemeClr val="tx1"/>
                </a:solidFill>
                <a:effectLst>
                  <a:outerShdw blurRad="38100" dist="38100" dir="2700000" algn="tl">
                    <a:srgbClr val="000000">
                      <a:alpha val="43137"/>
                    </a:srgbClr>
                  </a:outerShdw>
                </a:effectLst>
                <a:latin typeface="Arial Narrow" pitchFamily="34" charset="0"/>
              </a:rPr>
              <a:t>	* </a:t>
            </a:r>
            <a:r>
              <a:rPr lang="en-US" sz="2000" baseline="30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a:t>
            </a:r>
            <a:r>
              <a:rPr lang="en-US" sz="2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For what we preach is not ourselves, but </a:t>
            </a:r>
            <a:r>
              <a:rPr lang="en-US" sz="2000" b="1" dirty="0" smtClean="0">
                <a:solidFill>
                  <a:schemeClr val="accent5">
                    <a:lumMod val="50000"/>
                  </a:schemeClr>
                </a:solidFill>
                <a:effectLst>
                  <a:outerShdw blurRad="38100" dist="38100" dir="2700000" algn="tl">
                    <a:srgbClr val="000000">
                      <a:alpha val="43137"/>
                    </a:srgbClr>
                  </a:outerShdw>
                </a:effectLst>
                <a:latin typeface="Arial Narrow" pitchFamily="34" charset="0"/>
              </a:rPr>
              <a:t>Jesus Christ as Lord</a:t>
            </a:r>
            <a:r>
              <a:rPr lang="en-US" sz="2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 </a:t>
            </a:r>
          </a:p>
          <a:p>
            <a:pPr marL="173038" indent="-173038" algn="just"/>
            <a:r>
              <a:rPr lang="en-US" sz="2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		and ourselves as your  servants for Jesus’ sake.” 2 Cor. 4:5</a:t>
            </a:r>
          </a:p>
          <a:p>
            <a:pPr marL="173038" indent="-173038" algn="just"/>
            <a:r>
              <a:rPr lang="en-US" sz="34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若不是被圣灵感动的</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也没有能说</a:t>
            </a:r>
            <a:r>
              <a:rPr lang="zh-CN" altLang="en-US" sz="3400" b="1" u="sng" dirty="0" smtClean="0">
                <a:solidFill>
                  <a:srgbClr val="C00000"/>
                </a:solidFill>
                <a:effectLst>
                  <a:outerShdw blurRad="38100" dist="38100" dir="2700000" algn="tl">
                    <a:srgbClr val="000000">
                      <a:alpha val="43137"/>
                    </a:srgbClr>
                  </a:outerShdw>
                </a:effectLst>
                <a:latin typeface="Arial Narrow" pitchFamily="34" charset="0"/>
              </a:rPr>
              <a:t>耶稣是</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主的</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 </a:t>
            </a:r>
            <a:r>
              <a:rPr lang="en-US" sz="34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2400" b="1" dirty="0" smtClean="0">
                <a:solidFill>
                  <a:srgbClr val="C00000"/>
                </a:solidFill>
                <a:effectLst>
                  <a:outerShdw blurRad="38100" dist="38100" dir="2700000" algn="tl">
                    <a:srgbClr val="000000">
                      <a:alpha val="43137"/>
                    </a:srgbClr>
                  </a:outerShdw>
                </a:effectLst>
                <a:latin typeface="Arial Narrow" pitchFamily="34" charset="0"/>
              </a:rPr>
              <a:t>林前</a:t>
            </a:r>
            <a:r>
              <a:rPr lang="en-US" altLang="zh-CN" sz="2400" b="1" dirty="0" smtClean="0">
                <a:solidFill>
                  <a:srgbClr val="C00000"/>
                </a:solidFill>
                <a:effectLst>
                  <a:outerShdw blurRad="38100" dist="38100" dir="2700000" algn="tl">
                    <a:srgbClr val="000000">
                      <a:alpha val="43137"/>
                    </a:srgbClr>
                  </a:outerShdw>
                </a:effectLst>
                <a:latin typeface="Arial Narrow" pitchFamily="34" charset="0"/>
              </a:rPr>
              <a:t>12:3b</a:t>
            </a:r>
            <a:endParaRPr lang="en-US" sz="2400" b="1" dirty="0" smtClean="0">
              <a:solidFill>
                <a:srgbClr val="C00000"/>
              </a:solidFill>
              <a:effectLst>
                <a:outerShdw blurRad="38100" dist="38100" dir="2700000" algn="tl">
                  <a:srgbClr val="000000">
                    <a:alpha val="43137"/>
                  </a:srgbClr>
                </a:outerShdw>
              </a:effectLst>
              <a:latin typeface="Arial Narrow" pitchFamily="34" charset="0"/>
            </a:endParaRPr>
          </a:p>
          <a:p>
            <a:pPr marL="173038" indent="-173038" algn="just"/>
            <a:r>
              <a:rPr lang="en-US" sz="2000" b="1" dirty="0" smtClean="0">
                <a:solidFill>
                  <a:schemeClr val="tx1"/>
                </a:solidFill>
                <a:effectLst>
                  <a:outerShdw blurRad="38100" dist="38100" dir="2700000" algn="tl">
                    <a:srgbClr val="000000">
                      <a:alpha val="43137"/>
                    </a:srgbClr>
                  </a:outerShdw>
                </a:effectLst>
                <a:latin typeface="Arial Narrow" pitchFamily="34" charset="0"/>
              </a:rPr>
              <a:t>	* </a:t>
            </a:r>
            <a:r>
              <a:rPr lang="en-US" sz="2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 “no one can say, </a:t>
            </a:r>
            <a:r>
              <a:rPr lang="en-US" sz="2000" b="1" dirty="0" smtClean="0">
                <a:solidFill>
                  <a:schemeClr val="accent5">
                    <a:lumMod val="50000"/>
                  </a:schemeClr>
                </a:solidFill>
                <a:effectLst>
                  <a:outerShdw blurRad="38100" dist="38100" dir="2700000" algn="tl">
                    <a:srgbClr val="000000">
                      <a:alpha val="43137"/>
                    </a:srgbClr>
                  </a:outerShdw>
                </a:effectLst>
                <a:latin typeface="Arial Narrow" pitchFamily="34" charset="0"/>
              </a:rPr>
              <a:t>“Jesus is Lord</a:t>
            </a:r>
            <a:r>
              <a:rPr lang="en-US" sz="2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 except by the Holy Spirit.”1 Cor. 12:3 b</a:t>
            </a:r>
          </a:p>
          <a:p>
            <a:pPr marL="173038" indent="-173038" algn="just"/>
            <a:r>
              <a:rPr lang="en-US" sz="34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他们说</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当信</a:t>
            </a:r>
            <a:r>
              <a:rPr lang="zh-CN" altLang="en-US" sz="3400" b="1" u="sng" dirty="0" smtClean="0">
                <a:solidFill>
                  <a:srgbClr val="C00000"/>
                </a:solidFill>
                <a:effectLst>
                  <a:outerShdw blurRad="38100" dist="38100" dir="2700000" algn="tl">
                    <a:srgbClr val="000000">
                      <a:alpha val="43137"/>
                    </a:srgbClr>
                  </a:outerShdw>
                </a:effectLst>
                <a:latin typeface="Arial Narrow" pitchFamily="34" charset="0"/>
              </a:rPr>
              <a:t>主耶稣</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400" b="1" dirty="0" smtClean="0">
                <a:solidFill>
                  <a:srgbClr val="C00000"/>
                </a:solidFill>
                <a:effectLst>
                  <a:outerShdw blurRad="38100" dist="38100" dir="2700000" algn="tl">
                    <a:srgbClr val="000000">
                      <a:alpha val="43137"/>
                    </a:srgbClr>
                  </a:outerShdw>
                </a:effectLst>
                <a:latin typeface="Arial Narrow" pitchFamily="34" charset="0"/>
              </a:rPr>
              <a:t>你和你一家都必得救</a:t>
            </a:r>
            <a:r>
              <a:rPr lang="en-US" altLang="zh-CN" sz="3400" b="1" dirty="0" smtClean="0">
                <a:solidFill>
                  <a:srgbClr val="C00000"/>
                </a:solidFill>
                <a:effectLst>
                  <a:outerShdw blurRad="38100" dist="38100" dir="2700000" algn="tl">
                    <a:srgbClr val="000000">
                      <a:alpha val="43137"/>
                    </a:srgbClr>
                  </a:outerShdw>
                </a:effectLst>
                <a:latin typeface="Arial Narrow" pitchFamily="34" charset="0"/>
              </a:rPr>
              <a:t>.</a:t>
            </a:r>
            <a:r>
              <a:rPr lang="en-US" sz="34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2400" b="1" dirty="0" smtClean="0">
                <a:solidFill>
                  <a:srgbClr val="C00000"/>
                </a:solidFill>
                <a:effectLst>
                  <a:outerShdw blurRad="38100" dist="38100" dir="2700000" algn="tl">
                    <a:srgbClr val="000000">
                      <a:alpha val="43137"/>
                    </a:srgbClr>
                  </a:outerShdw>
                </a:effectLst>
                <a:latin typeface="Arial Narrow" pitchFamily="34" charset="0"/>
              </a:rPr>
              <a:t>徒</a:t>
            </a:r>
            <a:r>
              <a:rPr lang="en-US" altLang="zh-CN" sz="2400" b="1" dirty="0" smtClean="0">
                <a:solidFill>
                  <a:srgbClr val="C00000"/>
                </a:solidFill>
                <a:effectLst>
                  <a:outerShdw blurRad="38100" dist="38100" dir="2700000" algn="tl">
                    <a:srgbClr val="000000">
                      <a:alpha val="43137"/>
                    </a:srgbClr>
                  </a:outerShdw>
                </a:effectLst>
                <a:latin typeface="Arial Narrow" pitchFamily="34" charset="0"/>
              </a:rPr>
              <a:t>16:31</a:t>
            </a:r>
            <a:endParaRPr lang="en-US" sz="2400" b="1" dirty="0" smtClean="0">
              <a:solidFill>
                <a:srgbClr val="C00000"/>
              </a:solidFill>
              <a:effectLst>
                <a:outerShdw blurRad="38100" dist="38100" dir="2700000" algn="tl">
                  <a:srgbClr val="000000">
                    <a:alpha val="43137"/>
                  </a:srgbClr>
                </a:outerShdw>
              </a:effectLst>
              <a:latin typeface="Arial Narrow" pitchFamily="34" charset="0"/>
            </a:endParaRPr>
          </a:p>
          <a:p>
            <a:pPr marL="173038" indent="-173038" algn="just"/>
            <a:r>
              <a:rPr lang="en-US" sz="2000" b="1" dirty="0" smtClean="0">
                <a:solidFill>
                  <a:schemeClr val="tx1"/>
                </a:solidFill>
                <a:effectLst>
                  <a:outerShdw blurRad="38100" dist="38100" dir="2700000" algn="tl">
                    <a:srgbClr val="000000">
                      <a:alpha val="43137"/>
                    </a:srgbClr>
                  </a:outerShdw>
                </a:effectLst>
                <a:latin typeface="Arial Narrow" pitchFamily="34" charset="0"/>
              </a:rPr>
              <a:t>	* </a:t>
            </a:r>
            <a:r>
              <a:rPr lang="en-US" sz="2000" baseline="30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a:t>
            </a:r>
            <a:r>
              <a:rPr lang="en-US" sz="2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They replied, “Believe in the </a:t>
            </a:r>
            <a:r>
              <a:rPr lang="en-US" sz="2000" b="1" dirty="0" smtClean="0">
                <a:solidFill>
                  <a:schemeClr val="accent5">
                    <a:lumMod val="50000"/>
                  </a:schemeClr>
                </a:solidFill>
                <a:effectLst>
                  <a:outerShdw blurRad="38100" dist="38100" dir="2700000" algn="tl">
                    <a:srgbClr val="000000">
                      <a:alpha val="43137"/>
                    </a:srgbClr>
                  </a:outerShdw>
                </a:effectLst>
                <a:latin typeface="Arial Narrow" pitchFamily="34" charset="0"/>
              </a:rPr>
              <a:t>Lord Jesus</a:t>
            </a:r>
            <a:r>
              <a:rPr lang="en-US" sz="2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 and you will be saved…” Acts 16:31</a:t>
            </a:r>
          </a:p>
          <a:p>
            <a:pPr marL="173038" indent="-173038" algn="just"/>
            <a:r>
              <a:rPr lang="en-US"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你若口里认</a:t>
            </a:r>
            <a:r>
              <a:rPr lang="zh-CN" altLang="en-US" sz="3200" b="1" u="sng" dirty="0" smtClean="0">
                <a:solidFill>
                  <a:srgbClr val="C00000"/>
                </a:solidFill>
                <a:effectLst>
                  <a:outerShdw blurRad="38100" dist="38100" dir="2700000" algn="tl">
                    <a:srgbClr val="000000">
                      <a:alpha val="43137"/>
                    </a:srgbClr>
                  </a:outerShdw>
                </a:effectLst>
                <a:latin typeface="Arial Narrow" pitchFamily="34" charset="0"/>
              </a:rPr>
              <a:t>耶稣为主</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 心里信神叫他从死里复活， 就必得救。</a:t>
            </a:r>
            <a:r>
              <a:rPr lang="en-US"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2400" b="1" dirty="0" smtClean="0">
                <a:solidFill>
                  <a:srgbClr val="C00000"/>
                </a:solidFill>
                <a:effectLst>
                  <a:outerShdw blurRad="38100" dist="38100" dir="2700000" algn="tl">
                    <a:srgbClr val="000000">
                      <a:alpha val="43137"/>
                    </a:srgbClr>
                  </a:outerShdw>
                </a:effectLst>
                <a:latin typeface="Arial Narrow" pitchFamily="34" charset="0"/>
              </a:rPr>
              <a:t>罗</a:t>
            </a:r>
            <a:r>
              <a:rPr lang="en-US" altLang="zh-CN" sz="2400" b="1" dirty="0" smtClean="0">
                <a:solidFill>
                  <a:srgbClr val="C00000"/>
                </a:solidFill>
                <a:effectLst>
                  <a:outerShdw blurRad="38100" dist="38100" dir="2700000" algn="tl">
                    <a:srgbClr val="000000">
                      <a:alpha val="43137"/>
                    </a:srgbClr>
                  </a:outerShdw>
                </a:effectLst>
                <a:latin typeface="Arial Narrow" pitchFamily="34" charset="0"/>
              </a:rPr>
              <a:t>10:9</a:t>
            </a:r>
            <a:endParaRPr lang="en-US" sz="2400" b="1" dirty="0" smtClean="0">
              <a:solidFill>
                <a:srgbClr val="C00000"/>
              </a:solidFill>
              <a:effectLst>
                <a:outerShdw blurRad="38100" dist="38100" dir="2700000" algn="tl">
                  <a:srgbClr val="000000">
                    <a:alpha val="43137"/>
                  </a:srgbClr>
                </a:outerShdw>
              </a:effectLst>
              <a:latin typeface="Arial Narrow" pitchFamily="34" charset="0"/>
            </a:endParaRPr>
          </a:p>
          <a:p>
            <a:pPr marL="173038" indent="-173038" algn="just"/>
            <a:r>
              <a:rPr lang="en-US" sz="2000" b="1" dirty="0" smtClean="0">
                <a:solidFill>
                  <a:schemeClr val="tx1"/>
                </a:solidFill>
                <a:effectLst>
                  <a:outerShdw blurRad="38100" dist="38100" dir="2700000" algn="tl">
                    <a:srgbClr val="000000">
                      <a:alpha val="43137"/>
                    </a:srgbClr>
                  </a:outerShdw>
                </a:effectLst>
                <a:latin typeface="Arial Narrow" pitchFamily="34" charset="0"/>
              </a:rPr>
              <a:t>	* </a:t>
            </a:r>
            <a:r>
              <a:rPr lang="en-US" sz="2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 “If you declare with your mouth, </a:t>
            </a:r>
            <a:r>
              <a:rPr lang="en-US" sz="2000" b="1" dirty="0" smtClean="0">
                <a:solidFill>
                  <a:schemeClr val="accent5">
                    <a:lumMod val="50000"/>
                  </a:schemeClr>
                </a:solidFill>
                <a:effectLst>
                  <a:outerShdw blurRad="38100" dist="38100" dir="2700000" algn="tl">
                    <a:srgbClr val="000000">
                      <a:alpha val="43137"/>
                    </a:srgbClr>
                  </a:outerShdw>
                </a:effectLst>
                <a:latin typeface="Arial Narrow" pitchFamily="34" charset="0"/>
              </a:rPr>
              <a:t>“Jesus is Lord,” </a:t>
            </a:r>
            <a:r>
              <a:rPr lang="en-US" sz="2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and believe in your heart that   </a:t>
            </a:r>
          </a:p>
          <a:p>
            <a:pPr marL="173038" indent="-173038" algn="just"/>
            <a:r>
              <a:rPr lang="en-US" sz="2000" dirty="0" smtClean="0">
                <a:solidFill>
                  <a:schemeClr val="accent5">
                    <a:lumMod val="50000"/>
                  </a:schemeClr>
                </a:solidFill>
                <a:effectLst>
                  <a:outerShdw blurRad="38100" dist="38100" dir="2700000" algn="tl">
                    <a:srgbClr val="000000">
                      <a:alpha val="43137"/>
                    </a:srgbClr>
                  </a:outerShdw>
                </a:effectLst>
                <a:latin typeface="Arial Narrow" pitchFamily="34" charset="0"/>
              </a:rPr>
              <a:t>		God raised him from the dead, you will be saved.” Rom. 10:9</a:t>
            </a:r>
          </a:p>
        </p:txBody>
      </p:sp>
      <p:sp>
        <p:nvSpPr>
          <p:cNvPr id="5" name="Rectangle 4"/>
          <p:cNvSpPr/>
          <p:nvPr/>
        </p:nvSpPr>
        <p:spPr>
          <a:xfrm>
            <a:off x="0" y="6400800"/>
            <a:ext cx="9144000" cy="4572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3600" dirty="0" smtClean="0">
                <a:ln>
                  <a:solidFill>
                    <a:sysClr val="windowText" lastClr="000000"/>
                  </a:solidFill>
                </a:ln>
                <a:latin typeface="Arial Black" pitchFamily="34" charset="0"/>
              </a:rPr>
              <a:t>SCRIPTURES</a:t>
            </a:r>
            <a:endParaRPr lang="en-US" sz="3600" dirty="0">
              <a:ln>
                <a:solidFill>
                  <a:sysClr val="windowText" lastClr="000000"/>
                </a:solidFill>
              </a:ln>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linds(horizontal)">
                                      <p:cBhvr>
                                        <p:cTn id="7" dur="500"/>
                                        <p:tgtEl>
                                          <p:spTgt spid="4">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blinds(horizontal)">
                                      <p:cBhvr>
                                        <p:cTn id="10" dur="500"/>
                                        <p:tgtEl>
                                          <p:spTgt spid="4">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Effect transition="in" filter="blinds(horizontal)">
                                      <p:cBhvr>
                                        <p:cTn id="15" dur="500"/>
                                        <p:tgtEl>
                                          <p:spTgt spid="4">
                                            <p:txEl>
                                              <p:pRg st="5" end="5"/>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4">
                                            <p:txEl>
                                              <p:pRg st="6" end="6"/>
                                            </p:txEl>
                                          </p:spTgt>
                                        </p:tgtEl>
                                        <p:attrNameLst>
                                          <p:attrName>style.visibility</p:attrName>
                                        </p:attrNameLst>
                                      </p:cBhvr>
                                      <p:to>
                                        <p:strVal val="visible"/>
                                      </p:to>
                                    </p:set>
                                    <p:animEffect transition="in" filter="blinds(horizontal)">
                                      <p:cBhvr>
                                        <p:cTn id="18" dur="500"/>
                                        <p:tgtEl>
                                          <p:spTgt spid="4">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Effect transition="in" filter="blinds(horizontal)">
                                      <p:cBhvr>
                                        <p:cTn id="23" dur="500"/>
                                        <p:tgtEl>
                                          <p:spTgt spid="4">
                                            <p:txEl>
                                              <p:pRg st="7" end="7"/>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4">
                                            <p:txEl>
                                              <p:pRg st="8" end="8"/>
                                            </p:txEl>
                                          </p:spTgt>
                                        </p:tgtEl>
                                        <p:attrNameLst>
                                          <p:attrName>style.visibility</p:attrName>
                                        </p:attrNameLst>
                                      </p:cBhvr>
                                      <p:to>
                                        <p:strVal val="visible"/>
                                      </p:to>
                                    </p:set>
                                    <p:animEffect transition="in" filter="blinds(horizontal)">
                                      <p:cBhvr>
                                        <p:cTn id="26" dur="500"/>
                                        <p:tgtEl>
                                          <p:spTgt spid="4">
                                            <p:txEl>
                                              <p:pRg st="8" end="8"/>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4">
                                            <p:txEl>
                                              <p:pRg st="9" end="9"/>
                                            </p:txEl>
                                          </p:spTgt>
                                        </p:tgtEl>
                                        <p:attrNameLst>
                                          <p:attrName>style.visibility</p:attrName>
                                        </p:attrNameLst>
                                      </p:cBhvr>
                                      <p:to>
                                        <p:strVal val="visible"/>
                                      </p:to>
                                    </p:set>
                                    <p:animEffect transition="in" filter="blinds(horizontal)">
                                      <p:cBhvr>
                                        <p:cTn id="29"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zh-CN" sz="6000" dirty="0" smtClean="0">
                <a:solidFill>
                  <a:srgbClr val="FFFFFF"/>
                </a:solidFill>
                <a:effectLst>
                  <a:outerShdw blurRad="50800" dist="38100" algn="tr" rotWithShape="0">
                    <a:prstClr val="black">
                      <a:alpha val="40000"/>
                    </a:prstClr>
                  </a:outerShdw>
                </a:effectLst>
                <a:latin typeface="Arial Black"/>
              </a:rPr>
              <a:t>经文</a:t>
            </a:r>
            <a:endParaRPr lang="en-US" altLang="zh-CN" sz="6000" dirty="0">
              <a:solidFill>
                <a:srgbClr val="FFFFFF"/>
              </a:solidFill>
              <a:effectLst>
                <a:outerShdw blurRad="50800" dist="38100" algn="tr" rotWithShape="0">
                  <a:prstClr val="black">
                    <a:alpha val="40000"/>
                  </a:prstClr>
                </a:outerShdw>
              </a:effectLst>
              <a:latin typeface="Arial Black"/>
            </a:endParaRPr>
          </a:p>
        </p:txBody>
      </p:sp>
      <p:sp>
        <p:nvSpPr>
          <p:cNvPr id="4" name="Rectangle 3"/>
          <p:cNvSpPr/>
          <p:nvPr/>
        </p:nvSpPr>
        <p:spPr>
          <a:xfrm>
            <a:off x="304800" y="762000"/>
            <a:ext cx="8610600" cy="56388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marL="225425" indent="-225425" algn="just"/>
            <a:r>
              <a:rPr lang="en-US" sz="32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凡称呼我</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主啊</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主啊</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的人</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不能都进天国</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惟独遵行我天父旨意的人</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才能进去</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en-US" sz="32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太</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7:21</a:t>
            </a:r>
            <a:endParaRPr lang="en-US" sz="3200" b="1" dirty="0" smtClean="0">
              <a:solidFill>
                <a:srgbClr val="C00000"/>
              </a:solidFill>
              <a:effectLst>
                <a:outerShdw blurRad="38100" dist="38100" dir="2700000" algn="tl">
                  <a:srgbClr val="000000">
                    <a:alpha val="43137"/>
                  </a:srgbClr>
                </a:outerShdw>
              </a:effectLst>
              <a:latin typeface="Arial Narrow" pitchFamily="34" charset="0"/>
            </a:endParaRPr>
          </a:p>
          <a:p>
            <a:pPr marL="225425" indent="-225425" algn="just"/>
            <a:r>
              <a:rPr lang="en-US" sz="2000" baseline="30000" dirty="0" smtClean="0">
                <a:solidFill>
                  <a:schemeClr val="accent5">
                    <a:lumMod val="50000"/>
                  </a:schemeClr>
                </a:solidFill>
                <a:latin typeface="Arial Narrow" pitchFamily="34" charset="0"/>
              </a:rPr>
              <a:t>        </a:t>
            </a:r>
            <a:r>
              <a:rPr lang="en-US" sz="2000" dirty="0" smtClean="0">
                <a:solidFill>
                  <a:schemeClr val="accent5">
                    <a:lumMod val="50000"/>
                  </a:schemeClr>
                </a:solidFill>
                <a:latin typeface="Arial Narrow" pitchFamily="34" charset="0"/>
              </a:rPr>
              <a:t>“Not everyone who says to me, ‘Lord, Lord,’ will enter the kingdom of heaven, but only  </a:t>
            </a:r>
          </a:p>
          <a:p>
            <a:pPr marL="225425" indent="-225425" algn="just"/>
            <a:r>
              <a:rPr lang="en-US" sz="2000" dirty="0" smtClean="0">
                <a:solidFill>
                  <a:schemeClr val="accent5">
                    <a:lumMod val="50000"/>
                  </a:schemeClr>
                </a:solidFill>
                <a:latin typeface="Arial Narrow" pitchFamily="34" charset="0"/>
              </a:rPr>
              <a:t>       the one who does the will of my Father who is in heaven.” Matt 7:21</a:t>
            </a:r>
          </a:p>
          <a:p>
            <a:pPr marL="225425" indent="-225425" algn="just"/>
            <a:r>
              <a:rPr lang="en-US"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凡树木看果子，就可以认出它来</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en-US" sz="32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路</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6:44</a:t>
            </a:r>
            <a:endParaRPr lang="en-US" sz="3200" b="1" dirty="0" smtClean="0">
              <a:solidFill>
                <a:srgbClr val="C00000"/>
              </a:solidFill>
              <a:effectLst>
                <a:outerShdw blurRad="38100" dist="38100" dir="2700000" algn="tl">
                  <a:srgbClr val="000000">
                    <a:alpha val="43137"/>
                  </a:srgbClr>
                </a:outerShdw>
              </a:effectLst>
              <a:latin typeface="Arial Narrow" pitchFamily="34" charset="0"/>
            </a:endParaRPr>
          </a:p>
          <a:p>
            <a:pPr marL="225425" indent="-225425" algn="just"/>
            <a:r>
              <a:rPr lang="en-US" sz="2000" dirty="0" smtClean="0">
                <a:solidFill>
                  <a:schemeClr val="accent5">
                    <a:lumMod val="50000"/>
                  </a:schemeClr>
                </a:solidFill>
                <a:latin typeface="Arial Narrow" pitchFamily="34" charset="0"/>
              </a:rPr>
              <a:t>    “Each tree is recognized by its own fruit.” Luke 6:44</a:t>
            </a:r>
          </a:p>
          <a:p>
            <a:pPr marL="225425" indent="-225425" algn="just"/>
            <a:r>
              <a:rPr lang="en-US"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这样</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信心若没有行为就是死的</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en-US" sz="32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雅</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2:17</a:t>
            </a:r>
            <a:endParaRPr lang="en-US" sz="3200" b="1" dirty="0" smtClean="0">
              <a:solidFill>
                <a:srgbClr val="C00000"/>
              </a:solidFill>
              <a:effectLst>
                <a:outerShdw blurRad="38100" dist="38100" dir="2700000" algn="tl">
                  <a:srgbClr val="000000">
                    <a:alpha val="43137"/>
                  </a:srgbClr>
                </a:outerShdw>
              </a:effectLst>
              <a:latin typeface="Arial Narrow" pitchFamily="34" charset="0"/>
            </a:endParaRPr>
          </a:p>
          <a:p>
            <a:pPr marL="225425" indent="-225425" algn="just"/>
            <a:r>
              <a:rPr lang="en-US" sz="2000" dirty="0" smtClean="0">
                <a:solidFill>
                  <a:schemeClr val="accent5">
                    <a:lumMod val="50000"/>
                  </a:schemeClr>
                </a:solidFill>
                <a:latin typeface="Arial Narrow" pitchFamily="34" charset="0"/>
              </a:rPr>
              <a:t>    “In the same way, faith by itself, if it is not accompanied by action, is </a:t>
            </a:r>
            <a:r>
              <a:rPr lang="en-US" sz="2000" b="1" dirty="0" smtClean="0">
                <a:solidFill>
                  <a:schemeClr val="accent5">
                    <a:lumMod val="50000"/>
                  </a:schemeClr>
                </a:solidFill>
                <a:latin typeface="Arial Narrow" pitchFamily="34" charset="0"/>
              </a:rPr>
              <a:t>dead.” </a:t>
            </a:r>
            <a:r>
              <a:rPr lang="en-US" sz="2000" dirty="0" smtClean="0">
                <a:solidFill>
                  <a:schemeClr val="accent5">
                    <a:lumMod val="50000"/>
                  </a:schemeClr>
                </a:solidFill>
                <a:latin typeface="Arial Narrow" pitchFamily="34" charset="0"/>
              </a:rPr>
              <a:t>James 2:17</a:t>
            </a:r>
          </a:p>
          <a:p>
            <a:pPr marL="225425" indent="-225425" algn="just"/>
            <a:r>
              <a:rPr lang="en-US"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你们要进窄门</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因为引到灭亡</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那门是宽的，路是大的</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进去的人也多</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引到永生</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那门是窄的</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路是小的</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找著的人也少</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a:t>
            </a:r>
            <a:r>
              <a:rPr lang="en-US" sz="32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3200" b="1" dirty="0" smtClean="0">
                <a:solidFill>
                  <a:srgbClr val="C00000"/>
                </a:solidFill>
                <a:effectLst>
                  <a:outerShdw blurRad="38100" dist="38100" dir="2700000" algn="tl">
                    <a:srgbClr val="000000">
                      <a:alpha val="43137"/>
                    </a:srgbClr>
                  </a:outerShdw>
                </a:effectLst>
                <a:latin typeface="Arial Narrow" pitchFamily="34" charset="0"/>
              </a:rPr>
              <a:t>太</a:t>
            </a:r>
            <a:r>
              <a:rPr lang="en-US" altLang="zh-CN" sz="3200" b="1" dirty="0" smtClean="0">
                <a:solidFill>
                  <a:srgbClr val="C00000"/>
                </a:solidFill>
                <a:effectLst>
                  <a:outerShdw blurRad="38100" dist="38100" dir="2700000" algn="tl">
                    <a:srgbClr val="000000">
                      <a:alpha val="43137"/>
                    </a:srgbClr>
                  </a:outerShdw>
                </a:effectLst>
                <a:latin typeface="Arial Narrow" pitchFamily="34" charset="0"/>
              </a:rPr>
              <a:t>7:13-14</a:t>
            </a:r>
            <a:endParaRPr lang="en-US" sz="3200" b="1" dirty="0" smtClean="0">
              <a:solidFill>
                <a:srgbClr val="C00000"/>
              </a:solidFill>
              <a:effectLst>
                <a:outerShdw blurRad="38100" dist="38100" dir="2700000" algn="tl">
                  <a:srgbClr val="000000">
                    <a:alpha val="43137"/>
                  </a:srgbClr>
                </a:outerShdw>
              </a:effectLst>
              <a:latin typeface="Arial Narrow" pitchFamily="34" charset="0"/>
            </a:endParaRPr>
          </a:p>
          <a:p>
            <a:pPr marL="225425" indent="-225425" algn="just"/>
            <a:r>
              <a:rPr lang="en-US" sz="2000" dirty="0" smtClean="0">
                <a:solidFill>
                  <a:schemeClr val="accent5">
                    <a:lumMod val="50000"/>
                  </a:schemeClr>
                </a:solidFill>
                <a:latin typeface="Arial Narrow" pitchFamily="34" charset="0"/>
              </a:rPr>
              <a:t>   “You can enter God’s Kingdom only through the narrow gate. The highway to hell is broad, and its gate is wide for the many who choose that way.  But the gateway to life is </a:t>
            </a:r>
            <a:r>
              <a:rPr lang="en-US" sz="2000" b="1" dirty="0" smtClean="0">
                <a:solidFill>
                  <a:schemeClr val="accent5">
                    <a:lumMod val="50000"/>
                  </a:schemeClr>
                </a:solidFill>
                <a:latin typeface="Arial Narrow" pitchFamily="34" charset="0"/>
              </a:rPr>
              <a:t>very narrow </a:t>
            </a:r>
            <a:r>
              <a:rPr lang="en-US" sz="2000" dirty="0" smtClean="0">
                <a:solidFill>
                  <a:schemeClr val="accent5">
                    <a:lumMod val="50000"/>
                  </a:schemeClr>
                </a:solidFill>
                <a:latin typeface="Arial Narrow" pitchFamily="34" charset="0"/>
              </a:rPr>
              <a:t>and the road is </a:t>
            </a:r>
            <a:r>
              <a:rPr lang="en-US" sz="2000" b="1" dirty="0" smtClean="0">
                <a:solidFill>
                  <a:schemeClr val="accent5">
                    <a:lumMod val="50000"/>
                  </a:schemeClr>
                </a:solidFill>
                <a:latin typeface="Arial Narrow" pitchFamily="34" charset="0"/>
              </a:rPr>
              <a:t>difficult</a:t>
            </a:r>
            <a:r>
              <a:rPr lang="en-US" sz="2000" dirty="0" smtClean="0">
                <a:solidFill>
                  <a:schemeClr val="accent5">
                    <a:lumMod val="50000"/>
                  </a:schemeClr>
                </a:solidFill>
                <a:latin typeface="Arial Narrow" pitchFamily="34" charset="0"/>
              </a:rPr>
              <a:t>, and </a:t>
            </a:r>
            <a:r>
              <a:rPr lang="en-US" sz="2000" b="1" dirty="0" smtClean="0">
                <a:solidFill>
                  <a:srgbClr val="C00000"/>
                </a:solidFill>
                <a:latin typeface="Arial Narrow" pitchFamily="34" charset="0"/>
              </a:rPr>
              <a:t>only a few ever find it.” </a:t>
            </a:r>
            <a:r>
              <a:rPr lang="en-US" sz="2000" dirty="0" smtClean="0">
                <a:solidFill>
                  <a:schemeClr val="accent5">
                    <a:lumMod val="50000"/>
                  </a:schemeClr>
                </a:solidFill>
                <a:latin typeface="Arial Narrow" pitchFamily="34" charset="0"/>
              </a:rPr>
              <a:t>Matthew 7:13-14</a:t>
            </a:r>
          </a:p>
          <a:p>
            <a:pPr marL="225425" indent="-225425" algn="just"/>
            <a:endParaRPr lang="en-US" sz="2000" dirty="0" smtClean="0">
              <a:solidFill>
                <a:schemeClr val="accent5">
                  <a:lumMod val="50000"/>
                </a:schemeClr>
              </a:solidFill>
              <a:effectLst>
                <a:outerShdw blurRad="38100" dist="38100" dir="2700000" algn="tl">
                  <a:srgbClr val="000000">
                    <a:alpha val="43137"/>
                  </a:srgbClr>
                </a:outerShdw>
              </a:effectLst>
              <a:latin typeface="Arial Narrow" pitchFamily="34" charset="0"/>
            </a:endParaRPr>
          </a:p>
        </p:txBody>
      </p:sp>
      <p:sp>
        <p:nvSpPr>
          <p:cNvPr id="5" name="Rectangle 4"/>
          <p:cNvSpPr/>
          <p:nvPr/>
        </p:nvSpPr>
        <p:spPr>
          <a:xfrm>
            <a:off x="0" y="6400800"/>
            <a:ext cx="9144000" cy="4572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3600" dirty="0" smtClean="0">
                <a:ln>
                  <a:solidFill>
                    <a:sysClr val="windowText" lastClr="000000"/>
                  </a:solidFill>
                </a:ln>
                <a:latin typeface="Arial Black" pitchFamily="34" charset="0"/>
              </a:rPr>
              <a:t>SCRIPTURES</a:t>
            </a:r>
            <a:endParaRPr lang="en-US" sz="3600" dirty="0">
              <a:ln>
                <a:solidFill>
                  <a:sysClr val="windowText" lastClr="000000"/>
                </a:solidFill>
              </a:ln>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linds(horizontal)">
                                      <p:cBhvr>
                                        <p:cTn id="7" dur="500"/>
                                        <p:tgtEl>
                                          <p:spTgt spid="4">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blinds(horizontal)">
                                      <p:cBhvr>
                                        <p:cTn id="10" dur="500"/>
                                        <p:tgtEl>
                                          <p:spTgt spid="4">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Effect transition="in" filter="blinds(horizontal)">
                                      <p:cBhvr>
                                        <p:cTn id="15" dur="500"/>
                                        <p:tgtEl>
                                          <p:spTgt spid="4">
                                            <p:txEl>
                                              <p:pRg st="5" end="5"/>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4">
                                            <p:txEl>
                                              <p:pRg st="6" end="6"/>
                                            </p:txEl>
                                          </p:spTgt>
                                        </p:tgtEl>
                                        <p:attrNameLst>
                                          <p:attrName>style.visibility</p:attrName>
                                        </p:attrNameLst>
                                      </p:cBhvr>
                                      <p:to>
                                        <p:strVal val="visible"/>
                                      </p:to>
                                    </p:set>
                                    <p:animEffect transition="in" filter="blinds(horizontal)">
                                      <p:cBhvr>
                                        <p:cTn id="18" dur="500"/>
                                        <p:tgtEl>
                                          <p:spTgt spid="4">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Effect transition="in" filter="blinds(horizontal)">
                                      <p:cBhvr>
                                        <p:cTn id="23" dur="500"/>
                                        <p:tgtEl>
                                          <p:spTgt spid="4">
                                            <p:txEl>
                                              <p:pRg st="7" end="7"/>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4">
                                            <p:txEl>
                                              <p:pRg st="8" end="8"/>
                                            </p:txEl>
                                          </p:spTgt>
                                        </p:tgtEl>
                                        <p:attrNameLst>
                                          <p:attrName>style.visibility</p:attrName>
                                        </p:attrNameLst>
                                      </p:cBhvr>
                                      <p:to>
                                        <p:strVal val="visible"/>
                                      </p:to>
                                    </p:set>
                                    <p:animEffect transition="in" filter="blinds(horizontal)">
                                      <p:cBhvr>
                                        <p:cTn id="26"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zh-CN" altLang="en-US" sz="6600" b="1"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议题</a:t>
            </a:r>
            <a:endParaRPr lang="en-US" sz="6600" b="1"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6" name="Rectangle 5"/>
          <p:cNvSpPr/>
          <p:nvPr/>
        </p:nvSpPr>
        <p:spPr>
          <a:xfrm>
            <a:off x="152400" y="914400"/>
            <a:ext cx="4343400" cy="5105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en-US" sz="9600" b="1" dirty="0" smtClean="0">
                <a:ln>
                  <a:solidFill>
                    <a:sysClr val="windowText" lastClr="000000"/>
                  </a:solidFill>
                </a:ln>
                <a:solidFill>
                  <a:srgbClr val="FFFF00"/>
                </a:solidFill>
                <a:effectLst>
                  <a:outerShdw blurRad="38100" dist="38100" dir="2700000" algn="tl">
                    <a:srgbClr val="000000">
                      <a:alpha val="43137"/>
                    </a:srgbClr>
                  </a:outerShdw>
                </a:effectLst>
                <a:latin typeface="Copperplate Gothic Bold" pitchFamily="34" charset="0"/>
              </a:rPr>
              <a:t>主权</a:t>
            </a:r>
            <a:endParaRPr lang="en-US" sz="9600" b="1" dirty="0" smtClean="0">
              <a:ln>
                <a:solidFill>
                  <a:sysClr val="windowText" lastClr="000000"/>
                </a:solidFill>
              </a:ln>
              <a:solidFill>
                <a:srgbClr val="FFFF00"/>
              </a:solidFill>
              <a:effectLst>
                <a:outerShdw blurRad="38100" dist="38100" dir="2700000" algn="tl">
                  <a:srgbClr val="000000">
                    <a:alpha val="43137"/>
                  </a:srgbClr>
                </a:outerShdw>
              </a:effectLst>
              <a:latin typeface="Copperplate Gothic Bold" pitchFamily="34" charset="0"/>
            </a:endParaRPr>
          </a:p>
          <a:p>
            <a:pPr algn="ctr"/>
            <a:r>
              <a:rPr lang="zh-CN" altLang="en-US" sz="9600" b="1" dirty="0" smtClean="0">
                <a:ln>
                  <a:solidFill>
                    <a:sysClr val="windowText" lastClr="000000"/>
                  </a:solidFill>
                </a:ln>
                <a:solidFill>
                  <a:srgbClr val="FFFF00"/>
                </a:solidFill>
                <a:effectLst>
                  <a:outerShdw blurRad="38100" dist="38100" dir="2700000" algn="tl">
                    <a:srgbClr val="000000">
                      <a:alpha val="43137"/>
                    </a:srgbClr>
                  </a:outerShdw>
                </a:effectLst>
                <a:latin typeface="Copperplate Gothic Bold" pitchFamily="34" charset="0"/>
              </a:rPr>
              <a:t>救恩</a:t>
            </a:r>
            <a:r>
              <a:rPr lang="en-US" sz="9600" dirty="0" smtClean="0">
                <a:effectLst>
                  <a:outerShdw blurRad="38100" dist="38100" dir="2700000" algn="tl">
                    <a:srgbClr val="000000">
                      <a:alpha val="43137"/>
                    </a:srgbClr>
                  </a:outerShdw>
                </a:effectLst>
                <a:latin typeface="Copperplate Gothic Bold" pitchFamily="34" charset="0"/>
              </a:rPr>
              <a:t> </a:t>
            </a:r>
          </a:p>
          <a:p>
            <a:pPr algn="ctr"/>
            <a:endParaRPr lang="en-US" sz="2000" dirty="0" smtClean="0">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LORDSHIP </a:t>
            </a:r>
          </a:p>
          <a:p>
            <a:pPr algn="ctr"/>
            <a:r>
              <a:rPr lang="en-US" sz="2000" dirty="0" smtClean="0">
                <a:effectLst>
                  <a:outerShdw blurRad="38100" dist="38100" dir="2700000" algn="tl">
                    <a:srgbClr val="000000">
                      <a:alpha val="43137"/>
                    </a:srgbClr>
                  </a:outerShdw>
                </a:effectLst>
                <a:latin typeface="Copperplate Gothic Bold" pitchFamily="34" charset="0"/>
              </a:rPr>
              <a:t>SALVATION</a:t>
            </a:r>
            <a:endParaRPr lang="en-US" sz="2000" dirty="0">
              <a:effectLst>
                <a:outerShdw blurRad="38100" dist="38100" dir="2700000" algn="tl">
                  <a:srgbClr val="000000">
                    <a:alpha val="43137"/>
                  </a:srgbClr>
                </a:outerShdw>
              </a:effectLst>
              <a:latin typeface="Copperplate Gothic Bold" pitchFamily="34" charset="0"/>
            </a:endParaRPr>
          </a:p>
        </p:txBody>
      </p:sp>
      <p:sp>
        <p:nvSpPr>
          <p:cNvPr id="7" name="Rectangle 6"/>
          <p:cNvSpPr/>
          <p:nvPr/>
        </p:nvSpPr>
        <p:spPr>
          <a:xfrm>
            <a:off x="4648200" y="914400"/>
            <a:ext cx="4343400" cy="5105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CN" altLang="en-US" sz="9600" b="1" dirty="0" smtClean="0">
                <a:ln>
                  <a:solidFill>
                    <a:sysClr val="windowText" lastClr="000000"/>
                  </a:solidFill>
                </a:ln>
                <a:solidFill>
                  <a:srgbClr val="FFFF00"/>
                </a:solidFill>
                <a:effectLst>
                  <a:outerShdw blurRad="38100" dist="38100" dir="2700000" algn="tl">
                    <a:srgbClr val="000000">
                      <a:alpha val="43137"/>
                    </a:srgbClr>
                  </a:outerShdw>
                </a:effectLst>
                <a:latin typeface="Copperplate Gothic Bold" pitchFamily="34" charset="0"/>
              </a:rPr>
              <a:t>易信</a:t>
            </a:r>
            <a:endParaRPr lang="en-US" sz="9600" b="1" dirty="0" smtClean="0">
              <a:ln>
                <a:solidFill>
                  <a:sysClr val="windowText" lastClr="000000"/>
                </a:solidFill>
              </a:ln>
              <a:solidFill>
                <a:srgbClr val="FFFF00"/>
              </a:solidFill>
              <a:effectLst>
                <a:outerShdw blurRad="38100" dist="38100" dir="2700000" algn="tl">
                  <a:srgbClr val="000000">
                    <a:alpha val="43137"/>
                  </a:srgbClr>
                </a:outerShdw>
              </a:effectLst>
              <a:latin typeface="Copperplate Gothic Bold" pitchFamily="34" charset="0"/>
            </a:endParaRPr>
          </a:p>
          <a:p>
            <a:pPr algn="ctr"/>
            <a:r>
              <a:rPr lang="zh-CN" altLang="en-US" sz="9600" b="1" dirty="0" smtClean="0">
                <a:ln>
                  <a:solidFill>
                    <a:sysClr val="windowText" lastClr="000000"/>
                  </a:solidFill>
                </a:ln>
                <a:solidFill>
                  <a:srgbClr val="FFFF00"/>
                </a:solidFill>
                <a:effectLst>
                  <a:outerShdw blurRad="38100" dist="38100" dir="2700000" algn="tl">
                    <a:srgbClr val="000000">
                      <a:alpha val="43137"/>
                    </a:srgbClr>
                  </a:outerShdw>
                </a:effectLst>
                <a:latin typeface="Copperplate Gothic Bold" pitchFamily="34" charset="0"/>
              </a:rPr>
              <a:t>主义</a:t>
            </a:r>
            <a:r>
              <a:rPr lang="en-US" sz="9600" b="1" dirty="0" smtClean="0">
                <a:solidFill>
                  <a:srgbClr val="FFFF00"/>
                </a:solidFill>
                <a:effectLst>
                  <a:outerShdw blurRad="38100" dist="38100" dir="2700000" algn="tl">
                    <a:srgbClr val="000000">
                      <a:alpha val="43137"/>
                    </a:srgbClr>
                  </a:outerShdw>
                </a:effectLst>
                <a:latin typeface="Copperplate Gothic Bold" pitchFamily="34" charset="0"/>
              </a:rPr>
              <a:t> </a:t>
            </a:r>
          </a:p>
          <a:p>
            <a:pPr algn="ctr"/>
            <a:endParaRPr lang="en-US" sz="2000" dirty="0" smtClean="0">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EASY- </a:t>
            </a:r>
          </a:p>
          <a:p>
            <a:pPr algn="ctr"/>
            <a:r>
              <a:rPr lang="en-US" sz="2000" dirty="0" smtClean="0">
                <a:effectLst>
                  <a:outerShdw blurRad="38100" dist="38100" dir="2700000" algn="tl">
                    <a:srgbClr val="000000">
                      <a:alpha val="43137"/>
                    </a:srgbClr>
                  </a:outerShdw>
                </a:effectLst>
                <a:latin typeface="Copperplate Gothic Bold" pitchFamily="34" charset="0"/>
              </a:rPr>
              <a:t>BELIEVISM</a:t>
            </a:r>
            <a:endParaRPr lang="en-US" sz="2000" dirty="0">
              <a:effectLst>
                <a:outerShdw blurRad="38100" dist="38100" dir="2700000" algn="tl">
                  <a:srgbClr val="000000">
                    <a:alpha val="43137"/>
                  </a:srgbClr>
                </a:outerShdw>
              </a:effectLst>
              <a:latin typeface="Copperplate Gothic Bold" pitchFamily="34" charset="0"/>
            </a:endParaRPr>
          </a:p>
        </p:txBody>
      </p:sp>
      <p:sp>
        <p:nvSpPr>
          <p:cNvPr id="20" name="Rectangle 19"/>
          <p:cNvSpPr/>
          <p:nvPr/>
        </p:nvSpPr>
        <p:spPr>
          <a:xfrm>
            <a:off x="0" y="609600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THE ISSUES</a:t>
            </a:r>
            <a:endParaRPr lang="en-US" sz="2800"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fltVal val="0"/>
                                          </p:val>
                                        </p:tav>
                                        <p:tav tm="100000">
                                          <p:val>
                                            <p:strVal val="#ppt_w"/>
                                          </p:val>
                                        </p:tav>
                                      </p:tavLst>
                                    </p:anim>
                                    <p:anim calcmode="lin" valueType="num">
                                      <p:cBhvr>
                                        <p:cTn id="8" dur="2000" fill="hold"/>
                                        <p:tgtEl>
                                          <p:spTgt spid="6"/>
                                        </p:tgtEl>
                                        <p:attrNameLst>
                                          <p:attrName>ppt_h</p:attrName>
                                        </p:attrNameLst>
                                      </p:cBhvr>
                                      <p:tavLst>
                                        <p:tav tm="0">
                                          <p:val>
                                            <p:fltVal val="0"/>
                                          </p:val>
                                        </p:tav>
                                        <p:tav tm="100000">
                                          <p:val>
                                            <p:strVal val="#ppt_h"/>
                                          </p:val>
                                        </p:tav>
                                      </p:tavLst>
                                    </p:anim>
                                    <p:animEffect transition="in" filter="fade">
                                      <p:cBhvr>
                                        <p:cTn id="9" dur="2000"/>
                                        <p:tgtEl>
                                          <p:spTgt spid="6"/>
                                        </p:tgtEl>
                                      </p:cBhvr>
                                    </p:animEffect>
                                  </p:childTnLst>
                                </p:cTn>
                              </p:par>
                              <p:par>
                                <p:cTn id="10" presetID="8" presetClass="emph" presetSubtype="0" fill="hold" grpId="1" nodeType="withEffect">
                                  <p:stCondLst>
                                    <p:cond delay="0"/>
                                  </p:stCondLst>
                                  <p:childTnLst>
                                    <p:animRot by="43200000">
                                      <p:cBhvr>
                                        <p:cTn id="11" dur="2000" fill="hold"/>
                                        <p:tgtEl>
                                          <p:spTgt spid="6"/>
                                        </p:tgtEl>
                                        <p:attrNameLst>
                                          <p:attrName>r</p:attrName>
                                        </p:attrNameLst>
                                      </p:cBhvr>
                                    </p:animRot>
                                  </p:childTnLst>
                                </p:cTn>
                              </p:par>
                              <p:par>
                                <p:cTn id="12" presetID="53" presetClass="entr" presetSubtype="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2000" fill="hold"/>
                                        <p:tgtEl>
                                          <p:spTgt spid="7"/>
                                        </p:tgtEl>
                                        <p:attrNameLst>
                                          <p:attrName>ppt_w</p:attrName>
                                        </p:attrNameLst>
                                      </p:cBhvr>
                                      <p:tavLst>
                                        <p:tav tm="0">
                                          <p:val>
                                            <p:fltVal val="0"/>
                                          </p:val>
                                        </p:tav>
                                        <p:tav tm="100000">
                                          <p:val>
                                            <p:strVal val="#ppt_w"/>
                                          </p:val>
                                        </p:tav>
                                      </p:tavLst>
                                    </p:anim>
                                    <p:anim calcmode="lin" valueType="num">
                                      <p:cBhvr>
                                        <p:cTn id="15" dur="2000" fill="hold"/>
                                        <p:tgtEl>
                                          <p:spTgt spid="7"/>
                                        </p:tgtEl>
                                        <p:attrNameLst>
                                          <p:attrName>ppt_h</p:attrName>
                                        </p:attrNameLst>
                                      </p:cBhvr>
                                      <p:tavLst>
                                        <p:tav tm="0">
                                          <p:val>
                                            <p:fltVal val="0"/>
                                          </p:val>
                                        </p:tav>
                                        <p:tav tm="100000">
                                          <p:val>
                                            <p:strVal val="#ppt_h"/>
                                          </p:val>
                                        </p:tav>
                                      </p:tavLst>
                                    </p:anim>
                                    <p:animEffect transition="in" filter="fade">
                                      <p:cBhvr>
                                        <p:cTn id="16" dur="2000"/>
                                        <p:tgtEl>
                                          <p:spTgt spid="7"/>
                                        </p:tgtEl>
                                      </p:cBhvr>
                                    </p:animEffect>
                                  </p:childTnLst>
                                </p:cTn>
                              </p:par>
                              <p:par>
                                <p:cTn id="17" presetID="8" presetClass="emph" presetSubtype="0" fill="hold" grpId="1" nodeType="withEffect">
                                  <p:stCondLst>
                                    <p:cond delay="0"/>
                                  </p:stCondLst>
                                  <p:childTnLst>
                                    <p:animRot by="-43200000">
                                      <p:cBhvr>
                                        <p:cTn id="18"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zh-CN" altLang="en-US" sz="6000" b="1"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议题</a:t>
            </a:r>
            <a:endParaRPr lang="en-US" sz="6000" b="1"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6" name="Rectangle 5"/>
          <p:cNvSpPr/>
          <p:nvPr/>
        </p:nvSpPr>
        <p:spPr>
          <a:xfrm>
            <a:off x="152400" y="914400"/>
            <a:ext cx="4343400" cy="1676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主权救恩</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LORDSHIP SALVATION</a:t>
            </a:r>
            <a:endParaRPr lang="en-US" sz="2000" dirty="0">
              <a:effectLst>
                <a:outerShdw blurRad="38100" dist="38100" dir="2700000" algn="tl">
                  <a:srgbClr val="000000">
                    <a:alpha val="43137"/>
                  </a:srgbClr>
                </a:outerShdw>
              </a:effectLst>
              <a:latin typeface="Copperplate Gothic Bold" pitchFamily="34" charset="0"/>
            </a:endParaRPr>
          </a:p>
        </p:txBody>
      </p:sp>
      <p:sp>
        <p:nvSpPr>
          <p:cNvPr id="7" name="Rectangle 6"/>
          <p:cNvSpPr/>
          <p:nvPr/>
        </p:nvSpPr>
        <p:spPr>
          <a:xfrm>
            <a:off x="4648200" y="914400"/>
            <a:ext cx="4343400" cy="1676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易信主义</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EASY- BELIEVISM</a:t>
            </a:r>
            <a:endParaRPr lang="en-US" sz="2000" dirty="0">
              <a:effectLst>
                <a:outerShdw blurRad="38100" dist="38100" dir="2700000" algn="tl">
                  <a:srgbClr val="000000">
                    <a:alpha val="43137"/>
                  </a:srgbClr>
                </a:outerShdw>
              </a:effectLst>
              <a:latin typeface="Copperplate Gothic Bold" pitchFamily="34" charset="0"/>
            </a:endParaRPr>
          </a:p>
        </p:txBody>
      </p:sp>
      <p:sp>
        <p:nvSpPr>
          <p:cNvPr id="8" name="Rectangle 7"/>
          <p:cNvSpPr/>
          <p:nvPr/>
        </p:nvSpPr>
        <p:spPr>
          <a:xfrm>
            <a:off x="152400" y="2590800"/>
            <a:ext cx="4343400" cy="3505200"/>
          </a:xfrm>
          <a:prstGeom prst="rect">
            <a:avLst/>
          </a:prstGeom>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救恩要求将信心放在耶稣的神性</a:t>
            </a:r>
            <a:r>
              <a:rPr lang="en-US" altLang="zh-CN" sz="4400" b="1" dirty="0" smtClean="0">
                <a:solidFill>
                  <a:srgbClr val="002060"/>
                </a:solidFill>
                <a:effectLst>
                  <a:outerShdw blurRad="38100" dist="38100" dir="2700000" algn="tl">
                    <a:srgbClr val="000000">
                      <a:alpha val="43137"/>
                    </a:srgbClr>
                  </a:outerShdw>
                </a:effectLst>
                <a:latin typeface="Arial Narrow" pitchFamily="34" charset="0"/>
              </a:rPr>
              <a:t>, </a:t>
            </a: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生</a:t>
            </a:r>
            <a:r>
              <a:rPr lang="en-US" altLang="zh-CN" sz="4400" b="1" dirty="0" smtClean="0">
                <a:solidFill>
                  <a:srgbClr val="002060"/>
                </a:solidFill>
                <a:effectLst>
                  <a:outerShdw blurRad="38100" dist="38100" dir="2700000" algn="tl">
                    <a:srgbClr val="000000">
                      <a:alpha val="43137"/>
                    </a:srgbClr>
                  </a:outerShdw>
                </a:effectLst>
                <a:latin typeface="Arial Narrow" pitchFamily="34" charset="0"/>
              </a:rPr>
              <a:t>, </a:t>
            </a: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死</a:t>
            </a:r>
            <a:r>
              <a:rPr lang="en-US" altLang="zh-CN" sz="4400" b="1" dirty="0" smtClean="0">
                <a:solidFill>
                  <a:srgbClr val="002060"/>
                </a:solidFill>
                <a:effectLst>
                  <a:outerShdw blurRad="38100" dist="38100" dir="2700000" algn="tl">
                    <a:srgbClr val="000000">
                      <a:alpha val="43137"/>
                    </a:srgbClr>
                  </a:outerShdw>
                </a:effectLst>
                <a:latin typeface="Arial Narrow" pitchFamily="34" charset="0"/>
              </a:rPr>
              <a:t>, </a:t>
            </a: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埋葬和复活的真理上</a:t>
            </a:r>
            <a:r>
              <a:rPr lang="en-US" altLang="zh-CN" sz="4400" b="1" dirty="0" smtClean="0">
                <a:solidFill>
                  <a:srgbClr val="002060"/>
                </a:solidFill>
                <a:effectLst>
                  <a:outerShdw blurRad="38100" dist="38100" dir="2700000" algn="tl">
                    <a:srgbClr val="000000">
                      <a:alpha val="43137"/>
                    </a:srgbClr>
                  </a:outerShdw>
                </a:effectLst>
                <a:latin typeface="Arial Narrow" pitchFamily="34" charset="0"/>
              </a:rPr>
              <a:t>.</a:t>
            </a:r>
            <a:endParaRPr lang="en-US" sz="4400" b="1" dirty="0" smtClean="0">
              <a:solidFill>
                <a:srgbClr val="002060"/>
              </a:solidFill>
              <a:effectLst>
                <a:outerShdw blurRad="38100" dist="38100" dir="2700000" algn="tl">
                  <a:srgbClr val="000000">
                    <a:alpha val="43137"/>
                  </a:srgbClr>
                </a:outerShdw>
              </a:effectLst>
              <a:latin typeface="Arial Narrow" pitchFamily="34" charset="0"/>
            </a:endParaRPr>
          </a:p>
          <a:p>
            <a:pPr algn="ctr"/>
            <a:r>
              <a:rPr lang="en-US" sz="1600" b="1" dirty="0" smtClean="0">
                <a:solidFill>
                  <a:schemeClr val="tx1"/>
                </a:solidFill>
                <a:latin typeface="Arial Narrow" pitchFamily="34" charset="0"/>
              </a:rPr>
              <a:t>Salvation requires putting our faith in the Truth of Jesus’ Deity, Life, Death, burial and resurrection</a:t>
            </a:r>
            <a:endParaRPr lang="en-US" sz="1600" b="1" dirty="0">
              <a:solidFill>
                <a:schemeClr val="tx1"/>
              </a:solidFill>
              <a:latin typeface="Arial Narrow" pitchFamily="34" charset="0"/>
            </a:endParaRPr>
          </a:p>
        </p:txBody>
      </p:sp>
      <p:sp>
        <p:nvSpPr>
          <p:cNvPr id="14" name="Rectangle 13"/>
          <p:cNvSpPr/>
          <p:nvPr/>
        </p:nvSpPr>
        <p:spPr>
          <a:xfrm>
            <a:off x="4648200" y="2590800"/>
            <a:ext cx="4343400" cy="35052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救恩要求将信心放在耶稣的神性</a:t>
            </a:r>
            <a:r>
              <a:rPr lang="en-US" altLang="zh-CN" sz="44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生</a:t>
            </a:r>
            <a:r>
              <a:rPr lang="en-US" altLang="zh-CN" sz="44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死</a:t>
            </a:r>
            <a:r>
              <a:rPr lang="en-US" altLang="zh-CN" sz="44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埋葬和复活的真理上</a:t>
            </a:r>
            <a:r>
              <a:rPr lang="en-US" altLang="zh-CN" sz="4400" b="1" dirty="0" smtClean="0">
                <a:solidFill>
                  <a:srgbClr val="C00000"/>
                </a:solidFill>
                <a:effectLst>
                  <a:outerShdw blurRad="38100" dist="38100" dir="2700000" algn="tl">
                    <a:srgbClr val="000000">
                      <a:alpha val="43137"/>
                    </a:srgbClr>
                  </a:outerShdw>
                </a:effectLst>
                <a:latin typeface="Arial Narrow" pitchFamily="34" charset="0"/>
              </a:rPr>
              <a:t>.</a:t>
            </a:r>
          </a:p>
          <a:p>
            <a:pPr algn="ctr"/>
            <a:r>
              <a:rPr lang="en-US" sz="1600" b="1" dirty="0" smtClean="0">
                <a:solidFill>
                  <a:schemeClr val="tx1"/>
                </a:solidFill>
                <a:latin typeface="Arial Narrow" pitchFamily="34" charset="0"/>
              </a:rPr>
              <a:t>Salvation requires putting our faith in the Truth of Jesus’ Deity, Life, Death, burial and resurrection</a:t>
            </a:r>
            <a:endParaRPr lang="en-US" sz="1600" b="1" dirty="0">
              <a:solidFill>
                <a:schemeClr val="tx1"/>
              </a:solidFill>
              <a:latin typeface="Arial Narrow" pitchFamily="34" charset="0"/>
            </a:endParaRPr>
          </a:p>
        </p:txBody>
      </p:sp>
      <p:sp>
        <p:nvSpPr>
          <p:cNvPr id="20" name="Rectangle 19"/>
          <p:cNvSpPr/>
          <p:nvPr/>
        </p:nvSpPr>
        <p:spPr>
          <a:xfrm>
            <a:off x="0" y="609600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THE ISSUES</a:t>
            </a:r>
            <a:endParaRPr lang="en-US" sz="2800"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zh-CN" altLang="en-US" sz="6000" b="1"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议题</a:t>
            </a:r>
            <a:endParaRPr lang="en-US" altLang="zh-CN" sz="6000" b="1"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8" name="Rectangle 7"/>
          <p:cNvSpPr/>
          <p:nvPr/>
        </p:nvSpPr>
        <p:spPr>
          <a:xfrm>
            <a:off x="152400" y="2590800"/>
            <a:ext cx="4343400" cy="3505200"/>
          </a:xfrm>
          <a:prstGeom prst="rect">
            <a:avLst/>
          </a:prstGeom>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必须降服于基</a:t>
            </a:r>
            <a:endParaRPr lang="en-US" altLang="zh-CN" sz="4400" b="1" dirty="0" smtClean="0">
              <a:solidFill>
                <a:srgbClr val="002060"/>
              </a:solidFill>
              <a:effectLst>
                <a:outerShdw blurRad="38100" dist="38100" dir="2700000" algn="tl">
                  <a:srgbClr val="000000">
                    <a:alpha val="43137"/>
                  </a:srgbClr>
                </a:outerShdw>
              </a:effectLst>
              <a:latin typeface="Arial Narrow" pitchFamily="34" charset="0"/>
            </a:endParaRPr>
          </a:p>
          <a:p>
            <a:pPr algn="ct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督作为主</a:t>
            </a:r>
            <a:r>
              <a:rPr lang="zh-CN" altLang="en-US" sz="4400" b="1" u="sng" dirty="0" smtClean="0">
                <a:solidFill>
                  <a:srgbClr val="002060"/>
                </a:solidFill>
                <a:effectLst>
                  <a:outerShdw blurRad="38100" dist="38100" dir="2700000" algn="tl">
                    <a:srgbClr val="000000">
                      <a:alpha val="43137"/>
                    </a:srgbClr>
                  </a:outerShdw>
                </a:effectLst>
                <a:latin typeface="Arial Narrow" pitchFamily="34" charset="0"/>
              </a:rPr>
              <a:t>和</a:t>
            </a: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救</a:t>
            </a:r>
            <a:endParaRPr lang="en-US" altLang="zh-CN" sz="4400" b="1" dirty="0" smtClean="0">
              <a:solidFill>
                <a:srgbClr val="002060"/>
              </a:solidFill>
              <a:effectLst>
                <a:outerShdw blurRad="38100" dist="38100" dir="2700000" algn="tl">
                  <a:srgbClr val="000000">
                    <a:alpha val="43137"/>
                  </a:srgbClr>
                </a:outerShdw>
              </a:effectLst>
              <a:latin typeface="Arial Narrow" pitchFamily="34" charset="0"/>
            </a:endParaRPr>
          </a:p>
          <a:p>
            <a:pPr algn="ct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主才能得救</a:t>
            </a:r>
            <a:r>
              <a:rPr lang="en-US" altLang="zh-CN" sz="4400" b="1" dirty="0" smtClean="0">
                <a:solidFill>
                  <a:srgbClr val="002060"/>
                </a:solidFill>
                <a:effectLst>
                  <a:outerShdw blurRad="38100" dist="38100" dir="2700000" algn="tl">
                    <a:srgbClr val="000000">
                      <a:alpha val="43137"/>
                    </a:srgbClr>
                  </a:outerShdw>
                </a:effectLst>
                <a:latin typeface="Arial Narrow" pitchFamily="34" charset="0"/>
              </a:rPr>
              <a:t>.</a:t>
            </a:r>
            <a:endParaRPr lang="en-US" sz="4400" b="1" dirty="0" smtClean="0">
              <a:solidFill>
                <a:srgbClr val="002060"/>
              </a:solidFill>
              <a:effectLst>
                <a:outerShdw blurRad="38100" dist="38100" dir="2700000" algn="tl">
                  <a:srgbClr val="000000">
                    <a:alpha val="43137"/>
                  </a:srgbClr>
                </a:outerShdw>
              </a:effectLst>
              <a:latin typeface="Arial Narrow" pitchFamily="34" charset="0"/>
            </a:endParaRPr>
          </a:p>
          <a:p>
            <a:pPr algn="ctr"/>
            <a:endParaRPr lang="en-US" sz="2000" b="1" dirty="0" smtClean="0">
              <a:latin typeface="Arial Narrow" pitchFamily="34" charset="0"/>
            </a:endParaRPr>
          </a:p>
          <a:p>
            <a:pPr algn="ctr"/>
            <a:r>
              <a:rPr lang="en-US" sz="2000" b="1" dirty="0" smtClean="0">
                <a:latin typeface="Arial Narrow" pitchFamily="34" charset="0"/>
              </a:rPr>
              <a:t>One must surrender to Christ as Lord  </a:t>
            </a:r>
            <a:r>
              <a:rPr lang="en-US" sz="2000" b="1" u="sng" dirty="0" smtClean="0">
                <a:latin typeface="Arial Narrow" pitchFamily="34" charset="0"/>
              </a:rPr>
              <a:t>and </a:t>
            </a:r>
            <a:r>
              <a:rPr lang="en-US" sz="2000" b="1" dirty="0" smtClean="0">
                <a:latin typeface="Arial Narrow" pitchFamily="34" charset="0"/>
              </a:rPr>
              <a:t>Savior to be saved</a:t>
            </a:r>
            <a:endParaRPr lang="en-US" sz="2000" b="1" dirty="0">
              <a:latin typeface="Arial Narrow" pitchFamily="34" charset="0"/>
            </a:endParaRPr>
          </a:p>
        </p:txBody>
      </p:sp>
      <p:sp>
        <p:nvSpPr>
          <p:cNvPr id="14" name="Rectangle 13"/>
          <p:cNvSpPr/>
          <p:nvPr/>
        </p:nvSpPr>
        <p:spPr>
          <a:xfrm>
            <a:off x="4648200" y="2590800"/>
            <a:ext cx="4343400" cy="35052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救恩不要求参</a:t>
            </a:r>
            <a:endParaRPr lang="en-US" altLang="zh-CN" sz="4400" b="1" dirty="0" smtClean="0">
              <a:solidFill>
                <a:srgbClr val="C00000"/>
              </a:solidFill>
              <a:effectLst>
                <a:outerShdw blurRad="38100" dist="38100" dir="2700000" algn="tl">
                  <a:srgbClr val="000000">
                    <a:alpha val="43137"/>
                  </a:srgbClr>
                </a:outerShdw>
              </a:effectLst>
              <a:latin typeface="Arial Narrow" pitchFamily="34" charset="0"/>
            </a:endParaRPr>
          </a:p>
          <a:p>
            <a:pPr algn="ct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与者的委身</a:t>
            </a:r>
            <a:r>
              <a:rPr lang="en-US" altLang="zh-CN" sz="4400" b="1" dirty="0" smtClean="0">
                <a:solidFill>
                  <a:srgbClr val="C00000"/>
                </a:solidFill>
                <a:effectLst>
                  <a:outerShdw blurRad="38100" dist="38100" dir="2700000" algn="tl">
                    <a:srgbClr val="000000">
                      <a:alpha val="43137"/>
                    </a:srgbClr>
                  </a:outerShdw>
                </a:effectLst>
                <a:latin typeface="Arial Narrow" pitchFamily="34" charset="0"/>
              </a:rPr>
              <a:t>.</a:t>
            </a:r>
            <a:endParaRPr lang="en-US" sz="4400" b="1" dirty="0" smtClean="0">
              <a:solidFill>
                <a:srgbClr val="C00000"/>
              </a:solidFill>
              <a:effectLst>
                <a:outerShdw blurRad="38100" dist="38100" dir="2700000" algn="tl">
                  <a:srgbClr val="000000">
                    <a:alpha val="43137"/>
                  </a:srgbClr>
                </a:outerShdw>
              </a:effectLst>
              <a:latin typeface="Arial Narrow" pitchFamily="34" charset="0"/>
            </a:endParaRPr>
          </a:p>
          <a:p>
            <a:pPr algn="ctr"/>
            <a:endParaRPr lang="en-US" sz="2000" b="1" dirty="0" smtClean="0">
              <a:latin typeface="Arial Narrow" pitchFamily="34" charset="0"/>
            </a:endParaRPr>
          </a:p>
          <a:p>
            <a:pPr algn="ctr"/>
            <a:endParaRPr lang="en-US" sz="2000" b="1" dirty="0" smtClean="0">
              <a:latin typeface="Arial Narrow" pitchFamily="34" charset="0"/>
            </a:endParaRPr>
          </a:p>
          <a:p>
            <a:pPr algn="ctr"/>
            <a:r>
              <a:rPr lang="en-US" sz="2000" b="1" dirty="0" smtClean="0">
                <a:latin typeface="Arial Narrow" pitchFamily="34" charset="0"/>
              </a:rPr>
              <a:t>Salvation requires no commitment     from the person involved</a:t>
            </a:r>
            <a:endParaRPr lang="en-US" sz="2000" b="1" dirty="0">
              <a:latin typeface="Arial Narrow" pitchFamily="34" charset="0"/>
            </a:endParaRPr>
          </a:p>
        </p:txBody>
      </p:sp>
      <p:sp>
        <p:nvSpPr>
          <p:cNvPr id="20" name="Rectangle 19"/>
          <p:cNvSpPr/>
          <p:nvPr/>
        </p:nvSpPr>
        <p:spPr>
          <a:xfrm>
            <a:off x="0" y="609600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THE ISSUES</a:t>
            </a:r>
            <a:endParaRPr lang="en-US" sz="2800"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9" name="Rectangle 8"/>
          <p:cNvSpPr/>
          <p:nvPr/>
        </p:nvSpPr>
        <p:spPr>
          <a:xfrm>
            <a:off x="152400" y="914400"/>
            <a:ext cx="4343400" cy="1676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主权救恩</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LORDSHIP SALVATION</a:t>
            </a:r>
            <a:endParaRPr lang="en-US" sz="2000" dirty="0">
              <a:effectLst>
                <a:outerShdw blurRad="38100" dist="38100" dir="2700000" algn="tl">
                  <a:srgbClr val="000000">
                    <a:alpha val="43137"/>
                  </a:srgbClr>
                </a:outerShdw>
              </a:effectLst>
              <a:latin typeface="Copperplate Gothic Bold" pitchFamily="34" charset="0"/>
            </a:endParaRPr>
          </a:p>
        </p:txBody>
      </p:sp>
      <p:sp>
        <p:nvSpPr>
          <p:cNvPr id="10" name="Rectangle 9"/>
          <p:cNvSpPr/>
          <p:nvPr/>
        </p:nvSpPr>
        <p:spPr>
          <a:xfrm>
            <a:off x="4648200" y="914400"/>
            <a:ext cx="4343400" cy="1676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易信主义</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EASY- BELIEVISM</a:t>
            </a:r>
            <a:endParaRPr lang="en-US" sz="2000" dirty="0">
              <a:effectLst>
                <a:outerShdw blurRad="38100" dist="38100" dir="2700000" algn="tl">
                  <a:srgbClr val="000000">
                    <a:alpha val="43137"/>
                  </a:srgbClr>
                </a:outerShdw>
              </a:effectLst>
              <a:latin typeface="Copperplate Gothic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zh-CN" altLang="en-US" sz="6000" b="1"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议题</a:t>
            </a:r>
            <a:endParaRPr lang="en-US" altLang="zh-CN" sz="6000" b="1"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8" name="Rectangle 7"/>
          <p:cNvSpPr/>
          <p:nvPr/>
        </p:nvSpPr>
        <p:spPr>
          <a:xfrm>
            <a:off x="152400" y="2590800"/>
            <a:ext cx="4343400" cy="3505200"/>
          </a:xfrm>
          <a:prstGeom prst="rect">
            <a:avLst/>
          </a:prstGeom>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悔改罪是救</a:t>
            </a:r>
            <a:endParaRPr lang="en-US" altLang="zh-CN" sz="4400" b="1" dirty="0" smtClean="0">
              <a:solidFill>
                <a:srgbClr val="002060"/>
              </a:solidFill>
              <a:effectLst>
                <a:outerShdw blurRad="38100" dist="38100" dir="2700000" algn="tl">
                  <a:srgbClr val="000000">
                    <a:alpha val="43137"/>
                  </a:srgbClr>
                </a:outerShdw>
              </a:effectLst>
              <a:latin typeface="Arial Narrow" pitchFamily="34" charset="0"/>
            </a:endParaRPr>
          </a:p>
          <a:p>
            <a:pPr algn="ct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恩必需的</a:t>
            </a:r>
            <a:endParaRPr lang="en-US" sz="4400" b="1" dirty="0" smtClean="0">
              <a:solidFill>
                <a:srgbClr val="002060"/>
              </a:solidFill>
              <a:effectLst>
                <a:outerShdw blurRad="38100" dist="38100" dir="2700000" algn="tl">
                  <a:srgbClr val="000000">
                    <a:alpha val="43137"/>
                  </a:srgbClr>
                </a:outerShdw>
              </a:effectLst>
              <a:latin typeface="Arial Narrow" pitchFamily="34" charset="0"/>
            </a:endParaRPr>
          </a:p>
          <a:p>
            <a:pPr algn="ctr"/>
            <a:endParaRPr lang="en-US" sz="2000" b="1" dirty="0" smtClean="0">
              <a:latin typeface="Arial Narrow" pitchFamily="34" charset="0"/>
            </a:endParaRPr>
          </a:p>
          <a:p>
            <a:pPr algn="ctr"/>
            <a:r>
              <a:rPr lang="en-US" sz="2000" b="1" dirty="0" smtClean="0">
                <a:latin typeface="Arial Narrow" pitchFamily="34" charset="0"/>
              </a:rPr>
              <a:t>Repentance of sin IS </a:t>
            </a:r>
          </a:p>
          <a:p>
            <a:pPr algn="ctr"/>
            <a:r>
              <a:rPr lang="en-US" sz="2000" b="1" dirty="0" smtClean="0">
                <a:latin typeface="Arial Narrow" pitchFamily="34" charset="0"/>
              </a:rPr>
              <a:t>required for salvation</a:t>
            </a:r>
            <a:endParaRPr lang="en-US" sz="2000" b="1" dirty="0">
              <a:latin typeface="Arial Narrow" pitchFamily="34" charset="0"/>
            </a:endParaRPr>
          </a:p>
        </p:txBody>
      </p:sp>
      <p:sp>
        <p:nvSpPr>
          <p:cNvPr id="14" name="Rectangle 13"/>
          <p:cNvSpPr/>
          <p:nvPr/>
        </p:nvSpPr>
        <p:spPr>
          <a:xfrm>
            <a:off x="4648200" y="2590800"/>
            <a:ext cx="4343400" cy="35052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悔改罪不是</a:t>
            </a:r>
            <a:endParaRPr lang="en-US" altLang="zh-CN" sz="4400" b="1" dirty="0" smtClean="0">
              <a:solidFill>
                <a:srgbClr val="C00000"/>
              </a:solidFill>
              <a:effectLst>
                <a:outerShdw blurRad="38100" dist="38100" dir="2700000" algn="tl">
                  <a:srgbClr val="000000">
                    <a:alpha val="43137"/>
                  </a:srgbClr>
                </a:outerShdw>
              </a:effectLst>
              <a:latin typeface="Arial Narrow" pitchFamily="34" charset="0"/>
            </a:endParaRPr>
          </a:p>
          <a:p>
            <a:pPr algn="ct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救恩必需的</a:t>
            </a:r>
            <a:endParaRPr lang="en-US" sz="4400" b="1" dirty="0" smtClean="0">
              <a:solidFill>
                <a:srgbClr val="C00000"/>
              </a:solidFill>
              <a:effectLst>
                <a:outerShdw blurRad="38100" dist="38100" dir="2700000" algn="tl">
                  <a:srgbClr val="000000">
                    <a:alpha val="43137"/>
                  </a:srgbClr>
                </a:outerShdw>
              </a:effectLst>
              <a:latin typeface="Arial Narrow" pitchFamily="34" charset="0"/>
            </a:endParaRPr>
          </a:p>
          <a:p>
            <a:pPr algn="ctr"/>
            <a:endParaRPr lang="en-US" sz="2000" b="1" dirty="0" smtClean="0">
              <a:latin typeface="Arial Narrow" pitchFamily="34" charset="0"/>
            </a:endParaRPr>
          </a:p>
          <a:p>
            <a:pPr algn="ctr"/>
            <a:r>
              <a:rPr lang="en-US" sz="2000" b="1" dirty="0" smtClean="0">
                <a:latin typeface="Arial Narrow" pitchFamily="34" charset="0"/>
              </a:rPr>
              <a:t>Repentance of sin IS NOT </a:t>
            </a:r>
          </a:p>
          <a:p>
            <a:pPr algn="ctr"/>
            <a:r>
              <a:rPr lang="en-US" sz="2000" b="1" dirty="0" smtClean="0">
                <a:latin typeface="Arial Narrow" pitchFamily="34" charset="0"/>
              </a:rPr>
              <a:t>required for salvation</a:t>
            </a:r>
            <a:endParaRPr lang="en-US" sz="2000" b="1" dirty="0">
              <a:latin typeface="Arial Narrow" pitchFamily="34" charset="0"/>
            </a:endParaRPr>
          </a:p>
        </p:txBody>
      </p:sp>
      <p:sp>
        <p:nvSpPr>
          <p:cNvPr id="20" name="Rectangle 19"/>
          <p:cNvSpPr/>
          <p:nvPr/>
        </p:nvSpPr>
        <p:spPr>
          <a:xfrm>
            <a:off x="0" y="609600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THE ISSUES</a:t>
            </a:r>
            <a:endParaRPr lang="en-US" sz="2800"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9" name="Rectangle 8"/>
          <p:cNvSpPr/>
          <p:nvPr/>
        </p:nvSpPr>
        <p:spPr>
          <a:xfrm>
            <a:off x="152400" y="914400"/>
            <a:ext cx="4343400" cy="1676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主权救恩</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LORDSHIP SALVATION</a:t>
            </a:r>
            <a:endParaRPr lang="en-US" sz="2000" dirty="0">
              <a:effectLst>
                <a:outerShdw blurRad="38100" dist="38100" dir="2700000" algn="tl">
                  <a:srgbClr val="000000">
                    <a:alpha val="43137"/>
                  </a:srgbClr>
                </a:outerShdw>
              </a:effectLst>
              <a:latin typeface="Copperplate Gothic Bold" pitchFamily="34" charset="0"/>
            </a:endParaRPr>
          </a:p>
        </p:txBody>
      </p:sp>
      <p:sp>
        <p:nvSpPr>
          <p:cNvPr id="10" name="Rectangle 9"/>
          <p:cNvSpPr/>
          <p:nvPr/>
        </p:nvSpPr>
        <p:spPr>
          <a:xfrm>
            <a:off x="4648200" y="914400"/>
            <a:ext cx="4343400" cy="1676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易信主义</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EASY- BELIEVISM</a:t>
            </a:r>
            <a:endParaRPr lang="en-US" sz="2000" dirty="0">
              <a:effectLst>
                <a:outerShdw blurRad="38100" dist="38100" dir="2700000" algn="tl">
                  <a:srgbClr val="000000">
                    <a:alpha val="43137"/>
                  </a:srgbClr>
                </a:outerShdw>
              </a:effectLst>
              <a:latin typeface="Copperplate Gothic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zh-CN" altLang="en-US" sz="6000" b="1"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议题</a:t>
            </a:r>
            <a:endParaRPr lang="en-US" altLang="zh-CN" sz="6000" b="1"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8" name="Rectangle 7"/>
          <p:cNvSpPr/>
          <p:nvPr/>
        </p:nvSpPr>
        <p:spPr>
          <a:xfrm>
            <a:off x="152400" y="2590800"/>
            <a:ext cx="4343400" cy="3505200"/>
          </a:xfrm>
          <a:prstGeom prst="rect">
            <a:avLst/>
          </a:prstGeom>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救恩发生在当人完全信靠耶稣</a:t>
            </a:r>
            <a:r>
              <a:rPr lang="en-US" altLang="zh-CN" sz="4400" b="1" dirty="0" smtClean="0">
                <a:solidFill>
                  <a:srgbClr val="002060"/>
                </a:solidFill>
                <a:effectLst>
                  <a:outerShdw blurRad="38100" dist="38100" dir="2700000" algn="tl">
                    <a:srgbClr val="000000">
                      <a:alpha val="43137"/>
                    </a:srgbClr>
                  </a:outerShdw>
                </a:effectLst>
                <a:latin typeface="Arial Narrow" pitchFamily="34" charset="0"/>
              </a:rPr>
              <a:t>, </a:t>
            </a: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从罪中悔改并将生命交付他时。</a:t>
            </a:r>
            <a:endParaRPr lang="en-US" sz="4400" b="1" dirty="0" smtClean="0">
              <a:solidFill>
                <a:srgbClr val="002060"/>
              </a:solidFill>
              <a:effectLst>
                <a:outerShdw blurRad="38100" dist="38100" dir="2700000" algn="tl">
                  <a:srgbClr val="000000">
                    <a:alpha val="43137"/>
                  </a:srgbClr>
                </a:outerShdw>
              </a:effectLst>
              <a:latin typeface="Arial Narrow" pitchFamily="34" charset="0"/>
            </a:endParaRPr>
          </a:p>
          <a:p>
            <a:pPr algn="ctr"/>
            <a:r>
              <a:rPr lang="en-US" b="1" dirty="0" smtClean="0">
                <a:latin typeface="Arial Narrow" pitchFamily="34" charset="0"/>
              </a:rPr>
              <a:t>Salvation occurs when a person fully</a:t>
            </a:r>
          </a:p>
          <a:p>
            <a:pPr algn="ctr"/>
            <a:r>
              <a:rPr lang="en-US" b="1" dirty="0" smtClean="0">
                <a:latin typeface="Arial Narrow" pitchFamily="34" charset="0"/>
              </a:rPr>
              <a:t> trusts in Jesus, repents of their sin</a:t>
            </a:r>
          </a:p>
          <a:p>
            <a:pPr algn="ctr"/>
            <a:r>
              <a:rPr lang="en-US" b="1" dirty="0" smtClean="0">
                <a:latin typeface="Arial Narrow" pitchFamily="34" charset="0"/>
              </a:rPr>
              <a:t> and commits their live to Him. </a:t>
            </a:r>
            <a:endParaRPr lang="en-US" b="1" dirty="0">
              <a:latin typeface="Arial Narrow" pitchFamily="34" charset="0"/>
            </a:endParaRPr>
          </a:p>
        </p:txBody>
      </p:sp>
      <p:sp>
        <p:nvSpPr>
          <p:cNvPr id="14" name="Rectangle 13"/>
          <p:cNvSpPr/>
          <p:nvPr/>
        </p:nvSpPr>
        <p:spPr>
          <a:xfrm>
            <a:off x="4648200" y="2590800"/>
            <a:ext cx="4343400" cy="35052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救恩发生在当</a:t>
            </a:r>
            <a:endParaRPr lang="en-US" altLang="zh-CN" sz="4400" b="1" dirty="0" smtClean="0">
              <a:solidFill>
                <a:srgbClr val="C00000"/>
              </a:solidFill>
              <a:effectLst>
                <a:outerShdw blurRad="38100" dist="38100" dir="2700000" algn="tl">
                  <a:srgbClr val="000000">
                    <a:alpha val="43137"/>
                  </a:srgbClr>
                </a:outerShdw>
              </a:effectLst>
              <a:latin typeface="Arial Narrow" pitchFamily="34" charset="0"/>
            </a:endParaRPr>
          </a:p>
          <a:p>
            <a:pPr algn="ct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人相信救恩的</a:t>
            </a:r>
            <a:endParaRPr lang="en-US" altLang="zh-CN" sz="4400" b="1" dirty="0" smtClean="0">
              <a:solidFill>
                <a:srgbClr val="C00000"/>
              </a:solidFill>
              <a:effectLst>
                <a:outerShdw blurRad="38100" dist="38100" dir="2700000" algn="tl">
                  <a:srgbClr val="000000">
                    <a:alpha val="43137"/>
                  </a:srgbClr>
                </a:outerShdw>
              </a:effectLst>
              <a:latin typeface="Arial Narrow" pitchFamily="34" charset="0"/>
            </a:endParaRPr>
          </a:p>
          <a:p>
            <a:pPr algn="ct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事实</a:t>
            </a:r>
            <a:r>
              <a:rPr lang="en-US" altLang="zh-CN" sz="4400" b="1" dirty="0" smtClean="0">
                <a:solidFill>
                  <a:srgbClr val="C00000"/>
                </a:solidFill>
                <a:effectLst>
                  <a:outerShdw blurRad="38100" dist="38100" dir="2700000" algn="tl">
                    <a:srgbClr val="000000">
                      <a:alpha val="43137"/>
                    </a:srgbClr>
                  </a:outerShdw>
                </a:effectLst>
                <a:latin typeface="Arial Narrow" pitchFamily="34" charset="0"/>
              </a:rPr>
              <a:t>, </a:t>
            </a: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请求耶稣进入其内心时。</a:t>
            </a:r>
            <a:endParaRPr lang="en-US" sz="4400" b="1" dirty="0" smtClean="0">
              <a:solidFill>
                <a:srgbClr val="C00000"/>
              </a:solidFill>
              <a:effectLst>
                <a:outerShdw blurRad="38100" dist="38100" dir="2700000" algn="tl">
                  <a:srgbClr val="000000">
                    <a:alpha val="43137"/>
                  </a:srgbClr>
                </a:outerShdw>
              </a:effectLst>
              <a:latin typeface="Arial Narrow" pitchFamily="34" charset="0"/>
            </a:endParaRPr>
          </a:p>
          <a:p>
            <a:pPr algn="ctr"/>
            <a:r>
              <a:rPr lang="en-US" b="1" dirty="0" smtClean="0">
                <a:latin typeface="Arial Narrow" pitchFamily="34" charset="0"/>
              </a:rPr>
              <a:t>Salvation occurs when a person believes</a:t>
            </a:r>
          </a:p>
          <a:p>
            <a:pPr algn="ctr"/>
            <a:r>
              <a:rPr lang="en-US" b="1" dirty="0" smtClean="0">
                <a:latin typeface="Arial Narrow" pitchFamily="34" charset="0"/>
              </a:rPr>
              <a:t> the facts of salvation and asks Jesus</a:t>
            </a:r>
          </a:p>
          <a:p>
            <a:pPr algn="ctr"/>
            <a:r>
              <a:rPr lang="en-US" b="1" dirty="0" smtClean="0">
                <a:latin typeface="Arial Narrow" pitchFamily="34" charset="0"/>
              </a:rPr>
              <a:t> to come into their heart.</a:t>
            </a:r>
            <a:endParaRPr lang="en-US" b="1" dirty="0">
              <a:latin typeface="Arial Narrow" pitchFamily="34" charset="0"/>
            </a:endParaRPr>
          </a:p>
        </p:txBody>
      </p:sp>
      <p:sp>
        <p:nvSpPr>
          <p:cNvPr id="20" name="Rectangle 19"/>
          <p:cNvSpPr/>
          <p:nvPr/>
        </p:nvSpPr>
        <p:spPr>
          <a:xfrm>
            <a:off x="0" y="609600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THE ISSUES</a:t>
            </a:r>
            <a:endParaRPr lang="en-US" sz="2800"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9" name="Rectangle 8"/>
          <p:cNvSpPr/>
          <p:nvPr/>
        </p:nvSpPr>
        <p:spPr>
          <a:xfrm>
            <a:off x="152400" y="914400"/>
            <a:ext cx="4343400" cy="1676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主权救恩</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LORDSHIP SALVATION</a:t>
            </a:r>
            <a:endParaRPr lang="en-US" sz="2000" dirty="0">
              <a:effectLst>
                <a:outerShdw blurRad="38100" dist="38100" dir="2700000" algn="tl">
                  <a:srgbClr val="000000">
                    <a:alpha val="43137"/>
                  </a:srgbClr>
                </a:outerShdw>
              </a:effectLst>
              <a:latin typeface="Copperplate Gothic Bold" pitchFamily="34" charset="0"/>
            </a:endParaRPr>
          </a:p>
        </p:txBody>
      </p:sp>
      <p:sp>
        <p:nvSpPr>
          <p:cNvPr id="10" name="Rectangle 9"/>
          <p:cNvSpPr/>
          <p:nvPr/>
        </p:nvSpPr>
        <p:spPr>
          <a:xfrm>
            <a:off x="4648200" y="914400"/>
            <a:ext cx="4343400" cy="1676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易信主义</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EASY- BELIEVISM</a:t>
            </a:r>
            <a:endParaRPr lang="en-US" sz="2000" dirty="0">
              <a:effectLst>
                <a:outerShdw blurRad="38100" dist="38100" dir="2700000" algn="tl">
                  <a:srgbClr val="000000">
                    <a:alpha val="43137"/>
                  </a:srgbClr>
                </a:outerShdw>
              </a:effectLst>
              <a:latin typeface="Copperplate Gothic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zh-CN" altLang="en-US" sz="6000" b="1"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议题</a:t>
            </a:r>
            <a:endParaRPr lang="en-US" altLang="zh-CN" sz="6000" b="1"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8" name="Rectangle 7"/>
          <p:cNvSpPr/>
          <p:nvPr/>
        </p:nvSpPr>
        <p:spPr>
          <a:xfrm>
            <a:off x="152400" y="2590800"/>
            <a:ext cx="4343400" cy="3505200"/>
          </a:xfrm>
          <a:prstGeom prst="rect">
            <a:avLst/>
          </a:prstGeom>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真正的归信总</a:t>
            </a:r>
            <a:endParaRPr lang="en-US" altLang="zh-CN" sz="4400" b="1" dirty="0" smtClean="0">
              <a:solidFill>
                <a:srgbClr val="002060"/>
              </a:solidFill>
              <a:effectLst>
                <a:outerShdw blurRad="38100" dist="38100" dir="2700000" algn="tl">
                  <a:srgbClr val="000000">
                    <a:alpha val="43137"/>
                  </a:srgbClr>
                </a:outerShdw>
              </a:effectLst>
              <a:latin typeface="Arial Narrow" pitchFamily="34" charset="0"/>
            </a:endParaRPr>
          </a:p>
          <a:p>
            <a:pPr algn="ct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是带来果实和</a:t>
            </a:r>
            <a:endParaRPr lang="en-US" altLang="zh-CN" sz="4400" b="1" dirty="0" smtClean="0">
              <a:solidFill>
                <a:srgbClr val="002060"/>
              </a:solidFill>
              <a:effectLst>
                <a:outerShdw blurRad="38100" dist="38100" dir="2700000" algn="tl">
                  <a:srgbClr val="000000">
                    <a:alpha val="43137"/>
                  </a:srgbClr>
                </a:outerShdw>
              </a:effectLst>
              <a:latin typeface="Arial Narrow" pitchFamily="34" charset="0"/>
            </a:endParaRPr>
          </a:p>
          <a:p>
            <a:pPr algn="ctr"/>
            <a:r>
              <a:rPr lang="zh-CN" altLang="en-US" sz="4400" b="1" dirty="0" smtClean="0">
                <a:solidFill>
                  <a:srgbClr val="002060"/>
                </a:solidFill>
                <a:effectLst>
                  <a:outerShdw blurRad="38100" dist="38100" dir="2700000" algn="tl">
                    <a:srgbClr val="000000">
                      <a:alpha val="43137"/>
                    </a:srgbClr>
                  </a:outerShdw>
                </a:effectLst>
                <a:latin typeface="Arial Narrow" pitchFamily="34" charset="0"/>
              </a:rPr>
              <a:t>属灵成长</a:t>
            </a:r>
            <a:r>
              <a:rPr lang="en-US" altLang="zh-CN" sz="4400" b="1" dirty="0" smtClean="0">
                <a:solidFill>
                  <a:srgbClr val="002060"/>
                </a:solidFill>
                <a:effectLst>
                  <a:outerShdw blurRad="38100" dist="38100" dir="2700000" algn="tl">
                    <a:srgbClr val="000000">
                      <a:alpha val="43137"/>
                    </a:srgbClr>
                  </a:outerShdw>
                </a:effectLst>
                <a:latin typeface="Arial Narrow" pitchFamily="34" charset="0"/>
              </a:rPr>
              <a:t>.</a:t>
            </a:r>
            <a:endParaRPr lang="en-US" sz="4400" b="1" dirty="0" smtClean="0">
              <a:solidFill>
                <a:srgbClr val="002060"/>
              </a:solidFill>
              <a:effectLst>
                <a:outerShdw blurRad="38100" dist="38100" dir="2700000" algn="tl">
                  <a:srgbClr val="000000">
                    <a:alpha val="43137"/>
                  </a:srgbClr>
                </a:outerShdw>
              </a:effectLst>
              <a:latin typeface="Arial Narrow" pitchFamily="34" charset="0"/>
            </a:endParaRPr>
          </a:p>
          <a:p>
            <a:pPr algn="ctr">
              <a:defRPr/>
            </a:pPr>
            <a:r>
              <a:rPr lang="en-US" sz="2000" b="1" dirty="0" smtClean="0">
                <a:latin typeface="Arial Narrow" pitchFamily="34" charset="0"/>
              </a:rPr>
              <a:t>A true conversion will always result         in fruit and spiritual growth.</a:t>
            </a:r>
          </a:p>
        </p:txBody>
      </p:sp>
      <p:sp>
        <p:nvSpPr>
          <p:cNvPr id="14" name="Rectangle 13"/>
          <p:cNvSpPr/>
          <p:nvPr/>
        </p:nvSpPr>
        <p:spPr>
          <a:xfrm>
            <a:off x="4648200" y="2590800"/>
            <a:ext cx="4343400" cy="35052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归信可能会</a:t>
            </a:r>
            <a:r>
              <a:rPr lang="en-US" altLang="zh-CN" sz="4400" b="1" dirty="0" smtClean="0">
                <a:solidFill>
                  <a:srgbClr val="C00000"/>
                </a:solidFill>
                <a:effectLst>
                  <a:outerShdw blurRad="38100" dist="38100" dir="2700000" algn="tl">
                    <a:srgbClr val="000000">
                      <a:alpha val="43137"/>
                    </a:srgbClr>
                  </a:outerShdw>
                </a:effectLst>
                <a:latin typeface="Arial Narrow" pitchFamily="34" charset="0"/>
              </a:rPr>
              <a:t>,</a:t>
            </a:r>
            <a:r>
              <a:rPr lang="zh-CN" altLang="en-US" sz="4400" b="1" dirty="0" smtClean="0">
                <a:solidFill>
                  <a:srgbClr val="C00000"/>
                </a:solidFill>
                <a:effectLst>
                  <a:outerShdw blurRad="38100" dist="38100" dir="2700000" algn="tl">
                    <a:srgbClr val="000000">
                      <a:alpha val="43137"/>
                    </a:srgbClr>
                  </a:outerShdw>
                </a:effectLst>
                <a:latin typeface="Arial Narrow" pitchFamily="34" charset="0"/>
              </a:rPr>
              <a:t>也可能不会影响一个信徒的生命。</a:t>
            </a:r>
            <a:endParaRPr lang="en-US" sz="4400" b="1" dirty="0" smtClean="0">
              <a:solidFill>
                <a:srgbClr val="C00000"/>
              </a:solidFill>
              <a:effectLst>
                <a:outerShdw blurRad="38100" dist="38100" dir="2700000" algn="tl">
                  <a:srgbClr val="000000">
                    <a:alpha val="43137"/>
                  </a:srgbClr>
                </a:outerShdw>
              </a:effectLst>
              <a:latin typeface="Arial Narrow" pitchFamily="34" charset="0"/>
            </a:endParaRPr>
          </a:p>
          <a:p>
            <a:pPr algn="ctr">
              <a:defRPr/>
            </a:pPr>
            <a:r>
              <a:rPr lang="en-US" sz="2000" b="1" dirty="0" smtClean="0">
                <a:latin typeface="Arial Narrow" pitchFamily="34" charset="0"/>
              </a:rPr>
              <a:t>Conversion may or may not have an effect on the life of the believer. </a:t>
            </a:r>
          </a:p>
        </p:txBody>
      </p:sp>
      <p:sp>
        <p:nvSpPr>
          <p:cNvPr id="20" name="Rectangle 19"/>
          <p:cNvSpPr/>
          <p:nvPr/>
        </p:nvSpPr>
        <p:spPr>
          <a:xfrm>
            <a:off x="0" y="609600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THE ISSUES</a:t>
            </a:r>
            <a:endParaRPr lang="en-US" sz="2800"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9" name="Rectangle 8"/>
          <p:cNvSpPr/>
          <p:nvPr/>
        </p:nvSpPr>
        <p:spPr>
          <a:xfrm>
            <a:off x="152400" y="914400"/>
            <a:ext cx="4343400" cy="1676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主权救恩</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LORDSHIP SALVATION</a:t>
            </a:r>
            <a:endParaRPr lang="en-US" sz="2000" dirty="0">
              <a:effectLst>
                <a:outerShdw blurRad="38100" dist="38100" dir="2700000" algn="tl">
                  <a:srgbClr val="000000">
                    <a:alpha val="43137"/>
                  </a:srgbClr>
                </a:outerShdw>
              </a:effectLst>
              <a:latin typeface="Copperplate Gothic Bold" pitchFamily="34" charset="0"/>
            </a:endParaRPr>
          </a:p>
        </p:txBody>
      </p:sp>
      <p:sp>
        <p:nvSpPr>
          <p:cNvPr id="10" name="Rectangle 9"/>
          <p:cNvSpPr/>
          <p:nvPr/>
        </p:nvSpPr>
        <p:spPr>
          <a:xfrm>
            <a:off x="4648200" y="914400"/>
            <a:ext cx="4343400" cy="1676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易信主义</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EASY- BELIEVISM</a:t>
            </a:r>
            <a:endParaRPr lang="en-US" sz="2000" dirty="0">
              <a:effectLst>
                <a:outerShdw blurRad="38100" dist="38100" dir="2700000" algn="tl">
                  <a:srgbClr val="000000">
                    <a:alpha val="43137"/>
                  </a:srgbClr>
                </a:outerShdw>
              </a:effectLst>
              <a:latin typeface="Copperplate Gothic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zh-CN" altLang="en-US" sz="6000" b="1"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议题</a:t>
            </a:r>
            <a:endParaRPr lang="en-US" altLang="zh-CN" sz="6000" b="1"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8" name="Rectangle 7"/>
          <p:cNvSpPr/>
          <p:nvPr/>
        </p:nvSpPr>
        <p:spPr>
          <a:xfrm>
            <a:off x="152400" y="2590800"/>
            <a:ext cx="4343400" cy="3505200"/>
          </a:xfrm>
          <a:prstGeom prst="rect">
            <a:avLst/>
          </a:prstGeom>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zh-CN" altLang="en-US" sz="6000" b="1" dirty="0" smtClean="0">
                <a:solidFill>
                  <a:srgbClr val="002060"/>
                </a:solidFill>
                <a:effectLst>
                  <a:outerShdw blurRad="38100" dist="38100" dir="2700000" algn="tl">
                    <a:srgbClr val="000000">
                      <a:alpha val="43137"/>
                    </a:srgbClr>
                  </a:outerShdw>
                </a:effectLst>
                <a:latin typeface="Arial Narrow" pitchFamily="34" charset="0"/>
              </a:rPr>
              <a:t>耶稣基督所传的福音</a:t>
            </a:r>
            <a:endParaRPr lang="en-US" sz="6000" b="1" dirty="0" smtClean="0">
              <a:solidFill>
                <a:srgbClr val="002060"/>
              </a:solidFill>
              <a:effectLst>
                <a:outerShdw blurRad="38100" dist="38100" dir="2700000" algn="tl">
                  <a:srgbClr val="000000">
                    <a:alpha val="43137"/>
                  </a:srgbClr>
                </a:outerShdw>
              </a:effectLst>
              <a:latin typeface="Arial Narrow" pitchFamily="34" charset="0"/>
            </a:endParaRPr>
          </a:p>
          <a:p>
            <a:pPr algn="ctr">
              <a:defRPr/>
            </a:pPr>
            <a:endParaRPr lang="en-US" sz="2000" b="1" dirty="0" smtClean="0">
              <a:latin typeface="Arial Narrow" pitchFamily="34" charset="0"/>
            </a:endParaRPr>
          </a:p>
          <a:p>
            <a:pPr algn="ctr">
              <a:defRPr/>
            </a:pPr>
            <a:r>
              <a:rPr lang="en-US" sz="2000" b="1" dirty="0" smtClean="0">
                <a:latin typeface="Arial Narrow" pitchFamily="34" charset="0"/>
              </a:rPr>
              <a:t>The Gospel According to Jesus</a:t>
            </a:r>
          </a:p>
        </p:txBody>
      </p:sp>
      <p:sp>
        <p:nvSpPr>
          <p:cNvPr id="14" name="Rectangle 13"/>
          <p:cNvSpPr/>
          <p:nvPr/>
        </p:nvSpPr>
        <p:spPr>
          <a:xfrm>
            <a:off x="4648200" y="2590800"/>
            <a:ext cx="4343400" cy="35052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6000" b="1" dirty="0" smtClean="0">
                <a:solidFill>
                  <a:srgbClr val="C00000"/>
                </a:solidFill>
                <a:effectLst>
                  <a:outerShdw blurRad="38100" dist="38100" dir="2700000" algn="tl">
                    <a:srgbClr val="000000">
                      <a:alpha val="43137"/>
                    </a:srgbClr>
                  </a:outerShdw>
                </a:effectLst>
                <a:latin typeface="Arial Narrow" pitchFamily="34" charset="0"/>
              </a:rPr>
              <a:t>人所传</a:t>
            </a:r>
            <a:endParaRPr lang="en-US" altLang="zh-CN" sz="6000" b="1" dirty="0" smtClean="0">
              <a:solidFill>
                <a:srgbClr val="C00000"/>
              </a:solidFill>
              <a:effectLst>
                <a:outerShdw blurRad="38100" dist="38100" dir="2700000" algn="tl">
                  <a:srgbClr val="000000">
                    <a:alpha val="43137"/>
                  </a:srgbClr>
                </a:outerShdw>
              </a:effectLst>
              <a:latin typeface="Arial Narrow" pitchFamily="34" charset="0"/>
            </a:endParaRPr>
          </a:p>
          <a:p>
            <a:pPr algn="ctr"/>
            <a:r>
              <a:rPr lang="zh-CN" altLang="en-US" sz="6000" b="1" dirty="0" smtClean="0">
                <a:solidFill>
                  <a:srgbClr val="C00000"/>
                </a:solidFill>
                <a:effectLst>
                  <a:outerShdw blurRad="38100" dist="38100" dir="2700000" algn="tl">
                    <a:srgbClr val="000000">
                      <a:alpha val="43137"/>
                    </a:srgbClr>
                  </a:outerShdw>
                </a:effectLst>
                <a:latin typeface="Arial Narrow" pitchFamily="34" charset="0"/>
              </a:rPr>
              <a:t>的福音</a:t>
            </a:r>
            <a:endParaRPr lang="en-US" sz="6000" b="1" dirty="0" smtClean="0">
              <a:solidFill>
                <a:srgbClr val="C00000"/>
              </a:solidFill>
              <a:effectLst>
                <a:outerShdw blurRad="38100" dist="38100" dir="2700000" algn="tl">
                  <a:srgbClr val="000000">
                    <a:alpha val="43137"/>
                  </a:srgbClr>
                </a:outerShdw>
              </a:effectLst>
              <a:latin typeface="Arial Narrow" pitchFamily="34" charset="0"/>
            </a:endParaRPr>
          </a:p>
          <a:p>
            <a:pPr algn="ctr">
              <a:defRPr/>
            </a:pPr>
            <a:endParaRPr lang="en-US" sz="2000" b="1" dirty="0" smtClean="0">
              <a:latin typeface="Arial Narrow" pitchFamily="34" charset="0"/>
            </a:endParaRPr>
          </a:p>
          <a:p>
            <a:pPr algn="ctr">
              <a:defRPr/>
            </a:pPr>
            <a:r>
              <a:rPr lang="en-US" sz="2000" b="1" dirty="0" smtClean="0">
                <a:latin typeface="Arial Narrow" pitchFamily="34" charset="0"/>
              </a:rPr>
              <a:t>The Gospel According to Man</a:t>
            </a:r>
          </a:p>
        </p:txBody>
      </p:sp>
      <p:sp>
        <p:nvSpPr>
          <p:cNvPr id="20" name="Rectangle 19"/>
          <p:cNvSpPr/>
          <p:nvPr/>
        </p:nvSpPr>
        <p:spPr>
          <a:xfrm>
            <a:off x="0" y="609600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THE ISSUES</a:t>
            </a:r>
            <a:endParaRPr lang="en-US" sz="2800"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9" name="Rectangle 8"/>
          <p:cNvSpPr/>
          <p:nvPr/>
        </p:nvSpPr>
        <p:spPr>
          <a:xfrm>
            <a:off x="152400" y="914400"/>
            <a:ext cx="4343400" cy="1676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主权救恩</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LORDSHIP SALVATION</a:t>
            </a:r>
            <a:endParaRPr lang="en-US" sz="2000" dirty="0">
              <a:effectLst>
                <a:outerShdw blurRad="38100" dist="38100" dir="2700000" algn="tl">
                  <a:srgbClr val="000000">
                    <a:alpha val="43137"/>
                  </a:srgbClr>
                </a:outerShdw>
              </a:effectLst>
              <a:latin typeface="Copperplate Gothic Bold" pitchFamily="34" charset="0"/>
            </a:endParaRPr>
          </a:p>
        </p:txBody>
      </p:sp>
      <p:sp>
        <p:nvSpPr>
          <p:cNvPr id="10" name="Rectangle 9"/>
          <p:cNvSpPr/>
          <p:nvPr/>
        </p:nvSpPr>
        <p:spPr>
          <a:xfrm>
            <a:off x="4648200" y="914400"/>
            <a:ext cx="4343400" cy="1676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易信主义</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EASY- BELIEVISM</a:t>
            </a:r>
            <a:endParaRPr lang="en-US" sz="2000" dirty="0">
              <a:effectLst>
                <a:outerShdw blurRad="38100" dist="38100" dir="2700000" algn="tl">
                  <a:srgbClr val="000000">
                    <a:alpha val="43137"/>
                  </a:srgbClr>
                </a:outerShdw>
              </a:effectLst>
              <a:latin typeface="Copperplate Gothic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2060">
            <a:alpha val="97000"/>
          </a:srgb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zh-CN" altLang="en-US" sz="6000" b="1"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议题</a:t>
            </a:r>
            <a:endParaRPr lang="en-US" altLang="zh-CN" sz="6000" b="1"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8" name="Rectangle 7"/>
          <p:cNvSpPr/>
          <p:nvPr/>
        </p:nvSpPr>
        <p:spPr>
          <a:xfrm>
            <a:off x="152400" y="2590800"/>
            <a:ext cx="4343400" cy="3505200"/>
          </a:xfrm>
          <a:prstGeom prst="rect">
            <a:avLst/>
          </a:prstGeom>
          <a:ln>
            <a:solidFill>
              <a:srgbClr val="0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defRPr/>
            </a:pPr>
            <a:r>
              <a:rPr lang="zh-CN" altLang="en-US" sz="5400" b="1" dirty="0" smtClean="0">
                <a:latin typeface="Arial Narrow" pitchFamily="34" charset="0"/>
              </a:rPr>
              <a:t>得救之信</a:t>
            </a:r>
            <a:endParaRPr lang="en-US" sz="5400" b="1" dirty="0" smtClean="0">
              <a:latin typeface="Arial Narrow" pitchFamily="34" charset="0"/>
            </a:endParaRPr>
          </a:p>
          <a:p>
            <a:pPr algn="ctr">
              <a:defRPr/>
            </a:pPr>
            <a:r>
              <a:rPr lang="en-US" sz="3600" b="1" dirty="0" smtClean="0">
                <a:latin typeface="Arial Narrow" pitchFamily="34" charset="0"/>
              </a:rPr>
              <a:t>The Gospel </a:t>
            </a:r>
            <a:r>
              <a:rPr lang="en-US" altLang="zh-CN" sz="3600" b="1" dirty="0" smtClean="0">
                <a:latin typeface="Arial Narrow" pitchFamily="34" charset="0"/>
              </a:rPr>
              <a:t>that saves</a:t>
            </a:r>
            <a:endParaRPr lang="en-US" sz="3600" b="1" dirty="0" smtClean="0">
              <a:latin typeface="Arial Narrow" pitchFamily="34" charset="0"/>
            </a:endParaRPr>
          </a:p>
        </p:txBody>
      </p:sp>
      <p:sp>
        <p:nvSpPr>
          <p:cNvPr id="14" name="Rectangle 13"/>
          <p:cNvSpPr/>
          <p:nvPr/>
        </p:nvSpPr>
        <p:spPr>
          <a:xfrm>
            <a:off x="4648200" y="2590800"/>
            <a:ext cx="4343400" cy="35052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defRPr/>
            </a:pPr>
            <a:r>
              <a:rPr lang="zh-CN" altLang="en-US" sz="5400" b="1" dirty="0" smtClean="0">
                <a:latin typeface="Arial Narrow" pitchFamily="34" charset="0"/>
              </a:rPr>
              <a:t>魔鬼之信</a:t>
            </a:r>
            <a:endParaRPr lang="en-US" sz="5400" b="1" dirty="0" smtClean="0">
              <a:latin typeface="Arial Narrow" pitchFamily="34" charset="0"/>
            </a:endParaRPr>
          </a:p>
          <a:p>
            <a:pPr algn="ctr">
              <a:defRPr/>
            </a:pPr>
            <a:r>
              <a:rPr lang="en-US" sz="3600" b="1" dirty="0" smtClean="0">
                <a:latin typeface="Arial Narrow" pitchFamily="34" charset="0"/>
              </a:rPr>
              <a:t>The </a:t>
            </a:r>
            <a:r>
              <a:rPr lang="en-US" sz="3600" b="1" dirty="0" smtClean="0">
                <a:latin typeface="Arial Narrow" pitchFamily="34" charset="0"/>
              </a:rPr>
              <a:t>Faith</a:t>
            </a:r>
            <a:endParaRPr lang="en-US" sz="3600" b="1" dirty="0" smtClean="0">
              <a:latin typeface="Arial Narrow" pitchFamily="34" charset="0"/>
            </a:endParaRPr>
          </a:p>
        </p:txBody>
      </p:sp>
      <p:sp>
        <p:nvSpPr>
          <p:cNvPr id="20" name="Rectangle 19"/>
          <p:cNvSpPr/>
          <p:nvPr/>
        </p:nvSpPr>
        <p:spPr>
          <a:xfrm>
            <a:off x="0" y="6096000"/>
            <a:ext cx="9144000" cy="762000"/>
          </a:xfrm>
          <a:prstGeom prst="rect">
            <a:avLst/>
          </a:prstGeom>
          <a:noFill/>
          <a:ln>
            <a:noFill/>
          </a:ln>
        </p:spPr>
        <p:style>
          <a:lnRef idx="0">
            <a:schemeClr val="dk1"/>
          </a:lnRef>
          <a:fillRef idx="3">
            <a:schemeClr val="dk1"/>
          </a:fillRef>
          <a:effectRef idx="3">
            <a:schemeClr val="dk1"/>
          </a:effectRef>
          <a:fontRef idx="minor">
            <a:schemeClr val="lt1"/>
          </a:fontRef>
        </p:style>
        <p:txBody>
          <a:bodyPr rtlCol="0" anchor="ctr"/>
          <a:lstStyle/>
          <a:p>
            <a:pPr algn="ctr"/>
            <a:r>
              <a:rPr lang="en-US" sz="2800" dirty="0" smtClean="0">
                <a:ln>
                  <a:solidFill>
                    <a:schemeClr val="tx1"/>
                  </a:solidFill>
                </a:ln>
                <a:solidFill>
                  <a:srgbClr val="FFFF00"/>
                </a:solidFill>
                <a:effectLst>
                  <a:outerShdw blurRad="38100" dist="38100" dir="2700000" algn="tl">
                    <a:srgbClr val="000000">
                      <a:alpha val="43137"/>
                    </a:srgbClr>
                  </a:outerShdw>
                </a:effectLst>
                <a:latin typeface="Arial Black" pitchFamily="34" charset="0"/>
              </a:rPr>
              <a:t>THE ISSUES</a:t>
            </a:r>
            <a:endParaRPr lang="en-US" sz="2800" dirty="0">
              <a:ln>
                <a:solidFill>
                  <a:schemeClr val="tx1"/>
                </a:solidFill>
              </a:ln>
              <a:solidFill>
                <a:srgbClr val="FFFF00"/>
              </a:solidFill>
              <a:effectLst>
                <a:outerShdw blurRad="38100" dist="38100" dir="2700000" algn="tl">
                  <a:srgbClr val="000000">
                    <a:alpha val="43137"/>
                  </a:srgbClr>
                </a:outerShdw>
              </a:effectLst>
              <a:latin typeface="Arial Black" pitchFamily="34" charset="0"/>
            </a:endParaRPr>
          </a:p>
        </p:txBody>
      </p:sp>
      <p:sp>
        <p:nvSpPr>
          <p:cNvPr id="9" name="Rectangle 8"/>
          <p:cNvSpPr/>
          <p:nvPr/>
        </p:nvSpPr>
        <p:spPr>
          <a:xfrm>
            <a:off x="152400" y="914400"/>
            <a:ext cx="4343400" cy="1676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主权救恩</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LORDSHIP SALVATION</a:t>
            </a:r>
            <a:endParaRPr lang="en-US" sz="2000" dirty="0">
              <a:effectLst>
                <a:outerShdw blurRad="38100" dist="38100" dir="2700000" algn="tl">
                  <a:srgbClr val="000000">
                    <a:alpha val="43137"/>
                  </a:srgbClr>
                </a:outerShdw>
              </a:effectLst>
              <a:latin typeface="Copperplate Gothic Bold" pitchFamily="34" charset="0"/>
            </a:endParaRPr>
          </a:p>
        </p:txBody>
      </p:sp>
      <p:sp>
        <p:nvSpPr>
          <p:cNvPr id="10" name="Rectangle 9"/>
          <p:cNvSpPr/>
          <p:nvPr/>
        </p:nvSpPr>
        <p:spPr>
          <a:xfrm>
            <a:off x="4648200" y="914400"/>
            <a:ext cx="4343400" cy="1676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CN" altLang="en-US" sz="6600" b="1" dirty="0" smtClean="0">
                <a:solidFill>
                  <a:srgbClr val="FFFF00"/>
                </a:solidFill>
                <a:effectLst>
                  <a:outerShdw blurRad="38100" dist="38100" dir="2700000" algn="tl">
                    <a:srgbClr val="000000">
                      <a:alpha val="43137"/>
                    </a:srgbClr>
                  </a:outerShdw>
                </a:effectLst>
                <a:latin typeface="Copperplate Gothic Bold" pitchFamily="34" charset="0"/>
              </a:rPr>
              <a:t>易信主义</a:t>
            </a:r>
            <a:endParaRPr lang="en-US" sz="6600" b="1" dirty="0" smtClean="0">
              <a:solidFill>
                <a:srgbClr val="FFFF00"/>
              </a:solidFill>
              <a:effectLst>
                <a:outerShdw blurRad="38100" dist="38100" dir="2700000" algn="tl">
                  <a:srgbClr val="000000">
                    <a:alpha val="43137"/>
                  </a:srgbClr>
                </a:outerShdw>
              </a:effectLst>
              <a:latin typeface="Copperplate Gothic Bold" pitchFamily="34" charset="0"/>
            </a:endParaRPr>
          </a:p>
          <a:p>
            <a:pPr algn="ctr"/>
            <a:r>
              <a:rPr lang="en-US" sz="2000" dirty="0" smtClean="0">
                <a:effectLst>
                  <a:outerShdw blurRad="38100" dist="38100" dir="2700000" algn="tl">
                    <a:srgbClr val="000000">
                      <a:alpha val="43137"/>
                    </a:srgbClr>
                  </a:outerShdw>
                </a:effectLst>
                <a:latin typeface="Copperplate Gothic Bold" pitchFamily="34" charset="0"/>
              </a:rPr>
              <a:t>EASY- BELIEVISM</a:t>
            </a:r>
            <a:endParaRPr lang="en-US" sz="2000" dirty="0">
              <a:effectLst>
                <a:outerShdw blurRad="38100" dist="38100" dir="2700000" algn="tl">
                  <a:srgbClr val="000000">
                    <a:alpha val="43137"/>
                  </a:srgbClr>
                </a:outerShdw>
              </a:effectLst>
              <a:latin typeface="Copperplate Gothic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290" name="Picture 2" descr="http://1.bp.blogspot.com/_LdY0FxZMAxY/S9xv0uE4q8I/AAAAAAAABGU/2OhunGw9pZs/s1600/JohnMacArthur6.jpg"/>
          <p:cNvPicPr>
            <a:picLocks noChangeAspect="1" noChangeArrowheads="1"/>
          </p:cNvPicPr>
          <p:nvPr/>
        </p:nvPicPr>
        <p:blipFill>
          <a:blip r:embed="rId2" cstate="print"/>
          <a:srcRect/>
          <a:stretch>
            <a:fillRect/>
          </a:stretch>
        </p:blipFill>
        <p:spPr bwMode="auto">
          <a:xfrm>
            <a:off x="1957473" y="2057400"/>
            <a:ext cx="7186527" cy="4800600"/>
          </a:xfrm>
          <a:prstGeom prst="rect">
            <a:avLst/>
          </a:prstGeom>
          <a:noFill/>
        </p:spPr>
      </p:pic>
      <p:sp>
        <p:nvSpPr>
          <p:cNvPr id="3" name="Rectangle 2"/>
          <p:cNvSpPr/>
          <p:nvPr/>
        </p:nvSpPr>
        <p:spPr>
          <a:xfrm>
            <a:off x="0" y="0"/>
            <a:ext cx="9144000" cy="2514600"/>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zh-CN" altLang="en-US" sz="3200" b="1" dirty="0" smtClean="0">
                <a:ln/>
                <a:solidFill>
                  <a:schemeClr val="accent3"/>
                </a:solidFill>
                <a:latin typeface="Baskerville Old Face" pitchFamily="18" charset="0"/>
              </a:rPr>
              <a:t>耶稣说</a:t>
            </a:r>
            <a:r>
              <a:rPr lang="en-US" altLang="zh-CN" sz="3200" b="1" dirty="0" smtClean="0">
                <a:ln/>
                <a:solidFill>
                  <a:schemeClr val="accent3"/>
                </a:solidFill>
                <a:latin typeface="Baskerville Old Face" pitchFamily="18" charset="0"/>
              </a:rPr>
              <a:t>: “</a:t>
            </a:r>
            <a:r>
              <a:rPr lang="zh-CN" altLang="en-US" sz="3200" b="1" dirty="0" smtClean="0">
                <a:ln/>
                <a:solidFill>
                  <a:schemeClr val="accent3"/>
                </a:solidFill>
                <a:latin typeface="Baskerville Old Face" pitchFamily="18" charset="0"/>
              </a:rPr>
              <a:t>跟随我</a:t>
            </a:r>
            <a:r>
              <a:rPr lang="en-US" altLang="zh-CN" sz="3200" b="1" dirty="0" smtClean="0">
                <a:ln/>
                <a:solidFill>
                  <a:schemeClr val="accent3"/>
                </a:solidFill>
                <a:latin typeface="Baskerville Old Face" pitchFamily="18" charset="0"/>
              </a:rPr>
              <a:t>”</a:t>
            </a:r>
            <a:r>
              <a:rPr lang="zh-CN" altLang="en-US" sz="3200" b="1" dirty="0" smtClean="0">
                <a:ln/>
                <a:solidFill>
                  <a:schemeClr val="accent3"/>
                </a:solidFill>
                <a:latin typeface="Baskerville Old Face" pitchFamily="18" charset="0"/>
              </a:rPr>
              <a:t>是什么意思？</a:t>
            </a:r>
            <a:endParaRPr lang="en-US" sz="3200" b="1" dirty="0" smtClean="0">
              <a:ln/>
              <a:solidFill>
                <a:schemeClr val="accent3"/>
              </a:solidFill>
              <a:latin typeface="Baskerville Old Face" pitchFamily="18" charset="0"/>
            </a:endParaRPr>
          </a:p>
          <a:p>
            <a:pPr algn="ctr"/>
            <a:r>
              <a:rPr lang="zh-CN" altLang="en-US" sz="9600" b="1" dirty="0" smtClean="0">
                <a:ln/>
                <a:solidFill>
                  <a:schemeClr val="accent3"/>
                </a:solidFill>
                <a:latin typeface="Baskerville Old Face" pitchFamily="18" charset="0"/>
              </a:rPr>
              <a:t>耶稣所传的福音</a:t>
            </a:r>
            <a:endParaRPr lang="en-US" sz="9600" b="1" dirty="0" smtClean="0">
              <a:ln/>
              <a:solidFill>
                <a:schemeClr val="accent3"/>
              </a:solidFill>
              <a:latin typeface="Baskerville Old Face" pitchFamily="18" charset="0"/>
            </a:endParaRPr>
          </a:p>
          <a:p>
            <a:pPr algn="ctr"/>
            <a:r>
              <a:rPr lang="zh-CN" altLang="en-US" sz="2800" b="1" dirty="0" smtClean="0">
                <a:ln/>
                <a:solidFill>
                  <a:schemeClr val="accent3"/>
                </a:solidFill>
                <a:latin typeface="Baskerville Old Face" pitchFamily="18" charset="0"/>
              </a:rPr>
              <a:t>          约翰</a:t>
            </a:r>
            <a:r>
              <a:rPr lang="en-US" altLang="zh-CN" sz="2800" b="1" dirty="0" smtClean="0">
                <a:ln/>
                <a:solidFill>
                  <a:schemeClr val="accent3"/>
                </a:solidFill>
                <a:latin typeface="Baskerville Old Face" pitchFamily="18" charset="0"/>
              </a:rPr>
              <a:t>·</a:t>
            </a:r>
            <a:r>
              <a:rPr lang="zh-CN" altLang="en-US" sz="2800" b="1" dirty="0" smtClean="0">
                <a:ln/>
                <a:solidFill>
                  <a:schemeClr val="accent3"/>
                </a:solidFill>
                <a:latin typeface="Baskerville Old Face" pitchFamily="18" charset="0"/>
              </a:rPr>
              <a:t>麦克阿瑟</a:t>
            </a:r>
            <a:endParaRPr lang="en-US" sz="2800" b="1" dirty="0">
              <a:ln/>
              <a:solidFill>
                <a:schemeClr val="accent3"/>
              </a:solidFill>
              <a:latin typeface="Baskerville Old Face" pitchFamily="18" charset="0"/>
            </a:endParaRPr>
          </a:p>
        </p:txBody>
      </p:sp>
      <p:pic>
        <p:nvPicPr>
          <p:cNvPr id="7" name="Picture 6" descr="0310394910.jpg"/>
          <p:cNvPicPr>
            <a:picLocks noChangeAspect="1"/>
          </p:cNvPicPr>
          <p:nvPr/>
        </p:nvPicPr>
        <p:blipFill>
          <a:blip r:embed="rId3" cstate="print"/>
          <a:stretch>
            <a:fillRect/>
          </a:stretch>
        </p:blipFill>
        <p:spPr>
          <a:xfrm>
            <a:off x="76200" y="2133600"/>
            <a:ext cx="3100792" cy="4744212"/>
          </a:xfrm>
          <a:prstGeom prst="rect">
            <a:avLst/>
          </a:prstGeo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5538" name="Picture 2" descr="http://www.gty.org/media/ResourceImages/ce451110A.jpg"/>
          <p:cNvPicPr>
            <a:picLocks noChangeAspect="1" noChangeArrowheads="1"/>
          </p:cNvPicPr>
          <p:nvPr/>
        </p:nvPicPr>
        <p:blipFill>
          <a:blip r:embed="rId4" cstate="print"/>
          <a:srcRect/>
          <a:stretch>
            <a:fillRect/>
          </a:stretch>
        </p:blipFill>
        <p:spPr bwMode="auto">
          <a:xfrm>
            <a:off x="55904" y="2057400"/>
            <a:ext cx="3144496" cy="4800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ppt_w</p:attrName>
                                        </p:attrNameLst>
                                      </p:cBhvr>
                                      <p:tavLst>
                                        <p:tav tm="0">
                                          <p:val>
                                            <p:fltVal val="0"/>
                                          </p:val>
                                        </p:tav>
                                        <p:tav tm="100000">
                                          <p:val>
                                            <p:strVal val="#ppt_w"/>
                                          </p:val>
                                        </p:tav>
                                      </p:tavLst>
                                    </p:anim>
                                    <p:anim calcmode="lin" valueType="num">
                                      <p:cBhvr>
                                        <p:cTn id="8" dur="2000" fill="hold"/>
                                        <p:tgtEl>
                                          <p:spTgt spid="7"/>
                                        </p:tgtEl>
                                        <p:attrNameLst>
                                          <p:attrName>ppt_h</p:attrName>
                                        </p:attrNameLst>
                                      </p:cBhvr>
                                      <p:tavLst>
                                        <p:tav tm="0">
                                          <p:val>
                                            <p:fltVal val="0"/>
                                          </p:val>
                                        </p:tav>
                                        <p:tav tm="100000">
                                          <p:val>
                                            <p:strVal val="#ppt_h"/>
                                          </p:val>
                                        </p:tav>
                                      </p:tavLst>
                                    </p:anim>
                                    <p:animEffect transition="in" filter="fade">
                                      <p:cBhvr>
                                        <p:cTn id="9" dur="2000"/>
                                        <p:tgtEl>
                                          <p:spTgt spid="7"/>
                                        </p:tgtEl>
                                      </p:cBhvr>
                                    </p:animEffect>
                                  </p:childTnLst>
                                </p:cTn>
                              </p:par>
                            </p:childTnLst>
                          </p:cTn>
                        </p:par>
                        <p:par>
                          <p:cTn id="10" fill="hold">
                            <p:stCondLst>
                              <p:cond delay="2000"/>
                            </p:stCondLst>
                            <p:childTnLst>
                              <p:par>
                                <p:cTn id="11" presetID="10" presetClass="entr" presetSubtype="0" fill="hold" nodeType="afterEffect">
                                  <p:stCondLst>
                                    <p:cond delay="0"/>
                                  </p:stCondLst>
                                  <p:childTnLst>
                                    <p:set>
                                      <p:cBhvr>
                                        <p:cTn id="12" dur="1" fill="hold">
                                          <p:stCondLst>
                                            <p:cond delay="0"/>
                                          </p:stCondLst>
                                        </p:cTn>
                                        <p:tgtEl>
                                          <p:spTgt spid="65538"/>
                                        </p:tgtEl>
                                        <p:attrNameLst>
                                          <p:attrName>style.visibility</p:attrName>
                                        </p:attrNameLst>
                                      </p:cBhvr>
                                      <p:to>
                                        <p:strVal val="visible"/>
                                      </p:to>
                                    </p:set>
                                    <p:animEffect transition="in" filter="fade">
                                      <p:cBhvr>
                                        <p:cTn id="13" dur="3000"/>
                                        <p:tgtEl>
                                          <p:spTgt spid="65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1066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zh-CN" altLang="en-US" sz="7200" b="1" dirty="0" smtClean="0">
                <a:ln>
                  <a:solidFill>
                    <a:sysClr val="windowText" lastClr="000000"/>
                  </a:solidFill>
                </a:ln>
                <a:effectLst>
                  <a:outerShdw blurRad="38100" dist="38100" dir="2700000" algn="tl">
                    <a:srgbClr val="000000">
                      <a:alpha val="43137"/>
                    </a:srgbClr>
                  </a:outerShdw>
                </a:effectLst>
                <a:latin typeface="Arial Black" pitchFamily="34" charset="0"/>
              </a:rPr>
              <a:t>    关于作者</a:t>
            </a:r>
            <a:endParaRPr lang="en-US" sz="7200" b="1" dirty="0">
              <a:ln>
                <a:solidFill>
                  <a:sysClr val="windowText" lastClr="000000"/>
                </a:solidFill>
              </a:ln>
              <a:effectLst>
                <a:outerShdw blurRad="38100" dist="38100" dir="2700000" algn="tl">
                  <a:srgbClr val="000000">
                    <a:alpha val="43137"/>
                  </a:srgbClr>
                </a:outerShdw>
              </a:effectLst>
              <a:latin typeface="Arial Black" pitchFamily="34" charset="0"/>
            </a:endParaRPr>
          </a:p>
        </p:txBody>
      </p:sp>
      <p:sp>
        <p:nvSpPr>
          <p:cNvPr id="5" name="Rectangle 4"/>
          <p:cNvSpPr/>
          <p:nvPr/>
        </p:nvSpPr>
        <p:spPr>
          <a:xfrm>
            <a:off x="152400" y="1219200"/>
            <a:ext cx="8763000" cy="5105400"/>
          </a:xfrm>
          <a:prstGeom prst="rect">
            <a:avLst/>
          </a:prstGeom>
          <a:ln w="57150"/>
        </p:spPr>
        <p:style>
          <a:lnRef idx="2">
            <a:schemeClr val="dk1"/>
          </a:lnRef>
          <a:fillRef idx="1">
            <a:schemeClr val="lt1"/>
          </a:fillRef>
          <a:effectRef idx="0">
            <a:schemeClr val="dk1"/>
          </a:effectRef>
          <a:fontRef idx="minor">
            <a:schemeClr val="dk1"/>
          </a:fontRef>
        </p:style>
        <p:txBody>
          <a:bodyPr rtlCol="0" anchor="t"/>
          <a:lstStyle/>
          <a:p>
            <a:pPr marL="165100" indent="-165100"/>
            <a:r>
              <a:rPr lang="en-US" sz="2800" b="1" dirty="0" smtClean="0">
                <a:solidFill>
                  <a:srgbClr val="C00000"/>
                </a:solidFill>
                <a:effectLst>
                  <a:outerShdw blurRad="38100" dist="38100" dir="2700000" algn="tl">
                    <a:srgbClr val="000000">
                      <a:alpha val="43137"/>
                    </a:srgbClr>
                  </a:outerShdw>
                </a:effectLst>
              </a:rPr>
              <a:t>  </a:t>
            </a:r>
            <a:r>
              <a:rPr lang="zh-CN" altLang="en-US" sz="2800" b="1" dirty="0" smtClean="0">
                <a:solidFill>
                  <a:srgbClr val="C00000"/>
                </a:solidFill>
                <a:effectLst>
                  <a:outerShdw blurRad="38100" dist="38100" dir="2700000" algn="tl">
                    <a:srgbClr val="000000">
                      <a:alpha val="43137"/>
                    </a:srgbClr>
                  </a:outerShdw>
                </a:effectLst>
              </a:rPr>
              <a:t>约翰</a:t>
            </a: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富勒通</a:t>
            </a: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 小麦克阿瑟</a:t>
            </a:r>
            <a:endParaRPr lang="en-US" sz="2800" b="1" dirty="0" smtClean="0">
              <a:solidFill>
                <a:srgbClr val="C00000"/>
              </a:solidFill>
              <a:effectLst>
                <a:outerShdw blurRad="38100" dist="38100" dir="2700000" algn="tl">
                  <a:srgbClr val="000000">
                    <a:alpha val="43137"/>
                  </a:srgbClr>
                </a:outerShdw>
              </a:effectLst>
            </a:endParaRPr>
          </a:p>
          <a:p>
            <a:pPr marL="165100" indent="-165100"/>
            <a:r>
              <a:rPr lang="en-US" b="1" dirty="0" smtClean="0"/>
              <a:t>	John Fullerton MacArthur, Jr.  </a:t>
            </a:r>
          </a:p>
          <a:p>
            <a:pPr marL="165100" indent="-165100">
              <a:buFont typeface="Arial" pitchFamily="34" charset="0"/>
              <a:buChar char="•"/>
            </a:pPr>
            <a:r>
              <a:rPr lang="zh-CN" altLang="en-US" sz="2800" b="1" dirty="0" smtClean="0">
                <a:solidFill>
                  <a:srgbClr val="C00000"/>
                </a:solidFill>
                <a:effectLst>
                  <a:outerShdw blurRad="38100" dist="38100" dir="2700000" algn="tl">
                    <a:srgbClr val="000000">
                      <a:alpha val="43137"/>
                    </a:srgbClr>
                  </a:outerShdw>
                </a:effectLst>
              </a:rPr>
              <a:t>生于</a:t>
            </a:r>
            <a:r>
              <a:rPr lang="en-US" altLang="zh-CN" sz="2800" b="1" dirty="0" smtClean="0">
                <a:solidFill>
                  <a:srgbClr val="C00000"/>
                </a:solidFill>
                <a:effectLst>
                  <a:outerShdw blurRad="38100" dist="38100" dir="2700000" algn="tl">
                    <a:srgbClr val="000000">
                      <a:alpha val="43137"/>
                    </a:srgbClr>
                  </a:outerShdw>
                </a:effectLst>
              </a:rPr>
              <a:t>1939</a:t>
            </a:r>
            <a:r>
              <a:rPr lang="zh-CN" altLang="en-US" sz="2800" b="1" dirty="0" smtClean="0">
                <a:solidFill>
                  <a:srgbClr val="C00000"/>
                </a:solidFill>
                <a:effectLst>
                  <a:outerShdw blurRad="38100" dist="38100" dir="2700000" algn="tl">
                    <a:srgbClr val="000000">
                      <a:alpha val="43137"/>
                    </a:srgbClr>
                  </a:outerShdw>
                </a:effectLst>
              </a:rPr>
              <a:t>年</a:t>
            </a:r>
            <a:r>
              <a:rPr lang="en-US" altLang="zh-CN" sz="2800" b="1" dirty="0" smtClean="0">
                <a:solidFill>
                  <a:srgbClr val="C00000"/>
                </a:solidFill>
                <a:effectLst>
                  <a:outerShdw blurRad="38100" dist="38100" dir="2700000" algn="tl">
                    <a:srgbClr val="000000">
                      <a:alpha val="43137"/>
                    </a:srgbClr>
                  </a:outerShdw>
                </a:effectLst>
              </a:rPr>
              <a:t>6</a:t>
            </a:r>
            <a:r>
              <a:rPr lang="zh-CN" altLang="en-US" sz="2800" b="1" dirty="0" smtClean="0">
                <a:solidFill>
                  <a:srgbClr val="C00000"/>
                </a:solidFill>
                <a:effectLst>
                  <a:outerShdw blurRad="38100" dist="38100" dir="2700000" algn="tl">
                    <a:srgbClr val="000000">
                      <a:alpha val="43137"/>
                    </a:srgbClr>
                  </a:outerShdw>
                </a:effectLst>
              </a:rPr>
              <a:t>月</a:t>
            </a:r>
            <a:r>
              <a:rPr lang="en-US" altLang="zh-CN" sz="2800" b="1" dirty="0" smtClean="0">
                <a:solidFill>
                  <a:srgbClr val="C00000"/>
                </a:solidFill>
                <a:effectLst>
                  <a:outerShdw blurRad="38100" dist="38100" dir="2700000" algn="tl">
                    <a:srgbClr val="000000">
                      <a:alpha val="43137"/>
                    </a:srgbClr>
                  </a:outerShdw>
                </a:effectLst>
              </a:rPr>
              <a:t>19</a:t>
            </a:r>
            <a:r>
              <a:rPr lang="zh-CN" altLang="en-US" sz="2800" b="1" dirty="0" smtClean="0">
                <a:solidFill>
                  <a:srgbClr val="C00000"/>
                </a:solidFill>
                <a:effectLst>
                  <a:outerShdw blurRad="38100" dist="38100" dir="2700000" algn="tl">
                    <a:srgbClr val="000000">
                      <a:alpha val="43137"/>
                    </a:srgbClr>
                  </a:outerShdw>
                </a:effectLst>
              </a:rPr>
              <a:t>日</a:t>
            </a:r>
            <a:endParaRPr lang="en-US" sz="2800" b="1" dirty="0" smtClean="0">
              <a:solidFill>
                <a:srgbClr val="C00000"/>
              </a:solidFill>
              <a:effectLst>
                <a:outerShdw blurRad="38100" dist="38100" dir="2700000" algn="tl">
                  <a:srgbClr val="000000">
                    <a:alpha val="43137"/>
                  </a:srgbClr>
                </a:outerShdw>
              </a:effectLst>
            </a:endParaRPr>
          </a:p>
          <a:p>
            <a:pPr marL="622300" lvl="1" indent="-165100">
              <a:buFont typeface="Arial" pitchFamily="34" charset="0"/>
              <a:buChar char="•"/>
            </a:pPr>
            <a:r>
              <a:rPr lang="en-US" b="1" dirty="0" smtClean="0"/>
              <a:t>Born June 19, 1939</a:t>
            </a:r>
          </a:p>
          <a:p>
            <a:pPr marL="165100" lvl="0" indent="-165100">
              <a:buFont typeface="Arial" pitchFamily="34" charset="0"/>
              <a:buChar char="•"/>
            </a:pPr>
            <a:r>
              <a:rPr lang="zh-CN" altLang="en-US" sz="2800" b="1" dirty="0" smtClean="0">
                <a:solidFill>
                  <a:srgbClr val="C00000"/>
                </a:solidFill>
                <a:effectLst>
                  <a:outerShdw blurRad="38100" dist="38100" dir="2700000" algn="tl">
                    <a:srgbClr val="000000">
                      <a:alpha val="43137"/>
                    </a:srgbClr>
                  </a:outerShdw>
                </a:effectLst>
              </a:rPr>
              <a:t>他有一个每日电台节目</a:t>
            </a: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赐你恩典</a:t>
            </a:r>
            <a:r>
              <a:rPr lang="en-US" altLang="zh-CN" sz="2800" b="1" dirty="0" smtClean="0">
                <a:solidFill>
                  <a:srgbClr val="C00000"/>
                </a:solidFill>
                <a:effectLst>
                  <a:outerShdw blurRad="38100" dist="38100" dir="2700000" algn="tl">
                    <a:srgbClr val="000000">
                      <a:alpha val="43137"/>
                    </a:srgbClr>
                  </a:outerShdw>
                </a:effectLst>
              </a:rPr>
              <a:t>》</a:t>
            </a:r>
            <a:endParaRPr lang="en-US" sz="2800" b="1" dirty="0" smtClean="0">
              <a:solidFill>
                <a:srgbClr val="C00000"/>
              </a:solidFill>
              <a:effectLst>
                <a:outerShdw blurRad="38100" dist="38100" dir="2700000" algn="tl">
                  <a:srgbClr val="000000">
                    <a:alpha val="43137"/>
                  </a:srgbClr>
                </a:outerShdw>
              </a:effectLst>
            </a:endParaRPr>
          </a:p>
          <a:p>
            <a:pPr marL="622300" lvl="1" indent="-165100">
              <a:buFont typeface="Arial" pitchFamily="34" charset="0"/>
              <a:buChar char="•"/>
            </a:pPr>
            <a:r>
              <a:rPr lang="en-US" b="1" dirty="0" smtClean="0"/>
              <a:t>His daily radio program, </a:t>
            </a:r>
            <a:r>
              <a:rPr lang="en-US" b="1" i="1" dirty="0" smtClean="0"/>
              <a:t>Grace to You</a:t>
            </a:r>
            <a:r>
              <a:rPr lang="en-US" b="1" dirty="0" smtClean="0"/>
              <a:t> </a:t>
            </a:r>
          </a:p>
          <a:p>
            <a:pPr marL="165100" lvl="0" indent="-165100">
              <a:buFont typeface="Arial" pitchFamily="34" charset="0"/>
              <a:buChar char="•"/>
            </a:pPr>
            <a:r>
              <a:rPr lang="zh-CN" altLang="en-US" sz="2800" b="1" dirty="0" smtClean="0">
                <a:solidFill>
                  <a:srgbClr val="C00000"/>
                </a:solidFill>
                <a:effectLst>
                  <a:outerShdw blurRad="38100" dist="38100" dir="2700000" algn="tl">
                    <a:srgbClr val="000000">
                      <a:alpha val="43137"/>
                    </a:srgbClr>
                  </a:outerShdw>
                </a:effectLst>
              </a:rPr>
              <a:t>他是广受欢迎的作家和会议讲员</a:t>
            </a:r>
            <a:endParaRPr lang="en-US" sz="2800" b="1" dirty="0" smtClean="0">
              <a:solidFill>
                <a:srgbClr val="C00000"/>
              </a:solidFill>
              <a:effectLst>
                <a:outerShdw blurRad="38100" dist="38100" dir="2700000" algn="tl">
                  <a:srgbClr val="000000">
                    <a:alpha val="43137"/>
                  </a:srgbClr>
                </a:outerShdw>
              </a:effectLst>
            </a:endParaRPr>
          </a:p>
          <a:p>
            <a:pPr marL="622300" lvl="1" indent="-165100">
              <a:buFont typeface="Arial" pitchFamily="34" charset="0"/>
              <a:buChar char="•"/>
            </a:pPr>
            <a:r>
              <a:rPr lang="en-US" b="1" dirty="0" smtClean="0"/>
              <a:t>Popular author and conference speaker</a:t>
            </a:r>
          </a:p>
          <a:p>
            <a:pPr marL="165100" lvl="0" indent="-165100">
              <a:buFont typeface="Arial" pitchFamily="34" charset="0"/>
              <a:buChar char="•"/>
            </a:pPr>
            <a:r>
              <a:rPr lang="zh-CN" altLang="en-US" sz="2800" b="1" dirty="0" smtClean="0">
                <a:solidFill>
                  <a:srgbClr val="C00000"/>
                </a:solidFill>
                <a:effectLst>
                  <a:outerShdw blurRad="38100" dist="38100" dir="2700000" algn="tl">
                    <a:srgbClr val="000000">
                      <a:alpha val="43137"/>
                    </a:srgbClr>
                  </a:outerShdw>
                </a:effectLst>
              </a:rPr>
              <a:t>自</a:t>
            </a:r>
            <a:r>
              <a:rPr lang="en-US" altLang="zh-CN" sz="2800" b="1" dirty="0" smtClean="0">
                <a:solidFill>
                  <a:srgbClr val="C00000"/>
                </a:solidFill>
                <a:effectLst>
                  <a:outerShdw blurRad="38100" dist="38100" dir="2700000" algn="tl">
                    <a:srgbClr val="000000">
                      <a:alpha val="43137"/>
                    </a:srgbClr>
                  </a:outerShdw>
                </a:effectLst>
              </a:rPr>
              <a:t>1969</a:t>
            </a:r>
            <a:r>
              <a:rPr lang="zh-CN" altLang="en-US" sz="2800" b="1" dirty="0" smtClean="0">
                <a:solidFill>
                  <a:srgbClr val="C00000"/>
                </a:solidFill>
                <a:effectLst>
                  <a:outerShdw blurRad="38100" dist="38100" dir="2700000" algn="tl">
                    <a:srgbClr val="000000">
                      <a:alpha val="43137"/>
                    </a:srgbClr>
                  </a:outerShdw>
                </a:effectLst>
              </a:rPr>
              <a:t>年起一直是</a:t>
            </a: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恩典社区教会</a:t>
            </a: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的牧师。</a:t>
            </a:r>
            <a:endParaRPr lang="en-US" sz="2800" b="1" dirty="0" smtClean="0">
              <a:solidFill>
                <a:srgbClr val="C00000"/>
              </a:solidFill>
              <a:effectLst>
                <a:outerShdw blurRad="38100" dist="38100" dir="2700000" algn="tl">
                  <a:srgbClr val="000000">
                    <a:alpha val="43137"/>
                  </a:srgbClr>
                </a:outerShdw>
              </a:effectLst>
            </a:endParaRPr>
          </a:p>
          <a:p>
            <a:pPr marL="622300" lvl="1" indent="-165100">
              <a:buFont typeface="Arial" pitchFamily="34" charset="0"/>
              <a:buChar char="•"/>
            </a:pPr>
            <a:r>
              <a:rPr lang="en-US" b="1" dirty="0" smtClean="0"/>
              <a:t>Pastor of Grace Community Church since 1969, </a:t>
            </a:r>
          </a:p>
          <a:p>
            <a:pPr marL="165100" lvl="0" indent="-165100">
              <a:buFont typeface="Arial" pitchFamily="34" charset="0"/>
              <a:buChar char="•"/>
            </a:pPr>
            <a:r>
              <a:rPr lang="en-US" sz="2800" b="1" dirty="0" smtClean="0">
                <a:solidFill>
                  <a:srgbClr val="C00000"/>
                </a:solidFill>
                <a:effectLst>
                  <a:outerShdw blurRad="38100" dist="38100" dir="2700000" algn="tl">
                    <a:srgbClr val="000000">
                      <a:alpha val="43137"/>
                    </a:srgbClr>
                  </a:outerShdw>
                </a:effectLst>
              </a:rPr>
              <a:t> </a:t>
            </a:r>
            <a:r>
              <a:rPr lang="zh-CN" altLang="en-US" sz="2800" b="1" dirty="0" smtClean="0">
                <a:solidFill>
                  <a:srgbClr val="C00000"/>
                </a:solidFill>
                <a:effectLst>
                  <a:outerShdw blurRad="38100" dist="38100" dir="2700000" algn="tl">
                    <a:srgbClr val="000000">
                      <a:alpha val="43137"/>
                    </a:srgbClr>
                  </a:outerShdw>
                </a:effectLst>
              </a:rPr>
              <a:t>马斯特</a:t>
            </a:r>
            <a:r>
              <a:rPr lang="zh-CN" altLang="en-US" sz="2800" b="1" dirty="0" smtClean="0">
                <a:solidFill>
                  <a:srgbClr val="C00000"/>
                </a:solidFill>
                <a:effectLst>
                  <a:outerShdw blurRad="38100" dist="38100" dir="2700000" algn="tl">
                    <a:srgbClr val="000000">
                      <a:alpha val="43137"/>
                    </a:srgbClr>
                  </a:outerShdw>
                </a:effectLst>
              </a:rPr>
              <a:t>大</a:t>
            </a:r>
            <a:r>
              <a:rPr lang="zh-CN" altLang="en-US" sz="2800" b="1" dirty="0" smtClean="0">
                <a:solidFill>
                  <a:srgbClr val="C00000"/>
                </a:solidFill>
                <a:effectLst>
                  <a:outerShdw blurRad="38100" dist="38100" dir="2700000" algn="tl">
                    <a:srgbClr val="000000">
                      <a:alpha val="43137"/>
                    </a:srgbClr>
                  </a:outerShdw>
                </a:effectLst>
              </a:rPr>
              <a:t>学</a:t>
            </a:r>
            <a:r>
              <a:rPr lang="zh-CN" altLang="en-US" sz="2800" b="1" dirty="0" smtClean="0">
                <a:solidFill>
                  <a:srgbClr val="C00000"/>
                </a:solidFill>
                <a:effectLst>
                  <a:outerShdw blurRad="38100" dist="38100" dir="2700000" algn="tl">
                    <a:srgbClr val="000000">
                      <a:alpha val="43137"/>
                    </a:srgbClr>
                  </a:outerShdw>
                </a:effectLst>
              </a:rPr>
              <a:t>和</a:t>
            </a:r>
            <a:r>
              <a:rPr lang="zh-CN" altLang="en-US" sz="2800" b="1" dirty="0" smtClean="0">
                <a:solidFill>
                  <a:srgbClr val="C00000"/>
                </a:solidFill>
                <a:effectLst>
                  <a:outerShdw blurRad="38100" dist="38100" dir="2700000" algn="tl">
                    <a:srgbClr val="000000">
                      <a:alpha val="43137"/>
                    </a:srgbClr>
                  </a:outerShdw>
                </a:effectLst>
              </a:rPr>
              <a:t>马斯特</a:t>
            </a:r>
            <a:r>
              <a:rPr lang="zh-CN" altLang="en-US" sz="2800" b="1" dirty="0" smtClean="0">
                <a:solidFill>
                  <a:srgbClr val="C00000"/>
                </a:solidFill>
                <a:effectLst>
                  <a:outerShdw blurRad="38100" dist="38100" dir="2700000" algn="tl">
                    <a:srgbClr val="000000">
                      <a:alpha val="43137"/>
                    </a:srgbClr>
                  </a:outerShdw>
                </a:effectLst>
              </a:rPr>
              <a:t>神</a:t>
            </a:r>
            <a:r>
              <a:rPr lang="zh-CN" altLang="en-US" sz="2800" b="1" dirty="0" smtClean="0">
                <a:solidFill>
                  <a:srgbClr val="C00000"/>
                </a:solidFill>
                <a:effectLst>
                  <a:outerShdw blurRad="38100" dist="38100" dir="2700000" algn="tl">
                    <a:srgbClr val="000000">
                      <a:alpha val="43137"/>
                    </a:srgbClr>
                  </a:outerShdw>
                </a:effectLst>
              </a:rPr>
              <a:t>学院的校长</a:t>
            </a:r>
            <a:endParaRPr lang="en-US" sz="2800" b="1" dirty="0" smtClean="0">
              <a:solidFill>
                <a:srgbClr val="C00000"/>
              </a:solidFill>
              <a:effectLst>
                <a:outerShdw blurRad="38100" dist="38100" dir="2700000" algn="tl">
                  <a:srgbClr val="000000">
                    <a:alpha val="43137"/>
                  </a:srgbClr>
                </a:outerShdw>
              </a:effectLst>
            </a:endParaRPr>
          </a:p>
          <a:p>
            <a:pPr marL="622300" lvl="1" indent="-165100">
              <a:buFont typeface="Arial" pitchFamily="34" charset="0"/>
              <a:buChar char="•"/>
            </a:pPr>
            <a:r>
              <a:rPr lang="en-US" b="1" dirty="0" smtClean="0"/>
              <a:t>President of The Master's College &amp; Master's Seminary</a:t>
            </a:r>
          </a:p>
          <a:p>
            <a:pPr marL="165100" lvl="0" indent="-165100">
              <a:buFont typeface="Arial" pitchFamily="34" charset="0"/>
              <a:buChar char="•"/>
            </a:pPr>
            <a:r>
              <a:rPr lang="en-US" sz="2800" b="1" dirty="0" smtClean="0">
                <a:solidFill>
                  <a:srgbClr val="C00000"/>
                </a:solidFill>
                <a:effectLst>
                  <a:outerShdw blurRad="38100" dist="38100" dir="2700000" algn="tl">
                    <a:srgbClr val="000000">
                      <a:alpha val="43137"/>
                    </a:srgbClr>
                  </a:outerShdw>
                </a:effectLst>
              </a:rPr>
              <a:t> </a:t>
            </a: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今日基督教</a:t>
            </a: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说</a:t>
            </a:r>
            <a:r>
              <a:rPr lang="en-US" altLang="zh-CN" sz="2800" b="1" dirty="0" smtClean="0">
                <a:solidFill>
                  <a:srgbClr val="C00000"/>
                </a:solidFill>
                <a:effectLst>
                  <a:outerShdw blurRad="38100" dist="38100" dir="2700000" algn="tl">
                    <a:srgbClr val="000000">
                      <a:alpha val="43137"/>
                    </a:srgbClr>
                  </a:outerShdw>
                </a:effectLst>
              </a:rPr>
              <a:t>: “</a:t>
            </a:r>
            <a:r>
              <a:rPr lang="zh-CN" altLang="en-US" sz="2800" b="1" dirty="0" smtClean="0">
                <a:solidFill>
                  <a:srgbClr val="C00000"/>
                </a:solidFill>
                <a:effectLst>
                  <a:outerShdw blurRad="38100" dist="38100" dir="2700000" algn="tl">
                    <a:srgbClr val="000000">
                      <a:alpha val="43137"/>
                    </a:srgbClr>
                  </a:outerShdw>
                </a:effectLst>
              </a:rPr>
              <a:t>这个时代最有影响力的传道</a:t>
            </a:r>
            <a:r>
              <a:rPr lang="zh-CN" altLang="en-US" sz="2800" b="1" dirty="0" smtClean="0">
                <a:solidFill>
                  <a:srgbClr val="C00000"/>
                </a:solidFill>
                <a:effectLst>
                  <a:outerShdw blurRad="38100" dist="38100" dir="2700000" algn="tl">
                    <a:srgbClr val="000000">
                      <a:alpha val="43137"/>
                    </a:srgbClr>
                  </a:outerShdw>
                </a:effectLst>
              </a:rPr>
              <a:t>人之一</a:t>
            </a:r>
            <a:r>
              <a:rPr lang="en-US" altLang="zh-CN" sz="2800" b="1" dirty="0" smtClean="0">
                <a:solidFill>
                  <a:srgbClr val="C00000"/>
                </a:solidFill>
                <a:effectLst>
                  <a:outerShdw blurRad="38100" dist="38100" dir="2700000" algn="tl">
                    <a:srgbClr val="000000">
                      <a:alpha val="43137"/>
                    </a:srgbClr>
                  </a:outerShdw>
                </a:effectLst>
              </a:rPr>
              <a:t>.”</a:t>
            </a:r>
            <a:endParaRPr lang="en-US" sz="2800" b="1" dirty="0" smtClean="0">
              <a:solidFill>
                <a:srgbClr val="C00000"/>
              </a:solidFill>
              <a:effectLst>
                <a:outerShdw blurRad="38100" dist="38100" dir="2700000" algn="tl">
                  <a:srgbClr val="000000">
                    <a:alpha val="43137"/>
                  </a:srgbClr>
                </a:outerShdw>
              </a:effectLst>
            </a:endParaRPr>
          </a:p>
          <a:p>
            <a:pPr marL="622300" lvl="1" indent="-165100">
              <a:buFont typeface="Arial" pitchFamily="34" charset="0"/>
              <a:buChar char="•"/>
            </a:pPr>
            <a:r>
              <a:rPr lang="en-US" b="1" i="1" dirty="0" smtClean="0"/>
              <a:t>Christianity Today</a:t>
            </a:r>
            <a:r>
              <a:rPr lang="en-US" b="1" dirty="0" smtClean="0"/>
              <a:t> says </a:t>
            </a:r>
            <a:r>
              <a:rPr lang="en-US" b="1" i="1" dirty="0" smtClean="0"/>
              <a:t>“One of the most influential preachers of his time</a:t>
            </a:r>
            <a:r>
              <a:rPr lang="en-US" b="1" dirty="0" smtClean="0"/>
              <a:t>”</a:t>
            </a:r>
          </a:p>
        </p:txBody>
      </p:sp>
      <p:pic>
        <p:nvPicPr>
          <p:cNvPr id="8" name="Picture 2" descr="http://1.bp.blogspot.com/_LdY0FxZMAxY/S9xv0uE4q8I/AAAAAAAABGU/2OhunGw9pZs/s1600/JohnMacArthur6.jpg"/>
          <p:cNvPicPr>
            <a:picLocks noChangeAspect="1" noChangeArrowheads="1"/>
          </p:cNvPicPr>
          <p:nvPr/>
        </p:nvPicPr>
        <p:blipFill>
          <a:blip r:embed="rId2" cstate="print"/>
          <a:srcRect/>
          <a:stretch>
            <a:fillRect/>
          </a:stretch>
        </p:blipFill>
        <p:spPr bwMode="auto">
          <a:xfrm>
            <a:off x="5603210" y="381000"/>
            <a:ext cx="3194012" cy="2133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Rectangle 5"/>
          <p:cNvSpPr/>
          <p:nvPr/>
        </p:nvSpPr>
        <p:spPr>
          <a:xfrm>
            <a:off x="0" y="6400800"/>
            <a:ext cx="9144000" cy="4572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600" dirty="0" smtClean="0">
                <a:ln>
                  <a:solidFill>
                    <a:sysClr val="windowText" lastClr="000000"/>
                  </a:solidFill>
                </a:ln>
                <a:latin typeface="Arial Black" pitchFamily="34" charset="0"/>
              </a:rPr>
              <a:t>About the Author</a:t>
            </a:r>
            <a:endParaRPr lang="en-US" sz="3600" dirty="0">
              <a:ln>
                <a:solidFill>
                  <a:sysClr val="windowText" lastClr="000000"/>
                </a:solidFill>
              </a:ln>
              <a:latin typeface="Arial Black"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5" name="Rectangle 4"/>
          <p:cNvSpPr/>
          <p:nvPr/>
        </p:nvSpPr>
        <p:spPr>
          <a:xfrm>
            <a:off x="152400" y="1066800"/>
            <a:ext cx="8763000" cy="5181600"/>
          </a:xfrm>
          <a:prstGeom prst="rect">
            <a:avLst/>
          </a:prstGeom>
          <a:ln w="57150"/>
        </p:spPr>
        <p:style>
          <a:lnRef idx="2">
            <a:schemeClr val="dk1"/>
          </a:lnRef>
          <a:fillRef idx="1">
            <a:schemeClr val="lt1"/>
          </a:fillRef>
          <a:effectRef idx="0">
            <a:schemeClr val="dk1"/>
          </a:effectRef>
          <a:fontRef idx="minor">
            <a:schemeClr val="dk1"/>
          </a:fontRef>
        </p:style>
        <p:txBody>
          <a:bodyPr rtlCol="0" anchor="t"/>
          <a:lstStyle/>
          <a:p>
            <a:pPr marL="165100" indent="-165100"/>
            <a:r>
              <a:rPr lang="en-US" sz="2800" b="1" dirty="0" smtClean="0">
                <a:solidFill>
                  <a:srgbClr val="C00000"/>
                </a:solidFill>
                <a:effectLst>
                  <a:outerShdw blurRad="38100" dist="38100" dir="2700000" algn="tl">
                    <a:srgbClr val="000000">
                      <a:alpha val="43137"/>
                    </a:srgbClr>
                  </a:outerShdw>
                </a:effectLst>
              </a:rPr>
              <a:t>  </a:t>
            </a:r>
            <a:r>
              <a:rPr lang="zh-CN" altLang="en-US" sz="2800" b="1" dirty="0" smtClean="0">
                <a:solidFill>
                  <a:srgbClr val="C00000"/>
                </a:solidFill>
                <a:effectLst>
                  <a:outerShdw blurRad="38100" dist="38100" dir="2700000" algn="tl">
                    <a:srgbClr val="000000">
                      <a:alpha val="43137"/>
                    </a:srgbClr>
                  </a:outerShdw>
                </a:effectLst>
              </a:rPr>
              <a:t>编著了超过</a:t>
            </a:r>
            <a:r>
              <a:rPr lang="en-US" altLang="zh-CN" sz="2800" b="1" dirty="0" smtClean="0">
                <a:solidFill>
                  <a:srgbClr val="C00000"/>
                </a:solidFill>
                <a:effectLst>
                  <a:outerShdw blurRad="38100" dist="38100" dir="2700000" algn="tl">
                    <a:srgbClr val="000000">
                      <a:alpha val="43137"/>
                    </a:srgbClr>
                  </a:outerShdw>
                </a:effectLst>
              </a:rPr>
              <a:t>150</a:t>
            </a:r>
            <a:r>
              <a:rPr lang="zh-CN" altLang="en-US" sz="2800" b="1" dirty="0" smtClean="0">
                <a:solidFill>
                  <a:srgbClr val="C00000"/>
                </a:solidFill>
                <a:effectLst>
                  <a:outerShdw blurRad="38100" dist="38100" dir="2700000" algn="tl">
                    <a:srgbClr val="000000">
                      <a:alpha val="43137"/>
                    </a:srgbClr>
                  </a:outerShdw>
                </a:effectLst>
              </a:rPr>
              <a:t>本著作。</a:t>
            </a:r>
            <a:endParaRPr lang="en-US" sz="2800" b="1" dirty="0" smtClean="0">
              <a:solidFill>
                <a:srgbClr val="C00000"/>
              </a:solidFill>
              <a:effectLst>
                <a:outerShdw blurRad="38100" dist="38100" dir="2700000" algn="tl">
                  <a:srgbClr val="000000">
                    <a:alpha val="43137"/>
                  </a:srgbClr>
                </a:outerShdw>
              </a:effectLst>
            </a:endParaRPr>
          </a:p>
          <a:p>
            <a:pPr marL="165100" indent="-165100">
              <a:buFont typeface="Arial" charset="0"/>
              <a:buChar char="•"/>
            </a:pPr>
            <a:r>
              <a:rPr lang="en-US" dirty="0" smtClean="0"/>
              <a:t>Authored or edited more than 150 books </a:t>
            </a:r>
          </a:p>
          <a:p>
            <a:pPr marL="165100" indent="-165100">
              <a:buFont typeface="Arial" charset="0"/>
              <a:buChar char="•"/>
            </a:pPr>
            <a:r>
              <a:rPr lang="en-US" altLang="zh-CN" sz="2700" b="1" dirty="0" smtClean="0">
                <a:solidFill>
                  <a:srgbClr val="C00000"/>
                </a:solidFill>
                <a:effectLst>
                  <a:outerShdw blurRad="38100" dist="38100" dir="2700000" algn="tl">
                    <a:srgbClr val="000000">
                      <a:alpha val="43137"/>
                    </a:srgbClr>
                  </a:outerShdw>
                </a:effectLst>
              </a:rPr>
              <a:t>《</a:t>
            </a:r>
            <a:r>
              <a:rPr lang="zh-CN" altLang="en-US" sz="2700" b="1" dirty="0" smtClean="0">
                <a:solidFill>
                  <a:srgbClr val="C00000"/>
                </a:solidFill>
                <a:effectLst>
                  <a:outerShdw blurRad="38100" dist="38100" dir="2700000" algn="tl">
                    <a:srgbClr val="000000">
                      <a:alpha val="43137"/>
                    </a:srgbClr>
                  </a:outerShdw>
                </a:effectLst>
              </a:rPr>
              <a:t>麦约翰研究圣经</a:t>
            </a:r>
            <a:r>
              <a:rPr lang="en-US" altLang="zh-CN" sz="2700" b="1" dirty="0" smtClean="0">
                <a:solidFill>
                  <a:srgbClr val="C00000"/>
                </a:solidFill>
                <a:effectLst>
                  <a:outerShdw blurRad="38100" dist="38100" dir="2700000" algn="tl">
                    <a:srgbClr val="000000">
                      <a:alpha val="43137"/>
                    </a:srgbClr>
                  </a:outerShdw>
                </a:effectLst>
              </a:rPr>
              <a:t>》</a:t>
            </a:r>
            <a:r>
              <a:rPr lang="zh-CN" altLang="en-US" sz="2700" b="1" dirty="0" smtClean="0">
                <a:solidFill>
                  <a:srgbClr val="C00000"/>
                </a:solidFill>
                <a:effectLst>
                  <a:outerShdw blurRad="38100" dist="38100" dir="2700000" algn="tl">
                    <a:srgbClr val="000000">
                      <a:alpha val="43137"/>
                    </a:srgbClr>
                  </a:outerShdw>
                </a:effectLst>
              </a:rPr>
              <a:t>销售过百万</a:t>
            </a:r>
            <a:r>
              <a:rPr lang="en-US" altLang="zh-CN" sz="2700" b="1" dirty="0" smtClean="0">
                <a:solidFill>
                  <a:srgbClr val="C00000"/>
                </a:solidFill>
                <a:effectLst>
                  <a:outerShdw blurRad="38100" dist="38100" dir="2700000" algn="tl">
                    <a:srgbClr val="000000">
                      <a:alpha val="43137"/>
                    </a:srgbClr>
                  </a:outerShdw>
                </a:effectLst>
              </a:rPr>
              <a:t>, </a:t>
            </a:r>
            <a:r>
              <a:rPr lang="zh-CN" altLang="en-US" sz="2700" b="1" dirty="0" smtClean="0">
                <a:solidFill>
                  <a:srgbClr val="C00000"/>
                </a:solidFill>
                <a:effectLst>
                  <a:outerShdw blurRad="38100" dist="38100" dir="2700000" algn="tl">
                    <a:srgbClr val="000000">
                      <a:alpha val="43137"/>
                    </a:srgbClr>
                  </a:outerShdw>
                </a:effectLst>
              </a:rPr>
              <a:t>荣获</a:t>
            </a:r>
            <a:r>
              <a:rPr lang="en-US" altLang="zh-CN" sz="2700" b="1" dirty="0" smtClean="0">
                <a:solidFill>
                  <a:srgbClr val="C00000"/>
                </a:solidFill>
                <a:effectLst>
                  <a:outerShdw blurRad="38100" dist="38100" dir="2700000" algn="tl">
                    <a:srgbClr val="000000">
                      <a:alpha val="43137"/>
                    </a:srgbClr>
                  </a:outerShdw>
                </a:effectLst>
              </a:rPr>
              <a:t> “</a:t>
            </a:r>
            <a:r>
              <a:rPr lang="zh-CN" altLang="en-US" sz="2700" b="1" dirty="0" smtClean="0">
                <a:solidFill>
                  <a:srgbClr val="C00000"/>
                </a:solidFill>
                <a:effectLst>
                  <a:outerShdw blurRad="38100" dist="38100" dir="2700000" algn="tl">
                    <a:srgbClr val="000000">
                      <a:alpha val="43137"/>
                    </a:srgbClr>
                  </a:outerShdw>
                </a:effectLst>
              </a:rPr>
              <a:t>美国图书金奖</a:t>
            </a:r>
            <a:r>
              <a:rPr lang="en-US" altLang="zh-CN" sz="2700" b="1" dirty="0" smtClean="0">
                <a:solidFill>
                  <a:srgbClr val="C00000"/>
                </a:solidFill>
                <a:effectLst>
                  <a:outerShdw blurRad="38100" dist="38100" dir="2700000" algn="tl">
                    <a:srgbClr val="000000">
                      <a:alpha val="43137"/>
                    </a:srgbClr>
                  </a:outerShdw>
                </a:effectLst>
              </a:rPr>
              <a:t>”</a:t>
            </a:r>
            <a:r>
              <a:rPr lang="zh-CN" altLang="en-US" sz="2700" b="1" dirty="0" smtClean="0">
                <a:solidFill>
                  <a:srgbClr val="C00000"/>
                </a:solidFill>
                <a:effectLst>
                  <a:outerShdw blurRad="38100" dist="38100" dir="2700000" algn="tl">
                    <a:srgbClr val="000000">
                      <a:alpha val="43137"/>
                    </a:srgbClr>
                  </a:outerShdw>
                </a:effectLst>
              </a:rPr>
              <a:t>。</a:t>
            </a:r>
            <a:endParaRPr lang="en-US" sz="2700" b="1" dirty="0" smtClean="0">
              <a:solidFill>
                <a:srgbClr val="C00000"/>
              </a:solidFill>
              <a:effectLst>
                <a:outerShdw blurRad="38100" dist="38100" dir="2700000" algn="tl">
                  <a:srgbClr val="000000">
                    <a:alpha val="43137"/>
                  </a:srgbClr>
                </a:outerShdw>
              </a:effectLst>
            </a:endParaRPr>
          </a:p>
          <a:p>
            <a:pPr marL="165100" indent="-165100">
              <a:buFont typeface="Arial" charset="0"/>
              <a:buChar char="•"/>
            </a:pPr>
            <a:r>
              <a:rPr lang="en-US" i="1" dirty="0" smtClean="0"/>
              <a:t>MacArthur Study Bible</a:t>
            </a:r>
            <a:r>
              <a:rPr lang="en-US" dirty="0" smtClean="0"/>
              <a:t> sold 1 million + copies; received a Gold Medallion Book Award</a:t>
            </a:r>
          </a:p>
          <a:p>
            <a:pPr marL="165100" lvl="0" indent="-165100">
              <a:buFont typeface="Arial" pitchFamily="34" charset="0"/>
              <a:buChar char="•"/>
            </a:pPr>
            <a:r>
              <a:rPr lang="en-US" altLang="zh-CN" sz="2800" b="1" dirty="0" smtClean="0">
                <a:solidFill>
                  <a:srgbClr val="C00000"/>
                </a:solidFill>
                <a:effectLst>
                  <a:outerShdw blurRad="38100" dist="38100" dir="2700000" algn="tl">
                    <a:srgbClr val="000000">
                      <a:alpha val="43137"/>
                    </a:srgbClr>
                  </a:outerShdw>
                </a:effectLst>
              </a:rPr>
              <a:t>《</a:t>
            </a:r>
            <a:r>
              <a:rPr lang="zh-CN" altLang="en-US" sz="2800" b="1" dirty="0" smtClean="0">
                <a:solidFill>
                  <a:srgbClr val="C00000"/>
                </a:solidFill>
                <a:effectLst>
                  <a:outerShdw blurRad="38100" dist="38100" dir="2700000" algn="tl">
                    <a:srgbClr val="000000">
                      <a:alpha val="43137"/>
                    </a:srgbClr>
                  </a:outerShdw>
                </a:effectLst>
              </a:rPr>
              <a:t>麦约翰新约评注系列</a:t>
            </a:r>
            <a:r>
              <a:rPr lang="en-US" altLang="zh-CN" sz="2800" b="1" dirty="0" smtClean="0">
                <a:solidFill>
                  <a:srgbClr val="C00000"/>
                </a:solidFill>
                <a:effectLst>
                  <a:outerShdw blurRad="38100" dist="38100" dir="2700000" algn="tl">
                    <a:srgbClr val="000000">
                      <a:alpha val="43137"/>
                    </a:srgbClr>
                  </a:outerShdw>
                </a:effectLst>
              </a:rPr>
              <a:t>》</a:t>
            </a:r>
            <a:endParaRPr lang="en-US" sz="2800" b="1" dirty="0" smtClean="0">
              <a:solidFill>
                <a:srgbClr val="C00000"/>
              </a:solidFill>
              <a:effectLst>
                <a:outerShdw blurRad="38100" dist="38100" dir="2700000" algn="tl">
                  <a:srgbClr val="000000">
                    <a:alpha val="43137"/>
                  </a:srgbClr>
                </a:outerShdw>
              </a:effectLst>
            </a:endParaRPr>
          </a:p>
          <a:p>
            <a:pPr marL="165100" lvl="0" indent="-165100">
              <a:buFont typeface="Arial" pitchFamily="34" charset="0"/>
              <a:buChar char="•"/>
            </a:pPr>
            <a:r>
              <a:rPr lang="en-US" i="1" dirty="0" smtClean="0"/>
              <a:t>MacArthur New Testament Commentary Series</a:t>
            </a:r>
            <a:endParaRPr lang="en-US" dirty="0" smtClean="0"/>
          </a:p>
          <a:p>
            <a:pPr marL="165100" indent="-165100">
              <a:buFont typeface="Arial" pitchFamily="34" charset="0"/>
              <a:buChar char="•"/>
            </a:pPr>
            <a:r>
              <a:rPr lang="zh-CN" altLang="en-US" sz="2800" b="1" dirty="0" smtClean="0">
                <a:solidFill>
                  <a:srgbClr val="C00000"/>
                </a:solidFill>
                <a:effectLst>
                  <a:outerShdw blurRad="38100" dist="38100" dir="2700000" algn="tl">
                    <a:srgbClr val="000000">
                      <a:alpha val="43137"/>
                    </a:srgbClr>
                  </a:outerShdw>
                </a:effectLst>
              </a:rPr>
              <a:t>麦约翰曾入阿苏撒太平洋大学学习并获得拜欧拉大学塔尔伯特神学院的道学硕士学位</a:t>
            </a:r>
            <a:r>
              <a:rPr lang="en-US" altLang="zh-CN" sz="2800" b="1" dirty="0" smtClean="0">
                <a:solidFill>
                  <a:srgbClr val="C00000"/>
                </a:solidFill>
                <a:effectLst>
                  <a:outerShdw blurRad="38100" dist="38100" dir="2700000" algn="tl">
                    <a:srgbClr val="000000">
                      <a:alpha val="43137"/>
                    </a:srgbClr>
                  </a:outerShdw>
                </a:effectLst>
              </a:rPr>
              <a:t>.</a:t>
            </a:r>
            <a:endParaRPr lang="en-US" sz="2800" b="1" dirty="0" smtClean="0">
              <a:solidFill>
                <a:srgbClr val="C00000"/>
              </a:solidFill>
              <a:effectLst>
                <a:outerShdw blurRad="38100" dist="38100" dir="2700000" algn="tl">
                  <a:srgbClr val="000000">
                    <a:alpha val="43137"/>
                  </a:srgbClr>
                </a:outerShdw>
              </a:effectLst>
            </a:endParaRPr>
          </a:p>
          <a:p>
            <a:pPr marL="165100" lvl="0" indent="-165100">
              <a:buFont typeface="Arial" pitchFamily="34" charset="0"/>
              <a:buChar char="•"/>
            </a:pPr>
            <a:r>
              <a:rPr lang="en-US" dirty="0" smtClean="0"/>
              <a:t>John MacArthur attended Azusa Pacific University and obtained his Masters of Divinity from Biola University's Talbot Theological Seminary</a:t>
            </a:r>
            <a:endParaRPr lang="en-US" b="1" dirty="0" smtClean="0"/>
          </a:p>
          <a:p>
            <a:pPr marL="165100" lvl="0" indent="-165100">
              <a:buFont typeface="Arial" pitchFamily="34" charset="0"/>
              <a:buChar char="•"/>
            </a:pPr>
            <a:r>
              <a:rPr lang="zh-CN" altLang="en-US" sz="2800" b="1" dirty="0" smtClean="0">
                <a:solidFill>
                  <a:srgbClr val="C00000"/>
                </a:solidFill>
                <a:effectLst>
                  <a:outerShdw blurRad="38100" dist="38100" dir="2700000" algn="tl">
                    <a:srgbClr val="000000">
                      <a:alpha val="43137"/>
                    </a:srgbClr>
                  </a:outerShdw>
                </a:effectLst>
              </a:rPr>
              <a:t>麦约翰也获得塔尔伯特神学院和恩典研究所的荣誉博士学位</a:t>
            </a:r>
            <a:r>
              <a:rPr lang="en-US" altLang="zh-CN" sz="2800" b="1" dirty="0" smtClean="0">
                <a:solidFill>
                  <a:srgbClr val="C00000"/>
                </a:solidFill>
                <a:effectLst>
                  <a:outerShdw blurRad="38100" dist="38100" dir="2700000" algn="tl">
                    <a:srgbClr val="000000">
                      <a:alpha val="43137"/>
                    </a:srgbClr>
                  </a:outerShdw>
                </a:effectLst>
              </a:rPr>
              <a:t>.</a:t>
            </a:r>
            <a:endParaRPr lang="en-US" sz="2800" b="1" dirty="0" smtClean="0">
              <a:solidFill>
                <a:srgbClr val="C00000"/>
              </a:solidFill>
              <a:effectLst>
                <a:outerShdw blurRad="38100" dist="38100" dir="2700000" algn="tl">
                  <a:srgbClr val="000000">
                    <a:alpha val="43137"/>
                  </a:srgbClr>
                </a:outerShdw>
              </a:effectLst>
            </a:endParaRPr>
          </a:p>
          <a:p>
            <a:pPr marL="165100" lvl="0" indent="-165100">
              <a:buFont typeface="Arial" pitchFamily="34" charset="0"/>
              <a:buChar char="•"/>
            </a:pPr>
            <a:r>
              <a:rPr lang="en-US" dirty="0" smtClean="0"/>
              <a:t>MacArthur also received an honorary doctorate from Talbot Theological Seminary and an honorary doctorate from Grace Graduate School.</a:t>
            </a:r>
          </a:p>
        </p:txBody>
      </p:sp>
      <p:sp>
        <p:nvSpPr>
          <p:cNvPr id="6" name="Rectangle 5"/>
          <p:cNvSpPr/>
          <p:nvPr/>
        </p:nvSpPr>
        <p:spPr>
          <a:xfrm>
            <a:off x="0" y="6400800"/>
            <a:ext cx="9144000" cy="4572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600" dirty="0" smtClean="0">
                <a:ln>
                  <a:solidFill>
                    <a:sysClr val="windowText" lastClr="000000"/>
                  </a:solidFill>
                </a:ln>
                <a:latin typeface="Arial Black" pitchFamily="34" charset="0"/>
              </a:rPr>
              <a:t>About the Author</a:t>
            </a:r>
            <a:endParaRPr lang="en-US" sz="3600" dirty="0">
              <a:ln>
                <a:solidFill>
                  <a:sysClr val="windowText" lastClr="000000"/>
                </a:solidFill>
              </a:ln>
              <a:latin typeface="Arial Black" pitchFamily="34" charset="0"/>
            </a:endParaRPr>
          </a:p>
        </p:txBody>
      </p:sp>
      <p:sp>
        <p:nvSpPr>
          <p:cNvPr id="7" name="Rectangle 6"/>
          <p:cNvSpPr/>
          <p:nvPr/>
        </p:nvSpPr>
        <p:spPr>
          <a:xfrm>
            <a:off x="0" y="0"/>
            <a:ext cx="9144000" cy="914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zh-CN" altLang="en-US" sz="7200" b="1" dirty="0" smtClean="0">
                <a:ln>
                  <a:solidFill>
                    <a:sysClr val="windowText" lastClr="000000"/>
                  </a:solidFill>
                </a:ln>
                <a:effectLst>
                  <a:outerShdw blurRad="38100" dist="38100" dir="2700000" algn="tl">
                    <a:srgbClr val="000000">
                      <a:alpha val="43137"/>
                    </a:srgbClr>
                  </a:outerShdw>
                </a:effectLst>
                <a:latin typeface="Arial Black" pitchFamily="34" charset="0"/>
              </a:rPr>
              <a:t>    关于作者</a:t>
            </a:r>
            <a:endParaRPr lang="en-US" sz="7200" b="1" dirty="0">
              <a:ln>
                <a:solidFill>
                  <a:sysClr val="windowText" lastClr="000000"/>
                </a:solidFill>
              </a:ln>
              <a:effectLst>
                <a:outerShdw blurRad="38100" dist="38100" dir="2700000" algn="tl">
                  <a:srgbClr val="000000">
                    <a:alpha val="43137"/>
                  </a:srgbClr>
                </a:outerShdw>
              </a:effectLst>
              <a:latin typeface="Arial Black" pitchFamily="34" charset="0"/>
            </a:endParaRPr>
          </a:p>
        </p:txBody>
      </p:sp>
      <p:pic>
        <p:nvPicPr>
          <p:cNvPr id="8" name="Picture 2" descr="http://1.bp.blogspot.com/_LdY0FxZMAxY/S9xv0uE4q8I/AAAAAAAABGU/2OhunGw9pZs/s1600/JohnMacArthur6.jpg"/>
          <p:cNvPicPr>
            <a:picLocks noChangeAspect="1" noChangeArrowheads="1"/>
          </p:cNvPicPr>
          <p:nvPr/>
        </p:nvPicPr>
        <p:blipFill>
          <a:blip r:embed="rId2" cstate="print"/>
          <a:srcRect/>
          <a:stretch>
            <a:fillRect/>
          </a:stretch>
        </p:blipFill>
        <p:spPr bwMode="auto">
          <a:xfrm>
            <a:off x="6743472" y="228601"/>
            <a:ext cx="1825150" cy="1219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descr="http://1.bp.blogspot.com/_LdY0FxZMAxY/S9xv0uE4q8I/AAAAAAAABGU/2OhunGw9pZs/s1600/JohnMacArthur6.jpg"/>
          <p:cNvPicPr>
            <a:picLocks noChangeAspect="1" noChangeArrowheads="1"/>
          </p:cNvPicPr>
          <p:nvPr/>
        </p:nvPicPr>
        <p:blipFill>
          <a:blip r:embed="rId2" cstate="print"/>
          <a:srcRect/>
          <a:stretch>
            <a:fillRect/>
          </a:stretch>
        </p:blipFill>
        <p:spPr bwMode="auto">
          <a:xfrm>
            <a:off x="0" y="-487678"/>
            <a:ext cx="9144000" cy="610819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304800" y="0"/>
            <a:ext cx="4800600" cy="4062651"/>
          </a:xfrm>
          <a:prstGeom prst="rect">
            <a:avLst/>
          </a:prstGeom>
          <a:noFill/>
        </p:spPr>
        <p:txBody>
          <a:bodyPr wrap="square" rtlCol="0">
            <a:spAutoFit/>
          </a:bodyPr>
          <a:lstStyle/>
          <a:p>
            <a:r>
              <a:rPr lang="zh-CN" altLang="en-US" sz="6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麦约翰开通</a:t>
            </a:r>
            <a:endParaRPr lang="en-US" altLang="zh-CN" sz="6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r>
              <a:rPr lang="zh-CN" altLang="en-US" sz="6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中文网站</a:t>
            </a:r>
            <a:endParaRPr lang="en-US" altLang="zh-CN" sz="6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r>
              <a:rPr lang="en-US" altLang="zh-CN" sz="6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t>
            </a:r>
            <a:r>
              <a:rPr lang="zh-CN" altLang="en-US" sz="6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恩泽亚洲</a:t>
            </a:r>
            <a:r>
              <a:rPr lang="en-US" altLang="zh-CN" sz="6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t>
            </a:r>
          </a:p>
          <a:p>
            <a:endParaRPr lang="zh-CN" altLang="en-US" sz="6000" dirty="0"/>
          </a:p>
        </p:txBody>
      </p:sp>
      <p:sp>
        <p:nvSpPr>
          <p:cNvPr id="4" name="Rectangle 3"/>
          <p:cNvSpPr/>
          <p:nvPr/>
        </p:nvSpPr>
        <p:spPr>
          <a:xfrm>
            <a:off x="0" y="5638800"/>
            <a:ext cx="9144000" cy="12192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sz="6000" dirty="0" smtClean="0">
                <a:solidFill>
                  <a:srgbClr val="FFC000"/>
                </a:solidFill>
                <a:hlinkClick r:id="rId3"/>
              </a:rPr>
              <a:t> http://ezyz.gracetoasia.org/</a:t>
            </a:r>
            <a:endParaRPr lang="en-US" altLang="zh-CN" sz="6000" dirty="0" smtClean="0">
              <a:solidFill>
                <a:srgbClr val="FFC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0" y="228600"/>
            <a:ext cx="9144000" cy="8109912"/>
          </a:xfrm>
          <a:prstGeom prst="rect">
            <a:avLst/>
          </a:prstGeom>
          <a:noFill/>
        </p:spPr>
        <p:txBody>
          <a:bodyPr wrap="square" rtlCol="0">
            <a:spAutoFit/>
          </a:bodyPr>
          <a:lstStyle/>
          <a:p>
            <a:r>
              <a:rPr lang="zh-CN" altLang="en-US" sz="4400" b="1" u="sng" dirty="0" smtClean="0">
                <a:solidFill>
                  <a:srgbClr val="FFFF00"/>
                </a:solidFill>
              </a:rPr>
              <a:t>你是否常听到基督徒这么说</a:t>
            </a:r>
            <a:r>
              <a:rPr lang="zh-CN" altLang="en-US" sz="4400" b="1" dirty="0" smtClean="0">
                <a:solidFill>
                  <a:srgbClr val="FFFF00"/>
                </a:solidFill>
              </a:rPr>
              <a:t>：</a:t>
            </a:r>
            <a:endParaRPr lang="en-US" altLang="zh-CN" sz="4400" b="1" dirty="0" smtClean="0">
              <a:solidFill>
                <a:srgbClr val="FFFF00"/>
              </a:solidFill>
            </a:endParaRPr>
          </a:p>
          <a:p>
            <a:endParaRPr lang="en-US" altLang="zh-CN" sz="900" b="1" u="sng" dirty="0" smtClean="0">
              <a:solidFill>
                <a:srgbClr val="FFFF00"/>
              </a:solidFill>
            </a:endParaRPr>
          </a:p>
          <a:p>
            <a:pPr>
              <a:buFont typeface="Courier New" pitchFamily="49" charset="0"/>
              <a:buChar char="o"/>
            </a:pPr>
            <a:r>
              <a:rPr lang="zh-CN" altLang="en-US" sz="3600" b="1" dirty="0" smtClean="0">
                <a:solidFill>
                  <a:srgbClr val="FFFF00"/>
                </a:solidFill>
              </a:rPr>
              <a:t>“某某理智上是相信的，只是</a:t>
            </a:r>
            <a:r>
              <a:rPr lang="en-US" altLang="zh-CN" sz="3600" b="1" dirty="0" smtClean="0">
                <a:solidFill>
                  <a:srgbClr val="FFFF00"/>
                </a:solidFill>
              </a:rPr>
              <a:t>…….</a:t>
            </a:r>
            <a:r>
              <a:rPr lang="zh-CN" altLang="en-US" sz="3600" b="1" dirty="0" smtClean="0">
                <a:solidFill>
                  <a:srgbClr val="FFFF00"/>
                </a:solidFill>
              </a:rPr>
              <a:t>。”</a:t>
            </a:r>
            <a:endParaRPr lang="en-US" altLang="zh-CN" sz="3600" b="1" dirty="0" smtClean="0">
              <a:solidFill>
                <a:srgbClr val="FFFF00"/>
              </a:solidFill>
            </a:endParaRPr>
          </a:p>
          <a:p>
            <a:pPr>
              <a:buFont typeface="Courier New" pitchFamily="49" charset="0"/>
              <a:buChar char="o"/>
            </a:pPr>
            <a:r>
              <a:rPr lang="zh-CN" altLang="en-US" sz="3600" b="1" dirty="0" smtClean="0">
                <a:solidFill>
                  <a:srgbClr val="FFFF00"/>
                </a:solidFill>
              </a:rPr>
              <a:t>“某某是属肉体的基督徒。”</a:t>
            </a:r>
            <a:endParaRPr lang="en-US" altLang="zh-CN" sz="3600" b="1" dirty="0" smtClean="0">
              <a:solidFill>
                <a:srgbClr val="FFFF00"/>
              </a:solidFill>
            </a:endParaRPr>
          </a:p>
          <a:p>
            <a:pPr>
              <a:buFont typeface="Courier New" pitchFamily="49" charset="0"/>
              <a:buChar char="o"/>
            </a:pPr>
            <a:r>
              <a:rPr lang="zh-CN" altLang="en-US" sz="3600" b="1" dirty="0" smtClean="0">
                <a:solidFill>
                  <a:srgbClr val="FFFF00"/>
                </a:solidFill>
              </a:rPr>
              <a:t>“我某年某月承认耶稣是我的救赎主，但</a:t>
            </a:r>
            <a:endParaRPr lang="en-US" altLang="zh-CN" sz="3600" b="1" dirty="0" smtClean="0">
              <a:solidFill>
                <a:srgbClr val="FFFF00"/>
              </a:solidFill>
            </a:endParaRPr>
          </a:p>
          <a:p>
            <a:r>
              <a:rPr lang="en-US" altLang="zh-CN" sz="3600" b="1" dirty="0" smtClean="0">
                <a:solidFill>
                  <a:srgbClr val="FFFF00"/>
                </a:solidFill>
              </a:rPr>
              <a:t> </a:t>
            </a:r>
            <a:r>
              <a:rPr lang="en-US" altLang="zh-CN" sz="3600" b="1" dirty="0" smtClean="0">
                <a:solidFill>
                  <a:srgbClr val="FFFF00"/>
                </a:solidFill>
              </a:rPr>
              <a:t>   </a:t>
            </a:r>
            <a:r>
              <a:rPr lang="zh-CN" altLang="en-US" sz="3600" b="1" dirty="0" smtClean="0">
                <a:solidFill>
                  <a:srgbClr val="FFFF00"/>
                </a:solidFill>
              </a:rPr>
              <a:t>直到某年某月我才让祂做我的主。”</a:t>
            </a:r>
            <a:endParaRPr lang="en-US" altLang="zh-CN" sz="3600" b="1" dirty="0" smtClean="0">
              <a:solidFill>
                <a:srgbClr val="FFFF00"/>
              </a:solidFill>
            </a:endParaRPr>
          </a:p>
          <a:p>
            <a:pPr>
              <a:buFont typeface="Courier New" pitchFamily="49" charset="0"/>
              <a:buChar char="o"/>
            </a:pPr>
            <a:r>
              <a:rPr lang="zh-CN" altLang="en-US" sz="3600" b="1" dirty="0" smtClean="0">
                <a:solidFill>
                  <a:srgbClr val="FFFF00"/>
                </a:solidFill>
              </a:rPr>
              <a:t>“某人</a:t>
            </a:r>
            <a:r>
              <a:rPr lang="zh-CN" altLang="en-US" sz="3600" b="1" dirty="0" smtClean="0">
                <a:solidFill>
                  <a:srgbClr val="FFFF00"/>
                </a:solidFill>
              </a:rPr>
              <a:t>曾</a:t>
            </a:r>
            <a:r>
              <a:rPr lang="zh-CN" altLang="en-US" sz="3600" b="1" dirty="0" smtClean="0">
                <a:solidFill>
                  <a:srgbClr val="FFFF00"/>
                </a:solidFill>
              </a:rPr>
              <a:t>经举手做了决志祷告，虽然后来 </a:t>
            </a:r>
            <a:endParaRPr lang="en-US" altLang="zh-CN" sz="3600" b="1" dirty="0" smtClean="0">
              <a:solidFill>
                <a:srgbClr val="FFFF00"/>
              </a:solidFill>
            </a:endParaRPr>
          </a:p>
          <a:p>
            <a:r>
              <a:rPr lang="en-US" altLang="zh-CN" sz="3600" b="1" dirty="0" smtClean="0">
                <a:solidFill>
                  <a:srgbClr val="FFFF00"/>
                </a:solidFill>
              </a:rPr>
              <a:t> </a:t>
            </a:r>
            <a:r>
              <a:rPr lang="en-US" altLang="zh-CN" sz="3600" b="1" dirty="0" smtClean="0">
                <a:solidFill>
                  <a:srgbClr val="FFFF00"/>
                </a:solidFill>
              </a:rPr>
              <a:t>    </a:t>
            </a:r>
            <a:r>
              <a:rPr lang="zh-CN" altLang="en-US" sz="3600" b="1" dirty="0" smtClean="0">
                <a:solidFill>
                  <a:srgbClr val="FFFF00"/>
                </a:solidFill>
              </a:rPr>
              <a:t>从未聚会，但一次得救永远得救吧？”</a:t>
            </a:r>
            <a:endParaRPr lang="en-US" altLang="zh-CN" sz="3600" b="1" dirty="0" smtClean="0">
              <a:solidFill>
                <a:srgbClr val="FFFF00"/>
              </a:solidFill>
            </a:endParaRPr>
          </a:p>
          <a:p>
            <a:pPr>
              <a:buFont typeface="Courier New" pitchFamily="49" charset="0"/>
              <a:buChar char="o"/>
            </a:pPr>
            <a:r>
              <a:rPr lang="zh-CN" altLang="en-US" sz="3600" b="1" dirty="0" smtClean="0">
                <a:solidFill>
                  <a:srgbClr val="FFFF00"/>
                </a:solidFill>
              </a:rPr>
              <a:t>“不要担心，只要相信就好了。”</a:t>
            </a:r>
            <a:endParaRPr lang="en-US" altLang="zh-CN" sz="3600" b="1" dirty="0" smtClean="0">
              <a:solidFill>
                <a:srgbClr val="FFFF00"/>
              </a:solidFill>
            </a:endParaRPr>
          </a:p>
          <a:p>
            <a:pPr>
              <a:buFont typeface="Courier New" pitchFamily="49" charset="0"/>
              <a:buChar char="o"/>
              <a:tabLst>
                <a:tab pos="4232275" algn="l"/>
              </a:tabLst>
            </a:pPr>
            <a:r>
              <a:rPr lang="zh-CN" altLang="en-US" sz="3600" b="1" dirty="0" smtClean="0">
                <a:solidFill>
                  <a:srgbClr val="FFFF00"/>
                </a:solidFill>
              </a:rPr>
              <a:t>“某某弟兄神学知识非常丰富，说起圣经来一套套的，不过在家里却常常对妻儿怒目圆睁，严词厉色。”</a:t>
            </a:r>
            <a:endParaRPr lang="en-US" altLang="zh-CN" sz="3600" b="1" dirty="0" smtClean="0">
              <a:solidFill>
                <a:srgbClr val="FFFF00"/>
              </a:solidFill>
            </a:endParaRPr>
          </a:p>
          <a:p>
            <a:endParaRPr lang="en-US" altLang="zh-CN" sz="3600" dirty="0" smtClean="0"/>
          </a:p>
          <a:p>
            <a:endParaRPr lang="en-US" altLang="zh-CN" sz="3600" dirty="0" smtClean="0"/>
          </a:p>
          <a:p>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Rectangle 3"/>
          <p:cNvSpPr/>
          <p:nvPr/>
        </p:nvSpPr>
        <p:spPr>
          <a:xfrm>
            <a:off x="0" y="1447800"/>
            <a:ext cx="9144000" cy="54102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buFont typeface="Arial" charset="0"/>
              <a:buChar char="•"/>
            </a:pPr>
            <a:r>
              <a:rPr lang="zh-CN" altLang="en-US" sz="3600" b="1" dirty="0" smtClean="0">
                <a:solidFill>
                  <a:srgbClr val="FF0000"/>
                </a:solidFill>
                <a:effectLst>
                  <a:outerShdw blurRad="38100" dist="38100" dir="2700000" algn="tl">
                    <a:srgbClr val="000000">
                      <a:alpha val="43137"/>
                    </a:srgbClr>
                  </a:outerShdw>
                </a:effectLst>
                <a:latin typeface="Arial Narrow" pitchFamily="34" charset="0"/>
              </a:rPr>
              <a:t>今天许多人败坏耶稣所教导的福音</a:t>
            </a:r>
            <a:r>
              <a:rPr lang="en-US" altLang="zh-CN" sz="3600" b="1" dirty="0" smtClean="0">
                <a:solidFill>
                  <a:srgbClr val="FF0000"/>
                </a:solidFill>
                <a:effectLst>
                  <a:outerShdw blurRad="38100" dist="38100" dir="2700000" algn="tl">
                    <a:srgbClr val="000000">
                      <a:alpha val="43137"/>
                    </a:srgbClr>
                  </a:outerShdw>
                </a:effectLst>
                <a:latin typeface="Arial Narrow" pitchFamily="34" charset="0"/>
              </a:rPr>
              <a:t>.</a:t>
            </a:r>
            <a:endParaRPr lang="en-US" sz="3600" b="1" dirty="0" smtClean="0">
              <a:solidFill>
                <a:srgbClr val="FF0000"/>
              </a:solidFill>
              <a:effectLst>
                <a:outerShdw blurRad="38100" dist="38100" dir="2700000" algn="tl">
                  <a:srgbClr val="000000">
                    <a:alpha val="43137"/>
                  </a:srgbClr>
                </a:outerShdw>
              </a:effectLst>
              <a:latin typeface="Arial Narrow" pitchFamily="34" charset="0"/>
            </a:endParaRPr>
          </a:p>
          <a:p>
            <a:pPr lvl="1">
              <a:buFont typeface="Arial" charset="0"/>
              <a:buChar char="•"/>
            </a:pPr>
            <a:r>
              <a:rPr lang="en-US" sz="2000" b="1" dirty="0" smtClean="0">
                <a:latin typeface="Arial Narrow" pitchFamily="34" charset="0"/>
              </a:rPr>
              <a:t>Many today pervert the Gospel Jesus taught.</a:t>
            </a:r>
          </a:p>
          <a:p>
            <a:pPr>
              <a:buFont typeface="Arial" charset="0"/>
              <a:buChar char="•"/>
            </a:pPr>
            <a:r>
              <a:rPr lang="zh-CN" altLang="en-US" sz="3600" b="1" dirty="0" smtClean="0">
                <a:solidFill>
                  <a:srgbClr val="FF0000"/>
                </a:solidFill>
                <a:effectLst>
                  <a:outerShdw blurRad="38100" dist="38100" dir="2700000" algn="tl">
                    <a:srgbClr val="000000">
                      <a:alpha val="43137"/>
                    </a:srgbClr>
                  </a:outerShdw>
                </a:effectLst>
                <a:latin typeface="Arial Narrow" pitchFamily="34" charset="0"/>
              </a:rPr>
              <a:t>善行福音</a:t>
            </a:r>
            <a:r>
              <a:rPr lang="en-US" altLang="zh-CN" sz="3600" b="1" dirty="0" smtClean="0">
                <a:solidFill>
                  <a:srgbClr val="FF0000"/>
                </a:solidFill>
                <a:effectLst>
                  <a:outerShdw blurRad="38100" dist="38100" dir="2700000" algn="tl">
                    <a:srgbClr val="000000">
                      <a:alpha val="43137"/>
                    </a:srgbClr>
                  </a:outerShdw>
                </a:effectLst>
                <a:latin typeface="Arial Narrow" pitchFamily="34" charset="0"/>
              </a:rPr>
              <a:t>: </a:t>
            </a:r>
            <a:r>
              <a:rPr lang="zh-CN" altLang="en-US" sz="3600" b="1" dirty="0" smtClean="0">
                <a:solidFill>
                  <a:srgbClr val="FF0000"/>
                </a:solidFill>
                <a:effectLst>
                  <a:outerShdw blurRad="38100" dist="38100" dir="2700000" algn="tl">
                    <a:srgbClr val="000000">
                      <a:alpha val="43137"/>
                    </a:srgbClr>
                  </a:outerShdw>
                </a:effectLst>
                <a:latin typeface="Arial Narrow" pitchFamily="34" charset="0"/>
              </a:rPr>
              <a:t>许多人在神的恩典之上加入善行</a:t>
            </a:r>
            <a:r>
              <a:rPr lang="en-US" altLang="zh-CN" sz="3600" b="1" dirty="0" smtClean="0">
                <a:solidFill>
                  <a:srgbClr val="FF0000"/>
                </a:solidFill>
                <a:effectLst>
                  <a:outerShdw blurRad="38100" dist="38100" dir="2700000" algn="tl">
                    <a:srgbClr val="000000">
                      <a:alpha val="43137"/>
                    </a:srgbClr>
                  </a:outerShdw>
                </a:effectLst>
                <a:latin typeface="Arial Narrow" pitchFamily="34" charset="0"/>
              </a:rPr>
              <a:t>.</a:t>
            </a:r>
            <a:endParaRPr lang="en-US" sz="3600" b="1" dirty="0" smtClean="0">
              <a:solidFill>
                <a:srgbClr val="FF0000"/>
              </a:solidFill>
              <a:effectLst>
                <a:outerShdw blurRad="38100" dist="38100" dir="2700000" algn="tl">
                  <a:srgbClr val="000000">
                    <a:alpha val="43137"/>
                  </a:srgbClr>
                </a:outerShdw>
              </a:effectLst>
              <a:latin typeface="Arial Narrow" pitchFamily="34" charset="0"/>
            </a:endParaRPr>
          </a:p>
          <a:p>
            <a:pPr lvl="1">
              <a:buFont typeface="Arial" charset="0"/>
              <a:buChar char="•"/>
            </a:pPr>
            <a:r>
              <a:rPr lang="en-US" sz="2000" b="1" dirty="0" smtClean="0">
                <a:latin typeface="Arial Narrow" pitchFamily="34" charset="0"/>
              </a:rPr>
              <a:t>WORKS GOSPEL: Many add good works to God’s Grace.</a:t>
            </a:r>
          </a:p>
          <a:p>
            <a:pPr>
              <a:buFont typeface="Arial" charset="0"/>
              <a:buChar char="•"/>
            </a:pPr>
            <a:r>
              <a:rPr lang="zh-CN" altLang="en-US" sz="3600" b="1" dirty="0" smtClean="0">
                <a:solidFill>
                  <a:srgbClr val="FF0000"/>
                </a:solidFill>
                <a:effectLst>
                  <a:outerShdw blurRad="38100" dist="38100" dir="2700000" algn="tl">
                    <a:srgbClr val="000000">
                      <a:alpha val="43137"/>
                    </a:srgbClr>
                  </a:outerShdw>
                </a:effectLst>
                <a:latin typeface="Arial Narrow" pitchFamily="34" charset="0"/>
              </a:rPr>
              <a:t>普救论</a:t>
            </a:r>
            <a:r>
              <a:rPr lang="en-US" altLang="zh-CN" sz="3600" b="1" dirty="0" smtClean="0">
                <a:solidFill>
                  <a:srgbClr val="FF0000"/>
                </a:solidFill>
                <a:effectLst>
                  <a:outerShdw blurRad="38100" dist="38100" dir="2700000" algn="tl">
                    <a:srgbClr val="000000">
                      <a:alpha val="43137"/>
                    </a:srgbClr>
                  </a:outerShdw>
                </a:effectLst>
                <a:latin typeface="Arial Narrow" pitchFamily="34" charset="0"/>
              </a:rPr>
              <a:t>: </a:t>
            </a:r>
            <a:r>
              <a:rPr lang="zh-CN" altLang="en-US" sz="3600" b="1" dirty="0" smtClean="0">
                <a:solidFill>
                  <a:srgbClr val="FF0000"/>
                </a:solidFill>
                <a:effectLst>
                  <a:outerShdw blurRad="38100" dist="38100" dir="2700000" algn="tl">
                    <a:srgbClr val="000000">
                      <a:alpha val="43137"/>
                    </a:srgbClr>
                  </a:outerShdw>
                </a:effectLst>
                <a:latin typeface="Arial Narrow" pitchFamily="34" charset="0"/>
              </a:rPr>
              <a:t>许多人教导我们都会上天堂</a:t>
            </a:r>
            <a:r>
              <a:rPr lang="en-US" altLang="zh-CN" sz="3600" b="1" dirty="0" smtClean="0">
                <a:solidFill>
                  <a:srgbClr val="FF0000"/>
                </a:solidFill>
                <a:effectLst>
                  <a:outerShdw blurRad="38100" dist="38100" dir="2700000" algn="tl">
                    <a:srgbClr val="000000">
                      <a:alpha val="43137"/>
                    </a:srgbClr>
                  </a:outerShdw>
                </a:effectLst>
                <a:latin typeface="Arial Narrow" pitchFamily="34" charset="0"/>
              </a:rPr>
              <a:t>.</a:t>
            </a:r>
            <a:endParaRPr lang="en-US" sz="3600" b="1" dirty="0" smtClean="0">
              <a:solidFill>
                <a:srgbClr val="FF0000"/>
              </a:solidFill>
              <a:effectLst>
                <a:outerShdw blurRad="38100" dist="38100" dir="2700000" algn="tl">
                  <a:srgbClr val="000000">
                    <a:alpha val="43137"/>
                  </a:srgbClr>
                </a:outerShdw>
              </a:effectLst>
              <a:latin typeface="Arial Narrow" pitchFamily="34" charset="0"/>
            </a:endParaRPr>
          </a:p>
          <a:p>
            <a:pPr lvl="1">
              <a:buFont typeface="Arial" charset="0"/>
              <a:buChar char="•"/>
            </a:pPr>
            <a:r>
              <a:rPr lang="en-US" sz="2000" b="1" dirty="0" smtClean="0">
                <a:latin typeface="Arial Narrow" pitchFamily="34" charset="0"/>
              </a:rPr>
              <a:t>UNIVERSALISM: Many teach we will all get to heaven.</a:t>
            </a:r>
          </a:p>
          <a:p>
            <a:pPr>
              <a:buFont typeface="Arial" charset="0"/>
              <a:buChar char="•"/>
            </a:pPr>
            <a:r>
              <a:rPr lang="zh-CN" altLang="en-US" sz="3600" b="1" dirty="0" smtClean="0">
                <a:solidFill>
                  <a:srgbClr val="FF0000"/>
                </a:solidFill>
                <a:effectLst>
                  <a:outerShdw blurRad="38100" dist="38100" dir="2700000" algn="tl">
                    <a:srgbClr val="000000">
                      <a:alpha val="43137"/>
                    </a:srgbClr>
                  </a:outerShdw>
                </a:effectLst>
                <a:latin typeface="Arial Narrow" pitchFamily="34" charset="0"/>
              </a:rPr>
              <a:t>使徒福音</a:t>
            </a:r>
            <a:r>
              <a:rPr lang="en-US" altLang="zh-CN" sz="3600" b="1" dirty="0" smtClean="0">
                <a:solidFill>
                  <a:srgbClr val="FF0000"/>
                </a:solidFill>
                <a:effectLst>
                  <a:outerShdw blurRad="38100" dist="38100" dir="2700000" algn="tl">
                    <a:srgbClr val="000000">
                      <a:alpha val="43137"/>
                    </a:srgbClr>
                  </a:outerShdw>
                </a:effectLst>
                <a:latin typeface="Arial Narrow" pitchFamily="34" charset="0"/>
              </a:rPr>
              <a:t>: </a:t>
            </a:r>
            <a:r>
              <a:rPr lang="zh-CN" altLang="en-US" sz="3600" b="1" dirty="0" smtClean="0">
                <a:solidFill>
                  <a:srgbClr val="FF0000"/>
                </a:solidFill>
                <a:effectLst>
                  <a:outerShdw blurRad="38100" dist="38100" dir="2700000" algn="tl">
                    <a:srgbClr val="000000">
                      <a:alpha val="43137"/>
                    </a:srgbClr>
                  </a:outerShdw>
                </a:effectLst>
                <a:latin typeface="Arial Narrow" pitchFamily="34" charset="0"/>
              </a:rPr>
              <a:t>许多人教导说耶稣的福音只适用于他那个时代</a:t>
            </a:r>
            <a:r>
              <a:rPr lang="en-US" altLang="zh-CN" sz="3600" b="1" dirty="0" smtClean="0">
                <a:solidFill>
                  <a:srgbClr val="FF0000"/>
                </a:solidFill>
                <a:effectLst>
                  <a:outerShdw blurRad="38100" dist="38100" dir="2700000" algn="tl">
                    <a:srgbClr val="000000">
                      <a:alpha val="43137"/>
                    </a:srgbClr>
                  </a:outerShdw>
                </a:effectLst>
                <a:latin typeface="Arial Narrow" pitchFamily="34" charset="0"/>
              </a:rPr>
              <a:t>, </a:t>
            </a:r>
            <a:r>
              <a:rPr lang="zh-CN" altLang="en-US" sz="3600" b="1" dirty="0" smtClean="0">
                <a:solidFill>
                  <a:srgbClr val="FF0000"/>
                </a:solidFill>
                <a:effectLst>
                  <a:outerShdw blurRad="38100" dist="38100" dir="2700000" algn="tl">
                    <a:srgbClr val="000000">
                      <a:alpha val="43137"/>
                    </a:srgbClr>
                  </a:outerShdw>
                </a:effectLst>
                <a:latin typeface="Arial Narrow" pitchFamily="34" charset="0"/>
              </a:rPr>
              <a:t>使徒教导的福音有所不同</a:t>
            </a:r>
            <a:r>
              <a:rPr lang="en-US" altLang="zh-CN" sz="3600" b="1" dirty="0" smtClean="0">
                <a:solidFill>
                  <a:srgbClr val="FF0000"/>
                </a:solidFill>
                <a:effectLst>
                  <a:outerShdw blurRad="38100" dist="38100" dir="2700000" algn="tl">
                    <a:srgbClr val="000000">
                      <a:alpha val="43137"/>
                    </a:srgbClr>
                  </a:outerShdw>
                </a:effectLst>
                <a:latin typeface="Arial Narrow" pitchFamily="34" charset="0"/>
              </a:rPr>
              <a:t>.</a:t>
            </a:r>
            <a:endParaRPr lang="en-US" sz="3600" b="1" dirty="0" smtClean="0">
              <a:solidFill>
                <a:srgbClr val="FF0000"/>
              </a:solidFill>
              <a:effectLst>
                <a:outerShdw blurRad="38100" dist="38100" dir="2700000" algn="tl">
                  <a:srgbClr val="000000">
                    <a:alpha val="43137"/>
                  </a:srgbClr>
                </a:outerShdw>
              </a:effectLst>
              <a:latin typeface="Arial Narrow" pitchFamily="34" charset="0"/>
            </a:endParaRPr>
          </a:p>
          <a:p>
            <a:pPr lvl="1">
              <a:buFont typeface="Arial" charset="0"/>
              <a:buChar char="•"/>
            </a:pPr>
            <a:r>
              <a:rPr lang="en-US" sz="2000" b="1" dirty="0" smtClean="0">
                <a:latin typeface="Arial Narrow" pitchFamily="34" charset="0"/>
              </a:rPr>
              <a:t> APOSTOLIC GOSPEL: Many teach that the Gospel of Jesus was only for those in His day and that the apostles taught a different gospel.</a:t>
            </a:r>
          </a:p>
          <a:p>
            <a:pPr algn="ctr">
              <a:buFont typeface="Arial" charset="0"/>
              <a:buChar char="•"/>
            </a:pPr>
            <a:r>
              <a:rPr lang="zh-CN" altLang="en-US" sz="3600" b="1" dirty="0" smtClean="0">
                <a:solidFill>
                  <a:srgbClr val="FF0000"/>
                </a:solidFill>
                <a:effectLst>
                  <a:outerShdw blurRad="38100" dist="38100" dir="2700000" algn="tl">
                    <a:srgbClr val="000000">
                      <a:alpha val="43137"/>
                    </a:srgbClr>
                  </a:outerShdw>
                </a:effectLst>
                <a:latin typeface="Arial Narrow" pitchFamily="34" charset="0"/>
              </a:rPr>
              <a:t>但是请谨记保罗说的</a:t>
            </a:r>
            <a:r>
              <a:rPr lang="en-US" altLang="zh-CN" sz="3600" b="1" dirty="0" smtClean="0">
                <a:solidFill>
                  <a:srgbClr val="FF0000"/>
                </a:solidFill>
                <a:effectLst>
                  <a:outerShdw blurRad="38100" dist="38100" dir="2700000" algn="tl">
                    <a:srgbClr val="000000">
                      <a:alpha val="43137"/>
                    </a:srgbClr>
                  </a:outerShdw>
                </a:effectLst>
                <a:latin typeface="Arial Narrow" pitchFamily="34" charset="0"/>
              </a:rPr>
              <a:t>…</a:t>
            </a:r>
            <a:endParaRPr lang="en-US" sz="3600" b="1" dirty="0" smtClean="0">
              <a:solidFill>
                <a:srgbClr val="FF0000"/>
              </a:solidFill>
              <a:effectLst>
                <a:outerShdw blurRad="38100" dist="38100" dir="2700000" algn="tl">
                  <a:srgbClr val="000000">
                    <a:alpha val="43137"/>
                  </a:srgbClr>
                </a:outerShdw>
              </a:effectLst>
              <a:latin typeface="Arial Narrow" pitchFamily="34" charset="0"/>
            </a:endParaRPr>
          </a:p>
          <a:p>
            <a:pPr lvl="1" algn="ctr">
              <a:buFont typeface="Arial" charset="0"/>
              <a:buChar char="•"/>
            </a:pPr>
            <a:r>
              <a:rPr lang="en-US" sz="2000" b="1" dirty="0" smtClean="0">
                <a:latin typeface="Arial Narrow" pitchFamily="34" charset="0"/>
              </a:rPr>
              <a:t>But remember what Paul said…</a:t>
            </a:r>
          </a:p>
        </p:txBody>
      </p:sp>
      <p:sp>
        <p:nvSpPr>
          <p:cNvPr id="5" name="Rectangle 4"/>
          <p:cNvSpPr/>
          <p:nvPr/>
        </p:nvSpPr>
        <p:spPr>
          <a:xfrm>
            <a:off x="0" y="0"/>
            <a:ext cx="9144000" cy="1295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8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当今问题</a:t>
            </a:r>
            <a:r>
              <a:rPr lang="en-US" sz="8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 </a:t>
            </a: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(The PROBLEM)</a:t>
            </a:r>
            <a:endPar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 calcmode="lin" valueType="num">
                                      <p:cBhvr additive="base">
                                        <p:cTn id="1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 calcmode="lin" valueType="num">
                                      <p:cBhvr additive="base">
                                        <p:cTn id="2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 calcmode="lin" valueType="num">
                                      <p:cBhvr additive="base">
                                        <p:cTn id="3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9" end="9"/>
                                            </p:txEl>
                                          </p:spTgt>
                                        </p:tgtEl>
                                        <p:attrNameLst>
                                          <p:attrName>style.visibility</p:attrName>
                                        </p:attrNameLst>
                                      </p:cBhvr>
                                      <p:to>
                                        <p:strVal val="visible"/>
                                      </p:to>
                                    </p:set>
                                    <p:anim calcmode="lin" valueType="num">
                                      <p:cBhvr additive="base">
                                        <p:cTn id="4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Rectangle 3"/>
          <p:cNvSpPr/>
          <p:nvPr/>
        </p:nvSpPr>
        <p:spPr>
          <a:xfrm>
            <a:off x="0" y="1219200"/>
            <a:ext cx="9144000" cy="5638800"/>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just"/>
            <a:r>
              <a:rPr lang="zh-CN" altLang="en-US" sz="3000" b="1" dirty="0" smtClean="0">
                <a:solidFill>
                  <a:srgbClr val="C00000"/>
                </a:solidFill>
                <a:effectLst>
                  <a:outerShdw blurRad="38100" dist="38100" dir="2700000" algn="tl">
                    <a:srgbClr val="000000">
                      <a:alpha val="43137"/>
                    </a:srgbClr>
                  </a:outerShdw>
                </a:effectLst>
              </a:rPr>
              <a:t>加</a:t>
            </a:r>
            <a:r>
              <a:rPr lang="en-US" altLang="zh-CN" sz="3000" b="1" dirty="0" smtClean="0">
                <a:solidFill>
                  <a:srgbClr val="C00000"/>
                </a:solidFill>
                <a:effectLst>
                  <a:outerShdw blurRad="38100" dist="38100" dir="2700000" algn="tl">
                    <a:srgbClr val="000000">
                      <a:alpha val="43137"/>
                    </a:srgbClr>
                  </a:outerShdw>
                </a:effectLst>
              </a:rPr>
              <a:t>1:6-10 </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dirty="0" smtClean="0">
                <a:solidFill>
                  <a:srgbClr val="C00000"/>
                </a:solidFill>
                <a:effectLst>
                  <a:outerShdw blurRad="38100" dist="38100" dir="2700000" algn="tl">
                    <a:srgbClr val="000000">
                      <a:alpha val="43137"/>
                    </a:srgbClr>
                  </a:outerShdw>
                </a:effectLst>
              </a:rPr>
              <a:t>我希奇你们这么快离开那藉著基督之恩召你们的</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dirty="0" smtClean="0">
                <a:solidFill>
                  <a:srgbClr val="C00000"/>
                </a:solidFill>
                <a:effectLst>
                  <a:outerShdw blurRad="38100" dist="38100" dir="2700000" algn="tl">
                    <a:srgbClr val="000000">
                      <a:alpha val="43137"/>
                    </a:srgbClr>
                  </a:outerShdw>
                </a:effectLst>
              </a:rPr>
              <a:t>去从别的福音</a:t>
            </a:r>
            <a:r>
              <a:rPr lang="en-US" altLang="zh-CN" sz="3000" b="1" dirty="0" smtClean="0">
                <a:solidFill>
                  <a:srgbClr val="C00000"/>
                </a:solidFill>
                <a:effectLst>
                  <a:outerShdw blurRad="38100" dist="38100" dir="2700000" algn="tl">
                    <a:srgbClr val="000000">
                      <a:alpha val="43137"/>
                    </a:srgbClr>
                  </a:outerShdw>
                </a:effectLst>
              </a:rPr>
              <a:t>. </a:t>
            </a:r>
            <a:r>
              <a:rPr lang="zh-CN" altLang="en-US" sz="3000" b="1" u="sng" dirty="0" smtClean="0">
                <a:solidFill>
                  <a:srgbClr val="C00000"/>
                </a:solidFill>
                <a:effectLst>
                  <a:outerShdw blurRad="38100" dist="38100" dir="2700000" algn="tl">
                    <a:srgbClr val="000000">
                      <a:alpha val="43137"/>
                    </a:srgbClr>
                  </a:outerShdw>
                </a:effectLst>
              </a:rPr>
              <a:t>那并不是福音</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dirty="0" smtClean="0">
                <a:solidFill>
                  <a:srgbClr val="C00000"/>
                </a:solidFill>
                <a:effectLst>
                  <a:outerShdw blurRad="38100" dist="38100" dir="2700000" algn="tl">
                    <a:srgbClr val="000000">
                      <a:alpha val="43137"/>
                    </a:srgbClr>
                  </a:outerShdw>
                </a:effectLst>
              </a:rPr>
              <a:t>不过有些人搅扰你们</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u="sng" dirty="0" smtClean="0">
                <a:solidFill>
                  <a:srgbClr val="C00000"/>
                </a:solidFill>
                <a:effectLst>
                  <a:outerShdw blurRad="38100" dist="38100" dir="2700000" algn="tl">
                    <a:srgbClr val="000000">
                      <a:alpha val="43137"/>
                    </a:srgbClr>
                  </a:outerShdw>
                </a:effectLst>
              </a:rPr>
              <a:t>要把基督的福音更改了</a:t>
            </a:r>
            <a:r>
              <a:rPr lang="en-US" altLang="zh-CN" sz="3000" b="1" dirty="0" smtClean="0">
                <a:solidFill>
                  <a:srgbClr val="C00000"/>
                </a:solidFill>
                <a:effectLst>
                  <a:outerShdw blurRad="38100" dist="38100" dir="2700000" algn="tl">
                    <a:srgbClr val="000000">
                      <a:alpha val="43137"/>
                    </a:srgbClr>
                  </a:outerShdw>
                </a:effectLst>
              </a:rPr>
              <a:t>. </a:t>
            </a:r>
            <a:r>
              <a:rPr lang="zh-CN" altLang="en-US" sz="3000" b="1" dirty="0" smtClean="0">
                <a:solidFill>
                  <a:srgbClr val="C00000"/>
                </a:solidFill>
                <a:effectLst>
                  <a:outerShdw blurRad="38100" dist="38100" dir="2700000" algn="tl">
                    <a:srgbClr val="000000">
                      <a:alpha val="43137"/>
                    </a:srgbClr>
                  </a:outerShdw>
                </a:effectLst>
              </a:rPr>
              <a:t>但无论是我们</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dirty="0" smtClean="0">
                <a:solidFill>
                  <a:srgbClr val="C00000"/>
                </a:solidFill>
                <a:effectLst>
                  <a:outerShdw blurRad="38100" dist="38100" dir="2700000" algn="tl">
                    <a:srgbClr val="000000">
                      <a:alpha val="43137"/>
                    </a:srgbClr>
                  </a:outerShdw>
                </a:effectLst>
              </a:rPr>
              <a:t>是天上来的使者</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dirty="0" smtClean="0">
                <a:solidFill>
                  <a:srgbClr val="C00000"/>
                </a:solidFill>
                <a:effectLst>
                  <a:outerShdw blurRad="38100" dist="38100" dir="2700000" algn="tl">
                    <a:srgbClr val="000000">
                      <a:alpha val="43137"/>
                    </a:srgbClr>
                  </a:outerShdw>
                </a:effectLst>
              </a:rPr>
              <a:t>若传福音给你们</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dirty="0" smtClean="0">
                <a:solidFill>
                  <a:srgbClr val="C00000"/>
                </a:solidFill>
                <a:effectLst>
                  <a:outerShdw blurRad="38100" dist="38100" dir="2700000" algn="tl">
                    <a:srgbClr val="000000">
                      <a:alpha val="43137"/>
                    </a:srgbClr>
                  </a:outerShdw>
                </a:effectLst>
              </a:rPr>
              <a:t>与我们所传给你们的不同</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u="sng" dirty="0" smtClean="0">
                <a:solidFill>
                  <a:srgbClr val="C00000"/>
                </a:solidFill>
                <a:effectLst>
                  <a:outerShdw blurRad="38100" dist="38100" dir="2700000" algn="tl">
                    <a:srgbClr val="000000">
                      <a:alpha val="43137"/>
                    </a:srgbClr>
                  </a:outerShdw>
                </a:effectLst>
              </a:rPr>
              <a:t>他就应当被咒诅</a:t>
            </a:r>
            <a:r>
              <a:rPr lang="en-US" altLang="zh-CN" sz="3000" b="1" dirty="0" smtClean="0">
                <a:solidFill>
                  <a:srgbClr val="C00000"/>
                </a:solidFill>
                <a:effectLst>
                  <a:outerShdw blurRad="38100" dist="38100" dir="2700000" algn="tl">
                    <a:srgbClr val="000000">
                      <a:alpha val="43137"/>
                    </a:srgbClr>
                  </a:outerShdw>
                </a:effectLst>
              </a:rPr>
              <a:t>. </a:t>
            </a:r>
            <a:r>
              <a:rPr lang="zh-CN" altLang="en-US" sz="3000" b="1" dirty="0" smtClean="0">
                <a:solidFill>
                  <a:srgbClr val="C00000"/>
                </a:solidFill>
                <a:effectLst>
                  <a:outerShdw blurRad="38100" dist="38100" dir="2700000" algn="tl">
                    <a:srgbClr val="000000">
                      <a:alpha val="43137"/>
                    </a:srgbClr>
                  </a:outerShdw>
                </a:effectLst>
              </a:rPr>
              <a:t>我们已经说了</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dirty="0" smtClean="0">
                <a:solidFill>
                  <a:srgbClr val="C00000"/>
                </a:solidFill>
                <a:effectLst>
                  <a:outerShdw blurRad="38100" dist="38100" dir="2700000" algn="tl">
                    <a:srgbClr val="000000">
                      <a:alpha val="43137"/>
                    </a:srgbClr>
                  </a:outerShdw>
                </a:effectLst>
              </a:rPr>
              <a:t>现在又说：若有人传福音给你们</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dirty="0" smtClean="0">
                <a:solidFill>
                  <a:srgbClr val="C00000"/>
                </a:solidFill>
                <a:effectLst>
                  <a:outerShdw blurRad="38100" dist="38100" dir="2700000" algn="tl">
                    <a:srgbClr val="000000">
                      <a:alpha val="43137"/>
                    </a:srgbClr>
                  </a:outerShdw>
                </a:effectLst>
              </a:rPr>
              <a:t>与你们所领受的不同</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u="sng" dirty="0" smtClean="0">
                <a:solidFill>
                  <a:srgbClr val="C00000"/>
                </a:solidFill>
                <a:effectLst>
                  <a:outerShdw blurRad="38100" dist="38100" dir="2700000" algn="tl">
                    <a:srgbClr val="000000">
                      <a:alpha val="43137"/>
                    </a:srgbClr>
                  </a:outerShdw>
                </a:effectLst>
              </a:rPr>
              <a:t>他就应当被咒诅</a:t>
            </a:r>
            <a:r>
              <a:rPr lang="en-US" altLang="zh-CN" sz="3000" b="1" dirty="0" smtClean="0">
                <a:solidFill>
                  <a:srgbClr val="C00000"/>
                </a:solidFill>
                <a:effectLst>
                  <a:outerShdw blurRad="38100" dist="38100" dir="2700000" algn="tl">
                    <a:srgbClr val="000000">
                      <a:alpha val="43137"/>
                    </a:srgbClr>
                  </a:outerShdw>
                </a:effectLst>
              </a:rPr>
              <a:t>! </a:t>
            </a:r>
            <a:r>
              <a:rPr lang="zh-CN" altLang="en-US" sz="3000" b="1" dirty="0" smtClean="0">
                <a:solidFill>
                  <a:srgbClr val="C00000"/>
                </a:solidFill>
                <a:effectLst>
                  <a:outerShdw blurRad="38100" dist="38100" dir="2700000" algn="tl">
                    <a:srgbClr val="000000">
                      <a:alpha val="43137"/>
                    </a:srgbClr>
                  </a:outerShdw>
                </a:effectLst>
              </a:rPr>
              <a:t>我现在是要得人的心呢？还是要得神的心呢？我岂是讨人的喜欢吗</a:t>
            </a:r>
            <a:r>
              <a:rPr lang="en-US" altLang="zh-CN" sz="3000" b="1" dirty="0" smtClean="0">
                <a:solidFill>
                  <a:srgbClr val="C00000"/>
                </a:solidFill>
                <a:effectLst>
                  <a:outerShdw blurRad="38100" dist="38100" dir="2700000" algn="tl">
                    <a:srgbClr val="000000">
                      <a:alpha val="43137"/>
                    </a:srgbClr>
                  </a:outerShdw>
                </a:effectLst>
              </a:rPr>
              <a:t>? </a:t>
            </a:r>
            <a:r>
              <a:rPr lang="zh-CN" altLang="en-US" sz="3000" b="1" dirty="0" smtClean="0">
                <a:solidFill>
                  <a:srgbClr val="C00000"/>
                </a:solidFill>
                <a:effectLst>
                  <a:outerShdw blurRad="38100" dist="38100" dir="2700000" algn="tl">
                    <a:srgbClr val="000000">
                      <a:alpha val="43137"/>
                    </a:srgbClr>
                  </a:outerShdw>
                </a:effectLst>
              </a:rPr>
              <a:t>若仍旧讨人的喜欢</a:t>
            </a:r>
            <a:r>
              <a:rPr lang="en-US" altLang="zh-CN" sz="3000" b="1" dirty="0" smtClean="0">
                <a:solidFill>
                  <a:srgbClr val="C00000"/>
                </a:solidFill>
                <a:effectLst>
                  <a:outerShdw blurRad="38100" dist="38100" dir="2700000" algn="tl">
                    <a:srgbClr val="000000">
                      <a:alpha val="43137"/>
                    </a:srgbClr>
                  </a:outerShdw>
                </a:effectLst>
              </a:rPr>
              <a:t>,</a:t>
            </a:r>
            <a:r>
              <a:rPr lang="zh-CN" altLang="en-US" sz="3000" b="1" dirty="0" smtClean="0">
                <a:solidFill>
                  <a:srgbClr val="C00000"/>
                </a:solidFill>
                <a:effectLst>
                  <a:outerShdw blurRad="38100" dist="38100" dir="2700000" algn="tl">
                    <a:srgbClr val="000000">
                      <a:alpha val="43137"/>
                    </a:srgbClr>
                  </a:outerShdw>
                </a:effectLst>
              </a:rPr>
              <a:t>我就不是基督的仆人了</a:t>
            </a:r>
            <a:r>
              <a:rPr lang="en-US" altLang="zh-CN" sz="3000" b="1" dirty="0" smtClean="0">
                <a:solidFill>
                  <a:srgbClr val="C00000"/>
                </a:solidFill>
                <a:effectLst>
                  <a:outerShdw blurRad="38100" dist="38100" dir="2700000" algn="tl">
                    <a:srgbClr val="000000">
                      <a:alpha val="43137"/>
                    </a:srgbClr>
                  </a:outerShdw>
                </a:effectLst>
              </a:rPr>
              <a:t>.”</a:t>
            </a:r>
            <a:endParaRPr lang="en-US" sz="3000" b="1" dirty="0" smtClean="0">
              <a:solidFill>
                <a:srgbClr val="C00000"/>
              </a:solidFill>
              <a:effectLst>
                <a:outerShdw blurRad="38100" dist="38100" dir="2700000" algn="tl">
                  <a:srgbClr val="000000">
                    <a:alpha val="43137"/>
                  </a:srgbClr>
                </a:outerShdw>
              </a:effectLst>
            </a:endParaRPr>
          </a:p>
          <a:p>
            <a:pPr algn="just"/>
            <a:r>
              <a:rPr lang="en-US" sz="1600" b="1" dirty="0" smtClean="0">
                <a:latin typeface="Arial Narrow" pitchFamily="34" charset="0"/>
              </a:rPr>
              <a:t>Gal. 1:6-10 “I am astonished that you are so quickly deserting the one who called you to live in the grace of Christ and are turning to a different gospel— </a:t>
            </a:r>
            <a:r>
              <a:rPr lang="en-US" sz="1600" b="1" baseline="30000" dirty="0" smtClean="0">
                <a:latin typeface="Arial Narrow" pitchFamily="34" charset="0"/>
              </a:rPr>
              <a:t>7</a:t>
            </a:r>
            <a:r>
              <a:rPr lang="en-US" sz="1600" b="1" dirty="0" smtClean="0">
                <a:latin typeface="Arial Narrow" pitchFamily="34" charset="0"/>
              </a:rPr>
              <a:t> </a:t>
            </a:r>
            <a:r>
              <a:rPr lang="en-US" sz="1600" b="1" u="sng" dirty="0" smtClean="0">
                <a:latin typeface="Arial Narrow" pitchFamily="34" charset="0"/>
              </a:rPr>
              <a:t>which is really no gospel at all. </a:t>
            </a:r>
            <a:r>
              <a:rPr lang="en-US" sz="1600" b="1" dirty="0" smtClean="0">
                <a:latin typeface="Arial Narrow" pitchFamily="34" charset="0"/>
              </a:rPr>
              <a:t>Evidently some people are throwing you into confusion and are </a:t>
            </a:r>
            <a:r>
              <a:rPr lang="en-US" sz="1600" b="1" u="sng" dirty="0" smtClean="0">
                <a:latin typeface="Arial Narrow" pitchFamily="34" charset="0"/>
              </a:rPr>
              <a:t>trying to pervert the gospel of Christ. </a:t>
            </a:r>
            <a:r>
              <a:rPr lang="en-US" sz="1600" b="1" baseline="30000" dirty="0" smtClean="0">
                <a:latin typeface="Arial Narrow" pitchFamily="34" charset="0"/>
              </a:rPr>
              <a:t>8</a:t>
            </a:r>
            <a:r>
              <a:rPr lang="en-US" sz="1600" b="1" dirty="0" smtClean="0">
                <a:latin typeface="Arial Narrow" pitchFamily="34" charset="0"/>
              </a:rPr>
              <a:t> But even if we or an angel from heaven should preach a gospel other than the one we preached to you, </a:t>
            </a:r>
            <a:r>
              <a:rPr lang="en-US" sz="1600" b="1" u="sng" dirty="0" smtClean="0">
                <a:latin typeface="Arial Narrow" pitchFamily="34" charset="0"/>
              </a:rPr>
              <a:t>let them be under God’s curse! </a:t>
            </a:r>
            <a:r>
              <a:rPr lang="en-US" sz="1600" b="1" baseline="30000" dirty="0" smtClean="0">
                <a:latin typeface="Arial Narrow" pitchFamily="34" charset="0"/>
              </a:rPr>
              <a:t>9</a:t>
            </a:r>
            <a:r>
              <a:rPr lang="en-US" sz="1600" b="1" dirty="0" smtClean="0">
                <a:latin typeface="Arial Narrow" pitchFamily="34" charset="0"/>
              </a:rPr>
              <a:t> As we have already said, so now I say again: If anybody is preaching to you a gospel other than what you accepted,</a:t>
            </a:r>
            <a:r>
              <a:rPr lang="en-US" sz="1600" b="1" u="sng" dirty="0" smtClean="0">
                <a:latin typeface="Arial Narrow" pitchFamily="34" charset="0"/>
              </a:rPr>
              <a:t> let them be under God’s curse! </a:t>
            </a:r>
            <a:r>
              <a:rPr lang="en-US" sz="1600" b="1" dirty="0" smtClean="0">
                <a:latin typeface="Arial Narrow" pitchFamily="34" charset="0"/>
              </a:rPr>
              <a:t> </a:t>
            </a:r>
            <a:r>
              <a:rPr lang="en-US" sz="1600" b="1" baseline="30000" dirty="0" smtClean="0">
                <a:latin typeface="Arial Narrow" pitchFamily="34" charset="0"/>
              </a:rPr>
              <a:t>10</a:t>
            </a:r>
            <a:r>
              <a:rPr lang="en-US" sz="1600" b="1" dirty="0" smtClean="0">
                <a:latin typeface="Arial Narrow" pitchFamily="34" charset="0"/>
              </a:rPr>
              <a:t> Am I now trying to win the approval of human beings, or of God? Or am I trying to please people? If I were still trying to please people, I would not be a servant of Christ. “</a:t>
            </a:r>
            <a:endParaRPr lang="en-US" sz="1600" b="1" dirty="0">
              <a:latin typeface="Arial Narrow" pitchFamily="34" charset="0"/>
            </a:endParaRPr>
          </a:p>
        </p:txBody>
      </p:sp>
      <p:sp>
        <p:nvSpPr>
          <p:cNvPr id="5" name="Rectangle 4"/>
          <p:cNvSpPr/>
          <p:nvPr/>
        </p:nvSpPr>
        <p:spPr>
          <a:xfrm>
            <a:off x="0" y="0"/>
            <a:ext cx="9144000" cy="1143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8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警</a:t>
            </a:r>
            <a:r>
              <a:rPr lang="zh-CN" altLang="en-US" sz="8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告</a:t>
            </a:r>
            <a:r>
              <a:rPr lang="en-US" sz="8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 </a:t>
            </a: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rPr>
              <a:t>(The WARNING)</a:t>
            </a:r>
            <a:endPar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Narrow"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4201</TotalTime>
  <Words>3137</Words>
  <Application>Microsoft Office PowerPoint</Application>
  <PresentationFormat>On-screen Show (4:3)</PresentationFormat>
  <Paragraphs>255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耶稣所传   之福音 (一) 主权福音VS易信主义</vt:lpstr>
      <vt:lpstr>Before class 开始前</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HOLINESS  OF  GOD</dc:title>
  <dc:creator>toonups</dc:creator>
  <cp:lastModifiedBy>Shulan</cp:lastModifiedBy>
  <cp:revision>406</cp:revision>
  <dcterms:created xsi:type="dcterms:W3CDTF">2011-09-30T04:04:48Z</dcterms:created>
  <dcterms:modified xsi:type="dcterms:W3CDTF">2020-01-12T00:26:40Z</dcterms:modified>
</cp:coreProperties>
</file>