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46"/>
  </p:notesMasterIdLst>
  <p:sldIdLst>
    <p:sldId id="256" r:id="rId2"/>
    <p:sldId id="384" r:id="rId3"/>
    <p:sldId id="308" r:id="rId4"/>
    <p:sldId id="399" r:id="rId5"/>
    <p:sldId id="431" r:id="rId6"/>
    <p:sldId id="432" r:id="rId7"/>
    <p:sldId id="400" r:id="rId8"/>
    <p:sldId id="401" r:id="rId9"/>
    <p:sldId id="433" r:id="rId10"/>
    <p:sldId id="402" r:id="rId11"/>
    <p:sldId id="403" r:id="rId12"/>
    <p:sldId id="434" r:id="rId13"/>
    <p:sldId id="435" r:id="rId14"/>
    <p:sldId id="385" r:id="rId15"/>
    <p:sldId id="383" r:id="rId16"/>
    <p:sldId id="387" r:id="rId17"/>
    <p:sldId id="388" r:id="rId18"/>
    <p:sldId id="436" r:id="rId19"/>
    <p:sldId id="437" r:id="rId20"/>
    <p:sldId id="389" r:id="rId21"/>
    <p:sldId id="438" r:id="rId22"/>
    <p:sldId id="439" r:id="rId23"/>
    <p:sldId id="440" r:id="rId24"/>
    <p:sldId id="441" r:id="rId25"/>
    <p:sldId id="307" r:id="rId26"/>
    <p:sldId id="386" r:id="rId27"/>
    <p:sldId id="376" r:id="rId28"/>
    <p:sldId id="370" r:id="rId29"/>
    <p:sldId id="377" r:id="rId30"/>
    <p:sldId id="371" r:id="rId31"/>
    <p:sldId id="378" r:id="rId32"/>
    <p:sldId id="372" r:id="rId33"/>
    <p:sldId id="379" r:id="rId34"/>
    <p:sldId id="374" r:id="rId35"/>
    <p:sldId id="381" r:id="rId36"/>
    <p:sldId id="479" r:id="rId37"/>
    <p:sldId id="474" r:id="rId38"/>
    <p:sldId id="375" r:id="rId39"/>
    <p:sldId id="382" r:id="rId40"/>
    <p:sldId id="475" r:id="rId41"/>
    <p:sldId id="476" r:id="rId42"/>
    <p:sldId id="478" r:id="rId43"/>
    <p:sldId id="481" r:id="rId44"/>
    <p:sldId id="480"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2A0000"/>
    <a:srgbClr val="663300"/>
    <a:srgbClr val="292929"/>
    <a:srgbClr val="401B5B"/>
    <a:srgbClr val="004C00"/>
    <a:srgbClr val="008000"/>
    <a:srgbClr val="FFFF00"/>
    <a:srgbClr val="FF3300"/>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4624" autoAdjust="0"/>
  </p:normalViewPr>
  <p:slideViewPr>
    <p:cSldViewPr>
      <p:cViewPr varScale="1">
        <p:scale>
          <a:sx n="63" d="100"/>
          <a:sy n="63" d="100"/>
        </p:scale>
        <p:origin x="-516"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5A2757-1C55-4B4D-8755-ED48039733F9}" type="datetimeFigureOut">
              <a:rPr lang="zh-CN" altLang="en-US" smtClean="0"/>
              <a:pPr/>
              <a:t>2020/1/27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EA0C09-B914-4405-BA42-998837D9C7CD}"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34EA0C09-B914-4405-BA42-998837D9C7CD}" type="slidenum">
              <a:rPr lang="zh-CN" altLang="en-US" smtClean="0"/>
              <a:pPr/>
              <a:t>20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EA7EF2-0752-41ED-9752-821A60886AFC}"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F8843-5C8A-4989-B8B8-294A914808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A7EF2-0752-41ED-9752-821A60886AFC}"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F8843-5C8A-4989-B8B8-294A914808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A7EF2-0752-41ED-9752-821A60886AFC}"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F8843-5C8A-4989-B8B8-294A914808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EA7EF2-0752-41ED-9752-821A60886AFC}"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F8843-5C8A-4989-B8B8-294A914808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EA7EF2-0752-41ED-9752-821A60886AFC}" type="datetimeFigureOut">
              <a:rPr lang="en-US" smtClean="0"/>
              <a:pPr/>
              <a:t>1/27/2020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8F8843-5C8A-4989-B8B8-294A9148087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EA7EF2-0752-41ED-9752-821A60886AFC}"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F8843-5C8A-4989-B8B8-294A914808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EA7EF2-0752-41ED-9752-821A60886AFC}" type="datetimeFigureOut">
              <a:rPr lang="en-US" smtClean="0"/>
              <a:pPr/>
              <a:t>1/27/2020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8F8843-5C8A-4989-B8B8-294A914808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EA7EF2-0752-41ED-9752-821A60886AFC}" type="datetimeFigureOut">
              <a:rPr lang="en-US" smtClean="0"/>
              <a:pPr/>
              <a:t>1/27/2020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8F8843-5C8A-4989-B8B8-294A914808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EA7EF2-0752-41ED-9752-821A60886AFC}" type="datetimeFigureOut">
              <a:rPr lang="en-US" smtClean="0"/>
              <a:pPr/>
              <a:t>1/27/2020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8F8843-5C8A-4989-B8B8-294A914808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A7EF2-0752-41ED-9752-821A60886AFC}"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F8843-5C8A-4989-B8B8-294A914808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EA7EF2-0752-41ED-9752-821A60886AFC}" type="datetimeFigureOut">
              <a:rPr lang="en-US" smtClean="0"/>
              <a:pPr/>
              <a:t>1/27/2020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8F8843-5C8A-4989-B8B8-294A914808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EA7EF2-0752-41ED-9752-821A60886AFC}" type="datetimeFigureOut">
              <a:rPr lang="en-US" smtClean="0"/>
              <a:pPr/>
              <a:t>1/27/2020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8F8843-5C8A-4989-B8B8-294A914808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4.gif"/></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p:spPr>
        <p:txBody>
          <a:bodyPr>
            <a:normAutofit/>
          </a:bodyPr>
          <a:lstStyle/>
          <a:p>
            <a:r>
              <a:rPr lang="zh-CN" altLang="en-US" sz="96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耶稣基督所传</a:t>
            </a:r>
            <a:r>
              <a:rPr lang="en-US" altLang="zh-CN" sz="96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
            </a:r>
            <a:br>
              <a:rPr lang="en-US" altLang="zh-CN" sz="96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br>
            <a:r>
              <a:rPr lang="zh-CN" altLang="en-US" sz="9600" b="1"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rPr>
              <a:t>的福音</a:t>
            </a:r>
            <a:endParaRPr lang="en-US" sz="9600" b="1"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5638800" y="3733800"/>
            <a:ext cx="3352800" cy="28956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400" b="1" u="sng" dirty="0" smtClean="0">
                <a:solidFill>
                  <a:srgbClr val="C00000"/>
                </a:solidFill>
                <a:effectLst>
                  <a:outerShdw blurRad="38100" dist="38100" dir="2700000" algn="tl">
                    <a:srgbClr val="000000">
                      <a:alpha val="43137"/>
                    </a:srgbClr>
                  </a:outerShdw>
                </a:effectLst>
                <a:latin typeface="Arial Narrow" pitchFamily="34" charset="0"/>
              </a:rPr>
              <a:t>JAMES   (2:17,20)</a:t>
            </a:r>
          </a:p>
          <a:p>
            <a:pPr algn="ctr"/>
            <a:r>
              <a:rPr lang="en-US" sz="2200" b="1" i="1" dirty="0" smtClean="0">
                <a:solidFill>
                  <a:srgbClr val="C00000"/>
                </a:solidFill>
              </a:rPr>
              <a:t>“In the same way, faith</a:t>
            </a:r>
          </a:p>
          <a:p>
            <a:pPr algn="ctr"/>
            <a:r>
              <a:rPr lang="en-US" sz="2200" b="1" i="1" dirty="0" smtClean="0">
                <a:solidFill>
                  <a:srgbClr val="C00000"/>
                </a:solidFill>
              </a:rPr>
              <a:t> by itself, if it is not accompanied by action, is dead…You foolish person, do you want evidence that faith without deeds is useless?”</a:t>
            </a:r>
            <a:endParaRPr lang="en-US" sz="2200" b="1" i="1" u="sng" dirty="0">
              <a:solidFill>
                <a:srgbClr val="C00000"/>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5257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6000" b="1" u="sng" dirty="0" smtClean="0">
                <a:solidFill>
                  <a:srgbClr val="C00000"/>
                </a:solidFill>
                <a:effectLst>
                  <a:outerShdw blurRad="38100" dist="38100" dir="2700000" algn="tl">
                    <a:srgbClr val="000000">
                      <a:alpha val="43137"/>
                    </a:srgbClr>
                  </a:outerShdw>
                </a:effectLst>
                <a:latin typeface="Arial Narrow" pitchFamily="34" charset="0"/>
              </a:rPr>
              <a:t>雅各 </a:t>
            </a:r>
            <a:endParaRPr lang="en-US" altLang="zh-CN" sz="60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2:17,20</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a:t>
            </a:r>
            <a:endParaRPr lang="en-US" altLang="zh-CN" sz="3600" b="1" dirty="0" smtClean="0">
              <a:solidFill>
                <a:srgbClr val="C00000"/>
              </a:solidFill>
              <a:effectLst>
                <a:outerShdw blurRad="38100" dist="38100" dir="2700000" algn="tl">
                  <a:srgbClr val="000000">
                    <a:alpha val="43137"/>
                  </a:srgbClr>
                </a:outerShdw>
              </a:effectLst>
              <a:latin typeface="Arial Narrow" pitchFamily="34" charset="0"/>
            </a:endParaRPr>
          </a:p>
          <a:p>
            <a:pPr algn="just"/>
            <a:endParaRPr lang="en-US" altLang="zh-CN" sz="28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这样</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信心若没有行为就是死的</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虚浮的人哪</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你愿意知道没有行为的信心是死的吗</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800" b="1" dirty="0">
              <a:solidFill>
                <a:srgbClr val="C00000"/>
              </a:solidFill>
              <a:effectLst>
                <a:outerShdw blurRad="38100" dist="38100" dir="2700000" algn="tl">
                  <a:srgbClr val="000000">
                    <a:alpha val="43137"/>
                  </a:srgbClr>
                </a:outerShdw>
              </a:effectLst>
              <a:latin typeface="Arial Narrow" pitchFamily="34" charset="0"/>
            </a:endParaRPr>
          </a:p>
        </p:txBody>
      </p:sp>
      <p:pic>
        <p:nvPicPr>
          <p:cNvPr id="4" name="Picture 3" descr="AP. James.jpg"/>
          <p:cNvPicPr>
            <a:picLocks noChangeAspect="1"/>
          </p:cNvPicPr>
          <p:nvPr/>
        </p:nvPicPr>
        <p:blipFill>
          <a:blip r:embed="rId3" cstate="print"/>
          <a:stretch>
            <a:fillRect/>
          </a:stretch>
        </p:blipFill>
        <p:spPr>
          <a:xfrm>
            <a:off x="6019800" y="152400"/>
            <a:ext cx="2590800" cy="338224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152400" y="228600"/>
            <a:ext cx="5257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6600" b="1" u="sng" dirty="0" smtClean="0">
                <a:solidFill>
                  <a:srgbClr val="C00000"/>
                </a:solidFill>
                <a:effectLst>
                  <a:outerShdw blurRad="38100" dist="38100" dir="2700000" algn="tl">
                    <a:srgbClr val="000000">
                      <a:alpha val="43137"/>
                    </a:srgbClr>
                  </a:outerShdw>
                </a:effectLst>
                <a:latin typeface="Arial Narrow" pitchFamily="34" charset="0"/>
              </a:rPr>
              <a:t>约翰 </a:t>
            </a:r>
            <a:endParaRPr lang="en-US" altLang="zh-CN" sz="66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（约一</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1:6</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a:t>
            </a:r>
            <a:endParaRPr lang="en-US" altLang="zh-CN" sz="4000" b="1" dirty="0" smtClean="0">
              <a:solidFill>
                <a:srgbClr val="C00000"/>
              </a:solidFill>
              <a:effectLst>
                <a:outerShdw blurRad="38100" dist="38100" dir="2700000" algn="tl">
                  <a:srgbClr val="000000">
                    <a:alpha val="43137"/>
                  </a:srgbClr>
                </a:outerShdw>
              </a:effectLst>
              <a:latin typeface="Arial Narrow" pitchFamily="34" charset="0"/>
            </a:endParaRPr>
          </a:p>
          <a:p>
            <a:pPr algn="just"/>
            <a:endParaRPr lang="en-US" sz="24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5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我们若说是与神相交</a:t>
            </a:r>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却仍在黑暗里行</a:t>
            </a:r>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就是说谎话</a:t>
            </a:r>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不行真理了</a:t>
            </a:r>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 </a:t>
            </a:r>
            <a:r>
              <a:rPr lang="en-US" sz="54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5400" b="1" dirty="0">
              <a:solidFill>
                <a:srgbClr val="C00000"/>
              </a:solidFill>
              <a:effectLst>
                <a:outerShdw blurRad="38100" dist="38100" dir="2700000" algn="tl">
                  <a:srgbClr val="000000">
                    <a:alpha val="43137"/>
                  </a:srgbClr>
                </a:outerShdw>
              </a:effectLst>
              <a:latin typeface="Arial Narrow" pitchFamily="34" charset="0"/>
            </a:endParaRPr>
          </a:p>
        </p:txBody>
      </p:sp>
      <p:pic>
        <p:nvPicPr>
          <p:cNvPr id="4" name="Picture 3" descr="AP. John.jpg"/>
          <p:cNvPicPr>
            <a:picLocks noChangeAspect="1"/>
          </p:cNvPicPr>
          <p:nvPr/>
        </p:nvPicPr>
        <p:blipFill>
          <a:blip r:embed="rId3" cstate="print"/>
          <a:stretch>
            <a:fillRect/>
          </a:stretch>
        </p:blipFill>
        <p:spPr>
          <a:xfrm>
            <a:off x="5715000" y="228600"/>
            <a:ext cx="2971800" cy="38695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5638800" y="4267200"/>
            <a:ext cx="3352800" cy="23622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400" b="1" u="sng" dirty="0" smtClean="0">
                <a:solidFill>
                  <a:srgbClr val="C00000"/>
                </a:solidFill>
                <a:effectLst>
                  <a:outerShdw blurRad="38100" dist="38100" dir="2700000" algn="tl">
                    <a:srgbClr val="000000">
                      <a:alpha val="43137"/>
                    </a:srgbClr>
                  </a:outerShdw>
                </a:effectLst>
                <a:latin typeface="Arial Narrow" pitchFamily="34" charset="0"/>
              </a:rPr>
              <a:t>JOHN   (1 JOHN 1:6)</a:t>
            </a:r>
          </a:p>
          <a:p>
            <a:pPr algn="ctr"/>
            <a:r>
              <a:rPr lang="en-US" sz="2200" b="1" i="1" dirty="0" smtClean="0">
                <a:solidFill>
                  <a:srgbClr val="C00000"/>
                </a:solidFill>
              </a:rPr>
              <a:t>“</a:t>
            </a:r>
            <a:r>
              <a:rPr lang="en-US" sz="2400" b="1" i="1" dirty="0" smtClean="0">
                <a:solidFill>
                  <a:srgbClr val="C00000"/>
                </a:solidFill>
              </a:rPr>
              <a:t>If we claim to have fellowship with him and yet walk in the darkness, we lie and do not live out the truth.”</a:t>
            </a:r>
            <a:endParaRPr lang="en-US" sz="2200" b="1" i="1" u="sng" dirty="0">
              <a:solidFill>
                <a:srgbClr val="C000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152400" y="228600"/>
            <a:ext cx="51816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6000" b="1" u="sng" dirty="0" smtClean="0">
                <a:solidFill>
                  <a:srgbClr val="C00000"/>
                </a:solidFill>
                <a:effectLst>
                  <a:outerShdw blurRad="38100" dist="38100" dir="2700000" algn="tl">
                    <a:srgbClr val="000000">
                      <a:alpha val="43137"/>
                    </a:srgbClr>
                  </a:outerShdw>
                </a:effectLst>
                <a:latin typeface="Arial Narrow" pitchFamily="34" charset="0"/>
              </a:rPr>
              <a:t>约翰 </a:t>
            </a:r>
            <a:endParaRPr lang="en-US" altLang="zh-CN" sz="60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（约一</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2:15</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a:t>
            </a:r>
            <a:endParaRPr lang="en-US" altLang="zh-CN" sz="4000" b="1" dirty="0" smtClean="0">
              <a:solidFill>
                <a:srgbClr val="C00000"/>
              </a:solidFill>
              <a:effectLst>
                <a:outerShdw blurRad="38100" dist="38100" dir="2700000" algn="tl">
                  <a:srgbClr val="000000">
                    <a:alpha val="43137"/>
                  </a:srgbClr>
                </a:outerShdw>
              </a:effectLst>
              <a:latin typeface="Arial Narrow" pitchFamily="34" charset="0"/>
            </a:endParaRPr>
          </a:p>
          <a:p>
            <a:pPr algn="just"/>
            <a:endParaRPr lang="en-US" sz="24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不要爱世界和世界上的事</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人若爱世界</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爱父的心就不在他里面了</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p>
          <a:p>
            <a:pPr algn="just"/>
            <a:endParaRPr lang="en-US" altLang="zh-CN" sz="32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（世界的观念和价值体系</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600" b="1" dirty="0">
              <a:solidFill>
                <a:srgbClr val="C00000"/>
              </a:solidFill>
              <a:effectLst>
                <a:outerShdw blurRad="38100" dist="38100" dir="2700000" algn="tl">
                  <a:srgbClr val="000000">
                    <a:alpha val="43137"/>
                  </a:srgbClr>
                </a:outerShdw>
              </a:effectLst>
              <a:latin typeface="Arial Narrow" pitchFamily="34" charset="0"/>
            </a:endParaRPr>
          </a:p>
        </p:txBody>
      </p:sp>
      <p:pic>
        <p:nvPicPr>
          <p:cNvPr id="4" name="Picture 3" descr="AP. John.jpg"/>
          <p:cNvPicPr>
            <a:picLocks noChangeAspect="1"/>
          </p:cNvPicPr>
          <p:nvPr/>
        </p:nvPicPr>
        <p:blipFill>
          <a:blip r:embed="rId3" cstate="print"/>
          <a:stretch>
            <a:fillRect/>
          </a:stretch>
        </p:blipFill>
        <p:spPr>
          <a:xfrm>
            <a:off x="5715000" y="228600"/>
            <a:ext cx="2971800" cy="386953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5638800" y="4343400"/>
            <a:ext cx="3352800" cy="22860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400" b="1" u="sng" dirty="0" smtClean="0">
                <a:solidFill>
                  <a:srgbClr val="C00000"/>
                </a:solidFill>
                <a:effectLst>
                  <a:outerShdw blurRad="38100" dist="38100" dir="2700000" algn="tl">
                    <a:srgbClr val="000000">
                      <a:alpha val="43137"/>
                    </a:srgbClr>
                  </a:outerShdw>
                </a:effectLst>
                <a:latin typeface="Arial Narrow" pitchFamily="34" charset="0"/>
              </a:rPr>
              <a:t>JOHN   (1 JOHN 2:15)</a:t>
            </a:r>
          </a:p>
          <a:p>
            <a:pPr algn="ctr"/>
            <a:r>
              <a:rPr lang="en-US" sz="2200" b="1" i="1" dirty="0" smtClean="0">
                <a:solidFill>
                  <a:srgbClr val="C00000"/>
                </a:solidFill>
              </a:rPr>
              <a:t>“</a:t>
            </a:r>
            <a:r>
              <a:rPr lang="en-US" sz="2400" b="1" i="1" dirty="0" smtClean="0">
                <a:solidFill>
                  <a:srgbClr val="C00000"/>
                </a:solidFill>
              </a:rPr>
              <a:t>Do not love the world or anything in the world. If anyone loves the world, love for the Father is not in them.”</a:t>
            </a:r>
            <a:endParaRPr lang="en-US" sz="2200" b="1" i="1" u="sng" dirty="0">
              <a:solidFill>
                <a:srgbClr val="C000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152400" y="228600"/>
            <a:ext cx="5257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4000" b="1" u="sng" dirty="0" smtClean="0">
                <a:solidFill>
                  <a:srgbClr val="C00000"/>
                </a:solidFill>
                <a:effectLst>
                  <a:outerShdw blurRad="38100" dist="38100" dir="2700000" algn="tl">
                    <a:srgbClr val="000000">
                      <a:alpha val="43137"/>
                    </a:srgbClr>
                  </a:outerShdw>
                </a:effectLst>
                <a:latin typeface="Arial Narrow" pitchFamily="34" charset="0"/>
              </a:rPr>
              <a:t>约翰</a:t>
            </a:r>
            <a:r>
              <a:rPr lang="en-US" altLang="zh-CN" sz="4000" b="1" u="sng" dirty="0" smtClean="0">
                <a:solidFill>
                  <a:srgbClr val="C00000"/>
                </a:solidFill>
                <a:effectLst>
                  <a:outerShdw blurRad="38100" dist="38100" dir="2700000" algn="tl">
                    <a:srgbClr val="000000">
                      <a:alpha val="43137"/>
                    </a:srgbClr>
                  </a:outerShdw>
                </a:effectLst>
                <a:latin typeface="Arial Narrow" pitchFamily="34" charset="0"/>
              </a:rPr>
              <a:t>  </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约一</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3:6-10 )</a:t>
            </a:r>
          </a:p>
          <a:p>
            <a:pPr algn="just"/>
            <a:endParaRPr lang="en-US" sz="28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凡住在他里面的</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就不犯罪</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凡犯罪的</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是未曾看见他</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也未曾认识他</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小子们哪</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不要被人诱惑</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行义的才是义人</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正如主是义的一样</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犯罪的是属魔鬼</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因为魔鬼从起初就犯罪。神的儿子显现出来</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为要除灭魔鬼的作为</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凡从神生的</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就不犯罪</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因神的道存在他心里</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他也不能犯罪</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因为他是由神生的</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 从此就显出谁是神的儿女</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谁是魔鬼的儿女</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凡不行义的就不属神，不爱弟兄的也是如此</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 </a:t>
            </a:r>
            <a:r>
              <a:rPr lang="en-US" sz="2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2800" b="1" dirty="0">
              <a:solidFill>
                <a:srgbClr val="C00000"/>
              </a:solidFill>
              <a:effectLst>
                <a:outerShdw blurRad="38100" dist="38100" dir="2700000" algn="tl">
                  <a:srgbClr val="000000">
                    <a:alpha val="43137"/>
                  </a:srgbClr>
                </a:outerShdw>
              </a:effectLst>
              <a:latin typeface="Arial Narrow" pitchFamily="34" charset="0"/>
            </a:endParaRPr>
          </a:p>
        </p:txBody>
      </p:sp>
      <p:sp>
        <p:nvSpPr>
          <p:cNvPr id="8" name="Rectangle 7"/>
          <p:cNvSpPr/>
          <p:nvPr/>
        </p:nvSpPr>
        <p:spPr>
          <a:xfrm>
            <a:off x="5638800" y="228600"/>
            <a:ext cx="3352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r>
              <a:rPr lang="en-US" sz="2400" b="1" dirty="0" smtClean="0">
                <a:solidFill>
                  <a:srgbClr val="C00000"/>
                </a:solidFill>
                <a:effectLst>
                  <a:outerShdw blurRad="38100" dist="38100" dir="2700000" algn="tl">
                    <a:srgbClr val="000000">
                      <a:alpha val="43137"/>
                    </a:srgbClr>
                  </a:outerShdw>
                </a:effectLst>
                <a:latin typeface="Arial Narrow" pitchFamily="34" charset="0"/>
              </a:rPr>
              <a:t>          </a:t>
            </a:r>
            <a:r>
              <a:rPr lang="en-US" sz="2400" b="1" u="sng" dirty="0" smtClean="0">
                <a:solidFill>
                  <a:srgbClr val="C00000"/>
                </a:solidFill>
                <a:effectLst>
                  <a:outerShdw blurRad="38100" dist="38100" dir="2700000" algn="tl">
                    <a:srgbClr val="000000">
                      <a:alpha val="43137"/>
                    </a:srgbClr>
                  </a:outerShdw>
                </a:effectLst>
                <a:latin typeface="Arial Narrow" pitchFamily="34" charset="0"/>
              </a:rPr>
              <a:t>JOHN  </a:t>
            </a:r>
          </a:p>
          <a:p>
            <a:r>
              <a:rPr lang="en-US" sz="2400" b="1" dirty="0" smtClean="0">
                <a:solidFill>
                  <a:srgbClr val="C00000"/>
                </a:solidFill>
                <a:effectLst>
                  <a:outerShdw blurRad="38100" dist="38100" dir="2700000" algn="tl">
                    <a:srgbClr val="000000">
                      <a:alpha val="43137"/>
                    </a:srgbClr>
                  </a:outerShdw>
                </a:effectLst>
                <a:latin typeface="Arial Narrow" pitchFamily="34" charset="0"/>
              </a:rPr>
              <a:t> (1 JOHN 3:6-10)</a:t>
            </a:r>
          </a:p>
          <a:p>
            <a:pPr algn="just"/>
            <a:r>
              <a:rPr lang="en-US" sz="2200" b="1" i="1" dirty="0" smtClean="0">
                <a:solidFill>
                  <a:srgbClr val="C00000"/>
                </a:solidFill>
              </a:rPr>
              <a:t>“</a:t>
            </a:r>
            <a:r>
              <a:rPr lang="en-US" sz="1600" b="1" i="1" dirty="0" smtClean="0">
                <a:solidFill>
                  <a:srgbClr val="C00000"/>
                </a:solidFill>
              </a:rPr>
              <a:t>No one who lives in</a:t>
            </a:r>
          </a:p>
          <a:p>
            <a:pPr algn="just"/>
            <a:r>
              <a:rPr lang="en-US" sz="1600" b="1" i="1" dirty="0" smtClean="0">
                <a:solidFill>
                  <a:srgbClr val="C00000"/>
                </a:solidFill>
              </a:rPr>
              <a:t> him keeps on sinning. </a:t>
            </a:r>
          </a:p>
          <a:p>
            <a:pPr algn="just"/>
            <a:r>
              <a:rPr lang="en-US" sz="1600" b="1" i="1" dirty="0" smtClean="0">
                <a:solidFill>
                  <a:srgbClr val="C00000"/>
                </a:solidFill>
              </a:rPr>
              <a:t>No one who continues </a:t>
            </a:r>
          </a:p>
          <a:p>
            <a:pPr algn="just"/>
            <a:r>
              <a:rPr lang="en-US" sz="1600" b="1" i="1" dirty="0" smtClean="0">
                <a:solidFill>
                  <a:srgbClr val="C00000"/>
                </a:solidFill>
              </a:rPr>
              <a:t>to sin has either seen him or known him. Dear children, do not let anyone lead you astray. The one who does what is right is righteous, just as he is righteous. The one who does what is sinful is of the devil, because the devil has been sinning from the beginning. The reason the Son of God appeared was to destroy the devil’s work.  No one who is born of God will continue to sin, because God’s seed remains in them; they cannot go on sinning, because they have been born of God. This is how we know who the children of God are and who the children of the devil are: Anyone who does not do what is right is not God’s child, nor is anyone who does not love their brother and sister. “</a:t>
            </a:r>
          </a:p>
          <a:p>
            <a:pPr algn="ctr"/>
            <a:endParaRPr lang="en-US" sz="1600" b="1" i="1" u="sng" dirty="0">
              <a:solidFill>
                <a:srgbClr val="C00000"/>
              </a:solidFill>
              <a:effectLst>
                <a:outerShdw blurRad="38100" dist="38100" dir="2700000" algn="tl">
                  <a:srgbClr val="000000">
                    <a:alpha val="43137"/>
                  </a:srgbClr>
                </a:outerShdw>
              </a:effectLst>
              <a:latin typeface="Arial Narrow" pitchFamily="34" charset="0"/>
            </a:endParaRPr>
          </a:p>
        </p:txBody>
      </p:sp>
      <p:pic>
        <p:nvPicPr>
          <p:cNvPr id="4" name="Picture 3" descr="AP. John.jpg"/>
          <p:cNvPicPr>
            <a:picLocks noChangeAspect="1"/>
          </p:cNvPicPr>
          <p:nvPr/>
        </p:nvPicPr>
        <p:blipFill>
          <a:blip r:embed="rId3" cstate="print"/>
          <a:stretch>
            <a:fillRect/>
          </a:stretch>
        </p:blipFill>
        <p:spPr>
          <a:xfrm>
            <a:off x="7772400" y="381000"/>
            <a:ext cx="1066800" cy="138906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5" name="Picture 4" descr="paul.jpg"/>
          <p:cNvPicPr>
            <a:picLocks noChangeAspect="1"/>
          </p:cNvPicPr>
          <p:nvPr/>
        </p:nvPicPr>
        <p:blipFill>
          <a:blip r:embed="rId3" cstate="print"/>
          <a:stretch>
            <a:fillRect/>
          </a:stretch>
        </p:blipFill>
        <p:spPr>
          <a:xfrm flipH="1">
            <a:off x="4800600" y="838200"/>
            <a:ext cx="4114800" cy="5544766"/>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prophetess_anna-400.jpg"/>
          <p:cNvPicPr>
            <a:picLocks noChangeAspect="1"/>
          </p:cNvPicPr>
          <p:nvPr/>
        </p:nvPicPr>
        <p:blipFill>
          <a:blip r:embed="rId4" cstate="print"/>
          <a:stretch>
            <a:fillRect/>
          </a:stretch>
        </p:blipFill>
        <p:spPr>
          <a:xfrm>
            <a:off x="228600" y="914400"/>
            <a:ext cx="4343400" cy="555067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1"/>
          <p:cNvSpPr/>
          <p:nvPr/>
        </p:nvSpPr>
        <p:spPr>
          <a:xfrm>
            <a:off x="0" y="0"/>
            <a:ext cx="9144000" cy="16002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sz="7200" b="1" dirty="0" smtClean="0">
                <a:ln>
                  <a:solidFill>
                    <a:sysClr val="windowText" lastClr="000000"/>
                  </a:solidFill>
                </a:ln>
                <a:effectLst>
                  <a:outerShdw blurRad="38100" dist="38100" dir="2700000" algn="tl">
                    <a:srgbClr val="000000">
                      <a:alpha val="43137"/>
                    </a:srgbClr>
                  </a:outerShdw>
                </a:effectLst>
                <a:latin typeface="Arial Narrow" pitchFamily="34" charset="0"/>
                <a:cs typeface="Arial" pitchFamily="34" charset="0"/>
              </a:rPr>
              <a:t>教会历史所传的福音</a:t>
            </a:r>
          </a:p>
        </p:txBody>
      </p:sp>
      <p:sp>
        <p:nvSpPr>
          <p:cNvPr id="4" name="Rectangle 3"/>
          <p:cNvSpPr/>
          <p:nvPr/>
        </p:nvSpPr>
        <p:spPr>
          <a:xfrm>
            <a:off x="0" y="6248400"/>
            <a:ext cx="9144000" cy="609600"/>
          </a:xfrm>
          <a:prstGeom prst="rect">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3600" b="1" dirty="0" smtClean="0">
                <a:ln>
                  <a:solidFill>
                    <a:sysClr val="windowText" lastClr="000000"/>
                  </a:solidFill>
                </a:ln>
                <a:effectLst>
                  <a:outerShdw blurRad="38100" dist="38100" dir="2700000" algn="tl">
                    <a:srgbClr val="000000">
                      <a:alpha val="43137"/>
                    </a:srgbClr>
                  </a:outerShdw>
                </a:effectLst>
                <a:latin typeface="Arial Narrow" pitchFamily="34" charset="0"/>
                <a:cs typeface="Arial" pitchFamily="34" charset="0"/>
              </a:rPr>
              <a:t>The Gospel According to Historic Christianity</a:t>
            </a:r>
            <a:endParaRPr lang="en-US" sz="3600" b="1" dirty="0">
              <a:ln>
                <a:solidFill>
                  <a:sysClr val="windowText" lastClr="000000"/>
                </a:solidFill>
              </a:ln>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152400" y="4572000"/>
            <a:ext cx="8839200" cy="20574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en-US" sz="2000" dirty="0" smtClean="0">
                <a:solidFill>
                  <a:srgbClr val="C00000"/>
                </a:solidFill>
                <a:effectLst>
                  <a:outerShdw blurRad="38100" dist="38100" dir="2700000" algn="tl">
                    <a:srgbClr val="000000">
                      <a:alpha val="43137"/>
                    </a:srgbClr>
                  </a:outerShdw>
                </a:effectLst>
                <a:latin typeface="Arial Narrow" pitchFamily="34" charset="0"/>
              </a:rPr>
              <a:t>Some try to portray ‘Lordship Salvation’ as a new doctrine. There are those who even call it a heresy. The truth is that it is the same Gospel taught throughout the history of the church. Easy Grace theology is ‘another gospel’. This is seen in the earliest known church writings, early church fathers, Reformers, and other Confessions, Catechisms, historic protestant writings of the Puritans, and scholars Edwards, Spurgeon, </a:t>
            </a:r>
            <a:r>
              <a:rPr lang="en-US" sz="2000" dirty="0" err="1" smtClean="0">
                <a:solidFill>
                  <a:srgbClr val="C00000"/>
                </a:solidFill>
                <a:effectLst>
                  <a:outerShdw blurRad="38100" dist="38100" dir="2700000" algn="tl">
                    <a:srgbClr val="000000">
                      <a:alpha val="43137"/>
                    </a:srgbClr>
                  </a:outerShdw>
                </a:effectLst>
                <a:latin typeface="Arial Narrow" pitchFamily="34" charset="0"/>
              </a:rPr>
              <a:t>Zwingly</a:t>
            </a:r>
            <a:r>
              <a:rPr lang="en-US" sz="2000" dirty="0" smtClean="0">
                <a:solidFill>
                  <a:srgbClr val="C00000"/>
                </a:solidFill>
                <a:effectLst>
                  <a:outerShdw blurRad="38100" dist="38100" dir="2700000" algn="tl">
                    <a:srgbClr val="000000">
                      <a:alpha val="43137"/>
                    </a:srgbClr>
                  </a:outerShdw>
                </a:effectLst>
                <a:latin typeface="Arial Narrow" pitchFamily="34" charset="0"/>
              </a:rPr>
              <a:t>, Whitefield, Matthew Henry, Warfield, Torrey, Pink, </a:t>
            </a:r>
            <a:r>
              <a:rPr lang="en-US" sz="2000" dirty="0" err="1" smtClean="0">
                <a:solidFill>
                  <a:srgbClr val="C00000"/>
                </a:solidFill>
                <a:effectLst>
                  <a:outerShdw blurRad="38100" dist="38100" dir="2700000" algn="tl">
                    <a:srgbClr val="000000">
                      <a:alpha val="43137"/>
                    </a:srgbClr>
                  </a:outerShdw>
                </a:effectLst>
                <a:latin typeface="Arial Narrow" pitchFamily="34" charset="0"/>
              </a:rPr>
              <a:t>Tozer</a:t>
            </a:r>
            <a:r>
              <a:rPr lang="en-US" sz="2000" dirty="0" smtClean="0">
                <a:solidFill>
                  <a:srgbClr val="C00000"/>
                </a:solidFill>
                <a:effectLst>
                  <a:outerShdw blurRad="38100" dist="38100" dir="2700000" algn="tl">
                    <a:srgbClr val="000000">
                      <a:alpha val="43137"/>
                    </a:srgbClr>
                  </a:outerShdw>
                </a:effectLst>
                <a:latin typeface="Arial Narrow" pitchFamily="34" charset="0"/>
              </a:rPr>
              <a:t>, </a:t>
            </a:r>
            <a:r>
              <a:rPr lang="en-US" sz="2000" dirty="0" err="1" smtClean="0">
                <a:solidFill>
                  <a:srgbClr val="C00000"/>
                </a:solidFill>
                <a:effectLst>
                  <a:outerShdw blurRad="38100" dist="38100" dir="2700000" algn="tl">
                    <a:srgbClr val="000000">
                      <a:alpha val="43137"/>
                    </a:srgbClr>
                  </a:outerShdw>
                </a:effectLst>
                <a:latin typeface="Arial Narrow" pitchFamily="34" charset="0"/>
              </a:rPr>
              <a:t>Ironside</a:t>
            </a:r>
            <a:r>
              <a:rPr lang="en-US" sz="2000" dirty="0" smtClean="0">
                <a:solidFill>
                  <a:srgbClr val="C00000"/>
                </a:solidFill>
                <a:effectLst>
                  <a:outerShdw blurRad="38100" dist="38100" dir="2700000" algn="tl">
                    <a:srgbClr val="000000">
                      <a:alpha val="43137"/>
                    </a:srgbClr>
                  </a:outerShdw>
                </a:effectLst>
                <a:latin typeface="Arial Narrow" pitchFamily="34" charset="0"/>
              </a:rPr>
              <a:t>, Vine and countless others.</a:t>
            </a:r>
            <a:endParaRPr lang="en-US" sz="2000"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8839200" cy="41910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有人试图将“主权救恩”描绘成新的教义</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甚至有人将之定性为异端</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 </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真实情况是教会历史上一直教导这个福音</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“轻易恩典”的神学才是“另一个福音”呢</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我们在早期教会的著作</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 教父</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 </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宗教改革家</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各种信经</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教义问答</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清教徒们的具有重大历史意义著作里</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以及学者们</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诸如爱德华兹</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司布真</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慈运理</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怀特菲尔德</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马太</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亨利</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沃菲尔德</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特里</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品克</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陶泽</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艾恩赛德</a:t>
            </a:r>
            <a:r>
              <a:rPr lang="en-US" altLang="zh-CN"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a:t>
            </a:r>
            <a:r>
              <a:rPr lang="zh-CN" altLang="en-US" sz="3200" dirty="0" smtClean="0">
                <a:solidFill>
                  <a:schemeClr val="tx2">
                    <a:lumMod val="50000"/>
                  </a:schemeClr>
                </a:solidFill>
                <a:effectLst>
                  <a:outerShdw blurRad="38100" dist="38100" dir="2700000" algn="tl">
                    <a:srgbClr val="000000">
                      <a:alpha val="43137"/>
                    </a:srgbClr>
                  </a:outerShdw>
                </a:effectLst>
                <a:latin typeface="Arial Narrow" pitchFamily="34" charset="0"/>
              </a:rPr>
              <a:t>瓦因等无数人的著作里可以看到。</a:t>
            </a:r>
            <a:endParaRPr lang="en-US" sz="3200"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4648200" y="4114800"/>
            <a:ext cx="4343400" cy="25146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800" b="1" u="sng" dirty="0" smtClean="0">
                <a:solidFill>
                  <a:srgbClr val="C00000"/>
                </a:solidFill>
                <a:effectLst>
                  <a:outerShdw blurRad="38100" dist="38100" dir="2700000" algn="tl">
                    <a:srgbClr val="000000">
                      <a:alpha val="43137"/>
                    </a:srgbClr>
                  </a:outerShdw>
                </a:effectLst>
                <a:latin typeface="Arial Narrow" pitchFamily="34" charset="0"/>
              </a:rPr>
              <a:t>THE DIDACHE </a:t>
            </a:r>
          </a:p>
          <a:p>
            <a:pPr algn="ctr"/>
            <a:r>
              <a:rPr lang="en-US" sz="2200" b="1" dirty="0" smtClean="0">
                <a:solidFill>
                  <a:srgbClr val="C00000"/>
                </a:solidFill>
                <a:effectLst>
                  <a:outerShdw blurRad="38100" dist="38100" dir="2700000" algn="tl">
                    <a:srgbClr val="000000">
                      <a:alpha val="43137"/>
                    </a:srgbClr>
                  </a:outerShdw>
                </a:effectLst>
                <a:latin typeface="Arial Narrow" pitchFamily="34" charset="0"/>
              </a:rPr>
              <a:t>(One of the earliest</a:t>
            </a:r>
          </a:p>
          <a:p>
            <a:pPr algn="ctr"/>
            <a:r>
              <a:rPr lang="en-US" sz="2200" b="1" dirty="0" smtClean="0">
                <a:solidFill>
                  <a:srgbClr val="C00000"/>
                </a:solidFill>
                <a:effectLst>
                  <a:outerShdw blurRad="38100" dist="38100" dir="2700000" algn="tl">
                    <a:srgbClr val="000000">
                      <a:alpha val="43137"/>
                    </a:srgbClr>
                  </a:outerShdw>
                </a:effectLst>
                <a:latin typeface="Arial Narrow" pitchFamily="34" charset="0"/>
              </a:rPr>
              <a:t> church documents)</a:t>
            </a:r>
          </a:p>
          <a:p>
            <a:pPr algn="ctr"/>
            <a:r>
              <a:rPr lang="en-US" sz="2400" b="1" i="1" dirty="0" smtClean="0">
                <a:solidFill>
                  <a:srgbClr val="C00000"/>
                </a:solidFill>
                <a:effectLst>
                  <a:outerShdw blurRad="38100" dist="38100" dir="2700000" algn="tl">
                    <a:srgbClr val="000000">
                      <a:alpha val="43137"/>
                    </a:srgbClr>
                  </a:outerShdw>
                </a:effectLst>
                <a:latin typeface="Arial Narrow" pitchFamily="34" charset="0"/>
              </a:rPr>
              <a:t>“Every prophet who teaches the truth but fails to practice what he preaches is a false prophet”</a:t>
            </a:r>
            <a:endParaRPr lang="en-US" sz="2400" b="1" i="1"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43434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4800" b="1" u="sng" dirty="0" smtClean="0">
                <a:solidFill>
                  <a:srgbClr val="C00000"/>
                </a:solidFill>
                <a:effectLst>
                  <a:outerShdw blurRad="38100" dist="38100" dir="2700000" algn="tl">
                    <a:srgbClr val="000000">
                      <a:alpha val="43137"/>
                    </a:srgbClr>
                  </a:outerShdw>
                </a:effectLst>
                <a:latin typeface="Arial Narrow" pitchFamily="34" charset="0"/>
              </a:rPr>
              <a:t>十二使徒遗训</a:t>
            </a:r>
            <a:endParaRPr lang="en-US" altLang="zh-CN" sz="48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en-US"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最早的教会文献之一</a:t>
            </a:r>
            <a:r>
              <a:rPr lang="en-US" sz="2800" b="1" dirty="0" smtClean="0">
                <a:solidFill>
                  <a:srgbClr val="C00000"/>
                </a:solidFill>
                <a:effectLst>
                  <a:outerShdw blurRad="38100" dist="38100" dir="2700000" algn="tl">
                    <a:srgbClr val="000000">
                      <a:alpha val="43137"/>
                    </a:srgbClr>
                  </a:outerShdw>
                </a:effectLst>
                <a:latin typeface="Arial Narrow" pitchFamily="34" charset="0"/>
              </a:rPr>
              <a:t>)</a:t>
            </a:r>
          </a:p>
          <a:p>
            <a:pPr algn="ctr"/>
            <a:endParaRPr lang="en-US" sz="2000" b="1"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en-US" sz="5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任何一个教导真理但却不能践行所教真理的先知都是假先知</a:t>
            </a:r>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a:t>
            </a:r>
            <a:r>
              <a:rPr lang="en-US" sz="54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5400" b="1" dirty="0">
              <a:solidFill>
                <a:srgbClr val="C00000"/>
              </a:solidFill>
              <a:effectLst>
                <a:outerShdw blurRad="38100" dist="38100" dir="2700000" algn="tl">
                  <a:srgbClr val="000000">
                    <a:alpha val="43137"/>
                  </a:srgbClr>
                </a:outerShdw>
              </a:effectLst>
              <a:latin typeface="Arial Narrow" pitchFamily="34" charset="0"/>
            </a:endParaRPr>
          </a:p>
        </p:txBody>
      </p:sp>
      <p:sp>
        <p:nvSpPr>
          <p:cNvPr id="41986" name="AutoShape 2" descr="data:image/jpeg;base64,/9j/4AAQSkZJRgABAQAAAQABAAD/2wBDAAkGBwgHBgkIBwgKCgkLDRYPDQwMDRsUFRAWIB0iIiAdHx8kKDQsJCYxJx8fLT0tMTU3Ojo6Iys/RD84QzQ5Ojf/2wBDAQoKCg0MDRoPDxo3JR8lNzc3Nzc3Nzc3Nzc3Nzc3Nzc3Nzc3Nzc3Nzc3Nzc3Nzc3Nzc3Nzc3Nzc3Nzc3Nzc3Nzf/wAARCACAAMsDASIAAhEBAxEB/8QAHAAAAgIDAQEAAAAAAAAAAAAABQcEBgACAwgB/8QAPhAAAgECBQEHAgQEBAQHAAAAAQIDBBEABRIhMUEGBxMiUWFxFIEykaGxI0JSwQgVJPAWM2LRNnJ0grLh8f/EABkBAAMBAQEAAAAAAAAAAAAAAAECAwQABf/EACQRAAICAgICAgIDAAAAAAAAAAABAhEDIRIxIkEEURNhFDKB/9oADAMBAAIRAxEAPwB44zEHOM2o8my+avzCURwRKWJ5LewHU+2F5W98tBHNaiyyeaK19buEJ+2/64DaQUm+ho4zCqPfTSrBvkFcJ/6PESwPzfjGp74ZRfT2fc+gFQL/ALWGByQeEhr4zCwou+jJ2iLV9BVQv5rLCVlvbjqOd/yxPi74+xjqpauqEuLm9JIdPsbDBTTBTGBjMU+k7zOyNUrsuarCikLqqIniDE9BqAvjjmnep2Sy6RI/8warZhc/RxmXT7Nbg+2OuzqLtjMVug7c9nK2F5I8zgQR28QSNpKbX3xrS94HZSqjmkizykCQuUdpH0C/sTa/yMdaOplmxmKs3b/s61RHBS1n1juL/wClUyBem9uD7YO0uaUdY4WmnSRiuqw5tjuSOpkzHy4xznnjp4nmndUjQXZmOwGFJ2o7w+0kWa1CZMKGKjUARCaBnkc33J8wAG2BKSj2cot9DfuMZcY875t3gduKmVqZMygpirhAaanClyVDHm/Gw+5xcOwHbKupXgy/tBW/VePMUE8g86Mb7EjYi+3HUYV5I3Vj/jl2NckAXPAxpHUQyi8UsbjjysDgP2vy2kzns/W0FQV1SQOI2B8ysQbEY8t1VPmuT10cMb1FNKTqEgJXzkEagw62vv74ZySdCqNo9gXwNlz/ACiKoaCTMaYSp+JfEHl+fTHm7Le0+epTvC2dVuhF1FvFbfTt+K99he/2wLRNWYzWV5JZg4kKk2JN+fW9ibn1+MTeXdIqsP2z0rmfbXs/luXTV82ZQGJFJXS1zIQD5V9SbHbCvzXv5mkl05Jk0ax866yXc+2lf++FxnUEsGXQBm0LCSPDMmq24ANr7cYrzSF2HicjbYc4eEuSJzhxdDMn77e1TTExx5YiE30CBmt9y2GR3V94c3a7xKPM4oEr41L/AMAEKV+CTvjzY8LRlNYujfhYbA/Bwxe4+RY+29FpOnxElRh6+W4ueuGFPSuMxmMwQC576yv/AA/Qo0wRRViQqWHm0qSOQeDhS0CoII6x0K63JjU7AbXF/Ub3+2GX36SvDT5RIqsVMsisbbbrxfCnGYtPSVckV9SkeEtxyQd7egvjNlTbNOJpR2EJUpYmgLlv+bdndTwxG4/P8sZmDQGOqNG5+oi4juD09Pe2MoaR5quPxI1kZEIYFibkWszDgbA7D1+2JU2W+HE1Uguktt05ubb3PS2IWoumW21YC+lBESxkF5SymPnbk2+L2+SMc56OGGoNOiM0kajWDJtc2397XwaoIGy2iKRmFZBs0lwbWG7bnjcfniDW0LEslQiuHYAsovvYm9+nUn5GKqVsRKjhJMEooyfDMauWm383QAj0PpjKLKZq6qCxlBZ9ibi2/qfYenpiNRUrlUgG0k9nDH8SAW52/wB8YtmW0UUccQnAkBbVYX1EkDqOv5Y6cuK0BK+wYaPwadpYatAZLhAV/EAent04xHGV09bNJSQuniuSWSx1JbrY2sOn3xYa2hkqlIRHYkcuSfKSP0vidlUXh0pWchpVUJdR0tv+/wCmE5tKxqQN7H5PFT9qoKENeSqtaRt9IHt8/sMOJeygSQPHU6GFydIIuTycKrxjQ55l9at0eOQs2ocgc7/l+uHTkGc0+eUP1dKGVNRWzWvcfGKwUcm5dkJ3HrorPeVmS5fk9Ll0V3qZ3UoWUkBUIuf2H3wtc6BqpY5KnT4gjbylbai25PsNsOTtjkaZ5lelYw9TTt4tPc2BbqD7EYTmdVLUYmiWMfUxBgx07KyqSQT1tY9cTz2plcFOIJyp51QRqniVQcmQsLLqbckeo2v+mCDZLVT5dNHFKYT43iI8R0ORyR7bg/piL2ZqBIVmrpESWpRfAVbWZdzcW4O3HNhieucSSU1TLRxSMqMVcSjSuoNptz63+MI+SY+n0HqCpq4GjJn0xql7Dcva/qedsCs2DGiqamtjYtP+FQAxQc7+mOM2aSu1U0kSsuXoqBUW2qQgFtNzxYge+Ns/jzGro0higSd5JWEjIwTQt9r7+mxOJNTbSYypbRUpKSoM1k0xwtrYm1hZrXFzba5/bBvs/kSmGapjqDefa4BZbE7b/Y9evxiNKlfEaqmiD+J4Yjp1GzC4Nze4Gr9MHcip5suyOGKaEjUskrixBjb0Nzzvz13w8m+PYPZrV5QHu7oCxTSVuCtr3wvM0yWGkzB4mZ440IL3sSVJNtPrsMMZ6VPoKGKs1gSMG1JHcoAoJBPIuQd/U4rOeZZLM9S5hkKREJEpfeQevqeL35x2CbjKr0dkipRKqtBJok0NaEguR+I6fW3rxgx3eVUVH29ySWMEKs4Da+ASCD9t8QyW+pCSMyqqsFKtYnYg+1y232OB8FSKKuFRDZZIbMikbFx8e4xvi37Mk0l0ezwb29MfcR6GXx6OCY8yRK23uL4kYcmLDv3hSXIst1F9qvgMQv4G3IH+98I6mqHgkHhMSwbSLEkcjpf45w5v8QbMmT5QVk0hqplKg8jQTf7WwindGJLC/VSTx1wnG2OnRZssmq6iqkmDIrIPOpc303sTp9bfHXFgrRMhMMc5aBEUDyqBe5629CPzxX+y9SDHHpDFkJBTTceYXG/vi3V04I8Uo5YR2kNvKOen++MY8kfPo1RfiApjLBHPT09ODUquzyKGUjm1x67YgVDVTAVc0pHjOvnYKNNyo2A6Df14vfFlo6yGaJhExNKuxbQwYm9+COPfGszVLVqSQwq6tHqVzKqgLx0vfjAU2tNBpECmy0weE/jLLquq6QzDf+Zjc342A2xPJljhT8aKFILaQL+m3T4x1WaRauM+EsyuDqmVydwDsB1+cSFWQeGLEkbnynk/vsBjrbBoizvKpiIu661db7eUHrf0NsB6qqqDmCNCGemLJHKjyWN/xXUem9j8YLVNWlOszOjM0fmKhTdgOouOB/bEGZ1SCuaCNV0WEKyn/nNa9gOm+2/OCrXo7R9qC0yxrMykoWKgLbQSpAtt84I9mO1Vb2fmYQqVgaX+NC24J6ld7cYB02arPGkc8X08utiovt6gE9N/b9sd8rp48zzemg1LZX1yBT+Fb9fS9v3w8bToEqo9HeIDB4oAsV1C+Epm9XSzZ1qaJUE8pUqFuNe+oAcm5N/gG/GHLLOkOWtOCAqw6gftthRVWp8y+oqeHGxUcXHH39fbCfLe4i/HXZoKiiFXJRCNaeoiRSF0i5B4O2IcdDlr1MlKqx65wrVCXvzfcj1/e2Mky36h4Y4llJWbxFcyEnkkAE79N+bYkNlMSVf1CzktMFjkGojSRfcWtzqIN74z/wCl+yLXpT+DHR1M7Rw1jssZ0mzAjdQRwStwL4Iz10NLWfSFQWYBtN9yPge5tgTWZdl6qTVNJU+GGKmVrGM3uuki2n0//MS5J43ikmSo1tKdLMrBtFhex22I1jY4L6FOYqsojzAGqkjFTLuge+19ybHYb+v747VNdHKk8YQsyRGWQKOFsbdb7kHAqnyqmvDJVu0irGLPMqhjqOzAjggWwRjkojHUPKh1Twqjs2xnQHa29uGvcevtg8V6CaxSmd4o9UpMkZCq9iGt08vB8wJviFXTM8saKjvOjLrNtRUXG17+oI+2OsdVlgmEVRV6ZUiBSN3CmzAH13NrXt64hwZ7Tt/mU7qumGYi9tRPXe3vheEu6CpL7BOf5lQZlOIVjkhmLeWSQ6QNJF1axO9tt+MUed28SZCqWLNcD+XfpghnOaNW1bSpGFQsWA559TgZrupUi4O4+celii4xRjySt6PY/ZSZqjszlUznU70cTE+p0jBbFY7szfsBkBO/+ijH6Ys+KkhS/wCIQv8A5JlFtOgVhJF976Gtt6YRLKge7A6Ad14O+Ht/iDhDZRk0pI2rGQ3942/7YTuR5f8AX57SUgiRgxLMrrcWAwAoI9m/poWZKemaca2N3W4jtYCx639vXFrpn+opp/EDOsrWcFuF4sN+u5xF7U0kWWT0sLRhbXKmPysu25uOlh98QOysaSZkKPMXYwqxIkckcAWF7874xSjzf7NafFFsofpKdY46mDQzrYaiLabcDHHNmpqCMJF4MqsunSxvZb2tYbdcSszOViqjSlgjmDbM7NcHbpfAOqoPqJWaQrGpnDMETQGGobEDn064zqlLbsfdXRIzF/By8NRmGORlZI0Bs19hax26X+2C0UDy+HJReHIrIrMZGK3a3sD64+RRzU8qeJGs8ayPLIoO+ok6LjrYEc/0g4iR0ZqMxFTDUzRulkV43/CgF914NzcfljnLVHV7NM6q6mnpDEkdPqdghV5CNzc/087e22K3X1zTUZkimTW8epSjAgHna9r2wdzmjY04hkleSKVi0o0gaibnUTxx0t+eK9LlGipo4pE8WniUrKJEBIXoAevG+LY1H2xZN+jTLqHMc0lQ0sQckFZZAwW4JG/yN/TBfOOzApaanhaojp5iwcq99TAEenNr4s3YrNstp/8ATmL6ZhtpYDUPfbphb9pppZ+01XVK7wxT1jNpGx0aiOh9ifvjQ4x0ySlJ6PR+U0IqOyNJRyOSXpFUsOb25xW837L1UMXivIJFDaiAvlQAbf3wR7rs3kzjsnC8iuDTyvT62N9YU2B/t9sFO10rJkzqjaWkdVv7Ei/xxgZscZQ5P0LjlKMqQopkFFXUUaVc5+oqA00Rm1KAqlja4uAWCiwNt7W3xrmmtqtilV4aBGYq7eHGrkjTc2BPB64mVcSRaJNTB2NhZtyNr+/OIFZUZbTIUlEjz6wXTSXHmPlDE7C+4HXbGGMro2OPsC5nRM8OVvVTO0kKmSTUzEGRgBcEbjzDbpbEZ6aSSsWrkZkkEDLIysBdjYm9+b3O4txjbMXjqImZ6F44Y3Ik3AVAQSTYDgXH6Y60lNTUGYx0tVRvFJA2uOKQD+LpDLcHe4t0NtzjUm0iLS6O1BDEtBPIYSrmSWRGZizBSLeZubG3rtjrlc2VR0tJBNSxzRtGkBqEUPva3/yH62wW+pmkrUp6elWCaSFpIpLhvIthdweL243/AHxAqFrZqqERI4kceJIyAXjChrb9SbDb0wl9obiio9pKCkolp1o3djDrilRidWoAAGx2F1sTvgQa5IaKWCNXLO4OptrDSVKn12OLl2jp46vwKeQ2zaXUEjFrEjgE9OOtyLkXxRp4pHnaBwQ6yFQltwdVrX+fXGrE7jshk09HGaXxpWc6izG5vjRSqtv+QwWgyCpKN4wMUviaEiPL25t6/bECOJSQZFYDVZhbf7YqmiTR6u7sf/AGQ/8Ao0/bFowru4rtAa/JZsml8QvlwXwy4teNibfqCPtho4Ioqv8AEGpPZvKiA22YC5B/CPDe5wj6Guky7MIaylYvLH5bEE6r+mHn3/pr7N5axNlWvBJPH4HtfCWypFFQssitJF4yKVHNyDxfpzhZOkNFWww0orVp66vzGsZ2kbXKRcIxITYG1gNR56C2DCwU0c/1cKsybOAgHn1Ket9yAL/fre+N3o48pKw1TtNUzkLcLtJdiwbjYC/xe/OMpDGlSJHjUzadPkXgX9fsNsefKTb0bUkkFaKKCenMKy6Vcfw5SQfZuoItY84jUJeCkCzzfUM8Y01DDYg8HE2DMMuJdPHCBFLOzKbKLX8xIsNj1OIFY9JV0UmomSFnXw/OdKrcWK22sLYljbuqDJa2Fqmv+khjjqXRnZrSG9lA3IG5NzvxiJSV7U/hJA2tHjEupLgEX3Cg9Ln52tjFngl0zyr4bxAOZPb++JFRX0iiEKjRysbqhTSz6dVgOgNrm1787YHH00dy0DsyrDWlpYCoSNmdmJIUAAg3uL34+OMQnSrdDUzqqOVuq2N1va4N/b04x3mqDLVpFTB/LP8AxJDH5X52va1gSCd+lsTnlL1HngtFCqhWbcOzEggWO/Q7+uKqKSFbKFm8xnq3JSYMI2GlpNIDAjYi/B2xwritGY3QtLHKFBQm5BWx/uMEc4p6SetkaerSPVMwS6bFxseR8evTEWj+mqYpoY5I3qC+lZJT5U23K40pqloXY++5yBou73LZHN2qGlnNha2qRjbHHt5m8Iq0y552TSNRA4Zj6/A/fBbu0kWXsFkRU/ho0jb2ZRpP6g4VHeFm8lZ2sro18WCSGf6YR7G9gPMLja9136YPyU3jpEsC89krMXgqaumcVEqSRK4iUk+YE+a9+eMZI9MbWhVqhv8AluyWcja4HoORz0wKo6eeoBCVFSkauW2kKm9/+n49cd5VejAkg8J2uSC19W3W++42+2PPqujbplahpqylrypiiWCSdpSDvspAsDcA7advjFngVJJJZauWOEtCF1s4N1Jtdt+dvz9cd6EpKdMUyqwX8Vw17cXI24++2C1OssJhRnZ2U3J0A3Y/iseecVlkbJ8aNUp4YfDk1+IstgxABLWNwL+l9/tj5mEq0rzSBKp2SzMYUDBb3G21yMdEWSepplnNgt7/APU1iLflfbECrrxDmyUkd2edNXiraw0/nubYRWw2gPmaSVCx5rJHUBqb+LErgJa43sOR5QTY23tinZqpdR/AnAJJZntq1kbrq46E29zhku0bmFUkEgJZ5fENtJJ31Xtvt+ntiudq8vholapdpJKcsFC8aDpJA9xci3XfFsWR8qYkoqrK7lMFTHmiVkQ1vTLdjNIGtqJFjv03wKzeQVdRPUrHo8dywBIFz1J+9zjuNcOqWC5sw/ijcobWJH2wPVgJkJ1ageBYnjb98bY3dmd0lQ3O4fNIB2szGjOoNUUalNbX/A1yL9b67/Y4e1/nHlfupknHeRk5RgrvI6OOhGhri32x6mtfpfDokzWppoKqIxVMMc0ZIJSRQw/I4ovbLsx2eyrJZqigoKSimdlW0KBPFN72sOTz8YvzGwwk+8iiqK7t0aiByYYljSz3shsdTKCbf07+xGJ5WlF2NjVyBaFpJNc08rDdbMdlUjoeQQQv6+uNajXGy6pE8cIPDVTuwAuTbjrj7VURCzTrb6lVuhZTZfKBa35m2I1DRJDPHI1SzTq5GplH8QHYg7X6euPPcq7ZtSvol07Uz5bJTiYJoOqRlcOVLX/EW9j6enpiDGIzGhidzE1tKsP6iD025PtjrRZZppikhU1JjMQLXAUE78C/zycZTUDQvMB4csEKl4X8DdTfVp536c9euOxyjfYZJ1VBWnihnop4laSN23WWNyumzXWw46cdcZOJRUsYKcMhQHW5Aa+99ugO+/zjTL5KeWmLUrxFQ2k+HKSOtxpvt0/I4hPPVDOJ5pKVmpvDWIMp8w0jqOq3bp1w70yaWqI9HW1hmioaiBxUyTlFEfmS49+vB29vbBmSCKnrEWbQ0sv8PUE3Bt62+N8RaWSaGZkebWHJbVoIJBN7W6Dpb2xulEJHWSWSWQhnewNtz6b7AAEffBlJVZ1bK72mFJpjqKGSOOU6mdbXDA2va4ttt7XxXcukDziYlnRbpZFIueAfT0/XBntBlZhmcvIfBVdAeQAD7bAHpvgflsUFQ94kaSoQF7RlT0v+exG2L434CtbsdXcPXmo7J1NKxGqlrJBa39fn/ucAO9GljyjtZTyw0ryLXRtIyhtRaTUBe5O1rjYbfliL3OT1dB2rkgnpXhjr42ALHdiouCR8XP3xO7yVkj7waQyNKySQBkOklUA2Yew8t/ucNkaeMnBNZKAawtR071LqII1jMkrSMdQtc9BubHHzM62amkoo4wmiQkINNxp03JNyAT9x1xKqAtRDN40ivGwsC9gDbqcDVznLZ8xqPEqonp4ESyyMNOq51HfoLDGJb2kauuztU5i9PXxMIHEFQrmUWF18/lO17ArbcYnT5hH47vrMbK2mPizPyRYb8A/b0tiA2Z5a7xVEcjSTKokI8Q+YEbBvbbVYenGCVJmeWNBMyk6YSFIdd9RawtsSTyNvvjq+0Bs71ivUQCBmGpF1GRQdYvaxBvsRuDjeanqzQhYSA0oAVmch1At7bgi/5jESGoSDMEnCEzSEIqi+oAkEgC+5/bEqSp8GOWtemaNbbobanI2HF7k7j7YEtaQInAo9S9dCrIqzKykva6gEWN/a+Auc5dUVk1NBKUaJXjXRqJWy33t1vbrg3WZpBCqVYp2nLeGqeDsdROne5HUemAHaSoLVMiilkjenY6j4wAJddG1uoB5J2tgwT5WF7RRJmlWSr8GSyCQiy7WB244t09cRZQgBUOQQbhGG/Hr6WxI0stX4SR62Z7aW2JuLEA/JP2Htjocpk3O0kkjukMMW7Pbk29B649JOjG9l47kcjmre1dNXoriOgcyS3HlGqNlA+d8ej72wuu4zKpMv7Kz1Ey6WrKpnUatXlVVTn5VsMfDIRny1xY4Wne3G0VXl08cMAV45EaZzYlhYqvve5wyzxhD95PbSnz/Mmo8vqL0+XysocA6JG4a56jfbptfEs6uFFMP9rIVTClKGeFmhq5XEkuix1EAC1iD0sNsBaiaodXkkqkRIQslwnnIXex2PHpghBM1S0kLlBImlnIIJseDsfUfoMaU2XQNG0JAsACRYHUAbAnniw3x5zmou5G5K1oJ5ZlmZZ7lFNV0U6GaRy8kpGkBb/wAq+ouByOMQqCWebI3rJZJZGUSMYr+bQCbKLe3W3GLBkDtQ05WBGWPhQosvr8YkdnOzlfm0clTFGhjGxBbSjbny/kf0AwynGT4wiI1KK82DmcvXRpSMFlmJnkjKXLKFC8gWHAPPriPWV9THI9JTSxid302YksSoBNvTckXOw5ODC3p88qoKiKOFqSlIUsBqLXuRf3sMDWQB3kRUDs+0hjBJBF/W/oMByVpNHRTp0DHzBBWUwnaVIpUurSLcBg24bT1Fm9sS8gJSXMI55JpLyK8ckp5UgHjoB/bE2trRHCqqrEBiGUEDy23O/wCuIdVWBjZFYow8otyNtt+eMPFtdIWVMmJI07I95B4Tvqj2IkFtPHzuMV+WoRM5o61KeWnakSSTwzp8xNrgAHbfHKvzo5dMsjShXvpZF3Ptt0Ox5xBWuWudZobxx+KY9TPfYgWJPrikeS8qA4rolw59m1Nn8GZVDl3inSRNMZAXlbAe42/LDK70jUVGSZb2koHU06xiOeGxDyRyMu4I/psduLMTfphS19QKCNlgkBSovHIbFrAg7i3B3tt6nFlfJe0uZdgoazJa6Z6Gkkkgko6cMJZFVwpIPUAC4G33xeC5KmiWTTtFbqZzNl5iVPDiqHttdVJvYWud/wCXiwvziDXZTnFDPSpmlJLTUsoVIndT4bqNwPfD17r+ylDTZXFnFZRKc0lZiHlB1RKGNlAN9J9bcnFA79+1VJmmZ0uTURZ2y6ST6gsth4h020nrYA7264eEKQssnJi9qqhCY2ik0lUVFZWKgKL8cHj13xNgq4qeUy1MjAy+GxcKSLIFa3PBJHA64Bxr4u53a9gWO4uR/v74ny1qwyROI9Sx+UW2tYW/t+WOcQxkWwZhDm00RqUX/T1JTVf+axUH23KnBF62GCTxo0DrcxShtmHoLCx/mJ+2F4+YSPGgIUmEKi6tiADe2Plbm9RVO5d1GuxOna5BuLn53+cQeBya3oosyii9ZhXUiwGnopJKdlnEgkhIPhk3YG2+xN9vcbYhdoMyWShirE0TK7AyOBYy9Ax335/+rYrWQ5Vmudx1FJlNJUVcjDzJGNhazXJO3Q9b4sWS92PbHNqBnSgFLCnnjStfw2e/QLYkH5th1gSoT8xTWlBqCyxIRr1HVuWPUH13wZoqCeppglAoatq/4aKnMisLFbfYnpawxaMu7l+1lTVKtWtJSQ380jza7D/yjn9PnDo7FdiMu7K0y+EPHrSLSVLKASTzYdBi0k9ElJKw1kFGcvyWgoyLGCnSM2FtwoBwQxmMw4h8IuLYV3fB2GhrqJ8/y2nUVtNHaojTYTRD241Df5G3phpY+MAdiLjAasKdOzyZSVqQhbElWk1h252H4SecF/qxU1EEEKGSWonjhjtsPEZgAN+u+Gz3j93L9qaxMxy+tSlrI4gmiSO6S2JI1Eb9ed8U3K+xXaI9o8ip6nLpoKKiqY6mebWpXUu+33Fv/ccZ54U5KzRHK+Ohl5P2DyrL0XxTLVMPxeI3lP2GLLBTxUsKxU8aRxLwiCwGOo64w8YtHHGPSISk5diR7aZhSf8AE+ZS0sw1BvCshuCxUar9P5SfuMV6jzgyBkjKnUGbUyiymxtYXw5e0vYXK+0WYxVtY88bomhhCwUOPfbASj7pcmpc1kqhVVT0rNqFIdIUG9zuBex22+cZv422zQs6SSFdVZn4sEqSSALIFBLXFluSdumwBOOtbXosaQUcxqGJ2SJwxAA/mP3GHNUd33Z2WjNNFSvApjePVHK2oKxuQCSeuO+T9iMhynKny6Cl8SOQESSSsWke/Pm5H2wywOhXmR5zzBQzpLMl2K6Tc2F+tjzyD843GXy1dLHK0kS3b+ENrC+5Fvjphy5v3RZXVi1BXVFGpfUV0q/TpcY+VvdbTw5HLDldT4tcIgEarUaWYDb8NiDfr09Dh1BpAeRMTT5VugaV7XutlAJGq/XrbDn7nVhp+zFRlyxyNKksrya2Hm1MbWt7WxV8o7te1tRmcJzSTL6Okja7Mh8VmFxcAceu5/LDky/LaTLoRFRwLGoFrgbn5OGqV/oSTjQqO0T9quzFIG/zDwKaeoYQQxP4shBN+ApJ2sD9sLOq7P5xnU8M2XZXmNS8hZJL07ABwbkMTYA79fTHq4KALAWGMIGGUa9iuWjzTD3Rdpaqjp5aOkELOgaVayZVIa24UC+3z7YseSdxtZPCpz/Nkh4/hUa6iLf9Tf8AbDz2xlsNQLF0ncr2NXTeCsa1tjVNv+WD2Wd3vZTKyjUmS0utAAHkXW23qWv6YtGMwaAcaemhpk0U8UcSXvpjQKL/AGx1Atj7jMccZj5j7jMccZjMZjMccf/Z"/>
          <p:cNvSpPr>
            <a:spLocks noChangeAspect="1" noChangeArrowheads="1"/>
          </p:cNvSpPr>
          <p:nvPr/>
        </p:nvSpPr>
        <p:spPr bwMode="auto">
          <a:xfrm>
            <a:off x="63500" y="-800100"/>
            <a:ext cx="2667000" cy="1676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1988" name="Picture 4" descr="http://2.bp.blogspot.com/-wenI92Yz79c/TpM3HHxsE5I/AAAAAAAAA3U/CtWDPWF4piw/s1600/Didache.jpg"/>
          <p:cNvPicPr>
            <a:picLocks noChangeAspect="1" noChangeArrowheads="1"/>
          </p:cNvPicPr>
          <p:nvPr/>
        </p:nvPicPr>
        <p:blipFill>
          <a:blip r:embed="rId3" cstate="print"/>
          <a:srcRect/>
          <a:stretch>
            <a:fillRect/>
          </a:stretch>
        </p:blipFill>
        <p:spPr bwMode="auto">
          <a:xfrm>
            <a:off x="4724400" y="228600"/>
            <a:ext cx="4191000" cy="37568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6553200" y="3733800"/>
            <a:ext cx="2438400" cy="28956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800" b="1" u="sng" dirty="0" smtClean="0">
                <a:solidFill>
                  <a:srgbClr val="C00000"/>
                </a:solidFill>
                <a:effectLst>
                  <a:outerShdw blurRad="38100" dist="38100" dir="2700000" algn="tl">
                    <a:srgbClr val="000000">
                      <a:alpha val="43137"/>
                    </a:srgbClr>
                  </a:outerShdw>
                </a:effectLst>
                <a:latin typeface="Arial Narrow" pitchFamily="34" charset="0"/>
              </a:rPr>
              <a:t>IGNATIUS </a:t>
            </a:r>
          </a:p>
          <a:p>
            <a:pPr algn="ctr"/>
            <a:r>
              <a:rPr lang="en-US" dirty="0" smtClean="0">
                <a:solidFill>
                  <a:srgbClr val="C00000"/>
                </a:solidFill>
                <a:effectLst>
                  <a:outerShdw blurRad="38100" dist="38100" dir="2700000" algn="tl">
                    <a:srgbClr val="000000">
                      <a:alpha val="43137"/>
                    </a:srgbClr>
                  </a:outerShdw>
                </a:effectLst>
                <a:latin typeface="Arial Narrow" pitchFamily="34" charset="0"/>
              </a:rPr>
              <a:t>(Bishop of Antioch</a:t>
            </a:r>
          </a:p>
          <a:p>
            <a:pPr algn="ctr"/>
            <a:r>
              <a:rPr lang="en-US" dirty="0" smtClean="0">
                <a:solidFill>
                  <a:srgbClr val="C00000"/>
                </a:solidFill>
                <a:effectLst>
                  <a:outerShdw blurRad="38100" dist="38100" dir="2700000" algn="tl">
                    <a:srgbClr val="000000">
                      <a:alpha val="43137"/>
                    </a:srgbClr>
                  </a:outerShdw>
                </a:effectLst>
                <a:latin typeface="Arial Narrow" pitchFamily="34" charset="0"/>
              </a:rPr>
              <a:t> 2</a:t>
            </a:r>
            <a:r>
              <a:rPr lang="en-US" baseline="30000" dirty="0" smtClean="0">
                <a:solidFill>
                  <a:srgbClr val="C00000"/>
                </a:solidFill>
                <a:effectLst>
                  <a:outerShdw blurRad="38100" dist="38100" dir="2700000" algn="tl">
                    <a:srgbClr val="000000">
                      <a:alpha val="43137"/>
                    </a:srgbClr>
                  </a:outerShdw>
                </a:effectLst>
                <a:latin typeface="Arial Narrow" pitchFamily="34" charset="0"/>
              </a:rPr>
              <a:t>nd</a:t>
            </a:r>
            <a:r>
              <a:rPr lang="en-US" dirty="0" smtClean="0">
                <a:solidFill>
                  <a:srgbClr val="C00000"/>
                </a:solidFill>
                <a:effectLst>
                  <a:outerShdw blurRad="38100" dist="38100" dir="2700000" algn="tl">
                    <a:srgbClr val="000000">
                      <a:alpha val="43137"/>
                    </a:srgbClr>
                  </a:outerShdw>
                </a:effectLst>
                <a:latin typeface="Arial Narrow" pitchFamily="34" charset="0"/>
              </a:rPr>
              <a:t> cent.)</a:t>
            </a:r>
          </a:p>
          <a:p>
            <a:pPr algn="ctr"/>
            <a:r>
              <a:rPr lang="en-US" sz="2400" i="1" dirty="0" smtClean="0">
                <a:solidFill>
                  <a:srgbClr val="C00000"/>
                </a:solidFill>
                <a:effectLst>
                  <a:outerShdw blurRad="38100" dist="38100" dir="2700000" algn="tl">
                    <a:srgbClr val="000000">
                      <a:alpha val="43137"/>
                    </a:srgbClr>
                  </a:outerShdw>
                </a:effectLst>
                <a:latin typeface="Arial Narrow" pitchFamily="34" charset="0"/>
              </a:rPr>
              <a:t>“What matters is not a momentary act of professing but being persistently motivated by faith.”</a:t>
            </a:r>
            <a:endParaRPr lang="en-US" sz="2400" i="1"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61722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6000" b="1" u="sng" dirty="0" smtClean="0">
                <a:solidFill>
                  <a:srgbClr val="C00000"/>
                </a:solidFill>
                <a:effectLst>
                  <a:outerShdw blurRad="38100" dist="38100" dir="2700000" algn="tl">
                    <a:srgbClr val="000000">
                      <a:alpha val="43137"/>
                    </a:srgbClr>
                  </a:outerShdw>
                </a:effectLst>
                <a:latin typeface="Arial Narrow" pitchFamily="34" charset="0"/>
              </a:rPr>
              <a:t>伊格那修</a:t>
            </a:r>
            <a:endParaRPr lang="en-US" altLang="zh-CN" sz="60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二世纪安提阿主教</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p>
          <a:p>
            <a:pPr algn="ctr"/>
            <a:endParaRPr lang="en-US" b="1"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en-US" sz="6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6600" b="1" dirty="0" smtClean="0">
                <a:solidFill>
                  <a:srgbClr val="C00000"/>
                </a:solidFill>
                <a:effectLst>
                  <a:outerShdw blurRad="38100" dist="38100" dir="2700000" algn="tl">
                    <a:srgbClr val="000000">
                      <a:alpha val="43137"/>
                    </a:srgbClr>
                  </a:outerShdw>
                </a:effectLst>
                <a:latin typeface="Arial Narrow" pitchFamily="34" charset="0"/>
              </a:rPr>
              <a:t>重要的不是短暂的认信行为，而是坚持不懈地以信心为动机</a:t>
            </a:r>
            <a:r>
              <a:rPr lang="en-US" altLang="zh-CN" sz="6600" b="1" dirty="0" smtClean="0">
                <a:solidFill>
                  <a:srgbClr val="C00000"/>
                </a:solidFill>
                <a:effectLst>
                  <a:outerShdw blurRad="38100" dist="38100" dir="2700000" algn="tl">
                    <a:srgbClr val="000000">
                      <a:alpha val="43137"/>
                    </a:srgbClr>
                  </a:outerShdw>
                </a:effectLst>
                <a:latin typeface="Arial Narrow" pitchFamily="34" charset="0"/>
              </a:rPr>
              <a:t>. </a:t>
            </a:r>
            <a:r>
              <a:rPr lang="en-US" sz="6600" b="1" dirty="0" smtClean="0">
                <a:solidFill>
                  <a:srgbClr val="C00000"/>
                </a:solidFill>
                <a:effectLst>
                  <a:outerShdw blurRad="38100" dist="38100" dir="2700000" algn="tl">
                    <a:srgbClr val="000000">
                      <a:alpha val="43137"/>
                    </a:srgbClr>
                  </a:outerShdw>
                </a:effectLst>
                <a:latin typeface="Arial Narrow" pitchFamily="34" charset="0"/>
              </a:rPr>
              <a:t>”</a:t>
            </a:r>
          </a:p>
        </p:txBody>
      </p:sp>
      <p:pic>
        <p:nvPicPr>
          <p:cNvPr id="40962" name="Picture 2" descr="http://www.fordhamprep.org/uploaded/FP_icons/icon_St._Ignatius.jpg"/>
          <p:cNvPicPr>
            <a:picLocks noChangeAspect="1" noChangeArrowheads="1"/>
          </p:cNvPicPr>
          <p:nvPr/>
        </p:nvPicPr>
        <p:blipFill>
          <a:blip r:embed="rId3" cstate="print"/>
          <a:srcRect/>
          <a:stretch>
            <a:fillRect/>
          </a:stretch>
        </p:blipFill>
        <p:spPr bwMode="auto">
          <a:xfrm>
            <a:off x="6543308" y="228600"/>
            <a:ext cx="2372091"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5638800" y="2667000"/>
            <a:ext cx="3352800" cy="39624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800" b="1" u="sng" dirty="0" smtClean="0">
                <a:solidFill>
                  <a:srgbClr val="C00000"/>
                </a:solidFill>
                <a:effectLst>
                  <a:outerShdw blurRad="38100" dist="38100" dir="2700000" algn="tl">
                    <a:srgbClr val="000000">
                      <a:alpha val="43137"/>
                    </a:srgbClr>
                  </a:outerShdw>
                </a:effectLst>
                <a:latin typeface="Arial Narrow" pitchFamily="34" charset="0"/>
              </a:rPr>
              <a:t>Clement </a:t>
            </a:r>
            <a:r>
              <a:rPr lang="en-US" sz="2800" b="1" dirty="0" smtClean="0">
                <a:solidFill>
                  <a:srgbClr val="C00000"/>
                </a:solidFill>
                <a:effectLst>
                  <a:outerShdw blurRad="38100" dist="38100" dir="2700000" algn="tl">
                    <a:srgbClr val="000000">
                      <a:alpha val="43137"/>
                    </a:srgbClr>
                  </a:outerShdw>
                </a:effectLst>
                <a:latin typeface="Arial Narrow" pitchFamily="34" charset="0"/>
              </a:rPr>
              <a:t>  </a:t>
            </a:r>
            <a:r>
              <a:rPr lang="en-US" sz="2400" dirty="0" smtClean="0">
                <a:solidFill>
                  <a:srgbClr val="C00000"/>
                </a:solidFill>
                <a:effectLst>
                  <a:outerShdw blurRad="38100" dist="38100" dir="2700000" algn="tl">
                    <a:srgbClr val="000000">
                      <a:alpha val="43137"/>
                    </a:srgbClr>
                  </a:outerShdw>
                </a:effectLst>
                <a:latin typeface="Arial Narrow" pitchFamily="34" charset="0"/>
              </a:rPr>
              <a:t>(A.D. 100)</a:t>
            </a:r>
          </a:p>
          <a:p>
            <a:pPr algn="ctr"/>
            <a:r>
              <a:rPr lang="en-US" sz="2000" i="1" dirty="0" smtClean="0">
                <a:solidFill>
                  <a:srgbClr val="C00000"/>
                </a:solidFill>
                <a:effectLst>
                  <a:outerShdw blurRad="38100" dist="38100" dir="2700000" algn="tl">
                    <a:srgbClr val="000000">
                      <a:alpha val="43137"/>
                    </a:srgbClr>
                  </a:outerShdw>
                </a:effectLst>
                <a:latin typeface="Arial Narrow" pitchFamily="34" charset="0"/>
              </a:rPr>
              <a:t>“Let us not merely call Him Lord, for that will not save us….Thus brothers, let us acknowledge Him by our actions…This world and the world to come are two enemies. This one means adultery, corruption, avarice, and deceit, while the other gives them up. We cannot, then, be friends with both. To get the one, we must give up the other up.”</a:t>
            </a:r>
            <a:endParaRPr lang="en-US" sz="2000" i="1"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5257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4800" b="1" u="sng" dirty="0" smtClean="0">
                <a:solidFill>
                  <a:srgbClr val="C00000"/>
                </a:solidFill>
                <a:effectLst>
                  <a:outerShdw blurRad="38100" dist="38100" dir="2700000" algn="tl">
                    <a:srgbClr val="000000">
                      <a:alpha val="43137"/>
                    </a:srgbClr>
                  </a:outerShdw>
                </a:effectLst>
                <a:latin typeface="Arial Narrow" pitchFamily="34" charset="0"/>
              </a:rPr>
              <a:t>克莱门特</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 </a:t>
            </a:r>
            <a:endParaRPr lang="en-US" altLang="zh-CN" sz="4800" b="1"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公元</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100</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年</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p>
          <a:p>
            <a:pPr algn="just"/>
            <a:r>
              <a:rPr lang="en-US" sz="1200" b="1" dirty="0" smtClean="0">
                <a:solidFill>
                  <a:srgbClr val="C00000"/>
                </a:solidFill>
                <a:effectLst>
                  <a:outerShdw blurRad="38100" dist="38100" dir="2700000" algn="tl">
                    <a:srgbClr val="000000">
                      <a:alpha val="43137"/>
                    </a:srgbClr>
                  </a:outerShdw>
                </a:effectLst>
                <a:latin typeface="Arial Narrow" pitchFamily="34" charset="0"/>
              </a:rPr>
              <a:t> </a:t>
            </a:r>
          </a:p>
          <a:p>
            <a:pPr algn="just"/>
            <a:r>
              <a:rPr lang="en-US"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让我们不光称他为主</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因为这救不了我们</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既这样</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弟兄们</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让我们透过行为承认他</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这个世界和将要来的世界</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天堂</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是两个仇敌。这个世界意味着奸淫</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腐败</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贪婪和欺骗，另一个则全然没有这些。我们不能与两者都为友，要得到其一，必放弃另一个。</a:t>
            </a:r>
            <a:r>
              <a:rPr lang="en-US" sz="32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200" b="1" dirty="0">
              <a:solidFill>
                <a:srgbClr val="C00000"/>
              </a:solidFill>
              <a:effectLst>
                <a:outerShdw blurRad="38100" dist="38100" dir="2700000" algn="tl">
                  <a:srgbClr val="000000">
                    <a:alpha val="43137"/>
                  </a:srgbClr>
                </a:outerShdw>
              </a:effectLst>
              <a:latin typeface="Arial Narrow" pitchFamily="34" charset="0"/>
            </a:endParaRPr>
          </a:p>
        </p:txBody>
      </p:sp>
      <p:sp>
        <p:nvSpPr>
          <p:cNvPr id="39938" name="AutoShape 2" descr="data:image/jpeg;base64,/9j/4AAQSkZJRgABAQAAAQABAAD/2wBDAAkGBwgHBgkIBwgKCgkLDRYPDQwMDRsUFRAWIB0iIiAdHx8kKDQsJCYxJx8fLT0tMTU3Ojo6Iys/RD84QzQ5Ojf/2wBDAQoKCg0MDRoPDxo3JR8lNzc3Nzc3Nzc3Nzc3Nzc3Nzc3Nzc3Nzc3Nzc3Nzc3Nzc3Nzc3Nzc3Nzc3Nzc3Nzc3Nzf/wAARCAChAKIDASIAAhEBAxEB/8QAHAAAAQQDAQAAAAAAAAAAAAAAAAQFBgcBAgMI/8QAPRAAAgEDAgMGAwUGBgIDAAAAAQIDAAQRBSESMUEGEyJRYXEHgZEUMqGx8CNCUmLB4RUkcoKS0VOyk6LC/8QAGQEAAwEBAQAAAAAAAAAAAAAAAAMEAgEF/8QAKBEAAgICAgEEAQQDAAAAAAAAAAECEQMhEjFBBBMiUTJCYYGRIzOh/9oADAMBAAIRAxEAPwC8aKKKACiiigAoNaSSLEhd2VVHMk4xUU7R9vtJ0dXRJBPMNsKRwqfU1ic4wVs6k30S3PnTdfa7pdgAbq9hTORjiydvQVSesdvda12VoNPSaRScFIh4R6kjcD1OKYptMv3jafU9VhtoWGWKMXJx0JB4c79WpD9Q70hscN9l0ah8Sez9lxDvJ5WA2CxkZ+uKam+Lukg4S0lI/iMiAfgarWx7O2Myp9lsNW1EN+/HE/D9Y0IHzanVeyF2HBg7HX0nk8uN/wDlMPyrCllb8/0a9uCW2TNPi9pZJU2UvPYrLGR+dONn8T9CuG8ZliA6kZ/Kq8fshfnJl7F3fCOqMAT8hcUgu+ztnETDc6RqNiQMnvI5gM/6irL/APauOeRbt/8AA4Y/svbTu0OkalgWeoQOx5KW4W+h3p0yK81x6G80ZfR9TjmRfvJK2QvuRxAfPFOum9ru03ZtlW7SU25IAYnjib2OcD5Ee1bXqHe0ceHVo9AUVDOy/wAQtM1rhinZbe4Pm2UJ9+nzqYhs8qohOMloS00bUUUVs4FFFFABRRRQAUUUUAFIdX1O10qze5u5lRVBIBO7HyFZ1bUoNLspLm5PhUHCjmx8hVD9q+09/wBoNRKRlmLnEUajwoOY/wC/xPlScuXjpdjIQch07XfEG91NjbWSvGjeERR5LN88A/r51GE0szSpNq7tJK7lEtIOJnZvIkZJOM5VQW8yKX9n9Gnnvo7PTo2uL+fBknGQsaEnLEj7q7HB5t0wN6tzs32QstAhW5JW51QLh7llAH+lAc8C+g38yTvU0YcnbHOUYLRBtM7MyTxpHqF9aaDaDYWrFTLjmDwZ4VPXL8bexqfaV2O7P6fKt4lqt1clQRc3TmZ9/LOyg/y4FOssNokbPLBFESMuVVfnvikeoa3FC4tNOtxe37KCsKMFUL0Z2weFfx8hXYZYpOmtC5OUhwu4mdVMFzJbomxEaggjy3FN0vanRIZ3tm1e0adD4olcO4xz2GTSabQZdTKSa9c/bI+f2WItHAvPbhBy/MbscbZwKcoYLPTbZYbaG1tVQeBRhFH06UueRKa7VmUhHJ2o0YPxzXjRoOskbhcefLFLbTVNO1TE2mX9vdpjBa2lDhffB/WK5tqVowwLu3ccs98vP2pNeaBo+osJ5beLvx9y4tv2ci+zrvzFLeeNSV/yHEQ6v2W0XVG/z1iZp1JYXcIKTRjyDIAenLNRm97J6pZpLLpVxJf25X9pbXCrHNjbwh8cL+gkH+4ZNSyF9T0R2lnkl1OwzvJw4ngHmVG0gHmACAOtLPtNtdQQyi+hNvP9x1uPDIp6joedZWV1G9m1ropCfSYZZnbTs2N7CuZYJspwgnqM+EeviQ7YNSDsj29v9GulsNYDmFMLwSdAeXCd8b9M4PTyqw9W7K6XrcMa8CwvAG+z3lu2JY29G8uWQdjyxVX9oNEkhuF03WlXxFltryNcpKPJRthvOP8A48sU1PjUkMTjPTLu0zU7TU7ZbizmWRCN8HdfQjoaW15/7NdoNQ7M6mIbhyyk5AJyswPL8MAH5HlteGj6rb6rZJc2zZB+8Oqn1qvFm5afYjJjcWOFFFFUCwooooAK0kdY1Z3ICqCST0FbZqHfEfXP8O0w20TESSr4seR2A+Z5+gNYyTUI2dSt0QX4i9qzfTNBC5MW6rEDsQfP3548iB1pi0XRZprtLG34H1G6Y94ZfuxrzbPUgZHF5khR1pvsibmeTULhgVUng4l4snmzY35c8eeBVpdjNHbTbZbqWw4ruVQ8hd/HEAfDHnltzPmxJrzpTSuUipLitD/2a0i27NabKkE7TPM4kluJcZkbGMkj05e1OMiyrNxqFEZYFnONsdOlN8V+VnkQfZlwQTESR65zjn71p9vtopSLaeQuQD3ajiVd+Xvz2qOeflNW9GeD+g1bVLmKKNLCGKe8unMdujOAo2yWOx2AyT8h1pTpejpYWhRpHklmYST3DYDyv5kj8B0pmsZ2vr+7v237pvssHEAhXYFyBzyWwp/0Ug+IHaO50PQVS2SRJrpu7WRxhlyMkjG49PeuRWuCBpo17cdvX0Zzo2i/tL0KO9nPi7keWOre+w2qI2kd3ft9o1CSa8mcYZ52J67gdB57D5VGNNs7u44rqHieQNkgsOJz9d89c1MLSe5eSNpIlSfw8b5yhwPFgDrnrvsKqyNcUm+jcIuPgXRwQllWS3QD7wLMAW2/tWytcWBE9s09sV3BQ7fMcjW1xbxva8UNx+2GWVsbcjt7YPT3rhp9693xxysEcIWVXYEFlOGHTqM/OpYRhK/sbJtdomHZ7tOb6WOC+jjW5OyMqnD58vI+9Yu7ddAv/tdvGqafdSBZ4RyicnZ18gSfEOW+fOoib+EzxyxEwzIQ0boOFgfI/Wp/ZTDW9FD3UCS96hWVCNs8jjzBrSUtRb0JkktroWRGQQA5CMDlcP8AhSfUdOstW0qa31a1jhhlbJHJg+dmDdGzggjfNItBmm+wm2nmbvraRrZ2ds8vuMduq4PzpY+pQoy95P3hGQ2IjhsHmBnbfO9cxyliTaZiUbZVnaDs/LayvpOqzK8qqZLe5MW0qHPiPkdvGAf5vOu3w/7TT6NftaXyngY8Mi53zyDf9+4PnVgdo9JXtFpgSIRR3cXDLbzpjMcnkc9CCQfQn0qoNXgLxjUIYGinjyk0THPAeTKfY7exU1Qn+qLGR+a4s9FxSJLGskbBlYZBHWt6g/wx14ajpgtZWJeMZQsckr+vyNTcHNepinzjZLKLi6ZmiiimGTUnAzVCdvtVOpatIyNlWfhUZ5dBj/b/AO1XH2uu/sXZ+7kVgrMojB/1HH9aoZ5Qb57gbqgaUDnnP3c/LhFReqltIowLbY56DYfbb1YEx3FoOJ2OcEhsjP8AvB/+MVPIvtcKKWtozx4ZZFLZJO+SMnP96j/YqGa10szxT9207Fj90jgXKj1/dJ92zT4jXRnVJgzpIxHGpIyOWfTFeV6iXySKIq+xdBPKycbyW63THZGUhf8Ad57GtC5clXlMiFsA8BwT16VwYs1wDJ3zrkjBkySowfpv5V3MsyyoY2hdGyCk53XOAMbD9CkpXJpnXSRr2bnii0i3Z5HUyIZDwDmWJYk45nOfrUS+MWtxySWWnBEcpiV5AuCCduHf2J+lSjRpo30jT4UReOJOCRwQFVgSDnOeopj+IPZeXWoor2yaBTZQuGB5zcmwCNtt/rVeJL3P2FtctkC0jVTp0QkltXlgOQzpJy+XKpHqup/YNPjvLZRKZsd2X5b5qMxWLWOl3F29tFI0g7pVdQ2D0IHQ8+tTGytIpdBjsGzwyxAAk54TimZlC0zceT0xn0/tPq04DzNbzJnHdk7qPzx8qXzTydwmoW3D3qjdEYMDk44dudcNI0KS2aa2nQQqZAz7jhOOoO+Plinaa2h7lrS0buwRkvz7sDfi3zt6Uubjy+BpJrTG+9uRM0TRvDDF4m7lmJl833A5Ag4HXcVP+yd2F0RA84J8bHuwcYz/AF96rx4pYp0DXIuO8G6mPBBzkHIwOZ/7qwdEsv8AC9JtbWaBXeONQdsAEeRP5865NpOzDjoInA1e+ijcKJY4ZRw5B5MpGMc8KPpTjbSO0x8TYOwY/eflsAfrtTKWN32hvcoQ0cMaDhBbB8ZPp1pfI0Ugwkn7VVHEV4Tj36j+9LmFCxkJmJ42DsB+0BBzv5Z5jH51CO2mn/ZtUW7UBoL8ESgqFVpFXnjqWQEe6ipVCJLops/CCW4VAyfPkabe1dq9xod3GsHdzwETwgHJDqQQPY4P/I+9cg6kkvIcaIV2O1CTRe0Qi4iBG4G/JlbGfTy+tX4jBlDKcg7g151v1jF9bXHFhGxHnh5Z+7jqdip+VXr2WvRqGhWs4/g4T8q9T0k98RXqI9SHbNFZoq6yUg/xTnePRYYkYLxOznP8qn+pqnuALHO7bYkEefRRnlj+UVanxa8cNqm+O6kJ58iVH9aqtXje1LHhbincjkOhxy9zXneof+VlWH8Sc6bHDFpMPDIC0cajHhLA4BzjJzuf7UuYOsIUSBQqjj/ZcRyenPP0rNrGgSNwiZC8I4iMk+m3nWtuUZpTxvnJ2L8h+s15OR2yhHa0WNWIdnDZwM4AwKVQ3DQzZ+yrLJKCVPGpIA6AAEgU3RDiJR7pRgZCtGCCd/n0pUb4qBHAoUInDuSAT1xsayn8th4E2kObe6vbB40jy/2mGNiFBRvvDJA5NxfUU7SzObdEUBo5FZeEpsCdj50zXsLTcEtpJCl3asWgDbrjkyMfIrt7gHpS7TZvtVm0lrcKGLFWLoOKBhuUYE7EfjTuVxTRlqilXedoZbdnP7MleAnAB9s88jyqTxarqMi26lbe1AABadTwtvyBGw286izRvbXc4dGkbvWHGMjPrjyODTtp+j3UsvdmyRom+7JJxLv/ABep5V6M4xa2jEZOyT3VxNEkkQ4miIwkkbctvMHesWcZSFGvEd5WLHgBzvjYHYe/pim6OwudKSWErwWcgwqA8nJxkZ3PsM74pyvlEVuoDXAcbkpgc+ZPp54qZQUejcpXodOxukXT41DVYrfv0P8AlEXYBcY7wjfc529Kl6zMiGWbjRM+JlYeHqcU1aPFw21tBK+VjiXKqMEEDAHyHWjXZYru9bTLOXMeyXrByBwncRA/xN13yB7ilS+U0zt6DT0e5hlvZYplN7K0oPDzTkm+djwgfM0uKAWfgUiMP/BxZG/M59xScSL3ZWFOIjZQW2Xfoc1q8k0qMrrJGc5wELZ9wf6f3pDdps7vwbmcNIgUcM7DAXJ5deo9fpXY4ISFsSBSFfu0yMdQSSfz6UiWOaQsqgkgFlYrjB8s+fv5VlZjbOXabhm4SGZYw236/pWb2jslorbUITHpbwqxJt5O7JJJI4WZMc/5Vq2fhVctLos0ZcNwSkgbbZqs9UJ7nUSVlIMrnxLwnmDy+f41O/g8SLW6VUUJhDlfPAr1PTu8iF5v9ZZGaKKK9XRAQL4r26tp9tNjLnji5+a8X5rVKQM5E0Ua8n4gTnG+ehBxzr0B8Q7bv9AEoOGgnRwcevD/APqqFEQgvZ43ADFTgjlldx5fwmosyrJ/BRjfxJ/p1zJNZoX7oiRFfiXAKkjmMD8KcbZlTDYLgZwMAE+Y5fr50xdmXafT4RGzkRBk4RuBgn8CAPrTsqO8gMYkPiIXDbfn6142WNSopixckoZkWVV80fOMeeeYrb7TGAHdQYzlRxAFV9c9Kb73UoLFe81aVFVG8IJHFnyAG55+VV/r/aq+1O8eC1uJLeyxwcCYBkT1P9K1jwyyS10HLROO0Ov2Wlx8d0eOZ1DJDGviz/FvyHL8ahs/b2drlbm2sYILnAR5Ec/tVHRl3B9+YpmlczZB3ZeRLknA5A5P6zXGKzEXDcTW7mOT7hbkcczyIq3DhhBbMyvwK9f1K11i5+021s9vK/imUuGRm/iGBt67U4aZ2h+xrbR3DPMqBjJ4sB/IYOwPL6etNBYtKrKi8OOFsHIz5foVpJbcDu4Ve7x0I5egwM0/VUZ4MdtR7QHUHijVliXvC+V8W52A267n2NONjpdz9n47qZlUeMRseLccs58ttvakfZru4XaP9kzxqSHIBUA8jv19Nqk/eMyqgJRWxlV322P0qbLOnSQ2Ea7Hl9Tvrq0aLS3YO6BGvXXuljOMEoP32/28PrXeytkitoraBHUIuScbtnOc9SSck+/tUVnmurCQyJbrNGGXDRthwPbrThpfaFb2Aqrd6qnDK3hYe5xU2Tk1a6OpVskoicxJG7rJ5ngIGPma6SiML3QOSP3ufL2NNcWo2qER96Inzkd7FsemQacFciMSNKu44tkUkZ58+mDzyKRtSrwd8bMSAkl5O9ZU4s7cjnpnnQkwhVsRl1IwATjB2813+VbIULKFMgA5YQDiGfpn9e2JHdY+F3ViRzCKCAc7YrCvidZX2sFe91bizxIzZIYZzhOo35mpt8HZJikykjuzGpYEYPENh08sVXmsXObO6m8P+YnJUjHLJ35eSirQ+EFoYdNuJio4XKhTjoNv6V7GCPziIyuoNFhUUUV6pCIdashqOlXVmQD3sZUcQ2B6H615z1lTbaos7A5zxld8jzH1zXpo8qpD4qaK1pqczwxII2/boSOYP3x8m39jUvqI7Uh2J+Bq7L3Ahnmt4sjcGPgwCRgeeOmD86W9odYi0m34gvFdSbxqwwy9eI+gqKWFxLG8U8YB7nAYKSDwnYf1H/Gm3W9Rk1K9aaTmTwhefCvlULwJ5L8D+WhLfXs17MzzSuZSebNxGtY0dURyo4SSAQfLn5en1rMVuSQArZJ5U7RWUqxyWkqgEj7QpznHDs3L3G3pVFxSpHEpdieGGeaRZEBJA67k46fnUttrf7foQ06VY0lTHCSM8J2xTJawEYOAvCMHIwR9f6U/6bIsc2xLcXhcnP4frrU08vhFChrZGbXT5BMUZ48jPXhI3wTggdR+dOmm6dNHcrImJ0AOQxUOufXfJrtqlnHHqaMsCuZd+OMboRzIGOZ+VKLdAkiwus5ZUJwU48KDgnG+N9vOmfnFNMV7nF0xN/hVvaXwkiB4JBjhBCjfoBtTyJczMAMiMcOT5/kcVwAtmmYMVDbOBIXUg+YB5DnXaKSGFeCPGM54olDs2f8ATvz9KU8U5M77kaFMDteKSyMpQ4MqnIbHMDfnUetLd4by5axws8MjAxscCRMnbBxgjGfnT22oYi4YFKKsQkLyKA3ATzVceh5/Q00Wa/Ytblggc8DkcPGeMkMM5PzU/WtvEoQdHIzuQ7W0sepW4ILK3Iqy+JD18/WnWzu2hTuHndl5LIOfPkfTnTUJIWuxcRcPdyHgcnnxcwSPwxSqVQynvG2bP3mOw89/XHWop09jyQARkoII1LEZLMeRpHrmpLZaZO0LGR3Ijj22LtkDfyzj5Vw7PTl0lieZVuI8/dUePl0z543pj7U6pFc3XApZbe0yZQF27zHIdThT9SKxhhynVGJMi2pFe8tbOIcSoAxAwM7YA5+QH/Kr+7B6cdO7OwI+eN/Gc86pPsXYya32ghynCWcEHfwgY/XyNei7eJYYUjQYVFCj2Fe16eFyv6Jc0tUdM0VmirSYwRmo5230T/FdLMkKlrq2BeNf/IuPEnzHL1xUkrB9qzKKlFpnU6dnl/UoPsN2VILRPnhz+8p9T1HL3Apv1G3XjDoQwwCSpzkHkR7/AJ5q2PiV2U7gve2iEW8zE7co3I3B/lb8D8qqvvO4YwSthOIhWI2Q9c+meY+fvFTi6ZUmnsNPRzDNLCdwuFOeR8/+vnXV5ngtrO82doZGBDblxyI38xmusLSftIEB+9nGBt5gbHJPOtUjjl0+ZXzhJQTw4OQf6/Kkt0+h62iQpas0MM1qS8Mih0wPFgjOCP7UqtbLgUsU4ZOeOg39KZtCvmsrv/DZyzQueK3Yj7vUjPlz+fvUozuRnxjA/XOpskeMjSlqhJfgqkFzmPit5QdxnA5YPyJrnppaV1u1wF7uWMgkniBkJBz0G340tl7i4hZIHyCCM7ZzTJplw1vp0MWE4gMMxA2GemR50307+LiIyqmmLogx17UAxJ/yagY3z/U04QTPLZ27qxUMg5HbPI8wabLOZpdevFPi44EAGc8QHX8qdLeMoqoETCHACjJPpzFVJW0KsQ3ASCe0QbKzSQnBHiBHFjyzzpr1DhTXbaRAFyE5HOPFgH6GnHUnZry0C/eF2+Rvjh4Dt+H1po1lmOqR4wAYQQCRz4x61zIvBrH2h8upkiuJe9y0LNuvtywa3M2QjQuSh6AcX41zvmKPxo3DuCCQACD0H0rlJdx2lsGdQ2WIjWMElz6fravJ+T0i5pVYm1K9k0ycSwuDcSr+zSQeHrxEnyABqPajKy4skfDOS8xYEnOc7+uTk7eQ6ClN7fywt38kge6mx3QXcImTg+w/EjPKn74d9ln1a/jknGAp43cj+36PtXoYsfFK+xE5Xsnvwr7PLYWQvpFPG4wOLGQev05fWrAAxXO3hjt4kihQJGgwqjoK616WKHCNEE5cnYUUUUwyFFFFAHG7tYbu2kt7lFkhkUq6sNiKpLt92Lk0u6M0AeS2beN8bHH7jHofI9frV51xuraC6t3guYklhkHC6OMhh6il5Makv3Nwm4s8rLI1tIkU7uI02SRRup8jyzj8OlKQw708bcYmXIOSQfXcb8z6+dWX21+HTRxvcaYkk0AB8KjMkY8sD76/iKqu4srqwcrwrJHk/d3VmB5HkQfTOajlHdPspjLVoxOzYEsDYmjIZWBycjyx7VNIbxLzTobgA4kAyueR6j5VDoZIJ95H4GznhlOBj0J5+x+tOmn3cVnbm3licRvJxqyjZQRvjpjPkaTlg3HQyMlytjnptxJ9r7rGF4t8qfD08vakzRCO7ZSgysxIyRg7598711gurV7scM6BGG3egIPqQN6L0QnUmZCCHCsrJIOEnqpJzg8vWs+nTU6YZ6atHeKRhr1xxFZA1sAxO++flTpbT8fEpyqg/e3+lRxHd9ZvXaMRqUUAs5wOXXOKX2t1aInHJc26OTkBJAxPTcAZqht6onXQo1F1a7tOBTxd4eYPMqeePembtDPw6lagFiWhcbcyQQeuM8qV3Wo2zyxdxFNLIMndSgz/ALsk/Idabr6eOWRJtQlgjaMYVIgQ2PLAPET55wPSuN3KzUE7Q76hqMTLD9mUSXBReMZGIzj94j35DJpiur5oXKOpnvGH7yjhX0I6f6fbJPKub3M186wadC0MWeZ3Zh9NuuwqYdjPh9c30iy3ClYAd5CCP7H2G3nmlwxpaSGyn/Qzdkey97reoLI4Lu7FmfiOPfONv0BV96JpFto9ilraqAB94gczW+k6Xa6VbCC0TA5sx3LHzNLgKux4uLt9kuTJy0ujNFFFPFBRRRQAUUUUAFFFFAGOtR3tD2O0zWw8jRi3umGO+iUeL/UvJvnUjorMoqSpnU2naKM1/wCGGo2xaSGFZ0B2MC8fz4NivsM1DrjRdQsZSqCRHxyAKnn1BH4V6jIpNeafZ3ycF5awzr5SIGxSXh+mMWX7R5eLXag9/DFIOoaIoSfUjBNatfRsOEWYyAPuyk/nXomfsVo0m8cUkR/lkJA+RyKbZfhzprycYuH4unHEhx+ApTxT+hvuQrsokXsSgAaawPPaTA/Ba6JqFyxEdvYw/wC92cj5Fv6VeEfw30xfvy5PmsEYP5H9Cl9p2F0q3xxtPL7lV/8AUCue1k+g92P2UTFYa1dRCNDKidAqcC/LZc/WpD2f+HGoXjh3gcDnlvCN/UjHyAq77PR9Ost7azhRv4uEFvqaW8IrccD/AFMy8y8IiXZ7sJp+mIrzok0wOeWFB/M/OpaiKihVAAHICtqKohCMekJlJy7CiiitmQooooAKKKKACiiigAooooAKKKKAMGsUUUHTPWsHrRRWX0ZQUdTRRWmaRk0UUVwygFZoorp0KKKKACiiigAooooA/9k="/>
          <p:cNvSpPr>
            <a:spLocks noChangeAspect="1" noChangeArrowheads="1"/>
          </p:cNvSpPr>
          <p:nvPr/>
        </p:nvSpPr>
        <p:spPr bwMode="auto">
          <a:xfrm>
            <a:off x="63500"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9940" name="Picture 4" descr="http://4.bp.blogspot.com/_Apbb7HKz5sc/TOm9Ij5gvdI/AAAAAAAAAKc/WIvZtL109Ck/s1600/popeclement1.gif"/>
          <p:cNvPicPr>
            <a:picLocks noChangeAspect="1" noChangeArrowheads="1"/>
          </p:cNvPicPr>
          <p:nvPr/>
        </p:nvPicPr>
        <p:blipFill>
          <a:blip r:embed="rId3" cstate="print"/>
          <a:srcRect/>
          <a:stretch>
            <a:fillRect/>
          </a:stretch>
        </p:blipFill>
        <p:spPr bwMode="auto">
          <a:xfrm>
            <a:off x="6019800" y="0"/>
            <a:ext cx="2733675" cy="27146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5638800" y="2667000"/>
            <a:ext cx="3352800" cy="39624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800" b="1" u="sng" dirty="0" smtClean="0">
                <a:solidFill>
                  <a:srgbClr val="C00000"/>
                </a:solidFill>
                <a:effectLst>
                  <a:outerShdw blurRad="38100" dist="38100" dir="2700000" algn="tl">
                    <a:srgbClr val="000000">
                      <a:alpha val="43137"/>
                    </a:srgbClr>
                  </a:outerShdw>
                </a:effectLst>
                <a:latin typeface="Arial Narrow" pitchFamily="34" charset="0"/>
              </a:rPr>
              <a:t>Martin Luther</a:t>
            </a:r>
            <a:r>
              <a:rPr lang="en-US" sz="2800" b="1" dirty="0" smtClean="0">
                <a:solidFill>
                  <a:srgbClr val="C00000"/>
                </a:solidFill>
                <a:effectLst>
                  <a:outerShdw blurRad="38100" dist="38100" dir="2700000" algn="tl">
                    <a:srgbClr val="000000">
                      <a:alpha val="43137"/>
                    </a:srgbClr>
                  </a:outerShdw>
                </a:effectLst>
                <a:latin typeface="Arial Narrow" pitchFamily="34" charset="0"/>
              </a:rPr>
              <a:t>  </a:t>
            </a:r>
            <a:r>
              <a:rPr lang="en-US" sz="2400" dirty="0" smtClean="0">
                <a:solidFill>
                  <a:srgbClr val="C00000"/>
                </a:solidFill>
                <a:effectLst>
                  <a:outerShdw blurRad="38100" dist="38100" dir="2700000" algn="tl">
                    <a:srgbClr val="000000">
                      <a:alpha val="43137"/>
                    </a:srgbClr>
                  </a:outerShdw>
                </a:effectLst>
                <a:latin typeface="Arial Narrow" pitchFamily="34" charset="0"/>
              </a:rPr>
              <a:t>(1523)</a:t>
            </a:r>
          </a:p>
          <a:p>
            <a:pPr algn="ctr"/>
            <a:r>
              <a:rPr lang="en-US" sz="2000" i="1" dirty="0" smtClean="0">
                <a:solidFill>
                  <a:srgbClr val="C00000"/>
                </a:solidFill>
                <a:effectLst>
                  <a:outerShdw blurRad="38100" dist="38100" dir="2700000" algn="tl">
                    <a:srgbClr val="000000">
                      <a:alpha val="43137"/>
                    </a:srgbClr>
                  </a:outerShdw>
                </a:effectLst>
                <a:latin typeface="Arial Narrow" pitchFamily="34" charset="0"/>
              </a:rPr>
              <a:t>“When we have taught faith in Christ, we have also taught good works. Because you have laid hold on Christ </a:t>
            </a:r>
            <a:r>
              <a:rPr lang="en-US" sz="2000" b="1" i="1" u="sng" dirty="0" smtClean="0">
                <a:solidFill>
                  <a:srgbClr val="C00000"/>
                </a:solidFill>
                <a:effectLst>
                  <a:outerShdw blurRad="38100" dist="38100" dir="2700000" algn="tl">
                    <a:srgbClr val="000000">
                      <a:alpha val="43137"/>
                    </a:srgbClr>
                  </a:outerShdw>
                </a:effectLst>
                <a:latin typeface="Arial Narrow" pitchFamily="34" charset="0"/>
              </a:rPr>
              <a:t>by faith</a:t>
            </a:r>
            <a:r>
              <a:rPr lang="en-US" sz="2000" i="1" u="sng" dirty="0" smtClean="0">
                <a:solidFill>
                  <a:srgbClr val="C00000"/>
                </a:solidFill>
                <a:effectLst>
                  <a:outerShdw blurRad="38100" dist="38100" dir="2700000" algn="tl">
                    <a:srgbClr val="000000">
                      <a:alpha val="43137"/>
                    </a:srgbClr>
                  </a:outerShdw>
                </a:effectLst>
                <a:latin typeface="Arial Narrow" pitchFamily="34" charset="0"/>
              </a:rPr>
              <a:t>, </a:t>
            </a:r>
            <a:r>
              <a:rPr lang="en-US" sz="2000" i="1" dirty="0" smtClean="0">
                <a:solidFill>
                  <a:srgbClr val="C00000"/>
                </a:solidFill>
                <a:effectLst>
                  <a:outerShdw blurRad="38100" dist="38100" dir="2700000" algn="tl">
                    <a:srgbClr val="000000">
                      <a:alpha val="43137"/>
                    </a:srgbClr>
                  </a:outerShdw>
                </a:effectLst>
                <a:latin typeface="Arial Narrow" pitchFamily="34" charset="0"/>
              </a:rPr>
              <a:t>through whom you are made righteous, </a:t>
            </a:r>
            <a:r>
              <a:rPr lang="en-US" sz="2000" b="1" i="1" u="sng" dirty="0" smtClean="0">
                <a:solidFill>
                  <a:srgbClr val="C00000"/>
                </a:solidFill>
                <a:effectLst>
                  <a:outerShdw blurRad="38100" dist="38100" dir="2700000" algn="tl">
                    <a:srgbClr val="000000">
                      <a:alpha val="43137"/>
                    </a:srgbClr>
                  </a:outerShdw>
                </a:effectLst>
                <a:latin typeface="Arial Narrow" pitchFamily="34" charset="0"/>
              </a:rPr>
              <a:t>begin now </a:t>
            </a:r>
            <a:r>
              <a:rPr lang="en-US" sz="2000" i="1" dirty="0" smtClean="0">
                <a:solidFill>
                  <a:srgbClr val="C00000"/>
                </a:solidFill>
                <a:effectLst>
                  <a:outerShdw blurRad="38100" dist="38100" dir="2700000" algn="tl">
                    <a:srgbClr val="000000">
                      <a:alpha val="43137"/>
                    </a:srgbClr>
                  </a:outerShdw>
                </a:effectLst>
                <a:latin typeface="Arial Narrow" pitchFamily="34" charset="0"/>
              </a:rPr>
              <a:t>to do good works. Love God, and your neighbor, call upon God, give thanks to Him, praise Him, confess to Him. ..These are good works indeed which </a:t>
            </a:r>
            <a:r>
              <a:rPr lang="en-US" sz="2000" b="1" i="1" u="sng" dirty="0" smtClean="0">
                <a:solidFill>
                  <a:srgbClr val="C00000"/>
                </a:solidFill>
                <a:effectLst>
                  <a:outerShdw blurRad="38100" dist="38100" dir="2700000" algn="tl">
                    <a:srgbClr val="000000">
                      <a:alpha val="43137"/>
                    </a:srgbClr>
                  </a:outerShdw>
                </a:effectLst>
                <a:latin typeface="Arial Narrow" pitchFamily="34" charset="0"/>
              </a:rPr>
              <a:t>flow out of this faith.” </a:t>
            </a:r>
            <a:endParaRPr lang="en-US" sz="2000" b="1" i="1" u="sng"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5257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4400" b="1" u="sng" dirty="0" smtClean="0">
                <a:solidFill>
                  <a:srgbClr val="C00000"/>
                </a:solidFill>
                <a:effectLst>
                  <a:outerShdw blurRad="38100" dist="38100" dir="2700000" algn="tl">
                    <a:srgbClr val="000000">
                      <a:alpha val="43137"/>
                    </a:srgbClr>
                  </a:outerShdw>
                </a:effectLst>
                <a:latin typeface="Arial Narrow" pitchFamily="34" charset="0"/>
              </a:rPr>
              <a:t>马丁路德</a:t>
            </a:r>
            <a:endParaRPr lang="en-US" altLang="zh-CN" sz="44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公元</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1523</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年</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p>
          <a:p>
            <a:pPr algn="just"/>
            <a:r>
              <a:rPr lang="en-US"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我们教导对基督的信心时</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也教导了善行。</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因为你们是</a:t>
            </a:r>
            <a:r>
              <a:rPr lang="zh-CN" altLang="en-US" sz="3600" b="1" u="sng" dirty="0" smtClean="0">
                <a:solidFill>
                  <a:srgbClr val="C00000"/>
                </a:solidFill>
                <a:effectLst>
                  <a:outerShdw blurRad="38100" dist="38100" dir="2700000" algn="tl">
                    <a:srgbClr val="000000">
                      <a:alpha val="43137"/>
                    </a:srgbClr>
                  </a:outerShdw>
                </a:effectLst>
                <a:latin typeface="Arial Narrow" pitchFamily="34" charset="0"/>
              </a:rPr>
              <a:t>凭信心</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持有基督</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在基督里你们称义。</a:t>
            </a:r>
            <a:r>
              <a:rPr lang="zh-CN" altLang="en-US" sz="3600" b="1" u="sng" dirty="0" smtClean="0">
                <a:solidFill>
                  <a:srgbClr val="C00000"/>
                </a:solidFill>
                <a:effectLst>
                  <a:outerShdw blurRad="38100" dist="38100" dir="2700000" algn="tl">
                    <a:srgbClr val="000000">
                      <a:alpha val="43137"/>
                    </a:srgbClr>
                  </a:outerShdw>
                </a:effectLst>
                <a:latin typeface="Arial Narrow" pitchFamily="34" charset="0"/>
              </a:rPr>
              <a:t>从今开始</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努力行善</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爱神爱人</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呼唤神</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向祂感恩，赞美祂</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向祂认罪</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这些实在是</a:t>
            </a:r>
            <a:r>
              <a:rPr lang="zh-CN" altLang="en-US" sz="3600" b="1" u="sng" dirty="0" smtClean="0">
                <a:solidFill>
                  <a:srgbClr val="C00000"/>
                </a:solidFill>
                <a:effectLst>
                  <a:outerShdw blurRad="38100" dist="38100" dir="2700000" algn="tl">
                    <a:srgbClr val="000000">
                      <a:alpha val="43137"/>
                    </a:srgbClr>
                  </a:outerShdw>
                </a:effectLst>
                <a:latin typeface="Arial Narrow" pitchFamily="34" charset="0"/>
              </a:rPr>
              <a:t>从信心里流淌出来</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的善行</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en-US" sz="36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600" b="1" dirty="0">
              <a:solidFill>
                <a:srgbClr val="C00000"/>
              </a:solidFill>
              <a:effectLst>
                <a:outerShdw blurRad="38100" dist="38100" dir="2700000" algn="tl">
                  <a:srgbClr val="000000">
                    <a:alpha val="43137"/>
                  </a:srgbClr>
                </a:outerShdw>
              </a:effectLst>
              <a:latin typeface="Arial Narrow" pitchFamily="34" charset="0"/>
            </a:endParaRPr>
          </a:p>
        </p:txBody>
      </p:sp>
      <p:pic>
        <p:nvPicPr>
          <p:cNvPr id="38914" name="Picture 2" descr="http://www.yesnet.yk.ca/schools/projects/renaissance/graphics/lutherone.jpg"/>
          <p:cNvPicPr>
            <a:picLocks noChangeAspect="1" noChangeArrowheads="1"/>
          </p:cNvPicPr>
          <p:nvPr/>
        </p:nvPicPr>
        <p:blipFill>
          <a:blip r:embed="rId3" cstate="print"/>
          <a:srcRect/>
          <a:stretch>
            <a:fillRect/>
          </a:stretch>
        </p:blipFill>
        <p:spPr bwMode="auto">
          <a:xfrm>
            <a:off x="6096000" y="228600"/>
            <a:ext cx="2447925" cy="225615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4" name="Picture 13" descr="AP. Paul.jpg"/>
          <p:cNvPicPr>
            <a:picLocks noChangeAspect="1"/>
          </p:cNvPicPr>
          <p:nvPr/>
        </p:nvPicPr>
        <p:blipFill>
          <a:blip r:embed="rId3" cstate="print"/>
          <a:stretch>
            <a:fillRect/>
          </a:stretch>
        </p:blipFill>
        <p:spPr>
          <a:xfrm>
            <a:off x="3822193" y="0"/>
            <a:ext cx="5321807"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Rectangle 3"/>
          <p:cNvSpPr/>
          <p:nvPr/>
        </p:nvSpPr>
        <p:spPr>
          <a:xfrm>
            <a:off x="0" y="0"/>
            <a:ext cx="3886200" cy="68580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zh-CN" altLang="en-US" sz="6600" b="1" dirty="0" smtClean="0">
                <a:ln>
                  <a:solidFill>
                    <a:sysClr val="windowText" lastClr="000000"/>
                  </a:solidFill>
                </a:ln>
                <a:solidFill>
                  <a:schemeClr val="tx1"/>
                </a:solidFill>
                <a:effectLst>
                  <a:outerShdw blurRad="38100" dist="38100" dir="2700000" algn="tl">
                    <a:srgbClr val="000000">
                      <a:alpha val="43137"/>
                    </a:srgbClr>
                  </a:outerShdw>
                </a:effectLst>
                <a:latin typeface="Arial Narrow" pitchFamily="34" charset="0"/>
                <a:cs typeface="Arial" pitchFamily="34" charset="0"/>
              </a:rPr>
              <a:t>使徒所传的福音</a:t>
            </a:r>
            <a:endParaRPr lang="en-US" sz="6600" b="1" dirty="0" smtClean="0">
              <a:ln>
                <a:solidFill>
                  <a:sysClr val="windowText" lastClr="000000"/>
                </a:solidFill>
              </a:ln>
              <a:solidFill>
                <a:schemeClr val="tx1"/>
              </a:solidFill>
              <a:effectLst>
                <a:outerShdw blurRad="38100" dist="38100" dir="2700000" algn="tl">
                  <a:srgbClr val="000000">
                    <a:alpha val="43137"/>
                  </a:srgbClr>
                </a:outerShdw>
              </a:effectLst>
              <a:latin typeface="Arial Narrow" pitchFamily="34" charset="0"/>
              <a:cs typeface="Arial" pitchFamily="34" charset="0"/>
            </a:endParaRPr>
          </a:p>
          <a:p>
            <a:pPr algn="ctr"/>
            <a:endParaRPr lang="en-US" sz="3200" b="1" dirty="0" smtClean="0">
              <a:ln>
                <a:solidFill>
                  <a:sysClr val="windowText" lastClr="000000"/>
                </a:solidFill>
              </a:ln>
              <a:solidFill>
                <a:schemeClr val="tx1"/>
              </a:solidFill>
              <a:latin typeface="Arial Narrow" pitchFamily="34" charset="0"/>
              <a:cs typeface="Arial" pitchFamily="34" charset="0"/>
            </a:endParaRPr>
          </a:p>
          <a:p>
            <a:pPr algn="ctr"/>
            <a:r>
              <a:rPr lang="en-US" sz="3200" b="1" dirty="0" smtClean="0">
                <a:ln>
                  <a:solidFill>
                    <a:sysClr val="windowText" lastClr="000000"/>
                  </a:solidFill>
                </a:ln>
                <a:solidFill>
                  <a:schemeClr val="tx1"/>
                </a:solidFill>
                <a:latin typeface="Arial Narrow" pitchFamily="34" charset="0"/>
                <a:cs typeface="Arial" pitchFamily="34" charset="0"/>
              </a:rPr>
              <a:t>The Gospel According to the Apostles</a:t>
            </a:r>
            <a:endParaRPr lang="en-US" sz="3200" b="1" dirty="0">
              <a:ln>
                <a:solidFill>
                  <a:sysClr val="windowText" lastClr="000000"/>
                </a:solidFill>
              </a:ln>
              <a:solidFill>
                <a:schemeClr val="tx1"/>
              </a:solidFill>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5638800" y="2743200"/>
            <a:ext cx="3352800" cy="38862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400" b="1" u="sng" dirty="0" smtClean="0">
                <a:solidFill>
                  <a:srgbClr val="C00000"/>
                </a:solidFill>
                <a:effectLst>
                  <a:outerShdw blurRad="38100" dist="38100" dir="2700000" algn="tl">
                    <a:srgbClr val="000000">
                      <a:alpha val="43137"/>
                    </a:srgbClr>
                  </a:outerShdw>
                </a:effectLst>
                <a:latin typeface="Arial Narrow" pitchFamily="34" charset="0"/>
              </a:rPr>
              <a:t>PHILIP MELANCHTHON </a:t>
            </a:r>
          </a:p>
          <a:p>
            <a:pPr algn="ctr"/>
            <a:r>
              <a:rPr lang="en-US" sz="2000" i="1" dirty="0" smtClean="0">
                <a:solidFill>
                  <a:srgbClr val="C00000"/>
                </a:solidFill>
                <a:effectLst>
                  <a:outerShdw blurRad="38100" dist="38100" dir="2700000" algn="tl">
                    <a:srgbClr val="000000">
                      <a:alpha val="43137"/>
                    </a:srgbClr>
                  </a:outerShdw>
                </a:effectLst>
                <a:latin typeface="Arial Narrow" pitchFamily="34" charset="0"/>
              </a:rPr>
              <a:t>(Luther’s companion </a:t>
            </a:r>
          </a:p>
          <a:p>
            <a:pPr algn="ctr"/>
            <a:r>
              <a:rPr lang="en-US" sz="2000" i="1" dirty="0" smtClean="0">
                <a:solidFill>
                  <a:srgbClr val="C00000"/>
                </a:solidFill>
                <a:effectLst>
                  <a:outerShdw blurRad="38100" dist="38100" dir="2700000" algn="tl">
                    <a:srgbClr val="000000">
                      <a:alpha val="43137"/>
                    </a:srgbClr>
                  </a:outerShdw>
                </a:effectLst>
                <a:latin typeface="Arial Narrow" pitchFamily="34" charset="0"/>
              </a:rPr>
              <a:t>and fellow Reformer)</a:t>
            </a:r>
          </a:p>
          <a:p>
            <a:pPr algn="ctr"/>
            <a:r>
              <a:rPr lang="en-US" sz="2000" i="1" dirty="0" smtClean="0">
                <a:solidFill>
                  <a:srgbClr val="C00000"/>
                </a:solidFill>
                <a:effectLst>
                  <a:outerShdw blurRad="38100" dist="38100" dir="2700000" algn="tl">
                    <a:srgbClr val="000000">
                      <a:alpha val="43137"/>
                    </a:srgbClr>
                  </a:outerShdw>
                </a:effectLst>
                <a:latin typeface="Arial Narrow" pitchFamily="34" charset="0"/>
              </a:rPr>
              <a:t>“It must be obvious that if conversion to God does not happen, and the heart continues to sin against conscience, that there is no true faith that desires and receives forgiveness of sins. The Holy Spirit is not in a heart in which there is no fear of God, but instead a continuing defiance.”</a:t>
            </a:r>
            <a:endParaRPr lang="en-US" sz="2000" i="1"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5257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4400" b="1" u="sng" dirty="0" smtClean="0">
                <a:solidFill>
                  <a:srgbClr val="C00000"/>
                </a:solidFill>
                <a:effectLst>
                  <a:outerShdw blurRad="38100" dist="38100" dir="2700000" algn="tl">
                    <a:srgbClr val="000000">
                      <a:alpha val="43137"/>
                    </a:srgbClr>
                  </a:outerShdw>
                </a:effectLst>
                <a:latin typeface="Arial Narrow" pitchFamily="34" charset="0"/>
              </a:rPr>
              <a:t>菲利普</a:t>
            </a:r>
            <a:r>
              <a:rPr lang="en-US" altLang="zh-CN" sz="4400" b="1" u="sng"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4400" b="1" u="sng" dirty="0" smtClean="0">
                <a:solidFill>
                  <a:srgbClr val="C00000"/>
                </a:solidFill>
                <a:effectLst>
                  <a:outerShdw blurRad="38100" dist="38100" dir="2700000" algn="tl">
                    <a:srgbClr val="000000">
                      <a:alpha val="43137"/>
                    </a:srgbClr>
                  </a:outerShdw>
                </a:effectLst>
                <a:latin typeface="Arial Narrow" pitchFamily="34" charset="0"/>
              </a:rPr>
              <a:t>梅来克森</a:t>
            </a:r>
            <a:endParaRPr lang="en-US" altLang="zh-CN" sz="44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（路德的伙伴和改革战友）</a:t>
            </a:r>
            <a:endParaRPr lang="en-US" altLang="zh-CN" sz="32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一个人没有归信是很明显的。他们的心继续犯罪</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与良心作对</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他们没有渴望和接受罪得赦免的真信心</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圣灵不会居住在对神毫无畏惧</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持续违抗蔑视神的人的心里</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en-US" sz="40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000" b="1" dirty="0">
              <a:solidFill>
                <a:srgbClr val="C00000"/>
              </a:solidFill>
              <a:effectLst>
                <a:outerShdw blurRad="38100" dist="38100" dir="2700000" algn="tl">
                  <a:srgbClr val="000000">
                    <a:alpha val="43137"/>
                  </a:srgbClr>
                </a:outerShdw>
              </a:effectLst>
              <a:latin typeface="Arial Narrow" pitchFamily="34" charset="0"/>
            </a:endParaRPr>
          </a:p>
        </p:txBody>
      </p:sp>
      <p:pic>
        <p:nvPicPr>
          <p:cNvPr id="37890" name="Picture 2" descr="http://www.exclassics.com/foxe/foxe158.gif"/>
          <p:cNvPicPr>
            <a:picLocks noChangeAspect="1" noChangeArrowheads="1"/>
          </p:cNvPicPr>
          <p:nvPr/>
        </p:nvPicPr>
        <p:blipFill>
          <a:blip r:embed="rId4" cstate="print"/>
          <a:srcRect/>
          <a:stretch>
            <a:fillRect/>
          </a:stretch>
        </p:blipFill>
        <p:spPr bwMode="auto">
          <a:xfrm>
            <a:off x="6400800" y="228600"/>
            <a:ext cx="1803568" cy="22575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5638800" y="3276600"/>
            <a:ext cx="3352800" cy="3352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400" b="1" u="sng" dirty="0" smtClean="0">
                <a:solidFill>
                  <a:srgbClr val="C00000"/>
                </a:solidFill>
                <a:effectLst>
                  <a:outerShdw blurRad="38100" dist="38100" dir="2700000" algn="tl">
                    <a:srgbClr val="000000">
                      <a:alpha val="43137"/>
                    </a:srgbClr>
                  </a:outerShdw>
                </a:effectLst>
                <a:latin typeface="Arial Narrow" pitchFamily="34" charset="0"/>
              </a:rPr>
              <a:t>BELGIC CONFESSION</a:t>
            </a:r>
          </a:p>
          <a:p>
            <a:pPr algn="ctr"/>
            <a:r>
              <a:rPr lang="en-US" sz="2000" i="1" dirty="0" smtClean="0">
                <a:solidFill>
                  <a:srgbClr val="C00000"/>
                </a:solidFill>
                <a:effectLst>
                  <a:outerShdw blurRad="38100" dist="38100" dir="2700000" algn="tl">
                    <a:srgbClr val="000000">
                      <a:alpha val="43137"/>
                    </a:srgbClr>
                  </a:outerShdw>
                </a:effectLst>
                <a:latin typeface="Arial Narrow" pitchFamily="34" charset="0"/>
              </a:rPr>
              <a:t>(A.D. 1561)</a:t>
            </a:r>
          </a:p>
          <a:p>
            <a:pPr algn="ctr"/>
            <a:r>
              <a:rPr lang="en-US" sz="2000" i="1" dirty="0" smtClean="0">
                <a:solidFill>
                  <a:srgbClr val="C00000"/>
                </a:solidFill>
                <a:effectLst>
                  <a:outerShdw blurRad="38100" dist="38100" dir="2700000" algn="tl">
                    <a:srgbClr val="000000">
                      <a:alpha val="43137"/>
                    </a:srgbClr>
                  </a:outerShdw>
                </a:effectLst>
                <a:latin typeface="Arial Narrow" pitchFamily="34" charset="0"/>
              </a:rPr>
              <a:t>“We believe that this true faith, being wrought in man by the hearing of the Word of God and the operation of the Holy Ghost, doth regenerate and make him a new man, causing him to live a new life, and freeing him from the bondage of sin.””</a:t>
            </a:r>
            <a:endParaRPr lang="en-US" sz="2000" i="1"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5257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4400" b="1" u="sng" dirty="0" smtClean="0">
                <a:solidFill>
                  <a:srgbClr val="C00000"/>
                </a:solidFill>
                <a:effectLst>
                  <a:outerShdw blurRad="38100" dist="38100" dir="2700000" algn="tl">
                    <a:srgbClr val="000000">
                      <a:alpha val="43137"/>
                    </a:srgbClr>
                  </a:outerShdw>
                </a:effectLst>
                <a:latin typeface="Arial Narrow" pitchFamily="34" charset="0"/>
              </a:rPr>
              <a:t>比利时信条 </a:t>
            </a:r>
            <a:endParaRPr lang="en-US" altLang="zh-CN" sz="44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（公元</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1561</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年）</a:t>
            </a:r>
            <a:endParaRPr lang="en-US" altLang="zh-CN" sz="36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我们相信此真信心既由听神的话以及圣灵的工作而来</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就重生我们</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使我们成为新人</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使我们过一种新的生活，释放我们脱离一切罪的捆绑</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p>
          <a:p>
            <a:pPr algn="just"/>
            <a:endParaRPr lang="en-US" sz="2800" dirty="0">
              <a:solidFill>
                <a:srgbClr val="C00000"/>
              </a:solidFill>
              <a:effectLst>
                <a:outerShdw blurRad="38100" dist="38100" dir="2700000" algn="tl">
                  <a:srgbClr val="000000">
                    <a:alpha val="43137"/>
                  </a:srgbClr>
                </a:outerShdw>
              </a:effectLst>
              <a:latin typeface="Arial Narrow" pitchFamily="34" charset="0"/>
            </a:endParaRPr>
          </a:p>
        </p:txBody>
      </p:sp>
      <p:pic>
        <p:nvPicPr>
          <p:cNvPr id="36866" name="Picture 2" descr="https://encrypted-tbn2.google.com/images?q=tbn:ANd9GcQJ-bRc6p4UrG5MFIERHQR9wKwspZf2Kw3MsLabMhmspRVw4Dz1ABaTXVI"/>
          <p:cNvPicPr>
            <a:picLocks noChangeAspect="1" noChangeArrowheads="1"/>
          </p:cNvPicPr>
          <p:nvPr/>
        </p:nvPicPr>
        <p:blipFill>
          <a:blip r:embed="rId3" cstate="print"/>
          <a:srcRect/>
          <a:stretch>
            <a:fillRect/>
          </a:stretch>
        </p:blipFill>
        <p:spPr bwMode="auto">
          <a:xfrm>
            <a:off x="5638799" y="304800"/>
            <a:ext cx="3363433"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5791200" y="3352800"/>
            <a:ext cx="3200400" cy="32766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000" b="1" u="sng" dirty="0" smtClean="0">
                <a:solidFill>
                  <a:srgbClr val="C00000"/>
                </a:solidFill>
                <a:effectLst>
                  <a:outerShdw blurRad="38100" dist="38100" dir="2700000" algn="tl">
                    <a:srgbClr val="000000">
                      <a:alpha val="43137"/>
                    </a:srgbClr>
                  </a:outerShdw>
                </a:effectLst>
                <a:latin typeface="Arial Narrow" pitchFamily="34" charset="0"/>
              </a:rPr>
              <a:t>HEIDELBERG CATECHISM</a:t>
            </a:r>
          </a:p>
          <a:p>
            <a:pPr algn="ctr"/>
            <a:r>
              <a:rPr lang="en-US" sz="2000" dirty="0" smtClean="0">
                <a:solidFill>
                  <a:srgbClr val="C00000"/>
                </a:solidFill>
                <a:effectLst>
                  <a:outerShdw blurRad="38100" dist="38100" dir="2700000" algn="tl">
                    <a:srgbClr val="000000">
                      <a:alpha val="43137"/>
                    </a:srgbClr>
                  </a:outerShdw>
                </a:effectLst>
                <a:latin typeface="Arial Narrow" pitchFamily="34" charset="0"/>
              </a:rPr>
              <a:t>(A.D. 1563)</a:t>
            </a:r>
          </a:p>
          <a:p>
            <a:pPr algn="ctr"/>
            <a:r>
              <a:rPr lang="en-US" sz="2000" b="1" i="1" dirty="0" smtClean="0">
                <a:solidFill>
                  <a:srgbClr val="C00000"/>
                </a:solidFill>
                <a:effectLst>
                  <a:outerShdw blurRad="38100" dist="38100" dir="2700000" algn="tl">
                    <a:srgbClr val="000000">
                      <a:alpha val="43137"/>
                    </a:srgbClr>
                  </a:outerShdw>
                </a:effectLst>
                <a:latin typeface="Arial Narrow" pitchFamily="34" charset="0"/>
              </a:rPr>
              <a:t>“But does this doctrine (justification by faith)</a:t>
            </a:r>
          </a:p>
          <a:p>
            <a:pPr algn="ctr"/>
            <a:r>
              <a:rPr lang="en-US" sz="2000" b="1" i="1" dirty="0" smtClean="0">
                <a:solidFill>
                  <a:srgbClr val="C00000"/>
                </a:solidFill>
                <a:effectLst>
                  <a:outerShdw blurRad="38100" dist="38100" dir="2700000" algn="tl">
                    <a:srgbClr val="000000">
                      <a:alpha val="43137"/>
                    </a:srgbClr>
                  </a:outerShdw>
                </a:effectLst>
                <a:latin typeface="Arial Narrow" pitchFamily="34" charset="0"/>
              </a:rPr>
              <a:t> make men careless and profane?...No! For it is impossible that those who are implanted into Christ by true faith, should not bring forth fruits of thankfulness”</a:t>
            </a:r>
            <a:endParaRPr lang="en-US" sz="2000" b="1" i="1"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54102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5400" b="1" u="sng" dirty="0" smtClean="0">
                <a:solidFill>
                  <a:srgbClr val="C00000"/>
                </a:solidFill>
                <a:effectLst>
                  <a:outerShdw blurRad="38100" dist="38100" dir="2700000" algn="tl">
                    <a:srgbClr val="000000">
                      <a:alpha val="43137"/>
                    </a:srgbClr>
                  </a:outerShdw>
                </a:effectLst>
                <a:latin typeface="Arial Narrow" pitchFamily="34" charset="0"/>
              </a:rPr>
              <a:t>海德堡要理问答</a:t>
            </a:r>
            <a:r>
              <a:rPr lang="en-US" altLang="zh-CN" sz="5400" b="1" u="sng" dirty="0" smtClean="0">
                <a:solidFill>
                  <a:srgbClr val="C00000"/>
                </a:solidFill>
                <a:effectLst>
                  <a:outerShdw blurRad="38100" dist="38100" dir="2700000" algn="tl">
                    <a:srgbClr val="000000">
                      <a:alpha val="43137"/>
                    </a:srgbClr>
                  </a:outerShdw>
                </a:effectLst>
                <a:latin typeface="Arial Narrow" pitchFamily="34" charset="0"/>
              </a:rPr>
              <a:t>  </a:t>
            </a:r>
          </a:p>
          <a:p>
            <a:pPr algn="ctr"/>
            <a:r>
              <a:rPr lang="en-US"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公元</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1563</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年</a:t>
            </a:r>
            <a:r>
              <a:rPr lang="en-US" sz="3200" b="1" dirty="0" smtClean="0">
                <a:solidFill>
                  <a:srgbClr val="C00000"/>
                </a:solidFill>
                <a:effectLst>
                  <a:outerShdw blurRad="38100" dist="38100" dir="2700000" algn="tl">
                    <a:srgbClr val="000000">
                      <a:alpha val="43137"/>
                    </a:srgbClr>
                  </a:outerShdw>
                </a:effectLst>
                <a:latin typeface="Arial Narrow" pitchFamily="34" charset="0"/>
              </a:rPr>
              <a:t>)</a:t>
            </a:r>
          </a:p>
          <a:p>
            <a:pPr algn="ctr"/>
            <a:endParaRPr lang="en-US" sz="2400" b="1"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en-US"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那么是否这</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因信称义</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的教义让人变得草率和不敬吗</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不</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那些靠信心被根植在基督里的人不结出感恩的果子是不可能的</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en-US" sz="44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400" b="1" dirty="0">
              <a:solidFill>
                <a:srgbClr val="C00000"/>
              </a:solidFill>
              <a:effectLst>
                <a:outerShdw blurRad="38100" dist="38100" dir="2700000" algn="tl">
                  <a:srgbClr val="000000">
                    <a:alpha val="43137"/>
                  </a:srgbClr>
                </a:outerShdw>
              </a:effectLst>
              <a:latin typeface="Arial Narrow" pitchFamily="34" charset="0"/>
            </a:endParaRPr>
          </a:p>
        </p:txBody>
      </p:sp>
      <p:pic>
        <p:nvPicPr>
          <p:cNvPr id="35844" name="Picture 4" descr="http://images2.stamps-gallery.com/Heidelberg-Catechism--10145288.jpg"/>
          <p:cNvPicPr>
            <a:picLocks noChangeAspect="1" noChangeArrowheads="1"/>
          </p:cNvPicPr>
          <p:nvPr/>
        </p:nvPicPr>
        <p:blipFill>
          <a:blip r:embed="rId3" cstate="print"/>
          <a:srcRect/>
          <a:stretch>
            <a:fillRect/>
          </a:stretch>
        </p:blipFill>
        <p:spPr bwMode="auto">
          <a:xfrm>
            <a:off x="5791200" y="304800"/>
            <a:ext cx="32004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5638800" y="2971800"/>
            <a:ext cx="3352800" cy="36576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400" b="1" u="sng" dirty="0" smtClean="0">
                <a:solidFill>
                  <a:srgbClr val="C00000"/>
                </a:solidFill>
                <a:effectLst>
                  <a:outerShdw blurRad="38100" dist="38100" dir="2700000" algn="tl">
                    <a:srgbClr val="000000">
                      <a:alpha val="43137"/>
                    </a:srgbClr>
                  </a:outerShdw>
                </a:effectLst>
                <a:latin typeface="Arial Narrow" pitchFamily="34" charset="0"/>
              </a:rPr>
              <a:t>JOHN CALVIN</a:t>
            </a:r>
          </a:p>
          <a:p>
            <a:pPr algn="ctr"/>
            <a:r>
              <a:rPr lang="en-US" sz="2000" i="1" dirty="0" smtClean="0">
                <a:solidFill>
                  <a:srgbClr val="C00000"/>
                </a:solidFill>
                <a:effectLst>
                  <a:outerShdw blurRad="38100" dist="38100" dir="2700000" algn="tl">
                    <a:srgbClr val="000000">
                      <a:alpha val="43137"/>
                    </a:srgbClr>
                  </a:outerShdw>
                </a:effectLst>
                <a:latin typeface="Arial Narrow" pitchFamily="34" charset="0"/>
              </a:rPr>
              <a:t>“We dream NOT of a faith which is devoid of good works ,nor of a justification which can exist without them…Would ye then obtain justification in Christ? You must previously possess Christ. But you cannot possess Him without being made a partaker of His sanctification; for </a:t>
            </a:r>
            <a:r>
              <a:rPr lang="en-US" sz="2000" b="1" i="1" u="sng" dirty="0" smtClean="0">
                <a:solidFill>
                  <a:srgbClr val="C00000"/>
                </a:solidFill>
                <a:effectLst>
                  <a:outerShdw blurRad="38100" dist="38100" dir="2700000" algn="tl">
                    <a:srgbClr val="000000">
                      <a:alpha val="43137"/>
                    </a:srgbClr>
                  </a:outerShdw>
                </a:effectLst>
                <a:latin typeface="Arial Narrow" pitchFamily="34" charset="0"/>
              </a:rPr>
              <a:t>Christ cannot be divided…”</a:t>
            </a:r>
            <a:endParaRPr lang="en-US" sz="2000" b="1" i="1" u="sng"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5257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6000" b="1" u="sng" dirty="0" smtClean="0">
                <a:solidFill>
                  <a:srgbClr val="C00000"/>
                </a:solidFill>
                <a:effectLst>
                  <a:outerShdw blurRad="38100" dist="38100" dir="2700000" algn="tl">
                    <a:srgbClr val="000000">
                      <a:alpha val="43137"/>
                    </a:srgbClr>
                  </a:outerShdw>
                </a:effectLst>
                <a:latin typeface="Arial Narrow" pitchFamily="34" charset="0"/>
              </a:rPr>
              <a:t>约翰加尔文</a:t>
            </a:r>
            <a:endParaRPr lang="en-US" altLang="zh-CN" sz="6000" b="1" u="sng"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我们不敢设想一个没有善行的信心</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或者没有善行的称义</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你要在基督里称义吗</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你必须先拥有基督。但是你若不参与他的成圣</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你就不能拥有他</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因为</a:t>
            </a:r>
            <a:r>
              <a:rPr lang="zh-CN" altLang="en-US" sz="4000" b="1" u="sng" dirty="0" smtClean="0">
                <a:solidFill>
                  <a:srgbClr val="C00000"/>
                </a:solidFill>
                <a:effectLst>
                  <a:outerShdw blurRad="38100" dist="38100" dir="2700000" algn="tl">
                    <a:srgbClr val="000000">
                      <a:alpha val="43137"/>
                    </a:srgbClr>
                  </a:outerShdw>
                </a:effectLst>
                <a:latin typeface="Arial Narrow" pitchFamily="34" charset="0"/>
              </a:rPr>
              <a:t>基督是不能切分</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的</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en-US" sz="40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000" b="1" dirty="0">
              <a:solidFill>
                <a:srgbClr val="C00000"/>
              </a:solidFill>
              <a:latin typeface="Arial Narrow" pitchFamily="34" charset="0"/>
            </a:endParaRPr>
          </a:p>
        </p:txBody>
      </p:sp>
      <p:pic>
        <p:nvPicPr>
          <p:cNvPr id="34818" name="Picture 2" descr="http://thepuritans.files.wordpress.com/2010/09/calvin.png"/>
          <p:cNvPicPr>
            <a:picLocks noChangeAspect="1" noChangeArrowheads="1"/>
          </p:cNvPicPr>
          <p:nvPr/>
        </p:nvPicPr>
        <p:blipFill>
          <a:blip r:embed="rId3" cstate="print"/>
          <a:srcRect/>
          <a:stretch>
            <a:fillRect/>
          </a:stretch>
        </p:blipFill>
        <p:spPr bwMode="auto">
          <a:xfrm>
            <a:off x="5617091" y="228600"/>
            <a:ext cx="3315337" cy="2514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5943600" y="228600"/>
            <a:ext cx="30480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r>
              <a:rPr lang="en-US" sz="2200" b="1" u="sng" dirty="0" smtClean="0">
                <a:solidFill>
                  <a:srgbClr val="C00000"/>
                </a:solidFill>
                <a:effectLst>
                  <a:outerShdw blurRad="38100" dist="38100" dir="2700000" algn="tl">
                    <a:srgbClr val="000000">
                      <a:alpha val="43137"/>
                    </a:srgbClr>
                  </a:outerShdw>
                </a:effectLst>
                <a:latin typeface="Arial Black" pitchFamily="34" charset="0"/>
              </a:rPr>
              <a:t>ASLO TAUGHT BY</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ALL REFORMERS</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WESTMINSTER CONFESSION OF FAITH</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 the PURITANS </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 MATTHEW HENRY</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 GEORGE WHITFIELD</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JONATHON EDWARDS</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CHARLES SPURGEON</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B.B. WARFIELD</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R.A. TORREY</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A.W. TOZER</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H.A. IRONSIDE</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A.W. PINK</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J.I. PACKER</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R.C. SPROUL</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JOHN PIPER</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JOHN MACARTHUR</a:t>
            </a:r>
          </a:p>
          <a:p>
            <a:pPr marL="225425" indent="-225425">
              <a:buFont typeface="Arial" charset="0"/>
              <a:buChar char="•"/>
            </a:pPr>
            <a:r>
              <a:rPr lang="en-US" sz="2000" dirty="0" smtClean="0">
                <a:solidFill>
                  <a:srgbClr val="C00000"/>
                </a:solidFill>
                <a:effectLst>
                  <a:outerShdw blurRad="38100" dist="38100" dir="2700000" algn="tl">
                    <a:srgbClr val="000000">
                      <a:alpha val="43137"/>
                    </a:srgbClr>
                  </a:outerShdw>
                </a:effectLst>
                <a:latin typeface="Arial Narrow" pitchFamily="34" charset="0"/>
              </a:rPr>
              <a:t> JOHNNIE ACHORD</a:t>
            </a:r>
          </a:p>
          <a:p>
            <a:pPr marL="225425" indent="-225425" algn="ctr"/>
            <a:r>
              <a:rPr lang="en-US" sz="2400" b="1" dirty="0" smtClean="0">
                <a:solidFill>
                  <a:srgbClr val="C00000"/>
                </a:solidFill>
                <a:effectLst>
                  <a:outerShdw blurRad="38100" dist="38100" dir="2700000" algn="tl">
                    <a:srgbClr val="000000">
                      <a:alpha val="43137"/>
                    </a:srgbClr>
                  </a:outerShdw>
                </a:effectLst>
                <a:latin typeface="Arial Black" pitchFamily="34" charset="0"/>
              </a:rPr>
              <a:t>And YOU?</a:t>
            </a:r>
          </a:p>
          <a:p>
            <a:pPr marL="225425" indent="-225425">
              <a:buFont typeface="Arial" charset="0"/>
              <a:buChar char="•"/>
            </a:pPr>
            <a:endParaRPr lang="en-US" sz="2000" dirty="0" smtClean="0">
              <a:solidFill>
                <a:srgbClr val="C00000"/>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5638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2800" b="1" u="sng" dirty="0" smtClean="0">
                <a:solidFill>
                  <a:srgbClr val="C00000"/>
                </a:solidFill>
                <a:effectLst>
                  <a:outerShdw blurRad="38100" dist="38100" dir="2700000" algn="tl">
                    <a:srgbClr val="000000">
                      <a:alpha val="43137"/>
                    </a:srgbClr>
                  </a:outerShdw>
                </a:effectLst>
                <a:latin typeface="Arial Narrow" pitchFamily="34" charset="0"/>
              </a:rPr>
              <a:t>以下人也教导了同样的信息</a:t>
            </a:r>
            <a:endParaRPr lang="en-US" altLang="zh-CN" sz="2800" b="1" u="sng"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r>
              <a:rPr lang="en-US" sz="2400"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所有的宗教改革家</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威斯敏斯特信仰告白</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r>
              <a:rPr lang="en-US" sz="2400"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清教徒</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马太亨利</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乔治</a:t>
            </a:r>
            <a:r>
              <a:rPr lang="en-US" altLang="zh-CN" sz="2400"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怀特菲尔德</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约拿单</a:t>
            </a:r>
            <a:r>
              <a:rPr lang="en-US" altLang="zh-CN" sz="2400"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爱德华兹</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查尔斯</a:t>
            </a:r>
            <a:r>
              <a:rPr lang="en-US" altLang="zh-CN" sz="2400"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司布真</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tabLst>
                <a:tab pos="3494088" algn="l"/>
              </a:tabLst>
            </a:pPr>
            <a:r>
              <a:rPr lang="en-US" altLang="zh-CN" sz="2400" dirty="0" smtClean="0">
                <a:solidFill>
                  <a:srgbClr val="C00000"/>
                </a:solidFill>
                <a:effectLst>
                  <a:outerShdw blurRad="38100" dist="38100" dir="2700000" algn="tl">
                    <a:srgbClr val="000000">
                      <a:alpha val="43137"/>
                    </a:srgbClr>
                  </a:outerShdw>
                </a:effectLst>
                <a:latin typeface="Arial Narrow" pitchFamily="34" charset="0"/>
              </a:rPr>
              <a:t>B. B </a:t>
            </a: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沃菲尔德</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tabLst>
                <a:tab pos="3494088" algn="l"/>
              </a:tabLst>
            </a:pPr>
            <a:r>
              <a:rPr lang="en-US" altLang="zh-CN" sz="2400" dirty="0" smtClean="0">
                <a:solidFill>
                  <a:srgbClr val="C00000"/>
                </a:solidFill>
                <a:effectLst>
                  <a:outerShdw blurRad="38100" dist="38100" dir="2700000" algn="tl">
                    <a:srgbClr val="000000">
                      <a:alpha val="43137"/>
                    </a:srgbClr>
                  </a:outerShdw>
                </a:effectLst>
                <a:latin typeface="Arial Narrow" pitchFamily="34" charset="0"/>
              </a:rPr>
              <a:t>R.A. </a:t>
            </a: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特里</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tabLst>
                <a:tab pos="3494088" algn="l"/>
              </a:tabLst>
            </a:pPr>
            <a:r>
              <a:rPr lang="en-US" altLang="zh-CN" sz="2400" dirty="0" smtClean="0">
                <a:solidFill>
                  <a:srgbClr val="C00000"/>
                </a:solidFill>
                <a:effectLst>
                  <a:outerShdw blurRad="38100" dist="38100" dir="2700000" algn="tl">
                    <a:srgbClr val="000000">
                      <a:alpha val="43137"/>
                    </a:srgbClr>
                  </a:outerShdw>
                </a:effectLst>
                <a:latin typeface="Arial Narrow" pitchFamily="34" charset="0"/>
              </a:rPr>
              <a:t>A.W </a:t>
            </a: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陶泽</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tabLst>
                <a:tab pos="3494088" algn="l"/>
              </a:tabLst>
            </a:pPr>
            <a:r>
              <a:rPr lang="en-US" altLang="zh-CN" sz="2400" dirty="0" smtClean="0">
                <a:solidFill>
                  <a:srgbClr val="C00000"/>
                </a:solidFill>
                <a:effectLst>
                  <a:outerShdw blurRad="38100" dist="38100" dir="2700000" algn="tl">
                    <a:srgbClr val="000000">
                      <a:alpha val="43137"/>
                    </a:srgbClr>
                  </a:outerShdw>
                </a:effectLst>
                <a:latin typeface="Arial Narrow" pitchFamily="34" charset="0"/>
              </a:rPr>
              <a:t>H. A. </a:t>
            </a: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品克</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r>
              <a:rPr lang="en-US" altLang="zh-CN" sz="2400" dirty="0" smtClean="0">
                <a:solidFill>
                  <a:srgbClr val="C00000"/>
                </a:solidFill>
                <a:effectLst>
                  <a:outerShdw blurRad="38100" dist="38100" dir="2700000" algn="tl">
                    <a:srgbClr val="000000">
                      <a:alpha val="43137"/>
                    </a:srgbClr>
                  </a:outerShdw>
                </a:effectLst>
                <a:latin typeface="Arial Narrow" pitchFamily="34" charset="0"/>
              </a:rPr>
              <a:t>J.I. </a:t>
            </a: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巴刻</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r>
              <a:rPr lang="en-US" altLang="zh-CN" sz="2400" dirty="0" smtClean="0">
                <a:solidFill>
                  <a:srgbClr val="C00000"/>
                </a:solidFill>
                <a:effectLst>
                  <a:outerShdw blurRad="38100" dist="38100" dir="2700000" algn="tl">
                    <a:srgbClr val="000000">
                      <a:alpha val="43137"/>
                    </a:srgbClr>
                  </a:outerShdw>
                </a:effectLst>
                <a:latin typeface="Arial Narrow" pitchFamily="34" charset="0"/>
              </a:rPr>
              <a:t>R.C </a:t>
            </a: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司布尔</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约翰</a:t>
            </a:r>
            <a:r>
              <a:rPr lang="en-US" altLang="zh-CN" sz="2400"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派博</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麦约翰</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r>
              <a:rPr lang="zh-CN" altLang="en-US" sz="2400" dirty="0" smtClean="0">
                <a:solidFill>
                  <a:srgbClr val="C00000"/>
                </a:solidFill>
                <a:effectLst>
                  <a:outerShdw blurRad="38100" dist="38100" dir="2700000" algn="tl">
                    <a:srgbClr val="000000">
                      <a:alpha val="43137"/>
                    </a:srgbClr>
                  </a:outerShdw>
                </a:effectLst>
                <a:latin typeface="Arial Narrow" pitchFamily="34" charset="0"/>
              </a:rPr>
              <a:t>艾约翰   </a:t>
            </a:r>
            <a:endParaRPr lang="en-US" altLang="zh-CN" sz="2400"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Wingdings" pitchFamily="2" charset="2"/>
              <a:buChar char="l"/>
            </a:pPr>
            <a:endParaRPr lang="en-US" sz="2800" dirty="0">
              <a:solidFill>
                <a:srgbClr val="C00000"/>
              </a:solidFill>
              <a:effectLst>
                <a:outerShdw blurRad="38100" dist="38100" dir="2700000" algn="tl">
                  <a:srgbClr val="000000">
                    <a:alpha val="43137"/>
                  </a:srgbClr>
                </a:outerShdw>
              </a:effectLst>
              <a:latin typeface="Arial Narrow" pitchFamily="34" charset="0"/>
            </a:endParaRPr>
          </a:p>
        </p:txBody>
      </p:sp>
      <p:sp>
        <p:nvSpPr>
          <p:cNvPr id="4" name="Rectangle 3"/>
          <p:cNvSpPr/>
          <p:nvPr/>
        </p:nvSpPr>
        <p:spPr>
          <a:xfrm>
            <a:off x="2590800" y="2895600"/>
            <a:ext cx="3200400" cy="3657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zh-CN" alt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rPr>
              <a:t>你呢？</a:t>
            </a:r>
            <a:endParaRPr lang="en-US" altLang="zh-CN"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endParaRPr>
          </a:p>
        </p:txBody>
      </p:sp>
      <p:pic>
        <p:nvPicPr>
          <p:cNvPr id="7" name="Picture 6" descr="030.gif"/>
          <p:cNvPicPr>
            <a:picLocks noChangeAspect="1"/>
          </p:cNvPicPr>
          <p:nvPr/>
        </p:nvPicPr>
        <p:blipFill>
          <a:blip r:embed="rId3" cstate="print"/>
          <a:stretch>
            <a:fillRect/>
          </a:stretch>
        </p:blipFill>
        <p:spPr>
          <a:xfrm>
            <a:off x="3352800" y="1981200"/>
            <a:ext cx="1800225" cy="18202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p:val>
                                            <p:fltVal val="0"/>
                                          </p:val>
                                        </p:tav>
                                        <p:tav tm="100000">
                                          <p:val>
                                            <p:strVal val="#ppt_w"/>
                                          </p:val>
                                        </p:tav>
                                      </p:tavLst>
                                    </p:anim>
                                    <p:anim calcmode="lin" valueType="num">
                                      <p:cBhvr>
                                        <p:cTn id="8" dur="5000" fill="hold"/>
                                        <p:tgtEl>
                                          <p:spTgt spid="4"/>
                                        </p:tgtEl>
                                        <p:attrNameLst>
                                          <p:attrName>ppt_h</p:attrName>
                                        </p:attrNameLst>
                                      </p:cBhvr>
                                      <p:tavLst>
                                        <p:tav tm="0">
                                          <p:val>
                                            <p:fltVal val="0"/>
                                          </p:val>
                                        </p:tav>
                                        <p:tav tm="100000">
                                          <p:val>
                                            <p:strVal val="#ppt_h"/>
                                          </p:val>
                                        </p:tav>
                                      </p:tavLst>
                                    </p:anim>
                                    <p:animEffect transition="in" filter="fade">
                                      <p:cBhvr>
                                        <p:cTn id="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xar-Geri.png"/>
          <p:cNvPicPr>
            <a:picLocks noChangeAspect="1"/>
          </p:cNvPicPr>
          <p:nvPr/>
        </p:nvPicPr>
        <p:blipFill>
          <a:blip r:embed="rId2" cstate="print"/>
          <a:stretch>
            <a:fillRect/>
          </a:stretch>
        </p:blipFill>
        <p:spPr>
          <a:xfrm>
            <a:off x="6324600" y="914400"/>
            <a:ext cx="2819400" cy="5476367"/>
          </a:xfrm>
          <a:prstGeom prst="rect">
            <a:avLst/>
          </a:prstGeom>
        </p:spPr>
      </p:pic>
      <p:sp>
        <p:nvSpPr>
          <p:cNvPr id="2" name="Rectangle 1"/>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4" name="Rectangle 3"/>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pic>
        <p:nvPicPr>
          <p:cNvPr id="11" name="Picture 10" descr="Panelologists_ICON.gif"/>
          <p:cNvPicPr>
            <a:picLocks noChangeAspect="1"/>
          </p:cNvPicPr>
          <p:nvPr/>
        </p:nvPicPr>
        <p:blipFill>
          <a:blip r:embed="rId3" cstate="print"/>
          <a:stretch>
            <a:fillRect/>
          </a:stretch>
        </p:blipFill>
        <p:spPr>
          <a:xfrm flipH="1">
            <a:off x="914400" y="928304"/>
            <a:ext cx="4343400" cy="505357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4"/>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9600" b="1" dirty="0" smtClean="0">
                <a:solidFill>
                  <a:srgbClr val="C00000"/>
                </a:solidFill>
                <a:effectLst>
                  <a:outerShdw blurRad="38100" dist="38100" dir="2700000" algn="tl">
                    <a:srgbClr val="000000">
                      <a:alpha val="43137"/>
                    </a:srgbClr>
                  </a:outerShdw>
                </a:effectLst>
                <a:latin typeface="Arial Narrow" pitchFamily="34" charset="0"/>
              </a:rPr>
              <a:t>我们如何领人归主并给他们立刻的确信？</a:t>
            </a:r>
            <a:endParaRPr lang="en-US" sz="96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2400" dirty="0" smtClean="0">
                <a:solidFill>
                  <a:srgbClr val="002060"/>
                </a:solidFill>
                <a:effectLst>
                  <a:outerShdw blurRad="38100" dist="38100" dir="2700000" algn="tl">
                    <a:srgbClr val="000000">
                      <a:alpha val="43137"/>
                    </a:srgbClr>
                  </a:outerShdw>
                </a:effectLst>
                <a:latin typeface="Arial Narrow" pitchFamily="34" charset="0"/>
              </a:rPr>
              <a:t>How can we lead people to Christ and offer them immediate assurance? </a:t>
            </a:r>
          </a:p>
        </p:txBody>
      </p:sp>
      <p:sp>
        <p:nvSpPr>
          <p:cNvPr id="6" name="Rectangle 5"/>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4"/>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5400" b="1" dirty="0" smtClean="0">
                <a:solidFill>
                  <a:srgbClr val="002060"/>
                </a:solidFill>
                <a:effectLst>
                  <a:outerShdw blurRad="38100" dist="38100" dir="2700000" algn="tl">
                    <a:srgbClr val="000000">
                      <a:alpha val="43137"/>
                    </a:srgbClr>
                  </a:outerShdw>
                </a:effectLst>
                <a:latin typeface="Arial Narrow" pitchFamily="34" charset="0"/>
              </a:rPr>
              <a:t>你不能</a:t>
            </a:r>
            <a:r>
              <a:rPr lang="en-US" altLang="zh-CN" sz="5400" b="1" dirty="0" smtClean="0">
                <a:solidFill>
                  <a:srgbClr val="002060"/>
                </a:solidFill>
                <a:effectLst>
                  <a:outerShdw blurRad="38100" dist="38100" dir="2700000" algn="tl">
                    <a:srgbClr val="000000">
                      <a:alpha val="43137"/>
                    </a:srgbClr>
                  </a:outerShdw>
                </a:effectLst>
                <a:latin typeface="Arial Narrow" pitchFamily="34" charset="0"/>
              </a:rPr>
              <a:t>!</a:t>
            </a:r>
          </a:p>
          <a:p>
            <a:pPr algn="ctr"/>
            <a:r>
              <a:rPr lang="zh-CN" altLang="en-US" sz="5400" b="1" dirty="0" smtClean="0">
                <a:solidFill>
                  <a:srgbClr val="002060"/>
                </a:solidFill>
                <a:effectLst>
                  <a:outerShdw blurRad="38100" dist="38100" dir="2700000" algn="tl">
                    <a:srgbClr val="000000">
                      <a:alpha val="43137"/>
                    </a:srgbClr>
                  </a:outerShdw>
                </a:effectLst>
                <a:latin typeface="Arial Narrow" pitchFamily="34" charset="0"/>
              </a:rPr>
              <a:t>这是圣灵的工作</a:t>
            </a:r>
            <a:r>
              <a:rPr lang="en-US" altLang="zh-CN" sz="5400" b="1" dirty="0" smtClean="0">
                <a:solidFill>
                  <a:srgbClr val="002060"/>
                </a:solidFill>
                <a:effectLst>
                  <a:outerShdw blurRad="38100" dist="38100" dir="2700000" algn="tl">
                    <a:srgbClr val="000000">
                      <a:alpha val="43137"/>
                    </a:srgbClr>
                  </a:outerShdw>
                </a:effectLst>
                <a:latin typeface="Arial Narrow" pitchFamily="34" charset="0"/>
              </a:rPr>
              <a:t>,</a:t>
            </a:r>
            <a:r>
              <a:rPr lang="zh-CN" altLang="en-US" sz="5400" b="1" dirty="0" smtClean="0">
                <a:solidFill>
                  <a:srgbClr val="002060"/>
                </a:solidFill>
                <a:effectLst>
                  <a:outerShdw blurRad="38100" dist="38100" dir="2700000" algn="tl">
                    <a:srgbClr val="000000">
                      <a:alpha val="43137"/>
                    </a:srgbClr>
                  </a:outerShdw>
                </a:effectLst>
                <a:latin typeface="Arial Narrow" pitchFamily="34" charset="0"/>
              </a:rPr>
              <a:t>不是你的</a:t>
            </a:r>
            <a:r>
              <a:rPr lang="en-US" altLang="zh-CN" sz="5400" b="1" dirty="0" smtClean="0">
                <a:solidFill>
                  <a:srgbClr val="002060"/>
                </a:solidFill>
                <a:effectLst>
                  <a:outerShdw blurRad="38100" dist="38100" dir="2700000" algn="tl">
                    <a:srgbClr val="000000">
                      <a:alpha val="43137"/>
                    </a:srgbClr>
                  </a:outerShdw>
                </a:effectLst>
                <a:latin typeface="Arial Narrow" pitchFamily="34" charset="0"/>
              </a:rPr>
              <a:t>!</a:t>
            </a:r>
            <a:endParaRPr lang="en-US" sz="5400" b="1" dirty="0" smtClean="0">
              <a:solidFill>
                <a:srgbClr val="002060"/>
              </a:solidFill>
              <a:effectLst>
                <a:outerShdw blurRad="38100" dist="38100" dir="2700000" algn="tl">
                  <a:srgbClr val="000000">
                    <a:alpha val="43137"/>
                  </a:srgbClr>
                </a:outerShdw>
              </a:effectLst>
              <a:latin typeface="Arial Narrow" pitchFamily="34" charset="0"/>
            </a:endParaRPr>
          </a:p>
          <a:p>
            <a:pPr algn="ctr"/>
            <a:r>
              <a:rPr lang="en-US" sz="2000" dirty="0" smtClean="0">
                <a:solidFill>
                  <a:schemeClr val="tx1"/>
                </a:solidFill>
                <a:effectLst>
                  <a:outerShdw blurRad="38100" dist="38100" dir="2700000" algn="tl">
                    <a:srgbClr val="000000">
                      <a:alpha val="43137"/>
                    </a:srgbClr>
                  </a:outerShdw>
                </a:effectLst>
                <a:latin typeface="Arial Narrow" pitchFamily="34" charset="0"/>
              </a:rPr>
              <a:t>You can’t. That’s the job of the Holy Spirit, Not You!</a:t>
            </a:r>
          </a:p>
          <a:p>
            <a:pPr algn="just"/>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林后</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13:5: “</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你们总要自己省察有信心没有</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也要自己试验</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岂不知</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你们若不是可弃绝的</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就有耶稣基督在你们心里吗</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0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2000" b="1" dirty="0" smtClean="0">
                <a:solidFill>
                  <a:srgbClr val="002060"/>
                </a:solidFill>
                <a:effectLst>
                  <a:outerShdw blurRad="38100" dist="38100" dir="2700000" algn="tl">
                    <a:srgbClr val="000000">
                      <a:alpha val="43137"/>
                    </a:srgbClr>
                  </a:outerShdw>
                </a:effectLst>
                <a:latin typeface="Arial Narrow" pitchFamily="34" charset="0"/>
              </a:rPr>
              <a:t>2 Cor. 13:5 “</a:t>
            </a:r>
            <a:r>
              <a:rPr lang="en-US" sz="2000" b="1" dirty="0" smtClean="0">
                <a:latin typeface="Arial Narrow" pitchFamily="34" charset="0"/>
              </a:rPr>
              <a:t>Examine yourselves </a:t>
            </a:r>
            <a:r>
              <a:rPr lang="en-US" sz="2000" b="1" i="1" dirty="0" smtClean="0">
                <a:latin typeface="Arial Narrow" pitchFamily="34" charset="0"/>
              </a:rPr>
              <a:t>as to</a:t>
            </a:r>
            <a:r>
              <a:rPr lang="en-US" sz="2000" b="1" dirty="0" smtClean="0">
                <a:latin typeface="Arial Narrow" pitchFamily="34" charset="0"/>
              </a:rPr>
              <a:t> whether you are in the faith. Test yourselves. Do you not know yourselves, that Jesus Christ is in you?; unless indeed you are disqualified.”</a:t>
            </a:r>
            <a:endParaRPr lang="en-US" sz="2000" b="1" dirty="0" smtClean="0">
              <a:solidFill>
                <a:srgbClr val="002060"/>
              </a:solidFill>
              <a:effectLst>
                <a:outerShdw blurRad="38100" dist="38100" dir="2700000" algn="tl">
                  <a:srgbClr val="000000">
                    <a:alpha val="43137"/>
                  </a:srgbClr>
                </a:outerShdw>
              </a:effectLst>
              <a:latin typeface="Arial Narrow" pitchFamily="34" charset="0"/>
            </a:endParaRPr>
          </a:p>
          <a:p>
            <a:pPr algn="just"/>
            <a:r>
              <a:rPr lang="en-US" sz="2400" dirty="0" smtClean="0">
                <a:solidFill>
                  <a:srgbClr val="002060"/>
                </a:solidFill>
                <a:effectLst>
                  <a:outerShdw blurRad="38100" dist="38100" dir="2700000" algn="tl">
                    <a:srgbClr val="000000">
                      <a:alpha val="43137"/>
                    </a:srgbClr>
                  </a:outerShdw>
                </a:effectLst>
                <a:latin typeface="Arial Narrow" pitchFamily="34" charset="0"/>
              </a:rPr>
              <a:t> </a:t>
            </a:r>
          </a:p>
        </p:txBody>
      </p:sp>
      <p:sp>
        <p:nvSpPr>
          <p:cNvPr id="6" name="Rectangle 5"/>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5">
                                            <p:txEl>
                                              <p:pRg st="4" end="4"/>
                                            </p:txEl>
                                          </p:spTgt>
                                        </p:tgtEl>
                                        <p:attrNameLst>
                                          <p:attrName>style.visibility</p:attrName>
                                        </p:attrNameLst>
                                      </p:cBhvr>
                                      <p:to>
                                        <p:strVal val="visible"/>
                                      </p:to>
                                    </p:set>
                                    <p:anim calcmode="lin" valueType="num">
                                      <p:cBhvr>
                                        <p:cTn id="12"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4"/>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8200" b="1" dirty="0" smtClean="0">
                <a:solidFill>
                  <a:srgbClr val="C00000"/>
                </a:solidFill>
                <a:effectLst>
                  <a:outerShdw blurRad="38100" dist="38100" dir="2700000" algn="tl">
                    <a:srgbClr val="000000">
                      <a:alpha val="43137"/>
                    </a:srgbClr>
                  </a:outerShdw>
                </a:effectLst>
                <a:latin typeface="Arial Narrow" pitchFamily="34" charset="0"/>
              </a:rPr>
              <a:t>如何知道某人的罪是暂时的还是他们根本未得救？</a:t>
            </a:r>
            <a:endParaRPr lang="en-US" sz="82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2400" dirty="0" smtClean="0">
                <a:solidFill>
                  <a:srgbClr val="002060"/>
                </a:solidFill>
                <a:effectLst>
                  <a:outerShdw blurRad="38100" dist="38100" dir="2700000" algn="tl">
                    <a:srgbClr val="000000">
                      <a:alpha val="43137"/>
                    </a:srgbClr>
                  </a:outerShdw>
                </a:effectLst>
                <a:latin typeface="Arial Narrow" pitchFamily="34" charset="0"/>
              </a:rPr>
              <a:t>How do I know if someone’s sin is temporary or if they are unsaved?</a:t>
            </a:r>
          </a:p>
        </p:txBody>
      </p:sp>
      <p:sp>
        <p:nvSpPr>
          <p:cNvPr id="6" name="Rectangle 5"/>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4"/>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4800" b="1" u="sng" dirty="0" smtClean="0">
                <a:solidFill>
                  <a:srgbClr val="C00000"/>
                </a:solidFill>
                <a:effectLst>
                  <a:outerShdw blurRad="38100" dist="38100" dir="2700000" algn="tl">
                    <a:srgbClr val="000000">
                      <a:alpha val="43137"/>
                    </a:srgbClr>
                  </a:outerShdw>
                </a:effectLst>
                <a:latin typeface="Arial Narrow" pitchFamily="34" charset="0"/>
              </a:rPr>
              <a:t>判断你自己</a:t>
            </a:r>
            <a:r>
              <a:rPr lang="en-US" altLang="zh-CN" sz="4800" b="1" u="sng"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u="sng" dirty="0" smtClean="0">
                <a:solidFill>
                  <a:srgbClr val="C00000"/>
                </a:solidFill>
                <a:effectLst>
                  <a:outerShdw blurRad="38100" dist="38100" dir="2700000" algn="tl">
                    <a:srgbClr val="000000">
                      <a:alpha val="43137"/>
                    </a:srgbClr>
                  </a:outerShdw>
                </a:effectLst>
                <a:latin typeface="Arial Narrow" pitchFamily="34" charset="0"/>
              </a:rPr>
              <a:t>而不是判断他人</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8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2400" dirty="0" smtClean="0">
                <a:solidFill>
                  <a:srgbClr val="002060"/>
                </a:solidFill>
                <a:effectLst>
                  <a:outerShdw blurRad="38100" dist="38100" dir="2700000" algn="tl">
                    <a:srgbClr val="000000">
                      <a:alpha val="43137"/>
                    </a:srgbClr>
                  </a:outerShdw>
                </a:effectLst>
                <a:latin typeface="Arial Narrow" pitchFamily="34" charset="0"/>
              </a:rPr>
              <a:t>Judge yourself, not others.</a:t>
            </a:r>
          </a:p>
          <a:p>
            <a:pPr algn="just"/>
            <a:endParaRPr lang="en-US" sz="2400" dirty="0" smtClean="0">
              <a:solidFill>
                <a:srgbClr val="002060"/>
              </a:solidFill>
              <a:effectLst>
                <a:outerShdw blurRad="38100" dist="38100" dir="2700000" algn="tl">
                  <a:srgbClr val="000000">
                    <a:alpha val="43137"/>
                  </a:srgbClr>
                </a:outerShdw>
              </a:effectLst>
              <a:latin typeface="Arial Narrow" pitchFamily="34" charset="0"/>
            </a:endParaRPr>
          </a:p>
          <a:p>
            <a:pPr algn="just"/>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犯罪后心里沉重忧伤，还是找各种借口？</a:t>
            </a:r>
            <a:endParaRPr lang="en-US" sz="44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2400" dirty="0" smtClean="0">
                <a:solidFill>
                  <a:srgbClr val="002060"/>
                </a:solidFill>
                <a:effectLst>
                  <a:outerShdw blurRad="38100" dist="38100" dir="2700000" algn="tl">
                    <a:srgbClr val="000000">
                      <a:alpha val="43137"/>
                    </a:srgbClr>
                  </a:outerShdw>
                </a:effectLst>
                <a:latin typeface="Arial Narrow" pitchFamily="34" charset="0"/>
              </a:rPr>
              <a:t>Is the heart troubled or does it make excuses?</a:t>
            </a:r>
          </a:p>
          <a:p>
            <a:pPr algn="just"/>
            <a:endParaRPr lang="en-US" sz="2400" dirty="0" smtClean="0">
              <a:solidFill>
                <a:srgbClr val="002060"/>
              </a:solidFill>
              <a:effectLst>
                <a:outerShdw blurRad="38100" dist="38100" dir="2700000" algn="tl">
                  <a:srgbClr val="000000">
                    <a:alpha val="43137"/>
                  </a:srgbClr>
                </a:outerShdw>
              </a:effectLst>
              <a:latin typeface="Arial Narrow" pitchFamily="34" charset="0"/>
            </a:endParaRPr>
          </a:p>
          <a:p>
            <a:pPr algn="just"/>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罗</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7:</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告诉我们保罗希望停止犯罪。</a:t>
            </a:r>
            <a:endParaRPr lang="en-US" sz="48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2400" dirty="0" smtClean="0">
                <a:solidFill>
                  <a:srgbClr val="002060"/>
                </a:solidFill>
                <a:effectLst>
                  <a:outerShdw blurRad="38100" dist="38100" dir="2700000" algn="tl">
                    <a:srgbClr val="000000">
                      <a:alpha val="43137"/>
                    </a:srgbClr>
                  </a:outerShdw>
                </a:effectLst>
                <a:latin typeface="Arial Narrow" pitchFamily="34" charset="0"/>
              </a:rPr>
              <a:t>Rom. 7: Paul’s desire to stop sinning</a:t>
            </a:r>
          </a:p>
          <a:p>
            <a:pPr algn="just"/>
            <a:endParaRPr lang="en-US" sz="2400" dirty="0" smtClean="0">
              <a:solidFill>
                <a:srgbClr val="002060"/>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152400" y="5257800"/>
            <a:ext cx="8839200" cy="13716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en-US" sz="1900" dirty="0" smtClean="0">
                <a:solidFill>
                  <a:schemeClr val="tx2">
                    <a:lumMod val="50000"/>
                  </a:schemeClr>
                </a:solidFill>
                <a:effectLst>
                  <a:outerShdw blurRad="38100" dist="38100" dir="2700000" algn="tl">
                    <a:srgbClr val="000000">
                      <a:alpha val="43137"/>
                    </a:srgbClr>
                  </a:outerShdw>
                </a:effectLst>
                <a:latin typeface="Arial Narrow" pitchFamily="34" charset="0"/>
              </a:rPr>
              <a:t>People have begun to teach that Jesus’ Gospel was only applicable to the crowd He spoke to, and that the apostles had a different message for the church age. The truth is that the message taught by John, Paul, Jude, Peter, James, and the writer of the Book of Hebrews was the same message that Jesus brought regarding salvation and the call to follow Jesus as both Lord and Savior. </a:t>
            </a:r>
            <a:endParaRPr lang="en-US" sz="1900"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88392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有人开始教导说耶稣的福音只适用于他当时针对的人群</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说使徒后来给教会的福音信息不同</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真相是使徒约翰</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保罗</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犹大</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彼得</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犹大和</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希伯来书</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的作者所传的信息与耶稣的所传是相同的福音</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论及救恩和呼召跟随耶稣时都要承认他是主和救主</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400" b="1" dirty="0">
              <a:solidFill>
                <a:srgbClr val="C000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4"/>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8800" b="1" dirty="0" smtClean="0">
                <a:solidFill>
                  <a:srgbClr val="C00000"/>
                </a:solidFill>
                <a:effectLst>
                  <a:outerShdw blurRad="38100" dist="38100" dir="2700000" algn="tl">
                    <a:srgbClr val="000000">
                      <a:alpha val="43137"/>
                    </a:srgbClr>
                  </a:outerShdw>
                </a:effectLst>
                <a:latin typeface="Arial Narrow" pitchFamily="34" charset="0"/>
              </a:rPr>
              <a:t>如果我在罪中挣扎</a:t>
            </a:r>
            <a:r>
              <a:rPr lang="en-US" altLang="zh-CN" sz="8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8800" b="1" dirty="0" smtClean="0">
                <a:solidFill>
                  <a:srgbClr val="C00000"/>
                </a:solidFill>
                <a:effectLst>
                  <a:outerShdw blurRad="38100" dist="38100" dir="2700000" algn="tl">
                    <a:srgbClr val="000000">
                      <a:alpha val="43137"/>
                    </a:srgbClr>
                  </a:outerShdw>
                </a:effectLst>
                <a:latin typeface="Arial Narrow" pitchFamily="34" charset="0"/>
              </a:rPr>
              <a:t>应怀疑自己是否得救了吗？</a:t>
            </a:r>
            <a:endParaRPr lang="en-US" sz="88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2400" dirty="0" smtClean="0">
                <a:solidFill>
                  <a:srgbClr val="002060"/>
                </a:solidFill>
                <a:effectLst>
                  <a:outerShdw blurRad="38100" dist="38100" dir="2700000" algn="tl">
                    <a:srgbClr val="000000">
                      <a:alpha val="43137"/>
                    </a:srgbClr>
                  </a:outerShdw>
                </a:effectLst>
                <a:latin typeface="Arial Narrow" pitchFamily="34" charset="0"/>
              </a:rPr>
              <a:t>Should I doubt my salvation if I struggle with sin in my life?</a:t>
            </a:r>
          </a:p>
        </p:txBody>
      </p:sp>
      <p:sp>
        <p:nvSpPr>
          <p:cNvPr id="6" name="Rectangle 5"/>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Rectangle 5"/>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endParaRPr lang="en-US" altLang="zh-CN" sz="20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如果你内心激烈斗争</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这是好迹象。</a:t>
            </a:r>
            <a:endParaRPr lang="en-US" sz="48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2400" dirty="0" smtClean="0">
                <a:solidFill>
                  <a:srgbClr val="002060"/>
                </a:solidFill>
                <a:effectLst>
                  <a:outerShdw blurRad="38100" dist="38100" dir="2700000" algn="tl">
                    <a:srgbClr val="000000">
                      <a:alpha val="43137"/>
                    </a:srgbClr>
                  </a:outerShdw>
                </a:effectLst>
                <a:latin typeface="Arial Narrow" pitchFamily="34" charset="0"/>
              </a:rPr>
              <a:t>If you are struggling, that Is a good sign</a:t>
            </a:r>
          </a:p>
          <a:p>
            <a:pPr algn="just"/>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问自己我最强烈的愿望是希望取悦神，还是取悦肉体？是否为罪忧伤痛悔，因为伤了神的心？</a:t>
            </a:r>
            <a:endParaRPr lang="en-US" sz="44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2400" dirty="0" smtClean="0">
                <a:solidFill>
                  <a:srgbClr val="002060"/>
                </a:solidFill>
                <a:effectLst>
                  <a:outerShdw blurRad="38100" dist="38100" dir="2700000" algn="tl">
                    <a:srgbClr val="000000">
                      <a:alpha val="43137"/>
                    </a:srgbClr>
                  </a:outerShdw>
                </a:effectLst>
                <a:latin typeface="Arial Narrow" pitchFamily="34" charset="0"/>
              </a:rPr>
              <a:t>We usually struggle until we release control to the Holy Spirit</a:t>
            </a:r>
          </a:p>
          <a:p>
            <a:pPr algn="just"/>
            <a:endParaRPr lang="en-US" sz="2400" dirty="0" smtClean="0">
              <a:solidFill>
                <a:srgbClr val="002060"/>
              </a:solidFill>
              <a:effectLst>
                <a:outerShdw blurRad="38100" dist="38100" dir="2700000" algn="tl">
                  <a:srgbClr val="000000">
                    <a:alpha val="43137"/>
                  </a:srgbClr>
                </a:outerShdw>
              </a:effectLst>
              <a:latin typeface="Arial Narrow" pitchFamily="34" charset="0"/>
            </a:endParaRPr>
          </a:p>
        </p:txBody>
      </p:sp>
      <p:sp>
        <p:nvSpPr>
          <p:cNvPr id="5" name="Rectangle 4"/>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4"/>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9600" b="1" dirty="0" smtClean="0">
                <a:solidFill>
                  <a:srgbClr val="C00000"/>
                </a:solidFill>
                <a:effectLst>
                  <a:outerShdw blurRad="38100" dist="38100" dir="2700000" algn="tl">
                    <a:srgbClr val="000000">
                      <a:alpha val="43137"/>
                    </a:srgbClr>
                  </a:outerShdw>
                </a:effectLst>
                <a:latin typeface="Arial Narrow" pitchFamily="34" charset="0"/>
              </a:rPr>
              <a:t>如何区分倒退的基督徒和非基督徒</a:t>
            </a:r>
            <a:r>
              <a:rPr lang="en-US" altLang="zh-CN" sz="96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9600" b="1"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Arial" charset="0"/>
              <a:buChar char="•"/>
            </a:pPr>
            <a:r>
              <a:rPr lang="en-US" sz="2400" dirty="0" smtClean="0">
                <a:solidFill>
                  <a:srgbClr val="002060"/>
                </a:solidFill>
                <a:effectLst>
                  <a:outerShdw blurRad="38100" dist="38100" dir="2700000" algn="tl">
                    <a:srgbClr val="000000">
                      <a:alpha val="43137"/>
                    </a:srgbClr>
                  </a:outerShdw>
                </a:effectLst>
                <a:latin typeface="Arial Narrow" pitchFamily="34" charset="0"/>
              </a:rPr>
              <a:t>How can I tell a backslidden Christian from a non-Christian?</a:t>
            </a:r>
          </a:p>
        </p:txBody>
      </p:sp>
      <p:sp>
        <p:nvSpPr>
          <p:cNvPr id="6" name="Rectangle 5"/>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Rectangle 5"/>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5400" b="1" u="sng" dirty="0" smtClean="0">
                <a:solidFill>
                  <a:srgbClr val="C00000"/>
                </a:solidFill>
                <a:effectLst>
                  <a:outerShdw blurRad="38100" dist="38100" dir="2700000" algn="tl">
                    <a:srgbClr val="000000">
                      <a:alpha val="43137"/>
                    </a:srgbClr>
                  </a:outerShdw>
                </a:effectLst>
                <a:latin typeface="Arial Narrow" pitchFamily="34" charset="0"/>
              </a:rPr>
              <a:t>这不是你的工作</a:t>
            </a:r>
            <a:r>
              <a:rPr lang="zh-CN" altLang="en-US" sz="5400" b="1" dirty="0" smtClean="0">
                <a:solidFill>
                  <a:srgbClr val="C00000"/>
                </a:solidFill>
                <a:effectLst>
                  <a:outerShdw blurRad="38100" dist="38100" dir="2700000" algn="tl">
                    <a:srgbClr val="000000">
                      <a:alpha val="43137"/>
                    </a:srgbClr>
                  </a:outerShdw>
                </a:effectLst>
                <a:latin typeface="Arial Narrow" pitchFamily="34" charset="0"/>
              </a:rPr>
              <a:t>。</a:t>
            </a:r>
            <a:r>
              <a:rPr lang="en-US" sz="3200" dirty="0" smtClean="0">
                <a:solidFill>
                  <a:srgbClr val="002060"/>
                </a:solidFill>
                <a:effectLst>
                  <a:outerShdw blurRad="38100" dist="38100" dir="2700000" algn="tl">
                    <a:srgbClr val="000000">
                      <a:alpha val="43137"/>
                    </a:srgbClr>
                  </a:outerShdw>
                </a:effectLst>
                <a:latin typeface="Arial Narrow" pitchFamily="34" charset="0"/>
              </a:rPr>
              <a:t>That’s not your job</a:t>
            </a:r>
          </a:p>
          <a:p>
            <a:pPr algn="just"/>
            <a:endParaRPr lang="en-US" sz="3200" dirty="0" smtClean="0">
              <a:solidFill>
                <a:srgbClr val="002060"/>
              </a:solidFill>
              <a:effectLst>
                <a:outerShdw blurRad="38100" dist="38100" dir="2700000" algn="tl">
                  <a:srgbClr val="000000">
                    <a:alpha val="43137"/>
                  </a:srgbClr>
                </a:outerShdw>
              </a:effectLst>
              <a:latin typeface="Arial Narrow" pitchFamily="34" charset="0"/>
            </a:endParaRPr>
          </a:p>
          <a:p>
            <a:pPr algn="just"/>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倒退的基督徒</a:t>
            </a:r>
            <a:r>
              <a:rPr lang="zh-CN" altLang="en-US" sz="4400" b="1" u="sng" dirty="0" smtClean="0">
                <a:solidFill>
                  <a:srgbClr val="C00000"/>
                </a:solidFill>
                <a:effectLst>
                  <a:outerShdw blurRad="38100" dist="38100" dir="2700000" algn="tl">
                    <a:srgbClr val="000000">
                      <a:alpha val="43137"/>
                    </a:srgbClr>
                  </a:outerShdw>
                </a:effectLst>
                <a:latin typeface="Arial Narrow" pitchFamily="34" charset="0"/>
              </a:rPr>
              <a:t>没有</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出现在圣经里。</a:t>
            </a:r>
            <a:endParaRPr lang="en-US" sz="44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2400" dirty="0" smtClean="0">
                <a:solidFill>
                  <a:srgbClr val="002060"/>
                </a:solidFill>
                <a:effectLst>
                  <a:outerShdw blurRad="38100" dist="38100" dir="2700000" algn="tl">
                    <a:srgbClr val="000000">
                      <a:alpha val="43137"/>
                    </a:srgbClr>
                  </a:outerShdw>
                </a:effectLst>
                <a:latin typeface="Arial Narrow" pitchFamily="34" charset="0"/>
              </a:rPr>
              <a:t>Backslidden Christian is NOT in the Bible;</a:t>
            </a:r>
          </a:p>
          <a:p>
            <a:pPr algn="just"/>
            <a:endParaRPr lang="en-US" sz="2400" dirty="0" smtClean="0">
              <a:solidFill>
                <a:srgbClr val="002060"/>
              </a:solidFill>
              <a:effectLst>
                <a:outerShdw blurRad="38100" dist="38100" dir="2700000" algn="tl">
                  <a:srgbClr val="000000">
                    <a:alpha val="43137"/>
                  </a:srgbClr>
                </a:outerShdw>
              </a:effectLst>
              <a:latin typeface="Arial Narrow" pitchFamily="34" charset="0"/>
            </a:endParaRPr>
          </a:p>
          <a:p>
            <a:pPr algn="just"/>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约一</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3</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章谈到了那些</a:t>
            </a:r>
            <a:endParaRPr lang="en-US" altLang="zh-CN" sz="44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zh-CN" altLang="en-US" sz="4400" b="1" u="sng" dirty="0" smtClean="0">
                <a:solidFill>
                  <a:srgbClr val="C00000"/>
                </a:solidFill>
                <a:effectLst>
                  <a:outerShdw blurRad="38100" dist="38100" dir="2700000" algn="tl">
                    <a:srgbClr val="000000">
                      <a:alpha val="43137"/>
                    </a:srgbClr>
                  </a:outerShdw>
                </a:effectLst>
                <a:latin typeface="Arial Narrow" pitchFamily="34" charset="0"/>
              </a:rPr>
              <a:t>持续活在罪里</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的人</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没有得救的迹象</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4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2400" dirty="0" smtClean="0">
                <a:solidFill>
                  <a:srgbClr val="002060"/>
                </a:solidFill>
                <a:effectLst>
                  <a:outerShdw blurRad="38100" dist="38100" dir="2700000" algn="tl">
                    <a:srgbClr val="000000">
                      <a:alpha val="43137"/>
                    </a:srgbClr>
                  </a:outerShdw>
                </a:effectLst>
                <a:latin typeface="Arial Narrow" pitchFamily="34" charset="0"/>
              </a:rPr>
              <a:t>1 John 3 addresses those who LIVE IN CONTINUAL SIN</a:t>
            </a:r>
          </a:p>
          <a:p>
            <a:pPr algn="just"/>
            <a:endParaRPr lang="en-US" sz="2400" dirty="0" smtClean="0">
              <a:solidFill>
                <a:srgbClr val="002060"/>
              </a:solidFill>
              <a:effectLst>
                <a:outerShdw blurRad="38100" dist="38100" dir="2700000" algn="tl">
                  <a:srgbClr val="000000">
                    <a:alpha val="43137"/>
                  </a:srgbClr>
                </a:outerShdw>
              </a:effectLst>
              <a:latin typeface="Arial Narrow" pitchFamily="34" charset="0"/>
            </a:endParaRPr>
          </a:p>
        </p:txBody>
      </p:sp>
      <p:sp>
        <p:nvSpPr>
          <p:cNvPr id="5" name="Rectangle 4"/>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4"/>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8800" b="1" dirty="0" smtClean="0">
                <a:solidFill>
                  <a:srgbClr val="C00000"/>
                </a:solidFill>
                <a:effectLst>
                  <a:outerShdw blurRad="38100" dist="38100" dir="2700000" algn="tl">
                    <a:srgbClr val="000000">
                      <a:alpha val="43137"/>
                    </a:srgbClr>
                  </a:outerShdw>
                </a:effectLst>
                <a:latin typeface="Arial Narrow" pitchFamily="34" charset="0"/>
              </a:rPr>
              <a:t>有没有所谓的属肉体的基督徒？</a:t>
            </a:r>
            <a:endParaRPr lang="en-US" sz="8800" b="1"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Arial" charset="0"/>
              <a:buChar char="•"/>
            </a:pPr>
            <a:r>
              <a:rPr lang="en-US" sz="2400" dirty="0" smtClean="0">
                <a:solidFill>
                  <a:srgbClr val="002060"/>
                </a:solidFill>
                <a:effectLst>
                  <a:outerShdw blurRad="38100" dist="38100" dir="2700000" algn="tl">
                    <a:srgbClr val="000000">
                      <a:alpha val="43137"/>
                    </a:srgbClr>
                  </a:outerShdw>
                </a:effectLst>
                <a:latin typeface="Arial Narrow" pitchFamily="34" charset="0"/>
              </a:rPr>
              <a:t>Is there such thing as a carnal Christian?</a:t>
            </a:r>
          </a:p>
        </p:txBody>
      </p:sp>
      <p:sp>
        <p:nvSpPr>
          <p:cNvPr id="6" name="Rectangle 5"/>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Rectangle 5"/>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林前</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3:3: “</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你们仍是属肉体的</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因为在你们中间有嫉妒</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纷争</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这岂不是属乎肉体</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照著世人的样子行吗？</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400" b="1" dirty="0" smtClean="0">
              <a:solidFill>
                <a:srgbClr val="C00000"/>
              </a:solidFill>
              <a:effectLst>
                <a:outerShdw blurRad="38100" dist="38100" dir="2700000" algn="tl">
                  <a:srgbClr val="000000">
                    <a:alpha val="43137"/>
                  </a:srgbClr>
                </a:outerShdw>
              </a:effectLst>
              <a:latin typeface="Arial Narrow" pitchFamily="34" charset="0"/>
            </a:endParaRPr>
          </a:p>
          <a:p>
            <a:r>
              <a:rPr lang="en-US" b="1" dirty="0" smtClean="0">
                <a:solidFill>
                  <a:srgbClr val="002060"/>
                </a:solidFill>
                <a:effectLst>
                  <a:outerShdw blurRad="38100" dist="38100" dir="2700000" algn="tl">
                    <a:srgbClr val="000000">
                      <a:alpha val="43137"/>
                    </a:srgbClr>
                  </a:outerShdw>
                </a:effectLst>
                <a:latin typeface="Arial Narrow" pitchFamily="34" charset="0"/>
              </a:rPr>
              <a:t>1 Cor. 3:3 </a:t>
            </a:r>
            <a:r>
              <a:rPr lang="en-US" b="1" baseline="30000" dirty="0" smtClean="0">
                <a:latin typeface="Arial Narrow" pitchFamily="34" charset="0"/>
              </a:rPr>
              <a:t>“</a:t>
            </a:r>
            <a:r>
              <a:rPr lang="en-US" b="1" dirty="0" smtClean="0">
                <a:latin typeface="Arial Narrow" pitchFamily="34" charset="0"/>
              </a:rPr>
              <a:t>For ye are yet carnal: for whereas there is among you envying, and strife, and divisions, are ye not carnal, and walk as men?”</a:t>
            </a:r>
          </a:p>
          <a:p>
            <a:endParaRPr lang="en-US" b="1" dirty="0" smtClean="0">
              <a:solidFill>
                <a:srgbClr val="002060"/>
              </a:solidFill>
              <a:effectLst>
                <a:outerShdw blurRad="38100" dist="38100" dir="2700000" algn="tl">
                  <a:srgbClr val="000000">
                    <a:alpha val="43137"/>
                  </a:srgbClr>
                </a:outerShdw>
              </a:effectLst>
              <a:latin typeface="Arial Narrow" pitchFamily="34" charset="0"/>
            </a:endParaRPr>
          </a:p>
          <a:p>
            <a:pPr algn="ctr"/>
            <a:r>
              <a:rPr lang="zh-CN" altLang="en-US" sz="4800" b="1" u="sng" dirty="0" smtClean="0">
                <a:solidFill>
                  <a:srgbClr val="002060"/>
                </a:solidFill>
                <a:effectLst>
                  <a:outerShdw blurRad="38100" dist="38100" dir="2700000" algn="tl">
                    <a:srgbClr val="000000">
                      <a:alpha val="43137"/>
                    </a:srgbClr>
                  </a:outerShdw>
                </a:effectLst>
                <a:latin typeface="Arial Narrow" pitchFamily="34" charset="0"/>
              </a:rPr>
              <a:t>将经文放在上下文里去理解！</a:t>
            </a:r>
            <a:endParaRPr lang="en-US" sz="4800" b="1" u="sng" dirty="0" smtClean="0">
              <a:solidFill>
                <a:srgbClr val="002060"/>
              </a:solidFill>
              <a:effectLst>
                <a:outerShdw blurRad="38100" dist="38100" dir="2700000" algn="tl">
                  <a:srgbClr val="000000">
                    <a:alpha val="43137"/>
                  </a:srgbClr>
                </a:outerShdw>
              </a:effectLst>
              <a:latin typeface="Arial Narrow" pitchFamily="34" charset="0"/>
            </a:endParaRPr>
          </a:p>
          <a:p>
            <a:pPr algn="ctr"/>
            <a:r>
              <a:rPr lang="en-US" sz="2800" b="1" dirty="0" smtClean="0">
                <a:solidFill>
                  <a:srgbClr val="002060"/>
                </a:solidFill>
                <a:effectLst>
                  <a:outerShdw blurRad="38100" dist="38100" dir="2700000" algn="tl">
                    <a:srgbClr val="000000">
                      <a:alpha val="43137"/>
                    </a:srgbClr>
                  </a:outerShdw>
                </a:effectLst>
                <a:latin typeface="Arial Narrow" pitchFamily="34" charset="0"/>
              </a:rPr>
              <a:t>LEAVE THE VERSE IN CONTEXT! </a:t>
            </a:r>
          </a:p>
        </p:txBody>
      </p:sp>
      <p:sp>
        <p:nvSpPr>
          <p:cNvPr id="5" name="Rectangle 4"/>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p:cTn id="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6">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p:cTn id="1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Rectangle 5"/>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弟兄们</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我从前对你们说话</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不能把你们当作属灵的</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只得把你们当作属肉体</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在基督里为婴孩的</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我是用奶喂你们</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没有用饭喂你们</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那时你们不能吃</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就是如今还是不能</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你们仍是属肉体的</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因为在你们中间有嫉妒</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纷争</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这岂不是属乎肉体</a:t>
            </a:r>
            <a:r>
              <a:rPr lang="en-US" altLang="zh-CN" sz="3200" b="1" dirty="0" smtClean="0">
                <a:solidFill>
                  <a:srgbClr val="00206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002060"/>
                </a:solidFill>
                <a:effectLst>
                  <a:outerShdw blurRad="38100" dist="38100" dir="2700000" algn="tl">
                    <a:srgbClr val="000000">
                      <a:alpha val="43137"/>
                    </a:srgbClr>
                  </a:outerShdw>
                </a:effectLst>
                <a:latin typeface="Arial Narrow" pitchFamily="34" charset="0"/>
              </a:rPr>
              <a:t>照著世人的样子行吗？</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有说</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“我是属保罗的</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”有说</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“我是属亚波罗的</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”这岂不是你们和世人一样吗？ </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r>
              <a:rPr lang="en-US" sz="1600" b="1" baseline="30000" dirty="0" smtClean="0"/>
              <a:t>(V.1-4)</a:t>
            </a:r>
            <a:r>
              <a:rPr lang="en-US" sz="1600" b="1" dirty="0" smtClean="0"/>
              <a:t> And I, brethren, could not speak unto you as unto spiritual, but as unto carnal, even as unto babes in Christ. </a:t>
            </a:r>
            <a:r>
              <a:rPr lang="en-US" sz="1600" b="1" baseline="30000" dirty="0" smtClean="0"/>
              <a:t>2</a:t>
            </a:r>
            <a:r>
              <a:rPr lang="en-US" sz="1600" b="1" dirty="0" smtClean="0"/>
              <a:t>I have fed you with milk, and not with meat: for hither to ye were not able to bear it, neither yet now are ye able. </a:t>
            </a:r>
            <a:r>
              <a:rPr lang="en-US" sz="1600" b="1" u="sng" baseline="30000" dirty="0" smtClean="0">
                <a:solidFill>
                  <a:srgbClr val="002060"/>
                </a:solidFill>
                <a:effectLst>
                  <a:outerShdw blurRad="38100" dist="38100" dir="2700000" algn="tl">
                    <a:srgbClr val="000000">
                      <a:alpha val="43137"/>
                    </a:srgbClr>
                  </a:outerShdw>
                </a:effectLst>
              </a:rPr>
              <a:t>3</a:t>
            </a:r>
            <a:r>
              <a:rPr lang="en-US" sz="1600" b="1" u="sng" dirty="0" smtClean="0">
                <a:solidFill>
                  <a:srgbClr val="002060"/>
                </a:solidFill>
                <a:effectLst>
                  <a:outerShdw blurRad="38100" dist="38100" dir="2700000" algn="tl">
                    <a:srgbClr val="000000">
                      <a:alpha val="43137"/>
                    </a:srgbClr>
                  </a:outerShdw>
                </a:effectLst>
              </a:rPr>
              <a:t>For ye are yet carnal: for whereas there is among you envying, and strife, and divisions, are ye not carnal, and walk as men? </a:t>
            </a:r>
            <a:r>
              <a:rPr lang="en-US" sz="1600" b="1" dirty="0" smtClean="0"/>
              <a:t> </a:t>
            </a:r>
            <a:r>
              <a:rPr lang="en-US" sz="1600" b="1" baseline="30000" dirty="0" smtClean="0"/>
              <a:t>4</a:t>
            </a:r>
            <a:r>
              <a:rPr lang="en-US" sz="1600" b="1" dirty="0" smtClean="0"/>
              <a:t>For while one </a:t>
            </a:r>
            <a:r>
              <a:rPr lang="en-US" sz="1600" b="1" dirty="0" err="1" smtClean="0"/>
              <a:t>saith</a:t>
            </a:r>
            <a:r>
              <a:rPr lang="en-US" sz="1600" b="1" dirty="0" smtClean="0"/>
              <a:t>, I am of Paul; and another, I am of </a:t>
            </a:r>
            <a:r>
              <a:rPr lang="en-US" sz="1600" b="1" dirty="0" err="1" smtClean="0"/>
              <a:t>Apollos</a:t>
            </a:r>
            <a:r>
              <a:rPr lang="en-US" sz="1600" b="1" dirty="0" smtClean="0"/>
              <a:t>; are ye not carnal?”</a:t>
            </a:r>
          </a:p>
          <a:p>
            <a:pPr algn="just"/>
            <a:endParaRPr lang="en-US" dirty="0" smtClean="0">
              <a:solidFill>
                <a:srgbClr val="002060"/>
              </a:solidFill>
              <a:effectLst>
                <a:outerShdw blurRad="38100" dist="38100" dir="2700000" algn="tl">
                  <a:srgbClr val="000000">
                    <a:alpha val="43137"/>
                  </a:srgbClr>
                </a:outerShdw>
              </a:effectLst>
              <a:latin typeface="Arial Narrow" pitchFamily="34" charset="0"/>
            </a:endParaRPr>
          </a:p>
          <a:p>
            <a:pPr algn="just"/>
            <a:endParaRPr lang="en-US" sz="2400" dirty="0" smtClean="0">
              <a:solidFill>
                <a:srgbClr val="002060"/>
              </a:solidFill>
              <a:effectLst>
                <a:outerShdw blurRad="38100" dist="38100" dir="2700000" algn="tl">
                  <a:srgbClr val="000000">
                    <a:alpha val="43137"/>
                  </a:srgbClr>
                </a:outerShdw>
              </a:effectLst>
              <a:latin typeface="Arial Narrow" pitchFamily="34" charset="0"/>
            </a:endParaRPr>
          </a:p>
        </p:txBody>
      </p:sp>
      <p:sp>
        <p:nvSpPr>
          <p:cNvPr id="5" name="Rectangle 4"/>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Rectangle 5"/>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这是些正在成长的基督徒</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成长很慢</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p>
          <a:p>
            <a:pPr algn="just"/>
            <a:r>
              <a:rPr lang="zh-CN" altLang="en-US" sz="3200" b="1" u="sng" dirty="0" smtClean="0">
                <a:solidFill>
                  <a:srgbClr val="C00000"/>
                </a:solidFill>
                <a:effectLst>
                  <a:outerShdw blurRad="38100" dist="38100" dir="2700000" algn="tl">
                    <a:srgbClr val="000000">
                      <a:alpha val="43137"/>
                    </a:srgbClr>
                  </a:outerShdw>
                </a:effectLst>
                <a:latin typeface="Arial Narrow" pitchFamily="34" charset="0"/>
              </a:rPr>
              <a:t>而不是</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活在邪恶之中。</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属灵婴孩</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r>
              <a:rPr lang="en-US" b="1" dirty="0" smtClean="0">
                <a:solidFill>
                  <a:schemeClr val="tx1"/>
                </a:solidFill>
                <a:latin typeface="Arial Narrow" pitchFamily="34" charset="0"/>
              </a:rPr>
              <a:t>These are Christians who are growing…but too slow; NOT living evil lives. (Babes)</a:t>
            </a:r>
          </a:p>
          <a:p>
            <a:pPr algn="just"/>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保罗一直在灵里喂养他们 </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我喂养了你们</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b="1" dirty="0" smtClean="0">
                <a:solidFill>
                  <a:schemeClr val="tx1"/>
                </a:solidFill>
                <a:latin typeface="Arial Narrow" pitchFamily="34" charset="0"/>
              </a:rPr>
              <a:t>Paul has been feeding them spiritually (I have fed you)</a:t>
            </a:r>
          </a:p>
          <a:p>
            <a:pPr algn="just"/>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他们被称为</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属肉体的</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因为他们根据自己与属灵领袖的关系来划分</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导致纷争</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我属保罗</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我属阿波罗</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等</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b="1" dirty="0" smtClean="0">
                <a:solidFill>
                  <a:schemeClr val="tx1"/>
                </a:solidFill>
                <a:latin typeface="Arial Narrow" pitchFamily="34" charset="0"/>
              </a:rPr>
              <a:t>They are called “carnal” because they are dividing and causing strife over their desire    </a:t>
            </a:r>
          </a:p>
          <a:p>
            <a:pPr algn="just"/>
            <a:r>
              <a:rPr lang="en-US" b="1" dirty="0" smtClean="0">
                <a:solidFill>
                  <a:schemeClr val="tx1"/>
                </a:solidFill>
                <a:latin typeface="Arial Narrow" pitchFamily="34" charset="0"/>
              </a:rPr>
              <a:t> to be associated with godly people (I am of Paul, I am of </a:t>
            </a:r>
            <a:r>
              <a:rPr lang="en-US" b="1" dirty="0" err="1" smtClean="0">
                <a:solidFill>
                  <a:schemeClr val="tx1"/>
                </a:solidFill>
                <a:latin typeface="Arial Narrow" pitchFamily="34" charset="0"/>
              </a:rPr>
              <a:t>Apollos</a:t>
            </a:r>
            <a:r>
              <a:rPr lang="en-US" b="1" dirty="0" smtClean="0">
                <a:solidFill>
                  <a:schemeClr val="tx1"/>
                </a:solidFill>
                <a:latin typeface="Arial Narrow" pitchFamily="34" charset="0"/>
              </a:rPr>
              <a:t>, etc) </a:t>
            </a:r>
            <a:endParaRPr lang="en-US" b="1" baseline="30000" dirty="0" smtClean="0">
              <a:solidFill>
                <a:schemeClr val="tx1"/>
              </a:solidFill>
              <a:latin typeface="Arial Narrow" pitchFamily="34" charset="0"/>
            </a:endParaRPr>
          </a:p>
          <a:p>
            <a:pPr algn="just"/>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他们还是彼此相交的 </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你们中间</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2800" b="1" dirty="0" smtClean="0">
              <a:solidFill>
                <a:srgbClr val="C00000"/>
              </a:solidFill>
              <a:effectLst>
                <a:outerShdw blurRad="38100" dist="38100" dir="2700000" algn="tl">
                  <a:srgbClr val="000000">
                    <a:alpha val="43137"/>
                  </a:srgbClr>
                </a:outerShdw>
              </a:effectLst>
              <a:latin typeface="Arial Narrow" pitchFamily="34" charset="0"/>
            </a:endParaRPr>
          </a:p>
          <a:p>
            <a:r>
              <a:rPr lang="en-US" b="1" dirty="0" smtClean="0">
                <a:solidFill>
                  <a:schemeClr val="tx1"/>
                </a:solidFill>
                <a:latin typeface="Arial Narrow" pitchFamily="34" charset="0"/>
              </a:rPr>
              <a:t>They are still in fellowship (among you)</a:t>
            </a:r>
          </a:p>
        </p:txBody>
      </p:sp>
      <p:sp>
        <p:nvSpPr>
          <p:cNvPr id="5" name="Rectangle 4"/>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anim calcmode="lin" valueType="num">
                                      <p:cBhvr>
                                        <p:cTn id="7"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6">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6">
                                            <p:txEl>
                                              <p:pRg st="4" end="4"/>
                                            </p:txEl>
                                          </p:spTgt>
                                        </p:tgtEl>
                                        <p:attrNameLst>
                                          <p:attrName>style.visibility</p:attrName>
                                        </p:attrNameLst>
                                      </p:cBhvr>
                                      <p:to>
                                        <p:strVal val="visible"/>
                                      </p:to>
                                    </p:set>
                                    <p:anim calcmode="lin" valueType="num">
                                      <p:cBhvr>
                                        <p:cTn id="1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6">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anim calcmode="lin" valueType="num">
                                      <p:cBhvr>
                                        <p:cTn id="1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21" dur="500"/>
                                        <p:tgtEl>
                                          <p:spTgt spid="6">
                                            <p:txEl>
                                              <p:pRg st="5" end="5"/>
                                            </p:txEl>
                                          </p:spTgt>
                                        </p:tgtEl>
                                      </p:cBhvr>
                                    </p:animEffect>
                                  </p:childTnLst>
                                </p:cTn>
                              </p:par>
                              <p:par>
                                <p:cTn id="22" presetID="53" presetClass="entr" presetSubtype="0" fill="hold" nodeType="withEffect">
                                  <p:stCondLst>
                                    <p:cond delay="0"/>
                                  </p:stCondLst>
                                  <p:childTnLst>
                                    <p:set>
                                      <p:cBhvr>
                                        <p:cTn id="23" dur="1" fill="hold">
                                          <p:stCondLst>
                                            <p:cond delay="0"/>
                                          </p:stCondLst>
                                        </p:cTn>
                                        <p:tgtEl>
                                          <p:spTgt spid="6">
                                            <p:txEl>
                                              <p:pRg st="6" end="6"/>
                                            </p:txEl>
                                          </p:spTgt>
                                        </p:tgtEl>
                                        <p:attrNameLst>
                                          <p:attrName>style.visibility</p:attrName>
                                        </p:attrNameLst>
                                      </p:cBhvr>
                                      <p:to>
                                        <p:strVal val="visible"/>
                                      </p:to>
                                    </p:set>
                                    <p:anim calcmode="lin" valueType="num">
                                      <p:cBhvr>
                                        <p:cTn id="24"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6">
                                            <p:txEl>
                                              <p:pRg st="6" end="6"/>
                                            </p:txEl>
                                          </p:spTgt>
                                        </p:tgtEl>
                                      </p:cBhvr>
                                    </p:animEffect>
                                  </p:childTnLst>
                                </p:cTn>
                              </p:par>
                              <p:par>
                                <p:cTn id="27" presetID="53"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anim calcmode="lin" valueType="num">
                                      <p:cBhvr>
                                        <p:cTn id="29"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30"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31" dur="500"/>
                                        <p:tgtEl>
                                          <p:spTgt spid="6">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0" fill="hold" nodeType="clickEffect">
                                  <p:stCondLst>
                                    <p:cond delay="0"/>
                                  </p:stCondLst>
                                  <p:childTnLst>
                                    <p:set>
                                      <p:cBhvr>
                                        <p:cTn id="35" dur="1" fill="hold">
                                          <p:stCondLst>
                                            <p:cond delay="0"/>
                                          </p:stCondLst>
                                        </p:cTn>
                                        <p:tgtEl>
                                          <p:spTgt spid="6">
                                            <p:txEl>
                                              <p:pRg st="8" end="8"/>
                                            </p:txEl>
                                          </p:spTgt>
                                        </p:tgtEl>
                                        <p:attrNameLst>
                                          <p:attrName>style.visibility</p:attrName>
                                        </p:attrNameLst>
                                      </p:cBhvr>
                                      <p:to>
                                        <p:strVal val="visible"/>
                                      </p:to>
                                    </p:set>
                                    <p:anim calcmode="lin" valueType="num">
                                      <p:cBhvr>
                                        <p:cTn id="36"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37"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38" dur="500"/>
                                        <p:tgtEl>
                                          <p:spTgt spid="6">
                                            <p:txEl>
                                              <p:pRg st="8" end="8"/>
                                            </p:txEl>
                                          </p:spTgt>
                                        </p:tgtEl>
                                      </p:cBhvr>
                                    </p:animEffect>
                                  </p:childTnLst>
                                </p:cTn>
                              </p:par>
                              <p:par>
                                <p:cTn id="39" presetID="53" presetClass="entr" presetSubtype="0" fill="hold" nodeType="with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anim calcmode="lin" valueType="num">
                                      <p:cBhvr>
                                        <p:cTn id="41" dur="500" fill="hold"/>
                                        <p:tgtEl>
                                          <p:spTgt spid="6">
                                            <p:txEl>
                                              <p:pRg st="9" end="9"/>
                                            </p:txEl>
                                          </p:spTgt>
                                        </p:tgtEl>
                                        <p:attrNameLst>
                                          <p:attrName>ppt_w</p:attrName>
                                        </p:attrNameLst>
                                      </p:cBhvr>
                                      <p:tavLst>
                                        <p:tav tm="0">
                                          <p:val>
                                            <p:fltVal val="0"/>
                                          </p:val>
                                        </p:tav>
                                        <p:tav tm="100000">
                                          <p:val>
                                            <p:strVal val="#ppt_w"/>
                                          </p:val>
                                        </p:tav>
                                      </p:tavLst>
                                    </p:anim>
                                    <p:anim calcmode="lin" valueType="num">
                                      <p:cBhvr>
                                        <p:cTn id="42" dur="500" fill="hold"/>
                                        <p:tgtEl>
                                          <p:spTgt spid="6">
                                            <p:txEl>
                                              <p:pRg st="9" end="9"/>
                                            </p:txEl>
                                          </p:spTgt>
                                        </p:tgtEl>
                                        <p:attrNameLst>
                                          <p:attrName>ppt_h</p:attrName>
                                        </p:attrNameLst>
                                      </p:cBhvr>
                                      <p:tavLst>
                                        <p:tav tm="0">
                                          <p:val>
                                            <p:fltVal val="0"/>
                                          </p:val>
                                        </p:tav>
                                        <p:tav tm="100000">
                                          <p:val>
                                            <p:strVal val="#ppt_h"/>
                                          </p:val>
                                        </p:tav>
                                      </p:tavLst>
                                    </p:anim>
                                    <p:animEffect transition="in" filter="fade">
                                      <p:cBhvr>
                                        <p:cTn id="43"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4"/>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8000" b="1" dirty="0" smtClean="0">
                <a:solidFill>
                  <a:srgbClr val="C00000"/>
                </a:solidFill>
                <a:effectLst>
                  <a:outerShdw blurRad="38100" dist="38100" dir="2700000" algn="tl">
                    <a:srgbClr val="000000">
                      <a:alpha val="43137"/>
                    </a:srgbClr>
                  </a:outerShdw>
                </a:effectLst>
                <a:latin typeface="Arial Narrow" pitchFamily="34" charset="0"/>
              </a:rPr>
              <a:t>难道我们不可以避免这种争议</a:t>
            </a:r>
            <a:r>
              <a:rPr lang="en-US" altLang="zh-CN" sz="80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8000" b="1" dirty="0" smtClean="0">
                <a:solidFill>
                  <a:srgbClr val="C00000"/>
                </a:solidFill>
                <a:effectLst>
                  <a:outerShdw blurRad="38100" dist="38100" dir="2700000" algn="tl">
                    <a:srgbClr val="000000">
                      <a:alpha val="43137"/>
                    </a:srgbClr>
                  </a:outerShdw>
                </a:effectLst>
                <a:latin typeface="Arial Narrow" pitchFamily="34" charset="0"/>
              </a:rPr>
              <a:t>保持教会的合一吗？</a:t>
            </a:r>
            <a:endParaRPr lang="en-US" sz="8000" b="1"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Arial" charset="0"/>
              <a:buChar char="•"/>
            </a:pPr>
            <a:r>
              <a:rPr lang="en-US" sz="2400" dirty="0" smtClean="0">
                <a:solidFill>
                  <a:srgbClr val="002060"/>
                </a:solidFill>
                <a:effectLst>
                  <a:outerShdw blurRad="38100" dist="38100" dir="2700000" algn="tl">
                    <a:srgbClr val="000000">
                      <a:alpha val="43137"/>
                    </a:srgbClr>
                  </a:outerShdw>
                </a:effectLst>
                <a:latin typeface="Arial Narrow" pitchFamily="34" charset="0"/>
              </a:rPr>
              <a:t>Shouldn’t we avoid this controversy in order to keep unity in the church?</a:t>
            </a:r>
          </a:p>
        </p:txBody>
      </p:sp>
      <p:sp>
        <p:nvSpPr>
          <p:cNvPr id="6" name="Rectangle 5"/>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Rectangle 5"/>
          <p:cNvSpPr/>
          <p:nvPr/>
        </p:nvSpPr>
        <p:spPr>
          <a:xfrm>
            <a:off x="228600" y="228600"/>
            <a:ext cx="8686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4400" b="1" u="sng" dirty="0" smtClean="0">
                <a:solidFill>
                  <a:srgbClr val="C00000"/>
                </a:solidFill>
                <a:effectLst>
                  <a:outerShdw blurRad="38100" dist="38100" dir="2700000" algn="tl">
                    <a:srgbClr val="000000">
                      <a:alpha val="43137"/>
                    </a:srgbClr>
                  </a:outerShdw>
                </a:effectLst>
                <a:latin typeface="Arial Narrow" pitchFamily="34" charset="0"/>
              </a:rPr>
              <a:t>保罗会如何回答这个问题？</a:t>
            </a:r>
            <a:endParaRPr lang="en-US" sz="4400" b="1" u="sng"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b="1" dirty="0" smtClean="0">
                <a:solidFill>
                  <a:srgbClr val="002060"/>
                </a:solidFill>
                <a:effectLst>
                  <a:outerShdw blurRad="38100" dist="38100" dir="2700000" algn="tl">
                    <a:srgbClr val="000000">
                      <a:alpha val="43137"/>
                    </a:srgbClr>
                  </a:outerShdw>
                </a:effectLst>
                <a:latin typeface="Arial Narrow" pitchFamily="34" charset="0"/>
              </a:rPr>
              <a:t>HOW WOULD PAUL ANSWER THAT QUESTION?</a:t>
            </a:r>
          </a:p>
          <a:p>
            <a:pPr algn="just"/>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加</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1:8-10 “</a:t>
            </a:r>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但无论是我们</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是天上来的使者</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p>
          <a:p>
            <a:pPr algn="just"/>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若传福音给你们</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与我们所传给你们的不同</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500" b="1" u="sng" dirty="0" smtClean="0">
                <a:solidFill>
                  <a:srgbClr val="C00000"/>
                </a:solidFill>
                <a:effectLst>
                  <a:outerShdw blurRad="38100" dist="38100" dir="2700000" algn="tl">
                    <a:srgbClr val="000000">
                      <a:alpha val="43137"/>
                    </a:srgbClr>
                  </a:outerShdw>
                </a:effectLst>
                <a:latin typeface="Arial Narrow" pitchFamily="34" charset="0"/>
              </a:rPr>
              <a:t>他就应当被咒诅</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我们已经说了</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现在又说</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 </a:t>
            </a:r>
          </a:p>
          <a:p>
            <a:pPr algn="just"/>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若有人传福音给你们</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与你们所领受的不同</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他就应当被咒诅</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我现在是要得人的心呢</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p>
          <a:p>
            <a:pPr algn="just"/>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还是要得神的心呢</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我岂是讨人的喜欢吗</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p>
          <a:p>
            <a:pPr algn="just"/>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若仍旧讨人的喜欢</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500" b="1" dirty="0" smtClean="0">
                <a:solidFill>
                  <a:srgbClr val="C00000"/>
                </a:solidFill>
                <a:effectLst>
                  <a:outerShdw blurRad="38100" dist="38100" dir="2700000" algn="tl">
                    <a:srgbClr val="000000">
                      <a:alpha val="43137"/>
                    </a:srgbClr>
                  </a:outerShdw>
                </a:effectLst>
                <a:latin typeface="Arial Narrow" pitchFamily="34" charset="0"/>
              </a:rPr>
              <a:t>我就不是基督的仆人了</a:t>
            </a:r>
            <a:r>
              <a:rPr lang="en-US" altLang="zh-CN" sz="35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5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b="1" dirty="0" smtClean="0">
                <a:latin typeface="Arial Narrow" pitchFamily="34" charset="0"/>
              </a:rPr>
              <a:t>GAL. 1:8-10 “But even if we or an angel from heaven should preach a gospel other than the one we preached to you, </a:t>
            </a:r>
            <a:r>
              <a:rPr lang="en-US" b="1" u="sng" dirty="0" smtClean="0">
                <a:latin typeface="Arial Narrow" pitchFamily="34" charset="0"/>
              </a:rPr>
              <a:t>let them be under God’s curse! </a:t>
            </a:r>
            <a:r>
              <a:rPr lang="en-US" b="1" dirty="0" smtClean="0">
                <a:latin typeface="Arial Narrow" pitchFamily="34" charset="0"/>
              </a:rPr>
              <a:t>As we have already said, so now I say again: If anybody is preaching to you a gospel other than what you accepted,</a:t>
            </a:r>
            <a:r>
              <a:rPr lang="en-US" b="1" u="sng" dirty="0" smtClean="0">
                <a:latin typeface="Arial Narrow" pitchFamily="34" charset="0"/>
              </a:rPr>
              <a:t> let them be under God’s curse! </a:t>
            </a:r>
            <a:r>
              <a:rPr lang="en-US" b="1" dirty="0" smtClean="0">
                <a:latin typeface="Arial Narrow" pitchFamily="34" charset="0"/>
              </a:rPr>
              <a:t> Am I now trying to win the approval of human beings, or of God? Or am I trying to please people? If I were still trying to please people, I would not be a servant of Christ. “</a:t>
            </a:r>
          </a:p>
          <a:p>
            <a:pPr algn="just"/>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algn="just"/>
            <a:endParaRPr lang="en-US" sz="2400" dirty="0" smtClean="0">
              <a:solidFill>
                <a:srgbClr val="00206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5638800" y="4267200"/>
            <a:ext cx="3352800" cy="23622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400" b="1" u="sng" dirty="0" smtClean="0">
                <a:solidFill>
                  <a:srgbClr val="C00000"/>
                </a:solidFill>
                <a:effectLst>
                  <a:outerShdw blurRad="38100" dist="38100" dir="2700000" algn="tl">
                    <a:srgbClr val="000000">
                      <a:alpha val="43137"/>
                    </a:srgbClr>
                  </a:outerShdw>
                </a:effectLst>
                <a:latin typeface="Arial Narrow" pitchFamily="34" charset="0"/>
              </a:rPr>
              <a:t>PAUL  (Rom.6:1-2)</a:t>
            </a:r>
            <a:endParaRPr lang="en-US" sz="1600" b="1" dirty="0" smtClean="0"/>
          </a:p>
          <a:p>
            <a:pPr algn="ctr"/>
            <a:r>
              <a:rPr lang="en-US" sz="2000" b="1" i="1" dirty="0" smtClean="0"/>
              <a:t>“What shall we say, then? Shall we go on sinning so that grace may increase? By no means! We are those who have died to sin; how can we live in it any longer?”</a:t>
            </a:r>
            <a:endParaRPr lang="en-US" sz="2000" b="1" i="1" dirty="0">
              <a:solidFill>
                <a:schemeClr val="tx2">
                  <a:lumMod val="50000"/>
                </a:schemeClr>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152400" y="228600"/>
            <a:ext cx="5257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5400" b="1" u="sng" dirty="0" smtClean="0">
                <a:solidFill>
                  <a:srgbClr val="C00000"/>
                </a:solidFill>
                <a:effectLst>
                  <a:outerShdw blurRad="38100" dist="38100" dir="2700000" algn="tl">
                    <a:srgbClr val="000000">
                      <a:alpha val="43137"/>
                    </a:srgbClr>
                  </a:outerShdw>
                </a:effectLst>
                <a:latin typeface="Arial Narrow" pitchFamily="34" charset="0"/>
              </a:rPr>
              <a:t>保罗 </a:t>
            </a:r>
            <a:r>
              <a:rPr lang="en-US" altLang="zh-CN" sz="5400" b="1" u="sng"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5400" b="1" u="sng" dirty="0" smtClean="0">
                <a:solidFill>
                  <a:srgbClr val="C00000"/>
                </a:solidFill>
                <a:effectLst>
                  <a:outerShdw blurRad="38100" dist="38100" dir="2700000" algn="tl">
                    <a:srgbClr val="000000">
                      <a:alpha val="43137"/>
                    </a:srgbClr>
                  </a:outerShdw>
                </a:effectLst>
                <a:latin typeface="Arial Narrow" pitchFamily="34" charset="0"/>
              </a:rPr>
              <a:t>罗</a:t>
            </a:r>
            <a:r>
              <a:rPr lang="en-US" altLang="zh-CN" sz="5400" b="1" u="sng" dirty="0" smtClean="0">
                <a:solidFill>
                  <a:srgbClr val="C00000"/>
                </a:solidFill>
                <a:effectLst>
                  <a:outerShdw blurRad="38100" dist="38100" dir="2700000" algn="tl">
                    <a:srgbClr val="000000">
                      <a:alpha val="43137"/>
                    </a:srgbClr>
                  </a:outerShdw>
                </a:effectLst>
                <a:latin typeface="Arial Narrow" pitchFamily="34" charset="0"/>
              </a:rPr>
              <a:t>6:1-2</a:t>
            </a:r>
            <a:r>
              <a:rPr lang="en-US" altLang="zh-CN" sz="5400" b="1" dirty="0" smtClean="0">
                <a:solidFill>
                  <a:srgbClr val="C00000"/>
                </a:solidFill>
                <a:effectLst>
                  <a:outerShdw blurRad="38100" dist="38100" dir="2700000" algn="tl">
                    <a:srgbClr val="000000">
                      <a:alpha val="43137"/>
                    </a:srgbClr>
                  </a:outerShdw>
                </a:effectLst>
                <a:latin typeface="Arial Narrow" pitchFamily="34" charset="0"/>
              </a:rPr>
              <a:t>)</a:t>
            </a:r>
          </a:p>
          <a:p>
            <a:pPr algn="ct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这样</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怎么说呢？我们可以仍在罪中</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叫恩典显多吗</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p>
          <a:p>
            <a:pPr algn="ct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断乎不可！</a:t>
            </a:r>
            <a:endParaRPr lang="en-US" altLang="zh-CN" sz="4800" b="1"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我们在罪上死</a:t>
            </a:r>
            <a:endParaRPr lang="en-US" altLang="zh-CN" sz="4800" b="1"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了的人岂可仍</a:t>
            </a:r>
            <a:endParaRPr lang="en-US" altLang="zh-CN" sz="4800" b="1"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在罪中活著呢</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800" b="1" dirty="0">
              <a:solidFill>
                <a:srgbClr val="C00000"/>
              </a:solidFill>
              <a:effectLst>
                <a:outerShdw blurRad="38100" dist="38100" dir="2700000" algn="tl">
                  <a:srgbClr val="000000">
                    <a:alpha val="43137"/>
                  </a:srgbClr>
                </a:outerShdw>
              </a:effectLst>
              <a:latin typeface="Arial Narrow" pitchFamily="34" charset="0"/>
            </a:endParaRPr>
          </a:p>
        </p:txBody>
      </p:sp>
      <p:pic>
        <p:nvPicPr>
          <p:cNvPr id="4" name="Picture 3" descr="AP. Paul.jpg"/>
          <p:cNvPicPr>
            <a:picLocks noChangeAspect="1"/>
          </p:cNvPicPr>
          <p:nvPr/>
        </p:nvPicPr>
        <p:blipFill>
          <a:blip r:embed="rId3" cstate="print"/>
          <a:stretch>
            <a:fillRect/>
          </a:stretch>
        </p:blipFill>
        <p:spPr>
          <a:xfrm>
            <a:off x="5791200" y="304800"/>
            <a:ext cx="3048000" cy="376758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4"/>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8000" b="1" dirty="0" smtClean="0">
                <a:solidFill>
                  <a:srgbClr val="C00000"/>
                </a:solidFill>
                <a:effectLst>
                  <a:outerShdw blurRad="38100" dist="38100" dir="2700000" algn="tl">
                    <a:srgbClr val="000000">
                      <a:alpha val="43137"/>
                    </a:srgbClr>
                  </a:outerShdw>
                </a:effectLst>
                <a:latin typeface="Arial Narrow" pitchFamily="34" charset="0"/>
              </a:rPr>
              <a:t>那我是基督徒吗</a:t>
            </a:r>
            <a:r>
              <a:rPr lang="en-US" altLang="zh-CN" sz="80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8000" b="1"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Arial" charset="0"/>
              <a:buChar char="•"/>
            </a:pPr>
            <a:r>
              <a:rPr lang="en-US" sz="2400" dirty="0" smtClean="0">
                <a:solidFill>
                  <a:srgbClr val="002060"/>
                </a:solidFill>
                <a:effectLst>
                  <a:outerShdw blurRad="38100" dist="38100" dir="2700000" algn="tl">
                    <a:srgbClr val="000000">
                      <a:alpha val="43137"/>
                    </a:srgbClr>
                  </a:outerShdw>
                </a:effectLst>
                <a:latin typeface="Arial Narrow" pitchFamily="34" charset="0"/>
              </a:rPr>
              <a:t>SO AM I A CHRISTIAN?</a:t>
            </a:r>
          </a:p>
          <a:p>
            <a:pPr algn="just"/>
            <a:r>
              <a:rPr lang="zh-CN" altLang="en-US" sz="8000" b="1" dirty="0" smtClean="0">
                <a:solidFill>
                  <a:srgbClr val="C00000"/>
                </a:solidFill>
                <a:effectLst>
                  <a:outerShdw blurRad="38100" dist="38100" dir="2700000" algn="tl">
                    <a:srgbClr val="000000">
                      <a:alpha val="43137"/>
                    </a:srgbClr>
                  </a:outerShdw>
                </a:effectLst>
                <a:latin typeface="Arial Narrow" pitchFamily="34" charset="0"/>
              </a:rPr>
              <a:t>只有你自己可以回答这个问题。</a:t>
            </a:r>
            <a:endParaRPr lang="en-US" sz="8000" b="1" dirty="0" smtClean="0">
              <a:solidFill>
                <a:srgbClr val="C00000"/>
              </a:solidFill>
              <a:effectLst>
                <a:outerShdw blurRad="38100" dist="38100" dir="2700000" algn="tl">
                  <a:srgbClr val="000000">
                    <a:alpha val="43137"/>
                  </a:srgbClr>
                </a:outerShdw>
              </a:effectLst>
              <a:latin typeface="Arial Narrow" pitchFamily="34" charset="0"/>
            </a:endParaRPr>
          </a:p>
          <a:p>
            <a:pPr algn="just">
              <a:buFont typeface="Arial" charset="0"/>
              <a:buChar char="•"/>
            </a:pPr>
            <a:r>
              <a:rPr lang="en-US" sz="2400" dirty="0" smtClean="0">
                <a:solidFill>
                  <a:srgbClr val="002060"/>
                </a:solidFill>
                <a:effectLst>
                  <a:outerShdw blurRad="38100" dist="38100" dir="2700000" algn="tl">
                    <a:srgbClr val="000000">
                      <a:alpha val="43137"/>
                    </a:srgbClr>
                  </a:outerShdw>
                </a:effectLst>
                <a:latin typeface="Arial Narrow" pitchFamily="34" charset="0"/>
              </a:rPr>
              <a:t>ONLY YOU CAN ANSWER THAT QUESTION</a:t>
            </a:r>
          </a:p>
          <a:p>
            <a:pPr algn="just"/>
            <a:endParaRPr lang="en-US" sz="2400" dirty="0" smtClean="0">
              <a:solidFill>
                <a:srgbClr val="002060"/>
              </a:solidFill>
              <a:effectLst>
                <a:outerShdw blurRad="38100" dist="38100" dir="2700000" algn="tl">
                  <a:srgbClr val="000000">
                    <a:alpha val="43137"/>
                  </a:srgbClr>
                </a:outerShdw>
              </a:effectLst>
              <a:latin typeface="Arial Narrow" pitchFamily="34" charset="0"/>
            </a:endParaRPr>
          </a:p>
        </p:txBody>
      </p:sp>
      <p:sp>
        <p:nvSpPr>
          <p:cNvPr id="6" name="Rectangle 5"/>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常见问题</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Rectangle 5"/>
          <p:cNvSpPr/>
          <p:nvPr/>
        </p:nvSpPr>
        <p:spPr>
          <a:xfrm>
            <a:off x="228600" y="1143000"/>
            <a:ext cx="8686800" cy="4876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just"/>
            <a:r>
              <a:rPr lang="zh-CN" altLang="en-US" sz="8000" b="1" dirty="0" smtClean="0">
                <a:solidFill>
                  <a:srgbClr val="C00000"/>
                </a:solidFill>
                <a:effectLst>
                  <a:outerShdw blurRad="38100" dist="38100" dir="2700000" algn="tl">
                    <a:srgbClr val="000000">
                      <a:alpha val="43137"/>
                    </a:srgbClr>
                  </a:outerShdw>
                </a:effectLst>
                <a:latin typeface="Arial Narrow" pitchFamily="34" charset="0"/>
              </a:rPr>
              <a:t>相信</a:t>
            </a:r>
            <a:r>
              <a:rPr lang="en-US" sz="8000" b="1" dirty="0" smtClean="0">
                <a:solidFill>
                  <a:srgbClr val="C00000"/>
                </a:solidFill>
                <a:effectLst>
                  <a:outerShdw blurRad="38100" dist="38100" dir="2700000" algn="tl">
                    <a:srgbClr val="000000">
                      <a:alpha val="43137"/>
                    </a:srgbClr>
                  </a:outerShdw>
                </a:effectLst>
                <a:latin typeface="Arial Narrow" pitchFamily="34" charset="0"/>
              </a:rPr>
              <a:t>: BELIEVE</a:t>
            </a:r>
          </a:p>
          <a:p>
            <a:pPr algn="just"/>
            <a:r>
              <a:rPr lang="zh-CN" altLang="en-US" sz="8000" b="1" dirty="0" smtClean="0">
                <a:solidFill>
                  <a:srgbClr val="C00000"/>
                </a:solidFill>
                <a:effectLst>
                  <a:outerShdw blurRad="38100" dist="38100" dir="2700000" algn="tl">
                    <a:srgbClr val="000000">
                      <a:alpha val="43137"/>
                    </a:srgbClr>
                  </a:outerShdw>
                </a:effectLst>
                <a:latin typeface="Arial Narrow" pitchFamily="34" charset="0"/>
              </a:rPr>
              <a:t>承认</a:t>
            </a:r>
            <a:r>
              <a:rPr lang="en-US" sz="8000" b="1" dirty="0" smtClean="0">
                <a:solidFill>
                  <a:srgbClr val="C00000"/>
                </a:solidFill>
                <a:effectLst>
                  <a:outerShdw blurRad="38100" dist="38100" dir="2700000" algn="tl">
                    <a:srgbClr val="000000">
                      <a:alpha val="43137"/>
                    </a:srgbClr>
                  </a:outerShdw>
                </a:effectLst>
                <a:latin typeface="Arial Narrow" pitchFamily="34" charset="0"/>
              </a:rPr>
              <a:t>: CONFESS</a:t>
            </a:r>
          </a:p>
          <a:p>
            <a:pPr algn="just"/>
            <a:r>
              <a:rPr lang="zh-CN" altLang="en-US" sz="8000" b="1" dirty="0" smtClean="0">
                <a:solidFill>
                  <a:srgbClr val="C00000"/>
                </a:solidFill>
                <a:effectLst>
                  <a:outerShdw blurRad="38100" dist="38100" dir="2700000" algn="tl">
                    <a:srgbClr val="000000">
                      <a:alpha val="43137"/>
                    </a:srgbClr>
                  </a:outerShdw>
                </a:effectLst>
                <a:latin typeface="Arial Narrow" pitchFamily="34" charset="0"/>
              </a:rPr>
              <a:t>悔改</a:t>
            </a:r>
            <a:r>
              <a:rPr lang="en-US" sz="8000" b="1" dirty="0" smtClean="0">
                <a:solidFill>
                  <a:srgbClr val="C00000"/>
                </a:solidFill>
                <a:effectLst>
                  <a:outerShdw blurRad="38100" dist="38100" dir="2700000" algn="tl">
                    <a:srgbClr val="000000">
                      <a:alpha val="43137"/>
                    </a:srgbClr>
                  </a:outerShdw>
                </a:effectLst>
                <a:latin typeface="Arial Narrow" pitchFamily="34" charset="0"/>
              </a:rPr>
              <a:t>: REPENT</a:t>
            </a:r>
          </a:p>
          <a:p>
            <a:pPr algn="just"/>
            <a:r>
              <a:rPr lang="zh-CN" altLang="en-US" sz="8000" b="1" dirty="0" smtClean="0">
                <a:solidFill>
                  <a:srgbClr val="C00000"/>
                </a:solidFill>
                <a:effectLst>
                  <a:outerShdw blurRad="38100" dist="38100" dir="2700000" algn="tl">
                    <a:srgbClr val="000000">
                      <a:alpha val="43137"/>
                    </a:srgbClr>
                  </a:outerShdw>
                </a:effectLst>
                <a:latin typeface="Arial Narrow" pitchFamily="34" charset="0"/>
              </a:rPr>
              <a:t>接受</a:t>
            </a:r>
            <a:r>
              <a:rPr lang="en-US" sz="8000" b="1" dirty="0" smtClean="0">
                <a:solidFill>
                  <a:srgbClr val="C00000"/>
                </a:solidFill>
                <a:effectLst>
                  <a:outerShdw blurRad="38100" dist="38100" dir="2700000" algn="tl">
                    <a:srgbClr val="000000">
                      <a:alpha val="43137"/>
                    </a:srgbClr>
                  </a:outerShdw>
                </a:effectLst>
                <a:latin typeface="Arial Narrow" pitchFamily="34" charset="0"/>
              </a:rPr>
              <a:t>: RECEIVE</a:t>
            </a:r>
          </a:p>
          <a:p>
            <a:pPr algn="just"/>
            <a:endParaRPr lang="en-US" sz="3200" b="1" dirty="0" smtClean="0">
              <a:solidFill>
                <a:srgbClr val="C00000"/>
              </a:solidFill>
              <a:effectLst>
                <a:outerShdw blurRad="38100" dist="38100" dir="2700000" algn="tl">
                  <a:srgbClr val="000000">
                    <a:alpha val="43137"/>
                  </a:srgbClr>
                </a:outerShdw>
              </a:effectLst>
              <a:latin typeface="Arial Narrow" pitchFamily="34" charset="0"/>
            </a:endParaRPr>
          </a:p>
          <a:p>
            <a:pPr algn="just"/>
            <a:endParaRPr lang="en-US" sz="2400" dirty="0" smtClean="0">
              <a:solidFill>
                <a:srgbClr val="002060"/>
              </a:solidFill>
              <a:effectLst>
                <a:outerShdw blurRad="38100" dist="38100" dir="2700000" algn="tl">
                  <a:srgbClr val="000000">
                    <a:alpha val="43137"/>
                  </a:srgbClr>
                </a:outerShdw>
              </a:effectLst>
              <a:latin typeface="Arial Narrow" pitchFamily="34" charset="0"/>
            </a:endParaRPr>
          </a:p>
        </p:txBody>
      </p:sp>
      <p:sp>
        <p:nvSpPr>
          <p:cNvPr id="5" name="Rectangle 4"/>
          <p:cNvSpPr/>
          <p:nvPr/>
        </p:nvSpPr>
        <p:spPr>
          <a:xfrm>
            <a:off x="0" y="0"/>
            <a:ext cx="9144000" cy="9906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救恩</a:t>
            </a:r>
            <a:r>
              <a:rPr lang="zh-CN" altLang="en-US" sz="72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的四个要素</a:t>
            </a:r>
            <a:endParaRPr lang="en-US" sz="72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
        <p:nvSpPr>
          <p:cNvPr id="7" name="Rectangle 6"/>
          <p:cNvSpPr/>
          <p:nvPr/>
        </p:nvSpPr>
        <p:spPr>
          <a:xfrm>
            <a:off x="0" y="6172200"/>
            <a:ext cx="9144000" cy="685800"/>
          </a:xfrm>
          <a:prstGeom prst="rect">
            <a:avLst/>
          </a:prstGeom>
          <a:solidFill>
            <a:schemeClr val="tx2">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4800" b="1" dirty="0" smtClean="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rPr>
              <a:t>Common Questions</a:t>
            </a:r>
            <a:endParaRPr lang="en-US" sz="4800" b="1" dirty="0">
              <a:ln>
                <a:solidFill>
                  <a:sysClr val="windowText" lastClr="000000"/>
                </a:solidFill>
              </a:ln>
              <a:solidFill>
                <a:srgbClr val="FFFF00"/>
              </a:solidFill>
              <a:effectLst>
                <a:outerShdw blurRad="38100" dist="38100" dir="2700000" algn="tl">
                  <a:srgbClr val="000000">
                    <a:alpha val="43137"/>
                  </a:srgbClr>
                </a:outerShdw>
              </a:effectLst>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p:cTn id="7" dur="2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8" dur="20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9" dur="2000"/>
                                        <p:tgtEl>
                                          <p:spTgt spid="6">
                                            <p:txEl>
                                              <p:pRg st="0" end="0"/>
                                            </p:txEl>
                                          </p:spTgt>
                                        </p:tgtEl>
                                      </p:cBhvr>
                                    </p:animEffect>
                                  </p:childTnLst>
                                </p:cTn>
                              </p:par>
                            </p:childTnLst>
                          </p:cTn>
                        </p:par>
                        <p:par>
                          <p:cTn id="10" fill="hold">
                            <p:stCondLst>
                              <p:cond delay="2000"/>
                            </p:stCondLst>
                            <p:childTnLst>
                              <p:par>
                                <p:cTn id="11" presetID="53" presetClass="entr" presetSubtype="0" fill="hold" nodeType="after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p:cTn id="13" dur="2000" fill="hold"/>
                                        <p:tgtEl>
                                          <p:spTgt spid="6">
                                            <p:txEl>
                                              <p:pRg st="1" end="1"/>
                                            </p:txEl>
                                          </p:spTgt>
                                        </p:tgtEl>
                                        <p:attrNameLst>
                                          <p:attrName>ppt_w</p:attrName>
                                        </p:attrNameLst>
                                      </p:cBhvr>
                                      <p:tavLst>
                                        <p:tav tm="0">
                                          <p:val>
                                            <p:fltVal val="0"/>
                                          </p:val>
                                        </p:tav>
                                        <p:tav tm="100000">
                                          <p:val>
                                            <p:strVal val="#ppt_w"/>
                                          </p:val>
                                        </p:tav>
                                      </p:tavLst>
                                    </p:anim>
                                    <p:anim calcmode="lin" valueType="num">
                                      <p:cBhvr>
                                        <p:cTn id="14" dur="20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15" dur="2000"/>
                                        <p:tgtEl>
                                          <p:spTgt spid="6">
                                            <p:txEl>
                                              <p:pRg st="1" end="1"/>
                                            </p:txEl>
                                          </p:spTgt>
                                        </p:tgtEl>
                                      </p:cBhvr>
                                    </p:animEffect>
                                  </p:childTnLst>
                                </p:cTn>
                              </p:par>
                            </p:childTnLst>
                          </p:cTn>
                        </p:par>
                        <p:par>
                          <p:cTn id="16" fill="hold">
                            <p:stCondLst>
                              <p:cond delay="4000"/>
                            </p:stCondLst>
                            <p:childTnLst>
                              <p:par>
                                <p:cTn id="17" presetID="53" presetClass="entr" presetSubtype="0"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2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20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2000"/>
                                        <p:tgtEl>
                                          <p:spTgt spid="6">
                                            <p:txEl>
                                              <p:pRg st="2" end="2"/>
                                            </p:txEl>
                                          </p:spTgt>
                                        </p:tgtEl>
                                      </p:cBhvr>
                                    </p:animEffect>
                                  </p:childTnLst>
                                </p:cTn>
                              </p:par>
                            </p:childTnLst>
                          </p:cTn>
                        </p:par>
                        <p:par>
                          <p:cTn id="22" fill="hold">
                            <p:stCondLst>
                              <p:cond delay="6000"/>
                            </p:stCondLst>
                            <p:childTnLst>
                              <p:par>
                                <p:cTn id="23" presetID="53" presetClass="entr" presetSubtype="0" fill="hold" nodeType="after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p:cTn id="25" dur="2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26" dur="20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27" dur="20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6600" b="1" dirty="0" smtClean="0">
                <a:ln>
                  <a:solidFill>
                    <a:sysClr val="windowText" lastClr="000000"/>
                  </a:solidFill>
                </a:ln>
                <a:effectLst>
                  <a:outerShdw blurRad="38100" dist="38100" dir="2700000" algn="tl">
                    <a:srgbClr val="000000">
                      <a:alpha val="43137"/>
                    </a:srgbClr>
                  </a:outerShdw>
                </a:effectLst>
                <a:latin typeface="Arial Narrow" pitchFamily="34" charset="0"/>
                <a:cs typeface="Arial" pitchFamily="34" charset="0"/>
              </a:rPr>
              <a:t>真正得救的信心的标志</a:t>
            </a:r>
            <a:endParaRPr lang="en-US" altLang="zh-CN" sz="6600" b="1" dirty="0" smtClean="0">
              <a:ln>
                <a:solidFill>
                  <a:sysClr val="windowText" lastClr="000000"/>
                </a:solidFill>
              </a:ln>
              <a:effectLst>
                <a:outerShdw blurRad="38100" dist="38100" dir="2700000" algn="tl">
                  <a:srgbClr val="000000">
                    <a:alpha val="43137"/>
                  </a:srgbClr>
                </a:outerShdw>
              </a:effectLst>
              <a:latin typeface="Arial Narrow" pitchFamily="34" charset="0"/>
              <a:cs typeface="Arial" pitchFamily="34" charset="0"/>
            </a:endParaRPr>
          </a:p>
        </p:txBody>
      </p:sp>
      <p:sp>
        <p:nvSpPr>
          <p:cNvPr id="6" name="Rectangle 5"/>
          <p:cNvSpPr/>
          <p:nvPr/>
        </p:nvSpPr>
        <p:spPr>
          <a:xfrm>
            <a:off x="0" y="1905000"/>
            <a:ext cx="9144000" cy="4191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4000" b="1" dirty="0" smtClean="0"/>
              <a:t>约翰一书中有一系列我们可以用于省察自己信心的标准。当我们看这些时，要记得没有人能在所有时候完美地通过所有检测，但是它们揭示了一个我们在恩典中成长的生活的一致性趋势。</a:t>
            </a:r>
            <a:endPar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6600" b="1" dirty="0" smtClean="0">
                <a:ln>
                  <a:solidFill>
                    <a:sysClr val="windowText" lastClr="000000"/>
                  </a:solidFill>
                </a:ln>
                <a:effectLst>
                  <a:outerShdw blurRad="38100" dist="38100" dir="2700000" algn="tl">
                    <a:srgbClr val="000000">
                      <a:alpha val="43137"/>
                    </a:srgbClr>
                  </a:outerShdw>
                </a:effectLst>
                <a:latin typeface="Arial Narrow" pitchFamily="34" charset="0"/>
                <a:cs typeface="Arial" pitchFamily="34" charset="0"/>
              </a:rPr>
              <a:t>真正得救的信心的标志</a:t>
            </a:r>
            <a:endParaRPr lang="en-US" altLang="zh-CN" sz="6600" b="1" dirty="0" smtClean="0">
              <a:ln>
                <a:solidFill>
                  <a:sysClr val="windowText" lastClr="000000"/>
                </a:solidFill>
              </a:ln>
              <a:effectLst>
                <a:outerShdw blurRad="38100" dist="38100" dir="2700000" algn="tl">
                  <a:srgbClr val="000000">
                    <a:alpha val="43137"/>
                  </a:srgbClr>
                </a:outerShdw>
              </a:effectLst>
              <a:latin typeface="Arial Narrow" pitchFamily="34" charset="0"/>
              <a:cs typeface="Arial" pitchFamily="34" charset="0"/>
            </a:endParaRPr>
          </a:p>
        </p:txBody>
      </p:sp>
      <p:sp>
        <p:nvSpPr>
          <p:cNvPr id="6" name="Rectangle 5"/>
          <p:cNvSpPr/>
          <p:nvPr/>
        </p:nvSpPr>
        <p:spPr>
          <a:xfrm>
            <a:off x="0" y="1371600"/>
            <a:ext cx="9144000" cy="4953000"/>
          </a:xfrm>
          <a:prstGeom prst="rect">
            <a:avLst/>
          </a:prstGeom>
          <a:ln w="57150"/>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4350" indent="-514350">
              <a:buAutoNum type="arabicPeriod"/>
            </a:pPr>
            <a:r>
              <a:rPr lang="zh-CN" altLang="en-US" sz="3600" b="1" dirty="0" smtClean="0">
                <a:solidFill>
                  <a:schemeClr val="tx1"/>
                </a:solidFill>
                <a:effectLst>
                  <a:outerShdw blurRad="38100" dist="38100" dir="2700000" algn="tl">
                    <a:srgbClr val="000000">
                      <a:alpha val="43137"/>
                    </a:srgbClr>
                  </a:outerShdw>
                </a:effectLst>
              </a:rPr>
              <a:t>你有没有与基督及被其救赎的人们相交？      </a:t>
            </a:r>
            <a:r>
              <a:rPr lang="zh-CN" altLang="en-US" sz="3200" b="1" dirty="0" smtClean="0">
                <a:solidFill>
                  <a:schemeClr val="tx1"/>
                </a:solidFill>
                <a:effectLst>
                  <a:outerShdw blurRad="38100" dist="38100" dir="2700000" algn="tl">
                    <a:srgbClr val="000000">
                      <a:alpha val="43137"/>
                    </a:srgbClr>
                  </a:outerShdw>
                </a:effectLst>
              </a:rPr>
              <a:t>（</a:t>
            </a:r>
            <a:r>
              <a:rPr lang="zh-CN" altLang="en-US" sz="2400" b="1" dirty="0" smtClean="0">
                <a:solidFill>
                  <a:schemeClr val="tx1"/>
                </a:solidFill>
                <a:effectLst>
                  <a:outerShdw blurRad="38100" dist="38100" dir="2700000" algn="tl">
                    <a:srgbClr val="000000">
                      <a:alpha val="43137"/>
                    </a:srgbClr>
                  </a:outerShdw>
                </a:effectLst>
              </a:rPr>
              <a:t>约翰一书</a:t>
            </a:r>
            <a:r>
              <a:rPr lang="en-US" altLang="zh-CN" sz="2400" b="1" dirty="0" smtClean="0">
                <a:solidFill>
                  <a:schemeClr val="tx1"/>
                </a:solidFill>
                <a:effectLst>
                  <a:outerShdw blurRad="38100" dist="38100" dir="2700000" algn="tl">
                    <a:srgbClr val="000000">
                      <a:alpha val="43137"/>
                    </a:srgbClr>
                  </a:outerShdw>
                </a:effectLst>
              </a:rPr>
              <a:t>1:3</a:t>
            </a:r>
            <a:r>
              <a:rPr lang="zh-CN" altLang="en-US" sz="2400" b="1" dirty="0" smtClean="0">
                <a:solidFill>
                  <a:schemeClr val="tx1"/>
                </a:solidFill>
                <a:effectLst>
                  <a:outerShdw blurRad="38100" dist="38100" dir="2700000" algn="tl">
                    <a:srgbClr val="000000">
                      <a:alpha val="43137"/>
                    </a:srgbClr>
                  </a:outerShdw>
                </a:effectLst>
              </a:rPr>
              <a:t>）</a:t>
            </a:r>
            <a:endParaRPr lang="en-US" altLang="zh-CN" sz="2400" b="1" dirty="0" smtClean="0">
              <a:solidFill>
                <a:schemeClr val="tx1"/>
              </a:solidFill>
              <a:effectLst>
                <a:outerShdw blurRad="38100" dist="38100" dir="2700000" algn="tl">
                  <a:srgbClr val="000000">
                    <a:alpha val="43137"/>
                  </a:srgbClr>
                </a:outerShdw>
              </a:effectLst>
            </a:endParaRPr>
          </a:p>
          <a:p>
            <a:pPr marL="514350" indent="-514350">
              <a:buAutoNum type="arabicPeriod"/>
            </a:pPr>
            <a:r>
              <a:rPr lang="zh-CN" altLang="en-US" sz="3600" b="1" dirty="0" smtClean="0">
                <a:solidFill>
                  <a:schemeClr val="tx1"/>
                </a:solidFill>
                <a:effectLst>
                  <a:outerShdw blurRad="38100" dist="38100" dir="2700000" algn="tl">
                    <a:srgbClr val="000000">
                      <a:alpha val="43137"/>
                    </a:srgbClr>
                  </a:outerShdw>
                </a:effectLst>
              </a:rPr>
              <a:t>人们会说你在光明中行，还是在黑暗里行？ </a:t>
            </a:r>
            <a:r>
              <a:rPr lang="zh-CN" altLang="en-US" sz="3200" b="1" dirty="0" smtClean="0">
                <a:solidFill>
                  <a:schemeClr val="tx1"/>
                </a:solidFill>
                <a:effectLst>
                  <a:outerShdw blurRad="38100" dist="38100" dir="2700000" algn="tl">
                    <a:srgbClr val="000000">
                      <a:alpha val="43137"/>
                    </a:srgbClr>
                  </a:outerShdw>
                </a:effectLst>
              </a:rPr>
              <a:t>（</a:t>
            </a:r>
            <a:r>
              <a:rPr lang="zh-CN" altLang="en-US" sz="2400" b="1" dirty="0" smtClean="0">
                <a:solidFill>
                  <a:schemeClr val="tx1"/>
                </a:solidFill>
                <a:effectLst>
                  <a:outerShdw blurRad="38100" dist="38100" dir="2700000" algn="tl">
                    <a:srgbClr val="000000">
                      <a:alpha val="43137"/>
                    </a:srgbClr>
                  </a:outerShdw>
                </a:effectLst>
              </a:rPr>
              <a:t>约翰一书</a:t>
            </a:r>
            <a:r>
              <a:rPr lang="en-US" altLang="zh-CN" sz="2400" b="1" dirty="0" smtClean="0">
                <a:solidFill>
                  <a:schemeClr val="tx1"/>
                </a:solidFill>
                <a:effectLst>
                  <a:outerShdw blurRad="38100" dist="38100" dir="2700000" algn="tl">
                    <a:srgbClr val="000000">
                      <a:alpha val="43137"/>
                    </a:srgbClr>
                  </a:outerShdw>
                </a:effectLst>
              </a:rPr>
              <a:t>1:6-7</a:t>
            </a:r>
            <a:r>
              <a:rPr lang="zh-CN" altLang="en-US" sz="2400" b="1" dirty="0" smtClean="0">
                <a:solidFill>
                  <a:schemeClr val="tx1"/>
                </a:solidFill>
                <a:effectLst>
                  <a:outerShdw blurRad="38100" dist="38100" dir="2700000" algn="tl">
                    <a:srgbClr val="000000">
                      <a:alpha val="43137"/>
                    </a:srgbClr>
                  </a:outerShdw>
                </a:effectLst>
              </a:rPr>
              <a:t>）</a:t>
            </a:r>
            <a:endParaRPr lang="en-US" altLang="zh-CN" sz="2400" b="1" dirty="0" smtClean="0">
              <a:solidFill>
                <a:schemeClr val="tx1"/>
              </a:solidFill>
              <a:effectLst>
                <a:outerShdw blurRad="38100" dist="38100" dir="2700000" algn="tl">
                  <a:srgbClr val="000000">
                    <a:alpha val="43137"/>
                  </a:srgbClr>
                </a:outerShdw>
              </a:effectLst>
            </a:endParaRPr>
          </a:p>
          <a:p>
            <a:pPr marL="514350" indent="-514350">
              <a:buAutoNum type="arabicPeriod"/>
            </a:pPr>
            <a:r>
              <a:rPr lang="zh-CN" altLang="en-US" sz="3600" b="1" dirty="0" smtClean="0">
                <a:solidFill>
                  <a:schemeClr val="tx1"/>
                </a:solidFill>
                <a:effectLst>
                  <a:outerShdw blurRad="38100" dist="38100" dir="2700000" algn="tl">
                    <a:srgbClr val="000000">
                      <a:alpha val="43137"/>
                    </a:srgbClr>
                  </a:outerShdw>
                </a:effectLst>
              </a:rPr>
              <a:t>你承认并坦白你的罪吗？</a:t>
            </a:r>
            <a:r>
              <a:rPr lang="zh-CN" altLang="en-US" sz="2800" b="1" dirty="0" smtClean="0">
                <a:solidFill>
                  <a:schemeClr val="tx1"/>
                </a:solidFill>
                <a:effectLst>
                  <a:outerShdw blurRad="38100" dist="38100" dir="2700000" algn="tl">
                    <a:srgbClr val="000000">
                      <a:alpha val="43137"/>
                    </a:srgbClr>
                  </a:outerShdw>
                </a:effectLst>
              </a:rPr>
              <a:t>（</a:t>
            </a:r>
            <a:r>
              <a:rPr lang="zh-CN" altLang="en-US" sz="2400" b="1" dirty="0" smtClean="0">
                <a:solidFill>
                  <a:schemeClr val="tx1"/>
                </a:solidFill>
                <a:effectLst>
                  <a:outerShdw blurRad="38100" dist="38100" dir="2700000" algn="tl">
                    <a:srgbClr val="000000">
                      <a:alpha val="43137"/>
                    </a:srgbClr>
                  </a:outerShdw>
                </a:effectLst>
              </a:rPr>
              <a:t>约翰一书</a:t>
            </a:r>
            <a:r>
              <a:rPr lang="en-US" altLang="zh-CN" sz="2400" b="1" dirty="0" smtClean="0">
                <a:solidFill>
                  <a:schemeClr val="tx1"/>
                </a:solidFill>
                <a:effectLst>
                  <a:outerShdw blurRad="38100" dist="38100" dir="2700000" algn="tl">
                    <a:srgbClr val="000000">
                      <a:alpha val="43137"/>
                    </a:srgbClr>
                  </a:outerShdw>
                </a:effectLst>
              </a:rPr>
              <a:t>1:8</a:t>
            </a:r>
            <a:r>
              <a:rPr lang="zh-CN" altLang="en-US" sz="2400" b="1" dirty="0" smtClean="0">
                <a:solidFill>
                  <a:schemeClr val="tx1"/>
                </a:solidFill>
                <a:effectLst>
                  <a:outerShdw blurRad="38100" dist="38100" dir="2700000" algn="tl">
                    <a:srgbClr val="000000">
                      <a:alpha val="43137"/>
                    </a:srgbClr>
                  </a:outerShdw>
                </a:effectLst>
              </a:rPr>
              <a:t>）</a:t>
            </a:r>
            <a:endParaRPr lang="en-US" altLang="zh-CN" sz="2400" b="1" dirty="0" smtClean="0">
              <a:solidFill>
                <a:schemeClr val="tx1"/>
              </a:solidFill>
              <a:effectLst>
                <a:outerShdw blurRad="38100" dist="38100" dir="2700000" algn="tl">
                  <a:srgbClr val="000000">
                    <a:alpha val="43137"/>
                  </a:srgbClr>
                </a:outerShdw>
              </a:effectLst>
            </a:endParaRPr>
          </a:p>
          <a:p>
            <a:pPr marL="514350" indent="-514350">
              <a:buAutoNum type="arabicPeriod"/>
            </a:pPr>
            <a:r>
              <a:rPr lang="zh-CN" altLang="en-US" sz="3600" b="1" dirty="0" smtClean="0">
                <a:solidFill>
                  <a:schemeClr val="tx1"/>
                </a:solidFill>
                <a:effectLst>
                  <a:outerShdw blurRad="38100" dist="38100" dir="2700000" algn="tl">
                    <a:srgbClr val="000000">
                      <a:alpha val="43137"/>
                    </a:srgbClr>
                  </a:outerShdw>
                </a:effectLst>
              </a:rPr>
              <a:t>你遵守主道吗？</a:t>
            </a:r>
            <a:r>
              <a:rPr lang="zh-CN" altLang="en-US" sz="3200" b="1" dirty="0" smtClean="0">
                <a:solidFill>
                  <a:schemeClr val="tx1"/>
                </a:solidFill>
                <a:effectLst>
                  <a:outerShdw blurRad="38100" dist="38100" dir="2700000" algn="tl">
                    <a:srgbClr val="000000">
                      <a:alpha val="43137"/>
                    </a:srgbClr>
                  </a:outerShdw>
                </a:effectLst>
              </a:rPr>
              <a:t>（</a:t>
            </a:r>
            <a:r>
              <a:rPr lang="zh-CN" altLang="en-US" sz="2400" b="1" dirty="0" smtClean="0">
                <a:solidFill>
                  <a:schemeClr val="tx1"/>
                </a:solidFill>
                <a:effectLst>
                  <a:outerShdw blurRad="38100" dist="38100" dir="2700000" algn="tl">
                    <a:srgbClr val="000000">
                      <a:alpha val="43137"/>
                    </a:srgbClr>
                  </a:outerShdw>
                </a:effectLst>
              </a:rPr>
              <a:t>约翰一书</a:t>
            </a:r>
            <a:r>
              <a:rPr lang="en-US" altLang="zh-CN" sz="2400" b="1" dirty="0" smtClean="0">
                <a:solidFill>
                  <a:schemeClr val="tx1"/>
                </a:solidFill>
                <a:effectLst>
                  <a:outerShdw blurRad="38100" dist="38100" dir="2700000" algn="tl">
                    <a:srgbClr val="000000">
                      <a:alpha val="43137"/>
                    </a:srgbClr>
                  </a:outerShdw>
                </a:effectLst>
              </a:rPr>
              <a:t>2:3-5</a:t>
            </a:r>
            <a:r>
              <a:rPr lang="zh-CN" altLang="en-US" sz="2400" b="1" dirty="0" smtClean="0">
                <a:solidFill>
                  <a:schemeClr val="tx1"/>
                </a:solidFill>
                <a:effectLst>
                  <a:outerShdw blurRad="38100" dist="38100" dir="2700000" algn="tl">
                    <a:srgbClr val="000000">
                      <a:alpha val="43137"/>
                    </a:srgbClr>
                  </a:outerShdw>
                </a:effectLst>
              </a:rPr>
              <a:t>）</a:t>
            </a:r>
            <a:endParaRPr lang="en-US" altLang="zh-CN" sz="2400" b="1" dirty="0" smtClean="0">
              <a:solidFill>
                <a:schemeClr val="tx1"/>
              </a:solidFill>
              <a:effectLst>
                <a:outerShdw blurRad="38100" dist="38100" dir="2700000" algn="tl">
                  <a:srgbClr val="000000">
                    <a:alpha val="43137"/>
                  </a:srgbClr>
                </a:outerShdw>
              </a:effectLst>
            </a:endParaRPr>
          </a:p>
          <a:p>
            <a:pPr marL="514350" indent="-514350">
              <a:buAutoNum type="arabicPeriod"/>
            </a:pPr>
            <a:r>
              <a:rPr lang="zh-CN" altLang="en-US" sz="3600" b="1" dirty="0" smtClean="0">
                <a:solidFill>
                  <a:schemeClr val="tx1"/>
                </a:solidFill>
                <a:effectLst>
                  <a:outerShdw blurRad="38100" dist="38100" dir="2700000" algn="tl">
                    <a:srgbClr val="000000">
                      <a:alpha val="43137"/>
                    </a:srgbClr>
                  </a:outerShdw>
                </a:effectLst>
              </a:rPr>
              <a:t>你的生活表明你爱神而不是爱世界吗？         </a:t>
            </a:r>
            <a:r>
              <a:rPr lang="zh-CN" altLang="en-US" sz="3200" b="1" dirty="0" smtClean="0">
                <a:solidFill>
                  <a:schemeClr val="tx1"/>
                </a:solidFill>
                <a:effectLst>
                  <a:outerShdw blurRad="38100" dist="38100" dir="2700000" algn="tl">
                    <a:srgbClr val="000000">
                      <a:alpha val="43137"/>
                    </a:srgbClr>
                  </a:outerShdw>
                </a:effectLst>
              </a:rPr>
              <a:t>（</a:t>
            </a:r>
            <a:r>
              <a:rPr lang="zh-CN" altLang="en-US" sz="2400" b="1" dirty="0" smtClean="0">
                <a:solidFill>
                  <a:schemeClr val="tx1"/>
                </a:solidFill>
                <a:effectLst>
                  <a:outerShdw blurRad="38100" dist="38100" dir="2700000" algn="tl">
                    <a:srgbClr val="000000">
                      <a:alpha val="43137"/>
                    </a:srgbClr>
                  </a:outerShdw>
                </a:effectLst>
              </a:rPr>
              <a:t>约翰一书</a:t>
            </a:r>
            <a:r>
              <a:rPr lang="en-US" altLang="zh-CN" sz="2400" b="1" dirty="0" smtClean="0">
                <a:solidFill>
                  <a:schemeClr val="tx1"/>
                </a:solidFill>
                <a:effectLst>
                  <a:outerShdw blurRad="38100" dist="38100" dir="2700000" algn="tl">
                    <a:srgbClr val="000000">
                      <a:alpha val="43137"/>
                    </a:srgbClr>
                  </a:outerShdw>
                </a:effectLst>
              </a:rPr>
              <a:t>2:15</a:t>
            </a:r>
            <a:r>
              <a:rPr lang="zh-CN" altLang="en-US" sz="2400" b="1" dirty="0" smtClean="0">
                <a:solidFill>
                  <a:schemeClr val="tx1"/>
                </a:solidFill>
                <a:effectLst>
                  <a:outerShdw blurRad="38100" dist="38100" dir="2700000" algn="tl">
                    <a:srgbClr val="000000">
                      <a:alpha val="43137"/>
                    </a:srgbClr>
                  </a:outerShdw>
                </a:effectLst>
              </a:rPr>
              <a:t>）</a:t>
            </a:r>
            <a:endParaRPr lang="en-US" altLang="zh-CN" sz="2400" b="1" dirty="0" smtClean="0">
              <a:solidFill>
                <a:schemeClr val="tx1"/>
              </a:solidFill>
              <a:effectLst>
                <a:outerShdw blurRad="38100" dist="38100" dir="2700000" algn="tl">
                  <a:srgbClr val="000000">
                    <a:alpha val="43137"/>
                  </a:srgbClr>
                </a:outerShdw>
              </a:effectLst>
            </a:endParaRPr>
          </a:p>
          <a:p>
            <a:pPr marL="514350" indent="-514350">
              <a:buAutoNum type="arabicPeriod"/>
            </a:pPr>
            <a:r>
              <a:rPr lang="zh-CN" altLang="en-US" sz="3600" b="1" dirty="0" smtClean="0">
                <a:solidFill>
                  <a:schemeClr val="tx1"/>
                </a:solidFill>
                <a:effectLst>
                  <a:outerShdw blurRad="38100" dist="38100" dir="2700000" algn="tl">
                    <a:srgbClr val="000000">
                      <a:alpha val="43137"/>
                    </a:srgbClr>
                  </a:outerShdw>
                </a:effectLst>
              </a:rPr>
              <a:t>你生活的特征是行公义吗？</a:t>
            </a:r>
            <a:r>
              <a:rPr lang="zh-CN" altLang="en-US" sz="3200" b="1" dirty="0" smtClean="0">
                <a:solidFill>
                  <a:schemeClr val="tx1"/>
                </a:solidFill>
                <a:effectLst>
                  <a:outerShdw blurRad="38100" dist="38100" dir="2700000" algn="tl">
                    <a:srgbClr val="000000">
                      <a:alpha val="43137"/>
                    </a:srgbClr>
                  </a:outerShdw>
                </a:effectLst>
              </a:rPr>
              <a:t>（</a:t>
            </a:r>
            <a:r>
              <a:rPr lang="zh-CN" altLang="en-US" sz="2400" b="1" dirty="0" smtClean="0">
                <a:solidFill>
                  <a:schemeClr val="tx1"/>
                </a:solidFill>
                <a:effectLst>
                  <a:outerShdw blurRad="38100" dist="38100" dir="2700000" algn="tl">
                    <a:srgbClr val="000000">
                      <a:alpha val="43137"/>
                    </a:srgbClr>
                  </a:outerShdw>
                </a:effectLst>
              </a:rPr>
              <a:t>约翰一书</a:t>
            </a:r>
            <a:r>
              <a:rPr lang="en-US" altLang="zh-CN" sz="2400" b="1" dirty="0" smtClean="0">
                <a:solidFill>
                  <a:schemeClr val="tx1"/>
                </a:solidFill>
                <a:effectLst>
                  <a:outerShdw blurRad="38100" dist="38100" dir="2700000" algn="tl">
                    <a:srgbClr val="000000">
                      <a:alpha val="43137"/>
                    </a:srgbClr>
                  </a:outerShdw>
                </a:effectLst>
              </a:rPr>
              <a:t>2:29</a:t>
            </a:r>
            <a:r>
              <a:rPr lang="zh-CN" altLang="en-US" sz="2400" b="1" dirty="0" smtClean="0">
                <a:solidFill>
                  <a:schemeClr val="tx1"/>
                </a:solidFill>
                <a:effectLst>
                  <a:outerShdw blurRad="38100" dist="38100" dir="2700000" algn="tl">
                    <a:srgbClr val="000000">
                      <a:alpha val="43137"/>
                    </a:srgbClr>
                  </a:outerShdw>
                </a:effectLst>
              </a:rPr>
              <a:t>）</a:t>
            </a:r>
            <a:endParaRPr lang="en-US" sz="2400" b="1" spc="50" dirty="0" smtClean="0">
              <a:ln w="11430"/>
              <a:solidFill>
                <a:schemeClr val="tx1"/>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1295400"/>
          </a:xfrm>
          <a:prstGeom prst="rect">
            <a:avLst/>
          </a:prstGeom>
          <a:solidFill>
            <a:srgbClr val="002060"/>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zh-CN" altLang="en-US" sz="6600" b="1" dirty="0" smtClean="0">
                <a:ln>
                  <a:solidFill>
                    <a:sysClr val="windowText" lastClr="000000"/>
                  </a:solidFill>
                </a:ln>
                <a:effectLst>
                  <a:outerShdw blurRad="38100" dist="38100" dir="2700000" algn="tl">
                    <a:srgbClr val="000000">
                      <a:alpha val="43137"/>
                    </a:srgbClr>
                  </a:outerShdw>
                </a:effectLst>
                <a:latin typeface="Arial Narrow" pitchFamily="34" charset="0"/>
                <a:cs typeface="Arial" pitchFamily="34" charset="0"/>
              </a:rPr>
              <a:t>真正得救的信心的标志</a:t>
            </a:r>
            <a:endParaRPr lang="en-US" altLang="zh-CN" sz="6600" b="1" dirty="0" smtClean="0">
              <a:ln>
                <a:solidFill>
                  <a:sysClr val="windowText" lastClr="000000"/>
                </a:solidFill>
              </a:ln>
              <a:effectLst>
                <a:outerShdw blurRad="38100" dist="38100" dir="2700000" algn="tl">
                  <a:srgbClr val="000000">
                    <a:alpha val="43137"/>
                  </a:srgbClr>
                </a:outerShdw>
              </a:effectLst>
              <a:latin typeface="Arial Narrow" pitchFamily="34" charset="0"/>
              <a:cs typeface="Arial" pitchFamily="34" charset="0"/>
            </a:endParaRPr>
          </a:p>
        </p:txBody>
      </p:sp>
      <p:sp>
        <p:nvSpPr>
          <p:cNvPr id="6" name="Rectangle 5"/>
          <p:cNvSpPr/>
          <p:nvPr/>
        </p:nvSpPr>
        <p:spPr>
          <a:xfrm>
            <a:off x="0" y="1447800"/>
            <a:ext cx="9144000" cy="5257800"/>
          </a:xfrm>
          <a:prstGeom prst="rect">
            <a:avLst/>
          </a:prstGeom>
          <a:ln w="57150"/>
        </p:spPr>
        <p:style>
          <a:lnRef idx="2">
            <a:schemeClr val="dk1"/>
          </a:lnRef>
          <a:fillRef idx="1">
            <a:schemeClr val="lt1"/>
          </a:fillRef>
          <a:effectRef idx="0">
            <a:schemeClr val="dk1"/>
          </a:effectRef>
          <a:fontRef idx="minor">
            <a:schemeClr val="dk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515938" indent="-515938"/>
            <a:r>
              <a:rPr lang="en-US" altLang="zh-CN" sz="4400" b="1" dirty="0" smtClean="0"/>
              <a:t>7. </a:t>
            </a:r>
            <a:r>
              <a:rPr lang="zh-CN" altLang="en-US" sz="3600" b="1" dirty="0" smtClean="0">
                <a:solidFill>
                  <a:schemeClr val="tx1"/>
                </a:solidFill>
              </a:rPr>
              <a:t>你努力保持生活圣洁吗？</a:t>
            </a:r>
            <a:r>
              <a:rPr lang="zh-CN" altLang="en-US" sz="2000" b="1" dirty="0" smtClean="0">
                <a:solidFill>
                  <a:schemeClr val="tx1"/>
                </a:solidFill>
              </a:rPr>
              <a:t>（约翰一书</a:t>
            </a:r>
            <a:r>
              <a:rPr lang="en-US" altLang="zh-CN" sz="2000" b="1" dirty="0" smtClean="0">
                <a:solidFill>
                  <a:schemeClr val="tx1"/>
                </a:solidFill>
              </a:rPr>
              <a:t>3:3</a:t>
            </a:r>
            <a:r>
              <a:rPr lang="zh-CN" altLang="en-US" sz="2000" b="1" dirty="0" smtClean="0">
                <a:solidFill>
                  <a:schemeClr val="tx1"/>
                </a:solidFill>
              </a:rPr>
              <a:t>）</a:t>
            </a:r>
            <a:endParaRPr lang="en-US" altLang="zh-CN" sz="3600" b="1" dirty="0" smtClean="0">
              <a:solidFill>
                <a:schemeClr val="tx1"/>
              </a:solidFill>
            </a:endParaRPr>
          </a:p>
          <a:p>
            <a:pPr marL="515938" indent="-515938"/>
            <a:r>
              <a:rPr lang="en-US" altLang="zh-CN" sz="3600" b="1" dirty="0" smtClean="0">
                <a:solidFill>
                  <a:schemeClr val="tx1"/>
                </a:solidFill>
              </a:rPr>
              <a:t>8. </a:t>
            </a:r>
            <a:r>
              <a:rPr lang="zh-CN" altLang="en-US" sz="3600" b="1" dirty="0" smtClean="0">
                <a:solidFill>
                  <a:schemeClr val="tx1"/>
                </a:solidFill>
              </a:rPr>
              <a:t>你看到罪在你的生活中越来越少吗？</a:t>
            </a:r>
            <a:endParaRPr lang="en-US" altLang="zh-CN" sz="3600" b="1" dirty="0" smtClean="0">
              <a:solidFill>
                <a:schemeClr val="tx1"/>
              </a:solidFill>
            </a:endParaRPr>
          </a:p>
          <a:p>
            <a:pPr marL="515938" indent="-515938"/>
            <a:r>
              <a:rPr lang="en-US" altLang="zh-CN" sz="2400" b="1" dirty="0" smtClean="0">
                <a:solidFill>
                  <a:schemeClr val="tx1"/>
                </a:solidFill>
              </a:rPr>
              <a:t>	</a:t>
            </a:r>
            <a:r>
              <a:rPr lang="zh-CN" altLang="en-US" sz="2400" b="1" dirty="0" smtClean="0">
                <a:solidFill>
                  <a:schemeClr val="tx1"/>
                </a:solidFill>
              </a:rPr>
              <a:t>（约翰一书</a:t>
            </a:r>
            <a:r>
              <a:rPr lang="en-US" altLang="zh-CN" sz="2400" b="1" dirty="0" smtClean="0">
                <a:solidFill>
                  <a:schemeClr val="tx1"/>
                </a:solidFill>
              </a:rPr>
              <a:t>3:5-6</a:t>
            </a:r>
            <a:r>
              <a:rPr lang="zh-CN" altLang="en-US" sz="2400" b="1" dirty="0" smtClean="0">
                <a:solidFill>
                  <a:schemeClr val="tx1"/>
                </a:solidFill>
              </a:rPr>
              <a:t>）</a:t>
            </a:r>
            <a:r>
              <a:rPr lang="en-US" altLang="zh-CN" sz="2400" b="1" dirty="0" smtClean="0">
                <a:solidFill>
                  <a:schemeClr val="tx1"/>
                </a:solidFill>
              </a:rPr>
              <a:t>[</a:t>
            </a:r>
            <a:r>
              <a:rPr lang="zh-CN" altLang="en-US" sz="2400" b="1" dirty="0" smtClean="0">
                <a:solidFill>
                  <a:schemeClr val="tx1"/>
                </a:solidFill>
              </a:rPr>
              <a:t>注：这不是指完全无罪，而是作为一种生活方式，不持续活在罪里</a:t>
            </a:r>
            <a:r>
              <a:rPr lang="en-US" altLang="zh-CN" sz="2400" b="1" dirty="0" smtClean="0">
                <a:solidFill>
                  <a:schemeClr val="tx1"/>
                </a:solidFill>
              </a:rPr>
              <a:t>]</a:t>
            </a:r>
            <a:endParaRPr lang="en-US" altLang="zh-CN" sz="3600" b="1" dirty="0" smtClean="0">
              <a:solidFill>
                <a:schemeClr val="tx1"/>
              </a:solidFill>
            </a:endParaRPr>
          </a:p>
          <a:p>
            <a:pPr marL="515938" indent="-515938"/>
            <a:r>
              <a:rPr lang="en-US" altLang="zh-CN" sz="3600" b="1" dirty="0" smtClean="0">
                <a:solidFill>
                  <a:schemeClr val="tx1"/>
                </a:solidFill>
              </a:rPr>
              <a:t>9. </a:t>
            </a:r>
            <a:r>
              <a:rPr lang="zh-CN" altLang="en-US" sz="3600" b="1" dirty="0" smtClean="0">
                <a:solidFill>
                  <a:schemeClr val="tx1"/>
                </a:solidFill>
              </a:rPr>
              <a:t>你表现出爱其他基督徒弟兄吗？</a:t>
            </a:r>
            <a:r>
              <a:rPr lang="zh-CN" altLang="en-US" sz="2000" b="1" dirty="0" smtClean="0">
                <a:solidFill>
                  <a:schemeClr val="tx1"/>
                </a:solidFill>
              </a:rPr>
              <a:t>（约翰一书</a:t>
            </a:r>
            <a:r>
              <a:rPr lang="en-US" altLang="zh-CN" sz="2000" b="1" dirty="0" smtClean="0">
                <a:solidFill>
                  <a:schemeClr val="tx1"/>
                </a:solidFill>
              </a:rPr>
              <a:t>3:14</a:t>
            </a:r>
            <a:r>
              <a:rPr lang="zh-CN" altLang="en-US" sz="2000" b="1" dirty="0" smtClean="0">
                <a:solidFill>
                  <a:schemeClr val="tx1"/>
                </a:solidFill>
              </a:rPr>
              <a:t>）</a:t>
            </a:r>
            <a:endParaRPr lang="en-US" altLang="zh-CN" sz="3600" b="1" dirty="0" smtClean="0">
              <a:solidFill>
                <a:schemeClr val="tx1"/>
              </a:solidFill>
            </a:endParaRPr>
          </a:p>
          <a:p>
            <a:pPr marL="515938" indent="-515938"/>
            <a:r>
              <a:rPr lang="en-US" altLang="zh-CN" sz="3600" b="1" dirty="0" smtClean="0">
                <a:solidFill>
                  <a:schemeClr val="tx1"/>
                </a:solidFill>
              </a:rPr>
              <a:t>10. </a:t>
            </a:r>
            <a:r>
              <a:rPr lang="zh-CN" altLang="en-US" sz="3600" b="1" dirty="0" smtClean="0">
                <a:solidFill>
                  <a:schemeClr val="tx1"/>
                </a:solidFill>
              </a:rPr>
              <a:t>你的爱，是“在行为和诚实上”，而不只是“在言语和舌头上”吗？</a:t>
            </a:r>
            <a:r>
              <a:rPr lang="zh-CN" altLang="en-US" sz="2000" b="1" dirty="0" smtClean="0">
                <a:solidFill>
                  <a:schemeClr val="tx1"/>
                </a:solidFill>
              </a:rPr>
              <a:t>（约翰一书</a:t>
            </a:r>
            <a:r>
              <a:rPr lang="en-US" altLang="zh-CN" sz="2000" b="1" dirty="0" smtClean="0">
                <a:solidFill>
                  <a:schemeClr val="tx1"/>
                </a:solidFill>
              </a:rPr>
              <a:t>3:18-19</a:t>
            </a:r>
            <a:r>
              <a:rPr lang="zh-CN" altLang="en-US" sz="2000" b="1" dirty="0" smtClean="0">
                <a:solidFill>
                  <a:schemeClr val="tx1"/>
                </a:solidFill>
              </a:rPr>
              <a:t>）</a:t>
            </a:r>
            <a:endParaRPr lang="en-US" altLang="zh-CN" sz="3600" b="1" dirty="0" smtClean="0">
              <a:solidFill>
                <a:schemeClr val="tx1"/>
              </a:solidFill>
            </a:endParaRPr>
          </a:p>
          <a:p>
            <a:pPr marL="515938" indent="-515938"/>
            <a:r>
              <a:rPr lang="en-US" altLang="zh-CN" sz="3600" b="1" dirty="0" smtClean="0">
                <a:solidFill>
                  <a:schemeClr val="tx1"/>
                </a:solidFill>
              </a:rPr>
              <a:t>11. </a:t>
            </a:r>
            <a:r>
              <a:rPr lang="zh-CN" altLang="en-US" sz="3600" b="1" dirty="0" smtClean="0">
                <a:solidFill>
                  <a:schemeClr val="tx1"/>
                </a:solidFill>
              </a:rPr>
              <a:t>你有坦然无惧的良心吗？</a:t>
            </a:r>
            <a:r>
              <a:rPr lang="zh-CN" altLang="en-US" sz="2000" b="1" dirty="0" smtClean="0">
                <a:solidFill>
                  <a:schemeClr val="tx1"/>
                </a:solidFill>
              </a:rPr>
              <a:t>（约翰一书</a:t>
            </a:r>
            <a:r>
              <a:rPr lang="en-US" altLang="zh-CN" sz="2000" b="1" dirty="0" smtClean="0">
                <a:solidFill>
                  <a:schemeClr val="tx1"/>
                </a:solidFill>
              </a:rPr>
              <a:t>3:21</a:t>
            </a:r>
            <a:r>
              <a:rPr lang="zh-CN" altLang="en-US" sz="2000" b="1" dirty="0" smtClean="0">
                <a:solidFill>
                  <a:schemeClr val="tx1"/>
                </a:solidFill>
              </a:rPr>
              <a:t>）</a:t>
            </a:r>
            <a:endParaRPr lang="en-US" altLang="zh-CN" sz="3600" b="1" dirty="0" smtClean="0">
              <a:solidFill>
                <a:schemeClr val="tx1"/>
              </a:solidFill>
            </a:endParaRPr>
          </a:p>
          <a:p>
            <a:pPr marL="515938" indent="-515938"/>
            <a:r>
              <a:rPr lang="en-US" altLang="zh-CN" sz="3600" b="1" dirty="0" smtClean="0">
                <a:solidFill>
                  <a:schemeClr val="tx1"/>
                </a:solidFill>
              </a:rPr>
              <a:t>12. </a:t>
            </a:r>
            <a:r>
              <a:rPr lang="zh-CN" altLang="en-US" sz="3600" b="1" dirty="0" smtClean="0">
                <a:solidFill>
                  <a:schemeClr val="tx1"/>
                </a:solidFill>
              </a:rPr>
              <a:t>你在基督徒道路上有胜了世界的经历吗？</a:t>
            </a:r>
            <a:r>
              <a:rPr lang="zh-CN" altLang="en-US" sz="2000" b="1" dirty="0" smtClean="0">
                <a:solidFill>
                  <a:schemeClr val="tx1"/>
                </a:solidFill>
              </a:rPr>
              <a:t>（约翰一书</a:t>
            </a:r>
            <a:r>
              <a:rPr lang="en-US" altLang="zh-CN" sz="2000" b="1" dirty="0" smtClean="0">
                <a:solidFill>
                  <a:schemeClr val="tx1"/>
                </a:solidFill>
              </a:rPr>
              <a:t>5:4</a:t>
            </a:r>
            <a:r>
              <a:rPr lang="zh-CN" altLang="en-US" sz="2000" b="1" dirty="0" smtClean="0">
                <a:solidFill>
                  <a:schemeClr val="tx1"/>
                </a:solidFill>
              </a:rPr>
              <a:t>）</a:t>
            </a:r>
            <a:endParaRPr lang="en-US" sz="2000" b="1" spc="50" dirty="0" smtClean="0">
              <a:ln w="11430"/>
              <a:solidFill>
                <a:schemeClr val="tx1"/>
              </a:solidFill>
              <a:effectLst>
                <a:outerShdw blurRad="76200" dist="50800" dir="5400000" algn="tl" rotWithShape="0">
                  <a:srgbClr val="000000">
                    <a:alpha val="65000"/>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152400" y="228600"/>
            <a:ext cx="50292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6000" b="1" u="sng" dirty="0" smtClean="0">
                <a:solidFill>
                  <a:srgbClr val="C00000"/>
                </a:solidFill>
                <a:effectLst>
                  <a:outerShdw blurRad="38100" dist="38100" dir="2700000" algn="tl">
                    <a:srgbClr val="000000">
                      <a:alpha val="43137"/>
                    </a:srgbClr>
                  </a:outerShdw>
                </a:effectLst>
                <a:latin typeface="Arial Narrow" pitchFamily="34" charset="0"/>
              </a:rPr>
              <a:t>保罗 </a:t>
            </a:r>
            <a:endParaRPr lang="en-US" altLang="zh-CN" sz="60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en-US" altLang="zh-CN" sz="4400" b="1" u="sng"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u="sng" dirty="0" smtClean="0">
                <a:solidFill>
                  <a:srgbClr val="C00000"/>
                </a:solidFill>
                <a:effectLst>
                  <a:outerShdw blurRad="38100" dist="38100" dir="2700000" algn="tl">
                    <a:srgbClr val="000000">
                      <a:alpha val="43137"/>
                    </a:srgbClr>
                  </a:outerShdw>
                </a:effectLst>
                <a:latin typeface="Arial Narrow" pitchFamily="34" charset="0"/>
              </a:rPr>
              <a:t>提多书</a:t>
            </a:r>
            <a:r>
              <a:rPr lang="en-US" altLang="zh-CN" sz="4400" b="1" u="sng" dirty="0" smtClean="0">
                <a:solidFill>
                  <a:srgbClr val="C00000"/>
                </a:solidFill>
                <a:effectLst>
                  <a:outerShdw blurRad="38100" dist="38100" dir="2700000" algn="tl">
                    <a:srgbClr val="000000">
                      <a:alpha val="43137"/>
                    </a:srgbClr>
                  </a:outerShdw>
                </a:effectLst>
                <a:latin typeface="Arial Narrow" pitchFamily="34" charset="0"/>
              </a:rPr>
              <a:t>2:11-12)</a:t>
            </a:r>
            <a:endParaRPr lang="en-US" sz="44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因为神救众人的</a:t>
            </a:r>
            <a:endParaRPr lang="en-US" altLang="zh-CN" sz="44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恩典已经显明出来</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教训我们除去不敬虔的心和世俗的情欲</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在今世自守</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公义</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400" b="1" dirty="0" smtClean="0">
                <a:solidFill>
                  <a:srgbClr val="C00000"/>
                </a:solidFill>
                <a:effectLst>
                  <a:outerShdw blurRad="38100" dist="38100" dir="2700000" algn="tl">
                    <a:srgbClr val="000000">
                      <a:alpha val="43137"/>
                    </a:srgbClr>
                  </a:outerShdw>
                </a:effectLst>
                <a:latin typeface="Arial Narrow" pitchFamily="34" charset="0"/>
              </a:rPr>
              <a:t>敬虔度日</a:t>
            </a:r>
            <a:r>
              <a:rPr lang="en-US" altLang="zh-CN" sz="4400" b="1" dirty="0" smtClean="0">
                <a:solidFill>
                  <a:srgbClr val="C00000"/>
                </a:solidFill>
                <a:effectLst>
                  <a:outerShdw blurRad="38100" dist="38100" dir="2700000" algn="tl">
                    <a:srgbClr val="000000">
                      <a:alpha val="43137"/>
                    </a:srgbClr>
                  </a:outerShdw>
                </a:effectLst>
                <a:latin typeface="Arial Narrow" pitchFamily="34" charset="0"/>
              </a:rPr>
              <a:t>.</a:t>
            </a:r>
            <a:r>
              <a:rPr lang="en-US" sz="44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400" b="1" dirty="0">
              <a:solidFill>
                <a:srgbClr val="C00000"/>
              </a:solidFill>
              <a:effectLst>
                <a:outerShdw blurRad="38100" dist="38100" dir="2700000" algn="tl">
                  <a:srgbClr val="000000">
                    <a:alpha val="43137"/>
                  </a:srgbClr>
                </a:outerShdw>
              </a:effectLst>
              <a:latin typeface="Arial Narrow" pitchFamily="34" charset="0"/>
            </a:endParaRPr>
          </a:p>
        </p:txBody>
      </p:sp>
      <p:pic>
        <p:nvPicPr>
          <p:cNvPr id="4" name="Picture 3" descr="AP. Paul.jpg"/>
          <p:cNvPicPr>
            <a:picLocks noChangeAspect="1"/>
          </p:cNvPicPr>
          <p:nvPr/>
        </p:nvPicPr>
        <p:blipFill>
          <a:blip r:embed="rId3" cstate="print"/>
          <a:stretch>
            <a:fillRect/>
          </a:stretch>
        </p:blipFill>
        <p:spPr>
          <a:xfrm>
            <a:off x="6096000" y="228600"/>
            <a:ext cx="2342562" cy="28956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5638800" y="3276600"/>
            <a:ext cx="3352800" cy="3352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400" b="1" u="sng" dirty="0" smtClean="0">
                <a:solidFill>
                  <a:srgbClr val="C00000"/>
                </a:solidFill>
                <a:effectLst>
                  <a:outerShdw blurRad="38100" dist="38100" dir="2700000" algn="tl">
                    <a:srgbClr val="000000">
                      <a:alpha val="43137"/>
                    </a:srgbClr>
                  </a:outerShdw>
                </a:effectLst>
                <a:latin typeface="Arial Narrow" pitchFamily="34" charset="0"/>
              </a:rPr>
              <a:t>PAUL  (Titus 2:11-12)</a:t>
            </a:r>
            <a:endParaRPr lang="en-US" sz="1600" b="1" dirty="0" smtClean="0"/>
          </a:p>
          <a:p>
            <a:pPr algn="ctr"/>
            <a:endParaRPr lang="en-US" sz="2000" b="1" i="1" dirty="0" smtClean="0">
              <a:solidFill>
                <a:srgbClr val="C00000"/>
              </a:solidFill>
            </a:endParaRPr>
          </a:p>
          <a:p>
            <a:pPr algn="ctr"/>
            <a:r>
              <a:rPr lang="en-US" sz="2000" b="1" i="1" dirty="0" smtClean="0">
                <a:solidFill>
                  <a:srgbClr val="C00000"/>
                </a:solidFill>
              </a:rPr>
              <a:t>“For the grace of God has appeared that offers salvation to all people. It teaches us to say “No” to ungodliness and worldly passions, and to live self-controlled, upright and godly lives in this present age,”</a:t>
            </a:r>
            <a:endParaRPr lang="en-US" sz="2000" b="1" i="1" dirty="0">
              <a:solidFill>
                <a:srgbClr val="C000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152400" y="228600"/>
            <a:ext cx="5257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3600" b="1" u="sng" dirty="0" smtClean="0">
                <a:solidFill>
                  <a:srgbClr val="C00000"/>
                </a:solidFill>
                <a:effectLst>
                  <a:outerShdw blurRad="38100" dist="38100" dir="2700000" algn="tl">
                    <a:srgbClr val="000000">
                      <a:alpha val="43137"/>
                    </a:srgbClr>
                  </a:outerShdw>
                </a:effectLst>
                <a:latin typeface="Arial Narrow" pitchFamily="34" charset="0"/>
              </a:rPr>
              <a:t>保罗 </a:t>
            </a:r>
            <a:endParaRPr lang="en-US" altLang="zh-CN" sz="36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en-US" altLang="zh-CN" sz="3600" b="1" u="sng"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u="sng" dirty="0" smtClean="0">
                <a:solidFill>
                  <a:srgbClr val="C00000"/>
                </a:solidFill>
                <a:effectLst>
                  <a:outerShdw blurRad="38100" dist="38100" dir="2700000" algn="tl">
                    <a:srgbClr val="000000">
                      <a:alpha val="43137"/>
                    </a:srgbClr>
                  </a:outerShdw>
                </a:effectLst>
                <a:latin typeface="Arial Narrow" pitchFamily="34" charset="0"/>
              </a:rPr>
              <a:t>加</a:t>
            </a:r>
            <a:r>
              <a:rPr lang="en-US" altLang="zh-CN" sz="3600" b="1" u="sng" dirty="0" smtClean="0">
                <a:solidFill>
                  <a:srgbClr val="C00000"/>
                </a:solidFill>
                <a:effectLst>
                  <a:outerShdw blurRad="38100" dist="38100" dir="2700000" algn="tl">
                    <a:srgbClr val="000000">
                      <a:alpha val="43137"/>
                    </a:srgbClr>
                  </a:outerShdw>
                </a:effectLst>
                <a:latin typeface="Arial Narrow" pitchFamily="34" charset="0"/>
              </a:rPr>
              <a:t>5:19-21)</a:t>
            </a:r>
            <a:endParaRPr lang="en-US" altLang="zh-CN" sz="28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情欲的事都是显而易见的</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就如奸淫</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污秽</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邪荡</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 拜偶像</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邪术</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仇恨</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争竞</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忌恨</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恼怒</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结党</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纷争</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异端</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 嫉妒</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注</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有古卷在此有</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凶杀</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二字</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醉酒</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荒宴等类</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我从前告诉你们</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现在又告诉你们</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行这样事的人必不能承受神的国。</a:t>
            </a:r>
            <a:r>
              <a:rPr lang="en-US" sz="36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600" b="1" dirty="0">
              <a:solidFill>
                <a:srgbClr val="C00000"/>
              </a:solidFill>
              <a:effectLst>
                <a:outerShdw blurRad="38100" dist="38100" dir="2700000" algn="tl">
                  <a:srgbClr val="000000">
                    <a:alpha val="43137"/>
                  </a:srgbClr>
                </a:outerShdw>
              </a:effectLst>
              <a:latin typeface="Arial Narrow" pitchFamily="34" charset="0"/>
            </a:endParaRPr>
          </a:p>
        </p:txBody>
      </p:sp>
      <p:pic>
        <p:nvPicPr>
          <p:cNvPr id="4" name="Picture 3" descr="AP. Paul.jpg"/>
          <p:cNvPicPr>
            <a:picLocks noChangeAspect="1"/>
          </p:cNvPicPr>
          <p:nvPr/>
        </p:nvPicPr>
        <p:blipFill>
          <a:blip r:embed="rId3" cstate="print"/>
          <a:stretch>
            <a:fillRect/>
          </a:stretch>
        </p:blipFill>
        <p:spPr>
          <a:xfrm>
            <a:off x="6324600" y="228600"/>
            <a:ext cx="2209800" cy="273149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5638800" y="3124200"/>
            <a:ext cx="3352800" cy="35052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400" b="1" u="sng" dirty="0" smtClean="0">
                <a:solidFill>
                  <a:srgbClr val="C00000"/>
                </a:solidFill>
                <a:effectLst>
                  <a:outerShdw blurRad="38100" dist="38100" dir="2700000" algn="tl">
                    <a:srgbClr val="000000">
                      <a:alpha val="43137"/>
                    </a:srgbClr>
                  </a:outerShdw>
                </a:effectLst>
                <a:latin typeface="Arial Narrow" pitchFamily="34" charset="0"/>
              </a:rPr>
              <a:t>PAUL  (Gal. 5:19-21)</a:t>
            </a:r>
            <a:endParaRPr lang="en-US" sz="2000" b="1" i="1" dirty="0" smtClean="0">
              <a:solidFill>
                <a:srgbClr val="C00000"/>
              </a:solidFill>
            </a:endParaRPr>
          </a:p>
          <a:p>
            <a:pPr algn="ctr"/>
            <a:r>
              <a:rPr lang="en-US" b="1" dirty="0" smtClean="0">
                <a:solidFill>
                  <a:srgbClr val="C00000"/>
                </a:solidFill>
              </a:rPr>
              <a:t>“The acts of the flesh are obvious: sexual immorality, impurity and debauchery; </a:t>
            </a:r>
            <a:r>
              <a:rPr lang="en-US" b="1" baseline="30000" dirty="0" smtClean="0">
                <a:solidFill>
                  <a:srgbClr val="C00000"/>
                </a:solidFill>
              </a:rPr>
              <a:t>20</a:t>
            </a:r>
            <a:r>
              <a:rPr lang="en-US" b="1" dirty="0" smtClean="0">
                <a:solidFill>
                  <a:srgbClr val="C00000"/>
                </a:solidFill>
              </a:rPr>
              <a:t> idolatry and witchcraft; hatred, discord, jealousy, fits of rage, selfish ambition, dissensions, factions and envy; drunkenness, orgies, and the like. I warn you, as I did before, that those who live like this will not inherit the kingdom of God,”</a:t>
            </a:r>
            <a:endParaRPr lang="en-US" b="1" dirty="0">
              <a:solidFill>
                <a:srgbClr val="C000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152400" y="228600"/>
            <a:ext cx="53340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4800" b="1" u="sng" dirty="0" smtClean="0">
                <a:solidFill>
                  <a:srgbClr val="C00000"/>
                </a:solidFill>
                <a:effectLst>
                  <a:outerShdw blurRad="38100" dist="38100" dir="2700000" algn="tl">
                    <a:srgbClr val="000000">
                      <a:alpha val="43137"/>
                    </a:srgbClr>
                  </a:outerShdw>
                </a:effectLst>
                <a:latin typeface="Arial Narrow" pitchFamily="34" charset="0"/>
              </a:rPr>
              <a:t>犹大 </a:t>
            </a:r>
            <a:endParaRPr lang="en-US" altLang="zh-CN" sz="48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（犹大书</a:t>
            </a:r>
            <a:r>
              <a:rPr lang="en-US" altLang="zh-CN" sz="2800" b="1" dirty="0" smtClean="0">
                <a:solidFill>
                  <a:srgbClr val="C00000"/>
                </a:solidFill>
                <a:effectLst>
                  <a:outerShdw blurRad="38100" dist="38100" dir="2700000" algn="tl">
                    <a:srgbClr val="000000">
                      <a:alpha val="43137"/>
                    </a:srgbClr>
                  </a:outerShdw>
                </a:effectLst>
                <a:latin typeface="Arial Narrow" pitchFamily="34" charset="0"/>
              </a:rPr>
              <a:t>11-12</a:t>
            </a:r>
            <a:r>
              <a:rPr lang="zh-CN" altLang="en-US" sz="2800" b="1" dirty="0" smtClean="0">
                <a:solidFill>
                  <a:srgbClr val="C00000"/>
                </a:solidFill>
                <a:effectLst>
                  <a:outerShdw blurRad="38100" dist="38100" dir="2700000" algn="tl">
                    <a:srgbClr val="000000">
                      <a:alpha val="43137"/>
                    </a:srgbClr>
                  </a:outerShdw>
                </a:effectLst>
                <a:latin typeface="Arial Narrow" pitchFamily="34" charset="0"/>
              </a:rPr>
              <a:t>）</a:t>
            </a:r>
            <a:endParaRPr lang="en-US" altLang="zh-CN" sz="2800" b="1" dirty="0" smtClean="0">
              <a:solidFill>
                <a:srgbClr val="C00000"/>
              </a:solidFill>
              <a:effectLst>
                <a:outerShdw blurRad="38100" dist="38100" dir="2700000" algn="tl">
                  <a:srgbClr val="000000">
                    <a:alpha val="43137"/>
                  </a:srgbClr>
                </a:outerShdw>
              </a:effectLst>
              <a:latin typeface="Arial Narrow" pitchFamily="34" charset="0"/>
            </a:endParaRPr>
          </a:p>
          <a:p>
            <a:pPr algn="ctr"/>
            <a:endParaRPr lang="en-US" altLang="zh-CN" sz="28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3600" dirty="0" smtClean="0">
                <a:solidFill>
                  <a:srgbClr val="C00000"/>
                </a:solidFill>
                <a:effectLst>
                  <a:outerShdw blurRad="38100" dist="38100" dir="2700000" algn="tl">
                    <a:srgbClr val="000000">
                      <a:alpha val="43137"/>
                    </a:srgbClr>
                  </a:outerShdw>
                </a:effectLst>
                <a:latin typeface="Arial Narrow" pitchFamily="34" charset="0"/>
              </a:rPr>
              <a:t> </a:t>
            </a:r>
            <a:r>
              <a:rPr lang="en-US"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他们有祸了</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因为走了该隐的道路</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又为利往巴兰的错谬里直奔</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并在可拉的背叛中灭亡了</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这样的人在你们的爱席上与你们同吃的时候</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正是礁石</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注</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或作</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 “</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玷污</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他们作牧人</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只知喂养自己</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3600" b="1" dirty="0" smtClean="0">
                <a:solidFill>
                  <a:srgbClr val="C00000"/>
                </a:solidFill>
                <a:effectLst>
                  <a:outerShdw blurRad="38100" dist="38100" dir="2700000" algn="tl">
                    <a:srgbClr val="000000">
                      <a:alpha val="43137"/>
                    </a:srgbClr>
                  </a:outerShdw>
                </a:effectLst>
                <a:latin typeface="Arial Narrow" pitchFamily="34" charset="0"/>
              </a:rPr>
              <a:t>无所惧怕</a:t>
            </a:r>
            <a:r>
              <a:rPr lang="en-US" altLang="zh-CN" sz="36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3600" b="1" dirty="0">
              <a:solidFill>
                <a:srgbClr val="C00000"/>
              </a:solidFill>
              <a:effectLst>
                <a:outerShdw blurRad="38100" dist="38100" dir="2700000" algn="tl">
                  <a:srgbClr val="000000">
                    <a:alpha val="43137"/>
                  </a:srgbClr>
                </a:outerShdw>
              </a:effectLst>
              <a:latin typeface="Arial Narrow" pitchFamily="34" charset="0"/>
            </a:endParaRPr>
          </a:p>
        </p:txBody>
      </p:sp>
      <p:pic>
        <p:nvPicPr>
          <p:cNvPr id="4" name="Picture 3" descr="AP. James the Lesser.jpg"/>
          <p:cNvPicPr>
            <a:picLocks noChangeAspect="1"/>
          </p:cNvPicPr>
          <p:nvPr/>
        </p:nvPicPr>
        <p:blipFill>
          <a:blip r:embed="rId3" cstate="print"/>
          <a:stretch>
            <a:fillRect/>
          </a:stretch>
        </p:blipFill>
        <p:spPr>
          <a:xfrm>
            <a:off x="6248400" y="304800"/>
            <a:ext cx="2133600" cy="254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5638800" y="3124200"/>
            <a:ext cx="3352800" cy="35052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400" b="1" u="sng" dirty="0" smtClean="0">
                <a:solidFill>
                  <a:srgbClr val="C00000"/>
                </a:solidFill>
                <a:effectLst>
                  <a:outerShdw blurRad="38100" dist="38100" dir="2700000" algn="tl">
                    <a:srgbClr val="000000">
                      <a:alpha val="43137"/>
                    </a:srgbClr>
                  </a:outerShdw>
                </a:effectLst>
                <a:latin typeface="Arial Narrow" pitchFamily="34" charset="0"/>
              </a:rPr>
              <a:t>JUDE  (v.11-12)</a:t>
            </a:r>
            <a:endParaRPr lang="en-US" sz="2000" b="1" i="1" dirty="0" smtClean="0">
              <a:solidFill>
                <a:srgbClr val="C00000"/>
              </a:solidFill>
            </a:endParaRPr>
          </a:p>
          <a:p>
            <a:pPr algn="ctr"/>
            <a:r>
              <a:rPr lang="en-US" sz="2000" b="1" i="1" dirty="0" smtClean="0">
                <a:solidFill>
                  <a:srgbClr val="C00000"/>
                </a:solidFill>
              </a:rPr>
              <a:t>“Woe to them! They have taken the way of Cain; they have rushed for profit into Balaam’s error; they have been destroyed in </a:t>
            </a:r>
            <a:r>
              <a:rPr lang="en-US" sz="2000" b="1" i="1" dirty="0" err="1" smtClean="0">
                <a:solidFill>
                  <a:srgbClr val="C00000"/>
                </a:solidFill>
              </a:rPr>
              <a:t>Korah’s</a:t>
            </a:r>
            <a:r>
              <a:rPr lang="en-US" sz="2000" b="1" i="1" dirty="0" smtClean="0">
                <a:solidFill>
                  <a:srgbClr val="C00000"/>
                </a:solidFill>
              </a:rPr>
              <a:t> rebellion. These people are blemishes at your love feasts, </a:t>
            </a:r>
            <a:r>
              <a:rPr lang="en-US" sz="2000" b="1" i="1" dirty="0" smtClean="0">
                <a:solidFill>
                  <a:schemeClr val="tx1"/>
                </a:solidFill>
              </a:rPr>
              <a:t>eating with you </a:t>
            </a:r>
            <a:r>
              <a:rPr lang="en-US" sz="2000" b="1" i="1" dirty="0" smtClean="0">
                <a:solidFill>
                  <a:srgbClr val="C00000"/>
                </a:solidFill>
              </a:rPr>
              <a:t>without the slightest qualm—</a:t>
            </a:r>
            <a:r>
              <a:rPr lang="en-US" sz="2000" b="1" i="1" dirty="0" smtClean="0">
                <a:solidFill>
                  <a:schemeClr val="tx1"/>
                </a:solidFill>
              </a:rPr>
              <a:t>shepherds</a:t>
            </a:r>
            <a:r>
              <a:rPr lang="en-US" sz="2000" b="1" i="1" dirty="0" smtClean="0">
                <a:solidFill>
                  <a:srgbClr val="C00000"/>
                </a:solidFill>
              </a:rPr>
              <a:t> who feed only themselves,”</a:t>
            </a:r>
            <a:endParaRPr lang="en-US" sz="2000" b="1" i="1" dirty="0">
              <a:solidFill>
                <a:srgbClr val="C00000"/>
              </a:solidFill>
              <a:effectLst>
                <a:outerShdw blurRad="38100" dist="38100" dir="2700000" algn="tl">
                  <a:srgbClr val="000000">
                    <a:alpha val="43137"/>
                  </a:srgbClr>
                </a:outerShdw>
              </a:effectLst>
              <a:latin typeface="Arial Narrow"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5" name="Rectangle 4"/>
          <p:cNvSpPr/>
          <p:nvPr/>
        </p:nvSpPr>
        <p:spPr>
          <a:xfrm>
            <a:off x="5638800" y="4267200"/>
            <a:ext cx="3352800" cy="23622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800" b="1" u="sng" dirty="0" smtClean="0">
                <a:solidFill>
                  <a:srgbClr val="C00000"/>
                </a:solidFill>
                <a:effectLst>
                  <a:outerShdw blurRad="38100" dist="38100" dir="2700000" algn="tl">
                    <a:srgbClr val="000000">
                      <a:alpha val="43137"/>
                    </a:srgbClr>
                  </a:outerShdw>
                </a:effectLst>
                <a:latin typeface="Arial Narrow" pitchFamily="34" charset="0"/>
              </a:rPr>
              <a:t>PETER (Acts 2:36)</a:t>
            </a:r>
          </a:p>
          <a:p>
            <a:pPr algn="just"/>
            <a:r>
              <a:rPr lang="en-US" sz="2000" b="1" i="1" dirty="0" smtClean="0">
                <a:solidFill>
                  <a:srgbClr val="C00000"/>
                </a:solidFill>
              </a:rPr>
              <a:t>“Therefore let all Israel be assured of this: God has made this Jesus, whom you crucified, </a:t>
            </a:r>
            <a:r>
              <a:rPr lang="en-US" sz="2000" b="1" i="1" dirty="0" smtClean="0">
                <a:solidFill>
                  <a:schemeClr val="tx1"/>
                </a:solidFill>
              </a:rPr>
              <a:t>BOTH LORD AND MESSIAH.” </a:t>
            </a:r>
          </a:p>
        </p:txBody>
      </p:sp>
      <p:sp>
        <p:nvSpPr>
          <p:cNvPr id="6" name="Rectangle 5"/>
          <p:cNvSpPr/>
          <p:nvPr/>
        </p:nvSpPr>
        <p:spPr>
          <a:xfrm>
            <a:off x="152400" y="228600"/>
            <a:ext cx="5257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6000" b="1" u="sng" dirty="0" smtClean="0">
                <a:solidFill>
                  <a:srgbClr val="C00000"/>
                </a:solidFill>
                <a:effectLst>
                  <a:outerShdw blurRad="38100" dist="38100" dir="2700000" algn="tl">
                    <a:srgbClr val="000000">
                      <a:alpha val="43137"/>
                    </a:srgbClr>
                  </a:outerShdw>
                </a:effectLst>
                <a:latin typeface="Arial Narrow" pitchFamily="34" charset="0"/>
              </a:rPr>
              <a:t>彼得 </a:t>
            </a:r>
            <a:endParaRPr lang="en-US" altLang="zh-CN" sz="60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（徒</a:t>
            </a:r>
            <a:r>
              <a:rPr lang="en-US" altLang="zh-CN" sz="4000" b="1" dirty="0" smtClean="0">
                <a:solidFill>
                  <a:srgbClr val="C00000"/>
                </a:solidFill>
                <a:effectLst>
                  <a:outerShdw blurRad="38100" dist="38100" dir="2700000" algn="tl">
                    <a:srgbClr val="000000">
                      <a:alpha val="43137"/>
                    </a:srgbClr>
                  </a:outerShdw>
                </a:effectLst>
                <a:latin typeface="Arial Narrow" pitchFamily="34" charset="0"/>
              </a:rPr>
              <a:t>2:36</a:t>
            </a:r>
            <a:r>
              <a:rPr lang="zh-CN" altLang="en-US" sz="4000" b="1" dirty="0" smtClean="0">
                <a:solidFill>
                  <a:srgbClr val="C00000"/>
                </a:solidFill>
                <a:effectLst>
                  <a:outerShdw blurRad="38100" dist="38100" dir="2700000" algn="tl">
                    <a:srgbClr val="000000">
                      <a:alpha val="43137"/>
                    </a:srgbClr>
                  </a:outerShdw>
                </a:effectLst>
                <a:latin typeface="Arial Narrow" pitchFamily="34" charset="0"/>
              </a:rPr>
              <a:t>）</a:t>
            </a:r>
            <a:endParaRPr lang="en-US" altLang="zh-CN" sz="4000" b="1" dirty="0" smtClean="0">
              <a:solidFill>
                <a:srgbClr val="C00000"/>
              </a:solidFill>
              <a:effectLst>
                <a:outerShdw blurRad="38100" dist="38100" dir="2700000" algn="tl">
                  <a:srgbClr val="000000">
                    <a:alpha val="43137"/>
                  </a:srgbClr>
                </a:outerShdw>
              </a:effectLst>
              <a:latin typeface="Arial Narrow" pitchFamily="34" charset="0"/>
            </a:endParaRPr>
          </a:p>
          <a:p>
            <a:pPr algn="just"/>
            <a:endParaRPr lang="en-US" altLang="zh-CN" sz="14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“故此</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以色列全家当确实地知道</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你们钉在十字架上的这位耶稣</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神已经立他为主</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为基督了</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800" b="1" dirty="0">
              <a:solidFill>
                <a:srgbClr val="C00000"/>
              </a:solidFill>
              <a:effectLst>
                <a:outerShdw blurRad="38100" dist="38100" dir="2700000" algn="tl">
                  <a:srgbClr val="000000">
                    <a:alpha val="43137"/>
                  </a:srgbClr>
                </a:outerShdw>
              </a:effectLst>
              <a:latin typeface="Arial Narrow" pitchFamily="34" charset="0"/>
            </a:endParaRPr>
          </a:p>
        </p:txBody>
      </p:sp>
      <p:pic>
        <p:nvPicPr>
          <p:cNvPr id="4" name="Picture 3" descr="AP. Peter.jpg"/>
          <p:cNvPicPr>
            <a:picLocks noChangeAspect="1"/>
          </p:cNvPicPr>
          <p:nvPr/>
        </p:nvPicPr>
        <p:blipFill>
          <a:blip r:embed="rId3" cstate="print"/>
          <a:stretch>
            <a:fillRect/>
          </a:stretch>
        </p:blipFill>
        <p:spPr>
          <a:xfrm>
            <a:off x="5718048" y="228600"/>
            <a:ext cx="3197352"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6" name="Rectangle 5"/>
          <p:cNvSpPr/>
          <p:nvPr/>
        </p:nvSpPr>
        <p:spPr>
          <a:xfrm>
            <a:off x="152400" y="228600"/>
            <a:ext cx="5257800" cy="64008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zh-CN" altLang="en-US" sz="5400" b="1" u="sng" dirty="0" smtClean="0">
                <a:solidFill>
                  <a:srgbClr val="C00000"/>
                </a:solidFill>
                <a:effectLst>
                  <a:outerShdw blurRad="38100" dist="38100" dir="2700000" algn="tl">
                    <a:srgbClr val="000000">
                      <a:alpha val="43137"/>
                    </a:srgbClr>
                  </a:outerShdw>
                </a:effectLst>
                <a:latin typeface="Arial Narrow" pitchFamily="34" charset="0"/>
              </a:rPr>
              <a:t>彼得 </a:t>
            </a:r>
            <a:endParaRPr lang="en-US" altLang="zh-CN" sz="5400" b="1" u="sng" dirty="0" smtClean="0">
              <a:solidFill>
                <a:srgbClr val="C00000"/>
              </a:solidFill>
              <a:effectLst>
                <a:outerShdw blurRad="38100" dist="38100" dir="2700000" algn="tl">
                  <a:srgbClr val="000000">
                    <a:alpha val="43137"/>
                  </a:srgbClr>
                </a:outerShdw>
              </a:effectLst>
              <a:latin typeface="Arial Narrow" pitchFamily="34" charset="0"/>
            </a:endParaRPr>
          </a:p>
          <a:p>
            <a:pPr algn="ct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（彼后</a:t>
            </a:r>
            <a:r>
              <a:rPr lang="en-US" altLang="zh-CN" sz="3200" b="1" dirty="0" smtClean="0">
                <a:solidFill>
                  <a:srgbClr val="C00000"/>
                </a:solidFill>
                <a:effectLst>
                  <a:outerShdw blurRad="38100" dist="38100" dir="2700000" algn="tl">
                    <a:srgbClr val="000000">
                      <a:alpha val="43137"/>
                    </a:srgbClr>
                  </a:outerShdw>
                </a:effectLst>
                <a:latin typeface="Arial Narrow" pitchFamily="34" charset="0"/>
              </a:rPr>
              <a:t>1:3</a:t>
            </a:r>
            <a:r>
              <a:rPr lang="zh-CN" altLang="en-US" sz="3200" b="1" dirty="0" smtClean="0">
                <a:solidFill>
                  <a:srgbClr val="C00000"/>
                </a:solidFill>
                <a:effectLst>
                  <a:outerShdw blurRad="38100" dist="38100" dir="2700000" algn="tl">
                    <a:srgbClr val="000000">
                      <a:alpha val="43137"/>
                    </a:srgbClr>
                  </a:outerShdw>
                </a:effectLst>
                <a:latin typeface="Arial Narrow" pitchFamily="34" charset="0"/>
              </a:rPr>
              <a:t>）</a:t>
            </a:r>
            <a:endParaRPr lang="en-US" altLang="zh-CN" sz="3200" b="1" dirty="0" smtClean="0">
              <a:solidFill>
                <a:srgbClr val="C00000"/>
              </a:solidFill>
              <a:effectLst>
                <a:outerShdw blurRad="38100" dist="38100" dir="2700000" algn="tl">
                  <a:srgbClr val="000000">
                    <a:alpha val="43137"/>
                  </a:srgbClr>
                </a:outerShdw>
              </a:effectLst>
              <a:latin typeface="Arial Narrow" pitchFamily="34" charset="0"/>
            </a:endParaRPr>
          </a:p>
          <a:p>
            <a:pPr algn="just"/>
            <a:r>
              <a:rPr lang="en-US" sz="4800" b="1" dirty="0" smtClean="0">
                <a:solidFill>
                  <a:srgbClr val="C00000"/>
                </a:solidFill>
                <a:effectLst>
                  <a:outerShdw blurRad="38100" dist="38100" dir="2700000" algn="tl">
                    <a:srgbClr val="000000">
                      <a:alpha val="43137"/>
                    </a:srgbClr>
                  </a:outerShdw>
                </a:effectLst>
                <a:latin typeface="Arial Narrow" pitchFamily="34" charset="0"/>
              </a:rPr>
              <a:t>“</a:t>
            </a:r>
            <a:r>
              <a:rPr lang="zh-CN" altLang="en-US" sz="4800" b="1" dirty="0" smtClean="0">
                <a:solidFill>
                  <a:srgbClr val="C00000"/>
                </a:solidFill>
                <a:effectLst>
                  <a:outerShdw blurRad="38100" dist="38100" dir="2700000" algn="tl">
                    <a:srgbClr val="000000">
                      <a:alpha val="43137"/>
                    </a:srgbClr>
                  </a:outerShdw>
                </a:effectLst>
                <a:latin typeface="Arial Narrow" pitchFamily="34" charset="0"/>
              </a:rPr>
              <a:t>神的神能已将一切关乎生命和虔敬的事赐给我们，皆因我们认识那用自己荣耀和美德召我们的主</a:t>
            </a:r>
            <a:r>
              <a:rPr lang="en-US" altLang="zh-CN" sz="4800" b="1" dirty="0" smtClean="0">
                <a:solidFill>
                  <a:srgbClr val="C00000"/>
                </a:solidFill>
                <a:effectLst>
                  <a:outerShdw blurRad="38100" dist="38100" dir="2700000" algn="tl">
                    <a:srgbClr val="000000">
                      <a:alpha val="43137"/>
                    </a:srgbClr>
                  </a:outerShdw>
                </a:effectLst>
                <a:latin typeface="Arial Narrow" pitchFamily="34" charset="0"/>
              </a:rPr>
              <a:t>.</a:t>
            </a:r>
            <a:r>
              <a:rPr lang="en-US" sz="4800" b="1" dirty="0" smtClean="0">
                <a:solidFill>
                  <a:srgbClr val="C00000"/>
                </a:solidFill>
                <a:effectLst>
                  <a:outerShdw blurRad="38100" dist="38100" dir="2700000" algn="tl">
                    <a:srgbClr val="000000">
                      <a:alpha val="43137"/>
                    </a:srgbClr>
                  </a:outerShdw>
                </a:effectLst>
                <a:latin typeface="Arial Narrow" pitchFamily="34" charset="0"/>
              </a:rPr>
              <a:t>”</a:t>
            </a:r>
            <a:endParaRPr lang="en-US" sz="4800" b="1" dirty="0">
              <a:solidFill>
                <a:srgbClr val="C00000"/>
              </a:solidFill>
              <a:effectLst>
                <a:outerShdw blurRad="38100" dist="38100" dir="2700000" algn="tl">
                  <a:srgbClr val="000000">
                    <a:alpha val="43137"/>
                  </a:srgbClr>
                </a:outerShdw>
              </a:effectLst>
              <a:latin typeface="Arial Narrow" pitchFamily="34" charset="0"/>
            </a:endParaRPr>
          </a:p>
        </p:txBody>
      </p:sp>
      <p:pic>
        <p:nvPicPr>
          <p:cNvPr id="4" name="Picture 3" descr="AP. Peter.jpg"/>
          <p:cNvPicPr>
            <a:picLocks noChangeAspect="1"/>
          </p:cNvPicPr>
          <p:nvPr/>
        </p:nvPicPr>
        <p:blipFill>
          <a:blip r:embed="rId3" cstate="print"/>
          <a:stretch>
            <a:fillRect/>
          </a:stretch>
        </p:blipFill>
        <p:spPr>
          <a:xfrm>
            <a:off x="5718048" y="228600"/>
            <a:ext cx="3197352" cy="38862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ectangle 6"/>
          <p:cNvSpPr/>
          <p:nvPr/>
        </p:nvSpPr>
        <p:spPr>
          <a:xfrm>
            <a:off x="5638800" y="4267200"/>
            <a:ext cx="3352800" cy="2362200"/>
          </a:xfrm>
          <a:prstGeom prst="rect">
            <a:avLst/>
          </a:prstGeom>
          <a:ln w="57150"/>
        </p:spPr>
        <p:style>
          <a:lnRef idx="2">
            <a:schemeClr val="dk1"/>
          </a:lnRef>
          <a:fillRef idx="1">
            <a:schemeClr val="lt1"/>
          </a:fillRef>
          <a:effectRef idx="0">
            <a:schemeClr val="dk1"/>
          </a:effectRef>
          <a:fontRef idx="minor">
            <a:schemeClr val="dk1"/>
          </a:fontRef>
        </p:style>
        <p:txBody>
          <a:bodyPr rtlCol="0" anchor="t"/>
          <a:lstStyle/>
          <a:p>
            <a:pPr algn="ctr"/>
            <a:r>
              <a:rPr lang="en-US" sz="2400" b="1" u="sng" dirty="0" smtClean="0">
                <a:solidFill>
                  <a:srgbClr val="C00000"/>
                </a:solidFill>
                <a:effectLst>
                  <a:outerShdw blurRad="38100" dist="38100" dir="2700000" algn="tl">
                    <a:srgbClr val="000000">
                      <a:alpha val="43137"/>
                    </a:srgbClr>
                  </a:outerShdw>
                </a:effectLst>
                <a:latin typeface="Arial Narrow" pitchFamily="34" charset="0"/>
              </a:rPr>
              <a:t>PETER (2 Peter 1:3)</a:t>
            </a:r>
          </a:p>
          <a:p>
            <a:pPr algn="just"/>
            <a:endParaRPr lang="en-US" b="1" i="1" dirty="0" smtClean="0">
              <a:solidFill>
                <a:srgbClr val="C00000"/>
              </a:solidFill>
            </a:endParaRPr>
          </a:p>
          <a:p>
            <a:pPr algn="just"/>
            <a:r>
              <a:rPr lang="en-US" b="1" i="1" dirty="0" smtClean="0">
                <a:solidFill>
                  <a:srgbClr val="C00000"/>
                </a:solidFill>
              </a:rPr>
              <a:t>“His divine power has given us everything we need for a godly life through our knowledge of him who called us by his own glory and goodness”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4558</TotalTime>
  <Words>4800</Words>
  <Application>Microsoft Office PowerPoint</Application>
  <PresentationFormat>On-screen Show (4:3)</PresentationFormat>
  <Paragraphs>289</Paragraphs>
  <Slides>44</Slides>
  <Notes>1</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耶稣基督所传 的福音</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HOLINESS  OF  GOD</dc:title>
  <dc:creator>toonups</dc:creator>
  <cp:lastModifiedBy>Shulan</cp:lastModifiedBy>
  <cp:revision>411</cp:revision>
  <dcterms:created xsi:type="dcterms:W3CDTF">2011-09-30T04:04:48Z</dcterms:created>
  <dcterms:modified xsi:type="dcterms:W3CDTF">2020-01-28T06:30:33Z</dcterms:modified>
</cp:coreProperties>
</file>