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26"/>
  </p:notesMasterIdLst>
  <p:sldIdLst>
    <p:sldId id="256" r:id="rId2"/>
    <p:sldId id="299" r:id="rId3"/>
    <p:sldId id="312" r:id="rId4"/>
    <p:sldId id="301" r:id="rId5"/>
    <p:sldId id="309" r:id="rId6"/>
    <p:sldId id="311" r:id="rId7"/>
    <p:sldId id="313" r:id="rId8"/>
    <p:sldId id="321" r:id="rId9"/>
    <p:sldId id="324" r:id="rId10"/>
    <p:sldId id="325" r:id="rId11"/>
    <p:sldId id="314" r:id="rId12"/>
    <p:sldId id="319" r:id="rId13"/>
    <p:sldId id="317" r:id="rId14"/>
    <p:sldId id="276" r:id="rId15"/>
    <p:sldId id="316" r:id="rId16"/>
    <p:sldId id="328" r:id="rId17"/>
    <p:sldId id="332" r:id="rId18"/>
    <p:sldId id="330" r:id="rId19"/>
    <p:sldId id="329" r:id="rId20"/>
    <p:sldId id="323" r:id="rId21"/>
    <p:sldId id="320" r:id="rId22"/>
    <p:sldId id="318" r:id="rId23"/>
    <p:sldId id="331" r:id="rId24"/>
    <p:sldId id="326" r:id="rId25"/>
  </p:sldIdLst>
  <p:sldSz cx="138176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967" userDrawn="1">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7E5244-DEAE-4107-BBBD-F513D91C13EF}" v="1" dt="2023-11-28T16:50:47.49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86" autoAdjust="0"/>
  </p:normalViewPr>
  <p:slideViewPr>
    <p:cSldViewPr>
      <p:cViewPr>
        <p:scale>
          <a:sx n="72" d="100"/>
          <a:sy n="72" d="100"/>
        </p:scale>
        <p:origin x="396" y="30"/>
      </p:cViewPr>
      <p:guideLst>
        <p:guide orient="horz" pos="2880"/>
        <p:guide pos="2967"/>
      </p:guideLst>
    </p:cSldViewPr>
  </p:slideViewPr>
  <p:notesTextViewPr>
    <p:cViewPr>
      <p:scale>
        <a:sx n="100" d="100"/>
        <a:sy n="100" d="100"/>
      </p:scale>
      <p:origin x="0" y="0"/>
    </p:cViewPr>
  </p:notesTextViewPr>
  <p:sorterViewPr>
    <p:cViewPr>
      <p:scale>
        <a:sx n="120" d="100"/>
        <a:sy n="120" d="100"/>
      </p:scale>
      <p:origin x="0" y="-6100"/>
    </p:cViewPr>
  </p:sorterViewPr>
  <p:notesViewPr>
    <p:cSldViewPr>
      <p:cViewPr varScale="1">
        <p:scale>
          <a:sx n="84" d="100"/>
          <a:sy n="84" d="100"/>
        </p:scale>
        <p:origin x="-2006" y="-7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Francis" userId="838399c854804528" providerId="LiveId" clId="{8F7E5244-DEAE-4107-BBBD-F513D91C13EF}"/>
    <pc:docChg chg="custSel delSld modSld modMainMaster">
      <pc:chgData name="Bob Francis" userId="838399c854804528" providerId="LiveId" clId="{8F7E5244-DEAE-4107-BBBD-F513D91C13EF}" dt="2023-11-28T16:56:22.090" v="71" actId="1076"/>
      <pc:docMkLst>
        <pc:docMk/>
      </pc:docMkLst>
      <pc:sldChg chg="modSp mod">
        <pc:chgData name="Bob Francis" userId="838399c854804528" providerId="LiveId" clId="{8F7E5244-DEAE-4107-BBBD-F513D91C13EF}" dt="2023-11-28T16:55:15.184" v="67" actId="20577"/>
        <pc:sldMkLst>
          <pc:docMk/>
          <pc:sldMk cId="0" sldId="256"/>
        </pc:sldMkLst>
        <pc:spChg chg="mod">
          <ac:chgData name="Bob Francis" userId="838399c854804528" providerId="LiveId" clId="{8F7E5244-DEAE-4107-BBBD-F513D91C13EF}" dt="2023-11-28T16:55:15.184" v="67" actId="20577"/>
          <ac:spMkLst>
            <pc:docMk/>
            <pc:sldMk cId="0" sldId="256"/>
            <ac:spMk id="5" creationId="{00000000-0000-0000-0000-000000000000}"/>
          </ac:spMkLst>
        </pc:spChg>
        <pc:spChg chg="mod">
          <ac:chgData name="Bob Francis" userId="838399c854804528" providerId="LiveId" clId="{8F7E5244-DEAE-4107-BBBD-F513D91C13EF}" dt="2023-11-28T16:52:28.650" v="2" actId="2711"/>
          <ac:spMkLst>
            <pc:docMk/>
            <pc:sldMk cId="0" sldId="256"/>
            <ac:spMk id="7" creationId="{00000000-0000-0000-0000-000000000000}"/>
          </ac:spMkLst>
        </pc:spChg>
      </pc:sldChg>
      <pc:sldChg chg="modSp mod">
        <pc:chgData name="Bob Francis" userId="838399c854804528" providerId="LiveId" clId="{8F7E5244-DEAE-4107-BBBD-F513D91C13EF}" dt="2023-11-28T16:56:22.090" v="71" actId="1076"/>
        <pc:sldMkLst>
          <pc:docMk/>
          <pc:sldMk cId="1115905510" sldId="318"/>
        </pc:sldMkLst>
        <pc:spChg chg="mod">
          <ac:chgData name="Bob Francis" userId="838399c854804528" providerId="LiveId" clId="{8F7E5244-DEAE-4107-BBBD-F513D91C13EF}" dt="2023-11-28T16:56:22.090" v="71" actId="1076"/>
          <ac:spMkLst>
            <pc:docMk/>
            <pc:sldMk cId="1115905510" sldId="318"/>
            <ac:spMk id="6" creationId="{00000000-0000-0000-0000-000000000000}"/>
          </ac:spMkLst>
        </pc:spChg>
      </pc:sldChg>
      <pc:sldChg chg="del">
        <pc:chgData name="Bob Francis" userId="838399c854804528" providerId="LiveId" clId="{8F7E5244-DEAE-4107-BBBD-F513D91C13EF}" dt="2023-11-28T16:55:58.134" v="68" actId="47"/>
        <pc:sldMkLst>
          <pc:docMk/>
          <pc:sldMk cId="3695348312" sldId="1003"/>
        </pc:sldMkLst>
      </pc:sldChg>
      <pc:sldChg chg="del">
        <pc:chgData name="Bob Francis" userId="838399c854804528" providerId="LiveId" clId="{8F7E5244-DEAE-4107-BBBD-F513D91C13EF}" dt="2023-11-28T16:56:00.322" v="69" actId="47"/>
        <pc:sldMkLst>
          <pc:docMk/>
          <pc:sldMk cId="1503134278" sldId="1006"/>
        </pc:sldMkLst>
      </pc:sldChg>
      <pc:sldMasterChg chg="delSp mod modSldLayout">
        <pc:chgData name="Bob Francis" userId="838399c854804528" providerId="LiveId" clId="{8F7E5244-DEAE-4107-BBBD-F513D91C13EF}" dt="2023-11-28T16:51:43.543" v="1" actId="478"/>
        <pc:sldMasterMkLst>
          <pc:docMk/>
          <pc:sldMasterMk cId="2502396266" sldId="2147483687"/>
        </pc:sldMasterMkLst>
        <pc:picChg chg="del">
          <ac:chgData name="Bob Francis" userId="838399c854804528" providerId="LiveId" clId="{8F7E5244-DEAE-4107-BBBD-F513D91C13EF}" dt="2023-11-28T16:51:43.543" v="1" actId="478"/>
          <ac:picMkLst>
            <pc:docMk/>
            <pc:sldMasterMk cId="2502396266" sldId="2147483687"/>
            <ac:picMk id="11" creationId="{00000000-0000-0000-0000-000000000000}"/>
          </ac:picMkLst>
        </pc:picChg>
        <pc:sldLayoutChg chg="delSp">
          <pc:chgData name="Bob Francis" userId="838399c854804528" providerId="LiveId" clId="{8F7E5244-DEAE-4107-BBBD-F513D91C13EF}" dt="2023-11-28T16:50:47.493" v="0" actId="478"/>
          <pc:sldLayoutMkLst>
            <pc:docMk/>
            <pc:sldMasterMk cId="2502396266" sldId="2147483687"/>
            <pc:sldLayoutMk cId="1879390401" sldId="2147483688"/>
          </pc:sldLayoutMkLst>
          <pc:picChg chg="del">
            <ac:chgData name="Bob Francis" userId="838399c854804528" providerId="LiveId" clId="{8F7E5244-DEAE-4107-BBBD-F513D91C13EF}" dt="2023-11-28T16:50:47.493" v="0" actId="478"/>
            <ac:picMkLst>
              <pc:docMk/>
              <pc:sldMasterMk cId="2502396266" sldId="2147483687"/>
              <pc:sldLayoutMk cId="1879390401" sldId="2147483688"/>
              <ac:picMk id="2050" creationId="{00000000-0000-0000-0000-00000000000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A7875-E72E-4AB9-AED0-A35882958BC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3D0C043-9102-4D4A-AACE-89D95796AA04}">
      <dgm:prSet phldrT="[Text]" custT="1"/>
      <dgm:spPr/>
      <dgm:t>
        <a:bodyPr/>
        <a:lstStyle/>
        <a:p>
          <a:r>
            <a:rPr lang="en-US" sz="2400" b="1" dirty="0"/>
            <a:t>Visual Controls</a:t>
          </a:r>
        </a:p>
      </dgm:t>
    </dgm:pt>
    <dgm:pt modelId="{7BCCB85D-CD5E-44A4-ABF0-C02DC90F0E2D}" type="parTrans" cxnId="{7C329261-7A24-459D-A767-014A713CAE7D}">
      <dgm:prSet/>
      <dgm:spPr/>
      <dgm:t>
        <a:bodyPr/>
        <a:lstStyle/>
        <a:p>
          <a:endParaRPr lang="en-US" sz="1050"/>
        </a:p>
      </dgm:t>
    </dgm:pt>
    <dgm:pt modelId="{CD5632A3-E0A6-49AB-BBA6-4F33AE590ECD}" type="sibTrans" cxnId="{7C329261-7A24-459D-A767-014A713CAE7D}">
      <dgm:prSet/>
      <dgm:spPr>
        <a:ln w="38100"/>
      </dgm:spPr>
      <dgm:t>
        <a:bodyPr/>
        <a:lstStyle/>
        <a:p>
          <a:endParaRPr lang="en-US"/>
        </a:p>
      </dgm:t>
    </dgm:pt>
    <dgm:pt modelId="{C56CD570-C2D1-4A57-A498-D190A6B9C124}">
      <dgm:prSet custT="1"/>
      <dgm:spPr/>
      <dgm:t>
        <a:bodyPr/>
        <a:lstStyle/>
        <a:p>
          <a:r>
            <a:rPr lang="en-US" sz="2400" b="1" dirty="0"/>
            <a:t>Leader     Standard Work</a:t>
          </a:r>
        </a:p>
      </dgm:t>
    </dgm:pt>
    <dgm:pt modelId="{C939CED7-AF62-402C-B581-C41D7C8E1491}" type="parTrans" cxnId="{ED7684FE-460F-48F8-B09C-5A03FFF52477}">
      <dgm:prSet/>
      <dgm:spPr/>
      <dgm:t>
        <a:bodyPr/>
        <a:lstStyle/>
        <a:p>
          <a:endParaRPr lang="en-US" sz="1050"/>
        </a:p>
      </dgm:t>
    </dgm:pt>
    <dgm:pt modelId="{3124B03C-A433-4FF5-B7DE-05C297B031EA}" type="sibTrans" cxnId="{ED7684FE-460F-48F8-B09C-5A03FFF52477}">
      <dgm:prSet/>
      <dgm:spPr>
        <a:ln w="38100"/>
      </dgm:spPr>
      <dgm:t>
        <a:bodyPr/>
        <a:lstStyle/>
        <a:p>
          <a:endParaRPr lang="en-US" sz="1050"/>
        </a:p>
      </dgm:t>
    </dgm:pt>
    <dgm:pt modelId="{78F1971E-F9CF-44F0-B5A8-67E54B23A312}">
      <dgm:prSet custT="1"/>
      <dgm:spPr/>
      <dgm:t>
        <a:bodyPr/>
        <a:lstStyle/>
        <a:p>
          <a:r>
            <a:rPr lang="en-US" sz="2400" b="1" dirty="0"/>
            <a:t>Daily Accountability</a:t>
          </a:r>
        </a:p>
      </dgm:t>
    </dgm:pt>
    <dgm:pt modelId="{10690999-B763-436C-9827-EA108CDC7418}" type="parTrans" cxnId="{B3BE4AF4-DD81-42E0-85A4-8BD7D9E838E7}">
      <dgm:prSet/>
      <dgm:spPr/>
      <dgm:t>
        <a:bodyPr/>
        <a:lstStyle/>
        <a:p>
          <a:endParaRPr lang="en-US" sz="1050"/>
        </a:p>
      </dgm:t>
    </dgm:pt>
    <dgm:pt modelId="{490CDB0D-B867-496B-A9E3-9399CE8F270D}" type="sibTrans" cxnId="{B3BE4AF4-DD81-42E0-85A4-8BD7D9E838E7}">
      <dgm:prSet/>
      <dgm:spPr>
        <a:ln w="38100"/>
      </dgm:spPr>
      <dgm:t>
        <a:bodyPr/>
        <a:lstStyle/>
        <a:p>
          <a:endParaRPr lang="en-US" sz="1050"/>
        </a:p>
      </dgm:t>
    </dgm:pt>
    <dgm:pt modelId="{C9A792F4-EC1D-417C-AB64-E535AF96FDB9}" type="pres">
      <dgm:prSet presAssocID="{B3AA7875-E72E-4AB9-AED0-A35882958BC6}" presName="cycle" presStyleCnt="0">
        <dgm:presLayoutVars>
          <dgm:dir/>
          <dgm:resizeHandles val="exact"/>
        </dgm:presLayoutVars>
      </dgm:prSet>
      <dgm:spPr/>
    </dgm:pt>
    <dgm:pt modelId="{6D59369F-9725-403B-9A6E-854952945023}" type="pres">
      <dgm:prSet presAssocID="{B3D0C043-9102-4D4A-AACE-89D95796AA04}" presName="node" presStyleLbl="node1" presStyleIdx="0" presStyleCnt="3">
        <dgm:presLayoutVars>
          <dgm:bulletEnabled val="1"/>
        </dgm:presLayoutVars>
      </dgm:prSet>
      <dgm:spPr/>
    </dgm:pt>
    <dgm:pt modelId="{47D9EB41-EDE9-4A60-ABCE-32A52BB185E7}" type="pres">
      <dgm:prSet presAssocID="{B3D0C043-9102-4D4A-AACE-89D95796AA04}" presName="spNode" presStyleCnt="0"/>
      <dgm:spPr/>
    </dgm:pt>
    <dgm:pt modelId="{873867D8-E15D-4860-BD4A-6E2F2559E98F}" type="pres">
      <dgm:prSet presAssocID="{CD5632A3-E0A6-49AB-BBA6-4F33AE590ECD}" presName="sibTrans" presStyleLbl="sibTrans1D1" presStyleIdx="0" presStyleCnt="3"/>
      <dgm:spPr/>
    </dgm:pt>
    <dgm:pt modelId="{4ACCC656-9368-4F28-9FE3-4E5F82F7D003}" type="pres">
      <dgm:prSet presAssocID="{C56CD570-C2D1-4A57-A498-D190A6B9C124}" presName="node" presStyleLbl="node1" presStyleIdx="1" presStyleCnt="3" custRadScaleRad="90724" custRadScaleInc="-17976">
        <dgm:presLayoutVars>
          <dgm:bulletEnabled val="1"/>
        </dgm:presLayoutVars>
      </dgm:prSet>
      <dgm:spPr/>
    </dgm:pt>
    <dgm:pt modelId="{BC7FF8A4-D8BF-416F-B607-B04D3B65B2C1}" type="pres">
      <dgm:prSet presAssocID="{C56CD570-C2D1-4A57-A498-D190A6B9C124}" presName="spNode" presStyleCnt="0"/>
      <dgm:spPr/>
    </dgm:pt>
    <dgm:pt modelId="{08E5F92D-C962-4D12-9F72-E61967092115}" type="pres">
      <dgm:prSet presAssocID="{3124B03C-A433-4FF5-B7DE-05C297B031EA}" presName="sibTrans" presStyleLbl="sibTrans1D1" presStyleIdx="1" presStyleCnt="3"/>
      <dgm:spPr/>
    </dgm:pt>
    <dgm:pt modelId="{9D076359-B777-4B4F-AAE9-17362D72EBFB}" type="pres">
      <dgm:prSet presAssocID="{78F1971E-F9CF-44F0-B5A8-67E54B23A312}" presName="node" presStyleLbl="node1" presStyleIdx="2" presStyleCnt="3" custScaleX="113632" custRadScaleRad="96857" custRadScaleInc="25058">
        <dgm:presLayoutVars>
          <dgm:bulletEnabled val="1"/>
        </dgm:presLayoutVars>
      </dgm:prSet>
      <dgm:spPr/>
    </dgm:pt>
    <dgm:pt modelId="{50E48845-E93D-41C0-9B56-81CC3F948419}" type="pres">
      <dgm:prSet presAssocID="{78F1971E-F9CF-44F0-B5A8-67E54B23A312}" presName="spNode" presStyleCnt="0"/>
      <dgm:spPr/>
    </dgm:pt>
    <dgm:pt modelId="{81395C0D-8351-42C2-A0D0-FCB8862A57E5}" type="pres">
      <dgm:prSet presAssocID="{490CDB0D-B867-496B-A9E3-9399CE8F270D}" presName="sibTrans" presStyleLbl="sibTrans1D1" presStyleIdx="2" presStyleCnt="3"/>
      <dgm:spPr/>
    </dgm:pt>
  </dgm:ptLst>
  <dgm:cxnLst>
    <dgm:cxn modelId="{102CA520-43A0-4607-AE26-F1C97119CBC1}" type="presOf" srcId="{B3AA7875-E72E-4AB9-AED0-A35882958BC6}" destId="{C9A792F4-EC1D-417C-AB64-E535AF96FDB9}" srcOrd="0" destOrd="0" presId="urn:microsoft.com/office/officeart/2005/8/layout/cycle5"/>
    <dgm:cxn modelId="{7C329261-7A24-459D-A767-014A713CAE7D}" srcId="{B3AA7875-E72E-4AB9-AED0-A35882958BC6}" destId="{B3D0C043-9102-4D4A-AACE-89D95796AA04}" srcOrd="0" destOrd="0" parTransId="{7BCCB85D-CD5E-44A4-ABF0-C02DC90F0E2D}" sibTransId="{CD5632A3-E0A6-49AB-BBA6-4F33AE590ECD}"/>
    <dgm:cxn modelId="{C833C24F-ED3D-45EA-A96F-00031CE32F54}" type="presOf" srcId="{CD5632A3-E0A6-49AB-BBA6-4F33AE590ECD}" destId="{873867D8-E15D-4860-BD4A-6E2F2559E98F}" srcOrd="0" destOrd="0" presId="urn:microsoft.com/office/officeart/2005/8/layout/cycle5"/>
    <dgm:cxn modelId="{FE6DC4BD-DB11-47AD-85CD-BCD996CB0107}" type="presOf" srcId="{3124B03C-A433-4FF5-B7DE-05C297B031EA}" destId="{08E5F92D-C962-4D12-9F72-E61967092115}" srcOrd="0" destOrd="0" presId="urn:microsoft.com/office/officeart/2005/8/layout/cycle5"/>
    <dgm:cxn modelId="{33D136C7-EAB9-429F-95B2-69C0F8B2AD76}" type="presOf" srcId="{490CDB0D-B867-496B-A9E3-9399CE8F270D}" destId="{81395C0D-8351-42C2-A0D0-FCB8862A57E5}" srcOrd="0" destOrd="0" presId="urn:microsoft.com/office/officeart/2005/8/layout/cycle5"/>
    <dgm:cxn modelId="{2F9FCDCA-09DC-4D6D-B3F1-A40FF48D9FF7}" type="presOf" srcId="{78F1971E-F9CF-44F0-B5A8-67E54B23A312}" destId="{9D076359-B777-4B4F-AAE9-17362D72EBFB}" srcOrd="0" destOrd="0" presId="urn:microsoft.com/office/officeart/2005/8/layout/cycle5"/>
    <dgm:cxn modelId="{59A06BD0-52C0-47F4-A6F7-AC10EEF68526}" type="presOf" srcId="{B3D0C043-9102-4D4A-AACE-89D95796AA04}" destId="{6D59369F-9725-403B-9A6E-854952945023}" srcOrd="0" destOrd="0" presId="urn:microsoft.com/office/officeart/2005/8/layout/cycle5"/>
    <dgm:cxn modelId="{B3BE4AF4-DD81-42E0-85A4-8BD7D9E838E7}" srcId="{B3AA7875-E72E-4AB9-AED0-A35882958BC6}" destId="{78F1971E-F9CF-44F0-B5A8-67E54B23A312}" srcOrd="2" destOrd="0" parTransId="{10690999-B763-436C-9827-EA108CDC7418}" sibTransId="{490CDB0D-B867-496B-A9E3-9399CE8F270D}"/>
    <dgm:cxn modelId="{5EC769FA-D673-46EE-A198-47AC916955F2}" type="presOf" srcId="{C56CD570-C2D1-4A57-A498-D190A6B9C124}" destId="{4ACCC656-9368-4F28-9FE3-4E5F82F7D003}" srcOrd="0" destOrd="0" presId="urn:microsoft.com/office/officeart/2005/8/layout/cycle5"/>
    <dgm:cxn modelId="{ED7684FE-460F-48F8-B09C-5A03FFF52477}" srcId="{B3AA7875-E72E-4AB9-AED0-A35882958BC6}" destId="{C56CD570-C2D1-4A57-A498-D190A6B9C124}" srcOrd="1" destOrd="0" parTransId="{C939CED7-AF62-402C-B581-C41D7C8E1491}" sibTransId="{3124B03C-A433-4FF5-B7DE-05C297B031EA}"/>
    <dgm:cxn modelId="{A170DCF7-A961-41F6-B115-2AB4E5AF8924}" type="presParOf" srcId="{C9A792F4-EC1D-417C-AB64-E535AF96FDB9}" destId="{6D59369F-9725-403B-9A6E-854952945023}" srcOrd="0" destOrd="0" presId="urn:microsoft.com/office/officeart/2005/8/layout/cycle5"/>
    <dgm:cxn modelId="{1FC3D5B1-C0D6-4B60-81AB-4566EDB9671E}" type="presParOf" srcId="{C9A792F4-EC1D-417C-AB64-E535AF96FDB9}" destId="{47D9EB41-EDE9-4A60-ABCE-32A52BB185E7}" srcOrd="1" destOrd="0" presId="urn:microsoft.com/office/officeart/2005/8/layout/cycle5"/>
    <dgm:cxn modelId="{28BF373D-3121-482D-8357-08619588D65C}" type="presParOf" srcId="{C9A792F4-EC1D-417C-AB64-E535AF96FDB9}" destId="{873867D8-E15D-4860-BD4A-6E2F2559E98F}" srcOrd="2" destOrd="0" presId="urn:microsoft.com/office/officeart/2005/8/layout/cycle5"/>
    <dgm:cxn modelId="{29BE1CCD-7D2C-4665-99FF-F9A590B78383}" type="presParOf" srcId="{C9A792F4-EC1D-417C-AB64-E535AF96FDB9}" destId="{4ACCC656-9368-4F28-9FE3-4E5F82F7D003}" srcOrd="3" destOrd="0" presId="urn:microsoft.com/office/officeart/2005/8/layout/cycle5"/>
    <dgm:cxn modelId="{E2DCA464-011E-4C23-A403-89286D94A8A8}" type="presParOf" srcId="{C9A792F4-EC1D-417C-AB64-E535AF96FDB9}" destId="{BC7FF8A4-D8BF-416F-B607-B04D3B65B2C1}" srcOrd="4" destOrd="0" presId="urn:microsoft.com/office/officeart/2005/8/layout/cycle5"/>
    <dgm:cxn modelId="{6AC5F46A-21E3-434F-9EC0-847ABA40379D}" type="presParOf" srcId="{C9A792F4-EC1D-417C-AB64-E535AF96FDB9}" destId="{08E5F92D-C962-4D12-9F72-E61967092115}" srcOrd="5" destOrd="0" presId="urn:microsoft.com/office/officeart/2005/8/layout/cycle5"/>
    <dgm:cxn modelId="{A6F24493-ABD4-4863-8A6D-89571C84F66A}" type="presParOf" srcId="{C9A792F4-EC1D-417C-AB64-E535AF96FDB9}" destId="{9D076359-B777-4B4F-AAE9-17362D72EBFB}" srcOrd="6" destOrd="0" presId="urn:microsoft.com/office/officeart/2005/8/layout/cycle5"/>
    <dgm:cxn modelId="{1E0D9FE2-F368-4BA5-8561-33094256F0ED}" type="presParOf" srcId="{C9A792F4-EC1D-417C-AB64-E535AF96FDB9}" destId="{50E48845-E93D-41C0-9B56-81CC3F948419}" srcOrd="7" destOrd="0" presId="urn:microsoft.com/office/officeart/2005/8/layout/cycle5"/>
    <dgm:cxn modelId="{3BC7D239-852E-4490-86BC-F592A718EE9D}" type="presParOf" srcId="{C9A792F4-EC1D-417C-AB64-E535AF96FDB9}" destId="{81395C0D-8351-42C2-A0D0-FCB8862A57E5}"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4FF68C-C0CA-4019-8644-D466CA21962C}" type="doc">
      <dgm:prSet loTypeId="urn:microsoft.com/office/officeart/2005/8/layout/pyramid1" loCatId="pyramid" qsTypeId="urn:microsoft.com/office/officeart/2005/8/quickstyle/simple1" qsCatId="simple" csTypeId="urn:microsoft.com/office/officeart/2005/8/colors/accent1_2" csCatId="accent1" phldr="1"/>
      <dgm:spPr/>
    </dgm:pt>
    <dgm:pt modelId="{A0B09027-58B8-4A4E-8598-E14FEDFF09B6}">
      <dgm:prSet phldrT="[Text]" custT="1"/>
      <dgm:spPr/>
      <dgm:t>
        <a:bodyPr/>
        <a:lstStyle/>
        <a:p>
          <a:r>
            <a:rPr lang="en-US" sz="2400" dirty="0">
              <a:solidFill>
                <a:schemeClr val="bg1"/>
              </a:solidFill>
            </a:rPr>
            <a:t>Daily Mgt</a:t>
          </a:r>
        </a:p>
      </dgm:t>
    </dgm:pt>
    <dgm:pt modelId="{5E42356D-44C8-4483-A42B-85A0A38148C2}" type="parTrans" cxnId="{0764F5D1-A543-467D-98AE-C840F522D6A9}">
      <dgm:prSet/>
      <dgm:spPr/>
      <dgm:t>
        <a:bodyPr/>
        <a:lstStyle/>
        <a:p>
          <a:endParaRPr lang="en-US">
            <a:solidFill>
              <a:schemeClr val="bg1"/>
            </a:solidFill>
          </a:endParaRPr>
        </a:p>
      </dgm:t>
    </dgm:pt>
    <dgm:pt modelId="{054D1A6E-498F-4E2B-9A28-412408CCF5CB}" type="sibTrans" cxnId="{0764F5D1-A543-467D-98AE-C840F522D6A9}">
      <dgm:prSet/>
      <dgm:spPr/>
      <dgm:t>
        <a:bodyPr/>
        <a:lstStyle/>
        <a:p>
          <a:endParaRPr lang="en-US">
            <a:solidFill>
              <a:schemeClr val="bg1"/>
            </a:solidFill>
          </a:endParaRPr>
        </a:p>
      </dgm:t>
    </dgm:pt>
    <dgm:pt modelId="{EEF660B6-1F4C-4A84-A492-69794FE3A3DC}">
      <dgm:prSet phldrT="[Text]" custT="1"/>
      <dgm:spPr/>
      <dgm:t>
        <a:bodyPr/>
        <a:lstStyle/>
        <a:p>
          <a:r>
            <a:rPr lang="en-US" sz="2400" dirty="0">
              <a:solidFill>
                <a:schemeClr val="bg1"/>
              </a:solidFill>
            </a:rPr>
            <a:t>Policy Deployment</a:t>
          </a:r>
        </a:p>
      </dgm:t>
    </dgm:pt>
    <dgm:pt modelId="{22058D91-C50F-4E3B-A38B-0080DC4E0CE0}" type="parTrans" cxnId="{6A5B9C7E-1859-43E0-9DEB-A1272C6D09C8}">
      <dgm:prSet/>
      <dgm:spPr/>
      <dgm:t>
        <a:bodyPr/>
        <a:lstStyle/>
        <a:p>
          <a:endParaRPr lang="en-US">
            <a:solidFill>
              <a:schemeClr val="bg1"/>
            </a:solidFill>
          </a:endParaRPr>
        </a:p>
      </dgm:t>
    </dgm:pt>
    <dgm:pt modelId="{6F49D7A2-A3CE-4AFD-BC55-8EBBEC551E26}" type="sibTrans" cxnId="{6A5B9C7E-1859-43E0-9DEB-A1272C6D09C8}">
      <dgm:prSet/>
      <dgm:spPr/>
      <dgm:t>
        <a:bodyPr/>
        <a:lstStyle/>
        <a:p>
          <a:endParaRPr lang="en-US">
            <a:solidFill>
              <a:schemeClr val="bg1"/>
            </a:solidFill>
          </a:endParaRPr>
        </a:p>
      </dgm:t>
    </dgm:pt>
    <dgm:pt modelId="{076B3573-707C-4D12-B5CC-D90FBC6DB9B4}">
      <dgm:prSet phldrT="[Text]" custT="1"/>
      <dgm:spPr/>
      <dgm:t>
        <a:bodyPr/>
        <a:lstStyle/>
        <a:p>
          <a:r>
            <a:rPr lang="en-US" sz="3600" dirty="0">
              <a:solidFill>
                <a:schemeClr val="bg1"/>
              </a:solidFill>
            </a:rPr>
            <a:t>Lean Leadership</a:t>
          </a:r>
        </a:p>
        <a:p>
          <a:r>
            <a:rPr lang="en-US" sz="2400" dirty="0">
              <a:solidFill>
                <a:schemeClr val="bg1"/>
              </a:solidFill>
            </a:rPr>
            <a:t>CEO/President/Board/VP’s</a:t>
          </a:r>
        </a:p>
      </dgm:t>
    </dgm:pt>
    <dgm:pt modelId="{D84BBC0D-948C-4D99-B69B-8DFC4B7081ED}" type="parTrans" cxnId="{4E324FA4-BB6D-476B-B33A-E4C8BD0CA022}">
      <dgm:prSet/>
      <dgm:spPr/>
      <dgm:t>
        <a:bodyPr/>
        <a:lstStyle/>
        <a:p>
          <a:endParaRPr lang="en-US">
            <a:solidFill>
              <a:schemeClr val="bg1"/>
            </a:solidFill>
          </a:endParaRPr>
        </a:p>
      </dgm:t>
    </dgm:pt>
    <dgm:pt modelId="{29EF286F-298F-4F3D-A6FB-09DC7D8FB5C3}" type="sibTrans" cxnId="{4E324FA4-BB6D-476B-B33A-E4C8BD0CA022}">
      <dgm:prSet/>
      <dgm:spPr/>
      <dgm:t>
        <a:bodyPr/>
        <a:lstStyle/>
        <a:p>
          <a:endParaRPr lang="en-US">
            <a:solidFill>
              <a:schemeClr val="bg1"/>
            </a:solidFill>
          </a:endParaRPr>
        </a:p>
      </dgm:t>
    </dgm:pt>
    <dgm:pt modelId="{AD015575-9015-4448-9854-979C34F63EB9}">
      <dgm:prSet phldrT="[Text]"/>
      <dgm:spPr/>
      <dgm:t>
        <a:bodyPr/>
        <a:lstStyle/>
        <a:p>
          <a:r>
            <a:rPr lang="en-US" dirty="0">
              <a:solidFill>
                <a:schemeClr val="bg1"/>
              </a:solidFill>
            </a:rPr>
            <a:t>Accountability</a:t>
          </a:r>
        </a:p>
      </dgm:t>
    </dgm:pt>
    <dgm:pt modelId="{B1A56C66-A055-45BA-BA9D-0B1FEC44C19F}" type="parTrans" cxnId="{7693C879-A3E6-49C1-AC70-C9ACAFA3EAD6}">
      <dgm:prSet/>
      <dgm:spPr/>
      <dgm:t>
        <a:bodyPr/>
        <a:lstStyle/>
        <a:p>
          <a:endParaRPr lang="en-US">
            <a:solidFill>
              <a:schemeClr val="bg1"/>
            </a:solidFill>
          </a:endParaRPr>
        </a:p>
      </dgm:t>
    </dgm:pt>
    <dgm:pt modelId="{B88BC73A-2F41-46EE-82E3-E1DF7659A986}" type="sibTrans" cxnId="{7693C879-A3E6-49C1-AC70-C9ACAFA3EAD6}">
      <dgm:prSet/>
      <dgm:spPr/>
      <dgm:t>
        <a:bodyPr/>
        <a:lstStyle/>
        <a:p>
          <a:endParaRPr lang="en-US">
            <a:solidFill>
              <a:schemeClr val="bg1"/>
            </a:solidFill>
          </a:endParaRPr>
        </a:p>
      </dgm:t>
    </dgm:pt>
    <dgm:pt modelId="{8C5773A4-9172-40D0-BF93-A9396AB1DCB6}">
      <dgm:prSet phldrT="[Text]" custT="1"/>
      <dgm:spPr/>
      <dgm:t>
        <a:bodyPr/>
        <a:lstStyle/>
        <a:p>
          <a:r>
            <a:rPr lang="en-US" sz="2400" dirty="0">
              <a:solidFill>
                <a:schemeClr val="bg1"/>
              </a:solidFill>
            </a:rPr>
            <a:t>$</a:t>
          </a:r>
          <a:endParaRPr lang="en-US" sz="2000" dirty="0">
            <a:solidFill>
              <a:schemeClr val="bg1"/>
            </a:solidFill>
          </a:endParaRPr>
        </a:p>
      </dgm:t>
    </dgm:pt>
    <dgm:pt modelId="{7727E407-B5F0-4705-BB26-C9CF33ABC198}" type="parTrans" cxnId="{F9151B86-B7C1-4DE0-97C1-89C2E8FD469B}">
      <dgm:prSet/>
      <dgm:spPr/>
      <dgm:t>
        <a:bodyPr/>
        <a:lstStyle/>
        <a:p>
          <a:endParaRPr lang="en-US">
            <a:solidFill>
              <a:schemeClr val="bg1"/>
            </a:solidFill>
          </a:endParaRPr>
        </a:p>
      </dgm:t>
    </dgm:pt>
    <dgm:pt modelId="{73A4AA61-8C52-4489-AEDE-C7D55FBFF718}" type="sibTrans" cxnId="{F9151B86-B7C1-4DE0-97C1-89C2E8FD469B}">
      <dgm:prSet/>
      <dgm:spPr/>
      <dgm:t>
        <a:bodyPr/>
        <a:lstStyle/>
        <a:p>
          <a:endParaRPr lang="en-US">
            <a:solidFill>
              <a:schemeClr val="bg1"/>
            </a:solidFill>
          </a:endParaRPr>
        </a:p>
      </dgm:t>
    </dgm:pt>
    <dgm:pt modelId="{AFC4EFD5-3A1C-4DB8-92EC-BD5677D0380B}" type="pres">
      <dgm:prSet presAssocID="{644FF68C-C0CA-4019-8644-D466CA21962C}" presName="Name0" presStyleCnt="0">
        <dgm:presLayoutVars>
          <dgm:dir/>
          <dgm:animLvl val="lvl"/>
          <dgm:resizeHandles val="exact"/>
        </dgm:presLayoutVars>
      </dgm:prSet>
      <dgm:spPr/>
    </dgm:pt>
    <dgm:pt modelId="{1108ED5E-E3AF-4C04-9975-E56BDF17CFC9}" type="pres">
      <dgm:prSet presAssocID="{8C5773A4-9172-40D0-BF93-A9396AB1DCB6}" presName="Name8" presStyleCnt="0"/>
      <dgm:spPr/>
    </dgm:pt>
    <dgm:pt modelId="{98F6DB2B-23AC-4525-BBAE-F8994E0380B9}" type="pres">
      <dgm:prSet presAssocID="{8C5773A4-9172-40D0-BF93-A9396AB1DCB6}" presName="level" presStyleLbl="node1" presStyleIdx="0" presStyleCnt="5" custScaleY="108235">
        <dgm:presLayoutVars>
          <dgm:chMax val="1"/>
          <dgm:bulletEnabled val="1"/>
        </dgm:presLayoutVars>
      </dgm:prSet>
      <dgm:spPr/>
    </dgm:pt>
    <dgm:pt modelId="{CB687D5B-9F75-4AC7-91FF-C89EDF3DC702}" type="pres">
      <dgm:prSet presAssocID="{8C5773A4-9172-40D0-BF93-A9396AB1DCB6}" presName="levelTx" presStyleLbl="revTx" presStyleIdx="0" presStyleCnt="0">
        <dgm:presLayoutVars>
          <dgm:chMax val="1"/>
          <dgm:bulletEnabled val="1"/>
        </dgm:presLayoutVars>
      </dgm:prSet>
      <dgm:spPr/>
    </dgm:pt>
    <dgm:pt modelId="{A662F5BA-D2CB-4BAD-A326-4B1822C27459}" type="pres">
      <dgm:prSet presAssocID="{AD015575-9015-4448-9854-979C34F63EB9}" presName="Name8" presStyleCnt="0"/>
      <dgm:spPr/>
    </dgm:pt>
    <dgm:pt modelId="{A3834A15-2009-4952-A810-AFE69A65FB00}" type="pres">
      <dgm:prSet presAssocID="{AD015575-9015-4448-9854-979C34F63EB9}" presName="level" presStyleLbl="node1" presStyleIdx="1" presStyleCnt="5" custScaleY="85358">
        <dgm:presLayoutVars>
          <dgm:chMax val="1"/>
          <dgm:bulletEnabled val="1"/>
        </dgm:presLayoutVars>
      </dgm:prSet>
      <dgm:spPr/>
    </dgm:pt>
    <dgm:pt modelId="{4A95CB54-B97B-43DD-97E7-9DBF70F0AB62}" type="pres">
      <dgm:prSet presAssocID="{AD015575-9015-4448-9854-979C34F63EB9}" presName="levelTx" presStyleLbl="revTx" presStyleIdx="0" presStyleCnt="0">
        <dgm:presLayoutVars>
          <dgm:chMax val="1"/>
          <dgm:bulletEnabled val="1"/>
        </dgm:presLayoutVars>
      </dgm:prSet>
      <dgm:spPr/>
    </dgm:pt>
    <dgm:pt modelId="{F9003CF1-9A48-4F7D-AE2A-C4FB9CF0F0D8}" type="pres">
      <dgm:prSet presAssocID="{A0B09027-58B8-4A4E-8598-E14FEDFF09B6}" presName="Name8" presStyleCnt="0"/>
      <dgm:spPr/>
    </dgm:pt>
    <dgm:pt modelId="{6583217F-1D7D-467B-A133-99AE245DE3A9}" type="pres">
      <dgm:prSet presAssocID="{A0B09027-58B8-4A4E-8598-E14FEDFF09B6}" presName="level" presStyleLbl="node1" presStyleIdx="2" presStyleCnt="5" custScaleY="92977">
        <dgm:presLayoutVars>
          <dgm:chMax val="1"/>
          <dgm:bulletEnabled val="1"/>
        </dgm:presLayoutVars>
      </dgm:prSet>
      <dgm:spPr/>
    </dgm:pt>
    <dgm:pt modelId="{8E49FA27-1BDF-4FA2-A460-65E7BEA32819}" type="pres">
      <dgm:prSet presAssocID="{A0B09027-58B8-4A4E-8598-E14FEDFF09B6}" presName="levelTx" presStyleLbl="revTx" presStyleIdx="0" presStyleCnt="0">
        <dgm:presLayoutVars>
          <dgm:chMax val="1"/>
          <dgm:bulletEnabled val="1"/>
        </dgm:presLayoutVars>
      </dgm:prSet>
      <dgm:spPr/>
    </dgm:pt>
    <dgm:pt modelId="{73B40775-6675-44DC-9615-23FEB99138FE}" type="pres">
      <dgm:prSet presAssocID="{EEF660B6-1F4C-4A84-A492-69794FE3A3DC}" presName="Name8" presStyleCnt="0"/>
      <dgm:spPr/>
    </dgm:pt>
    <dgm:pt modelId="{363D7487-5C44-4627-AB5A-615FDE63CB92}" type="pres">
      <dgm:prSet presAssocID="{EEF660B6-1F4C-4A84-A492-69794FE3A3DC}" presName="level" presStyleLbl="node1" presStyleIdx="3" presStyleCnt="5" custScaleY="79505">
        <dgm:presLayoutVars>
          <dgm:chMax val="1"/>
          <dgm:bulletEnabled val="1"/>
        </dgm:presLayoutVars>
      </dgm:prSet>
      <dgm:spPr/>
    </dgm:pt>
    <dgm:pt modelId="{E6A8154E-0F85-4120-8A53-3201190D3DC8}" type="pres">
      <dgm:prSet presAssocID="{EEF660B6-1F4C-4A84-A492-69794FE3A3DC}" presName="levelTx" presStyleLbl="revTx" presStyleIdx="0" presStyleCnt="0">
        <dgm:presLayoutVars>
          <dgm:chMax val="1"/>
          <dgm:bulletEnabled val="1"/>
        </dgm:presLayoutVars>
      </dgm:prSet>
      <dgm:spPr/>
    </dgm:pt>
    <dgm:pt modelId="{31CDEBEB-730B-4D3D-8CC2-7DA441AF09CF}" type="pres">
      <dgm:prSet presAssocID="{076B3573-707C-4D12-B5CC-D90FBC6DB9B4}" presName="Name8" presStyleCnt="0"/>
      <dgm:spPr/>
    </dgm:pt>
    <dgm:pt modelId="{1D64B50F-A201-42B6-B6A9-D5638B2D45F1}" type="pres">
      <dgm:prSet presAssocID="{076B3573-707C-4D12-B5CC-D90FBC6DB9B4}" presName="level" presStyleLbl="node1" presStyleIdx="4" presStyleCnt="5" custScaleY="136510" custLinFactNeighborY="12322">
        <dgm:presLayoutVars>
          <dgm:chMax val="1"/>
          <dgm:bulletEnabled val="1"/>
        </dgm:presLayoutVars>
      </dgm:prSet>
      <dgm:spPr/>
    </dgm:pt>
    <dgm:pt modelId="{069EF2BC-CC69-4975-B4F4-6ACBCE6854FB}" type="pres">
      <dgm:prSet presAssocID="{076B3573-707C-4D12-B5CC-D90FBC6DB9B4}" presName="levelTx" presStyleLbl="revTx" presStyleIdx="0" presStyleCnt="0">
        <dgm:presLayoutVars>
          <dgm:chMax val="1"/>
          <dgm:bulletEnabled val="1"/>
        </dgm:presLayoutVars>
      </dgm:prSet>
      <dgm:spPr/>
    </dgm:pt>
  </dgm:ptLst>
  <dgm:cxnLst>
    <dgm:cxn modelId="{78D60D03-97E5-4D99-B058-1180E76C032A}" type="presOf" srcId="{644FF68C-C0CA-4019-8644-D466CA21962C}" destId="{AFC4EFD5-3A1C-4DB8-92EC-BD5677D0380B}" srcOrd="0" destOrd="0" presId="urn:microsoft.com/office/officeart/2005/8/layout/pyramid1"/>
    <dgm:cxn modelId="{B319A119-314E-4B7D-AEDF-68E3D0FF8A21}" type="presOf" srcId="{EEF660B6-1F4C-4A84-A492-69794FE3A3DC}" destId="{E6A8154E-0F85-4120-8A53-3201190D3DC8}" srcOrd="1" destOrd="0" presId="urn:microsoft.com/office/officeart/2005/8/layout/pyramid1"/>
    <dgm:cxn modelId="{66A19C40-4CDB-41EC-9D6E-B01D0A553DFE}" type="presOf" srcId="{EEF660B6-1F4C-4A84-A492-69794FE3A3DC}" destId="{363D7487-5C44-4627-AB5A-615FDE63CB92}" srcOrd="0" destOrd="0" presId="urn:microsoft.com/office/officeart/2005/8/layout/pyramid1"/>
    <dgm:cxn modelId="{19B28C4A-EC5E-41A8-A963-C57A31863650}" type="presOf" srcId="{AD015575-9015-4448-9854-979C34F63EB9}" destId="{4A95CB54-B97B-43DD-97E7-9DBF70F0AB62}" srcOrd="1" destOrd="0" presId="urn:microsoft.com/office/officeart/2005/8/layout/pyramid1"/>
    <dgm:cxn modelId="{D5E0CE6B-24D4-4906-9EDD-7E97CE6DF739}" type="presOf" srcId="{A0B09027-58B8-4A4E-8598-E14FEDFF09B6}" destId="{8E49FA27-1BDF-4FA2-A460-65E7BEA32819}" srcOrd="1" destOrd="0" presId="urn:microsoft.com/office/officeart/2005/8/layout/pyramid1"/>
    <dgm:cxn modelId="{7693C879-A3E6-49C1-AC70-C9ACAFA3EAD6}" srcId="{644FF68C-C0CA-4019-8644-D466CA21962C}" destId="{AD015575-9015-4448-9854-979C34F63EB9}" srcOrd="1" destOrd="0" parTransId="{B1A56C66-A055-45BA-BA9D-0B1FEC44C19F}" sibTransId="{B88BC73A-2F41-46EE-82E3-E1DF7659A986}"/>
    <dgm:cxn modelId="{6A5B9C7E-1859-43E0-9DEB-A1272C6D09C8}" srcId="{644FF68C-C0CA-4019-8644-D466CA21962C}" destId="{EEF660B6-1F4C-4A84-A492-69794FE3A3DC}" srcOrd="3" destOrd="0" parTransId="{22058D91-C50F-4E3B-A38B-0080DC4E0CE0}" sibTransId="{6F49D7A2-A3CE-4AFD-BC55-8EBBEC551E26}"/>
    <dgm:cxn modelId="{F9151B86-B7C1-4DE0-97C1-89C2E8FD469B}" srcId="{644FF68C-C0CA-4019-8644-D466CA21962C}" destId="{8C5773A4-9172-40D0-BF93-A9396AB1DCB6}" srcOrd="0" destOrd="0" parTransId="{7727E407-B5F0-4705-BB26-C9CF33ABC198}" sibTransId="{73A4AA61-8C52-4489-AEDE-C7D55FBFF718}"/>
    <dgm:cxn modelId="{13DC3493-1D79-4B81-B6F6-55E5FCABBAA3}" type="presOf" srcId="{8C5773A4-9172-40D0-BF93-A9396AB1DCB6}" destId="{98F6DB2B-23AC-4525-BBAE-F8994E0380B9}" srcOrd="0" destOrd="0" presId="urn:microsoft.com/office/officeart/2005/8/layout/pyramid1"/>
    <dgm:cxn modelId="{4E324FA4-BB6D-476B-B33A-E4C8BD0CA022}" srcId="{644FF68C-C0CA-4019-8644-D466CA21962C}" destId="{076B3573-707C-4D12-B5CC-D90FBC6DB9B4}" srcOrd="4" destOrd="0" parTransId="{D84BBC0D-948C-4D99-B69B-8DFC4B7081ED}" sibTransId="{29EF286F-298F-4F3D-A6FB-09DC7D8FB5C3}"/>
    <dgm:cxn modelId="{68A877AA-3BBD-4115-960C-C60FE9C40AC8}" type="presOf" srcId="{076B3573-707C-4D12-B5CC-D90FBC6DB9B4}" destId="{069EF2BC-CC69-4975-B4F4-6ACBCE6854FB}" srcOrd="1" destOrd="0" presId="urn:microsoft.com/office/officeart/2005/8/layout/pyramid1"/>
    <dgm:cxn modelId="{5917EFBB-6234-4F7E-AA99-BDB136E2347E}" type="presOf" srcId="{A0B09027-58B8-4A4E-8598-E14FEDFF09B6}" destId="{6583217F-1D7D-467B-A133-99AE245DE3A9}" srcOrd="0" destOrd="0" presId="urn:microsoft.com/office/officeart/2005/8/layout/pyramid1"/>
    <dgm:cxn modelId="{8A970CBC-68B1-48D4-B8C5-1766554FBC56}" type="presOf" srcId="{076B3573-707C-4D12-B5CC-D90FBC6DB9B4}" destId="{1D64B50F-A201-42B6-B6A9-D5638B2D45F1}" srcOrd="0" destOrd="0" presId="urn:microsoft.com/office/officeart/2005/8/layout/pyramid1"/>
    <dgm:cxn modelId="{EF1683D1-F469-446B-BC5D-2FCE6F6404D9}" type="presOf" srcId="{AD015575-9015-4448-9854-979C34F63EB9}" destId="{A3834A15-2009-4952-A810-AFE69A65FB00}" srcOrd="0" destOrd="0" presId="urn:microsoft.com/office/officeart/2005/8/layout/pyramid1"/>
    <dgm:cxn modelId="{0764F5D1-A543-467D-98AE-C840F522D6A9}" srcId="{644FF68C-C0CA-4019-8644-D466CA21962C}" destId="{A0B09027-58B8-4A4E-8598-E14FEDFF09B6}" srcOrd="2" destOrd="0" parTransId="{5E42356D-44C8-4483-A42B-85A0A38148C2}" sibTransId="{054D1A6E-498F-4E2B-9A28-412408CCF5CB}"/>
    <dgm:cxn modelId="{7CBABDDB-EFFF-4167-90D2-39BC4410C44E}" type="presOf" srcId="{8C5773A4-9172-40D0-BF93-A9396AB1DCB6}" destId="{CB687D5B-9F75-4AC7-91FF-C89EDF3DC702}" srcOrd="1" destOrd="0" presId="urn:microsoft.com/office/officeart/2005/8/layout/pyramid1"/>
    <dgm:cxn modelId="{B9DB49C9-5971-434D-99C2-EEC42E8EE1BE}" type="presParOf" srcId="{AFC4EFD5-3A1C-4DB8-92EC-BD5677D0380B}" destId="{1108ED5E-E3AF-4C04-9975-E56BDF17CFC9}" srcOrd="0" destOrd="0" presId="urn:microsoft.com/office/officeart/2005/8/layout/pyramid1"/>
    <dgm:cxn modelId="{018D433D-827B-4977-96A8-11AA0BD879AD}" type="presParOf" srcId="{1108ED5E-E3AF-4C04-9975-E56BDF17CFC9}" destId="{98F6DB2B-23AC-4525-BBAE-F8994E0380B9}" srcOrd="0" destOrd="0" presId="urn:microsoft.com/office/officeart/2005/8/layout/pyramid1"/>
    <dgm:cxn modelId="{6C83F1B1-A1B9-4069-9180-C5237677939D}" type="presParOf" srcId="{1108ED5E-E3AF-4C04-9975-E56BDF17CFC9}" destId="{CB687D5B-9F75-4AC7-91FF-C89EDF3DC702}" srcOrd="1" destOrd="0" presId="urn:microsoft.com/office/officeart/2005/8/layout/pyramid1"/>
    <dgm:cxn modelId="{FE4E16D2-C500-4A88-9822-2D493D239673}" type="presParOf" srcId="{AFC4EFD5-3A1C-4DB8-92EC-BD5677D0380B}" destId="{A662F5BA-D2CB-4BAD-A326-4B1822C27459}" srcOrd="1" destOrd="0" presId="urn:microsoft.com/office/officeart/2005/8/layout/pyramid1"/>
    <dgm:cxn modelId="{8211687D-59CC-4967-ACCC-1E59B0A49754}" type="presParOf" srcId="{A662F5BA-D2CB-4BAD-A326-4B1822C27459}" destId="{A3834A15-2009-4952-A810-AFE69A65FB00}" srcOrd="0" destOrd="0" presId="urn:microsoft.com/office/officeart/2005/8/layout/pyramid1"/>
    <dgm:cxn modelId="{52588F52-FE6F-4C56-93C1-8343BF1670C7}" type="presParOf" srcId="{A662F5BA-D2CB-4BAD-A326-4B1822C27459}" destId="{4A95CB54-B97B-43DD-97E7-9DBF70F0AB62}" srcOrd="1" destOrd="0" presId="urn:microsoft.com/office/officeart/2005/8/layout/pyramid1"/>
    <dgm:cxn modelId="{7CCFAFA5-113D-4E7B-BD8E-4FEF342C59F4}" type="presParOf" srcId="{AFC4EFD5-3A1C-4DB8-92EC-BD5677D0380B}" destId="{F9003CF1-9A48-4F7D-AE2A-C4FB9CF0F0D8}" srcOrd="2" destOrd="0" presId="urn:microsoft.com/office/officeart/2005/8/layout/pyramid1"/>
    <dgm:cxn modelId="{9924E40C-28C0-49E5-9A35-7D519FCE783D}" type="presParOf" srcId="{F9003CF1-9A48-4F7D-AE2A-C4FB9CF0F0D8}" destId="{6583217F-1D7D-467B-A133-99AE245DE3A9}" srcOrd="0" destOrd="0" presId="urn:microsoft.com/office/officeart/2005/8/layout/pyramid1"/>
    <dgm:cxn modelId="{838D3EFE-EF61-4C47-A807-F6D102799C4D}" type="presParOf" srcId="{F9003CF1-9A48-4F7D-AE2A-C4FB9CF0F0D8}" destId="{8E49FA27-1BDF-4FA2-A460-65E7BEA32819}" srcOrd="1" destOrd="0" presId="urn:microsoft.com/office/officeart/2005/8/layout/pyramid1"/>
    <dgm:cxn modelId="{23604C4C-1441-47C5-B8A1-310F513CA7B5}" type="presParOf" srcId="{AFC4EFD5-3A1C-4DB8-92EC-BD5677D0380B}" destId="{73B40775-6675-44DC-9615-23FEB99138FE}" srcOrd="3" destOrd="0" presId="urn:microsoft.com/office/officeart/2005/8/layout/pyramid1"/>
    <dgm:cxn modelId="{1E531D47-AEE7-4A6F-9EB3-A9CFD88DDD62}" type="presParOf" srcId="{73B40775-6675-44DC-9615-23FEB99138FE}" destId="{363D7487-5C44-4627-AB5A-615FDE63CB92}" srcOrd="0" destOrd="0" presId="urn:microsoft.com/office/officeart/2005/8/layout/pyramid1"/>
    <dgm:cxn modelId="{67A261E0-4577-42CB-A87F-4F7FD532AE43}" type="presParOf" srcId="{73B40775-6675-44DC-9615-23FEB99138FE}" destId="{E6A8154E-0F85-4120-8A53-3201190D3DC8}" srcOrd="1" destOrd="0" presId="urn:microsoft.com/office/officeart/2005/8/layout/pyramid1"/>
    <dgm:cxn modelId="{E70EA5B4-50F4-42E9-9148-28D72AA833F1}" type="presParOf" srcId="{AFC4EFD5-3A1C-4DB8-92EC-BD5677D0380B}" destId="{31CDEBEB-730B-4D3D-8CC2-7DA441AF09CF}" srcOrd="4" destOrd="0" presId="urn:microsoft.com/office/officeart/2005/8/layout/pyramid1"/>
    <dgm:cxn modelId="{EA0FF047-82ED-4C10-8E77-45B10B058604}" type="presParOf" srcId="{31CDEBEB-730B-4D3D-8CC2-7DA441AF09CF}" destId="{1D64B50F-A201-42B6-B6A9-D5638B2D45F1}" srcOrd="0" destOrd="0" presId="urn:microsoft.com/office/officeart/2005/8/layout/pyramid1"/>
    <dgm:cxn modelId="{C5A40252-4409-40A4-977C-FAE95BB32FC8}" type="presParOf" srcId="{31CDEBEB-730B-4D3D-8CC2-7DA441AF09CF}" destId="{069EF2BC-CC69-4975-B4F4-6ACBCE6854F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7E061E-54A1-42E0-9458-B0C7884E5002}" type="doc">
      <dgm:prSet loTypeId="urn:microsoft.com/office/officeart/2005/8/layout/pyramid1" loCatId="pyramid" qsTypeId="urn:microsoft.com/office/officeart/2005/8/quickstyle/simple1" qsCatId="simple" csTypeId="urn:microsoft.com/office/officeart/2005/8/colors/accent1_2" csCatId="accent1" phldr="1"/>
      <dgm:spPr/>
    </dgm:pt>
    <dgm:pt modelId="{882633BB-6F6D-46A4-B1A3-3F85B285D975}">
      <dgm:prSet phldrT="[Text]" custT="1"/>
      <dgm:spPr/>
      <dgm:t>
        <a:bodyPr/>
        <a:lstStyle/>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3P, VSM, Problem Solving</a:t>
          </a:r>
        </a:p>
      </dgm:t>
    </dgm:pt>
    <dgm:pt modelId="{10C3054D-F2D9-4269-9623-BEF2E7BCDF6E}" type="parTrans" cxnId="{AEFE1CC6-DB7F-40F3-9AE6-51733310F5AB}">
      <dgm:prSet/>
      <dgm:spPr/>
      <dgm:t>
        <a:bodyPr/>
        <a:lstStyle/>
        <a:p>
          <a:endParaRPr lang="en-US"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987F2AE0-A84E-4E4C-9A72-B91CD2FF29E1}" type="sibTrans" cxnId="{AEFE1CC6-DB7F-40F3-9AE6-51733310F5AB}">
      <dgm:prSet/>
      <dgm:spPr/>
      <dgm:t>
        <a:bodyPr/>
        <a:lstStyle/>
        <a:p>
          <a:endParaRPr lang="en-US"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32B4F406-134E-473A-9584-6181F20E9D7D}">
      <dgm:prSet phldrT="[Text]" custT="1"/>
      <dgm:spPr/>
      <dgm:t>
        <a:bodyPr/>
        <a:lstStyle/>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Policy Deployment, Std Work</a:t>
          </a:r>
        </a:p>
      </dgm:t>
    </dgm:pt>
    <dgm:pt modelId="{1467E713-B630-426D-B039-5BC890CF2EBF}" type="parTrans" cxnId="{7C996B43-9003-4613-87B8-95696BF5FD9D}">
      <dgm:prSet/>
      <dgm:spPr/>
      <dgm:t>
        <a:bodyPr/>
        <a:lstStyle/>
        <a:p>
          <a:endParaRPr lang="en-US"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4269FFC-E01C-4C17-8895-6132F88E597A}" type="sibTrans" cxnId="{7C996B43-9003-4613-87B8-95696BF5FD9D}">
      <dgm:prSet/>
      <dgm:spPr/>
      <dgm:t>
        <a:bodyPr/>
        <a:lstStyle/>
        <a:p>
          <a:endParaRPr lang="en-US"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556C8F9-CAD8-456F-83F5-7D8353C4559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6S , TPM, Daily Management</a:t>
          </a:r>
        </a:p>
      </dgm:t>
    </dgm:pt>
    <dgm:pt modelId="{5CF8F060-5AF7-49AF-A1D2-CC2123C7AABD}" type="parTrans" cxnId="{DE90BF19-B976-40E0-924F-DBA33DDA0CAA}">
      <dgm:prSet/>
      <dgm:spPr/>
      <dgm:t>
        <a:bodyPr/>
        <a:lstStyle/>
        <a:p>
          <a:endParaRPr lang="en-US"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7242013-E928-497C-9C88-9C0E4B7F333C}" type="sibTrans" cxnId="{DE90BF19-B976-40E0-924F-DBA33DDA0CAA}">
      <dgm:prSet/>
      <dgm:spPr/>
      <dgm:t>
        <a:bodyPr/>
        <a:lstStyle/>
        <a:p>
          <a:endParaRPr lang="en-US"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E0430D3-1F4B-418C-B883-81BB26E85E99}">
      <dgm:prSet phldrT="[Text]" custT="1"/>
      <dgm:spPr/>
      <dgm:t>
        <a:bodyPr/>
        <a:lstStyle/>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Set Up Reduction</a:t>
          </a:r>
        </a:p>
      </dgm:t>
    </dgm:pt>
    <dgm:pt modelId="{F72475EE-70E6-43FA-9B0C-0F6075BFC4DA}" type="parTrans" cxnId="{99B9F602-3153-445B-85F5-00A54941187B}">
      <dgm:prSet/>
      <dgm:spPr/>
      <dgm:t>
        <a:bodyPr/>
        <a:lstStyle/>
        <a:p>
          <a:endParaRPr lang="en-US"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34C59FB6-0F27-410F-83C9-A615FFDDB3A5}" type="sibTrans" cxnId="{99B9F602-3153-445B-85F5-00A54941187B}">
      <dgm:prSet/>
      <dgm:spPr/>
      <dgm:t>
        <a:bodyPr/>
        <a:lstStyle/>
        <a:p>
          <a:endParaRPr lang="en-US"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98732324-038C-470E-8598-284E32CBF45F}">
      <dgm:prSet phldrT="[Text]" custT="1"/>
      <dgm:spPr/>
      <dgm:t>
        <a:bodyPr anchor="b"/>
        <a:lstStyle/>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6 </a:t>
          </a:r>
        </a:p>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Sigma</a:t>
          </a:r>
        </a:p>
      </dgm:t>
    </dgm:pt>
    <dgm:pt modelId="{73E2D07B-7A3C-460C-B160-5728FC48A65E}" type="parTrans" cxnId="{FBC1A94A-A04C-48C5-BE8E-EBDC8B0D07A0}">
      <dgm:prSet/>
      <dgm:spPr/>
      <dgm:t>
        <a:bodyPr/>
        <a:lstStyle/>
        <a:p>
          <a:endParaRPr lang="en-US"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B830C0F-ACE9-440A-AF37-DBFA24EE6905}" type="sibTrans" cxnId="{FBC1A94A-A04C-48C5-BE8E-EBDC8B0D07A0}">
      <dgm:prSet/>
      <dgm:spPr/>
      <dgm:t>
        <a:bodyPr/>
        <a:lstStyle/>
        <a:p>
          <a:endParaRPr lang="en-US"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60EB423-4166-4325-80D6-D2B9EBCE30ED}">
      <dgm:prSet phldrT="[Text]" custT="1"/>
      <dgm:spPr/>
      <dgm:t>
        <a:bodyPr/>
        <a:lstStyle/>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Pull Systems</a:t>
          </a:r>
        </a:p>
      </dgm:t>
    </dgm:pt>
    <dgm:pt modelId="{3C6BEC11-2581-4BC1-A332-42419C5FE650}" type="parTrans" cxnId="{8C0EA2A9-E42F-4219-9B48-01F22005DC35}">
      <dgm:prSet/>
      <dgm:spPr/>
      <dgm:t>
        <a:bodyPr/>
        <a:lstStyle/>
        <a:p>
          <a:endParaRPr lang="en-US"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1E5987B-CCE5-40F8-A647-0E08391AC0DB}" type="sibTrans" cxnId="{8C0EA2A9-E42F-4219-9B48-01F22005DC35}">
      <dgm:prSet/>
      <dgm:spPr/>
      <dgm:t>
        <a:bodyPr/>
        <a:lstStyle/>
        <a:p>
          <a:endParaRPr lang="en-US"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9A731C79-26F1-456D-976E-5FCF89F40C87}" type="pres">
      <dgm:prSet presAssocID="{0F7E061E-54A1-42E0-9458-B0C7884E5002}" presName="Name0" presStyleCnt="0">
        <dgm:presLayoutVars>
          <dgm:dir/>
          <dgm:animLvl val="lvl"/>
          <dgm:resizeHandles val="exact"/>
        </dgm:presLayoutVars>
      </dgm:prSet>
      <dgm:spPr/>
    </dgm:pt>
    <dgm:pt modelId="{913AB48C-93B6-4737-B89E-4FDD0D582760}" type="pres">
      <dgm:prSet presAssocID="{98732324-038C-470E-8598-284E32CBF45F}" presName="Name8" presStyleCnt="0"/>
      <dgm:spPr/>
    </dgm:pt>
    <dgm:pt modelId="{F8373DD1-C681-4E25-8DA6-86585962A8C3}" type="pres">
      <dgm:prSet presAssocID="{98732324-038C-470E-8598-284E32CBF45F}" presName="level" presStyleLbl="node1" presStyleIdx="0" presStyleCnt="6">
        <dgm:presLayoutVars>
          <dgm:chMax val="1"/>
          <dgm:bulletEnabled val="1"/>
        </dgm:presLayoutVars>
      </dgm:prSet>
      <dgm:spPr/>
    </dgm:pt>
    <dgm:pt modelId="{6C4E0CC3-4EA0-40B4-A358-D6F6A8005F1B}" type="pres">
      <dgm:prSet presAssocID="{98732324-038C-470E-8598-284E32CBF45F}" presName="levelTx" presStyleLbl="revTx" presStyleIdx="0" presStyleCnt="0">
        <dgm:presLayoutVars>
          <dgm:chMax val="1"/>
          <dgm:bulletEnabled val="1"/>
        </dgm:presLayoutVars>
      </dgm:prSet>
      <dgm:spPr/>
    </dgm:pt>
    <dgm:pt modelId="{875AEFFE-E718-429F-B5CE-1CFD1F23F8BE}" type="pres">
      <dgm:prSet presAssocID="{760EB423-4166-4325-80D6-D2B9EBCE30ED}" presName="Name8" presStyleCnt="0"/>
      <dgm:spPr/>
    </dgm:pt>
    <dgm:pt modelId="{FEEB9345-8DEA-42BA-89F3-05565BB6F0E7}" type="pres">
      <dgm:prSet presAssocID="{760EB423-4166-4325-80D6-D2B9EBCE30ED}" presName="level" presStyleLbl="node1" presStyleIdx="1" presStyleCnt="6" custScaleY="70850">
        <dgm:presLayoutVars>
          <dgm:chMax val="1"/>
          <dgm:bulletEnabled val="1"/>
        </dgm:presLayoutVars>
      </dgm:prSet>
      <dgm:spPr/>
    </dgm:pt>
    <dgm:pt modelId="{566DBD0A-ED7D-417A-9319-F6E3C37847FE}" type="pres">
      <dgm:prSet presAssocID="{760EB423-4166-4325-80D6-D2B9EBCE30ED}" presName="levelTx" presStyleLbl="revTx" presStyleIdx="0" presStyleCnt="0">
        <dgm:presLayoutVars>
          <dgm:chMax val="1"/>
          <dgm:bulletEnabled val="1"/>
        </dgm:presLayoutVars>
      </dgm:prSet>
      <dgm:spPr/>
    </dgm:pt>
    <dgm:pt modelId="{81F01EDF-7AC4-4FE7-8CE8-6860CEF1F51E}" type="pres">
      <dgm:prSet presAssocID="{CE0430D3-1F4B-418C-B883-81BB26E85E99}" presName="Name8" presStyleCnt="0"/>
      <dgm:spPr/>
    </dgm:pt>
    <dgm:pt modelId="{830E98A1-A315-49A2-B68F-88668078A062}" type="pres">
      <dgm:prSet presAssocID="{CE0430D3-1F4B-418C-B883-81BB26E85E99}" presName="level" presStyleLbl="node1" presStyleIdx="2" presStyleCnt="6" custScaleY="63319">
        <dgm:presLayoutVars>
          <dgm:chMax val="1"/>
          <dgm:bulletEnabled val="1"/>
        </dgm:presLayoutVars>
      </dgm:prSet>
      <dgm:spPr/>
    </dgm:pt>
    <dgm:pt modelId="{A7D10274-662A-46EA-94A5-C1B0E1526DC3}" type="pres">
      <dgm:prSet presAssocID="{CE0430D3-1F4B-418C-B883-81BB26E85E99}" presName="levelTx" presStyleLbl="revTx" presStyleIdx="0" presStyleCnt="0">
        <dgm:presLayoutVars>
          <dgm:chMax val="1"/>
          <dgm:bulletEnabled val="1"/>
        </dgm:presLayoutVars>
      </dgm:prSet>
      <dgm:spPr/>
    </dgm:pt>
    <dgm:pt modelId="{D458189B-E022-451B-8A42-73D74CFC4EE0}" type="pres">
      <dgm:prSet presAssocID="{882633BB-6F6D-46A4-B1A3-3F85B285D975}" presName="Name8" presStyleCnt="0"/>
      <dgm:spPr/>
    </dgm:pt>
    <dgm:pt modelId="{49D46B3B-50F7-4312-8576-32DB33637D41}" type="pres">
      <dgm:prSet presAssocID="{882633BB-6F6D-46A4-B1A3-3F85B285D975}" presName="level" presStyleLbl="node1" presStyleIdx="3" presStyleCnt="6" custScaleY="66686">
        <dgm:presLayoutVars>
          <dgm:chMax val="1"/>
          <dgm:bulletEnabled val="1"/>
        </dgm:presLayoutVars>
      </dgm:prSet>
      <dgm:spPr/>
    </dgm:pt>
    <dgm:pt modelId="{7743CA79-7A23-4280-8DDF-BCE308EF6829}" type="pres">
      <dgm:prSet presAssocID="{882633BB-6F6D-46A4-B1A3-3F85B285D975}" presName="levelTx" presStyleLbl="revTx" presStyleIdx="0" presStyleCnt="0">
        <dgm:presLayoutVars>
          <dgm:chMax val="1"/>
          <dgm:bulletEnabled val="1"/>
        </dgm:presLayoutVars>
      </dgm:prSet>
      <dgm:spPr/>
    </dgm:pt>
    <dgm:pt modelId="{92A80D5C-5FDB-41B1-9322-7B268A759B83}" type="pres">
      <dgm:prSet presAssocID="{32B4F406-134E-473A-9584-6181F20E9D7D}" presName="Name8" presStyleCnt="0"/>
      <dgm:spPr/>
    </dgm:pt>
    <dgm:pt modelId="{C9A4905B-A8DD-4C21-8611-D57B4EED119E}" type="pres">
      <dgm:prSet presAssocID="{32B4F406-134E-473A-9584-6181F20E9D7D}" presName="level" presStyleLbl="node1" presStyleIdx="4" presStyleCnt="6" custScaleY="66818">
        <dgm:presLayoutVars>
          <dgm:chMax val="1"/>
          <dgm:bulletEnabled val="1"/>
        </dgm:presLayoutVars>
      </dgm:prSet>
      <dgm:spPr/>
    </dgm:pt>
    <dgm:pt modelId="{459916B6-E2DC-47CA-80F8-603B3578DE02}" type="pres">
      <dgm:prSet presAssocID="{32B4F406-134E-473A-9584-6181F20E9D7D}" presName="levelTx" presStyleLbl="revTx" presStyleIdx="0" presStyleCnt="0">
        <dgm:presLayoutVars>
          <dgm:chMax val="1"/>
          <dgm:bulletEnabled val="1"/>
        </dgm:presLayoutVars>
      </dgm:prSet>
      <dgm:spPr/>
    </dgm:pt>
    <dgm:pt modelId="{99D64E84-1EF0-4386-98D4-BA11A3C77A03}" type="pres">
      <dgm:prSet presAssocID="{1556C8F9-CAD8-456F-83F5-7D8353C4559D}" presName="Name8" presStyleCnt="0"/>
      <dgm:spPr/>
    </dgm:pt>
    <dgm:pt modelId="{568C8E99-63CA-4FB2-B4F1-2E7EE24E1D3F}" type="pres">
      <dgm:prSet presAssocID="{1556C8F9-CAD8-456F-83F5-7D8353C4559D}" presName="level" presStyleLbl="node1" presStyleIdx="5" presStyleCnt="6" custScaleY="66600">
        <dgm:presLayoutVars>
          <dgm:chMax val="1"/>
          <dgm:bulletEnabled val="1"/>
        </dgm:presLayoutVars>
      </dgm:prSet>
      <dgm:spPr/>
    </dgm:pt>
    <dgm:pt modelId="{B02F8A9F-8235-4CDF-BA17-0AB9D986F60B}" type="pres">
      <dgm:prSet presAssocID="{1556C8F9-CAD8-456F-83F5-7D8353C4559D}" presName="levelTx" presStyleLbl="revTx" presStyleIdx="0" presStyleCnt="0">
        <dgm:presLayoutVars>
          <dgm:chMax val="1"/>
          <dgm:bulletEnabled val="1"/>
        </dgm:presLayoutVars>
      </dgm:prSet>
      <dgm:spPr/>
    </dgm:pt>
  </dgm:ptLst>
  <dgm:cxnLst>
    <dgm:cxn modelId="{99B9F602-3153-445B-85F5-00A54941187B}" srcId="{0F7E061E-54A1-42E0-9458-B0C7884E5002}" destId="{CE0430D3-1F4B-418C-B883-81BB26E85E99}" srcOrd="2" destOrd="0" parTransId="{F72475EE-70E6-43FA-9B0C-0F6075BFC4DA}" sibTransId="{34C59FB6-0F27-410F-83C9-A615FFDDB3A5}"/>
    <dgm:cxn modelId="{249D900A-8E9B-4D06-987B-018CFA5D4B86}" type="presOf" srcId="{CE0430D3-1F4B-418C-B883-81BB26E85E99}" destId="{A7D10274-662A-46EA-94A5-C1B0E1526DC3}" srcOrd="1" destOrd="0" presId="urn:microsoft.com/office/officeart/2005/8/layout/pyramid1"/>
    <dgm:cxn modelId="{DE90BF19-B976-40E0-924F-DBA33DDA0CAA}" srcId="{0F7E061E-54A1-42E0-9458-B0C7884E5002}" destId="{1556C8F9-CAD8-456F-83F5-7D8353C4559D}" srcOrd="5" destOrd="0" parTransId="{5CF8F060-5AF7-49AF-A1D2-CC2123C7AABD}" sibTransId="{67242013-E928-497C-9C88-9C0E4B7F333C}"/>
    <dgm:cxn modelId="{812FEE1D-BD2C-4867-B9C7-D108DB7BCDD8}" type="presOf" srcId="{882633BB-6F6D-46A4-B1A3-3F85B285D975}" destId="{49D46B3B-50F7-4312-8576-32DB33637D41}" srcOrd="0" destOrd="0" presId="urn:microsoft.com/office/officeart/2005/8/layout/pyramid1"/>
    <dgm:cxn modelId="{D0538D23-A0F0-4AAE-8A4E-56B78BEC1D8E}" type="presOf" srcId="{760EB423-4166-4325-80D6-D2B9EBCE30ED}" destId="{FEEB9345-8DEA-42BA-89F3-05565BB6F0E7}" srcOrd="0" destOrd="0" presId="urn:microsoft.com/office/officeart/2005/8/layout/pyramid1"/>
    <dgm:cxn modelId="{7C996B43-9003-4613-87B8-95696BF5FD9D}" srcId="{0F7E061E-54A1-42E0-9458-B0C7884E5002}" destId="{32B4F406-134E-473A-9584-6181F20E9D7D}" srcOrd="4" destOrd="0" parTransId="{1467E713-B630-426D-B039-5BC890CF2EBF}" sibTransId="{F4269FFC-E01C-4C17-8895-6132F88E597A}"/>
    <dgm:cxn modelId="{3523CD48-0B73-46F7-A07B-5E68796C71DB}" type="presOf" srcId="{CE0430D3-1F4B-418C-B883-81BB26E85E99}" destId="{830E98A1-A315-49A2-B68F-88668078A062}" srcOrd="0" destOrd="0" presId="urn:microsoft.com/office/officeart/2005/8/layout/pyramid1"/>
    <dgm:cxn modelId="{FBC1A94A-A04C-48C5-BE8E-EBDC8B0D07A0}" srcId="{0F7E061E-54A1-42E0-9458-B0C7884E5002}" destId="{98732324-038C-470E-8598-284E32CBF45F}" srcOrd="0" destOrd="0" parTransId="{73E2D07B-7A3C-460C-B160-5728FC48A65E}" sibTransId="{AB830C0F-ACE9-440A-AF37-DBFA24EE6905}"/>
    <dgm:cxn modelId="{39A11C4B-0D92-48D2-9302-A0E67D0EB276}" type="presOf" srcId="{32B4F406-134E-473A-9584-6181F20E9D7D}" destId="{459916B6-E2DC-47CA-80F8-603B3578DE02}" srcOrd="1" destOrd="0" presId="urn:microsoft.com/office/officeart/2005/8/layout/pyramid1"/>
    <dgm:cxn modelId="{451F9877-8F30-4313-8437-1470E19A3FB1}" type="presOf" srcId="{98732324-038C-470E-8598-284E32CBF45F}" destId="{F8373DD1-C681-4E25-8DA6-86585962A8C3}" srcOrd="0" destOrd="0" presId="urn:microsoft.com/office/officeart/2005/8/layout/pyramid1"/>
    <dgm:cxn modelId="{84245495-2B85-4F37-906A-F8FD33DC8DC6}" type="presOf" srcId="{760EB423-4166-4325-80D6-D2B9EBCE30ED}" destId="{566DBD0A-ED7D-417A-9319-F6E3C37847FE}" srcOrd="1" destOrd="0" presId="urn:microsoft.com/office/officeart/2005/8/layout/pyramid1"/>
    <dgm:cxn modelId="{796662A2-416C-4DD0-9725-203990BF5556}" type="presOf" srcId="{1556C8F9-CAD8-456F-83F5-7D8353C4559D}" destId="{B02F8A9F-8235-4CDF-BA17-0AB9D986F60B}" srcOrd="1" destOrd="0" presId="urn:microsoft.com/office/officeart/2005/8/layout/pyramid1"/>
    <dgm:cxn modelId="{8C0EA2A9-E42F-4219-9B48-01F22005DC35}" srcId="{0F7E061E-54A1-42E0-9458-B0C7884E5002}" destId="{760EB423-4166-4325-80D6-D2B9EBCE30ED}" srcOrd="1" destOrd="0" parTransId="{3C6BEC11-2581-4BC1-A332-42419C5FE650}" sibTransId="{E1E5987B-CCE5-40F8-A647-0E08391AC0DB}"/>
    <dgm:cxn modelId="{A6AB0AC5-4AC3-46F0-9D8D-297D3E781D21}" type="presOf" srcId="{32B4F406-134E-473A-9584-6181F20E9D7D}" destId="{C9A4905B-A8DD-4C21-8611-D57B4EED119E}" srcOrd="0" destOrd="0" presId="urn:microsoft.com/office/officeart/2005/8/layout/pyramid1"/>
    <dgm:cxn modelId="{AEFE1CC6-DB7F-40F3-9AE6-51733310F5AB}" srcId="{0F7E061E-54A1-42E0-9458-B0C7884E5002}" destId="{882633BB-6F6D-46A4-B1A3-3F85B285D975}" srcOrd="3" destOrd="0" parTransId="{10C3054D-F2D9-4269-9623-BEF2E7BCDF6E}" sibTransId="{987F2AE0-A84E-4E4C-9A72-B91CD2FF29E1}"/>
    <dgm:cxn modelId="{0021FEDA-A65C-45B3-861C-42220876B0AC}" type="presOf" srcId="{882633BB-6F6D-46A4-B1A3-3F85B285D975}" destId="{7743CA79-7A23-4280-8DDF-BCE308EF6829}" srcOrd="1" destOrd="0" presId="urn:microsoft.com/office/officeart/2005/8/layout/pyramid1"/>
    <dgm:cxn modelId="{76D306E3-A5D3-4A23-A161-37DF35F1798D}" type="presOf" srcId="{1556C8F9-CAD8-456F-83F5-7D8353C4559D}" destId="{568C8E99-63CA-4FB2-B4F1-2E7EE24E1D3F}" srcOrd="0" destOrd="0" presId="urn:microsoft.com/office/officeart/2005/8/layout/pyramid1"/>
    <dgm:cxn modelId="{0A015CE7-B99D-44E2-8472-D3FD447C30E6}" type="presOf" srcId="{98732324-038C-470E-8598-284E32CBF45F}" destId="{6C4E0CC3-4EA0-40B4-A358-D6F6A8005F1B}" srcOrd="1" destOrd="0" presId="urn:microsoft.com/office/officeart/2005/8/layout/pyramid1"/>
    <dgm:cxn modelId="{79DE51FE-837E-43D7-8490-72BA5C1D667A}" type="presOf" srcId="{0F7E061E-54A1-42E0-9458-B0C7884E5002}" destId="{9A731C79-26F1-456D-976E-5FCF89F40C87}" srcOrd="0" destOrd="0" presId="urn:microsoft.com/office/officeart/2005/8/layout/pyramid1"/>
    <dgm:cxn modelId="{4C93AF2B-34BE-48F1-B262-A83F43AC8422}" type="presParOf" srcId="{9A731C79-26F1-456D-976E-5FCF89F40C87}" destId="{913AB48C-93B6-4737-B89E-4FDD0D582760}" srcOrd="0" destOrd="0" presId="urn:microsoft.com/office/officeart/2005/8/layout/pyramid1"/>
    <dgm:cxn modelId="{E766A93E-6BFB-43D4-8AFA-282AA6F6A221}" type="presParOf" srcId="{913AB48C-93B6-4737-B89E-4FDD0D582760}" destId="{F8373DD1-C681-4E25-8DA6-86585962A8C3}" srcOrd="0" destOrd="0" presId="urn:microsoft.com/office/officeart/2005/8/layout/pyramid1"/>
    <dgm:cxn modelId="{14F9A98E-5260-41AA-9232-6793B2995C05}" type="presParOf" srcId="{913AB48C-93B6-4737-B89E-4FDD0D582760}" destId="{6C4E0CC3-4EA0-40B4-A358-D6F6A8005F1B}" srcOrd="1" destOrd="0" presId="urn:microsoft.com/office/officeart/2005/8/layout/pyramid1"/>
    <dgm:cxn modelId="{7C0246CE-62D7-4565-BD19-11337102A6A2}" type="presParOf" srcId="{9A731C79-26F1-456D-976E-5FCF89F40C87}" destId="{875AEFFE-E718-429F-B5CE-1CFD1F23F8BE}" srcOrd="1" destOrd="0" presId="urn:microsoft.com/office/officeart/2005/8/layout/pyramid1"/>
    <dgm:cxn modelId="{3B2745C7-FF72-4AA1-8927-D60B313E12D5}" type="presParOf" srcId="{875AEFFE-E718-429F-B5CE-1CFD1F23F8BE}" destId="{FEEB9345-8DEA-42BA-89F3-05565BB6F0E7}" srcOrd="0" destOrd="0" presId="urn:microsoft.com/office/officeart/2005/8/layout/pyramid1"/>
    <dgm:cxn modelId="{D2813551-9D74-40BB-AB85-C57F1AB75AB6}" type="presParOf" srcId="{875AEFFE-E718-429F-B5CE-1CFD1F23F8BE}" destId="{566DBD0A-ED7D-417A-9319-F6E3C37847FE}" srcOrd="1" destOrd="0" presId="urn:microsoft.com/office/officeart/2005/8/layout/pyramid1"/>
    <dgm:cxn modelId="{060F0396-9C64-46B9-8E02-6A6724A4E614}" type="presParOf" srcId="{9A731C79-26F1-456D-976E-5FCF89F40C87}" destId="{81F01EDF-7AC4-4FE7-8CE8-6860CEF1F51E}" srcOrd="2" destOrd="0" presId="urn:microsoft.com/office/officeart/2005/8/layout/pyramid1"/>
    <dgm:cxn modelId="{F8003575-B326-4E35-B046-63F067EF7026}" type="presParOf" srcId="{81F01EDF-7AC4-4FE7-8CE8-6860CEF1F51E}" destId="{830E98A1-A315-49A2-B68F-88668078A062}" srcOrd="0" destOrd="0" presId="urn:microsoft.com/office/officeart/2005/8/layout/pyramid1"/>
    <dgm:cxn modelId="{33A16507-DB8D-4264-A203-4E93DBE2C361}" type="presParOf" srcId="{81F01EDF-7AC4-4FE7-8CE8-6860CEF1F51E}" destId="{A7D10274-662A-46EA-94A5-C1B0E1526DC3}" srcOrd="1" destOrd="0" presId="urn:microsoft.com/office/officeart/2005/8/layout/pyramid1"/>
    <dgm:cxn modelId="{6A3F7F4C-E69B-4E82-8F10-E382240FF2D7}" type="presParOf" srcId="{9A731C79-26F1-456D-976E-5FCF89F40C87}" destId="{D458189B-E022-451B-8A42-73D74CFC4EE0}" srcOrd="3" destOrd="0" presId="urn:microsoft.com/office/officeart/2005/8/layout/pyramid1"/>
    <dgm:cxn modelId="{9F47DBF3-AF04-4A36-88E7-FC198A27F816}" type="presParOf" srcId="{D458189B-E022-451B-8A42-73D74CFC4EE0}" destId="{49D46B3B-50F7-4312-8576-32DB33637D41}" srcOrd="0" destOrd="0" presId="urn:microsoft.com/office/officeart/2005/8/layout/pyramid1"/>
    <dgm:cxn modelId="{903D113F-8858-4215-8F07-1F3BA2D56DA2}" type="presParOf" srcId="{D458189B-E022-451B-8A42-73D74CFC4EE0}" destId="{7743CA79-7A23-4280-8DDF-BCE308EF6829}" srcOrd="1" destOrd="0" presId="urn:microsoft.com/office/officeart/2005/8/layout/pyramid1"/>
    <dgm:cxn modelId="{27C5B861-8613-4412-9F4E-3C439EF78BC2}" type="presParOf" srcId="{9A731C79-26F1-456D-976E-5FCF89F40C87}" destId="{92A80D5C-5FDB-41B1-9322-7B268A759B83}" srcOrd="4" destOrd="0" presId="urn:microsoft.com/office/officeart/2005/8/layout/pyramid1"/>
    <dgm:cxn modelId="{9482EB8F-FDEE-4294-8B84-CD8E15340D82}" type="presParOf" srcId="{92A80D5C-5FDB-41B1-9322-7B268A759B83}" destId="{C9A4905B-A8DD-4C21-8611-D57B4EED119E}" srcOrd="0" destOrd="0" presId="urn:microsoft.com/office/officeart/2005/8/layout/pyramid1"/>
    <dgm:cxn modelId="{A62B704B-62D1-418A-9747-53CE0F209407}" type="presParOf" srcId="{92A80D5C-5FDB-41B1-9322-7B268A759B83}" destId="{459916B6-E2DC-47CA-80F8-603B3578DE02}" srcOrd="1" destOrd="0" presId="urn:microsoft.com/office/officeart/2005/8/layout/pyramid1"/>
    <dgm:cxn modelId="{B72520C9-4A8B-49D1-8740-E886780A3230}" type="presParOf" srcId="{9A731C79-26F1-456D-976E-5FCF89F40C87}" destId="{99D64E84-1EF0-4386-98D4-BA11A3C77A03}" srcOrd="5" destOrd="0" presId="urn:microsoft.com/office/officeart/2005/8/layout/pyramid1"/>
    <dgm:cxn modelId="{B14B5D21-EA92-4BA6-A4ED-D5AC4B5A2159}" type="presParOf" srcId="{99D64E84-1EF0-4386-98D4-BA11A3C77A03}" destId="{568C8E99-63CA-4FB2-B4F1-2E7EE24E1D3F}" srcOrd="0" destOrd="0" presId="urn:microsoft.com/office/officeart/2005/8/layout/pyramid1"/>
    <dgm:cxn modelId="{4256818A-7D6D-48DE-B2B3-EF81BE176649}" type="presParOf" srcId="{99D64E84-1EF0-4386-98D4-BA11A3C77A03}" destId="{B02F8A9F-8235-4CDF-BA17-0AB9D986F60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9369F-9725-403B-9A6E-854952945023}">
      <dsp:nvSpPr>
        <dsp:cNvPr id="0" name=""/>
        <dsp:cNvSpPr/>
      </dsp:nvSpPr>
      <dsp:spPr>
        <a:xfrm>
          <a:off x="1921446" y="1004"/>
          <a:ext cx="1992689" cy="1295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Visual Controls</a:t>
          </a:r>
        </a:p>
      </dsp:txBody>
      <dsp:txXfrm>
        <a:off x="1984675" y="64233"/>
        <a:ext cx="1866231" cy="1168790"/>
      </dsp:txXfrm>
    </dsp:sp>
    <dsp:sp modelId="{873867D8-E15D-4860-BD4A-6E2F2559E98F}">
      <dsp:nvSpPr>
        <dsp:cNvPr id="0" name=""/>
        <dsp:cNvSpPr/>
      </dsp:nvSpPr>
      <dsp:spPr>
        <a:xfrm>
          <a:off x="1031893" y="522068"/>
          <a:ext cx="3454644" cy="3454644"/>
        </a:xfrm>
        <a:custGeom>
          <a:avLst/>
          <a:gdLst/>
          <a:ahLst/>
          <a:cxnLst/>
          <a:rect l="0" t="0" r="0" b="0"/>
          <a:pathLst>
            <a:path>
              <a:moveTo>
                <a:pt x="3084947" y="659381"/>
              </a:moveTo>
              <a:arcTo wR="1727322" hR="1727322" stAng="19308634" swAng="1872495"/>
            </a:path>
          </a:pathLst>
        </a:custGeom>
        <a:noFill/>
        <a:ln w="38100" cap="flat" cmpd="sng" algn="ctr">
          <a:solidFill>
            <a:scrgbClr r="0" g="0" b="0">
              <a:shade val="50000"/>
              <a:satMod val="103000"/>
            </a:scrgbClr>
          </a:solidFill>
          <a:prstDash val="solid"/>
          <a:tailEnd type="arrow"/>
        </a:ln>
        <a:effectLst/>
      </dsp:spPr>
      <dsp:style>
        <a:lnRef idx="1">
          <a:scrgbClr r="0" g="0" b="0"/>
        </a:lnRef>
        <a:fillRef idx="0">
          <a:scrgbClr r="0" g="0" b="0"/>
        </a:fillRef>
        <a:effectRef idx="0">
          <a:scrgbClr r="0" g="0" b="0"/>
        </a:effectRef>
        <a:fontRef idx="minor"/>
      </dsp:style>
    </dsp:sp>
    <dsp:sp modelId="{4ACCC656-9368-4F28-9FE3-4E5F82F7D003}">
      <dsp:nvSpPr>
        <dsp:cNvPr id="0" name=""/>
        <dsp:cNvSpPr/>
      </dsp:nvSpPr>
      <dsp:spPr>
        <a:xfrm>
          <a:off x="3365992" y="2335842"/>
          <a:ext cx="1992689" cy="1295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Leader     Standard Work</a:t>
          </a:r>
        </a:p>
      </dsp:txBody>
      <dsp:txXfrm>
        <a:off x="3429221" y="2399071"/>
        <a:ext cx="1866231" cy="1168790"/>
      </dsp:txXfrm>
    </dsp:sp>
    <dsp:sp modelId="{08E5F92D-C962-4D12-9F72-E61967092115}">
      <dsp:nvSpPr>
        <dsp:cNvPr id="0" name=""/>
        <dsp:cNvSpPr/>
      </dsp:nvSpPr>
      <dsp:spPr>
        <a:xfrm>
          <a:off x="1110531" y="508479"/>
          <a:ext cx="3454644" cy="3454644"/>
        </a:xfrm>
        <a:custGeom>
          <a:avLst/>
          <a:gdLst/>
          <a:ahLst/>
          <a:cxnLst/>
          <a:rect l="0" t="0" r="0" b="0"/>
          <a:pathLst>
            <a:path>
              <a:moveTo>
                <a:pt x="2382584" y="3325532"/>
              </a:moveTo>
              <a:arcTo wR="1727322" hR="1727322" stAng="4062390" swAng="2793787"/>
            </a:path>
          </a:pathLst>
        </a:custGeom>
        <a:noFill/>
        <a:ln w="38100" cap="flat" cmpd="sng" algn="ctr">
          <a:solidFill>
            <a:scrgbClr r="0" g="0" b="0">
              <a:shade val="50000"/>
              <a:satMod val="103000"/>
            </a:scrgbClr>
          </a:solidFill>
          <a:prstDash val="solid"/>
          <a:tailEnd type="arrow"/>
        </a:ln>
        <a:effectLst/>
      </dsp:spPr>
      <dsp:style>
        <a:lnRef idx="1">
          <a:scrgbClr r="0" g="0" b="0"/>
        </a:lnRef>
        <a:fillRef idx="0">
          <a:scrgbClr r="0" g="0" b="0"/>
        </a:fillRef>
        <a:effectRef idx="0">
          <a:scrgbClr r="0" g="0" b="0"/>
        </a:effectRef>
        <a:fontRef idx="minor"/>
      </dsp:style>
    </dsp:sp>
    <dsp:sp modelId="{9D076359-B777-4B4F-AAE9-17362D72EBFB}">
      <dsp:nvSpPr>
        <dsp:cNvPr id="0" name=""/>
        <dsp:cNvSpPr/>
      </dsp:nvSpPr>
      <dsp:spPr>
        <a:xfrm>
          <a:off x="213256" y="2299900"/>
          <a:ext cx="2264332" cy="1295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Daily Accountability</a:t>
          </a:r>
        </a:p>
      </dsp:txBody>
      <dsp:txXfrm>
        <a:off x="276485" y="2363129"/>
        <a:ext cx="2137874" cy="1168790"/>
      </dsp:txXfrm>
    </dsp:sp>
    <dsp:sp modelId="{81395C0D-8351-42C2-A0D0-FCB8862A57E5}">
      <dsp:nvSpPr>
        <dsp:cNvPr id="0" name=""/>
        <dsp:cNvSpPr/>
      </dsp:nvSpPr>
      <dsp:spPr>
        <a:xfrm>
          <a:off x="1246131" y="607629"/>
          <a:ext cx="3454644" cy="3454644"/>
        </a:xfrm>
        <a:custGeom>
          <a:avLst/>
          <a:gdLst/>
          <a:ahLst/>
          <a:cxnLst/>
          <a:rect l="0" t="0" r="0" b="0"/>
          <a:pathLst>
            <a:path>
              <a:moveTo>
                <a:pt x="32235" y="1395173"/>
              </a:moveTo>
              <a:arcTo wR="1727322" hR="1727322" stAng="11465192" swAng="1888173"/>
            </a:path>
          </a:pathLst>
        </a:custGeom>
        <a:noFill/>
        <a:ln w="38100" cap="flat" cmpd="sng" algn="ctr">
          <a:solidFill>
            <a:scrgbClr r="0" g="0" b="0">
              <a:shade val="50000"/>
              <a:satMod val="103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6DB2B-23AC-4525-BBAE-F8994E0380B9}">
      <dsp:nvSpPr>
        <dsp:cNvPr id="0" name=""/>
        <dsp:cNvSpPr/>
      </dsp:nvSpPr>
      <dsp:spPr>
        <a:xfrm>
          <a:off x="2630752" y="0"/>
          <a:ext cx="1444095" cy="1017430"/>
        </a:xfrm>
        <a:prstGeom prst="trapezoid">
          <a:avLst>
            <a:gd name="adj" fmla="val 709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a:t>
          </a:r>
          <a:endParaRPr lang="en-US" sz="2000" kern="1200" dirty="0">
            <a:solidFill>
              <a:schemeClr val="bg1"/>
            </a:solidFill>
          </a:endParaRPr>
        </a:p>
      </dsp:txBody>
      <dsp:txXfrm>
        <a:off x="2630752" y="0"/>
        <a:ext cx="1444095" cy="1017430"/>
      </dsp:txXfrm>
    </dsp:sp>
    <dsp:sp modelId="{A3834A15-2009-4952-A810-AFE69A65FB00}">
      <dsp:nvSpPr>
        <dsp:cNvPr id="0" name=""/>
        <dsp:cNvSpPr/>
      </dsp:nvSpPr>
      <dsp:spPr>
        <a:xfrm>
          <a:off x="2061319" y="1017430"/>
          <a:ext cx="2582960" cy="802382"/>
        </a:xfrm>
        <a:prstGeom prst="trapezoid">
          <a:avLst>
            <a:gd name="adj" fmla="val 709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Accountability</a:t>
          </a:r>
        </a:p>
      </dsp:txBody>
      <dsp:txXfrm>
        <a:off x="2513337" y="1017430"/>
        <a:ext cx="1678924" cy="802382"/>
      </dsp:txXfrm>
    </dsp:sp>
    <dsp:sp modelId="{6583217F-1D7D-467B-A133-99AE245DE3A9}">
      <dsp:nvSpPr>
        <dsp:cNvPr id="0" name=""/>
        <dsp:cNvSpPr/>
      </dsp:nvSpPr>
      <dsp:spPr>
        <a:xfrm>
          <a:off x="1441059" y="1819813"/>
          <a:ext cx="3823480" cy="874002"/>
        </a:xfrm>
        <a:prstGeom prst="trapezoid">
          <a:avLst>
            <a:gd name="adj" fmla="val 709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Daily Mgt</a:t>
          </a:r>
        </a:p>
      </dsp:txBody>
      <dsp:txXfrm>
        <a:off x="2110168" y="1819813"/>
        <a:ext cx="2485262" cy="874002"/>
      </dsp:txXfrm>
    </dsp:sp>
    <dsp:sp modelId="{363D7487-5C44-4627-AB5A-615FDE63CB92}">
      <dsp:nvSpPr>
        <dsp:cNvPr id="0" name=""/>
        <dsp:cNvSpPr/>
      </dsp:nvSpPr>
      <dsp:spPr>
        <a:xfrm>
          <a:off x="910673" y="2693815"/>
          <a:ext cx="4884253" cy="747362"/>
        </a:xfrm>
        <a:prstGeom prst="trapezoid">
          <a:avLst>
            <a:gd name="adj" fmla="val 709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Policy Deployment</a:t>
          </a:r>
        </a:p>
      </dsp:txBody>
      <dsp:txXfrm>
        <a:off x="1765417" y="2693815"/>
        <a:ext cx="3174764" cy="747362"/>
      </dsp:txXfrm>
    </dsp:sp>
    <dsp:sp modelId="{1D64B50F-A201-42B6-B6A9-D5638B2D45F1}">
      <dsp:nvSpPr>
        <dsp:cNvPr id="0" name=""/>
        <dsp:cNvSpPr/>
      </dsp:nvSpPr>
      <dsp:spPr>
        <a:xfrm>
          <a:off x="0" y="3441178"/>
          <a:ext cx="6705600" cy="1283221"/>
        </a:xfrm>
        <a:prstGeom prst="trapezoid">
          <a:avLst>
            <a:gd name="adj" fmla="val 709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Lean Leadership</a:t>
          </a:r>
        </a:p>
        <a:p>
          <a:pPr marL="0" lvl="0" indent="0" algn="ctr" defTabSz="1600200">
            <a:lnSpc>
              <a:spcPct val="90000"/>
            </a:lnSpc>
            <a:spcBef>
              <a:spcPct val="0"/>
            </a:spcBef>
            <a:spcAft>
              <a:spcPct val="35000"/>
            </a:spcAft>
            <a:buNone/>
          </a:pPr>
          <a:r>
            <a:rPr lang="en-US" sz="2400" kern="1200" dirty="0">
              <a:solidFill>
                <a:schemeClr val="bg1"/>
              </a:solidFill>
            </a:rPr>
            <a:t>CEO/President/Board/VP’s</a:t>
          </a:r>
        </a:p>
      </dsp:txBody>
      <dsp:txXfrm>
        <a:off x="1173479" y="3441178"/>
        <a:ext cx="4358640" cy="12832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73DD1-C681-4E25-8DA6-86585962A8C3}">
      <dsp:nvSpPr>
        <dsp:cNvPr id="0" name=""/>
        <dsp:cNvSpPr/>
      </dsp:nvSpPr>
      <dsp:spPr>
        <a:xfrm>
          <a:off x="2727384" y="0"/>
          <a:ext cx="1631830" cy="1111282"/>
        </a:xfrm>
        <a:prstGeom prst="trapezoid">
          <a:avLst>
            <a:gd name="adj" fmla="val 734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ahoma" panose="020B0604030504040204" pitchFamily="34" charset="0"/>
              <a:ea typeface="Tahoma" panose="020B0604030504040204" pitchFamily="34" charset="0"/>
              <a:cs typeface="Tahoma" panose="020B0604030504040204" pitchFamily="34" charset="0"/>
            </a:rPr>
            <a:t>6 </a:t>
          </a:r>
        </a:p>
        <a:p>
          <a:pPr marL="0" lvl="0" indent="0" algn="ctr" defTabSz="889000">
            <a:lnSpc>
              <a:spcPct val="90000"/>
            </a:lnSpc>
            <a:spcBef>
              <a:spcPct val="0"/>
            </a:spcBef>
            <a:spcAft>
              <a:spcPct val="35000"/>
            </a:spcAft>
            <a:buNone/>
          </a:pPr>
          <a:r>
            <a:rPr lang="en-US" sz="2000" kern="1200" dirty="0">
              <a:solidFill>
                <a:schemeClr val="bg1"/>
              </a:solidFill>
              <a:latin typeface="Tahoma" panose="020B0604030504040204" pitchFamily="34" charset="0"/>
              <a:ea typeface="Tahoma" panose="020B0604030504040204" pitchFamily="34" charset="0"/>
              <a:cs typeface="Tahoma" panose="020B0604030504040204" pitchFamily="34" charset="0"/>
            </a:rPr>
            <a:t>Sigma</a:t>
          </a:r>
        </a:p>
      </dsp:txBody>
      <dsp:txXfrm>
        <a:off x="2727384" y="0"/>
        <a:ext cx="1631830" cy="1111282"/>
      </dsp:txXfrm>
    </dsp:sp>
    <dsp:sp modelId="{FEEB9345-8DEA-42BA-89F3-05565BB6F0E7}">
      <dsp:nvSpPr>
        <dsp:cNvPr id="0" name=""/>
        <dsp:cNvSpPr/>
      </dsp:nvSpPr>
      <dsp:spPr>
        <a:xfrm>
          <a:off x="2149308" y="1111282"/>
          <a:ext cx="2787982" cy="787343"/>
        </a:xfrm>
        <a:prstGeom prst="trapezoid">
          <a:avLst>
            <a:gd name="adj" fmla="val 734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ahoma" panose="020B0604030504040204" pitchFamily="34" charset="0"/>
              <a:ea typeface="Tahoma" panose="020B0604030504040204" pitchFamily="34" charset="0"/>
              <a:cs typeface="Tahoma" panose="020B0604030504040204" pitchFamily="34" charset="0"/>
            </a:rPr>
            <a:t>Pull Systems</a:t>
          </a:r>
        </a:p>
      </dsp:txBody>
      <dsp:txXfrm>
        <a:off x="2637205" y="1111282"/>
        <a:ext cx="1812188" cy="787343"/>
      </dsp:txXfrm>
    </dsp:sp>
    <dsp:sp modelId="{830E98A1-A315-49A2-B68F-88668078A062}">
      <dsp:nvSpPr>
        <dsp:cNvPr id="0" name=""/>
        <dsp:cNvSpPr/>
      </dsp:nvSpPr>
      <dsp:spPr>
        <a:xfrm>
          <a:off x="1632679" y="1898626"/>
          <a:ext cx="3821241" cy="703652"/>
        </a:xfrm>
        <a:prstGeom prst="trapezoid">
          <a:avLst>
            <a:gd name="adj" fmla="val 734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ahoma" panose="020B0604030504040204" pitchFamily="34" charset="0"/>
              <a:ea typeface="Tahoma" panose="020B0604030504040204" pitchFamily="34" charset="0"/>
              <a:cs typeface="Tahoma" panose="020B0604030504040204" pitchFamily="34" charset="0"/>
            </a:rPr>
            <a:t>Set Up Reduction</a:t>
          </a:r>
        </a:p>
      </dsp:txBody>
      <dsp:txXfrm>
        <a:off x="2301396" y="1898626"/>
        <a:ext cx="2483807" cy="703652"/>
      </dsp:txXfrm>
    </dsp:sp>
    <dsp:sp modelId="{49D46B3B-50F7-4312-8576-32DB33637D41}">
      <dsp:nvSpPr>
        <dsp:cNvPr id="0" name=""/>
        <dsp:cNvSpPr/>
      </dsp:nvSpPr>
      <dsp:spPr>
        <a:xfrm>
          <a:off x="1088577" y="2602279"/>
          <a:ext cx="4909444" cy="741069"/>
        </a:xfrm>
        <a:prstGeom prst="trapezoid">
          <a:avLst>
            <a:gd name="adj" fmla="val 734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ahoma" panose="020B0604030504040204" pitchFamily="34" charset="0"/>
              <a:ea typeface="Tahoma" panose="020B0604030504040204" pitchFamily="34" charset="0"/>
              <a:cs typeface="Tahoma" panose="020B0604030504040204" pitchFamily="34" charset="0"/>
            </a:rPr>
            <a:t>3P, VSM, Problem Solving</a:t>
          </a:r>
        </a:p>
      </dsp:txBody>
      <dsp:txXfrm>
        <a:off x="1947730" y="2602279"/>
        <a:ext cx="3191138" cy="741069"/>
      </dsp:txXfrm>
    </dsp:sp>
    <dsp:sp modelId="{C9A4905B-A8DD-4C21-8611-D57B4EED119E}">
      <dsp:nvSpPr>
        <dsp:cNvPr id="0" name=""/>
        <dsp:cNvSpPr/>
      </dsp:nvSpPr>
      <dsp:spPr>
        <a:xfrm>
          <a:off x="543399" y="3343349"/>
          <a:ext cx="5999800" cy="742536"/>
        </a:xfrm>
        <a:prstGeom prst="trapezoid">
          <a:avLst>
            <a:gd name="adj" fmla="val 734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ahoma" panose="020B0604030504040204" pitchFamily="34" charset="0"/>
              <a:ea typeface="Tahoma" panose="020B0604030504040204" pitchFamily="34" charset="0"/>
              <a:cs typeface="Tahoma" panose="020B0604030504040204" pitchFamily="34" charset="0"/>
            </a:rPr>
            <a:t>Policy Deployment, Std Work</a:t>
          </a:r>
        </a:p>
      </dsp:txBody>
      <dsp:txXfrm>
        <a:off x="1593364" y="3343349"/>
        <a:ext cx="3899870" cy="742536"/>
      </dsp:txXfrm>
    </dsp:sp>
    <dsp:sp modelId="{568C8E99-63CA-4FB2-B4F1-2E7EE24E1D3F}">
      <dsp:nvSpPr>
        <dsp:cNvPr id="0" name=""/>
        <dsp:cNvSpPr/>
      </dsp:nvSpPr>
      <dsp:spPr>
        <a:xfrm>
          <a:off x="0" y="4085885"/>
          <a:ext cx="7086600" cy="740114"/>
        </a:xfrm>
        <a:prstGeom prst="trapezoid">
          <a:avLst>
            <a:gd name="adj" fmla="val 734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solidFill>
                <a:schemeClr val="bg1"/>
              </a:solidFill>
              <a:latin typeface="Tahoma" panose="020B0604030504040204" pitchFamily="34" charset="0"/>
              <a:ea typeface="Tahoma" panose="020B0604030504040204" pitchFamily="34" charset="0"/>
              <a:cs typeface="Tahoma" panose="020B0604030504040204" pitchFamily="34" charset="0"/>
            </a:rPr>
            <a:t>6S , TPM, Daily Management</a:t>
          </a:r>
        </a:p>
      </dsp:txBody>
      <dsp:txXfrm>
        <a:off x="1240154" y="4085885"/>
        <a:ext cx="4606290" cy="74011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27" cy="350807"/>
          </a:xfrm>
          <a:prstGeom prst="rect">
            <a:avLst/>
          </a:prstGeom>
        </p:spPr>
        <p:txBody>
          <a:bodyPr vert="horz" lIns="83622" tIns="41811" rIns="83622" bIns="41811" rtlCol="0"/>
          <a:lstStyle>
            <a:lvl1pPr algn="l">
              <a:defRPr sz="1100"/>
            </a:lvl1pPr>
          </a:lstStyle>
          <a:p>
            <a:endParaRPr lang="en-US" dirty="0"/>
          </a:p>
        </p:txBody>
      </p:sp>
      <p:sp>
        <p:nvSpPr>
          <p:cNvPr id="3" name="Date Placeholder 2"/>
          <p:cNvSpPr>
            <a:spLocks noGrp="1"/>
          </p:cNvSpPr>
          <p:nvPr>
            <p:ph type="dt" idx="1"/>
          </p:nvPr>
        </p:nvSpPr>
        <p:spPr>
          <a:xfrm>
            <a:off x="5265907" y="0"/>
            <a:ext cx="4029027" cy="350807"/>
          </a:xfrm>
          <a:prstGeom prst="rect">
            <a:avLst/>
          </a:prstGeom>
        </p:spPr>
        <p:txBody>
          <a:bodyPr vert="horz" lIns="83622" tIns="41811" rIns="83622" bIns="41811" rtlCol="0"/>
          <a:lstStyle>
            <a:lvl1pPr algn="r">
              <a:defRPr sz="1100"/>
            </a:lvl1pPr>
          </a:lstStyle>
          <a:p>
            <a:fld id="{DD203EB6-8E8A-414C-ADD6-12D84235F9D4}" type="datetimeFigureOut">
              <a:rPr lang="en-US" smtClean="0"/>
              <a:t>11/28/2023</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83622" tIns="41811" rIns="83622" bIns="41811" rtlCol="0" anchor="ctr"/>
          <a:lstStyle/>
          <a:p>
            <a:endParaRPr lang="en-US" dirty="0"/>
          </a:p>
        </p:txBody>
      </p:sp>
      <p:sp>
        <p:nvSpPr>
          <p:cNvPr id="5" name="Notes Placeholder 4"/>
          <p:cNvSpPr>
            <a:spLocks noGrp="1"/>
          </p:cNvSpPr>
          <p:nvPr>
            <p:ph type="body" sz="quarter" idx="3"/>
          </p:nvPr>
        </p:nvSpPr>
        <p:spPr>
          <a:xfrm>
            <a:off x="930227" y="3330513"/>
            <a:ext cx="7435946" cy="3154394"/>
          </a:xfrm>
          <a:prstGeom prst="rect">
            <a:avLst/>
          </a:prstGeom>
        </p:spPr>
        <p:txBody>
          <a:bodyPr vert="horz" lIns="83622" tIns="41811" rIns="83622" bIns="418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162"/>
            <a:ext cx="4029027" cy="350807"/>
          </a:xfrm>
          <a:prstGeom prst="rect">
            <a:avLst/>
          </a:prstGeom>
        </p:spPr>
        <p:txBody>
          <a:bodyPr vert="horz" lIns="83622" tIns="41811" rIns="83622" bIns="41811" rtlCol="0" anchor="b"/>
          <a:lstStyle>
            <a:lvl1pPr algn="l">
              <a:defRPr sz="1100"/>
            </a:lvl1pPr>
          </a:lstStyle>
          <a:p>
            <a:endParaRPr lang="en-US" dirty="0"/>
          </a:p>
        </p:txBody>
      </p:sp>
      <p:sp>
        <p:nvSpPr>
          <p:cNvPr id="7" name="Slide Number Placeholder 6"/>
          <p:cNvSpPr>
            <a:spLocks noGrp="1"/>
          </p:cNvSpPr>
          <p:nvPr>
            <p:ph type="sldNum" sz="quarter" idx="5"/>
          </p:nvPr>
        </p:nvSpPr>
        <p:spPr>
          <a:xfrm>
            <a:off x="5265907" y="6658162"/>
            <a:ext cx="4029027" cy="350807"/>
          </a:xfrm>
          <a:prstGeom prst="rect">
            <a:avLst/>
          </a:prstGeom>
        </p:spPr>
        <p:txBody>
          <a:bodyPr vert="horz" lIns="83622" tIns="41811" rIns="83622" bIns="41811" rtlCol="0" anchor="b"/>
          <a:lstStyle>
            <a:lvl1pPr algn="r">
              <a:defRPr sz="1100"/>
            </a:lvl1pPr>
          </a:lstStyle>
          <a:p>
            <a:fld id="{508CBA00-571E-49AE-A50F-3E1ACAF3673F}" type="slidenum">
              <a:rPr lang="en-US" smtClean="0"/>
              <a:t>‹#›</a:t>
            </a:fld>
            <a:endParaRPr lang="en-US" dirty="0"/>
          </a:p>
        </p:txBody>
      </p:sp>
    </p:spTree>
    <p:extLst>
      <p:ext uri="{BB962C8B-B14F-4D97-AF65-F5344CB8AC3E}">
        <p14:creationId xmlns:p14="http://schemas.microsoft.com/office/powerpoint/2010/main" val="228448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1</a:t>
            </a:fld>
            <a:endParaRPr lang="en-US" dirty="0"/>
          </a:p>
        </p:txBody>
      </p:sp>
    </p:spTree>
    <p:extLst>
      <p:ext uri="{BB962C8B-B14F-4D97-AF65-F5344CB8AC3E}">
        <p14:creationId xmlns:p14="http://schemas.microsoft.com/office/powerpoint/2010/main" val="347674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algn="l">
              <a:spcBef>
                <a:spcPct val="50000"/>
              </a:spcBef>
            </a:pPr>
            <a:r>
              <a:rPr lang="en-US" sz="1100" dirty="0"/>
              <a:t>Most</a:t>
            </a:r>
            <a:r>
              <a:rPr lang="en-US" sz="1100" baseline="0" dirty="0"/>
              <a:t> companies have a Vision, Mission and Strategy defined. The next step is how do we execute that strategy.</a:t>
            </a:r>
          </a:p>
          <a:p>
            <a:pPr algn="l">
              <a:spcBef>
                <a:spcPct val="50000"/>
              </a:spcBef>
            </a:pPr>
            <a:r>
              <a:rPr lang="en-US" sz="1100" dirty="0"/>
              <a:t>Strategy Deployment is a tool to execute your strategy. It defines what we focus</a:t>
            </a:r>
            <a:r>
              <a:rPr lang="en-US" sz="1100" baseline="0" dirty="0"/>
              <a:t> on and holds us accountable.</a:t>
            </a:r>
          </a:p>
          <a:p>
            <a:pPr algn="l">
              <a:spcBef>
                <a:spcPct val="50000"/>
              </a:spcBef>
            </a:pPr>
            <a:endParaRPr lang="en-US" sz="1100" baseline="0" dirty="0"/>
          </a:p>
          <a:p>
            <a:pPr algn="l">
              <a:spcBef>
                <a:spcPct val="50000"/>
              </a:spcBef>
            </a:pPr>
            <a:r>
              <a:rPr lang="en-US" sz="1100" baseline="0" dirty="0"/>
              <a:t>It ensures everyone in the company is aligned with our objectives from top to bottom.</a:t>
            </a:r>
            <a:endParaRPr lang="en-US" sz="1100" dirty="0"/>
          </a:p>
        </p:txBody>
      </p:sp>
      <p:sp>
        <p:nvSpPr>
          <p:cNvPr id="4" name="Slide Number Placeholder 3"/>
          <p:cNvSpPr>
            <a:spLocks noGrp="1"/>
          </p:cNvSpPr>
          <p:nvPr>
            <p:ph type="sldNum" sz="quarter" idx="10"/>
          </p:nvPr>
        </p:nvSpPr>
        <p:spPr/>
        <p:txBody>
          <a:bodyPr/>
          <a:lstStyle/>
          <a:p>
            <a:fld id="{508CBA00-571E-49AE-A50F-3E1ACAF3673F}" type="slidenum">
              <a:rPr lang="en-US" smtClean="0"/>
              <a:t>10</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Daily</a:t>
            </a:r>
            <a:r>
              <a:rPr lang="en-US" baseline="0" dirty="0"/>
              <a:t> Management is made up of three components, Visual Controls, Leader Standard Work and Daily Accountability.</a:t>
            </a:r>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11</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Key</a:t>
            </a:r>
            <a:r>
              <a:rPr lang="en-US" baseline="0" dirty="0"/>
              <a:t> Performance Indicators for Safety, Quality, Delivery and Costs, that support our strategy, are tracked.</a:t>
            </a:r>
          </a:p>
          <a:p>
            <a:endParaRPr lang="en-US" baseline="0" dirty="0"/>
          </a:p>
          <a:p>
            <a:r>
              <a:rPr lang="en-US" baseline="0" dirty="0"/>
              <a:t>We identify Gaps, Prioritize Reasons and Solve Problems. If we achieve our targets, we achieve or Strategy. </a:t>
            </a:r>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12</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Solving problems is made easy with standardized forms like 5</a:t>
            </a:r>
            <a:r>
              <a:rPr lang="en-US" baseline="0" dirty="0"/>
              <a:t> Whys, A3 and 8D. </a:t>
            </a:r>
          </a:p>
          <a:p>
            <a:endParaRPr lang="en-US" baseline="0" dirty="0"/>
          </a:p>
          <a:p>
            <a:r>
              <a:rPr lang="en-US" baseline="0" dirty="0"/>
              <a:t>These forms are really a tools for teaching people how to solve problems.</a:t>
            </a:r>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13</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217D-04BF-4FAF-AA57-DAEF5C23AA71}" type="slidenum">
              <a:rPr lang="en-US"/>
              <a:pPr/>
              <a:t>14</a:t>
            </a:fld>
            <a:endParaRPr lang="en-US" dirty="0"/>
          </a:p>
        </p:txBody>
      </p:sp>
      <p:sp>
        <p:nvSpPr>
          <p:cNvPr id="396290" name="Rectangle 2"/>
          <p:cNvSpPr>
            <a:spLocks noGrp="1" noChangeArrowheads="1"/>
          </p:cNvSpPr>
          <p:nvPr>
            <p:ph type="body" idx="1"/>
          </p:nvPr>
        </p:nvSpPr>
        <p:spPr>
          <a:xfrm>
            <a:off x="1162051" y="3796900"/>
            <a:ext cx="6818065" cy="3154680"/>
          </a:xfrm>
          <a:noFill/>
          <a:ln/>
        </p:spPr>
        <p:txBody>
          <a:bodyPr lIns="83409" tIns="40972" rIns="83409" bIns="40972"/>
          <a:lstStyle/>
          <a:p>
            <a:r>
              <a:rPr lang="en-US" dirty="0"/>
              <a:t>Leaders follow</a:t>
            </a:r>
            <a:r>
              <a:rPr lang="en-US" baseline="0" dirty="0"/>
              <a:t> a layered audit process holding everyone accountable.</a:t>
            </a:r>
            <a:endParaRPr lang="en-US" dirty="0"/>
          </a:p>
        </p:txBody>
      </p:sp>
      <p:sp>
        <p:nvSpPr>
          <p:cNvPr id="396291" name="Rectangle 3"/>
          <p:cNvSpPr>
            <a:spLocks noGrp="1" noRot="1" noChangeAspect="1" noChangeArrowheads="1" noTextEdit="1"/>
          </p:cNvSpPr>
          <p:nvPr>
            <p:ph type="sldImg"/>
          </p:nvPr>
        </p:nvSpPr>
        <p:spPr>
          <a:xfrm>
            <a:off x="1544638" y="93663"/>
            <a:ext cx="6208712" cy="3492500"/>
          </a:xfrm>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Each</a:t>
            </a:r>
            <a:r>
              <a:rPr lang="en-US" baseline="0" dirty="0"/>
              <a:t> Manager does a Daily Gemba Walk to review the Management Boards with the teams.</a:t>
            </a:r>
          </a:p>
          <a:p>
            <a:endParaRPr lang="en-US" baseline="0" dirty="0"/>
          </a:p>
          <a:p>
            <a:r>
              <a:rPr lang="en-US" dirty="0"/>
              <a:t>The team consists</a:t>
            </a:r>
            <a:r>
              <a:rPr lang="en-US" baseline="0" dirty="0"/>
              <a:t> of the </a:t>
            </a:r>
            <a:r>
              <a:rPr lang="en-US" dirty="0"/>
              <a:t>CC, TL, Mfg. Eng., Quality and Purchasing</a:t>
            </a:r>
          </a:p>
        </p:txBody>
      </p:sp>
      <p:sp>
        <p:nvSpPr>
          <p:cNvPr id="4" name="Slide Number Placeholder 3"/>
          <p:cNvSpPr>
            <a:spLocks noGrp="1"/>
          </p:cNvSpPr>
          <p:nvPr>
            <p:ph type="sldNum" sz="quarter" idx="10"/>
          </p:nvPr>
        </p:nvSpPr>
        <p:spPr/>
        <p:txBody>
          <a:bodyPr/>
          <a:lstStyle/>
          <a:p>
            <a:fld id="{508CBA00-571E-49AE-A50F-3E1ACAF3673F}" type="slidenum">
              <a:rPr lang="en-US" smtClean="0"/>
              <a:t>15</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Organizing around Product Value Streams will</a:t>
            </a:r>
            <a:r>
              <a:rPr lang="en-US" baseline="0" dirty="0"/>
              <a:t> provide the structure and dedicated resources to focus on the customer.</a:t>
            </a:r>
          </a:p>
          <a:p>
            <a:endParaRPr lang="en-US" baseline="0" dirty="0"/>
          </a:p>
          <a:p>
            <a:r>
              <a:rPr lang="en-US" baseline="0" dirty="0"/>
              <a:t>Value Stream Managers will manage the whole Value Stream.</a:t>
            </a:r>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16</a:t>
            </a:fld>
            <a:endParaRPr lang="en-US" dirty="0"/>
          </a:p>
        </p:txBody>
      </p:sp>
    </p:spTree>
    <p:extLst>
      <p:ext uri="{BB962C8B-B14F-4D97-AF65-F5344CB8AC3E}">
        <p14:creationId xmlns:p14="http://schemas.microsoft.com/office/powerpoint/2010/main" val="1465075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You’ll need</a:t>
            </a:r>
            <a:r>
              <a:rPr lang="en-US" baseline="0" dirty="0"/>
              <a:t> to create a KPO and partner with a Lean Consultant. The CEO should do the initial Lean training with assistance, then the KPO and Consultants.</a:t>
            </a:r>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17</a:t>
            </a:fld>
            <a:endParaRPr lang="en-US" dirty="0"/>
          </a:p>
        </p:txBody>
      </p:sp>
    </p:spTree>
    <p:extLst>
      <p:ext uri="{BB962C8B-B14F-4D97-AF65-F5344CB8AC3E}">
        <p14:creationId xmlns:p14="http://schemas.microsoft.com/office/powerpoint/2010/main" val="1465075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The biggest roadblock is the allocation of overhead or “Absorption”. Both can be used simultaneously</a:t>
            </a:r>
          </a:p>
        </p:txBody>
      </p:sp>
      <p:sp>
        <p:nvSpPr>
          <p:cNvPr id="4" name="Slide Number Placeholder 3"/>
          <p:cNvSpPr>
            <a:spLocks noGrp="1"/>
          </p:cNvSpPr>
          <p:nvPr>
            <p:ph type="sldNum" sz="quarter" idx="10"/>
          </p:nvPr>
        </p:nvSpPr>
        <p:spPr/>
        <p:txBody>
          <a:bodyPr/>
          <a:lstStyle/>
          <a:p>
            <a:fld id="{508CBA00-571E-49AE-A50F-3E1ACAF3673F}" type="slidenum">
              <a:rPr lang="en-US" smtClean="0"/>
              <a:t>18</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Everyone needs to share in the benefits. Annual profit sharing is too long for making course corrections.</a:t>
            </a:r>
          </a:p>
          <a:p>
            <a:endParaRPr lang="en-US" dirty="0"/>
          </a:p>
          <a:p>
            <a:r>
              <a:rPr lang="en-US" dirty="0"/>
              <a:t>Turns is</a:t>
            </a:r>
            <a:r>
              <a:rPr lang="en-US" baseline="0" dirty="0"/>
              <a:t> the best Lean metric to drive the right behavior and is a key to high earnings. </a:t>
            </a:r>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19</a:t>
            </a:fld>
            <a:endParaRPr lang="en-US" dirty="0"/>
          </a:p>
        </p:txBody>
      </p:sp>
    </p:spTree>
    <p:extLst>
      <p:ext uri="{BB962C8B-B14F-4D97-AF65-F5344CB8AC3E}">
        <p14:creationId xmlns:p14="http://schemas.microsoft.com/office/powerpoint/2010/main" val="315137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What</a:t>
            </a:r>
            <a:r>
              <a:rPr lang="en-US" baseline="0" dirty="0"/>
              <a:t> % of Lean Implementations fail? 90%</a:t>
            </a:r>
          </a:p>
          <a:p>
            <a:endParaRPr lang="en-US" baseline="0" dirty="0"/>
          </a:p>
          <a:p>
            <a:r>
              <a:rPr lang="en-US" dirty="0"/>
              <a:t>By fail I mean don’t become part of the culture. Culture change is tough.</a:t>
            </a:r>
          </a:p>
        </p:txBody>
      </p:sp>
      <p:sp>
        <p:nvSpPr>
          <p:cNvPr id="4" name="Slide Number Placeholder 3"/>
          <p:cNvSpPr>
            <a:spLocks noGrp="1"/>
          </p:cNvSpPr>
          <p:nvPr>
            <p:ph type="sldNum" sz="quarter" idx="10"/>
          </p:nvPr>
        </p:nvSpPr>
        <p:spPr/>
        <p:txBody>
          <a:bodyPr/>
          <a:lstStyle/>
          <a:p>
            <a:fld id="{508CBA00-571E-49AE-A50F-3E1ACAF3673F}" type="slidenum">
              <a:rPr lang="en-US" smtClean="0"/>
              <a:t>2</a:t>
            </a:fld>
            <a:endParaRPr lang="en-US" dirty="0"/>
          </a:p>
        </p:txBody>
      </p:sp>
    </p:spTree>
    <p:extLst>
      <p:ext uri="{BB962C8B-B14F-4D97-AF65-F5344CB8AC3E}">
        <p14:creationId xmlns:p14="http://schemas.microsoft.com/office/powerpoint/2010/main" val="325535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In summary</a:t>
            </a:r>
            <a:r>
              <a:rPr lang="en-US" baseline="0" dirty="0"/>
              <a:t>….to increase your chance of success you need to have Lean Leadership, Strategy Deployment, Daily Management, Accountability and Incentives. </a:t>
            </a:r>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20</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What</a:t>
            </a:r>
            <a:r>
              <a:rPr lang="en-US" baseline="0" dirty="0"/>
              <a:t> can your culture absorb. Start from where you are and put some of these concepts in place.</a:t>
            </a:r>
          </a:p>
          <a:p>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21</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What</a:t>
            </a:r>
            <a:r>
              <a:rPr lang="en-US" baseline="0" dirty="0"/>
              <a:t> do you do when no one is looking?</a:t>
            </a:r>
          </a:p>
          <a:p>
            <a:endParaRPr lang="en-US" baseline="0" dirty="0"/>
          </a:p>
          <a:p>
            <a:r>
              <a:rPr lang="en-US" baseline="0" dirty="0"/>
              <a:t>Do you Lead by Example, Eliminate Waste, Add Value, Develop People and Solve Problems. Then you’re one of the 10%!</a:t>
            </a:r>
          </a:p>
          <a:p>
            <a:endParaRPr lang="en-US" baseline="0" dirty="0"/>
          </a:p>
          <a:p>
            <a:r>
              <a:rPr lang="en-US" baseline="0" dirty="0"/>
              <a:t>It’s all about transforming people.</a:t>
            </a:r>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22</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If</a:t>
            </a:r>
            <a:r>
              <a:rPr lang="en-US" baseline="0" dirty="0"/>
              <a:t> you’re serious about adopting Lean…you need to read these books.</a:t>
            </a:r>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23</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24</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Many</a:t>
            </a:r>
            <a:r>
              <a:rPr lang="en-US" baseline="0" dirty="0"/>
              <a:t> </a:t>
            </a:r>
            <a:r>
              <a:rPr lang="en-US" baseline="0"/>
              <a:t>years ago </a:t>
            </a:r>
            <a:r>
              <a:rPr lang="en-US" baseline="0" dirty="0"/>
              <a:t>my Japanese sensei, told me…..  “If it wasn’t for the people… Kaizen would be easy.</a:t>
            </a:r>
          </a:p>
          <a:p>
            <a:endParaRPr lang="en-US" baseline="0" dirty="0"/>
          </a:p>
          <a:p>
            <a:r>
              <a:rPr lang="en-US" baseline="0" dirty="0"/>
              <a:t>The people are the Culture.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3</a:t>
            </a:fld>
            <a:endParaRPr lang="en-US" dirty="0"/>
          </a:p>
        </p:txBody>
      </p:sp>
    </p:spTree>
    <p:extLst>
      <p:ext uri="{BB962C8B-B14F-4D97-AF65-F5344CB8AC3E}">
        <p14:creationId xmlns:p14="http://schemas.microsoft.com/office/powerpoint/2010/main" val="325535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defTabSz="836219">
              <a:defRPr/>
            </a:pPr>
            <a:r>
              <a:rPr lang="en-US" altLang="en-US" sz="1100" dirty="0">
                <a:latin typeface="Tahoma" panose="020B0604030504040204" pitchFamily="34" charset="0"/>
                <a:ea typeface="Tahoma" panose="020B0604030504040204" pitchFamily="34" charset="0"/>
                <a:cs typeface="Tahoma" panose="020B0604030504040204" pitchFamily="34" charset="0"/>
              </a:rPr>
              <a:t>Focus on </a:t>
            </a:r>
            <a:r>
              <a:rPr lang="en-US" altLang="en-US" sz="1100" b="1" dirty="0">
                <a:latin typeface="Tahoma" panose="020B0604030504040204" pitchFamily="34" charset="0"/>
                <a:ea typeface="Tahoma" panose="020B0604030504040204" pitchFamily="34" charset="0"/>
                <a:cs typeface="Tahoma" panose="020B0604030504040204" pitchFamily="34" charset="0"/>
              </a:rPr>
              <a:t>L</a:t>
            </a:r>
            <a:r>
              <a:rPr lang="en-US" altLang="en-US" sz="1100" dirty="0">
                <a:latin typeface="Tahoma" panose="020B0604030504040204" pitchFamily="34" charset="0"/>
                <a:ea typeface="Tahoma" panose="020B0604030504040204" pitchFamily="34" charset="0"/>
                <a:cs typeface="Tahoma" panose="020B0604030504040204" pitchFamily="34" charset="0"/>
              </a:rPr>
              <a:t>eading by example, </a:t>
            </a:r>
            <a:r>
              <a:rPr lang="en-US" altLang="en-US" sz="1100" b="1" dirty="0">
                <a:latin typeface="Tahoma" panose="020B0604030504040204" pitchFamily="34" charset="0"/>
                <a:ea typeface="Tahoma" panose="020B0604030504040204" pitchFamily="34" charset="0"/>
                <a:cs typeface="Tahoma" panose="020B0604030504040204" pitchFamily="34" charset="0"/>
              </a:rPr>
              <a:t>E</a:t>
            </a:r>
            <a:r>
              <a:rPr lang="en-US" altLang="en-US" sz="1100" dirty="0">
                <a:latin typeface="Tahoma" panose="020B0604030504040204" pitchFamily="34" charset="0"/>
                <a:ea typeface="Tahoma" panose="020B0604030504040204" pitchFamily="34" charset="0"/>
                <a:cs typeface="Tahoma" panose="020B0604030504040204" pitchFamily="34" charset="0"/>
              </a:rPr>
              <a:t>liminating waste, </a:t>
            </a:r>
            <a:r>
              <a:rPr lang="en-US" altLang="en-US" sz="1100" b="1" dirty="0">
                <a:latin typeface="Tahoma" panose="020B0604030504040204" pitchFamily="34" charset="0"/>
                <a:ea typeface="Tahoma" panose="020B0604030504040204" pitchFamily="34" charset="0"/>
                <a:cs typeface="Tahoma" panose="020B0604030504040204" pitchFamily="34" charset="0"/>
              </a:rPr>
              <a:t>A</a:t>
            </a:r>
            <a:r>
              <a:rPr lang="en-US" altLang="en-US" sz="1100" dirty="0">
                <a:latin typeface="Tahoma" panose="020B0604030504040204" pitchFamily="34" charset="0"/>
                <a:ea typeface="Tahoma" panose="020B0604030504040204" pitchFamily="34" charset="0"/>
                <a:cs typeface="Tahoma" panose="020B0604030504040204" pitchFamily="34" charset="0"/>
              </a:rPr>
              <a:t>dding value, </a:t>
            </a:r>
            <a:r>
              <a:rPr lang="en-US" altLang="en-US" sz="1100" b="1" dirty="0">
                <a:latin typeface="Tahoma" panose="020B0604030504040204" pitchFamily="34" charset="0"/>
                <a:ea typeface="Tahoma" panose="020B0604030504040204" pitchFamily="34" charset="0"/>
                <a:cs typeface="Tahoma" panose="020B0604030504040204" pitchFamily="34" charset="0"/>
              </a:rPr>
              <a:t>D</a:t>
            </a:r>
            <a:r>
              <a:rPr lang="en-US" altLang="en-US" sz="1100" dirty="0">
                <a:latin typeface="Tahoma" panose="020B0604030504040204" pitchFamily="34" charset="0"/>
                <a:ea typeface="Tahoma" panose="020B0604030504040204" pitchFamily="34" charset="0"/>
                <a:cs typeface="Tahoma" panose="020B0604030504040204" pitchFamily="34" charset="0"/>
              </a:rPr>
              <a:t>eveloping  people and </a:t>
            </a:r>
            <a:r>
              <a:rPr lang="en-US" altLang="en-US" sz="1100" b="1" dirty="0">
                <a:latin typeface="Tahoma" panose="020B0604030504040204" pitchFamily="34" charset="0"/>
                <a:ea typeface="Tahoma" panose="020B0604030504040204" pitchFamily="34" charset="0"/>
                <a:cs typeface="Tahoma" panose="020B0604030504040204" pitchFamily="34" charset="0"/>
              </a:rPr>
              <a:t>S</a:t>
            </a:r>
            <a:r>
              <a:rPr lang="en-US" altLang="en-US" sz="1100" dirty="0">
                <a:latin typeface="Tahoma" panose="020B0604030504040204" pitchFamily="34" charset="0"/>
                <a:ea typeface="Tahoma" panose="020B0604030504040204" pitchFamily="34" charset="0"/>
                <a:cs typeface="Tahoma" panose="020B0604030504040204" pitchFamily="34" charset="0"/>
              </a:rPr>
              <a:t>olving problems.</a:t>
            </a:r>
          </a:p>
          <a:p>
            <a:pPr defTabSz="836219">
              <a:defRPr/>
            </a:pPr>
            <a:r>
              <a:rPr lang="en-US" altLang="en-US" sz="1100" dirty="0">
                <a:latin typeface="Tahoma" panose="020B0604030504040204" pitchFamily="34" charset="0"/>
                <a:ea typeface="Tahoma" panose="020B0604030504040204" pitchFamily="34" charset="0"/>
                <a:cs typeface="Tahoma" panose="020B0604030504040204" pitchFamily="34" charset="0"/>
              </a:rPr>
              <a:t>“The goal is not to implement “Lean”, but to make Lean part of our culture”.</a:t>
            </a:r>
          </a:p>
          <a:p>
            <a:r>
              <a:rPr lang="en-US" dirty="0"/>
              <a:t>If you’re doing these things hour by hour, week by week and month by month…..you’ve successfully adopted Lean as part of your culture. You’re one of the 10%!</a:t>
            </a:r>
          </a:p>
        </p:txBody>
      </p:sp>
      <p:sp>
        <p:nvSpPr>
          <p:cNvPr id="4" name="Slide Number Placeholder 3"/>
          <p:cNvSpPr>
            <a:spLocks noGrp="1"/>
          </p:cNvSpPr>
          <p:nvPr>
            <p:ph type="sldNum" sz="quarter" idx="10"/>
          </p:nvPr>
        </p:nvSpPr>
        <p:spPr/>
        <p:txBody>
          <a:bodyPr/>
          <a:lstStyle/>
          <a:p>
            <a:fld id="{508CBA00-571E-49AE-A50F-3E1ACAF3673F}" type="slidenum">
              <a:rPr lang="en-US" smtClean="0"/>
              <a:t>4</a:t>
            </a:fld>
            <a:endParaRPr lang="en-US" dirty="0"/>
          </a:p>
        </p:txBody>
      </p:sp>
    </p:spTree>
    <p:extLst>
      <p:ext uri="{BB962C8B-B14F-4D97-AF65-F5344CB8AC3E}">
        <p14:creationId xmlns:p14="http://schemas.microsoft.com/office/powerpoint/2010/main" val="403752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You need Lean experience</a:t>
            </a:r>
            <a:r>
              <a:rPr lang="en-US" baseline="0" dirty="0"/>
              <a:t> on your Board, you need an advocate. Your CEO, President, VP of Operations and Plant Manager should have experience implementing Lean or be open to change. They have to be willing to ”Take a leap of faith.”</a:t>
            </a:r>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5</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algn="l">
              <a:spcBef>
                <a:spcPct val="50000"/>
              </a:spcBef>
            </a:pPr>
            <a:r>
              <a:rPr lang="en-US" sz="1100" dirty="0"/>
              <a:t>Managers run the business with existing processes and systems, Leaders</a:t>
            </a:r>
            <a:r>
              <a:rPr lang="en-US" sz="1100" baseline="0" dirty="0"/>
              <a:t> improve the business.</a:t>
            </a:r>
          </a:p>
          <a:p>
            <a:pPr algn="l">
              <a:spcBef>
                <a:spcPct val="50000"/>
              </a:spcBef>
            </a:pPr>
            <a:r>
              <a:rPr lang="en-US" sz="1100" baseline="0" dirty="0"/>
              <a:t>This is how they need to use their time.</a:t>
            </a:r>
            <a:endParaRPr lang="en-US" sz="1100" dirty="0"/>
          </a:p>
        </p:txBody>
      </p:sp>
      <p:sp>
        <p:nvSpPr>
          <p:cNvPr id="4" name="Slide Number Placeholder 3"/>
          <p:cNvSpPr>
            <a:spLocks noGrp="1"/>
          </p:cNvSpPr>
          <p:nvPr>
            <p:ph type="sldNum" sz="quarter" idx="10"/>
          </p:nvPr>
        </p:nvSpPr>
        <p:spPr/>
        <p:txBody>
          <a:bodyPr/>
          <a:lstStyle/>
          <a:p>
            <a:fld id="{508CBA00-571E-49AE-A50F-3E1ACAF3673F}" type="slidenum">
              <a:rPr lang="en-US" smtClean="0"/>
              <a:t>6</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defTabSz="836219">
              <a:defRPr/>
            </a:pPr>
            <a:r>
              <a:rPr lang="en-US" dirty="0"/>
              <a:t>We need to</a:t>
            </a:r>
            <a:r>
              <a:rPr lang="en-US" baseline="0" dirty="0"/>
              <a:t> s</a:t>
            </a:r>
            <a:r>
              <a:rPr lang="en-US" dirty="0"/>
              <a:t>upport the people adding Value. Servant Leadership is a critical part</a:t>
            </a:r>
            <a:r>
              <a:rPr lang="en-US" baseline="0" dirty="0"/>
              <a:t> of Lean. </a:t>
            </a:r>
            <a:r>
              <a:rPr lang="en-US" sz="1100" kern="0" dirty="0"/>
              <a:t>Nothing changes until Leader behavior changes.</a:t>
            </a:r>
            <a:endParaRPr lang="en-US" sz="1100" dirty="0"/>
          </a:p>
          <a:p>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7</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a:t>What is Value and</a:t>
            </a:r>
            <a:r>
              <a:rPr lang="en-US" baseline="0" dirty="0"/>
              <a:t> Who defines it? Customers are our primary focus, but we also have any obligation to Shareholders.</a:t>
            </a:r>
            <a:endParaRPr lang="en-US" dirty="0"/>
          </a:p>
        </p:txBody>
      </p:sp>
      <p:sp>
        <p:nvSpPr>
          <p:cNvPr id="4" name="Slide Number Placeholder 3"/>
          <p:cNvSpPr>
            <a:spLocks noGrp="1"/>
          </p:cNvSpPr>
          <p:nvPr>
            <p:ph type="sldNum" sz="quarter" idx="10"/>
          </p:nvPr>
        </p:nvSpPr>
        <p:spPr/>
        <p:txBody>
          <a:bodyPr/>
          <a:lstStyle/>
          <a:p>
            <a:fld id="{508CBA00-571E-49AE-A50F-3E1ACAF3673F}" type="slidenum">
              <a:rPr lang="en-US" smtClean="0"/>
              <a:t>8</a:t>
            </a:fld>
            <a:endParaRPr lang="en-US" dirty="0"/>
          </a:p>
        </p:txBody>
      </p:sp>
    </p:spTree>
    <p:extLst>
      <p:ext uri="{BB962C8B-B14F-4D97-AF65-F5344CB8AC3E}">
        <p14:creationId xmlns:p14="http://schemas.microsoft.com/office/powerpoint/2010/main" val="222594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algn="l">
              <a:spcBef>
                <a:spcPct val="50000"/>
              </a:spcBef>
            </a:pPr>
            <a:r>
              <a:rPr lang="en-US" sz="1100" dirty="0"/>
              <a:t>To Develop</a:t>
            </a:r>
            <a:r>
              <a:rPr lang="en-US" sz="1100" baseline="0" dirty="0"/>
              <a:t> People and Solve Problems, we need a strong foundation of 5S-TPM-Standard Work in place.</a:t>
            </a:r>
          </a:p>
          <a:p>
            <a:pPr algn="l">
              <a:spcBef>
                <a:spcPct val="50000"/>
              </a:spcBef>
            </a:pPr>
            <a:endParaRPr lang="en-US" sz="1100" baseline="0" dirty="0"/>
          </a:p>
          <a:p>
            <a:pPr algn="l">
              <a:spcBef>
                <a:spcPct val="50000"/>
              </a:spcBef>
            </a:pPr>
            <a:r>
              <a:rPr lang="en-US" sz="1100" baseline="0" dirty="0"/>
              <a:t>First we need our Vison, Mission and Strategy defined.   Next we must have Strategy Deployment, Daily Management and Operational Excellence processes in place.</a:t>
            </a:r>
          </a:p>
          <a:p>
            <a:pPr algn="l">
              <a:spcBef>
                <a:spcPct val="50000"/>
              </a:spcBef>
            </a:pPr>
            <a:endParaRPr lang="en-US" sz="1100" baseline="0" dirty="0"/>
          </a:p>
          <a:p>
            <a:pPr algn="l">
              <a:spcBef>
                <a:spcPct val="50000"/>
              </a:spcBef>
            </a:pPr>
            <a:r>
              <a:rPr lang="en-US" sz="1100" baseline="0" dirty="0"/>
              <a:t>No layoff policy as the result of Kaizen activity.</a:t>
            </a:r>
          </a:p>
          <a:p>
            <a:pPr algn="l">
              <a:spcBef>
                <a:spcPct val="50000"/>
              </a:spcBef>
            </a:pPr>
            <a:endParaRPr lang="en-US" sz="1100" dirty="0"/>
          </a:p>
        </p:txBody>
      </p:sp>
      <p:sp>
        <p:nvSpPr>
          <p:cNvPr id="4" name="Slide Number Placeholder 3"/>
          <p:cNvSpPr>
            <a:spLocks noGrp="1"/>
          </p:cNvSpPr>
          <p:nvPr>
            <p:ph type="sldNum" sz="quarter" idx="10"/>
          </p:nvPr>
        </p:nvSpPr>
        <p:spPr/>
        <p:txBody>
          <a:bodyPr/>
          <a:lstStyle/>
          <a:p>
            <a:fld id="{508CBA00-571E-49AE-A50F-3E1ACAF3673F}" type="slidenum">
              <a:rPr lang="en-US" smtClean="0"/>
              <a:t>9</a:t>
            </a:fld>
            <a:endParaRPr lang="en-US" dirty="0"/>
          </a:p>
        </p:txBody>
      </p:sp>
    </p:spTree>
    <p:extLst>
      <p:ext uri="{BB962C8B-B14F-4D97-AF65-F5344CB8AC3E}">
        <p14:creationId xmlns:p14="http://schemas.microsoft.com/office/powerpoint/2010/main" val="222594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806029" y="2990713"/>
            <a:ext cx="11864713" cy="2072640"/>
          </a:xfrm>
          <a:ln>
            <a:noFill/>
          </a:ln>
        </p:spPr>
        <p:txBody>
          <a:bodyPr tIns="0" rIns="20373">
            <a:normAutofit/>
          </a:bodyPr>
          <a:lstStyle>
            <a:lvl1pPr algn="r" rtl="0">
              <a:spcBef>
                <a:spcPct val="0"/>
              </a:spcBef>
              <a:buNone/>
              <a:defRPr sz="6200" b="1" baseline="0">
                <a:ln>
                  <a:noFill/>
                </a:ln>
                <a:solidFill>
                  <a:srgbClr val="0070C0"/>
                </a:solidFill>
                <a:effectLst/>
                <a:latin typeface="Garamond" panose="02020404030301010803" pitchFamily="18" charset="0"/>
                <a:ea typeface="+mj-ea"/>
                <a:cs typeface="+mj-cs"/>
              </a:defRPr>
            </a:lvl1pPr>
          </a:lstStyle>
          <a:p>
            <a:r>
              <a:rPr lang="en-US"/>
              <a:t>Click to edit Master title style</a:t>
            </a:r>
            <a:endParaRPr lang="en-US" dirty="0"/>
          </a:p>
        </p:txBody>
      </p:sp>
      <p:sp>
        <p:nvSpPr>
          <p:cNvPr id="17" name="Subtitle 16"/>
          <p:cNvSpPr>
            <a:spLocks noGrp="1"/>
          </p:cNvSpPr>
          <p:nvPr>
            <p:ph type="subTitle" idx="1"/>
          </p:nvPr>
        </p:nvSpPr>
        <p:spPr>
          <a:xfrm>
            <a:off x="806027" y="5095240"/>
            <a:ext cx="11869319" cy="1986280"/>
          </a:xfrm>
        </p:spPr>
        <p:txBody>
          <a:bodyPr lIns="0" rIns="20373"/>
          <a:lstStyle>
            <a:lvl1pPr marL="0" marR="50935" indent="0" algn="r">
              <a:buNone/>
              <a:defRPr>
                <a:solidFill>
                  <a:schemeClr val="tx1"/>
                </a:solidFill>
              </a:defRPr>
            </a:lvl1pPr>
            <a:lvl2pPr marL="509352" indent="0" algn="ctr">
              <a:buNone/>
            </a:lvl2pPr>
            <a:lvl3pPr marL="1018705" indent="0" algn="ctr">
              <a:buNone/>
            </a:lvl3pPr>
            <a:lvl4pPr marL="1528058" indent="0" algn="ctr">
              <a:buNone/>
            </a:lvl4pPr>
            <a:lvl5pPr marL="2037411" indent="0" algn="ctr">
              <a:buNone/>
            </a:lvl5pPr>
            <a:lvl6pPr marL="2546764" indent="0" algn="ctr">
              <a:buNone/>
            </a:lvl6pPr>
            <a:lvl7pPr marL="3056116" indent="0" algn="ctr">
              <a:buNone/>
            </a:lvl7pPr>
            <a:lvl8pPr marL="3565469" indent="0" algn="ctr">
              <a:buNone/>
            </a:lvl8pPr>
            <a:lvl9pPr marL="4074821" indent="0" algn="ctr">
              <a:buNone/>
            </a:lvl9pPr>
          </a:lstStyle>
          <a:p>
            <a:r>
              <a:rPr lang="en-US"/>
              <a:t>Click to edit Master subtitle style</a:t>
            </a:r>
          </a:p>
        </p:txBody>
      </p:sp>
      <p:sp>
        <p:nvSpPr>
          <p:cNvPr id="5" name="Date Placeholder 29"/>
          <p:cNvSpPr>
            <a:spLocks noGrp="1"/>
          </p:cNvSpPr>
          <p:nvPr>
            <p:ph type="dt" sz="half" idx="10"/>
          </p:nvPr>
        </p:nvSpPr>
        <p:spPr/>
        <p:txBody>
          <a:bodyPr/>
          <a:lstStyle>
            <a:lvl1pPr>
              <a:defRPr smtClean="0">
                <a:solidFill>
                  <a:srgbClr val="D1EAEE"/>
                </a:solidFill>
              </a:defRPr>
            </a:lvl1pPr>
          </a:lstStyle>
          <a:p>
            <a:pPr>
              <a:defRPr/>
            </a:pPr>
            <a:fld id="{44D407E2-CE82-4C24-B821-FC55A361DE26}" type="datetime1">
              <a:rPr lang="en-US"/>
              <a:pPr>
                <a:defRPr/>
              </a:pPr>
              <a:t>11/28/2023</a:t>
            </a:fld>
            <a:endParaRPr lang="en-US" dirty="0"/>
          </a:p>
        </p:txBody>
      </p:sp>
      <p:sp>
        <p:nvSpPr>
          <p:cNvPr id="6" name="Footer Placeholder 18"/>
          <p:cNvSpPr>
            <a:spLocks noGrp="1"/>
          </p:cNvSpPr>
          <p:nvPr>
            <p:ph type="ftr" sz="quarter" idx="11"/>
          </p:nvPr>
        </p:nvSpPr>
        <p:spPr/>
        <p:txBody>
          <a:bodyPr/>
          <a:lstStyle>
            <a:lvl1pPr>
              <a:defRPr dirty="0" smtClean="0"/>
            </a:lvl1pPr>
          </a:lstStyle>
          <a:p>
            <a:pPr>
              <a:defRPr/>
            </a:pPr>
            <a:r>
              <a:rPr lang="en-US" dirty="0">
                <a:solidFill>
                  <a:srgbClr val="04617B">
                    <a:shade val="90000"/>
                  </a:srgbClr>
                </a:solidFill>
              </a:rPr>
              <a:t>Proprietary &amp; Confidential</a:t>
            </a:r>
          </a:p>
        </p:txBody>
      </p:sp>
      <p:sp>
        <p:nvSpPr>
          <p:cNvPr id="7" name="Slide Number Placeholder 26"/>
          <p:cNvSpPr>
            <a:spLocks noGrp="1"/>
          </p:cNvSpPr>
          <p:nvPr>
            <p:ph type="sldNum" sz="quarter" idx="12"/>
          </p:nvPr>
        </p:nvSpPr>
        <p:spPr/>
        <p:txBody>
          <a:bodyPr/>
          <a:lstStyle>
            <a:lvl1pPr>
              <a:defRPr>
                <a:solidFill>
                  <a:srgbClr val="D1EAEE"/>
                </a:solidFill>
              </a:defRPr>
            </a:lvl1pPr>
          </a:lstStyle>
          <a:p>
            <a:pPr>
              <a:defRPr/>
            </a:pPr>
            <a:fld id="{C7F87E0C-D286-4A7A-A713-689ACA8BEE3F}" type="slidenum">
              <a:rPr lang="en-US"/>
              <a:pPr>
                <a:defRPr/>
              </a:pPr>
              <a:t>‹#›</a:t>
            </a:fld>
            <a:endParaRPr lang="en-US" dirty="0"/>
          </a:p>
        </p:txBody>
      </p:sp>
    </p:spTree>
    <p:extLst>
      <p:ext uri="{BB962C8B-B14F-4D97-AF65-F5344CB8AC3E}">
        <p14:creationId xmlns:p14="http://schemas.microsoft.com/office/powerpoint/2010/main" val="18793904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Panel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819831" y="1844842"/>
            <a:ext cx="5904245" cy="2293751"/>
          </a:xfrm>
        </p:spPr>
        <p:txBody>
          <a:bodyPr/>
          <a:lstStyle>
            <a:lvl1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1pPr>
            <a:lvl2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2pPr>
            <a:lvl3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3pPr>
            <a:lvl4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4pPr>
            <a:lvl5pPr algn="l" rtl="0" eaLnBrk="0" fontAlgn="base" hangingPunct="0">
              <a:spcBef>
                <a:spcPct val="20000"/>
              </a:spcBef>
              <a:spcAft>
                <a:spcPct val="0"/>
              </a:spcAft>
              <a:buClr>
                <a:srgbClr val="002060"/>
              </a:buClr>
              <a:defRPr lang="en-US" altLang="en-US" sz="1800" dirty="0">
                <a:solidFill>
                  <a:schemeClr val="tx1"/>
                </a:solidFill>
                <a:latin typeface="Calibri"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4"/>
          </p:nvPr>
        </p:nvSpPr>
        <p:spPr>
          <a:xfrm>
            <a:off x="7093425" y="1844842"/>
            <a:ext cx="5904245" cy="2293751"/>
          </a:xfrm>
        </p:spPr>
        <p:txBody>
          <a:bodyPr/>
          <a:lstStyle>
            <a:lvl1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1pPr>
            <a:lvl2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2pPr>
            <a:lvl3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3pPr>
            <a:lvl4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4pPr>
            <a:lvl5pPr algn="l" rtl="0" eaLnBrk="0" fontAlgn="base" hangingPunct="0">
              <a:spcBef>
                <a:spcPct val="20000"/>
              </a:spcBef>
              <a:spcAft>
                <a:spcPct val="0"/>
              </a:spcAft>
              <a:buClr>
                <a:srgbClr val="002060"/>
              </a:buClr>
              <a:defRPr lang="en-US" altLang="en-US" sz="1800" dirty="0">
                <a:solidFill>
                  <a:schemeClr val="tx1"/>
                </a:solidFill>
                <a:latin typeface="Calibri"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5"/>
          </p:nvPr>
        </p:nvSpPr>
        <p:spPr>
          <a:xfrm>
            <a:off x="819831" y="4739909"/>
            <a:ext cx="5904245" cy="2293751"/>
          </a:xfrm>
        </p:spPr>
        <p:txBody>
          <a:bodyPr/>
          <a:lstStyle>
            <a:lvl1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1pPr>
            <a:lvl2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2pPr>
            <a:lvl3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3pPr>
            <a:lvl4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4pPr>
            <a:lvl5pPr algn="l" rtl="0" eaLnBrk="0" fontAlgn="base" hangingPunct="0">
              <a:spcBef>
                <a:spcPct val="20000"/>
              </a:spcBef>
              <a:spcAft>
                <a:spcPct val="0"/>
              </a:spcAft>
              <a:buClr>
                <a:srgbClr val="002060"/>
              </a:buClr>
              <a:defRPr lang="en-US" altLang="en-US" sz="1800" dirty="0">
                <a:solidFill>
                  <a:schemeClr val="tx1"/>
                </a:solidFill>
                <a:latin typeface="Calibri"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p:cNvSpPr>
            <a:spLocks noGrp="1"/>
          </p:cNvSpPr>
          <p:nvPr>
            <p:ph sz="quarter" idx="16"/>
          </p:nvPr>
        </p:nvSpPr>
        <p:spPr>
          <a:xfrm>
            <a:off x="7093425" y="4739909"/>
            <a:ext cx="5904245" cy="2293751"/>
          </a:xfrm>
        </p:spPr>
        <p:txBody>
          <a:bodyPr/>
          <a:lstStyle>
            <a:lvl1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1pPr>
            <a:lvl2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2pPr>
            <a:lvl3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3pPr>
            <a:lvl4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4pPr>
            <a:lvl5pPr algn="l" rtl="0" eaLnBrk="0" fontAlgn="base" hangingPunct="0">
              <a:spcBef>
                <a:spcPct val="20000"/>
              </a:spcBef>
              <a:spcAft>
                <a:spcPct val="0"/>
              </a:spcAft>
              <a:buClr>
                <a:srgbClr val="002060"/>
              </a:buClr>
              <a:defRPr lang="en-US" altLang="en-US" sz="1800" dirty="0">
                <a:solidFill>
                  <a:schemeClr val="tx1"/>
                </a:solidFill>
                <a:latin typeface="Calibri"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7"/>
          <p:cNvSpPr>
            <a:spLocks noGrp="1"/>
          </p:cNvSpPr>
          <p:nvPr>
            <p:ph sz="quarter" idx="17"/>
          </p:nvPr>
        </p:nvSpPr>
        <p:spPr>
          <a:xfrm>
            <a:off x="1606887" y="1546770"/>
            <a:ext cx="4330129" cy="276622"/>
          </a:xfrm>
        </p:spPr>
        <p:txBody>
          <a:bodyPr/>
          <a:lstStyle>
            <a:lvl1pPr algn="ctr">
              <a:buNone/>
              <a:defRPr sz="1800" b="1">
                <a:latin typeface="Calibri" pitchFamily="34" charset="0"/>
              </a:defRPr>
            </a:lvl1pPr>
          </a:lstStyle>
          <a:p>
            <a:pPr lvl="0"/>
            <a:r>
              <a:rPr lang="en-US"/>
              <a:t>Click to edit Master text styles</a:t>
            </a:r>
          </a:p>
        </p:txBody>
      </p:sp>
      <p:sp>
        <p:nvSpPr>
          <p:cNvPr id="19" name="Content Placeholder 17"/>
          <p:cNvSpPr>
            <a:spLocks noGrp="1"/>
          </p:cNvSpPr>
          <p:nvPr>
            <p:ph sz="quarter" idx="18"/>
          </p:nvPr>
        </p:nvSpPr>
        <p:spPr>
          <a:xfrm>
            <a:off x="7880481" y="1546770"/>
            <a:ext cx="4330129" cy="276622"/>
          </a:xfrm>
        </p:spPr>
        <p:txBody>
          <a:bodyPr/>
          <a:lstStyle>
            <a:lvl1pPr algn="ctr">
              <a:buNone/>
              <a:defRPr sz="1800" b="1">
                <a:latin typeface="Calibri" pitchFamily="34" charset="0"/>
              </a:defRPr>
            </a:lvl1pPr>
          </a:lstStyle>
          <a:p>
            <a:pPr lvl="0"/>
            <a:r>
              <a:rPr lang="en-US"/>
              <a:t>Click to edit Master text styles</a:t>
            </a:r>
          </a:p>
        </p:txBody>
      </p:sp>
      <p:sp>
        <p:nvSpPr>
          <p:cNvPr id="20" name="Content Placeholder 17"/>
          <p:cNvSpPr>
            <a:spLocks noGrp="1"/>
          </p:cNvSpPr>
          <p:nvPr>
            <p:ph sz="quarter" idx="19"/>
          </p:nvPr>
        </p:nvSpPr>
        <p:spPr>
          <a:xfrm>
            <a:off x="1606887" y="4431172"/>
            <a:ext cx="4330129" cy="276622"/>
          </a:xfrm>
        </p:spPr>
        <p:txBody>
          <a:bodyPr/>
          <a:lstStyle>
            <a:lvl1pPr algn="ctr">
              <a:buNone/>
              <a:defRPr sz="1800" b="1">
                <a:latin typeface="Calibri" pitchFamily="34" charset="0"/>
              </a:defRPr>
            </a:lvl1pPr>
          </a:lstStyle>
          <a:p>
            <a:pPr lvl="0"/>
            <a:r>
              <a:rPr lang="en-US"/>
              <a:t>Click to edit Master text styles</a:t>
            </a:r>
          </a:p>
        </p:txBody>
      </p:sp>
      <p:sp>
        <p:nvSpPr>
          <p:cNvPr id="21" name="Content Placeholder 17"/>
          <p:cNvSpPr>
            <a:spLocks noGrp="1"/>
          </p:cNvSpPr>
          <p:nvPr>
            <p:ph sz="quarter" idx="20"/>
          </p:nvPr>
        </p:nvSpPr>
        <p:spPr>
          <a:xfrm>
            <a:off x="7880481" y="4431172"/>
            <a:ext cx="4330129" cy="276622"/>
          </a:xfrm>
        </p:spPr>
        <p:txBody>
          <a:bodyPr/>
          <a:lstStyle>
            <a:lvl1pPr algn="ctr">
              <a:buNone/>
              <a:defRPr sz="1800" b="1">
                <a:latin typeface="Calibri" pitchFamily="34" charset="0"/>
              </a:defRPr>
            </a:lvl1pPr>
          </a:lstStyle>
          <a:p>
            <a:pPr lvl="0"/>
            <a:r>
              <a:rPr lang="en-US"/>
              <a:t>Click to edit Master text styles</a:t>
            </a:r>
          </a:p>
        </p:txBody>
      </p:sp>
      <p:sp>
        <p:nvSpPr>
          <p:cNvPr id="11" name="Rectangle 4"/>
          <p:cNvSpPr>
            <a:spLocks noGrp="1" noChangeArrowheads="1"/>
          </p:cNvSpPr>
          <p:nvPr>
            <p:ph type="dt" sz="half" idx="21"/>
          </p:nvPr>
        </p:nvSpPr>
        <p:spPr/>
        <p:txBody>
          <a:bodyPr/>
          <a:lstStyle>
            <a:lvl1pPr>
              <a:defRPr smtClean="0">
                <a:latin typeface="Times New Roman" pitchFamily="18" charset="0"/>
              </a:defRPr>
            </a:lvl1pPr>
          </a:lstStyle>
          <a:p>
            <a:pPr>
              <a:defRPr/>
            </a:pPr>
            <a:fld id="{31A5E373-A971-42BA-8453-9471E84776C7}" type="datetime1">
              <a:rPr lang="en-US" altLang="en-US"/>
              <a:pPr>
                <a:defRPr/>
              </a:pPr>
              <a:t>11/28/2023</a:t>
            </a:fld>
            <a:endParaRPr lang="en-US" altLang="en-US" dirty="0"/>
          </a:p>
        </p:txBody>
      </p:sp>
      <p:sp>
        <p:nvSpPr>
          <p:cNvPr id="12" name="Rectangle 5"/>
          <p:cNvSpPr>
            <a:spLocks noGrp="1" noChangeArrowheads="1"/>
          </p:cNvSpPr>
          <p:nvPr>
            <p:ph type="ftr" sz="quarter" idx="22"/>
          </p:nvPr>
        </p:nvSpPr>
        <p:spPr/>
        <p:txBody>
          <a:bodyPr/>
          <a:lstStyle>
            <a:lvl1pPr>
              <a:defRPr dirty="0" smtClean="0">
                <a:latin typeface="Times New Roman" pitchFamily="18" charset="0"/>
              </a:defRPr>
            </a:lvl1pPr>
          </a:lstStyle>
          <a:p>
            <a:pPr>
              <a:defRPr/>
            </a:pPr>
            <a:r>
              <a:rPr lang="en-US" altLang="en-US" dirty="0">
                <a:solidFill>
                  <a:srgbClr val="04617B">
                    <a:shade val="90000"/>
                  </a:srgbClr>
                </a:solidFill>
              </a:rPr>
              <a:t>Proprietary &amp; Confidential</a:t>
            </a:r>
          </a:p>
        </p:txBody>
      </p:sp>
      <p:sp>
        <p:nvSpPr>
          <p:cNvPr id="13" name="Rectangle 6"/>
          <p:cNvSpPr>
            <a:spLocks noGrp="1" noChangeArrowheads="1"/>
          </p:cNvSpPr>
          <p:nvPr>
            <p:ph type="sldNum" sz="quarter" idx="23"/>
          </p:nvPr>
        </p:nvSpPr>
        <p:spPr/>
        <p:txBody>
          <a:bodyPr/>
          <a:lstStyle>
            <a:lvl1pPr>
              <a:defRPr>
                <a:latin typeface="Times New Roman" panose="02020603050405020304" pitchFamily="18" charset="0"/>
              </a:defRPr>
            </a:lvl1pPr>
          </a:lstStyle>
          <a:p>
            <a:pPr>
              <a:defRPr/>
            </a:pPr>
            <a:fld id="{4CEFA9D0-1576-4F12-8D80-2CF8DC1CF05F}" type="slidenum">
              <a:rPr lang="en-US" altLang="en-US"/>
              <a:pPr>
                <a:defRPr/>
              </a:pPr>
              <a:t>‹#›</a:t>
            </a:fld>
            <a:endParaRPr lang="en-US" altLang="en-US" dirty="0"/>
          </a:p>
        </p:txBody>
      </p:sp>
    </p:spTree>
    <p:extLst>
      <p:ext uri="{BB962C8B-B14F-4D97-AF65-F5344CB8AC3E}">
        <p14:creationId xmlns:p14="http://schemas.microsoft.com/office/powerpoint/2010/main" val="217143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5733" y="1534186"/>
            <a:ext cx="6217920" cy="2687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023947" y="1534186"/>
            <a:ext cx="6217920" cy="2687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75733" y="4394861"/>
            <a:ext cx="6217920" cy="2687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7023947" y="4394861"/>
            <a:ext cx="6217920" cy="2687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45440" y="217941"/>
            <a:ext cx="9670683" cy="992478"/>
          </a:xfrm>
        </p:spPr>
        <p:txBody>
          <a:bodyPr/>
          <a:lstStyle/>
          <a:p>
            <a:r>
              <a:rPr lang="en-US"/>
              <a:t>Click to edit Master title style</a:t>
            </a:r>
          </a:p>
        </p:txBody>
      </p:sp>
    </p:spTree>
    <p:extLst>
      <p:ext uri="{BB962C8B-B14F-4D97-AF65-F5344CB8AC3E}">
        <p14:creationId xmlns:p14="http://schemas.microsoft.com/office/powerpoint/2010/main" val="2594566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2299" y="1848644"/>
            <a:ext cx="7724422" cy="5093890"/>
          </a:xfrm>
        </p:spPr>
        <p:txBody>
          <a:bodyPr/>
          <a:lstStyle>
            <a:lvl1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1pPr>
            <a:lvl2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2pPr>
            <a:lvl3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3pPr>
            <a:lvl4pPr algn="l" rtl="0" eaLnBrk="0" fontAlgn="base" hangingPunct="0">
              <a:spcBef>
                <a:spcPct val="20000"/>
              </a:spcBef>
              <a:spcAft>
                <a:spcPct val="0"/>
              </a:spcAft>
              <a:buClr>
                <a:srgbClr val="002060"/>
              </a:buClr>
              <a:defRPr lang="en-US" altLang="en-US" sz="1800" dirty="0" smtClean="0">
                <a:solidFill>
                  <a:schemeClr val="tx1"/>
                </a:solidFill>
                <a:latin typeface="Calibri" pitchFamily="34" charset="0"/>
                <a:ea typeface="+mn-ea"/>
                <a:cs typeface="+mn-cs"/>
              </a:defRPr>
            </a:lvl4pPr>
            <a:lvl5pPr algn="l" rtl="0" eaLnBrk="0" fontAlgn="base" hangingPunct="0">
              <a:spcBef>
                <a:spcPct val="20000"/>
              </a:spcBef>
              <a:spcAft>
                <a:spcPct val="0"/>
              </a:spcAft>
              <a:buClr>
                <a:srgbClr val="002060"/>
              </a:buClr>
              <a:defRPr lang="en-US" altLang="en-US" sz="1800" dirty="0">
                <a:solidFill>
                  <a:schemeClr val="tx1"/>
                </a:solidFill>
                <a:latin typeface="Calibri" pitchFamily="34" charset="0"/>
                <a:ea typeface="+mn-ea"/>
                <a:cs typeface="+mn-cs"/>
              </a:defRPr>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0884" y="1835152"/>
            <a:ext cx="4545895" cy="5107385"/>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a:t>Click to edit Master text styles</a:t>
            </a:r>
          </a:p>
        </p:txBody>
      </p:sp>
      <p:sp>
        <p:nvSpPr>
          <p:cNvPr id="9" name="Title 1"/>
          <p:cNvSpPr>
            <a:spLocks noGrp="1"/>
          </p:cNvSpPr>
          <p:nvPr>
            <p:ph type="title"/>
          </p:nvPr>
        </p:nvSpPr>
        <p:spPr>
          <a:xfrm>
            <a:off x="345440" y="217941"/>
            <a:ext cx="9670683" cy="992478"/>
          </a:xfrm>
        </p:spPr>
        <p:txBody>
          <a:bodyPr/>
          <a:lstStyle/>
          <a:p>
            <a:r>
              <a:rPr lang="en-US"/>
              <a:t>Click to edit Master title style</a:t>
            </a:r>
          </a:p>
        </p:txBody>
      </p:sp>
      <p:sp>
        <p:nvSpPr>
          <p:cNvPr id="5" name="Rectangle 4"/>
          <p:cNvSpPr>
            <a:spLocks noGrp="1" noChangeArrowheads="1"/>
          </p:cNvSpPr>
          <p:nvPr>
            <p:ph type="dt" sz="half" idx="10"/>
          </p:nvPr>
        </p:nvSpPr>
        <p:spPr/>
        <p:txBody>
          <a:bodyPr/>
          <a:lstStyle>
            <a:lvl1pPr>
              <a:defRPr smtClean="0">
                <a:latin typeface="Times New Roman" pitchFamily="18" charset="0"/>
              </a:defRPr>
            </a:lvl1pPr>
          </a:lstStyle>
          <a:p>
            <a:pPr>
              <a:defRPr/>
            </a:pPr>
            <a:fld id="{0A251D0E-6549-48BF-9185-A298F27128B9}" type="datetime1">
              <a:rPr lang="en-US" altLang="en-US"/>
              <a:pPr>
                <a:defRPr/>
              </a:pPr>
              <a:t>11/28/2023</a:t>
            </a:fld>
            <a:endParaRPr lang="en-US" altLang="en-US" dirty="0"/>
          </a:p>
        </p:txBody>
      </p:sp>
      <p:sp>
        <p:nvSpPr>
          <p:cNvPr id="6" name="Rectangle 5"/>
          <p:cNvSpPr>
            <a:spLocks noGrp="1" noChangeArrowheads="1"/>
          </p:cNvSpPr>
          <p:nvPr>
            <p:ph type="ftr" sz="quarter" idx="11"/>
          </p:nvPr>
        </p:nvSpPr>
        <p:spPr/>
        <p:txBody>
          <a:bodyPr/>
          <a:lstStyle>
            <a:lvl1pPr>
              <a:defRPr dirty="0" smtClean="0">
                <a:latin typeface="Times New Roman" pitchFamily="18" charset="0"/>
              </a:defRPr>
            </a:lvl1pPr>
          </a:lstStyle>
          <a:p>
            <a:pPr>
              <a:defRPr/>
            </a:pPr>
            <a:r>
              <a:rPr lang="en-US" altLang="en-US" dirty="0">
                <a:solidFill>
                  <a:srgbClr val="04617B">
                    <a:shade val="90000"/>
                  </a:srgbClr>
                </a:solidFill>
              </a:rPr>
              <a:t>Proprietary &amp; Confidential</a:t>
            </a:r>
          </a:p>
        </p:txBody>
      </p:sp>
      <p:sp>
        <p:nvSpPr>
          <p:cNvPr id="7"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3C2D26F5-4F23-4E44-9AD7-210DB6C76FAC}" type="slidenum">
              <a:rPr lang="en-US" altLang="en-US"/>
              <a:pPr>
                <a:defRPr/>
              </a:pPr>
              <a:t>‹#›</a:t>
            </a:fld>
            <a:endParaRPr lang="en-US" altLang="en-US" dirty="0"/>
          </a:p>
        </p:txBody>
      </p:sp>
    </p:spTree>
    <p:extLst>
      <p:ext uri="{BB962C8B-B14F-4D97-AF65-F5344CB8AC3E}">
        <p14:creationId xmlns:p14="http://schemas.microsoft.com/office/powerpoint/2010/main" val="2347617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90880" y="1653089"/>
            <a:ext cx="6102773" cy="5297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23947" y="1653089"/>
            <a:ext cx="6102773" cy="5297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45440" y="217941"/>
            <a:ext cx="9670683" cy="992478"/>
          </a:xfrm>
        </p:spPr>
        <p:txBody>
          <a:bodyPr/>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fld id="{6E1DE20A-954D-49EC-A9AF-66B76DE8796C}" type="datetime1">
              <a:rPr lang="en-US" smtClean="0"/>
              <a:pPr>
                <a:defRPr/>
              </a:pPr>
              <a:t>11/28/2023</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dirty="0">
                <a:solidFill>
                  <a:srgbClr val="04617B">
                    <a:shade val="90000"/>
                  </a:srgbClr>
                </a:solidFill>
              </a:rPr>
              <a:t>Proprietary &amp; Confidential</a:t>
            </a:r>
          </a:p>
        </p:txBody>
      </p:sp>
      <p:sp>
        <p:nvSpPr>
          <p:cNvPr id="7" name="Slide Number Placeholder 17"/>
          <p:cNvSpPr>
            <a:spLocks noGrp="1"/>
          </p:cNvSpPr>
          <p:nvPr>
            <p:ph type="sldNum" sz="quarter" idx="12"/>
          </p:nvPr>
        </p:nvSpPr>
        <p:spPr/>
        <p:txBody>
          <a:bodyPr/>
          <a:lstStyle>
            <a:lvl1pPr>
              <a:defRPr/>
            </a:lvl1pPr>
          </a:lstStyle>
          <a:p>
            <a:pPr>
              <a:defRPr/>
            </a:pPr>
            <a:fld id="{A8C70A85-28B7-4ABF-98D6-E762917030C0}" type="slidenum">
              <a:rPr lang="en-US"/>
              <a:pPr>
                <a:defRPr/>
              </a:pPr>
              <a:t>‹#›</a:t>
            </a:fld>
            <a:endParaRPr lang="en-US" dirty="0"/>
          </a:p>
        </p:txBody>
      </p:sp>
    </p:spTree>
    <p:extLst>
      <p:ext uri="{BB962C8B-B14F-4D97-AF65-F5344CB8AC3E}">
        <p14:creationId xmlns:p14="http://schemas.microsoft.com/office/powerpoint/2010/main" val="2422217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Master">
    <p:spTree>
      <p:nvGrpSpPr>
        <p:cNvPr id="1" name=""/>
        <p:cNvGrpSpPr/>
        <p:nvPr/>
      </p:nvGrpSpPr>
      <p:grpSpPr>
        <a:xfrm>
          <a:off x="0" y="0"/>
          <a:ext cx="0" cy="0"/>
          <a:chOff x="0" y="0"/>
          <a:chExt cx="0" cy="0"/>
        </a:xfrm>
      </p:grpSpPr>
      <p:sp>
        <p:nvSpPr>
          <p:cNvPr id="2" name="TextBox 1"/>
          <p:cNvSpPr txBox="1"/>
          <p:nvPr/>
        </p:nvSpPr>
        <p:spPr>
          <a:xfrm>
            <a:off x="345442" y="581134"/>
            <a:ext cx="9446825" cy="627909"/>
          </a:xfrm>
          <a:prstGeom prst="rect">
            <a:avLst/>
          </a:prstGeom>
          <a:noFill/>
          <a:ln w="9525">
            <a:noFill/>
            <a:miter lim="800000"/>
            <a:headEnd/>
            <a:tailEnd/>
          </a:ln>
        </p:spPr>
        <p:txBody>
          <a:bodyPr lIns="0" tIns="50935" rIns="0" bIns="0" anchor="b"/>
          <a:lstStyle>
            <a:lvl1pPr eaLnBrk="0" hangingPunct="0">
              <a:defRPr sz="3000" b="1">
                <a:solidFill>
                  <a:schemeClr val="tx2"/>
                </a:solidFill>
                <a:latin typeface="+mj-lt"/>
                <a:ea typeface="ヒラギノ角ゴ Pro W3" pitchFamily="127" charset="-128"/>
                <a:cs typeface="ヒラギノ角ゴ Pro W3" pitchFamily="127" charset="-128"/>
              </a:defRPr>
            </a:lvl1pPr>
            <a:lvl2pPr eaLnBrk="0" hangingPunct="0">
              <a:defRPr sz="5000">
                <a:solidFill>
                  <a:schemeClr val="tx2"/>
                </a:solidFill>
                <a:latin typeface="Calibri" pitchFamily="127" charset="0"/>
                <a:ea typeface="ヒラギノ角ゴ Pro W3" pitchFamily="127" charset="-128"/>
                <a:cs typeface="ヒラギノ角ゴ Pro W3" pitchFamily="127" charset="-128"/>
              </a:defRPr>
            </a:lvl2pPr>
            <a:lvl3pPr eaLnBrk="0" hangingPunct="0">
              <a:defRPr sz="5000">
                <a:solidFill>
                  <a:schemeClr val="tx2"/>
                </a:solidFill>
                <a:latin typeface="Calibri" pitchFamily="127" charset="0"/>
                <a:ea typeface="ヒラギノ角ゴ Pro W3" pitchFamily="127" charset="-128"/>
                <a:cs typeface="ヒラギノ角ゴ Pro W3" pitchFamily="127" charset="-128"/>
              </a:defRPr>
            </a:lvl3pPr>
            <a:lvl4pPr eaLnBrk="0" hangingPunct="0">
              <a:defRPr sz="5000">
                <a:solidFill>
                  <a:schemeClr val="tx2"/>
                </a:solidFill>
                <a:latin typeface="Calibri" pitchFamily="127" charset="0"/>
                <a:ea typeface="ヒラギノ角ゴ Pro W3" pitchFamily="127" charset="-128"/>
                <a:cs typeface="ヒラギノ角ゴ Pro W3" pitchFamily="127" charset="-128"/>
              </a:defRPr>
            </a:lvl4pPr>
            <a:lvl5pPr eaLnBrk="0" hangingPunct="0">
              <a:defRPr sz="5000">
                <a:solidFill>
                  <a:schemeClr val="tx2"/>
                </a:solidFill>
                <a:latin typeface="Calibri" pitchFamily="127" charset="0"/>
                <a:ea typeface="ヒラギノ角ゴ Pro W3" pitchFamily="127" charset="-128"/>
                <a:cs typeface="ヒラギノ角ゴ Pro W3" pitchFamily="127" charset="-128"/>
              </a:defRPr>
            </a:lvl5pPr>
            <a:lvl6pPr marL="457200" fontAlgn="base">
              <a:spcBef>
                <a:spcPct val="0"/>
              </a:spcBef>
              <a:spcAft>
                <a:spcPct val="0"/>
              </a:spcAft>
              <a:defRPr sz="5000">
                <a:solidFill>
                  <a:schemeClr val="tx2"/>
                </a:solidFill>
                <a:latin typeface="Calibri" pitchFamily="127" charset="0"/>
                <a:ea typeface="ヒラギノ角ゴ Pro W3" pitchFamily="127" charset="-128"/>
                <a:cs typeface="ヒラギノ角ゴ Pro W3" pitchFamily="127" charset="-128"/>
              </a:defRPr>
            </a:lvl6pPr>
            <a:lvl7pPr marL="914400" fontAlgn="base">
              <a:spcBef>
                <a:spcPct val="0"/>
              </a:spcBef>
              <a:spcAft>
                <a:spcPct val="0"/>
              </a:spcAft>
              <a:defRPr sz="5000">
                <a:solidFill>
                  <a:schemeClr val="tx2"/>
                </a:solidFill>
                <a:latin typeface="Calibri" pitchFamily="127" charset="0"/>
                <a:ea typeface="ヒラギノ角ゴ Pro W3" pitchFamily="127" charset="-128"/>
                <a:cs typeface="ヒラギノ角ゴ Pro W3" pitchFamily="127" charset="-128"/>
              </a:defRPr>
            </a:lvl7pPr>
            <a:lvl8pPr marL="1371600" fontAlgn="base">
              <a:spcBef>
                <a:spcPct val="0"/>
              </a:spcBef>
              <a:spcAft>
                <a:spcPct val="0"/>
              </a:spcAft>
              <a:defRPr sz="5000">
                <a:solidFill>
                  <a:schemeClr val="tx2"/>
                </a:solidFill>
                <a:latin typeface="Calibri" pitchFamily="127" charset="0"/>
                <a:ea typeface="ヒラギノ角ゴ Pro W3" pitchFamily="127" charset="-128"/>
                <a:cs typeface="ヒラギノ角ゴ Pro W3" pitchFamily="127" charset="-128"/>
              </a:defRPr>
            </a:lvl8pPr>
            <a:lvl9pPr marL="1828800" fontAlgn="base">
              <a:spcBef>
                <a:spcPct val="0"/>
              </a:spcBef>
              <a:spcAft>
                <a:spcPct val="0"/>
              </a:spcAft>
              <a:defRPr sz="5000">
                <a:solidFill>
                  <a:schemeClr val="tx2"/>
                </a:solidFill>
                <a:latin typeface="Calibri" pitchFamily="127" charset="0"/>
                <a:ea typeface="ヒラギノ角ゴ Pro W3" pitchFamily="127" charset="-128"/>
                <a:cs typeface="ヒラギノ角ゴ Pro W3" pitchFamily="127" charset="-128"/>
              </a:defRPr>
            </a:lvl9pPr>
          </a:lstStyle>
          <a:p>
            <a:pPr fontAlgn="base">
              <a:spcBef>
                <a:spcPct val="0"/>
              </a:spcBef>
              <a:spcAft>
                <a:spcPct val="0"/>
              </a:spcAft>
              <a:defRPr/>
            </a:pPr>
            <a:r>
              <a:rPr lang="en-US" sz="3000" dirty="0">
                <a:solidFill>
                  <a:srgbClr val="04617B"/>
                </a:solidFill>
              </a:rPr>
              <a:t>Agenda</a:t>
            </a:r>
          </a:p>
        </p:txBody>
      </p:sp>
      <p:sp>
        <p:nvSpPr>
          <p:cNvPr id="3" name="TextBox 2"/>
          <p:cNvSpPr txBox="1"/>
          <p:nvPr userDrawn="1"/>
        </p:nvSpPr>
        <p:spPr>
          <a:xfrm>
            <a:off x="690880" y="1354234"/>
            <a:ext cx="12781280" cy="5704398"/>
          </a:xfrm>
          <a:prstGeom prst="rect">
            <a:avLst/>
          </a:prstGeom>
          <a:noFill/>
        </p:spPr>
        <p:txBody>
          <a:bodyPr lIns="101870" tIns="50935" rIns="101870" bIns="50935">
            <a:spAutoFit/>
          </a:bodyPr>
          <a:lstStyle/>
          <a:p>
            <a:pPr eaLnBrk="0" fontAlgn="base" hangingPunct="0">
              <a:spcAft>
                <a:spcPct val="0"/>
              </a:spcAft>
              <a:buClr>
                <a:srgbClr val="0BD0D9"/>
              </a:buClr>
              <a:buSzPct val="95000"/>
              <a:buFont typeface="Wingdings 2" pitchFamily="18" charset="2"/>
              <a:buNone/>
              <a:defRPr/>
            </a:pPr>
            <a:r>
              <a:rPr lang="en-US" sz="1800" b="1" dirty="0">
                <a:solidFill>
                  <a:prstClr val="black"/>
                </a:solidFill>
                <a:ea typeface="ヒラギノ角ゴ Pro W3" pitchFamily="127" charset="-128"/>
                <a:cs typeface="Arial" pitchFamily="34" charset="0"/>
              </a:rPr>
              <a:t>Executive Summary</a:t>
            </a:r>
          </a:p>
          <a:p>
            <a:pPr eaLnBrk="0" fontAlgn="base" hangingPunct="0">
              <a:spcAft>
                <a:spcPct val="0"/>
              </a:spcAft>
              <a:buClr>
                <a:srgbClr val="0BD0D9"/>
              </a:buClr>
              <a:buSzPct val="95000"/>
              <a:buFont typeface="Wingdings 2" pitchFamily="18" charset="2"/>
              <a:buNone/>
              <a:defRPr/>
            </a:pPr>
            <a:endParaRPr lang="en-US" sz="1800" b="1" dirty="0">
              <a:solidFill>
                <a:prstClr val="black"/>
              </a:solidFill>
              <a:ea typeface="ヒラギノ角ゴ Pro W3" pitchFamily="127" charset="-128"/>
              <a:cs typeface="Arial" pitchFamily="34" charset="0"/>
            </a:endParaRPr>
          </a:p>
          <a:p>
            <a:pPr eaLnBrk="0" fontAlgn="base" hangingPunct="0">
              <a:spcAft>
                <a:spcPct val="0"/>
              </a:spcAft>
              <a:buClr>
                <a:srgbClr val="0BD0D9"/>
              </a:buClr>
              <a:buSzPct val="95000"/>
              <a:buFont typeface="Wingdings 2" pitchFamily="18" charset="2"/>
              <a:buNone/>
              <a:defRPr/>
            </a:pPr>
            <a:r>
              <a:rPr lang="en-US" sz="1800" b="1" dirty="0">
                <a:solidFill>
                  <a:prstClr val="black"/>
                </a:solidFill>
                <a:ea typeface="ヒラギノ角ゴ Pro W3" pitchFamily="127" charset="-128"/>
                <a:cs typeface="Arial" pitchFamily="34" charset="0"/>
              </a:rPr>
              <a:t>Updated Financials</a:t>
            </a:r>
          </a:p>
          <a:p>
            <a:pPr eaLnBrk="0" fontAlgn="base" hangingPunct="0">
              <a:spcAft>
                <a:spcPct val="0"/>
              </a:spcAft>
              <a:buClr>
                <a:srgbClr val="0BD0D9"/>
              </a:buClr>
              <a:buSzPct val="95000"/>
              <a:buFont typeface="Wingdings 2" pitchFamily="18" charset="2"/>
              <a:buNone/>
              <a:defRPr/>
            </a:pPr>
            <a:endParaRPr lang="en-US" sz="1800" b="1" dirty="0">
              <a:solidFill>
                <a:prstClr val="black"/>
              </a:solidFill>
              <a:ea typeface="ヒラギノ角ゴ Pro W3" pitchFamily="127" charset="-128"/>
              <a:cs typeface="Arial" pitchFamily="34" charset="0"/>
            </a:endParaRPr>
          </a:p>
          <a:p>
            <a:pPr eaLnBrk="0" fontAlgn="base" hangingPunct="0">
              <a:spcAft>
                <a:spcPct val="0"/>
              </a:spcAft>
              <a:buClr>
                <a:srgbClr val="0BD0D9"/>
              </a:buClr>
              <a:buSzPct val="95000"/>
              <a:buFont typeface="Wingdings 2" pitchFamily="18" charset="2"/>
              <a:buNone/>
              <a:defRPr/>
            </a:pPr>
            <a:r>
              <a:rPr lang="en-US" sz="1800" b="1" dirty="0">
                <a:solidFill>
                  <a:prstClr val="black"/>
                </a:solidFill>
                <a:ea typeface="ヒラギノ角ゴ Pro W3" pitchFamily="127" charset="-128"/>
                <a:cs typeface="Arial" pitchFamily="34" charset="0"/>
              </a:rPr>
              <a:t>Manufacturing Strategy</a:t>
            </a:r>
          </a:p>
          <a:p>
            <a:pPr eaLnBrk="0" fontAlgn="base" hangingPunct="0">
              <a:spcAft>
                <a:spcPct val="0"/>
              </a:spcAft>
              <a:buClr>
                <a:srgbClr val="0BD0D9"/>
              </a:buClr>
              <a:buSzPct val="95000"/>
              <a:buFont typeface="Wingdings 2" pitchFamily="18" charset="2"/>
              <a:buNone/>
              <a:defRPr/>
            </a:pPr>
            <a:endParaRPr lang="en-US" sz="1800" b="1" dirty="0">
              <a:solidFill>
                <a:prstClr val="black"/>
              </a:solidFill>
              <a:ea typeface="ヒラギノ角ゴ Pro W3" pitchFamily="127" charset="-128"/>
              <a:cs typeface="Arial" pitchFamily="34" charset="0"/>
            </a:endParaRPr>
          </a:p>
          <a:p>
            <a:pPr eaLnBrk="0" fontAlgn="base" hangingPunct="0">
              <a:spcAft>
                <a:spcPct val="0"/>
              </a:spcAft>
              <a:buClr>
                <a:srgbClr val="0BD0D9"/>
              </a:buClr>
              <a:buSzPct val="95000"/>
              <a:buFont typeface="Wingdings 2" pitchFamily="18" charset="2"/>
              <a:buNone/>
              <a:defRPr/>
            </a:pPr>
            <a:r>
              <a:rPr lang="en-US" sz="1800" b="1" dirty="0">
                <a:solidFill>
                  <a:prstClr val="black"/>
                </a:solidFill>
                <a:ea typeface="ヒラギノ角ゴ Pro W3" pitchFamily="127" charset="-128"/>
                <a:cs typeface="Arial" pitchFamily="34" charset="0"/>
              </a:rPr>
              <a:t>Sales Update</a:t>
            </a:r>
          </a:p>
          <a:p>
            <a:pPr eaLnBrk="0" fontAlgn="base" hangingPunct="0">
              <a:spcAft>
                <a:spcPct val="0"/>
              </a:spcAft>
              <a:buClr>
                <a:srgbClr val="0BD0D9"/>
              </a:buClr>
              <a:buSzPct val="95000"/>
              <a:buFont typeface="Wingdings 2" pitchFamily="18" charset="2"/>
              <a:buNone/>
              <a:defRPr/>
            </a:pPr>
            <a:endParaRPr lang="en-US" sz="1800" b="1" dirty="0">
              <a:solidFill>
                <a:prstClr val="black"/>
              </a:solidFill>
              <a:ea typeface="ヒラギノ角ゴ Pro W3" pitchFamily="127" charset="-128"/>
              <a:cs typeface="Arial" pitchFamily="34" charset="0"/>
            </a:endParaRPr>
          </a:p>
          <a:p>
            <a:pPr eaLnBrk="0" fontAlgn="base" hangingPunct="0">
              <a:spcAft>
                <a:spcPct val="0"/>
              </a:spcAft>
              <a:buClr>
                <a:srgbClr val="0BD0D9"/>
              </a:buClr>
              <a:buSzPct val="95000"/>
              <a:buFont typeface="Wingdings 2" pitchFamily="18" charset="2"/>
              <a:buNone/>
              <a:defRPr/>
            </a:pPr>
            <a:r>
              <a:rPr lang="en-US" sz="1800" b="1" dirty="0">
                <a:solidFill>
                  <a:prstClr val="black"/>
                </a:solidFill>
                <a:ea typeface="ヒラギノ角ゴ Pro W3" pitchFamily="127" charset="-128"/>
                <a:cs typeface="Arial" pitchFamily="34" charset="0"/>
              </a:rPr>
              <a:t>Rolls-Royce Update</a:t>
            </a:r>
          </a:p>
          <a:p>
            <a:pPr eaLnBrk="0" fontAlgn="base" hangingPunct="0">
              <a:spcAft>
                <a:spcPct val="0"/>
              </a:spcAft>
              <a:buClr>
                <a:srgbClr val="0BD0D9"/>
              </a:buClr>
              <a:buSzPct val="95000"/>
              <a:buFont typeface="Wingdings 2" pitchFamily="18" charset="2"/>
              <a:buNone/>
              <a:defRPr/>
            </a:pPr>
            <a:endParaRPr lang="en-US" sz="1800" b="1" dirty="0">
              <a:solidFill>
                <a:prstClr val="black"/>
              </a:solidFill>
              <a:ea typeface="ヒラギノ角ゴ Pro W3" pitchFamily="127" charset="-128"/>
              <a:cs typeface="Arial" pitchFamily="34" charset="0"/>
            </a:endParaRPr>
          </a:p>
          <a:p>
            <a:pPr eaLnBrk="0" fontAlgn="base" hangingPunct="0">
              <a:spcAft>
                <a:spcPct val="0"/>
              </a:spcAft>
              <a:buClr>
                <a:srgbClr val="0BD0D9"/>
              </a:buClr>
              <a:buSzPct val="95000"/>
              <a:buFont typeface="Wingdings 2" pitchFamily="18" charset="2"/>
              <a:buNone/>
              <a:defRPr/>
            </a:pPr>
            <a:r>
              <a:rPr lang="en-US" sz="1800" b="1" dirty="0">
                <a:solidFill>
                  <a:prstClr val="black"/>
                </a:solidFill>
                <a:ea typeface="ヒラギノ角ゴ Pro W3" pitchFamily="127" charset="-128"/>
                <a:cs typeface="Arial" pitchFamily="34" charset="0"/>
              </a:rPr>
              <a:t>NLRB Election</a:t>
            </a:r>
          </a:p>
          <a:p>
            <a:pPr eaLnBrk="0" fontAlgn="base" hangingPunct="0">
              <a:spcAft>
                <a:spcPct val="0"/>
              </a:spcAft>
              <a:buClr>
                <a:srgbClr val="0BD0D9"/>
              </a:buClr>
              <a:buSzPct val="95000"/>
              <a:buFont typeface="Wingdings 2" pitchFamily="18" charset="2"/>
              <a:buNone/>
              <a:defRPr/>
            </a:pPr>
            <a:endParaRPr lang="en-US" sz="1800" b="1" dirty="0">
              <a:solidFill>
                <a:prstClr val="black"/>
              </a:solidFill>
              <a:ea typeface="ヒラギノ角ゴ Pro W3" pitchFamily="127" charset="-128"/>
              <a:cs typeface="Arial" pitchFamily="34" charset="0"/>
            </a:endParaRPr>
          </a:p>
          <a:p>
            <a:pPr eaLnBrk="0" fontAlgn="base" hangingPunct="0">
              <a:spcAft>
                <a:spcPct val="0"/>
              </a:spcAft>
              <a:buClr>
                <a:srgbClr val="0BD0D9"/>
              </a:buClr>
              <a:buSzPct val="95000"/>
              <a:buFont typeface="Wingdings 2" pitchFamily="18" charset="2"/>
              <a:buNone/>
              <a:defRPr/>
            </a:pPr>
            <a:r>
              <a:rPr lang="en-US" sz="1800" b="1" dirty="0">
                <a:solidFill>
                  <a:prstClr val="black"/>
                </a:solidFill>
                <a:ea typeface="ヒラギノ角ゴ Pro W3" pitchFamily="127" charset="-128"/>
                <a:cs typeface="Arial" pitchFamily="34" charset="0"/>
              </a:rPr>
              <a:t>Real Estate </a:t>
            </a:r>
          </a:p>
          <a:p>
            <a:pPr eaLnBrk="0" fontAlgn="base" hangingPunct="0">
              <a:spcAft>
                <a:spcPct val="0"/>
              </a:spcAft>
              <a:buClr>
                <a:srgbClr val="0BD0D9"/>
              </a:buClr>
              <a:buSzPct val="95000"/>
              <a:buFont typeface="Wingdings 2" pitchFamily="18" charset="2"/>
              <a:buNone/>
              <a:defRPr/>
            </a:pPr>
            <a:endParaRPr lang="en-US" sz="1800" b="1" dirty="0">
              <a:solidFill>
                <a:prstClr val="black"/>
              </a:solidFill>
              <a:ea typeface="ヒラギノ角ゴ Pro W3" pitchFamily="127" charset="-128"/>
              <a:cs typeface="Arial" pitchFamily="34" charset="0"/>
            </a:endParaRPr>
          </a:p>
          <a:p>
            <a:pPr eaLnBrk="0" fontAlgn="base" hangingPunct="0">
              <a:spcAft>
                <a:spcPct val="0"/>
              </a:spcAft>
              <a:buClr>
                <a:srgbClr val="0BD0D9"/>
              </a:buClr>
              <a:buSzPct val="95000"/>
              <a:buFont typeface="Wingdings 2" pitchFamily="18" charset="2"/>
              <a:buNone/>
              <a:defRPr/>
            </a:pPr>
            <a:r>
              <a:rPr lang="en-US" sz="1800" b="1" dirty="0">
                <a:solidFill>
                  <a:prstClr val="black"/>
                </a:solidFill>
                <a:ea typeface="ヒラギノ角ゴ Pro W3" pitchFamily="127" charset="-128"/>
                <a:cs typeface="Arial" pitchFamily="34" charset="0"/>
              </a:rPr>
              <a:t>Operational Metrics </a:t>
            </a:r>
          </a:p>
          <a:p>
            <a:pPr eaLnBrk="0" fontAlgn="base" hangingPunct="0">
              <a:spcAft>
                <a:spcPct val="0"/>
              </a:spcAft>
              <a:buClr>
                <a:srgbClr val="0BD0D9"/>
              </a:buClr>
              <a:buSzPct val="95000"/>
              <a:buFont typeface="Wingdings 2" pitchFamily="18" charset="2"/>
              <a:buNone/>
              <a:defRPr/>
            </a:pPr>
            <a:endParaRPr lang="en-US" sz="1800" b="1" dirty="0">
              <a:solidFill>
                <a:prstClr val="black"/>
              </a:solidFill>
              <a:ea typeface="ヒラギノ角ゴ Pro W3" pitchFamily="127" charset="-128"/>
              <a:cs typeface="Arial" pitchFamily="34" charset="0"/>
            </a:endParaRPr>
          </a:p>
          <a:p>
            <a:pPr eaLnBrk="0" fontAlgn="base" hangingPunct="0">
              <a:spcAft>
                <a:spcPct val="0"/>
              </a:spcAft>
              <a:buClr>
                <a:srgbClr val="0BD0D9"/>
              </a:buClr>
              <a:buSzPct val="95000"/>
              <a:buFont typeface="Wingdings 2" pitchFamily="18" charset="2"/>
              <a:buNone/>
              <a:defRPr/>
            </a:pPr>
            <a:r>
              <a:rPr lang="en-US" sz="1800" b="1" dirty="0">
                <a:solidFill>
                  <a:prstClr val="black"/>
                </a:solidFill>
                <a:ea typeface="ヒラギノ角ゴ Pro W3" pitchFamily="127" charset="-128"/>
                <a:cs typeface="Arial" pitchFamily="34" charset="0"/>
              </a:rPr>
              <a:t>Strategic Discussion </a:t>
            </a:r>
          </a:p>
          <a:p>
            <a:pPr eaLnBrk="0" fontAlgn="base" hangingPunct="0">
              <a:spcAft>
                <a:spcPct val="0"/>
              </a:spcAft>
              <a:buClr>
                <a:srgbClr val="0BD0D9"/>
              </a:buClr>
              <a:buSzPct val="95000"/>
              <a:buFont typeface="Wingdings 2" pitchFamily="18" charset="2"/>
              <a:buNone/>
              <a:defRPr/>
            </a:pPr>
            <a:endParaRPr lang="en-US" sz="1800" b="1" dirty="0">
              <a:solidFill>
                <a:prstClr val="black"/>
              </a:solidFill>
              <a:ea typeface="ヒラギノ角ゴ Pro W3" pitchFamily="127" charset="-128"/>
              <a:cs typeface="Arial" pitchFamily="34" charset="0"/>
            </a:endParaRPr>
          </a:p>
          <a:p>
            <a:pPr eaLnBrk="0" fontAlgn="base" hangingPunct="0">
              <a:spcAft>
                <a:spcPct val="0"/>
              </a:spcAft>
              <a:buClr>
                <a:srgbClr val="0BD0D9"/>
              </a:buClr>
              <a:buSzPct val="95000"/>
              <a:buFont typeface="Wingdings 2" pitchFamily="18" charset="2"/>
              <a:buNone/>
              <a:defRPr/>
            </a:pPr>
            <a:r>
              <a:rPr lang="en-US" sz="1800" b="1" dirty="0">
                <a:solidFill>
                  <a:prstClr val="black"/>
                </a:solidFill>
                <a:ea typeface="ヒラギノ角ゴ Pro W3" pitchFamily="127" charset="-128"/>
                <a:cs typeface="Arial" pitchFamily="34" charset="0"/>
              </a:rPr>
              <a:t>Wrap Up</a:t>
            </a:r>
          </a:p>
          <a:p>
            <a:pPr eaLnBrk="0" fontAlgn="base" hangingPunct="0">
              <a:spcAft>
                <a:spcPct val="0"/>
              </a:spcAft>
              <a:buClr>
                <a:srgbClr val="0BD0D9"/>
              </a:buClr>
              <a:buSzPct val="95000"/>
              <a:buFont typeface="Wingdings 2" pitchFamily="18" charset="2"/>
              <a:buNone/>
              <a:defRPr/>
            </a:pPr>
            <a:endParaRPr lang="en-US" sz="2200" b="1" dirty="0">
              <a:solidFill>
                <a:prstClr val="black"/>
              </a:solidFill>
              <a:ea typeface="ヒラギノ角ゴ Pro W3" pitchFamily="127" charset="-128"/>
              <a:cs typeface="Arial" pitchFamily="34" charset="0"/>
            </a:endParaRPr>
          </a:p>
        </p:txBody>
      </p:sp>
      <p:sp>
        <p:nvSpPr>
          <p:cNvPr id="4" name="Date Placeholder 2"/>
          <p:cNvSpPr>
            <a:spLocks noGrp="1"/>
          </p:cNvSpPr>
          <p:nvPr>
            <p:ph type="dt" sz="half" idx="10"/>
          </p:nvPr>
        </p:nvSpPr>
        <p:spPr/>
        <p:txBody>
          <a:bodyPr/>
          <a:lstStyle>
            <a:lvl1pPr>
              <a:defRPr/>
            </a:lvl1pPr>
          </a:lstStyle>
          <a:p>
            <a:pPr>
              <a:defRPr/>
            </a:pPr>
            <a:fld id="{5B015C74-7777-49EE-9825-2D876ADDB909}" type="datetime1">
              <a:rPr lang="en-US" smtClean="0"/>
              <a:pPr>
                <a:defRPr/>
              </a:pPr>
              <a:t>11/28/2023</a:t>
            </a:fld>
            <a:endParaRPr lang="en-US" dirty="0"/>
          </a:p>
        </p:txBody>
      </p:sp>
      <p:sp>
        <p:nvSpPr>
          <p:cNvPr id="5" name="Footer Placeholder 3"/>
          <p:cNvSpPr>
            <a:spLocks noGrp="1"/>
          </p:cNvSpPr>
          <p:nvPr>
            <p:ph type="ftr" sz="quarter" idx="11"/>
          </p:nvPr>
        </p:nvSpPr>
        <p:spPr/>
        <p:txBody>
          <a:bodyPr/>
          <a:lstStyle>
            <a:lvl1pPr>
              <a:defRPr/>
            </a:lvl1pPr>
          </a:lstStyle>
          <a:p>
            <a:pPr>
              <a:defRPr/>
            </a:pPr>
            <a:r>
              <a:rPr lang="en-US" dirty="0">
                <a:solidFill>
                  <a:srgbClr val="04617B">
                    <a:shade val="90000"/>
                  </a:srgbClr>
                </a:solidFill>
              </a:rPr>
              <a:t>Proprietary &amp; Confidential</a:t>
            </a:r>
          </a:p>
        </p:txBody>
      </p:sp>
      <p:sp>
        <p:nvSpPr>
          <p:cNvPr id="6" name="Slide Number Placeholder 4"/>
          <p:cNvSpPr>
            <a:spLocks noGrp="1"/>
          </p:cNvSpPr>
          <p:nvPr>
            <p:ph type="sldNum" sz="quarter" idx="12"/>
          </p:nvPr>
        </p:nvSpPr>
        <p:spPr/>
        <p:txBody>
          <a:bodyPr/>
          <a:lstStyle>
            <a:lvl1pPr>
              <a:defRPr smtClean="0"/>
            </a:lvl1pPr>
          </a:lstStyle>
          <a:p>
            <a:pPr>
              <a:defRPr/>
            </a:pPr>
            <a:fld id="{FE2C3159-033A-4E57-8843-14D7FBE21387}" type="slidenum">
              <a:rPr lang="en-US"/>
              <a:pPr>
                <a:defRPr/>
              </a:pPr>
              <a:t>‹#›</a:t>
            </a:fld>
            <a:endParaRPr lang="en-US" dirty="0"/>
          </a:p>
        </p:txBody>
      </p:sp>
    </p:spTree>
    <p:extLst>
      <p:ext uri="{BB962C8B-B14F-4D97-AF65-F5344CB8AC3E}">
        <p14:creationId xmlns:p14="http://schemas.microsoft.com/office/powerpoint/2010/main" val="135340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gendaMaster">
    <p:spTree>
      <p:nvGrpSpPr>
        <p:cNvPr id="1" name=""/>
        <p:cNvGrpSpPr/>
        <p:nvPr/>
      </p:nvGrpSpPr>
      <p:grpSpPr>
        <a:xfrm>
          <a:off x="0" y="0"/>
          <a:ext cx="0" cy="0"/>
          <a:chOff x="0" y="0"/>
          <a:chExt cx="0" cy="0"/>
        </a:xfrm>
      </p:grpSpPr>
      <p:sp>
        <p:nvSpPr>
          <p:cNvPr id="2" name="TextBox 1"/>
          <p:cNvSpPr txBox="1"/>
          <p:nvPr/>
        </p:nvSpPr>
        <p:spPr>
          <a:xfrm>
            <a:off x="345442" y="581134"/>
            <a:ext cx="9446825" cy="627909"/>
          </a:xfrm>
          <a:prstGeom prst="rect">
            <a:avLst/>
          </a:prstGeom>
          <a:noFill/>
          <a:ln w="9525">
            <a:noFill/>
            <a:miter lim="800000"/>
            <a:headEnd/>
            <a:tailEnd/>
          </a:ln>
        </p:spPr>
        <p:txBody>
          <a:bodyPr lIns="0" tIns="50935" rIns="0" bIns="0" anchor="b"/>
          <a:lstStyle>
            <a:lvl1pPr eaLnBrk="0" hangingPunct="0">
              <a:defRPr sz="3000" b="1">
                <a:solidFill>
                  <a:schemeClr val="tx2"/>
                </a:solidFill>
                <a:latin typeface="+mj-lt"/>
                <a:ea typeface="ヒラギノ角ゴ Pro W3" pitchFamily="127" charset="-128"/>
                <a:cs typeface="ヒラギノ角ゴ Pro W3" pitchFamily="127" charset="-128"/>
              </a:defRPr>
            </a:lvl1pPr>
            <a:lvl2pPr eaLnBrk="0" hangingPunct="0">
              <a:defRPr sz="5000">
                <a:solidFill>
                  <a:schemeClr val="tx2"/>
                </a:solidFill>
                <a:latin typeface="Calibri" pitchFamily="127" charset="0"/>
                <a:ea typeface="ヒラギノ角ゴ Pro W3" pitchFamily="127" charset="-128"/>
                <a:cs typeface="ヒラギノ角ゴ Pro W3" pitchFamily="127" charset="-128"/>
              </a:defRPr>
            </a:lvl2pPr>
            <a:lvl3pPr eaLnBrk="0" hangingPunct="0">
              <a:defRPr sz="5000">
                <a:solidFill>
                  <a:schemeClr val="tx2"/>
                </a:solidFill>
                <a:latin typeface="Calibri" pitchFamily="127" charset="0"/>
                <a:ea typeface="ヒラギノ角ゴ Pro W3" pitchFamily="127" charset="-128"/>
                <a:cs typeface="ヒラギノ角ゴ Pro W3" pitchFamily="127" charset="-128"/>
              </a:defRPr>
            </a:lvl3pPr>
            <a:lvl4pPr eaLnBrk="0" hangingPunct="0">
              <a:defRPr sz="5000">
                <a:solidFill>
                  <a:schemeClr val="tx2"/>
                </a:solidFill>
                <a:latin typeface="Calibri" pitchFamily="127" charset="0"/>
                <a:ea typeface="ヒラギノ角ゴ Pro W3" pitchFamily="127" charset="-128"/>
                <a:cs typeface="ヒラギノ角ゴ Pro W3" pitchFamily="127" charset="-128"/>
              </a:defRPr>
            </a:lvl4pPr>
            <a:lvl5pPr eaLnBrk="0" hangingPunct="0">
              <a:defRPr sz="5000">
                <a:solidFill>
                  <a:schemeClr val="tx2"/>
                </a:solidFill>
                <a:latin typeface="Calibri" pitchFamily="127" charset="0"/>
                <a:ea typeface="ヒラギノ角ゴ Pro W3" pitchFamily="127" charset="-128"/>
                <a:cs typeface="ヒラギノ角ゴ Pro W3" pitchFamily="127" charset="-128"/>
              </a:defRPr>
            </a:lvl5pPr>
            <a:lvl6pPr marL="457200" fontAlgn="base">
              <a:spcBef>
                <a:spcPct val="0"/>
              </a:spcBef>
              <a:spcAft>
                <a:spcPct val="0"/>
              </a:spcAft>
              <a:defRPr sz="5000">
                <a:solidFill>
                  <a:schemeClr val="tx2"/>
                </a:solidFill>
                <a:latin typeface="Calibri" pitchFamily="127" charset="0"/>
                <a:ea typeface="ヒラギノ角ゴ Pro W3" pitchFamily="127" charset="-128"/>
                <a:cs typeface="ヒラギノ角ゴ Pro W3" pitchFamily="127" charset="-128"/>
              </a:defRPr>
            </a:lvl6pPr>
            <a:lvl7pPr marL="914400" fontAlgn="base">
              <a:spcBef>
                <a:spcPct val="0"/>
              </a:spcBef>
              <a:spcAft>
                <a:spcPct val="0"/>
              </a:spcAft>
              <a:defRPr sz="5000">
                <a:solidFill>
                  <a:schemeClr val="tx2"/>
                </a:solidFill>
                <a:latin typeface="Calibri" pitchFamily="127" charset="0"/>
                <a:ea typeface="ヒラギノ角ゴ Pro W3" pitchFamily="127" charset="-128"/>
                <a:cs typeface="ヒラギノ角ゴ Pro W3" pitchFamily="127" charset="-128"/>
              </a:defRPr>
            </a:lvl7pPr>
            <a:lvl8pPr marL="1371600" fontAlgn="base">
              <a:spcBef>
                <a:spcPct val="0"/>
              </a:spcBef>
              <a:spcAft>
                <a:spcPct val="0"/>
              </a:spcAft>
              <a:defRPr sz="5000">
                <a:solidFill>
                  <a:schemeClr val="tx2"/>
                </a:solidFill>
                <a:latin typeface="Calibri" pitchFamily="127" charset="0"/>
                <a:ea typeface="ヒラギノ角ゴ Pro W3" pitchFamily="127" charset="-128"/>
                <a:cs typeface="ヒラギノ角ゴ Pro W3" pitchFamily="127" charset="-128"/>
              </a:defRPr>
            </a:lvl8pPr>
            <a:lvl9pPr marL="1828800" fontAlgn="base">
              <a:spcBef>
                <a:spcPct val="0"/>
              </a:spcBef>
              <a:spcAft>
                <a:spcPct val="0"/>
              </a:spcAft>
              <a:defRPr sz="5000">
                <a:solidFill>
                  <a:schemeClr val="tx2"/>
                </a:solidFill>
                <a:latin typeface="Calibri" pitchFamily="127" charset="0"/>
                <a:ea typeface="ヒラギノ角ゴ Pro W3" pitchFamily="127" charset="-128"/>
                <a:cs typeface="ヒラギノ角ゴ Pro W3" pitchFamily="127" charset="-128"/>
              </a:defRPr>
            </a:lvl9pPr>
          </a:lstStyle>
          <a:p>
            <a:pPr fontAlgn="base">
              <a:spcBef>
                <a:spcPct val="0"/>
              </a:spcBef>
              <a:spcAft>
                <a:spcPct val="0"/>
              </a:spcAft>
              <a:defRPr/>
            </a:pPr>
            <a:r>
              <a:rPr lang="en-US" sz="3000" dirty="0">
                <a:solidFill>
                  <a:srgbClr val="04617B"/>
                </a:solidFill>
              </a:rPr>
              <a:t>Operation &amp; Integration Update</a:t>
            </a:r>
          </a:p>
        </p:txBody>
      </p:sp>
      <p:sp>
        <p:nvSpPr>
          <p:cNvPr id="3" name="TextBox 2"/>
          <p:cNvSpPr txBox="1"/>
          <p:nvPr/>
        </p:nvSpPr>
        <p:spPr>
          <a:xfrm>
            <a:off x="690880" y="1486114"/>
            <a:ext cx="12781280" cy="4289213"/>
          </a:xfrm>
          <a:prstGeom prst="rect">
            <a:avLst/>
          </a:prstGeom>
          <a:noFill/>
        </p:spPr>
        <p:txBody>
          <a:bodyPr lIns="101870" tIns="50935" rIns="101870" bIns="50935">
            <a:spAutoFit/>
          </a:bodyPr>
          <a:lstStyle/>
          <a:p>
            <a:pPr fontAlgn="base">
              <a:spcBef>
                <a:spcPct val="0"/>
              </a:spcBef>
              <a:spcAft>
                <a:spcPct val="0"/>
              </a:spcAft>
              <a:defRPr/>
            </a:pPr>
            <a:r>
              <a:rPr lang="en-US" sz="2200" b="1" dirty="0">
                <a:solidFill>
                  <a:prstClr val="black"/>
                </a:solidFill>
                <a:ea typeface="ヒラギノ角ゴ Pro W3" charset="-128"/>
                <a:cs typeface="Arial" pitchFamily="34" charset="0"/>
              </a:rPr>
              <a:t>Program Management</a:t>
            </a:r>
          </a:p>
          <a:p>
            <a:pPr fontAlgn="base">
              <a:spcBef>
                <a:spcPct val="0"/>
              </a:spcBef>
              <a:spcAft>
                <a:spcPct val="0"/>
              </a:spcAft>
              <a:defRPr/>
            </a:pPr>
            <a:endParaRPr lang="en-US" sz="2200" b="1" dirty="0">
              <a:solidFill>
                <a:prstClr val="black"/>
              </a:solidFill>
              <a:ea typeface="ヒラギノ角ゴ Pro W3" charset="-128"/>
              <a:cs typeface="Arial" pitchFamily="34" charset="0"/>
            </a:endParaRPr>
          </a:p>
          <a:p>
            <a:pPr fontAlgn="base">
              <a:spcBef>
                <a:spcPct val="0"/>
              </a:spcBef>
              <a:spcAft>
                <a:spcPct val="0"/>
              </a:spcAft>
              <a:defRPr/>
            </a:pPr>
            <a:r>
              <a:rPr lang="en-US" sz="2200" b="1" dirty="0">
                <a:solidFill>
                  <a:prstClr val="black"/>
                </a:solidFill>
                <a:ea typeface="ヒラギノ角ゴ Pro W3" charset="-128"/>
                <a:cs typeface="Arial" pitchFamily="34" charset="0"/>
              </a:rPr>
              <a:t>Supply Chain</a:t>
            </a:r>
          </a:p>
          <a:p>
            <a:pPr fontAlgn="base">
              <a:spcBef>
                <a:spcPct val="0"/>
              </a:spcBef>
              <a:spcAft>
                <a:spcPct val="0"/>
              </a:spcAft>
              <a:defRPr/>
            </a:pPr>
            <a:endParaRPr lang="en-US" sz="2200" b="1" dirty="0">
              <a:solidFill>
                <a:prstClr val="black"/>
              </a:solidFill>
              <a:ea typeface="ヒラギノ角ゴ Pro W3" charset="-128"/>
              <a:cs typeface="Arial" pitchFamily="34" charset="0"/>
            </a:endParaRPr>
          </a:p>
          <a:p>
            <a:pPr fontAlgn="base">
              <a:spcBef>
                <a:spcPct val="0"/>
              </a:spcBef>
              <a:spcAft>
                <a:spcPct val="0"/>
              </a:spcAft>
              <a:defRPr/>
            </a:pPr>
            <a:r>
              <a:rPr lang="en-US" sz="2200" b="1" dirty="0">
                <a:solidFill>
                  <a:prstClr val="black"/>
                </a:solidFill>
                <a:ea typeface="ヒラギノ角ゴ Pro W3" charset="-128"/>
                <a:cs typeface="Arial" pitchFamily="34" charset="0"/>
              </a:rPr>
              <a:t>EHS</a:t>
            </a:r>
          </a:p>
          <a:p>
            <a:pPr fontAlgn="base">
              <a:spcBef>
                <a:spcPct val="0"/>
              </a:spcBef>
              <a:spcAft>
                <a:spcPct val="0"/>
              </a:spcAft>
              <a:defRPr/>
            </a:pPr>
            <a:endParaRPr lang="en-US" sz="2200" b="1" dirty="0">
              <a:solidFill>
                <a:prstClr val="black"/>
              </a:solidFill>
              <a:ea typeface="ヒラギノ角ゴ Pro W3" charset="-128"/>
              <a:cs typeface="Arial" pitchFamily="34" charset="0"/>
            </a:endParaRPr>
          </a:p>
          <a:p>
            <a:pPr fontAlgn="base">
              <a:spcBef>
                <a:spcPct val="0"/>
              </a:spcBef>
              <a:spcAft>
                <a:spcPct val="0"/>
              </a:spcAft>
              <a:defRPr/>
            </a:pPr>
            <a:r>
              <a:rPr lang="en-US" sz="2200" b="1" dirty="0">
                <a:solidFill>
                  <a:prstClr val="black"/>
                </a:solidFill>
                <a:ea typeface="ヒラギノ角ゴ Pro W3" charset="-128"/>
                <a:cs typeface="Arial" pitchFamily="34" charset="0"/>
              </a:rPr>
              <a:t>Quality</a:t>
            </a:r>
          </a:p>
          <a:p>
            <a:pPr fontAlgn="base">
              <a:spcBef>
                <a:spcPct val="0"/>
              </a:spcBef>
              <a:spcAft>
                <a:spcPct val="0"/>
              </a:spcAft>
              <a:defRPr/>
            </a:pPr>
            <a:endParaRPr lang="en-US" sz="2200" b="1" dirty="0">
              <a:solidFill>
                <a:prstClr val="black"/>
              </a:solidFill>
              <a:ea typeface="ヒラギノ角ゴ Pro W3" charset="-128"/>
              <a:cs typeface="Arial" pitchFamily="34" charset="0"/>
            </a:endParaRPr>
          </a:p>
          <a:p>
            <a:pPr fontAlgn="base">
              <a:spcBef>
                <a:spcPct val="0"/>
              </a:spcBef>
              <a:spcAft>
                <a:spcPct val="0"/>
              </a:spcAft>
              <a:defRPr/>
            </a:pPr>
            <a:r>
              <a:rPr lang="en-US" sz="2200" b="1" dirty="0">
                <a:solidFill>
                  <a:prstClr val="black"/>
                </a:solidFill>
                <a:ea typeface="ヒラギノ角ゴ Pro W3" charset="-128"/>
                <a:cs typeface="Arial" pitchFamily="34" charset="0"/>
              </a:rPr>
              <a:t>Site Overview</a:t>
            </a:r>
          </a:p>
          <a:p>
            <a:pPr fontAlgn="base">
              <a:spcBef>
                <a:spcPct val="0"/>
              </a:spcBef>
              <a:spcAft>
                <a:spcPct val="0"/>
              </a:spcAft>
              <a:defRPr/>
            </a:pPr>
            <a:endParaRPr lang="en-US" sz="2200" b="1" dirty="0">
              <a:solidFill>
                <a:prstClr val="black"/>
              </a:solidFill>
              <a:ea typeface="ヒラギノ角ゴ Pro W3" charset="-128"/>
              <a:cs typeface="Arial" pitchFamily="34" charset="0"/>
            </a:endParaRPr>
          </a:p>
          <a:p>
            <a:pPr fontAlgn="base">
              <a:spcBef>
                <a:spcPct val="0"/>
              </a:spcBef>
              <a:spcAft>
                <a:spcPct val="0"/>
              </a:spcAft>
              <a:defRPr/>
            </a:pPr>
            <a:r>
              <a:rPr lang="en-US" sz="2200" b="1" dirty="0">
                <a:solidFill>
                  <a:prstClr val="black"/>
                </a:solidFill>
                <a:ea typeface="ヒラギノ角ゴ Pro W3" charset="-128"/>
                <a:cs typeface="Arial" pitchFamily="34" charset="0"/>
              </a:rPr>
              <a:t>Overdue Burn-down</a:t>
            </a:r>
          </a:p>
          <a:p>
            <a:pPr fontAlgn="base">
              <a:spcBef>
                <a:spcPct val="0"/>
              </a:spcBef>
              <a:spcAft>
                <a:spcPct val="0"/>
              </a:spcAft>
              <a:defRPr/>
            </a:pPr>
            <a:endParaRPr lang="en-US" sz="2200" b="1" dirty="0">
              <a:solidFill>
                <a:prstClr val="black"/>
              </a:solidFill>
              <a:ea typeface="ヒラギノ角ゴ Pro W3" charset="-128"/>
              <a:cs typeface="Arial" pitchFamily="34" charset="0"/>
            </a:endParaRPr>
          </a:p>
        </p:txBody>
      </p:sp>
      <p:sp>
        <p:nvSpPr>
          <p:cNvPr id="4" name="Date Placeholder 2"/>
          <p:cNvSpPr>
            <a:spLocks noGrp="1"/>
          </p:cNvSpPr>
          <p:nvPr>
            <p:ph type="dt" sz="half" idx="10"/>
          </p:nvPr>
        </p:nvSpPr>
        <p:spPr/>
        <p:txBody>
          <a:bodyPr/>
          <a:lstStyle>
            <a:lvl1pPr>
              <a:defRPr/>
            </a:lvl1pPr>
          </a:lstStyle>
          <a:p>
            <a:pPr>
              <a:defRPr/>
            </a:pPr>
            <a:fld id="{C3B9FA59-839D-48B5-9A96-EE2300004EA2}" type="datetime1">
              <a:rPr lang="en-US" smtClean="0"/>
              <a:pPr>
                <a:defRPr/>
              </a:pPr>
              <a:t>11/28/2023</a:t>
            </a:fld>
            <a:endParaRPr lang="en-US" dirty="0"/>
          </a:p>
        </p:txBody>
      </p:sp>
      <p:sp>
        <p:nvSpPr>
          <p:cNvPr id="5" name="Footer Placeholder 3"/>
          <p:cNvSpPr>
            <a:spLocks noGrp="1"/>
          </p:cNvSpPr>
          <p:nvPr>
            <p:ph type="ftr" sz="quarter" idx="11"/>
          </p:nvPr>
        </p:nvSpPr>
        <p:spPr/>
        <p:txBody>
          <a:bodyPr/>
          <a:lstStyle>
            <a:lvl1pPr>
              <a:defRPr/>
            </a:lvl1pPr>
          </a:lstStyle>
          <a:p>
            <a:pPr>
              <a:defRPr/>
            </a:pPr>
            <a:r>
              <a:rPr lang="en-US" dirty="0">
                <a:solidFill>
                  <a:srgbClr val="04617B">
                    <a:shade val="90000"/>
                  </a:srgbClr>
                </a:solidFill>
              </a:rPr>
              <a:t>Proprietary &amp; Confidential</a:t>
            </a:r>
          </a:p>
        </p:txBody>
      </p:sp>
      <p:sp>
        <p:nvSpPr>
          <p:cNvPr id="6" name="Slide Number Placeholder 4"/>
          <p:cNvSpPr>
            <a:spLocks noGrp="1"/>
          </p:cNvSpPr>
          <p:nvPr>
            <p:ph type="sldNum" sz="quarter" idx="12"/>
          </p:nvPr>
        </p:nvSpPr>
        <p:spPr/>
        <p:txBody>
          <a:bodyPr/>
          <a:lstStyle>
            <a:lvl1pPr>
              <a:defRPr smtClean="0"/>
            </a:lvl1pPr>
          </a:lstStyle>
          <a:p>
            <a:pPr>
              <a:defRPr/>
            </a:pPr>
            <a:fld id="{8B188947-5FCF-4085-8CED-95585D2EBE71}" type="slidenum">
              <a:rPr lang="en-US"/>
              <a:pPr>
                <a:defRPr/>
              </a:pPr>
              <a:t>‹#›</a:t>
            </a:fld>
            <a:endParaRPr lang="en-US" dirty="0"/>
          </a:p>
        </p:txBody>
      </p:sp>
    </p:spTree>
    <p:extLst>
      <p:ext uri="{BB962C8B-B14F-4D97-AF65-F5344CB8AC3E}">
        <p14:creationId xmlns:p14="http://schemas.microsoft.com/office/powerpoint/2010/main" val="7678241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9"/>
          <p:cNvSpPr>
            <a:spLocks noGrp="1"/>
          </p:cNvSpPr>
          <p:nvPr>
            <p:ph type="dt" sz="half" idx="10"/>
          </p:nvPr>
        </p:nvSpPr>
        <p:spPr/>
        <p:txBody>
          <a:bodyPr/>
          <a:lstStyle>
            <a:lvl1pPr>
              <a:defRPr/>
            </a:lvl1pPr>
          </a:lstStyle>
          <a:p>
            <a:pPr>
              <a:defRPr/>
            </a:pPr>
            <a:fld id="{6A1E17C8-9EED-45BA-89E5-311D6367B8D0}" type="datetime1">
              <a:rPr lang="en-US" smtClean="0"/>
              <a:pPr>
                <a:defRPr/>
              </a:pPr>
              <a:t>11/28/2023</a:t>
            </a:fld>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dirty="0">
                <a:solidFill>
                  <a:srgbClr val="04617B">
                    <a:shade val="90000"/>
                  </a:srgbClr>
                </a:solidFill>
              </a:rPr>
              <a:t>Proprietary &amp; Confidential</a:t>
            </a:r>
          </a:p>
        </p:txBody>
      </p:sp>
      <p:sp>
        <p:nvSpPr>
          <p:cNvPr id="6" name="Slide Number Placeholder 17"/>
          <p:cNvSpPr>
            <a:spLocks noGrp="1"/>
          </p:cNvSpPr>
          <p:nvPr>
            <p:ph type="sldNum" sz="quarter" idx="12"/>
          </p:nvPr>
        </p:nvSpPr>
        <p:spPr/>
        <p:txBody>
          <a:bodyPr/>
          <a:lstStyle>
            <a:lvl1pPr>
              <a:defRPr/>
            </a:lvl1pPr>
          </a:lstStyle>
          <a:p>
            <a:pPr>
              <a:defRPr/>
            </a:pPr>
            <a:fld id="{E8229890-1AC8-4D7A-81FB-E48849039324}" type="slidenum">
              <a:rPr lang="en-US"/>
              <a:pPr>
                <a:defRPr/>
              </a:pPr>
              <a:t>‹#›</a:t>
            </a:fld>
            <a:endParaRPr lang="en-US" dirty="0"/>
          </a:p>
        </p:txBody>
      </p:sp>
    </p:spTree>
    <p:extLst>
      <p:ext uri="{BB962C8B-B14F-4D97-AF65-F5344CB8AC3E}">
        <p14:creationId xmlns:p14="http://schemas.microsoft.com/office/powerpoint/2010/main" val="768887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58260" y="1"/>
            <a:ext cx="12701078" cy="1093407"/>
          </a:xfrm>
        </p:spPr>
        <p:txBody>
          <a:bodyPr lIns="0" tIns="0" rIns="0" bIns="0" anchor="ctr"/>
          <a:lstStyle>
            <a:lvl1pPr algn="ctr">
              <a:defRPr sz="2800"/>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A6C8C7-BB00-42A4-AF13-2D69FA21E988}" type="datetime1">
              <a:rPr lang="en-US" smtClean="0"/>
              <a:t>11/28/2023</a:t>
            </a:fld>
            <a:endParaRPr lang="en-US" dirty="0"/>
          </a:p>
        </p:txBody>
      </p:sp>
      <p:sp>
        <p:nvSpPr>
          <p:cNvPr id="6" name="Holder 6"/>
          <p:cNvSpPr>
            <a:spLocks noGrp="1"/>
          </p:cNvSpPr>
          <p:nvPr>
            <p:ph type="sldNum" sz="quarter" idx="7"/>
          </p:nvPr>
        </p:nvSpPr>
        <p:spPr>
          <a:xfrm>
            <a:off x="12666134" y="7315201"/>
            <a:ext cx="535696" cy="267777"/>
          </a:xfrm>
        </p:spPr>
        <p:txBody>
          <a:bodyPr lIns="0" tIns="0" rIns="0" bIns="0"/>
          <a:lstStyle>
            <a:lvl1pPr>
              <a:defRPr sz="1200" b="0">
                <a:latin typeface="+mn-lt"/>
              </a:defRPr>
            </a:lvl1pPr>
          </a:lstStyle>
          <a:p>
            <a:pPr marL="25400"/>
            <a:fld id="{81D60167-4931-47E6-BA6A-407CBD079E47}" type="slidenum">
              <a:rPr lang="en-US" spc="-10" smtClean="0">
                <a:solidFill>
                  <a:srgbClr val="081523"/>
                </a:solidFill>
                <a:cs typeface="Impact"/>
              </a:rPr>
              <a:pPr marL="25400"/>
              <a:t>‹#›</a:t>
            </a:fld>
            <a:endParaRPr lang="en-US" sz="1550" dirty="0">
              <a:cs typeface="Impact"/>
            </a:endParaRPr>
          </a:p>
        </p:txBody>
      </p:sp>
      <p:sp>
        <p:nvSpPr>
          <p:cNvPr id="7" name="object 2"/>
          <p:cNvSpPr/>
          <p:nvPr userDrawn="1"/>
        </p:nvSpPr>
        <p:spPr>
          <a:xfrm>
            <a:off x="0" y="1"/>
            <a:ext cx="2707403" cy="4138447"/>
          </a:xfrm>
          <a:custGeom>
            <a:avLst/>
            <a:gdLst/>
            <a:ahLst/>
            <a:cxnLst/>
            <a:rect l="l" t="t" r="r" b="b"/>
            <a:pathLst>
              <a:path w="1970830" h="4138447">
                <a:moveTo>
                  <a:pt x="1970849" y="0"/>
                </a:moveTo>
                <a:lnTo>
                  <a:pt x="1555711" y="0"/>
                </a:lnTo>
                <a:lnTo>
                  <a:pt x="19" y="3266666"/>
                </a:lnTo>
                <a:lnTo>
                  <a:pt x="19" y="4138406"/>
                </a:lnTo>
                <a:lnTo>
                  <a:pt x="1970849" y="0"/>
                </a:lnTo>
              </a:path>
            </a:pathLst>
          </a:custGeom>
          <a:solidFill>
            <a:srgbClr val="EEF4FB"/>
          </a:solidFill>
        </p:spPr>
        <p:txBody>
          <a:bodyPr wrap="square" lIns="0" tIns="0" rIns="0" bIns="0" rtlCol="0">
            <a:noAutofit/>
          </a:bodyPr>
          <a:lstStyle/>
          <a:p>
            <a:endParaRPr sz="1800" dirty="0"/>
          </a:p>
        </p:txBody>
      </p:sp>
      <p:sp>
        <p:nvSpPr>
          <p:cNvPr id="8" name="object 3"/>
          <p:cNvSpPr/>
          <p:nvPr userDrawn="1"/>
        </p:nvSpPr>
        <p:spPr>
          <a:xfrm>
            <a:off x="0" y="0"/>
            <a:ext cx="2137112" cy="3266694"/>
          </a:xfrm>
          <a:custGeom>
            <a:avLst/>
            <a:gdLst/>
            <a:ahLst/>
            <a:cxnLst/>
            <a:rect l="l" t="t" r="r" b="b"/>
            <a:pathLst>
              <a:path w="1555692" h="3266694">
                <a:moveTo>
                  <a:pt x="1555711" y="0"/>
                </a:moveTo>
                <a:lnTo>
                  <a:pt x="19" y="0"/>
                </a:lnTo>
                <a:lnTo>
                  <a:pt x="19" y="3266653"/>
                </a:lnTo>
                <a:lnTo>
                  <a:pt x="1555711" y="0"/>
                </a:lnTo>
              </a:path>
            </a:pathLst>
          </a:custGeom>
          <a:solidFill>
            <a:srgbClr val="DDE9F7"/>
          </a:solidFill>
        </p:spPr>
        <p:txBody>
          <a:bodyPr wrap="square" lIns="0" tIns="0" rIns="0" bIns="0" rtlCol="0">
            <a:noAutofit/>
          </a:bodyPr>
          <a:lstStyle/>
          <a:p>
            <a:endParaRPr sz="1800"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BC6B8CBD-E55E-45EA-B3FE-099FBE678DFA}"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319642076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1F83A538-792B-4695-8EC0-25E803FE43C5}"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127598681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2BE001E4-FD70-41B9-9F6E-1AE956A67BA0}"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24574836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E1E125D0-F2F9-4C36-88FC-FB35D5283615}"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388418370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AAC77BA2-8576-44C9-AF58-1665312BAC21}"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126992307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E21F72B7-46A8-41E6-81E0-42B8064F634F}"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58767276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1B6C432D-2D54-4FDC-9E09-A21F005ACCB4}"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231239841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E1DF68F2-6C2F-4F31-84D5-3432B73630F6}"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418866470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6B2177B4-CD08-4BDA-AD86-10EF96B125B8}"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10914456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0880" y="1640842"/>
            <a:ext cx="6102773" cy="5561408"/>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23947" y="1640842"/>
            <a:ext cx="6102773" cy="5561408"/>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45440" y="217941"/>
            <a:ext cx="9670683" cy="992478"/>
          </a:xfrm>
        </p:spPr>
        <p:txBody>
          <a:bodyPr/>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fld id="{6BF3E06F-4E65-48E7-832A-2521CB307620}" type="datetime1">
              <a:rPr lang="en-US" smtClean="0"/>
              <a:pPr>
                <a:defRPr/>
              </a:pPr>
              <a:t>11/28/2023</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dirty="0">
                <a:solidFill>
                  <a:srgbClr val="04617B">
                    <a:shade val="90000"/>
                  </a:srgbClr>
                </a:solidFill>
              </a:rPr>
              <a:t>Proprietary &amp; Confidential</a:t>
            </a:r>
          </a:p>
        </p:txBody>
      </p:sp>
      <p:sp>
        <p:nvSpPr>
          <p:cNvPr id="7" name="Slide Number Placeholder 17"/>
          <p:cNvSpPr>
            <a:spLocks noGrp="1"/>
          </p:cNvSpPr>
          <p:nvPr>
            <p:ph type="sldNum" sz="quarter" idx="12"/>
          </p:nvPr>
        </p:nvSpPr>
        <p:spPr/>
        <p:txBody>
          <a:bodyPr/>
          <a:lstStyle>
            <a:lvl1pPr>
              <a:defRPr/>
            </a:lvl1pPr>
          </a:lstStyle>
          <a:p>
            <a:pPr>
              <a:defRPr/>
            </a:pPr>
            <a:fld id="{09ACE6E2-DE31-48EC-A35E-14C390A343D9}" type="slidenum">
              <a:rPr lang="en-US"/>
              <a:pPr>
                <a:defRPr/>
              </a:pPr>
              <a:t>‹#›</a:t>
            </a:fld>
            <a:endParaRPr lang="en-US" dirty="0"/>
          </a:p>
        </p:txBody>
      </p:sp>
    </p:spTree>
    <p:extLst>
      <p:ext uri="{BB962C8B-B14F-4D97-AF65-F5344CB8AC3E}">
        <p14:creationId xmlns:p14="http://schemas.microsoft.com/office/powerpoint/2010/main" val="2617147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1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4F347163-FA1A-4634-8CD6-E655A0AFE090}"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3528984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A62E2F44-6191-4283-A284-8BF611C30ED8}"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205406442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E12CFA74-D7E6-4142-B36F-4FC86637F1C8}"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31351526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4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8CAB9A1E-06EB-4959-8049-3A8F17E1B556}"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347433569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5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AFB3855D-B6D9-46B3-B5FD-D64709569C3D}"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203930818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6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EF33C1FC-75C3-4DDE-9669-8937FD95C06C}"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321422980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7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8119BFF8-4FEA-456A-95B7-5A849D9A32AB}"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237859593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8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CDF68D8F-E302-4FCC-A91D-0A88E9F6D8B1}"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143196732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9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701A230C-1F28-494F-ABDF-B0F44353DCB8}"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315239792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0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ECE7A260-975F-4F31-A487-EBB123175F14}"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23686834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4063" y="1549368"/>
            <a:ext cx="6105173" cy="747266"/>
          </a:xfrm>
        </p:spPr>
        <p:txBody>
          <a:bodyPr lIns="50935" tIns="0" rIns="50935" bIns="0" anchor="ctr">
            <a:noAutofit/>
          </a:bodyPr>
          <a:lstStyle>
            <a:lvl1pPr marL="0" indent="0">
              <a:buNone/>
              <a:defRPr sz="27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a:r>
              <a:rPr lang="en-US"/>
              <a:t>Click to edit Master text styles</a:t>
            </a:r>
          </a:p>
        </p:txBody>
      </p:sp>
      <p:sp>
        <p:nvSpPr>
          <p:cNvPr id="4" name="Text Placeholder 3"/>
          <p:cNvSpPr>
            <a:spLocks noGrp="1"/>
          </p:cNvSpPr>
          <p:nvPr>
            <p:ph type="body" sz="half" idx="3"/>
          </p:nvPr>
        </p:nvSpPr>
        <p:spPr>
          <a:xfrm>
            <a:off x="6962338" y="1554483"/>
            <a:ext cx="6107572" cy="742155"/>
          </a:xfrm>
        </p:spPr>
        <p:txBody>
          <a:bodyPr lIns="50935" tIns="0" rIns="50935" bIns="0" anchor="ctr"/>
          <a:lstStyle>
            <a:lvl1pPr marL="0" indent="0">
              <a:buNone/>
              <a:defRPr sz="27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a:r>
              <a:rPr lang="en-US"/>
              <a:t>Click to edit Master text styles</a:t>
            </a:r>
          </a:p>
        </p:txBody>
      </p:sp>
      <p:sp>
        <p:nvSpPr>
          <p:cNvPr id="5" name="Content Placeholder 4"/>
          <p:cNvSpPr>
            <a:spLocks noGrp="1"/>
          </p:cNvSpPr>
          <p:nvPr>
            <p:ph sz="quarter" idx="2"/>
          </p:nvPr>
        </p:nvSpPr>
        <p:spPr>
          <a:xfrm>
            <a:off x="690882" y="2418081"/>
            <a:ext cx="6105173" cy="4790285"/>
          </a:xfrm>
        </p:spPr>
        <p:txBody>
          <a:bodyPr tIns="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7019157" y="2418081"/>
            <a:ext cx="6107572" cy="4790285"/>
          </a:xfrm>
        </p:spPr>
        <p:txBody>
          <a:bodyPr tIns="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45440" y="217941"/>
            <a:ext cx="9670683" cy="992478"/>
          </a:xfrm>
        </p:spPr>
        <p:txBody>
          <a:bodyPr/>
          <a:lstStyle/>
          <a:p>
            <a:r>
              <a:rPr lang="en-US"/>
              <a:t>Click to edit Master title style</a:t>
            </a:r>
          </a:p>
        </p:txBody>
      </p:sp>
      <p:sp>
        <p:nvSpPr>
          <p:cNvPr id="7" name="Date Placeholder 9"/>
          <p:cNvSpPr>
            <a:spLocks noGrp="1"/>
          </p:cNvSpPr>
          <p:nvPr>
            <p:ph type="dt" sz="half" idx="10"/>
          </p:nvPr>
        </p:nvSpPr>
        <p:spPr/>
        <p:txBody>
          <a:bodyPr/>
          <a:lstStyle>
            <a:lvl1pPr>
              <a:defRPr/>
            </a:lvl1pPr>
          </a:lstStyle>
          <a:p>
            <a:pPr>
              <a:defRPr/>
            </a:pPr>
            <a:fld id="{E6D07392-41C4-46B0-A497-D57446B1BC62}" type="datetime1">
              <a:rPr lang="en-US" smtClean="0"/>
              <a:pPr>
                <a:defRPr/>
              </a:pPr>
              <a:t>11/28/2023</a:t>
            </a:fld>
            <a:endParaRPr lang="en-US" dirty="0"/>
          </a:p>
        </p:txBody>
      </p:sp>
      <p:sp>
        <p:nvSpPr>
          <p:cNvPr id="8" name="Footer Placeholder 21"/>
          <p:cNvSpPr>
            <a:spLocks noGrp="1"/>
          </p:cNvSpPr>
          <p:nvPr>
            <p:ph type="ftr" sz="quarter" idx="11"/>
          </p:nvPr>
        </p:nvSpPr>
        <p:spPr/>
        <p:txBody>
          <a:bodyPr/>
          <a:lstStyle>
            <a:lvl1pPr>
              <a:defRPr/>
            </a:lvl1pPr>
          </a:lstStyle>
          <a:p>
            <a:pPr>
              <a:defRPr/>
            </a:pPr>
            <a:r>
              <a:rPr lang="en-US" dirty="0">
                <a:solidFill>
                  <a:srgbClr val="04617B">
                    <a:shade val="90000"/>
                  </a:srgbClr>
                </a:solidFill>
              </a:rPr>
              <a:t>Proprietary &amp; Confidential</a:t>
            </a:r>
          </a:p>
        </p:txBody>
      </p:sp>
      <p:sp>
        <p:nvSpPr>
          <p:cNvPr id="9" name="Slide Number Placeholder 17"/>
          <p:cNvSpPr>
            <a:spLocks noGrp="1"/>
          </p:cNvSpPr>
          <p:nvPr>
            <p:ph type="sldNum" sz="quarter" idx="12"/>
          </p:nvPr>
        </p:nvSpPr>
        <p:spPr/>
        <p:txBody>
          <a:bodyPr/>
          <a:lstStyle>
            <a:lvl1pPr>
              <a:defRPr/>
            </a:lvl1pPr>
          </a:lstStyle>
          <a:p>
            <a:pPr>
              <a:defRPr/>
            </a:pPr>
            <a:fld id="{8D34E4B5-4821-4BB8-84DE-7A7F702A2BAF}" type="slidenum">
              <a:rPr lang="en-US"/>
              <a:pPr>
                <a:defRPr/>
              </a:pPr>
              <a:t>‹#›</a:t>
            </a:fld>
            <a:endParaRPr lang="en-US" dirty="0"/>
          </a:p>
        </p:txBody>
      </p:sp>
    </p:spTree>
    <p:extLst>
      <p:ext uri="{BB962C8B-B14F-4D97-AF65-F5344CB8AC3E}">
        <p14:creationId xmlns:p14="http://schemas.microsoft.com/office/powerpoint/2010/main" val="3551163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1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673205C7-1E40-4F59-9DAF-A87D8405C89E}"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171555405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2_Main">
    <p:spTree>
      <p:nvGrpSpPr>
        <p:cNvPr id="1" name=""/>
        <p:cNvGrpSpPr/>
        <p:nvPr/>
      </p:nvGrpSpPr>
      <p:grpSpPr>
        <a:xfrm>
          <a:off x="0" y="0"/>
          <a:ext cx="0" cy="0"/>
          <a:chOff x="0" y="0"/>
          <a:chExt cx="0" cy="0"/>
        </a:xfrm>
      </p:grpSpPr>
      <p:sp>
        <p:nvSpPr>
          <p:cNvPr id="2" name="Title 1"/>
          <p:cNvSpPr>
            <a:spLocks noGrp="1"/>
          </p:cNvSpPr>
          <p:nvPr>
            <p:ph type="title"/>
          </p:nvPr>
        </p:nvSpPr>
        <p:spPr>
          <a:xfrm>
            <a:off x="604521" y="172720"/>
            <a:ext cx="10219267" cy="949960"/>
          </a:xfrm>
        </p:spPr>
        <p:txBody>
          <a:bodyPr/>
          <a:lstStyle/>
          <a:p>
            <a:r>
              <a:rPr lang="en-US"/>
              <a:t>Click to edit Master title style</a:t>
            </a:r>
          </a:p>
        </p:txBody>
      </p:sp>
      <p:sp>
        <p:nvSpPr>
          <p:cNvPr id="4" name="Rectangle 4"/>
          <p:cNvSpPr>
            <a:spLocks noGrp="1" noChangeArrowheads="1"/>
          </p:cNvSpPr>
          <p:nvPr>
            <p:ph type="dt" sz="half" idx="10"/>
          </p:nvPr>
        </p:nvSpPr>
        <p:spPr>
          <a:xfrm>
            <a:off x="460587" y="7495329"/>
            <a:ext cx="3224107" cy="277072"/>
          </a:xfrm>
          <a:ln/>
        </p:spPr>
        <p:txBody>
          <a:bodyPr/>
          <a:lstStyle>
            <a:lvl1pPr algn="l">
              <a:defRPr sz="900">
                <a:solidFill>
                  <a:schemeClr val="bg1"/>
                </a:solidFill>
              </a:defRPr>
            </a:lvl1pPr>
          </a:lstStyle>
          <a:p>
            <a:fld id="{62AD8035-5716-4914-A291-04EB68D94612}" type="datetime1">
              <a:rPr lang="en-US" smtClean="0"/>
              <a:t>11/28/2023</a:t>
            </a:fld>
            <a:endParaRPr lang="en-US" dirty="0"/>
          </a:p>
        </p:txBody>
      </p:sp>
      <p:sp>
        <p:nvSpPr>
          <p:cNvPr id="5" name="Rectangle 5"/>
          <p:cNvSpPr>
            <a:spLocks noGrp="1" noChangeArrowheads="1"/>
          </p:cNvSpPr>
          <p:nvPr>
            <p:ph type="ftr" sz="quarter" idx="11"/>
          </p:nvPr>
        </p:nvSpPr>
        <p:spPr>
          <a:xfrm>
            <a:off x="4375573" y="7513320"/>
            <a:ext cx="5296747" cy="259080"/>
          </a:xfrm>
          <a:ln/>
        </p:spPr>
        <p:txBody>
          <a:bodyPr/>
          <a:lstStyle>
            <a:lvl1pPr algn="ctr">
              <a:defRPr sz="900">
                <a:solidFill>
                  <a:schemeClr val="bg1"/>
                </a:solidFill>
              </a:defRPr>
            </a:lvl1pPr>
          </a:lstStyle>
          <a:p>
            <a:endParaRPr lang="en-US" dirty="0"/>
          </a:p>
        </p:txBody>
      </p:sp>
      <p:sp>
        <p:nvSpPr>
          <p:cNvPr id="6" name="Rectangle 6"/>
          <p:cNvSpPr>
            <a:spLocks noGrp="1" noChangeArrowheads="1"/>
          </p:cNvSpPr>
          <p:nvPr>
            <p:ph type="sldNum" sz="quarter" idx="12"/>
          </p:nvPr>
        </p:nvSpPr>
        <p:spPr>
          <a:xfrm>
            <a:off x="12781280" y="7470140"/>
            <a:ext cx="575733" cy="259080"/>
          </a:xfrm>
          <a:ln/>
        </p:spPr>
        <p:txBody>
          <a:bodyPr/>
          <a:lstStyle>
            <a:lvl1pPr algn="r">
              <a:defRPr sz="900">
                <a:solidFill>
                  <a:schemeClr val="bg1"/>
                </a:solidFill>
              </a:defRPr>
            </a:lvl1pPr>
          </a:lstStyle>
          <a:p>
            <a:fld id="{7608461C-E0A5-4319-BA3A-48D078F202AA}" type="slidenum">
              <a:rPr lang="en-US" smtClean="0"/>
              <a:pPr/>
              <a:t>‹#›</a:t>
            </a:fld>
            <a:endParaRPr lang="en-US" dirty="0"/>
          </a:p>
        </p:txBody>
      </p:sp>
    </p:spTree>
    <p:extLst>
      <p:ext uri="{BB962C8B-B14F-4D97-AF65-F5344CB8AC3E}">
        <p14:creationId xmlns:p14="http://schemas.microsoft.com/office/powerpoint/2010/main" val="351087354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45440" y="217941"/>
            <a:ext cx="9670683" cy="992478"/>
          </a:xfrm>
        </p:spPr>
        <p:txBody>
          <a:bodyPr/>
          <a:lstStyle/>
          <a:p>
            <a:r>
              <a:rPr lang="en-US"/>
              <a:t>Click to edit Master title style</a:t>
            </a:r>
            <a:endParaRPr lang="en-US" dirty="0"/>
          </a:p>
        </p:txBody>
      </p:sp>
      <p:sp>
        <p:nvSpPr>
          <p:cNvPr id="3" name="Date Placeholder 9"/>
          <p:cNvSpPr>
            <a:spLocks noGrp="1"/>
          </p:cNvSpPr>
          <p:nvPr>
            <p:ph type="dt" sz="half" idx="10"/>
          </p:nvPr>
        </p:nvSpPr>
        <p:spPr/>
        <p:txBody>
          <a:bodyPr/>
          <a:lstStyle>
            <a:lvl1pPr>
              <a:defRPr smtClean="0"/>
            </a:lvl1pPr>
          </a:lstStyle>
          <a:p>
            <a:pPr>
              <a:defRPr/>
            </a:pPr>
            <a:fld id="{46FD7A49-5F37-4683-9F73-FA669CB7BD30}" type="datetime1">
              <a:rPr lang="en-US"/>
              <a:pPr>
                <a:defRPr/>
              </a:pPr>
              <a:t>11/28/2023</a:t>
            </a:fld>
            <a:endParaRPr lang="en-US" dirty="0"/>
          </a:p>
        </p:txBody>
      </p:sp>
      <p:sp>
        <p:nvSpPr>
          <p:cNvPr id="4" name="Footer Placeholder 21"/>
          <p:cNvSpPr>
            <a:spLocks noGrp="1"/>
          </p:cNvSpPr>
          <p:nvPr>
            <p:ph type="ftr" sz="quarter" idx="11"/>
          </p:nvPr>
        </p:nvSpPr>
        <p:spPr>
          <a:xfrm>
            <a:off x="4670637" y="7232652"/>
            <a:ext cx="5066453" cy="413808"/>
          </a:xfrm>
        </p:spPr>
        <p:txBody>
          <a:bodyPr/>
          <a:lstStyle>
            <a:lvl1pPr algn="ctr">
              <a:defRPr dirty="0" smtClean="0"/>
            </a:lvl1pPr>
          </a:lstStyle>
          <a:p>
            <a:pPr>
              <a:defRPr/>
            </a:pPr>
            <a:r>
              <a:rPr lang="en-US" dirty="0">
                <a:solidFill>
                  <a:srgbClr val="04617B">
                    <a:shade val="90000"/>
                  </a:srgbClr>
                </a:solidFill>
              </a:rPr>
              <a:t>Proprietary &amp; Confidential</a:t>
            </a:r>
          </a:p>
        </p:txBody>
      </p:sp>
      <p:sp>
        <p:nvSpPr>
          <p:cNvPr id="5" name="Slide Number Placeholder 17"/>
          <p:cNvSpPr>
            <a:spLocks noGrp="1"/>
          </p:cNvSpPr>
          <p:nvPr>
            <p:ph type="sldNum" sz="quarter" idx="12"/>
          </p:nvPr>
        </p:nvSpPr>
        <p:spPr>
          <a:xfrm>
            <a:off x="12395059" y="7232652"/>
            <a:ext cx="1151467" cy="413808"/>
          </a:xfrm>
        </p:spPr>
        <p:txBody>
          <a:bodyPr/>
          <a:lstStyle>
            <a:lvl1pPr>
              <a:defRPr/>
            </a:lvl1pPr>
          </a:lstStyle>
          <a:p>
            <a:pPr>
              <a:defRPr/>
            </a:pPr>
            <a:fld id="{63BADBD1-0476-47DD-BBDB-6EB9DB64714D}" type="slidenum">
              <a:rPr lang="en-US"/>
              <a:pPr>
                <a:defRPr/>
              </a:pPr>
              <a:t>‹#›</a:t>
            </a:fld>
            <a:endParaRPr lang="en-US" dirty="0"/>
          </a:p>
        </p:txBody>
      </p:sp>
    </p:spTree>
    <p:extLst>
      <p:ext uri="{BB962C8B-B14F-4D97-AF65-F5344CB8AC3E}">
        <p14:creationId xmlns:p14="http://schemas.microsoft.com/office/powerpoint/2010/main" val="221000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B237A5B-FD4F-4D4E-AC5D-715C0E45DE28}" type="datetime1">
              <a:rPr lang="en-US" smtClean="0"/>
              <a:pPr>
                <a:defRPr/>
              </a:pPr>
              <a:t>11/28/2023</a:t>
            </a:fld>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dirty="0">
                <a:solidFill>
                  <a:srgbClr val="04617B">
                    <a:shade val="90000"/>
                  </a:srgbClr>
                </a:solidFill>
              </a:rPr>
              <a:t>Proprietary &amp; Confidential</a:t>
            </a:r>
          </a:p>
        </p:txBody>
      </p:sp>
      <p:sp>
        <p:nvSpPr>
          <p:cNvPr id="4" name="Slide Number Placeholder 17"/>
          <p:cNvSpPr>
            <a:spLocks noGrp="1"/>
          </p:cNvSpPr>
          <p:nvPr>
            <p:ph type="sldNum" sz="quarter" idx="12"/>
          </p:nvPr>
        </p:nvSpPr>
        <p:spPr/>
        <p:txBody>
          <a:bodyPr/>
          <a:lstStyle>
            <a:lvl1pPr>
              <a:defRPr/>
            </a:lvl1pPr>
          </a:lstStyle>
          <a:p>
            <a:pPr>
              <a:defRPr/>
            </a:pPr>
            <a:fld id="{0060F270-E78C-4191-9849-87B2DA36BBB5}" type="slidenum">
              <a:rPr lang="en-US"/>
              <a:pPr>
                <a:defRPr/>
              </a:pPr>
              <a:t>‹#›</a:t>
            </a:fld>
            <a:endParaRPr lang="en-US" dirty="0"/>
          </a:p>
        </p:txBody>
      </p:sp>
    </p:spTree>
    <p:extLst>
      <p:ext uri="{BB962C8B-B14F-4D97-AF65-F5344CB8AC3E}">
        <p14:creationId xmlns:p14="http://schemas.microsoft.com/office/powerpoint/2010/main" val="71647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036320" y="1899920"/>
            <a:ext cx="4145280" cy="5181600"/>
          </a:xfrm>
        </p:spPr>
        <p:txBody>
          <a:bodyPr lIns="20373" rIns="20373"/>
          <a:lstStyle>
            <a:lvl1pPr marL="0" indent="0" algn="l">
              <a:buNone/>
              <a:defRPr sz="1800"/>
            </a:lvl1pPr>
            <a:lvl2pPr indent="0" algn="l">
              <a:buNone/>
              <a:defRPr sz="1300"/>
            </a:lvl2pPr>
            <a:lvl3pPr indent="0" algn="l">
              <a:buNone/>
              <a:defRPr sz="1100"/>
            </a:lvl3pPr>
            <a:lvl4pPr indent="0" algn="l">
              <a:buNone/>
              <a:defRPr sz="1000"/>
            </a:lvl4pPr>
            <a:lvl5pPr indent="0" algn="l">
              <a:buNone/>
              <a:defRPr sz="1000"/>
            </a:lvl5pPr>
          </a:lstStyle>
          <a:p>
            <a:pPr lvl="0"/>
            <a:r>
              <a:rPr lang="en-US"/>
              <a:t>Click to edit Master text styles</a:t>
            </a:r>
          </a:p>
        </p:txBody>
      </p:sp>
      <p:sp>
        <p:nvSpPr>
          <p:cNvPr id="4" name="Content Placeholder 3"/>
          <p:cNvSpPr>
            <a:spLocks noGrp="1"/>
          </p:cNvSpPr>
          <p:nvPr>
            <p:ph sz="half" idx="1"/>
          </p:nvPr>
        </p:nvSpPr>
        <p:spPr>
          <a:xfrm>
            <a:off x="5402299" y="1899920"/>
            <a:ext cx="7724422" cy="5181600"/>
          </a:xfrm>
        </p:spPr>
        <p:txBody>
          <a:bodyPr tIns="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45440" y="217941"/>
            <a:ext cx="9670683" cy="992478"/>
          </a:xfrm>
        </p:spPr>
        <p:txBody>
          <a:bodyPr/>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fld id="{95A65211-78AE-4220-B574-1048279D0934}" type="datetime1">
              <a:rPr lang="en-US" smtClean="0"/>
              <a:pPr>
                <a:defRPr/>
              </a:pPr>
              <a:t>11/28/2023</a:t>
            </a:fld>
            <a:endParaRPr lang="en-US" dirty="0"/>
          </a:p>
        </p:txBody>
      </p:sp>
      <p:sp>
        <p:nvSpPr>
          <p:cNvPr id="6" name="Footer Placeholder 21"/>
          <p:cNvSpPr>
            <a:spLocks noGrp="1"/>
          </p:cNvSpPr>
          <p:nvPr>
            <p:ph type="ftr" sz="quarter" idx="11"/>
          </p:nvPr>
        </p:nvSpPr>
        <p:spPr/>
        <p:txBody>
          <a:bodyPr/>
          <a:lstStyle>
            <a:lvl1pPr>
              <a:defRPr/>
            </a:lvl1pPr>
          </a:lstStyle>
          <a:p>
            <a:pPr>
              <a:defRPr/>
            </a:pPr>
            <a:r>
              <a:rPr lang="en-US" dirty="0">
                <a:solidFill>
                  <a:srgbClr val="04617B">
                    <a:shade val="90000"/>
                  </a:srgbClr>
                </a:solidFill>
              </a:rPr>
              <a:t>Proprietary &amp; Confidential</a:t>
            </a:r>
          </a:p>
        </p:txBody>
      </p:sp>
      <p:sp>
        <p:nvSpPr>
          <p:cNvPr id="7" name="Slide Number Placeholder 17"/>
          <p:cNvSpPr>
            <a:spLocks noGrp="1"/>
          </p:cNvSpPr>
          <p:nvPr>
            <p:ph type="sldNum" sz="quarter" idx="12"/>
          </p:nvPr>
        </p:nvSpPr>
        <p:spPr/>
        <p:txBody>
          <a:bodyPr/>
          <a:lstStyle>
            <a:lvl1pPr>
              <a:defRPr/>
            </a:lvl1pPr>
          </a:lstStyle>
          <a:p>
            <a:pPr>
              <a:defRPr/>
            </a:pPr>
            <a:fld id="{00E28588-4E96-41EB-AE48-C456F15DB25C}" type="slidenum">
              <a:rPr lang="en-US"/>
              <a:pPr>
                <a:defRPr/>
              </a:pPr>
              <a:t>‹#›</a:t>
            </a:fld>
            <a:endParaRPr lang="en-US" dirty="0"/>
          </a:p>
        </p:txBody>
      </p:sp>
    </p:spTree>
    <p:extLst>
      <p:ext uri="{BB962C8B-B14F-4D97-AF65-F5344CB8AC3E}">
        <p14:creationId xmlns:p14="http://schemas.microsoft.com/office/powerpoint/2010/main" val="4890659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8"/>
          <p:cNvSpPr>
            <a:spLocks noGrp="1"/>
          </p:cNvSpPr>
          <p:nvPr>
            <p:ph type="title"/>
          </p:nvPr>
        </p:nvSpPr>
        <p:spPr bwMode="auto">
          <a:xfrm>
            <a:off x="345442" y="217700"/>
            <a:ext cx="9669921" cy="993140"/>
          </a:xfrm>
          <a:prstGeom prst="rect">
            <a:avLst/>
          </a:prstGeom>
          <a:noFill/>
          <a:ln w="9525">
            <a:noFill/>
            <a:miter lim="800000"/>
            <a:headEnd/>
            <a:tailEnd/>
          </a:ln>
        </p:spPr>
        <p:txBody>
          <a:bodyPr vert="horz" wrap="square" lIns="0" tIns="50941" rIns="0" bIns="0" numCol="1" anchor="b" anchorCtr="0" compatLnSpc="1">
            <a:prstTxWarp prst="textNoShape">
              <a:avLst/>
            </a:prstTxWarp>
          </a:bodyPr>
          <a:lstStyle/>
          <a:p>
            <a:pPr lvl="0"/>
            <a:r>
              <a:rPr lang="en-US" dirty="0"/>
              <a:t>Click to edit Master title style</a:t>
            </a:r>
          </a:p>
        </p:txBody>
      </p:sp>
      <p:sp>
        <p:nvSpPr>
          <p:cNvPr id="12291" name="Text Placeholder 29"/>
          <p:cNvSpPr>
            <a:spLocks noGrp="1"/>
          </p:cNvSpPr>
          <p:nvPr>
            <p:ph type="body" idx="1"/>
          </p:nvPr>
        </p:nvSpPr>
        <p:spPr bwMode="auto">
          <a:xfrm>
            <a:off x="690880" y="1554480"/>
            <a:ext cx="12435840" cy="561340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163124" y="7232651"/>
            <a:ext cx="3224107" cy="413808"/>
          </a:xfrm>
          <a:prstGeom prst="rect">
            <a:avLst/>
          </a:prstGeom>
        </p:spPr>
        <p:txBody>
          <a:bodyPr vert="horz" wrap="square" lIns="0" tIns="0" rIns="0" bIns="0" numCol="1" anchor="b" anchorCtr="0" compatLnSpc="1">
            <a:prstTxWarp prst="textNoShape">
              <a:avLst/>
            </a:prstTxWarp>
          </a:bodyPr>
          <a:lstStyle>
            <a:lvl1pPr>
              <a:defRPr sz="1300" smtClean="0">
                <a:solidFill>
                  <a:srgbClr val="045C75"/>
                </a:solidFill>
                <a:latin typeface="Constantia" pitchFamily="18" charset="0"/>
                <a:ea typeface="ヒラギノ角ゴ Pro W3" charset="-128"/>
                <a:cs typeface="+mn-cs"/>
              </a:defRPr>
            </a:lvl1pPr>
          </a:lstStyle>
          <a:p>
            <a:pPr fontAlgn="base">
              <a:spcBef>
                <a:spcPct val="0"/>
              </a:spcBef>
              <a:spcAft>
                <a:spcPct val="0"/>
              </a:spcAft>
              <a:defRPr/>
            </a:pPr>
            <a:fld id="{BF224892-BFAF-4B34-B357-6C386812BCCA}" type="datetime1">
              <a:rPr lang="en-US"/>
              <a:pPr fontAlgn="base">
                <a:spcBef>
                  <a:spcPct val="0"/>
                </a:spcBef>
                <a:spcAft>
                  <a:spcPct val="0"/>
                </a:spcAft>
                <a:defRPr/>
              </a:pPr>
              <a:t>11/28/2023</a:t>
            </a:fld>
            <a:endParaRPr lang="en-US" dirty="0"/>
          </a:p>
        </p:txBody>
      </p:sp>
      <p:sp>
        <p:nvSpPr>
          <p:cNvPr id="22" name="Footer Placeholder 21"/>
          <p:cNvSpPr>
            <a:spLocks noGrp="1"/>
          </p:cNvSpPr>
          <p:nvPr>
            <p:ph type="ftr" sz="quarter" idx="3"/>
          </p:nvPr>
        </p:nvSpPr>
        <p:spPr>
          <a:xfrm>
            <a:off x="4840959" y="7232651"/>
            <a:ext cx="5066453" cy="413808"/>
          </a:xfrm>
          <a:prstGeom prst="rect">
            <a:avLst/>
          </a:prstGeom>
        </p:spPr>
        <p:txBody>
          <a:bodyPr vert="horz" lIns="0" tIns="0" rIns="0" bIns="0" anchor="b"/>
          <a:lstStyle>
            <a:lvl1pPr algn="ctr" eaLnBrk="1" fontAlgn="auto" latinLnBrk="0" hangingPunct="1">
              <a:spcBef>
                <a:spcPts val="0"/>
              </a:spcBef>
              <a:spcAft>
                <a:spcPts val="0"/>
              </a:spcAft>
              <a:defRPr kumimoji="0" sz="1300" dirty="0" smtClean="0">
                <a:solidFill>
                  <a:schemeClr val="tx2">
                    <a:shade val="90000"/>
                  </a:schemeClr>
                </a:solidFill>
                <a:latin typeface="+mn-lt"/>
                <a:ea typeface="+mn-ea"/>
                <a:cs typeface="+mn-cs"/>
              </a:defRPr>
            </a:lvl1pPr>
          </a:lstStyle>
          <a:p>
            <a:pPr>
              <a:defRPr/>
            </a:pPr>
            <a:r>
              <a:rPr lang="en-US" dirty="0">
                <a:solidFill>
                  <a:srgbClr val="04617B">
                    <a:shade val="90000"/>
                  </a:srgbClr>
                </a:solidFill>
              </a:rPr>
              <a:t>Proprietary &amp; Confidential</a:t>
            </a:r>
          </a:p>
        </p:txBody>
      </p:sp>
      <p:sp>
        <p:nvSpPr>
          <p:cNvPr id="18" name="Slide Number Placeholder 17"/>
          <p:cNvSpPr>
            <a:spLocks noGrp="1"/>
          </p:cNvSpPr>
          <p:nvPr>
            <p:ph type="sldNum" sz="quarter" idx="4"/>
          </p:nvPr>
        </p:nvSpPr>
        <p:spPr>
          <a:xfrm>
            <a:off x="12503009" y="7232651"/>
            <a:ext cx="1151467" cy="413808"/>
          </a:xfrm>
          <a:prstGeom prst="rect">
            <a:avLst/>
          </a:prstGeom>
        </p:spPr>
        <p:txBody>
          <a:bodyPr vert="horz" wrap="square" lIns="0" tIns="0" rIns="0" bIns="0" numCol="1" anchor="b" anchorCtr="0" compatLnSpc="1">
            <a:prstTxWarp prst="textNoShape">
              <a:avLst/>
            </a:prstTxWarp>
          </a:bodyPr>
          <a:lstStyle>
            <a:lvl1pPr algn="r">
              <a:defRPr sz="1300">
                <a:solidFill>
                  <a:srgbClr val="045C75"/>
                </a:solidFill>
                <a:latin typeface="Constantia" pitchFamily="18" charset="0"/>
                <a:ea typeface="ヒラギノ角ゴ Pro W3" charset="-128"/>
                <a:cs typeface="+mn-cs"/>
              </a:defRPr>
            </a:lvl1pPr>
          </a:lstStyle>
          <a:p>
            <a:pPr fontAlgn="base">
              <a:spcBef>
                <a:spcPct val="0"/>
              </a:spcBef>
              <a:spcAft>
                <a:spcPct val="0"/>
              </a:spcAft>
              <a:defRPr/>
            </a:pPr>
            <a:fld id="{1F0F3903-4147-4779-A068-4832AE6870FF}" type="slidenum">
              <a:rPr lang="en-US"/>
              <a:pPr fontAlgn="base">
                <a:spcBef>
                  <a:spcPct val="0"/>
                </a:spcBef>
                <a:spcAft>
                  <a:spcPct val="0"/>
                </a:spcAft>
                <a:defRPr/>
              </a:pPr>
              <a:t>‹#›</a:t>
            </a:fld>
            <a:endParaRPr lang="en-US" dirty="0"/>
          </a:p>
        </p:txBody>
      </p:sp>
      <p:cxnSp>
        <p:nvCxnSpPr>
          <p:cNvPr id="3" name="Straight Connector 2"/>
          <p:cNvCxnSpPr/>
          <p:nvPr/>
        </p:nvCxnSpPr>
        <p:spPr>
          <a:xfrm>
            <a:off x="345440" y="1275610"/>
            <a:ext cx="13011573"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3962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 id="2147483725" r:id="rId38"/>
    <p:sldLayoutId id="2147483726" r:id="rId39"/>
    <p:sldLayoutId id="2147483727" r:id="rId40"/>
    <p:sldLayoutId id="2147483666" r:id="rId41"/>
    <p:sldLayoutId id="2147483667" r:id="rId42"/>
    <p:sldLayoutId id="2147483668" r:id="rId43"/>
    <p:sldLayoutId id="2147483669" r:id="rId44"/>
    <p:sldLayoutId id="2147483670" r:id="rId45"/>
    <p:sldLayoutId id="2147483671" r:id="rId46"/>
    <p:sldLayoutId id="2147483672" r:id="rId47"/>
    <p:sldLayoutId id="2147483673" r:id="rId48"/>
    <p:sldLayoutId id="2147483674" r:id="rId49"/>
    <p:sldLayoutId id="2147483675" r:id="rId50"/>
    <p:sldLayoutId id="2147483676" r:id="rId51"/>
    <p:sldLayoutId id="2147483677" r:id="rId52"/>
    <p:sldLayoutId id="2147483678" r:id="rId53"/>
    <p:sldLayoutId id="2147483679" r:id="rId54"/>
    <p:sldLayoutId id="2147483680" r:id="rId55"/>
    <p:sldLayoutId id="2147483681" r:id="rId56"/>
    <p:sldLayoutId id="2147483682" r:id="rId57"/>
    <p:sldLayoutId id="2147483683" r:id="rId58"/>
    <p:sldLayoutId id="2147483684" r:id="rId59"/>
    <p:sldLayoutId id="2147483685" r:id="rId60"/>
    <p:sldLayoutId id="2147483686" r:id="rId61"/>
  </p:sldLayoutIdLst>
  <p:hf hdr="0" dt="0"/>
  <p:txStyles>
    <p:titleStyle>
      <a:lvl1pPr algn="l" rtl="0" eaLnBrk="1" fontAlgn="base" hangingPunct="1">
        <a:spcBef>
          <a:spcPct val="0"/>
        </a:spcBef>
        <a:spcAft>
          <a:spcPct val="0"/>
        </a:spcAft>
        <a:defRPr sz="3200" b="1" kern="1200">
          <a:solidFill>
            <a:schemeClr val="tx2"/>
          </a:solidFill>
          <a:latin typeface="+mj-lt"/>
          <a:ea typeface="ヒラギノ角ゴ Pro W3" pitchFamily="127" charset="-128"/>
          <a:cs typeface="ヒラギノ角ゴ Pro W3" pitchFamily="127" charset="-128"/>
        </a:defRPr>
      </a:lvl1pPr>
      <a:lvl2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2pPr>
      <a:lvl3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3pPr>
      <a:lvl4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4pPr>
      <a:lvl5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5pPr>
      <a:lvl6pPr marL="509412"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6pPr>
      <a:lvl7pPr marL="1018824"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7pPr>
      <a:lvl8pPr marL="1528237"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8pPr>
      <a:lvl9pPr marL="2037649"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9pPr>
    </p:titleStyle>
    <p:bodyStyle>
      <a:lvl1pPr marL="304232" indent="-304232" algn="l" rtl="0" eaLnBrk="1" fontAlgn="base" hangingPunct="1">
        <a:spcBef>
          <a:spcPct val="20000"/>
        </a:spcBef>
        <a:spcAft>
          <a:spcPct val="0"/>
        </a:spcAft>
        <a:buClr>
          <a:srgbClr val="0BD0D9"/>
        </a:buClr>
        <a:buSzPct val="95000"/>
        <a:buFont typeface="Wingdings 2" pitchFamily="18" charset="2"/>
        <a:buChar char=""/>
        <a:defRPr sz="1800" kern="1200">
          <a:solidFill>
            <a:schemeClr val="tx1"/>
          </a:solidFill>
          <a:latin typeface="+mj-lt"/>
          <a:ea typeface="ヒラギノ角ゴ Pro W3" pitchFamily="127" charset="-128"/>
          <a:cs typeface="ヒラギノ角ゴ Pro W3" pitchFamily="127" charset="-128"/>
        </a:defRPr>
      </a:lvl1pPr>
      <a:lvl2pPr marL="712824" indent="-274163" algn="l" rtl="0" eaLnBrk="1" fontAlgn="base" hangingPunct="1">
        <a:spcBef>
          <a:spcPct val="20000"/>
        </a:spcBef>
        <a:spcAft>
          <a:spcPct val="0"/>
        </a:spcAft>
        <a:buClr>
          <a:schemeClr val="accent1"/>
        </a:buClr>
        <a:buSzPct val="85000"/>
        <a:buFont typeface="Wingdings" pitchFamily="2" charset="2"/>
        <a:buChar char="q"/>
        <a:defRPr sz="1800" kern="1200">
          <a:solidFill>
            <a:schemeClr val="tx1"/>
          </a:solidFill>
          <a:latin typeface="+mj-lt"/>
          <a:ea typeface="ヒラギノ角ゴ Pro W3" pitchFamily="127" charset="-128"/>
          <a:cs typeface="ヒラギノ角ゴ Pro W3"/>
        </a:defRPr>
      </a:lvl2pPr>
      <a:lvl3pPr marL="1018824" indent="-274163" algn="l" rtl="0" eaLnBrk="1" fontAlgn="base" hangingPunct="1">
        <a:spcBef>
          <a:spcPct val="20000"/>
        </a:spcBef>
        <a:spcAft>
          <a:spcPct val="0"/>
        </a:spcAft>
        <a:buClr>
          <a:schemeClr val="accent2"/>
        </a:buClr>
        <a:buSzPct val="70000"/>
        <a:buFont typeface="Wingdings" pitchFamily="2" charset="2"/>
        <a:buChar char="§"/>
        <a:defRPr sz="1800" kern="1200">
          <a:solidFill>
            <a:schemeClr val="tx1"/>
          </a:solidFill>
          <a:latin typeface="+mj-lt"/>
          <a:ea typeface="ヒラギノ角ゴ Pro W3" pitchFamily="127" charset="-128"/>
          <a:cs typeface="ヒラギノ角ゴ Pro W3"/>
        </a:defRPr>
      </a:lvl3pPr>
      <a:lvl4pPr marL="1323057" indent="-233481" algn="l" rtl="0" eaLnBrk="1" fontAlgn="base" hangingPunct="1">
        <a:spcBef>
          <a:spcPct val="20000"/>
        </a:spcBef>
        <a:spcAft>
          <a:spcPct val="0"/>
        </a:spcAft>
        <a:buClr>
          <a:srgbClr val="0BD0D9"/>
        </a:buClr>
        <a:buSzPct val="65000"/>
        <a:buFont typeface="Courier New" pitchFamily="49" charset="0"/>
        <a:buChar char="o"/>
        <a:defRPr sz="1800" kern="1200">
          <a:solidFill>
            <a:schemeClr val="tx1"/>
          </a:solidFill>
          <a:latin typeface="+mj-lt"/>
          <a:ea typeface="ヒラギノ角ゴ Pro W3" pitchFamily="127" charset="-128"/>
          <a:cs typeface="ヒラギノ角ゴ Pro W3"/>
        </a:defRPr>
      </a:lvl4pPr>
      <a:lvl5pPr marL="1629058" indent="-233481" algn="l" rtl="0" eaLnBrk="1" fontAlgn="base" hangingPunct="1">
        <a:spcBef>
          <a:spcPct val="20000"/>
        </a:spcBef>
        <a:spcAft>
          <a:spcPct val="0"/>
        </a:spcAft>
        <a:buClr>
          <a:srgbClr val="10CF9B"/>
        </a:buClr>
        <a:buSzPct val="65000"/>
        <a:buFont typeface="Wingdings 2" pitchFamily="18" charset="2"/>
        <a:buChar char=""/>
        <a:defRPr sz="1800" kern="1200">
          <a:solidFill>
            <a:schemeClr val="tx1"/>
          </a:solidFill>
          <a:latin typeface="+mj-lt"/>
          <a:ea typeface="ヒラギノ角ゴ Pro W3" pitchFamily="127" charset="-128"/>
          <a:cs typeface="ヒラギノ角ゴ Pro W3"/>
        </a:defRPr>
      </a:lvl5pPr>
      <a:lvl6pPr marL="1935767" indent="-234330"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39531" indent="-203765"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45179" indent="-203765"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50826" indent="-203765" algn="l" rtl="0" eaLnBrk="1" latinLnBrk="0" hangingPunct="1">
        <a:spcBef>
          <a:spcPct val="20000"/>
        </a:spcBef>
        <a:buClr>
          <a:schemeClr val="tx2"/>
        </a:buClr>
        <a:buFontTx/>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79600" y="114301"/>
            <a:ext cx="1970830" cy="4138447"/>
          </a:xfrm>
          <a:custGeom>
            <a:avLst/>
            <a:gdLst/>
            <a:ahLst/>
            <a:cxnLst/>
            <a:rect l="l" t="t" r="r" b="b"/>
            <a:pathLst>
              <a:path w="1970830" h="4138447">
                <a:moveTo>
                  <a:pt x="3085" y="4131957"/>
                </a:moveTo>
                <a:lnTo>
                  <a:pt x="3085" y="3260217"/>
                </a:lnTo>
                <a:lnTo>
                  <a:pt x="19" y="3266665"/>
                </a:lnTo>
                <a:lnTo>
                  <a:pt x="19" y="4138406"/>
                </a:lnTo>
                <a:lnTo>
                  <a:pt x="3085" y="4131957"/>
                </a:lnTo>
              </a:path>
              <a:path w="1970830" h="4138447">
                <a:moveTo>
                  <a:pt x="1970849" y="0"/>
                </a:moveTo>
                <a:lnTo>
                  <a:pt x="1555711" y="0"/>
                </a:lnTo>
                <a:lnTo>
                  <a:pt x="1554251" y="3086"/>
                </a:lnTo>
                <a:lnTo>
                  <a:pt x="1969376" y="3086"/>
                </a:lnTo>
                <a:lnTo>
                  <a:pt x="1970849" y="0"/>
                </a:lnTo>
              </a:path>
            </a:pathLst>
          </a:custGeom>
          <a:solidFill>
            <a:srgbClr val="EEF4FB"/>
          </a:solidFill>
        </p:spPr>
        <p:txBody>
          <a:bodyPr wrap="square" lIns="0" tIns="0" rIns="0" bIns="0" rtlCol="0">
            <a:noAutofit/>
          </a:bodyPr>
          <a:lstStyle/>
          <a:p>
            <a:endParaRPr dirty="0"/>
          </a:p>
        </p:txBody>
      </p:sp>
      <p:sp>
        <p:nvSpPr>
          <p:cNvPr id="3" name="object 3"/>
          <p:cNvSpPr/>
          <p:nvPr/>
        </p:nvSpPr>
        <p:spPr>
          <a:xfrm>
            <a:off x="1879600" y="114300"/>
            <a:ext cx="1555692" cy="3266694"/>
          </a:xfrm>
          <a:custGeom>
            <a:avLst/>
            <a:gdLst/>
            <a:ahLst/>
            <a:cxnLst/>
            <a:rect l="l" t="t" r="r" b="b"/>
            <a:pathLst>
              <a:path w="1555692" h="3266694">
                <a:moveTo>
                  <a:pt x="1555711" y="0"/>
                </a:moveTo>
                <a:lnTo>
                  <a:pt x="19" y="0"/>
                </a:lnTo>
                <a:lnTo>
                  <a:pt x="19" y="3266653"/>
                </a:lnTo>
                <a:lnTo>
                  <a:pt x="3081" y="3260213"/>
                </a:lnTo>
                <a:lnTo>
                  <a:pt x="3081" y="3073"/>
                </a:lnTo>
                <a:lnTo>
                  <a:pt x="1554251" y="3073"/>
                </a:lnTo>
                <a:lnTo>
                  <a:pt x="1555711" y="0"/>
                </a:lnTo>
              </a:path>
              <a:path w="1555692" h="3266694">
                <a:moveTo>
                  <a:pt x="3085" y="3260204"/>
                </a:moveTo>
                <a:lnTo>
                  <a:pt x="3081" y="3073"/>
                </a:lnTo>
                <a:lnTo>
                  <a:pt x="3081" y="3260213"/>
                </a:lnTo>
              </a:path>
            </a:pathLst>
          </a:custGeom>
          <a:solidFill>
            <a:srgbClr val="DDE9F7"/>
          </a:solidFill>
        </p:spPr>
        <p:txBody>
          <a:bodyPr wrap="square" lIns="0" tIns="0" rIns="0" bIns="0" rtlCol="0">
            <a:noAutofit/>
          </a:bodyPr>
          <a:lstStyle/>
          <a:p>
            <a:endParaRPr dirty="0"/>
          </a:p>
        </p:txBody>
      </p:sp>
      <p:sp>
        <p:nvSpPr>
          <p:cNvPr id="7" name="Title 6"/>
          <p:cNvSpPr>
            <a:spLocks noGrp="1"/>
          </p:cNvSpPr>
          <p:nvPr>
            <p:ph type="ctrTitle"/>
          </p:nvPr>
        </p:nvSpPr>
        <p:spPr>
          <a:xfrm>
            <a:off x="2489201" y="2667000"/>
            <a:ext cx="8636813" cy="2072640"/>
          </a:xfrm>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Adopting a Lean Culture</a:t>
            </a:r>
          </a:p>
        </p:txBody>
      </p:sp>
      <p:sp>
        <p:nvSpPr>
          <p:cNvPr id="5" name="Subtitle 4"/>
          <p:cNvSpPr>
            <a:spLocks noGrp="1"/>
          </p:cNvSpPr>
          <p:nvPr>
            <p:ph type="subTitle" idx="1"/>
          </p:nvPr>
        </p:nvSpPr>
        <p:spPr>
          <a:xfrm>
            <a:off x="2940304" y="4724400"/>
            <a:ext cx="7854696" cy="1752600"/>
          </a:xfrm>
          <a:noFill/>
          <a:ln w="9525">
            <a:noFill/>
            <a:miter lim="800000"/>
            <a:headEnd/>
            <a:tailEnd/>
          </a:ln>
        </p:spPr>
        <p:txBody>
          <a:bodyPr vert="horz" wrap="square" lIns="0" tIns="0" rIns="18288" bIns="0" numCol="1" anchor="t" anchorCtr="0" compatLnSpc="1">
            <a:prstTxWarp prst="textNoShape">
              <a:avLst/>
            </a:prstTxWarp>
            <a:normAutofit/>
          </a:bodyPr>
          <a:lstStyle/>
          <a:p>
            <a:pPr algn="ctr">
              <a:spcBef>
                <a:spcPct val="0"/>
              </a:spcBef>
            </a:pPr>
            <a:r>
              <a:rPr lang="en-US" sz="4000" b="1" dirty="0">
                <a:solidFill>
                  <a:srgbClr val="0070C0"/>
                </a:solidFill>
                <a:latin typeface="Calibri" panose="020F0502020204030204" pitchFamily="34" charset="0"/>
                <a:ea typeface="Calibri" panose="020F0502020204030204" pitchFamily="34" charset="0"/>
                <a:cs typeface="Calibri" panose="020F0502020204030204" pitchFamily="34" charset="0"/>
              </a:rPr>
              <a:t>Lean Solutions</a:t>
            </a:r>
          </a:p>
          <a:p>
            <a:pPr algn="ctr">
              <a:spcBef>
                <a:spcPct val="0"/>
              </a:spcBef>
            </a:pPr>
            <a:r>
              <a:rPr lang="en-US" sz="2000" b="1" dirty="0">
                <a:solidFill>
                  <a:srgbClr val="0070C0"/>
                </a:solidFill>
                <a:latin typeface="Calibri" panose="020F0502020204030204" pitchFamily="34" charset="0"/>
                <a:ea typeface="Calibri" panose="020F0502020204030204" pitchFamily="34" charset="0"/>
                <a:cs typeface="Calibri" panose="020F0502020204030204" pitchFamily="34" charset="0"/>
              </a:rPr>
              <a:t>wwww.leansolutions.us</a:t>
            </a:r>
          </a:p>
          <a:p>
            <a:pPr algn="ctr">
              <a:spcBef>
                <a:spcPct val="0"/>
              </a:spcBef>
            </a:pPr>
            <a:r>
              <a:rPr lang="en-US" sz="2000" b="1" dirty="0">
                <a:solidFill>
                  <a:srgbClr val="0070C0"/>
                </a:solidFill>
                <a:latin typeface="Calibri" panose="020F0502020204030204" pitchFamily="34" charset="0"/>
                <a:ea typeface="Calibri" panose="020F0502020204030204" pitchFamily="34" charset="0"/>
                <a:cs typeface="Calibri" panose="020F0502020204030204" pitchFamily="34" charset="0"/>
              </a:rPr>
              <a:t>Bob Francis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a typeface="Tahoma" panose="020B0604030504040204" pitchFamily="34" charset="0"/>
                <a:cs typeface="Tahoma" panose="020B0604030504040204" pitchFamily="34" charset="0"/>
              </a:rPr>
              <a:t>Policy Deployment</a:t>
            </a:r>
          </a:p>
        </p:txBody>
      </p:sp>
      <p:grpSp>
        <p:nvGrpSpPr>
          <p:cNvPr id="3" name="Group 2"/>
          <p:cNvGrpSpPr/>
          <p:nvPr/>
        </p:nvGrpSpPr>
        <p:grpSpPr>
          <a:xfrm>
            <a:off x="5550231" y="1752601"/>
            <a:ext cx="2752944" cy="1725587"/>
            <a:chOff x="1676400" y="2438400"/>
            <a:chExt cx="5715000" cy="3790406"/>
          </a:xfrm>
        </p:grpSpPr>
        <p:pic>
          <p:nvPicPr>
            <p:cNvPr id="8194" name="Picture 2" descr="https://www.bmgi.com/sites/bmgi.com/files/hoshin-planning-matrix.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026"/>
            <a:stretch/>
          </p:blipFill>
          <p:spPr bwMode="auto">
            <a:xfrm>
              <a:off x="1676400" y="2438400"/>
              <a:ext cx="5715000" cy="37904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891140" y="5913120"/>
              <a:ext cx="66206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8251" t="11259" r="4750" b="14667"/>
          <a:stretch/>
        </p:blipFill>
        <p:spPr bwMode="auto">
          <a:xfrm>
            <a:off x="8429171" y="4066644"/>
            <a:ext cx="2294409" cy="17280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38195" t="12222" r="4286" b="34253"/>
          <a:stretch/>
        </p:blipFill>
        <p:spPr bwMode="auto">
          <a:xfrm>
            <a:off x="2794000" y="4066645"/>
            <a:ext cx="3287332" cy="1720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170725" y="3478189"/>
            <a:ext cx="1511957" cy="461665"/>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X-Matrix</a:t>
            </a:r>
          </a:p>
        </p:txBody>
      </p:sp>
      <p:sp>
        <p:nvSpPr>
          <p:cNvPr id="16" name="TextBox 15"/>
          <p:cNvSpPr txBox="1"/>
          <p:nvPr/>
        </p:nvSpPr>
        <p:spPr>
          <a:xfrm>
            <a:off x="8820396" y="5775129"/>
            <a:ext cx="1511957" cy="461665"/>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A3</a:t>
            </a:r>
          </a:p>
        </p:txBody>
      </p:sp>
      <p:sp>
        <p:nvSpPr>
          <p:cNvPr id="17" name="TextBox 16"/>
          <p:cNvSpPr txBox="1"/>
          <p:nvPr/>
        </p:nvSpPr>
        <p:spPr>
          <a:xfrm>
            <a:off x="3342841" y="5840113"/>
            <a:ext cx="2293335" cy="461665"/>
          </a:xfrm>
          <a:prstGeom prst="rect">
            <a:avLst/>
          </a:prstGeom>
          <a:no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Bowling Chart</a:t>
            </a:r>
          </a:p>
        </p:txBody>
      </p:sp>
      <p:sp>
        <p:nvSpPr>
          <p:cNvPr id="12" name="Bent Arrow 11"/>
          <p:cNvSpPr/>
          <p:nvPr/>
        </p:nvSpPr>
        <p:spPr>
          <a:xfrm rot="5400000">
            <a:off x="8445499" y="2558181"/>
            <a:ext cx="1420838" cy="134251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Left Arrow 13"/>
          <p:cNvSpPr/>
          <p:nvPr/>
        </p:nvSpPr>
        <p:spPr>
          <a:xfrm>
            <a:off x="6170725" y="4777777"/>
            <a:ext cx="2132451"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Bent Arrow 19"/>
          <p:cNvSpPr/>
          <p:nvPr/>
        </p:nvSpPr>
        <p:spPr>
          <a:xfrm>
            <a:off x="3959775" y="2366508"/>
            <a:ext cx="1451742" cy="157334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Slide Number Placeholder 5"/>
          <p:cNvSpPr>
            <a:spLocks noGrp="1"/>
          </p:cNvSpPr>
          <p:nvPr>
            <p:ph type="sldNum" sz="quarter" idx="12"/>
          </p:nvPr>
        </p:nvSpPr>
        <p:spPr/>
        <p:txBody>
          <a:bodyPr/>
          <a:lstStyle/>
          <a:p>
            <a:pPr>
              <a:defRPr/>
            </a:pPr>
            <a:fld id="{63BADBD1-0476-47DD-BBDB-6EB9DB64714D}" type="slidenum">
              <a:rPr lang="en-US" smtClean="0"/>
              <a:pPr>
                <a:defRPr/>
              </a:pPr>
              <a:t>10</a:t>
            </a:fld>
            <a:endParaRPr lang="en-US" dirty="0"/>
          </a:p>
        </p:txBody>
      </p:sp>
    </p:spTree>
    <p:extLst>
      <p:ext uri="{BB962C8B-B14F-4D97-AF65-F5344CB8AC3E}">
        <p14:creationId xmlns:p14="http://schemas.microsoft.com/office/powerpoint/2010/main" val="38568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2" grpId="0" animBg="1"/>
      <p:bldP spid="14"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p:txBody>
          <a:bodyPr/>
          <a:lstStyle/>
          <a:p>
            <a:r>
              <a:rPr lang="en-US" dirty="0">
                <a:ea typeface="Tahoma" panose="020B0604030504040204" pitchFamily="34" charset="0"/>
                <a:cs typeface="Tahoma" panose="020B0604030504040204" pitchFamily="34" charset="0"/>
              </a:rPr>
              <a:t>Lean Daily Management</a:t>
            </a:r>
          </a:p>
        </p:txBody>
      </p:sp>
      <p:graphicFrame>
        <p:nvGraphicFramePr>
          <p:cNvPr id="1326" name="Diagram 1325"/>
          <p:cNvGraphicFramePr/>
          <p:nvPr>
            <p:extLst>
              <p:ext uri="{D42A27DB-BD31-4B8C-83A1-F6EECF244321}">
                <p14:modId xmlns:p14="http://schemas.microsoft.com/office/powerpoint/2010/main" val="1885146894"/>
              </p:ext>
            </p:extLst>
          </p:nvPr>
        </p:nvGraphicFramePr>
        <p:xfrm>
          <a:off x="4013200" y="2209800"/>
          <a:ext cx="569976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11</a:t>
            </a:fld>
            <a:endParaRPr lang="en-US" dirty="0"/>
          </a:p>
        </p:txBody>
      </p:sp>
    </p:spTree>
    <p:extLst>
      <p:ext uri="{BB962C8B-B14F-4D97-AF65-F5344CB8AC3E}">
        <p14:creationId xmlns:p14="http://schemas.microsoft.com/office/powerpoint/2010/main" val="404943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p:txBody>
          <a:bodyPr/>
          <a:lstStyle/>
          <a:p>
            <a:r>
              <a:rPr lang="en-US" dirty="0">
                <a:ea typeface="Tahoma" panose="020B0604030504040204" pitchFamily="34" charset="0"/>
                <a:cs typeface="Tahoma" panose="020B0604030504040204" pitchFamily="34" charset="0"/>
              </a:rPr>
              <a:t>Visual Controls</a:t>
            </a:r>
          </a:p>
        </p:txBody>
      </p:sp>
      <p:graphicFrame>
        <p:nvGraphicFramePr>
          <p:cNvPr id="12" name="Object 11"/>
          <p:cNvGraphicFramePr>
            <a:graphicFrameLocks noChangeAspect="1"/>
          </p:cNvGraphicFramePr>
          <p:nvPr>
            <p:extLst>
              <p:ext uri="{D42A27DB-BD31-4B8C-83A1-F6EECF244321}">
                <p14:modId xmlns:p14="http://schemas.microsoft.com/office/powerpoint/2010/main" val="598800202"/>
              </p:ext>
            </p:extLst>
          </p:nvPr>
        </p:nvGraphicFramePr>
        <p:xfrm>
          <a:off x="2489201" y="2362200"/>
          <a:ext cx="8569285" cy="3886200"/>
        </p:xfrm>
        <a:graphic>
          <a:graphicData uri="http://schemas.openxmlformats.org/presentationml/2006/ole">
            <mc:AlternateContent xmlns:mc="http://schemas.openxmlformats.org/markup-compatibility/2006">
              <mc:Choice xmlns:v="urn:schemas-microsoft-com:vml" Requires="v">
                <p:oleObj name="Worksheet" r:id="rId3" imgW="5600767" imgH="2028803" progId="Excel.Sheet.12">
                  <p:embed/>
                </p:oleObj>
              </mc:Choice>
              <mc:Fallback>
                <p:oleObj name="Worksheet" r:id="rId3" imgW="5600767" imgH="2028803" progId="Excel.Sheet.12">
                  <p:embed/>
                  <p:pic>
                    <p:nvPicPr>
                      <p:cNvPr id="12"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1" y="2362200"/>
                        <a:ext cx="8569285" cy="3886200"/>
                      </a:xfrm>
                      <a:prstGeom prst="rect">
                        <a:avLst/>
                      </a:prstGeom>
                      <a:noFill/>
                      <a:ln>
                        <a:noFill/>
                      </a:ln>
                      <a:effectLst/>
                    </p:spPr>
                  </p:pic>
                </p:oleObj>
              </mc:Fallback>
            </mc:AlternateContent>
          </a:graphicData>
        </a:graphic>
      </p:graphicFrame>
      <p:sp>
        <p:nvSpPr>
          <p:cNvPr id="13" name="Rounded Rectangle 12"/>
          <p:cNvSpPr/>
          <p:nvPr/>
        </p:nvSpPr>
        <p:spPr>
          <a:xfrm>
            <a:off x="5844229" y="4244068"/>
            <a:ext cx="2547256" cy="63273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Identify Performance Gaps</a:t>
            </a:r>
          </a:p>
        </p:txBody>
      </p:sp>
      <p:sp>
        <p:nvSpPr>
          <p:cNvPr id="14" name="Rounded Rectangle 13"/>
          <p:cNvSpPr/>
          <p:nvPr/>
        </p:nvSpPr>
        <p:spPr>
          <a:xfrm>
            <a:off x="5844229" y="5334001"/>
            <a:ext cx="2547256" cy="5111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Prioritize Reasons</a:t>
            </a:r>
          </a:p>
        </p:txBody>
      </p:sp>
      <p:sp>
        <p:nvSpPr>
          <p:cNvPr id="16" name="Down Arrow 15"/>
          <p:cNvSpPr/>
          <p:nvPr/>
        </p:nvSpPr>
        <p:spPr>
          <a:xfrm>
            <a:off x="6937582" y="4895850"/>
            <a:ext cx="445320" cy="43815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rot="14555680">
            <a:off x="8858307" y="4391208"/>
            <a:ext cx="438150" cy="134779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9687880" y="4191000"/>
            <a:ext cx="1458685"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Solve</a:t>
            </a:r>
          </a:p>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Problems</a:t>
            </a:r>
          </a:p>
        </p:txBody>
      </p:sp>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12</a:t>
            </a:fld>
            <a:endParaRPr lang="en-US" dirty="0"/>
          </a:p>
        </p:txBody>
      </p:sp>
    </p:spTree>
    <p:extLst>
      <p:ext uri="{BB962C8B-B14F-4D97-AF65-F5344CB8AC3E}">
        <p14:creationId xmlns:p14="http://schemas.microsoft.com/office/powerpoint/2010/main" val="33840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p:txBody>
          <a:bodyPr/>
          <a:lstStyle/>
          <a:p>
            <a:r>
              <a:rPr lang="en-US" dirty="0">
                <a:ea typeface="Tahoma" panose="020B0604030504040204" pitchFamily="34" charset="0"/>
                <a:cs typeface="Tahoma" panose="020B0604030504040204" pitchFamily="34" charset="0"/>
              </a:rPr>
              <a:t>Problem Solving</a:t>
            </a:r>
          </a:p>
        </p:txBody>
      </p:sp>
      <p:sp>
        <p:nvSpPr>
          <p:cNvPr id="104" name="TextBox 103"/>
          <p:cNvSpPr txBox="1"/>
          <p:nvPr/>
        </p:nvSpPr>
        <p:spPr>
          <a:xfrm>
            <a:off x="3238026" y="1636586"/>
            <a:ext cx="7429721" cy="533764"/>
          </a:xfrm>
          <a:prstGeom prst="rect">
            <a:avLst/>
          </a:prstGeom>
          <a:noFill/>
        </p:spPr>
        <p:txBody>
          <a:bodyPr wrap="square" lIns="101882" tIns="50941" rIns="101882" bIns="50941" rtlCol="0">
            <a:spAutoFit/>
          </a:bodyPr>
          <a:lstStyle/>
          <a:p>
            <a:r>
              <a:rPr lang="en-US" sz="2800" b="1" dirty="0"/>
              <a:t>5 Whys		      A3			           8D</a:t>
            </a:r>
          </a:p>
        </p:txBody>
      </p:sp>
      <p:pic>
        <p:nvPicPr>
          <p:cNvPr id="10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4916" t="9056" r="33917" b="5779"/>
          <a:stretch/>
        </p:blipFill>
        <p:spPr bwMode="auto">
          <a:xfrm>
            <a:off x="8457947" y="2225040"/>
            <a:ext cx="2781079" cy="4404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6"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8251" t="11259" r="4750" b="14667"/>
          <a:stretch/>
        </p:blipFill>
        <p:spPr bwMode="auto">
          <a:xfrm>
            <a:off x="5448808" y="2239979"/>
            <a:ext cx="2665476" cy="20074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7"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36083" t="7851" r="3167" b="9185"/>
          <a:stretch/>
        </p:blipFill>
        <p:spPr bwMode="auto">
          <a:xfrm>
            <a:off x="2565400" y="2225041"/>
            <a:ext cx="2539746" cy="20100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13</a:t>
            </a:fld>
            <a:endParaRPr lang="en-US" dirty="0"/>
          </a:p>
        </p:txBody>
      </p:sp>
    </p:spTree>
    <p:extLst>
      <p:ext uri="{BB962C8B-B14F-4D97-AF65-F5344CB8AC3E}">
        <p14:creationId xmlns:p14="http://schemas.microsoft.com/office/powerpoint/2010/main" val="2688028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Tahoma" panose="020B0604030504040204" pitchFamily="34" charset="0"/>
                <a:cs typeface="Tahoma" panose="020B0604030504040204" pitchFamily="34" charset="0"/>
              </a:rPr>
              <a:t>Leader Standard Work</a:t>
            </a:r>
          </a:p>
        </p:txBody>
      </p:sp>
      <p:graphicFrame>
        <p:nvGraphicFramePr>
          <p:cNvPr id="8" name="Table 7"/>
          <p:cNvGraphicFramePr>
            <a:graphicFrameLocks noGrp="1"/>
          </p:cNvGraphicFramePr>
          <p:nvPr>
            <p:extLst>
              <p:ext uri="{D42A27DB-BD31-4B8C-83A1-F6EECF244321}">
                <p14:modId xmlns:p14="http://schemas.microsoft.com/office/powerpoint/2010/main" val="3206503755"/>
              </p:ext>
            </p:extLst>
          </p:nvPr>
        </p:nvGraphicFramePr>
        <p:xfrm>
          <a:off x="2489200" y="2091946"/>
          <a:ext cx="8884920" cy="4461255"/>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780876">
                  <a:extLst>
                    <a:ext uri="{9D8B030D-6E8A-4147-A177-3AD203B41FA5}">
                      <a16:colId xmlns:a16="http://schemas.microsoft.com/office/drawing/2014/main" val="20001"/>
                    </a:ext>
                  </a:extLst>
                </a:gridCol>
                <a:gridCol w="3208444">
                  <a:extLst>
                    <a:ext uri="{9D8B030D-6E8A-4147-A177-3AD203B41FA5}">
                      <a16:colId xmlns:a16="http://schemas.microsoft.com/office/drawing/2014/main" val="20002"/>
                    </a:ext>
                  </a:extLst>
                </a:gridCol>
              </a:tblGrid>
              <a:tr h="420285">
                <a:tc>
                  <a:txBody>
                    <a:bodyPr/>
                    <a:lstStyle/>
                    <a:p>
                      <a:pPr algn="ctr"/>
                      <a:r>
                        <a:rPr lang="en-US" sz="2000" b="0" dirty="0"/>
                        <a:t>Team Lead</a:t>
                      </a:r>
                    </a:p>
                  </a:txBody>
                  <a:tcPr marL="100584" marR="100584" marT="51816" marB="51816"/>
                </a:tc>
                <a:tc>
                  <a:txBody>
                    <a:bodyPr/>
                    <a:lstStyle/>
                    <a:p>
                      <a:pPr algn="ctr"/>
                      <a:r>
                        <a:rPr lang="en-US" sz="2000" b="0" dirty="0"/>
                        <a:t>Cell Lead</a:t>
                      </a:r>
                    </a:p>
                  </a:txBody>
                  <a:tcPr marL="100584" marR="100584" marT="51816" marB="51816"/>
                </a:tc>
                <a:tc>
                  <a:txBody>
                    <a:bodyPr/>
                    <a:lstStyle/>
                    <a:p>
                      <a:pPr algn="ctr"/>
                      <a:r>
                        <a:rPr lang="en-US" sz="2000" b="0" dirty="0"/>
                        <a:t>Plant Lead</a:t>
                      </a:r>
                    </a:p>
                  </a:txBody>
                  <a:tcPr marL="100584" marR="100584" marT="51816" marB="51816"/>
                </a:tc>
                <a:extLst>
                  <a:ext uri="{0D108BD9-81ED-4DB2-BD59-A6C34878D82A}">
                    <a16:rowId xmlns:a16="http://schemas.microsoft.com/office/drawing/2014/main" val="10000"/>
                  </a:ext>
                </a:extLst>
              </a:tr>
              <a:tr h="420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Lead Shift Start Up meeting</a:t>
                      </a:r>
                    </a:p>
                  </a:txBody>
                  <a:tcPr marL="100584" marR="100584" marT="51816" marB="518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Lead Team Lead </a:t>
                      </a:r>
                      <a:r>
                        <a:rPr lang="en-US" sz="1600" baseline="0" dirty="0"/>
                        <a:t>meeting</a:t>
                      </a:r>
                      <a:endParaRPr lang="en-US" sz="1600" dirty="0"/>
                    </a:p>
                  </a:txBody>
                  <a:tcPr marL="100584" marR="100584" marT="51816" marB="518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Lead Cell</a:t>
                      </a:r>
                      <a:r>
                        <a:rPr lang="en-US" sz="1600" baseline="0" dirty="0"/>
                        <a:t> Lead meeting</a:t>
                      </a:r>
                      <a:endParaRPr lang="en-US" sz="1600" dirty="0"/>
                    </a:p>
                  </a:txBody>
                  <a:tcPr marL="100584" marR="100584" marT="51816" marB="51816"/>
                </a:tc>
                <a:extLst>
                  <a:ext uri="{0D108BD9-81ED-4DB2-BD59-A6C34878D82A}">
                    <a16:rowId xmlns:a16="http://schemas.microsoft.com/office/drawing/2014/main" val="10001"/>
                  </a:ext>
                </a:extLst>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Confirm workers are following their Standard Work</a:t>
                      </a:r>
                    </a:p>
                  </a:txBody>
                  <a:tcPr marL="100584" marR="100584" marT="51816" marB="518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Confirm</a:t>
                      </a:r>
                      <a:r>
                        <a:rPr lang="en-US" sz="1600" baseline="0" dirty="0"/>
                        <a:t> Team Leads are following their Standard Work</a:t>
                      </a:r>
                      <a:endParaRPr lang="en-US" sz="1600" dirty="0"/>
                    </a:p>
                  </a:txBody>
                  <a:tcPr marL="100584" marR="100584" marT="51816" marB="51816"/>
                </a:tc>
                <a:tc>
                  <a:txBody>
                    <a:bodyPr/>
                    <a:lstStyle/>
                    <a:p>
                      <a:r>
                        <a:rPr lang="en-US" sz="1600" dirty="0"/>
                        <a:t>Confirm Cell Leads </a:t>
                      </a:r>
                      <a:r>
                        <a:rPr lang="en-US" sz="1600" baseline="0" dirty="0"/>
                        <a:t>are following Standard Work</a:t>
                      </a:r>
                      <a:endParaRPr lang="en-US" sz="1600" dirty="0"/>
                    </a:p>
                  </a:txBody>
                  <a:tcPr marL="100584" marR="100584" marT="51816" marB="51816"/>
                </a:tc>
                <a:extLst>
                  <a:ext uri="{0D108BD9-81ED-4DB2-BD59-A6C34878D82A}">
                    <a16:rowId xmlns:a16="http://schemas.microsoft.com/office/drawing/2014/main" val="10002"/>
                  </a:ext>
                </a:extLst>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Start and end shift tasks</a:t>
                      </a:r>
                    </a:p>
                  </a:txBody>
                  <a:tcPr marL="100584" marR="100584" marT="51816" marB="51816"/>
                </a:tc>
                <a:tc>
                  <a:txBody>
                    <a:bodyPr/>
                    <a:lstStyle/>
                    <a:p>
                      <a:r>
                        <a:rPr lang="en-US" sz="1600" dirty="0"/>
                        <a:t>Shift start and</a:t>
                      </a:r>
                      <a:r>
                        <a:rPr lang="en-US" sz="1600" baseline="0" dirty="0"/>
                        <a:t> staffing</a:t>
                      </a:r>
                      <a:endParaRPr lang="en-US" sz="1600" dirty="0"/>
                    </a:p>
                  </a:txBody>
                  <a:tcPr marL="100584" marR="100584" marT="51816" marB="51816"/>
                </a:tc>
                <a:tc>
                  <a:txBody>
                    <a:bodyPr/>
                    <a:lstStyle/>
                    <a:p>
                      <a:r>
                        <a:rPr lang="en-US" sz="1600" dirty="0"/>
                        <a:t>Weekly Gemba</a:t>
                      </a:r>
                      <a:r>
                        <a:rPr lang="en-US" sz="1600" baseline="0" dirty="0"/>
                        <a:t> Walk with each Cell Lead</a:t>
                      </a:r>
                      <a:endParaRPr lang="en-US" sz="1600" dirty="0"/>
                    </a:p>
                  </a:txBody>
                  <a:tcPr marL="100584" marR="100584" marT="51816" marB="51816"/>
                </a:tc>
                <a:extLst>
                  <a:ext uri="{0D108BD9-81ED-4DB2-BD59-A6C34878D82A}">
                    <a16:rowId xmlns:a16="http://schemas.microsoft.com/office/drawing/2014/main" val="10003"/>
                  </a:ext>
                </a:extLst>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Review</a:t>
                      </a:r>
                      <a:r>
                        <a:rPr lang="en-US" sz="1600" baseline="0" dirty="0"/>
                        <a:t> yesterday’s performance</a:t>
                      </a:r>
                      <a:endParaRPr lang="en-US" sz="1600" dirty="0"/>
                    </a:p>
                    <a:p>
                      <a:endParaRPr lang="en-US" sz="1600" dirty="0"/>
                    </a:p>
                  </a:txBody>
                  <a:tcPr marL="100584" marR="100584" marT="51816" marB="51816"/>
                </a:tc>
                <a:tc>
                  <a:txBody>
                    <a:bodyPr/>
                    <a:lstStyle/>
                    <a:p>
                      <a:r>
                        <a:rPr lang="en-US" sz="1600" dirty="0"/>
                        <a:t>Review</a:t>
                      </a:r>
                      <a:r>
                        <a:rPr lang="en-US" sz="1600" baseline="0" dirty="0"/>
                        <a:t> yesterday’s performance</a:t>
                      </a:r>
                      <a:endParaRPr lang="en-US" sz="1600" dirty="0"/>
                    </a:p>
                  </a:txBody>
                  <a:tcPr marL="100584" marR="100584" marT="51816" marB="51816"/>
                </a:tc>
                <a:tc>
                  <a:txBody>
                    <a:bodyPr/>
                    <a:lstStyle/>
                    <a:p>
                      <a:r>
                        <a:rPr lang="en-US" sz="1600" dirty="0"/>
                        <a:t>Review</a:t>
                      </a:r>
                      <a:r>
                        <a:rPr lang="en-US" sz="1600" baseline="0" dirty="0"/>
                        <a:t> yesterday’s performance</a:t>
                      </a:r>
                      <a:endParaRPr lang="en-US" sz="1600" dirty="0"/>
                    </a:p>
                  </a:txBody>
                  <a:tcPr marL="100584" marR="100584" marT="51816" marB="51816"/>
                </a:tc>
                <a:extLst>
                  <a:ext uri="{0D108BD9-81ED-4DB2-BD59-A6C34878D82A}">
                    <a16:rowId xmlns:a16="http://schemas.microsoft.com/office/drawing/2014/main" val="10004"/>
                  </a:ext>
                </a:extLst>
              </a:tr>
              <a:tr h="420285">
                <a:tc>
                  <a:txBody>
                    <a:bodyPr/>
                    <a:lstStyle/>
                    <a:p>
                      <a:r>
                        <a:rPr lang="en-US" sz="1600" dirty="0"/>
                        <a:t>Review/Assign improvement tasks</a:t>
                      </a:r>
                    </a:p>
                  </a:txBody>
                  <a:tcPr marL="100584" marR="100584" marT="51816" marB="51816"/>
                </a:tc>
                <a:tc>
                  <a:txBody>
                    <a:bodyPr/>
                    <a:lstStyle/>
                    <a:p>
                      <a:r>
                        <a:rPr lang="en-US" sz="1600" dirty="0"/>
                        <a:t>Review/Assign improvement tasks</a:t>
                      </a:r>
                    </a:p>
                  </a:txBody>
                  <a:tcPr marL="100584" marR="100584" marT="51816" marB="51816"/>
                </a:tc>
                <a:tc>
                  <a:txBody>
                    <a:bodyPr/>
                    <a:lstStyle/>
                    <a:p>
                      <a:r>
                        <a:rPr lang="en-US" sz="1600" dirty="0"/>
                        <a:t>Review/Assign improvement tasks</a:t>
                      </a:r>
                    </a:p>
                  </a:txBody>
                  <a:tcPr marL="100584" marR="100584" marT="51816" marB="51816"/>
                </a:tc>
                <a:extLst>
                  <a:ext uri="{0D108BD9-81ED-4DB2-BD59-A6C34878D82A}">
                    <a16:rowId xmlns:a16="http://schemas.microsoft.com/office/drawing/2014/main" val="10005"/>
                  </a:ext>
                </a:extLst>
              </a:tr>
              <a:tr h="518160">
                <a:tc>
                  <a:txBody>
                    <a:bodyPr/>
                    <a:lstStyle/>
                    <a:p>
                      <a:r>
                        <a:rPr lang="en-US" sz="1600" dirty="0"/>
                        <a:t>Document root cause and countermeasure input for misses</a:t>
                      </a:r>
                    </a:p>
                  </a:txBody>
                  <a:tcPr marL="100584" marR="100584" marT="51816" marB="51816"/>
                </a:tc>
                <a:tc>
                  <a:txBody>
                    <a:bodyPr/>
                    <a:lstStyle/>
                    <a:p>
                      <a:endParaRPr lang="en-US" sz="1600" dirty="0"/>
                    </a:p>
                  </a:txBody>
                  <a:tcPr marL="100584" marR="100584" marT="51816" marB="51816"/>
                </a:tc>
                <a:tc>
                  <a:txBody>
                    <a:bodyPr/>
                    <a:lstStyle/>
                    <a:p>
                      <a:endParaRPr lang="en-US" sz="1600" dirty="0"/>
                    </a:p>
                  </a:txBody>
                  <a:tcPr marL="100584" marR="100584" marT="51816" marB="51816"/>
                </a:tc>
                <a:extLst>
                  <a:ext uri="{0D108BD9-81ED-4DB2-BD59-A6C34878D82A}">
                    <a16:rowId xmlns:a16="http://schemas.microsoft.com/office/drawing/2014/main" val="10006"/>
                  </a:ext>
                </a:extLst>
              </a:tr>
              <a:tr h="420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Document Cell performance</a:t>
                      </a:r>
                    </a:p>
                  </a:txBody>
                  <a:tcPr marL="100584" marR="100584" marT="51816" marB="518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100584" marR="100584" marT="51816" marB="51816"/>
                </a:tc>
                <a:tc>
                  <a:txBody>
                    <a:bodyPr/>
                    <a:lstStyle/>
                    <a:p>
                      <a:endParaRPr lang="en-US" sz="1600" dirty="0"/>
                    </a:p>
                  </a:txBody>
                  <a:tcPr marL="100584" marR="100584" marT="51816" marB="51816"/>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pPr>
              <a:defRPr/>
            </a:pPr>
            <a:fld id="{63BADBD1-0476-47DD-BBDB-6EB9DB64714D}" type="slidenum">
              <a:rPr lang="en-US" smtClean="0"/>
              <a:pPr>
                <a:defRPr/>
              </a:pPr>
              <a:t>14</a:t>
            </a:fld>
            <a:endParaRPr lang="en-US" dirty="0"/>
          </a:p>
        </p:txBody>
      </p:sp>
    </p:spTree>
    <p:extLst>
      <p:ext uri="{BB962C8B-B14F-4D97-AF65-F5344CB8AC3E}">
        <p14:creationId xmlns:p14="http://schemas.microsoft.com/office/powerpoint/2010/main" val="31239702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p:txBody>
          <a:bodyPr/>
          <a:lstStyle/>
          <a:p>
            <a:r>
              <a:rPr lang="en-US" dirty="0">
                <a:ea typeface="Tahoma" panose="020B0604030504040204" pitchFamily="34" charset="0"/>
                <a:cs typeface="Tahoma" panose="020B0604030504040204" pitchFamily="34" charset="0"/>
              </a:rPr>
              <a:t>Daily Accountability</a:t>
            </a:r>
          </a:p>
        </p:txBody>
      </p:sp>
      <p:grpSp>
        <p:nvGrpSpPr>
          <p:cNvPr id="18" name="Group 17"/>
          <p:cNvGrpSpPr/>
          <p:nvPr/>
        </p:nvGrpSpPr>
        <p:grpSpPr>
          <a:xfrm>
            <a:off x="3550155" y="1905001"/>
            <a:ext cx="6597551" cy="5043971"/>
            <a:chOff x="2063574" y="-1"/>
            <a:chExt cx="7857042" cy="7612897"/>
          </a:xfrm>
        </p:grpSpPr>
        <p:pic>
          <p:nvPicPr>
            <p:cNvPr id="19" name="Picture 18"/>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63574" y="-1"/>
              <a:ext cx="7857042" cy="761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2331544" y="83819"/>
              <a:ext cx="7415530" cy="7106488"/>
              <a:chOff x="2331544" y="83819"/>
              <a:chExt cx="7415530" cy="7106488"/>
            </a:xfrm>
          </p:grpSpPr>
          <p:sp>
            <p:nvSpPr>
              <p:cNvPr id="23" name="Rectangle 22"/>
              <p:cNvSpPr/>
              <p:nvPr/>
            </p:nvSpPr>
            <p:spPr>
              <a:xfrm>
                <a:off x="3874549" y="5381156"/>
                <a:ext cx="600684" cy="412508"/>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4" name="L-Shape 23"/>
              <p:cNvSpPr/>
              <p:nvPr/>
            </p:nvSpPr>
            <p:spPr>
              <a:xfrm>
                <a:off x="2473149" y="5602422"/>
                <a:ext cx="1992559" cy="511892"/>
              </a:xfrm>
              <a:prstGeom prst="corner">
                <a:avLst>
                  <a:gd name="adj1" fmla="val 63711"/>
                  <a:gd name="adj2" fmla="val 2729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n-US" sz="700" dirty="0">
                  <a:solidFill>
                    <a:schemeClr val="tx1"/>
                  </a:solidFill>
                </a:endParaRPr>
              </a:p>
            </p:txBody>
          </p:sp>
          <p:sp>
            <p:nvSpPr>
              <p:cNvPr id="25" name="Rectangle 24"/>
              <p:cNvSpPr/>
              <p:nvPr/>
            </p:nvSpPr>
            <p:spPr>
              <a:xfrm>
                <a:off x="4919795" y="5780469"/>
                <a:ext cx="1615767" cy="333845"/>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26" name="Rectangle 25"/>
              <p:cNvSpPr/>
              <p:nvPr/>
            </p:nvSpPr>
            <p:spPr>
              <a:xfrm>
                <a:off x="5677845" y="5381155"/>
                <a:ext cx="857717" cy="399314"/>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28" name="Rectangle 27"/>
              <p:cNvSpPr/>
              <p:nvPr/>
            </p:nvSpPr>
            <p:spPr>
              <a:xfrm>
                <a:off x="6535562" y="5381155"/>
                <a:ext cx="1513626" cy="399314"/>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29" name="Rectangle 28"/>
              <p:cNvSpPr/>
              <p:nvPr/>
            </p:nvSpPr>
            <p:spPr>
              <a:xfrm>
                <a:off x="6535561" y="5780469"/>
                <a:ext cx="1766039" cy="333845"/>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30" name="Rectangle 29"/>
              <p:cNvSpPr/>
              <p:nvPr/>
            </p:nvSpPr>
            <p:spPr>
              <a:xfrm>
                <a:off x="8301600" y="5778053"/>
                <a:ext cx="910068" cy="336261"/>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31" name="Rectangle 30"/>
              <p:cNvSpPr/>
              <p:nvPr/>
            </p:nvSpPr>
            <p:spPr>
              <a:xfrm>
                <a:off x="8049188" y="5381155"/>
                <a:ext cx="1162482" cy="399314"/>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ndParaRPr>
              </a:p>
            </p:txBody>
          </p:sp>
          <p:sp>
            <p:nvSpPr>
              <p:cNvPr id="32" name="Rectangle 31"/>
              <p:cNvSpPr/>
              <p:nvPr/>
            </p:nvSpPr>
            <p:spPr>
              <a:xfrm>
                <a:off x="6235524" y="4305301"/>
                <a:ext cx="565362" cy="632459"/>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33" name="Rectangle 32"/>
              <p:cNvSpPr/>
              <p:nvPr/>
            </p:nvSpPr>
            <p:spPr>
              <a:xfrm>
                <a:off x="5140149" y="4842274"/>
                <a:ext cx="1095375" cy="536972"/>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34" name="Rectangle 33"/>
              <p:cNvSpPr/>
              <p:nvPr/>
            </p:nvSpPr>
            <p:spPr>
              <a:xfrm>
                <a:off x="5140149" y="4305301"/>
                <a:ext cx="1095375" cy="536973"/>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a:t>
                </a:r>
              </a:p>
            </p:txBody>
          </p:sp>
          <p:sp>
            <p:nvSpPr>
              <p:cNvPr id="35" name="Rectangle 34"/>
              <p:cNvSpPr/>
              <p:nvPr/>
            </p:nvSpPr>
            <p:spPr>
              <a:xfrm>
                <a:off x="6800886" y="4305300"/>
                <a:ext cx="1106275" cy="1073945"/>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36" name="Rectangle 35"/>
              <p:cNvSpPr/>
              <p:nvPr/>
            </p:nvSpPr>
            <p:spPr>
              <a:xfrm>
                <a:off x="6620535" y="3596293"/>
                <a:ext cx="1920039" cy="709008"/>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37" name="Rectangle 36"/>
              <p:cNvSpPr/>
              <p:nvPr/>
            </p:nvSpPr>
            <p:spPr>
              <a:xfrm>
                <a:off x="7907161" y="4005264"/>
                <a:ext cx="628650" cy="1375892"/>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38" name="Rectangle 37"/>
              <p:cNvSpPr/>
              <p:nvPr/>
            </p:nvSpPr>
            <p:spPr>
              <a:xfrm>
                <a:off x="5140149" y="3596293"/>
                <a:ext cx="1475623" cy="709007"/>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39" name="Rectangle 27"/>
              <p:cNvSpPr/>
              <p:nvPr/>
            </p:nvSpPr>
            <p:spPr>
              <a:xfrm>
                <a:off x="8535810" y="3471862"/>
                <a:ext cx="675857" cy="1909294"/>
              </a:xfrm>
              <a:custGeom>
                <a:avLst/>
                <a:gdLst>
                  <a:gd name="connsiteX0" fmla="*/ 0 w 675857"/>
                  <a:gd name="connsiteY0" fmla="*/ 0 h 1742606"/>
                  <a:gd name="connsiteX1" fmla="*/ 675857 w 675857"/>
                  <a:gd name="connsiteY1" fmla="*/ 0 h 1742606"/>
                  <a:gd name="connsiteX2" fmla="*/ 675857 w 675857"/>
                  <a:gd name="connsiteY2" fmla="*/ 1742606 h 1742606"/>
                  <a:gd name="connsiteX3" fmla="*/ 0 w 675857"/>
                  <a:gd name="connsiteY3" fmla="*/ 1742606 h 1742606"/>
                  <a:gd name="connsiteX4" fmla="*/ 0 w 675857"/>
                  <a:gd name="connsiteY4" fmla="*/ 0 h 1742606"/>
                  <a:gd name="connsiteX0" fmla="*/ 0 w 675857"/>
                  <a:gd name="connsiteY0" fmla="*/ 0 h 1909294"/>
                  <a:gd name="connsiteX1" fmla="*/ 675857 w 675857"/>
                  <a:gd name="connsiteY1" fmla="*/ 166688 h 1909294"/>
                  <a:gd name="connsiteX2" fmla="*/ 675857 w 675857"/>
                  <a:gd name="connsiteY2" fmla="*/ 1909294 h 1909294"/>
                  <a:gd name="connsiteX3" fmla="*/ 0 w 675857"/>
                  <a:gd name="connsiteY3" fmla="*/ 1909294 h 1909294"/>
                  <a:gd name="connsiteX4" fmla="*/ 0 w 675857"/>
                  <a:gd name="connsiteY4" fmla="*/ 0 h 1909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857" h="1909294">
                    <a:moveTo>
                      <a:pt x="0" y="0"/>
                    </a:moveTo>
                    <a:lnTo>
                      <a:pt x="675857" y="166688"/>
                    </a:lnTo>
                    <a:lnTo>
                      <a:pt x="675857" y="1909294"/>
                    </a:lnTo>
                    <a:lnTo>
                      <a:pt x="0" y="1909294"/>
                    </a:lnTo>
                    <a:lnTo>
                      <a:pt x="0" y="0"/>
                    </a:lnTo>
                    <a:close/>
                  </a:path>
                </a:pathLst>
              </a:cu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40" name="Rectangle 39"/>
              <p:cNvSpPr/>
              <p:nvPr/>
            </p:nvSpPr>
            <p:spPr>
              <a:xfrm>
                <a:off x="7720361" y="2665724"/>
                <a:ext cx="734488" cy="496576"/>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41" name="Rectangle 40"/>
              <p:cNvSpPr/>
              <p:nvPr/>
            </p:nvSpPr>
            <p:spPr>
              <a:xfrm>
                <a:off x="8949086" y="2665723"/>
                <a:ext cx="797988" cy="256623"/>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42" name="Rectangle 41"/>
              <p:cNvSpPr/>
              <p:nvPr/>
            </p:nvSpPr>
            <p:spPr>
              <a:xfrm>
                <a:off x="6375401" y="2665723"/>
                <a:ext cx="1254124" cy="496577"/>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ndParaRPr>
              </a:p>
            </p:txBody>
          </p:sp>
          <p:sp>
            <p:nvSpPr>
              <p:cNvPr id="43" name="Rectangle 42"/>
              <p:cNvSpPr/>
              <p:nvPr/>
            </p:nvSpPr>
            <p:spPr>
              <a:xfrm>
                <a:off x="6519344" y="2054136"/>
                <a:ext cx="1061210" cy="611588"/>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44" name="Rectangle 43"/>
              <p:cNvSpPr/>
              <p:nvPr/>
            </p:nvSpPr>
            <p:spPr>
              <a:xfrm>
                <a:off x="3390724" y="2054135"/>
                <a:ext cx="948599" cy="40878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45" name="Rectangle 44"/>
              <p:cNvSpPr/>
              <p:nvPr/>
            </p:nvSpPr>
            <p:spPr>
              <a:xfrm>
                <a:off x="4339323" y="2054135"/>
                <a:ext cx="1426302" cy="408779"/>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46" name="Rectangle 45"/>
              <p:cNvSpPr/>
              <p:nvPr/>
            </p:nvSpPr>
            <p:spPr>
              <a:xfrm>
                <a:off x="5600927" y="709832"/>
                <a:ext cx="1284522" cy="1344303"/>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47" name="Rectangle 46"/>
              <p:cNvSpPr/>
              <p:nvPr/>
            </p:nvSpPr>
            <p:spPr>
              <a:xfrm>
                <a:off x="4927663" y="468287"/>
                <a:ext cx="669685" cy="765731"/>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48" name="Rectangle 47"/>
              <p:cNvSpPr/>
              <p:nvPr/>
            </p:nvSpPr>
            <p:spPr>
              <a:xfrm>
                <a:off x="3390725" y="851153"/>
                <a:ext cx="908172" cy="53083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a:p>
                <a:pPr algn="ctr"/>
                <a:endParaRPr lang="en-US" sz="400" dirty="0">
                  <a:solidFill>
                    <a:schemeClr val="tx1"/>
                  </a:solidFill>
                </a:endParaRPr>
              </a:p>
            </p:txBody>
          </p:sp>
          <p:sp>
            <p:nvSpPr>
              <p:cNvPr id="49" name="L-Shape 48"/>
              <p:cNvSpPr/>
              <p:nvPr/>
            </p:nvSpPr>
            <p:spPr>
              <a:xfrm rot="10800000">
                <a:off x="3390724" y="468287"/>
                <a:ext cx="1536940" cy="914400"/>
              </a:xfrm>
              <a:prstGeom prst="corner">
                <a:avLst>
                  <a:gd name="adj1" fmla="val 42188"/>
                  <a:gd name="adj2" fmla="val 682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3390725" y="468287"/>
                <a:ext cx="1529071" cy="382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51" name="Rectangle 50"/>
              <p:cNvSpPr/>
              <p:nvPr/>
            </p:nvSpPr>
            <p:spPr>
              <a:xfrm>
                <a:off x="2473149" y="5110761"/>
                <a:ext cx="1401400" cy="491662"/>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52" name="Rectangle 51"/>
              <p:cNvSpPr/>
              <p:nvPr/>
            </p:nvSpPr>
            <p:spPr>
              <a:xfrm>
                <a:off x="8949086" y="2926232"/>
                <a:ext cx="797988" cy="256623"/>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53" name="Rectangle 52"/>
              <p:cNvSpPr/>
              <p:nvPr/>
            </p:nvSpPr>
            <p:spPr>
              <a:xfrm>
                <a:off x="6235524" y="4937760"/>
                <a:ext cx="565362" cy="441485"/>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54" name="Rectangle 53"/>
              <p:cNvSpPr/>
              <p:nvPr/>
            </p:nvSpPr>
            <p:spPr>
              <a:xfrm>
                <a:off x="5479642" y="2665723"/>
                <a:ext cx="505776" cy="496576"/>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55" name="Rectangle 54"/>
              <p:cNvSpPr/>
              <p:nvPr/>
            </p:nvSpPr>
            <p:spPr>
              <a:xfrm>
                <a:off x="5953243" y="2665723"/>
                <a:ext cx="505776" cy="496576"/>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56" name="Rectangle 55"/>
              <p:cNvSpPr/>
              <p:nvPr/>
            </p:nvSpPr>
            <p:spPr>
              <a:xfrm>
                <a:off x="6509481" y="200055"/>
                <a:ext cx="636036" cy="502919"/>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57" name="Rectangle 56"/>
              <p:cNvSpPr/>
              <p:nvPr/>
            </p:nvSpPr>
            <p:spPr>
              <a:xfrm>
                <a:off x="5976854" y="6820420"/>
                <a:ext cx="558708" cy="369887"/>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a:solidFill>
                      <a:schemeClr val="tx1"/>
                    </a:solidFill>
                  </a:rPr>
                  <a:t>Executives</a:t>
                </a:r>
              </a:p>
            </p:txBody>
          </p:sp>
          <p:sp>
            <p:nvSpPr>
              <p:cNvPr id="58" name="Rectangle 57"/>
              <p:cNvSpPr/>
              <p:nvPr/>
            </p:nvSpPr>
            <p:spPr>
              <a:xfrm>
                <a:off x="6531521" y="6820419"/>
                <a:ext cx="538729" cy="369887"/>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a:solidFill>
                      <a:schemeClr val="tx1"/>
                    </a:solidFill>
                  </a:rPr>
                  <a:t>Conf. Rooms</a:t>
                </a:r>
              </a:p>
            </p:txBody>
          </p:sp>
          <p:sp>
            <p:nvSpPr>
              <p:cNvPr id="59" name="Rectangle 58"/>
              <p:cNvSpPr/>
              <p:nvPr/>
            </p:nvSpPr>
            <p:spPr>
              <a:xfrm>
                <a:off x="6243188" y="6114833"/>
                <a:ext cx="558708" cy="705586"/>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a:solidFill>
                      <a:schemeClr val="tx1"/>
                    </a:solidFill>
                  </a:rPr>
                  <a:t>Front Offices</a:t>
                </a:r>
              </a:p>
            </p:txBody>
          </p:sp>
          <p:sp>
            <p:nvSpPr>
              <p:cNvPr id="60" name="Rectangle 59"/>
              <p:cNvSpPr/>
              <p:nvPr/>
            </p:nvSpPr>
            <p:spPr>
              <a:xfrm>
                <a:off x="2331544" y="825238"/>
                <a:ext cx="1059181" cy="462542"/>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61" name="Rectangle 60"/>
              <p:cNvSpPr/>
              <p:nvPr/>
            </p:nvSpPr>
            <p:spPr>
              <a:xfrm>
                <a:off x="3936117" y="83819"/>
                <a:ext cx="1603850" cy="384467"/>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62" name="Rectangle 61"/>
              <p:cNvSpPr/>
              <p:nvPr/>
            </p:nvSpPr>
            <p:spPr>
              <a:xfrm>
                <a:off x="2473150" y="4842272"/>
                <a:ext cx="1401400" cy="268488"/>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ndParaRPr>
              </a:p>
            </p:txBody>
          </p:sp>
          <p:sp>
            <p:nvSpPr>
              <p:cNvPr id="63" name="Rectangle 62"/>
              <p:cNvSpPr/>
              <p:nvPr/>
            </p:nvSpPr>
            <p:spPr>
              <a:xfrm>
                <a:off x="3872167" y="5793664"/>
                <a:ext cx="591159" cy="32117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64" name="L-Shape 63"/>
              <p:cNvSpPr/>
              <p:nvPr/>
            </p:nvSpPr>
            <p:spPr>
              <a:xfrm rot="5400000">
                <a:off x="4707574" y="5144046"/>
                <a:ext cx="733160" cy="1207382"/>
              </a:xfrm>
              <a:prstGeom prst="corner">
                <a:avLst>
                  <a:gd name="adj1" fmla="val 60682"/>
                  <a:gd name="adj2" fmla="val 538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L-Shape 64"/>
              <p:cNvSpPr/>
              <p:nvPr/>
            </p:nvSpPr>
            <p:spPr>
              <a:xfrm rot="10800000">
                <a:off x="6885449" y="1568449"/>
                <a:ext cx="1447531" cy="1097273"/>
              </a:xfrm>
              <a:prstGeom prst="corner">
                <a:avLst>
                  <a:gd name="adj1" fmla="val 43866"/>
                  <a:gd name="adj2" fmla="val 685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4514851" y="1234018"/>
                <a:ext cx="1086076" cy="820117"/>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ndParaRPr>
              </a:p>
            </p:txBody>
          </p:sp>
          <p:sp>
            <p:nvSpPr>
              <p:cNvPr id="67" name="Rectangle 66"/>
              <p:cNvSpPr/>
              <p:nvPr/>
            </p:nvSpPr>
            <p:spPr>
              <a:xfrm>
                <a:off x="3390724" y="1234018"/>
                <a:ext cx="1124127" cy="820118"/>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ndParaRPr>
              </a:p>
            </p:txBody>
          </p:sp>
          <p:sp>
            <p:nvSpPr>
              <p:cNvPr id="68" name="Rectangle 67"/>
              <p:cNvSpPr/>
              <p:nvPr/>
            </p:nvSpPr>
            <p:spPr>
              <a:xfrm>
                <a:off x="5874012" y="319569"/>
                <a:ext cx="553320" cy="382934"/>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grpSp>
        <p:sp>
          <p:nvSpPr>
            <p:cNvPr id="21" name="TextBox 20"/>
            <p:cNvSpPr txBox="1"/>
            <p:nvPr/>
          </p:nvSpPr>
          <p:spPr>
            <a:xfrm>
              <a:off x="4629521" y="2004134"/>
              <a:ext cx="219997" cy="348396"/>
            </a:xfrm>
            <a:prstGeom prst="rect">
              <a:avLst/>
            </a:prstGeom>
            <a:noFill/>
          </p:spPr>
          <p:txBody>
            <a:bodyPr wrap="none" rtlCol="0">
              <a:spAutoFit/>
            </a:bodyPr>
            <a:lstStyle/>
            <a:p>
              <a:endParaRPr lang="en-US" sz="900" dirty="0"/>
            </a:p>
          </p:txBody>
        </p:sp>
        <p:sp>
          <p:nvSpPr>
            <p:cNvPr id="22" name="TextBox 21"/>
            <p:cNvSpPr txBox="1"/>
            <p:nvPr/>
          </p:nvSpPr>
          <p:spPr>
            <a:xfrm>
              <a:off x="4110959" y="1488095"/>
              <a:ext cx="219997" cy="301944"/>
            </a:xfrm>
            <a:prstGeom prst="rect">
              <a:avLst/>
            </a:prstGeom>
            <a:noFill/>
          </p:spPr>
          <p:txBody>
            <a:bodyPr wrap="none" rtlCol="0">
              <a:spAutoFit/>
            </a:bodyPr>
            <a:lstStyle/>
            <a:p>
              <a:pPr algn="ctr"/>
              <a:endParaRPr lang="en-US" sz="700" dirty="0"/>
            </a:p>
          </p:txBody>
        </p:sp>
      </p:grpSp>
      <p:cxnSp>
        <p:nvCxnSpPr>
          <p:cNvPr id="69" name="Straight Arrow Connector 68"/>
          <p:cNvCxnSpPr>
            <a:stCxn id="80" idx="2"/>
            <a:endCxn id="103" idx="6"/>
          </p:cNvCxnSpPr>
          <p:nvPr/>
        </p:nvCxnSpPr>
        <p:spPr>
          <a:xfrm flipH="1" flipV="1">
            <a:off x="8051251" y="3197959"/>
            <a:ext cx="170213" cy="4378"/>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665155" y="4153940"/>
            <a:ext cx="1410944" cy="1296368"/>
          </a:xfrm>
          <a:prstGeom prst="rect">
            <a:avLst/>
          </a:prstGeom>
          <a:solidFill>
            <a:srgbClr val="92D050"/>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1882" tIns="50941" rIns="101882" bIns="50941" numCol="1" spcCol="0" rtlCol="0" fromWordArt="0" anchor="ctr" anchorCtr="0" forceAA="0" compatLnSpc="1">
            <a:prstTxWarp prst="textNoShape">
              <a:avLst/>
            </a:prstTxWarp>
            <a:noAutofit/>
          </a:bodyPr>
          <a:lstStyle>
            <a:defPPr>
              <a:defRPr lang="en-US"/>
            </a:defPPr>
            <a:lvl1pPr algn="ctr">
              <a:defRPr sz="1400"/>
            </a:lvl1pPr>
          </a:lstStyle>
          <a:p>
            <a:pPr algn="l"/>
            <a:r>
              <a:rPr lang="en-US" sz="1100" dirty="0"/>
              <a:t>Process Line Mgr. 2</a:t>
            </a:r>
          </a:p>
          <a:p>
            <a:r>
              <a:rPr lang="en-US" sz="1100" u="sng" dirty="0"/>
              <a:t>Schedule</a:t>
            </a:r>
          </a:p>
          <a:p>
            <a:pPr marL="254706" indent="-254706" algn="l">
              <a:buAutoNum type="arabicPeriod"/>
            </a:pPr>
            <a:r>
              <a:rPr lang="en-US" sz="1100" dirty="0"/>
              <a:t>310              8:15</a:t>
            </a:r>
          </a:p>
          <a:p>
            <a:pPr marL="254706" indent="-254706" algn="l">
              <a:buAutoNum type="arabicPeriod"/>
            </a:pPr>
            <a:r>
              <a:rPr lang="en-US" sz="1100" dirty="0"/>
              <a:t>320              8:25</a:t>
            </a:r>
          </a:p>
          <a:p>
            <a:pPr algn="l"/>
            <a:r>
              <a:rPr lang="en-US" sz="1100" dirty="0"/>
              <a:t>3.     330              8:35 </a:t>
            </a:r>
          </a:p>
          <a:p>
            <a:pPr algn="l"/>
            <a:r>
              <a:rPr lang="en-US" sz="1100" dirty="0"/>
              <a:t>4.     340              8:45</a:t>
            </a:r>
          </a:p>
        </p:txBody>
      </p:sp>
      <p:sp>
        <p:nvSpPr>
          <p:cNvPr id="71" name="TextBox 70"/>
          <p:cNvSpPr txBox="1"/>
          <p:nvPr/>
        </p:nvSpPr>
        <p:spPr>
          <a:xfrm>
            <a:off x="2565401" y="4124712"/>
            <a:ext cx="1204037" cy="1831365"/>
          </a:xfrm>
          <a:prstGeom prst="rect">
            <a:avLst/>
          </a:prstGeom>
          <a:solidFill>
            <a:srgbClr val="FFFF00"/>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1882" tIns="50941" rIns="101882" bIns="50941" numCol="1" spcCol="0" rtlCol="0" fromWordArt="0" anchor="ctr" anchorCtr="0" forceAA="0" compatLnSpc="1">
            <a:prstTxWarp prst="textNoShape">
              <a:avLst/>
            </a:prstTxWarp>
            <a:noAutofit/>
          </a:bodyPr>
          <a:lstStyle>
            <a:defPPr>
              <a:defRPr lang="en-US"/>
            </a:defPPr>
            <a:lvl1pPr algn="ctr">
              <a:defRPr sz="1400"/>
            </a:lvl1pPr>
          </a:lstStyle>
          <a:p>
            <a:pPr algn="l"/>
            <a:r>
              <a:rPr lang="en-US" sz="1000" dirty="0"/>
              <a:t>Process Line Mgr. 1</a:t>
            </a:r>
          </a:p>
          <a:p>
            <a:r>
              <a:rPr lang="en-US" sz="1000" u="sng" dirty="0"/>
              <a:t>Schedule</a:t>
            </a:r>
          </a:p>
          <a:p>
            <a:pPr algn="l"/>
            <a:r>
              <a:rPr lang="en-US" sz="1000" dirty="0"/>
              <a:t>1. 101              1:00</a:t>
            </a:r>
          </a:p>
          <a:p>
            <a:pPr algn="l"/>
            <a:r>
              <a:rPr lang="en-US" sz="1000" dirty="0"/>
              <a:t>2. 102              1:10</a:t>
            </a:r>
          </a:p>
          <a:p>
            <a:pPr algn="l"/>
            <a:r>
              <a:rPr lang="en-US" sz="1000" dirty="0"/>
              <a:t>3. 103              1:30</a:t>
            </a:r>
          </a:p>
          <a:p>
            <a:pPr algn="l"/>
            <a:r>
              <a:rPr lang="en-US" sz="1000" dirty="0"/>
              <a:t>4. 104              1:45</a:t>
            </a:r>
          </a:p>
          <a:p>
            <a:pPr algn="l"/>
            <a:r>
              <a:rPr lang="en-US" sz="1000" dirty="0"/>
              <a:t>5. 105              1:55</a:t>
            </a:r>
          </a:p>
          <a:p>
            <a:pPr algn="l"/>
            <a:r>
              <a:rPr lang="en-US" sz="1000" dirty="0"/>
              <a:t>6. 106              2:05</a:t>
            </a:r>
          </a:p>
          <a:p>
            <a:pPr algn="l"/>
            <a:r>
              <a:rPr lang="en-US" sz="1000" dirty="0"/>
              <a:t>7. 107              2:10</a:t>
            </a:r>
          </a:p>
          <a:p>
            <a:pPr algn="l"/>
            <a:r>
              <a:rPr lang="en-US" sz="1000" dirty="0"/>
              <a:t>8. 108              2:20</a:t>
            </a:r>
          </a:p>
          <a:p>
            <a:pPr algn="l"/>
            <a:r>
              <a:rPr lang="en-US" sz="1000" dirty="0"/>
              <a:t>9. 109              2:25   </a:t>
            </a:r>
          </a:p>
        </p:txBody>
      </p:sp>
      <p:sp>
        <p:nvSpPr>
          <p:cNvPr id="72" name="TextBox 71"/>
          <p:cNvSpPr txBox="1"/>
          <p:nvPr/>
        </p:nvSpPr>
        <p:spPr>
          <a:xfrm>
            <a:off x="2565401" y="2845317"/>
            <a:ext cx="1530451" cy="998476"/>
          </a:xfrm>
          <a:prstGeom prst="rect">
            <a:avLst/>
          </a:prstGeom>
          <a:solidFill>
            <a:schemeClr val="tx2">
              <a:lumMod val="40000"/>
              <a:lumOff val="60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1882" tIns="50941" rIns="101882" bIns="50941" numCol="1" spcCol="0" rtlCol="0" fromWordArt="0" anchor="ctr" anchorCtr="0" forceAA="0" compatLnSpc="1">
            <a:prstTxWarp prst="textNoShape">
              <a:avLst/>
            </a:prstTxWarp>
            <a:noAutofit/>
          </a:bodyPr>
          <a:lstStyle>
            <a:defPPr>
              <a:defRPr lang="en-US"/>
            </a:defPPr>
            <a:lvl1pPr algn="ctr">
              <a:defRPr sz="1400"/>
            </a:lvl1pPr>
          </a:lstStyle>
          <a:p>
            <a:pPr algn="l"/>
            <a:r>
              <a:rPr lang="en-US" sz="1000" dirty="0"/>
              <a:t>Process Line Mgr. 3</a:t>
            </a:r>
          </a:p>
          <a:p>
            <a:r>
              <a:rPr lang="en-US" sz="1000" u="sng" dirty="0"/>
              <a:t>Schedule</a:t>
            </a:r>
          </a:p>
          <a:p>
            <a:pPr algn="l"/>
            <a:r>
              <a:rPr lang="en-US" sz="1000" dirty="0"/>
              <a:t>1. 410 Assy	3:00</a:t>
            </a:r>
          </a:p>
          <a:p>
            <a:pPr algn="l"/>
            <a:r>
              <a:rPr lang="en-US" sz="1000" dirty="0"/>
              <a:t>2. 420 Assy               3:15</a:t>
            </a:r>
          </a:p>
          <a:p>
            <a:pPr algn="l"/>
            <a:r>
              <a:rPr lang="en-US" sz="1000" dirty="0"/>
              <a:t>3. 430 Assy	3:30</a:t>
            </a:r>
          </a:p>
          <a:p>
            <a:pPr algn="l"/>
            <a:r>
              <a:rPr lang="en-US" sz="1000" dirty="0"/>
              <a:t>4. 440 Assy	3:45</a:t>
            </a:r>
          </a:p>
        </p:txBody>
      </p:sp>
      <p:grpSp>
        <p:nvGrpSpPr>
          <p:cNvPr id="73" name="Group 72"/>
          <p:cNvGrpSpPr/>
          <p:nvPr/>
        </p:nvGrpSpPr>
        <p:grpSpPr>
          <a:xfrm>
            <a:off x="4743447" y="2509521"/>
            <a:ext cx="4601265" cy="3239663"/>
            <a:chOff x="1174617" y="417105"/>
            <a:chExt cx="5479659" cy="4889644"/>
          </a:xfrm>
        </p:grpSpPr>
        <p:sp>
          <p:nvSpPr>
            <p:cNvPr id="74" name="Oval 73"/>
            <p:cNvSpPr/>
            <p:nvPr/>
          </p:nvSpPr>
          <p:spPr>
            <a:xfrm>
              <a:off x="1394465" y="4703254"/>
              <a:ext cx="263513" cy="311585"/>
            </a:xfrm>
            <a:prstGeom prst="ellipse">
              <a:avLst/>
            </a:prstGeom>
            <a:solidFill>
              <a:srgbClr val="FFFF00"/>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4</a:t>
              </a:r>
            </a:p>
          </p:txBody>
        </p:sp>
        <p:cxnSp>
          <p:nvCxnSpPr>
            <p:cNvPr id="75" name="Straight Arrow Connector 74"/>
            <p:cNvCxnSpPr>
              <a:stCxn id="74" idx="6"/>
              <a:endCxn id="76" idx="2"/>
            </p:cNvCxnSpPr>
            <p:nvPr/>
          </p:nvCxnSpPr>
          <p:spPr>
            <a:xfrm>
              <a:off x="1657978" y="4859047"/>
              <a:ext cx="1146502" cy="289683"/>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2804480" y="4996409"/>
              <a:ext cx="233995" cy="304640"/>
            </a:xfrm>
            <a:prstGeom prst="ellipse">
              <a:avLst/>
            </a:prstGeom>
            <a:solidFill>
              <a:srgbClr val="FFFF00"/>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5</a:t>
              </a:r>
            </a:p>
          </p:txBody>
        </p:sp>
        <p:cxnSp>
          <p:nvCxnSpPr>
            <p:cNvPr id="77" name="Straight Arrow Connector 76"/>
            <p:cNvCxnSpPr>
              <a:stCxn id="76" idx="6"/>
              <a:endCxn id="78" idx="2"/>
            </p:cNvCxnSpPr>
            <p:nvPr/>
          </p:nvCxnSpPr>
          <p:spPr>
            <a:xfrm>
              <a:off x="3038475" y="5148730"/>
              <a:ext cx="904875" cy="2850"/>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943350" y="4996411"/>
              <a:ext cx="220858" cy="310338"/>
            </a:xfrm>
            <a:prstGeom prst="ellipse">
              <a:avLst/>
            </a:prstGeom>
            <a:solidFill>
              <a:srgbClr val="FFFF00"/>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6</a:t>
              </a:r>
            </a:p>
          </p:txBody>
        </p:sp>
        <p:cxnSp>
          <p:nvCxnSpPr>
            <p:cNvPr id="79" name="Straight Arrow Connector 78"/>
            <p:cNvCxnSpPr>
              <a:stCxn id="78" idx="6"/>
              <a:endCxn id="94" idx="2"/>
            </p:cNvCxnSpPr>
            <p:nvPr/>
          </p:nvCxnSpPr>
          <p:spPr>
            <a:xfrm flipV="1">
              <a:off x="4164208" y="5148369"/>
              <a:ext cx="584328" cy="3211"/>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5316596" y="1272079"/>
              <a:ext cx="295753" cy="381396"/>
            </a:xfrm>
            <a:prstGeom prst="ellipse">
              <a:avLst/>
            </a:prstGeom>
            <a:solidFill>
              <a:srgbClr val="FFFF00"/>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1</a:t>
              </a:r>
            </a:p>
          </p:txBody>
        </p:sp>
        <p:sp>
          <p:nvSpPr>
            <p:cNvPr id="81" name="Oval 80"/>
            <p:cNvSpPr/>
            <p:nvPr/>
          </p:nvSpPr>
          <p:spPr>
            <a:xfrm>
              <a:off x="1929153" y="1646869"/>
              <a:ext cx="275646" cy="320748"/>
            </a:xfrm>
            <a:prstGeom prst="ellipse">
              <a:avLst/>
            </a:prstGeom>
            <a:solidFill>
              <a:srgbClr val="FFFF00"/>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3</a:t>
              </a:r>
            </a:p>
          </p:txBody>
        </p:sp>
        <p:cxnSp>
          <p:nvCxnSpPr>
            <p:cNvPr id="82" name="Straight Arrow Connector 81"/>
            <p:cNvCxnSpPr>
              <a:stCxn id="103" idx="2"/>
              <a:endCxn id="81" idx="6"/>
            </p:cNvCxnSpPr>
            <p:nvPr/>
          </p:nvCxnSpPr>
          <p:spPr>
            <a:xfrm flipH="1">
              <a:off x="2204799" y="1456170"/>
              <a:ext cx="2613337" cy="351074"/>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3658433" y="4197912"/>
              <a:ext cx="245878" cy="286633"/>
            </a:xfrm>
            <a:prstGeom prst="ellipse">
              <a:avLst/>
            </a:prstGeom>
            <a:solidFill>
              <a:srgbClr val="92D050"/>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1</a:t>
              </a:r>
            </a:p>
          </p:txBody>
        </p:sp>
        <p:cxnSp>
          <p:nvCxnSpPr>
            <p:cNvPr id="84" name="Straight Arrow Connector 83"/>
            <p:cNvCxnSpPr>
              <a:stCxn id="83" idx="7"/>
              <a:endCxn id="85" idx="3"/>
            </p:cNvCxnSpPr>
            <p:nvPr/>
          </p:nvCxnSpPr>
          <p:spPr>
            <a:xfrm flipV="1">
              <a:off x="3868303" y="3746567"/>
              <a:ext cx="534784" cy="493322"/>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4370908" y="3509966"/>
              <a:ext cx="219729" cy="277196"/>
            </a:xfrm>
            <a:prstGeom prst="ellipse">
              <a:avLst/>
            </a:prstGeom>
            <a:solidFill>
              <a:srgbClr val="92D050"/>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2</a:t>
              </a:r>
            </a:p>
          </p:txBody>
        </p:sp>
        <p:sp>
          <p:nvSpPr>
            <p:cNvPr id="86" name="Oval 85"/>
            <p:cNvSpPr/>
            <p:nvPr/>
          </p:nvSpPr>
          <p:spPr>
            <a:xfrm>
              <a:off x="5705544" y="3509966"/>
              <a:ext cx="221132" cy="277601"/>
            </a:xfrm>
            <a:prstGeom prst="ellipse">
              <a:avLst/>
            </a:prstGeom>
            <a:solidFill>
              <a:srgbClr val="92D050"/>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3</a:t>
              </a:r>
            </a:p>
          </p:txBody>
        </p:sp>
        <p:cxnSp>
          <p:nvCxnSpPr>
            <p:cNvPr id="87" name="Straight Arrow Connector 86"/>
            <p:cNvCxnSpPr>
              <a:stCxn id="85" idx="6"/>
              <a:endCxn id="86" idx="2"/>
            </p:cNvCxnSpPr>
            <p:nvPr/>
          </p:nvCxnSpPr>
          <p:spPr>
            <a:xfrm>
              <a:off x="4590637" y="3648565"/>
              <a:ext cx="1114906" cy="202"/>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4150218" y="1116774"/>
              <a:ext cx="252869" cy="310611"/>
            </a:xfrm>
            <a:prstGeom prst="ellipse">
              <a:avLst/>
            </a:prstGeom>
            <a:solidFill>
              <a:srgbClr val="92D050"/>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4</a:t>
              </a:r>
            </a:p>
          </p:txBody>
        </p:sp>
        <p:cxnSp>
          <p:nvCxnSpPr>
            <p:cNvPr id="89" name="Straight Arrow Connector 88"/>
            <p:cNvCxnSpPr>
              <a:stCxn id="86" idx="1"/>
              <a:endCxn id="88" idx="5"/>
            </p:cNvCxnSpPr>
            <p:nvPr/>
          </p:nvCxnSpPr>
          <p:spPr>
            <a:xfrm flipH="1" flipV="1">
              <a:off x="4366055" y="1381896"/>
              <a:ext cx="1371873" cy="2168724"/>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1" idx="4"/>
              <a:endCxn id="74" idx="0"/>
            </p:cNvCxnSpPr>
            <p:nvPr/>
          </p:nvCxnSpPr>
          <p:spPr>
            <a:xfrm flipH="1">
              <a:off x="1526222" y="1967617"/>
              <a:ext cx="540755" cy="2735637"/>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94" idx="6"/>
              <a:endCxn id="95" idx="2"/>
            </p:cNvCxnSpPr>
            <p:nvPr/>
          </p:nvCxnSpPr>
          <p:spPr>
            <a:xfrm flipV="1">
              <a:off x="4972396" y="5137517"/>
              <a:ext cx="1448489" cy="10852"/>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5336061" y="4030915"/>
              <a:ext cx="240995" cy="282004"/>
            </a:xfrm>
            <a:prstGeom prst="ellipse">
              <a:avLst/>
            </a:prstGeom>
            <a:solidFill>
              <a:srgbClr val="FFFF00"/>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9</a:t>
              </a:r>
            </a:p>
          </p:txBody>
        </p:sp>
        <p:cxnSp>
          <p:nvCxnSpPr>
            <p:cNvPr id="93" name="Straight Arrow Connector 92"/>
            <p:cNvCxnSpPr>
              <a:stCxn id="95" idx="1"/>
              <a:endCxn id="92" idx="5"/>
            </p:cNvCxnSpPr>
            <p:nvPr/>
          </p:nvCxnSpPr>
          <p:spPr>
            <a:xfrm flipH="1" flipV="1">
              <a:off x="5541764" y="4271622"/>
              <a:ext cx="913300" cy="753903"/>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4748536" y="4996411"/>
              <a:ext cx="223859" cy="303915"/>
            </a:xfrm>
            <a:prstGeom prst="ellipse">
              <a:avLst/>
            </a:prstGeom>
            <a:solidFill>
              <a:srgbClr val="FFFF00"/>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7</a:t>
              </a:r>
            </a:p>
          </p:txBody>
        </p:sp>
        <p:sp>
          <p:nvSpPr>
            <p:cNvPr id="95" name="Oval 94"/>
            <p:cNvSpPr/>
            <p:nvPr/>
          </p:nvSpPr>
          <p:spPr>
            <a:xfrm>
              <a:off x="6420885" y="4979135"/>
              <a:ext cx="233391" cy="316766"/>
            </a:xfrm>
            <a:prstGeom prst="ellipse">
              <a:avLst/>
            </a:prstGeom>
            <a:solidFill>
              <a:srgbClr val="FFFF00"/>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8</a:t>
              </a:r>
            </a:p>
          </p:txBody>
        </p:sp>
        <p:sp>
          <p:nvSpPr>
            <p:cNvPr id="96" name="Oval 95"/>
            <p:cNvSpPr/>
            <p:nvPr/>
          </p:nvSpPr>
          <p:spPr>
            <a:xfrm>
              <a:off x="1174617" y="992795"/>
              <a:ext cx="257567" cy="336716"/>
            </a:xfrm>
            <a:prstGeom prst="ellipse">
              <a:avLst/>
            </a:prstGeom>
            <a:solidFill>
              <a:schemeClr val="tx2">
                <a:lumMod val="40000"/>
                <a:lumOff val="60000"/>
              </a:schemeClr>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1</a:t>
              </a:r>
            </a:p>
          </p:txBody>
        </p:sp>
        <p:sp>
          <p:nvSpPr>
            <p:cNvPr id="97" name="Oval 96"/>
            <p:cNvSpPr/>
            <p:nvPr/>
          </p:nvSpPr>
          <p:spPr>
            <a:xfrm>
              <a:off x="1728688" y="417105"/>
              <a:ext cx="275400" cy="361953"/>
            </a:xfrm>
            <a:prstGeom prst="ellipse">
              <a:avLst/>
            </a:prstGeom>
            <a:solidFill>
              <a:schemeClr val="tx2">
                <a:lumMod val="40000"/>
                <a:lumOff val="60000"/>
              </a:schemeClr>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2</a:t>
              </a:r>
            </a:p>
          </p:txBody>
        </p:sp>
        <p:sp>
          <p:nvSpPr>
            <p:cNvPr id="98" name="Oval 97"/>
            <p:cNvSpPr/>
            <p:nvPr/>
          </p:nvSpPr>
          <p:spPr>
            <a:xfrm>
              <a:off x="2334711" y="417108"/>
              <a:ext cx="298143" cy="361952"/>
            </a:xfrm>
            <a:prstGeom prst="ellipse">
              <a:avLst/>
            </a:prstGeom>
            <a:solidFill>
              <a:schemeClr val="tx2">
                <a:lumMod val="40000"/>
                <a:lumOff val="60000"/>
              </a:schemeClr>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3</a:t>
              </a:r>
            </a:p>
          </p:txBody>
        </p:sp>
        <p:sp>
          <p:nvSpPr>
            <p:cNvPr id="99" name="Oval 98"/>
            <p:cNvSpPr/>
            <p:nvPr/>
          </p:nvSpPr>
          <p:spPr>
            <a:xfrm>
              <a:off x="2878196" y="417107"/>
              <a:ext cx="306635" cy="361187"/>
            </a:xfrm>
            <a:prstGeom prst="ellipse">
              <a:avLst/>
            </a:prstGeom>
            <a:solidFill>
              <a:schemeClr val="tx2">
                <a:lumMod val="40000"/>
                <a:lumOff val="60000"/>
              </a:schemeClr>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900" dirty="0"/>
                <a:t>4</a:t>
              </a:r>
            </a:p>
          </p:txBody>
        </p:sp>
        <p:cxnSp>
          <p:nvCxnSpPr>
            <p:cNvPr id="100" name="Straight Arrow Connector 99"/>
            <p:cNvCxnSpPr>
              <a:stCxn id="96" idx="7"/>
              <a:endCxn id="97" idx="3"/>
            </p:cNvCxnSpPr>
            <p:nvPr/>
          </p:nvCxnSpPr>
          <p:spPr>
            <a:xfrm flipV="1">
              <a:off x="1394464" y="726052"/>
              <a:ext cx="374555" cy="316054"/>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p:cxnSp>
        <p:nvCxnSpPr>
          <p:cNvPr id="101" name="Straight Arrow Connector 100"/>
          <p:cNvCxnSpPr>
            <a:stCxn id="97" idx="6"/>
            <a:endCxn id="98" idx="2"/>
          </p:cNvCxnSpPr>
          <p:nvPr/>
        </p:nvCxnSpPr>
        <p:spPr>
          <a:xfrm>
            <a:off x="5439953" y="2629429"/>
            <a:ext cx="277625" cy="1"/>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8" idx="6"/>
            <a:endCxn id="99" idx="2"/>
          </p:cNvCxnSpPr>
          <p:nvPr/>
        </p:nvCxnSpPr>
        <p:spPr>
          <a:xfrm flipV="1">
            <a:off x="5967927" y="2629175"/>
            <a:ext cx="206014" cy="254"/>
          </a:xfrm>
          <a:prstGeom prst="straightConnector1">
            <a:avLst/>
          </a:prstGeom>
          <a:ln w="12700">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7802906" y="3071611"/>
            <a:ext cx="248344" cy="252696"/>
          </a:xfrm>
          <a:prstGeom prst="ellipse">
            <a:avLst/>
          </a:prstGeom>
          <a:solidFill>
            <a:srgbClr val="FFFF00"/>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lIns="101882" tIns="50941" rIns="101882" bIns="50941" rtlCol="0" anchor="ctr"/>
          <a:lstStyle/>
          <a:p>
            <a:pPr algn="ctr"/>
            <a:r>
              <a:rPr lang="en-US" sz="900" dirty="0"/>
              <a:t>2</a:t>
            </a:r>
          </a:p>
        </p:txBody>
      </p:sp>
      <p:sp>
        <p:nvSpPr>
          <p:cNvPr id="3" name="Slide Number Placeholder 2"/>
          <p:cNvSpPr>
            <a:spLocks noGrp="1"/>
          </p:cNvSpPr>
          <p:nvPr>
            <p:ph type="sldNum" sz="quarter" idx="12"/>
          </p:nvPr>
        </p:nvSpPr>
        <p:spPr/>
        <p:txBody>
          <a:bodyPr/>
          <a:lstStyle/>
          <a:p>
            <a:pPr>
              <a:defRPr/>
            </a:pPr>
            <a:fld id="{63BADBD1-0476-47DD-BBDB-6EB9DB64714D}" type="slidenum">
              <a:rPr lang="en-US" smtClean="0"/>
              <a:pPr>
                <a:defRPr/>
              </a:pPr>
              <a:t>15</a:t>
            </a:fld>
            <a:endParaRPr lang="en-US" dirty="0"/>
          </a:p>
        </p:txBody>
      </p:sp>
    </p:spTree>
    <p:extLst>
      <p:ext uri="{BB962C8B-B14F-4D97-AF65-F5344CB8AC3E}">
        <p14:creationId xmlns:p14="http://schemas.microsoft.com/office/powerpoint/2010/main" val="3433146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260600" y="1823358"/>
            <a:ext cx="9160074" cy="168184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rPr>
              <a:t>Value Stream A</a:t>
            </a:r>
          </a:p>
        </p:txBody>
      </p:sp>
      <p:cxnSp>
        <p:nvCxnSpPr>
          <p:cNvPr id="7" name="Straight Arrow Connector 6"/>
          <p:cNvCxnSpPr/>
          <p:nvPr/>
        </p:nvCxnSpPr>
        <p:spPr>
          <a:xfrm flipV="1">
            <a:off x="3164486" y="3505200"/>
            <a:ext cx="0" cy="3124200"/>
          </a:xfrm>
          <a:prstGeom prst="straightConnector1">
            <a:avLst/>
          </a:prstGeom>
          <a:ln w="190500">
            <a:prstDash val="sysDash"/>
            <a:miter lim="800000"/>
            <a:tailEnd type="triangle" w="lg"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489202" y="4822369"/>
            <a:ext cx="1350571" cy="5878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IT</a:t>
            </a:r>
          </a:p>
        </p:txBody>
      </p:sp>
      <p:sp>
        <p:nvSpPr>
          <p:cNvPr id="9270" name="Rectangle 179"/>
          <p:cNvSpPr>
            <a:spLocks noChangeArrowheads="1"/>
          </p:cNvSpPr>
          <p:nvPr/>
        </p:nvSpPr>
        <p:spPr bwMode="auto">
          <a:xfrm>
            <a:off x="3914776" y="995363"/>
            <a:ext cx="45719" cy="1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sz="1100" dirty="0"/>
          </a:p>
        </p:txBody>
      </p:sp>
      <p:sp>
        <p:nvSpPr>
          <p:cNvPr id="3" name="Title 2"/>
          <p:cNvSpPr>
            <a:spLocks noGrp="1"/>
          </p:cNvSpPr>
          <p:nvPr>
            <p:ph type="title"/>
          </p:nvPr>
        </p:nvSpPr>
        <p:spPr/>
        <p:txBody>
          <a:bodyPr/>
          <a:lstStyle/>
          <a:p>
            <a:r>
              <a:rPr lang="en-US" altLang="en-US" dirty="0">
                <a:ea typeface="Tahoma" panose="020B0604030504040204" pitchFamily="34" charset="0"/>
                <a:cs typeface="Tahoma" panose="020B0604030504040204" pitchFamily="34" charset="0"/>
              </a:rPr>
              <a:t>Organizational Structure</a:t>
            </a:r>
            <a:endParaRPr lang="en-US" dirty="0">
              <a:ea typeface="Tahoma" panose="020B0604030504040204" pitchFamily="34" charset="0"/>
              <a:cs typeface="Tahoma" panose="020B0604030504040204" pitchFamily="34" charset="0"/>
            </a:endParaRPr>
          </a:p>
        </p:txBody>
      </p:sp>
      <p:sp>
        <p:nvSpPr>
          <p:cNvPr id="2" name="Right Arrow 1"/>
          <p:cNvSpPr/>
          <p:nvPr/>
        </p:nvSpPr>
        <p:spPr>
          <a:xfrm>
            <a:off x="2976200" y="2487389"/>
            <a:ext cx="7930331" cy="783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p:cNvSpPr/>
          <p:nvPr/>
        </p:nvSpPr>
        <p:spPr>
          <a:xfrm>
            <a:off x="5049143" y="2525484"/>
            <a:ext cx="1285389" cy="7293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Machining</a:t>
            </a:r>
          </a:p>
        </p:txBody>
      </p:sp>
      <p:sp>
        <p:nvSpPr>
          <p:cNvPr id="16" name="Rectangle 15"/>
          <p:cNvSpPr/>
          <p:nvPr/>
        </p:nvSpPr>
        <p:spPr>
          <a:xfrm>
            <a:off x="6639331" y="2525486"/>
            <a:ext cx="1197202" cy="7293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Mfg. Eng.</a:t>
            </a:r>
          </a:p>
        </p:txBody>
      </p:sp>
      <p:sp>
        <p:nvSpPr>
          <p:cNvPr id="17" name="Rectangle 16"/>
          <p:cNvSpPr/>
          <p:nvPr/>
        </p:nvSpPr>
        <p:spPr>
          <a:xfrm>
            <a:off x="8163331" y="2525485"/>
            <a:ext cx="968602" cy="7293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Quality</a:t>
            </a:r>
          </a:p>
        </p:txBody>
      </p:sp>
      <p:sp>
        <p:nvSpPr>
          <p:cNvPr id="18" name="Rectangle 17"/>
          <p:cNvSpPr/>
          <p:nvPr/>
        </p:nvSpPr>
        <p:spPr>
          <a:xfrm>
            <a:off x="3362732" y="2503716"/>
            <a:ext cx="1350571" cy="751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Purchasing</a:t>
            </a:r>
          </a:p>
        </p:txBody>
      </p:sp>
      <p:sp>
        <p:nvSpPr>
          <p:cNvPr id="19" name="Rectangle 18"/>
          <p:cNvSpPr/>
          <p:nvPr/>
        </p:nvSpPr>
        <p:spPr>
          <a:xfrm>
            <a:off x="9458732" y="2525485"/>
            <a:ext cx="707877" cy="729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Assy</a:t>
            </a:r>
          </a:p>
        </p:txBody>
      </p:sp>
      <p:cxnSp>
        <p:nvCxnSpPr>
          <p:cNvPr id="37" name="Straight Arrow Connector 36"/>
          <p:cNvCxnSpPr/>
          <p:nvPr/>
        </p:nvCxnSpPr>
        <p:spPr>
          <a:xfrm flipV="1">
            <a:off x="5003801" y="3505200"/>
            <a:ext cx="0" cy="3124200"/>
          </a:xfrm>
          <a:prstGeom prst="straightConnector1">
            <a:avLst/>
          </a:prstGeom>
          <a:ln w="190500">
            <a:prstDash val="sysDash"/>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822086" y="3505200"/>
            <a:ext cx="0" cy="3124200"/>
          </a:xfrm>
          <a:prstGeom prst="straightConnector1">
            <a:avLst/>
          </a:prstGeom>
          <a:ln w="190500">
            <a:prstDash val="sysDash"/>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661401" y="3505200"/>
            <a:ext cx="0" cy="3124200"/>
          </a:xfrm>
          <a:prstGeom prst="straightConnector1">
            <a:avLst/>
          </a:prstGeom>
          <a:ln w="190500">
            <a:prstDash val="sysDash"/>
            <a:miter lim="800000"/>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0566401" y="3505200"/>
            <a:ext cx="0" cy="3124200"/>
          </a:xfrm>
          <a:prstGeom prst="straightConnector1">
            <a:avLst/>
          </a:prstGeom>
          <a:ln w="190500">
            <a:prstDash val="sysDash"/>
            <a:miter lim="800000"/>
            <a:tailEnd type="triangle" w="lg"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339031" y="4822370"/>
            <a:ext cx="1350571" cy="5878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Finance</a:t>
            </a:r>
          </a:p>
        </p:txBody>
      </p:sp>
      <p:sp>
        <p:nvSpPr>
          <p:cNvPr id="28" name="Rectangle 27"/>
          <p:cNvSpPr/>
          <p:nvPr/>
        </p:nvSpPr>
        <p:spPr>
          <a:xfrm>
            <a:off x="6146802" y="4822371"/>
            <a:ext cx="1350571" cy="5878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HR</a:t>
            </a:r>
          </a:p>
        </p:txBody>
      </p:sp>
      <p:sp>
        <p:nvSpPr>
          <p:cNvPr id="30" name="Rectangle 29"/>
          <p:cNvSpPr/>
          <p:nvPr/>
        </p:nvSpPr>
        <p:spPr>
          <a:xfrm>
            <a:off x="7996631" y="4822372"/>
            <a:ext cx="1350571" cy="5878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Sales Marketing</a:t>
            </a:r>
          </a:p>
        </p:txBody>
      </p:sp>
      <p:sp>
        <p:nvSpPr>
          <p:cNvPr id="32" name="Rectangle 31"/>
          <p:cNvSpPr/>
          <p:nvPr/>
        </p:nvSpPr>
        <p:spPr>
          <a:xfrm>
            <a:off x="9901631" y="4822374"/>
            <a:ext cx="1350571" cy="5878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OpEx</a:t>
            </a:r>
          </a:p>
        </p:txBody>
      </p:sp>
      <p:sp>
        <p:nvSpPr>
          <p:cNvPr id="5" name="Slide Number Placeholder 4"/>
          <p:cNvSpPr>
            <a:spLocks noGrp="1"/>
          </p:cNvSpPr>
          <p:nvPr>
            <p:ph type="sldNum" sz="quarter" idx="12"/>
          </p:nvPr>
        </p:nvSpPr>
        <p:spPr/>
        <p:txBody>
          <a:bodyPr/>
          <a:lstStyle/>
          <a:p>
            <a:pPr>
              <a:defRPr/>
            </a:pPr>
            <a:fld id="{63BADBD1-0476-47DD-BBDB-6EB9DB64714D}" type="slidenum">
              <a:rPr lang="en-US" smtClean="0"/>
              <a:pPr>
                <a:defRPr/>
              </a:pPr>
              <a:t>16</a:t>
            </a:fld>
            <a:endParaRPr lang="en-US" dirty="0"/>
          </a:p>
        </p:txBody>
      </p:sp>
    </p:spTree>
    <p:extLst>
      <p:ext uri="{BB962C8B-B14F-4D97-AF65-F5344CB8AC3E}">
        <p14:creationId xmlns:p14="http://schemas.microsoft.com/office/powerpoint/2010/main" val="306761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4"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8" grpId="0" animBg="1"/>
      <p:bldP spid="30"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0" name="Rectangle 179"/>
          <p:cNvSpPr>
            <a:spLocks noChangeArrowheads="1"/>
          </p:cNvSpPr>
          <p:nvPr/>
        </p:nvSpPr>
        <p:spPr bwMode="auto">
          <a:xfrm>
            <a:off x="3914776" y="995363"/>
            <a:ext cx="65" cy="1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sz="1100" dirty="0"/>
          </a:p>
        </p:txBody>
      </p:sp>
      <p:sp>
        <p:nvSpPr>
          <p:cNvPr id="36" name="Rectangle 4"/>
          <p:cNvSpPr>
            <a:spLocks noChangeArrowheads="1"/>
          </p:cNvSpPr>
          <p:nvPr/>
        </p:nvSpPr>
        <p:spPr bwMode="auto">
          <a:xfrm>
            <a:off x="3632200" y="1835044"/>
            <a:ext cx="7620000" cy="4347336"/>
          </a:xfrm>
          <a:prstGeom prst="rect">
            <a:avLst/>
          </a:prstGeom>
          <a:noFill/>
          <a:ln w="12700">
            <a:noFill/>
            <a:miter lim="800000"/>
            <a:headEnd/>
            <a:tailEnd/>
          </a:ln>
          <a:effectLst/>
        </p:spPr>
        <p:txBody>
          <a:bodyPr wrap="square" lIns="100822" tIns="49526" rIns="100822" bIns="49526">
            <a:spAutoFit/>
          </a:bodyPr>
          <a:lstStyle/>
          <a:p>
            <a:pPr marL="382059" indent="-382059">
              <a:spcBef>
                <a:spcPct val="50000"/>
              </a:spcBef>
            </a:pPr>
            <a:r>
              <a:rPr lang="en-US" sz="2400" u="sng" dirty="0">
                <a:ea typeface="Tahoma" panose="020B0604030504040204" pitchFamily="34" charset="0"/>
                <a:cs typeface="Tahoma" panose="020B0604030504040204" pitchFamily="34" charset="0"/>
              </a:rPr>
              <a:t>Kaizen Promotion Office (KPO)</a:t>
            </a:r>
            <a:r>
              <a:rPr lang="en-US" sz="2400" dirty="0">
                <a:ea typeface="Tahoma" panose="020B0604030504040204" pitchFamily="34" charset="0"/>
                <a:cs typeface="Tahoma" panose="020B0604030504040204" pitchFamily="34" charset="0"/>
              </a:rPr>
              <a:t>	</a:t>
            </a:r>
          </a:p>
          <a:p>
            <a:pPr marL="382059" indent="-382059">
              <a:spcBef>
                <a:spcPct val="50000"/>
              </a:spcBef>
            </a:pPr>
            <a:r>
              <a:rPr lang="en-US" sz="2400" dirty="0">
                <a:ea typeface="Tahoma" panose="020B0604030504040204" pitchFamily="34" charset="0"/>
                <a:cs typeface="Tahoma" panose="020B0604030504040204" pitchFamily="34" charset="0"/>
              </a:rPr>
              <a:t>	Leader (Experienced, High Level, TPS trained)</a:t>
            </a:r>
          </a:p>
          <a:p>
            <a:pPr marL="382059" indent="-382059">
              <a:spcBef>
                <a:spcPct val="50000"/>
              </a:spcBef>
            </a:pPr>
            <a:r>
              <a:rPr lang="en-US" sz="2400" dirty="0">
                <a:ea typeface="Tahoma" panose="020B0604030504040204" pitchFamily="34" charset="0"/>
                <a:cs typeface="Tahoma" panose="020B0604030504040204" pitchFamily="34" charset="0"/>
              </a:rPr>
              <a:t>	Staffing (External experts and internal change agents)</a:t>
            </a:r>
          </a:p>
          <a:p>
            <a:pPr marL="382059" indent="-382059">
              <a:spcBef>
                <a:spcPct val="50000"/>
              </a:spcBef>
            </a:pPr>
            <a:r>
              <a:rPr lang="en-US" sz="2400" dirty="0">
                <a:ea typeface="Tahoma" panose="020B0604030504040204" pitchFamily="34" charset="0"/>
                <a:cs typeface="Tahoma" panose="020B0604030504040204" pitchFamily="34" charset="0"/>
              </a:rPr>
              <a:t>	High Potentials rotate through </a:t>
            </a:r>
          </a:p>
          <a:p>
            <a:pPr marL="382059" indent="-382059">
              <a:spcBef>
                <a:spcPct val="50000"/>
              </a:spcBef>
            </a:pPr>
            <a:r>
              <a:rPr lang="en-US" sz="2400" u="sng" dirty="0">
                <a:ea typeface="Tahoma" panose="020B0604030504040204" pitchFamily="34" charset="0"/>
                <a:cs typeface="Tahoma" panose="020B0604030504040204" pitchFamily="34" charset="0"/>
              </a:rPr>
              <a:t>Lean Consultant </a:t>
            </a:r>
          </a:p>
          <a:p>
            <a:pPr marL="382059" indent="-382059">
              <a:spcBef>
                <a:spcPct val="50000"/>
              </a:spcBef>
            </a:pPr>
            <a:r>
              <a:rPr lang="en-US" sz="2400" dirty="0">
                <a:ea typeface="Tahoma" panose="020B0604030504040204" pitchFamily="34" charset="0"/>
                <a:cs typeface="Tahoma" panose="020B0604030504040204" pitchFamily="34" charset="0"/>
              </a:rPr>
              <a:t>	TPS trained, hands on, holds CEO accountable</a:t>
            </a:r>
          </a:p>
          <a:p>
            <a:pPr marL="382059" indent="-382059">
              <a:spcBef>
                <a:spcPct val="50000"/>
              </a:spcBef>
            </a:pPr>
            <a:r>
              <a:rPr lang="en-US" sz="2400" u="sng" dirty="0">
                <a:ea typeface="Tahoma" panose="020B0604030504040204" pitchFamily="34" charset="0"/>
                <a:cs typeface="Tahoma" panose="020B0604030504040204" pitchFamily="34" charset="0"/>
              </a:rPr>
              <a:t>Participation on Kaizen Teams</a:t>
            </a:r>
            <a:endParaRPr lang="en-US" sz="2400" dirty="0">
              <a:ea typeface="Tahoma" panose="020B0604030504040204" pitchFamily="34" charset="0"/>
              <a:cs typeface="Tahoma" panose="020B0604030504040204" pitchFamily="34" charset="0"/>
            </a:endParaRPr>
          </a:p>
          <a:p>
            <a:pPr marL="382059" indent="-382059">
              <a:spcBef>
                <a:spcPct val="50000"/>
              </a:spcBef>
            </a:pPr>
            <a:r>
              <a:rPr lang="en-US" sz="2400" dirty="0">
                <a:ea typeface="Tahoma" panose="020B0604030504040204" pitchFamily="34" charset="0"/>
                <a:cs typeface="Tahoma" panose="020B0604030504040204" pitchFamily="34" charset="0"/>
              </a:rPr>
              <a:t>	Everyone from CEO to front line workers</a:t>
            </a:r>
          </a:p>
        </p:txBody>
      </p:sp>
      <p:sp>
        <p:nvSpPr>
          <p:cNvPr id="11" name="Rectangle 10"/>
          <p:cNvSpPr/>
          <p:nvPr/>
        </p:nvSpPr>
        <p:spPr>
          <a:xfrm>
            <a:off x="51997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t>
            </a:r>
          </a:p>
        </p:txBody>
      </p:sp>
      <p:sp>
        <p:nvSpPr>
          <p:cNvPr id="12" name="Rectangle 11"/>
          <p:cNvSpPr/>
          <p:nvPr/>
        </p:nvSpPr>
        <p:spPr>
          <a:xfrm>
            <a:off x="58855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E</a:t>
            </a:r>
          </a:p>
        </p:txBody>
      </p:sp>
      <p:sp>
        <p:nvSpPr>
          <p:cNvPr id="13" name="Rectangle 12"/>
          <p:cNvSpPr/>
          <p:nvPr/>
        </p:nvSpPr>
        <p:spPr>
          <a:xfrm>
            <a:off x="65713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A</a:t>
            </a:r>
          </a:p>
        </p:txBody>
      </p:sp>
      <p:sp>
        <p:nvSpPr>
          <p:cNvPr id="14" name="Rectangle 13"/>
          <p:cNvSpPr/>
          <p:nvPr/>
        </p:nvSpPr>
        <p:spPr>
          <a:xfrm>
            <a:off x="72571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D</a:t>
            </a:r>
          </a:p>
        </p:txBody>
      </p:sp>
      <p:sp>
        <p:nvSpPr>
          <p:cNvPr id="15" name="Rectangle 14"/>
          <p:cNvSpPr/>
          <p:nvPr/>
        </p:nvSpPr>
        <p:spPr>
          <a:xfrm>
            <a:off x="7907970"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S</a:t>
            </a:r>
          </a:p>
        </p:txBody>
      </p:sp>
      <p:sp>
        <p:nvSpPr>
          <p:cNvPr id="17" name="Title 2"/>
          <p:cNvSpPr txBox="1">
            <a:spLocks/>
          </p:cNvSpPr>
          <p:nvPr/>
        </p:nvSpPr>
        <p:spPr bwMode="auto">
          <a:xfrm>
            <a:off x="2131060" y="217941"/>
            <a:ext cx="7039688" cy="992478"/>
          </a:xfrm>
          <a:prstGeom prst="rect">
            <a:avLst/>
          </a:prstGeom>
          <a:noFill/>
          <a:ln w="9525">
            <a:noFill/>
            <a:miter lim="800000"/>
            <a:headEnd/>
            <a:tailEnd/>
          </a:ln>
        </p:spPr>
        <p:txBody>
          <a:bodyPr vert="horz" wrap="square" lIns="0" tIns="50941" rIns="0" bIns="0" numCol="1" anchor="b" anchorCtr="0" compatLnSpc="1">
            <a:prstTxWarp prst="textNoShape">
              <a:avLst/>
            </a:prstTxWarp>
          </a:bodyPr>
          <a:lstStyle>
            <a:lvl1pPr algn="l" rtl="0" eaLnBrk="1" fontAlgn="base" hangingPunct="1">
              <a:spcBef>
                <a:spcPct val="0"/>
              </a:spcBef>
              <a:spcAft>
                <a:spcPct val="0"/>
              </a:spcAft>
              <a:defRPr sz="3300" b="1" kern="1200">
                <a:solidFill>
                  <a:schemeClr val="tx2"/>
                </a:solidFill>
                <a:latin typeface="+mj-lt"/>
                <a:ea typeface="ヒラギノ角ゴ Pro W3" pitchFamily="127" charset="-128"/>
                <a:cs typeface="ヒラギノ角ゴ Pro W3" pitchFamily="127" charset="-128"/>
              </a:defRPr>
            </a:lvl1pPr>
            <a:lvl2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2pPr>
            <a:lvl3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3pPr>
            <a:lvl4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4pPr>
            <a:lvl5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5pPr>
            <a:lvl6pPr marL="509412"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6pPr>
            <a:lvl7pPr marL="1018824"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7pPr>
            <a:lvl8pPr marL="1528237"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8pPr>
            <a:lvl9pPr marL="2037649"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9pPr>
          </a:lstStyle>
          <a:p>
            <a:r>
              <a:rPr lang="en-US" altLang="en-US" sz="3200" dirty="0">
                <a:ea typeface="Tahoma" panose="020B0604030504040204" pitchFamily="34" charset="0"/>
                <a:cs typeface="Tahoma" panose="020B0604030504040204" pitchFamily="34" charset="0"/>
              </a:rPr>
              <a:t>Lean Expertise</a:t>
            </a:r>
            <a:endParaRPr lang="en-US" sz="3200" dirty="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17</a:t>
            </a:fld>
            <a:endParaRPr lang="en-US" dirty="0"/>
          </a:p>
        </p:txBody>
      </p:sp>
    </p:spTree>
    <p:extLst>
      <p:ext uri="{BB962C8B-B14F-4D97-AF65-F5344CB8AC3E}">
        <p14:creationId xmlns:p14="http://schemas.microsoft.com/office/powerpoint/2010/main" val="4004349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a typeface="Tahoma" panose="020B0604030504040204" pitchFamily="34" charset="0"/>
                <a:cs typeface="Tahoma" panose="020B0604030504040204" pitchFamily="34" charset="0"/>
              </a:rPr>
              <a:t>Cost Accounting</a:t>
            </a:r>
          </a:p>
        </p:txBody>
      </p:sp>
      <p:sp>
        <p:nvSpPr>
          <p:cNvPr id="14" name="Rectangle 1027"/>
          <p:cNvSpPr>
            <a:spLocks noChangeArrowheads="1"/>
          </p:cNvSpPr>
          <p:nvPr/>
        </p:nvSpPr>
        <p:spPr bwMode="auto">
          <a:xfrm>
            <a:off x="3860800" y="1553662"/>
            <a:ext cx="6400800" cy="5075738"/>
          </a:xfrm>
          <a:prstGeom prst="rect">
            <a:avLst/>
          </a:prstGeom>
          <a:noFill/>
          <a:ln w="12700">
            <a:noFill/>
            <a:miter lim="800000"/>
            <a:headEnd/>
            <a:tailEnd/>
          </a:ln>
          <a:effectLst/>
        </p:spPr>
        <p:txBody>
          <a:bodyPr wrap="square" lIns="90478" tIns="44445" rIns="90478" bIns="44445">
            <a:spAutoFit/>
          </a:bodyPr>
          <a:lstStyle/>
          <a:p>
            <a:pPr>
              <a:lnSpc>
                <a:spcPct val="150000"/>
              </a:lnSpc>
              <a:spcBef>
                <a:spcPct val="50000"/>
              </a:spcBef>
            </a:pPr>
            <a:r>
              <a:rPr lang="en-US" sz="2400" u="sng" dirty="0">
                <a:ea typeface="Tahoma" panose="020B0604030504040204" pitchFamily="34" charset="0"/>
                <a:cs typeface="Tahoma" panose="020B0604030504040204" pitchFamily="34" charset="0"/>
              </a:rPr>
              <a:t>Standard Cost Accounting </a:t>
            </a:r>
          </a:p>
          <a:p>
            <a:pPr>
              <a:lnSpc>
                <a:spcPct val="150000"/>
              </a:lnSpc>
              <a:spcBef>
                <a:spcPct val="50000"/>
              </a:spcBef>
            </a:pPr>
            <a:r>
              <a:rPr lang="en-US" sz="2400" dirty="0">
                <a:ea typeface="Tahoma" panose="020B0604030504040204" pitchFamily="34" charset="0"/>
                <a:cs typeface="Tahoma" panose="020B0604030504040204" pitchFamily="34" charset="0"/>
              </a:rPr>
              <a:t>	Required by GAAP (External reporting)</a:t>
            </a:r>
          </a:p>
          <a:p>
            <a:pPr>
              <a:lnSpc>
                <a:spcPct val="150000"/>
              </a:lnSpc>
              <a:spcBef>
                <a:spcPct val="50000"/>
              </a:spcBef>
            </a:pPr>
            <a:r>
              <a:rPr lang="en-US" sz="2400" dirty="0">
                <a:ea typeface="Tahoma" panose="020B0604030504040204" pitchFamily="34" charset="0"/>
                <a:cs typeface="Tahoma" panose="020B0604030504040204" pitchFamily="34" charset="0"/>
              </a:rPr>
              <a:t>	Drives wrong “Lean” decisions</a:t>
            </a:r>
          </a:p>
          <a:p>
            <a:pPr>
              <a:lnSpc>
                <a:spcPct val="150000"/>
              </a:lnSpc>
              <a:spcBef>
                <a:spcPct val="50000"/>
              </a:spcBef>
            </a:pPr>
            <a:r>
              <a:rPr lang="en-US" sz="2400" u="sng" dirty="0">
                <a:ea typeface="Tahoma" panose="020B0604030504040204" pitchFamily="34" charset="0"/>
                <a:cs typeface="Tahoma" panose="020B0604030504040204" pitchFamily="34" charset="0"/>
              </a:rPr>
              <a:t>Throughput Accounting </a:t>
            </a:r>
            <a:r>
              <a:rPr lang="en-US" sz="2400" dirty="0">
                <a:ea typeface="Tahoma" panose="020B0604030504040204" pitchFamily="34" charset="0"/>
                <a:cs typeface="Tahoma" panose="020B0604030504040204" pitchFamily="34" charset="0"/>
              </a:rPr>
              <a:t>(Lean Accounting)</a:t>
            </a:r>
          </a:p>
          <a:p>
            <a:pPr>
              <a:lnSpc>
                <a:spcPct val="150000"/>
              </a:lnSpc>
              <a:spcBef>
                <a:spcPct val="50000"/>
              </a:spcBef>
            </a:pPr>
            <a:r>
              <a:rPr lang="en-US" sz="2400" dirty="0">
                <a:ea typeface="Tahoma" panose="020B0604030504040204" pitchFamily="34" charset="0"/>
                <a:cs typeface="Tahoma" panose="020B0604030504040204" pitchFamily="34" charset="0"/>
              </a:rPr>
              <a:t>	Used for Internal Reporting</a:t>
            </a:r>
          </a:p>
          <a:p>
            <a:pPr>
              <a:lnSpc>
                <a:spcPct val="150000"/>
              </a:lnSpc>
              <a:spcBef>
                <a:spcPct val="50000"/>
              </a:spcBef>
            </a:pPr>
            <a:r>
              <a:rPr lang="en-US" sz="2400" dirty="0">
                <a:ea typeface="Tahoma" panose="020B0604030504040204" pitchFamily="34" charset="0"/>
                <a:cs typeface="Tahoma" panose="020B0604030504040204" pitchFamily="34" charset="0"/>
              </a:rPr>
              <a:t>	Drives right “Lean” decisions</a:t>
            </a:r>
          </a:p>
          <a:p>
            <a:pPr>
              <a:lnSpc>
                <a:spcPct val="150000"/>
              </a:lnSpc>
              <a:spcBef>
                <a:spcPct val="50000"/>
              </a:spcBef>
            </a:pPr>
            <a:r>
              <a:rPr lang="en-US" sz="2400" dirty="0">
                <a:ea typeface="Tahoma" panose="020B0604030504040204" pitchFamily="34" charset="0"/>
                <a:cs typeface="Tahoma" panose="020B0604030504040204" pitchFamily="34" charset="0"/>
              </a:rPr>
              <a:t>	No allocation of overheads</a:t>
            </a:r>
          </a:p>
        </p:txBody>
      </p:sp>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18</a:t>
            </a:fld>
            <a:endParaRPr lang="en-US" dirty="0"/>
          </a:p>
        </p:txBody>
      </p:sp>
    </p:spTree>
    <p:extLst>
      <p:ext uri="{BB962C8B-B14F-4D97-AF65-F5344CB8AC3E}">
        <p14:creationId xmlns:p14="http://schemas.microsoft.com/office/powerpoint/2010/main" val="36788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0" name="Rectangle 179"/>
          <p:cNvSpPr>
            <a:spLocks noChangeArrowheads="1"/>
          </p:cNvSpPr>
          <p:nvPr/>
        </p:nvSpPr>
        <p:spPr bwMode="auto">
          <a:xfrm>
            <a:off x="3914776" y="995363"/>
            <a:ext cx="65" cy="1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sz="1100" dirty="0"/>
          </a:p>
        </p:txBody>
      </p:sp>
      <p:sp>
        <p:nvSpPr>
          <p:cNvPr id="3" name="Title 2"/>
          <p:cNvSpPr>
            <a:spLocks noGrp="1"/>
          </p:cNvSpPr>
          <p:nvPr>
            <p:ph type="title"/>
          </p:nvPr>
        </p:nvSpPr>
        <p:spPr/>
        <p:txBody>
          <a:bodyPr/>
          <a:lstStyle/>
          <a:p>
            <a:r>
              <a:rPr lang="en-US" altLang="en-US" dirty="0">
                <a:ea typeface="Tahoma" panose="020B0604030504040204" pitchFamily="34" charset="0"/>
                <a:cs typeface="Tahoma" panose="020B0604030504040204" pitchFamily="34" charset="0"/>
              </a:rPr>
              <a:t>Incentives</a:t>
            </a:r>
            <a:endParaRPr lang="en-US" dirty="0">
              <a:ea typeface="Tahoma" panose="020B0604030504040204" pitchFamily="34" charset="0"/>
              <a:cs typeface="Tahoma" panose="020B0604030504040204" pitchFamily="34" charset="0"/>
            </a:endParaRPr>
          </a:p>
        </p:txBody>
      </p:sp>
      <p:sp>
        <p:nvSpPr>
          <p:cNvPr id="36" name="Rectangle 4"/>
          <p:cNvSpPr>
            <a:spLocks noChangeArrowheads="1"/>
          </p:cNvSpPr>
          <p:nvPr/>
        </p:nvSpPr>
        <p:spPr bwMode="auto">
          <a:xfrm>
            <a:off x="4622801" y="1828800"/>
            <a:ext cx="4518025" cy="4901334"/>
          </a:xfrm>
          <a:prstGeom prst="rect">
            <a:avLst/>
          </a:prstGeom>
          <a:noFill/>
          <a:ln w="12700">
            <a:noFill/>
            <a:miter lim="800000"/>
            <a:headEnd/>
            <a:tailEnd/>
          </a:ln>
          <a:effectLst/>
        </p:spPr>
        <p:txBody>
          <a:bodyPr wrap="square" lIns="100822" tIns="49526" rIns="100822" bIns="49526">
            <a:spAutoFit/>
          </a:bodyPr>
          <a:lstStyle/>
          <a:p>
            <a:pPr marL="382059" indent="-382059">
              <a:spcBef>
                <a:spcPct val="50000"/>
              </a:spcBef>
            </a:pPr>
            <a:r>
              <a:rPr lang="en-US" sz="2400" u="sng" dirty="0">
                <a:ea typeface="Tahoma" panose="020B0604030504040204" pitchFamily="34" charset="0"/>
                <a:cs typeface="Tahoma" panose="020B0604030504040204" pitchFamily="34" charset="0"/>
              </a:rPr>
              <a:t>Profit Sharing</a:t>
            </a:r>
          </a:p>
          <a:p>
            <a:pPr marL="914400" lvl="1" indent="-457200">
              <a:spcBef>
                <a:spcPct val="50000"/>
              </a:spcBef>
              <a:buFont typeface="Arial" panose="020B0604020202020204" pitchFamily="34" charset="0"/>
              <a:buChar char="•"/>
            </a:pPr>
            <a:r>
              <a:rPr lang="en-US" sz="2400" dirty="0">
                <a:ea typeface="Tahoma" panose="020B0604030504040204" pitchFamily="34" charset="0"/>
                <a:cs typeface="Tahoma" panose="020B0604030504040204" pitchFamily="34" charset="0"/>
              </a:rPr>
              <a:t>Quarterly</a:t>
            </a:r>
          </a:p>
          <a:p>
            <a:pPr marL="914400" lvl="1" indent="-457200">
              <a:spcBef>
                <a:spcPct val="50000"/>
              </a:spcBef>
              <a:buFont typeface="Arial" panose="020B0604020202020204" pitchFamily="34" charset="0"/>
              <a:buChar char="•"/>
            </a:pPr>
            <a:r>
              <a:rPr lang="en-US" sz="2400" dirty="0">
                <a:ea typeface="Tahoma" panose="020B0604030504040204" pitchFamily="34" charset="0"/>
                <a:cs typeface="Tahoma" panose="020B0604030504040204" pitchFamily="34" charset="0"/>
              </a:rPr>
              <a:t>Earnings</a:t>
            </a:r>
          </a:p>
          <a:p>
            <a:pPr marL="914400" lvl="1" indent="-457200">
              <a:spcBef>
                <a:spcPct val="50000"/>
              </a:spcBef>
              <a:buFont typeface="Arial" panose="020B0604020202020204" pitchFamily="34" charset="0"/>
              <a:buChar char="•"/>
            </a:pPr>
            <a:r>
              <a:rPr lang="en-US" sz="2400" dirty="0">
                <a:ea typeface="Tahoma" panose="020B0604030504040204" pitchFamily="34" charset="0"/>
                <a:cs typeface="Tahoma" panose="020B0604030504040204" pitchFamily="34" charset="0"/>
              </a:rPr>
              <a:t>% Salary or Base Wages</a:t>
            </a:r>
          </a:p>
          <a:p>
            <a:pPr>
              <a:spcBef>
                <a:spcPct val="50000"/>
              </a:spcBef>
            </a:pPr>
            <a:endParaRPr lang="en-US" sz="2400" u="sng" dirty="0">
              <a:ea typeface="Tahoma" panose="020B0604030504040204" pitchFamily="34" charset="0"/>
              <a:cs typeface="Tahoma" panose="020B0604030504040204" pitchFamily="34" charset="0"/>
            </a:endParaRPr>
          </a:p>
          <a:p>
            <a:pPr>
              <a:spcBef>
                <a:spcPct val="50000"/>
              </a:spcBef>
            </a:pPr>
            <a:r>
              <a:rPr lang="en-US" sz="2400" u="sng" dirty="0">
                <a:ea typeface="Tahoma" panose="020B0604030504040204" pitchFamily="34" charset="0"/>
                <a:cs typeface="Tahoma" panose="020B0604030504040204" pitchFamily="34" charset="0"/>
              </a:rPr>
              <a:t>Bonus Plan</a:t>
            </a:r>
          </a:p>
          <a:p>
            <a:pPr marL="914400" lvl="1" indent="-457200">
              <a:spcBef>
                <a:spcPct val="50000"/>
              </a:spcBef>
              <a:buFont typeface="Arial" panose="020B0604020202020204" pitchFamily="34" charset="0"/>
              <a:buChar char="•"/>
            </a:pPr>
            <a:r>
              <a:rPr lang="en-US" sz="2400" dirty="0">
                <a:ea typeface="Tahoma" panose="020B0604030504040204" pitchFamily="34" charset="0"/>
                <a:cs typeface="Tahoma" panose="020B0604030504040204" pitchFamily="34" charset="0"/>
              </a:rPr>
              <a:t>Working Capital Turns</a:t>
            </a:r>
          </a:p>
          <a:p>
            <a:pPr marL="914400" lvl="1" indent="-457200">
              <a:spcBef>
                <a:spcPct val="50000"/>
              </a:spcBef>
              <a:buFont typeface="Arial" panose="020B0604020202020204" pitchFamily="34" charset="0"/>
              <a:buChar char="•"/>
            </a:pPr>
            <a:r>
              <a:rPr lang="en-US" sz="2400" dirty="0">
                <a:ea typeface="Tahoma" panose="020B0604030504040204" pitchFamily="34" charset="0"/>
                <a:cs typeface="Tahoma" panose="020B0604030504040204" pitchFamily="34" charset="0"/>
              </a:rPr>
              <a:t>Earnings</a:t>
            </a:r>
          </a:p>
          <a:p>
            <a:pPr marL="914400" lvl="1" indent="-457200">
              <a:spcBef>
                <a:spcPct val="50000"/>
              </a:spcBef>
              <a:buFont typeface="Arial" panose="020B0604020202020204" pitchFamily="34" charset="0"/>
              <a:buChar char="•"/>
            </a:pPr>
            <a:r>
              <a:rPr lang="en-US" sz="2400" dirty="0">
                <a:ea typeface="Tahoma" panose="020B0604030504040204" pitchFamily="34" charset="0"/>
                <a:cs typeface="Tahoma" panose="020B0604030504040204" pitchFamily="34" charset="0"/>
              </a:rPr>
              <a:t>Strategic Objectives</a:t>
            </a:r>
          </a:p>
        </p:txBody>
      </p:sp>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19</a:t>
            </a:fld>
            <a:endParaRPr lang="en-US" dirty="0"/>
          </a:p>
        </p:txBody>
      </p:sp>
    </p:spTree>
    <p:extLst>
      <p:ext uri="{BB962C8B-B14F-4D97-AF65-F5344CB8AC3E}">
        <p14:creationId xmlns:p14="http://schemas.microsoft.com/office/powerpoint/2010/main" val="199816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Adopting a Lean culture</a:t>
            </a:r>
          </a:p>
        </p:txBody>
      </p:sp>
      <p:sp>
        <p:nvSpPr>
          <p:cNvPr id="6" name="Rectangle 5"/>
          <p:cNvSpPr/>
          <p:nvPr/>
        </p:nvSpPr>
        <p:spPr>
          <a:xfrm>
            <a:off x="2794001" y="2286000"/>
            <a:ext cx="8229599" cy="3416320"/>
          </a:xfrm>
          <a:prstGeom prst="rect">
            <a:avLst/>
          </a:prstGeom>
        </p:spPr>
        <p:txBody>
          <a:bodyPr wrap="square">
            <a:spAutoFit/>
          </a:bodyPr>
          <a:lstStyle/>
          <a:p>
            <a:pPr algn="ctr"/>
            <a:r>
              <a:rPr lang="en-US" sz="5400" b="1" dirty="0">
                <a:ea typeface="Tahoma" panose="020B0604030504040204" pitchFamily="34" charset="0"/>
                <a:cs typeface="Tahoma" panose="020B0604030504040204" pitchFamily="34" charset="0"/>
              </a:rPr>
              <a:t>90%</a:t>
            </a:r>
            <a:br>
              <a:rPr lang="en-US" sz="5400" b="1" dirty="0">
                <a:ea typeface="Tahoma" panose="020B0604030504040204" pitchFamily="34" charset="0"/>
                <a:cs typeface="Tahoma" panose="020B0604030504040204" pitchFamily="34" charset="0"/>
              </a:rPr>
            </a:br>
            <a:r>
              <a:rPr lang="en-US" sz="5400" b="1" dirty="0">
                <a:ea typeface="Tahoma" panose="020B0604030504040204" pitchFamily="34" charset="0"/>
                <a:cs typeface="Tahoma" panose="020B0604030504040204" pitchFamily="34" charset="0"/>
              </a:rPr>
              <a:t> of all Lean</a:t>
            </a:r>
            <a:br>
              <a:rPr lang="en-US" sz="5400" b="1" dirty="0">
                <a:ea typeface="Tahoma" panose="020B0604030504040204" pitchFamily="34" charset="0"/>
                <a:cs typeface="Tahoma" panose="020B0604030504040204" pitchFamily="34" charset="0"/>
              </a:rPr>
            </a:br>
            <a:r>
              <a:rPr lang="en-US" sz="5400" b="1" dirty="0">
                <a:ea typeface="Tahoma" panose="020B0604030504040204" pitchFamily="34" charset="0"/>
                <a:cs typeface="Tahoma" panose="020B0604030504040204" pitchFamily="34" charset="0"/>
              </a:rPr>
              <a:t> Programs</a:t>
            </a:r>
            <a:br>
              <a:rPr lang="en-US" sz="5400" b="1" dirty="0">
                <a:ea typeface="Tahoma" panose="020B0604030504040204" pitchFamily="34" charset="0"/>
                <a:cs typeface="Tahoma" panose="020B0604030504040204" pitchFamily="34" charset="0"/>
              </a:rPr>
            </a:br>
            <a:r>
              <a:rPr lang="en-US" sz="5400" b="1" dirty="0">
                <a:ea typeface="Tahoma" panose="020B0604030504040204" pitchFamily="34" charset="0"/>
                <a:cs typeface="Tahoma" panose="020B0604030504040204" pitchFamily="34" charset="0"/>
              </a:rPr>
              <a:t> Fail!</a:t>
            </a:r>
            <a:endParaRPr lang="en-US" sz="5400" dirty="0"/>
          </a:p>
        </p:txBody>
      </p:sp>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2</a:t>
            </a:fld>
            <a:endParaRPr lang="en-US" dirty="0"/>
          </a:p>
        </p:txBody>
      </p:sp>
    </p:spTree>
    <p:extLst>
      <p:ext uri="{BB962C8B-B14F-4D97-AF65-F5344CB8AC3E}">
        <p14:creationId xmlns:p14="http://schemas.microsoft.com/office/powerpoint/2010/main" val="4021849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7291894"/>
              </p:ext>
            </p:extLst>
          </p:nvPr>
        </p:nvGraphicFramePr>
        <p:xfrm>
          <a:off x="3556000" y="1905000"/>
          <a:ext cx="6705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3022600" y="2269153"/>
            <a:ext cx="4963884" cy="4278094"/>
          </a:xfrm>
          <a:prstGeom prst="rect">
            <a:avLst/>
          </a:prstGeom>
          <a:noFill/>
        </p:spPr>
        <p:txBody>
          <a:bodyPr wrap="square" rtlCol="0">
            <a:spAutoFit/>
          </a:bodyPr>
          <a:lstStyle/>
          <a:p>
            <a:r>
              <a:rPr lang="en-US" sz="2400" dirty="0"/>
              <a:t>      		       100%</a:t>
            </a:r>
          </a:p>
          <a:p>
            <a:r>
              <a:rPr lang="en-US" sz="2800" dirty="0"/>
              <a:t>  </a:t>
            </a:r>
          </a:p>
          <a:p>
            <a:r>
              <a:rPr lang="en-US" sz="2400" dirty="0"/>
              <a:t>	               90%</a:t>
            </a:r>
          </a:p>
          <a:p>
            <a:endParaRPr lang="en-US" sz="2800" dirty="0"/>
          </a:p>
          <a:p>
            <a:r>
              <a:rPr lang="en-US" sz="2400" dirty="0"/>
              <a:t>                    80%</a:t>
            </a:r>
          </a:p>
          <a:p>
            <a:endParaRPr lang="en-US" sz="3200" dirty="0"/>
          </a:p>
          <a:p>
            <a:r>
              <a:rPr lang="en-US" sz="2400" dirty="0"/>
              <a:t>           70%</a:t>
            </a:r>
          </a:p>
          <a:p>
            <a:endParaRPr lang="en-US" sz="4000" dirty="0"/>
          </a:p>
          <a:p>
            <a:r>
              <a:rPr lang="en-US" sz="2400" dirty="0"/>
              <a:t>50%</a:t>
            </a:r>
          </a:p>
          <a:p>
            <a:endParaRPr lang="en-US" sz="2400" dirty="0"/>
          </a:p>
        </p:txBody>
      </p:sp>
      <p:sp>
        <p:nvSpPr>
          <p:cNvPr id="4" name="Title 3"/>
          <p:cNvSpPr>
            <a:spLocks noGrp="1"/>
          </p:cNvSpPr>
          <p:nvPr>
            <p:ph type="title"/>
          </p:nvPr>
        </p:nvSpPr>
        <p:spPr/>
        <p:txBody>
          <a:bodyPr/>
          <a:lstStyle/>
          <a:p>
            <a:r>
              <a:rPr lang="en-US" dirty="0">
                <a:ea typeface="Tahoma" panose="020B0604030504040204" pitchFamily="34" charset="0"/>
                <a:cs typeface="Tahoma" panose="020B0604030504040204" pitchFamily="34" charset="0"/>
              </a:rPr>
              <a:t>Increasing your chance of success</a:t>
            </a:r>
          </a:p>
        </p:txBody>
      </p:sp>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20</a:t>
            </a:fld>
            <a:endParaRPr lang="en-US" dirty="0"/>
          </a:p>
        </p:txBody>
      </p:sp>
    </p:spTree>
    <p:extLst>
      <p:ext uri="{BB962C8B-B14F-4D97-AF65-F5344CB8AC3E}">
        <p14:creationId xmlns:p14="http://schemas.microsoft.com/office/powerpoint/2010/main" val="2241323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a typeface="Tahoma" panose="020B0604030504040204" pitchFamily="34" charset="0"/>
                <a:cs typeface="Tahoma" panose="020B0604030504040204" pitchFamily="34" charset="0"/>
              </a:rPr>
              <a:t>What can your culture absorb?</a:t>
            </a:r>
          </a:p>
        </p:txBody>
      </p:sp>
      <p:graphicFrame>
        <p:nvGraphicFramePr>
          <p:cNvPr id="3" name="Diagram 2"/>
          <p:cNvGraphicFramePr/>
          <p:nvPr>
            <p:extLst>
              <p:ext uri="{D42A27DB-BD31-4B8C-83A1-F6EECF244321}">
                <p14:modId xmlns:p14="http://schemas.microsoft.com/office/powerpoint/2010/main" val="3054189982"/>
              </p:ext>
            </p:extLst>
          </p:nvPr>
        </p:nvGraphicFramePr>
        <p:xfrm>
          <a:off x="3403600" y="1879600"/>
          <a:ext cx="70866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21</a:t>
            </a:fld>
            <a:endParaRPr lang="en-US" dirty="0"/>
          </a:p>
        </p:txBody>
      </p:sp>
    </p:spTree>
    <p:extLst>
      <p:ext uri="{BB962C8B-B14F-4D97-AF65-F5344CB8AC3E}">
        <p14:creationId xmlns:p14="http://schemas.microsoft.com/office/powerpoint/2010/main" val="3570558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Take action!</a:t>
            </a:r>
          </a:p>
        </p:txBody>
      </p:sp>
      <p:sp>
        <p:nvSpPr>
          <p:cNvPr id="6" name="Title 1"/>
          <p:cNvSpPr txBox="1">
            <a:spLocks/>
          </p:cNvSpPr>
          <p:nvPr/>
        </p:nvSpPr>
        <p:spPr bwMode="auto">
          <a:xfrm>
            <a:off x="2146370" y="1752600"/>
            <a:ext cx="9524859" cy="5334000"/>
          </a:xfrm>
          <a:prstGeom prst="rect">
            <a:avLst/>
          </a:prstGeom>
          <a:noFill/>
          <a:ln w="9525">
            <a:noFill/>
            <a:miter lim="800000"/>
            <a:headEnd/>
            <a:tailEnd/>
          </a:ln>
        </p:spPr>
        <p:txBody>
          <a:bodyPr vert="horz" wrap="square" lIns="0" tIns="50941" rIns="0" bIns="0" numCol="1" anchor="b" anchorCtr="0" compatLnSpc="1">
            <a:prstTxWarp prst="textNoShape">
              <a:avLst/>
            </a:prstTxWarp>
          </a:bodyPr>
          <a:lstStyle>
            <a:lvl1pPr algn="l" rtl="0" eaLnBrk="1" fontAlgn="base" hangingPunct="1">
              <a:spcBef>
                <a:spcPct val="0"/>
              </a:spcBef>
              <a:spcAft>
                <a:spcPct val="0"/>
              </a:spcAft>
              <a:defRPr sz="3300" b="1" kern="1200">
                <a:solidFill>
                  <a:schemeClr val="tx2"/>
                </a:solidFill>
                <a:latin typeface="+mj-lt"/>
                <a:ea typeface="ヒラギノ角ゴ Pro W3" pitchFamily="127" charset="-128"/>
                <a:cs typeface="ヒラギノ角ゴ Pro W3" pitchFamily="127" charset="-128"/>
              </a:defRPr>
            </a:lvl1pPr>
            <a:lvl2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2pPr>
            <a:lvl3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3pPr>
            <a:lvl4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4pPr>
            <a:lvl5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5pPr>
            <a:lvl6pPr marL="509412"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6pPr>
            <a:lvl7pPr marL="1018824"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7pPr>
            <a:lvl8pPr marL="1528237"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8pPr>
            <a:lvl9pPr marL="2037649"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9pPr>
          </a:lstStyle>
          <a:p>
            <a:pPr>
              <a:lnSpc>
                <a:spcPct val="150000"/>
              </a:lnSpc>
            </a:pPr>
            <a:r>
              <a:rPr lang="en-US" sz="2800" dirty="0">
                <a:latin typeface="Tahoma" panose="020B0604030504040204" pitchFamily="34" charset="0"/>
                <a:ea typeface="Tahoma" panose="020B0604030504040204" pitchFamily="34" charset="0"/>
                <a:cs typeface="Tahoma" panose="020B0604030504040204" pitchFamily="34" charset="0"/>
              </a:rPr>
              <a:t>What does a person in a Lean Culture do every day? He or She…..</a:t>
            </a:r>
            <a:br>
              <a:rPr lang="en-US" sz="2800" dirty="0">
                <a:latin typeface="Tahoma" panose="020B0604030504040204" pitchFamily="34" charset="0"/>
                <a:ea typeface="Tahoma" panose="020B0604030504040204" pitchFamily="34" charset="0"/>
                <a:cs typeface="Tahoma" panose="020B0604030504040204" pitchFamily="34" charset="0"/>
              </a:rPr>
            </a:br>
            <a:r>
              <a:rPr lang="en-US" sz="3600" dirty="0">
                <a:latin typeface="Tahoma" panose="020B0604030504040204" pitchFamily="34" charset="0"/>
                <a:ea typeface="Tahoma" panose="020B0604030504040204" pitchFamily="34" charset="0"/>
                <a:cs typeface="Tahoma" panose="020B0604030504040204" pitchFamily="34" charset="0"/>
              </a:rPr>
              <a:t>L</a:t>
            </a:r>
            <a:r>
              <a:rPr lang="en-US" sz="2800" dirty="0">
                <a:latin typeface="Tahoma" panose="020B0604030504040204" pitchFamily="34" charset="0"/>
                <a:ea typeface="Tahoma" panose="020B0604030504040204" pitchFamily="34" charset="0"/>
                <a:cs typeface="Tahoma" panose="020B0604030504040204" pitchFamily="34" charset="0"/>
              </a:rPr>
              <a:t>eads by example</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	</a:t>
            </a:r>
            <a:r>
              <a:rPr lang="en-US" sz="3600" dirty="0">
                <a:latin typeface="Tahoma" panose="020B0604030504040204" pitchFamily="34" charset="0"/>
                <a:ea typeface="Tahoma" panose="020B0604030504040204" pitchFamily="34" charset="0"/>
                <a:cs typeface="Tahoma" panose="020B0604030504040204" pitchFamily="34" charset="0"/>
              </a:rPr>
              <a:t>E</a:t>
            </a:r>
            <a:r>
              <a:rPr lang="en-US" sz="2800" dirty="0">
                <a:latin typeface="Tahoma" panose="020B0604030504040204" pitchFamily="34" charset="0"/>
                <a:ea typeface="Tahoma" panose="020B0604030504040204" pitchFamily="34" charset="0"/>
                <a:cs typeface="Tahoma" panose="020B0604030504040204" pitchFamily="34" charset="0"/>
              </a:rPr>
              <a:t>liminates Waste</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		</a:t>
            </a:r>
            <a:r>
              <a:rPr lang="en-US" sz="3600" dirty="0">
                <a:latin typeface="Tahoma" panose="020B0604030504040204" pitchFamily="34" charset="0"/>
                <a:ea typeface="Tahoma" panose="020B0604030504040204" pitchFamily="34" charset="0"/>
                <a:cs typeface="Tahoma" panose="020B0604030504040204" pitchFamily="34" charset="0"/>
              </a:rPr>
              <a:t>A</a:t>
            </a:r>
            <a:r>
              <a:rPr lang="en-US" sz="2800" dirty="0">
                <a:latin typeface="Tahoma" panose="020B0604030504040204" pitchFamily="34" charset="0"/>
                <a:ea typeface="Tahoma" panose="020B0604030504040204" pitchFamily="34" charset="0"/>
                <a:cs typeface="Tahoma" panose="020B0604030504040204" pitchFamily="34" charset="0"/>
              </a:rPr>
              <a:t>dds Value</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			</a:t>
            </a:r>
            <a:r>
              <a:rPr lang="en-US" sz="3600" dirty="0">
                <a:latin typeface="Tahoma" panose="020B0604030504040204" pitchFamily="34" charset="0"/>
                <a:ea typeface="Tahoma" panose="020B0604030504040204" pitchFamily="34" charset="0"/>
                <a:cs typeface="Tahoma" panose="020B0604030504040204" pitchFamily="34" charset="0"/>
              </a:rPr>
              <a:t>D</a:t>
            </a:r>
            <a:r>
              <a:rPr lang="en-US" sz="2800" dirty="0">
                <a:latin typeface="Tahoma" panose="020B0604030504040204" pitchFamily="34" charset="0"/>
                <a:ea typeface="Tahoma" panose="020B0604030504040204" pitchFamily="34" charset="0"/>
                <a:cs typeface="Tahoma" panose="020B0604030504040204" pitchFamily="34" charset="0"/>
              </a:rPr>
              <a:t>evelops People</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				</a:t>
            </a:r>
            <a:r>
              <a:rPr lang="en-US" sz="3600" dirty="0">
                <a:latin typeface="Tahoma" panose="020B0604030504040204" pitchFamily="34" charset="0"/>
                <a:ea typeface="Tahoma" panose="020B0604030504040204" pitchFamily="34" charset="0"/>
                <a:cs typeface="Tahoma" panose="020B0604030504040204" pitchFamily="34" charset="0"/>
              </a:rPr>
              <a:t>S</a:t>
            </a:r>
            <a:r>
              <a:rPr lang="en-US" sz="2800" dirty="0">
                <a:latin typeface="Tahoma" panose="020B0604030504040204" pitchFamily="34" charset="0"/>
                <a:ea typeface="Tahoma" panose="020B0604030504040204" pitchFamily="34" charset="0"/>
                <a:cs typeface="Tahoma" panose="020B0604030504040204" pitchFamily="34" charset="0"/>
              </a:rPr>
              <a:t>olves Problems</a:t>
            </a:r>
          </a:p>
        </p:txBody>
      </p:sp>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22</a:t>
            </a:fld>
            <a:endParaRPr lang="en-US" dirty="0"/>
          </a:p>
        </p:txBody>
      </p:sp>
    </p:spTree>
    <p:extLst>
      <p:ext uri="{BB962C8B-B14F-4D97-AF65-F5344CB8AC3E}">
        <p14:creationId xmlns:p14="http://schemas.microsoft.com/office/powerpoint/2010/main" val="1115905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6057" y="2289697"/>
            <a:ext cx="2511360" cy="361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lstStyle/>
          <a:p>
            <a:r>
              <a:rPr lang="en-US" dirty="0"/>
              <a:t>Required Reading</a:t>
            </a:r>
          </a:p>
        </p:txBody>
      </p:sp>
      <p:pic>
        <p:nvPicPr>
          <p:cNvPr id="819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7032" t="16945" r="39531" b="19445"/>
          <a:stretch/>
        </p:blipFill>
        <p:spPr bwMode="auto">
          <a:xfrm>
            <a:off x="4165600" y="2266951"/>
            <a:ext cx="2381250" cy="363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63BADBD1-0476-47DD-BBDB-6EB9DB64714D}" type="slidenum">
              <a:rPr lang="en-US" smtClean="0"/>
              <a:pPr>
                <a:defRPr/>
              </a:pPr>
              <a:t>23</a:t>
            </a:fld>
            <a:endParaRPr lang="en-US" dirty="0"/>
          </a:p>
        </p:txBody>
      </p:sp>
    </p:spTree>
    <p:extLst>
      <p:ext uri="{BB962C8B-B14F-4D97-AF65-F5344CB8AC3E}">
        <p14:creationId xmlns:p14="http://schemas.microsoft.com/office/powerpoint/2010/main" val="1665263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pPr>
              <a:defRPr/>
            </a:pPr>
            <a:fld id="{63BADBD1-0476-47DD-BBDB-6EB9DB64714D}" type="slidenum">
              <a:rPr lang="en-US" smtClean="0"/>
              <a:pPr>
                <a:defRPr/>
              </a:pPr>
              <a:t>24</a:t>
            </a:fld>
            <a:endParaRPr lang="en-US" dirty="0"/>
          </a:p>
        </p:txBody>
      </p:sp>
    </p:spTree>
    <p:extLst>
      <p:ext uri="{BB962C8B-B14F-4D97-AF65-F5344CB8AC3E}">
        <p14:creationId xmlns:p14="http://schemas.microsoft.com/office/powerpoint/2010/main" val="106322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65400" y="4114800"/>
            <a:ext cx="8686800" cy="1676400"/>
          </a:xfrm>
          <a:prstGeom prst="rect">
            <a:avLst/>
          </a:prstGeom>
        </p:spPr>
        <p:txBody>
          <a:bodyPr wrap="square" lIns="0" tIns="0" rIns="0" bIns="0" anchor="ctr">
            <a:noAutofit/>
          </a:bodyPr>
          <a:lstStyle>
            <a:lvl1pPr algn="ctr">
              <a:defRPr sz="2800"/>
            </a:lvl1pPr>
          </a:lstStyle>
          <a:p>
            <a:pPr>
              <a:lnSpc>
                <a:spcPct val="150000"/>
              </a:lnSpc>
            </a:pPr>
            <a:r>
              <a:rPr lang="en-US" sz="36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“It’s ALL about the people!”</a:t>
            </a:r>
          </a:p>
          <a:p>
            <a:pPr>
              <a:lnSpc>
                <a:spcPct val="150000"/>
              </a:lnSpc>
            </a:pPr>
            <a:r>
              <a:rPr lang="en-US" sz="16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US" sz="2000" b="1" kern="0" dirty="0">
                <a:solidFill>
                  <a:sysClr val="windowText" lastClr="000000"/>
                </a:solidFill>
                <a:ea typeface="Tahoma" panose="020B0604030504040204" pitchFamily="34" charset="0"/>
                <a:cs typeface="Tahoma" panose="020B0604030504040204" pitchFamily="34" charset="0"/>
              </a:rPr>
              <a:t>Clue Salesman</a:t>
            </a:r>
            <a:endParaRPr lang="en-US" sz="1800" b="1" kern="0" dirty="0">
              <a:solidFill>
                <a:sysClr val="windowText" lastClr="000000"/>
              </a:solidFill>
              <a:ea typeface="Tahoma" panose="020B0604030504040204" pitchFamily="34" charset="0"/>
              <a:cs typeface="Tahoma" panose="020B0604030504040204" pitchFamily="34" charset="0"/>
            </a:endParaRPr>
          </a:p>
        </p:txBody>
      </p:sp>
      <p:pic>
        <p:nvPicPr>
          <p:cNvPr id="8194" name="Picture 2" descr="http://whoneedsoxygen.net/files/2013/02/workplace-excellenc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3400" y="502920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bwMode="auto">
          <a:xfrm>
            <a:off x="3098800" y="1828800"/>
            <a:ext cx="7543800" cy="2209800"/>
          </a:xfrm>
          <a:prstGeom prst="rect">
            <a:avLst/>
          </a:prstGeom>
          <a:noFill/>
          <a:ln w="9525">
            <a:noFill/>
            <a:miter lim="800000"/>
            <a:headEnd/>
            <a:tailEnd/>
          </a:ln>
        </p:spPr>
        <p:txBody>
          <a:bodyPr vert="horz" wrap="square" lIns="0" tIns="50941" rIns="0" bIns="0" numCol="1" anchor="b" anchorCtr="0" compatLnSpc="1">
            <a:prstTxWarp prst="textNoShape">
              <a:avLst/>
            </a:prstTxWarp>
          </a:bodyPr>
          <a:lstStyle>
            <a:lvl1pPr algn="l" rtl="0" eaLnBrk="1" fontAlgn="base" hangingPunct="1">
              <a:spcBef>
                <a:spcPct val="0"/>
              </a:spcBef>
              <a:spcAft>
                <a:spcPct val="0"/>
              </a:spcAft>
              <a:defRPr sz="3300" b="1" kern="1200">
                <a:solidFill>
                  <a:schemeClr val="tx2"/>
                </a:solidFill>
                <a:latin typeface="+mj-lt"/>
                <a:ea typeface="ヒラギノ角ゴ Pro W3" pitchFamily="127" charset="-128"/>
                <a:cs typeface="ヒラギノ角ゴ Pro W3" pitchFamily="127" charset="-128"/>
              </a:defRPr>
            </a:lvl1pPr>
            <a:lvl2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2pPr>
            <a:lvl3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3pPr>
            <a:lvl4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4pPr>
            <a:lvl5pPr algn="l" rtl="0" eaLnBrk="1" fontAlgn="base" hangingPunct="1">
              <a:spcBef>
                <a:spcPct val="0"/>
              </a:spcBef>
              <a:spcAft>
                <a:spcPct val="0"/>
              </a:spcAft>
              <a:defRPr sz="3300" b="1">
                <a:solidFill>
                  <a:schemeClr val="tx2"/>
                </a:solidFill>
                <a:latin typeface="Calibri" pitchFamily="127" charset="0"/>
                <a:ea typeface="ヒラギノ角ゴ Pro W3" pitchFamily="127" charset="-128"/>
                <a:cs typeface="ヒラギノ角ゴ Pro W3" pitchFamily="127" charset="-128"/>
              </a:defRPr>
            </a:lvl5pPr>
            <a:lvl6pPr marL="509412"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6pPr>
            <a:lvl7pPr marL="1018824"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7pPr>
            <a:lvl8pPr marL="1528237"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8pPr>
            <a:lvl9pPr marL="2037649" algn="l" rtl="0" eaLnBrk="1" fontAlgn="base" hangingPunct="1">
              <a:spcBef>
                <a:spcPct val="0"/>
              </a:spcBef>
              <a:spcAft>
                <a:spcPct val="0"/>
              </a:spcAft>
              <a:defRPr sz="5600">
                <a:solidFill>
                  <a:schemeClr val="tx2"/>
                </a:solidFill>
                <a:latin typeface="Calibri" pitchFamily="127" charset="0"/>
                <a:ea typeface="ヒラギノ角ゴ Pro W3" pitchFamily="127" charset="-128"/>
                <a:cs typeface="ヒラギノ角ゴ Pro W3" pitchFamily="127" charset="-128"/>
              </a:defRPr>
            </a:lvl9pPr>
          </a:lstStyle>
          <a:p>
            <a:pPr>
              <a:lnSpc>
                <a:spcPct val="150000"/>
              </a:lnSpc>
            </a:pPr>
            <a:r>
              <a:rPr lang="en-US" sz="3200" dirty="0">
                <a:latin typeface="Tahoma" panose="020B0604030504040204" pitchFamily="34" charset="0"/>
                <a:ea typeface="Tahoma" panose="020B0604030504040204" pitchFamily="34" charset="0"/>
                <a:cs typeface="Tahoma" panose="020B0604030504040204" pitchFamily="34" charset="0"/>
              </a:rPr>
              <a:t>“If it wasn’t for the people …………Kaizen would be easy!”</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Not So Famous Lean Sensei</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6" name="Title 5"/>
          <p:cNvSpPr>
            <a:spLocks noGrp="1"/>
          </p:cNvSpPr>
          <p:nvPr>
            <p:ph type="title"/>
          </p:nvPr>
        </p:nvSpPr>
        <p:spPr/>
        <p:txBody>
          <a:bodyPr/>
          <a:lstStyle/>
          <a:p>
            <a:r>
              <a:rPr lang="en-US" dirty="0"/>
              <a:t>Adopting a Lean culture</a:t>
            </a:r>
          </a:p>
        </p:txBody>
      </p:sp>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3</a:t>
            </a:fld>
            <a:endParaRPr lang="en-US" dirty="0"/>
          </a:p>
        </p:txBody>
      </p:sp>
    </p:spTree>
    <p:extLst>
      <p:ext uri="{BB962C8B-B14F-4D97-AF65-F5344CB8AC3E}">
        <p14:creationId xmlns:p14="http://schemas.microsoft.com/office/powerpoint/2010/main" val="269640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Tahoma" panose="020B0604030504040204" pitchFamily="34" charset="0"/>
                <a:cs typeface="Tahoma" panose="020B0604030504040204" pitchFamily="34" charset="0"/>
              </a:rPr>
              <a:t>5 Keys to success</a:t>
            </a:r>
          </a:p>
        </p:txBody>
      </p:sp>
      <p:pic>
        <p:nvPicPr>
          <p:cNvPr id="5124" name="Picture 4" descr="http://fpladdicts.files.wordpress.com/2012/10/valu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8290" y="1780610"/>
            <a:ext cx="2133910" cy="204855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145795" y="2022294"/>
            <a:ext cx="1534886" cy="1411413"/>
            <a:chOff x="6781800" y="1701685"/>
            <a:chExt cx="1676400" cy="1611137"/>
          </a:xfrm>
        </p:grpSpPr>
        <p:sp>
          <p:nvSpPr>
            <p:cNvPr id="6" name="Oval 5"/>
            <p:cNvSpPr/>
            <p:nvPr/>
          </p:nvSpPr>
          <p:spPr>
            <a:xfrm>
              <a:off x="6781800" y="1701685"/>
              <a:ext cx="1676400" cy="1611137"/>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WASTE</a:t>
              </a:r>
            </a:p>
          </p:txBody>
        </p:sp>
        <p:cxnSp>
          <p:nvCxnSpPr>
            <p:cNvPr id="8" name="Straight Connector 7"/>
            <p:cNvCxnSpPr>
              <a:stCxn id="6" idx="3"/>
              <a:endCxn id="6" idx="7"/>
            </p:cNvCxnSpPr>
            <p:nvPr/>
          </p:nvCxnSpPr>
          <p:spPr>
            <a:xfrm flipV="1">
              <a:off x="7027303" y="1937631"/>
              <a:ext cx="1185394" cy="113924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130" name="Picture 10" descr="http://educatingbyexample.files.wordpress.com/2011/05/leadingbyexam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88710" y="2083821"/>
            <a:ext cx="2373086" cy="14552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maasd.edublogs.org/files/2010/01/brainstorming_10_08_08_pc_pro_m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12049" y="4579106"/>
            <a:ext cx="2507495" cy="250749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bidn.com/Assets/Uploaded-CMS-Files/a28b0041-8be5-4d38-909b-fd86414031b7develop%20peopl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41290" y="5082911"/>
            <a:ext cx="2286000" cy="19253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16225" y="405776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t>
            </a:r>
          </a:p>
        </p:txBody>
      </p:sp>
      <p:sp>
        <p:nvSpPr>
          <p:cNvPr id="12" name="Rectangle 11"/>
          <p:cNvSpPr/>
          <p:nvPr/>
        </p:nvSpPr>
        <p:spPr>
          <a:xfrm>
            <a:off x="5902025" y="405776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a:t>
            </a:r>
          </a:p>
        </p:txBody>
      </p:sp>
      <p:sp>
        <p:nvSpPr>
          <p:cNvPr id="14" name="Rectangle 13"/>
          <p:cNvSpPr/>
          <p:nvPr/>
        </p:nvSpPr>
        <p:spPr>
          <a:xfrm>
            <a:off x="6587825" y="405776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a:t>
            </a:r>
          </a:p>
        </p:txBody>
      </p:sp>
      <p:sp>
        <p:nvSpPr>
          <p:cNvPr id="15" name="Rectangle 14"/>
          <p:cNvSpPr/>
          <p:nvPr/>
        </p:nvSpPr>
        <p:spPr>
          <a:xfrm>
            <a:off x="7273625" y="405776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
            </a:r>
          </a:p>
        </p:txBody>
      </p:sp>
      <p:sp>
        <p:nvSpPr>
          <p:cNvPr id="16" name="Rectangle 15"/>
          <p:cNvSpPr/>
          <p:nvPr/>
        </p:nvSpPr>
        <p:spPr>
          <a:xfrm>
            <a:off x="7924451" y="405776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t>
            </a:r>
          </a:p>
        </p:txBody>
      </p:sp>
      <p:sp>
        <p:nvSpPr>
          <p:cNvPr id="3" name="Slide Number Placeholder 2"/>
          <p:cNvSpPr>
            <a:spLocks noGrp="1"/>
          </p:cNvSpPr>
          <p:nvPr>
            <p:ph type="sldNum" sz="quarter" idx="12"/>
          </p:nvPr>
        </p:nvSpPr>
        <p:spPr/>
        <p:txBody>
          <a:bodyPr/>
          <a:lstStyle/>
          <a:p>
            <a:pPr>
              <a:defRPr/>
            </a:pPr>
            <a:fld id="{E8229890-1AC8-4D7A-81FB-E48849039324}" type="slidenum">
              <a:rPr lang="en-US" smtClean="0"/>
              <a:pPr>
                <a:defRPr/>
              </a:pPr>
              <a:t>4</a:t>
            </a:fld>
            <a:endParaRPr lang="en-US" dirty="0"/>
          </a:p>
        </p:txBody>
      </p:sp>
    </p:spTree>
    <p:extLst>
      <p:ext uri="{BB962C8B-B14F-4D97-AF65-F5344CB8AC3E}">
        <p14:creationId xmlns:p14="http://schemas.microsoft.com/office/powerpoint/2010/main" val="227019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a typeface="Tahoma" panose="020B0604030504040204" pitchFamily="34" charset="0"/>
                <a:cs typeface="Tahoma" panose="020B0604030504040204" pitchFamily="34" charset="0"/>
              </a:rPr>
              <a:t>Leading by Example</a:t>
            </a:r>
          </a:p>
        </p:txBody>
      </p:sp>
      <p:pic>
        <p:nvPicPr>
          <p:cNvPr id="6146" name="Picture 2" descr="http://cdn.i-sight.com/uploads/clueless-about-sexual-harassmen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8000" y="2438400"/>
            <a:ext cx="5334000" cy="2486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997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t>
            </a:r>
          </a:p>
        </p:txBody>
      </p:sp>
      <p:sp>
        <p:nvSpPr>
          <p:cNvPr id="8" name="Rectangle 7"/>
          <p:cNvSpPr/>
          <p:nvPr/>
        </p:nvSpPr>
        <p:spPr>
          <a:xfrm>
            <a:off x="58855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E</a:t>
            </a:r>
          </a:p>
        </p:txBody>
      </p:sp>
      <p:sp>
        <p:nvSpPr>
          <p:cNvPr id="9" name="Rectangle 8"/>
          <p:cNvSpPr/>
          <p:nvPr/>
        </p:nvSpPr>
        <p:spPr>
          <a:xfrm>
            <a:off x="65713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A</a:t>
            </a:r>
          </a:p>
        </p:txBody>
      </p:sp>
      <p:sp>
        <p:nvSpPr>
          <p:cNvPr id="10" name="Rectangle 9"/>
          <p:cNvSpPr/>
          <p:nvPr/>
        </p:nvSpPr>
        <p:spPr>
          <a:xfrm>
            <a:off x="72571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D</a:t>
            </a:r>
          </a:p>
        </p:txBody>
      </p:sp>
      <p:sp>
        <p:nvSpPr>
          <p:cNvPr id="11" name="Rectangle 10"/>
          <p:cNvSpPr/>
          <p:nvPr/>
        </p:nvSpPr>
        <p:spPr>
          <a:xfrm>
            <a:off x="7907970"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S</a:t>
            </a:r>
          </a:p>
        </p:txBody>
      </p:sp>
      <p:sp>
        <p:nvSpPr>
          <p:cNvPr id="2" name="TextBox 1"/>
          <p:cNvSpPr txBox="1"/>
          <p:nvPr/>
        </p:nvSpPr>
        <p:spPr>
          <a:xfrm>
            <a:off x="5765800" y="152400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President</a:t>
            </a:r>
          </a:p>
        </p:txBody>
      </p:sp>
      <p:sp>
        <p:nvSpPr>
          <p:cNvPr id="12" name="TextBox 11"/>
          <p:cNvSpPr txBox="1"/>
          <p:nvPr/>
        </p:nvSpPr>
        <p:spPr>
          <a:xfrm>
            <a:off x="3176159" y="2887538"/>
            <a:ext cx="2286000" cy="954107"/>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Board of</a:t>
            </a:r>
          </a:p>
          <a:p>
            <a:pPr algn="ctr"/>
            <a:r>
              <a:rPr lang="en-US" sz="2800" b="1" dirty="0">
                <a:latin typeface="Tahoma" panose="020B0604030504040204" pitchFamily="34" charset="0"/>
                <a:ea typeface="Tahoma" panose="020B0604030504040204" pitchFamily="34" charset="0"/>
                <a:cs typeface="Tahoma" panose="020B0604030504040204" pitchFamily="34" charset="0"/>
              </a:rPr>
              <a:t>Directors</a:t>
            </a:r>
          </a:p>
        </p:txBody>
      </p:sp>
      <p:sp>
        <p:nvSpPr>
          <p:cNvPr id="13" name="TextBox 12"/>
          <p:cNvSpPr txBox="1"/>
          <p:nvPr/>
        </p:nvSpPr>
        <p:spPr>
          <a:xfrm>
            <a:off x="8645071" y="2887537"/>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VP’s</a:t>
            </a:r>
          </a:p>
        </p:txBody>
      </p:sp>
      <p:sp>
        <p:nvSpPr>
          <p:cNvPr id="14" name="TextBox 13"/>
          <p:cNvSpPr txBox="1"/>
          <p:nvPr/>
        </p:nvSpPr>
        <p:spPr>
          <a:xfrm>
            <a:off x="2489200" y="5251348"/>
            <a:ext cx="313277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GM’s</a:t>
            </a:r>
          </a:p>
        </p:txBody>
      </p:sp>
      <p:sp>
        <p:nvSpPr>
          <p:cNvPr id="15" name="TextBox 14"/>
          <p:cNvSpPr txBox="1"/>
          <p:nvPr/>
        </p:nvSpPr>
        <p:spPr>
          <a:xfrm>
            <a:off x="8356601" y="5251348"/>
            <a:ext cx="2862943"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Managers</a:t>
            </a:r>
          </a:p>
        </p:txBody>
      </p:sp>
      <p:pic>
        <p:nvPicPr>
          <p:cNvPr id="3" name="Picture 2" descr="H:\My Documents\Cinder Block.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9329" t="29076" r="30411" b="30519"/>
          <a:stretch/>
        </p:blipFill>
        <p:spPr bwMode="auto">
          <a:xfrm flipV="1">
            <a:off x="6375400" y="2392697"/>
            <a:ext cx="1143000" cy="86032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E8229890-1AC8-4D7A-81FB-E48849039324}" type="slidenum">
              <a:rPr lang="en-US" smtClean="0"/>
              <a:pPr>
                <a:defRPr/>
              </a:pPr>
              <a:t>5</a:t>
            </a:fld>
            <a:endParaRPr lang="en-US" dirty="0"/>
          </a:p>
        </p:txBody>
      </p:sp>
    </p:spTree>
    <p:extLst>
      <p:ext uri="{BB962C8B-B14F-4D97-AF65-F5344CB8AC3E}">
        <p14:creationId xmlns:p14="http://schemas.microsoft.com/office/powerpoint/2010/main" val="253306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a typeface="Tahoma" panose="020B0604030504040204" pitchFamily="34" charset="0"/>
                <a:cs typeface="Tahoma" panose="020B0604030504040204" pitchFamily="34" charset="0"/>
              </a:rPr>
              <a:t>Leadership’s Role</a:t>
            </a:r>
          </a:p>
        </p:txBody>
      </p:sp>
      <p:sp>
        <p:nvSpPr>
          <p:cNvPr id="6" name="Rectangle 5"/>
          <p:cNvSpPr/>
          <p:nvPr/>
        </p:nvSpPr>
        <p:spPr>
          <a:xfrm>
            <a:off x="51997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t>
            </a:r>
          </a:p>
        </p:txBody>
      </p:sp>
      <p:sp>
        <p:nvSpPr>
          <p:cNvPr id="8" name="Rectangle 7"/>
          <p:cNvSpPr/>
          <p:nvPr/>
        </p:nvSpPr>
        <p:spPr>
          <a:xfrm>
            <a:off x="58855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E</a:t>
            </a:r>
          </a:p>
        </p:txBody>
      </p:sp>
      <p:sp>
        <p:nvSpPr>
          <p:cNvPr id="9" name="Rectangle 8"/>
          <p:cNvSpPr/>
          <p:nvPr/>
        </p:nvSpPr>
        <p:spPr>
          <a:xfrm>
            <a:off x="65713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A</a:t>
            </a:r>
          </a:p>
        </p:txBody>
      </p:sp>
      <p:sp>
        <p:nvSpPr>
          <p:cNvPr id="10" name="Rectangle 9"/>
          <p:cNvSpPr/>
          <p:nvPr/>
        </p:nvSpPr>
        <p:spPr>
          <a:xfrm>
            <a:off x="72571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D</a:t>
            </a:r>
          </a:p>
        </p:txBody>
      </p:sp>
      <p:sp>
        <p:nvSpPr>
          <p:cNvPr id="11" name="Rectangle 10"/>
          <p:cNvSpPr/>
          <p:nvPr/>
        </p:nvSpPr>
        <p:spPr>
          <a:xfrm>
            <a:off x="7907970"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S</a:t>
            </a:r>
          </a:p>
        </p:txBody>
      </p:sp>
      <p:sp>
        <p:nvSpPr>
          <p:cNvPr id="22" name="TextBox 21"/>
          <p:cNvSpPr txBox="1"/>
          <p:nvPr/>
        </p:nvSpPr>
        <p:spPr>
          <a:xfrm>
            <a:off x="2717800" y="2219242"/>
            <a:ext cx="1675310" cy="3796196"/>
          </a:xfrm>
          <a:prstGeom prst="rect">
            <a:avLst/>
          </a:prstGeom>
          <a:noFill/>
        </p:spPr>
        <p:txBody>
          <a:bodyPr wrap="square" lIns="101882" tIns="50941" rIns="101882" bIns="50941" rtlCol="0">
            <a:spAutoFit/>
          </a:bodyPr>
          <a:lstStyle/>
          <a:p>
            <a:pPr algn="r">
              <a:lnSpc>
                <a:spcPct val="200000"/>
              </a:lnSpc>
            </a:pPr>
            <a:r>
              <a:rPr lang="en-US" sz="2400" dirty="0"/>
              <a:t>Executives</a:t>
            </a:r>
          </a:p>
          <a:p>
            <a:pPr algn="r">
              <a:lnSpc>
                <a:spcPct val="200000"/>
              </a:lnSpc>
            </a:pPr>
            <a:r>
              <a:rPr lang="en-US" sz="2400" dirty="0"/>
              <a:t>Managers</a:t>
            </a:r>
          </a:p>
          <a:p>
            <a:pPr algn="r">
              <a:lnSpc>
                <a:spcPct val="200000"/>
              </a:lnSpc>
            </a:pPr>
            <a:r>
              <a:rPr lang="en-US" sz="2400" dirty="0"/>
              <a:t>Site Leads</a:t>
            </a:r>
          </a:p>
          <a:p>
            <a:pPr algn="r">
              <a:lnSpc>
                <a:spcPct val="200000"/>
              </a:lnSpc>
            </a:pPr>
            <a:r>
              <a:rPr lang="en-US" sz="2400" dirty="0"/>
              <a:t>   Cell Leads</a:t>
            </a:r>
          </a:p>
          <a:p>
            <a:pPr algn="r">
              <a:lnSpc>
                <a:spcPct val="200000"/>
              </a:lnSpc>
            </a:pPr>
            <a:r>
              <a:rPr lang="en-US" sz="2400" dirty="0"/>
              <a:t> Leads</a:t>
            </a:r>
          </a:p>
        </p:txBody>
      </p:sp>
      <p:grpSp>
        <p:nvGrpSpPr>
          <p:cNvPr id="3" name="Group 2"/>
          <p:cNvGrpSpPr/>
          <p:nvPr/>
        </p:nvGrpSpPr>
        <p:grpSpPr>
          <a:xfrm>
            <a:off x="4531358" y="2180512"/>
            <a:ext cx="6111242" cy="3834926"/>
            <a:chOff x="3185158" y="1986280"/>
            <a:chExt cx="6066473" cy="3972560"/>
          </a:xfrm>
        </p:grpSpPr>
        <p:sp>
          <p:nvSpPr>
            <p:cNvPr id="16" name="Rectangle 15"/>
            <p:cNvSpPr/>
            <p:nvPr/>
          </p:nvSpPr>
          <p:spPr bwMode="auto">
            <a:xfrm>
              <a:off x="3185160" y="1986280"/>
              <a:ext cx="6035040" cy="3972560"/>
            </a:xfrm>
            <a:prstGeom prst="rect">
              <a:avLst/>
            </a:prstGeom>
            <a:solidFill>
              <a:srgbClr val="00B050"/>
            </a:solidFill>
            <a:ln w="25400" cap="flat" cmpd="sng" algn="ctr">
              <a:solidFill>
                <a:schemeClr val="tx1"/>
              </a:solidFill>
              <a:prstDash val="solid"/>
              <a:round/>
              <a:headEnd type="none" w="med" len="med"/>
              <a:tailEnd type="none" w="med" len="med"/>
            </a:ln>
            <a:effectLst/>
          </p:spPr>
          <p:txBody>
            <a:bodyPr vert="horz" wrap="none" lIns="101882" tIns="50941" rIns="101882" bIns="50941" numCol="1" rtlCol="0" anchor="ctr" anchorCtr="0" compatLnSpc="1">
              <a:prstTxWarp prst="textNoShape">
                <a:avLst/>
              </a:prstTxWarp>
            </a:bodyPr>
            <a:lstStyle/>
            <a:p>
              <a:pPr algn="ctr" defTabSz="1018824" fontAlgn="base">
                <a:spcBef>
                  <a:spcPct val="0"/>
                </a:spcBef>
                <a:spcAft>
                  <a:spcPct val="0"/>
                </a:spcAft>
              </a:pPr>
              <a:endParaRPr lang="en-US" sz="2000" dirty="0">
                <a:latin typeface="Tahoma" pitchFamily="34" charset="0"/>
                <a:cs typeface="Arial" pitchFamily="34" charset="0"/>
              </a:endParaRPr>
            </a:p>
          </p:txBody>
        </p:sp>
        <p:sp>
          <p:nvSpPr>
            <p:cNvPr id="17" name="Right Triangle 16"/>
            <p:cNvSpPr/>
            <p:nvPr/>
          </p:nvSpPr>
          <p:spPr bwMode="auto">
            <a:xfrm flipV="1">
              <a:off x="3216592" y="2007870"/>
              <a:ext cx="5102543" cy="1727200"/>
            </a:xfrm>
            <a:prstGeom prst="rtTriangle">
              <a:avLst/>
            </a:prstGeom>
            <a:solidFill>
              <a:schemeClr val="bg1"/>
            </a:solidFill>
            <a:ln w="9525" cap="flat" cmpd="sng" algn="ctr">
              <a:noFill/>
              <a:prstDash val="solid"/>
              <a:round/>
              <a:headEnd type="none" w="med" len="med"/>
              <a:tailEnd type="none" w="med" len="med"/>
            </a:ln>
            <a:effectLst/>
          </p:spPr>
          <p:txBody>
            <a:bodyPr vert="horz" wrap="none" lIns="101882" tIns="50941" rIns="101882" bIns="50941" numCol="1" rtlCol="0" anchor="ctr" anchorCtr="0" compatLnSpc="1">
              <a:prstTxWarp prst="textNoShape">
                <a:avLst/>
              </a:prstTxWarp>
            </a:bodyPr>
            <a:lstStyle/>
            <a:p>
              <a:pPr algn="ctr" defTabSz="1018824" fontAlgn="base">
                <a:spcBef>
                  <a:spcPct val="0"/>
                </a:spcBef>
                <a:spcAft>
                  <a:spcPct val="0"/>
                </a:spcAft>
              </a:pPr>
              <a:endParaRPr lang="en-US" sz="2000" dirty="0">
                <a:latin typeface="Tahoma" pitchFamily="34" charset="0"/>
                <a:cs typeface="Arial" pitchFamily="34" charset="0"/>
              </a:endParaRPr>
            </a:p>
          </p:txBody>
        </p:sp>
        <p:sp>
          <p:nvSpPr>
            <p:cNvPr id="18" name="Right Triangle 17"/>
            <p:cNvSpPr/>
            <p:nvPr/>
          </p:nvSpPr>
          <p:spPr bwMode="auto">
            <a:xfrm rot="10800000" flipV="1">
              <a:off x="5562600" y="2828198"/>
              <a:ext cx="3648284" cy="3119756"/>
            </a:xfrm>
            <a:prstGeom prst="rtTriangle">
              <a:avLst/>
            </a:prstGeom>
            <a:solidFill>
              <a:schemeClr val="bg1"/>
            </a:solidFill>
            <a:ln w="9525" cap="flat" cmpd="sng" algn="ctr">
              <a:noFill/>
              <a:prstDash val="solid"/>
              <a:round/>
              <a:headEnd type="none" w="med" len="med"/>
              <a:tailEnd type="none" w="med" len="med"/>
            </a:ln>
            <a:effectLst/>
          </p:spPr>
          <p:txBody>
            <a:bodyPr vert="horz" wrap="none" lIns="101882" tIns="50941" rIns="101882" bIns="50941" numCol="1" rtlCol="0" anchor="ctr" anchorCtr="0" compatLnSpc="1">
              <a:prstTxWarp prst="textNoShape">
                <a:avLst/>
              </a:prstTxWarp>
            </a:bodyPr>
            <a:lstStyle/>
            <a:p>
              <a:pPr algn="ctr" defTabSz="1018824" fontAlgn="base">
                <a:spcBef>
                  <a:spcPct val="0"/>
                </a:spcBef>
                <a:spcAft>
                  <a:spcPct val="0"/>
                </a:spcAft>
              </a:pPr>
              <a:endParaRPr lang="en-US" sz="2000" dirty="0">
                <a:latin typeface="Tahoma" pitchFamily="34" charset="0"/>
                <a:cs typeface="Arial" pitchFamily="34" charset="0"/>
              </a:endParaRPr>
            </a:p>
          </p:txBody>
        </p:sp>
        <p:cxnSp>
          <p:nvCxnSpPr>
            <p:cNvPr id="19" name="Straight Connector 18"/>
            <p:cNvCxnSpPr/>
            <p:nvPr/>
          </p:nvCxnSpPr>
          <p:spPr bwMode="auto">
            <a:xfrm flipV="1">
              <a:off x="3185160" y="2890812"/>
              <a:ext cx="6035040" cy="10796"/>
            </a:xfrm>
            <a:prstGeom prst="line">
              <a:avLst/>
            </a:prstGeom>
            <a:noFill/>
            <a:ln w="22225" cap="flat" cmpd="sng" algn="ctr">
              <a:solidFill>
                <a:schemeClr val="tx1"/>
              </a:solidFill>
              <a:prstDash val="sysDot"/>
              <a:round/>
              <a:headEnd type="none" w="med" len="med"/>
              <a:tailEnd type="none" w="med" len="med"/>
            </a:ln>
            <a:effectLst/>
          </p:spPr>
        </p:cxnSp>
        <p:cxnSp>
          <p:nvCxnSpPr>
            <p:cNvPr id="20" name="Straight Connector 19"/>
            <p:cNvCxnSpPr/>
            <p:nvPr/>
          </p:nvCxnSpPr>
          <p:spPr bwMode="auto">
            <a:xfrm flipV="1">
              <a:off x="3185160" y="3702684"/>
              <a:ext cx="6035040" cy="10796"/>
            </a:xfrm>
            <a:prstGeom prst="line">
              <a:avLst/>
            </a:prstGeom>
            <a:noFill/>
            <a:ln w="22225" cap="flat" cmpd="sng" algn="ctr">
              <a:solidFill>
                <a:schemeClr val="tx1"/>
              </a:solidFill>
              <a:prstDash val="sysDot"/>
              <a:round/>
              <a:headEnd type="none" w="med" len="med"/>
              <a:tailEnd type="none" w="med" len="med"/>
            </a:ln>
            <a:effectLst/>
          </p:spPr>
        </p:cxnSp>
        <p:cxnSp>
          <p:nvCxnSpPr>
            <p:cNvPr id="21" name="Straight Connector 20"/>
            <p:cNvCxnSpPr/>
            <p:nvPr/>
          </p:nvCxnSpPr>
          <p:spPr bwMode="auto">
            <a:xfrm flipV="1">
              <a:off x="3216591" y="4479924"/>
              <a:ext cx="6035040" cy="10796"/>
            </a:xfrm>
            <a:prstGeom prst="line">
              <a:avLst/>
            </a:prstGeom>
            <a:noFill/>
            <a:ln w="22225" cap="flat" cmpd="sng" algn="ctr">
              <a:solidFill>
                <a:schemeClr val="tx1"/>
              </a:solidFill>
              <a:prstDash val="sysDot"/>
              <a:round/>
              <a:headEnd type="none" w="med" len="med"/>
              <a:tailEnd type="none" w="med" len="med"/>
            </a:ln>
            <a:effectLst/>
          </p:spPr>
        </p:cxnSp>
        <p:sp>
          <p:nvSpPr>
            <p:cNvPr id="23" name="TextBox 22"/>
            <p:cNvSpPr txBox="1"/>
            <p:nvPr/>
          </p:nvSpPr>
          <p:spPr>
            <a:xfrm>
              <a:off x="3185160" y="2072640"/>
              <a:ext cx="2598420" cy="535385"/>
            </a:xfrm>
            <a:prstGeom prst="rect">
              <a:avLst/>
            </a:prstGeom>
            <a:noFill/>
          </p:spPr>
          <p:txBody>
            <a:bodyPr wrap="square" lIns="101882" tIns="50941" rIns="101882" bIns="50941" rtlCol="0">
              <a:spAutoFit/>
            </a:bodyPr>
            <a:lstStyle/>
            <a:p>
              <a:pPr algn="r">
                <a:lnSpc>
                  <a:spcPct val="150000"/>
                </a:lnSpc>
              </a:pPr>
              <a:r>
                <a:rPr lang="en-US" sz="2000" dirty="0"/>
                <a:t>Strategic Planning</a:t>
              </a:r>
            </a:p>
          </p:txBody>
        </p:sp>
        <p:sp>
          <p:nvSpPr>
            <p:cNvPr id="24" name="TextBox 23"/>
            <p:cNvSpPr txBox="1"/>
            <p:nvPr/>
          </p:nvSpPr>
          <p:spPr>
            <a:xfrm>
              <a:off x="3669454" y="3817676"/>
              <a:ext cx="3436620" cy="535385"/>
            </a:xfrm>
            <a:prstGeom prst="rect">
              <a:avLst/>
            </a:prstGeom>
            <a:noFill/>
          </p:spPr>
          <p:txBody>
            <a:bodyPr wrap="square" lIns="101882" tIns="50941" rIns="101882" bIns="50941" rtlCol="0">
              <a:spAutoFit/>
            </a:bodyPr>
            <a:lstStyle/>
            <a:p>
              <a:pPr algn="ctr">
                <a:lnSpc>
                  <a:spcPct val="150000"/>
                </a:lnSpc>
              </a:pPr>
              <a:r>
                <a:rPr lang="en-US" sz="2000" dirty="0">
                  <a:solidFill>
                    <a:schemeClr val="bg1"/>
                  </a:solidFill>
                </a:rPr>
                <a:t>Continuous Improvement</a:t>
              </a:r>
            </a:p>
          </p:txBody>
        </p:sp>
        <p:sp>
          <p:nvSpPr>
            <p:cNvPr id="25" name="TextBox 24"/>
            <p:cNvSpPr txBox="1"/>
            <p:nvPr/>
          </p:nvSpPr>
          <p:spPr>
            <a:xfrm>
              <a:off x="6906736" y="4613734"/>
              <a:ext cx="2200484" cy="535385"/>
            </a:xfrm>
            <a:prstGeom prst="rect">
              <a:avLst/>
            </a:prstGeom>
            <a:noFill/>
          </p:spPr>
          <p:txBody>
            <a:bodyPr wrap="square" lIns="101882" tIns="50941" rIns="101882" bIns="50941" rtlCol="0">
              <a:spAutoFit/>
            </a:bodyPr>
            <a:lstStyle/>
            <a:p>
              <a:pPr algn="ctr">
                <a:lnSpc>
                  <a:spcPct val="150000"/>
                </a:lnSpc>
              </a:pPr>
              <a:r>
                <a:rPr lang="en-US" sz="2000" dirty="0"/>
                <a:t>Daily Management</a:t>
              </a:r>
            </a:p>
          </p:txBody>
        </p:sp>
        <p:cxnSp>
          <p:nvCxnSpPr>
            <p:cNvPr id="26" name="Straight Connector 25"/>
            <p:cNvCxnSpPr/>
            <p:nvPr/>
          </p:nvCxnSpPr>
          <p:spPr bwMode="auto">
            <a:xfrm flipV="1">
              <a:off x="3185158" y="5257164"/>
              <a:ext cx="6035040" cy="10796"/>
            </a:xfrm>
            <a:prstGeom prst="line">
              <a:avLst/>
            </a:prstGeom>
            <a:noFill/>
            <a:ln w="22225" cap="flat" cmpd="sng" algn="ctr">
              <a:solidFill>
                <a:schemeClr val="tx1"/>
              </a:solidFill>
              <a:prstDash val="sysDot"/>
              <a:round/>
              <a:headEnd type="none" w="med" len="med"/>
              <a:tailEnd type="none" w="med" len="med"/>
            </a:ln>
            <a:effectLst/>
          </p:spPr>
        </p:cxnSp>
      </p:grpSp>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6</a:t>
            </a:fld>
            <a:endParaRPr lang="en-US" dirty="0"/>
          </a:p>
        </p:txBody>
      </p:sp>
    </p:spTree>
    <p:extLst>
      <p:ext uri="{BB962C8B-B14F-4D97-AF65-F5344CB8AC3E}">
        <p14:creationId xmlns:p14="http://schemas.microsoft.com/office/powerpoint/2010/main" val="50484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p:txBody>
          <a:bodyPr/>
          <a:lstStyle/>
          <a:p>
            <a:r>
              <a:rPr lang="en-US" dirty="0">
                <a:ea typeface="Tahoma" panose="020B0604030504040204" pitchFamily="34" charset="0"/>
                <a:cs typeface="Tahoma" panose="020B0604030504040204" pitchFamily="34" charset="0"/>
              </a:rPr>
              <a:t>Eliminate Waste &amp; Add Value</a:t>
            </a:r>
          </a:p>
        </p:txBody>
      </p:sp>
      <p:sp>
        <p:nvSpPr>
          <p:cNvPr id="6" name="Rectangle 5"/>
          <p:cNvSpPr/>
          <p:nvPr/>
        </p:nvSpPr>
        <p:spPr>
          <a:xfrm>
            <a:off x="51997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L</a:t>
            </a:r>
          </a:p>
        </p:txBody>
      </p:sp>
      <p:sp>
        <p:nvSpPr>
          <p:cNvPr id="8" name="Rectangle 7"/>
          <p:cNvSpPr/>
          <p:nvPr/>
        </p:nvSpPr>
        <p:spPr>
          <a:xfrm>
            <a:off x="58855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a:t>
            </a:r>
          </a:p>
        </p:txBody>
      </p:sp>
      <p:sp>
        <p:nvSpPr>
          <p:cNvPr id="9" name="Rectangle 8"/>
          <p:cNvSpPr/>
          <p:nvPr/>
        </p:nvSpPr>
        <p:spPr>
          <a:xfrm>
            <a:off x="65713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a:t>
            </a:r>
          </a:p>
        </p:txBody>
      </p:sp>
      <p:sp>
        <p:nvSpPr>
          <p:cNvPr id="10" name="Rectangle 9"/>
          <p:cNvSpPr/>
          <p:nvPr/>
        </p:nvSpPr>
        <p:spPr>
          <a:xfrm>
            <a:off x="72571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D</a:t>
            </a:r>
          </a:p>
        </p:txBody>
      </p:sp>
      <p:sp>
        <p:nvSpPr>
          <p:cNvPr id="11" name="Rectangle 10"/>
          <p:cNvSpPr/>
          <p:nvPr/>
        </p:nvSpPr>
        <p:spPr>
          <a:xfrm>
            <a:off x="7907970"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S</a:t>
            </a:r>
          </a:p>
        </p:txBody>
      </p:sp>
      <p:grpSp>
        <p:nvGrpSpPr>
          <p:cNvPr id="28" name="Group 27"/>
          <p:cNvGrpSpPr/>
          <p:nvPr/>
        </p:nvGrpSpPr>
        <p:grpSpPr>
          <a:xfrm>
            <a:off x="2946401" y="1502976"/>
            <a:ext cx="7924799" cy="4974024"/>
            <a:chOff x="685801" y="969576"/>
            <a:chExt cx="7924799" cy="4974024"/>
          </a:xfrm>
        </p:grpSpPr>
        <p:grpSp>
          <p:nvGrpSpPr>
            <p:cNvPr id="29" name="Group 2050"/>
            <p:cNvGrpSpPr>
              <a:grpSpLocks/>
            </p:cNvGrpSpPr>
            <p:nvPr/>
          </p:nvGrpSpPr>
          <p:grpSpPr bwMode="auto">
            <a:xfrm>
              <a:off x="4299284" y="4393254"/>
              <a:ext cx="1022684" cy="775172"/>
              <a:chOff x="2736" y="1104"/>
              <a:chExt cx="720" cy="576"/>
            </a:xfrm>
          </p:grpSpPr>
          <p:grpSp>
            <p:nvGrpSpPr>
              <p:cNvPr id="1204" name="Group 2051"/>
              <p:cNvGrpSpPr>
                <a:grpSpLocks/>
              </p:cNvGrpSpPr>
              <p:nvPr/>
            </p:nvGrpSpPr>
            <p:grpSpPr bwMode="auto">
              <a:xfrm>
                <a:off x="2736" y="1104"/>
                <a:ext cx="288" cy="576"/>
                <a:chOff x="2646" y="2038"/>
                <a:chExt cx="394" cy="754"/>
              </a:xfrm>
            </p:grpSpPr>
            <p:sp>
              <p:nvSpPr>
                <p:cNvPr id="1266" name="Freeform 2052"/>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67" name="Freeform 2053"/>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68" name="Freeform 2054"/>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69" name="Freeform 2055"/>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70" name="Freeform 2056"/>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71" name="Freeform 2057"/>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72" name="Freeform 2058"/>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73" name="Freeform 2059"/>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74" name="Freeform 2060"/>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75" name="Freeform 2061"/>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76" name="Freeform 2062"/>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77" name="Freeform 2063"/>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78" name="Freeform 2064"/>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79" name="Freeform 2065"/>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80" name="Freeform 2066"/>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81" name="Freeform 2067"/>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82" name="Freeform 2068"/>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83" name="Freeform 2069"/>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84" name="Freeform 2070"/>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85" name="Freeform 2071"/>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86" name="Freeform 2072"/>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87" name="Freeform 2073"/>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88" name="Freeform 2074"/>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89" name="Freeform 2075"/>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90" name="Freeform 2076"/>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91" name="Freeform 2077"/>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92" name="Freeform 2078"/>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93" name="Freeform 2079"/>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94" name="Freeform 2080"/>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95" name="Freeform 2081"/>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96" name="Freeform 2082"/>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97" name="Freeform 2083"/>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98" name="Freeform 2084"/>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99" name="Freeform 2085"/>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00" name="Freeform 2086"/>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01" name="Freeform 2087"/>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02" name="Freeform 2088"/>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03" name="Freeform 2089"/>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04" name="Freeform 2090"/>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05" name="Freeform 2091"/>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06" name="Freeform 2092"/>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07" name="Freeform 2093"/>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08" name="Freeform 2094"/>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09" name="Freeform 2095"/>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10" name="Freeform 2096"/>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11" name="Freeform 2097"/>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12" name="Freeform 2098"/>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13" name="Freeform 2099"/>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14" name="Freeform 2100"/>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15" name="Freeform 2101"/>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16" name="Freeform 2102"/>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17" name="Freeform 2103"/>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18" name="Freeform 2104"/>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19" name="Freeform 2105"/>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20" name="Freeform 2106"/>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21" name="Freeform 2107"/>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22" name="Freeform 2108"/>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23" name="Freeform 2109"/>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24" name="Freeform 2110"/>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25" name="Freeform 2111"/>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1205" name="Group 2112"/>
              <p:cNvGrpSpPr>
                <a:grpSpLocks/>
              </p:cNvGrpSpPr>
              <p:nvPr/>
            </p:nvGrpSpPr>
            <p:grpSpPr bwMode="auto">
              <a:xfrm>
                <a:off x="3168" y="1104"/>
                <a:ext cx="288" cy="576"/>
                <a:chOff x="2646" y="2038"/>
                <a:chExt cx="394" cy="754"/>
              </a:xfrm>
            </p:grpSpPr>
            <p:sp>
              <p:nvSpPr>
                <p:cNvPr id="1206" name="Freeform 2113"/>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07" name="Freeform 2114"/>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08" name="Freeform 2115"/>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09" name="Freeform 2116"/>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10" name="Freeform 2117"/>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11" name="Freeform 2118"/>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12" name="Freeform 2119"/>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13" name="Freeform 2120"/>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14" name="Freeform 2121"/>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15" name="Freeform 2122"/>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16" name="Freeform 2123"/>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17" name="Freeform 2124"/>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18" name="Freeform 2125"/>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19" name="Freeform 2126"/>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20" name="Freeform 2127"/>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21" name="Freeform 2128"/>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22" name="Freeform 2129"/>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23" name="Freeform 2130"/>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24" name="Freeform 2131"/>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25" name="Freeform 2132"/>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26" name="Freeform 2133"/>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27" name="Freeform 2134"/>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28" name="Freeform 2135"/>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29" name="Freeform 2136"/>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30" name="Freeform 2137"/>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31" name="Freeform 2138"/>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32" name="Freeform 2139"/>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33" name="Freeform 2140"/>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34" name="Freeform 2141"/>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35" name="Freeform 2142"/>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36" name="Freeform 2143"/>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37" name="Freeform 2144"/>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38" name="Freeform 2145"/>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39" name="Freeform 2146"/>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40" name="Freeform 2147"/>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41" name="Freeform 2148"/>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42" name="Freeform 2149"/>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43" name="Freeform 2150"/>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44" name="Freeform 2151"/>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45" name="Freeform 2152"/>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46" name="Freeform 2153"/>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47" name="Freeform 2154"/>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48" name="Freeform 2155"/>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49" name="Freeform 2156"/>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50" name="Freeform 2157"/>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51" name="Freeform 2158"/>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52" name="Freeform 2159"/>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53" name="Freeform 2160"/>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54" name="Freeform 2161"/>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55" name="Freeform 2162"/>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56" name="Freeform 2163"/>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57" name="Freeform 2164"/>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58" name="Freeform 2165"/>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59" name="Freeform 2166"/>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60" name="Freeform 2167"/>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61" name="Freeform 2168"/>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62" name="Freeform 2169"/>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63" name="Freeform 2170"/>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64" name="Freeform 2171"/>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65" name="Freeform 2172"/>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grpSp>
          <p:nvGrpSpPr>
            <p:cNvPr id="30" name="Group 2173"/>
            <p:cNvGrpSpPr>
              <a:grpSpLocks/>
            </p:cNvGrpSpPr>
            <p:nvPr/>
          </p:nvGrpSpPr>
          <p:grpSpPr bwMode="auto">
            <a:xfrm>
              <a:off x="3958390" y="3647689"/>
              <a:ext cx="1636295" cy="775172"/>
              <a:chOff x="2544" y="1680"/>
              <a:chExt cx="1152" cy="576"/>
            </a:xfrm>
          </p:grpSpPr>
          <p:grpSp>
            <p:nvGrpSpPr>
              <p:cNvPr id="1021" name="Group 2174"/>
              <p:cNvGrpSpPr>
                <a:grpSpLocks/>
              </p:cNvGrpSpPr>
              <p:nvPr/>
            </p:nvGrpSpPr>
            <p:grpSpPr bwMode="auto">
              <a:xfrm>
                <a:off x="2544" y="1680"/>
                <a:ext cx="288" cy="576"/>
                <a:chOff x="2646" y="2038"/>
                <a:chExt cx="394" cy="754"/>
              </a:xfrm>
            </p:grpSpPr>
            <p:sp>
              <p:nvSpPr>
                <p:cNvPr id="1144" name="Freeform 2175"/>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45" name="Freeform 2176"/>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46" name="Freeform 2177"/>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47" name="Freeform 2178"/>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48" name="Freeform 2179"/>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49" name="Freeform 2180"/>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50" name="Freeform 2181"/>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51" name="Freeform 2182"/>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52" name="Freeform 2183"/>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53" name="Freeform 2184"/>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54" name="Freeform 2185"/>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55" name="Freeform 2186"/>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56" name="Freeform 2187"/>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57" name="Freeform 2188"/>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58" name="Freeform 2189"/>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59" name="Freeform 2190"/>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60" name="Freeform 2191"/>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61" name="Freeform 2192"/>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62" name="Freeform 2193"/>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63" name="Freeform 2194"/>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64" name="Freeform 2195"/>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65" name="Freeform 2196"/>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66" name="Freeform 2197"/>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67" name="Freeform 2198"/>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68" name="Freeform 2199"/>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69" name="Freeform 2200"/>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70" name="Freeform 2201"/>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71" name="Freeform 2202"/>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72" name="Freeform 2203"/>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73" name="Freeform 2204"/>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74" name="Freeform 2205"/>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75" name="Freeform 2206"/>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76" name="Freeform 2207"/>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77" name="Freeform 2208"/>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78" name="Freeform 2209"/>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79" name="Freeform 2210"/>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80" name="Freeform 2211"/>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81" name="Freeform 2212"/>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82" name="Freeform 2213"/>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83" name="Freeform 2214"/>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84" name="Freeform 2215"/>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85" name="Freeform 2216"/>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86" name="Freeform 2217"/>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87" name="Freeform 2218"/>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88" name="Freeform 2219"/>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89" name="Freeform 2220"/>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90" name="Freeform 2221"/>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91" name="Freeform 2222"/>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92" name="Freeform 2223"/>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93" name="Freeform 2224"/>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94" name="Freeform 2225"/>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95" name="Freeform 2226"/>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96" name="Freeform 2227"/>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97" name="Freeform 2228"/>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98" name="Freeform 2229"/>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99" name="Freeform 2230"/>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00" name="Freeform 2231"/>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01" name="Freeform 2232"/>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02" name="Freeform 2233"/>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03" name="Freeform 2234"/>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1022" name="Group 2235"/>
              <p:cNvGrpSpPr>
                <a:grpSpLocks/>
              </p:cNvGrpSpPr>
              <p:nvPr/>
            </p:nvGrpSpPr>
            <p:grpSpPr bwMode="auto">
              <a:xfrm>
                <a:off x="2976" y="1680"/>
                <a:ext cx="288" cy="576"/>
                <a:chOff x="2646" y="2038"/>
                <a:chExt cx="394" cy="754"/>
              </a:xfrm>
            </p:grpSpPr>
            <p:sp>
              <p:nvSpPr>
                <p:cNvPr id="1084" name="Freeform 2236"/>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85" name="Freeform 2237"/>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86" name="Freeform 2238"/>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87" name="Freeform 2239"/>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88" name="Freeform 2240"/>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89" name="Freeform 2241"/>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90" name="Freeform 2242"/>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91" name="Freeform 2243"/>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92" name="Freeform 2244"/>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93" name="Freeform 2245"/>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94" name="Freeform 2246"/>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95" name="Freeform 2247"/>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96" name="Freeform 2248"/>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97" name="Freeform 2249"/>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98" name="Freeform 2250"/>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99" name="Freeform 2251"/>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00" name="Freeform 2252"/>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01" name="Freeform 2253"/>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02" name="Freeform 2254"/>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03" name="Freeform 2255"/>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04" name="Freeform 2256"/>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05" name="Freeform 2257"/>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06" name="Freeform 2258"/>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07" name="Freeform 2259"/>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08" name="Freeform 2260"/>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09" name="Freeform 2261"/>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10" name="Freeform 2262"/>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11" name="Freeform 2263"/>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12" name="Freeform 2264"/>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13" name="Freeform 2265"/>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14" name="Freeform 2266"/>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15" name="Freeform 2267"/>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16" name="Freeform 2268"/>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17" name="Freeform 2269"/>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18" name="Freeform 2270"/>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19" name="Freeform 2271"/>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20" name="Freeform 2272"/>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21" name="Freeform 2273"/>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22" name="Freeform 2274"/>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23" name="Freeform 2275"/>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24" name="Freeform 2276"/>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25" name="Freeform 2277"/>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26" name="Freeform 2278"/>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27" name="Freeform 2279"/>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28" name="Freeform 2280"/>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29" name="Freeform 2281"/>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30" name="Freeform 2282"/>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31" name="Freeform 2283"/>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32" name="Freeform 2284"/>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33" name="Freeform 2285"/>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34" name="Freeform 2286"/>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35" name="Freeform 2287"/>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36" name="Freeform 2288"/>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37" name="Freeform 2289"/>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38" name="Freeform 2290"/>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39" name="Freeform 2291"/>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40" name="Freeform 2292"/>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41" name="Freeform 2293"/>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42" name="Freeform 2294"/>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43" name="Freeform 2295"/>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1023" name="Group 2296"/>
              <p:cNvGrpSpPr>
                <a:grpSpLocks/>
              </p:cNvGrpSpPr>
              <p:nvPr/>
            </p:nvGrpSpPr>
            <p:grpSpPr bwMode="auto">
              <a:xfrm>
                <a:off x="3408" y="1680"/>
                <a:ext cx="288" cy="576"/>
                <a:chOff x="2646" y="2038"/>
                <a:chExt cx="394" cy="754"/>
              </a:xfrm>
            </p:grpSpPr>
            <p:sp>
              <p:nvSpPr>
                <p:cNvPr id="1024" name="Freeform 2297"/>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25" name="Freeform 2298"/>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26" name="Freeform 2299"/>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27" name="Freeform 2300"/>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28" name="Freeform 2301"/>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29" name="Freeform 2302"/>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30" name="Freeform 2303"/>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31" name="Freeform 2304"/>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32" name="Freeform 2305"/>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33" name="Freeform 2306"/>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34" name="Freeform 2307"/>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35" name="Freeform 2308"/>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36" name="Freeform 2309"/>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37" name="Freeform 2310"/>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38" name="Freeform 2311"/>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39" name="Freeform 2312"/>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40" name="Freeform 2313"/>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41" name="Freeform 2314"/>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42" name="Freeform 2315"/>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43" name="Freeform 2316"/>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44" name="Freeform 2317"/>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45" name="Freeform 2318"/>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46" name="Freeform 2319"/>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47" name="Freeform 2320"/>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48" name="Freeform 2321"/>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49" name="Freeform 2322"/>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50" name="Freeform 2323"/>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51" name="Freeform 2324"/>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52" name="Freeform 2325"/>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53" name="Freeform 2326"/>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54" name="Freeform 2327"/>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55" name="Freeform 2328"/>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56" name="Freeform 2329"/>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57" name="Freeform 2330"/>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58" name="Freeform 2331"/>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59" name="Freeform 2332"/>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60" name="Freeform 2333"/>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61" name="Freeform 2334"/>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62" name="Freeform 2335"/>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63" name="Freeform 2336"/>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64" name="Freeform 2337"/>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65" name="Freeform 2338"/>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66" name="Freeform 2339"/>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67" name="Freeform 2340"/>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68" name="Freeform 2341"/>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69" name="Freeform 2342"/>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70" name="Freeform 2343"/>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71" name="Freeform 2344"/>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72" name="Freeform 2345"/>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73" name="Freeform 2346"/>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74" name="Freeform 2347"/>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75" name="Freeform 2348"/>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76" name="Freeform 2349"/>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77" name="Freeform 2350"/>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78" name="Freeform 2351"/>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79" name="Freeform 2352"/>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80" name="Freeform 2353"/>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81" name="Freeform 2354"/>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82" name="Freeform 2355"/>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83" name="Freeform 2356"/>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grpSp>
          <p:nvGrpSpPr>
            <p:cNvPr id="31" name="Group 2357"/>
            <p:cNvGrpSpPr>
              <a:grpSpLocks/>
            </p:cNvGrpSpPr>
            <p:nvPr/>
          </p:nvGrpSpPr>
          <p:grpSpPr bwMode="auto">
            <a:xfrm>
              <a:off x="4640179" y="5168427"/>
              <a:ext cx="409074" cy="775172"/>
              <a:chOff x="2646" y="2038"/>
              <a:chExt cx="394" cy="754"/>
            </a:xfrm>
          </p:grpSpPr>
          <p:sp>
            <p:nvSpPr>
              <p:cNvPr id="961" name="Freeform 2358"/>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62" name="Freeform 2359"/>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63" name="Freeform 2360"/>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64" name="Freeform 2361"/>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65" name="Freeform 2362"/>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66" name="Freeform 2363"/>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67" name="Freeform 2364"/>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68" name="Freeform 2365"/>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69" name="Freeform 2366"/>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70" name="Freeform 2367"/>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71" name="Freeform 2368"/>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72" name="Freeform 2369"/>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73" name="Freeform 2370"/>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74" name="Freeform 2371"/>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75" name="Freeform 2372"/>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76" name="Freeform 2373"/>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77" name="Freeform 2374"/>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78" name="Freeform 2375"/>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79" name="Freeform 2376"/>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80" name="Freeform 2377"/>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81" name="Freeform 2378"/>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82" name="Freeform 2379"/>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83" name="Freeform 2380"/>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84" name="Freeform 2381"/>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85" name="Freeform 2382"/>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86" name="Freeform 2383"/>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87" name="Freeform 2384"/>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88" name="Freeform 2385"/>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89" name="Freeform 2386"/>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90" name="Freeform 2387"/>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91" name="Freeform 2388"/>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92" name="Freeform 2389"/>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93" name="Freeform 2390"/>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94" name="Freeform 2391"/>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95" name="Freeform 2392"/>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96" name="Freeform 2393"/>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97" name="Freeform 2394"/>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98" name="Freeform 2395"/>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99" name="Freeform 2396"/>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00" name="Freeform 2397"/>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01" name="Freeform 2398"/>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02" name="Freeform 2399"/>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03" name="Freeform 2400"/>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04" name="Freeform 2401"/>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05" name="Freeform 2402"/>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06" name="Freeform 2403"/>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07" name="Freeform 2404"/>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08" name="Freeform 2405"/>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09" name="Freeform 2406"/>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10" name="Freeform 2407"/>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11" name="Freeform 2408"/>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12" name="Freeform 2409"/>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13" name="Freeform 2410"/>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14" name="Freeform 2411"/>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15" name="Freeform 2412"/>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16" name="Freeform 2413"/>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17" name="Freeform 2414"/>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18" name="Freeform 2415"/>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19" name="Freeform 2416"/>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20" name="Freeform 2417"/>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32" name="Group 2418"/>
            <p:cNvGrpSpPr>
              <a:grpSpLocks/>
            </p:cNvGrpSpPr>
            <p:nvPr/>
          </p:nvGrpSpPr>
          <p:grpSpPr bwMode="auto">
            <a:xfrm>
              <a:off x="3617495" y="2907507"/>
              <a:ext cx="2215816" cy="775172"/>
              <a:chOff x="2352" y="2256"/>
              <a:chExt cx="1560" cy="576"/>
            </a:xfrm>
          </p:grpSpPr>
          <p:grpSp>
            <p:nvGrpSpPr>
              <p:cNvPr id="717" name="Group 2419"/>
              <p:cNvGrpSpPr>
                <a:grpSpLocks/>
              </p:cNvGrpSpPr>
              <p:nvPr/>
            </p:nvGrpSpPr>
            <p:grpSpPr bwMode="auto">
              <a:xfrm>
                <a:off x="3624" y="2256"/>
                <a:ext cx="288" cy="576"/>
                <a:chOff x="2646" y="2038"/>
                <a:chExt cx="394" cy="754"/>
              </a:xfrm>
            </p:grpSpPr>
            <p:sp>
              <p:nvSpPr>
                <p:cNvPr id="901" name="Freeform 2420"/>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02" name="Freeform 2421"/>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03" name="Freeform 2422"/>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04" name="Freeform 2423"/>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05" name="Freeform 2424"/>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06" name="Freeform 2425"/>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07" name="Freeform 2426"/>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08" name="Freeform 2427"/>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09" name="Freeform 2428"/>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10" name="Freeform 2429"/>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11" name="Freeform 2430"/>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12" name="Freeform 2431"/>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13" name="Freeform 2432"/>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14" name="Freeform 2433"/>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15" name="Freeform 2434"/>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16" name="Freeform 2435"/>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17" name="Freeform 2436"/>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18" name="Freeform 2437"/>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19" name="Freeform 2438"/>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20" name="Freeform 2439"/>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21" name="Freeform 2440"/>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22" name="Freeform 2441"/>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23" name="Freeform 2442"/>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24" name="Freeform 2443"/>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25" name="Freeform 2444"/>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26" name="Freeform 2445"/>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27" name="Freeform 2446"/>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28" name="Freeform 2447"/>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29" name="Freeform 2448"/>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30" name="Freeform 2449"/>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31" name="Freeform 2450"/>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32" name="Freeform 2451"/>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33" name="Freeform 2452"/>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34" name="Freeform 2453"/>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35" name="Freeform 2454"/>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36" name="Freeform 2455"/>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37" name="Freeform 2456"/>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38" name="Freeform 2457"/>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39" name="Freeform 2458"/>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40" name="Freeform 2459"/>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41" name="Freeform 2460"/>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42" name="Freeform 2461"/>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43" name="Freeform 2462"/>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44" name="Freeform 2463"/>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45" name="Freeform 2464"/>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46" name="Freeform 2465"/>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47" name="Freeform 2466"/>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48" name="Freeform 2467"/>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49" name="Freeform 2468"/>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50" name="Freeform 2469"/>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51" name="Freeform 2470"/>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52" name="Freeform 2471"/>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53" name="Freeform 2472"/>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54" name="Freeform 2473"/>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55" name="Freeform 2474"/>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56" name="Freeform 2475"/>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57" name="Freeform 2476"/>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58" name="Freeform 2477"/>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59" name="Freeform 2478"/>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60" name="Freeform 2479"/>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718" name="Group 2480"/>
              <p:cNvGrpSpPr>
                <a:grpSpLocks/>
              </p:cNvGrpSpPr>
              <p:nvPr/>
            </p:nvGrpSpPr>
            <p:grpSpPr bwMode="auto">
              <a:xfrm>
                <a:off x="2352" y="2256"/>
                <a:ext cx="288" cy="576"/>
                <a:chOff x="2646" y="2038"/>
                <a:chExt cx="394" cy="754"/>
              </a:xfrm>
            </p:grpSpPr>
            <p:sp>
              <p:nvSpPr>
                <p:cNvPr id="841" name="Freeform 2481"/>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42" name="Freeform 2482"/>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43" name="Freeform 2483"/>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44" name="Freeform 2484"/>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45" name="Freeform 2485"/>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46" name="Freeform 2486"/>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47" name="Freeform 2487"/>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48" name="Freeform 2488"/>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49" name="Freeform 2489"/>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50" name="Freeform 2490"/>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51" name="Freeform 2491"/>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52" name="Freeform 2492"/>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53" name="Freeform 2493"/>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54" name="Freeform 2494"/>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55" name="Freeform 2495"/>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56" name="Freeform 2496"/>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57" name="Freeform 2497"/>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58" name="Freeform 2498"/>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59" name="Freeform 2499"/>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60" name="Freeform 2500"/>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61" name="Freeform 2501"/>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62" name="Freeform 2502"/>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63" name="Freeform 2503"/>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64" name="Freeform 2504"/>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65" name="Freeform 2505"/>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66" name="Freeform 2506"/>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67" name="Freeform 2507"/>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68" name="Freeform 2508"/>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69" name="Freeform 2509"/>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70" name="Freeform 2510"/>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71" name="Freeform 2511"/>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72" name="Freeform 2512"/>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73" name="Freeform 2513"/>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74" name="Freeform 2514"/>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75" name="Freeform 2515"/>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76" name="Freeform 2516"/>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77" name="Freeform 2517"/>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78" name="Freeform 2518"/>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79" name="Freeform 2519"/>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80" name="Freeform 2520"/>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81" name="Freeform 2521"/>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82" name="Freeform 2522"/>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83" name="Freeform 2523"/>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84" name="Freeform 2524"/>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85" name="Freeform 2525"/>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86" name="Freeform 2526"/>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87" name="Freeform 2527"/>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88" name="Freeform 2528"/>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89" name="Freeform 2529"/>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90" name="Freeform 2530"/>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91" name="Freeform 2531"/>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92" name="Freeform 2532"/>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93" name="Freeform 2533"/>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94" name="Freeform 2534"/>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95" name="Freeform 2535"/>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96" name="Freeform 2536"/>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97" name="Freeform 2537"/>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98" name="Freeform 2538"/>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99" name="Freeform 2539"/>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00" name="Freeform 2540"/>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719" name="Group 2541"/>
              <p:cNvGrpSpPr>
                <a:grpSpLocks/>
              </p:cNvGrpSpPr>
              <p:nvPr/>
            </p:nvGrpSpPr>
            <p:grpSpPr bwMode="auto">
              <a:xfrm>
                <a:off x="3216" y="2256"/>
                <a:ext cx="288" cy="576"/>
                <a:chOff x="2646" y="2038"/>
                <a:chExt cx="394" cy="754"/>
              </a:xfrm>
            </p:grpSpPr>
            <p:sp>
              <p:nvSpPr>
                <p:cNvPr id="781" name="Freeform 2542"/>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82" name="Freeform 2543"/>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83" name="Freeform 2544"/>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84" name="Freeform 2545"/>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85" name="Freeform 2546"/>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86" name="Freeform 2547"/>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87" name="Freeform 2548"/>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88" name="Freeform 2549"/>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89" name="Freeform 2550"/>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90" name="Freeform 2551"/>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91" name="Freeform 2552"/>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92" name="Freeform 2553"/>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93" name="Freeform 2554"/>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94" name="Freeform 2555"/>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95" name="Freeform 2556"/>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96" name="Freeform 2557"/>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97" name="Freeform 2558"/>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98" name="Freeform 2559"/>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99" name="Freeform 2560"/>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00" name="Freeform 2561"/>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01" name="Freeform 2562"/>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02" name="Freeform 2563"/>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03" name="Freeform 2564"/>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04" name="Freeform 2565"/>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05" name="Freeform 2566"/>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06" name="Freeform 2567"/>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07" name="Freeform 2568"/>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08" name="Freeform 2569"/>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09" name="Freeform 2570"/>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10" name="Freeform 2571"/>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11" name="Freeform 2572"/>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12" name="Freeform 2573"/>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13" name="Freeform 2574"/>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14" name="Freeform 2575"/>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15" name="Freeform 2576"/>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16" name="Freeform 2577"/>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17" name="Freeform 2578"/>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18" name="Freeform 2579"/>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19" name="Freeform 2580"/>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20" name="Freeform 2581"/>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21" name="Freeform 2582"/>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22" name="Freeform 2583"/>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23" name="Freeform 2584"/>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24" name="Freeform 2585"/>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25" name="Freeform 2586"/>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26" name="Freeform 2587"/>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27" name="Freeform 2588"/>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28" name="Freeform 2589"/>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29" name="Freeform 2590"/>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30" name="Freeform 2591"/>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31" name="Freeform 2592"/>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32" name="Freeform 2593"/>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33" name="Freeform 2594"/>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34" name="Freeform 2595"/>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35" name="Freeform 2596"/>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36" name="Freeform 2597"/>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37" name="Freeform 2598"/>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38" name="Freeform 2599"/>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39" name="Freeform 2600"/>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40" name="Freeform 2601"/>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720" name="Group 2602"/>
              <p:cNvGrpSpPr>
                <a:grpSpLocks/>
              </p:cNvGrpSpPr>
              <p:nvPr/>
            </p:nvGrpSpPr>
            <p:grpSpPr bwMode="auto">
              <a:xfrm>
                <a:off x="2784" y="2256"/>
                <a:ext cx="288" cy="576"/>
                <a:chOff x="2646" y="2038"/>
                <a:chExt cx="394" cy="754"/>
              </a:xfrm>
            </p:grpSpPr>
            <p:sp>
              <p:nvSpPr>
                <p:cNvPr id="721" name="Freeform 2603"/>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22" name="Freeform 2604"/>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23" name="Freeform 2605"/>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24" name="Freeform 2606"/>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25" name="Freeform 2607"/>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26" name="Freeform 2608"/>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27" name="Freeform 2609"/>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28" name="Freeform 2610"/>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29" name="Freeform 2611"/>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30" name="Freeform 2612"/>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31" name="Freeform 2613"/>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32" name="Freeform 2614"/>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33" name="Freeform 2615"/>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34" name="Freeform 2616"/>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35" name="Freeform 2617"/>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36" name="Freeform 2618"/>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37" name="Freeform 2619"/>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38" name="Freeform 2620"/>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39" name="Freeform 2621"/>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40" name="Freeform 2622"/>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41" name="Freeform 2623"/>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42" name="Freeform 2624"/>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43" name="Freeform 2625"/>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44" name="Freeform 2626"/>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45" name="Freeform 2627"/>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46" name="Freeform 2628"/>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47" name="Freeform 2629"/>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48" name="Freeform 2630"/>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49" name="Freeform 2631"/>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50" name="Freeform 2632"/>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51" name="Freeform 2633"/>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52" name="Freeform 2634"/>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53" name="Freeform 2635"/>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54" name="Freeform 2636"/>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55" name="Freeform 2637"/>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56" name="Freeform 2638"/>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57" name="Freeform 2639"/>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58" name="Freeform 2640"/>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59" name="Freeform 2641"/>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60" name="Freeform 2642"/>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61" name="Freeform 2643"/>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62" name="Freeform 2644"/>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63" name="Freeform 2645"/>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64" name="Freeform 2646"/>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65" name="Freeform 2647"/>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66" name="Freeform 2648"/>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67" name="Freeform 2649"/>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68" name="Freeform 2650"/>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69" name="Freeform 2651"/>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70" name="Freeform 2652"/>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71" name="Freeform 2653"/>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72" name="Freeform 2654"/>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73" name="Freeform 2655"/>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74" name="Freeform 2656"/>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75" name="Freeform 2657"/>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76" name="Freeform 2658"/>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77" name="Freeform 2659"/>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78" name="Freeform 2660"/>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79" name="Freeform 2661"/>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80" name="Freeform 2662"/>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grpSp>
          <p:nvGrpSpPr>
            <p:cNvPr id="33" name="Group 2663"/>
            <p:cNvGrpSpPr>
              <a:grpSpLocks/>
            </p:cNvGrpSpPr>
            <p:nvPr/>
          </p:nvGrpSpPr>
          <p:grpSpPr bwMode="auto">
            <a:xfrm>
              <a:off x="3276601" y="2132334"/>
              <a:ext cx="2795337" cy="775172"/>
              <a:chOff x="2160" y="2832"/>
              <a:chExt cx="1968" cy="576"/>
            </a:xfrm>
          </p:grpSpPr>
          <p:grpSp>
            <p:nvGrpSpPr>
              <p:cNvPr id="412" name="Group 2664"/>
              <p:cNvGrpSpPr>
                <a:grpSpLocks/>
              </p:cNvGrpSpPr>
              <p:nvPr/>
            </p:nvGrpSpPr>
            <p:grpSpPr bwMode="auto">
              <a:xfrm>
                <a:off x="3456" y="2832"/>
                <a:ext cx="288" cy="576"/>
                <a:chOff x="2646" y="2038"/>
                <a:chExt cx="394" cy="754"/>
              </a:xfrm>
            </p:grpSpPr>
            <p:sp>
              <p:nvSpPr>
                <p:cNvPr id="657" name="Freeform 2665"/>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58" name="Freeform 2666"/>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59" name="Freeform 2667"/>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60" name="Freeform 2668"/>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61" name="Freeform 2669"/>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62" name="Freeform 2670"/>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63" name="Freeform 2671"/>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64" name="Freeform 2672"/>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65" name="Freeform 2673"/>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66" name="Freeform 2674"/>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67" name="Freeform 2675"/>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68" name="Freeform 2676"/>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69" name="Freeform 2677"/>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70" name="Freeform 2678"/>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71" name="Freeform 2679"/>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72" name="Freeform 2680"/>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73" name="Freeform 2681"/>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74" name="Freeform 2682"/>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75" name="Freeform 2683"/>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76" name="Freeform 2684"/>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77" name="Freeform 2685"/>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78" name="Freeform 2686"/>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79" name="Freeform 2687"/>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80" name="Freeform 2688"/>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81" name="Freeform 2689"/>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82" name="Freeform 2690"/>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83" name="Freeform 2691"/>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84" name="Freeform 2692"/>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85" name="Freeform 2693"/>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86" name="Freeform 2694"/>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87" name="Freeform 2695"/>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88" name="Freeform 2696"/>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89" name="Freeform 2697"/>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90" name="Freeform 2698"/>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91" name="Freeform 2699"/>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92" name="Freeform 2700"/>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93" name="Freeform 2701"/>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94" name="Freeform 2702"/>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95" name="Freeform 2703"/>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96" name="Freeform 2704"/>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97" name="Freeform 2705"/>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98" name="Freeform 2706"/>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99" name="Freeform 2707"/>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00" name="Freeform 2708"/>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01" name="Freeform 2709"/>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02" name="Freeform 2710"/>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03" name="Freeform 2711"/>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04" name="Freeform 2712"/>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05" name="Freeform 2713"/>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06" name="Freeform 2714"/>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07" name="Freeform 2715"/>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08" name="Freeform 2716"/>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09" name="Freeform 2717"/>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10" name="Freeform 2718"/>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11" name="Freeform 2719"/>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12" name="Freeform 2720"/>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13" name="Freeform 2721"/>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14" name="Freeform 2722"/>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15" name="Freeform 2723"/>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16" name="Freeform 2724"/>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413" name="Group 2725"/>
              <p:cNvGrpSpPr>
                <a:grpSpLocks/>
              </p:cNvGrpSpPr>
              <p:nvPr/>
            </p:nvGrpSpPr>
            <p:grpSpPr bwMode="auto">
              <a:xfrm>
                <a:off x="2160" y="2832"/>
                <a:ext cx="288" cy="576"/>
                <a:chOff x="2646" y="2038"/>
                <a:chExt cx="394" cy="754"/>
              </a:xfrm>
            </p:grpSpPr>
            <p:sp>
              <p:nvSpPr>
                <p:cNvPr id="597" name="Freeform 2726"/>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98" name="Freeform 2727"/>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99" name="Freeform 2728"/>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00" name="Freeform 2729"/>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01" name="Freeform 2730"/>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02" name="Freeform 2731"/>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03" name="Freeform 2732"/>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04" name="Freeform 2733"/>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05" name="Freeform 2734"/>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06" name="Freeform 2735"/>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07" name="Freeform 2736"/>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08" name="Freeform 2737"/>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09" name="Freeform 2738"/>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10" name="Freeform 2739"/>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11" name="Freeform 2740"/>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12" name="Freeform 2741"/>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13" name="Freeform 2742"/>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14" name="Freeform 2743"/>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15" name="Freeform 2744"/>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16" name="Freeform 2745"/>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17" name="Freeform 2746"/>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18" name="Freeform 2747"/>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19" name="Freeform 2748"/>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20" name="Freeform 2749"/>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21" name="Freeform 2750"/>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22" name="Freeform 2751"/>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23" name="Freeform 2752"/>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24" name="Freeform 2753"/>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25" name="Freeform 2754"/>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26" name="Freeform 2755"/>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27" name="Freeform 2756"/>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28" name="Freeform 2757"/>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29" name="Freeform 2758"/>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30" name="Freeform 2759"/>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31" name="Freeform 2760"/>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32" name="Freeform 2761"/>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33" name="Freeform 2762"/>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34" name="Freeform 2763"/>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35" name="Freeform 2764"/>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36" name="Freeform 2765"/>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37" name="Freeform 2766"/>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38" name="Freeform 2767"/>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39" name="Freeform 2768"/>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40" name="Freeform 2769"/>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41" name="Freeform 2770"/>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42" name="Freeform 2771"/>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43" name="Freeform 2772"/>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44" name="Freeform 2773"/>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45" name="Freeform 2774"/>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46" name="Freeform 2775"/>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47" name="Freeform 2776"/>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48" name="Freeform 2777"/>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49" name="Freeform 2778"/>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50" name="Freeform 2779"/>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51" name="Freeform 2780"/>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52" name="Freeform 2781"/>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53" name="Freeform 2782"/>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54" name="Freeform 2783"/>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55" name="Freeform 2784"/>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56" name="Freeform 2785"/>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414" name="Group 2786"/>
              <p:cNvGrpSpPr>
                <a:grpSpLocks/>
              </p:cNvGrpSpPr>
              <p:nvPr/>
            </p:nvGrpSpPr>
            <p:grpSpPr bwMode="auto">
              <a:xfrm>
                <a:off x="2592" y="2832"/>
                <a:ext cx="288" cy="576"/>
                <a:chOff x="2646" y="2038"/>
                <a:chExt cx="394" cy="754"/>
              </a:xfrm>
            </p:grpSpPr>
            <p:sp>
              <p:nvSpPr>
                <p:cNvPr id="537" name="Freeform 2787"/>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38" name="Freeform 2788"/>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39" name="Freeform 2789"/>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40" name="Freeform 2790"/>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41" name="Freeform 2791"/>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42" name="Freeform 2792"/>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43" name="Freeform 2793"/>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44" name="Freeform 2794"/>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45" name="Freeform 2795"/>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46" name="Freeform 2796"/>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47" name="Freeform 2797"/>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48" name="Freeform 2798"/>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49" name="Freeform 2799"/>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50" name="Freeform 2800"/>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51" name="Freeform 2801"/>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52" name="Freeform 2802"/>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53" name="Freeform 2803"/>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54" name="Freeform 2804"/>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55" name="Freeform 2805"/>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56" name="Freeform 2806"/>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57" name="Freeform 2807"/>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58" name="Freeform 2808"/>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59" name="Freeform 2809"/>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60" name="Freeform 2810"/>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61" name="Freeform 2811"/>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62" name="Freeform 2812"/>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63" name="Freeform 2813"/>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64" name="Freeform 2814"/>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65" name="Freeform 2815"/>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66" name="Freeform 2816"/>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67" name="Freeform 2817"/>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68" name="Freeform 2818"/>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69" name="Freeform 2819"/>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70" name="Freeform 2820"/>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71" name="Freeform 2821"/>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72" name="Freeform 2822"/>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73" name="Freeform 2823"/>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74" name="Freeform 2824"/>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75" name="Freeform 2825"/>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76" name="Freeform 2826"/>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77" name="Freeform 2827"/>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78" name="Freeform 2828"/>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79" name="Freeform 2829"/>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80" name="Freeform 2830"/>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81" name="Freeform 2831"/>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82" name="Freeform 2832"/>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83" name="Freeform 2833"/>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84" name="Freeform 2834"/>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85" name="Freeform 2835"/>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86" name="Freeform 2836"/>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87" name="Freeform 2837"/>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88" name="Freeform 2838"/>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89" name="Freeform 2839"/>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90" name="Freeform 2840"/>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91" name="Freeform 2841"/>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92" name="Freeform 2842"/>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93" name="Freeform 2843"/>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94" name="Freeform 2844"/>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95" name="Freeform 2845"/>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96" name="Freeform 2846"/>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415" name="Group 2847"/>
              <p:cNvGrpSpPr>
                <a:grpSpLocks/>
              </p:cNvGrpSpPr>
              <p:nvPr/>
            </p:nvGrpSpPr>
            <p:grpSpPr bwMode="auto">
              <a:xfrm>
                <a:off x="3024" y="2832"/>
                <a:ext cx="288" cy="576"/>
                <a:chOff x="2646" y="2038"/>
                <a:chExt cx="394" cy="754"/>
              </a:xfrm>
            </p:grpSpPr>
            <p:sp>
              <p:nvSpPr>
                <p:cNvPr id="477" name="Freeform 2848"/>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78" name="Freeform 2849"/>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79" name="Freeform 2850"/>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80" name="Freeform 2851"/>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81" name="Freeform 2852"/>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82" name="Freeform 2853"/>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83" name="Freeform 2854"/>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84" name="Freeform 2855"/>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85" name="Freeform 2856"/>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86" name="Freeform 2857"/>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87" name="Freeform 2858"/>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88" name="Freeform 2859"/>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89" name="Freeform 2860"/>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90" name="Freeform 2861"/>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91" name="Freeform 2862"/>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92" name="Freeform 2863"/>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93" name="Freeform 2864"/>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94" name="Freeform 2865"/>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95" name="Freeform 2866"/>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96" name="Freeform 2867"/>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97" name="Freeform 2868"/>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98" name="Freeform 2869"/>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99" name="Freeform 2870"/>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00" name="Freeform 2871"/>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01" name="Freeform 2872"/>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02" name="Freeform 2873"/>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03" name="Freeform 2874"/>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04" name="Freeform 2875"/>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05" name="Freeform 2876"/>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06" name="Freeform 2877"/>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07" name="Freeform 2878"/>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08" name="Freeform 2879"/>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09" name="Freeform 2880"/>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10" name="Freeform 2881"/>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11" name="Freeform 2882"/>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12" name="Freeform 2883"/>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13" name="Freeform 2884"/>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14" name="Freeform 2885"/>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15" name="Freeform 2886"/>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16" name="Freeform 2887"/>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17" name="Freeform 2888"/>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18" name="Freeform 2889"/>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19" name="Freeform 2890"/>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20" name="Freeform 2891"/>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21" name="Freeform 2892"/>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22" name="Freeform 2893"/>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23" name="Freeform 2894"/>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24" name="Freeform 2895"/>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25" name="Freeform 2896"/>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26" name="Freeform 2897"/>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27" name="Freeform 2898"/>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28" name="Freeform 2899"/>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29" name="Freeform 2900"/>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30" name="Freeform 2901"/>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31" name="Freeform 2902"/>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32" name="Freeform 2903"/>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33" name="Freeform 2904"/>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34" name="Freeform 2905"/>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35" name="Freeform 2906"/>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36" name="Freeform 2907"/>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416" name="Group 2908"/>
              <p:cNvGrpSpPr>
                <a:grpSpLocks/>
              </p:cNvGrpSpPr>
              <p:nvPr/>
            </p:nvGrpSpPr>
            <p:grpSpPr bwMode="auto">
              <a:xfrm>
                <a:off x="3840" y="2832"/>
                <a:ext cx="288" cy="576"/>
                <a:chOff x="2646" y="2038"/>
                <a:chExt cx="394" cy="754"/>
              </a:xfrm>
            </p:grpSpPr>
            <p:sp>
              <p:nvSpPr>
                <p:cNvPr id="417" name="Freeform 2909"/>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18" name="Freeform 2910"/>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19" name="Freeform 2911"/>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20" name="Freeform 2912"/>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21" name="Freeform 2913"/>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22" name="Freeform 2914"/>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23" name="Freeform 2915"/>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24" name="Freeform 2916"/>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25" name="Freeform 2917"/>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26" name="Freeform 2918"/>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27" name="Freeform 2919"/>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28" name="Freeform 2920"/>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29" name="Freeform 2921"/>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30" name="Freeform 2922"/>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31" name="Freeform 2923"/>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32" name="Freeform 2924"/>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33" name="Freeform 2925"/>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34" name="Freeform 2926"/>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35" name="Freeform 2927"/>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36" name="Freeform 2928"/>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37" name="Freeform 2929"/>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38" name="Freeform 2930"/>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39" name="Freeform 2931"/>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40" name="Freeform 2932"/>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41" name="Freeform 2933"/>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42" name="Freeform 2934"/>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43" name="Freeform 2935"/>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44" name="Freeform 2936"/>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45" name="Freeform 2937"/>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46" name="Freeform 2938"/>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47" name="Freeform 2939"/>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48" name="Freeform 2940"/>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49" name="Freeform 2941"/>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50" name="Freeform 2942"/>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51" name="Freeform 2943"/>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52" name="Freeform 2944"/>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53" name="Freeform 2945"/>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54" name="Freeform 2946"/>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55" name="Freeform 2947"/>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56" name="Freeform 2948"/>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57" name="Freeform 2949"/>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58" name="Freeform 2950"/>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59" name="Freeform 2951"/>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60" name="Freeform 2952"/>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61" name="Freeform 2953"/>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62" name="Freeform 2954"/>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63" name="Freeform 2955"/>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64" name="Freeform 2956"/>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65" name="Freeform 2957"/>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66" name="Freeform 2958"/>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67" name="Freeform 2959"/>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68" name="Freeform 2960"/>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69" name="Freeform 2961"/>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70" name="Freeform 2962"/>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71" name="Freeform 2963"/>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72" name="Freeform 2964"/>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73" name="Freeform 2965"/>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74" name="Freeform 2966"/>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75" name="Freeform 2967"/>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76" name="Freeform 2968"/>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sp>
          <p:nvSpPr>
            <p:cNvPr id="34" name="Text Box 2969"/>
            <p:cNvSpPr txBox="1">
              <a:spLocks noChangeArrowheads="1"/>
            </p:cNvSpPr>
            <p:nvPr/>
          </p:nvSpPr>
          <p:spPr bwMode="auto">
            <a:xfrm>
              <a:off x="5662864" y="5297622"/>
              <a:ext cx="1909011" cy="400110"/>
            </a:xfrm>
            <a:prstGeom prst="rect">
              <a:avLst/>
            </a:prstGeom>
            <a:noFill/>
            <a:ln w="9525">
              <a:noFill/>
              <a:miter lim="800000"/>
              <a:headEnd/>
              <a:tailEnd/>
            </a:ln>
            <a:effectLst/>
          </p:spPr>
          <p:txBody>
            <a:bodyPr lIns="91429" tIns="45714" rIns="91429" bIns="45714">
              <a:spAutoFit/>
            </a:bodyPr>
            <a:lstStyle/>
            <a:p>
              <a:pPr eaLnBrk="0" fontAlgn="base" hangingPunct="0">
                <a:spcBef>
                  <a:spcPct val="50000"/>
                </a:spcBef>
                <a:spcAft>
                  <a:spcPct val="0"/>
                </a:spcAft>
              </a:pPr>
              <a:r>
                <a:rPr lang="en-US" sz="2000" dirty="0">
                  <a:solidFill>
                    <a:prstClr val="black"/>
                  </a:solidFill>
                  <a:latin typeface="Tahoma" charset="0"/>
                </a:rPr>
                <a:t>CEO/President</a:t>
              </a:r>
            </a:p>
          </p:txBody>
        </p:sp>
        <p:sp>
          <p:nvSpPr>
            <p:cNvPr id="35" name="Text Box 2970"/>
            <p:cNvSpPr txBox="1">
              <a:spLocks noChangeArrowheads="1"/>
            </p:cNvSpPr>
            <p:nvPr/>
          </p:nvSpPr>
          <p:spPr bwMode="auto">
            <a:xfrm>
              <a:off x="5799222" y="4651645"/>
              <a:ext cx="2386263" cy="400110"/>
            </a:xfrm>
            <a:prstGeom prst="rect">
              <a:avLst/>
            </a:prstGeom>
            <a:noFill/>
            <a:ln w="9525">
              <a:noFill/>
              <a:miter lim="800000"/>
              <a:headEnd/>
              <a:tailEnd/>
            </a:ln>
            <a:effectLst/>
          </p:spPr>
          <p:txBody>
            <a:bodyPr lIns="91429" tIns="45714" rIns="91429" bIns="45714">
              <a:spAutoFit/>
            </a:bodyPr>
            <a:lstStyle/>
            <a:p>
              <a:pPr eaLnBrk="0" fontAlgn="base" hangingPunct="0">
                <a:spcBef>
                  <a:spcPct val="50000"/>
                </a:spcBef>
                <a:spcAft>
                  <a:spcPct val="0"/>
                </a:spcAft>
              </a:pPr>
              <a:r>
                <a:rPr lang="en-US" sz="2000" dirty="0">
                  <a:solidFill>
                    <a:prstClr val="black"/>
                  </a:solidFill>
                  <a:latin typeface="Tahoma" charset="0"/>
                </a:rPr>
                <a:t>Vice Presidents</a:t>
              </a:r>
            </a:p>
          </p:txBody>
        </p:sp>
        <p:sp>
          <p:nvSpPr>
            <p:cNvPr id="36" name="Text Box 2971"/>
            <p:cNvSpPr txBox="1">
              <a:spLocks noChangeArrowheads="1"/>
            </p:cNvSpPr>
            <p:nvPr/>
          </p:nvSpPr>
          <p:spPr bwMode="auto">
            <a:xfrm>
              <a:off x="6003758" y="3876472"/>
              <a:ext cx="1431758" cy="400110"/>
            </a:xfrm>
            <a:prstGeom prst="rect">
              <a:avLst/>
            </a:prstGeom>
            <a:noFill/>
            <a:ln w="9525">
              <a:noFill/>
              <a:miter lim="800000"/>
              <a:headEnd/>
              <a:tailEnd/>
            </a:ln>
            <a:effectLst/>
          </p:spPr>
          <p:txBody>
            <a:bodyPr lIns="91429" tIns="45714" rIns="91429" bIns="45714">
              <a:spAutoFit/>
            </a:bodyPr>
            <a:lstStyle/>
            <a:p>
              <a:pPr eaLnBrk="0" fontAlgn="base" hangingPunct="0">
                <a:spcBef>
                  <a:spcPct val="50000"/>
                </a:spcBef>
                <a:spcAft>
                  <a:spcPct val="0"/>
                </a:spcAft>
              </a:pPr>
              <a:r>
                <a:rPr lang="en-US" sz="2000" dirty="0">
                  <a:solidFill>
                    <a:prstClr val="black"/>
                  </a:solidFill>
                  <a:latin typeface="Tahoma" charset="0"/>
                </a:rPr>
                <a:t>Managers</a:t>
              </a:r>
            </a:p>
          </p:txBody>
        </p:sp>
        <p:sp>
          <p:nvSpPr>
            <p:cNvPr id="37" name="Text Box 2972"/>
            <p:cNvSpPr txBox="1">
              <a:spLocks noChangeArrowheads="1"/>
            </p:cNvSpPr>
            <p:nvPr/>
          </p:nvSpPr>
          <p:spPr bwMode="auto">
            <a:xfrm>
              <a:off x="6208296" y="3101300"/>
              <a:ext cx="1704474" cy="400110"/>
            </a:xfrm>
            <a:prstGeom prst="rect">
              <a:avLst/>
            </a:prstGeom>
            <a:noFill/>
            <a:ln w="9525">
              <a:noFill/>
              <a:miter lim="800000"/>
              <a:headEnd/>
              <a:tailEnd/>
            </a:ln>
            <a:effectLst/>
          </p:spPr>
          <p:txBody>
            <a:bodyPr lIns="91429" tIns="45714" rIns="91429" bIns="45714">
              <a:spAutoFit/>
            </a:bodyPr>
            <a:lstStyle/>
            <a:p>
              <a:pPr eaLnBrk="0" fontAlgn="base" hangingPunct="0">
                <a:spcBef>
                  <a:spcPct val="50000"/>
                </a:spcBef>
                <a:spcAft>
                  <a:spcPct val="0"/>
                </a:spcAft>
              </a:pPr>
              <a:r>
                <a:rPr lang="en-US" sz="2000" dirty="0">
                  <a:solidFill>
                    <a:prstClr val="black"/>
                  </a:solidFill>
                  <a:latin typeface="Tahoma" charset="0"/>
                </a:rPr>
                <a:t>Supervisors</a:t>
              </a:r>
            </a:p>
          </p:txBody>
        </p:sp>
        <p:sp>
          <p:nvSpPr>
            <p:cNvPr id="38" name="Text Box 2973"/>
            <p:cNvSpPr txBox="1">
              <a:spLocks noChangeArrowheads="1"/>
            </p:cNvSpPr>
            <p:nvPr/>
          </p:nvSpPr>
          <p:spPr bwMode="auto">
            <a:xfrm>
              <a:off x="6412832" y="2326128"/>
              <a:ext cx="2197768" cy="400110"/>
            </a:xfrm>
            <a:prstGeom prst="rect">
              <a:avLst/>
            </a:prstGeom>
            <a:noFill/>
            <a:ln w="9525">
              <a:noFill/>
              <a:miter lim="800000"/>
              <a:headEnd/>
              <a:tailEnd/>
            </a:ln>
            <a:effectLst/>
          </p:spPr>
          <p:txBody>
            <a:bodyPr wrap="square" lIns="91429" tIns="45714" rIns="91429" bIns="45714">
              <a:spAutoFit/>
            </a:bodyPr>
            <a:lstStyle/>
            <a:p>
              <a:pPr eaLnBrk="0" fontAlgn="base" hangingPunct="0">
                <a:spcBef>
                  <a:spcPct val="50000"/>
                </a:spcBef>
                <a:spcAft>
                  <a:spcPct val="0"/>
                </a:spcAft>
              </a:pPr>
              <a:r>
                <a:rPr lang="en-US" sz="2000" dirty="0">
                  <a:solidFill>
                    <a:prstClr val="black"/>
                  </a:solidFill>
                  <a:latin typeface="Tahoma" charset="0"/>
                </a:rPr>
                <a:t>Technical Support</a:t>
              </a:r>
            </a:p>
          </p:txBody>
        </p:sp>
        <p:sp>
          <p:nvSpPr>
            <p:cNvPr id="39" name="Text Box 2974"/>
            <p:cNvSpPr txBox="1">
              <a:spLocks noChangeArrowheads="1"/>
            </p:cNvSpPr>
            <p:nvPr/>
          </p:nvSpPr>
          <p:spPr bwMode="auto">
            <a:xfrm>
              <a:off x="6617369" y="1550955"/>
              <a:ext cx="1840832" cy="400110"/>
            </a:xfrm>
            <a:prstGeom prst="rect">
              <a:avLst/>
            </a:prstGeom>
            <a:noFill/>
            <a:ln w="9525">
              <a:noFill/>
              <a:miter lim="800000"/>
              <a:headEnd/>
              <a:tailEnd/>
            </a:ln>
            <a:effectLst/>
          </p:spPr>
          <p:txBody>
            <a:bodyPr lIns="91429" tIns="45714" rIns="91429" bIns="45714">
              <a:spAutoFit/>
            </a:bodyPr>
            <a:lstStyle/>
            <a:p>
              <a:pPr eaLnBrk="0" fontAlgn="base" hangingPunct="0">
                <a:spcBef>
                  <a:spcPct val="50000"/>
                </a:spcBef>
                <a:spcAft>
                  <a:spcPct val="0"/>
                </a:spcAft>
              </a:pPr>
              <a:r>
                <a:rPr lang="en-US" sz="2000" dirty="0">
                  <a:solidFill>
                    <a:prstClr val="black"/>
                  </a:solidFill>
                  <a:latin typeface="Tahoma" charset="0"/>
                </a:rPr>
                <a:t>Direct Labor</a:t>
              </a:r>
            </a:p>
          </p:txBody>
        </p:sp>
        <p:sp>
          <p:nvSpPr>
            <p:cNvPr id="40" name="Text Box 2975"/>
            <p:cNvSpPr txBox="1">
              <a:spLocks noChangeArrowheads="1"/>
            </p:cNvSpPr>
            <p:nvPr/>
          </p:nvSpPr>
          <p:spPr bwMode="auto">
            <a:xfrm>
              <a:off x="711201" y="1615553"/>
              <a:ext cx="1909011" cy="400110"/>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pPr>
              <a:r>
                <a:rPr lang="en-US" sz="2000" dirty="0">
                  <a:solidFill>
                    <a:prstClr val="black"/>
                  </a:solidFill>
                  <a:latin typeface="Tahoma" charset="0"/>
                </a:rPr>
                <a:t>Value Added</a:t>
              </a:r>
            </a:p>
          </p:txBody>
        </p:sp>
        <p:sp>
          <p:nvSpPr>
            <p:cNvPr id="41" name="Rectangle 2976"/>
            <p:cNvSpPr>
              <a:spLocks noChangeArrowheads="1"/>
            </p:cNvSpPr>
            <p:nvPr/>
          </p:nvSpPr>
          <p:spPr bwMode="auto">
            <a:xfrm>
              <a:off x="685801" y="2132335"/>
              <a:ext cx="1977189" cy="3811265"/>
            </a:xfrm>
            <a:prstGeom prst="rect">
              <a:avLst/>
            </a:prstGeom>
            <a:noFill/>
            <a:ln w="9525">
              <a:solidFill>
                <a:sysClr val="windowText" lastClr="000000"/>
              </a:solidFill>
              <a:miter lim="800000"/>
              <a:headEnd/>
              <a:tailEnd/>
            </a:ln>
            <a:effectLst/>
          </p:spPr>
          <p:txBody>
            <a:bodyPr wrap="none" lIns="91429" tIns="45714" rIns="91429" bIns="45714" anchor="ctr"/>
            <a:lstStyle/>
            <a:p>
              <a:pPr eaLnBrk="0" fontAlgn="base" hangingPunct="0">
                <a:spcBef>
                  <a:spcPct val="0"/>
                </a:spcBef>
                <a:spcAft>
                  <a:spcPct val="0"/>
                </a:spcAft>
                <a:defRPr/>
              </a:pPr>
              <a:endParaRPr lang="en-US" sz="2400" kern="0" dirty="0">
                <a:solidFill>
                  <a:prstClr val="black"/>
                </a:solidFill>
                <a:latin typeface="Tahoma" charset="0"/>
              </a:endParaRPr>
            </a:p>
          </p:txBody>
        </p:sp>
        <p:sp>
          <p:nvSpPr>
            <p:cNvPr id="42" name="Text Box 2977"/>
            <p:cNvSpPr txBox="1">
              <a:spLocks noChangeArrowheads="1"/>
            </p:cNvSpPr>
            <p:nvPr/>
          </p:nvSpPr>
          <p:spPr bwMode="auto">
            <a:xfrm>
              <a:off x="685801" y="3424290"/>
              <a:ext cx="1909011" cy="707886"/>
            </a:xfrm>
            <a:prstGeom prst="rect">
              <a:avLst/>
            </a:prstGeom>
            <a:noFill/>
            <a:ln w="9525">
              <a:noFill/>
              <a:miter lim="800000"/>
              <a:headEnd/>
              <a:tailEnd/>
            </a:ln>
            <a:effectLst/>
          </p:spPr>
          <p:txBody>
            <a:bodyPr lIns="91429" tIns="45714" rIns="91429" bIns="45714">
              <a:spAutoFit/>
            </a:bodyPr>
            <a:lstStyle/>
            <a:p>
              <a:pPr algn="ctr" eaLnBrk="0" fontAlgn="base" hangingPunct="0">
                <a:spcBef>
                  <a:spcPct val="50000"/>
                </a:spcBef>
                <a:spcAft>
                  <a:spcPct val="0"/>
                </a:spcAft>
              </a:pPr>
              <a:r>
                <a:rPr lang="en-US" sz="2000" dirty="0">
                  <a:solidFill>
                    <a:prstClr val="black"/>
                  </a:solidFill>
                  <a:latin typeface="Tahoma" charset="0"/>
                </a:rPr>
                <a:t>Non Value Added</a:t>
              </a:r>
            </a:p>
          </p:txBody>
        </p:sp>
        <p:sp>
          <p:nvSpPr>
            <p:cNvPr id="43" name="Rectangle 2978"/>
            <p:cNvSpPr>
              <a:spLocks noChangeArrowheads="1"/>
            </p:cNvSpPr>
            <p:nvPr/>
          </p:nvSpPr>
          <p:spPr bwMode="auto">
            <a:xfrm>
              <a:off x="685801" y="1421761"/>
              <a:ext cx="1977189" cy="710575"/>
            </a:xfrm>
            <a:prstGeom prst="rect">
              <a:avLst/>
            </a:prstGeom>
            <a:noFill/>
            <a:ln w="9525">
              <a:solidFill>
                <a:sysClr val="windowText" lastClr="000000"/>
              </a:solidFill>
              <a:miter lim="800000"/>
              <a:headEnd/>
              <a:tailEnd/>
            </a:ln>
            <a:effectLst/>
          </p:spPr>
          <p:txBody>
            <a:bodyPr wrap="none" lIns="91429" tIns="45714" rIns="91429" bIns="45714" anchor="ctr"/>
            <a:lstStyle/>
            <a:p>
              <a:pPr eaLnBrk="0" fontAlgn="base" hangingPunct="0">
                <a:spcBef>
                  <a:spcPct val="0"/>
                </a:spcBef>
                <a:spcAft>
                  <a:spcPct val="0"/>
                </a:spcAft>
                <a:defRPr/>
              </a:pPr>
              <a:endParaRPr lang="en-US" sz="2400" kern="0" dirty="0">
                <a:solidFill>
                  <a:prstClr val="black"/>
                </a:solidFill>
                <a:latin typeface="Tahoma" charset="0"/>
              </a:endParaRPr>
            </a:p>
          </p:txBody>
        </p:sp>
        <p:grpSp>
          <p:nvGrpSpPr>
            <p:cNvPr id="44" name="Group 2979"/>
            <p:cNvGrpSpPr>
              <a:grpSpLocks/>
            </p:cNvGrpSpPr>
            <p:nvPr/>
          </p:nvGrpSpPr>
          <p:grpSpPr bwMode="auto">
            <a:xfrm>
              <a:off x="2935706" y="1357162"/>
              <a:ext cx="3408947" cy="775172"/>
              <a:chOff x="1968" y="3408"/>
              <a:chExt cx="2400" cy="576"/>
            </a:xfrm>
          </p:grpSpPr>
          <p:grpSp>
            <p:nvGrpSpPr>
              <p:cNvPr id="46" name="Group 2980"/>
              <p:cNvGrpSpPr>
                <a:grpSpLocks/>
              </p:cNvGrpSpPr>
              <p:nvPr/>
            </p:nvGrpSpPr>
            <p:grpSpPr bwMode="auto">
              <a:xfrm>
                <a:off x="3264" y="3408"/>
                <a:ext cx="288" cy="576"/>
                <a:chOff x="2646" y="2038"/>
                <a:chExt cx="394" cy="754"/>
              </a:xfrm>
            </p:grpSpPr>
            <p:sp>
              <p:nvSpPr>
                <p:cNvPr id="352" name="Freeform 2981"/>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53" name="Freeform 2982"/>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54" name="Freeform 2983"/>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55" name="Freeform 2984"/>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56" name="Freeform 2985"/>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57" name="Freeform 2986"/>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58" name="Freeform 2987"/>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59" name="Freeform 2988"/>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60" name="Freeform 2989"/>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61" name="Freeform 2990"/>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62" name="Freeform 2991"/>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63" name="Freeform 2992"/>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64" name="Freeform 2993"/>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65" name="Freeform 2994"/>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66" name="Freeform 2995"/>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67" name="Freeform 2996"/>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68" name="Freeform 2997"/>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69" name="Freeform 2998"/>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70" name="Freeform 2999"/>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71" name="Freeform 3000"/>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72" name="Freeform 3001"/>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73" name="Freeform 3002"/>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74" name="Freeform 3003"/>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75" name="Freeform 3004"/>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76" name="Freeform 3005"/>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77" name="Freeform 3006"/>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78" name="Freeform 3007"/>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79" name="Freeform 3008"/>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80" name="Freeform 3009"/>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81" name="Freeform 3010"/>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82" name="Freeform 3011"/>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83" name="Freeform 3012"/>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84" name="Freeform 3013"/>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85" name="Freeform 3014"/>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86" name="Freeform 3015"/>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87" name="Freeform 3016"/>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88" name="Freeform 3017"/>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89" name="Freeform 3018"/>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90" name="Freeform 3019"/>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91" name="Freeform 3020"/>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92" name="Freeform 3021"/>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93" name="Freeform 3022"/>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94" name="Freeform 3023"/>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95" name="Freeform 3024"/>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96" name="Freeform 3025"/>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97" name="Freeform 3026"/>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98" name="Freeform 3027"/>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99" name="Freeform 3028"/>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00" name="Freeform 3029"/>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01" name="Freeform 3030"/>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02" name="Freeform 3031"/>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03" name="Freeform 3032"/>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04" name="Freeform 3033"/>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05" name="Freeform 3034"/>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06" name="Freeform 3035"/>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07" name="Freeform 3036"/>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08" name="Freeform 3037"/>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09" name="Freeform 3038"/>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10" name="Freeform 3039"/>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411" name="Freeform 3040"/>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47" name="Group 3041"/>
              <p:cNvGrpSpPr>
                <a:grpSpLocks/>
              </p:cNvGrpSpPr>
              <p:nvPr/>
            </p:nvGrpSpPr>
            <p:grpSpPr bwMode="auto">
              <a:xfrm>
                <a:off x="1968" y="3408"/>
                <a:ext cx="288" cy="576"/>
                <a:chOff x="2646" y="2038"/>
                <a:chExt cx="394" cy="754"/>
              </a:xfrm>
            </p:grpSpPr>
            <p:sp>
              <p:nvSpPr>
                <p:cNvPr id="292" name="Freeform 3042"/>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93" name="Freeform 3043"/>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94" name="Freeform 3044"/>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95" name="Freeform 3045"/>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96" name="Freeform 3046"/>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97" name="Freeform 3047"/>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98" name="Freeform 3048"/>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99" name="Freeform 3049"/>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00" name="Freeform 3050"/>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01" name="Freeform 3051"/>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02" name="Freeform 3052"/>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03" name="Freeform 3053"/>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04" name="Freeform 3054"/>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05" name="Freeform 3055"/>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06" name="Freeform 3056"/>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07" name="Freeform 3057"/>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08" name="Freeform 3058"/>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09" name="Freeform 3059"/>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10" name="Freeform 3060"/>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11" name="Freeform 3061"/>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12" name="Freeform 3062"/>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13" name="Freeform 3063"/>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14" name="Freeform 3064"/>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15" name="Freeform 3065"/>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16" name="Freeform 3066"/>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17" name="Freeform 3067"/>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18" name="Freeform 3068"/>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19" name="Freeform 3069"/>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20" name="Freeform 3070"/>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21" name="Freeform 3071"/>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22" name="Freeform 2048"/>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23" name="Freeform 2049"/>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24" name="Freeform 2050"/>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25" name="Freeform 2051"/>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26" name="Freeform 2052"/>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27" name="Freeform 2053"/>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28" name="Freeform 2054"/>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29" name="Freeform 2055"/>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30" name="Freeform 2056"/>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31" name="Freeform 2057"/>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32" name="Freeform 2058"/>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33" name="Freeform 2059"/>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34" name="Freeform 2060"/>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35" name="Freeform 2061"/>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36" name="Freeform 2062"/>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37" name="Freeform 2063"/>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38" name="Freeform 2064"/>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39" name="Freeform 2065"/>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40" name="Freeform 2066"/>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41" name="Freeform 2067"/>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42" name="Freeform 2068"/>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43" name="Freeform 2069"/>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44" name="Freeform 2070"/>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45" name="Freeform 2071"/>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46" name="Freeform 2072"/>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47" name="Freeform 2073"/>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48" name="Freeform 2074"/>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49" name="Freeform 2075"/>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50" name="Freeform 2076"/>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351" name="Freeform 2077"/>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48" name="Group 2078"/>
              <p:cNvGrpSpPr>
                <a:grpSpLocks/>
              </p:cNvGrpSpPr>
              <p:nvPr/>
            </p:nvGrpSpPr>
            <p:grpSpPr bwMode="auto">
              <a:xfrm>
                <a:off x="2400" y="3408"/>
                <a:ext cx="288" cy="576"/>
                <a:chOff x="2646" y="2038"/>
                <a:chExt cx="394" cy="754"/>
              </a:xfrm>
            </p:grpSpPr>
            <p:sp>
              <p:nvSpPr>
                <p:cNvPr id="232" name="Freeform 2079"/>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33" name="Freeform 2080"/>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34" name="Freeform 2081"/>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35" name="Freeform 2082"/>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36" name="Freeform 2083"/>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37" name="Freeform 2084"/>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38" name="Freeform 2085"/>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39" name="Freeform 2086"/>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40" name="Freeform 2087"/>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41" name="Freeform 2088"/>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42" name="Freeform 2089"/>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43" name="Freeform 2090"/>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44" name="Freeform 2091"/>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45" name="Freeform 2092"/>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46" name="Freeform 2093"/>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47" name="Freeform 2094"/>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48" name="Freeform 2095"/>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49" name="Freeform 2096"/>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50" name="Freeform 2097"/>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51" name="Freeform 2098"/>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52" name="Freeform 2099"/>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53" name="Freeform 2100"/>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54" name="Freeform 2101"/>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55" name="Freeform 2102"/>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56" name="Freeform 2103"/>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57" name="Freeform 2104"/>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58" name="Freeform 2105"/>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59" name="Freeform 2106"/>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60" name="Freeform 2107"/>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61" name="Freeform 2108"/>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62" name="Freeform 2109"/>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63" name="Freeform 2110"/>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64" name="Freeform 2111"/>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65" name="Freeform 2112"/>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66" name="Freeform 2113"/>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67" name="Freeform 2114"/>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68" name="Freeform 2115"/>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69" name="Freeform 2116"/>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70" name="Freeform 2117"/>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71" name="Freeform 2118"/>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72" name="Freeform 2119"/>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73" name="Freeform 2120"/>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74" name="Freeform 2121"/>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75" name="Freeform 2122"/>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76" name="Freeform 2123"/>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77" name="Freeform 2124"/>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78" name="Freeform 2125"/>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79" name="Freeform 2126"/>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80" name="Freeform 2127"/>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81" name="Freeform 2128"/>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82" name="Freeform 2129"/>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83" name="Freeform 2130"/>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84" name="Freeform 2131"/>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85" name="Freeform 2132"/>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86" name="Freeform 2133"/>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87" name="Freeform 2134"/>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88" name="Freeform 2135"/>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89" name="Freeform 2136"/>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90" name="Freeform 2137"/>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91" name="Freeform 2138"/>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49" name="Group 2139"/>
              <p:cNvGrpSpPr>
                <a:grpSpLocks/>
              </p:cNvGrpSpPr>
              <p:nvPr/>
            </p:nvGrpSpPr>
            <p:grpSpPr bwMode="auto">
              <a:xfrm>
                <a:off x="2832" y="3408"/>
                <a:ext cx="288" cy="576"/>
                <a:chOff x="2646" y="2038"/>
                <a:chExt cx="394" cy="754"/>
              </a:xfrm>
            </p:grpSpPr>
            <p:sp>
              <p:nvSpPr>
                <p:cNvPr id="172" name="Freeform 2140"/>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73" name="Freeform 2141"/>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74" name="Freeform 2142"/>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75" name="Freeform 2143"/>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76" name="Freeform 2144"/>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77" name="Freeform 2145"/>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78" name="Freeform 2146"/>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79" name="Freeform 2147"/>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80" name="Freeform 2148"/>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81" name="Freeform 2149"/>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82" name="Freeform 2150"/>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83" name="Freeform 2151"/>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84" name="Freeform 2152"/>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85" name="Freeform 2153"/>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86" name="Freeform 2154"/>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87" name="Freeform 2155"/>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88" name="Freeform 2156"/>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89" name="Freeform 2157"/>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90" name="Freeform 2158"/>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91" name="Freeform 2159"/>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92" name="Freeform 2160"/>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93" name="Freeform 2161"/>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94" name="Freeform 2162"/>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95" name="Freeform 2163"/>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96" name="Freeform 2164"/>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97" name="Freeform 2165"/>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98" name="Freeform 2166"/>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99" name="Freeform 2167"/>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00" name="Freeform 2168"/>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01" name="Freeform 2169"/>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02" name="Freeform 2170"/>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03" name="Freeform 2171"/>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04" name="Freeform 2172"/>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05" name="Freeform 2173"/>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06" name="Freeform 2174"/>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07" name="Freeform 2175"/>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08" name="Freeform 2176"/>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09" name="Freeform 2177"/>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10" name="Freeform 2178"/>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11" name="Freeform 2179"/>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12" name="Freeform 2180"/>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13" name="Freeform 2181"/>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14" name="Freeform 2182"/>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15" name="Freeform 2183"/>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16" name="Freeform 2184"/>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17" name="Freeform 2185"/>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18" name="Freeform 2186"/>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19" name="Freeform 2187"/>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20" name="Freeform 2188"/>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21" name="Freeform 2189"/>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22" name="Freeform 2190"/>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23" name="Freeform 2191"/>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24" name="Freeform 2192"/>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25" name="Freeform 2193"/>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26" name="Freeform 2194"/>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27" name="Freeform 2195"/>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28" name="Freeform 2196"/>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29" name="Freeform 2197"/>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30" name="Freeform 2198"/>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231" name="Freeform 2199"/>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50" name="Group 2200"/>
              <p:cNvGrpSpPr>
                <a:grpSpLocks/>
              </p:cNvGrpSpPr>
              <p:nvPr/>
            </p:nvGrpSpPr>
            <p:grpSpPr bwMode="auto">
              <a:xfrm>
                <a:off x="3648" y="3408"/>
                <a:ext cx="288" cy="576"/>
                <a:chOff x="2646" y="2038"/>
                <a:chExt cx="394" cy="754"/>
              </a:xfrm>
            </p:grpSpPr>
            <p:sp>
              <p:nvSpPr>
                <p:cNvPr id="112" name="Freeform 2201"/>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3" name="Freeform 2202"/>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4" name="Freeform 2203"/>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5" name="Freeform 2204"/>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6" name="Freeform 2205"/>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7" name="Freeform 2206"/>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8" name="Freeform 2207"/>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9" name="Freeform 2208"/>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0" name="Freeform 2209"/>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1" name="Freeform 2210"/>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2" name="Freeform 2211"/>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3" name="Freeform 2212"/>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4" name="Freeform 2213"/>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5" name="Freeform 2214"/>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6" name="Freeform 2215"/>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7" name="Freeform 2216"/>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8" name="Freeform 2217"/>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29" name="Freeform 2218"/>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0" name="Freeform 2219"/>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1" name="Freeform 2220"/>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2" name="Freeform 2221"/>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3" name="Freeform 2222"/>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4" name="Freeform 2223"/>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5" name="Freeform 2224"/>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6" name="Freeform 2225"/>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7" name="Freeform 2226"/>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8" name="Freeform 2227"/>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39" name="Freeform 2228"/>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40" name="Freeform 2229"/>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41" name="Freeform 2230"/>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42" name="Freeform 2231"/>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43" name="Freeform 2232"/>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44" name="Freeform 2233"/>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45" name="Freeform 2234"/>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46" name="Freeform 2235"/>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47" name="Freeform 2236"/>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48" name="Freeform 2237"/>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49" name="Freeform 2238"/>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50" name="Freeform 2239"/>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51" name="Freeform 2240"/>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52" name="Freeform 2241"/>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53" name="Freeform 2242"/>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54" name="Freeform 2243"/>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55" name="Freeform 2244"/>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56" name="Freeform 2245"/>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57" name="Freeform 2246"/>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58" name="Freeform 2247"/>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59" name="Freeform 2248"/>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60" name="Freeform 2249"/>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61" name="Freeform 2250"/>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62" name="Freeform 2251"/>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63" name="Freeform 2252"/>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64" name="Freeform 2253"/>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65" name="Freeform 2254"/>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66" name="Freeform 2255"/>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67" name="Freeform 2256"/>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68" name="Freeform 2257"/>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69" name="Freeform 2258"/>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70" name="Freeform 2259"/>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71" name="Freeform 2260"/>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nvGrpSpPr>
              <p:cNvPr id="51" name="Group 2261"/>
              <p:cNvGrpSpPr>
                <a:grpSpLocks/>
              </p:cNvGrpSpPr>
              <p:nvPr/>
            </p:nvGrpSpPr>
            <p:grpSpPr bwMode="auto">
              <a:xfrm>
                <a:off x="4080" y="3408"/>
                <a:ext cx="288" cy="576"/>
                <a:chOff x="2646" y="2038"/>
                <a:chExt cx="394" cy="754"/>
              </a:xfrm>
            </p:grpSpPr>
            <p:sp>
              <p:nvSpPr>
                <p:cNvPr id="52" name="Freeform 2262"/>
                <p:cNvSpPr>
                  <a:spLocks/>
                </p:cNvSpPr>
                <p:nvPr/>
              </p:nvSpPr>
              <p:spPr bwMode="auto">
                <a:xfrm>
                  <a:off x="2901" y="2073"/>
                  <a:ext cx="139" cy="207"/>
                </a:xfrm>
                <a:custGeom>
                  <a:avLst/>
                  <a:gdLst/>
                  <a:ahLst/>
                  <a:cxnLst>
                    <a:cxn ang="0">
                      <a:pos x="65" y="622"/>
                    </a:cxn>
                    <a:cxn ang="0">
                      <a:pos x="92" y="623"/>
                    </a:cxn>
                    <a:cxn ang="0">
                      <a:pos x="120" y="618"/>
                    </a:cxn>
                    <a:cxn ang="0">
                      <a:pos x="146" y="605"/>
                    </a:cxn>
                    <a:cxn ang="0">
                      <a:pos x="166" y="587"/>
                    </a:cxn>
                    <a:cxn ang="0">
                      <a:pos x="186" y="565"/>
                    </a:cxn>
                    <a:cxn ang="0">
                      <a:pos x="207" y="544"/>
                    </a:cxn>
                    <a:cxn ang="0">
                      <a:pos x="229" y="525"/>
                    </a:cxn>
                    <a:cxn ang="0">
                      <a:pos x="264" y="500"/>
                    </a:cxn>
                    <a:cxn ang="0">
                      <a:pos x="312" y="459"/>
                    </a:cxn>
                    <a:cxn ang="0">
                      <a:pos x="354" y="417"/>
                    </a:cxn>
                    <a:cxn ang="0">
                      <a:pos x="385" y="379"/>
                    </a:cxn>
                    <a:cxn ang="0">
                      <a:pos x="405" y="355"/>
                    </a:cxn>
                    <a:cxn ang="0">
                      <a:pos x="418" y="338"/>
                    </a:cxn>
                    <a:cxn ang="0">
                      <a:pos x="411" y="320"/>
                    </a:cxn>
                    <a:cxn ang="0">
                      <a:pos x="403" y="298"/>
                    </a:cxn>
                    <a:cxn ang="0">
                      <a:pos x="397" y="271"/>
                    </a:cxn>
                    <a:cxn ang="0">
                      <a:pos x="383" y="221"/>
                    </a:cxn>
                    <a:cxn ang="0">
                      <a:pos x="354" y="153"/>
                    </a:cxn>
                    <a:cxn ang="0">
                      <a:pos x="315" y="86"/>
                    </a:cxn>
                    <a:cxn ang="0">
                      <a:pos x="281" y="48"/>
                    </a:cxn>
                    <a:cxn ang="0">
                      <a:pos x="264" y="30"/>
                    </a:cxn>
                    <a:cxn ang="0">
                      <a:pos x="251" y="16"/>
                    </a:cxn>
                    <a:cxn ang="0">
                      <a:pos x="244" y="6"/>
                    </a:cxn>
                    <a:cxn ang="0">
                      <a:pos x="223" y="0"/>
                    </a:cxn>
                    <a:cxn ang="0">
                      <a:pos x="204" y="18"/>
                    </a:cxn>
                    <a:cxn ang="0">
                      <a:pos x="210" y="44"/>
                    </a:cxn>
                    <a:cxn ang="0">
                      <a:pos x="220" y="86"/>
                    </a:cxn>
                    <a:cxn ang="0">
                      <a:pos x="228" y="140"/>
                    </a:cxn>
                    <a:cxn ang="0">
                      <a:pos x="241" y="220"/>
                    </a:cxn>
                    <a:cxn ang="0">
                      <a:pos x="263" y="272"/>
                    </a:cxn>
                    <a:cxn ang="0">
                      <a:pos x="279" y="302"/>
                    </a:cxn>
                    <a:cxn ang="0">
                      <a:pos x="276" y="315"/>
                    </a:cxn>
                    <a:cxn ang="0">
                      <a:pos x="267" y="325"/>
                    </a:cxn>
                    <a:cxn ang="0">
                      <a:pos x="254" y="337"/>
                    </a:cxn>
                    <a:cxn ang="0">
                      <a:pos x="239" y="348"/>
                    </a:cxn>
                    <a:cxn ang="0">
                      <a:pos x="222" y="357"/>
                    </a:cxn>
                    <a:cxn ang="0">
                      <a:pos x="204" y="368"/>
                    </a:cxn>
                    <a:cxn ang="0">
                      <a:pos x="185" y="379"/>
                    </a:cxn>
                    <a:cxn ang="0">
                      <a:pos x="167" y="394"/>
                    </a:cxn>
                    <a:cxn ang="0">
                      <a:pos x="152" y="412"/>
                    </a:cxn>
                    <a:cxn ang="0">
                      <a:pos x="139" y="428"/>
                    </a:cxn>
                    <a:cxn ang="0">
                      <a:pos x="126" y="442"/>
                    </a:cxn>
                    <a:cxn ang="0">
                      <a:pos x="111" y="454"/>
                    </a:cxn>
                    <a:cxn ang="0">
                      <a:pos x="95" y="462"/>
                    </a:cxn>
                    <a:cxn ang="0">
                      <a:pos x="71" y="476"/>
                    </a:cxn>
                    <a:cxn ang="0">
                      <a:pos x="43" y="495"/>
                    </a:cxn>
                    <a:cxn ang="0">
                      <a:pos x="19" y="517"/>
                    </a:cxn>
                    <a:cxn ang="0">
                      <a:pos x="5" y="543"/>
                    </a:cxn>
                    <a:cxn ang="0">
                      <a:pos x="0" y="569"/>
                    </a:cxn>
                    <a:cxn ang="0">
                      <a:pos x="11" y="593"/>
                    </a:cxn>
                    <a:cxn ang="0">
                      <a:pos x="36" y="612"/>
                    </a:cxn>
                  </a:cxnLst>
                  <a:rect l="0" t="0" r="r" b="b"/>
                  <a:pathLst>
                    <a:path w="418" h="623">
                      <a:moveTo>
                        <a:pt x="53" y="619"/>
                      </a:moveTo>
                      <a:lnTo>
                        <a:pt x="65" y="622"/>
                      </a:lnTo>
                      <a:lnTo>
                        <a:pt x="79" y="623"/>
                      </a:lnTo>
                      <a:lnTo>
                        <a:pt x="92" y="623"/>
                      </a:lnTo>
                      <a:lnTo>
                        <a:pt x="107" y="621"/>
                      </a:lnTo>
                      <a:lnTo>
                        <a:pt x="120" y="618"/>
                      </a:lnTo>
                      <a:lnTo>
                        <a:pt x="133" y="613"/>
                      </a:lnTo>
                      <a:lnTo>
                        <a:pt x="146" y="605"/>
                      </a:lnTo>
                      <a:lnTo>
                        <a:pt x="157" y="597"/>
                      </a:lnTo>
                      <a:lnTo>
                        <a:pt x="166" y="587"/>
                      </a:lnTo>
                      <a:lnTo>
                        <a:pt x="176" y="577"/>
                      </a:lnTo>
                      <a:lnTo>
                        <a:pt x="186" y="565"/>
                      </a:lnTo>
                      <a:lnTo>
                        <a:pt x="197" y="554"/>
                      </a:lnTo>
                      <a:lnTo>
                        <a:pt x="207" y="544"/>
                      </a:lnTo>
                      <a:lnTo>
                        <a:pt x="219" y="534"/>
                      </a:lnTo>
                      <a:lnTo>
                        <a:pt x="229" y="525"/>
                      </a:lnTo>
                      <a:lnTo>
                        <a:pt x="241" y="517"/>
                      </a:lnTo>
                      <a:lnTo>
                        <a:pt x="264" y="500"/>
                      </a:lnTo>
                      <a:lnTo>
                        <a:pt x="288" y="481"/>
                      </a:lnTo>
                      <a:lnTo>
                        <a:pt x="312" y="459"/>
                      </a:lnTo>
                      <a:lnTo>
                        <a:pt x="334" y="438"/>
                      </a:lnTo>
                      <a:lnTo>
                        <a:pt x="354" y="417"/>
                      </a:lnTo>
                      <a:lnTo>
                        <a:pt x="371" y="396"/>
                      </a:lnTo>
                      <a:lnTo>
                        <a:pt x="385" y="379"/>
                      </a:lnTo>
                      <a:lnTo>
                        <a:pt x="396" y="366"/>
                      </a:lnTo>
                      <a:lnTo>
                        <a:pt x="405" y="355"/>
                      </a:lnTo>
                      <a:lnTo>
                        <a:pt x="414" y="347"/>
                      </a:lnTo>
                      <a:lnTo>
                        <a:pt x="418" y="338"/>
                      </a:lnTo>
                      <a:lnTo>
                        <a:pt x="416" y="330"/>
                      </a:lnTo>
                      <a:lnTo>
                        <a:pt x="411" y="320"/>
                      </a:lnTo>
                      <a:lnTo>
                        <a:pt x="406" y="309"/>
                      </a:lnTo>
                      <a:lnTo>
                        <a:pt x="403" y="298"/>
                      </a:lnTo>
                      <a:lnTo>
                        <a:pt x="400" y="284"/>
                      </a:lnTo>
                      <a:lnTo>
                        <a:pt x="397" y="271"/>
                      </a:lnTo>
                      <a:lnTo>
                        <a:pt x="391" y="249"/>
                      </a:lnTo>
                      <a:lnTo>
                        <a:pt x="383" y="221"/>
                      </a:lnTo>
                      <a:lnTo>
                        <a:pt x="369" y="188"/>
                      </a:lnTo>
                      <a:lnTo>
                        <a:pt x="354" y="153"/>
                      </a:lnTo>
                      <a:lnTo>
                        <a:pt x="337" y="118"/>
                      </a:lnTo>
                      <a:lnTo>
                        <a:pt x="315" y="86"/>
                      </a:lnTo>
                      <a:lnTo>
                        <a:pt x="290" y="58"/>
                      </a:lnTo>
                      <a:lnTo>
                        <a:pt x="281" y="48"/>
                      </a:lnTo>
                      <a:lnTo>
                        <a:pt x="272" y="40"/>
                      </a:lnTo>
                      <a:lnTo>
                        <a:pt x="264" y="30"/>
                      </a:lnTo>
                      <a:lnTo>
                        <a:pt x="257" y="23"/>
                      </a:lnTo>
                      <a:lnTo>
                        <a:pt x="251" y="16"/>
                      </a:lnTo>
                      <a:lnTo>
                        <a:pt x="247" y="10"/>
                      </a:lnTo>
                      <a:lnTo>
                        <a:pt x="244" y="6"/>
                      </a:lnTo>
                      <a:lnTo>
                        <a:pt x="241" y="4"/>
                      </a:lnTo>
                      <a:lnTo>
                        <a:pt x="223" y="0"/>
                      </a:lnTo>
                      <a:lnTo>
                        <a:pt x="211" y="6"/>
                      </a:lnTo>
                      <a:lnTo>
                        <a:pt x="204" y="18"/>
                      </a:lnTo>
                      <a:lnTo>
                        <a:pt x="205" y="34"/>
                      </a:lnTo>
                      <a:lnTo>
                        <a:pt x="210" y="44"/>
                      </a:lnTo>
                      <a:lnTo>
                        <a:pt x="216" y="63"/>
                      </a:lnTo>
                      <a:lnTo>
                        <a:pt x="220" y="86"/>
                      </a:lnTo>
                      <a:lnTo>
                        <a:pt x="225" y="109"/>
                      </a:lnTo>
                      <a:lnTo>
                        <a:pt x="228" y="140"/>
                      </a:lnTo>
                      <a:lnTo>
                        <a:pt x="233" y="180"/>
                      </a:lnTo>
                      <a:lnTo>
                        <a:pt x="241" y="220"/>
                      </a:lnTo>
                      <a:lnTo>
                        <a:pt x="251" y="251"/>
                      </a:lnTo>
                      <a:lnTo>
                        <a:pt x="263" y="272"/>
                      </a:lnTo>
                      <a:lnTo>
                        <a:pt x="273" y="288"/>
                      </a:lnTo>
                      <a:lnTo>
                        <a:pt x="279" y="302"/>
                      </a:lnTo>
                      <a:lnTo>
                        <a:pt x="279" y="310"/>
                      </a:lnTo>
                      <a:lnTo>
                        <a:pt x="276" y="315"/>
                      </a:lnTo>
                      <a:lnTo>
                        <a:pt x="272" y="319"/>
                      </a:lnTo>
                      <a:lnTo>
                        <a:pt x="267" y="325"/>
                      </a:lnTo>
                      <a:lnTo>
                        <a:pt x="262" y="331"/>
                      </a:lnTo>
                      <a:lnTo>
                        <a:pt x="254" y="337"/>
                      </a:lnTo>
                      <a:lnTo>
                        <a:pt x="247" y="342"/>
                      </a:lnTo>
                      <a:lnTo>
                        <a:pt x="239" y="348"/>
                      </a:lnTo>
                      <a:lnTo>
                        <a:pt x="231" y="353"/>
                      </a:lnTo>
                      <a:lnTo>
                        <a:pt x="222" y="357"/>
                      </a:lnTo>
                      <a:lnTo>
                        <a:pt x="213" y="362"/>
                      </a:lnTo>
                      <a:lnTo>
                        <a:pt x="204" y="368"/>
                      </a:lnTo>
                      <a:lnTo>
                        <a:pt x="194" y="373"/>
                      </a:lnTo>
                      <a:lnTo>
                        <a:pt x="185" y="379"/>
                      </a:lnTo>
                      <a:lnTo>
                        <a:pt x="176" y="387"/>
                      </a:lnTo>
                      <a:lnTo>
                        <a:pt x="167" y="394"/>
                      </a:lnTo>
                      <a:lnTo>
                        <a:pt x="160" y="404"/>
                      </a:lnTo>
                      <a:lnTo>
                        <a:pt x="152" y="412"/>
                      </a:lnTo>
                      <a:lnTo>
                        <a:pt x="146" y="421"/>
                      </a:lnTo>
                      <a:lnTo>
                        <a:pt x="139" y="428"/>
                      </a:lnTo>
                      <a:lnTo>
                        <a:pt x="132" y="436"/>
                      </a:lnTo>
                      <a:lnTo>
                        <a:pt x="126" y="442"/>
                      </a:lnTo>
                      <a:lnTo>
                        <a:pt x="118" y="448"/>
                      </a:lnTo>
                      <a:lnTo>
                        <a:pt x="111" y="454"/>
                      </a:lnTo>
                      <a:lnTo>
                        <a:pt x="104" y="458"/>
                      </a:lnTo>
                      <a:lnTo>
                        <a:pt x="95" y="462"/>
                      </a:lnTo>
                      <a:lnTo>
                        <a:pt x="84" y="468"/>
                      </a:lnTo>
                      <a:lnTo>
                        <a:pt x="71" y="476"/>
                      </a:lnTo>
                      <a:lnTo>
                        <a:pt x="58" y="485"/>
                      </a:lnTo>
                      <a:lnTo>
                        <a:pt x="43" y="495"/>
                      </a:lnTo>
                      <a:lnTo>
                        <a:pt x="31" y="506"/>
                      </a:lnTo>
                      <a:lnTo>
                        <a:pt x="19" y="517"/>
                      </a:lnTo>
                      <a:lnTo>
                        <a:pt x="11" y="530"/>
                      </a:lnTo>
                      <a:lnTo>
                        <a:pt x="5" y="543"/>
                      </a:lnTo>
                      <a:lnTo>
                        <a:pt x="0" y="557"/>
                      </a:lnTo>
                      <a:lnTo>
                        <a:pt x="0" y="569"/>
                      </a:lnTo>
                      <a:lnTo>
                        <a:pt x="3" y="581"/>
                      </a:lnTo>
                      <a:lnTo>
                        <a:pt x="11" y="593"/>
                      </a:lnTo>
                      <a:lnTo>
                        <a:pt x="21" y="603"/>
                      </a:lnTo>
                      <a:lnTo>
                        <a:pt x="36" y="612"/>
                      </a:lnTo>
                      <a:lnTo>
                        <a:pt x="53" y="619"/>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3" name="Freeform 2263"/>
                <p:cNvSpPr>
                  <a:spLocks/>
                </p:cNvSpPr>
                <p:nvPr/>
              </p:nvSpPr>
              <p:spPr bwMode="auto">
                <a:xfrm>
                  <a:off x="2970" y="2075"/>
                  <a:ext cx="13" cy="9"/>
                </a:xfrm>
                <a:custGeom>
                  <a:avLst/>
                  <a:gdLst/>
                  <a:ahLst/>
                  <a:cxnLst>
                    <a:cxn ang="0">
                      <a:pos x="27" y="1"/>
                    </a:cxn>
                    <a:cxn ang="0">
                      <a:pos x="20" y="0"/>
                    </a:cxn>
                    <a:cxn ang="0">
                      <a:pos x="12" y="1"/>
                    </a:cxn>
                    <a:cxn ang="0">
                      <a:pos x="6" y="4"/>
                    </a:cxn>
                    <a:cxn ang="0">
                      <a:pos x="2" y="9"/>
                    </a:cxn>
                    <a:cxn ang="0">
                      <a:pos x="0" y="14"/>
                    </a:cxn>
                    <a:cxn ang="0">
                      <a:pos x="2" y="18"/>
                    </a:cxn>
                    <a:cxn ang="0">
                      <a:pos x="6" y="22"/>
                    </a:cxn>
                    <a:cxn ang="0">
                      <a:pos x="12" y="26"/>
                    </a:cxn>
                    <a:cxn ang="0">
                      <a:pos x="20" y="27"/>
                    </a:cxn>
                    <a:cxn ang="0">
                      <a:pos x="27" y="26"/>
                    </a:cxn>
                    <a:cxn ang="0">
                      <a:pos x="33" y="23"/>
                    </a:cxn>
                    <a:cxn ang="0">
                      <a:pos x="36" y="19"/>
                    </a:cxn>
                    <a:cxn ang="0">
                      <a:pos x="37" y="14"/>
                    </a:cxn>
                    <a:cxn ang="0">
                      <a:pos x="36" y="9"/>
                    </a:cxn>
                    <a:cxn ang="0">
                      <a:pos x="33" y="4"/>
                    </a:cxn>
                    <a:cxn ang="0">
                      <a:pos x="27" y="1"/>
                    </a:cxn>
                  </a:cxnLst>
                  <a:rect l="0" t="0" r="r" b="b"/>
                  <a:pathLst>
                    <a:path w="37" h="27">
                      <a:moveTo>
                        <a:pt x="27" y="1"/>
                      </a:moveTo>
                      <a:lnTo>
                        <a:pt x="20" y="0"/>
                      </a:lnTo>
                      <a:lnTo>
                        <a:pt x="12" y="1"/>
                      </a:lnTo>
                      <a:lnTo>
                        <a:pt x="6" y="4"/>
                      </a:lnTo>
                      <a:lnTo>
                        <a:pt x="2" y="9"/>
                      </a:lnTo>
                      <a:lnTo>
                        <a:pt x="0" y="14"/>
                      </a:lnTo>
                      <a:lnTo>
                        <a:pt x="2" y="18"/>
                      </a:lnTo>
                      <a:lnTo>
                        <a:pt x="6" y="22"/>
                      </a:lnTo>
                      <a:lnTo>
                        <a:pt x="12" y="26"/>
                      </a:lnTo>
                      <a:lnTo>
                        <a:pt x="20" y="27"/>
                      </a:lnTo>
                      <a:lnTo>
                        <a:pt x="27" y="26"/>
                      </a:lnTo>
                      <a:lnTo>
                        <a:pt x="33" y="23"/>
                      </a:lnTo>
                      <a:lnTo>
                        <a:pt x="36" y="19"/>
                      </a:lnTo>
                      <a:lnTo>
                        <a:pt x="37" y="14"/>
                      </a:lnTo>
                      <a:lnTo>
                        <a:pt x="36" y="9"/>
                      </a:lnTo>
                      <a:lnTo>
                        <a:pt x="33" y="4"/>
                      </a:lnTo>
                      <a:lnTo>
                        <a:pt x="27"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4" name="Freeform 2264"/>
                <p:cNvSpPr>
                  <a:spLocks/>
                </p:cNvSpPr>
                <p:nvPr/>
              </p:nvSpPr>
              <p:spPr bwMode="auto">
                <a:xfrm>
                  <a:off x="2930" y="2254"/>
                  <a:ext cx="12" cy="9"/>
                </a:xfrm>
                <a:custGeom>
                  <a:avLst/>
                  <a:gdLst/>
                  <a:ahLst/>
                  <a:cxnLst>
                    <a:cxn ang="0">
                      <a:pos x="26" y="1"/>
                    </a:cxn>
                    <a:cxn ang="0">
                      <a:pos x="19" y="0"/>
                    </a:cxn>
                    <a:cxn ang="0">
                      <a:pos x="12" y="1"/>
                    </a:cxn>
                    <a:cxn ang="0">
                      <a:pos x="6" y="3"/>
                    </a:cxn>
                    <a:cxn ang="0">
                      <a:pos x="1" y="7"/>
                    </a:cxn>
                    <a:cxn ang="0">
                      <a:pos x="0" y="13"/>
                    </a:cxn>
                    <a:cxn ang="0">
                      <a:pos x="1" y="18"/>
                    </a:cxn>
                    <a:cxn ang="0">
                      <a:pos x="6" y="22"/>
                    </a:cxn>
                    <a:cxn ang="0">
                      <a:pos x="12" y="25"/>
                    </a:cxn>
                    <a:cxn ang="0">
                      <a:pos x="19" y="26"/>
                    </a:cxn>
                    <a:cxn ang="0">
                      <a:pos x="26" y="25"/>
                    </a:cxn>
                    <a:cxn ang="0">
                      <a:pos x="32" y="22"/>
                    </a:cxn>
                    <a:cxn ang="0">
                      <a:pos x="35" y="18"/>
                    </a:cxn>
                    <a:cxn ang="0">
                      <a:pos x="37" y="13"/>
                    </a:cxn>
                    <a:cxn ang="0">
                      <a:pos x="35" y="7"/>
                    </a:cxn>
                    <a:cxn ang="0">
                      <a:pos x="32" y="3"/>
                    </a:cxn>
                    <a:cxn ang="0">
                      <a:pos x="26" y="1"/>
                    </a:cxn>
                  </a:cxnLst>
                  <a:rect l="0" t="0" r="r" b="b"/>
                  <a:pathLst>
                    <a:path w="37" h="26">
                      <a:moveTo>
                        <a:pt x="26" y="1"/>
                      </a:moveTo>
                      <a:lnTo>
                        <a:pt x="19" y="0"/>
                      </a:lnTo>
                      <a:lnTo>
                        <a:pt x="12" y="1"/>
                      </a:lnTo>
                      <a:lnTo>
                        <a:pt x="6" y="3"/>
                      </a:lnTo>
                      <a:lnTo>
                        <a:pt x="1" y="7"/>
                      </a:lnTo>
                      <a:lnTo>
                        <a:pt x="0" y="13"/>
                      </a:lnTo>
                      <a:lnTo>
                        <a:pt x="1" y="18"/>
                      </a:lnTo>
                      <a:lnTo>
                        <a:pt x="6" y="22"/>
                      </a:lnTo>
                      <a:lnTo>
                        <a:pt x="12" y="25"/>
                      </a:lnTo>
                      <a:lnTo>
                        <a:pt x="19" y="26"/>
                      </a:lnTo>
                      <a:lnTo>
                        <a:pt x="26" y="25"/>
                      </a:lnTo>
                      <a:lnTo>
                        <a:pt x="32" y="22"/>
                      </a:lnTo>
                      <a:lnTo>
                        <a:pt x="35" y="18"/>
                      </a:lnTo>
                      <a:lnTo>
                        <a:pt x="37" y="13"/>
                      </a:lnTo>
                      <a:lnTo>
                        <a:pt x="35" y="7"/>
                      </a:lnTo>
                      <a:lnTo>
                        <a:pt x="32" y="3"/>
                      </a:lnTo>
                      <a:lnTo>
                        <a:pt x="26"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5" name="Freeform 2265"/>
                <p:cNvSpPr>
                  <a:spLocks/>
                </p:cNvSpPr>
                <p:nvPr/>
              </p:nvSpPr>
              <p:spPr bwMode="auto">
                <a:xfrm>
                  <a:off x="2954" y="2038"/>
                  <a:ext cx="47" cy="48"/>
                </a:xfrm>
                <a:custGeom>
                  <a:avLst/>
                  <a:gdLst/>
                  <a:ahLst/>
                  <a:cxnLst>
                    <a:cxn ang="0">
                      <a:pos x="75" y="143"/>
                    </a:cxn>
                    <a:cxn ang="0">
                      <a:pos x="65" y="144"/>
                    </a:cxn>
                    <a:cxn ang="0">
                      <a:pos x="54" y="141"/>
                    </a:cxn>
                    <a:cxn ang="0">
                      <a:pos x="45" y="137"/>
                    </a:cxn>
                    <a:cxn ang="0">
                      <a:pos x="41" y="129"/>
                    </a:cxn>
                    <a:cxn ang="0">
                      <a:pos x="38" y="120"/>
                    </a:cxn>
                    <a:cxn ang="0">
                      <a:pos x="35" y="106"/>
                    </a:cxn>
                    <a:cxn ang="0">
                      <a:pos x="31" y="92"/>
                    </a:cxn>
                    <a:cxn ang="0">
                      <a:pos x="26" y="80"/>
                    </a:cxn>
                    <a:cxn ang="0">
                      <a:pos x="22" y="68"/>
                    </a:cxn>
                    <a:cxn ang="0">
                      <a:pos x="17" y="51"/>
                    </a:cxn>
                    <a:cxn ang="0">
                      <a:pos x="11" y="36"/>
                    </a:cxn>
                    <a:cxn ang="0">
                      <a:pos x="7" y="26"/>
                    </a:cxn>
                    <a:cxn ang="0">
                      <a:pos x="3" y="20"/>
                    </a:cxn>
                    <a:cxn ang="0">
                      <a:pos x="0" y="12"/>
                    </a:cxn>
                    <a:cxn ang="0">
                      <a:pos x="1" y="6"/>
                    </a:cxn>
                    <a:cxn ang="0">
                      <a:pos x="10" y="1"/>
                    </a:cxn>
                    <a:cxn ang="0">
                      <a:pos x="20" y="0"/>
                    </a:cxn>
                    <a:cxn ang="0">
                      <a:pos x="35" y="1"/>
                    </a:cxn>
                    <a:cxn ang="0">
                      <a:pos x="53" y="2"/>
                    </a:cxn>
                    <a:cxn ang="0">
                      <a:pos x="73" y="3"/>
                    </a:cxn>
                    <a:cxn ang="0">
                      <a:pos x="93" y="5"/>
                    </a:cxn>
                    <a:cxn ang="0">
                      <a:pos x="110" y="7"/>
                    </a:cxn>
                    <a:cxn ang="0">
                      <a:pos x="122" y="10"/>
                    </a:cxn>
                    <a:cxn ang="0">
                      <a:pos x="130" y="12"/>
                    </a:cxn>
                    <a:cxn ang="0">
                      <a:pos x="135" y="18"/>
                    </a:cxn>
                    <a:cxn ang="0">
                      <a:pos x="138" y="24"/>
                    </a:cxn>
                    <a:cxn ang="0">
                      <a:pos x="140" y="30"/>
                    </a:cxn>
                    <a:cxn ang="0">
                      <a:pos x="138" y="38"/>
                    </a:cxn>
                    <a:cxn ang="0">
                      <a:pos x="132" y="54"/>
                    </a:cxn>
                    <a:cxn ang="0">
                      <a:pos x="119" y="80"/>
                    </a:cxn>
                    <a:cxn ang="0">
                      <a:pos x="107" y="107"/>
                    </a:cxn>
                    <a:cxn ang="0">
                      <a:pos x="100" y="122"/>
                    </a:cxn>
                    <a:cxn ang="0">
                      <a:pos x="96" y="128"/>
                    </a:cxn>
                    <a:cxn ang="0">
                      <a:pos x="90" y="134"/>
                    </a:cxn>
                    <a:cxn ang="0">
                      <a:pos x="84" y="140"/>
                    </a:cxn>
                    <a:cxn ang="0">
                      <a:pos x="75" y="143"/>
                    </a:cxn>
                  </a:cxnLst>
                  <a:rect l="0" t="0" r="r" b="b"/>
                  <a:pathLst>
                    <a:path w="140" h="144">
                      <a:moveTo>
                        <a:pt x="75" y="143"/>
                      </a:moveTo>
                      <a:lnTo>
                        <a:pt x="65" y="144"/>
                      </a:lnTo>
                      <a:lnTo>
                        <a:pt x="54" y="141"/>
                      </a:lnTo>
                      <a:lnTo>
                        <a:pt x="45" y="137"/>
                      </a:lnTo>
                      <a:lnTo>
                        <a:pt x="41" y="129"/>
                      </a:lnTo>
                      <a:lnTo>
                        <a:pt x="38" y="120"/>
                      </a:lnTo>
                      <a:lnTo>
                        <a:pt x="35" y="106"/>
                      </a:lnTo>
                      <a:lnTo>
                        <a:pt x="31" y="92"/>
                      </a:lnTo>
                      <a:lnTo>
                        <a:pt x="26" y="80"/>
                      </a:lnTo>
                      <a:lnTo>
                        <a:pt x="22" y="68"/>
                      </a:lnTo>
                      <a:lnTo>
                        <a:pt x="17" y="51"/>
                      </a:lnTo>
                      <a:lnTo>
                        <a:pt x="11" y="36"/>
                      </a:lnTo>
                      <a:lnTo>
                        <a:pt x="7" y="26"/>
                      </a:lnTo>
                      <a:lnTo>
                        <a:pt x="3" y="20"/>
                      </a:lnTo>
                      <a:lnTo>
                        <a:pt x="0" y="12"/>
                      </a:lnTo>
                      <a:lnTo>
                        <a:pt x="1" y="6"/>
                      </a:lnTo>
                      <a:lnTo>
                        <a:pt x="10" y="1"/>
                      </a:lnTo>
                      <a:lnTo>
                        <a:pt x="20" y="0"/>
                      </a:lnTo>
                      <a:lnTo>
                        <a:pt x="35" y="1"/>
                      </a:lnTo>
                      <a:lnTo>
                        <a:pt x="53" y="2"/>
                      </a:lnTo>
                      <a:lnTo>
                        <a:pt x="73" y="3"/>
                      </a:lnTo>
                      <a:lnTo>
                        <a:pt x="93" y="5"/>
                      </a:lnTo>
                      <a:lnTo>
                        <a:pt x="110" y="7"/>
                      </a:lnTo>
                      <a:lnTo>
                        <a:pt x="122" y="10"/>
                      </a:lnTo>
                      <a:lnTo>
                        <a:pt x="130" y="12"/>
                      </a:lnTo>
                      <a:lnTo>
                        <a:pt x="135" y="18"/>
                      </a:lnTo>
                      <a:lnTo>
                        <a:pt x="138" y="24"/>
                      </a:lnTo>
                      <a:lnTo>
                        <a:pt x="140" y="30"/>
                      </a:lnTo>
                      <a:lnTo>
                        <a:pt x="138" y="38"/>
                      </a:lnTo>
                      <a:lnTo>
                        <a:pt x="132" y="54"/>
                      </a:lnTo>
                      <a:lnTo>
                        <a:pt x="119" y="80"/>
                      </a:lnTo>
                      <a:lnTo>
                        <a:pt x="107" y="107"/>
                      </a:lnTo>
                      <a:lnTo>
                        <a:pt x="100" y="122"/>
                      </a:lnTo>
                      <a:lnTo>
                        <a:pt x="96" y="128"/>
                      </a:lnTo>
                      <a:lnTo>
                        <a:pt x="90" y="134"/>
                      </a:lnTo>
                      <a:lnTo>
                        <a:pt x="84" y="140"/>
                      </a:lnTo>
                      <a:lnTo>
                        <a:pt x="75" y="14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6" name="Freeform 2266"/>
                <p:cNvSpPr>
                  <a:spLocks/>
                </p:cNvSpPr>
                <p:nvPr/>
              </p:nvSpPr>
              <p:spPr bwMode="auto">
                <a:xfrm>
                  <a:off x="2970" y="2075"/>
                  <a:ext cx="13" cy="9"/>
                </a:xfrm>
                <a:custGeom>
                  <a:avLst/>
                  <a:gdLst/>
                  <a:ahLst/>
                  <a:cxnLst>
                    <a:cxn ang="0">
                      <a:pos x="14" y="1"/>
                    </a:cxn>
                    <a:cxn ang="0">
                      <a:pos x="21" y="0"/>
                    </a:cxn>
                    <a:cxn ang="0">
                      <a:pos x="28" y="2"/>
                    </a:cxn>
                    <a:cxn ang="0">
                      <a:pos x="34" y="5"/>
                    </a:cxn>
                    <a:cxn ang="0">
                      <a:pos x="37" y="10"/>
                    </a:cxn>
                    <a:cxn ang="0">
                      <a:pos x="37" y="15"/>
                    </a:cxn>
                    <a:cxn ang="0">
                      <a:pos x="36" y="20"/>
                    </a:cxn>
                    <a:cxn ang="0">
                      <a:pos x="31" y="25"/>
                    </a:cxn>
                    <a:cxn ang="0">
                      <a:pos x="24" y="27"/>
                    </a:cxn>
                    <a:cxn ang="0">
                      <a:pos x="17" y="27"/>
                    </a:cxn>
                    <a:cxn ang="0">
                      <a:pos x="11" y="26"/>
                    </a:cxn>
                    <a:cxn ang="0">
                      <a:pos x="5" y="22"/>
                    </a:cxn>
                    <a:cxn ang="0">
                      <a:pos x="2" y="17"/>
                    </a:cxn>
                    <a:cxn ang="0">
                      <a:pos x="0" y="12"/>
                    </a:cxn>
                    <a:cxn ang="0">
                      <a:pos x="3" y="8"/>
                    </a:cxn>
                    <a:cxn ang="0">
                      <a:pos x="8" y="3"/>
                    </a:cxn>
                    <a:cxn ang="0">
                      <a:pos x="14" y="1"/>
                    </a:cxn>
                  </a:cxnLst>
                  <a:rect l="0" t="0" r="r" b="b"/>
                  <a:pathLst>
                    <a:path w="37" h="27">
                      <a:moveTo>
                        <a:pt x="14" y="1"/>
                      </a:moveTo>
                      <a:lnTo>
                        <a:pt x="21" y="0"/>
                      </a:lnTo>
                      <a:lnTo>
                        <a:pt x="28" y="2"/>
                      </a:lnTo>
                      <a:lnTo>
                        <a:pt x="34" y="5"/>
                      </a:lnTo>
                      <a:lnTo>
                        <a:pt x="37" y="10"/>
                      </a:lnTo>
                      <a:lnTo>
                        <a:pt x="37" y="15"/>
                      </a:lnTo>
                      <a:lnTo>
                        <a:pt x="36" y="20"/>
                      </a:lnTo>
                      <a:lnTo>
                        <a:pt x="31" y="25"/>
                      </a:lnTo>
                      <a:lnTo>
                        <a:pt x="24" y="27"/>
                      </a:lnTo>
                      <a:lnTo>
                        <a:pt x="17" y="27"/>
                      </a:lnTo>
                      <a:lnTo>
                        <a:pt x="11" y="26"/>
                      </a:lnTo>
                      <a:lnTo>
                        <a:pt x="5" y="22"/>
                      </a:lnTo>
                      <a:lnTo>
                        <a:pt x="2" y="17"/>
                      </a:lnTo>
                      <a:lnTo>
                        <a:pt x="0" y="12"/>
                      </a:lnTo>
                      <a:lnTo>
                        <a:pt x="3" y="8"/>
                      </a:lnTo>
                      <a:lnTo>
                        <a:pt x="8" y="3"/>
                      </a:lnTo>
                      <a:lnTo>
                        <a:pt x="1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7" name="Freeform 2267"/>
                <p:cNvSpPr>
                  <a:spLocks/>
                </p:cNvSpPr>
                <p:nvPr/>
              </p:nvSpPr>
              <p:spPr bwMode="auto">
                <a:xfrm>
                  <a:off x="2646" y="2080"/>
                  <a:ext cx="157" cy="199"/>
                </a:xfrm>
                <a:custGeom>
                  <a:avLst/>
                  <a:gdLst/>
                  <a:ahLst/>
                  <a:cxnLst>
                    <a:cxn ang="0">
                      <a:pos x="417" y="592"/>
                    </a:cxn>
                    <a:cxn ang="0">
                      <a:pos x="392" y="596"/>
                    </a:cxn>
                    <a:cxn ang="0">
                      <a:pos x="363" y="595"/>
                    </a:cxn>
                    <a:cxn ang="0">
                      <a:pos x="335" y="586"/>
                    </a:cxn>
                    <a:cxn ang="0">
                      <a:pos x="310" y="571"/>
                    </a:cxn>
                    <a:cxn ang="0">
                      <a:pos x="285" y="551"/>
                    </a:cxn>
                    <a:cxn ang="0">
                      <a:pos x="258" y="532"/>
                    </a:cxn>
                    <a:cxn ang="0">
                      <a:pos x="233" y="518"/>
                    </a:cxn>
                    <a:cxn ang="0">
                      <a:pos x="192" y="497"/>
                    </a:cxn>
                    <a:cxn ang="0">
                      <a:pos x="134" y="463"/>
                    </a:cxn>
                    <a:cxn ang="0">
                      <a:pos x="82" y="426"/>
                    </a:cxn>
                    <a:cxn ang="0">
                      <a:pos x="43" y="393"/>
                    </a:cxn>
                    <a:cxn ang="0">
                      <a:pos x="19" y="373"/>
                    </a:cxn>
                    <a:cxn ang="0">
                      <a:pos x="0" y="358"/>
                    </a:cxn>
                    <a:cxn ang="0">
                      <a:pos x="3" y="338"/>
                    </a:cxn>
                    <a:cxn ang="0">
                      <a:pos x="4" y="316"/>
                    </a:cxn>
                    <a:cxn ang="0">
                      <a:pos x="4" y="290"/>
                    </a:cxn>
                    <a:cxn ang="0">
                      <a:pos x="7" y="238"/>
                    </a:cxn>
                    <a:cxn ang="0">
                      <a:pos x="18" y="168"/>
                    </a:cxn>
                    <a:cxn ang="0">
                      <a:pos x="40" y="96"/>
                    </a:cxn>
                    <a:cxn ang="0">
                      <a:pos x="71" y="46"/>
                    </a:cxn>
                    <a:cxn ang="0">
                      <a:pos x="87" y="13"/>
                    </a:cxn>
                    <a:cxn ang="0">
                      <a:pos x="100" y="2"/>
                    </a:cxn>
                    <a:cxn ang="0">
                      <a:pos x="115" y="1"/>
                    </a:cxn>
                    <a:cxn ang="0">
                      <a:pos x="127" y="8"/>
                    </a:cxn>
                    <a:cxn ang="0">
                      <a:pos x="134" y="22"/>
                    </a:cxn>
                    <a:cxn ang="0">
                      <a:pos x="133" y="41"/>
                    </a:cxn>
                    <a:cxn ang="0">
                      <a:pos x="131" y="85"/>
                    </a:cxn>
                    <a:cxn ang="0">
                      <a:pos x="139" y="138"/>
                    </a:cxn>
                    <a:cxn ang="0">
                      <a:pos x="146" y="218"/>
                    </a:cxn>
                    <a:cxn ang="0">
                      <a:pos x="137" y="273"/>
                    </a:cxn>
                    <a:cxn ang="0">
                      <a:pos x="128" y="303"/>
                    </a:cxn>
                    <a:cxn ang="0">
                      <a:pos x="134" y="316"/>
                    </a:cxn>
                    <a:cxn ang="0">
                      <a:pos x="146" y="326"/>
                    </a:cxn>
                    <a:cxn ang="0">
                      <a:pos x="161" y="335"/>
                    </a:cxn>
                    <a:cxn ang="0">
                      <a:pos x="178" y="345"/>
                    </a:cxn>
                    <a:cxn ang="0">
                      <a:pos x="198" y="351"/>
                    </a:cxn>
                    <a:cxn ang="0">
                      <a:pos x="218" y="358"/>
                    </a:cxn>
                    <a:cxn ang="0">
                      <a:pos x="240" y="369"/>
                    </a:cxn>
                    <a:cxn ang="0">
                      <a:pos x="260" y="382"/>
                    </a:cxn>
                    <a:cxn ang="0">
                      <a:pos x="279" y="397"/>
                    </a:cxn>
                    <a:cxn ang="0">
                      <a:pos x="296" y="410"/>
                    </a:cxn>
                    <a:cxn ang="0">
                      <a:pos x="314" y="422"/>
                    </a:cxn>
                    <a:cxn ang="0">
                      <a:pos x="330" y="431"/>
                    </a:cxn>
                    <a:cxn ang="0">
                      <a:pos x="348" y="439"/>
                    </a:cxn>
                    <a:cxn ang="0">
                      <a:pos x="376" y="450"/>
                    </a:cxn>
                    <a:cxn ang="0">
                      <a:pos x="407" y="465"/>
                    </a:cxn>
                    <a:cxn ang="0">
                      <a:pos x="438" y="484"/>
                    </a:cxn>
                    <a:cxn ang="0">
                      <a:pos x="459" y="506"/>
                    </a:cxn>
                    <a:cxn ang="0">
                      <a:pos x="469" y="531"/>
                    </a:cxn>
                    <a:cxn ang="0">
                      <a:pos x="465" y="556"/>
                    </a:cxn>
                    <a:cxn ang="0">
                      <a:pos x="444" y="578"/>
                    </a:cxn>
                  </a:cxnLst>
                  <a:rect l="0" t="0" r="r" b="b"/>
                  <a:pathLst>
                    <a:path w="469" h="596">
                      <a:moveTo>
                        <a:pt x="428" y="588"/>
                      </a:moveTo>
                      <a:lnTo>
                        <a:pt x="417" y="592"/>
                      </a:lnTo>
                      <a:lnTo>
                        <a:pt x="406" y="595"/>
                      </a:lnTo>
                      <a:lnTo>
                        <a:pt x="392" y="596"/>
                      </a:lnTo>
                      <a:lnTo>
                        <a:pt x="378" y="596"/>
                      </a:lnTo>
                      <a:lnTo>
                        <a:pt x="363" y="595"/>
                      </a:lnTo>
                      <a:lnTo>
                        <a:pt x="348" y="592"/>
                      </a:lnTo>
                      <a:lnTo>
                        <a:pt x="335" y="586"/>
                      </a:lnTo>
                      <a:lnTo>
                        <a:pt x="322" y="579"/>
                      </a:lnTo>
                      <a:lnTo>
                        <a:pt x="310" y="571"/>
                      </a:lnTo>
                      <a:lnTo>
                        <a:pt x="298" y="561"/>
                      </a:lnTo>
                      <a:lnTo>
                        <a:pt x="285" y="551"/>
                      </a:lnTo>
                      <a:lnTo>
                        <a:pt x="271" y="542"/>
                      </a:lnTo>
                      <a:lnTo>
                        <a:pt x="258" y="532"/>
                      </a:lnTo>
                      <a:lnTo>
                        <a:pt x="246" y="525"/>
                      </a:lnTo>
                      <a:lnTo>
                        <a:pt x="233" y="518"/>
                      </a:lnTo>
                      <a:lnTo>
                        <a:pt x="220" y="511"/>
                      </a:lnTo>
                      <a:lnTo>
                        <a:pt x="192" y="497"/>
                      </a:lnTo>
                      <a:lnTo>
                        <a:pt x="164" y="481"/>
                      </a:lnTo>
                      <a:lnTo>
                        <a:pt x="134" y="463"/>
                      </a:lnTo>
                      <a:lnTo>
                        <a:pt x="108" y="444"/>
                      </a:lnTo>
                      <a:lnTo>
                        <a:pt x="82" y="426"/>
                      </a:lnTo>
                      <a:lnTo>
                        <a:pt x="62" y="408"/>
                      </a:lnTo>
                      <a:lnTo>
                        <a:pt x="43" y="393"/>
                      </a:lnTo>
                      <a:lnTo>
                        <a:pt x="29" y="382"/>
                      </a:lnTo>
                      <a:lnTo>
                        <a:pt x="19" y="373"/>
                      </a:lnTo>
                      <a:lnTo>
                        <a:pt x="7" y="366"/>
                      </a:lnTo>
                      <a:lnTo>
                        <a:pt x="0" y="358"/>
                      </a:lnTo>
                      <a:lnTo>
                        <a:pt x="0" y="349"/>
                      </a:lnTo>
                      <a:lnTo>
                        <a:pt x="3" y="338"/>
                      </a:lnTo>
                      <a:lnTo>
                        <a:pt x="4" y="328"/>
                      </a:lnTo>
                      <a:lnTo>
                        <a:pt x="4" y="316"/>
                      </a:lnTo>
                      <a:lnTo>
                        <a:pt x="4" y="302"/>
                      </a:lnTo>
                      <a:lnTo>
                        <a:pt x="4" y="290"/>
                      </a:lnTo>
                      <a:lnTo>
                        <a:pt x="6" y="266"/>
                      </a:lnTo>
                      <a:lnTo>
                        <a:pt x="7" y="238"/>
                      </a:lnTo>
                      <a:lnTo>
                        <a:pt x="12" y="204"/>
                      </a:lnTo>
                      <a:lnTo>
                        <a:pt x="18" y="168"/>
                      </a:lnTo>
                      <a:lnTo>
                        <a:pt x="26" y="130"/>
                      </a:lnTo>
                      <a:lnTo>
                        <a:pt x="40" y="96"/>
                      </a:lnTo>
                      <a:lnTo>
                        <a:pt x="57" y="66"/>
                      </a:lnTo>
                      <a:lnTo>
                        <a:pt x="71" y="46"/>
                      </a:lnTo>
                      <a:lnTo>
                        <a:pt x="81" y="26"/>
                      </a:lnTo>
                      <a:lnTo>
                        <a:pt x="87" y="13"/>
                      </a:lnTo>
                      <a:lnTo>
                        <a:pt x="91" y="6"/>
                      </a:lnTo>
                      <a:lnTo>
                        <a:pt x="100" y="2"/>
                      </a:lnTo>
                      <a:lnTo>
                        <a:pt x="108" y="0"/>
                      </a:lnTo>
                      <a:lnTo>
                        <a:pt x="115" y="1"/>
                      </a:lnTo>
                      <a:lnTo>
                        <a:pt x="122" y="4"/>
                      </a:lnTo>
                      <a:lnTo>
                        <a:pt x="127" y="8"/>
                      </a:lnTo>
                      <a:lnTo>
                        <a:pt x="131" y="15"/>
                      </a:lnTo>
                      <a:lnTo>
                        <a:pt x="134" y="22"/>
                      </a:lnTo>
                      <a:lnTo>
                        <a:pt x="134" y="31"/>
                      </a:lnTo>
                      <a:lnTo>
                        <a:pt x="133" y="41"/>
                      </a:lnTo>
                      <a:lnTo>
                        <a:pt x="131" y="61"/>
                      </a:lnTo>
                      <a:lnTo>
                        <a:pt x="131" y="85"/>
                      </a:lnTo>
                      <a:lnTo>
                        <a:pt x="134" y="108"/>
                      </a:lnTo>
                      <a:lnTo>
                        <a:pt x="139" y="138"/>
                      </a:lnTo>
                      <a:lnTo>
                        <a:pt x="143" y="178"/>
                      </a:lnTo>
                      <a:lnTo>
                        <a:pt x="146" y="218"/>
                      </a:lnTo>
                      <a:lnTo>
                        <a:pt x="143" y="250"/>
                      </a:lnTo>
                      <a:lnTo>
                        <a:pt x="137" y="273"/>
                      </a:lnTo>
                      <a:lnTo>
                        <a:pt x="131" y="291"/>
                      </a:lnTo>
                      <a:lnTo>
                        <a:pt x="128" y="303"/>
                      </a:lnTo>
                      <a:lnTo>
                        <a:pt x="131" y="313"/>
                      </a:lnTo>
                      <a:lnTo>
                        <a:pt x="134" y="316"/>
                      </a:lnTo>
                      <a:lnTo>
                        <a:pt x="140" y="320"/>
                      </a:lnTo>
                      <a:lnTo>
                        <a:pt x="146" y="326"/>
                      </a:lnTo>
                      <a:lnTo>
                        <a:pt x="153" y="330"/>
                      </a:lnTo>
                      <a:lnTo>
                        <a:pt x="161" y="335"/>
                      </a:lnTo>
                      <a:lnTo>
                        <a:pt x="170" y="340"/>
                      </a:lnTo>
                      <a:lnTo>
                        <a:pt x="178" y="345"/>
                      </a:lnTo>
                      <a:lnTo>
                        <a:pt x="187" y="348"/>
                      </a:lnTo>
                      <a:lnTo>
                        <a:pt x="198" y="351"/>
                      </a:lnTo>
                      <a:lnTo>
                        <a:pt x="208" y="355"/>
                      </a:lnTo>
                      <a:lnTo>
                        <a:pt x="218" y="358"/>
                      </a:lnTo>
                      <a:lnTo>
                        <a:pt x="229" y="364"/>
                      </a:lnTo>
                      <a:lnTo>
                        <a:pt x="240" y="369"/>
                      </a:lnTo>
                      <a:lnTo>
                        <a:pt x="251" y="374"/>
                      </a:lnTo>
                      <a:lnTo>
                        <a:pt x="260" y="382"/>
                      </a:lnTo>
                      <a:lnTo>
                        <a:pt x="270" y="389"/>
                      </a:lnTo>
                      <a:lnTo>
                        <a:pt x="279" y="397"/>
                      </a:lnTo>
                      <a:lnTo>
                        <a:pt x="288" y="404"/>
                      </a:lnTo>
                      <a:lnTo>
                        <a:pt x="296" y="410"/>
                      </a:lnTo>
                      <a:lnTo>
                        <a:pt x="305" y="417"/>
                      </a:lnTo>
                      <a:lnTo>
                        <a:pt x="314" y="422"/>
                      </a:lnTo>
                      <a:lnTo>
                        <a:pt x="323" y="426"/>
                      </a:lnTo>
                      <a:lnTo>
                        <a:pt x="330" y="431"/>
                      </a:lnTo>
                      <a:lnTo>
                        <a:pt x="339" y="435"/>
                      </a:lnTo>
                      <a:lnTo>
                        <a:pt x="348" y="439"/>
                      </a:lnTo>
                      <a:lnTo>
                        <a:pt x="361" y="443"/>
                      </a:lnTo>
                      <a:lnTo>
                        <a:pt x="376" y="450"/>
                      </a:lnTo>
                      <a:lnTo>
                        <a:pt x="391" y="456"/>
                      </a:lnTo>
                      <a:lnTo>
                        <a:pt x="407" y="465"/>
                      </a:lnTo>
                      <a:lnTo>
                        <a:pt x="423" y="473"/>
                      </a:lnTo>
                      <a:lnTo>
                        <a:pt x="438" y="484"/>
                      </a:lnTo>
                      <a:lnTo>
                        <a:pt x="450" y="494"/>
                      </a:lnTo>
                      <a:lnTo>
                        <a:pt x="459" y="506"/>
                      </a:lnTo>
                      <a:lnTo>
                        <a:pt x="465" y="519"/>
                      </a:lnTo>
                      <a:lnTo>
                        <a:pt x="469" y="531"/>
                      </a:lnTo>
                      <a:lnTo>
                        <a:pt x="468" y="544"/>
                      </a:lnTo>
                      <a:lnTo>
                        <a:pt x="465" y="556"/>
                      </a:lnTo>
                      <a:lnTo>
                        <a:pt x="456" y="567"/>
                      </a:lnTo>
                      <a:lnTo>
                        <a:pt x="444" y="578"/>
                      </a:lnTo>
                      <a:lnTo>
                        <a:pt x="428" y="588"/>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8" name="Freeform 2268"/>
                <p:cNvSpPr>
                  <a:spLocks/>
                </p:cNvSpPr>
                <p:nvPr/>
              </p:nvSpPr>
              <p:spPr bwMode="auto">
                <a:xfrm>
                  <a:off x="2677" y="2082"/>
                  <a:ext cx="12" cy="9"/>
                </a:xfrm>
                <a:custGeom>
                  <a:avLst/>
                  <a:gdLst/>
                  <a:ahLst/>
                  <a:cxnLst>
                    <a:cxn ang="0">
                      <a:pos x="8" y="3"/>
                    </a:cxn>
                    <a:cxn ang="0">
                      <a:pos x="15" y="0"/>
                    </a:cxn>
                    <a:cxn ang="0">
                      <a:pos x="22" y="0"/>
                    </a:cxn>
                    <a:cxn ang="0">
                      <a:pos x="28" y="3"/>
                    </a:cxn>
                    <a:cxn ang="0">
                      <a:pos x="34" y="7"/>
                    </a:cxn>
                    <a:cxn ang="0">
                      <a:pos x="36" y="11"/>
                    </a:cxn>
                    <a:cxn ang="0">
                      <a:pos x="36" y="16"/>
                    </a:cxn>
                    <a:cxn ang="0">
                      <a:pos x="34" y="21"/>
                    </a:cxn>
                    <a:cxn ang="0">
                      <a:pos x="28" y="25"/>
                    </a:cxn>
                    <a:cxn ang="0">
                      <a:pos x="21" y="27"/>
                    </a:cxn>
                    <a:cxn ang="0">
                      <a:pos x="14" y="27"/>
                    </a:cxn>
                    <a:cxn ang="0">
                      <a:pos x="8" y="25"/>
                    </a:cxn>
                    <a:cxn ang="0">
                      <a:pos x="3" y="22"/>
                    </a:cxn>
                    <a:cxn ang="0">
                      <a:pos x="0" y="16"/>
                    </a:cxn>
                    <a:cxn ang="0">
                      <a:pos x="0" y="11"/>
                    </a:cxn>
                    <a:cxn ang="0">
                      <a:pos x="2" y="7"/>
                    </a:cxn>
                    <a:cxn ang="0">
                      <a:pos x="8" y="3"/>
                    </a:cxn>
                  </a:cxnLst>
                  <a:rect l="0" t="0" r="r" b="b"/>
                  <a:pathLst>
                    <a:path w="36" h="27">
                      <a:moveTo>
                        <a:pt x="8" y="3"/>
                      </a:moveTo>
                      <a:lnTo>
                        <a:pt x="15" y="0"/>
                      </a:lnTo>
                      <a:lnTo>
                        <a:pt x="22" y="0"/>
                      </a:lnTo>
                      <a:lnTo>
                        <a:pt x="28" y="3"/>
                      </a:lnTo>
                      <a:lnTo>
                        <a:pt x="34" y="7"/>
                      </a:lnTo>
                      <a:lnTo>
                        <a:pt x="36" y="11"/>
                      </a:lnTo>
                      <a:lnTo>
                        <a:pt x="36" y="16"/>
                      </a:lnTo>
                      <a:lnTo>
                        <a:pt x="34" y="21"/>
                      </a:lnTo>
                      <a:lnTo>
                        <a:pt x="28" y="25"/>
                      </a:lnTo>
                      <a:lnTo>
                        <a:pt x="21" y="27"/>
                      </a:lnTo>
                      <a:lnTo>
                        <a:pt x="14" y="27"/>
                      </a:lnTo>
                      <a:lnTo>
                        <a:pt x="8" y="25"/>
                      </a:lnTo>
                      <a:lnTo>
                        <a:pt x="3" y="22"/>
                      </a:lnTo>
                      <a:lnTo>
                        <a:pt x="0" y="16"/>
                      </a:lnTo>
                      <a:lnTo>
                        <a:pt x="0" y="11"/>
                      </a:lnTo>
                      <a:lnTo>
                        <a:pt x="2" y="7"/>
                      </a:lnTo>
                      <a:lnTo>
                        <a:pt x="8" y="3"/>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59" name="Freeform 2269"/>
                <p:cNvSpPr>
                  <a:spLocks/>
                </p:cNvSpPr>
                <p:nvPr/>
              </p:nvSpPr>
              <p:spPr bwMode="auto">
                <a:xfrm>
                  <a:off x="2761" y="2254"/>
                  <a:ext cx="13" cy="8"/>
                </a:xfrm>
                <a:custGeom>
                  <a:avLst/>
                  <a:gdLst/>
                  <a:ahLst/>
                  <a:cxnLst>
                    <a:cxn ang="0">
                      <a:pos x="8" y="2"/>
                    </a:cxn>
                    <a:cxn ang="0">
                      <a:pos x="15" y="0"/>
                    </a:cxn>
                    <a:cxn ang="0">
                      <a:pos x="22" y="0"/>
                    </a:cxn>
                    <a:cxn ang="0">
                      <a:pos x="28" y="2"/>
                    </a:cxn>
                    <a:cxn ang="0">
                      <a:pos x="34" y="5"/>
                    </a:cxn>
                    <a:cxn ang="0">
                      <a:pos x="37" y="10"/>
                    </a:cxn>
                    <a:cxn ang="0">
                      <a:pos x="37" y="16"/>
                    </a:cxn>
                    <a:cxn ang="0">
                      <a:pos x="34" y="20"/>
                    </a:cxn>
                    <a:cxn ang="0">
                      <a:pos x="28" y="24"/>
                    </a:cxn>
                    <a:cxn ang="0">
                      <a:pos x="21" y="26"/>
                    </a:cxn>
                    <a:cxn ang="0">
                      <a:pos x="15" y="26"/>
                    </a:cxn>
                    <a:cxn ang="0">
                      <a:pos x="9" y="24"/>
                    </a:cxn>
                    <a:cxn ang="0">
                      <a:pos x="3" y="20"/>
                    </a:cxn>
                    <a:cxn ang="0">
                      <a:pos x="0" y="15"/>
                    </a:cxn>
                    <a:cxn ang="0">
                      <a:pos x="0" y="10"/>
                    </a:cxn>
                    <a:cxn ang="0">
                      <a:pos x="3" y="5"/>
                    </a:cxn>
                    <a:cxn ang="0">
                      <a:pos x="8" y="2"/>
                    </a:cxn>
                  </a:cxnLst>
                  <a:rect l="0" t="0" r="r" b="b"/>
                  <a:pathLst>
                    <a:path w="37" h="26">
                      <a:moveTo>
                        <a:pt x="8" y="2"/>
                      </a:moveTo>
                      <a:lnTo>
                        <a:pt x="15" y="0"/>
                      </a:lnTo>
                      <a:lnTo>
                        <a:pt x="22" y="0"/>
                      </a:lnTo>
                      <a:lnTo>
                        <a:pt x="28" y="2"/>
                      </a:lnTo>
                      <a:lnTo>
                        <a:pt x="34" y="5"/>
                      </a:lnTo>
                      <a:lnTo>
                        <a:pt x="37" y="10"/>
                      </a:lnTo>
                      <a:lnTo>
                        <a:pt x="37" y="16"/>
                      </a:lnTo>
                      <a:lnTo>
                        <a:pt x="34" y="20"/>
                      </a:lnTo>
                      <a:lnTo>
                        <a:pt x="28" y="24"/>
                      </a:lnTo>
                      <a:lnTo>
                        <a:pt x="21" y="26"/>
                      </a:lnTo>
                      <a:lnTo>
                        <a:pt x="15" y="26"/>
                      </a:lnTo>
                      <a:lnTo>
                        <a:pt x="9" y="24"/>
                      </a:lnTo>
                      <a:lnTo>
                        <a:pt x="3" y="20"/>
                      </a:lnTo>
                      <a:lnTo>
                        <a:pt x="0" y="15"/>
                      </a:lnTo>
                      <a:lnTo>
                        <a:pt x="0" y="10"/>
                      </a:lnTo>
                      <a:lnTo>
                        <a:pt x="3" y="5"/>
                      </a:lnTo>
                      <a:lnTo>
                        <a:pt x="8" y="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0" name="Freeform 2270"/>
                <p:cNvSpPr>
                  <a:spLocks/>
                </p:cNvSpPr>
                <p:nvPr/>
              </p:nvSpPr>
              <p:spPr bwMode="auto">
                <a:xfrm>
                  <a:off x="2659" y="2045"/>
                  <a:ext cx="47" cy="48"/>
                </a:xfrm>
                <a:custGeom>
                  <a:avLst/>
                  <a:gdLst/>
                  <a:ahLst/>
                  <a:cxnLst>
                    <a:cxn ang="0">
                      <a:pos x="62" y="142"/>
                    </a:cxn>
                    <a:cxn ang="0">
                      <a:pos x="73" y="143"/>
                    </a:cxn>
                    <a:cxn ang="0">
                      <a:pos x="83" y="140"/>
                    </a:cxn>
                    <a:cxn ang="0">
                      <a:pos x="92" y="136"/>
                    </a:cxn>
                    <a:cxn ang="0">
                      <a:pos x="96" y="129"/>
                    </a:cxn>
                    <a:cxn ang="0">
                      <a:pos x="101" y="119"/>
                    </a:cxn>
                    <a:cxn ang="0">
                      <a:pos x="105" y="106"/>
                    </a:cxn>
                    <a:cxn ang="0">
                      <a:pos x="109" y="91"/>
                    </a:cxn>
                    <a:cxn ang="0">
                      <a:pos x="114" y="80"/>
                    </a:cxn>
                    <a:cxn ang="0">
                      <a:pos x="118" y="67"/>
                    </a:cxn>
                    <a:cxn ang="0">
                      <a:pos x="124" y="51"/>
                    </a:cxn>
                    <a:cxn ang="0">
                      <a:pos x="129" y="36"/>
                    </a:cxn>
                    <a:cxn ang="0">
                      <a:pos x="133" y="27"/>
                    </a:cxn>
                    <a:cxn ang="0">
                      <a:pos x="137" y="20"/>
                    </a:cxn>
                    <a:cxn ang="0">
                      <a:pos x="142" y="13"/>
                    </a:cxn>
                    <a:cxn ang="0">
                      <a:pos x="140" y="5"/>
                    </a:cxn>
                    <a:cxn ang="0">
                      <a:pos x="132" y="1"/>
                    </a:cxn>
                    <a:cxn ang="0">
                      <a:pos x="121" y="0"/>
                    </a:cxn>
                    <a:cxn ang="0">
                      <a:pos x="106" y="0"/>
                    </a:cxn>
                    <a:cxn ang="0">
                      <a:pos x="89" y="1"/>
                    </a:cxn>
                    <a:cxn ang="0">
                      <a:pos x="70" y="2"/>
                    </a:cxn>
                    <a:cxn ang="0">
                      <a:pos x="50" y="3"/>
                    </a:cxn>
                    <a:cxn ang="0">
                      <a:pos x="33" y="5"/>
                    </a:cxn>
                    <a:cxn ang="0">
                      <a:pos x="19" y="9"/>
                    </a:cxn>
                    <a:cxn ang="0">
                      <a:pos x="12" y="11"/>
                    </a:cxn>
                    <a:cxn ang="0">
                      <a:pos x="6" y="16"/>
                    </a:cxn>
                    <a:cxn ang="0">
                      <a:pos x="3" y="22"/>
                    </a:cxn>
                    <a:cxn ang="0">
                      <a:pos x="0" y="29"/>
                    </a:cxn>
                    <a:cxn ang="0">
                      <a:pos x="2" y="36"/>
                    </a:cxn>
                    <a:cxn ang="0">
                      <a:pos x="8" y="52"/>
                    </a:cxn>
                    <a:cxn ang="0">
                      <a:pos x="19" y="79"/>
                    </a:cxn>
                    <a:cxn ang="0">
                      <a:pos x="31" y="105"/>
                    </a:cxn>
                    <a:cxn ang="0">
                      <a:pos x="39" y="121"/>
                    </a:cxn>
                    <a:cxn ang="0">
                      <a:pos x="42" y="127"/>
                    </a:cxn>
                    <a:cxn ang="0">
                      <a:pos x="47" y="133"/>
                    </a:cxn>
                    <a:cxn ang="0">
                      <a:pos x="55" y="139"/>
                    </a:cxn>
                    <a:cxn ang="0">
                      <a:pos x="62" y="142"/>
                    </a:cxn>
                  </a:cxnLst>
                  <a:rect l="0" t="0" r="r" b="b"/>
                  <a:pathLst>
                    <a:path w="142" h="143">
                      <a:moveTo>
                        <a:pt x="62" y="142"/>
                      </a:moveTo>
                      <a:lnTo>
                        <a:pt x="73" y="143"/>
                      </a:lnTo>
                      <a:lnTo>
                        <a:pt x="83" y="140"/>
                      </a:lnTo>
                      <a:lnTo>
                        <a:pt x="92" y="136"/>
                      </a:lnTo>
                      <a:lnTo>
                        <a:pt x="96" y="129"/>
                      </a:lnTo>
                      <a:lnTo>
                        <a:pt x="101" y="119"/>
                      </a:lnTo>
                      <a:lnTo>
                        <a:pt x="105" y="106"/>
                      </a:lnTo>
                      <a:lnTo>
                        <a:pt x="109" y="91"/>
                      </a:lnTo>
                      <a:lnTo>
                        <a:pt x="114" y="80"/>
                      </a:lnTo>
                      <a:lnTo>
                        <a:pt x="118" y="67"/>
                      </a:lnTo>
                      <a:lnTo>
                        <a:pt x="124" y="51"/>
                      </a:lnTo>
                      <a:lnTo>
                        <a:pt x="129" y="36"/>
                      </a:lnTo>
                      <a:lnTo>
                        <a:pt x="133" y="27"/>
                      </a:lnTo>
                      <a:lnTo>
                        <a:pt x="137" y="20"/>
                      </a:lnTo>
                      <a:lnTo>
                        <a:pt x="142" y="13"/>
                      </a:lnTo>
                      <a:lnTo>
                        <a:pt x="140" y="5"/>
                      </a:lnTo>
                      <a:lnTo>
                        <a:pt x="132" y="1"/>
                      </a:lnTo>
                      <a:lnTo>
                        <a:pt x="121" y="0"/>
                      </a:lnTo>
                      <a:lnTo>
                        <a:pt x="106" y="0"/>
                      </a:lnTo>
                      <a:lnTo>
                        <a:pt x="89" y="1"/>
                      </a:lnTo>
                      <a:lnTo>
                        <a:pt x="70" y="2"/>
                      </a:lnTo>
                      <a:lnTo>
                        <a:pt x="50" y="3"/>
                      </a:lnTo>
                      <a:lnTo>
                        <a:pt x="33" y="5"/>
                      </a:lnTo>
                      <a:lnTo>
                        <a:pt x="19" y="9"/>
                      </a:lnTo>
                      <a:lnTo>
                        <a:pt x="12" y="11"/>
                      </a:lnTo>
                      <a:lnTo>
                        <a:pt x="6" y="16"/>
                      </a:lnTo>
                      <a:lnTo>
                        <a:pt x="3" y="22"/>
                      </a:lnTo>
                      <a:lnTo>
                        <a:pt x="0" y="29"/>
                      </a:lnTo>
                      <a:lnTo>
                        <a:pt x="2" y="36"/>
                      </a:lnTo>
                      <a:lnTo>
                        <a:pt x="8" y="52"/>
                      </a:lnTo>
                      <a:lnTo>
                        <a:pt x="19" y="79"/>
                      </a:lnTo>
                      <a:lnTo>
                        <a:pt x="31" y="105"/>
                      </a:lnTo>
                      <a:lnTo>
                        <a:pt x="39" y="121"/>
                      </a:lnTo>
                      <a:lnTo>
                        <a:pt x="42" y="127"/>
                      </a:lnTo>
                      <a:lnTo>
                        <a:pt x="47" y="133"/>
                      </a:lnTo>
                      <a:lnTo>
                        <a:pt x="55" y="139"/>
                      </a:lnTo>
                      <a:lnTo>
                        <a:pt x="62" y="142"/>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1" name="Freeform 2271"/>
                <p:cNvSpPr>
                  <a:spLocks/>
                </p:cNvSpPr>
                <p:nvPr/>
              </p:nvSpPr>
              <p:spPr bwMode="auto">
                <a:xfrm>
                  <a:off x="2677" y="2082"/>
                  <a:ext cx="12" cy="9"/>
                </a:xfrm>
                <a:custGeom>
                  <a:avLst/>
                  <a:gdLst/>
                  <a:ahLst/>
                  <a:cxnLst>
                    <a:cxn ang="0">
                      <a:pos x="24" y="1"/>
                    </a:cxn>
                    <a:cxn ang="0">
                      <a:pos x="17" y="0"/>
                    </a:cxn>
                    <a:cxn ang="0">
                      <a:pos x="9" y="1"/>
                    </a:cxn>
                    <a:cxn ang="0">
                      <a:pos x="3" y="5"/>
                    </a:cxn>
                    <a:cxn ang="0">
                      <a:pos x="0" y="10"/>
                    </a:cxn>
                    <a:cxn ang="0">
                      <a:pos x="0" y="15"/>
                    </a:cxn>
                    <a:cxn ang="0">
                      <a:pos x="2" y="19"/>
                    </a:cxn>
                    <a:cxn ang="0">
                      <a:pos x="6" y="24"/>
                    </a:cxn>
                    <a:cxn ang="0">
                      <a:pos x="12" y="27"/>
                    </a:cxn>
                    <a:cxn ang="0">
                      <a:pos x="20" y="27"/>
                    </a:cxn>
                    <a:cxn ang="0">
                      <a:pos x="27" y="26"/>
                    </a:cxn>
                    <a:cxn ang="0">
                      <a:pos x="33" y="23"/>
                    </a:cxn>
                    <a:cxn ang="0">
                      <a:pos x="36" y="17"/>
                    </a:cxn>
                    <a:cxn ang="0">
                      <a:pos x="37" y="12"/>
                    </a:cxn>
                    <a:cxn ang="0">
                      <a:pos x="34" y="8"/>
                    </a:cxn>
                    <a:cxn ang="0">
                      <a:pos x="30" y="4"/>
                    </a:cxn>
                    <a:cxn ang="0">
                      <a:pos x="24" y="1"/>
                    </a:cxn>
                  </a:cxnLst>
                  <a:rect l="0" t="0" r="r" b="b"/>
                  <a:pathLst>
                    <a:path w="37" h="27">
                      <a:moveTo>
                        <a:pt x="24" y="1"/>
                      </a:moveTo>
                      <a:lnTo>
                        <a:pt x="17" y="0"/>
                      </a:lnTo>
                      <a:lnTo>
                        <a:pt x="9" y="1"/>
                      </a:lnTo>
                      <a:lnTo>
                        <a:pt x="3" y="5"/>
                      </a:lnTo>
                      <a:lnTo>
                        <a:pt x="0" y="10"/>
                      </a:lnTo>
                      <a:lnTo>
                        <a:pt x="0" y="15"/>
                      </a:lnTo>
                      <a:lnTo>
                        <a:pt x="2" y="19"/>
                      </a:lnTo>
                      <a:lnTo>
                        <a:pt x="6" y="24"/>
                      </a:lnTo>
                      <a:lnTo>
                        <a:pt x="12" y="27"/>
                      </a:lnTo>
                      <a:lnTo>
                        <a:pt x="20" y="27"/>
                      </a:lnTo>
                      <a:lnTo>
                        <a:pt x="27" y="26"/>
                      </a:lnTo>
                      <a:lnTo>
                        <a:pt x="33" y="23"/>
                      </a:lnTo>
                      <a:lnTo>
                        <a:pt x="36" y="17"/>
                      </a:lnTo>
                      <a:lnTo>
                        <a:pt x="37" y="12"/>
                      </a:lnTo>
                      <a:lnTo>
                        <a:pt x="34" y="8"/>
                      </a:lnTo>
                      <a:lnTo>
                        <a:pt x="30" y="4"/>
                      </a:lnTo>
                      <a:lnTo>
                        <a:pt x="24" y="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2" name="Freeform 2272"/>
                <p:cNvSpPr>
                  <a:spLocks/>
                </p:cNvSpPr>
                <p:nvPr/>
              </p:nvSpPr>
              <p:spPr bwMode="auto">
                <a:xfrm>
                  <a:off x="2803" y="2116"/>
                  <a:ext cx="94" cy="86"/>
                </a:xfrm>
                <a:custGeom>
                  <a:avLst/>
                  <a:gdLst/>
                  <a:ahLst/>
                  <a:cxnLst>
                    <a:cxn ang="0">
                      <a:pos x="39" y="229"/>
                    </a:cxn>
                    <a:cxn ang="0">
                      <a:pos x="39" y="224"/>
                    </a:cxn>
                    <a:cxn ang="0">
                      <a:pos x="29" y="216"/>
                    </a:cxn>
                    <a:cxn ang="0">
                      <a:pos x="16" y="206"/>
                    </a:cxn>
                    <a:cxn ang="0">
                      <a:pos x="13" y="191"/>
                    </a:cxn>
                    <a:cxn ang="0">
                      <a:pos x="10" y="166"/>
                    </a:cxn>
                    <a:cxn ang="0">
                      <a:pos x="3" y="148"/>
                    </a:cxn>
                    <a:cxn ang="0">
                      <a:pos x="0" y="109"/>
                    </a:cxn>
                    <a:cxn ang="0">
                      <a:pos x="1" y="90"/>
                    </a:cxn>
                    <a:cxn ang="0">
                      <a:pos x="7" y="80"/>
                    </a:cxn>
                    <a:cxn ang="0">
                      <a:pos x="14" y="70"/>
                    </a:cxn>
                    <a:cxn ang="0">
                      <a:pos x="22" y="51"/>
                    </a:cxn>
                    <a:cxn ang="0">
                      <a:pos x="26" y="41"/>
                    </a:cxn>
                    <a:cxn ang="0">
                      <a:pos x="45" y="32"/>
                    </a:cxn>
                    <a:cxn ang="0">
                      <a:pos x="69" y="20"/>
                    </a:cxn>
                    <a:cxn ang="0">
                      <a:pos x="90" y="10"/>
                    </a:cxn>
                    <a:cxn ang="0">
                      <a:pos x="100" y="4"/>
                    </a:cxn>
                    <a:cxn ang="0">
                      <a:pos x="118" y="1"/>
                    </a:cxn>
                    <a:cxn ang="0">
                      <a:pos x="134" y="1"/>
                    </a:cxn>
                    <a:cxn ang="0">
                      <a:pos x="149" y="2"/>
                    </a:cxn>
                    <a:cxn ang="0">
                      <a:pos x="178" y="11"/>
                    </a:cxn>
                    <a:cxn ang="0">
                      <a:pos x="193" y="9"/>
                    </a:cxn>
                    <a:cxn ang="0">
                      <a:pos x="214" y="11"/>
                    </a:cxn>
                    <a:cxn ang="0">
                      <a:pos x="233" y="24"/>
                    </a:cxn>
                    <a:cxn ang="0">
                      <a:pos x="240" y="40"/>
                    </a:cxn>
                    <a:cxn ang="0">
                      <a:pos x="250" y="53"/>
                    </a:cxn>
                    <a:cxn ang="0">
                      <a:pos x="267" y="61"/>
                    </a:cxn>
                    <a:cxn ang="0">
                      <a:pos x="276" y="84"/>
                    </a:cxn>
                    <a:cxn ang="0">
                      <a:pos x="277" y="114"/>
                    </a:cxn>
                    <a:cxn ang="0">
                      <a:pos x="279" y="142"/>
                    </a:cxn>
                    <a:cxn ang="0">
                      <a:pos x="280" y="164"/>
                    </a:cxn>
                    <a:cxn ang="0">
                      <a:pos x="274" y="188"/>
                    </a:cxn>
                    <a:cxn ang="0">
                      <a:pos x="259" y="206"/>
                    </a:cxn>
                    <a:cxn ang="0">
                      <a:pos x="248" y="227"/>
                    </a:cxn>
                    <a:cxn ang="0">
                      <a:pos x="239" y="239"/>
                    </a:cxn>
                    <a:cxn ang="0">
                      <a:pos x="227" y="248"/>
                    </a:cxn>
                    <a:cxn ang="0">
                      <a:pos x="214" y="251"/>
                    </a:cxn>
                    <a:cxn ang="0">
                      <a:pos x="197" y="253"/>
                    </a:cxn>
                    <a:cxn ang="0">
                      <a:pos x="180" y="253"/>
                    </a:cxn>
                    <a:cxn ang="0">
                      <a:pos x="163" y="253"/>
                    </a:cxn>
                    <a:cxn ang="0">
                      <a:pos x="155" y="255"/>
                    </a:cxn>
                    <a:cxn ang="0">
                      <a:pos x="140" y="257"/>
                    </a:cxn>
                    <a:cxn ang="0">
                      <a:pos x="122" y="259"/>
                    </a:cxn>
                    <a:cxn ang="0">
                      <a:pos x="109" y="259"/>
                    </a:cxn>
                    <a:cxn ang="0">
                      <a:pos x="100" y="257"/>
                    </a:cxn>
                    <a:cxn ang="0">
                      <a:pos x="85" y="254"/>
                    </a:cxn>
                    <a:cxn ang="0">
                      <a:pos x="69" y="253"/>
                    </a:cxn>
                    <a:cxn ang="0">
                      <a:pos x="56" y="250"/>
                    </a:cxn>
                    <a:cxn ang="0">
                      <a:pos x="45" y="248"/>
                    </a:cxn>
                    <a:cxn ang="0">
                      <a:pos x="39" y="237"/>
                    </a:cxn>
                  </a:cxnLst>
                  <a:rect l="0" t="0" r="r" b="b"/>
                  <a:pathLst>
                    <a:path w="280" h="259">
                      <a:moveTo>
                        <a:pt x="39" y="230"/>
                      </a:moveTo>
                      <a:lnTo>
                        <a:pt x="39" y="229"/>
                      </a:lnTo>
                      <a:lnTo>
                        <a:pt x="39" y="227"/>
                      </a:lnTo>
                      <a:lnTo>
                        <a:pt x="39" y="224"/>
                      </a:lnTo>
                      <a:lnTo>
                        <a:pt x="35" y="221"/>
                      </a:lnTo>
                      <a:lnTo>
                        <a:pt x="29" y="216"/>
                      </a:lnTo>
                      <a:lnTo>
                        <a:pt x="22" y="211"/>
                      </a:lnTo>
                      <a:lnTo>
                        <a:pt x="16" y="206"/>
                      </a:lnTo>
                      <a:lnTo>
                        <a:pt x="13" y="199"/>
                      </a:lnTo>
                      <a:lnTo>
                        <a:pt x="13" y="191"/>
                      </a:lnTo>
                      <a:lnTo>
                        <a:pt x="11" y="178"/>
                      </a:lnTo>
                      <a:lnTo>
                        <a:pt x="10" y="166"/>
                      </a:lnTo>
                      <a:lnTo>
                        <a:pt x="7" y="158"/>
                      </a:lnTo>
                      <a:lnTo>
                        <a:pt x="3" y="148"/>
                      </a:lnTo>
                      <a:lnTo>
                        <a:pt x="1" y="128"/>
                      </a:lnTo>
                      <a:lnTo>
                        <a:pt x="0" y="109"/>
                      </a:lnTo>
                      <a:lnTo>
                        <a:pt x="0" y="97"/>
                      </a:lnTo>
                      <a:lnTo>
                        <a:pt x="1" y="90"/>
                      </a:lnTo>
                      <a:lnTo>
                        <a:pt x="4" y="85"/>
                      </a:lnTo>
                      <a:lnTo>
                        <a:pt x="7" y="80"/>
                      </a:lnTo>
                      <a:lnTo>
                        <a:pt x="11" y="75"/>
                      </a:lnTo>
                      <a:lnTo>
                        <a:pt x="14" y="70"/>
                      </a:lnTo>
                      <a:lnTo>
                        <a:pt x="17" y="61"/>
                      </a:lnTo>
                      <a:lnTo>
                        <a:pt x="22" y="51"/>
                      </a:lnTo>
                      <a:lnTo>
                        <a:pt x="23" y="45"/>
                      </a:lnTo>
                      <a:lnTo>
                        <a:pt x="26" y="41"/>
                      </a:lnTo>
                      <a:lnTo>
                        <a:pt x="35" y="37"/>
                      </a:lnTo>
                      <a:lnTo>
                        <a:pt x="45" y="32"/>
                      </a:lnTo>
                      <a:lnTo>
                        <a:pt x="57" y="26"/>
                      </a:lnTo>
                      <a:lnTo>
                        <a:pt x="69" y="20"/>
                      </a:lnTo>
                      <a:lnTo>
                        <a:pt x="81" y="14"/>
                      </a:lnTo>
                      <a:lnTo>
                        <a:pt x="90" y="10"/>
                      </a:lnTo>
                      <a:lnTo>
                        <a:pt x="94" y="8"/>
                      </a:lnTo>
                      <a:lnTo>
                        <a:pt x="100" y="4"/>
                      </a:lnTo>
                      <a:lnTo>
                        <a:pt x="107" y="2"/>
                      </a:lnTo>
                      <a:lnTo>
                        <a:pt x="118" y="1"/>
                      </a:lnTo>
                      <a:lnTo>
                        <a:pt x="129" y="2"/>
                      </a:lnTo>
                      <a:lnTo>
                        <a:pt x="134" y="1"/>
                      </a:lnTo>
                      <a:lnTo>
                        <a:pt x="140" y="0"/>
                      </a:lnTo>
                      <a:lnTo>
                        <a:pt x="149" y="2"/>
                      </a:lnTo>
                      <a:lnTo>
                        <a:pt x="163" y="6"/>
                      </a:lnTo>
                      <a:lnTo>
                        <a:pt x="178" y="11"/>
                      </a:lnTo>
                      <a:lnTo>
                        <a:pt x="187" y="11"/>
                      </a:lnTo>
                      <a:lnTo>
                        <a:pt x="193" y="9"/>
                      </a:lnTo>
                      <a:lnTo>
                        <a:pt x="202" y="9"/>
                      </a:lnTo>
                      <a:lnTo>
                        <a:pt x="214" y="11"/>
                      </a:lnTo>
                      <a:lnTo>
                        <a:pt x="224" y="17"/>
                      </a:lnTo>
                      <a:lnTo>
                        <a:pt x="233" y="24"/>
                      </a:lnTo>
                      <a:lnTo>
                        <a:pt x="237" y="33"/>
                      </a:lnTo>
                      <a:lnTo>
                        <a:pt x="240" y="40"/>
                      </a:lnTo>
                      <a:lnTo>
                        <a:pt x="243" y="48"/>
                      </a:lnTo>
                      <a:lnTo>
                        <a:pt x="250" y="53"/>
                      </a:lnTo>
                      <a:lnTo>
                        <a:pt x="262" y="56"/>
                      </a:lnTo>
                      <a:lnTo>
                        <a:pt x="267" y="61"/>
                      </a:lnTo>
                      <a:lnTo>
                        <a:pt x="273" y="70"/>
                      </a:lnTo>
                      <a:lnTo>
                        <a:pt x="276" y="84"/>
                      </a:lnTo>
                      <a:lnTo>
                        <a:pt x="277" y="99"/>
                      </a:lnTo>
                      <a:lnTo>
                        <a:pt x="277" y="114"/>
                      </a:lnTo>
                      <a:lnTo>
                        <a:pt x="277" y="128"/>
                      </a:lnTo>
                      <a:lnTo>
                        <a:pt x="279" y="142"/>
                      </a:lnTo>
                      <a:lnTo>
                        <a:pt x="280" y="154"/>
                      </a:lnTo>
                      <a:lnTo>
                        <a:pt x="280" y="164"/>
                      </a:lnTo>
                      <a:lnTo>
                        <a:pt x="279" y="177"/>
                      </a:lnTo>
                      <a:lnTo>
                        <a:pt x="274" y="188"/>
                      </a:lnTo>
                      <a:lnTo>
                        <a:pt x="268" y="196"/>
                      </a:lnTo>
                      <a:lnTo>
                        <a:pt x="259" y="206"/>
                      </a:lnTo>
                      <a:lnTo>
                        <a:pt x="253" y="216"/>
                      </a:lnTo>
                      <a:lnTo>
                        <a:pt x="248" y="227"/>
                      </a:lnTo>
                      <a:lnTo>
                        <a:pt x="245" y="233"/>
                      </a:lnTo>
                      <a:lnTo>
                        <a:pt x="239" y="239"/>
                      </a:lnTo>
                      <a:lnTo>
                        <a:pt x="233" y="244"/>
                      </a:lnTo>
                      <a:lnTo>
                        <a:pt x="227" y="248"/>
                      </a:lnTo>
                      <a:lnTo>
                        <a:pt x="220" y="251"/>
                      </a:lnTo>
                      <a:lnTo>
                        <a:pt x="214" y="251"/>
                      </a:lnTo>
                      <a:lnTo>
                        <a:pt x="206" y="251"/>
                      </a:lnTo>
                      <a:lnTo>
                        <a:pt x="197" y="253"/>
                      </a:lnTo>
                      <a:lnTo>
                        <a:pt x="189" y="253"/>
                      </a:lnTo>
                      <a:lnTo>
                        <a:pt x="180" y="253"/>
                      </a:lnTo>
                      <a:lnTo>
                        <a:pt x="171" y="253"/>
                      </a:lnTo>
                      <a:lnTo>
                        <a:pt x="163" y="253"/>
                      </a:lnTo>
                      <a:lnTo>
                        <a:pt x="159" y="254"/>
                      </a:lnTo>
                      <a:lnTo>
                        <a:pt x="155" y="255"/>
                      </a:lnTo>
                      <a:lnTo>
                        <a:pt x="147" y="256"/>
                      </a:lnTo>
                      <a:lnTo>
                        <a:pt x="140" y="257"/>
                      </a:lnTo>
                      <a:lnTo>
                        <a:pt x="131" y="258"/>
                      </a:lnTo>
                      <a:lnTo>
                        <a:pt x="122" y="259"/>
                      </a:lnTo>
                      <a:lnTo>
                        <a:pt x="115" y="259"/>
                      </a:lnTo>
                      <a:lnTo>
                        <a:pt x="109" y="259"/>
                      </a:lnTo>
                      <a:lnTo>
                        <a:pt x="104" y="258"/>
                      </a:lnTo>
                      <a:lnTo>
                        <a:pt x="100" y="257"/>
                      </a:lnTo>
                      <a:lnTo>
                        <a:pt x="94" y="255"/>
                      </a:lnTo>
                      <a:lnTo>
                        <a:pt x="85" y="254"/>
                      </a:lnTo>
                      <a:lnTo>
                        <a:pt x="78" y="253"/>
                      </a:lnTo>
                      <a:lnTo>
                        <a:pt x="69" y="253"/>
                      </a:lnTo>
                      <a:lnTo>
                        <a:pt x="62" y="251"/>
                      </a:lnTo>
                      <a:lnTo>
                        <a:pt x="56" y="250"/>
                      </a:lnTo>
                      <a:lnTo>
                        <a:pt x="51" y="250"/>
                      </a:lnTo>
                      <a:lnTo>
                        <a:pt x="45" y="248"/>
                      </a:lnTo>
                      <a:lnTo>
                        <a:pt x="41" y="243"/>
                      </a:lnTo>
                      <a:lnTo>
                        <a:pt x="39" y="237"/>
                      </a:lnTo>
                      <a:lnTo>
                        <a:pt x="39" y="23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3" name="Freeform 2273"/>
                <p:cNvSpPr>
                  <a:spLocks/>
                </p:cNvSpPr>
                <p:nvPr/>
              </p:nvSpPr>
              <p:spPr bwMode="auto">
                <a:xfrm>
                  <a:off x="2812" y="2124"/>
                  <a:ext cx="79" cy="120"/>
                </a:xfrm>
                <a:custGeom>
                  <a:avLst/>
                  <a:gdLst/>
                  <a:ahLst/>
                  <a:cxnLst>
                    <a:cxn ang="0">
                      <a:pos x="99" y="360"/>
                    </a:cxn>
                    <a:cxn ang="0">
                      <a:pos x="71" y="353"/>
                    </a:cxn>
                    <a:cxn ang="0">
                      <a:pos x="53" y="340"/>
                    </a:cxn>
                    <a:cxn ang="0">
                      <a:pos x="44" y="323"/>
                    </a:cxn>
                    <a:cxn ang="0">
                      <a:pos x="40" y="292"/>
                    </a:cxn>
                    <a:cxn ang="0">
                      <a:pos x="34" y="238"/>
                    </a:cxn>
                    <a:cxn ang="0">
                      <a:pos x="25" y="213"/>
                    </a:cxn>
                    <a:cxn ang="0">
                      <a:pos x="17" y="190"/>
                    </a:cxn>
                    <a:cxn ang="0">
                      <a:pos x="7" y="170"/>
                    </a:cxn>
                    <a:cxn ang="0">
                      <a:pos x="0" y="155"/>
                    </a:cxn>
                    <a:cxn ang="0">
                      <a:pos x="0" y="137"/>
                    </a:cxn>
                    <a:cxn ang="0">
                      <a:pos x="4" y="119"/>
                    </a:cxn>
                    <a:cxn ang="0">
                      <a:pos x="12" y="97"/>
                    </a:cxn>
                    <a:cxn ang="0">
                      <a:pos x="19" y="46"/>
                    </a:cxn>
                    <a:cxn ang="0">
                      <a:pos x="41" y="23"/>
                    </a:cxn>
                    <a:cxn ang="0">
                      <a:pos x="59" y="12"/>
                    </a:cxn>
                    <a:cxn ang="0">
                      <a:pos x="81" y="5"/>
                    </a:cxn>
                    <a:cxn ang="0">
                      <a:pos x="104" y="0"/>
                    </a:cxn>
                    <a:cxn ang="0">
                      <a:pos x="131" y="2"/>
                    </a:cxn>
                    <a:cxn ang="0">
                      <a:pos x="156" y="6"/>
                    </a:cxn>
                    <a:cxn ang="0">
                      <a:pos x="178" y="13"/>
                    </a:cxn>
                    <a:cxn ang="0">
                      <a:pos x="197" y="23"/>
                    </a:cxn>
                    <a:cxn ang="0">
                      <a:pos x="220" y="46"/>
                    </a:cxn>
                    <a:cxn ang="0">
                      <a:pos x="227" y="97"/>
                    </a:cxn>
                    <a:cxn ang="0">
                      <a:pos x="233" y="119"/>
                    </a:cxn>
                    <a:cxn ang="0">
                      <a:pos x="239" y="137"/>
                    </a:cxn>
                    <a:cxn ang="0">
                      <a:pos x="239" y="155"/>
                    </a:cxn>
                    <a:cxn ang="0">
                      <a:pos x="231" y="170"/>
                    </a:cxn>
                    <a:cxn ang="0">
                      <a:pos x="220" y="190"/>
                    </a:cxn>
                    <a:cxn ang="0">
                      <a:pos x="212" y="213"/>
                    </a:cxn>
                    <a:cxn ang="0">
                      <a:pos x="203" y="238"/>
                    </a:cxn>
                    <a:cxn ang="0">
                      <a:pos x="196" y="292"/>
                    </a:cxn>
                    <a:cxn ang="0">
                      <a:pos x="192" y="324"/>
                    </a:cxn>
                    <a:cxn ang="0">
                      <a:pos x="183" y="340"/>
                    </a:cxn>
                    <a:cxn ang="0">
                      <a:pos x="166" y="354"/>
                    </a:cxn>
                    <a:cxn ang="0">
                      <a:pos x="137" y="360"/>
                    </a:cxn>
                  </a:cxnLst>
                  <a:rect l="0" t="0" r="r" b="b"/>
                  <a:pathLst>
                    <a:path w="239" h="361">
                      <a:moveTo>
                        <a:pt x="118" y="361"/>
                      </a:moveTo>
                      <a:lnTo>
                        <a:pt x="99" y="360"/>
                      </a:lnTo>
                      <a:lnTo>
                        <a:pt x="84" y="357"/>
                      </a:lnTo>
                      <a:lnTo>
                        <a:pt x="71" y="353"/>
                      </a:lnTo>
                      <a:lnTo>
                        <a:pt x="60" y="346"/>
                      </a:lnTo>
                      <a:lnTo>
                        <a:pt x="53" y="340"/>
                      </a:lnTo>
                      <a:lnTo>
                        <a:pt x="48" y="331"/>
                      </a:lnTo>
                      <a:lnTo>
                        <a:pt x="44" y="323"/>
                      </a:lnTo>
                      <a:lnTo>
                        <a:pt x="43" y="314"/>
                      </a:lnTo>
                      <a:lnTo>
                        <a:pt x="40" y="292"/>
                      </a:lnTo>
                      <a:lnTo>
                        <a:pt x="37" y="265"/>
                      </a:lnTo>
                      <a:lnTo>
                        <a:pt x="34" y="238"/>
                      </a:lnTo>
                      <a:lnTo>
                        <a:pt x="32" y="219"/>
                      </a:lnTo>
                      <a:lnTo>
                        <a:pt x="25" y="213"/>
                      </a:lnTo>
                      <a:lnTo>
                        <a:pt x="20" y="203"/>
                      </a:lnTo>
                      <a:lnTo>
                        <a:pt x="17" y="190"/>
                      </a:lnTo>
                      <a:lnTo>
                        <a:pt x="14" y="173"/>
                      </a:lnTo>
                      <a:lnTo>
                        <a:pt x="7" y="170"/>
                      </a:lnTo>
                      <a:lnTo>
                        <a:pt x="3" y="164"/>
                      </a:lnTo>
                      <a:lnTo>
                        <a:pt x="0" y="155"/>
                      </a:lnTo>
                      <a:lnTo>
                        <a:pt x="0" y="147"/>
                      </a:lnTo>
                      <a:lnTo>
                        <a:pt x="0" y="137"/>
                      </a:lnTo>
                      <a:lnTo>
                        <a:pt x="1" y="127"/>
                      </a:lnTo>
                      <a:lnTo>
                        <a:pt x="4" y="119"/>
                      </a:lnTo>
                      <a:lnTo>
                        <a:pt x="12" y="117"/>
                      </a:lnTo>
                      <a:lnTo>
                        <a:pt x="12" y="97"/>
                      </a:lnTo>
                      <a:lnTo>
                        <a:pt x="13" y="72"/>
                      </a:lnTo>
                      <a:lnTo>
                        <a:pt x="19" y="46"/>
                      </a:lnTo>
                      <a:lnTo>
                        <a:pt x="32" y="28"/>
                      </a:lnTo>
                      <a:lnTo>
                        <a:pt x="41" y="23"/>
                      </a:lnTo>
                      <a:lnTo>
                        <a:pt x="50" y="17"/>
                      </a:lnTo>
                      <a:lnTo>
                        <a:pt x="59" y="12"/>
                      </a:lnTo>
                      <a:lnTo>
                        <a:pt x="69" y="8"/>
                      </a:lnTo>
                      <a:lnTo>
                        <a:pt x="81" y="5"/>
                      </a:lnTo>
                      <a:lnTo>
                        <a:pt x="93" y="3"/>
                      </a:lnTo>
                      <a:lnTo>
                        <a:pt x="104" y="0"/>
                      </a:lnTo>
                      <a:lnTo>
                        <a:pt x="118" y="0"/>
                      </a:lnTo>
                      <a:lnTo>
                        <a:pt x="131" y="2"/>
                      </a:lnTo>
                      <a:lnTo>
                        <a:pt x="144" y="4"/>
                      </a:lnTo>
                      <a:lnTo>
                        <a:pt x="156" y="6"/>
                      </a:lnTo>
                      <a:lnTo>
                        <a:pt x="168" y="9"/>
                      </a:lnTo>
                      <a:lnTo>
                        <a:pt x="178" y="13"/>
                      </a:lnTo>
                      <a:lnTo>
                        <a:pt x="189" y="17"/>
                      </a:lnTo>
                      <a:lnTo>
                        <a:pt x="197" y="23"/>
                      </a:lnTo>
                      <a:lnTo>
                        <a:pt x="206" y="28"/>
                      </a:lnTo>
                      <a:lnTo>
                        <a:pt x="220" y="46"/>
                      </a:lnTo>
                      <a:lnTo>
                        <a:pt x="225" y="72"/>
                      </a:lnTo>
                      <a:lnTo>
                        <a:pt x="227" y="97"/>
                      </a:lnTo>
                      <a:lnTo>
                        <a:pt x="227" y="117"/>
                      </a:lnTo>
                      <a:lnTo>
                        <a:pt x="233" y="119"/>
                      </a:lnTo>
                      <a:lnTo>
                        <a:pt x="237" y="127"/>
                      </a:lnTo>
                      <a:lnTo>
                        <a:pt x="239" y="137"/>
                      </a:lnTo>
                      <a:lnTo>
                        <a:pt x="239" y="147"/>
                      </a:lnTo>
                      <a:lnTo>
                        <a:pt x="239" y="155"/>
                      </a:lnTo>
                      <a:lnTo>
                        <a:pt x="236" y="164"/>
                      </a:lnTo>
                      <a:lnTo>
                        <a:pt x="231" y="170"/>
                      </a:lnTo>
                      <a:lnTo>
                        <a:pt x="223" y="173"/>
                      </a:lnTo>
                      <a:lnTo>
                        <a:pt x="220" y="190"/>
                      </a:lnTo>
                      <a:lnTo>
                        <a:pt x="217" y="203"/>
                      </a:lnTo>
                      <a:lnTo>
                        <a:pt x="212" y="213"/>
                      </a:lnTo>
                      <a:lnTo>
                        <a:pt x="205" y="219"/>
                      </a:lnTo>
                      <a:lnTo>
                        <a:pt x="203" y="238"/>
                      </a:lnTo>
                      <a:lnTo>
                        <a:pt x="200" y="265"/>
                      </a:lnTo>
                      <a:lnTo>
                        <a:pt x="196" y="292"/>
                      </a:lnTo>
                      <a:lnTo>
                        <a:pt x="193" y="314"/>
                      </a:lnTo>
                      <a:lnTo>
                        <a:pt x="192" y="324"/>
                      </a:lnTo>
                      <a:lnTo>
                        <a:pt x="189" y="332"/>
                      </a:lnTo>
                      <a:lnTo>
                        <a:pt x="183" y="340"/>
                      </a:lnTo>
                      <a:lnTo>
                        <a:pt x="175" y="347"/>
                      </a:lnTo>
                      <a:lnTo>
                        <a:pt x="166" y="354"/>
                      </a:lnTo>
                      <a:lnTo>
                        <a:pt x="153" y="358"/>
                      </a:lnTo>
                      <a:lnTo>
                        <a:pt x="137" y="360"/>
                      </a:lnTo>
                      <a:lnTo>
                        <a:pt x="118" y="36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4" name="Freeform 2274"/>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29" y="4"/>
                    </a:cxn>
                    <a:cxn ang="0">
                      <a:pos x="23" y="1"/>
                    </a:cxn>
                    <a:cxn ang="0">
                      <a:pos x="17" y="0"/>
                    </a:cxn>
                    <a:cxn ang="0">
                      <a:pos x="10" y="1"/>
                    </a:cxn>
                    <a:cxn ang="0">
                      <a:pos x="4" y="3"/>
                    </a:cxn>
                    <a:cxn ang="0">
                      <a:pos x="1" y="7"/>
                    </a:cxn>
                    <a:cxn ang="0">
                      <a:pos x="0" y="13"/>
                    </a:cxn>
                    <a:cxn ang="0">
                      <a:pos x="1"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29" y="4"/>
                      </a:lnTo>
                      <a:lnTo>
                        <a:pt x="23" y="1"/>
                      </a:lnTo>
                      <a:lnTo>
                        <a:pt x="17" y="0"/>
                      </a:lnTo>
                      <a:lnTo>
                        <a:pt x="10" y="1"/>
                      </a:lnTo>
                      <a:lnTo>
                        <a:pt x="4" y="3"/>
                      </a:lnTo>
                      <a:lnTo>
                        <a:pt x="1" y="7"/>
                      </a:lnTo>
                      <a:lnTo>
                        <a:pt x="0" y="13"/>
                      </a:lnTo>
                      <a:lnTo>
                        <a:pt x="1" y="18"/>
                      </a:lnTo>
                      <a:lnTo>
                        <a:pt x="4" y="22"/>
                      </a:lnTo>
                      <a:lnTo>
                        <a:pt x="10" y="25"/>
                      </a:lnTo>
                      <a:lnTo>
                        <a:pt x="16"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5" name="Freeform 2275"/>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7"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7"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6" name="Freeform 2276"/>
                <p:cNvSpPr>
                  <a:spLocks/>
                </p:cNvSpPr>
                <p:nvPr/>
              </p:nvSpPr>
              <p:spPr bwMode="auto">
                <a:xfrm>
                  <a:off x="2855" y="2197"/>
                  <a:ext cx="25" cy="11"/>
                </a:xfrm>
                <a:custGeom>
                  <a:avLst/>
                  <a:gdLst/>
                  <a:ahLst/>
                  <a:cxnLst>
                    <a:cxn ang="0">
                      <a:pos x="75" y="0"/>
                    </a:cxn>
                    <a:cxn ang="0">
                      <a:pos x="75" y="1"/>
                    </a:cxn>
                    <a:cxn ang="0">
                      <a:pos x="75" y="1"/>
                    </a:cxn>
                    <a:cxn ang="0">
                      <a:pos x="75" y="1"/>
                    </a:cxn>
                    <a:cxn ang="0">
                      <a:pos x="75" y="2"/>
                    </a:cxn>
                    <a:cxn ang="0">
                      <a:pos x="67" y="8"/>
                    </a:cxn>
                    <a:cxn ang="0">
                      <a:pos x="59" y="14"/>
                    </a:cxn>
                    <a:cxn ang="0">
                      <a:pos x="48" y="19"/>
                    </a:cxn>
                    <a:cxn ang="0">
                      <a:pos x="39" y="23"/>
                    </a:cxn>
                    <a:cxn ang="0">
                      <a:pos x="29" y="28"/>
                    </a:cxn>
                    <a:cxn ang="0">
                      <a:pos x="20" y="30"/>
                    </a:cxn>
                    <a:cxn ang="0">
                      <a:pos x="13" y="32"/>
                    </a:cxn>
                    <a:cxn ang="0">
                      <a:pos x="5" y="33"/>
                    </a:cxn>
                    <a:cxn ang="0">
                      <a:pos x="1" y="33"/>
                    </a:cxn>
                    <a:cxn ang="0">
                      <a:pos x="0" y="32"/>
                    </a:cxn>
                    <a:cxn ang="0">
                      <a:pos x="1" y="32"/>
                    </a:cxn>
                    <a:cxn ang="0">
                      <a:pos x="5" y="31"/>
                    </a:cxn>
                    <a:cxn ang="0">
                      <a:pos x="13" y="30"/>
                    </a:cxn>
                    <a:cxn ang="0">
                      <a:pos x="20" y="28"/>
                    </a:cxn>
                    <a:cxn ang="0">
                      <a:pos x="29" y="24"/>
                    </a:cxn>
                    <a:cxn ang="0">
                      <a:pos x="38" y="21"/>
                    </a:cxn>
                    <a:cxn ang="0">
                      <a:pos x="48" y="17"/>
                    </a:cxn>
                    <a:cxn ang="0">
                      <a:pos x="57" y="13"/>
                    </a:cxn>
                    <a:cxn ang="0">
                      <a:pos x="66" y="6"/>
                    </a:cxn>
                    <a:cxn ang="0">
                      <a:pos x="75" y="0"/>
                    </a:cxn>
                  </a:cxnLst>
                  <a:rect l="0" t="0" r="r" b="b"/>
                  <a:pathLst>
                    <a:path w="75" h="33">
                      <a:moveTo>
                        <a:pt x="75" y="0"/>
                      </a:moveTo>
                      <a:lnTo>
                        <a:pt x="75" y="1"/>
                      </a:lnTo>
                      <a:lnTo>
                        <a:pt x="75" y="1"/>
                      </a:lnTo>
                      <a:lnTo>
                        <a:pt x="75" y="1"/>
                      </a:lnTo>
                      <a:lnTo>
                        <a:pt x="75" y="2"/>
                      </a:lnTo>
                      <a:lnTo>
                        <a:pt x="67" y="8"/>
                      </a:lnTo>
                      <a:lnTo>
                        <a:pt x="59" y="14"/>
                      </a:lnTo>
                      <a:lnTo>
                        <a:pt x="48" y="19"/>
                      </a:lnTo>
                      <a:lnTo>
                        <a:pt x="39" y="23"/>
                      </a:lnTo>
                      <a:lnTo>
                        <a:pt x="29" y="28"/>
                      </a:lnTo>
                      <a:lnTo>
                        <a:pt x="20" y="30"/>
                      </a:lnTo>
                      <a:lnTo>
                        <a:pt x="13" y="32"/>
                      </a:lnTo>
                      <a:lnTo>
                        <a:pt x="5" y="33"/>
                      </a:lnTo>
                      <a:lnTo>
                        <a:pt x="1" y="33"/>
                      </a:lnTo>
                      <a:lnTo>
                        <a:pt x="0" y="32"/>
                      </a:lnTo>
                      <a:lnTo>
                        <a:pt x="1" y="32"/>
                      </a:lnTo>
                      <a:lnTo>
                        <a:pt x="5" y="31"/>
                      </a:lnTo>
                      <a:lnTo>
                        <a:pt x="13" y="30"/>
                      </a:lnTo>
                      <a:lnTo>
                        <a:pt x="20" y="28"/>
                      </a:lnTo>
                      <a:lnTo>
                        <a:pt x="29" y="24"/>
                      </a:lnTo>
                      <a:lnTo>
                        <a:pt x="38" y="21"/>
                      </a:lnTo>
                      <a:lnTo>
                        <a:pt x="48" y="17"/>
                      </a:lnTo>
                      <a:lnTo>
                        <a:pt x="57" y="13"/>
                      </a:lnTo>
                      <a:lnTo>
                        <a:pt x="66" y="6"/>
                      </a:lnTo>
                      <a:lnTo>
                        <a:pt x="75" y="0"/>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7" name="Freeform 2277"/>
                <p:cNvSpPr>
                  <a:spLocks/>
                </p:cNvSpPr>
                <p:nvPr/>
              </p:nvSpPr>
              <p:spPr bwMode="auto">
                <a:xfrm>
                  <a:off x="2857" y="2160"/>
                  <a:ext cx="22" cy="4"/>
                </a:xfrm>
                <a:custGeom>
                  <a:avLst/>
                  <a:gdLst/>
                  <a:ahLst/>
                  <a:cxnLst>
                    <a:cxn ang="0">
                      <a:pos x="0" y="9"/>
                    </a:cxn>
                    <a:cxn ang="0">
                      <a:pos x="4" y="6"/>
                    </a:cxn>
                    <a:cxn ang="0">
                      <a:pos x="10" y="4"/>
                    </a:cxn>
                    <a:cxn ang="0">
                      <a:pos x="18" y="2"/>
                    </a:cxn>
                    <a:cxn ang="0">
                      <a:pos x="25" y="1"/>
                    </a:cxn>
                    <a:cxn ang="0">
                      <a:pos x="35" y="0"/>
                    </a:cxn>
                    <a:cxn ang="0">
                      <a:pos x="44" y="2"/>
                    </a:cxn>
                    <a:cxn ang="0">
                      <a:pos x="55" y="4"/>
                    </a:cxn>
                    <a:cxn ang="0">
                      <a:pos x="63" y="8"/>
                    </a:cxn>
                    <a:cxn ang="0">
                      <a:pos x="66" y="10"/>
                    </a:cxn>
                    <a:cxn ang="0">
                      <a:pos x="66" y="11"/>
                    </a:cxn>
                    <a:cxn ang="0">
                      <a:pos x="63" y="11"/>
                    </a:cxn>
                    <a:cxn ang="0">
                      <a:pos x="58" y="9"/>
                    </a:cxn>
                    <a:cxn ang="0">
                      <a:pos x="52" y="8"/>
                    </a:cxn>
                    <a:cxn ang="0">
                      <a:pos x="46" y="8"/>
                    </a:cxn>
                    <a:cxn ang="0">
                      <a:pos x="38" y="8"/>
                    </a:cxn>
                    <a:cxn ang="0">
                      <a:pos x="32" y="8"/>
                    </a:cxn>
                    <a:cxn ang="0">
                      <a:pos x="25" y="8"/>
                    </a:cxn>
                    <a:cxn ang="0">
                      <a:pos x="19" y="9"/>
                    </a:cxn>
                    <a:cxn ang="0">
                      <a:pos x="13" y="10"/>
                    </a:cxn>
                    <a:cxn ang="0">
                      <a:pos x="10" y="11"/>
                    </a:cxn>
                    <a:cxn ang="0">
                      <a:pos x="6" y="12"/>
                    </a:cxn>
                    <a:cxn ang="0">
                      <a:pos x="3" y="12"/>
                    </a:cxn>
                    <a:cxn ang="0">
                      <a:pos x="0" y="11"/>
                    </a:cxn>
                    <a:cxn ang="0">
                      <a:pos x="0" y="9"/>
                    </a:cxn>
                  </a:cxnLst>
                  <a:rect l="0" t="0" r="r" b="b"/>
                  <a:pathLst>
                    <a:path w="66" h="12">
                      <a:moveTo>
                        <a:pt x="0" y="9"/>
                      </a:moveTo>
                      <a:lnTo>
                        <a:pt x="4" y="6"/>
                      </a:lnTo>
                      <a:lnTo>
                        <a:pt x="10" y="4"/>
                      </a:lnTo>
                      <a:lnTo>
                        <a:pt x="18" y="2"/>
                      </a:lnTo>
                      <a:lnTo>
                        <a:pt x="25" y="1"/>
                      </a:lnTo>
                      <a:lnTo>
                        <a:pt x="35" y="0"/>
                      </a:lnTo>
                      <a:lnTo>
                        <a:pt x="44" y="2"/>
                      </a:lnTo>
                      <a:lnTo>
                        <a:pt x="55" y="4"/>
                      </a:lnTo>
                      <a:lnTo>
                        <a:pt x="63" y="8"/>
                      </a:lnTo>
                      <a:lnTo>
                        <a:pt x="66" y="10"/>
                      </a:lnTo>
                      <a:lnTo>
                        <a:pt x="66" y="11"/>
                      </a:lnTo>
                      <a:lnTo>
                        <a:pt x="63" y="11"/>
                      </a:lnTo>
                      <a:lnTo>
                        <a:pt x="58" y="9"/>
                      </a:lnTo>
                      <a:lnTo>
                        <a:pt x="52" y="8"/>
                      </a:lnTo>
                      <a:lnTo>
                        <a:pt x="46" y="8"/>
                      </a:lnTo>
                      <a:lnTo>
                        <a:pt x="38" y="8"/>
                      </a:lnTo>
                      <a:lnTo>
                        <a:pt x="32" y="8"/>
                      </a:lnTo>
                      <a:lnTo>
                        <a:pt x="25" y="8"/>
                      </a:lnTo>
                      <a:lnTo>
                        <a:pt x="19" y="9"/>
                      </a:lnTo>
                      <a:lnTo>
                        <a:pt x="13" y="10"/>
                      </a:lnTo>
                      <a:lnTo>
                        <a:pt x="10" y="11"/>
                      </a:lnTo>
                      <a:lnTo>
                        <a:pt x="6" y="12"/>
                      </a:lnTo>
                      <a:lnTo>
                        <a:pt x="3" y="12"/>
                      </a:lnTo>
                      <a:lnTo>
                        <a:pt x="0" y="11"/>
                      </a:lnTo>
                      <a:lnTo>
                        <a:pt x="0"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8" name="Freeform 2278"/>
                <p:cNvSpPr>
                  <a:spLocks/>
                </p:cNvSpPr>
                <p:nvPr/>
              </p:nvSpPr>
              <p:spPr bwMode="auto">
                <a:xfrm>
                  <a:off x="2859" y="2167"/>
                  <a:ext cx="17" cy="3"/>
                </a:xfrm>
                <a:custGeom>
                  <a:avLst/>
                  <a:gdLst/>
                  <a:ahLst/>
                  <a:cxnLst>
                    <a:cxn ang="0">
                      <a:pos x="0" y="7"/>
                    </a:cxn>
                    <a:cxn ang="0">
                      <a:pos x="2" y="6"/>
                    </a:cxn>
                    <a:cxn ang="0">
                      <a:pos x="6" y="3"/>
                    </a:cxn>
                    <a:cxn ang="0">
                      <a:pos x="9" y="1"/>
                    </a:cxn>
                    <a:cxn ang="0">
                      <a:pos x="11" y="0"/>
                    </a:cxn>
                    <a:cxn ang="0">
                      <a:pos x="20" y="0"/>
                    </a:cxn>
                    <a:cxn ang="0">
                      <a:pos x="30" y="0"/>
                    </a:cxn>
                    <a:cxn ang="0">
                      <a:pos x="42" y="1"/>
                    </a:cxn>
                    <a:cxn ang="0">
                      <a:pos x="48" y="2"/>
                    </a:cxn>
                    <a:cxn ang="0">
                      <a:pos x="49" y="3"/>
                    </a:cxn>
                    <a:cxn ang="0">
                      <a:pos x="51" y="3"/>
                    </a:cxn>
                    <a:cxn ang="0">
                      <a:pos x="52" y="4"/>
                    </a:cxn>
                    <a:cxn ang="0">
                      <a:pos x="52" y="4"/>
                    </a:cxn>
                    <a:cxn ang="0">
                      <a:pos x="45" y="5"/>
                    </a:cxn>
                    <a:cxn ang="0">
                      <a:pos x="36" y="6"/>
                    </a:cxn>
                    <a:cxn ang="0">
                      <a:pos x="27" y="8"/>
                    </a:cxn>
                    <a:cxn ang="0">
                      <a:pos x="23" y="9"/>
                    </a:cxn>
                    <a:cxn ang="0">
                      <a:pos x="18" y="8"/>
                    </a:cxn>
                    <a:cxn ang="0">
                      <a:pos x="12" y="7"/>
                    </a:cxn>
                    <a:cxn ang="0">
                      <a:pos x="5" y="7"/>
                    </a:cxn>
                    <a:cxn ang="0">
                      <a:pos x="0" y="7"/>
                    </a:cxn>
                  </a:cxnLst>
                  <a:rect l="0" t="0" r="r" b="b"/>
                  <a:pathLst>
                    <a:path w="52" h="9">
                      <a:moveTo>
                        <a:pt x="0" y="7"/>
                      </a:moveTo>
                      <a:lnTo>
                        <a:pt x="2" y="6"/>
                      </a:lnTo>
                      <a:lnTo>
                        <a:pt x="6" y="3"/>
                      </a:lnTo>
                      <a:lnTo>
                        <a:pt x="9" y="1"/>
                      </a:lnTo>
                      <a:lnTo>
                        <a:pt x="11" y="0"/>
                      </a:lnTo>
                      <a:lnTo>
                        <a:pt x="20" y="0"/>
                      </a:lnTo>
                      <a:lnTo>
                        <a:pt x="30" y="0"/>
                      </a:lnTo>
                      <a:lnTo>
                        <a:pt x="42" y="1"/>
                      </a:lnTo>
                      <a:lnTo>
                        <a:pt x="48" y="2"/>
                      </a:lnTo>
                      <a:lnTo>
                        <a:pt x="49" y="3"/>
                      </a:lnTo>
                      <a:lnTo>
                        <a:pt x="51" y="3"/>
                      </a:lnTo>
                      <a:lnTo>
                        <a:pt x="52" y="4"/>
                      </a:lnTo>
                      <a:lnTo>
                        <a:pt x="52" y="4"/>
                      </a:lnTo>
                      <a:lnTo>
                        <a:pt x="45" y="5"/>
                      </a:lnTo>
                      <a:lnTo>
                        <a:pt x="36" y="6"/>
                      </a:lnTo>
                      <a:lnTo>
                        <a:pt x="27" y="8"/>
                      </a:lnTo>
                      <a:lnTo>
                        <a:pt x="23" y="9"/>
                      </a:lnTo>
                      <a:lnTo>
                        <a:pt x="18" y="8"/>
                      </a:lnTo>
                      <a:lnTo>
                        <a:pt x="12" y="7"/>
                      </a:lnTo>
                      <a:lnTo>
                        <a:pt x="5" y="7"/>
                      </a:lnTo>
                      <a:lnTo>
                        <a:pt x="0"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69" name="Freeform 2279"/>
                <p:cNvSpPr>
                  <a:spLocks/>
                </p:cNvSpPr>
                <p:nvPr/>
              </p:nvSpPr>
              <p:spPr bwMode="auto">
                <a:xfrm>
                  <a:off x="2843" y="2181"/>
                  <a:ext cx="17" cy="3"/>
                </a:xfrm>
                <a:custGeom>
                  <a:avLst/>
                  <a:gdLst/>
                  <a:ahLst/>
                  <a:cxnLst>
                    <a:cxn ang="0">
                      <a:pos x="53" y="1"/>
                    </a:cxn>
                    <a:cxn ang="0">
                      <a:pos x="51" y="3"/>
                    </a:cxn>
                    <a:cxn ang="0">
                      <a:pos x="48" y="4"/>
                    </a:cxn>
                    <a:cxn ang="0">
                      <a:pos x="44" y="4"/>
                    </a:cxn>
                    <a:cxn ang="0">
                      <a:pos x="41" y="4"/>
                    </a:cxn>
                    <a:cxn ang="0">
                      <a:pos x="38" y="6"/>
                    </a:cxn>
                    <a:cxn ang="0">
                      <a:pos x="34" y="7"/>
                    </a:cxn>
                    <a:cxn ang="0">
                      <a:pos x="29" y="9"/>
                    </a:cxn>
                    <a:cxn ang="0">
                      <a:pos x="25" y="9"/>
                    </a:cxn>
                    <a:cxn ang="0">
                      <a:pos x="22" y="9"/>
                    </a:cxn>
                    <a:cxn ang="0">
                      <a:pos x="19" y="8"/>
                    </a:cxn>
                    <a:cxn ang="0">
                      <a:pos x="17" y="8"/>
                    </a:cxn>
                    <a:cxn ang="0">
                      <a:pos x="16" y="7"/>
                    </a:cxn>
                    <a:cxn ang="0">
                      <a:pos x="13" y="6"/>
                    </a:cxn>
                    <a:cxn ang="0">
                      <a:pos x="9" y="6"/>
                    </a:cxn>
                    <a:cxn ang="0">
                      <a:pos x="6" y="6"/>
                    </a:cxn>
                    <a:cxn ang="0">
                      <a:pos x="3" y="6"/>
                    </a:cxn>
                    <a:cxn ang="0">
                      <a:pos x="1" y="4"/>
                    </a:cxn>
                    <a:cxn ang="0">
                      <a:pos x="0" y="3"/>
                    </a:cxn>
                    <a:cxn ang="0">
                      <a:pos x="0" y="2"/>
                    </a:cxn>
                    <a:cxn ang="0">
                      <a:pos x="1" y="1"/>
                    </a:cxn>
                    <a:cxn ang="0">
                      <a:pos x="6" y="2"/>
                    </a:cxn>
                    <a:cxn ang="0">
                      <a:pos x="11" y="2"/>
                    </a:cxn>
                    <a:cxn ang="0">
                      <a:pos x="14" y="2"/>
                    </a:cxn>
                    <a:cxn ang="0">
                      <a:pos x="17" y="3"/>
                    </a:cxn>
                    <a:cxn ang="0">
                      <a:pos x="20" y="4"/>
                    </a:cxn>
                    <a:cxn ang="0">
                      <a:pos x="25" y="4"/>
                    </a:cxn>
                    <a:cxn ang="0">
                      <a:pos x="28" y="4"/>
                    </a:cxn>
                    <a:cxn ang="0">
                      <a:pos x="31" y="4"/>
                    </a:cxn>
                    <a:cxn ang="0">
                      <a:pos x="34" y="3"/>
                    </a:cxn>
                    <a:cxn ang="0">
                      <a:pos x="37" y="3"/>
                    </a:cxn>
                    <a:cxn ang="0">
                      <a:pos x="40" y="2"/>
                    </a:cxn>
                    <a:cxn ang="0">
                      <a:pos x="41" y="2"/>
                    </a:cxn>
                    <a:cxn ang="0">
                      <a:pos x="44" y="1"/>
                    </a:cxn>
                    <a:cxn ang="0">
                      <a:pos x="47" y="0"/>
                    </a:cxn>
                    <a:cxn ang="0">
                      <a:pos x="51" y="0"/>
                    </a:cxn>
                    <a:cxn ang="0">
                      <a:pos x="53" y="1"/>
                    </a:cxn>
                  </a:cxnLst>
                  <a:rect l="0" t="0" r="r" b="b"/>
                  <a:pathLst>
                    <a:path w="53" h="9">
                      <a:moveTo>
                        <a:pt x="53" y="1"/>
                      </a:moveTo>
                      <a:lnTo>
                        <a:pt x="51" y="3"/>
                      </a:lnTo>
                      <a:lnTo>
                        <a:pt x="48" y="4"/>
                      </a:lnTo>
                      <a:lnTo>
                        <a:pt x="44" y="4"/>
                      </a:lnTo>
                      <a:lnTo>
                        <a:pt x="41" y="4"/>
                      </a:lnTo>
                      <a:lnTo>
                        <a:pt x="38" y="6"/>
                      </a:lnTo>
                      <a:lnTo>
                        <a:pt x="34" y="7"/>
                      </a:lnTo>
                      <a:lnTo>
                        <a:pt x="29" y="9"/>
                      </a:lnTo>
                      <a:lnTo>
                        <a:pt x="25" y="9"/>
                      </a:lnTo>
                      <a:lnTo>
                        <a:pt x="22" y="9"/>
                      </a:lnTo>
                      <a:lnTo>
                        <a:pt x="19" y="8"/>
                      </a:lnTo>
                      <a:lnTo>
                        <a:pt x="17" y="8"/>
                      </a:lnTo>
                      <a:lnTo>
                        <a:pt x="16" y="7"/>
                      </a:lnTo>
                      <a:lnTo>
                        <a:pt x="13" y="6"/>
                      </a:lnTo>
                      <a:lnTo>
                        <a:pt x="9" y="6"/>
                      </a:lnTo>
                      <a:lnTo>
                        <a:pt x="6" y="6"/>
                      </a:lnTo>
                      <a:lnTo>
                        <a:pt x="3" y="6"/>
                      </a:lnTo>
                      <a:lnTo>
                        <a:pt x="1" y="4"/>
                      </a:lnTo>
                      <a:lnTo>
                        <a:pt x="0" y="3"/>
                      </a:lnTo>
                      <a:lnTo>
                        <a:pt x="0" y="2"/>
                      </a:lnTo>
                      <a:lnTo>
                        <a:pt x="1" y="1"/>
                      </a:lnTo>
                      <a:lnTo>
                        <a:pt x="6" y="2"/>
                      </a:lnTo>
                      <a:lnTo>
                        <a:pt x="11" y="2"/>
                      </a:lnTo>
                      <a:lnTo>
                        <a:pt x="14" y="2"/>
                      </a:lnTo>
                      <a:lnTo>
                        <a:pt x="17" y="3"/>
                      </a:lnTo>
                      <a:lnTo>
                        <a:pt x="20" y="4"/>
                      </a:lnTo>
                      <a:lnTo>
                        <a:pt x="25" y="4"/>
                      </a:lnTo>
                      <a:lnTo>
                        <a:pt x="28" y="4"/>
                      </a:lnTo>
                      <a:lnTo>
                        <a:pt x="31" y="4"/>
                      </a:lnTo>
                      <a:lnTo>
                        <a:pt x="34" y="3"/>
                      </a:lnTo>
                      <a:lnTo>
                        <a:pt x="37" y="3"/>
                      </a:lnTo>
                      <a:lnTo>
                        <a:pt x="40" y="2"/>
                      </a:lnTo>
                      <a:lnTo>
                        <a:pt x="41" y="2"/>
                      </a:lnTo>
                      <a:lnTo>
                        <a:pt x="44" y="1"/>
                      </a:lnTo>
                      <a:lnTo>
                        <a:pt x="47" y="0"/>
                      </a:lnTo>
                      <a:lnTo>
                        <a:pt x="51" y="0"/>
                      </a:lnTo>
                      <a:lnTo>
                        <a:pt x="53" y="1"/>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0" name="Freeform 2280"/>
                <p:cNvSpPr>
                  <a:spLocks/>
                </p:cNvSpPr>
                <p:nvPr/>
              </p:nvSpPr>
              <p:spPr bwMode="auto">
                <a:xfrm>
                  <a:off x="2823" y="2160"/>
                  <a:ext cx="23" cy="4"/>
                </a:xfrm>
                <a:custGeom>
                  <a:avLst/>
                  <a:gdLst/>
                  <a:ahLst/>
                  <a:cxnLst>
                    <a:cxn ang="0">
                      <a:pos x="66" y="9"/>
                    </a:cxn>
                    <a:cxn ang="0">
                      <a:pos x="62" y="6"/>
                    </a:cxn>
                    <a:cxn ang="0">
                      <a:pos x="56" y="4"/>
                    </a:cxn>
                    <a:cxn ang="0">
                      <a:pos x="48" y="2"/>
                    </a:cxn>
                    <a:cxn ang="0">
                      <a:pos x="41" y="1"/>
                    </a:cxn>
                    <a:cxn ang="0">
                      <a:pos x="31" y="0"/>
                    </a:cxn>
                    <a:cxn ang="0">
                      <a:pos x="22" y="2"/>
                    </a:cxn>
                    <a:cxn ang="0">
                      <a:pos x="11" y="4"/>
                    </a:cxn>
                    <a:cxn ang="0">
                      <a:pos x="3" y="8"/>
                    </a:cxn>
                    <a:cxn ang="0">
                      <a:pos x="0" y="10"/>
                    </a:cxn>
                    <a:cxn ang="0">
                      <a:pos x="0" y="11"/>
                    </a:cxn>
                    <a:cxn ang="0">
                      <a:pos x="3" y="11"/>
                    </a:cxn>
                    <a:cxn ang="0">
                      <a:pos x="9" y="9"/>
                    </a:cxn>
                    <a:cxn ang="0">
                      <a:pos x="14" y="8"/>
                    </a:cxn>
                    <a:cxn ang="0">
                      <a:pos x="20" y="8"/>
                    </a:cxn>
                    <a:cxn ang="0">
                      <a:pos x="28" y="8"/>
                    </a:cxn>
                    <a:cxn ang="0">
                      <a:pos x="35" y="8"/>
                    </a:cxn>
                    <a:cxn ang="0">
                      <a:pos x="41" y="8"/>
                    </a:cxn>
                    <a:cxn ang="0">
                      <a:pos x="47" y="9"/>
                    </a:cxn>
                    <a:cxn ang="0">
                      <a:pos x="53" y="10"/>
                    </a:cxn>
                    <a:cxn ang="0">
                      <a:pos x="56" y="11"/>
                    </a:cxn>
                    <a:cxn ang="0">
                      <a:pos x="60" y="12"/>
                    </a:cxn>
                    <a:cxn ang="0">
                      <a:pos x="65" y="12"/>
                    </a:cxn>
                    <a:cxn ang="0">
                      <a:pos x="68" y="11"/>
                    </a:cxn>
                    <a:cxn ang="0">
                      <a:pos x="66" y="9"/>
                    </a:cxn>
                  </a:cxnLst>
                  <a:rect l="0" t="0" r="r" b="b"/>
                  <a:pathLst>
                    <a:path w="68" h="12">
                      <a:moveTo>
                        <a:pt x="66" y="9"/>
                      </a:moveTo>
                      <a:lnTo>
                        <a:pt x="62" y="6"/>
                      </a:lnTo>
                      <a:lnTo>
                        <a:pt x="56" y="4"/>
                      </a:lnTo>
                      <a:lnTo>
                        <a:pt x="48" y="2"/>
                      </a:lnTo>
                      <a:lnTo>
                        <a:pt x="41" y="1"/>
                      </a:lnTo>
                      <a:lnTo>
                        <a:pt x="31" y="0"/>
                      </a:lnTo>
                      <a:lnTo>
                        <a:pt x="22" y="2"/>
                      </a:lnTo>
                      <a:lnTo>
                        <a:pt x="11" y="4"/>
                      </a:lnTo>
                      <a:lnTo>
                        <a:pt x="3" y="8"/>
                      </a:lnTo>
                      <a:lnTo>
                        <a:pt x="0" y="10"/>
                      </a:lnTo>
                      <a:lnTo>
                        <a:pt x="0" y="11"/>
                      </a:lnTo>
                      <a:lnTo>
                        <a:pt x="3" y="11"/>
                      </a:lnTo>
                      <a:lnTo>
                        <a:pt x="9" y="9"/>
                      </a:lnTo>
                      <a:lnTo>
                        <a:pt x="14" y="8"/>
                      </a:lnTo>
                      <a:lnTo>
                        <a:pt x="20" y="8"/>
                      </a:lnTo>
                      <a:lnTo>
                        <a:pt x="28" y="8"/>
                      </a:lnTo>
                      <a:lnTo>
                        <a:pt x="35" y="8"/>
                      </a:lnTo>
                      <a:lnTo>
                        <a:pt x="41" y="8"/>
                      </a:lnTo>
                      <a:lnTo>
                        <a:pt x="47" y="9"/>
                      </a:lnTo>
                      <a:lnTo>
                        <a:pt x="53" y="10"/>
                      </a:lnTo>
                      <a:lnTo>
                        <a:pt x="56" y="11"/>
                      </a:lnTo>
                      <a:lnTo>
                        <a:pt x="60" y="12"/>
                      </a:lnTo>
                      <a:lnTo>
                        <a:pt x="65" y="12"/>
                      </a:lnTo>
                      <a:lnTo>
                        <a:pt x="68" y="11"/>
                      </a:lnTo>
                      <a:lnTo>
                        <a:pt x="66" y="9"/>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1" name="Freeform 2281"/>
                <p:cNvSpPr>
                  <a:spLocks/>
                </p:cNvSpPr>
                <p:nvPr/>
              </p:nvSpPr>
              <p:spPr bwMode="auto">
                <a:xfrm>
                  <a:off x="2826" y="2167"/>
                  <a:ext cx="18" cy="3"/>
                </a:xfrm>
                <a:custGeom>
                  <a:avLst/>
                  <a:gdLst/>
                  <a:ahLst/>
                  <a:cxnLst>
                    <a:cxn ang="0">
                      <a:pos x="52" y="7"/>
                    </a:cxn>
                    <a:cxn ang="0">
                      <a:pos x="50" y="6"/>
                    </a:cxn>
                    <a:cxn ang="0">
                      <a:pos x="47" y="3"/>
                    </a:cxn>
                    <a:cxn ang="0">
                      <a:pos x="43" y="1"/>
                    </a:cxn>
                    <a:cxn ang="0">
                      <a:pos x="41" y="0"/>
                    </a:cxn>
                    <a:cxn ang="0">
                      <a:pos x="34" y="0"/>
                    </a:cxn>
                    <a:cxn ang="0">
                      <a:pos x="22" y="0"/>
                    </a:cxn>
                    <a:cxn ang="0">
                      <a:pos x="12" y="1"/>
                    </a:cxn>
                    <a:cxn ang="0">
                      <a:pos x="4" y="2"/>
                    </a:cxn>
                    <a:cxn ang="0">
                      <a:pos x="3" y="3"/>
                    </a:cxn>
                    <a:cxn ang="0">
                      <a:pos x="1" y="3"/>
                    </a:cxn>
                    <a:cxn ang="0">
                      <a:pos x="0" y="4"/>
                    </a:cxn>
                    <a:cxn ang="0">
                      <a:pos x="0" y="4"/>
                    </a:cxn>
                    <a:cxn ang="0">
                      <a:pos x="7" y="5"/>
                    </a:cxn>
                    <a:cxn ang="0">
                      <a:pos x="16" y="6"/>
                    </a:cxn>
                    <a:cxn ang="0">
                      <a:pos x="25" y="8"/>
                    </a:cxn>
                    <a:cxn ang="0">
                      <a:pos x="29" y="9"/>
                    </a:cxn>
                    <a:cxn ang="0">
                      <a:pos x="34" y="8"/>
                    </a:cxn>
                    <a:cxn ang="0">
                      <a:pos x="41" y="7"/>
                    </a:cxn>
                    <a:cxn ang="0">
                      <a:pos x="47" y="7"/>
                    </a:cxn>
                    <a:cxn ang="0">
                      <a:pos x="52" y="7"/>
                    </a:cxn>
                  </a:cxnLst>
                  <a:rect l="0" t="0" r="r" b="b"/>
                  <a:pathLst>
                    <a:path w="52" h="9">
                      <a:moveTo>
                        <a:pt x="52" y="7"/>
                      </a:moveTo>
                      <a:lnTo>
                        <a:pt x="50" y="6"/>
                      </a:lnTo>
                      <a:lnTo>
                        <a:pt x="47" y="3"/>
                      </a:lnTo>
                      <a:lnTo>
                        <a:pt x="43" y="1"/>
                      </a:lnTo>
                      <a:lnTo>
                        <a:pt x="41" y="0"/>
                      </a:lnTo>
                      <a:lnTo>
                        <a:pt x="34" y="0"/>
                      </a:lnTo>
                      <a:lnTo>
                        <a:pt x="22" y="0"/>
                      </a:lnTo>
                      <a:lnTo>
                        <a:pt x="12" y="1"/>
                      </a:lnTo>
                      <a:lnTo>
                        <a:pt x="4" y="2"/>
                      </a:lnTo>
                      <a:lnTo>
                        <a:pt x="3" y="3"/>
                      </a:lnTo>
                      <a:lnTo>
                        <a:pt x="1" y="3"/>
                      </a:lnTo>
                      <a:lnTo>
                        <a:pt x="0" y="4"/>
                      </a:lnTo>
                      <a:lnTo>
                        <a:pt x="0" y="4"/>
                      </a:lnTo>
                      <a:lnTo>
                        <a:pt x="7" y="5"/>
                      </a:lnTo>
                      <a:lnTo>
                        <a:pt x="16" y="6"/>
                      </a:lnTo>
                      <a:lnTo>
                        <a:pt x="25" y="8"/>
                      </a:lnTo>
                      <a:lnTo>
                        <a:pt x="29" y="9"/>
                      </a:lnTo>
                      <a:lnTo>
                        <a:pt x="34" y="8"/>
                      </a:lnTo>
                      <a:lnTo>
                        <a:pt x="41" y="7"/>
                      </a:lnTo>
                      <a:lnTo>
                        <a:pt x="47" y="7"/>
                      </a:lnTo>
                      <a:lnTo>
                        <a:pt x="52" y="7"/>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2" name="Freeform 2282"/>
                <p:cNvSpPr>
                  <a:spLocks/>
                </p:cNvSpPr>
                <p:nvPr/>
              </p:nvSpPr>
              <p:spPr bwMode="auto">
                <a:xfrm>
                  <a:off x="2837" y="2189"/>
                  <a:ext cx="31" cy="3"/>
                </a:xfrm>
                <a:custGeom>
                  <a:avLst/>
                  <a:gdLst/>
                  <a:ahLst/>
                  <a:cxnLst>
                    <a:cxn ang="0">
                      <a:pos x="92" y="3"/>
                    </a:cxn>
                    <a:cxn ang="0">
                      <a:pos x="92" y="1"/>
                    </a:cxn>
                    <a:cxn ang="0">
                      <a:pos x="90" y="0"/>
                    </a:cxn>
                    <a:cxn ang="0">
                      <a:pos x="88" y="0"/>
                    </a:cxn>
                    <a:cxn ang="0">
                      <a:pos x="88" y="1"/>
                    </a:cxn>
                    <a:cxn ang="0">
                      <a:pos x="88" y="2"/>
                    </a:cxn>
                    <a:cxn ang="0">
                      <a:pos x="88" y="3"/>
                    </a:cxn>
                    <a:cxn ang="0">
                      <a:pos x="88" y="4"/>
                    </a:cxn>
                    <a:cxn ang="0">
                      <a:pos x="86" y="4"/>
                    </a:cxn>
                    <a:cxn ang="0">
                      <a:pos x="82" y="4"/>
                    </a:cxn>
                    <a:cxn ang="0">
                      <a:pos x="76" y="4"/>
                    </a:cxn>
                    <a:cxn ang="0">
                      <a:pos x="71" y="4"/>
                    </a:cxn>
                    <a:cxn ang="0">
                      <a:pos x="65" y="3"/>
                    </a:cxn>
                    <a:cxn ang="0">
                      <a:pos x="59" y="2"/>
                    </a:cxn>
                    <a:cxn ang="0">
                      <a:pos x="52" y="2"/>
                    </a:cxn>
                    <a:cxn ang="0">
                      <a:pos x="48" y="3"/>
                    </a:cxn>
                    <a:cxn ang="0">
                      <a:pos x="43" y="4"/>
                    </a:cxn>
                    <a:cxn ang="0">
                      <a:pos x="40" y="3"/>
                    </a:cxn>
                    <a:cxn ang="0">
                      <a:pos x="34" y="3"/>
                    </a:cxn>
                    <a:cxn ang="0">
                      <a:pos x="27" y="4"/>
                    </a:cxn>
                    <a:cxn ang="0">
                      <a:pos x="23" y="4"/>
                    </a:cxn>
                    <a:cxn ang="0">
                      <a:pos x="18" y="4"/>
                    </a:cxn>
                    <a:cxn ang="0">
                      <a:pos x="12" y="4"/>
                    </a:cxn>
                    <a:cxn ang="0">
                      <a:pos x="9" y="3"/>
                    </a:cxn>
                    <a:cxn ang="0">
                      <a:pos x="6" y="3"/>
                    </a:cxn>
                    <a:cxn ang="0">
                      <a:pos x="6" y="2"/>
                    </a:cxn>
                    <a:cxn ang="0">
                      <a:pos x="6" y="0"/>
                    </a:cxn>
                    <a:cxn ang="0">
                      <a:pos x="3" y="0"/>
                    </a:cxn>
                    <a:cxn ang="0">
                      <a:pos x="2" y="1"/>
                    </a:cxn>
                    <a:cxn ang="0">
                      <a:pos x="0" y="3"/>
                    </a:cxn>
                    <a:cxn ang="0">
                      <a:pos x="0" y="4"/>
                    </a:cxn>
                    <a:cxn ang="0">
                      <a:pos x="2" y="6"/>
                    </a:cxn>
                    <a:cxn ang="0">
                      <a:pos x="3" y="7"/>
                    </a:cxn>
                    <a:cxn ang="0">
                      <a:pos x="5" y="7"/>
                    </a:cxn>
                    <a:cxn ang="0">
                      <a:pos x="5" y="7"/>
                    </a:cxn>
                    <a:cxn ang="0">
                      <a:pos x="5" y="7"/>
                    </a:cxn>
                    <a:cxn ang="0">
                      <a:pos x="5" y="6"/>
                    </a:cxn>
                    <a:cxn ang="0">
                      <a:pos x="11" y="6"/>
                    </a:cxn>
                    <a:cxn ang="0">
                      <a:pos x="18" y="6"/>
                    </a:cxn>
                    <a:cxn ang="0">
                      <a:pos x="26" y="7"/>
                    </a:cxn>
                    <a:cxn ang="0">
                      <a:pos x="30" y="7"/>
                    </a:cxn>
                    <a:cxn ang="0">
                      <a:pos x="33" y="7"/>
                    </a:cxn>
                    <a:cxn ang="0">
                      <a:pos x="36" y="7"/>
                    </a:cxn>
                    <a:cxn ang="0">
                      <a:pos x="39" y="7"/>
                    </a:cxn>
                    <a:cxn ang="0">
                      <a:pos x="42" y="7"/>
                    </a:cxn>
                    <a:cxn ang="0">
                      <a:pos x="46" y="6"/>
                    </a:cxn>
                    <a:cxn ang="0">
                      <a:pos x="54" y="6"/>
                    </a:cxn>
                    <a:cxn ang="0">
                      <a:pos x="59" y="6"/>
                    </a:cxn>
                    <a:cxn ang="0">
                      <a:pos x="65" y="6"/>
                    </a:cxn>
                    <a:cxn ang="0">
                      <a:pos x="71" y="6"/>
                    </a:cxn>
                    <a:cxn ang="0">
                      <a:pos x="77" y="6"/>
                    </a:cxn>
                    <a:cxn ang="0">
                      <a:pos x="83" y="7"/>
                    </a:cxn>
                    <a:cxn ang="0">
                      <a:pos x="88" y="7"/>
                    </a:cxn>
                    <a:cxn ang="0">
                      <a:pos x="89" y="7"/>
                    </a:cxn>
                    <a:cxn ang="0">
                      <a:pos x="89" y="7"/>
                    </a:cxn>
                    <a:cxn ang="0">
                      <a:pos x="89" y="7"/>
                    </a:cxn>
                    <a:cxn ang="0">
                      <a:pos x="90" y="7"/>
                    </a:cxn>
                    <a:cxn ang="0">
                      <a:pos x="90" y="7"/>
                    </a:cxn>
                    <a:cxn ang="0">
                      <a:pos x="92" y="6"/>
                    </a:cxn>
                    <a:cxn ang="0">
                      <a:pos x="92" y="5"/>
                    </a:cxn>
                    <a:cxn ang="0">
                      <a:pos x="92" y="3"/>
                    </a:cxn>
                  </a:cxnLst>
                  <a:rect l="0" t="0" r="r" b="b"/>
                  <a:pathLst>
                    <a:path w="92" h="7">
                      <a:moveTo>
                        <a:pt x="92" y="3"/>
                      </a:moveTo>
                      <a:lnTo>
                        <a:pt x="92" y="1"/>
                      </a:lnTo>
                      <a:lnTo>
                        <a:pt x="90" y="0"/>
                      </a:lnTo>
                      <a:lnTo>
                        <a:pt x="88" y="0"/>
                      </a:lnTo>
                      <a:lnTo>
                        <a:pt x="88" y="1"/>
                      </a:lnTo>
                      <a:lnTo>
                        <a:pt x="88" y="2"/>
                      </a:lnTo>
                      <a:lnTo>
                        <a:pt x="88" y="3"/>
                      </a:lnTo>
                      <a:lnTo>
                        <a:pt x="88" y="4"/>
                      </a:lnTo>
                      <a:lnTo>
                        <a:pt x="86" y="4"/>
                      </a:lnTo>
                      <a:lnTo>
                        <a:pt x="82" y="4"/>
                      </a:lnTo>
                      <a:lnTo>
                        <a:pt x="76" y="4"/>
                      </a:lnTo>
                      <a:lnTo>
                        <a:pt x="71" y="4"/>
                      </a:lnTo>
                      <a:lnTo>
                        <a:pt x="65" y="3"/>
                      </a:lnTo>
                      <a:lnTo>
                        <a:pt x="59" y="2"/>
                      </a:lnTo>
                      <a:lnTo>
                        <a:pt x="52" y="2"/>
                      </a:lnTo>
                      <a:lnTo>
                        <a:pt x="48" y="3"/>
                      </a:lnTo>
                      <a:lnTo>
                        <a:pt x="43" y="4"/>
                      </a:lnTo>
                      <a:lnTo>
                        <a:pt x="40" y="3"/>
                      </a:lnTo>
                      <a:lnTo>
                        <a:pt x="34" y="3"/>
                      </a:lnTo>
                      <a:lnTo>
                        <a:pt x="27" y="4"/>
                      </a:lnTo>
                      <a:lnTo>
                        <a:pt x="23" y="4"/>
                      </a:lnTo>
                      <a:lnTo>
                        <a:pt x="18" y="4"/>
                      </a:lnTo>
                      <a:lnTo>
                        <a:pt x="12" y="4"/>
                      </a:lnTo>
                      <a:lnTo>
                        <a:pt x="9" y="3"/>
                      </a:lnTo>
                      <a:lnTo>
                        <a:pt x="6" y="3"/>
                      </a:lnTo>
                      <a:lnTo>
                        <a:pt x="6" y="2"/>
                      </a:lnTo>
                      <a:lnTo>
                        <a:pt x="6" y="0"/>
                      </a:lnTo>
                      <a:lnTo>
                        <a:pt x="3" y="0"/>
                      </a:lnTo>
                      <a:lnTo>
                        <a:pt x="2" y="1"/>
                      </a:lnTo>
                      <a:lnTo>
                        <a:pt x="0" y="3"/>
                      </a:lnTo>
                      <a:lnTo>
                        <a:pt x="0" y="4"/>
                      </a:lnTo>
                      <a:lnTo>
                        <a:pt x="2" y="6"/>
                      </a:lnTo>
                      <a:lnTo>
                        <a:pt x="3" y="7"/>
                      </a:lnTo>
                      <a:lnTo>
                        <a:pt x="5" y="7"/>
                      </a:lnTo>
                      <a:lnTo>
                        <a:pt x="5" y="7"/>
                      </a:lnTo>
                      <a:lnTo>
                        <a:pt x="5" y="7"/>
                      </a:lnTo>
                      <a:lnTo>
                        <a:pt x="5" y="6"/>
                      </a:lnTo>
                      <a:lnTo>
                        <a:pt x="11" y="6"/>
                      </a:lnTo>
                      <a:lnTo>
                        <a:pt x="18" y="6"/>
                      </a:lnTo>
                      <a:lnTo>
                        <a:pt x="26" y="7"/>
                      </a:lnTo>
                      <a:lnTo>
                        <a:pt x="30" y="7"/>
                      </a:lnTo>
                      <a:lnTo>
                        <a:pt x="33" y="7"/>
                      </a:lnTo>
                      <a:lnTo>
                        <a:pt x="36" y="7"/>
                      </a:lnTo>
                      <a:lnTo>
                        <a:pt x="39" y="7"/>
                      </a:lnTo>
                      <a:lnTo>
                        <a:pt x="42" y="7"/>
                      </a:lnTo>
                      <a:lnTo>
                        <a:pt x="46" y="6"/>
                      </a:lnTo>
                      <a:lnTo>
                        <a:pt x="54" y="6"/>
                      </a:lnTo>
                      <a:lnTo>
                        <a:pt x="59" y="6"/>
                      </a:lnTo>
                      <a:lnTo>
                        <a:pt x="65" y="6"/>
                      </a:lnTo>
                      <a:lnTo>
                        <a:pt x="71" y="6"/>
                      </a:lnTo>
                      <a:lnTo>
                        <a:pt x="77" y="6"/>
                      </a:lnTo>
                      <a:lnTo>
                        <a:pt x="83" y="7"/>
                      </a:lnTo>
                      <a:lnTo>
                        <a:pt x="88" y="7"/>
                      </a:lnTo>
                      <a:lnTo>
                        <a:pt x="89" y="7"/>
                      </a:lnTo>
                      <a:lnTo>
                        <a:pt x="89" y="7"/>
                      </a:lnTo>
                      <a:lnTo>
                        <a:pt x="89" y="7"/>
                      </a:lnTo>
                      <a:lnTo>
                        <a:pt x="90" y="7"/>
                      </a:lnTo>
                      <a:lnTo>
                        <a:pt x="90" y="7"/>
                      </a:lnTo>
                      <a:lnTo>
                        <a:pt x="92" y="6"/>
                      </a:lnTo>
                      <a:lnTo>
                        <a:pt x="92" y="5"/>
                      </a:lnTo>
                      <a:lnTo>
                        <a:pt x="92" y="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3" name="Freeform 2283"/>
                <p:cNvSpPr>
                  <a:spLocks/>
                </p:cNvSpPr>
                <p:nvPr/>
              </p:nvSpPr>
              <p:spPr bwMode="auto">
                <a:xfrm>
                  <a:off x="2850" y="2193"/>
                  <a:ext cx="11" cy="2"/>
                </a:xfrm>
                <a:custGeom>
                  <a:avLst/>
                  <a:gdLst/>
                  <a:ahLst/>
                  <a:cxnLst>
                    <a:cxn ang="0">
                      <a:pos x="26" y="2"/>
                    </a:cxn>
                    <a:cxn ang="0">
                      <a:pos x="22" y="4"/>
                    </a:cxn>
                    <a:cxn ang="0">
                      <a:pos x="15" y="5"/>
                    </a:cxn>
                    <a:cxn ang="0">
                      <a:pos x="7" y="5"/>
                    </a:cxn>
                    <a:cxn ang="0">
                      <a:pos x="3" y="5"/>
                    </a:cxn>
                    <a:cxn ang="0">
                      <a:pos x="1" y="5"/>
                    </a:cxn>
                    <a:cxn ang="0">
                      <a:pos x="0" y="5"/>
                    </a:cxn>
                    <a:cxn ang="0">
                      <a:pos x="0" y="6"/>
                    </a:cxn>
                    <a:cxn ang="0">
                      <a:pos x="1" y="7"/>
                    </a:cxn>
                    <a:cxn ang="0">
                      <a:pos x="6" y="7"/>
                    </a:cxn>
                    <a:cxn ang="0">
                      <a:pos x="15" y="7"/>
                    </a:cxn>
                    <a:cxn ang="0">
                      <a:pos x="23" y="6"/>
                    </a:cxn>
                    <a:cxn ang="0">
                      <a:pos x="29" y="5"/>
                    </a:cxn>
                    <a:cxn ang="0">
                      <a:pos x="32" y="2"/>
                    </a:cxn>
                    <a:cxn ang="0">
                      <a:pos x="32" y="1"/>
                    </a:cxn>
                    <a:cxn ang="0">
                      <a:pos x="31" y="0"/>
                    </a:cxn>
                    <a:cxn ang="0">
                      <a:pos x="26" y="2"/>
                    </a:cxn>
                  </a:cxnLst>
                  <a:rect l="0" t="0" r="r" b="b"/>
                  <a:pathLst>
                    <a:path w="32" h="7">
                      <a:moveTo>
                        <a:pt x="26" y="2"/>
                      </a:moveTo>
                      <a:lnTo>
                        <a:pt x="22" y="4"/>
                      </a:lnTo>
                      <a:lnTo>
                        <a:pt x="15" y="5"/>
                      </a:lnTo>
                      <a:lnTo>
                        <a:pt x="7" y="5"/>
                      </a:lnTo>
                      <a:lnTo>
                        <a:pt x="3" y="5"/>
                      </a:lnTo>
                      <a:lnTo>
                        <a:pt x="1" y="5"/>
                      </a:lnTo>
                      <a:lnTo>
                        <a:pt x="0" y="5"/>
                      </a:lnTo>
                      <a:lnTo>
                        <a:pt x="0" y="6"/>
                      </a:lnTo>
                      <a:lnTo>
                        <a:pt x="1" y="7"/>
                      </a:lnTo>
                      <a:lnTo>
                        <a:pt x="6" y="7"/>
                      </a:lnTo>
                      <a:lnTo>
                        <a:pt x="15" y="7"/>
                      </a:lnTo>
                      <a:lnTo>
                        <a:pt x="23" y="6"/>
                      </a:lnTo>
                      <a:lnTo>
                        <a:pt x="29" y="5"/>
                      </a:lnTo>
                      <a:lnTo>
                        <a:pt x="32" y="2"/>
                      </a:lnTo>
                      <a:lnTo>
                        <a:pt x="32" y="1"/>
                      </a:lnTo>
                      <a:lnTo>
                        <a:pt x="31" y="0"/>
                      </a:lnTo>
                      <a:lnTo>
                        <a:pt x="26" y="2"/>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4" name="Freeform 2284"/>
                <p:cNvSpPr>
                  <a:spLocks/>
                </p:cNvSpPr>
                <p:nvPr/>
              </p:nvSpPr>
              <p:spPr bwMode="auto">
                <a:xfrm>
                  <a:off x="2807" y="2116"/>
                  <a:ext cx="84" cy="50"/>
                </a:xfrm>
                <a:custGeom>
                  <a:avLst/>
                  <a:gdLst/>
                  <a:ahLst/>
                  <a:cxnLst>
                    <a:cxn ang="0">
                      <a:pos x="241" y="59"/>
                    </a:cxn>
                    <a:cxn ang="0">
                      <a:pos x="244" y="79"/>
                    </a:cxn>
                    <a:cxn ang="0">
                      <a:pos x="245" y="92"/>
                    </a:cxn>
                    <a:cxn ang="0">
                      <a:pos x="248" y="105"/>
                    </a:cxn>
                    <a:cxn ang="0">
                      <a:pos x="251" y="117"/>
                    </a:cxn>
                    <a:cxn ang="0">
                      <a:pos x="242" y="139"/>
                    </a:cxn>
                    <a:cxn ang="0">
                      <a:pos x="232" y="152"/>
                    </a:cxn>
                    <a:cxn ang="0">
                      <a:pos x="226" y="143"/>
                    </a:cxn>
                    <a:cxn ang="0">
                      <a:pos x="226" y="120"/>
                    </a:cxn>
                    <a:cxn ang="0">
                      <a:pos x="213" y="81"/>
                    </a:cxn>
                    <a:cxn ang="0">
                      <a:pos x="192" y="68"/>
                    </a:cxn>
                    <a:cxn ang="0">
                      <a:pos x="178" y="68"/>
                    </a:cxn>
                    <a:cxn ang="0">
                      <a:pos x="163" y="70"/>
                    </a:cxn>
                    <a:cxn ang="0">
                      <a:pos x="151" y="72"/>
                    </a:cxn>
                    <a:cxn ang="0">
                      <a:pos x="144" y="74"/>
                    </a:cxn>
                    <a:cxn ang="0">
                      <a:pos x="132" y="74"/>
                    </a:cxn>
                    <a:cxn ang="0">
                      <a:pos x="118" y="72"/>
                    </a:cxn>
                    <a:cxn ang="0">
                      <a:pos x="105" y="69"/>
                    </a:cxn>
                    <a:cxn ang="0">
                      <a:pos x="92" y="65"/>
                    </a:cxn>
                    <a:cxn ang="0">
                      <a:pos x="71" y="63"/>
                    </a:cxn>
                    <a:cxn ang="0">
                      <a:pos x="65" y="69"/>
                    </a:cxn>
                    <a:cxn ang="0">
                      <a:pos x="48" y="80"/>
                    </a:cxn>
                    <a:cxn ang="0">
                      <a:pos x="34" y="91"/>
                    </a:cxn>
                    <a:cxn ang="0">
                      <a:pos x="34" y="117"/>
                    </a:cxn>
                    <a:cxn ang="0">
                      <a:pos x="33" y="128"/>
                    </a:cxn>
                    <a:cxn ang="0">
                      <a:pos x="33" y="140"/>
                    </a:cxn>
                    <a:cxn ang="0">
                      <a:pos x="31" y="151"/>
                    </a:cxn>
                    <a:cxn ang="0">
                      <a:pos x="24" y="149"/>
                    </a:cxn>
                    <a:cxn ang="0">
                      <a:pos x="18" y="141"/>
                    </a:cxn>
                    <a:cxn ang="0">
                      <a:pos x="9" y="128"/>
                    </a:cxn>
                    <a:cxn ang="0">
                      <a:pos x="5" y="115"/>
                    </a:cxn>
                    <a:cxn ang="0">
                      <a:pos x="0" y="84"/>
                    </a:cxn>
                    <a:cxn ang="0">
                      <a:pos x="3" y="70"/>
                    </a:cxn>
                    <a:cxn ang="0">
                      <a:pos x="11" y="51"/>
                    </a:cxn>
                    <a:cxn ang="0">
                      <a:pos x="15" y="41"/>
                    </a:cxn>
                    <a:cxn ang="0">
                      <a:pos x="34" y="32"/>
                    </a:cxn>
                    <a:cxn ang="0">
                      <a:pos x="58" y="20"/>
                    </a:cxn>
                    <a:cxn ang="0">
                      <a:pos x="79" y="10"/>
                    </a:cxn>
                    <a:cxn ang="0">
                      <a:pos x="89" y="4"/>
                    </a:cxn>
                    <a:cxn ang="0">
                      <a:pos x="107" y="1"/>
                    </a:cxn>
                    <a:cxn ang="0">
                      <a:pos x="123" y="1"/>
                    </a:cxn>
                    <a:cxn ang="0">
                      <a:pos x="138" y="2"/>
                    </a:cxn>
                    <a:cxn ang="0">
                      <a:pos x="167" y="11"/>
                    </a:cxn>
                    <a:cxn ang="0">
                      <a:pos x="182" y="9"/>
                    </a:cxn>
                    <a:cxn ang="0">
                      <a:pos x="203" y="11"/>
                    </a:cxn>
                    <a:cxn ang="0">
                      <a:pos x="222" y="24"/>
                    </a:cxn>
                    <a:cxn ang="0">
                      <a:pos x="229" y="39"/>
                    </a:cxn>
                    <a:cxn ang="0">
                      <a:pos x="235" y="50"/>
                    </a:cxn>
                  </a:cxnLst>
                  <a:rect l="0" t="0" r="r" b="b"/>
                  <a:pathLst>
                    <a:path w="251" h="152">
                      <a:moveTo>
                        <a:pt x="238" y="53"/>
                      </a:moveTo>
                      <a:lnTo>
                        <a:pt x="241" y="59"/>
                      </a:lnTo>
                      <a:lnTo>
                        <a:pt x="242" y="69"/>
                      </a:lnTo>
                      <a:lnTo>
                        <a:pt x="244" y="79"/>
                      </a:lnTo>
                      <a:lnTo>
                        <a:pt x="244" y="86"/>
                      </a:lnTo>
                      <a:lnTo>
                        <a:pt x="245" y="92"/>
                      </a:lnTo>
                      <a:lnTo>
                        <a:pt x="247" y="99"/>
                      </a:lnTo>
                      <a:lnTo>
                        <a:pt x="248" y="105"/>
                      </a:lnTo>
                      <a:lnTo>
                        <a:pt x="251" y="110"/>
                      </a:lnTo>
                      <a:lnTo>
                        <a:pt x="251" y="117"/>
                      </a:lnTo>
                      <a:lnTo>
                        <a:pt x="248" y="127"/>
                      </a:lnTo>
                      <a:lnTo>
                        <a:pt x="242" y="139"/>
                      </a:lnTo>
                      <a:lnTo>
                        <a:pt x="237" y="148"/>
                      </a:lnTo>
                      <a:lnTo>
                        <a:pt x="232" y="152"/>
                      </a:lnTo>
                      <a:lnTo>
                        <a:pt x="228" y="150"/>
                      </a:lnTo>
                      <a:lnTo>
                        <a:pt x="226" y="143"/>
                      </a:lnTo>
                      <a:lnTo>
                        <a:pt x="226" y="135"/>
                      </a:lnTo>
                      <a:lnTo>
                        <a:pt x="226" y="120"/>
                      </a:lnTo>
                      <a:lnTo>
                        <a:pt x="223" y="100"/>
                      </a:lnTo>
                      <a:lnTo>
                        <a:pt x="213" y="81"/>
                      </a:lnTo>
                      <a:lnTo>
                        <a:pt x="197" y="69"/>
                      </a:lnTo>
                      <a:lnTo>
                        <a:pt x="192" y="68"/>
                      </a:lnTo>
                      <a:lnTo>
                        <a:pt x="185" y="68"/>
                      </a:lnTo>
                      <a:lnTo>
                        <a:pt x="178" y="68"/>
                      </a:lnTo>
                      <a:lnTo>
                        <a:pt x="170" y="69"/>
                      </a:lnTo>
                      <a:lnTo>
                        <a:pt x="163" y="70"/>
                      </a:lnTo>
                      <a:lnTo>
                        <a:pt x="155" y="71"/>
                      </a:lnTo>
                      <a:lnTo>
                        <a:pt x="151" y="72"/>
                      </a:lnTo>
                      <a:lnTo>
                        <a:pt x="147" y="73"/>
                      </a:lnTo>
                      <a:lnTo>
                        <a:pt x="144" y="74"/>
                      </a:lnTo>
                      <a:lnTo>
                        <a:pt x="138" y="74"/>
                      </a:lnTo>
                      <a:lnTo>
                        <a:pt x="132" y="74"/>
                      </a:lnTo>
                      <a:lnTo>
                        <a:pt x="124" y="73"/>
                      </a:lnTo>
                      <a:lnTo>
                        <a:pt x="118" y="72"/>
                      </a:lnTo>
                      <a:lnTo>
                        <a:pt x="111" y="70"/>
                      </a:lnTo>
                      <a:lnTo>
                        <a:pt x="105" y="69"/>
                      </a:lnTo>
                      <a:lnTo>
                        <a:pt x="101" y="67"/>
                      </a:lnTo>
                      <a:lnTo>
                        <a:pt x="92" y="65"/>
                      </a:lnTo>
                      <a:lnTo>
                        <a:pt x="80" y="63"/>
                      </a:lnTo>
                      <a:lnTo>
                        <a:pt x="71" y="63"/>
                      </a:lnTo>
                      <a:lnTo>
                        <a:pt x="68" y="65"/>
                      </a:lnTo>
                      <a:lnTo>
                        <a:pt x="65" y="69"/>
                      </a:lnTo>
                      <a:lnTo>
                        <a:pt x="57" y="74"/>
                      </a:lnTo>
                      <a:lnTo>
                        <a:pt x="48" y="80"/>
                      </a:lnTo>
                      <a:lnTo>
                        <a:pt x="39" y="84"/>
                      </a:lnTo>
                      <a:lnTo>
                        <a:pt x="34" y="91"/>
                      </a:lnTo>
                      <a:lnTo>
                        <a:pt x="34" y="103"/>
                      </a:lnTo>
                      <a:lnTo>
                        <a:pt x="34" y="117"/>
                      </a:lnTo>
                      <a:lnTo>
                        <a:pt x="33" y="127"/>
                      </a:lnTo>
                      <a:lnTo>
                        <a:pt x="33" y="128"/>
                      </a:lnTo>
                      <a:lnTo>
                        <a:pt x="33" y="134"/>
                      </a:lnTo>
                      <a:lnTo>
                        <a:pt x="33" y="140"/>
                      </a:lnTo>
                      <a:lnTo>
                        <a:pt x="33" y="150"/>
                      </a:lnTo>
                      <a:lnTo>
                        <a:pt x="31" y="151"/>
                      </a:lnTo>
                      <a:lnTo>
                        <a:pt x="27" y="151"/>
                      </a:lnTo>
                      <a:lnTo>
                        <a:pt x="24" y="149"/>
                      </a:lnTo>
                      <a:lnTo>
                        <a:pt x="21" y="146"/>
                      </a:lnTo>
                      <a:lnTo>
                        <a:pt x="18" y="141"/>
                      </a:lnTo>
                      <a:lnTo>
                        <a:pt x="14" y="135"/>
                      </a:lnTo>
                      <a:lnTo>
                        <a:pt x="9" y="128"/>
                      </a:lnTo>
                      <a:lnTo>
                        <a:pt x="6" y="123"/>
                      </a:lnTo>
                      <a:lnTo>
                        <a:pt x="5" y="115"/>
                      </a:lnTo>
                      <a:lnTo>
                        <a:pt x="2" y="99"/>
                      </a:lnTo>
                      <a:lnTo>
                        <a:pt x="0" y="84"/>
                      </a:lnTo>
                      <a:lnTo>
                        <a:pt x="0" y="75"/>
                      </a:lnTo>
                      <a:lnTo>
                        <a:pt x="3" y="70"/>
                      </a:lnTo>
                      <a:lnTo>
                        <a:pt x="6" y="61"/>
                      </a:lnTo>
                      <a:lnTo>
                        <a:pt x="11" y="51"/>
                      </a:lnTo>
                      <a:lnTo>
                        <a:pt x="12" y="45"/>
                      </a:lnTo>
                      <a:lnTo>
                        <a:pt x="15" y="41"/>
                      </a:lnTo>
                      <a:lnTo>
                        <a:pt x="24" y="37"/>
                      </a:lnTo>
                      <a:lnTo>
                        <a:pt x="34" y="32"/>
                      </a:lnTo>
                      <a:lnTo>
                        <a:pt x="46" y="26"/>
                      </a:lnTo>
                      <a:lnTo>
                        <a:pt x="58" y="20"/>
                      </a:lnTo>
                      <a:lnTo>
                        <a:pt x="70" y="14"/>
                      </a:lnTo>
                      <a:lnTo>
                        <a:pt x="79" y="10"/>
                      </a:lnTo>
                      <a:lnTo>
                        <a:pt x="83" y="8"/>
                      </a:lnTo>
                      <a:lnTo>
                        <a:pt x="89" y="4"/>
                      </a:lnTo>
                      <a:lnTo>
                        <a:pt x="96" y="2"/>
                      </a:lnTo>
                      <a:lnTo>
                        <a:pt x="107" y="1"/>
                      </a:lnTo>
                      <a:lnTo>
                        <a:pt x="118" y="2"/>
                      </a:lnTo>
                      <a:lnTo>
                        <a:pt x="123" y="1"/>
                      </a:lnTo>
                      <a:lnTo>
                        <a:pt x="129" y="0"/>
                      </a:lnTo>
                      <a:lnTo>
                        <a:pt x="138" y="2"/>
                      </a:lnTo>
                      <a:lnTo>
                        <a:pt x="152" y="6"/>
                      </a:lnTo>
                      <a:lnTo>
                        <a:pt x="167" y="11"/>
                      </a:lnTo>
                      <a:lnTo>
                        <a:pt x="176" y="11"/>
                      </a:lnTo>
                      <a:lnTo>
                        <a:pt x="182" y="9"/>
                      </a:lnTo>
                      <a:lnTo>
                        <a:pt x="191" y="9"/>
                      </a:lnTo>
                      <a:lnTo>
                        <a:pt x="203" y="11"/>
                      </a:lnTo>
                      <a:lnTo>
                        <a:pt x="213" y="17"/>
                      </a:lnTo>
                      <a:lnTo>
                        <a:pt x="222" y="24"/>
                      </a:lnTo>
                      <a:lnTo>
                        <a:pt x="226" y="33"/>
                      </a:lnTo>
                      <a:lnTo>
                        <a:pt x="229" y="39"/>
                      </a:lnTo>
                      <a:lnTo>
                        <a:pt x="232" y="45"/>
                      </a:lnTo>
                      <a:lnTo>
                        <a:pt x="235" y="50"/>
                      </a:lnTo>
                      <a:lnTo>
                        <a:pt x="238" y="53"/>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5" name="Freeform 2285"/>
                <p:cNvSpPr>
                  <a:spLocks/>
                </p:cNvSpPr>
                <p:nvPr/>
              </p:nvSpPr>
              <p:spPr bwMode="auto">
                <a:xfrm>
                  <a:off x="2846" y="2126"/>
                  <a:ext cx="11" cy="9"/>
                </a:xfrm>
                <a:custGeom>
                  <a:avLst/>
                  <a:gdLst/>
                  <a:ahLst/>
                  <a:cxnLst>
                    <a:cxn ang="0">
                      <a:pos x="16" y="26"/>
                    </a:cxn>
                    <a:cxn ang="0">
                      <a:pos x="23" y="25"/>
                    </a:cxn>
                    <a:cxn ang="0">
                      <a:pos x="29" y="23"/>
                    </a:cxn>
                    <a:cxn ang="0">
                      <a:pos x="33" y="19"/>
                    </a:cxn>
                    <a:cxn ang="0">
                      <a:pos x="35" y="14"/>
                    </a:cxn>
                    <a:cxn ang="0">
                      <a:pos x="33" y="8"/>
                    </a:cxn>
                    <a:cxn ang="0">
                      <a:pos x="31" y="4"/>
                    </a:cxn>
                    <a:cxn ang="0">
                      <a:pos x="25" y="1"/>
                    </a:cxn>
                    <a:cxn ang="0">
                      <a:pos x="17" y="0"/>
                    </a:cxn>
                    <a:cxn ang="0">
                      <a:pos x="10" y="1"/>
                    </a:cxn>
                    <a:cxn ang="0">
                      <a:pos x="4" y="3"/>
                    </a:cxn>
                    <a:cxn ang="0">
                      <a:pos x="1" y="7"/>
                    </a:cxn>
                    <a:cxn ang="0">
                      <a:pos x="0" y="13"/>
                    </a:cxn>
                    <a:cxn ang="0">
                      <a:pos x="0" y="18"/>
                    </a:cxn>
                    <a:cxn ang="0">
                      <a:pos x="4" y="22"/>
                    </a:cxn>
                    <a:cxn ang="0">
                      <a:pos x="10" y="25"/>
                    </a:cxn>
                    <a:cxn ang="0">
                      <a:pos x="16" y="26"/>
                    </a:cxn>
                  </a:cxnLst>
                  <a:rect l="0" t="0" r="r" b="b"/>
                  <a:pathLst>
                    <a:path w="35" h="26">
                      <a:moveTo>
                        <a:pt x="16" y="26"/>
                      </a:moveTo>
                      <a:lnTo>
                        <a:pt x="23" y="25"/>
                      </a:lnTo>
                      <a:lnTo>
                        <a:pt x="29" y="23"/>
                      </a:lnTo>
                      <a:lnTo>
                        <a:pt x="33" y="19"/>
                      </a:lnTo>
                      <a:lnTo>
                        <a:pt x="35" y="14"/>
                      </a:lnTo>
                      <a:lnTo>
                        <a:pt x="33" y="8"/>
                      </a:lnTo>
                      <a:lnTo>
                        <a:pt x="31" y="4"/>
                      </a:lnTo>
                      <a:lnTo>
                        <a:pt x="25" y="1"/>
                      </a:lnTo>
                      <a:lnTo>
                        <a:pt x="17" y="0"/>
                      </a:lnTo>
                      <a:lnTo>
                        <a:pt x="10" y="1"/>
                      </a:lnTo>
                      <a:lnTo>
                        <a:pt x="4" y="3"/>
                      </a:lnTo>
                      <a:lnTo>
                        <a:pt x="1" y="7"/>
                      </a:lnTo>
                      <a:lnTo>
                        <a:pt x="0" y="13"/>
                      </a:lnTo>
                      <a:lnTo>
                        <a:pt x="0" y="18"/>
                      </a:lnTo>
                      <a:lnTo>
                        <a:pt x="4" y="22"/>
                      </a:lnTo>
                      <a:lnTo>
                        <a:pt x="10" y="25"/>
                      </a:lnTo>
                      <a:lnTo>
                        <a:pt x="16" y="26"/>
                      </a:lnTo>
                      <a:close/>
                    </a:path>
                  </a:pathLst>
                </a:custGeom>
                <a:solidFill>
                  <a:srgbClr val="00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6" name="Freeform 2286"/>
                <p:cNvSpPr>
                  <a:spLocks/>
                </p:cNvSpPr>
                <p:nvPr/>
              </p:nvSpPr>
              <p:spPr bwMode="auto">
                <a:xfrm>
                  <a:off x="2847" y="2423"/>
                  <a:ext cx="133" cy="338"/>
                </a:xfrm>
                <a:custGeom>
                  <a:avLst/>
                  <a:gdLst/>
                  <a:ahLst/>
                  <a:cxnLst>
                    <a:cxn ang="0">
                      <a:pos x="67" y="8"/>
                    </a:cxn>
                    <a:cxn ang="0">
                      <a:pos x="113" y="0"/>
                    </a:cxn>
                    <a:cxn ang="0">
                      <a:pos x="163" y="4"/>
                    </a:cxn>
                    <a:cxn ang="0">
                      <a:pos x="209" y="23"/>
                    </a:cxn>
                    <a:cxn ang="0">
                      <a:pos x="244" y="57"/>
                    </a:cxn>
                    <a:cxn ang="0">
                      <a:pos x="266" y="104"/>
                    </a:cxn>
                    <a:cxn ang="0">
                      <a:pos x="282" y="152"/>
                    </a:cxn>
                    <a:cxn ang="0">
                      <a:pos x="291" y="195"/>
                    </a:cxn>
                    <a:cxn ang="0">
                      <a:pos x="296" y="249"/>
                    </a:cxn>
                    <a:cxn ang="0">
                      <a:pos x="294" y="361"/>
                    </a:cxn>
                    <a:cxn ang="0">
                      <a:pos x="296" y="428"/>
                    </a:cxn>
                    <a:cxn ang="0">
                      <a:pos x="309" y="509"/>
                    </a:cxn>
                    <a:cxn ang="0">
                      <a:pos x="319" y="542"/>
                    </a:cxn>
                    <a:cxn ang="0">
                      <a:pos x="338" y="570"/>
                    </a:cxn>
                    <a:cxn ang="0">
                      <a:pos x="361" y="605"/>
                    </a:cxn>
                    <a:cxn ang="0">
                      <a:pos x="380" y="639"/>
                    </a:cxn>
                    <a:cxn ang="0">
                      <a:pos x="392" y="685"/>
                    </a:cxn>
                    <a:cxn ang="0">
                      <a:pos x="397" y="790"/>
                    </a:cxn>
                    <a:cxn ang="0">
                      <a:pos x="389" y="885"/>
                    </a:cxn>
                    <a:cxn ang="0">
                      <a:pos x="396" y="951"/>
                    </a:cxn>
                    <a:cxn ang="0">
                      <a:pos x="399" y="988"/>
                    </a:cxn>
                    <a:cxn ang="0">
                      <a:pos x="392" y="1011"/>
                    </a:cxn>
                    <a:cxn ang="0">
                      <a:pos x="375" y="1011"/>
                    </a:cxn>
                    <a:cxn ang="0">
                      <a:pos x="355" y="999"/>
                    </a:cxn>
                    <a:cxn ang="0">
                      <a:pos x="337" y="978"/>
                    </a:cxn>
                    <a:cxn ang="0">
                      <a:pos x="325" y="944"/>
                    </a:cxn>
                    <a:cxn ang="0">
                      <a:pos x="316" y="900"/>
                    </a:cxn>
                    <a:cxn ang="0">
                      <a:pos x="293" y="813"/>
                    </a:cxn>
                    <a:cxn ang="0">
                      <a:pos x="273" y="775"/>
                    </a:cxn>
                    <a:cxn ang="0">
                      <a:pos x="257" y="754"/>
                    </a:cxn>
                    <a:cxn ang="0">
                      <a:pos x="244" y="730"/>
                    </a:cxn>
                    <a:cxn ang="0">
                      <a:pos x="232" y="706"/>
                    </a:cxn>
                    <a:cxn ang="0">
                      <a:pos x="223" y="665"/>
                    </a:cxn>
                    <a:cxn ang="0">
                      <a:pos x="206" y="585"/>
                    </a:cxn>
                    <a:cxn ang="0">
                      <a:pos x="192" y="550"/>
                    </a:cxn>
                    <a:cxn ang="0">
                      <a:pos x="175" y="521"/>
                    </a:cxn>
                    <a:cxn ang="0">
                      <a:pos x="160" y="494"/>
                    </a:cxn>
                    <a:cxn ang="0">
                      <a:pos x="149" y="471"/>
                    </a:cxn>
                    <a:cxn ang="0">
                      <a:pos x="147" y="449"/>
                    </a:cxn>
                    <a:cxn ang="0">
                      <a:pos x="142" y="423"/>
                    </a:cxn>
                    <a:cxn ang="0">
                      <a:pos x="132" y="398"/>
                    </a:cxn>
                    <a:cxn ang="0">
                      <a:pos x="93" y="335"/>
                    </a:cxn>
                    <a:cxn ang="0">
                      <a:pos x="45" y="250"/>
                    </a:cxn>
                    <a:cxn ang="0">
                      <a:pos x="9" y="178"/>
                    </a:cxn>
                    <a:cxn ang="0">
                      <a:pos x="0" y="127"/>
                    </a:cxn>
                    <a:cxn ang="0">
                      <a:pos x="6" y="79"/>
                    </a:cxn>
                    <a:cxn ang="0">
                      <a:pos x="20" y="44"/>
                    </a:cxn>
                    <a:cxn ang="0">
                      <a:pos x="39" y="23"/>
                    </a:cxn>
                  </a:cxnLst>
                  <a:rect l="0" t="0" r="r" b="b"/>
                  <a:pathLst>
                    <a:path w="399" h="1015">
                      <a:moveTo>
                        <a:pt x="48" y="17"/>
                      </a:moveTo>
                      <a:lnTo>
                        <a:pt x="67" y="8"/>
                      </a:lnTo>
                      <a:lnTo>
                        <a:pt x="89" y="2"/>
                      </a:lnTo>
                      <a:lnTo>
                        <a:pt x="113" y="0"/>
                      </a:lnTo>
                      <a:lnTo>
                        <a:pt x="138" y="0"/>
                      </a:lnTo>
                      <a:lnTo>
                        <a:pt x="163" y="4"/>
                      </a:lnTo>
                      <a:lnTo>
                        <a:pt x="186" y="11"/>
                      </a:lnTo>
                      <a:lnTo>
                        <a:pt x="209" y="23"/>
                      </a:lnTo>
                      <a:lnTo>
                        <a:pt x="229" y="39"/>
                      </a:lnTo>
                      <a:lnTo>
                        <a:pt x="244" y="57"/>
                      </a:lnTo>
                      <a:lnTo>
                        <a:pt x="256" y="79"/>
                      </a:lnTo>
                      <a:lnTo>
                        <a:pt x="266" y="104"/>
                      </a:lnTo>
                      <a:lnTo>
                        <a:pt x="275" y="128"/>
                      </a:lnTo>
                      <a:lnTo>
                        <a:pt x="282" y="152"/>
                      </a:lnTo>
                      <a:lnTo>
                        <a:pt x="288" y="176"/>
                      </a:lnTo>
                      <a:lnTo>
                        <a:pt x="291" y="195"/>
                      </a:lnTo>
                      <a:lnTo>
                        <a:pt x="294" y="210"/>
                      </a:lnTo>
                      <a:lnTo>
                        <a:pt x="296" y="249"/>
                      </a:lnTo>
                      <a:lnTo>
                        <a:pt x="296" y="305"/>
                      </a:lnTo>
                      <a:lnTo>
                        <a:pt x="294" y="361"/>
                      </a:lnTo>
                      <a:lnTo>
                        <a:pt x="294" y="397"/>
                      </a:lnTo>
                      <a:lnTo>
                        <a:pt x="296" y="428"/>
                      </a:lnTo>
                      <a:lnTo>
                        <a:pt x="301" y="470"/>
                      </a:lnTo>
                      <a:lnTo>
                        <a:pt x="309" y="509"/>
                      </a:lnTo>
                      <a:lnTo>
                        <a:pt x="315" y="533"/>
                      </a:lnTo>
                      <a:lnTo>
                        <a:pt x="319" y="542"/>
                      </a:lnTo>
                      <a:lnTo>
                        <a:pt x="328" y="554"/>
                      </a:lnTo>
                      <a:lnTo>
                        <a:pt x="338" y="570"/>
                      </a:lnTo>
                      <a:lnTo>
                        <a:pt x="350" y="587"/>
                      </a:lnTo>
                      <a:lnTo>
                        <a:pt x="361" y="605"/>
                      </a:lnTo>
                      <a:lnTo>
                        <a:pt x="372" y="623"/>
                      </a:lnTo>
                      <a:lnTo>
                        <a:pt x="380" y="639"/>
                      </a:lnTo>
                      <a:lnTo>
                        <a:pt x="386" y="652"/>
                      </a:lnTo>
                      <a:lnTo>
                        <a:pt x="392" y="685"/>
                      </a:lnTo>
                      <a:lnTo>
                        <a:pt x="396" y="735"/>
                      </a:lnTo>
                      <a:lnTo>
                        <a:pt x="397" y="790"/>
                      </a:lnTo>
                      <a:lnTo>
                        <a:pt x="393" y="842"/>
                      </a:lnTo>
                      <a:lnTo>
                        <a:pt x="389" y="885"/>
                      </a:lnTo>
                      <a:lnTo>
                        <a:pt x="392" y="921"/>
                      </a:lnTo>
                      <a:lnTo>
                        <a:pt x="396" y="951"/>
                      </a:lnTo>
                      <a:lnTo>
                        <a:pt x="399" y="972"/>
                      </a:lnTo>
                      <a:lnTo>
                        <a:pt x="399" y="988"/>
                      </a:lnTo>
                      <a:lnTo>
                        <a:pt x="396" y="1002"/>
                      </a:lnTo>
                      <a:lnTo>
                        <a:pt x="392" y="1011"/>
                      </a:lnTo>
                      <a:lnTo>
                        <a:pt x="384" y="1015"/>
                      </a:lnTo>
                      <a:lnTo>
                        <a:pt x="375" y="1011"/>
                      </a:lnTo>
                      <a:lnTo>
                        <a:pt x="365" y="1006"/>
                      </a:lnTo>
                      <a:lnTo>
                        <a:pt x="355" y="999"/>
                      </a:lnTo>
                      <a:lnTo>
                        <a:pt x="346" y="989"/>
                      </a:lnTo>
                      <a:lnTo>
                        <a:pt x="337" y="978"/>
                      </a:lnTo>
                      <a:lnTo>
                        <a:pt x="331" y="961"/>
                      </a:lnTo>
                      <a:lnTo>
                        <a:pt x="325" y="944"/>
                      </a:lnTo>
                      <a:lnTo>
                        <a:pt x="322" y="928"/>
                      </a:lnTo>
                      <a:lnTo>
                        <a:pt x="316" y="900"/>
                      </a:lnTo>
                      <a:lnTo>
                        <a:pt x="306" y="857"/>
                      </a:lnTo>
                      <a:lnTo>
                        <a:pt x="293" y="813"/>
                      </a:lnTo>
                      <a:lnTo>
                        <a:pt x="279" y="783"/>
                      </a:lnTo>
                      <a:lnTo>
                        <a:pt x="273" y="775"/>
                      </a:lnTo>
                      <a:lnTo>
                        <a:pt x="266" y="764"/>
                      </a:lnTo>
                      <a:lnTo>
                        <a:pt x="257" y="754"/>
                      </a:lnTo>
                      <a:lnTo>
                        <a:pt x="250" y="742"/>
                      </a:lnTo>
                      <a:lnTo>
                        <a:pt x="244" y="730"/>
                      </a:lnTo>
                      <a:lnTo>
                        <a:pt x="237" y="718"/>
                      </a:lnTo>
                      <a:lnTo>
                        <a:pt x="232" y="706"/>
                      </a:lnTo>
                      <a:lnTo>
                        <a:pt x="229" y="695"/>
                      </a:lnTo>
                      <a:lnTo>
                        <a:pt x="223" y="665"/>
                      </a:lnTo>
                      <a:lnTo>
                        <a:pt x="214" y="623"/>
                      </a:lnTo>
                      <a:lnTo>
                        <a:pt x="206" y="585"/>
                      </a:lnTo>
                      <a:lnTo>
                        <a:pt x="200" y="563"/>
                      </a:lnTo>
                      <a:lnTo>
                        <a:pt x="192" y="550"/>
                      </a:lnTo>
                      <a:lnTo>
                        <a:pt x="183" y="536"/>
                      </a:lnTo>
                      <a:lnTo>
                        <a:pt x="175" y="521"/>
                      </a:lnTo>
                      <a:lnTo>
                        <a:pt x="167" y="508"/>
                      </a:lnTo>
                      <a:lnTo>
                        <a:pt x="160" y="494"/>
                      </a:lnTo>
                      <a:lnTo>
                        <a:pt x="154" y="481"/>
                      </a:lnTo>
                      <a:lnTo>
                        <a:pt x="149" y="471"/>
                      </a:lnTo>
                      <a:lnTo>
                        <a:pt x="148" y="463"/>
                      </a:lnTo>
                      <a:lnTo>
                        <a:pt x="147" y="449"/>
                      </a:lnTo>
                      <a:lnTo>
                        <a:pt x="145" y="436"/>
                      </a:lnTo>
                      <a:lnTo>
                        <a:pt x="142" y="423"/>
                      </a:lnTo>
                      <a:lnTo>
                        <a:pt x="139" y="412"/>
                      </a:lnTo>
                      <a:lnTo>
                        <a:pt x="132" y="398"/>
                      </a:lnTo>
                      <a:lnTo>
                        <a:pt x="116" y="372"/>
                      </a:lnTo>
                      <a:lnTo>
                        <a:pt x="93" y="335"/>
                      </a:lnTo>
                      <a:lnTo>
                        <a:pt x="70" y="293"/>
                      </a:lnTo>
                      <a:lnTo>
                        <a:pt x="45" y="250"/>
                      </a:lnTo>
                      <a:lnTo>
                        <a:pt x="24" y="211"/>
                      </a:lnTo>
                      <a:lnTo>
                        <a:pt x="9" y="178"/>
                      </a:lnTo>
                      <a:lnTo>
                        <a:pt x="2" y="157"/>
                      </a:lnTo>
                      <a:lnTo>
                        <a:pt x="0" y="127"/>
                      </a:lnTo>
                      <a:lnTo>
                        <a:pt x="2" y="101"/>
                      </a:lnTo>
                      <a:lnTo>
                        <a:pt x="6" y="79"/>
                      </a:lnTo>
                      <a:lnTo>
                        <a:pt x="12" y="60"/>
                      </a:lnTo>
                      <a:lnTo>
                        <a:pt x="20" y="44"/>
                      </a:lnTo>
                      <a:lnTo>
                        <a:pt x="28" y="33"/>
                      </a:lnTo>
                      <a:lnTo>
                        <a:pt x="39" y="23"/>
                      </a:lnTo>
                      <a:lnTo>
                        <a:pt x="48" y="1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7" name="Freeform 2287"/>
                <p:cNvSpPr>
                  <a:spLocks/>
                </p:cNvSpPr>
                <p:nvPr/>
              </p:nvSpPr>
              <p:spPr bwMode="auto">
                <a:xfrm>
                  <a:off x="2886" y="2441"/>
                  <a:ext cx="12" cy="9"/>
                </a:xfrm>
                <a:custGeom>
                  <a:avLst/>
                  <a:gdLst/>
                  <a:ahLst/>
                  <a:cxnLst>
                    <a:cxn ang="0">
                      <a:pos x="2" y="20"/>
                    </a:cxn>
                    <a:cxn ang="0">
                      <a:pos x="0" y="16"/>
                    </a:cxn>
                    <a:cxn ang="0">
                      <a:pos x="0" y="10"/>
                    </a:cxn>
                    <a:cxn ang="0">
                      <a:pos x="1" y="6"/>
                    </a:cxn>
                    <a:cxn ang="0">
                      <a:pos x="7" y="2"/>
                    </a:cxn>
                    <a:cxn ang="0">
                      <a:pos x="14" y="0"/>
                    </a:cxn>
                    <a:cxn ang="0">
                      <a:pos x="22" y="0"/>
                    </a:cxn>
                    <a:cxn ang="0">
                      <a:pos x="28" y="1"/>
                    </a:cxn>
                    <a:cxn ang="0">
                      <a:pos x="33" y="5"/>
                    </a:cxn>
                    <a:cxn ang="0">
                      <a:pos x="36" y="9"/>
                    </a:cxn>
                    <a:cxn ang="0">
                      <a:pos x="36" y="15"/>
                    </a:cxn>
                    <a:cxn ang="0">
                      <a:pos x="35" y="19"/>
                    </a:cxn>
                    <a:cxn ang="0">
                      <a:pos x="29" y="23"/>
                    </a:cxn>
                    <a:cxn ang="0">
                      <a:pos x="22" y="25"/>
                    </a:cxn>
                    <a:cxn ang="0">
                      <a:pos x="14" y="25"/>
                    </a:cxn>
                    <a:cxn ang="0">
                      <a:pos x="8" y="24"/>
                    </a:cxn>
                    <a:cxn ang="0">
                      <a:pos x="2" y="20"/>
                    </a:cxn>
                  </a:cxnLst>
                  <a:rect l="0" t="0" r="r" b="b"/>
                  <a:pathLst>
                    <a:path w="36" h="25">
                      <a:moveTo>
                        <a:pt x="2" y="20"/>
                      </a:moveTo>
                      <a:lnTo>
                        <a:pt x="0" y="16"/>
                      </a:lnTo>
                      <a:lnTo>
                        <a:pt x="0" y="10"/>
                      </a:lnTo>
                      <a:lnTo>
                        <a:pt x="1" y="6"/>
                      </a:lnTo>
                      <a:lnTo>
                        <a:pt x="7" y="2"/>
                      </a:lnTo>
                      <a:lnTo>
                        <a:pt x="14" y="0"/>
                      </a:lnTo>
                      <a:lnTo>
                        <a:pt x="22" y="0"/>
                      </a:lnTo>
                      <a:lnTo>
                        <a:pt x="28" y="1"/>
                      </a:lnTo>
                      <a:lnTo>
                        <a:pt x="33" y="5"/>
                      </a:lnTo>
                      <a:lnTo>
                        <a:pt x="36" y="9"/>
                      </a:lnTo>
                      <a:lnTo>
                        <a:pt x="36" y="15"/>
                      </a:lnTo>
                      <a:lnTo>
                        <a:pt x="35" y="19"/>
                      </a:lnTo>
                      <a:lnTo>
                        <a:pt x="29" y="23"/>
                      </a:lnTo>
                      <a:lnTo>
                        <a:pt x="22" y="25"/>
                      </a:lnTo>
                      <a:lnTo>
                        <a:pt x="14" y="25"/>
                      </a:lnTo>
                      <a:lnTo>
                        <a:pt x="8" y="24"/>
                      </a:lnTo>
                      <a:lnTo>
                        <a:pt x="2"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8" name="Freeform 2288"/>
                <p:cNvSpPr>
                  <a:spLocks/>
                </p:cNvSpPr>
                <p:nvPr/>
              </p:nvSpPr>
              <p:spPr bwMode="auto">
                <a:xfrm>
                  <a:off x="2962" y="2739"/>
                  <a:ext cx="12" cy="8"/>
                </a:xfrm>
                <a:custGeom>
                  <a:avLst/>
                  <a:gdLst/>
                  <a:ahLst/>
                  <a:cxnLst>
                    <a:cxn ang="0">
                      <a:pos x="3" y="20"/>
                    </a:cxn>
                    <a:cxn ang="0">
                      <a:pos x="0" y="16"/>
                    </a:cxn>
                    <a:cxn ang="0">
                      <a:pos x="0" y="11"/>
                    </a:cxn>
                    <a:cxn ang="0">
                      <a:pos x="1" y="6"/>
                    </a:cxn>
                    <a:cxn ang="0">
                      <a:pos x="7" y="2"/>
                    </a:cxn>
                    <a:cxn ang="0">
                      <a:pos x="15" y="0"/>
                    </a:cxn>
                    <a:cxn ang="0">
                      <a:pos x="22" y="0"/>
                    </a:cxn>
                    <a:cxn ang="0">
                      <a:pos x="28" y="1"/>
                    </a:cxn>
                    <a:cxn ang="0">
                      <a:pos x="34" y="5"/>
                    </a:cxn>
                    <a:cxn ang="0">
                      <a:pos x="37" y="9"/>
                    </a:cxn>
                    <a:cxn ang="0">
                      <a:pos x="37" y="15"/>
                    </a:cxn>
                    <a:cxn ang="0">
                      <a:pos x="34" y="19"/>
                    </a:cxn>
                    <a:cxn ang="0">
                      <a:pos x="29" y="23"/>
                    </a:cxn>
                    <a:cxn ang="0">
                      <a:pos x="22" y="25"/>
                    </a:cxn>
                    <a:cxn ang="0">
                      <a:pos x="15" y="25"/>
                    </a:cxn>
                    <a:cxn ang="0">
                      <a:pos x="9" y="24"/>
                    </a:cxn>
                    <a:cxn ang="0">
                      <a:pos x="3" y="20"/>
                    </a:cxn>
                  </a:cxnLst>
                  <a:rect l="0" t="0" r="r" b="b"/>
                  <a:pathLst>
                    <a:path w="37" h="25">
                      <a:moveTo>
                        <a:pt x="3" y="20"/>
                      </a:moveTo>
                      <a:lnTo>
                        <a:pt x="0" y="16"/>
                      </a:lnTo>
                      <a:lnTo>
                        <a:pt x="0" y="11"/>
                      </a:lnTo>
                      <a:lnTo>
                        <a:pt x="1" y="6"/>
                      </a:lnTo>
                      <a:lnTo>
                        <a:pt x="7" y="2"/>
                      </a:lnTo>
                      <a:lnTo>
                        <a:pt x="15" y="0"/>
                      </a:lnTo>
                      <a:lnTo>
                        <a:pt x="22" y="0"/>
                      </a:lnTo>
                      <a:lnTo>
                        <a:pt x="28" y="1"/>
                      </a:lnTo>
                      <a:lnTo>
                        <a:pt x="34" y="5"/>
                      </a:lnTo>
                      <a:lnTo>
                        <a:pt x="37" y="9"/>
                      </a:lnTo>
                      <a:lnTo>
                        <a:pt x="37" y="15"/>
                      </a:lnTo>
                      <a:lnTo>
                        <a:pt x="34" y="19"/>
                      </a:lnTo>
                      <a:lnTo>
                        <a:pt x="29" y="23"/>
                      </a:lnTo>
                      <a:lnTo>
                        <a:pt x="22" y="25"/>
                      </a:lnTo>
                      <a:lnTo>
                        <a:pt x="15" y="25"/>
                      </a:lnTo>
                      <a:lnTo>
                        <a:pt x="9" y="24"/>
                      </a:lnTo>
                      <a:lnTo>
                        <a:pt x="3"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79" name="Freeform 2289"/>
                <p:cNvSpPr>
                  <a:spLocks/>
                </p:cNvSpPr>
                <p:nvPr/>
              </p:nvSpPr>
              <p:spPr bwMode="auto">
                <a:xfrm>
                  <a:off x="2947" y="2729"/>
                  <a:ext cx="77" cy="56"/>
                </a:xfrm>
                <a:custGeom>
                  <a:avLst/>
                  <a:gdLst/>
                  <a:ahLst/>
                  <a:cxnLst>
                    <a:cxn ang="0">
                      <a:pos x="63" y="2"/>
                    </a:cxn>
                    <a:cxn ang="0">
                      <a:pos x="39" y="15"/>
                    </a:cxn>
                    <a:cxn ang="0">
                      <a:pos x="28" y="31"/>
                    </a:cxn>
                    <a:cxn ang="0">
                      <a:pos x="22" y="46"/>
                    </a:cxn>
                    <a:cxn ang="0">
                      <a:pos x="8" y="65"/>
                    </a:cxn>
                    <a:cxn ang="0">
                      <a:pos x="0" y="93"/>
                    </a:cxn>
                    <a:cxn ang="0">
                      <a:pos x="13" y="102"/>
                    </a:cxn>
                    <a:cxn ang="0">
                      <a:pos x="25" y="105"/>
                    </a:cxn>
                    <a:cxn ang="0">
                      <a:pos x="36" y="110"/>
                    </a:cxn>
                    <a:cxn ang="0">
                      <a:pos x="47" y="115"/>
                    </a:cxn>
                    <a:cxn ang="0">
                      <a:pos x="60" y="122"/>
                    </a:cxn>
                    <a:cxn ang="0">
                      <a:pos x="81" y="137"/>
                    </a:cxn>
                    <a:cxn ang="0">
                      <a:pos x="106" y="153"/>
                    </a:cxn>
                    <a:cxn ang="0">
                      <a:pos x="131" y="165"/>
                    </a:cxn>
                    <a:cxn ang="0">
                      <a:pos x="156" y="167"/>
                    </a:cxn>
                    <a:cxn ang="0">
                      <a:pos x="183" y="167"/>
                    </a:cxn>
                    <a:cxn ang="0">
                      <a:pos x="208" y="165"/>
                    </a:cxn>
                    <a:cxn ang="0">
                      <a:pos x="224" y="160"/>
                    </a:cxn>
                    <a:cxn ang="0">
                      <a:pos x="231" y="152"/>
                    </a:cxn>
                    <a:cxn ang="0">
                      <a:pos x="222" y="137"/>
                    </a:cxn>
                    <a:cxn ang="0">
                      <a:pos x="215" y="128"/>
                    </a:cxn>
                    <a:cxn ang="0">
                      <a:pos x="205" y="119"/>
                    </a:cxn>
                    <a:cxn ang="0">
                      <a:pos x="191" y="111"/>
                    </a:cxn>
                    <a:cxn ang="0">
                      <a:pos x="178" y="104"/>
                    </a:cxn>
                    <a:cxn ang="0">
                      <a:pos x="165" y="97"/>
                    </a:cxn>
                    <a:cxn ang="0">
                      <a:pos x="147" y="88"/>
                    </a:cxn>
                    <a:cxn ang="0">
                      <a:pos x="131" y="78"/>
                    </a:cxn>
                    <a:cxn ang="0">
                      <a:pos x="121" y="68"/>
                    </a:cxn>
                    <a:cxn ang="0">
                      <a:pos x="115" y="58"/>
                    </a:cxn>
                    <a:cxn ang="0">
                      <a:pos x="109" y="40"/>
                    </a:cxn>
                    <a:cxn ang="0">
                      <a:pos x="98" y="19"/>
                    </a:cxn>
                    <a:cxn ang="0">
                      <a:pos x="84" y="3"/>
                    </a:cxn>
                  </a:cxnLst>
                  <a:rect l="0" t="0" r="r" b="b"/>
                  <a:pathLst>
                    <a:path w="231" h="167">
                      <a:moveTo>
                        <a:pt x="73" y="0"/>
                      </a:moveTo>
                      <a:lnTo>
                        <a:pt x="63" y="2"/>
                      </a:lnTo>
                      <a:lnTo>
                        <a:pt x="51" y="8"/>
                      </a:lnTo>
                      <a:lnTo>
                        <a:pt x="39" y="15"/>
                      </a:lnTo>
                      <a:lnTo>
                        <a:pt x="32" y="23"/>
                      </a:lnTo>
                      <a:lnTo>
                        <a:pt x="28" y="31"/>
                      </a:lnTo>
                      <a:lnTo>
                        <a:pt x="25" y="38"/>
                      </a:lnTo>
                      <a:lnTo>
                        <a:pt x="22" y="46"/>
                      </a:lnTo>
                      <a:lnTo>
                        <a:pt x="16" y="53"/>
                      </a:lnTo>
                      <a:lnTo>
                        <a:pt x="8" y="65"/>
                      </a:lnTo>
                      <a:lnTo>
                        <a:pt x="2" y="80"/>
                      </a:lnTo>
                      <a:lnTo>
                        <a:pt x="0" y="93"/>
                      </a:lnTo>
                      <a:lnTo>
                        <a:pt x="7" y="101"/>
                      </a:lnTo>
                      <a:lnTo>
                        <a:pt x="13" y="102"/>
                      </a:lnTo>
                      <a:lnTo>
                        <a:pt x="19" y="104"/>
                      </a:lnTo>
                      <a:lnTo>
                        <a:pt x="25" y="105"/>
                      </a:lnTo>
                      <a:lnTo>
                        <a:pt x="31" y="107"/>
                      </a:lnTo>
                      <a:lnTo>
                        <a:pt x="36" y="110"/>
                      </a:lnTo>
                      <a:lnTo>
                        <a:pt x="41" y="112"/>
                      </a:lnTo>
                      <a:lnTo>
                        <a:pt x="47" y="115"/>
                      </a:lnTo>
                      <a:lnTo>
                        <a:pt x="53" y="118"/>
                      </a:lnTo>
                      <a:lnTo>
                        <a:pt x="60" y="122"/>
                      </a:lnTo>
                      <a:lnTo>
                        <a:pt x="69" y="130"/>
                      </a:lnTo>
                      <a:lnTo>
                        <a:pt x="81" y="137"/>
                      </a:lnTo>
                      <a:lnTo>
                        <a:pt x="93" y="146"/>
                      </a:lnTo>
                      <a:lnTo>
                        <a:pt x="106" y="153"/>
                      </a:lnTo>
                      <a:lnTo>
                        <a:pt x="119" y="159"/>
                      </a:lnTo>
                      <a:lnTo>
                        <a:pt x="131" y="165"/>
                      </a:lnTo>
                      <a:lnTo>
                        <a:pt x="144" y="167"/>
                      </a:lnTo>
                      <a:lnTo>
                        <a:pt x="156" y="167"/>
                      </a:lnTo>
                      <a:lnTo>
                        <a:pt x="169" y="167"/>
                      </a:lnTo>
                      <a:lnTo>
                        <a:pt x="183" y="167"/>
                      </a:lnTo>
                      <a:lnTo>
                        <a:pt x="196" y="166"/>
                      </a:lnTo>
                      <a:lnTo>
                        <a:pt x="208" y="165"/>
                      </a:lnTo>
                      <a:lnTo>
                        <a:pt x="216" y="163"/>
                      </a:lnTo>
                      <a:lnTo>
                        <a:pt x="224" y="160"/>
                      </a:lnTo>
                      <a:lnTo>
                        <a:pt x="228" y="158"/>
                      </a:lnTo>
                      <a:lnTo>
                        <a:pt x="231" y="152"/>
                      </a:lnTo>
                      <a:lnTo>
                        <a:pt x="228" y="145"/>
                      </a:lnTo>
                      <a:lnTo>
                        <a:pt x="222" y="137"/>
                      </a:lnTo>
                      <a:lnTo>
                        <a:pt x="218" y="131"/>
                      </a:lnTo>
                      <a:lnTo>
                        <a:pt x="215" y="128"/>
                      </a:lnTo>
                      <a:lnTo>
                        <a:pt x="209" y="123"/>
                      </a:lnTo>
                      <a:lnTo>
                        <a:pt x="205" y="119"/>
                      </a:lnTo>
                      <a:lnTo>
                        <a:pt x="197" y="115"/>
                      </a:lnTo>
                      <a:lnTo>
                        <a:pt x="191" y="111"/>
                      </a:lnTo>
                      <a:lnTo>
                        <a:pt x="184" y="107"/>
                      </a:lnTo>
                      <a:lnTo>
                        <a:pt x="178" y="104"/>
                      </a:lnTo>
                      <a:lnTo>
                        <a:pt x="172" y="101"/>
                      </a:lnTo>
                      <a:lnTo>
                        <a:pt x="165" y="97"/>
                      </a:lnTo>
                      <a:lnTo>
                        <a:pt x="156" y="93"/>
                      </a:lnTo>
                      <a:lnTo>
                        <a:pt x="147" y="88"/>
                      </a:lnTo>
                      <a:lnTo>
                        <a:pt x="138" y="83"/>
                      </a:lnTo>
                      <a:lnTo>
                        <a:pt x="131" y="78"/>
                      </a:lnTo>
                      <a:lnTo>
                        <a:pt x="125" y="72"/>
                      </a:lnTo>
                      <a:lnTo>
                        <a:pt x="121" y="68"/>
                      </a:lnTo>
                      <a:lnTo>
                        <a:pt x="118" y="64"/>
                      </a:lnTo>
                      <a:lnTo>
                        <a:pt x="115" y="58"/>
                      </a:lnTo>
                      <a:lnTo>
                        <a:pt x="112" y="50"/>
                      </a:lnTo>
                      <a:lnTo>
                        <a:pt x="109" y="40"/>
                      </a:lnTo>
                      <a:lnTo>
                        <a:pt x="104" y="29"/>
                      </a:lnTo>
                      <a:lnTo>
                        <a:pt x="98" y="19"/>
                      </a:lnTo>
                      <a:lnTo>
                        <a:pt x="91" y="11"/>
                      </a:lnTo>
                      <a:lnTo>
                        <a:pt x="84" y="3"/>
                      </a:lnTo>
                      <a:lnTo>
                        <a:pt x="73"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0" name="Freeform 2290"/>
                <p:cNvSpPr>
                  <a:spLocks/>
                </p:cNvSpPr>
                <p:nvPr/>
              </p:nvSpPr>
              <p:spPr bwMode="auto">
                <a:xfrm>
                  <a:off x="2962" y="2739"/>
                  <a:ext cx="12" cy="9"/>
                </a:xfrm>
                <a:custGeom>
                  <a:avLst/>
                  <a:gdLst/>
                  <a:ahLst/>
                  <a:cxnLst>
                    <a:cxn ang="0">
                      <a:pos x="18" y="26"/>
                    </a:cxn>
                    <a:cxn ang="0">
                      <a:pos x="25" y="25"/>
                    </a:cxn>
                    <a:cxn ang="0">
                      <a:pos x="31" y="23"/>
                    </a:cxn>
                    <a:cxn ang="0">
                      <a:pos x="35" y="19"/>
                    </a:cxn>
                    <a:cxn ang="0">
                      <a:pos x="37" y="14"/>
                    </a:cxn>
                    <a:cxn ang="0">
                      <a:pos x="35" y="8"/>
                    </a:cxn>
                    <a:cxn ang="0">
                      <a:pos x="32" y="4"/>
                    </a:cxn>
                    <a:cxn ang="0">
                      <a:pos x="26" y="1"/>
                    </a:cxn>
                    <a:cxn ang="0">
                      <a:pos x="19" y="0"/>
                    </a:cxn>
                    <a:cxn ang="0">
                      <a:pos x="12" y="0"/>
                    </a:cxn>
                    <a:cxn ang="0">
                      <a:pos x="6" y="2"/>
                    </a:cxn>
                    <a:cxn ang="0">
                      <a:pos x="1" y="6"/>
                    </a:cxn>
                    <a:cxn ang="0">
                      <a:pos x="0" y="12"/>
                    </a:cxn>
                    <a:cxn ang="0">
                      <a:pos x="0" y="17"/>
                    </a:cxn>
                    <a:cxn ang="0">
                      <a:pos x="4" y="21"/>
                    </a:cxn>
                    <a:cxn ang="0">
                      <a:pos x="10" y="24"/>
                    </a:cxn>
                    <a:cxn ang="0">
                      <a:pos x="18" y="26"/>
                    </a:cxn>
                  </a:cxnLst>
                  <a:rect l="0" t="0" r="r" b="b"/>
                  <a:pathLst>
                    <a:path w="37" h="26">
                      <a:moveTo>
                        <a:pt x="18" y="26"/>
                      </a:moveTo>
                      <a:lnTo>
                        <a:pt x="25" y="25"/>
                      </a:lnTo>
                      <a:lnTo>
                        <a:pt x="31" y="23"/>
                      </a:lnTo>
                      <a:lnTo>
                        <a:pt x="35" y="19"/>
                      </a:lnTo>
                      <a:lnTo>
                        <a:pt x="37" y="14"/>
                      </a:lnTo>
                      <a:lnTo>
                        <a:pt x="35" y="8"/>
                      </a:lnTo>
                      <a:lnTo>
                        <a:pt x="32" y="4"/>
                      </a:lnTo>
                      <a:lnTo>
                        <a:pt x="26" y="1"/>
                      </a:lnTo>
                      <a:lnTo>
                        <a:pt x="19" y="0"/>
                      </a:lnTo>
                      <a:lnTo>
                        <a:pt x="12" y="0"/>
                      </a:lnTo>
                      <a:lnTo>
                        <a:pt x="6" y="2"/>
                      </a:lnTo>
                      <a:lnTo>
                        <a:pt x="1" y="6"/>
                      </a:lnTo>
                      <a:lnTo>
                        <a:pt x="0" y="12"/>
                      </a:lnTo>
                      <a:lnTo>
                        <a:pt x="0" y="17"/>
                      </a:lnTo>
                      <a:lnTo>
                        <a:pt x="4" y="21"/>
                      </a:lnTo>
                      <a:lnTo>
                        <a:pt x="10" y="24"/>
                      </a:lnTo>
                      <a:lnTo>
                        <a:pt x="18" y="26"/>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1" name="Freeform 2291"/>
                <p:cNvSpPr>
                  <a:spLocks/>
                </p:cNvSpPr>
                <p:nvPr/>
              </p:nvSpPr>
              <p:spPr bwMode="auto">
                <a:xfrm>
                  <a:off x="2946" y="2708"/>
                  <a:ext cx="39" cy="54"/>
                </a:xfrm>
                <a:custGeom>
                  <a:avLst/>
                  <a:gdLst/>
                  <a:ahLst/>
                  <a:cxnLst>
                    <a:cxn ang="0">
                      <a:pos x="2" y="6"/>
                    </a:cxn>
                    <a:cxn ang="0">
                      <a:pos x="7" y="25"/>
                    </a:cxn>
                    <a:cxn ang="0">
                      <a:pos x="15" y="57"/>
                    </a:cxn>
                    <a:cxn ang="0">
                      <a:pos x="22" y="89"/>
                    </a:cxn>
                    <a:cxn ang="0">
                      <a:pos x="25" y="109"/>
                    </a:cxn>
                    <a:cxn ang="0">
                      <a:pos x="27" y="115"/>
                    </a:cxn>
                    <a:cxn ang="0">
                      <a:pos x="30" y="123"/>
                    </a:cxn>
                    <a:cxn ang="0">
                      <a:pos x="35" y="131"/>
                    </a:cxn>
                    <a:cxn ang="0">
                      <a:pos x="43" y="140"/>
                    </a:cxn>
                    <a:cxn ang="0">
                      <a:pos x="50" y="148"/>
                    </a:cxn>
                    <a:cxn ang="0">
                      <a:pos x="61" y="154"/>
                    </a:cxn>
                    <a:cxn ang="0">
                      <a:pos x="71" y="159"/>
                    </a:cxn>
                    <a:cxn ang="0">
                      <a:pos x="83" y="161"/>
                    </a:cxn>
                    <a:cxn ang="0">
                      <a:pos x="100" y="155"/>
                    </a:cxn>
                    <a:cxn ang="0">
                      <a:pos x="108" y="143"/>
                    </a:cxn>
                    <a:cxn ang="0">
                      <a:pos x="109" y="124"/>
                    </a:cxn>
                    <a:cxn ang="0">
                      <a:pos x="108" y="102"/>
                    </a:cxn>
                    <a:cxn ang="0">
                      <a:pos x="108" y="84"/>
                    </a:cxn>
                    <a:cxn ang="0">
                      <a:pos x="111" y="73"/>
                    </a:cxn>
                    <a:cxn ang="0">
                      <a:pos x="111" y="64"/>
                    </a:cxn>
                    <a:cxn ang="0">
                      <a:pos x="109" y="59"/>
                    </a:cxn>
                    <a:cxn ang="0">
                      <a:pos x="112" y="54"/>
                    </a:cxn>
                    <a:cxn ang="0">
                      <a:pos x="115" y="47"/>
                    </a:cxn>
                    <a:cxn ang="0">
                      <a:pos x="115" y="40"/>
                    </a:cxn>
                    <a:cxn ang="0">
                      <a:pos x="111" y="36"/>
                    </a:cxn>
                    <a:cxn ang="0">
                      <a:pos x="114" y="31"/>
                    </a:cxn>
                    <a:cxn ang="0">
                      <a:pos x="115" y="27"/>
                    </a:cxn>
                    <a:cxn ang="0">
                      <a:pos x="115" y="23"/>
                    </a:cxn>
                    <a:cxn ang="0">
                      <a:pos x="111" y="19"/>
                    </a:cxn>
                    <a:cxn ang="0">
                      <a:pos x="109" y="13"/>
                    </a:cxn>
                    <a:cxn ang="0">
                      <a:pos x="112" y="8"/>
                    </a:cxn>
                    <a:cxn ang="0">
                      <a:pos x="114" y="3"/>
                    </a:cxn>
                    <a:cxn ang="0">
                      <a:pos x="108" y="1"/>
                    </a:cxn>
                    <a:cxn ang="0">
                      <a:pos x="100" y="1"/>
                    </a:cxn>
                    <a:cxn ang="0">
                      <a:pos x="90" y="2"/>
                    </a:cxn>
                    <a:cxn ang="0">
                      <a:pos x="77" y="3"/>
                    </a:cxn>
                    <a:cxn ang="0">
                      <a:pos x="62" y="5"/>
                    </a:cxn>
                    <a:cxn ang="0">
                      <a:pos x="47" y="6"/>
                    </a:cxn>
                    <a:cxn ang="0">
                      <a:pos x="35" y="6"/>
                    </a:cxn>
                    <a:cxn ang="0">
                      <a:pos x="24" y="6"/>
                    </a:cxn>
                    <a:cxn ang="0">
                      <a:pos x="16" y="4"/>
                    </a:cxn>
                    <a:cxn ang="0">
                      <a:pos x="7" y="1"/>
                    </a:cxn>
                    <a:cxn ang="0">
                      <a:pos x="2" y="0"/>
                    </a:cxn>
                    <a:cxn ang="0">
                      <a:pos x="0" y="2"/>
                    </a:cxn>
                    <a:cxn ang="0">
                      <a:pos x="2" y="6"/>
                    </a:cxn>
                  </a:cxnLst>
                  <a:rect l="0" t="0" r="r" b="b"/>
                  <a:pathLst>
                    <a:path w="115" h="161">
                      <a:moveTo>
                        <a:pt x="2" y="6"/>
                      </a:moveTo>
                      <a:lnTo>
                        <a:pt x="7" y="25"/>
                      </a:lnTo>
                      <a:lnTo>
                        <a:pt x="15" y="57"/>
                      </a:lnTo>
                      <a:lnTo>
                        <a:pt x="22" y="89"/>
                      </a:lnTo>
                      <a:lnTo>
                        <a:pt x="25" y="109"/>
                      </a:lnTo>
                      <a:lnTo>
                        <a:pt x="27" y="115"/>
                      </a:lnTo>
                      <a:lnTo>
                        <a:pt x="30" y="123"/>
                      </a:lnTo>
                      <a:lnTo>
                        <a:pt x="35" y="131"/>
                      </a:lnTo>
                      <a:lnTo>
                        <a:pt x="43" y="140"/>
                      </a:lnTo>
                      <a:lnTo>
                        <a:pt x="50" y="148"/>
                      </a:lnTo>
                      <a:lnTo>
                        <a:pt x="61" y="154"/>
                      </a:lnTo>
                      <a:lnTo>
                        <a:pt x="71" y="159"/>
                      </a:lnTo>
                      <a:lnTo>
                        <a:pt x="83" y="161"/>
                      </a:lnTo>
                      <a:lnTo>
                        <a:pt x="100" y="155"/>
                      </a:lnTo>
                      <a:lnTo>
                        <a:pt x="108" y="143"/>
                      </a:lnTo>
                      <a:lnTo>
                        <a:pt x="109" y="124"/>
                      </a:lnTo>
                      <a:lnTo>
                        <a:pt x="108" y="102"/>
                      </a:lnTo>
                      <a:lnTo>
                        <a:pt x="108" y="84"/>
                      </a:lnTo>
                      <a:lnTo>
                        <a:pt x="111" y="73"/>
                      </a:lnTo>
                      <a:lnTo>
                        <a:pt x="111" y="64"/>
                      </a:lnTo>
                      <a:lnTo>
                        <a:pt x="109" y="59"/>
                      </a:lnTo>
                      <a:lnTo>
                        <a:pt x="112" y="54"/>
                      </a:lnTo>
                      <a:lnTo>
                        <a:pt x="115" y="47"/>
                      </a:lnTo>
                      <a:lnTo>
                        <a:pt x="115" y="40"/>
                      </a:lnTo>
                      <a:lnTo>
                        <a:pt x="111" y="36"/>
                      </a:lnTo>
                      <a:lnTo>
                        <a:pt x="114" y="31"/>
                      </a:lnTo>
                      <a:lnTo>
                        <a:pt x="115" y="27"/>
                      </a:lnTo>
                      <a:lnTo>
                        <a:pt x="115" y="23"/>
                      </a:lnTo>
                      <a:lnTo>
                        <a:pt x="111" y="19"/>
                      </a:lnTo>
                      <a:lnTo>
                        <a:pt x="109" y="13"/>
                      </a:lnTo>
                      <a:lnTo>
                        <a:pt x="112" y="8"/>
                      </a:lnTo>
                      <a:lnTo>
                        <a:pt x="114" y="3"/>
                      </a:lnTo>
                      <a:lnTo>
                        <a:pt x="108" y="1"/>
                      </a:lnTo>
                      <a:lnTo>
                        <a:pt x="100" y="1"/>
                      </a:lnTo>
                      <a:lnTo>
                        <a:pt x="90" y="2"/>
                      </a:lnTo>
                      <a:lnTo>
                        <a:pt x="77" y="3"/>
                      </a:lnTo>
                      <a:lnTo>
                        <a:pt x="62" y="5"/>
                      </a:lnTo>
                      <a:lnTo>
                        <a:pt x="47" y="6"/>
                      </a:lnTo>
                      <a:lnTo>
                        <a:pt x="35" y="6"/>
                      </a:lnTo>
                      <a:lnTo>
                        <a:pt x="24" y="6"/>
                      </a:lnTo>
                      <a:lnTo>
                        <a:pt x="16" y="4"/>
                      </a:lnTo>
                      <a:lnTo>
                        <a:pt x="7" y="1"/>
                      </a:lnTo>
                      <a:lnTo>
                        <a:pt x="2" y="0"/>
                      </a:lnTo>
                      <a:lnTo>
                        <a:pt x="0" y="2"/>
                      </a:lnTo>
                      <a:lnTo>
                        <a:pt x="2"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2" name="Freeform 2292"/>
                <p:cNvSpPr>
                  <a:spLocks/>
                </p:cNvSpPr>
                <p:nvPr/>
              </p:nvSpPr>
              <p:spPr bwMode="auto">
                <a:xfrm>
                  <a:off x="2942" y="2733"/>
                  <a:ext cx="89" cy="53"/>
                </a:xfrm>
                <a:custGeom>
                  <a:avLst/>
                  <a:gdLst/>
                  <a:ahLst/>
                  <a:cxnLst>
                    <a:cxn ang="0">
                      <a:pos x="30" y="2"/>
                    </a:cxn>
                    <a:cxn ang="0">
                      <a:pos x="22" y="2"/>
                    </a:cxn>
                    <a:cxn ang="0">
                      <a:pos x="19" y="10"/>
                    </a:cxn>
                    <a:cxn ang="0">
                      <a:pos x="15" y="26"/>
                    </a:cxn>
                    <a:cxn ang="0">
                      <a:pos x="8" y="43"/>
                    </a:cxn>
                    <a:cxn ang="0">
                      <a:pos x="0" y="68"/>
                    </a:cxn>
                    <a:cxn ang="0">
                      <a:pos x="9" y="91"/>
                    </a:cxn>
                    <a:cxn ang="0">
                      <a:pos x="28" y="100"/>
                    </a:cxn>
                    <a:cxn ang="0">
                      <a:pos x="46" y="105"/>
                    </a:cxn>
                    <a:cxn ang="0">
                      <a:pos x="71" y="122"/>
                    </a:cxn>
                    <a:cxn ang="0">
                      <a:pos x="105" y="142"/>
                    </a:cxn>
                    <a:cxn ang="0">
                      <a:pos x="142" y="158"/>
                    </a:cxn>
                    <a:cxn ang="0">
                      <a:pos x="174" y="160"/>
                    </a:cxn>
                    <a:cxn ang="0">
                      <a:pos x="210" y="160"/>
                    </a:cxn>
                    <a:cxn ang="0">
                      <a:pos x="244" y="156"/>
                    </a:cxn>
                    <a:cxn ang="0">
                      <a:pos x="264" y="144"/>
                    </a:cxn>
                    <a:cxn ang="0">
                      <a:pos x="266" y="126"/>
                    </a:cxn>
                    <a:cxn ang="0">
                      <a:pos x="256" y="110"/>
                    </a:cxn>
                    <a:cxn ang="0">
                      <a:pos x="238" y="97"/>
                    </a:cxn>
                    <a:cxn ang="0">
                      <a:pos x="222" y="88"/>
                    </a:cxn>
                    <a:cxn ang="0">
                      <a:pos x="208" y="77"/>
                    </a:cxn>
                    <a:cxn ang="0">
                      <a:pos x="183" y="56"/>
                    </a:cxn>
                    <a:cxn ang="0">
                      <a:pos x="154" y="31"/>
                    </a:cxn>
                    <a:cxn ang="0">
                      <a:pos x="132" y="13"/>
                    </a:cxn>
                    <a:cxn ang="0">
                      <a:pos x="127" y="4"/>
                    </a:cxn>
                    <a:cxn ang="0">
                      <a:pos x="115" y="0"/>
                    </a:cxn>
                    <a:cxn ang="0">
                      <a:pos x="98" y="1"/>
                    </a:cxn>
                    <a:cxn ang="0">
                      <a:pos x="83" y="8"/>
                    </a:cxn>
                    <a:cxn ang="0">
                      <a:pos x="76" y="19"/>
                    </a:cxn>
                    <a:cxn ang="0">
                      <a:pos x="62" y="22"/>
                    </a:cxn>
                    <a:cxn ang="0">
                      <a:pos x="46" y="19"/>
                    </a:cxn>
                    <a:cxn ang="0">
                      <a:pos x="34" y="12"/>
                    </a:cxn>
                  </a:cxnLst>
                  <a:rect l="0" t="0" r="r" b="b"/>
                  <a:pathLst>
                    <a:path w="267" h="160">
                      <a:moveTo>
                        <a:pt x="31" y="6"/>
                      </a:moveTo>
                      <a:lnTo>
                        <a:pt x="30" y="2"/>
                      </a:lnTo>
                      <a:lnTo>
                        <a:pt x="27" y="1"/>
                      </a:lnTo>
                      <a:lnTo>
                        <a:pt x="22" y="2"/>
                      </a:lnTo>
                      <a:lnTo>
                        <a:pt x="21" y="5"/>
                      </a:lnTo>
                      <a:lnTo>
                        <a:pt x="19" y="10"/>
                      </a:lnTo>
                      <a:lnTo>
                        <a:pt x="18" y="18"/>
                      </a:lnTo>
                      <a:lnTo>
                        <a:pt x="15" y="26"/>
                      </a:lnTo>
                      <a:lnTo>
                        <a:pt x="12" y="34"/>
                      </a:lnTo>
                      <a:lnTo>
                        <a:pt x="8" y="43"/>
                      </a:lnTo>
                      <a:lnTo>
                        <a:pt x="3" y="55"/>
                      </a:lnTo>
                      <a:lnTo>
                        <a:pt x="0" y="68"/>
                      </a:lnTo>
                      <a:lnTo>
                        <a:pt x="2" y="80"/>
                      </a:lnTo>
                      <a:lnTo>
                        <a:pt x="9" y="91"/>
                      </a:lnTo>
                      <a:lnTo>
                        <a:pt x="18" y="96"/>
                      </a:lnTo>
                      <a:lnTo>
                        <a:pt x="28" y="100"/>
                      </a:lnTo>
                      <a:lnTo>
                        <a:pt x="39" y="102"/>
                      </a:lnTo>
                      <a:lnTo>
                        <a:pt x="46" y="105"/>
                      </a:lnTo>
                      <a:lnTo>
                        <a:pt x="56" y="112"/>
                      </a:lnTo>
                      <a:lnTo>
                        <a:pt x="71" y="122"/>
                      </a:lnTo>
                      <a:lnTo>
                        <a:pt x="87" y="132"/>
                      </a:lnTo>
                      <a:lnTo>
                        <a:pt x="105" y="142"/>
                      </a:lnTo>
                      <a:lnTo>
                        <a:pt x="124" y="152"/>
                      </a:lnTo>
                      <a:lnTo>
                        <a:pt x="142" y="158"/>
                      </a:lnTo>
                      <a:lnTo>
                        <a:pt x="158" y="160"/>
                      </a:lnTo>
                      <a:lnTo>
                        <a:pt x="174" y="160"/>
                      </a:lnTo>
                      <a:lnTo>
                        <a:pt x="192" y="160"/>
                      </a:lnTo>
                      <a:lnTo>
                        <a:pt x="210" y="160"/>
                      </a:lnTo>
                      <a:lnTo>
                        <a:pt x="228" y="158"/>
                      </a:lnTo>
                      <a:lnTo>
                        <a:pt x="244" y="156"/>
                      </a:lnTo>
                      <a:lnTo>
                        <a:pt x="256" y="152"/>
                      </a:lnTo>
                      <a:lnTo>
                        <a:pt x="264" y="144"/>
                      </a:lnTo>
                      <a:lnTo>
                        <a:pt x="267" y="136"/>
                      </a:lnTo>
                      <a:lnTo>
                        <a:pt x="266" y="126"/>
                      </a:lnTo>
                      <a:lnTo>
                        <a:pt x="261" y="118"/>
                      </a:lnTo>
                      <a:lnTo>
                        <a:pt x="256" y="110"/>
                      </a:lnTo>
                      <a:lnTo>
                        <a:pt x="247" y="103"/>
                      </a:lnTo>
                      <a:lnTo>
                        <a:pt x="238" y="97"/>
                      </a:lnTo>
                      <a:lnTo>
                        <a:pt x="229" y="92"/>
                      </a:lnTo>
                      <a:lnTo>
                        <a:pt x="222" y="88"/>
                      </a:lnTo>
                      <a:lnTo>
                        <a:pt x="216" y="84"/>
                      </a:lnTo>
                      <a:lnTo>
                        <a:pt x="208" y="77"/>
                      </a:lnTo>
                      <a:lnTo>
                        <a:pt x="197" y="68"/>
                      </a:lnTo>
                      <a:lnTo>
                        <a:pt x="183" y="56"/>
                      </a:lnTo>
                      <a:lnTo>
                        <a:pt x="168" y="43"/>
                      </a:lnTo>
                      <a:lnTo>
                        <a:pt x="154" y="31"/>
                      </a:lnTo>
                      <a:lnTo>
                        <a:pt x="140" y="20"/>
                      </a:lnTo>
                      <a:lnTo>
                        <a:pt x="132" y="13"/>
                      </a:lnTo>
                      <a:lnTo>
                        <a:pt x="129" y="8"/>
                      </a:lnTo>
                      <a:lnTo>
                        <a:pt x="127" y="4"/>
                      </a:lnTo>
                      <a:lnTo>
                        <a:pt x="121" y="1"/>
                      </a:lnTo>
                      <a:lnTo>
                        <a:pt x="115" y="0"/>
                      </a:lnTo>
                      <a:lnTo>
                        <a:pt x="107" y="0"/>
                      </a:lnTo>
                      <a:lnTo>
                        <a:pt x="98" y="1"/>
                      </a:lnTo>
                      <a:lnTo>
                        <a:pt x="89" y="4"/>
                      </a:lnTo>
                      <a:lnTo>
                        <a:pt x="83" y="8"/>
                      </a:lnTo>
                      <a:lnTo>
                        <a:pt x="78" y="15"/>
                      </a:lnTo>
                      <a:lnTo>
                        <a:pt x="76" y="19"/>
                      </a:lnTo>
                      <a:lnTo>
                        <a:pt x="70" y="21"/>
                      </a:lnTo>
                      <a:lnTo>
                        <a:pt x="62" y="22"/>
                      </a:lnTo>
                      <a:lnTo>
                        <a:pt x="53" y="21"/>
                      </a:lnTo>
                      <a:lnTo>
                        <a:pt x="46" y="19"/>
                      </a:lnTo>
                      <a:lnTo>
                        <a:pt x="39" y="16"/>
                      </a:lnTo>
                      <a:lnTo>
                        <a:pt x="34" y="12"/>
                      </a:lnTo>
                      <a:lnTo>
                        <a:pt x="31" y="6"/>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3" name="Freeform 2293"/>
                <p:cNvSpPr>
                  <a:spLocks/>
                </p:cNvSpPr>
                <p:nvPr/>
              </p:nvSpPr>
              <p:spPr bwMode="auto">
                <a:xfrm>
                  <a:off x="2941" y="2760"/>
                  <a:ext cx="91" cy="30"/>
                </a:xfrm>
                <a:custGeom>
                  <a:avLst/>
                  <a:gdLst/>
                  <a:ahLst/>
                  <a:cxnLst>
                    <a:cxn ang="0">
                      <a:pos x="270" y="56"/>
                    </a:cxn>
                    <a:cxn ang="0">
                      <a:pos x="267" y="64"/>
                    </a:cxn>
                    <a:cxn ang="0">
                      <a:pos x="259" y="72"/>
                    </a:cxn>
                    <a:cxn ang="0">
                      <a:pos x="247" y="76"/>
                    </a:cxn>
                    <a:cxn ang="0">
                      <a:pos x="231" y="78"/>
                    </a:cxn>
                    <a:cxn ang="0">
                      <a:pos x="213" y="80"/>
                    </a:cxn>
                    <a:cxn ang="0">
                      <a:pos x="195" y="80"/>
                    </a:cxn>
                    <a:cxn ang="0">
                      <a:pos x="177" y="80"/>
                    </a:cxn>
                    <a:cxn ang="0">
                      <a:pos x="161" y="80"/>
                    </a:cxn>
                    <a:cxn ang="0">
                      <a:pos x="145" y="78"/>
                    </a:cxn>
                    <a:cxn ang="0">
                      <a:pos x="127" y="72"/>
                    </a:cxn>
                    <a:cxn ang="0">
                      <a:pos x="108" y="62"/>
                    </a:cxn>
                    <a:cxn ang="0">
                      <a:pos x="90" y="52"/>
                    </a:cxn>
                    <a:cxn ang="0">
                      <a:pos x="74" y="42"/>
                    </a:cxn>
                    <a:cxn ang="0">
                      <a:pos x="59" y="32"/>
                    </a:cxn>
                    <a:cxn ang="0">
                      <a:pos x="49" y="25"/>
                    </a:cxn>
                    <a:cxn ang="0">
                      <a:pos x="42" y="22"/>
                    </a:cxn>
                    <a:cxn ang="0">
                      <a:pos x="31" y="20"/>
                    </a:cxn>
                    <a:cxn ang="0">
                      <a:pos x="21" y="16"/>
                    </a:cxn>
                    <a:cxn ang="0">
                      <a:pos x="12" y="11"/>
                    </a:cxn>
                    <a:cxn ang="0">
                      <a:pos x="5" y="0"/>
                    </a:cxn>
                    <a:cxn ang="0">
                      <a:pos x="0" y="9"/>
                    </a:cxn>
                    <a:cxn ang="0">
                      <a:pos x="0" y="15"/>
                    </a:cxn>
                    <a:cxn ang="0">
                      <a:pos x="2" y="23"/>
                    </a:cxn>
                    <a:cxn ang="0">
                      <a:pos x="6" y="28"/>
                    </a:cxn>
                    <a:cxn ang="0">
                      <a:pos x="14" y="30"/>
                    </a:cxn>
                    <a:cxn ang="0">
                      <a:pos x="21" y="32"/>
                    </a:cxn>
                    <a:cxn ang="0">
                      <a:pos x="30" y="34"/>
                    </a:cxn>
                    <a:cxn ang="0">
                      <a:pos x="37" y="37"/>
                    </a:cxn>
                    <a:cxn ang="0">
                      <a:pos x="46" y="39"/>
                    </a:cxn>
                    <a:cxn ang="0">
                      <a:pos x="53" y="42"/>
                    </a:cxn>
                    <a:cxn ang="0">
                      <a:pos x="61" y="46"/>
                    </a:cxn>
                    <a:cxn ang="0">
                      <a:pos x="68" y="51"/>
                    </a:cxn>
                    <a:cxn ang="0">
                      <a:pos x="76" y="58"/>
                    </a:cxn>
                    <a:cxn ang="0">
                      <a:pos x="87" y="64"/>
                    </a:cxn>
                    <a:cxn ang="0">
                      <a:pos x="101" y="70"/>
                    </a:cxn>
                    <a:cxn ang="0">
                      <a:pos x="117" y="76"/>
                    </a:cxn>
                    <a:cxn ang="0">
                      <a:pos x="136" y="81"/>
                    </a:cxn>
                    <a:cxn ang="0">
                      <a:pos x="157" y="85"/>
                    </a:cxn>
                    <a:cxn ang="0">
                      <a:pos x="179" y="89"/>
                    </a:cxn>
                    <a:cxn ang="0">
                      <a:pos x="204" y="90"/>
                    </a:cxn>
                    <a:cxn ang="0">
                      <a:pos x="220" y="89"/>
                    </a:cxn>
                    <a:cxn ang="0">
                      <a:pos x="235" y="86"/>
                    </a:cxn>
                    <a:cxn ang="0">
                      <a:pos x="248" y="82"/>
                    </a:cxn>
                    <a:cxn ang="0">
                      <a:pos x="260" y="78"/>
                    </a:cxn>
                    <a:cxn ang="0">
                      <a:pos x="267" y="73"/>
                    </a:cxn>
                    <a:cxn ang="0">
                      <a:pos x="272" y="66"/>
                    </a:cxn>
                    <a:cxn ang="0">
                      <a:pos x="273" y="61"/>
                    </a:cxn>
                    <a:cxn ang="0">
                      <a:pos x="270" y="56"/>
                    </a:cxn>
                  </a:cxnLst>
                  <a:rect l="0" t="0" r="r" b="b"/>
                  <a:pathLst>
                    <a:path w="273" h="90">
                      <a:moveTo>
                        <a:pt x="270" y="56"/>
                      </a:moveTo>
                      <a:lnTo>
                        <a:pt x="267" y="64"/>
                      </a:lnTo>
                      <a:lnTo>
                        <a:pt x="259" y="72"/>
                      </a:lnTo>
                      <a:lnTo>
                        <a:pt x="247" y="76"/>
                      </a:lnTo>
                      <a:lnTo>
                        <a:pt x="231" y="78"/>
                      </a:lnTo>
                      <a:lnTo>
                        <a:pt x="213" y="80"/>
                      </a:lnTo>
                      <a:lnTo>
                        <a:pt x="195" y="80"/>
                      </a:lnTo>
                      <a:lnTo>
                        <a:pt x="177" y="80"/>
                      </a:lnTo>
                      <a:lnTo>
                        <a:pt x="161" y="80"/>
                      </a:lnTo>
                      <a:lnTo>
                        <a:pt x="145" y="78"/>
                      </a:lnTo>
                      <a:lnTo>
                        <a:pt x="127" y="72"/>
                      </a:lnTo>
                      <a:lnTo>
                        <a:pt x="108" y="62"/>
                      </a:lnTo>
                      <a:lnTo>
                        <a:pt x="90" y="52"/>
                      </a:lnTo>
                      <a:lnTo>
                        <a:pt x="74" y="42"/>
                      </a:lnTo>
                      <a:lnTo>
                        <a:pt x="59" y="32"/>
                      </a:lnTo>
                      <a:lnTo>
                        <a:pt x="49" y="25"/>
                      </a:lnTo>
                      <a:lnTo>
                        <a:pt x="42" y="22"/>
                      </a:lnTo>
                      <a:lnTo>
                        <a:pt x="31" y="20"/>
                      </a:lnTo>
                      <a:lnTo>
                        <a:pt x="21" y="16"/>
                      </a:lnTo>
                      <a:lnTo>
                        <a:pt x="12" y="11"/>
                      </a:lnTo>
                      <a:lnTo>
                        <a:pt x="5" y="0"/>
                      </a:lnTo>
                      <a:lnTo>
                        <a:pt x="0" y="9"/>
                      </a:lnTo>
                      <a:lnTo>
                        <a:pt x="0" y="15"/>
                      </a:lnTo>
                      <a:lnTo>
                        <a:pt x="2" y="23"/>
                      </a:lnTo>
                      <a:lnTo>
                        <a:pt x="6" y="28"/>
                      </a:lnTo>
                      <a:lnTo>
                        <a:pt x="14" y="30"/>
                      </a:lnTo>
                      <a:lnTo>
                        <a:pt x="21" y="32"/>
                      </a:lnTo>
                      <a:lnTo>
                        <a:pt x="30" y="34"/>
                      </a:lnTo>
                      <a:lnTo>
                        <a:pt x="37" y="37"/>
                      </a:lnTo>
                      <a:lnTo>
                        <a:pt x="46" y="39"/>
                      </a:lnTo>
                      <a:lnTo>
                        <a:pt x="53" y="42"/>
                      </a:lnTo>
                      <a:lnTo>
                        <a:pt x="61" y="46"/>
                      </a:lnTo>
                      <a:lnTo>
                        <a:pt x="68" y="51"/>
                      </a:lnTo>
                      <a:lnTo>
                        <a:pt x="76" y="58"/>
                      </a:lnTo>
                      <a:lnTo>
                        <a:pt x="87" y="64"/>
                      </a:lnTo>
                      <a:lnTo>
                        <a:pt x="101" y="70"/>
                      </a:lnTo>
                      <a:lnTo>
                        <a:pt x="117" y="76"/>
                      </a:lnTo>
                      <a:lnTo>
                        <a:pt x="136" y="81"/>
                      </a:lnTo>
                      <a:lnTo>
                        <a:pt x="157" y="85"/>
                      </a:lnTo>
                      <a:lnTo>
                        <a:pt x="179" y="89"/>
                      </a:lnTo>
                      <a:lnTo>
                        <a:pt x="204" y="90"/>
                      </a:lnTo>
                      <a:lnTo>
                        <a:pt x="220" y="89"/>
                      </a:lnTo>
                      <a:lnTo>
                        <a:pt x="235" y="86"/>
                      </a:lnTo>
                      <a:lnTo>
                        <a:pt x="248" y="82"/>
                      </a:lnTo>
                      <a:lnTo>
                        <a:pt x="260" y="78"/>
                      </a:lnTo>
                      <a:lnTo>
                        <a:pt x="267" y="73"/>
                      </a:lnTo>
                      <a:lnTo>
                        <a:pt x="272" y="66"/>
                      </a:lnTo>
                      <a:lnTo>
                        <a:pt x="273" y="61"/>
                      </a:lnTo>
                      <a:lnTo>
                        <a:pt x="270" y="56"/>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4" name="Freeform 2294"/>
                <p:cNvSpPr>
                  <a:spLocks/>
                </p:cNvSpPr>
                <p:nvPr/>
              </p:nvSpPr>
              <p:spPr bwMode="auto">
                <a:xfrm>
                  <a:off x="2949" y="2740"/>
                  <a:ext cx="48" cy="25"/>
                </a:xfrm>
                <a:custGeom>
                  <a:avLst/>
                  <a:gdLst/>
                  <a:ahLst/>
                  <a:cxnLst>
                    <a:cxn ang="0">
                      <a:pos x="145" y="70"/>
                    </a:cxn>
                    <a:cxn ang="0">
                      <a:pos x="139" y="66"/>
                    </a:cxn>
                    <a:cxn ang="0">
                      <a:pos x="132" y="61"/>
                    </a:cxn>
                    <a:cxn ang="0">
                      <a:pos x="123" y="54"/>
                    </a:cxn>
                    <a:cxn ang="0">
                      <a:pos x="114" y="47"/>
                    </a:cxn>
                    <a:cxn ang="0">
                      <a:pos x="105" y="39"/>
                    </a:cxn>
                    <a:cxn ang="0">
                      <a:pos x="98" y="32"/>
                    </a:cxn>
                    <a:cxn ang="0">
                      <a:pos x="90" y="26"/>
                    </a:cxn>
                    <a:cxn ang="0">
                      <a:pos x="88" y="19"/>
                    </a:cxn>
                    <a:cxn ang="0">
                      <a:pos x="79" y="21"/>
                    </a:cxn>
                    <a:cxn ang="0">
                      <a:pos x="68" y="23"/>
                    </a:cxn>
                    <a:cxn ang="0">
                      <a:pos x="58" y="24"/>
                    </a:cxn>
                    <a:cxn ang="0">
                      <a:pos x="45" y="23"/>
                    </a:cxn>
                    <a:cxn ang="0">
                      <a:pos x="33" y="22"/>
                    </a:cxn>
                    <a:cxn ang="0">
                      <a:pos x="21" y="18"/>
                    </a:cxn>
                    <a:cxn ang="0">
                      <a:pos x="9" y="11"/>
                    </a:cxn>
                    <a:cxn ang="0">
                      <a:pos x="0" y="0"/>
                    </a:cxn>
                    <a:cxn ang="0">
                      <a:pos x="3" y="9"/>
                    </a:cxn>
                    <a:cxn ang="0">
                      <a:pos x="6" y="17"/>
                    </a:cxn>
                    <a:cxn ang="0">
                      <a:pos x="12" y="24"/>
                    </a:cxn>
                    <a:cxn ang="0">
                      <a:pos x="18" y="31"/>
                    </a:cxn>
                    <a:cxn ang="0">
                      <a:pos x="26" y="37"/>
                    </a:cxn>
                    <a:cxn ang="0">
                      <a:pos x="33" y="43"/>
                    </a:cxn>
                    <a:cxn ang="0">
                      <a:pos x="40" y="46"/>
                    </a:cxn>
                    <a:cxn ang="0">
                      <a:pos x="49" y="49"/>
                    </a:cxn>
                    <a:cxn ang="0">
                      <a:pos x="58" y="52"/>
                    </a:cxn>
                    <a:cxn ang="0">
                      <a:pos x="67" y="56"/>
                    </a:cxn>
                    <a:cxn ang="0">
                      <a:pos x="76" y="63"/>
                    </a:cxn>
                    <a:cxn ang="0">
                      <a:pos x="86" y="68"/>
                    </a:cxn>
                    <a:cxn ang="0">
                      <a:pos x="98" y="72"/>
                    </a:cxn>
                    <a:cxn ang="0">
                      <a:pos x="111" y="74"/>
                    </a:cxn>
                    <a:cxn ang="0">
                      <a:pos x="127" y="74"/>
                    </a:cxn>
                    <a:cxn ang="0">
                      <a:pos x="145" y="70"/>
                    </a:cxn>
                  </a:cxnLst>
                  <a:rect l="0" t="0" r="r" b="b"/>
                  <a:pathLst>
                    <a:path w="145" h="74">
                      <a:moveTo>
                        <a:pt x="145" y="70"/>
                      </a:moveTo>
                      <a:lnTo>
                        <a:pt x="139" y="66"/>
                      </a:lnTo>
                      <a:lnTo>
                        <a:pt x="132" y="61"/>
                      </a:lnTo>
                      <a:lnTo>
                        <a:pt x="123" y="54"/>
                      </a:lnTo>
                      <a:lnTo>
                        <a:pt x="114" y="47"/>
                      </a:lnTo>
                      <a:lnTo>
                        <a:pt x="105" y="39"/>
                      </a:lnTo>
                      <a:lnTo>
                        <a:pt x="98" y="32"/>
                      </a:lnTo>
                      <a:lnTo>
                        <a:pt x="90" y="26"/>
                      </a:lnTo>
                      <a:lnTo>
                        <a:pt x="88" y="19"/>
                      </a:lnTo>
                      <a:lnTo>
                        <a:pt x="79" y="21"/>
                      </a:lnTo>
                      <a:lnTo>
                        <a:pt x="68" y="23"/>
                      </a:lnTo>
                      <a:lnTo>
                        <a:pt x="58" y="24"/>
                      </a:lnTo>
                      <a:lnTo>
                        <a:pt x="45" y="23"/>
                      </a:lnTo>
                      <a:lnTo>
                        <a:pt x="33" y="22"/>
                      </a:lnTo>
                      <a:lnTo>
                        <a:pt x="21" y="18"/>
                      </a:lnTo>
                      <a:lnTo>
                        <a:pt x="9" y="11"/>
                      </a:lnTo>
                      <a:lnTo>
                        <a:pt x="0" y="0"/>
                      </a:lnTo>
                      <a:lnTo>
                        <a:pt x="3" y="9"/>
                      </a:lnTo>
                      <a:lnTo>
                        <a:pt x="6" y="17"/>
                      </a:lnTo>
                      <a:lnTo>
                        <a:pt x="12" y="24"/>
                      </a:lnTo>
                      <a:lnTo>
                        <a:pt x="18" y="31"/>
                      </a:lnTo>
                      <a:lnTo>
                        <a:pt x="26" y="37"/>
                      </a:lnTo>
                      <a:lnTo>
                        <a:pt x="33" y="43"/>
                      </a:lnTo>
                      <a:lnTo>
                        <a:pt x="40" y="46"/>
                      </a:lnTo>
                      <a:lnTo>
                        <a:pt x="49" y="49"/>
                      </a:lnTo>
                      <a:lnTo>
                        <a:pt x="58" y="52"/>
                      </a:lnTo>
                      <a:lnTo>
                        <a:pt x="67" y="56"/>
                      </a:lnTo>
                      <a:lnTo>
                        <a:pt x="76" y="63"/>
                      </a:lnTo>
                      <a:lnTo>
                        <a:pt x="86" y="68"/>
                      </a:lnTo>
                      <a:lnTo>
                        <a:pt x="98" y="72"/>
                      </a:lnTo>
                      <a:lnTo>
                        <a:pt x="111" y="74"/>
                      </a:lnTo>
                      <a:lnTo>
                        <a:pt x="127" y="74"/>
                      </a:lnTo>
                      <a:lnTo>
                        <a:pt x="145"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5" name="Freeform 2295"/>
                <p:cNvSpPr>
                  <a:spLocks/>
                </p:cNvSpPr>
                <p:nvPr/>
              </p:nvSpPr>
              <p:spPr bwMode="auto">
                <a:xfrm>
                  <a:off x="2988" y="2752"/>
                  <a:ext cx="20" cy="9"/>
                </a:xfrm>
                <a:custGeom>
                  <a:avLst/>
                  <a:gdLst/>
                  <a:ahLst/>
                  <a:cxnLst>
                    <a:cxn ang="0">
                      <a:pos x="14" y="26"/>
                    </a:cxn>
                    <a:cxn ang="0">
                      <a:pos x="17" y="22"/>
                    </a:cxn>
                    <a:cxn ang="0">
                      <a:pos x="22" y="20"/>
                    </a:cxn>
                    <a:cxn ang="0">
                      <a:pos x="28" y="17"/>
                    </a:cxn>
                    <a:cxn ang="0">
                      <a:pos x="33" y="15"/>
                    </a:cxn>
                    <a:cxn ang="0">
                      <a:pos x="39" y="14"/>
                    </a:cxn>
                    <a:cxn ang="0">
                      <a:pos x="47" y="13"/>
                    </a:cxn>
                    <a:cxn ang="0">
                      <a:pos x="53" y="13"/>
                    </a:cxn>
                    <a:cxn ang="0">
                      <a:pos x="60" y="14"/>
                    </a:cxn>
                    <a:cxn ang="0">
                      <a:pos x="59" y="13"/>
                    </a:cxn>
                    <a:cxn ang="0">
                      <a:pos x="56" y="9"/>
                    </a:cxn>
                    <a:cxn ang="0">
                      <a:pos x="51" y="4"/>
                    </a:cxn>
                    <a:cxn ang="0">
                      <a:pos x="47" y="0"/>
                    </a:cxn>
                    <a:cxn ang="0">
                      <a:pos x="41" y="0"/>
                    </a:cxn>
                    <a:cxn ang="0">
                      <a:pos x="33" y="0"/>
                    </a:cxn>
                    <a:cxn ang="0">
                      <a:pos x="26" y="1"/>
                    </a:cxn>
                    <a:cxn ang="0">
                      <a:pos x="19" y="2"/>
                    </a:cxn>
                    <a:cxn ang="0">
                      <a:pos x="13" y="4"/>
                    </a:cxn>
                    <a:cxn ang="0">
                      <a:pos x="7" y="8"/>
                    </a:cxn>
                    <a:cxn ang="0">
                      <a:pos x="2" y="11"/>
                    </a:cxn>
                    <a:cxn ang="0">
                      <a:pos x="0" y="14"/>
                    </a:cxn>
                    <a:cxn ang="0">
                      <a:pos x="14" y="26"/>
                    </a:cxn>
                  </a:cxnLst>
                  <a:rect l="0" t="0" r="r" b="b"/>
                  <a:pathLst>
                    <a:path w="60" h="26">
                      <a:moveTo>
                        <a:pt x="14" y="26"/>
                      </a:moveTo>
                      <a:lnTo>
                        <a:pt x="17" y="22"/>
                      </a:lnTo>
                      <a:lnTo>
                        <a:pt x="22" y="20"/>
                      </a:lnTo>
                      <a:lnTo>
                        <a:pt x="28" y="17"/>
                      </a:lnTo>
                      <a:lnTo>
                        <a:pt x="33" y="15"/>
                      </a:lnTo>
                      <a:lnTo>
                        <a:pt x="39" y="14"/>
                      </a:lnTo>
                      <a:lnTo>
                        <a:pt x="47" y="13"/>
                      </a:lnTo>
                      <a:lnTo>
                        <a:pt x="53" y="13"/>
                      </a:lnTo>
                      <a:lnTo>
                        <a:pt x="60" y="14"/>
                      </a:lnTo>
                      <a:lnTo>
                        <a:pt x="59" y="13"/>
                      </a:lnTo>
                      <a:lnTo>
                        <a:pt x="56" y="9"/>
                      </a:lnTo>
                      <a:lnTo>
                        <a:pt x="51" y="4"/>
                      </a:lnTo>
                      <a:lnTo>
                        <a:pt x="47" y="0"/>
                      </a:lnTo>
                      <a:lnTo>
                        <a:pt x="41" y="0"/>
                      </a:lnTo>
                      <a:lnTo>
                        <a:pt x="33" y="0"/>
                      </a:lnTo>
                      <a:lnTo>
                        <a:pt x="26" y="1"/>
                      </a:lnTo>
                      <a:lnTo>
                        <a:pt x="19" y="2"/>
                      </a:lnTo>
                      <a:lnTo>
                        <a:pt x="13" y="4"/>
                      </a:lnTo>
                      <a:lnTo>
                        <a:pt x="7" y="8"/>
                      </a:lnTo>
                      <a:lnTo>
                        <a:pt x="2" y="11"/>
                      </a:lnTo>
                      <a:lnTo>
                        <a:pt x="0" y="14"/>
                      </a:lnTo>
                      <a:lnTo>
                        <a:pt x="14" y="26"/>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6" name="Freeform 2296"/>
                <p:cNvSpPr>
                  <a:spLocks/>
                </p:cNvSpPr>
                <p:nvPr/>
              </p:nvSpPr>
              <p:spPr bwMode="auto">
                <a:xfrm>
                  <a:off x="2980" y="2746"/>
                  <a:ext cx="20" cy="8"/>
                </a:xfrm>
                <a:custGeom>
                  <a:avLst/>
                  <a:gdLst/>
                  <a:ahLst/>
                  <a:cxnLst>
                    <a:cxn ang="0">
                      <a:pos x="15" y="24"/>
                    </a:cxn>
                    <a:cxn ang="0">
                      <a:pos x="20" y="22"/>
                    </a:cxn>
                    <a:cxn ang="0">
                      <a:pos x="24" y="19"/>
                    </a:cxn>
                    <a:cxn ang="0">
                      <a:pos x="28" y="17"/>
                    </a:cxn>
                    <a:cxn ang="0">
                      <a:pos x="34" y="15"/>
                    </a:cxn>
                    <a:cxn ang="0">
                      <a:pos x="42" y="14"/>
                    </a:cxn>
                    <a:cxn ang="0">
                      <a:pos x="48" y="13"/>
                    </a:cxn>
                    <a:cxn ang="0">
                      <a:pos x="55" y="12"/>
                    </a:cxn>
                    <a:cxn ang="0">
                      <a:pos x="62" y="13"/>
                    </a:cxn>
                    <a:cxn ang="0">
                      <a:pos x="61" y="12"/>
                    </a:cxn>
                    <a:cxn ang="0">
                      <a:pos x="58" y="7"/>
                    </a:cxn>
                    <a:cxn ang="0">
                      <a:pos x="52" y="3"/>
                    </a:cxn>
                    <a:cxn ang="0">
                      <a:pos x="48" y="0"/>
                    </a:cxn>
                    <a:cxn ang="0">
                      <a:pos x="42" y="0"/>
                    </a:cxn>
                    <a:cxn ang="0">
                      <a:pos x="34" y="0"/>
                    </a:cxn>
                    <a:cxn ang="0">
                      <a:pos x="27" y="1"/>
                    </a:cxn>
                    <a:cxn ang="0">
                      <a:pos x="20" y="2"/>
                    </a:cxn>
                    <a:cxn ang="0">
                      <a:pos x="14" y="4"/>
                    </a:cxn>
                    <a:cxn ang="0">
                      <a:pos x="8" y="7"/>
                    </a:cxn>
                    <a:cxn ang="0">
                      <a:pos x="3" y="11"/>
                    </a:cxn>
                    <a:cxn ang="0">
                      <a:pos x="0" y="14"/>
                    </a:cxn>
                    <a:cxn ang="0">
                      <a:pos x="15" y="24"/>
                    </a:cxn>
                  </a:cxnLst>
                  <a:rect l="0" t="0" r="r" b="b"/>
                  <a:pathLst>
                    <a:path w="62" h="24">
                      <a:moveTo>
                        <a:pt x="15" y="24"/>
                      </a:moveTo>
                      <a:lnTo>
                        <a:pt x="20" y="22"/>
                      </a:lnTo>
                      <a:lnTo>
                        <a:pt x="24" y="19"/>
                      </a:lnTo>
                      <a:lnTo>
                        <a:pt x="28" y="17"/>
                      </a:lnTo>
                      <a:lnTo>
                        <a:pt x="34" y="15"/>
                      </a:lnTo>
                      <a:lnTo>
                        <a:pt x="42" y="14"/>
                      </a:lnTo>
                      <a:lnTo>
                        <a:pt x="48" y="13"/>
                      </a:lnTo>
                      <a:lnTo>
                        <a:pt x="55" y="12"/>
                      </a:lnTo>
                      <a:lnTo>
                        <a:pt x="62" y="13"/>
                      </a:lnTo>
                      <a:lnTo>
                        <a:pt x="61" y="12"/>
                      </a:lnTo>
                      <a:lnTo>
                        <a:pt x="58" y="7"/>
                      </a:lnTo>
                      <a:lnTo>
                        <a:pt x="52" y="3"/>
                      </a:lnTo>
                      <a:lnTo>
                        <a:pt x="48" y="0"/>
                      </a:lnTo>
                      <a:lnTo>
                        <a:pt x="42" y="0"/>
                      </a:lnTo>
                      <a:lnTo>
                        <a:pt x="34" y="0"/>
                      </a:lnTo>
                      <a:lnTo>
                        <a:pt x="27" y="1"/>
                      </a:lnTo>
                      <a:lnTo>
                        <a:pt x="20" y="2"/>
                      </a:lnTo>
                      <a:lnTo>
                        <a:pt x="14" y="4"/>
                      </a:lnTo>
                      <a:lnTo>
                        <a:pt x="8" y="7"/>
                      </a:lnTo>
                      <a:lnTo>
                        <a:pt x="3" y="11"/>
                      </a:lnTo>
                      <a:lnTo>
                        <a:pt x="0" y="14"/>
                      </a:lnTo>
                      <a:lnTo>
                        <a:pt x="15" y="24"/>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7" name="Freeform 2297"/>
                <p:cNvSpPr>
                  <a:spLocks/>
                </p:cNvSpPr>
                <p:nvPr/>
              </p:nvSpPr>
              <p:spPr bwMode="auto">
                <a:xfrm>
                  <a:off x="2965" y="2728"/>
                  <a:ext cx="42" cy="16"/>
                </a:xfrm>
                <a:custGeom>
                  <a:avLst/>
                  <a:gdLst/>
                  <a:ahLst/>
                  <a:cxnLst>
                    <a:cxn ang="0">
                      <a:pos x="67" y="39"/>
                    </a:cxn>
                    <a:cxn ang="0">
                      <a:pos x="89" y="40"/>
                    </a:cxn>
                    <a:cxn ang="0">
                      <a:pos x="112" y="38"/>
                    </a:cxn>
                    <a:cxn ang="0">
                      <a:pos x="127" y="31"/>
                    </a:cxn>
                    <a:cxn ang="0">
                      <a:pos x="123" y="13"/>
                    </a:cxn>
                    <a:cxn ang="0">
                      <a:pos x="109" y="1"/>
                    </a:cxn>
                    <a:cxn ang="0">
                      <a:pos x="98" y="1"/>
                    </a:cxn>
                    <a:cxn ang="0">
                      <a:pos x="84" y="5"/>
                    </a:cxn>
                    <a:cxn ang="0">
                      <a:pos x="68" y="10"/>
                    </a:cxn>
                    <a:cxn ang="0">
                      <a:pos x="55" y="15"/>
                    </a:cxn>
                    <a:cxn ang="0">
                      <a:pos x="44" y="18"/>
                    </a:cxn>
                    <a:cxn ang="0">
                      <a:pos x="28" y="12"/>
                    </a:cxn>
                    <a:cxn ang="0">
                      <a:pos x="12" y="15"/>
                    </a:cxn>
                    <a:cxn ang="0">
                      <a:pos x="0" y="31"/>
                    </a:cxn>
                    <a:cxn ang="0">
                      <a:pos x="9" y="48"/>
                    </a:cxn>
                    <a:cxn ang="0">
                      <a:pos x="24" y="50"/>
                    </a:cxn>
                    <a:cxn ang="0">
                      <a:pos x="39" y="46"/>
                    </a:cxn>
                    <a:cxn ang="0">
                      <a:pos x="50" y="40"/>
                    </a:cxn>
                    <a:cxn ang="0">
                      <a:pos x="53" y="34"/>
                    </a:cxn>
                    <a:cxn ang="0">
                      <a:pos x="46" y="30"/>
                    </a:cxn>
                    <a:cxn ang="0">
                      <a:pos x="39" y="33"/>
                    </a:cxn>
                    <a:cxn ang="0">
                      <a:pos x="27" y="36"/>
                    </a:cxn>
                    <a:cxn ang="0">
                      <a:pos x="25" y="25"/>
                    </a:cxn>
                    <a:cxn ang="0">
                      <a:pos x="39" y="24"/>
                    </a:cxn>
                    <a:cxn ang="0">
                      <a:pos x="50" y="30"/>
                    </a:cxn>
                    <a:cxn ang="0">
                      <a:pos x="61" y="33"/>
                    </a:cxn>
                    <a:cxn ang="0">
                      <a:pos x="78" y="20"/>
                    </a:cxn>
                    <a:cxn ang="0">
                      <a:pos x="93" y="12"/>
                    </a:cxn>
                    <a:cxn ang="0">
                      <a:pos x="100" y="17"/>
                    </a:cxn>
                    <a:cxn ang="0">
                      <a:pos x="99" y="25"/>
                    </a:cxn>
                    <a:cxn ang="0">
                      <a:pos x="83" y="28"/>
                    </a:cxn>
                    <a:cxn ang="0">
                      <a:pos x="72" y="26"/>
                    </a:cxn>
                    <a:cxn ang="0">
                      <a:pos x="64" y="30"/>
                    </a:cxn>
                    <a:cxn ang="0">
                      <a:pos x="53" y="35"/>
                    </a:cxn>
                  </a:cxnLst>
                  <a:rect l="0" t="0" r="r" b="b"/>
                  <a:pathLst>
                    <a:path w="127" h="50">
                      <a:moveTo>
                        <a:pt x="59" y="38"/>
                      </a:moveTo>
                      <a:lnTo>
                        <a:pt x="67" y="39"/>
                      </a:lnTo>
                      <a:lnTo>
                        <a:pt x="77" y="39"/>
                      </a:lnTo>
                      <a:lnTo>
                        <a:pt x="89" y="40"/>
                      </a:lnTo>
                      <a:lnTo>
                        <a:pt x="102" y="39"/>
                      </a:lnTo>
                      <a:lnTo>
                        <a:pt x="112" y="38"/>
                      </a:lnTo>
                      <a:lnTo>
                        <a:pt x="121" y="35"/>
                      </a:lnTo>
                      <a:lnTo>
                        <a:pt x="127" y="31"/>
                      </a:lnTo>
                      <a:lnTo>
                        <a:pt x="127" y="24"/>
                      </a:lnTo>
                      <a:lnTo>
                        <a:pt x="123" y="13"/>
                      </a:lnTo>
                      <a:lnTo>
                        <a:pt x="115" y="5"/>
                      </a:lnTo>
                      <a:lnTo>
                        <a:pt x="109" y="1"/>
                      </a:lnTo>
                      <a:lnTo>
                        <a:pt x="102" y="0"/>
                      </a:lnTo>
                      <a:lnTo>
                        <a:pt x="98" y="1"/>
                      </a:lnTo>
                      <a:lnTo>
                        <a:pt x="92" y="3"/>
                      </a:lnTo>
                      <a:lnTo>
                        <a:pt x="84" y="5"/>
                      </a:lnTo>
                      <a:lnTo>
                        <a:pt x="75" y="7"/>
                      </a:lnTo>
                      <a:lnTo>
                        <a:pt x="68" y="10"/>
                      </a:lnTo>
                      <a:lnTo>
                        <a:pt x="61" y="13"/>
                      </a:lnTo>
                      <a:lnTo>
                        <a:pt x="55" y="15"/>
                      </a:lnTo>
                      <a:lnTo>
                        <a:pt x="50" y="17"/>
                      </a:lnTo>
                      <a:lnTo>
                        <a:pt x="44" y="18"/>
                      </a:lnTo>
                      <a:lnTo>
                        <a:pt x="37" y="15"/>
                      </a:lnTo>
                      <a:lnTo>
                        <a:pt x="28" y="12"/>
                      </a:lnTo>
                      <a:lnTo>
                        <a:pt x="21" y="12"/>
                      </a:lnTo>
                      <a:lnTo>
                        <a:pt x="12" y="15"/>
                      </a:lnTo>
                      <a:lnTo>
                        <a:pt x="5" y="21"/>
                      </a:lnTo>
                      <a:lnTo>
                        <a:pt x="0" y="31"/>
                      </a:lnTo>
                      <a:lnTo>
                        <a:pt x="3" y="42"/>
                      </a:lnTo>
                      <a:lnTo>
                        <a:pt x="9" y="48"/>
                      </a:lnTo>
                      <a:lnTo>
                        <a:pt x="16" y="50"/>
                      </a:lnTo>
                      <a:lnTo>
                        <a:pt x="24" y="50"/>
                      </a:lnTo>
                      <a:lnTo>
                        <a:pt x="31" y="48"/>
                      </a:lnTo>
                      <a:lnTo>
                        <a:pt x="39" y="46"/>
                      </a:lnTo>
                      <a:lnTo>
                        <a:pt x="46" y="43"/>
                      </a:lnTo>
                      <a:lnTo>
                        <a:pt x="50" y="40"/>
                      </a:lnTo>
                      <a:lnTo>
                        <a:pt x="53" y="38"/>
                      </a:lnTo>
                      <a:lnTo>
                        <a:pt x="53" y="34"/>
                      </a:lnTo>
                      <a:lnTo>
                        <a:pt x="50" y="31"/>
                      </a:lnTo>
                      <a:lnTo>
                        <a:pt x="46" y="30"/>
                      </a:lnTo>
                      <a:lnTo>
                        <a:pt x="43" y="30"/>
                      </a:lnTo>
                      <a:lnTo>
                        <a:pt x="39" y="33"/>
                      </a:lnTo>
                      <a:lnTo>
                        <a:pt x="33" y="36"/>
                      </a:lnTo>
                      <a:lnTo>
                        <a:pt x="27" y="36"/>
                      </a:lnTo>
                      <a:lnTo>
                        <a:pt x="24" y="32"/>
                      </a:lnTo>
                      <a:lnTo>
                        <a:pt x="25" y="25"/>
                      </a:lnTo>
                      <a:lnTo>
                        <a:pt x="31" y="23"/>
                      </a:lnTo>
                      <a:lnTo>
                        <a:pt x="39" y="24"/>
                      </a:lnTo>
                      <a:lnTo>
                        <a:pt x="44" y="26"/>
                      </a:lnTo>
                      <a:lnTo>
                        <a:pt x="50" y="30"/>
                      </a:lnTo>
                      <a:lnTo>
                        <a:pt x="55" y="33"/>
                      </a:lnTo>
                      <a:lnTo>
                        <a:pt x="61" y="33"/>
                      </a:lnTo>
                      <a:lnTo>
                        <a:pt x="70" y="28"/>
                      </a:lnTo>
                      <a:lnTo>
                        <a:pt x="78" y="20"/>
                      </a:lnTo>
                      <a:lnTo>
                        <a:pt x="86" y="15"/>
                      </a:lnTo>
                      <a:lnTo>
                        <a:pt x="93" y="12"/>
                      </a:lnTo>
                      <a:lnTo>
                        <a:pt x="98" y="13"/>
                      </a:lnTo>
                      <a:lnTo>
                        <a:pt x="100" y="17"/>
                      </a:lnTo>
                      <a:lnTo>
                        <a:pt x="102" y="21"/>
                      </a:lnTo>
                      <a:lnTo>
                        <a:pt x="99" y="25"/>
                      </a:lnTo>
                      <a:lnTo>
                        <a:pt x="92" y="28"/>
                      </a:lnTo>
                      <a:lnTo>
                        <a:pt x="83" y="28"/>
                      </a:lnTo>
                      <a:lnTo>
                        <a:pt x="77" y="26"/>
                      </a:lnTo>
                      <a:lnTo>
                        <a:pt x="72" y="26"/>
                      </a:lnTo>
                      <a:lnTo>
                        <a:pt x="70" y="28"/>
                      </a:lnTo>
                      <a:lnTo>
                        <a:pt x="64" y="30"/>
                      </a:lnTo>
                      <a:lnTo>
                        <a:pt x="56" y="32"/>
                      </a:lnTo>
                      <a:lnTo>
                        <a:pt x="53" y="35"/>
                      </a:lnTo>
                      <a:lnTo>
                        <a:pt x="59" y="38"/>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8" name="Freeform 2298"/>
                <p:cNvSpPr>
                  <a:spLocks/>
                </p:cNvSpPr>
                <p:nvPr/>
              </p:nvSpPr>
              <p:spPr bwMode="auto">
                <a:xfrm>
                  <a:off x="2845" y="2417"/>
                  <a:ext cx="109" cy="90"/>
                </a:xfrm>
                <a:custGeom>
                  <a:avLst/>
                  <a:gdLst/>
                  <a:ahLst/>
                  <a:cxnLst>
                    <a:cxn ang="0">
                      <a:pos x="33" y="261"/>
                    </a:cxn>
                    <a:cxn ang="0">
                      <a:pos x="49" y="263"/>
                    </a:cxn>
                    <a:cxn ang="0">
                      <a:pos x="66" y="265"/>
                    </a:cxn>
                    <a:cxn ang="0">
                      <a:pos x="84" y="267"/>
                    </a:cxn>
                    <a:cxn ang="0">
                      <a:pos x="103" y="268"/>
                    </a:cxn>
                    <a:cxn ang="0">
                      <a:pos x="124" y="269"/>
                    </a:cxn>
                    <a:cxn ang="0">
                      <a:pos x="143" y="270"/>
                    </a:cxn>
                    <a:cxn ang="0">
                      <a:pos x="164" y="270"/>
                    </a:cxn>
                    <a:cxn ang="0">
                      <a:pos x="185" y="269"/>
                    </a:cxn>
                    <a:cxn ang="0">
                      <a:pos x="205" y="268"/>
                    </a:cxn>
                    <a:cxn ang="0">
                      <a:pos x="224" y="266"/>
                    </a:cxn>
                    <a:cxn ang="0">
                      <a:pos x="244" y="264"/>
                    </a:cxn>
                    <a:cxn ang="0">
                      <a:pos x="263" y="260"/>
                    </a:cxn>
                    <a:cxn ang="0">
                      <a:pos x="280" y="255"/>
                    </a:cxn>
                    <a:cxn ang="0">
                      <a:pos x="297" y="249"/>
                    </a:cxn>
                    <a:cxn ang="0">
                      <a:pos x="313" y="243"/>
                    </a:cxn>
                    <a:cxn ang="0">
                      <a:pos x="326" y="234"/>
                    </a:cxn>
                    <a:cxn ang="0">
                      <a:pos x="323" y="215"/>
                    </a:cxn>
                    <a:cxn ang="0">
                      <a:pos x="319" y="192"/>
                    </a:cxn>
                    <a:cxn ang="0">
                      <a:pos x="313" y="165"/>
                    </a:cxn>
                    <a:cxn ang="0">
                      <a:pos x="307" y="138"/>
                    </a:cxn>
                    <a:cxn ang="0">
                      <a:pos x="300" y="110"/>
                    </a:cxn>
                    <a:cxn ang="0">
                      <a:pos x="292" y="85"/>
                    </a:cxn>
                    <a:cxn ang="0">
                      <a:pos x="283" y="62"/>
                    </a:cxn>
                    <a:cxn ang="0">
                      <a:pos x="275" y="45"/>
                    </a:cxn>
                    <a:cxn ang="0">
                      <a:pos x="263" y="32"/>
                    </a:cxn>
                    <a:cxn ang="0">
                      <a:pos x="248" y="20"/>
                    </a:cxn>
                    <a:cxn ang="0">
                      <a:pos x="229" y="11"/>
                    </a:cxn>
                    <a:cxn ang="0">
                      <a:pos x="208" y="5"/>
                    </a:cxn>
                    <a:cxn ang="0">
                      <a:pos x="186" y="1"/>
                    </a:cxn>
                    <a:cxn ang="0">
                      <a:pos x="162" y="0"/>
                    </a:cxn>
                    <a:cxn ang="0">
                      <a:pos x="139" y="0"/>
                    </a:cxn>
                    <a:cxn ang="0">
                      <a:pos x="115" y="3"/>
                    </a:cxn>
                    <a:cxn ang="0">
                      <a:pos x="93" y="7"/>
                    </a:cxn>
                    <a:cxn ang="0">
                      <a:pos x="71" y="13"/>
                    </a:cxn>
                    <a:cxn ang="0">
                      <a:pos x="52" y="21"/>
                    </a:cxn>
                    <a:cxn ang="0">
                      <a:pos x="34" y="30"/>
                    </a:cxn>
                    <a:cxn ang="0">
                      <a:pos x="21" y="40"/>
                    </a:cxn>
                    <a:cxn ang="0">
                      <a:pos x="10" y="52"/>
                    </a:cxn>
                    <a:cxn ang="0">
                      <a:pos x="4" y="64"/>
                    </a:cxn>
                    <a:cxn ang="0">
                      <a:pos x="3" y="78"/>
                    </a:cxn>
                    <a:cxn ang="0">
                      <a:pos x="3" y="89"/>
                    </a:cxn>
                    <a:cxn ang="0">
                      <a:pos x="2" y="104"/>
                    </a:cxn>
                    <a:cxn ang="0">
                      <a:pos x="0" y="123"/>
                    </a:cxn>
                    <a:cxn ang="0">
                      <a:pos x="0" y="145"/>
                    </a:cxn>
                    <a:cxn ang="0">
                      <a:pos x="2" y="170"/>
                    </a:cxn>
                    <a:cxn ang="0">
                      <a:pos x="7" y="198"/>
                    </a:cxn>
                    <a:cxn ang="0">
                      <a:pos x="16" y="229"/>
                    </a:cxn>
                    <a:cxn ang="0">
                      <a:pos x="33" y="261"/>
                    </a:cxn>
                  </a:cxnLst>
                  <a:rect l="0" t="0" r="r" b="b"/>
                  <a:pathLst>
                    <a:path w="326" h="270">
                      <a:moveTo>
                        <a:pt x="33" y="261"/>
                      </a:moveTo>
                      <a:lnTo>
                        <a:pt x="49" y="263"/>
                      </a:lnTo>
                      <a:lnTo>
                        <a:pt x="66" y="265"/>
                      </a:lnTo>
                      <a:lnTo>
                        <a:pt x="84" y="267"/>
                      </a:lnTo>
                      <a:lnTo>
                        <a:pt x="103" y="268"/>
                      </a:lnTo>
                      <a:lnTo>
                        <a:pt x="124" y="269"/>
                      </a:lnTo>
                      <a:lnTo>
                        <a:pt x="143" y="270"/>
                      </a:lnTo>
                      <a:lnTo>
                        <a:pt x="164" y="270"/>
                      </a:lnTo>
                      <a:lnTo>
                        <a:pt x="185" y="269"/>
                      </a:lnTo>
                      <a:lnTo>
                        <a:pt x="205" y="268"/>
                      </a:lnTo>
                      <a:lnTo>
                        <a:pt x="224" y="266"/>
                      </a:lnTo>
                      <a:lnTo>
                        <a:pt x="244" y="264"/>
                      </a:lnTo>
                      <a:lnTo>
                        <a:pt x="263" y="260"/>
                      </a:lnTo>
                      <a:lnTo>
                        <a:pt x="280" y="255"/>
                      </a:lnTo>
                      <a:lnTo>
                        <a:pt x="297" y="249"/>
                      </a:lnTo>
                      <a:lnTo>
                        <a:pt x="313" y="243"/>
                      </a:lnTo>
                      <a:lnTo>
                        <a:pt x="326" y="234"/>
                      </a:lnTo>
                      <a:lnTo>
                        <a:pt x="323" y="215"/>
                      </a:lnTo>
                      <a:lnTo>
                        <a:pt x="319" y="192"/>
                      </a:lnTo>
                      <a:lnTo>
                        <a:pt x="313" y="165"/>
                      </a:lnTo>
                      <a:lnTo>
                        <a:pt x="307" y="138"/>
                      </a:lnTo>
                      <a:lnTo>
                        <a:pt x="300" y="110"/>
                      </a:lnTo>
                      <a:lnTo>
                        <a:pt x="292" y="85"/>
                      </a:lnTo>
                      <a:lnTo>
                        <a:pt x="283" y="62"/>
                      </a:lnTo>
                      <a:lnTo>
                        <a:pt x="275" y="45"/>
                      </a:lnTo>
                      <a:lnTo>
                        <a:pt x="263" y="32"/>
                      </a:lnTo>
                      <a:lnTo>
                        <a:pt x="248" y="20"/>
                      </a:lnTo>
                      <a:lnTo>
                        <a:pt x="229" y="11"/>
                      </a:lnTo>
                      <a:lnTo>
                        <a:pt x="208" y="5"/>
                      </a:lnTo>
                      <a:lnTo>
                        <a:pt x="186" y="1"/>
                      </a:lnTo>
                      <a:lnTo>
                        <a:pt x="162" y="0"/>
                      </a:lnTo>
                      <a:lnTo>
                        <a:pt x="139" y="0"/>
                      </a:lnTo>
                      <a:lnTo>
                        <a:pt x="115" y="3"/>
                      </a:lnTo>
                      <a:lnTo>
                        <a:pt x="93" y="7"/>
                      </a:lnTo>
                      <a:lnTo>
                        <a:pt x="71" y="13"/>
                      </a:lnTo>
                      <a:lnTo>
                        <a:pt x="52" y="21"/>
                      </a:lnTo>
                      <a:lnTo>
                        <a:pt x="34" y="30"/>
                      </a:lnTo>
                      <a:lnTo>
                        <a:pt x="21" y="40"/>
                      </a:lnTo>
                      <a:lnTo>
                        <a:pt x="10" y="52"/>
                      </a:lnTo>
                      <a:lnTo>
                        <a:pt x="4" y="64"/>
                      </a:lnTo>
                      <a:lnTo>
                        <a:pt x="3" y="78"/>
                      </a:lnTo>
                      <a:lnTo>
                        <a:pt x="3" y="89"/>
                      </a:lnTo>
                      <a:lnTo>
                        <a:pt x="2" y="104"/>
                      </a:lnTo>
                      <a:lnTo>
                        <a:pt x="0" y="123"/>
                      </a:lnTo>
                      <a:lnTo>
                        <a:pt x="0" y="145"/>
                      </a:lnTo>
                      <a:lnTo>
                        <a:pt x="2" y="170"/>
                      </a:lnTo>
                      <a:lnTo>
                        <a:pt x="7" y="198"/>
                      </a:lnTo>
                      <a:lnTo>
                        <a:pt x="16" y="229"/>
                      </a:lnTo>
                      <a:lnTo>
                        <a:pt x="33"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89" name="Freeform 2299"/>
                <p:cNvSpPr>
                  <a:spLocks/>
                </p:cNvSpPr>
                <p:nvPr/>
              </p:nvSpPr>
              <p:spPr bwMode="auto">
                <a:xfrm>
                  <a:off x="2738" y="2421"/>
                  <a:ext cx="108" cy="343"/>
                </a:xfrm>
                <a:custGeom>
                  <a:avLst/>
                  <a:gdLst/>
                  <a:ahLst/>
                  <a:cxnLst>
                    <a:cxn ang="0">
                      <a:pos x="242" y="7"/>
                    </a:cxn>
                    <a:cxn ang="0">
                      <a:pos x="197" y="0"/>
                    </a:cxn>
                    <a:cxn ang="0">
                      <a:pos x="148" y="8"/>
                    </a:cxn>
                    <a:cxn ang="0">
                      <a:pos x="104" y="30"/>
                    </a:cxn>
                    <a:cxn ang="0">
                      <a:pos x="74" y="66"/>
                    </a:cxn>
                    <a:cxn ang="0">
                      <a:pos x="56" y="113"/>
                    </a:cxn>
                    <a:cxn ang="0">
                      <a:pos x="46" y="164"/>
                    </a:cxn>
                    <a:cxn ang="0">
                      <a:pos x="42" y="207"/>
                    </a:cxn>
                    <a:cxn ang="0">
                      <a:pos x="45" y="260"/>
                    </a:cxn>
                    <a:cxn ang="0">
                      <a:pos x="59" y="373"/>
                    </a:cxn>
                    <a:cxn ang="0">
                      <a:pos x="64" y="440"/>
                    </a:cxn>
                    <a:cxn ang="0">
                      <a:pos x="61" y="520"/>
                    </a:cxn>
                    <a:cxn ang="0">
                      <a:pos x="53" y="554"/>
                    </a:cxn>
                    <a:cxn ang="0">
                      <a:pos x="39" y="584"/>
                    </a:cxn>
                    <a:cxn ang="0">
                      <a:pos x="20" y="620"/>
                    </a:cxn>
                    <a:cxn ang="0">
                      <a:pos x="5" y="655"/>
                    </a:cxn>
                    <a:cxn ang="0">
                      <a:pos x="0" y="700"/>
                    </a:cxn>
                    <a:cxn ang="0">
                      <a:pos x="6" y="807"/>
                    </a:cxn>
                    <a:cxn ang="0">
                      <a:pos x="25" y="900"/>
                    </a:cxn>
                    <a:cxn ang="0">
                      <a:pos x="25" y="967"/>
                    </a:cxn>
                    <a:cxn ang="0">
                      <a:pos x="28" y="1004"/>
                    </a:cxn>
                    <a:cxn ang="0">
                      <a:pos x="39" y="1026"/>
                    </a:cxn>
                    <a:cxn ang="0">
                      <a:pos x="55" y="1025"/>
                    </a:cxn>
                    <a:cxn ang="0">
                      <a:pos x="73" y="1011"/>
                    </a:cxn>
                    <a:cxn ang="0">
                      <a:pos x="89" y="989"/>
                    </a:cxn>
                    <a:cxn ang="0">
                      <a:pos x="95" y="954"/>
                    </a:cxn>
                    <a:cxn ang="0">
                      <a:pos x="99" y="912"/>
                    </a:cxn>
                    <a:cxn ang="0">
                      <a:pos x="113" y="822"/>
                    </a:cxn>
                    <a:cxn ang="0">
                      <a:pos x="135" y="773"/>
                    </a:cxn>
                    <a:cxn ang="0">
                      <a:pos x="157" y="725"/>
                    </a:cxn>
                    <a:cxn ang="0">
                      <a:pos x="164" y="671"/>
                    </a:cxn>
                    <a:cxn ang="0">
                      <a:pos x="173" y="590"/>
                    </a:cxn>
                    <a:cxn ang="0">
                      <a:pos x="189" y="540"/>
                    </a:cxn>
                    <a:cxn ang="0">
                      <a:pos x="211" y="483"/>
                    </a:cxn>
                    <a:cxn ang="0">
                      <a:pos x="214" y="451"/>
                    </a:cxn>
                    <a:cxn ang="0">
                      <a:pos x="216" y="425"/>
                    </a:cxn>
                    <a:cxn ang="0">
                      <a:pos x="225" y="399"/>
                    </a:cxn>
                    <a:cxn ang="0">
                      <a:pos x="256" y="335"/>
                    </a:cxn>
                    <a:cxn ang="0">
                      <a:pos x="293" y="247"/>
                    </a:cxn>
                    <a:cxn ang="0">
                      <a:pos x="321" y="172"/>
                    </a:cxn>
                    <a:cxn ang="0">
                      <a:pos x="324" y="122"/>
                    </a:cxn>
                    <a:cxn ang="0">
                      <a:pos x="313" y="75"/>
                    </a:cxn>
                    <a:cxn ang="0">
                      <a:pos x="294" y="41"/>
                    </a:cxn>
                    <a:cxn ang="0">
                      <a:pos x="273" y="21"/>
                    </a:cxn>
                  </a:cxnLst>
                  <a:rect l="0" t="0" r="r" b="b"/>
                  <a:pathLst>
                    <a:path w="325" h="1028">
                      <a:moveTo>
                        <a:pt x="263" y="14"/>
                      </a:moveTo>
                      <a:lnTo>
                        <a:pt x="242" y="7"/>
                      </a:lnTo>
                      <a:lnTo>
                        <a:pt x="220" y="3"/>
                      </a:lnTo>
                      <a:lnTo>
                        <a:pt x="197" y="0"/>
                      </a:lnTo>
                      <a:lnTo>
                        <a:pt x="173" y="3"/>
                      </a:lnTo>
                      <a:lnTo>
                        <a:pt x="148" y="8"/>
                      </a:lnTo>
                      <a:lnTo>
                        <a:pt x="126" y="16"/>
                      </a:lnTo>
                      <a:lnTo>
                        <a:pt x="104" y="30"/>
                      </a:lnTo>
                      <a:lnTo>
                        <a:pt x="86" y="47"/>
                      </a:lnTo>
                      <a:lnTo>
                        <a:pt x="74" y="66"/>
                      </a:lnTo>
                      <a:lnTo>
                        <a:pt x="64" y="89"/>
                      </a:lnTo>
                      <a:lnTo>
                        <a:pt x="56" y="113"/>
                      </a:lnTo>
                      <a:lnTo>
                        <a:pt x="51" y="139"/>
                      </a:lnTo>
                      <a:lnTo>
                        <a:pt x="46" y="164"/>
                      </a:lnTo>
                      <a:lnTo>
                        <a:pt x="43" y="187"/>
                      </a:lnTo>
                      <a:lnTo>
                        <a:pt x="42" y="207"/>
                      </a:lnTo>
                      <a:lnTo>
                        <a:pt x="42" y="222"/>
                      </a:lnTo>
                      <a:lnTo>
                        <a:pt x="45" y="260"/>
                      </a:lnTo>
                      <a:lnTo>
                        <a:pt x="51" y="317"/>
                      </a:lnTo>
                      <a:lnTo>
                        <a:pt x="59" y="373"/>
                      </a:lnTo>
                      <a:lnTo>
                        <a:pt x="64" y="409"/>
                      </a:lnTo>
                      <a:lnTo>
                        <a:pt x="64" y="440"/>
                      </a:lnTo>
                      <a:lnTo>
                        <a:pt x="64" y="481"/>
                      </a:lnTo>
                      <a:lnTo>
                        <a:pt x="61" y="520"/>
                      </a:lnTo>
                      <a:lnTo>
                        <a:pt x="58" y="545"/>
                      </a:lnTo>
                      <a:lnTo>
                        <a:pt x="53" y="554"/>
                      </a:lnTo>
                      <a:lnTo>
                        <a:pt x="48" y="567"/>
                      </a:lnTo>
                      <a:lnTo>
                        <a:pt x="39" y="584"/>
                      </a:lnTo>
                      <a:lnTo>
                        <a:pt x="30" y="602"/>
                      </a:lnTo>
                      <a:lnTo>
                        <a:pt x="20" y="620"/>
                      </a:lnTo>
                      <a:lnTo>
                        <a:pt x="12" y="638"/>
                      </a:lnTo>
                      <a:lnTo>
                        <a:pt x="5" y="655"/>
                      </a:lnTo>
                      <a:lnTo>
                        <a:pt x="2" y="668"/>
                      </a:lnTo>
                      <a:lnTo>
                        <a:pt x="0" y="700"/>
                      </a:lnTo>
                      <a:lnTo>
                        <a:pt x="0" y="750"/>
                      </a:lnTo>
                      <a:lnTo>
                        <a:pt x="6" y="807"/>
                      </a:lnTo>
                      <a:lnTo>
                        <a:pt x="17" y="857"/>
                      </a:lnTo>
                      <a:lnTo>
                        <a:pt x="25" y="900"/>
                      </a:lnTo>
                      <a:lnTo>
                        <a:pt x="28" y="937"/>
                      </a:lnTo>
                      <a:lnTo>
                        <a:pt x="25" y="967"/>
                      </a:lnTo>
                      <a:lnTo>
                        <a:pt x="25" y="988"/>
                      </a:lnTo>
                      <a:lnTo>
                        <a:pt x="28" y="1004"/>
                      </a:lnTo>
                      <a:lnTo>
                        <a:pt x="33" y="1017"/>
                      </a:lnTo>
                      <a:lnTo>
                        <a:pt x="39" y="1026"/>
                      </a:lnTo>
                      <a:lnTo>
                        <a:pt x="46" y="1028"/>
                      </a:lnTo>
                      <a:lnTo>
                        <a:pt x="55" y="1025"/>
                      </a:lnTo>
                      <a:lnTo>
                        <a:pt x="64" y="1020"/>
                      </a:lnTo>
                      <a:lnTo>
                        <a:pt x="73" y="1011"/>
                      </a:lnTo>
                      <a:lnTo>
                        <a:pt x="82" y="1002"/>
                      </a:lnTo>
                      <a:lnTo>
                        <a:pt x="89" y="989"/>
                      </a:lnTo>
                      <a:lnTo>
                        <a:pt x="93" y="972"/>
                      </a:lnTo>
                      <a:lnTo>
                        <a:pt x="95" y="954"/>
                      </a:lnTo>
                      <a:lnTo>
                        <a:pt x="96" y="938"/>
                      </a:lnTo>
                      <a:lnTo>
                        <a:pt x="99" y="912"/>
                      </a:lnTo>
                      <a:lnTo>
                        <a:pt x="105" y="867"/>
                      </a:lnTo>
                      <a:lnTo>
                        <a:pt x="113" y="822"/>
                      </a:lnTo>
                      <a:lnTo>
                        <a:pt x="123" y="793"/>
                      </a:lnTo>
                      <a:lnTo>
                        <a:pt x="135" y="773"/>
                      </a:lnTo>
                      <a:lnTo>
                        <a:pt x="146" y="748"/>
                      </a:lnTo>
                      <a:lnTo>
                        <a:pt x="157" y="725"/>
                      </a:lnTo>
                      <a:lnTo>
                        <a:pt x="161" y="702"/>
                      </a:lnTo>
                      <a:lnTo>
                        <a:pt x="164" y="671"/>
                      </a:lnTo>
                      <a:lnTo>
                        <a:pt x="169" y="629"/>
                      </a:lnTo>
                      <a:lnTo>
                        <a:pt x="173" y="590"/>
                      </a:lnTo>
                      <a:lnTo>
                        <a:pt x="176" y="568"/>
                      </a:lnTo>
                      <a:lnTo>
                        <a:pt x="189" y="540"/>
                      </a:lnTo>
                      <a:lnTo>
                        <a:pt x="203" y="510"/>
                      </a:lnTo>
                      <a:lnTo>
                        <a:pt x="211" y="483"/>
                      </a:lnTo>
                      <a:lnTo>
                        <a:pt x="216" y="465"/>
                      </a:lnTo>
                      <a:lnTo>
                        <a:pt x="214" y="451"/>
                      </a:lnTo>
                      <a:lnTo>
                        <a:pt x="216" y="437"/>
                      </a:lnTo>
                      <a:lnTo>
                        <a:pt x="216" y="425"/>
                      </a:lnTo>
                      <a:lnTo>
                        <a:pt x="219" y="413"/>
                      </a:lnTo>
                      <a:lnTo>
                        <a:pt x="225" y="399"/>
                      </a:lnTo>
                      <a:lnTo>
                        <a:pt x="238" y="372"/>
                      </a:lnTo>
                      <a:lnTo>
                        <a:pt x="256" y="335"/>
                      </a:lnTo>
                      <a:lnTo>
                        <a:pt x="275" y="291"/>
                      </a:lnTo>
                      <a:lnTo>
                        <a:pt x="293" y="247"/>
                      </a:lnTo>
                      <a:lnTo>
                        <a:pt x="309" y="206"/>
                      </a:lnTo>
                      <a:lnTo>
                        <a:pt x="321" y="172"/>
                      </a:lnTo>
                      <a:lnTo>
                        <a:pt x="325" y="151"/>
                      </a:lnTo>
                      <a:lnTo>
                        <a:pt x="324" y="122"/>
                      </a:lnTo>
                      <a:lnTo>
                        <a:pt x="319" y="96"/>
                      </a:lnTo>
                      <a:lnTo>
                        <a:pt x="313" y="75"/>
                      </a:lnTo>
                      <a:lnTo>
                        <a:pt x="304" y="56"/>
                      </a:lnTo>
                      <a:lnTo>
                        <a:pt x="294" y="41"/>
                      </a:lnTo>
                      <a:lnTo>
                        <a:pt x="284" y="29"/>
                      </a:lnTo>
                      <a:lnTo>
                        <a:pt x="273" y="21"/>
                      </a:lnTo>
                      <a:lnTo>
                        <a:pt x="263" y="14"/>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0" name="Freeform 2300"/>
                <p:cNvSpPr>
                  <a:spLocks/>
                </p:cNvSpPr>
                <p:nvPr/>
              </p:nvSpPr>
              <p:spPr bwMode="auto">
                <a:xfrm>
                  <a:off x="2793" y="2441"/>
                  <a:ext cx="12" cy="8"/>
                </a:xfrm>
                <a:custGeom>
                  <a:avLst/>
                  <a:gdLst/>
                  <a:ahLst/>
                  <a:cxnLst>
                    <a:cxn ang="0">
                      <a:pos x="34" y="20"/>
                    </a:cxn>
                    <a:cxn ang="0">
                      <a:pos x="37" y="15"/>
                    </a:cxn>
                    <a:cxn ang="0">
                      <a:pos x="37" y="9"/>
                    </a:cxn>
                    <a:cxn ang="0">
                      <a:pos x="34" y="5"/>
                    </a:cxn>
                    <a:cxn ang="0">
                      <a:pos x="28" y="2"/>
                    </a:cxn>
                    <a:cxn ang="0">
                      <a:pos x="20" y="0"/>
                    </a:cxn>
                    <a:cxn ang="0">
                      <a:pos x="13" y="0"/>
                    </a:cxn>
                    <a:cxn ang="0">
                      <a:pos x="7" y="2"/>
                    </a:cxn>
                    <a:cxn ang="0">
                      <a:pos x="1" y="6"/>
                    </a:cxn>
                    <a:cxn ang="0">
                      <a:pos x="0" y="11"/>
                    </a:cxn>
                    <a:cxn ang="0">
                      <a:pos x="0" y="17"/>
                    </a:cxn>
                    <a:cxn ang="0">
                      <a:pos x="3" y="21"/>
                    </a:cxn>
                    <a:cxn ang="0">
                      <a:pos x="8" y="24"/>
                    </a:cxn>
                    <a:cxn ang="0">
                      <a:pos x="16" y="26"/>
                    </a:cxn>
                    <a:cxn ang="0">
                      <a:pos x="22" y="26"/>
                    </a:cxn>
                    <a:cxn ang="0">
                      <a:pos x="29" y="24"/>
                    </a:cxn>
                    <a:cxn ang="0">
                      <a:pos x="34" y="20"/>
                    </a:cxn>
                  </a:cxnLst>
                  <a:rect l="0" t="0" r="r" b="b"/>
                  <a:pathLst>
                    <a:path w="37" h="26">
                      <a:moveTo>
                        <a:pt x="34" y="20"/>
                      </a:moveTo>
                      <a:lnTo>
                        <a:pt x="37" y="15"/>
                      </a:lnTo>
                      <a:lnTo>
                        <a:pt x="37" y="9"/>
                      </a:lnTo>
                      <a:lnTo>
                        <a:pt x="34" y="5"/>
                      </a:lnTo>
                      <a:lnTo>
                        <a:pt x="28" y="2"/>
                      </a:lnTo>
                      <a:lnTo>
                        <a:pt x="20" y="0"/>
                      </a:lnTo>
                      <a:lnTo>
                        <a:pt x="13" y="0"/>
                      </a:lnTo>
                      <a:lnTo>
                        <a:pt x="7" y="2"/>
                      </a:lnTo>
                      <a:lnTo>
                        <a:pt x="1" y="6"/>
                      </a:lnTo>
                      <a:lnTo>
                        <a:pt x="0" y="11"/>
                      </a:lnTo>
                      <a:lnTo>
                        <a:pt x="0" y="17"/>
                      </a:lnTo>
                      <a:lnTo>
                        <a:pt x="3" y="21"/>
                      </a:lnTo>
                      <a:lnTo>
                        <a:pt x="8" y="24"/>
                      </a:lnTo>
                      <a:lnTo>
                        <a:pt x="16" y="26"/>
                      </a:lnTo>
                      <a:lnTo>
                        <a:pt x="22" y="26"/>
                      </a:lnTo>
                      <a:lnTo>
                        <a:pt x="29" y="24"/>
                      </a:lnTo>
                      <a:lnTo>
                        <a:pt x="34" y="2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1" name="Freeform 2301"/>
                <p:cNvSpPr>
                  <a:spLocks/>
                </p:cNvSpPr>
                <p:nvPr/>
              </p:nvSpPr>
              <p:spPr bwMode="auto">
                <a:xfrm>
                  <a:off x="2752" y="2742"/>
                  <a:ext cx="12" cy="9"/>
                </a:xfrm>
                <a:custGeom>
                  <a:avLst/>
                  <a:gdLst/>
                  <a:ahLst/>
                  <a:cxnLst>
                    <a:cxn ang="0">
                      <a:pos x="36" y="21"/>
                    </a:cxn>
                    <a:cxn ang="0">
                      <a:pos x="37" y="15"/>
                    </a:cxn>
                    <a:cxn ang="0">
                      <a:pos x="37" y="11"/>
                    </a:cxn>
                    <a:cxn ang="0">
                      <a:pos x="34" y="6"/>
                    </a:cxn>
                    <a:cxn ang="0">
                      <a:pos x="28" y="3"/>
                    </a:cxn>
                    <a:cxn ang="0">
                      <a:pos x="21" y="0"/>
                    </a:cxn>
                    <a:cxn ang="0">
                      <a:pos x="15" y="0"/>
                    </a:cxn>
                    <a:cxn ang="0">
                      <a:pos x="9" y="3"/>
                    </a:cxn>
                    <a:cxn ang="0">
                      <a:pos x="3" y="7"/>
                    </a:cxn>
                    <a:cxn ang="0">
                      <a:pos x="0" y="12"/>
                    </a:cxn>
                    <a:cxn ang="0">
                      <a:pos x="0" y="17"/>
                    </a:cxn>
                    <a:cxn ang="0">
                      <a:pos x="3" y="22"/>
                    </a:cxn>
                    <a:cxn ang="0">
                      <a:pos x="9" y="26"/>
                    </a:cxn>
                    <a:cxn ang="0">
                      <a:pos x="16" y="27"/>
                    </a:cxn>
                    <a:cxn ang="0">
                      <a:pos x="24" y="27"/>
                    </a:cxn>
                    <a:cxn ang="0">
                      <a:pos x="30" y="25"/>
                    </a:cxn>
                    <a:cxn ang="0">
                      <a:pos x="36" y="21"/>
                    </a:cxn>
                  </a:cxnLst>
                  <a:rect l="0" t="0" r="r" b="b"/>
                  <a:pathLst>
                    <a:path w="37" h="27">
                      <a:moveTo>
                        <a:pt x="36" y="21"/>
                      </a:moveTo>
                      <a:lnTo>
                        <a:pt x="37" y="15"/>
                      </a:lnTo>
                      <a:lnTo>
                        <a:pt x="37" y="11"/>
                      </a:lnTo>
                      <a:lnTo>
                        <a:pt x="34" y="6"/>
                      </a:lnTo>
                      <a:lnTo>
                        <a:pt x="28" y="3"/>
                      </a:lnTo>
                      <a:lnTo>
                        <a:pt x="21" y="0"/>
                      </a:lnTo>
                      <a:lnTo>
                        <a:pt x="15" y="0"/>
                      </a:lnTo>
                      <a:lnTo>
                        <a:pt x="9" y="3"/>
                      </a:lnTo>
                      <a:lnTo>
                        <a:pt x="3" y="7"/>
                      </a:lnTo>
                      <a:lnTo>
                        <a:pt x="0" y="12"/>
                      </a:lnTo>
                      <a:lnTo>
                        <a:pt x="0" y="17"/>
                      </a:lnTo>
                      <a:lnTo>
                        <a:pt x="3" y="22"/>
                      </a:lnTo>
                      <a:lnTo>
                        <a:pt x="9" y="26"/>
                      </a:lnTo>
                      <a:lnTo>
                        <a:pt x="16" y="27"/>
                      </a:lnTo>
                      <a:lnTo>
                        <a:pt x="24" y="27"/>
                      </a:lnTo>
                      <a:lnTo>
                        <a:pt x="30" y="25"/>
                      </a:lnTo>
                      <a:lnTo>
                        <a:pt x="36" y="21"/>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2" name="Freeform 2302"/>
                <p:cNvSpPr>
                  <a:spLocks/>
                </p:cNvSpPr>
                <p:nvPr/>
              </p:nvSpPr>
              <p:spPr bwMode="auto">
                <a:xfrm>
                  <a:off x="2748" y="2416"/>
                  <a:ext cx="101" cy="88"/>
                </a:xfrm>
                <a:custGeom>
                  <a:avLst/>
                  <a:gdLst/>
                  <a:ahLst/>
                  <a:cxnLst>
                    <a:cxn ang="0">
                      <a:pos x="296" y="261"/>
                    </a:cxn>
                    <a:cxn ang="0">
                      <a:pos x="291" y="261"/>
                    </a:cxn>
                    <a:cxn ang="0">
                      <a:pos x="280" y="263"/>
                    </a:cxn>
                    <a:cxn ang="0">
                      <a:pos x="267" y="264"/>
                    </a:cxn>
                    <a:cxn ang="0">
                      <a:pos x="251" y="264"/>
                    </a:cxn>
                    <a:cxn ang="0">
                      <a:pos x="232" y="264"/>
                    </a:cxn>
                    <a:cxn ang="0">
                      <a:pos x="211" y="264"/>
                    </a:cxn>
                    <a:cxn ang="0">
                      <a:pos x="189" y="263"/>
                    </a:cxn>
                    <a:cxn ang="0">
                      <a:pos x="167" y="261"/>
                    </a:cxn>
                    <a:cxn ang="0">
                      <a:pos x="142" y="260"/>
                    </a:cxn>
                    <a:cxn ang="0">
                      <a:pos x="118" y="257"/>
                    </a:cxn>
                    <a:cxn ang="0">
                      <a:pos x="94" y="254"/>
                    </a:cxn>
                    <a:cxn ang="0">
                      <a:pos x="72" y="250"/>
                    </a:cxn>
                    <a:cxn ang="0">
                      <a:pos x="50" y="245"/>
                    </a:cxn>
                    <a:cxn ang="0">
                      <a:pos x="31" y="237"/>
                    </a:cxn>
                    <a:cxn ang="0">
                      <a:pos x="15" y="230"/>
                    </a:cxn>
                    <a:cxn ang="0">
                      <a:pos x="0" y="220"/>
                    </a:cxn>
                    <a:cxn ang="0">
                      <a:pos x="3" y="195"/>
                    </a:cxn>
                    <a:cxn ang="0">
                      <a:pos x="6" y="168"/>
                    </a:cxn>
                    <a:cxn ang="0">
                      <a:pos x="10" y="142"/>
                    </a:cxn>
                    <a:cxn ang="0">
                      <a:pos x="16" y="115"/>
                    </a:cxn>
                    <a:cxn ang="0">
                      <a:pos x="23" y="91"/>
                    </a:cxn>
                    <a:cxn ang="0">
                      <a:pos x="32" y="67"/>
                    </a:cxn>
                    <a:cxn ang="0">
                      <a:pos x="44" y="46"/>
                    </a:cxn>
                    <a:cxn ang="0">
                      <a:pos x="59" y="28"/>
                    </a:cxn>
                    <a:cxn ang="0">
                      <a:pos x="69" y="21"/>
                    </a:cxn>
                    <a:cxn ang="0">
                      <a:pos x="81" y="13"/>
                    </a:cxn>
                    <a:cxn ang="0">
                      <a:pos x="97" y="8"/>
                    </a:cxn>
                    <a:cxn ang="0">
                      <a:pos x="113" y="4"/>
                    </a:cxn>
                    <a:cxn ang="0">
                      <a:pos x="133" y="1"/>
                    </a:cxn>
                    <a:cxn ang="0">
                      <a:pos x="152" y="0"/>
                    </a:cxn>
                    <a:cxn ang="0">
                      <a:pos x="173" y="0"/>
                    </a:cxn>
                    <a:cxn ang="0">
                      <a:pos x="192" y="2"/>
                    </a:cxn>
                    <a:cxn ang="0">
                      <a:pos x="212" y="6"/>
                    </a:cxn>
                    <a:cxn ang="0">
                      <a:pos x="232" y="11"/>
                    </a:cxn>
                    <a:cxn ang="0">
                      <a:pos x="248" y="19"/>
                    </a:cxn>
                    <a:cxn ang="0">
                      <a:pos x="264" y="28"/>
                    </a:cxn>
                    <a:cxn ang="0">
                      <a:pos x="277" y="40"/>
                    </a:cxn>
                    <a:cxn ang="0">
                      <a:pos x="289" y="54"/>
                    </a:cxn>
                    <a:cxn ang="0">
                      <a:pos x="296" y="70"/>
                    </a:cxn>
                    <a:cxn ang="0">
                      <a:pos x="301" y="89"/>
                    </a:cxn>
                    <a:cxn ang="0">
                      <a:pos x="305" y="160"/>
                    </a:cxn>
                    <a:cxn ang="0">
                      <a:pos x="304" y="211"/>
                    </a:cxn>
                    <a:cxn ang="0">
                      <a:pos x="298" y="245"/>
                    </a:cxn>
                    <a:cxn ang="0">
                      <a:pos x="296" y="261"/>
                    </a:cxn>
                  </a:cxnLst>
                  <a:rect l="0" t="0" r="r" b="b"/>
                  <a:pathLst>
                    <a:path w="305" h="264">
                      <a:moveTo>
                        <a:pt x="296" y="261"/>
                      </a:moveTo>
                      <a:lnTo>
                        <a:pt x="291" y="261"/>
                      </a:lnTo>
                      <a:lnTo>
                        <a:pt x="280" y="263"/>
                      </a:lnTo>
                      <a:lnTo>
                        <a:pt x="267" y="264"/>
                      </a:lnTo>
                      <a:lnTo>
                        <a:pt x="251" y="264"/>
                      </a:lnTo>
                      <a:lnTo>
                        <a:pt x="232" y="264"/>
                      </a:lnTo>
                      <a:lnTo>
                        <a:pt x="211" y="264"/>
                      </a:lnTo>
                      <a:lnTo>
                        <a:pt x="189" y="263"/>
                      </a:lnTo>
                      <a:lnTo>
                        <a:pt x="167" y="261"/>
                      </a:lnTo>
                      <a:lnTo>
                        <a:pt x="142" y="260"/>
                      </a:lnTo>
                      <a:lnTo>
                        <a:pt x="118" y="257"/>
                      </a:lnTo>
                      <a:lnTo>
                        <a:pt x="94" y="254"/>
                      </a:lnTo>
                      <a:lnTo>
                        <a:pt x="72" y="250"/>
                      </a:lnTo>
                      <a:lnTo>
                        <a:pt x="50" y="245"/>
                      </a:lnTo>
                      <a:lnTo>
                        <a:pt x="31" y="237"/>
                      </a:lnTo>
                      <a:lnTo>
                        <a:pt x="15" y="230"/>
                      </a:lnTo>
                      <a:lnTo>
                        <a:pt x="0" y="220"/>
                      </a:lnTo>
                      <a:lnTo>
                        <a:pt x="3" y="195"/>
                      </a:lnTo>
                      <a:lnTo>
                        <a:pt x="6" y="168"/>
                      </a:lnTo>
                      <a:lnTo>
                        <a:pt x="10" y="142"/>
                      </a:lnTo>
                      <a:lnTo>
                        <a:pt x="16" y="115"/>
                      </a:lnTo>
                      <a:lnTo>
                        <a:pt x="23" y="91"/>
                      </a:lnTo>
                      <a:lnTo>
                        <a:pt x="32" y="67"/>
                      </a:lnTo>
                      <a:lnTo>
                        <a:pt x="44" y="46"/>
                      </a:lnTo>
                      <a:lnTo>
                        <a:pt x="59" y="28"/>
                      </a:lnTo>
                      <a:lnTo>
                        <a:pt x="69" y="21"/>
                      </a:lnTo>
                      <a:lnTo>
                        <a:pt x="81" y="13"/>
                      </a:lnTo>
                      <a:lnTo>
                        <a:pt x="97" y="8"/>
                      </a:lnTo>
                      <a:lnTo>
                        <a:pt x="113" y="4"/>
                      </a:lnTo>
                      <a:lnTo>
                        <a:pt x="133" y="1"/>
                      </a:lnTo>
                      <a:lnTo>
                        <a:pt x="152" y="0"/>
                      </a:lnTo>
                      <a:lnTo>
                        <a:pt x="173" y="0"/>
                      </a:lnTo>
                      <a:lnTo>
                        <a:pt x="192" y="2"/>
                      </a:lnTo>
                      <a:lnTo>
                        <a:pt x="212" y="6"/>
                      </a:lnTo>
                      <a:lnTo>
                        <a:pt x="232" y="11"/>
                      </a:lnTo>
                      <a:lnTo>
                        <a:pt x="248" y="19"/>
                      </a:lnTo>
                      <a:lnTo>
                        <a:pt x="264" y="28"/>
                      </a:lnTo>
                      <a:lnTo>
                        <a:pt x="277" y="40"/>
                      </a:lnTo>
                      <a:lnTo>
                        <a:pt x="289" y="54"/>
                      </a:lnTo>
                      <a:lnTo>
                        <a:pt x="296" y="70"/>
                      </a:lnTo>
                      <a:lnTo>
                        <a:pt x="301" y="89"/>
                      </a:lnTo>
                      <a:lnTo>
                        <a:pt x="305" y="160"/>
                      </a:lnTo>
                      <a:lnTo>
                        <a:pt x="304" y="211"/>
                      </a:lnTo>
                      <a:lnTo>
                        <a:pt x="298" y="245"/>
                      </a:lnTo>
                      <a:lnTo>
                        <a:pt x="296" y="261"/>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3" name="Freeform 2303"/>
                <p:cNvSpPr>
                  <a:spLocks/>
                </p:cNvSpPr>
                <p:nvPr/>
              </p:nvSpPr>
              <p:spPr bwMode="auto">
                <a:xfrm>
                  <a:off x="2702" y="2733"/>
                  <a:ext cx="77" cy="55"/>
                </a:xfrm>
                <a:custGeom>
                  <a:avLst/>
                  <a:gdLst/>
                  <a:ahLst/>
                  <a:cxnLst>
                    <a:cxn ang="0">
                      <a:pos x="168" y="2"/>
                    </a:cxn>
                    <a:cxn ang="0">
                      <a:pos x="191" y="15"/>
                    </a:cxn>
                    <a:cxn ang="0">
                      <a:pos x="203" y="31"/>
                    </a:cxn>
                    <a:cxn ang="0">
                      <a:pos x="209" y="44"/>
                    </a:cxn>
                    <a:cxn ang="0">
                      <a:pos x="222" y="63"/>
                    </a:cxn>
                    <a:cxn ang="0">
                      <a:pos x="231" y="92"/>
                    </a:cxn>
                    <a:cxn ang="0">
                      <a:pos x="220" y="102"/>
                    </a:cxn>
                    <a:cxn ang="0">
                      <a:pos x="208" y="105"/>
                    </a:cxn>
                    <a:cxn ang="0">
                      <a:pos x="196" y="108"/>
                    </a:cxn>
                    <a:cxn ang="0">
                      <a:pos x="184" y="113"/>
                    </a:cxn>
                    <a:cxn ang="0">
                      <a:pos x="171" y="122"/>
                    </a:cxn>
                    <a:cxn ang="0">
                      <a:pos x="150" y="137"/>
                    </a:cxn>
                    <a:cxn ang="0">
                      <a:pos x="127" y="153"/>
                    </a:cxn>
                    <a:cxn ang="0">
                      <a:pos x="100" y="163"/>
                    </a:cxn>
                    <a:cxn ang="0">
                      <a:pos x="75" y="166"/>
                    </a:cxn>
                    <a:cxn ang="0">
                      <a:pos x="48" y="166"/>
                    </a:cxn>
                    <a:cxn ang="0">
                      <a:pos x="23" y="164"/>
                    </a:cxn>
                    <a:cxn ang="0">
                      <a:pos x="7" y="160"/>
                    </a:cxn>
                    <a:cxn ang="0">
                      <a:pos x="0" y="151"/>
                    </a:cxn>
                    <a:cxn ang="0">
                      <a:pos x="8" y="137"/>
                    </a:cxn>
                    <a:cxn ang="0">
                      <a:pos x="16" y="127"/>
                    </a:cxn>
                    <a:cxn ang="0">
                      <a:pos x="26" y="119"/>
                    </a:cxn>
                    <a:cxn ang="0">
                      <a:pos x="39" y="110"/>
                    </a:cxn>
                    <a:cxn ang="0">
                      <a:pos x="53" y="103"/>
                    </a:cxn>
                    <a:cxn ang="0">
                      <a:pos x="66" y="96"/>
                    </a:cxn>
                    <a:cxn ang="0">
                      <a:pos x="84" y="87"/>
                    </a:cxn>
                    <a:cxn ang="0">
                      <a:pos x="100" y="77"/>
                    </a:cxn>
                    <a:cxn ang="0">
                      <a:pos x="110" y="67"/>
                    </a:cxn>
                    <a:cxn ang="0">
                      <a:pos x="116" y="57"/>
                    </a:cxn>
                    <a:cxn ang="0">
                      <a:pos x="122" y="39"/>
                    </a:cxn>
                    <a:cxn ang="0">
                      <a:pos x="132" y="19"/>
                    </a:cxn>
                    <a:cxn ang="0">
                      <a:pos x="147" y="3"/>
                    </a:cxn>
                  </a:cxnLst>
                  <a:rect l="0" t="0" r="r" b="b"/>
                  <a:pathLst>
                    <a:path w="231" h="166">
                      <a:moveTo>
                        <a:pt x="158" y="0"/>
                      </a:moveTo>
                      <a:lnTo>
                        <a:pt x="168" y="2"/>
                      </a:lnTo>
                      <a:lnTo>
                        <a:pt x="180" y="7"/>
                      </a:lnTo>
                      <a:lnTo>
                        <a:pt x="191" y="15"/>
                      </a:lnTo>
                      <a:lnTo>
                        <a:pt x="199" y="22"/>
                      </a:lnTo>
                      <a:lnTo>
                        <a:pt x="203" y="31"/>
                      </a:lnTo>
                      <a:lnTo>
                        <a:pt x="206" y="37"/>
                      </a:lnTo>
                      <a:lnTo>
                        <a:pt x="209" y="44"/>
                      </a:lnTo>
                      <a:lnTo>
                        <a:pt x="215" y="52"/>
                      </a:lnTo>
                      <a:lnTo>
                        <a:pt x="222" y="63"/>
                      </a:lnTo>
                      <a:lnTo>
                        <a:pt x="230" y="78"/>
                      </a:lnTo>
                      <a:lnTo>
                        <a:pt x="231" y="92"/>
                      </a:lnTo>
                      <a:lnTo>
                        <a:pt x="225" y="100"/>
                      </a:lnTo>
                      <a:lnTo>
                        <a:pt x="220" y="102"/>
                      </a:lnTo>
                      <a:lnTo>
                        <a:pt x="214" y="103"/>
                      </a:lnTo>
                      <a:lnTo>
                        <a:pt x="208" y="105"/>
                      </a:lnTo>
                      <a:lnTo>
                        <a:pt x="202" y="106"/>
                      </a:lnTo>
                      <a:lnTo>
                        <a:pt x="196" y="108"/>
                      </a:lnTo>
                      <a:lnTo>
                        <a:pt x="190" y="110"/>
                      </a:lnTo>
                      <a:lnTo>
                        <a:pt x="184" y="113"/>
                      </a:lnTo>
                      <a:lnTo>
                        <a:pt x="178" y="116"/>
                      </a:lnTo>
                      <a:lnTo>
                        <a:pt x="171" y="122"/>
                      </a:lnTo>
                      <a:lnTo>
                        <a:pt x="162" y="128"/>
                      </a:lnTo>
                      <a:lnTo>
                        <a:pt x="150" y="137"/>
                      </a:lnTo>
                      <a:lnTo>
                        <a:pt x="138" y="144"/>
                      </a:lnTo>
                      <a:lnTo>
                        <a:pt x="127" y="153"/>
                      </a:lnTo>
                      <a:lnTo>
                        <a:pt x="113" y="159"/>
                      </a:lnTo>
                      <a:lnTo>
                        <a:pt x="100" y="163"/>
                      </a:lnTo>
                      <a:lnTo>
                        <a:pt x="88" y="165"/>
                      </a:lnTo>
                      <a:lnTo>
                        <a:pt x="75" y="166"/>
                      </a:lnTo>
                      <a:lnTo>
                        <a:pt x="62" y="166"/>
                      </a:lnTo>
                      <a:lnTo>
                        <a:pt x="48" y="166"/>
                      </a:lnTo>
                      <a:lnTo>
                        <a:pt x="35" y="165"/>
                      </a:lnTo>
                      <a:lnTo>
                        <a:pt x="23" y="164"/>
                      </a:lnTo>
                      <a:lnTo>
                        <a:pt x="14" y="162"/>
                      </a:lnTo>
                      <a:lnTo>
                        <a:pt x="7" y="160"/>
                      </a:lnTo>
                      <a:lnTo>
                        <a:pt x="3" y="158"/>
                      </a:lnTo>
                      <a:lnTo>
                        <a:pt x="0" y="151"/>
                      </a:lnTo>
                      <a:lnTo>
                        <a:pt x="3" y="144"/>
                      </a:lnTo>
                      <a:lnTo>
                        <a:pt x="8" y="137"/>
                      </a:lnTo>
                      <a:lnTo>
                        <a:pt x="13" y="130"/>
                      </a:lnTo>
                      <a:lnTo>
                        <a:pt x="16" y="127"/>
                      </a:lnTo>
                      <a:lnTo>
                        <a:pt x="22" y="123"/>
                      </a:lnTo>
                      <a:lnTo>
                        <a:pt x="26" y="119"/>
                      </a:lnTo>
                      <a:lnTo>
                        <a:pt x="34" y="114"/>
                      </a:lnTo>
                      <a:lnTo>
                        <a:pt x="39" y="110"/>
                      </a:lnTo>
                      <a:lnTo>
                        <a:pt x="47" y="106"/>
                      </a:lnTo>
                      <a:lnTo>
                        <a:pt x="53" y="103"/>
                      </a:lnTo>
                      <a:lnTo>
                        <a:pt x="59" y="100"/>
                      </a:lnTo>
                      <a:lnTo>
                        <a:pt x="66" y="96"/>
                      </a:lnTo>
                      <a:lnTo>
                        <a:pt x="75" y="92"/>
                      </a:lnTo>
                      <a:lnTo>
                        <a:pt x="84" y="87"/>
                      </a:lnTo>
                      <a:lnTo>
                        <a:pt x="93" y="83"/>
                      </a:lnTo>
                      <a:lnTo>
                        <a:pt x="100" y="77"/>
                      </a:lnTo>
                      <a:lnTo>
                        <a:pt x="106" y="72"/>
                      </a:lnTo>
                      <a:lnTo>
                        <a:pt x="110" y="67"/>
                      </a:lnTo>
                      <a:lnTo>
                        <a:pt x="113" y="62"/>
                      </a:lnTo>
                      <a:lnTo>
                        <a:pt x="116" y="57"/>
                      </a:lnTo>
                      <a:lnTo>
                        <a:pt x="119" y="49"/>
                      </a:lnTo>
                      <a:lnTo>
                        <a:pt x="122" y="39"/>
                      </a:lnTo>
                      <a:lnTo>
                        <a:pt x="127" y="28"/>
                      </a:lnTo>
                      <a:lnTo>
                        <a:pt x="132" y="19"/>
                      </a:lnTo>
                      <a:lnTo>
                        <a:pt x="140" y="9"/>
                      </a:lnTo>
                      <a:lnTo>
                        <a:pt x="147" y="3"/>
                      </a:lnTo>
                      <a:lnTo>
                        <a:pt x="158" y="0"/>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4" name="Freeform 2304"/>
                <p:cNvSpPr>
                  <a:spLocks/>
                </p:cNvSpPr>
                <p:nvPr/>
              </p:nvSpPr>
              <p:spPr bwMode="auto">
                <a:xfrm>
                  <a:off x="2752" y="2742"/>
                  <a:ext cx="12" cy="9"/>
                </a:xfrm>
                <a:custGeom>
                  <a:avLst/>
                  <a:gdLst/>
                  <a:ahLst/>
                  <a:cxnLst>
                    <a:cxn ang="0">
                      <a:pos x="21" y="27"/>
                    </a:cxn>
                    <a:cxn ang="0">
                      <a:pos x="13" y="27"/>
                    </a:cxn>
                    <a:cxn ang="0">
                      <a:pos x="8" y="24"/>
                    </a:cxn>
                    <a:cxn ang="0">
                      <a:pos x="3" y="21"/>
                    </a:cxn>
                    <a:cxn ang="0">
                      <a:pos x="0" y="15"/>
                    </a:cxn>
                    <a:cxn ang="0">
                      <a:pos x="2" y="10"/>
                    </a:cxn>
                    <a:cxn ang="0">
                      <a:pos x="5" y="6"/>
                    </a:cxn>
                    <a:cxn ang="0">
                      <a:pos x="10" y="3"/>
                    </a:cxn>
                    <a:cxn ang="0">
                      <a:pos x="18" y="0"/>
                    </a:cxn>
                    <a:cxn ang="0">
                      <a:pos x="25" y="1"/>
                    </a:cxn>
                    <a:cxn ang="0">
                      <a:pos x="31" y="4"/>
                    </a:cxn>
                    <a:cxn ang="0">
                      <a:pos x="36" y="8"/>
                    </a:cxn>
                    <a:cxn ang="0">
                      <a:pos x="37" y="13"/>
                    </a:cxn>
                    <a:cxn ang="0">
                      <a:pos x="37" y="18"/>
                    </a:cxn>
                    <a:cxn ang="0">
                      <a:pos x="34" y="23"/>
                    </a:cxn>
                    <a:cxn ang="0">
                      <a:pos x="28" y="26"/>
                    </a:cxn>
                    <a:cxn ang="0">
                      <a:pos x="21" y="27"/>
                    </a:cxn>
                  </a:cxnLst>
                  <a:rect l="0" t="0" r="r" b="b"/>
                  <a:pathLst>
                    <a:path w="37" h="27">
                      <a:moveTo>
                        <a:pt x="21" y="27"/>
                      </a:moveTo>
                      <a:lnTo>
                        <a:pt x="13" y="27"/>
                      </a:lnTo>
                      <a:lnTo>
                        <a:pt x="8" y="24"/>
                      </a:lnTo>
                      <a:lnTo>
                        <a:pt x="3" y="21"/>
                      </a:lnTo>
                      <a:lnTo>
                        <a:pt x="0" y="15"/>
                      </a:lnTo>
                      <a:lnTo>
                        <a:pt x="2" y="10"/>
                      </a:lnTo>
                      <a:lnTo>
                        <a:pt x="5" y="6"/>
                      </a:lnTo>
                      <a:lnTo>
                        <a:pt x="10" y="3"/>
                      </a:lnTo>
                      <a:lnTo>
                        <a:pt x="18" y="0"/>
                      </a:lnTo>
                      <a:lnTo>
                        <a:pt x="25" y="1"/>
                      </a:lnTo>
                      <a:lnTo>
                        <a:pt x="31" y="4"/>
                      </a:lnTo>
                      <a:lnTo>
                        <a:pt x="36" y="8"/>
                      </a:lnTo>
                      <a:lnTo>
                        <a:pt x="37" y="13"/>
                      </a:lnTo>
                      <a:lnTo>
                        <a:pt x="37" y="18"/>
                      </a:lnTo>
                      <a:lnTo>
                        <a:pt x="34" y="23"/>
                      </a:lnTo>
                      <a:lnTo>
                        <a:pt x="28" y="26"/>
                      </a:lnTo>
                      <a:lnTo>
                        <a:pt x="21" y="27"/>
                      </a:lnTo>
                      <a:close/>
                    </a:path>
                  </a:pathLst>
                </a:custGeom>
                <a:solidFill>
                  <a:srgbClr val="CE938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5" name="Freeform 2305"/>
                <p:cNvSpPr>
                  <a:spLocks/>
                </p:cNvSpPr>
                <p:nvPr/>
              </p:nvSpPr>
              <p:spPr bwMode="auto">
                <a:xfrm>
                  <a:off x="2740" y="2710"/>
                  <a:ext cx="38" cy="54"/>
                </a:xfrm>
                <a:custGeom>
                  <a:avLst/>
                  <a:gdLst/>
                  <a:ahLst/>
                  <a:cxnLst>
                    <a:cxn ang="0">
                      <a:pos x="114" y="6"/>
                    </a:cxn>
                    <a:cxn ang="0">
                      <a:pos x="108" y="25"/>
                    </a:cxn>
                    <a:cxn ang="0">
                      <a:pos x="101" y="57"/>
                    </a:cxn>
                    <a:cxn ang="0">
                      <a:pos x="95" y="89"/>
                    </a:cxn>
                    <a:cxn ang="0">
                      <a:pos x="92" y="109"/>
                    </a:cxn>
                    <a:cxn ang="0">
                      <a:pos x="90" y="116"/>
                    </a:cxn>
                    <a:cxn ang="0">
                      <a:pos x="87" y="123"/>
                    </a:cxn>
                    <a:cxn ang="0">
                      <a:pos x="81" y="132"/>
                    </a:cxn>
                    <a:cxn ang="0">
                      <a:pos x="74" y="140"/>
                    </a:cxn>
                    <a:cxn ang="0">
                      <a:pos x="65" y="148"/>
                    </a:cxn>
                    <a:cxn ang="0">
                      <a:pos x="55" y="155"/>
                    </a:cxn>
                    <a:cxn ang="0">
                      <a:pos x="45" y="159"/>
                    </a:cxn>
                    <a:cxn ang="0">
                      <a:pos x="33" y="161"/>
                    </a:cxn>
                    <a:cxn ang="0">
                      <a:pos x="16" y="156"/>
                    </a:cxn>
                    <a:cxn ang="0">
                      <a:pos x="9" y="143"/>
                    </a:cxn>
                    <a:cxn ang="0">
                      <a:pos x="8" y="124"/>
                    </a:cxn>
                    <a:cxn ang="0">
                      <a:pos x="9" y="103"/>
                    </a:cxn>
                    <a:cxn ang="0">
                      <a:pos x="8" y="85"/>
                    </a:cxn>
                    <a:cxn ang="0">
                      <a:pos x="6" y="73"/>
                    </a:cxn>
                    <a:cxn ang="0">
                      <a:pos x="5" y="65"/>
                    </a:cxn>
                    <a:cxn ang="0">
                      <a:pos x="8" y="59"/>
                    </a:cxn>
                    <a:cxn ang="0">
                      <a:pos x="5" y="54"/>
                    </a:cxn>
                    <a:cxn ang="0">
                      <a:pos x="2" y="48"/>
                    </a:cxn>
                    <a:cxn ang="0">
                      <a:pos x="2" y="40"/>
                    </a:cxn>
                    <a:cxn ang="0">
                      <a:pos x="6" y="36"/>
                    </a:cxn>
                    <a:cxn ang="0">
                      <a:pos x="2" y="32"/>
                    </a:cxn>
                    <a:cxn ang="0">
                      <a:pos x="0" y="28"/>
                    </a:cxn>
                    <a:cxn ang="0">
                      <a:pos x="2" y="23"/>
                    </a:cxn>
                    <a:cxn ang="0">
                      <a:pos x="5" y="19"/>
                    </a:cxn>
                    <a:cxn ang="0">
                      <a:pos x="6" y="14"/>
                    </a:cxn>
                    <a:cxn ang="0">
                      <a:pos x="3" y="8"/>
                    </a:cxn>
                    <a:cxn ang="0">
                      <a:pos x="3" y="3"/>
                    </a:cxn>
                    <a:cxn ang="0">
                      <a:pos x="9" y="1"/>
                    </a:cxn>
                    <a:cxn ang="0">
                      <a:pos x="16" y="1"/>
                    </a:cxn>
                    <a:cxn ang="0">
                      <a:pos x="27" y="2"/>
                    </a:cxn>
                    <a:cxn ang="0">
                      <a:pos x="40" y="3"/>
                    </a:cxn>
                    <a:cxn ang="0">
                      <a:pos x="53" y="5"/>
                    </a:cxn>
                    <a:cxn ang="0">
                      <a:pos x="68" y="6"/>
                    </a:cxn>
                    <a:cxn ang="0">
                      <a:pos x="81" y="6"/>
                    </a:cxn>
                    <a:cxn ang="0">
                      <a:pos x="93" y="6"/>
                    </a:cxn>
                    <a:cxn ang="0">
                      <a:pos x="101" y="4"/>
                    </a:cxn>
                    <a:cxn ang="0">
                      <a:pos x="109" y="1"/>
                    </a:cxn>
                    <a:cxn ang="0">
                      <a:pos x="114" y="0"/>
                    </a:cxn>
                    <a:cxn ang="0">
                      <a:pos x="115" y="2"/>
                    </a:cxn>
                    <a:cxn ang="0">
                      <a:pos x="114" y="6"/>
                    </a:cxn>
                  </a:cxnLst>
                  <a:rect l="0" t="0" r="r" b="b"/>
                  <a:pathLst>
                    <a:path w="115" h="161">
                      <a:moveTo>
                        <a:pt x="114" y="6"/>
                      </a:moveTo>
                      <a:lnTo>
                        <a:pt x="108" y="25"/>
                      </a:lnTo>
                      <a:lnTo>
                        <a:pt x="101" y="57"/>
                      </a:lnTo>
                      <a:lnTo>
                        <a:pt x="95" y="89"/>
                      </a:lnTo>
                      <a:lnTo>
                        <a:pt x="92" y="109"/>
                      </a:lnTo>
                      <a:lnTo>
                        <a:pt x="90" y="116"/>
                      </a:lnTo>
                      <a:lnTo>
                        <a:pt x="87" y="123"/>
                      </a:lnTo>
                      <a:lnTo>
                        <a:pt x="81" y="132"/>
                      </a:lnTo>
                      <a:lnTo>
                        <a:pt x="74" y="140"/>
                      </a:lnTo>
                      <a:lnTo>
                        <a:pt x="65" y="148"/>
                      </a:lnTo>
                      <a:lnTo>
                        <a:pt x="55" y="155"/>
                      </a:lnTo>
                      <a:lnTo>
                        <a:pt x="45" y="159"/>
                      </a:lnTo>
                      <a:lnTo>
                        <a:pt x="33" y="161"/>
                      </a:lnTo>
                      <a:lnTo>
                        <a:pt x="16" y="156"/>
                      </a:lnTo>
                      <a:lnTo>
                        <a:pt x="9" y="143"/>
                      </a:lnTo>
                      <a:lnTo>
                        <a:pt x="8" y="124"/>
                      </a:lnTo>
                      <a:lnTo>
                        <a:pt x="9" y="103"/>
                      </a:lnTo>
                      <a:lnTo>
                        <a:pt x="8" y="85"/>
                      </a:lnTo>
                      <a:lnTo>
                        <a:pt x="6" y="73"/>
                      </a:lnTo>
                      <a:lnTo>
                        <a:pt x="5" y="65"/>
                      </a:lnTo>
                      <a:lnTo>
                        <a:pt x="8" y="59"/>
                      </a:lnTo>
                      <a:lnTo>
                        <a:pt x="5" y="54"/>
                      </a:lnTo>
                      <a:lnTo>
                        <a:pt x="2" y="48"/>
                      </a:lnTo>
                      <a:lnTo>
                        <a:pt x="2" y="40"/>
                      </a:lnTo>
                      <a:lnTo>
                        <a:pt x="6" y="36"/>
                      </a:lnTo>
                      <a:lnTo>
                        <a:pt x="2" y="32"/>
                      </a:lnTo>
                      <a:lnTo>
                        <a:pt x="0" y="28"/>
                      </a:lnTo>
                      <a:lnTo>
                        <a:pt x="2" y="23"/>
                      </a:lnTo>
                      <a:lnTo>
                        <a:pt x="5" y="19"/>
                      </a:lnTo>
                      <a:lnTo>
                        <a:pt x="6" y="14"/>
                      </a:lnTo>
                      <a:lnTo>
                        <a:pt x="3" y="8"/>
                      </a:lnTo>
                      <a:lnTo>
                        <a:pt x="3" y="3"/>
                      </a:lnTo>
                      <a:lnTo>
                        <a:pt x="9" y="1"/>
                      </a:lnTo>
                      <a:lnTo>
                        <a:pt x="16" y="1"/>
                      </a:lnTo>
                      <a:lnTo>
                        <a:pt x="27" y="2"/>
                      </a:lnTo>
                      <a:lnTo>
                        <a:pt x="40" y="3"/>
                      </a:lnTo>
                      <a:lnTo>
                        <a:pt x="53" y="5"/>
                      </a:lnTo>
                      <a:lnTo>
                        <a:pt x="68" y="6"/>
                      </a:lnTo>
                      <a:lnTo>
                        <a:pt x="81" y="6"/>
                      </a:lnTo>
                      <a:lnTo>
                        <a:pt x="93" y="6"/>
                      </a:lnTo>
                      <a:lnTo>
                        <a:pt x="101" y="4"/>
                      </a:lnTo>
                      <a:lnTo>
                        <a:pt x="109" y="1"/>
                      </a:lnTo>
                      <a:lnTo>
                        <a:pt x="114" y="0"/>
                      </a:lnTo>
                      <a:lnTo>
                        <a:pt x="115" y="2"/>
                      </a:lnTo>
                      <a:lnTo>
                        <a:pt x="114" y="6"/>
                      </a:lnTo>
                      <a:close/>
                    </a:path>
                  </a:pathLst>
                </a:custGeom>
                <a:solidFill>
                  <a:srgbClr val="FFFFFF"/>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6" name="Freeform 2306"/>
                <p:cNvSpPr>
                  <a:spLocks/>
                </p:cNvSpPr>
                <p:nvPr/>
              </p:nvSpPr>
              <p:spPr bwMode="auto">
                <a:xfrm>
                  <a:off x="2693" y="2735"/>
                  <a:ext cx="90" cy="54"/>
                </a:xfrm>
                <a:custGeom>
                  <a:avLst/>
                  <a:gdLst/>
                  <a:ahLst/>
                  <a:cxnLst>
                    <a:cxn ang="0">
                      <a:pos x="238" y="2"/>
                    </a:cxn>
                    <a:cxn ang="0">
                      <a:pos x="245" y="2"/>
                    </a:cxn>
                    <a:cxn ang="0">
                      <a:pos x="249" y="11"/>
                    </a:cxn>
                    <a:cxn ang="0">
                      <a:pos x="252" y="27"/>
                    </a:cxn>
                    <a:cxn ang="0">
                      <a:pos x="260" y="44"/>
                    </a:cxn>
                    <a:cxn ang="0">
                      <a:pos x="269" y="68"/>
                    </a:cxn>
                    <a:cxn ang="0">
                      <a:pos x="260" y="92"/>
                    </a:cxn>
                    <a:cxn ang="0">
                      <a:pos x="241" y="100"/>
                    </a:cxn>
                    <a:cxn ang="0">
                      <a:pos x="223" y="105"/>
                    </a:cxn>
                    <a:cxn ang="0">
                      <a:pos x="198" y="122"/>
                    </a:cxn>
                    <a:cxn ang="0">
                      <a:pos x="162" y="142"/>
                    </a:cxn>
                    <a:cxn ang="0">
                      <a:pos x="125" y="158"/>
                    </a:cxn>
                    <a:cxn ang="0">
                      <a:pos x="93" y="160"/>
                    </a:cxn>
                    <a:cxn ang="0">
                      <a:pos x="58" y="160"/>
                    </a:cxn>
                    <a:cxn ang="0">
                      <a:pos x="25" y="156"/>
                    </a:cxn>
                    <a:cxn ang="0">
                      <a:pos x="4" y="145"/>
                    </a:cxn>
                    <a:cxn ang="0">
                      <a:pos x="2" y="127"/>
                    </a:cxn>
                    <a:cxn ang="0">
                      <a:pos x="12" y="111"/>
                    </a:cxn>
                    <a:cxn ang="0">
                      <a:pos x="31" y="98"/>
                    </a:cxn>
                    <a:cxn ang="0">
                      <a:pos x="47" y="88"/>
                    </a:cxn>
                    <a:cxn ang="0">
                      <a:pos x="61" y="78"/>
                    </a:cxn>
                    <a:cxn ang="0">
                      <a:pos x="86" y="57"/>
                    </a:cxn>
                    <a:cxn ang="0">
                      <a:pos x="115" y="31"/>
                    </a:cxn>
                    <a:cxn ang="0">
                      <a:pos x="136" y="13"/>
                    </a:cxn>
                    <a:cxn ang="0">
                      <a:pos x="140" y="5"/>
                    </a:cxn>
                    <a:cxn ang="0">
                      <a:pos x="152" y="0"/>
                    </a:cxn>
                    <a:cxn ang="0">
                      <a:pos x="170" y="1"/>
                    </a:cxn>
                    <a:cxn ang="0">
                      <a:pos x="186" y="9"/>
                    </a:cxn>
                    <a:cxn ang="0">
                      <a:pos x="193" y="19"/>
                    </a:cxn>
                    <a:cxn ang="0">
                      <a:pos x="207" y="23"/>
                    </a:cxn>
                    <a:cxn ang="0">
                      <a:pos x="221" y="19"/>
                    </a:cxn>
                    <a:cxn ang="0">
                      <a:pos x="233" y="12"/>
                    </a:cxn>
                  </a:cxnLst>
                  <a:rect l="0" t="0" r="r" b="b"/>
                  <a:pathLst>
                    <a:path w="269" h="160">
                      <a:moveTo>
                        <a:pt x="236" y="7"/>
                      </a:moveTo>
                      <a:lnTo>
                        <a:pt x="238" y="2"/>
                      </a:lnTo>
                      <a:lnTo>
                        <a:pt x="242" y="1"/>
                      </a:lnTo>
                      <a:lnTo>
                        <a:pt x="245" y="2"/>
                      </a:lnTo>
                      <a:lnTo>
                        <a:pt x="248" y="6"/>
                      </a:lnTo>
                      <a:lnTo>
                        <a:pt x="249" y="11"/>
                      </a:lnTo>
                      <a:lnTo>
                        <a:pt x="251" y="18"/>
                      </a:lnTo>
                      <a:lnTo>
                        <a:pt x="252" y="27"/>
                      </a:lnTo>
                      <a:lnTo>
                        <a:pt x="255" y="34"/>
                      </a:lnTo>
                      <a:lnTo>
                        <a:pt x="260" y="44"/>
                      </a:lnTo>
                      <a:lnTo>
                        <a:pt x="266" y="55"/>
                      </a:lnTo>
                      <a:lnTo>
                        <a:pt x="269" y="68"/>
                      </a:lnTo>
                      <a:lnTo>
                        <a:pt x="266" y="81"/>
                      </a:lnTo>
                      <a:lnTo>
                        <a:pt x="260" y="92"/>
                      </a:lnTo>
                      <a:lnTo>
                        <a:pt x="251" y="97"/>
                      </a:lnTo>
                      <a:lnTo>
                        <a:pt x="241" y="100"/>
                      </a:lnTo>
                      <a:lnTo>
                        <a:pt x="230" y="102"/>
                      </a:lnTo>
                      <a:lnTo>
                        <a:pt x="223" y="105"/>
                      </a:lnTo>
                      <a:lnTo>
                        <a:pt x="213" y="113"/>
                      </a:lnTo>
                      <a:lnTo>
                        <a:pt x="198" y="122"/>
                      </a:lnTo>
                      <a:lnTo>
                        <a:pt x="182" y="133"/>
                      </a:lnTo>
                      <a:lnTo>
                        <a:pt x="162" y="142"/>
                      </a:lnTo>
                      <a:lnTo>
                        <a:pt x="145" y="152"/>
                      </a:lnTo>
                      <a:lnTo>
                        <a:pt x="125" y="158"/>
                      </a:lnTo>
                      <a:lnTo>
                        <a:pt x="109" y="160"/>
                      </a:lnTo>
                      <a:lnTo>
                        <a:pt x="93" y="160"/>
                      </a:lnTo>
                      <a:lnTo>
                        <a:pt x="75" y="160"/>
                      </a:lnTo>
                      <a:lnTo>
                        <a:pt x="58" y="160"/>
                      </a:lnTo>
                      <a:lnTo>
                        <a:pt x="40" y="158"/>
                      </a:lnTo>
                      <a:lnTo>
                        <a:pt x="25" y="156"/>
                      </a:lnTo>
                      <a:lnTo>
                        <a:pt x="12" y="152"/>
                      </a:lnTo>
                      <a:lnTo>
                        <a:pt x="4" y="145"/>
                      </a:lnTo>
                      <a:lnTo>
                        <a:pt x="0" y="136"/>
                      </a:lnTo>
                      <a:lnTo>
                        <a:pt x="2" y="127"/>
                      </a:lnTo>
                      <a:lnTo>
                        <a:pt x="6" y="118"/>
                      </a:lnTo>
                      <a:lnTo>
                        <a:pt x="12" y="111"/>
                      </a:lnTo>
                      <a:lnTo>
                        <a:pt x="21" y="103"/>
                      </a:lnTo>
                      <a:lnTo>
                        <a:pt x="31" y="98"/>
                      </a:lnTo>
                      <a:lnTo>
                        <a:pt x="40" y="93"/>
                      </a:lnTo>
                      <a:lnTo>
                        <a:pt x="47" y="88"/>
                      </a:lnTo>
                      <a:lnTo>
                        <a:pt x="53" y="84"/>
                      </a:lnTo>
                      <a:lnTo>
                        <a:pt x="61" y="78"/>
                      </a:lnTo>
                      <a:lnTo>
                        <a:pt x="71" y="68"/>
                      </a:lnTo>
                      <a:lnTo>
                        <a:pt x="86" y="57"/>
                      </a:lnTo>
                      <a:lnTo>
                        <a:pt x="100" y="44"/>
                      </a:lnTo>
                      <a:lnTo>
                        <a:pt x="115" y="31"/>
                      </a:lnTo>
                      <a:lnTo>
                        <a:pt x="127" y="20"/>
                      </a:lnTo>
                      <a:lnTo>
                        <a:pt x="136" y="13"/>
                      </a:lnTo>
                      <a:lnTo>
                        <a:pt x="139" y="9"/>
                      </a:lnTo>
                      <a:lnTo>
                        <a:pt x="140" y="5"/>
                      </a:lnTo>
                      <a:lnTo>
                        <a:pt x="146" y="1"/>
                      </a:lnTo>
                      <a:lnTo>
                        <a:pt x="152" y="0"/>
                      </a:lnTo>
                      <a:lnTo>
                        <a:pt x="161" y="0"/>
                      </a:lnTo>
                      <a:lnTo>
                        <a:pt x="170" y="1"/>
                      </a:lnTo>
                      <a:lnTo>
                        <a:pt x="179" y="5"/>
                      </a:lnTo>
                      <a:lnTo>
                        <a:pt x="186" y="9"/>
                      </a:lnTo>
                      <a:lnTo>
                        <a:pt x="190" y="15"/>
                      </a:lnTo>
                      <a:lnTo>
                        <a:pt x="193" y="19"/>
                      </a:lnTo>
                      <a:lnTo>
                        <a:pt x="199" y="22"/>
                      </a:lnTo>
                      <a:lnTo>
                        <a:pt x="207" y="23"/>
                      </a:lnTo>
                      <a:lnTo>
                        <a:pt x="214" y="22"/>
                      </a:lnTo>
                      <a:lnTo>
                        <a:pt x="221" y="19"/>
                      </a:lnTo>
                      <a:lnTo>
                        <a:pt x="229" y="16"/>
                      </a:lnTo>
                      <a:lnTo>
                        <a:pt x="233" y="12"/>
                      </a:lnTo>
                      <a:lnTo>
                        <a:pt x="236" y="7"/>
                      </a:lnTo>
                      <a:close/>
                    </a:path>
                  </a:pathLst>
                </a:custGeom>
                <a:solidFill>
                  <a:srgbClr val="7F99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7" name="Freeform 2307"/>
                <p:cNvSpPr>
                  <a:spLocks/>
                </p:cNvSpPr>
                <p:nvPr/>
              </p:nvSpPr>
              <p:spPr bwMode="auto">
                <a:xfrm>
                  <a:off x="2692" y="2762"/>
                  <a:ext cx="91" cy="30"/>
                </a:xfrm>
                <a:custGeom>
                  <a:avLst/>
                  <a:gdLst/>
                  <a:ahLst/>
                  <a:cxnLst>
                    <a:cxn ang="0">
                      <a:pos x="3" y="55"/>
                    </a:cxn>
                    <a:cxn ang="0">
                      <a:pos x="7" y="64"/>
                    </a:cxn>
                    <a:cxn ang="0">
                      <a:pos x="15" y="71"/>
                    </a:cxn>
                    <a:cxn ang="0">
                      <a:pos x="28" y="75"/>
                    </a:cxn>
                    <a:cxn ang="0">
                      <a:pos x="43" y="77"/>
                    </a:cxn>
                    <a:cxn ang="0">
                      <a:pos x="61" y="79"/>
                    </a:cxn>
                    <a:cxn ang="0">
                      <a:pos x="78" y="79"/>
                    </a:cxn>
                    <a:cxn ang="0">
                      <a:pos x="96" y="79"/>
                    </a:cxn>
                    <a:cxn ang="0">
                      <a:pos x="112" y="79"/>
                    </a:cxn>
                    <a:cxn ang="0">
                      <a:pos x="128" y="77"/>
                    </a:cxn>
                    <a:cxn ang="0">
                      <a:pos x="148" y="71"/>
                    </a:cxn>
                    <a:cxn ang="0">
                      <a:pos x="165" y="61"/>
                    </a:cxn>
                    <a:cxn ang="0">
                      <a:pos x="185" y="52"/>
                    </a:cxn>
                    <a:cxn ang="0">
                      <a:pos x="201" y="41"/>
                    </a:cxn>
                    <a:cxn ang="0">
                      <a:pos x="216" y="32"/>
                    </a:cxn>
                    <a:cxn ang="0">
                      <a:pos x="226" y="24"/>
                    </a:cxn>
                    <a:cxn ang="0">
                      <a:pos x="233" y="21"/>
                    </a:cxn>
                    <a:cxn ang="0">
                      <a:pos x="244" y="19"/>
                    </a:cxn>
                    <a:cxn ang="0">
                      <a:pos x="254" y="16"/>
                    </a:cxn>
                    <a:cxn ang="0">
                      <a:pos x="263" y="11"/>
                    </a:cxn>
                    <a:cxn ang="0">
                      <a:pos x="269" y="0"/>
                    </a:cxn>
                    <a:cxn ang="0">
                      <a:pos x="273" y="8"/>
                    </a:cxn>
                    <a:cxn ang="0">
                      <a:pos x="273" y="15"/>
                    </a:cxn>
                    <a:cxn ang="0">
                      <a:pos x="272" y="22"/>
                    </a:cxn>
                    <a:cxn ang="0">
                      <a:pos x="267" y="27"/>
                    </a:cxn>
                    <a:cxn ang="0">
                      <a:pos x="260" y="30"/>
                    </a:cxn>
                    <a:cxn ang="0">
                      <a:pos x="252" y="32"/>
                    </a:cxn>
                    <a:cxn ang="0">
                      <a:pos x="245" y="34"/>
                    </a:cxn>
                    <a:cxn ang="0">
                      <a:pos x="236" y="36"/>
                    </a:cxn>
                    <a:cxn ang="0">
                      <a:pos x="229" y="38"/>
                    </a:cxn>
                    <a:cxn ang="0">
                      <a:pos x="220" y="41"/>
                    </a:cxn>
                    <a:cxn ang="0">
                      <a:pos x="213" y="46"/>
                    </a:cxn>
                    <a:cxn ang="0">
                      <a:pos x="207" y="51"/>
                    </a:cxn>
                    <a:cxn ang="0">
                      <a:pos x="198" y="57"/>
                    </a:cxn>
                    <a:cxn ang="0">
                      <a:pos x="188" y="64"/>
                    </a:cxn>
                    <a:cxn ang="0">
                      <a:pos x="173" y="70"/>
                    </a:cxn>
                    <a:cxn ang="0">
                      <a:pos x="157" y="75"/>
                    </a:cxn>
                    <a:cxn ang="0">
                      <a:pos x="137" y="81"/>
                    </a:cxn>
                    <a:cxn ang="0">
                      <a:pos x="117" y="85"/>
                    </a:cxn>
                    <a:cxn ang="0">
                      <a:pos x="95" y="88"/>
                    </a:cxn>
                    <a:cxn ang="0">
                      <a:pos x="69" y="89"/>
                    </a:cxn>
                    <a:cxn ang="0">
                      <a:pos x="53" y="88"/>
                    </a:cxn>
                    <a:cxn ang="0">
                      <a:pos x="38" y="86"/>
                    </a:cxn>
                    <a:cxn ang="0">
                      <a:pos x="25" y="82"/>
                    </a:cxn>
                    <a:cxn ang="0">
                      <a:pos x="15" y="77"/>
                    </a:cxn>
                    <a:cxn ang="0">
                      <a:pos x="7" y="72"/>
                    </a:cxn>
                    <a:cxn ang="0">
                      <a:pos x="2" y="66"/>
                    </a:cxn>
                    <a:cxn ang="0">
                      <a:pos x="0" y="60"/>
                    </a:cxn>
                    <a:cxn ang="0">
                      <a:pos x="3" y="55"/>
                    </a:cxn>
                  </a:cxnLst>
                  <a:rect l="0" t="0" r="r" b="b"/>
                  <a:pathLst>
                    <a:path w="273" h="89">
                      <a:moveTo>
                        <a:pt x="3" y="55"/>
                      </a:moveTo>
                      <a:lnTo>
                        <a:pt x="7" y="64"/>
                      </a:lnTo>
                      <a:lnTo>
                        <a:pt x="15" y="71"/>
                      </a:lnTo>
                      <a:lnTo>
                        <a:pt x="28" y="75"/>
                      </a:lnTo>
                      <a:lnTo>
                        <a:pt x="43" y="77"/>
                      </a:lnTo>
                      <a:lnTo>
                        <a:pt x="61" y="79"/>
                      </a:lnTo>
                      <a:lnTo>
                        <a:pt x="78" y="79"/>
                      </a:lnTo>
                      <a:lnTo>
                        <a:pt x="96" y="79"/>
                      </a:lnTo>
                      <a:lnTo>
                        <a:pt x="112" y="79"/>
                      </a:lnTo>
                      <a:lnTo>
                        <a:pt x="128" y="77"/>
                      </a:lnTo>
                      <a:lnTo>
                        <a:pt x="148" y="71"/>
                      </a:lnTo>
                      <a:lnTo>
                        <a:pt x="165" y="61"/>
                      </a:lnTo>
                      <a:lnTo>
                        <a:pt x="185" y="52"/>
                      </a:lnTo>
                      <a:lnTo>
                        <a:pt x="201" y="41"/>
                      </a:lnTo>
                      <a:lnTo>
                        <a:pt x="216" y="32"/>
                      </a:lnTo>
                      <a:lnTo>
                        <a:pt x="226" y="24"/>
                      </a:lnTo>
                      <a:lnTo>
                        <a:pt x="233" y="21"/>
                      </a:lnTo>
                      <a:lnTo>
                        <a:pt x="244" y="19"/>
                      </a:lnTo>
                      <a:lnTo>
                        <a:pt x="254" y="16"/>
                      </a:lnTo>
                      <a:lnTo>
                        <a:pt x="263" y="11"/>
                      </a:lnTo>
                      <a:lnTo>
                        <a:pt x="269" y="0"/>
                      </a:lnTo>
                      <a:lnTo>
                        <a:pt x="273" y="8"/>
                      </a:lnTo>
                      <a:lnTo>
                        <a:pt x="273" y="15"/>
                      </a:lnTo>
                      <a:lnTo>
                        <a:pt x="272" y="22"/>
                      </a:lnTo>
                      <a:lnTo>
                        <a:pt x="267" y="27"/>
                      </a:lnTo>
                      <a:lnTo>
                        <a:pt x="260" y="30"/>
                      </a:lnTo>
                      <a:lnTo>
                        <a:pt x="252" y="32"/>
                      </a:lnTo>
                      <a:lnTo>
                        <a:pt x="245" y="34"/>
                      </a:lnTo>
                      <a:lnTo>
                        <a:pt x="236" y="36"/>
                      </a:lnTo>
                      <a:lnTo>
                        <a:pt x="229" y="38"/>
                      </a:lnTo>
                      <a:lnTo>
                        <a:pt x="220" y="41"/>
                      </a:lnTo>
                      <a:lnTo>
                        <a:pt x="213" y="46"/>
                      </a:lnTo>
                      <a:lnTo>
                        <a:pt x="207" y="51"/>
                      </a:lnTo>
                      <a:lnTo>
                        <a:pt x="198" y="57"/>
                      </a:lnTo>
                      <a:lnTo>
                        <a:pt x="188" y="64"/>
                      </a:lnTo>
                      <a:lnTo>
                        <a:pt x="173" y="70"/>
                      </a:lnTo>
                      <a:lnTo>
                        <a:pt x="157" y="75"/>
                      </a:lnTo>
                      <a:lnTo>
                        <a:pt x="137" y="81"/>
                      </a:lnTo>
                      <a:lnTo>
                        <a:pt x="117" y="85"/>
                      </a:lnTo>
                      <a:lnTo>
                        <a:pt x="95" y="88"/>
                      </a:lnTo>
                      <a:lnTo>
                        <a:pt x="69" y="89"/>
                      </a:lnTo>
                      <a:lnTo>
                        <a:pt x="53" y="88"/>
                      </a:lnTo>
                      <a:lnTo>
                        <a:pt x="38" y="86"/>
                      </a:lnTo>
                      <a:lnTo>
                        <a:pt x="25" y="82"/>
                      </a:lnTo>
                      <a:lnTo>
                        <a:pt x="15" y="77"/>
                      </a:lnTo>
                      <a:lnTo>
                        <a:pt x="7" y="72"/>
                      </a:lnTo>
                      <a:lnTo>
                        <a:pt x="2" y="66"/>
                      </a:lnTo>
                      <a:lnTo>
                        <a:pt x="0" y="60"/>
                      </a:lnTo>
                      <a:lnTo>
                        <a:pt x="3" y="55"/>
                      </a:lnTo>
                      <a:close/>
                    </a:path>
                  </a:pathLst>
                </a:custGeom>
                <a:solidFill>
                  <a:srgbClr val="000066"/>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8" name="Freeform 2308"/>
                <p:cNvSpPr>
                  <a:spLocks/>
                </p:cNvSpPr>
                <p:nvPr/>
              </p:nvSpPr>
              <p:spPr bwMode="auto">
                <a:xfrm>
                  <a:off x="2728" y="2743"/>
                  <a:ext cx="48" cy="24"/>
                </a:xfrm>
                <a:custGeom>
                  <a:avLst/>
                  <a:gdLst/>
                  <a:ahLst/>
                  <a:cxnLst>
                    <a:cxn ang="0">
                      <a:pos x="0" y="70"/>
                    </a:cxn>
                    <a:cxn ang="0">
                      <a:pos x="6" y="65"/>
                    </a:cxn>
                    <a:cxn ang="0">
                      <a:pos x="13" y="60"/>
                    </a:cxn>
                    <a:cxn ang="0">
                      <a:pos x="20" y="54"/>
                    </a:cxn>
                    <a:cxn ang="0">
                      <a:pos x="31" y="46"/>
                    </a:cxn>
                    <a:cxn ang="0">
                      <a:pos x="38" y="39"/>
                    </a:cxn>
                    <a:cxn ang="0">
                      <a:pos x="47" y="31"/>
                    </a:cxn>
                    <a:cxn ang="0">
                      <a:pos x="53" y="25"/>
                    </a:cxn>
                    <a:cxn ang="0">
                      <a:pos x="56" y="19"/>
                    </a:cxn>
                    <a:cxn ang="0">
                      <a:pos x="65" y="21"/>
                    </a:cxn>
                    <a:cxn ang="0">
                      <a:pos x="75" y="23"/>
                    </a:cxn>
                    <a:cxn ang="0">
                      <a:pos x="85" y="24"/>
                    </a:cxn>
                    <a:cxn ang="0">
                      <a:pos x="99" y="23"/>
                    </a:cxn>
                    <a:cxn ang="0">
                      <a:pos x="111" y="22"/>
                    </a:cxn>
                    <a:cxn ang="0">
                      <a:pos x="122" y="18"/>
                    </a:cxn>
                    <a:cxn ang="0">
                      <a:pos x="134" y="10"/>
                    </a:cxn>
                    <a:cxn ang="0">
                      <a:pos x="143" y="0"/>
                    </a:cxn>
                    <a:cxn ang="0">
                      <a:pos x="140" y="8"/>
                    </a:cxn>
                    <a:cxn ang="0">
                      <a:pos x="137" y="16"/>
                    </a:cxn>
                    <a:cxn ang="0">
                      <a:pos x="131" y="24"/>
                    </a:cxn>
                    <a:cxn ang="0">
                      <a:pos x="125" y="30"/>
                    </a:cxn>
                    <a:cxn ang="0">
                      <a:pos x="118" y="37"/>
                    </a:cxn>
                    <a:cxn ang="0">
                      <a:pos x="111" y="42"/>
                    </a:cxn>
                    <a:cxn ang="0">
                      <a:pos x="103" y="45"/>
                    </a:cxn>
                    <a:cxn ang="0">
                      <a:pos x="96" y="48"/>
                    </a:cxn>
                    <a:cxn ang="0">
                      <a:pos x="87" y="51"/>
                    </a:cxn>
                    <a:cxn ang="0">
                      <a:pos x="78" y="56"/>
                    </a:cxn>
                    <a:cxn ang="0">
                      <a:pos x="69" y="62"/>
                    </a:cxn>
                    <a:cxn ang="0">
                      <a:pos x="59" y="67"/>
                    </a:cxn>
                    <a:cxn ang="0">
                      <a:pos x="47" y="72"/>
                    </a:cxn>
                    <a:cxn ang="0">
                      <a:pos x="32" y="74"/>
                    </a:cxn>
                    <a:cxn ang="0">
                      <a:pos x="18" y="74"/>
                    </a:cxn>
                    <a:cxn ang="0">
                      <a:pos x="0" y="70"/>
                    </a:cxn>
                  </a:cxnLst>
                  <a:rect l="0" t="0" r="r" b="b"/>
                  <a:pathLst>
                    <a:path w="143" h="74">
                      <a:moveTo>
                        <a:pt x="0" y="70"/>
                      </a:moveTo>
                      <a:lnTo>
                        <a:pt x="6" y="65"/>
                      </a:lnTo>
                      <a:lnTo>
                        <a:pt x="13" y="60"/>
                      </a:lnTo>
                      <a:lnTo>
                        <a:pt x="20" y="54"/>
                      </a:lnTo>
                      <a:lnTo>
                        <a:pt x="31" y="46"/>
                      </a:lnTo>
                      <a:lnTo>
                        <a:pt x="38" y="39"/>
                      </a:lnTo>
                      <a:lnTo>
                        <a:pt x="47" y="31"/>
                      </a:lnTo>
                      <a:lnTo>
                        <a:pt x="53" y="25"/>
                      </a:lnTo>
                      <a:lnTo>
                        <a:pt x="56" y="19"/>
                      </a:lnTo>
                      <a:lnTo>
                        <a:pt x="65" y="21"/>
                      </a:lnTo>
                      <a:lnTo>
                        <a:pt x="75" y="23"/>
                      </a:lnTo>
                      <a:lnTo>
                        <a:pt x="85" y="24"/>
                      </a:lnTo>
                      <a:lnTo>
                        <a:pt x="99" y="23"/>
                      </a:lnTo>
                      <a:lnTo>
                        <a:pt x="111" y="22"/>
                      </a:lnTo>
                      <a:lnTo>
                        <a:pt x="122" y="18"/>
                      </a:lnTo>
                      <a:lnTo>
                        <a:pt x="134" y="10"/>
                      </a:lnTo>
                      <a:lnTo>
                        <a:pt x="143" y="0"/>
                      </a:lnTo>
                      <a:lnTo>
                        <a:pt x="140" y="8"/>
                      </a:lnTo>
                      <a:lnTo>
                        <a:pt x="137" y="16"/>
                      </a:lnTo>
                      <a:lnTo>
                        <a:pt x="131" y="24"/>
                      </a:lnTo>
                      <a:lnTo>
                        <a:pt x="125" y="30"/>
                      </a:lnTo>
                      <a:lnTo>
                        <a:pt x="118" y="37"/>
                      </a:lnTo>
                      <a:lnTo>
                        <a:pt x="111" y="42"/>
                      </a:lnTo>
                      <a:lnTo>
                        <a:pt x="103" y="45"/>
                      </a:lnTo>
                      <a:lnTo>
                        <a:pt x="96" y="48"/>
                      </a:lnTo>
                      <a:lnTo>
                        <a:pt x="87" y="51"/>
                      </a:lnTo>
                      <a:lnTo>
                        <a:pt x="78" y="56"/>
                      </a:lnTo>
                      <a:lnTo>
                        <a:pt x="69" y="62"/>
                      </a:lnTo>
                      <a:lnTo>
                        <a:pt x="59" y="67"/>
                      </a:lnTo>
                      <a:lnTo>
                        <a:pt x="47" y="72"/>
                      </a:lnTo>
                      <a:lnTo>
                        <a:pt x="32" y="74"/>
                      </a:lnTo>
                      <a:lnTo>
                        <a:pt x="18" y="74"/>
                      </a:lnTo>
                      <a:lnTo>
                        <a:pt x="0" y="7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99" name="Freeform 2309"/>
                <p:cNvSpPr>
                  <a:spLocks/>
                </p:cNvSpPr>
                <p:nvPr/>
              </p:nvSpPr>
              <p:spPr bwMode="auto">
                <a:xfrm>
                  <a:off x="2716" y="2755"/>
                  <a:ext cx="20" cy="8"/>
                </a:xfrm>
                <a:custGeom>
                  <a:avLst/>
                  <a:gdLst/>
                  <a:ahLst/>
                  <a:cxnLst>
                    <a:cxn ang="0">
                      <a:pos x="48" y="25"/>
                    </a:cxn>
                    <a:cxn ang="0">
                      <a:pos x="43" y="22"/>
                    </a:cxn>
                    <a:cxn ang="0">
                      <a:pos x="39" y="20"/>
                    </a:cxn>
                    <a:cxn ang="0">
                      <a:pos x="33" y="17"/>
                    </a:cxn>
                    <a:cxn ang="0">
                      <a:pos x="27" y="14"/>
                    </a:cxn>
                    <a:cxn ang="0">
                      <a:pos x="21" y="13"/>
                    </a:cxn>
                    <a:cxn ang="0">
                      <a:pos x="14" y="12"/>
                    </a:cxn>
                    <a:cxn ang="0">
                      <a:pos x="8" y="12"/>
                    </a:cxn>
                    <a:cxn ang="0">
                      <a:pos x="0" y="13"/>
                    </a:cxn>
                    <a:cxn ang="0">
                      <a:pos x="2" y="12"/>
                    </a:cxn>
                    <a:cxn ang="0">
                      <a:pos x="5" y="8"/>
                    </a:cxn>
                    <a:cxn ang="0">
                      <a:pos x="9" y="4"/>
                    </a:cxn>
                    <a:cxn ang="0">
                      <a:pos x="15" y="0"/>
                    </a:cxn>
                    <a:cxn ang="0">
                      <a:pos x="21" y="0"/>
                    </a:cxn>
                    <a:cxn ang="0">
                      <a:pos x="28" y="0"/>
                    </a:cxn>
                    <a:cxn ang="0">
                      <a:pos x="36" y="1"/>
                    </a:cxn>
                    <a:cxn ang="0">
                      <a:pos x="43" y="2"/>
                    </a:cxn>
                    <a:cxn ang="0">
                      <a:pos x="49" y="4"/>
                    </a:cxn>
                    <a:cxn ang="0">
                      <a:pos x="55" y="7"/>
                    </a:cxn>
                    <a:cxn ang="0">
                      <a:pos x="59" y="10"/>
                    </a:cxn>
                    <a:cxn ang="0">
                      <a:pos x="61" y="13"/>
                    </a:cxn>
                    <a:cxn ang="0">
                      <a:pos x="48" y="25"/>
                    </a:cxn>
                  </a:cxnLst>
                  <a:rect l="0" t="0" r="r" b="b"/>
                  <a:pathLst>
                    <a:path w="61" h="25">
                      <a:moveTo>
                        <a:pt x="48" y="25"/>
                      </a:moveTo>
                      <a:lnTo>
                        <a:pt x="43" y="22"/>
                      </a:lnTo>
                      <a:lnTo>
                        <a:pt x="39" y="20"/>
                      </a:lnTo>
                      <a:lnTo>
                        <a:pt x="33" y="17"/>
                      </a:lnTo>
                      <a:lnTo>
                        <a:pt x="27" y="14"/>
                      </a:lnTo>
                      <a:lnTo>
                        <a:pt x="21" y="13"/>
                      </a:lnTo>
                      <a:lnTo>
                        <a:pt x="14" y="12"/>
                      </a:lnTo>
                      <a:lnTo>
                        <a:pt x="8" y="12"/>
                      </a:lnTo>
                      <a:lnTo>
                        <a:pt x="0" y="13"/>
                      </a:lnTo>
                      <a:lnTo>
                        <a:pt x="2" y="12"/>
                      </a:lnTo>
                      <a:lnTo>
                        <a:pt x="5" y="8"/>
                      </a:lnTo>
                      <a:lnTo>
                        <a:pt x="9" y="4"/>
                      </a:lnTo>
                      <a:lnTo>
                        <a:pt x="15" y="0"/>
                      </a:lnTo>
                      <a:lnTo>
                        <a:pt x="21" y="0"/>
                      </a:lnTo>
                      <a:lnTo>
                        <a:pt x="28" y="0"/>
                      </a:lnTo>
                      <a:lnTo>
                        <a:pt x="36" y="1"/>
                      </a:lnTo>
                      <a:lnTo>
                        <a:pt x="43" y="2"/>
                      </a:lnTo>
                      <a:lnTo>
                        <a:pt x="49" y="4"/>
                      </a:lnTo>
                      <a:lnTo>
                        <a:pt x="55" y="7"/>
                      </a:lnTo>
                      <a:lnTo>
                        <a:pt x="59" y="10"/>
                      </a:lnTo>
                      <a:lnTo>
                        <a:pt x="61" y="13"/>
                      </a:lnTo>
                      <a:lnTo>
                        <a:pt x="48"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0" name="Freeform 2310"/>
                <p:cNvSpPr>
                  <a:spLocks/>
                </p:cNvSpPr>
                <p:nvPr/>
              </p:nvSpPr>
              <p:spPr bwMode="auto">
                <a:xfrm>
                  <a:off x="2725" y="2748"/>
                  <a:ext cx="20" cy="8"/>
                </a:xfrm>
                <a:custGeom>
                  <a:avLst/>
                  <a:gdLst/>
                  <a:ahLst/>
                  <a:cxnLst>
                    <a:cxn ang="0">
                      <a:pos x="45" y="25"/>
                    </a:cxn>
                    <a:cxn ang="0">
                      <a:pos x="42" y="23"/>
                    </a:cxn>
                    <a:cxn ang="0">
                      <a:pos x="38" y="20"/>
                    </a:cxn>
                    <a:cxn ang="0">
                      <a:pos x="32" y="17"/>
                    </a:cxn>
                    <a:cxn ang="0">
                      <a:pos x="26" y="15"/>
                    </a:cxn>
                    <a:cxn ang="0">
                      <a:pos x="20" y="14"/>
                    </a:cxn>
                    <a:cxn ang="0">
                      <a:pos x="13" y="13"/>
                    </a:cxn>
                    <a:cxn ang="0">
                      <a:pos x="7" y="12"/>
                    </a:cxn>
                    <a:cxn ang="0">
                      <a:pos x="0" y="13"/>
                    </a:cxn>
                    <a:cxn ang="0">
                      <a:pos x="1" y="12"/>
                    </a:cxn>
                    <a:cxn ang="0">
                      <a:pos x="4" y="8"/>
                    </a:cxn>
                    <a:cxn ang="0">
                      <a:pos x="8" y="4"/>
                    </a:cxn>
                    <a:cxn ang="0">
                      <a:pos x="13" y="0"/>
                    </a:cxn>
                    <a:cxn ang="0">
                      <a:pos x="19" y="0"/>
                    </a:cxn>
                    <a:cxn ang="0">
                      <a:pos x="26" y="0"/>
                    </a:cxn>
                    <a:cxn ang="0">
                      <a:pos x="33" y="2"/>
                    </a:cxn>
                    <a:cxn ang="0">
                      <a:pos x="41" y="3"/>
                    </a:cxn>
                    <a:cxn ang="0">
                      <a:pos x="47" y="5"/>
                    </a:cxn>
                    <a:cxn ang="0">
                      <a:pos x="53" y="8"/>
                    </a:cxn>
                    <a:cxn ang="0">
                      <a:pos x="57" y="11"/>
                    </a:cxn>
                    <a:cxn ang="0">
                      <a:pos x="60" y="14"/>
                    </a:cxn>
                    <a:cxn ang="0">
                      <a:pos x="45" y="25"/>
                    </a:cxn>
                  </a:cxnLst>
                  <a:rect l="0" t="0" r="r" b="b"/>
                  <a:pathLst>
                    <a:path w="60" h="25">
                      <a:moveTo>
                        <a:pt x="45" y="25"/>
                      </a:moveTo>
                      <a:lnTo>
                        <a:pt x="42" y="23"/>
                      </a:lnTo>
                      <a:lnTo>
                        <a:pt x="38" y="20"/>
                      </a:lnTo>
                      <a:lnTo>
                        <a:pt x="32" y="17"/>
                      </a:lnTo>
                      <a:lnTo>
                        <a:pt x="26" y="15"/>
                      </a:lnTo>
                      <a:lnTo>
                        <a:pt x="20" y="14"/>
                      </a:lnTo>
                      <a:lnTo>
                        <a:pt x="13" y="13"/>
                      </a:lnTo>
                      <a:lnTo>
                        <a:pt x="7" y="12"/>
                      </a:lnTo>
                      <a:lnTo>
                        <a:pt x="0" y="13"/>
                      </a:lnTo>
                      <a:lnTo>
                        <a:pt x="1" y="12"/>
                      </a:lnTo>
                      <a:lnTo>
                        <a:pt x="4" y="8"/>
                      </a:lnTo>
                      <a:lnTo>
                        <a:pt x="8" y="4"/>
                      </a:lnTo>
                      <a:lnTo>
                        <a:pt x="13" y="0"/>
                      </a:lnTo>
                      <a:lnTo>
                        <a:pt x="19" y="0"/>
                      </a:lnTo>
                      <a:lnTo>
                        <a:pt x="26" y="0"/>
                      </a:lnTo>
                      <a:lnTo>
                        <a:pt x="33" y="2"/>
                      </a:lnTo>
                      <a:lnTo>
                        <a:pt x="41" y="3"/>
                      </a:lnTo>
                      <a:lnTo>
                        <a:pt x="47" y="5"/>
                      </a:lnTo>
                      <a:lnTo>
                        <a:pt x="53" y="8"/>
                      </a:lnTo>
                      <a:lnTo>
                        <a:pt x="57" y="11"/>
                      </a:lnTo>
                      <a:lnTo>
                        <a:pt x="60" y="14"/>
                      </a:lnTo>
                      <a:lnTo>
                        <a:pt x="45" y="25"/>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1" name="Freeform 2311"/>
                <p:cNvSpPr>
                  <a:spLocks/>
                </p:cNvSpPr>
                <p:nvPr/>
              </p:nvSpPr>
              <p:spPr bwMode="auto">
                <a:xfrm>
                  <a:off x="2717" y="2730"/>
                  <a:ext cx="43" cy="17"/>
                </a:xfrm>
                <a:custGeom>
                  <a:avLst/>
                  <a:gdLst/>
                  <a:ahLst/>
                  <a:cxnLst>
                    <a:cxn ang="0">
                      <a:pos x="61" y="40"/>
                    </a:cxn>
                    <a:cxn ang="0">
                      <a:pos x="39" y="41"/>
                    </a:cxn>
                    <a:cxn ang="0">
                      <a:pos x="15" y="39"/>
                    </a:cxn>
                    <a:cxn ang="0">
                      <a:pos x="0" y="31"/>
                    </a:cxn>
                    <a:cxn ang="0">
                      <a:pos x="6" y="13"/>
                    </a:cxn>
                    <a:cxn ang="0">
                      <a:pos x="20" y="1"/>
                    </a:cxn>
                    <a:cxn ang="0">
                      <a:pos x="30" y="1"/>
                    </a:cxn>
                    <a:cxn ang="0">
                      <a:pos x="45" y="6"/>
                    </a:cxn>
                    <a:cxn ang="0">
                      <a:pos x="61" y="10"/>
                    </a:cxn>
                    <a:cxn ang="0">
                      <a:pos x="74" y="15"/>
                    </a:cxn>
                    <a:cxn ang="0">
                      <a:pos x="83" y="18"/>
                    </a:cxn>
                    <a:cxn ang="0">
                      <a:pos x="99" y="12"/>
                    </a:cxn>
                    <a:cxn ang="0">
                      <a:pos x="117" y="15"/>
                    </a:cxn>
                    <a:cxn ang="0">
                      <a:pos x="129" y="31"/>
                    </a:cxn>
                    <a:cxn ang="0">
                      <a:pos x="118" y="48"/>
                    </a:cxn>
                    <a:cxn ang="0">
                      <a:pos x="104" y="50"/>
                    </a:cxn>
                    <a:cxn ang="0">
                      <a:pos x="89" y="46"/>
                    </a:cxn>
                    <a:cxn ang="0">
                      <a:pos x="77" y="41"/>
                    </a:cxn>
                    <a:cxn ang="0">
                      <a:pos x="74" y="34"/>
                    </a:cxn>
                    <a:cxn ang="0">
                      <a:pos x="82" y="30"/>
                    </a:cxn>
                    <a:cxn ang="0">
                      <a:pos x="89" y="33"/>
                    </a:cxn>
                    <a:cxn ang="0">
                      <a:pos x="101" y="36"/>
                    </a:cxn>
                    <a:cxn ang="0">
                      <a:pos x="102" y="26"/>
                    </a:cxn>
                    <a:cxn ang="0">
                      <a:pos x="89" y="25"/>
                    </a:cxn>
                    <a:cxn ang="0">
                      <a:pos x="79" y="30"/>
                    </a:cxn>
                    <a:cxn ang="0">
                      <a:pos x="67" y="33"/>
                    </a:cxn>
                    <a:cxn ang="0">
                      <a:pos x="51" y="21"/>
                    </a:cxn>
                    <a:cxn ang="0">
                      <a:pos x="34" y="12"/>
                    </a:cxn>
                    <a:cxn ang="0">
                      <a:pos x="28" y="17"/>
                    </a:cxn>
                    <a:cxn ang="0">
                      <a:pos x="28" y="26"/>
                    </a:cxn>
                    <a:cxn ang="0">
                      <a:pos x="45" y="28"/>
                    </a:cxn>
                    <a:cxn ang="0">
                      <a:pos x="56" y="27"/>
                    </a:cxn>
                    <a:cxn ang="0">
                      <a:pos x="65" y="30"/>
                    </a:cxn>
                    <a:cxn ang="0">
                      <a:pos x="76" y="35"/>
                    </a:cxn>
                  </a:cxnLst>
                  <a:rect l="0" t="0" r="r" b="b"/>
                  <a:pathLst>
                    <a:path w="129" h="50">
                      <a:moveTo>
                        <a:pt x="68" y="39"/>
                      </a:moveTo>
                      <a:lnTo>
                        <a:pt x="61" y="40"/>
                      </a:lnTo>
                      <a:lnTo>
                        <a:pt x="51" y="40"/>
                      </a:lnTo>
                      <a:lnTo>
                        <a:pt x="39" y="41"/>
                      </a:lnTo>
                      <a:lnTo>
                        <a:pt x="25" y="40"/>
                      </a:lnTo>
                      <a:lnTo>
                        <a:pt x="15" y="39"/>
                      </a:lnTo>
                      <a:lnTo>
                        <a:pt x="6" y="35"/>
                      </a:lnTo>
                      <a:lnTo>
                        <a:pt x="0" y="31"/>
                      </a:lnTo>
                      <a:lnTo>
                        <a:pt x="0" y="25"/>
                      </a:lnTo>
                      <a:lnTo>
                        <a:pt x="6" y="13"/>
                      </a:lnTo>
                      <a:lnTo>
                        <a:pt x="14" y="6"/>
                      </a:lnTo>
                      <a:lnTo>
                        <a:pt x="20" y="1"/>
                      </a:lnTo>
                      <a:lnTo>
                        <a:pt x="25" y="0"/>
                      </a:lnTo>
                      <a:lnTo>
                        <a:pt x="30" y="1"/>
                      </a:lnTo>
                      <a:lnTo>
                        <a:pt x="36" y="4"/>
                      </a:lnTo>
                      <a:lnTo>
                        <a:pt x="45" y="6"/>
                      </a:lnTo>
                      <a:lnTo>
                        <a:pt x="52" y="8"/>
                      </a:lnTo>
                      <a:lnTo>
                        <a:pt x="61" y="10"/>
                      </a:lnTo>
                      <a:lnTo>
                        <a:pt x="68" y="13"/>
                      </a:lnTo>
                      <a:lnTo>
                        <a:pt x="74" y="15"/>
                      </a:lnTo>
                      <a:lnTo>
                        <a:pt x="77" y="17"/>
                      </a:lnTo>
                      <a:lnTo>
                        <a:pt x="83" y="18"/>
                      </a:lnTo>
                      <a:lnTo>
                        <a:pt x="90" y="15"/>
                      </a:lnTo>
                      <a:lnTo>
                        <a:pt x="99" y="12"/>
                      </a:lnTo>
                      <a:lnTo>
                        <a:pt x="108" y="12"/>
                      </a:lnTo>
                      <a:lnTo>
                        <a:pt x="117" y="15"/>
                      </a:lnTo>
                      <a:lnTo>
                        <a:pt x="124" y="22"/>
                      </a:lnTo>
                      <a:lnTo>
                        <a:pt x="129" y="31"/>
                      </a:lnTo>
                      <a:lnTo>
                        <a:pt x="124" y="43"/>
                      </a:lnTo>
                      <a:lnTo>
                        <a:pt x="118" y="48"/>
                      </a:lnTo>
                      <a:lnTo>
                        <a:pt x="111" y="50"/>
                      </a:lnTo>
                      <a:lnTo>
                        <a:pt x="104" y="50"/>
                      </a:lnTo>
                      <a:lnTo>
                        <a:pt x="96" y="48"/>
                      </a:lnTo>
                      <a:lnTo>
                        <a:pt x="89" y="46"/>
                      </a:lnTo>
                      <a:lnTo>
                        <a:pt x="82" y="44"/>
                      </a:lnTo>
                      <a:lnTo>
                        <a:pt x="77" y="41"/>
                      </a:lnTo>
                      <a:lnTo>
                        <a:pt x="74" y="39"/>
                      </a:lnTo>
                      <a:lnTo>
                        <a:pt x="74" y="34"/>
                      </a:lnTo>
                      <a:lnTo>
                        <a:pt x="77" y="31"/>
                      </a:lnTo>
                      <a:lnTo>
                        <a:pt x="82" y="30"/>
                      </a:lnTo>
                      <a:lnTo>
                        <a:pt x="84" y="30"/>
                      </a:lnTo>
                      <a:lnTo>
                        <a:pt x="89" y="33"/>
                      </a:lnTo>
                      <a:lnTo>
                        <a:pt x="95" y="36"/>
                      </a:lnTo>
                      <a:lnTo>
                        <a:pt x="101" y="36"/>
                      </a:lnTo>
                      <a:lnTo>
                        <a:pt x="104" y="32"/>
                      </a:lnTo>
                      <a:lnTo>
                        <a:pt x="102" y="26"/>
                      </a:lnTo>
                      <a:lnTo>
                        <a:pt x="96" y="24"/>
                      </a:lnTo>
                      <a:lnTo>
                        <a:pt x="89" y="25"/>
                      </a:lnTo>
                      <a:lnTo>
                        <a:pt x="83" y="27"/>
                      </a:lnTo>
                      <a:lnTo>
                        <a:pt x="79" y="30"/>
                      </a:lnTo>
                      <a:lnTo>
                        <a:pt x="73" y="33"/>
                      </a:lnTo>
                      <a:lnTo>
                        <a:pt x="67" y="33"/>
                      </a:lnTo>
                      <a:lnTo>
                        <a:pt x="59" y="28"/>
                      </a:lnTo>
                      <a:lnTo>
                        <a:pt x="51" y="21"/>
                      </a:lnTo>
                      <a:lnTo>
                        <a:pt x="42" y="15"/>
                      </a:lnTo>
                      <a:lnTo>
                        <a:pt x="34" y="12"/>
                      </a:lnTo>
                      <a:lnTo>
                        <a:pt x="30" y="13"/>
                      </a:lnTo>
                      <a:lnTo>
                        <a:pt x="28" y="17"/>
                      </a:lnTo>
                      <a:lnTo>
                        <a:pt x="27" y="22"/>
                      </a:lnTo>
                      <a:lnTo>
                        <a:pt x="28" y="26"/>
                      </a:lnTo>
                      <a:lnTo>
                        <a:pt x="36" y="28"/>
                      </a:lnTo>
                      <a:lnTo>
                        <a:pt x="45" y="28"/>
                      </a:lnTo>
                      <a:lnTo>
                        <a:pt x="52" y="27"/>
                      </a:lnTo>
                      <a:lnTo>
                        <a:pt x="56" y="27"/>
                      </a:lnTo>
                      <a:lnTo>
                        <a:pt x="59" y="28"/>
                      </a:lnTo>
                      <a:lnTo>
                        <a:pt x="65" y="30"/>
                      </a:lnTo>
                      <a:lnTo>
                        <a:pt x="73" y="32"/>
                      </a:lnTo>
                      <a:lnTo>
                        <a:pt x="76" y="35"/>
                      </a:lnTo>
                      <a:lnTo>
                        <a:pt x="68" y="39"/>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2" name="Freeform 2312"/>
                <p:cNvSpPr>
                  <a:spLocks/>
                </p:cNvSpPr>
                <p:nvPr/>
              </p:nvSpPr>
              <p:spPr bwMode="auto">
                <a:xfrm>
                  <a:off x="2752" y="2210"/>
                  <a:ext cx="196" cy="253"/>
                </a:xfrm>
                <a:custGeom>
                  <a:avLst/>
                  <a:gdLst/>
                  <a:ahLst/>
                  <a:cxnLst>
                    <a:cxn ang="0">
                      <a:pos x="279" y="1"/>
                    </a:cxn>
                    <a:cxn ang="0">
                      <a:pos x="248" y="8"/>
                    </a:cxn>
                    <a:cxn ang="0">
                      <a:pos x="218" y="22"/>
                    </a:cxn>
                    <a:cxn ang="0">
                      <a:pos x="177" y="37"/>
                    </a:cxn>
                    <a:cxn ang="0">
                      <a:pos x="131" y="57"/>
                    </a:cxn>
                    <a:cxn ang="0">
                      <a:pos x="104" y="68"/>
                    </a:cxn>
                    <a:cxn ang="0">
                      <a:pos x="68" y="75"/>
                    </a:cxn>
                    <a:cxn ang="0">
                      <a:pos x="32" y="87"/>
                    </a:cxn>
                    <a:cxn ang="0">
                      <a:pos x="3" y="129"/>
                    </a:cxn>
                    <a:cxn ang="0">
                      <a:pos x="11" y="194"/>
                    </a:cxn>
                    <a:cxn ang="0">
                      <a:pos x="32" y="256"/>
                    </a:cxn>
                    <a:cxn ang="0">
                      <a:pos x="59" y="297"/>
                    </a:cxn>
                    <a:cxn ang="0">
                      <a:pos x="76" y="341"/>
                    </a:cxn>
                    <a:cxn ang="0">
                      <a:pos x="81" y="399"/>
                    </a:cxn>
                    <a:cxn ang="0">
                      <a:pos x="85" y="473"/>
                    </a:cxn>
                    <a:cxn ang="0">
                      <a:pos x="81" y="532"/>
                    </a:cxn>
                    <a:cxn ang="0">
                      <a:pos x="60" y="584"/>
                    </a:cxn>
                    <a:cxn ang="0">
                      <a:pos x="47" y="653"/>
                    </a:cxn>
                    <a:cxn ang="0">
                      <a:pos x="40" y="729"/>
                    </a:cxn>
                    <a:cxn ang="0">
                      <a:pos x="84" y="741"/>
                    </a:cxn>
                    <a:cxn ang="0">
                      <a:pos x="143" y="753"/>
                    </a:cxn>
                    <a:cxn ang="0">
                      <a:pos x="215" y="757"/>
                    </a:cxn>
                    <a:cxn ang="0">
                      <a:pos x="313" y="753"/>
                    </a:cxn>
                    <a:cxn ang="0">
                      <a:pos x="403" y="750"/>
                    </a:cxn>
                    <a:cxn ang="0">
                      <a:pos x="462" y="749"/>
                    </a:cxn>
                    <a:cxn ang="0">
                      <a:pos x="512" y="744"/>
                    </a:cxn>
                    <a:cxn ang="0">
                      <a:pos x="534" y="736"/>
                    </a:cxn>
                    <a:cxn ang="0">
                      <a:pos x="529" y="638"/>
                    </a:cxn>
                    <a:cxn ang="0">
                      <a:pos x="504" y="562"/>
                    </a:cxn>
                    <a:cxn ang="0">
                      <a:pos x="497" y="513"/>
                    </a:cxn>
                    <a:cxn ang="0">
                      <a:pos x="506" y="407"/>
                    </a:cxn>
                    <a:cxn ang="0">
                      <a:pos x="527" y="333"/>
                    </a:cxn>
                    <a:cxn ang="0">
                      <a:pos x="547" y="279"/>
                    </a:cxn>
                    <a:cxn ang="0">
                      <a:pos x="569" y="225"/>
                    </a:cxn>
                    <a:cxn ang="0">
                      <a:pos x="587" y="167"/>
                    </a:cxn>
                    <a:cxn ang="0">
                      <a:pos x="586" y="107"/>
                    </a:cxn>
                    <a:cxn ang="0">
                      <a:pos x="572" y="94"/>
                    </a:cxn>
                    <a:cxn ang="0">
                      <a:pos x="549" y="83"/>
                    </a:cxn>
                    <a:cxn ang="0">
                      <a:pos x="527" y="77"/>
                    </a:cxn>
                    <a:cxn ang="0">
                      <a:pos x="506" y="72"/>
                    </a:cxn>
                    <a:cxn ang="0">
                      <a:pos x="485" y="65"/>
                    </a:cxn>
                    <a:cxn ang="0">
                      <a:pos x="472" y="58"/>
                    </a:cxn>
                    <a:cxn ang="0">
                      <a:pos x="442" y="45"/>
                    </a:cxn>
                    <a:cxn ang="0">
                      <a:pos x="414" y="33"/>
                    </a:cxn>
                    <a:cxn ang="0">
                      <a:pos x="397" y="27"/>
                    </a:cxn>
                    <a:cxn ang="0">
                      <a:pos x="364" y="11"/>
                    </a:cxn>
                    <a:cxn ang="0">
                      <a:pos x="299" y="0"/>
                    </a:cxn>
                  </a:cxnLst>
                  <a:rect l="0" t="0" r="r" b="b"/>
                  <a:pathLst>
                    <a:path w="588" h="757">
                      <a:moveTo>
                        <a:pt x="299" y="0"/>
                      </a:moveTo>
                      <a:lnTo>
                        <a:pt x="289" y="0"/>
                      </a:lnTo>
                      <a:lnTo>
                        <a:pt x="279" y="1"/>
                      </a:lnTo>
                      <a:lnTo>
                        <a:pt x="268" y="2"/>
                      </a:lnTo>
                      <a:lnTo>
                        <a:pt x="258" y="5"/>
                      </a:lnTo>
                      <a:lnTo>
                        <a:pt x="248" y="8"/>
                      </a:lnTo>
                      <a:lnTo>
                        <a:pt x="237" y="11"/>
                      </a:lnTo>
                      <a:lnTo>
                        <a:pt x="227" y="16"/>
                      </a:lnTo>
                      <a:lnTo>
                        <a:pt x="218" y="22"/>
                      </a:lnTo>
                      <a:lnTo>
                        <a:pt x="206" y="26"/>
                      </a:lnTo>
                      <a:lnTo>
                        <a:pt x="193" y="31"/>
                      </a:lnTo>
                      <a:lnTo>
                        <a:pt x="177" y="37"/>
                      </a:lnTo>
                      <a:lnTo>
                        <a:pt x="161" y="44"/>
                      </a:lnTo>
                      <a:lnTo>
                        <a:pt x="146" y="50"/>
                      </a:lnTo>
                      <a:lnTo>
                        <a:pt x="131" y="57"/>
                      </a:lnTo>
                      <a:lnTo>
                        <a:pt x="121" y="62"/>
                      </a:lnTo>
                      <a:lnTo>
                        <a:pt x="112" y="66"/>
                      </a:lnTo>
                      <a:lnTo>
                        <a:pt x="104" y="68"/>
                      </a:lnTo>
                      <a:lnTo>
                        <a:pt x="93" y="70"/>
                      </a:lnTo>
                      <a:lnTo>
                        <a:pt x="81" y="72"/>
                      </a:lnTo>
                      <a:lnTo>
                        <a:pt x="68" y="75"/>
                      </a:lnTo>
                      <a:lnTo>
                        <a:pt x="56" y="78"/>
                      </a:lnTo>
                      <a:lnTo>
                        <a:pt x="42" y="81"/>
                      </a:lnTo>
                      <a:lnTo>
                        <a:pt x="32" y="87"/>
                      </a:lnTo>
                      <a:lnTo>
                        <a:pt x="23" y="95"/>
                      </a:lnTo>
                      <a:lnTo>
                        <a:pt x="11" y="112"/>
                      </a:lnTo>
                      <a:lnTo>
                        <a:pt x="3" y="129"/>
                      </a:lnTo>
                      <a:lnTo>
                        <a:pt x="0" y="149"/>
                      </a:lnTo>
                      <a:lnTo>
                        <a:pt x="4" y="170"/>
                      </a:lnTo>
                      <a:lnTo>
                        <a:pt x="11" y="194"/>
                      </a:lnTo>
                      <a:lnTo>
                        <a:pt x="19" y="221"/>
                      </a:lnTo>
                      <a:lnTo>
                        <a:pt x="25" y="242"/>
                      </a:lnTo>
                      <a:lnTo>
                        <a:pt x="32" y="256"/>
                      </a:lnTo>
                      <a:lnTo>
                        <a:pt x="42" y="269"/>
                      </a:lnTo>
                      <a:lnTo>
                        <a:pt x="51" y="282"/>
                      </a:lnTo>
                      <a:lnTo>
                        <a:pt x="59" y="297"/>
                      </a:lnTo>
                      <a:lnTo>
                        <a:pt x="66" y="312"/>
                      </a:lnTo>
                      <a:lnTo>
                        <a:pt x="72" y="327"/>
                      </a:lnTo>
                      <a:lnTo>
                        <a:pt x="76" y="341"/>
                      </a:lnTo>
                      <a:lnTo>
                        <a:pt x="79" y="354"/>
                      </a:lnTo>
                      <a:lnTo>
                        <a:pt x="81" y="366"/>
                      </a:lnTo>
                      <a:lnTo>
                        <a:pt x="81" y="399"/>
                      </a:lnTo>
                      <a:lnTo>
                        <a:pt x="81" y="428"/>
                      </a:lnTo>
                      <a:lnTo>
                        <a:pt x="82" y="452"/>
                      </a:lnTo>
                      <a:lnTo>
                        <a:pt x="85" y="473"/>
                      </a:lnTo>
                      <a:lnTo>
                        <a:pt x="87" y="494"/>
                      </a:lnTo>
                      <a:lnTo>
                        <a:pt x="85" y="513"/>
                      </a:lnTo>
                      <a:lnTo>
                        <a:pt x="81" y="532"/>
                      </a:lnTo>
                      <a:lnTo>
                        <a:pt x="75" y="550"/>
                      </a:lnTo>
                      <a:lnTo>
                        <a:pt x="68" y="567"/>
                      </a:lnTo>
                      <a:lnTo>
                        <a:pt x="60" y="584"/>
                      </a:lnTo>
                      <a:lnTo>
                        <a:pt x="54" y="602"/>
                      </a:lnTo>
                      <a:lnTo>
                        <a:pt x="50" y="623"/>
                      </a:lnTo>
                      <a:lnTo>
                        <a:pt x="47" y="653"/>
                      </a:lnTo>
                      <a:lnTo>
                        <a:pt x="42" y="687"/>
                      </a:lnTo>
                      <a:lnTo>
                        <a:pt x="38" y="716"/>
                      </a:lnTo>
                      <a:lnTo>
                        <a:pt x="40" y="729"/>
                      </a:lnTo>
                      <a:lnTo>
                        <a:pt x="53" y="732"/>
                      </a:lnTo>
                      <a:lnTo>
                        <a:pt x="68" y="736"/>
                      </a:lnTo>
                      <a:lnTo>
                        <a:pt x="84" y="741"/>
                      </a:lnTo>
                      <a:lnTo>
                        <a:pt x="101" y="746"/>
                      </a:lnTo>
                      <a:lnTo>
                        <a:pt x="122" y="750"/>
                      </a:lnTo>
                      <a:lnTo>
                        <a:pt x="143" y="753"/>
                      </a:lnTo>
                      <a:lnTo>
                        <a:pt x="165" y="755"/>
                      </a:lnTo>
                      <a:lnTo>
                        <a:pt x="189" y="757"/>
                      </a:lnTo>
                      <a:lnTo>
                        <a:pt x="215" y="757"/>
                      </a:lnTo>
                      <a:lnTo>
                        <a:pt x="245" y="755"/>
                      </a:lnTo>
                      <a:lnTo>
                        <a:pt x="279" y="754"/>
                      </a:lnTo>
                      <a:lnTo>
                        <a:pt x="313" y="753"/>
                      </a:lnTo>
                      <a:lnTo>
                        <a:pt x="345" y="752"/>
                      </a:lnTo>
                      <a:lnTo>
                        <a:pt x="376" y="751"/>
                      </a:lnTo>
                      <a:lnTo>
                        <a:pt x="403" y="750"/>
                      </a:lnTo>
                      <a:lnTo>
                        <a:pt x="423" y="750"/>
                      </a:lnTo>
                      <a:lnTo>
                        <a:pt x="442" y="750"/>
                      </a:lnTo>
                      <a:lnTo>
                        <a:pt x="462" y="749"/>
                      </a:lnTo>
                      <a:lnTo>
                        <a:pt x="479" y="748"/>
                      </a:lnTo>
                      <a:lnTo>
                        <a:pt x="497" y="746"/>
                      </a:lnTo>
                      <a:lnTo>
                        <a:pt x="512" y="744"/>
                      </a:lnTo>
                      <a:lnTo>
                        <a:pt x="524" y="742"/>
                      </a:lnTo>
                      <a:lnTo>
                        <a:pt x="531" y="740"/>
                      </a:lnTo>
                      <a:lnTo>
                        <a:pt x="534" y="736"/>
                      </a:lnTo>
                      <a:lnTo>
                        <a:pt x="534" y="716"/>
                      </a:lnTo>
                      <a:lnTo>
                        <a:pt x="532" y="679"/>
                      </a:lnTo>
                      <a:lnTo>
                        <a:pt x="529" y="638"/>
                      </a:lnTo>
                      <a:lnTo>
                        <a:pt x="522" y="605"/>
                      </a:lnTo>
                      <a:lnTo>
                        <a:pt x="513" y="582"/>
                      </a:lnTo>
                      <a:lnTo>
                        <a:pt x="504" y="562"/>
                      </a:lnTo>
                      <a:lnTo>
                        <a:pt x="498" y="547"/>
                      </a:lnTo>
                      <a:lnTo>
                        <a:pt x="496" y="535"/>
                      </a:lnTo>
                      <a:lnTo>
                        <a:pt x="497" y="513"/>
                      </a:lnTo>
                      <a:lnTo>
                        <a:pt x="500" y="473"/>
                      </a:lnTo>
                      <a:lnTo>
                        <a:pt x="503" y="434"/>
                      </a:lnTo>
                      <a:lnTo>
                        <a:pt x="506" y="407"/>
                      </a:lnTo>
                      <a:lnTo>
                        <a:pt x="509" y="385"/>
                      </a:lnTo>
                      <a:lnTo>
                        <a:pt x="516" y="359"/>
                      </a:lnTo>
                      <a:lnTo>
                        <a:pt x="527" y="333"/>
                      </a:lnTo>
                      <a:lnTo>
                        <a:pt x="535" y="313"/>
                      </a:lnTo>
                      <a:lnTo>
                        <a:pt x="541" y="296"/>
                      </a:lnTo>
                      <a:lnTo>
                        <a:pt x="547" y="279"/>
                      </a:lnTo>
                      <a:lnTo>
                        <a:pt x="553" y="262"/>
                      </a:lnTo>
                      <a:lnTo>
                        <a:pt x="560" y="244"/>
                      </a:lnTo>
                      <a:lnTo>
                        <a:pt x="569" y="225"/>
                      </a:lnTo>
                      <a:lnTo>
                        <a:pt x="578" y="204"/>
                      </a:lnTo>
                      <a:lnTo>
                        <a:pt x="584" y="185"/>
                      </a:lnTo>
                      <a:lnTo>
                        <a:pt x="587" y="167"/>
                      </a:lnTo>
                      <a:lnTo>
                        <a:pt x="588" y="148"/>
                      </a:lnTo>
                      <a:lnTo>
                        <a:pt x="588" y="125"/>
                      </a:lnTo>
                      <a:lnTo>
                        <a:pt x="586" y="107"/>
                      </a:lnTo>
                      <a:lnTo>
                        <a:pt x="581" y="98"/>
                      </a:lnTo>
                      <a:lnTo>
                        <a:pt x="577" y="96"/>
                      </a:lnTo>
                      <a:lnTo>
                        <a:pt x="572" y="94"/>
                      </a:lnTo>
                      <a:lnTo>
                        <a:pt x="565" y="89"/>
                      </a:lnTo>
                      <a:lnTo>
                        <a:pt x="557" y="86"/>
                      </a:lnTo>
                      <a:lnTo>
                        <a:pt x="549" y="83"/>
                      </a:lnTo>
                      <a:lnTo>
                        <a:pt x="541" y="80"/>
                      </a:lnTo>
                      <a:lnTo>
                        <a:pt x="534" y="78"/>
                      </a:lnTo>
                      <a:lnTo>
                        <a:pt x="527" y="77"/>
                      </a:lnTo>
                      <a:lnTo>
                        <a:pt x="519" y="77"/>
                      </a:lnTo>
                      <a:lnTo>
                        <a:pt x="512" y="75"/>
                      </a:lnTo>
                      <a:lnTo>
                        <a:pt x="506" y="72"/>
                      </a:lnTo>
                      <a:lnTo>
                        <a:pt x="498" y="70"/>
                      </a:lnTo>
                      <a:lnTo>
                        <a:pt x="491" y="67"/>
                      </a:lnTo>
                      <a:lnTo>
                        <a:pt x="485" y="65"/>
                      </a:lnTo>
                      <a:lnTo>
                        <a:pt x="481" y="62"/>
                      </a:lnTo>
                      <a:lnTo>
                        <a:pt x="476" y="60"/>
                      </a:lnTo>
                      <a:lnTo>
                        <a:pt x="472" y="58"/>
                      </a:lnTo>
                      <a:lnTo>
                        <a:pt x="463" y="53"/>
                      </a:lnTo>
                      <a:lnTo>
                        <a:pt x="454" y="49"/>
                      </a:lnTo>
                      <a:lnTo>
                        <a:pt x="442" y="45"/>
                      </a:lnTo>
                      <a:lnTo>
                        <a:pt x="432" y="41"/>
                      </a:lnTo>
                      <a:lnTo>
                        <a:pt x="422" y="36"/>
                      </a:lnTo>
                      <a:lnTo>
                        <a:pt x="414" y="33"/>
                      </a:lnTo>
                      <a:lnTo>
                        <a:pt x="408" y="32"/>
                      </a:lnTo>
                      <a:lnTo>
                        <a:pt x="404" y="30"/>
                      </a:lnTo>
                      <a:lnTo>
                        <a:pt x="397" y="27"/>
                      </a:lnTo>
                      <a:lnTo>
                        <a:pt x="389" y="22"/>
                      </a:lnTo>
                      <a:lnTo>
                        <a:pt x="377" y="16"/>
                      </a:lnTo>
                      <a:lnTo>
                        <a:pt x="364" y="11"/>
                      </a:lnTo>
                      <a:lnTo>
                        <a:pt x="346" y="6"/>
                      </a:lnTo>
                      <a:lnTo>
                        <a:pt x="324" y="2"/>
                      </a:lnTo>
                      <a:lnTo>
                        <a:pt x="299" y="0"/>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3" name="Freeform 2313"/>
                <p:cNvSpPr>
                  <a:spLocks/>
                </p:cNvSpPr>
                <p:nvPr/>
              </p:nvSpPr>
              <p:spPr bwMode="auto">
                <a:xfrm>
                  <a:off x="2846" y="2216"/>
                  <a:ext cx="11" cy="9"/>
                </a:xfrm>
                <a:custGeom>
                  <a:avLst/>
                  <a:gdLst/>
                  <a:ahLst/>
                  <a:cxnLst>
                    <a:cxn ang="0">
                      <a:pos x="16" y="27"/>
                    </a:cxn>
                    <a:cxn ang="0">
                      <a:pos x="23" y="26"/>
                    </a:cxn>
                    <a:cxn ang="0">
                      <a:pos x="29" y="23"/>
                    </a:cxn>
                    <a:cxn ang="0">
                      <a:pos x="33" y="18"/>
                    </a:cxn>
                    <a:cxn ang="0">
                      <a:pos x="35" y="13"/>
                    </a:cxn>
                    <a:cxn ang="0">
                      <a:pos x="33" y="8"/>
                    </a:cxn>
                    <a:cxn ang="0">
                      <a:pos x="29" y="3"/>
                    </a:cxn>
                    <a:cxn ang="0">
                      <a:pos x="23" y="1"/>
                    </a:cxn>
                    <a:cxn ang="0">
                      <a:pos x="16" y="0"/>
                    </a:cxn>
                    <a:cxn ang="0">
                      <a:pos x="10" y="0"/>
                    </a:cxn>
                    <a:cxn ang="0">
                      <a:pos x="4" y="3"/>
                    </a:cxn>
                    <a:cxn ang="0">
                      <a:pos x="1" y="8"/>
                    </a:cxn>
                    <a:cxn ang="0">
                      <a:pos x="0" y="13"/>
                    </a:cxn>
                    <a:cxn ang="0">
                      <a:pos x="1" y="18"/>
                    </a:cxn>
                    <a:cxn ang="0">
                      <a:pos x="4" y="23"/>
                    </a:cxn>
                    <a:cxn ang="0">
                      <a:pos x="10" y="26"/>
                    </a:cxn>
                    <a:cxn ang="0">
                      <a:pos x="16" y="27"/>
                    </a:cxn>
                  </a:cxnLst>
                  <a:rect l="0" t="0" r="r" b="b"/>
                  <a:pathLst>
                    <a:path w="35" h="27">
                      <a:moveTo>
                        <a:pt x="16" y="27"/>
                      </a:moveTo>
                      <a:lnTo>
                        <a:pt x="23" y="26"/>
                      </a:lnTo>
                      <a:lnTo>
                        <a:pt x="29" y="23"/>
                      </a:lnTo>
                      <a:lnTo>
                        <a:pt x="33" y="18"/>
                      </a:lnTo>
                      <a:lnTo>
                        <a:pt x="35" y="13"/>
                      </a:lnTo>
                      <a:lnTo>
                        <a:pt x="33" y="8"/>
                      </a:lnTo>
                      <a:lnTo>
                        <a:pt x="29" y="3"/>
                      </a:lnTo>
                      <a:lnTo>
                        <a:pt x="23" y="1"/>
                      </a:lnTo>
                      <a:lnTo>
                        <a:pt x="16" y="0"/>
                      </a:lnTo>
                      <a:lnTo>
                        <a:pt x="10" y="0"/>
                      </a:lnTo>
                      <a:lnTo>
                        <a:pt x="4" y="3"/>
                      </a:lnTo>
                      <a:lnTo>
                        <a:pt x="1" y="8"/>
                      </a:lnTo>
                      <a:lnTo>
                        <a:pt x="0" y="13"/>
                      </a:lnTo>
                      <a:lnTo>
                        <a:pt x="1" y="18"/>
                      </a:lnTo>
                      <a:lnTo>
                        <a:pt x="4" y="23"/>
                      </a:lnTo>
                      <a:lnTo>
                        <a:pt x="10" y="26"/>
                      </a:lnTo>
                      <a:lnTo>
                        <a:pt x="16"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4" name="Freeform 2314"/>
                <p:cNvSpPr>
                  <a:spLocks/>
                </p:cNvSpPr>
                <p:nvPr/>
              </p:nvSpPr>
              <p:spPr bwMode="auto">
                <a:xfrm>
                  <a:off x="2761" y="2254"/>
                  <a:ext cx="13" cy="8"/>
                </a:xfrm>
                <a:custGeom>
                  <a:avLst/>
                  <a:gdLst/>
                  <a:ahLst/>
                  <a:cxnLst>
                    <a:cxn ang="0">
                      <a:pos x="18" y="26"/>
                    </a:cxn>
                    <a:cxn ang="0">
                      <a:pos x="25" y="25"/>
                    </a:cxn>
                    <a:cxn ang="0">
                      <a:pos x="31" y="22"/>
                    </a:cxn>
                    <a:cxn ang="0">
                      <a:pos x="36" y="18"/>
                    </a:cxn>
                    <a:cxn ang="0">
                      <a:pos x="37" y="12"/>
                    </a:cxn>
                    <a:cxn ang="0">
                      <a:pos x="36" y="7"/>
                    </a:cxn>
                    <a:cxn ang="0">
                      <a:pos x="31" y="3"/>
                    </a:cxn>
                    <a:cxn ang="0">
                      <a:pos x="25" y="1"/>
                    </a:cxn>
                    <a:cxn ang="0">
                      <a:pos x="18" y="0"/>
                    </a:cxn>
                    <a:cxn ang="0">
                      <a:pos x="11" y="1"/>
                    </a:cxn>
                    <a:cxn ang="0">
                      <a:pos x="5" y="3"/>
                    </a:cxn>
                    <a:cxn ang="0">
                      <a:pos x="2" y="7"/>
                    </a:cxn>
                    <a:cxn ang="0">
                      <a:pos x="0" y="12"/>
                    </a:cxn>
                    <a:cxn ang="0">
                      <a:pos x="2" y="18"/>
                    </a:cxn>
                    <a:cxn ang="0">
                      <a:pos x="5" y="22"/>
                    </a:cxn>
                    <a:cxn ang="0">
                      <a:pos x="11" y="25"/>
                    </a:cxn>
                    <a:cxn ang="0">
                      <a:pos x="18" y="26"/>
                    </a:cxn>
                  </a:cxnLst>
                  <a:rect l="0" t="0" r="r" b="b"/>
                  <a:pathLst>
                    <a:path w="37" h="26">
                      <a:moveTo>
                        <a:pt x="18" y="26"/>
                      </a:moveTo>
                      <a:lnTo>
                        <a:pt x="25" y="25"/>
                      </a:lnTo>
                      <a:lnTo>
                        <a:pt x="31" y="22"/>
                      </a:lnTo>
                      <a:lnTo>
                        <a:pt x="36" y="18"/>
                      </a:lnTo>
                      <a:lnTo>
                        <a:pt x="37" y="12"/>
                      </a:lnTo>
                      <a:lnTo>
                        <a:pt x="36" y="7"/>
                      </a:lnTo>
                      <a:lnTo>
                        <a:pt x="31" y="3"/>
                      </a:lnTo>
                      <a:lnTo>
                        <a:pt x="25" y="1"/>
                      </a:lnTo>
                      <a:lnTo>
                        <a:pt x="18" y="0"/>
                      </a:lnTo>
                      <a:lnTo>
                        <a:pt x="11" y="1"/>
                      </a:lnTo>
                      <a:lnTo>
                        <a:pt x="5" y="3"/>
                      </a:lnTo>
                      <a:lnTo>
                        <a:pt x="2" y="7"/>
                      </a:lnTo>
                      <a:lnTo>
                        <a:pt x="0" y="12"/>
                      </a:lnTo>
                      <a:lnTo>
                        <a:pt x="2" y="18"/>
                      </a:lnTo>
                      <a:lnTo>
                        <a:pt x="5" y="22"/>
                      </a:lnTo>
                      <a:lnTo>
                        <a:pt x="11" y="25"/>
                      </a:lnTo>
                      <a:lnTo>
                        <a:pt x="18"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5" name="Freeform 2315"/>
                <p:cNvSpPr>
                  <a:spLocks/>
                </p:cNvSpPr>
                <p:nvPr/>
              </p:nvSpPr>
              <p:spPr bwMode="auto">
                <a:xfrm>
                  <a:off x="2930" y="2254"/>
                  <a:ext cx="12" cy="9"/>
                </a:xfrm>
                <a:custGeom>
                  <a:avLst/>
                  <a:gdLst/>
                  <a:ahLst/>
                  <a:cxnLst>
                    <a:cxn ang="0">
                      <a:pos x="19" y="26"/>
                    </a:cxn>
                    <a:cxn ang="0">
                      <a:pos x="26" y="25"/>
                    </a:cxn>
                    <a:cxn ang="0">
                      <a:pos x="32" y="22"/>
                    </a:cxn>
                    <a:cxn ang="0">
                      <a:pos x="35" y="18"/>
                    </a:cxn>
                    <a:cxn ang="0">
                      <a:pos x="37" y="13"/>
                    </a:cxn>
                    <a:cxn ang="0">
                      <a:pos x="35" y="8"/>
                    </a:cxn>
                    <a:cxn ang="0">
                      <a:pos x="32" y="4"/>
                    </a:cxn>
                    <a:cxn ang="0">
                      <a:pos x="26" y="1"/>
                    </a:cxn>
                    <a:cxn ang="0">
                      <a:pos x="19" y="0"/>
                    </a:cxn>
                    <a:cxn ang="0">
                      <a:pos x="12" y="1"/>
                    </a:cxn>
                    <a:cxn ang="0">
                      <a:pos x="6" y="3"/>
                    </a:cxn>
                    <a:cxn ang="0">
                      <a:pos x="1" y="7"/>
                    </a:cxn>
                    <a:cxn ang="0">
                      <a:pos x="0" y="13"/>
                    </a:cxn>
                    <a:cxn ang="0">
                      <a:pos x="1" y="18"/>
                    </a:cxn>
                    <a:cxn ang="0">
                      <a:pos x="6" y="22"/>
                    </a:cxn>
                    <a:cxn ang="0">
                      <a:pos x="12" y="25"/>
                    </a:cxn>
                    <a:cxn ang="0">
                      <a:pos x="19" y="26"/>
                    </a:cxn>
                  </a:cxnLst>
                  <a:rect l="0" t="0" r="r" b="b"/>
                  <a:pathLst>
                    <a:path w="37" h="26">
                      <a:moveTo>
                        <a:pt x="19" y="26"/>
                      </a:moveTo>
                      <a:lnTo>
                        <a:pt x="26" y="25"/>
                      </a:lnTo>
                      <a:lnTo>
                        <a:pt x="32" y="22"/>
                      </a:lnTo>
                      <a:lnTo>
                        <a:pt x="35" y="18"/>
                      </a:lnTo>
                      <a:lnTo>
                        <a:pt x="37" y="13"/>
                      </a:lnTo>
                      <a:lnTo>
                        <a:pt x="35" y="8"/>
                      </a:lnTo>
                      <a:lnTo>
                        <a:pt x="32" y="4"/>
                      </a:lnTo>
                      <a:lnTo>
                        <a:pt x="26" y="1"/>
                      </a:lnTo>
                      <a:lnTo>
                        <a:pt x="19" y="0"/>
                      </a:lnTo>
                      <a:lnTo>
                        <a:pt x="12" y="1"/>
                      </a:lnTo>
                      <a:lnTo>
                        <a:pt x="6" y="3"/>
                      </a:lnTo>
                      <a:lnTo>
                        <a:pt x="1" y="7"/>
                      </a:lnTo>
                      <a:lnTo>
                        <a:pt x="0" y="13"/>
                      </a:lnTo>
                      <a:lnTo>
                        <a:pt x="1" y="18"/>
                      </a:lnTo>
                      <a:lnTo>
                        <a:pt x="6" y="22"/>
                      </a:lnTo>
                      <a:lnTo>
                        <a:pt x="12" y="25"/>
                      </a:lnTo>
                      <a:lnTo>
                        <a:pt x="19"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6" name="Freeform 2316"/>
                <p:cNvSpPr>
                  <a:spLocks/>
                </p:cNvSpPr>
                <p:nvPr/>
              </p:nvSpPr>
              <p:spPr bwMode="auto">
                <a:xfrm>
                  <a:off x="2793" y="2441"/>
                  <a:ext cx="12" cy="8"/>
                </a:xfrm>
                <a:custGeom>
                  <a:avLst/>
                  <a:gdLst/>
                  <a:ahLst/>
                  <a:cxnLst>
                    <a:cxn ang="0">
                      <a:pos x="17" y="26"/>
                    </a:cxn>
                    <a:cxn ang="0">
                      <a:pos x="25" y="25"/>
                    </a:cxn>
                    <a:cxn ang="0">
                      <a:pos x="31" y="23"/>
                    </a:cxn>
                    <a:cxn ang="0">
                      <a:pos x="35" y="19"/>
                    </a:cxn>
                    <a:cxn ang="0">
                      <a:pos x="37" y="14"/>
                    </a:cxn>
                    <a:cxn ang="0">
                      <a:pos x="35" y="8"/>
                    </a:cxn>
                    <a:cxn ang="0">
                      <a:pos x="31" y="4"/>
                    </a:cxn>
                    <a:cxn ang="0">
                      <a:pos x="25" y="1"/>
                    </a:cxn>
                    <a:cxn ang="0">
                      <a:pos x="17" y="0"/>
                    </a:cxn>
                    <a:cxn ang="0">
                      <a:pos x="10" y="1"/>
                    </a:cxn>
                    <a:cxn ang="0">
                      <a:pos x="4" y="4"/>
                    </a:cxn>
                    <a:cxn ang="0">
                      <a:pos x="1" y="8"/>
                    </a:cxn>
                    <a:cxn ang="0">
                      <a:pos x="0" y="12"/>
                    </a:cxn>
                    <a:cxn ang="0">
                      <a:pos x="0" y="18"/>
                    </a:cxn>
                    <a:cxn ang="0">
                      <a:pos x="4" y="22"/>
                    </a:cxn>
                    <a:cxn ang="0">
                      <a:pos x="10" y="25"/>
                    </a:cxn>
                    <a:cxn ang="0">
                      <a:pos x="17" y="26"/>
                    </a:cxn>
                  </a:cxnLst>
                  <a:rect l="0" t="0" r="r" b="b"/>
                  <a:pathLst>
                    <a:path w="37" h="26">
                      <a:moveTo>
                        <a:pt x="17" y="26"/>
                      </a:moveTo>
                      <a:lnTo>
                        <a:pt x="25" y="25"/>
                      </a:lnTo>
                      <a:lnTo>
                        <a:pt x="31" y="23"/>
                      </a:lnTo>
                      <a:lnTo>
                        <a:pt x="35" y="19"/>
                      </a:lnTo>
                      <a:lnTo>
                        <a:pt x="37" y="14"/>
                      </a:lnTo>
                      <a:lnTo>
                        <a:pt x="35" y="8"/>
                      </a:lnTo>
                      <a:lnTo>
                        <a:pt x="31" y="4"/>
                      </a:lnTo>
                      <a:lnTo>
                        <a:pt x="25" y="1"/>
                      </a:lnTo>
                      <a:lnTo>
                        <a:pt x="17" y="0"/>
                      </a:lnTo>
                      <a:lnTo>
                        <a:pt x="10" y="1"/>
                      </a:lnTo>
                      <a:lnTo>
                        <a:pt x="4" y="4"/>
                      </a:lnTo>
                      <a:lnTo>
                        <a:pt x="1" y="8"/>
                      </a:lnTo>
                      <a:lnTo>
                        <a:pt x="0" y="12"/>
                      </a:lnTo>
                      <a:lnTo>
                        <a:pt x="0" y="18"/>
                      </a:lnTo>
                      <a:lnTo>
                        <a:pt x="4" y="22"/>
                      </a:lnTo>
                      <a:lnTo>
                        <a:pt x="10" y="25"/>
                      </a:lnTo>
                      <a:lnTo>
                        <a:pt x="17" y="26"/>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7" name="Freeform 2317"/>
                <p:cNvSpPr>
                  <a:spLocks/>
                </p:cNvSpPr>
                <p:nvPr/>
              </p:nvSpPr>
              <p:spPr bwMode="auto">
                <a:xfrm>
                  <a:off x="2886" y="2441"/>
                  <a:ext cx="12" cy="9"/>
                </a:xfrm>
                <a:custGeom>
                  <a:avLst/>
                  <a:gdLst/>
                  <a:ahLst/>
                  <a:cxnLst>
                    <a:cxn ang="0">
                      <a:pos x="17" y="27"/>
                    </a:cxn>
                    <a:cxn ang="0">
                      <a:pos x="25" y="26"/>
                    </a:cxn>
                    <a:cxn ang="0">
                      <a:pos x="31" y="23"/>
                    </a:cxn>
                    <a:cxn ang="0">
                      <a:pos x="35" y="19"/>
                    </a:cxn>
                    <a:cxn ang="0">
                      <a:pos x="36" y="14"/>
                    </a:cxn>
                    <a:cxn ang="0">
                      <a:pos x="35" y="8"/>
                    </a:cxn>
                    <a:cxn ang="0">
                      <a:pos x="32" y="4"/>
                    </a:cxn>
                    <a:cxn ang="0">
                      <a:pos x="26" y="1"/>
                    </a:cxn>
                    <a:cxn ang="0">
                      <a:pos x="19" y="0"/>
                    </a:cxn>
                    <a:cxn ang="0">
                      <a:pos x="11" y="1"/>
                    </a:cxn>
                    <a:cxn ang="0">
                      <a:pos x="5" y="4"/>
                    </a:cxn>
                    <a:cxn ang="0">
                      <a:pos x="1" y="8"/>
                    </a:cxn>
                    <a:cxn ang="0">
                      <a:pos x="0" y="14"/>
                    </a:cxn>
                    <a:cxn ang="0">
                      <a:pos x="1" y="19"/>
                    </a:cxn>
                    <a:cxn ang="0">
                      <a:pos x="4" y="23"/>
                    </a:cxn>
                    <a:cxn ang="0">
                      <a:pos x="10" y="26"/>
                    </a:cxn>
                    <a:cxn ang="0">
                      <a:pos x="17" y="27"/>
                    </a:cxn>
                  </a:cxnLst>
                  <a:rect l="0" t="0" r="r" b="b"/>
                  <a:pathLst>
                    <a:path w="36" h="27">
                      <a:moveTo>
                        <a:pt x="17" y="27"/>
                      </a:moveTo>
                      <a:lnTo>
                        <a:pt x="25" y="26"/>
                      </a:lnTo>
                      <a:lnTo>
                        <a:pt x="31" y="23"/>
                      </a:lnTo>
                      <a:lnTo>
                        <a:pt x="35" y="19"/>
                      </a:lnTo>
                      <a:lnTo>
                        <a:pt x="36" y="14"/>
                      </a:lnTo>
                      <a:lnTo>
                        <a:pt x="35" y="8"/>
                      </a:lnTo>
                      <a:lnTo>
                        <a:pt x="32" y="4"/>
                      </a:lnTo>
                      <a:lnTo>
                        <a:pt x="26" y="1"/>
                      </a:lnTo>
                      <a:lnTo>
                        <a:pt x="19" y="0"/>
                      </a:lnTo>
                      <a:lnTo>
                        <a:pt x="11" y="1"/>
                      </a:lnTo>
                      <a:lnTo>
                        <a:pt x="5" y="4"/>
                      </a:lnTo>
                      <a:lnTo>
                        <a:pt x="1" y="8"/>
                      </a:lnTo>
                      <a:lnTo>
                        <a:pt x="0" y="14"/>
                      </a:lnTo>
                      <a:lnTo>
                        <a:pt x="1" y="19"/>
                      </a:lnTo>
                      <a:lnTo>
                        <a:pt x="4" y="23"/>
                      </a:lnTo>
                      <a:lnTo>
                        <a:pt x="10" y="26"/>
                      </a:lnTo>
                      <a:lnTo>
                        <a:pt x="17" y="27"/>
                      </a:lnTo>
                      <a:close/>
                    </a:path>
                  </a:pathLst>
                </a:custGeom>
                <a:solidFill>
                  <a:srgbClr val="7F00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8" name="Freeform 2318"/>
                <p:cNvSpPr>
                  <a:spLocks/>
                </p:cNvSpPr>
                <p:nvPr/>
              </p:nvSpPr>
              <p:spPr bwMode="auto">
                <a:xfrm>
                  <a:off x="2759" y="2411"/>
                  <a:ext cx="175" cy="54"/>
                </a:xfrm>
                <a:custGeom>
                  <a:avLst/>
                  <a:gdLst/>
                  <a:ahLst/>
                  <a:cxnLst>
                    <a:cxn ang="0">
                      <a:pos x="49" y="0"/>
                    </a:cxn>
                    <a:cxn ang="0">
                      <a:pos x="40" y="16"/>
                    </a:cxn>
                    <a:cxn ang="0">
                      <a:pos x="29" y="35"/>
                    </a:cxn>
                    <a:cxn ang="0">
                      <a:pos x="20" y="56"/>
                    </a:cxn>
                    <a:cxn ang="0">
                      <a:pos x="10" y="77"/>
                    </a:cxn>
                    <a:cxn ang="0">
                      <a:pos x="4" y="96"/>
                    </a:cxn>
                    <a:cxn ang="0">
                      <a:pos x="0" y="113"/>
                    </a:cxn>
                    <a:cxn ang="0">
                      <a:pos x="1" y="126"/>
                    </a:cxn>
                    <a:cxn ang="0">
                      <a:pos x="7" y="132"/>
                    </a:cxn>
                    <a:cxn ang="0">
                      <a:pos x="13" y="134"/>
                    </a:cxn>
                    <a:cxn ang="0">
                      <a:pos x="20" y="136"/>
                    </a:cxn>
                    <a:cxn ang="0">
                      <a:pos x="28" y="139"/>
                    </a:cxn>
                    <a:cxn ang="0">
                      <a:pos x="38" y="142"/>
                    </a:cxn>
                    <a:cxn ang="0">
                      <a:pos x="50" y="144"/>
                    </a:cxn>
                    <a:cxn ang="0">
                      <a:pos x="63" y="147"/>
                    </a:cxn>
                    <a:cxn ang="0">
                      <a:pos x="78" y="150"/>
                    </a:cxn>
                    <a:cxn ang="0">
                      <a:pos x="94" y="152"/>
                    </a:cxn>
                    <a:cxn ang="0">
                      <a:pos x="112" y="156"/>
                    </a:cxn>
                    <a:cxn ang="0">
                      <a:pos x="131" y="158"/>
                    </a:cxn>
                    <a:cxn ang="0">
                      <a:pos x="150" y="159"/>
                    </a:cxn>
                    <a:cxn ang="0">
                      <a:pos x="172" y="161"/>
                    </a:cxn>
                    <a:cxn ang="0">
                      <a:pos x="195" y="162"/>
                    </a:cxn>
                    <a:cxn ang="0">
                      <a:pos x="218" y="162"/>
                    </a:cxn>
                    <a:cxn ang="0">
                      <a:pos x="243" y="162"/>
                    </a:cxn>
                    <a:cxn ang="0">
                      <a:pos x="270" y="161"/>
                    </a:cxn>
                    <a:cxn ang="0">
                      <a:pos x="296" y="160"/>
                    </a:cxn>
                    <a:cxn ang="0">
                      <a:pos x="322" y="159"/>
                    </a:cxn>
                    <a:cxn ang="0">
                      <a:pos x="345" y="158"/>
                    </a:cxn>
                    <a:cxn ang="0">
                      <a:pos x="369" y="157"/>
                    </a:cxn>
                    <a:cxn ang="0">
                      <a:pos x="389" y="156"/>
                    </a:cxn>
                    <a:cxn ang="0">
                      <a:pos x="410" y="155"/>
                    </a:cxn>
                    <a:cxn ang="0">
                      <a:pos x="428" y="155"/>
                    </a:cxn>
                    <a:cxn ang="0">
                      <a:pos x="445" y="153"/>
                    </a:cxn>
                    <a:cxn ang="0">
                      <a:pos x="460" y="152"/>
                    </a:cxn>
                    <a:cxn ang="0">
                      <a:pos x="474" y="151"/>
                    </a:cxn>
                    <a:cxn ang="0">
                      <a:pos x="485" y="151"/>
                    </a:cxn>
                    <a:cxn ang="0">
                      <a:pos x="496" y="150"/>
                    </a:cxn>
                    <a:cxn ang="0">
                      <a:pos x="505" y="149"/>
                    </a:cxn>
                    <a:cxn ang="0">
                      <a:pos x="510" y="148"/>
                    </a:cxn>
                    <a:cxn ang="0">
                      <a:pos x="515" y="146"/>
                    </a:cxn>
                    <a:cxn ang="0">
                      <a:pos x="518" y="145"/>
                    </a:cxn>
                    <a:cxn ang="0">
                      <a:pos x="524" y="125"/>
                    </a:cxn>
                    <a:cxn ang="0">
                      <a:pos x="525" y="87"/>
                    </a:cxn>
                    <a:cxn ang="0">
                      <a:pos x="522" y="46"/>
                    </a:cxn>
                    <a:cxn ang="0">
                      <a:pos x="518" y="17"/>
                    </a:cxn>
                    <a:cxn ang="0">
                      <a:pos x="490" y="16"/>
                    </a:cxn>
                    <a:cxn ang="0">
                      <a:pos x="457" y="15"/>
                    </a:cxn>
                    <a:cxn ang="0">
                      <a:pos x="425" y="12"/>
                    </a:cxn>
                    <a:cxn ang="0">
                      <a:pos x="389" y="11"/>
                    </a:cxn>
                    <a:cxn ang="0">
                      <a:pos x="354" y="10"/>
                    </a:cxn>
                    <a:cxn ang="0">
                      <a:pos x="317" y="8"/>
                    </a:cxn>
                    <a:cxn ang="0">
                      <a:pos x="282" y="7"/>
                    </a:cxn>
                    <a:cxn ang="0">
                      <a:pos x="246" y="5"/>
                    </a:cxn>
                    <a:cxn ang="0">
                      <a:pos x="211" y="4"/>
                    </a:cxn>
                    <a:cxn ang="0">
                      <a:pos x="178" y="3"/>
                    </a:cxn>
                    <a:cxn ang="0">
                      <a:pos x="147" y="2"/>
                    </a:cxn>
                    <a:cxn ang="0">
                      <a:pos x="121" y="1"/>
                    </a:cxn>
                    <a:cxn ang="0">
                      <a:pos x="96" y="0"/>
                    </a:cxn>
                    <a:cxn ang="0">
                      <a:pos x="75" y="0"/>
                    </a:cxn>
                    <a:cxn ang="0">
                      <a:pos x="59" y="0"/>
                    </a:cxn>
                    <a:cxn ang="0">
                      <a:pos x="49" y="0"/>
                    </a:cxn>
                  </a:cxnLst>
                  <a:rect l="0" t="0" r="r" b="b"/>
                  <a:pathLst>
                    <a:path w="525" h="162">
                      <a:moveTo>
                        <a:pt x="49" y="0"/>
                      </a:moveTo>
                      <a:lnTo>
                        <a:pt x="40" y="16"/>
                      </a:lnTo>
                      <a:lnTo>
                        <a:pt x="29" y="35"/>
                      </a:lnTo>
                      <a:lnTo>
                        <a:pt x="20" y="56"/>
                      </a:lnTo>
                      <a:lnTo>
                        <a:pt x="10" y="77"/>
                      </a:lnTo>
                      <a:lnTo>
                        <a:pt x="4" y="96"/>
                      </a:lnTo>
                      <a:lnTo>
                        <a:pt x="0" y="113"/>
                      </a:lnTo>
                      <a:lnTo>
                        <a:pt x="1" y="126"/>
                      </a:lnTo>
                      <a:lnTo>
                        <a:pt x="7" y="132"/>
                      </a:lnTo>
                      <a:lnTo>
                        <a:pt x="13" y="134"/>
                      </a:lnTo>
                      <a:lnTo>
                        <a:pt x="20" y="136"/>
                      </a:lnTo>
                      <a:lnTo>
                        <a:pt x="28" y="139"/>
                      </a:lnTo>
                      <a:lnTo>
                        <a:pt x="38" y="142"/>
                      </a:lnTo>
                      <a:lnTo>
                        <a:pt x="50" y="144"/>
                      </a:lnTo>
                      <a:lnTo>
                        <a:pt x="63" y="147"/>
                      </a:lnTo>
                      <a:lnTo>
                        <a:pt x="78" y="150"/>
                      </a:lnTo>
                      <a:lnTo>
                        <a:pt x="94" y="152"/>
                      </a:lnTo>
                      <a:lnTo>
                        <a:pt x="112" y="156"/>
                      </a:lnTo>
                      <a:lnTo>
                        <a:pt x="131" y="158"/>
                      </a:lnTo>
                      <a:lnTo>
                        <a:pt x="150" y="159"/>
                      </a:lnTo>
                      <a:lnTo>
                        <a:pt x="172" y="161"/>
                      </a:lnTo>
                      <a:lnTo>
                        <a:pt x="195" y="162"/>
                      </a:lnTo>
                      <a:lnTo>
                        <a:pt x="218" y="162"/>
                      </a:lnTo>
                      <a:lnTo>
                        <a:pt x="243" y="162"/>
                      </a:lnTo>
                      <a:lnTo>
                        <a:pt x="270" y="161"/>
                      </a:lnTo>
                      <a:lnTo>
                        <a:pt x="296" y="160"/>
                      </a:lnTo>
                      <a:lnTo>
                        <a:pt x="322" y="159"/>
                      </a:lnTo>
                      <a:lnTo>
                        <a:pt x="345" y="158"/>
                      </a:lnTo>
                      <a:lnTo>
                        <a:pt x="369" y="157"/>
                      </a:lnTo>
                      <a:lnTo>
                        <a:pt x="389" y="156"/>
                      </a:lnTo>
                      <a:lnTo>
                        <a:pt x="410" y="155"/>
                      </a:lnTo>
                      <a:lnTo>
                        <a:pt x="428" y="155"/>
                      </a:lnTo>
                      <a:lnTo>
                        <a:pt x="445" y="153"/>
                      </a:lnTo>
                      <a:lnTo>
                        <a:pt x="460" y="152"/>
                      </a:lnTo>
                      <a:lnTo>
                        <a:pt x="474" y="151"/>
                      </a:lnTo>
                      <a:lnTo>
                        <a:pt x="485" y="151"/>
                      </a:lnTo>
                      <a:lnTo>
                        <a:pt x="496" y="150"/>
                      </a:lnTo>
                      <a:lnTo>
                        <a:pt x="505" y="149"/>
                      </a:lnTo>
                      <a:lnTo>
                        <a:pt x="510" y="148"/>
                      </a:lnTo>
                      <a:lnTo>
                        <a:pt x="515" y="146"/>
                      </a:lnTo>
                      <a:lnTo>
                        <a:pt x="518" y="145"/>
                      </a:lnTo>
                      <a:lnTo>
                        <a:pt x="524" y="125"/>
                      </a:lnTo>
                      <a:lnTo>
                        <a:pt x="525" y="87"/>
                      </a:lnTo>
                      <a:lnTo>
                        <a:pt x="522" y="46"/>
                      </a:lnTo>
                      <a:lnTo>
                        <a:pt x="518" y="17"/>
                      </a:lnTo>
                      <a:lnTo>
                        <a:pt x="490" y="16"/>
                      </a:lnTo>
                      <a:lnTo>
                        <a:pt x="457" y="15"/>
                      </a:lnTo>
                      <a:lnTo>
                        <a:pt x="425" y="12"/>
                      </a:lnTo>
                      <a:lnTo>
                        <a:pt x="389" y="11"/>
                      </a:lnTo>
                      <a:lnTo>
                        <a:pt x="354" y="10"/>
                      </a:lnTo>
                      <a:lnTo>
                        <a:pt x="317" y="8"/>
                      </a:lnTo>
                      <a:lnTo>
                        <a:pt x="282" y="7"/>
                      </a:lnTo>
                      <a:lnTo>
                        <a:pt x="246" y="5"/>
                      </a:lnTo>
                      <a:lnTo>
                        <a:pt x="211" y="4"/>
                      </a:lnTo>
                      <a:lnTo>
                        <a:pt x="178" y="3"/>
                      </a:lnTo>
                      <a:lnTo>
                        <a:pt x="147" y="2"/>
                      </a:lnTo>
                      <a:lnTo>
                        <a:pt x="121" y="1"/>
                      </a:lnTo>
                      <a:lnTo>
                        <a:pt x="96" y="0"/>
                      </a:lnTo>
                      <a:lnTo>
                        <a:pt x="75" y="0"/>
                      </a:lnTo>
                      <a:lnTo>
                        <a:pt x="59" y="0"/>
                      </a:lnTo>
                      <a:lnTo>
                        <a:pt x="49" y="0"/>
                      </a:lnTo>
                      <a:close/>
                    </a:path>
                  </a:pathLst>
                </a:custGeom>
                <a:solidFill>
                  <a:srgbClr val="004CB2"/>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09" name="Freeform 2319"/>
                <p:cNvSpPr>
                  <a:spLocks/>
                </p:cNvSpPr>
                <p:nvPr/>
              </p:nvSpPr>
              <p:spPr bwMode="auto">
                <a:xfrm>
                  <a:off x="2755" y="2224"/>
                  <a:ext cx="187" cy="225"/>
                </a:xfrm>
                <a:custGeom>
                  <a:avLst/>
                  <a:gdLst/>
                  <a:ahLst/>
                  <a:cxnLst>
                    <a:cxn ang="0">
                      <a:pos x="27" y="581"/>
                    </a:cxn>
                    <a:cxn ang="0">
                      <a:pos x="2" y="632"/>
                    </a:cxn>
                    <a:cxn ang="0">
                      <a:pos x="3" y="647"/>
                    </a:cxn>
                    <a:cxn ang="0">
                      <a:pos x="20" y="652"/>
                    </a:cxn>
                    <a:cxn ang="0">
                      <a:pos x="43" y="658"/>
                    </a:cxn>
                    <a:cxn ang="0">
                      <a:pos x="74" y="664"/>
                    </a:cxn>
                    <a:cxn ang="0">
                      <a:pos x="108" y="667"/>
                    </a:cxn>
                    <a:cxn ang="0">
                      <a:pos x="152" y="671"/>
                    </a:cxn>
                    <a:cxn ang="0">
                      <a:pos x="203" y="674"/>
                    </a:cxn>
                    <a:cxn ang="0">
                      <a:pos x="257" y="676"/>
                    </a:cxn>
                    <a:cxn ang="0">
                      <a:pos x="300" y="676"/>
                    </a:cxn>
                    <a:cxn ang="0">
                      <a:pos x="337" y="674"/>
                    </a:cxn>
                    <a:cxn ang="0">
                      <a:pos x="377" y="672"/>
                    </a:cxn>
                    <a:cxn ang="0">
                      <a:pos x="418" y="669"/>
                    </a:cxn>
                    <a:cxn ang="0">
                      <a:pos x="459" y="666"/>
                    </a:cxn>
                    <a:cxn ang="0">
                      <a:pos x="495" y="662"/>
                    </a:cxn>
                    <a:cxn ang="0">
                      <a:pos x="524" y="658"/>
                    </a:cxn>
                    <a:cxn ang="0">
                      <a:pos x="542" y="655"/>
                    </a:cxn>
                    <a:cxn ang="0">
                      <a:pos x="555" y="649"/>
                    </a:cxn>
                    <a:cxn ang="0">
                      <a:pos x="561" y="634"/>
                    </a:cxn>
                    <a:cxn ang="0">
                      <a:pos x="551" y="598"/>
                    </a:cxn>
                    <a:cxn ang="0">
                      <a:pos x="545" y="556"/>
                    </a:cxn>
                    <a:cxn ang="0">
                      <a:pos x="535" y="521"/>
                    </a:cxn>
                    <a:cxn ang="0">
                      <a:pos x="527" y="476"/>
                    </a:cxn>
                    <a:cxn ang="0">
                      <a:pos x="526" y="424"/>
                    </a:cxn>
                    <a:cxn ang="0">
                      <a:pos x="529" y="325"/>
                    </a:cxn>
                    <a:cxn ang="0">
                      <a:pos x="535" y="287"/>
                    </a:cxn>
                    <a:cxn ang="0">
                      <a:pos x="521" y="276"/>
                    </a:cxn>
                    <a:cxn ang="0">
                      <a:pos x="485" y="253"/>
                    </a:cxn>
                    <a:cxn ang="0">
                      <a:pos x="451" y="186"/>
                    </a:cxn>
                    <a:cxn ang="0">
                      <a:pos x="439" y="106"/>
                    </a:cxn>
                    <a:cxn ang="0">
                      <a:pos x="449" y="37"/>
                    </a:cxn>
                    <a:cxn ang="0">
                      <a:pos x="449" y="9"/>
                    </a:cxn>
                    <a:cxn ang="0">
                      <a:pos x="428" y="1"/>
                    </a:cxn>
                    <a:cxn ang="0">
                      <a:pos x="421" y="16"/>
                    </a:cxn>
                    <a:cxn ang="0">
                      <a:pos x="408" y="59"/>
                    </a:cxn>
                    <a:cxn ang="0">
                      <a:pos x="378" y="104"/>
                    </a:cxn>
                    <a:cxn ang="0">
                      <a:pos x="325" y="134"/>
                    </a:cxn>
                    <a:cxn ang="0">
                      <a:pos x="251" y="132"/>
                    </a:cxn>
                    <a:cxn ang="0">
                      <a:pos x="195" y="95"/>
                    </a:cxn>
                    <a:cxn ang="0">
                      <a:pos x="164" y="43"/>
                    </a:cxn>
                    <a:cxn ang="0">
                      <a:pos x="150" y="6"/>
                    </a:cxn>
                    <a:cxn ang="0">
                      <a:pos x="133" y="6"/>
                    </a:cxn>
                    <a:cxn ang="0">
                      <a:pos x="116" y="17"/>
                    </a:cxn>
                    <a:cxn ang="0">
                      <a:pos x="120" y="39"/>
                    </a:cxn>
                    <a:cxn ang="0">
                      <a:pos x="132" y="106"/>
                    </a:cxn>
                    <a:cxn ang="0">
                      <a:pos x="133" y="185"/>
                    </a:cxn>
                    <a:cxn ang="0">
                      <a:pos x="111" y="254"/>
                    </a:cxn>
                    <a:cxn ang="0">
                      <a:pos x="76" y="283"/>
                    </a:cxn>
                    <a:cxn ang="0">
                      <a:pos x="58" y="294"/>
                    </a:cxn>
                    <a:cxn ang="0">
                      <a:pos x="60" y="322"/>
                    </a:cxn>
                    <a:cxn ang="0">
                      <a:pos x="60" y="392"/>
                    </a:cxn>
                    <a:cxn ang="0">
                      <a:pos x="61" y="445"/>
                    </a:cxn>
                    <a:cxn ang="0">
                      <a:pos x="45" y="528"/>
                    </a:cxn>
                  </a:cxnLst>
                  <a:rect l="0" t="0" r="r" b="b"/>
                  <a:pathLst>
                    <a:path w="561" h="676">
                      <a:moveTo>
                        <a:pt x="36" y="559"/>
                      </a:moveTo>
                      <a:lnTo>
                        <a:pt x="27" y="581"/>
                      </a:lnTo>
                      <a:lnTo>
                        <a:pt x="14" y="607"/>
                      </a:lnTo>
                      <a:lnTo>
                        <a:pt x="2" y="632"/>
                      </a:lnTo>
                      <a:lnTo>
                        <a:pt x="0" y="644"/>
                      </a:lnTo>
                      <a:lnTo>
                        <a:pt x="3" y="647"/>
                      </a:lnTo>
                      <a:lnTo>
                        <a:pt x="11" y="650"/>
                      </a:lnTo>
                      <a:lnTo>
                        <a:pt x="20" y="652"/>
                      </a:lnTo>
                      <a:lnTo>
                        <a:pt x="30" y="655"/>
                      </a:lnTo>
                      <a:lnTo>
                        <a:pt x="43" y="658"/>
                      </a:lnTo>
                      <a:lnTo>
                        <a:pt x="58" y="660"/>
                      </a:lnTo>
                      <a:lnTo>
                        <a:pt x="74" y="664"/>
                      </a:lnTo>
                      <a:lnTo>
                        <a:pt x="90" y="665"/>
                      </a:lnTo>
                      <a:lnTo>
                        <a:pt x="108" y="667"/>
                      </a:lnTo>
                      <a:lnTo>
                        <a:pt x="129" y="669"/>
                      </a:lnTo>
                      <a:lnTo>
                        <a:pt x="152" y="671"/>
                      </a:lnTo>
                      <a:lnTo>
                        <a:pt x="178" y="672"/>
                      </a:lnTo>
                      <a:lnTo>
                        <a:pt x="203" y="674"/>
                      </a:lnTo>
                      <a:lnTo>
                        <a:pt x="231" y="675"/>
                      </a:lnTo>
                      <a:lnTo>
                        <a:pt x="257" y="676"/>
                      </a:lnTo>
                      <a:lnTo>
                        <a:pt x="285" y="676"/>
                      </a:lnTo>
                      <a:lnTo>
                        <a:pt x="300" y="676"/>
                      </a:lnTo>
                      <a:lnTo>
                        <a:pt x="318" y="675"/>
                      </a:lnTo>
                      <a:lnTo>
                        <a:pt x="337" y="674"/>
                      </a:lnTo>
                      <a:lnTo>
                        <a:pt x="356" y="673"/>
                      </a:lnTo>
                      <a:lnTo>
                        <a:pt x="377" y="672"/>
                      </a:lnTo>
                      <a:lnTo>
                        <a:pt x="397" y="670"/>
                      </a:lnTo>
                      <a:lnTo>
                        <a:pt x="418" y="669"/>
                      </a:lnTo>
                      <a:lnTo>
                        <a:pt x="439" y="667"/>
                      </a:lnTo>
                      <a:lnTo>
                        <a:pt x="459" y="666"/>
                      </a:lnTo>
                      <a:lnTo>
                        <a:pt x="477" y="664"/>
                      </a:lnTo>
                      <a:lnTo>
                        <a:pt x="495" y="662"/>
                      </a:lnTo>
                      <a:lnTo>
                        <a:pt x="511" y="660"/>
                      </a:lnTo>
                      <a:lnTo>
                        <a:pt x="524" y="658"/>
                      </a:lnTo>
                      <a:lnTo>
                        <a:pt x="535" y="657"/>
                      </a:lnTo>
                      <a:lnTo>
                        <a:pt x="542" y="655"/>
                      </a:lnTo>
                      <a:lnTo>
                        <a:pt x="546" y="654"/>
                      </a:lnTo>
                      <a:lnTo>
                        <a:pt x="555" y="649"/>
                      </a:lnTo>
                      <a:lnTo>
                        <a:pt x="561" y="643"/>
                      </a:lnTo>
                      <a:lnTo>
                        <a:pt x="561" y="634"/>
                      </a:lnTo>
                      <a:lnTo>
                        <a:pt x="557" y="618"/>
                      </a:lnTo>
                      <a:lnTo>
                        <a:pt x="551" y="598"/>
                      </a:lnTo>
                      <a:lnTo>
                        <a:pt x="548" y="577"/>
                      </a:lnTo>
                      <a:lnTo>
                        <a:pt x="545" y="556"/>
                      </a:lnTo>
                      <a:lnTo>
                        <a:pt x="541" y="539"/>
                      </a:lnTo>
                      <a:lnTo>
                        <a:pt x="535" y="521"/>
                      </a:lnTo>
                      <a:lnTo>
                        <a:pt x="530" y="499"/>
                      </a:lnTo>
                      <a:lnTo>
                        <a:pt x="527" y="476"/>
                      </a:lnTo>
                      <a:lnTo>
                        <a:pt x="526" y="456"/>
                      </a:lnTo>
                      <a:lnTo>
                        <a:pt x="526" y="424"/>
                      </a:lnTo>
                      <a:lnTo>
                        <a:pt x="527" y="374"/>
                      </a:lnTo>
                      <a:lnTo>
                        <a:pt x="529" y="325"/>
                      </a:lnTo>
                      <a:lnTo>
                        <a:pt x="533" y="297"/>
                      </a:lnTo>
                      <a:lnTo>
                        <a:pt x="535" y="287"/>
                      </a:lnTo>
                      <a:lnTo>
                        <a:pt x="530" y="281"/>
                      </a:lnTo>
                      <a:lnTo>
                        <a:pt x="521" y="276"/>
                      </a:lnTo>
                      <a:lnTo>
                        <a:pt x="510" y="272"/>
                      </a:lnTo>
                      <a:lnTo>
                        <a:pt x="485" y="253"/>
                      </a:lnTo>
                      <a:lnTo>
                        <a:pt x="465" y="223"/>
                      </a:lnTo>
                      <a:lnTo>
                        <a:pt x="451" y="186"/>
                      </a:lnTo>
                      <a:lnTo>
                        <a:pt x="442" y="146"/>
                      </a:lnTo>
                      <a:lnTo>
                        <a:pt x="439" y="106"/>
                      </a:lnTo>
                      <a:lnTo>
                        <a:pt x="442" y="68"/>
                      </a:lnTo>
                      <a:lnTo>
                        <a:pt x="449" y="37"/>
                      </a:lnTo>
                      <a:lnTo>
                        <a:pt x="464" y="14"/>
                      </a:lnTo>
                      <a:lnTo>
                        <a:pt x="449" y="9"/>
                      </a:lnTo>
                      <a:lnTo>
                        <a:pt x="437" y="4"/>
                      </a:lnTo>
                      <a:lnTo>
                        <a:pt x="428" y="1"/>
                      </a:lnTo>
                      <a:lnTo>
                        <a:pt x="425" y="0"/>
                      </a:lnTo>
                      <a:lnTo>
                        <a:pt x="421" y="16"/>
                      </a:lnTo>
                      <a:lnTo>
                        <a:pt x="415" y="36"/>
                      </a:lnTo>
                      <a:lnTo>
                        <a:pt x="408" y="59"/>
                      </a:lnTo>
                      <a:lnTo>
                        <a:pt x="394" y="82"/>
                      </a:lnTo>
                      <a:lnTo>
                        <a:pt x="378" y="104"/>
                      </a:lnTo>
                      <a:lnTo>
                        <a:pt x="355" y="122"/>
                      </a:lnTo>
                      <a:lnTo>
                        <a:pt x="325" y="134"/>
                      </a:lnTo>
                      <a:lnTo>
                        <a:pt x="288" y="139"/>
                      </a:lnTo>
                      <a:lnTo>
                        <a:pt x="251" y="132"/>
                      </a:lnTo>
                      <a:lnTo>
                        <a:pt x="220" y="117"/>
                      </a:lnTo>
                      <a:lnTo>
                        <a:pt x="195" y="95"/>
                      </a:lnTo>
                      <a:lnTo>
                        <a:pt x="178" y="69"/>
                      </a:lnTo>
                      <a:lnTo>
                        <a:pt x="164" y="43"/>
                      </a:lnTo>
                      <a:lnTo>
                        <a:pt x="154" y="21"/>
                      </a:lnTo>
                      <a:lnTo>
                        <a:pt x="150" y="6"/>
                      </a:lnTo>
                      <a:lnTo>
                        <a:pt x="148" y="0"/>
                      </a:lnTo>
                      <a:lnTo>
                        <a:pt x="133" y="6"/>
                      </a:lnTo>
                      <a:lnTo>
                        <a:pt x="123" y="12"/>
                      </a:lnTo>
                      <a:lnTo>
                        <a:pt x="116" y="17"/>
                      </a:lnTo>
                      <a:lnTo>
                        <a:pt x="114" y="18"/>
                      </a:lnTo>
                      <a:lnTo>
                        <a:pt x="120" y="39"/>
                      </a:lnTo>
                      <a:lnTo>
                        <a:pt x="127" y="70"/>
                      </a:lnTo>
                      <a:lnTo>
                        <a:pt x="132" y="106"/>
                      </a:lnTo>
                      <a:lnTo>
                        <a:pt x="135" y="145"/>
                      </a:lnTo>
                      <a:lnTo>
                        <a:pt x="133" y="185"/>
                      </a:lnTo>
                      <a:lnTo>
                        <a:pt x="126" y="222"/>
                      </a:lnTo>
                      <a:lnTo>
                        <a:pt x="111" y="254"/>
                      </a:lnTo>
                      <a:lnTo>
                        <a:pt x="88" y="276"/>
                      </a:lnTo>
                      <a:lnTo>
                        <a:pt x="76" y="283"/>
                      </a:lnTo>
                      <a:lnTo>
                        <a:pt x="65" y="288"/>
                      </a:lnTo>
                      <a:lnTo>
                        <a:pt x="58" y="294"/>
                      </a:lnTo>
                      <a:lnTo>
                        <a:pt x="57" y="302"/>
                      </a:lnTo>
                      <a:lnTo>
                        <a:pt x="60" y="322"/>
                      </a:lnTo>
                      <a:lnTo>
                        <a:pt x="60" y="356"/>
                      </a:lnTo>
                      <a:lnTo>
                        <a:pt x="60" y="392"/>
                      </a:lnTo>
                      <a:lnTo>
                        <a:pt x="62" y="418"/>
                      </a:lnTo>
                      <a:lnTo>
                        <a:pt x="61" y="445"/>
                      </a:lnTo>
                      <a:lnTo>
                        <a:pt x="55" y="485"/>
                      </a:lnTo>
                      <a:lnTo>
                        <a:pt x="45" y="528"/>
                      </a:lnTo>
                      <a:lnTo>
                        <a:pt x="36" y="559"/>
                      </a:lnTo>
                      <a:close/>
                    </a:path>
                  </a:pathLst>
                </a:custGeom>
                <a:solidFill>
                  <a:srgbClr val="FF4400"/>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0" name="Freeform 2320"/>
                <p:cNvSpPr>
                  <a:spLocks/>
                </p:cNvSpPr>
                <p:nvPr/>
              </p:nvSpPr>
              <p:spPr bwMode="auto">
                <a:xfrm>
                  <a:off x="2774" y="2319"/>
                  <a:ext cx="158" cy="13"/>
                </a:xfrm>
                <a:custGeom>
                  <a:avLst/>
                  <a:gdLst/>
                  <a:ahLst/>
                  <a:cxnLst>
                    <a:cxn ang="0">
                      <a:pos x="472" y="39"/>
                    </a:cxn>
                    <a:cxn ang="0">
                      <a:pos x="448" y="32"/>
                    </a:cxn>
                    <a:cxn ang="0">
                      <a:pos x="422" y="26"/>
                    </a:cxn>
                    <a:cxn ang="0">
                      <a:pos x="392" y="21"/>
                    </a:cxn>
                    <a:cxn ang="0">
                      <a:pos x="361" y="18"/>
                    </a:cxn>
                    <a:cxn ang="0">
                      <a:pos x="327" y="15"/>
                    </a:cxn>
                    <a:cxn ang="0">
                      <a:pos x="293" y="14"/>
                    </a:cxn>
                    <a:cxn ang="0">
                      <a:pos x="258" y="13"/>
                    </a:cxn>
                    <a:cxn ang="0">
                      <a:pos x="224" y="13"/>
                    </a:cxn>
                    <a:cxn ang="0">
                      <a:pos x="188" y="14"/>
                    </a:cxn>
                    <a:cxn ang="0">
                      <a:pos x="155" y="15"/>
                    </a:cxn>
                    <a:cxn ang="0">
                      <a:pos x="124" y="16"/>
                    </a:cxn>
                    <a:cxn ang="0">
                      <a:pos x="93" y="18"/>
                    </a:cxn>
                    <a:cxn ang="0">
                      <a:pos x="64" y="21"/>
                    </a:cxn>
                    <a:cxn ang="0">
                      <a:pos x="41" y="23"/>
                    </a:cxn>
                    <a:cxn ang="0">
                      <a:pos x="19" y="26"/>
                    </a:cxn>
                    <a:cxn ang="0">
                      <a:pos x="3" y="30"/>
                    </a:cxn>
                    <a:cxn ang="0">
                      <a:pos x="0" y="17"/>
                    </a:cxn>
                    <a:cxn ang="0">
                      <a:pos x="16" y="14"/>
                    </a:cxn>
                    <a:cxn ang="0">
                      <a:pos x="38" y="11"/>
                    </a:cxn>
                    <a:cxn ang="0">
                      <a:pos x="63" y="8"/>
                    </a:cxn>
                    <a:cxn ang="0">
                      <a:pos x="90" y="5"/>
                    </a:cxn>
                    <a:cxn ang="0">
                      <a:pos x="121" y="3"/>
                    </a:cxn>
                    <a:cxn ang="0">
                      <a:pos x="153" y="2"/>
                    </a:cxn>
                    <a:cxn ang="0">
                      <a:pos x="187" y="1"/>
                    </a:cxn>
                    <a:cxn ang="0">
                      <a:pos x="222" y="0"/>
                    </a:cxn>
                    <a:cxn ang="0">
                      <a:pos x="258" y="0"/>
                    </a:cxn>
                    <a:cxn ang="0">
                      <a:pos x="293" y="1"/>
                    </a:cxn>
                    <a:cxn ang="0">
                      <a:pos x="327" y="3"/>
                    </a:cxn>
                    <a:cxn ang="0">
                      <a:pos x="361" y="5"/>
                    </a:cxn>
                    <a:cxn ang="0">
                      <a:pos x="394" y="9"/>
                    </a:cxn>
                    <a:cxn ang="0">
                      <a:pos x="423" y="14"/>
                    </a:cxn>
                    <a:cxn ang="0">
                      <a:pos x="450" y="20"/>
                    </a:cxn>
                    <a:cxn ang="0">
                      <a:pos x="473" y="28"/>
                    </a:cxn>
                    <a:cxn ang="0">
                      <a:pos x="472" y="39"/>
                    </a:cxn>
                  </a:cxnLst>
                  <a:rect l="0" t="0" r="r" b="b"/>
                  <a:pathLst>
                    <a:path w="473" h="39">
                      <a:moveTo>
                        <a:pt x="472" y="39"/>
                      </a:moveTo>
                      <a:lnTo>
                        <a:pt x="448" y="32"/>
                      </a:lnTo>
                      <a:lnTo>
                        <a:pt x="422" y="26"/>
                      </a:lnTo>
                      <a:lnTo>
                        <a:pt x="392" y="21"/>
                      </a:lnTo>
                      <a:lnTo>
                        <a:pt x="361" y="18"/>
                      </a:lnTo>
                      <a:lnTo>
                        <a:pt x="327" y="15"/>
                      </a:lnTo>
                      <a:lnTo>
                        <a:pt x="293" y="14"/>
                      </a:lnTo>
                      <a:lnTo>
                        <a:pt x="258" y="13"/>
                      </a:lnTo>
                      <a:lnTo>
                        <a:pt x="224" y="13"/>
                      </a:lnTo>
                      <a:lnTo>
                        <a:pt x="188" y="14"/>
                      </a:lnTo>
                      <a:lnTo>
                        <a:pt x="155" y="15"/>
                      </a:lnTo>
                      <a:lnTo>
                        <a:pt x="124" y="16"/>
                      </a:lnTo>
                      <a:lnTo>
                        <a:pt x="93" y="18"/>
                      </a:lnTo>
                      <a:lnTo>
                        <a:pt x="64" y="21"/>
                      </a:lnTo>
                      <a:lnTo>
                        <a:pt x="41" y="23"/>
                      </a:lnTo>
                      <a:lnTo>
                        <a:pt x="19" y="26"/>
                      </a:lnTo>
                      <a:lnTo>
                        <a:pt x="3" y="30"/>
                      </a:lnTo>
                      <a:lnTo>
                        <a:pt x="0" y="17"/>
                      </a:lnTo>
                      <a:lnTo>
                        <a:pt x="16" y="14"/>
                      </a:lnTo>
                      <a:lnTo>
                        <a:pt x="38" y="11"/>
                      </a:lnTo>
                      <a:lnTo>
                        <a:pt x="63" y="8"/>
                      </a:lnTo>
                      <a:lnTo>
                        <a:pt x="90" y="5"/>
                      </a:lnTo>
                      <a:lnTo>
                        <a:pt x="121" y="3"/>
                      </a:lnTo>
                      <a:lnTo>
                        <a:pt x="153" y="2"/>
                      </a:lnTo>
                      <a:lnTo>
                        <a:pt x="187" y="1"/>
                      </a:lnTo>
                      <a:lnTo>
                        <a:pt x="222" y="0"/>
                      </a:lnTo>
                      <a:lnTo>
                        <a:pt x="258" y="0"/>
                      </a:lnTo>
                      <a:lnTo>
                        <a:pt x="293" y="1"/>
                      </a:lnTo>
                      <a:lnTo>
                        <a:pt x="327" y="3"/>
                      </a:lnTo>
                      <a:lnTo>
                        <a:pt x="361" y="5"/>
                      </a:lnTo>
                      <a:lnTo>
                        <a:pt x="394" y="9"/>
                      </a:lnTo>
                      <a:lnTo>
                        <a:pt x="423" y="14"/>
                      </a:lnTo>
                      <a:lnTo>
                        <a:pt x="450" y="20"/>
                      </a:lnTo>
                      <a:lnTo>
                        <a:pt x="473" y="28"/>
                      </a:lnTo>
                      <a:lnTo>
                        <a:pt x="472"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sp>
              <p:nvSpPr>
                <p:cNvPr id="111" name="Freeform 2321"/>
                <p:cNvSpPr>
                  <a:spLocks/>
                </p:cNvSpPr>
                <p:nvPr/>
              </p:nvSpPr>
              <p:spPr bwMode="auto">
                <a:xfrm>
                  <a:off x="2775" y="2337"/>
                  <a:ext cx="156" cy="13"/>
                </a:xfrm>
                <a:custGeom>
                  <a:avLst/>
                  <a:gdLst/>
                  <a:ahLst/>
                  <a:cxnLst>
                    <a:cxn ang="0">
                      <a:pos x="467" y="39"/>
                    </a:cxn>
                    <a:cxn ang="0">
                      <a:pos x="444" y="32"/>
                    </a:cxn>
                    <a:cxn ang="0">
                      <a:pos x="417" y="27"/>
                    </a:cxn>
                    <a:cxn ang="0">
                      <a:pos x="388" y="21"/>
                    </a:cxn>
                    <a:cxn ang="0">
                      <a:pos x="357" y="18"/>
                    </a:cxn>
                    <a:cxn ang="0">
                      <a:pos x="323" y="15"/>
                    </a:cxn>
                    <a:cxn ang="0">
                      <a:pos x="289" y="14"/>
                    </a:cxn>
                    <a:cxn ang="0">
                      <a:pos x="253" y="13"/>
                    </a:cxn>
                    <a:cxn ang="0">
                      <a:pos x="219" y="13"/>
                    </a:cxn>
                    <a:cxn ang="0">
                      <a:pos x="184" y="14"/>
                    </a:cxn>
                    <a:cxn ang="0">
                      <a:pos x="152" y="15"/>
                    </a:cxn>
                    <a:cxn ang="0">
                      <a:pos x="119" y="17"/>
                    </a:cxn>
                    <a:cxn ang="0">
                      <a:pos x="90" y="19"/>
                    </a:cxn>
                    <a:cxn ang="0">
                      <a:pos x="61" y="21"/>
                    </a:cxn>
                    <a:cxn ang="0">
                      <a:pos x="38" y="24"/>
                    </a:cxn>
                    <a:cxn ang="0">
                      <a:pos x="16" y="28"/>
                    </a:cxn>
                    <a:cxn ang="0">
                      <a:pos x="0" y="31"/>
                    </a:cxn>
                    <a:cxn ang="0">
                      <a:pos x="0" y="17"/>
                    </a:cxn>
                    <a:cxn ang="0">
                      <a:pos x="16" y="14"/>
                    </a:cxn>
                    <a:cxn ang="0">
                      <a:pos x="38" y="11"/>
                    </a:cxn>
                    <a:cxn ang="0">
                      <a:pos x="61" y="9"/>
                    </a:cxn>
                    <a:cxn ang="0">
                      <a:pos x="90" y="5"/>
                    </a:cxn>
                    <a:cxn ang="0">
                      <a:pos x="119" y="3"/>
                    </a:cxn>
                    <a:cxn ang="0">
                      <a:pos x="152" y="2"/>
                    </a:cxn>
                    <a:cxn ang="0">
                      <a:pos x="184" y="1"/>
                    </a:cxn>
                    <a:cxn ang="0">
                      <a:pos x="219" y="0"/>
                    </a:cxn>
                    <a:cxn ang="0">
                      <a:pos x="253" y="0"/>
                    </a:cxn>
                    <a:cxn ang="0">
                      <a:pos x="289" y="1"/>
                    </a:cxn>
                    <a:cxn ang="0">
                      <a:pos x="323" y="3"/>
                    </a:cxn>
                    <a:cxn ang="0">
                      <a:pos x="357" y="5"/>
                    </a:cxn>
                    <a:cxn ang="0">
                      <a:pos x="388" y="10"/>
                    </a:cxn>
                    <a:cxn ang="0">
                      <a:pos x="417" y="14"/>
                    </a:cxn>
                    <a:cxn ang="0">
                      <a:pos x="444" y="20"/>
                    </a:cxn>
                    <a:cxn ang="0">
                      <a:pos x="467" y="28"/>
                    </a:cxn>
                    <a:cxn ang="0">
                      <a:pos x="467" y="39"/>
                    </a:cxn>
                  </a:cxnLst>
                  <a:rect l="0" t="0" r="r" b="b"/>
                  <a:pathLst>
                    <a:path w="467" h="39">
                      <a:moveTo>
                        <a:pt x="467" y="39"/>
                      </a:moveTo>
                      <a:lnTo>
                        <a:pt x="444" y="32"/>
                      </a:lnTo>
                      <a:lnTo>
                        <a:pt x="417" y="27"/>
                      </a:lnTo>
                      <a:lnTo>
                        <a:pt x="388" y="21"/>
                      </a:lnTo>
                      <a:lnTo>
                        <a:pt x="357" y="18"/>
                      </a:lnTo>
                      <a:lnTo>
                        <a:pt x="323" y="15"/>
                      </a:lnTo>
                      <a:lnTo>
                        <a:pt x="289" y="14"/>
                      </a:lnTo>
                      <a:lnTo>
                        <a:pt x="253" y="13"/>
                      </a:lnTo>
                      <a:lnTo>
                        <a:pt x="219" y="13"/>
                      </a:lnTo>
                      <a:lnTo>
                        <a:pt x="184" y="14"/>
                      </a:lnTo>
                      <a:lnTo>
                        <a:pt x="152" y="15"/>
                      </a:lnTo>
                      <a:lnTo>
                        <a:pt x="119" y="17"/>
                      </a:lnTo>
                      <a:lnTo>
                        <a:pt x="90" y="19"/>
                      </a:lnTo>
                      <a:lnTo>
                        <a:pt x="61" y="21"/>
                      </a:lnTo>
                      <a:lnTo>
                        <a:pt x="38" y="24"/>
                      </a:lnTo>
                      <a:lnTo>
                        <a:pt x="16" y="28"/>
                      </a:lnTo>
                      <a:lnTo>
                        <a:pt x="0" y="31"/>
                      </a:lnTo>
                      <a:lnTo>
                        <a:pt x="0" y="17"/>
                      </a:lnTo>
                      <a:lnTo>
                        <a:pt x="16" y="14"/>
                      </a:lnTo>
                      <a:lnTo>
                        <a:pt x="38" y="11"/>
                      </a:lnTo>
                      <a:lnTo>
                        <a:pt x="61" y="9"/>
                      </a:lnTo>
                      <a:lnTo>
                        <a:pt x="90" y="5"/>
                      </a:lnTo>
                      <a:lnTo>
                        <a:pt x="119" y="3"/>
                      </a:lnTo>
                      <a:lnTo>
                        <a:pt x="152" y="2"/>
                      </a:lnTo>
                      <a:lnTo>
                        <a:pt x="184" y="1"/>
                      </a:lnTo>
                      <a:lnTo>
                        <a:pt x="219" y="0"/>
                      </a:lnTo>
                      <a:lnTo>
                        <a:pt x="253" y="0"/>
                      </a:lnTo>
                      <a:lnTo>
                        <a:pt x="289" y="1"/>
                      </a:lnTo>
                      <a:lnTo>
                        <a:pt x="323" y="3"/>
                      </a:lnTo>
                      <a:lnTo>
                        <a:pt x="357" y="5"/>
                      </a:lnTo>
                      <a:lnTo>
                        <a:pt x="388" y="10"/>
                      </a:lnTo>
                      <a:lnTo>
                        <a:pt x="417" y="14"/>
                      </a:lnTo>
                      <a:lnTo>
                        <a:pt x="444" y="20"/>
                      </a:lnTo>
                      <a:lnTo>
                        <a:pt x="467" y="28"/>
                      </a:lnTo>
                      <a:lnTo>
                        <a:pt x="467" y="39"/>
                      </a:lnTo>
                      <a:close/>
                    </a:path>
                  </a:pathLst>
                </a:custGeom>
                <a:solidFill>
                  <a:srgbClr val="D8D8D8"/>
                </a:solidFill>
                <a:ln w="9525">
                  <a:noFill/>
                  <a:round/>
                  <a:headEnd/>
                  <a:tailEnd/>
                </a:ln>
              </p:spPr>
              <p:txBody>
                <a:bodyPr/>
                <a:lstStyle/>
                <a:p>
                  <a:pPr eaLnBrk="0" fontAlgn="base" hangingPunct="0">
                    <a:spcBef>
                      <a:spcPct val="0"/>
                    </a:spcBef>
                    <a:spcAft>
                      <a:spcPct val="0"/>
                    </a:spcAft>
                  </a:pPr>
                  <a:endParaRPr lang="en-US" sz="2400" dirty="0">
                    <a:solidFill>
                      <a:prstClr val="black"/>
                    </a:solidFill>
                    <a:latin typeface="Tahoma" charset="0"/>
                  </a:endParaRPr>
                </a:p>
              </p:txBody>
            </p:sp>
          </p:grpSp>
        </p:grpSp>
        <p:sp>
          <p:nvSpPr>
            <p:cNvPr id="45" name="Rectangle 2323"/>
            <p:cNvSpPr>
              <a:spLocks noChangeArrowheads="1"/>
            </p:cNvSpPr>
            <p:nvPr/>
          </p:nvSpPr>
          <p:spPr bwMode="auto">
            <a:xfrm>
              <a:off x="2895600" y="969576"/>
              <a:ext cx="3429000" cy="387586"/>
            </a:xfrm>
            <a:prstGeom prst="rect">
              <a:avLst/>
            </a:prstGeom>
            <a:noFill/>
            <a:ln w="9525">
              <a:solidFill>
                <a:sysClr val="windowText" lastClr="000000"/>
              </a:solidFill>
              <a:miter lim="800000"/>
              <a:headEnd/>
              <a:tailEnd/>
            </a:ln>
            <a:effectLst/>
          </p:spPr>
          <p:txBody>
            <a:bodyPr wrap="none" lIns="91429" tIns="45714" rIns="91429" bIns="45714" anchor="ctr"/>
            <a:lstStyle/>
            <a:p>
              <a:pPr algn="ctr" eaLnBrk="0" fontAlgn="base" hangingPunct="0">
                <a:spcBef>
                  <a:spcPct val="0"/>
                </a:spcBef>
                <a:spcAft>
                  <a:spcPct val="0"/>
                </a:spcAft>
                <a:defRPr/>
              </a:pPr>
              <a:r>
                <a:rPr lang="en-US" sz="2400" kern="0" dirty="0">
                  <a:solidFill>
                    <a:prstClr val="black"/>
                  </a:solidFill>
                  <a:latin typeface="Tahoma" charset="0"/>
                </a:rPr>
                <a:t>Customer</a:t>
              </a:r>
              <a:endParaRPr lang="en-US" sz="2000" kern="0" dirty="0">
                <a:solidFill>
                  <a:prstClr val="black"/>
                </a:solidFill>
                <a:latin typeface="Tahoma" charset="0"/>
              </a:endParaRPr>
            </a:p>
          </p:txBody>
        </p:sp>
      </p:grpSp>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7</a:t>
            </a:fld>
            <a:endParaRPr lang="en-US" dirty="0"/>
          </a:p>
        </p:txBody>
      </p:sp>
    </p:spTree>
    <p:extLst>
      <p:ext uri="{BB962C8B-B14F-4D97-AF65-F5344CB8AC3E}">
        <p14:creationId xmlns:p14="http://schemas.microsoft.com/office/powerpoint/2010/main" val="61603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28"/>
          <p:cNvSpPr>
            <a:spLocks noChangeArrowheads="1"/>
          </p:cNvSpPr>
          <p:nvPr/>
        </p:nvSpPr>
        <p:spPr bwMode="auto">
          <a:xfrm>
            <a:off x="3403600" y="1660640"/>
            <a:ext cx="3962400" cy="5044961"/>
          </a:xfrm>
          <a:prstGeom prst="rect">
            <a:avLst/>
          </a:prstGeom>
          <a:noFill/>
          <a:ln w="12700">
            <a:noFill/>
            <a:miter lim="800000"/>
            <a:headEnd/>
            <a:tailEnd/>
          </a:ln>
          <a:effectLst/>
        </p:spPr>
        <p:txBody>
          <a:bodyPr wrap="square" lIns="90478" tIns="44445" rIns="90478" bIns="44445">
            <a:spAutoFit/>
          </a:bodyPr>
          <a:lstStyle/>
          <a:p>
            <a:pPr>
              <a:spcBef>
                <a:spcPct val="50000"/>
              </a:spcBef>
            </a:pPr>
            <a:r>
              <a:rPr lang="en-US" sz="2800" u="sng" dirty="0">
                <a:latin typeface="Tahoma" panose="020B0604030504040204" pitchFamily="34" charset="0"/>
                <a:ea typeface="Tahoma" panose="020B0604030504040204" pitchFamily="34" charset="0"/>
                <a:cs typeface="Tahoma" panose="020B0604030504040204" pitchFamily="34" charset="0"/>
              </a:rPr>
              <a:t>Customers</a:t>
            </a:r>
          </a:p>
          <a:p>
            <a:pPr>
              <a:spcBef>
                <a:spcPct val="50000"/>
              </a:spcBef>
              <a:buFontTx/>
              <a:buChar char="•"/>
            </a:pPr>
            <a:r>
              <a:rPr lang="en-US" sz="2800" dirty="0">
                <a:latin typeface="Tahoma" panose="020B0604030504040204" pitchFamily="34" charset="0"/>
                <a:ea typeface="Tahoma" panose="020B0604030504040204" pitchFamily="34" charset="0"/>
                <a:cs typeface="Tahoma" panose="020B0604030504040204" pitchFamily="34" charset="0"/>
              </a:rPr>
              <a:t> Quality</a:t>
            </a:r>
          </a:p>
          <a:p>
            <a:pPr>
              <a:spcBef>
                <a:spcPct val="50000"/>
              </a:spcBef>
              <a:buFontTx/>
              <a:buChar char="•"/>
            </a:pPr>
            <a:r>
              <a:rPr lang="en-US" sz="2800" dirty="0">
                <a:latin typeface="Tahoma" panose="020B0604030504040204" pitchFamily="34" charset="0"/>
                <a:ea typeface="Tahoma" panose="020B0604030504040204" pitchFamily="34" charset="0"/>
                <a:cs typeface="Tahoma" panose="020B0604030504040204" pitchFamily="34" charset="0"/>
              </a:rPr>
              <a:t> Delivery</a:t>
            </a:r>
          </a:p>
          <a:p>
            <a:pPr>
              <a:spcBef>
                <a:spcPct val="50000"/>
              </a:spcBef>
              <a:buFontTx/>
              <a:buChar char="•"/>
            </a:pPr>
            <a:r>
              <a:rPr lang="en-US" sz="2800" dirty="0">
                <a:latin typeface="Tahoma" panose="020B0604030504040204" pitchFamily="34" charset="0"/>
                <a:ea typeface="Tahoma" panose="020B0604030504040204" pitchFamily="34" charset="0"/>
                <a:cs typeface="Tahoma" panose="020B0604030504040204" pitchFamily="34" charset="0"/>
              </a:rPr>
              <a:t> Price</a:t>
            </a:r>
          </a:p>
          <a:p>
            <a:pPr>
              <a:spcBef>
                <a:spcPct val="50000"/>
              </a:spcBef>
              <a:buFontTx/>
              <a:buChar char="•"/>
            </a:pPr>
            <a:r>
              <a:rPr lang="en-US" sz="2800" dirty="0">
                <a:latin typeface="Tahoma" panose="020B0604030504040204" pitchFamily="34" charset="0"/>
                <a:ea typeface="Tahoma" panose="020B0604030504040204" pitchFamily="34" charset="0"/>
                <a:cs typeface="Tahoma" panose="020B0604030504040204" pitchFamily="34" charset="0"/>
              </a:rPr>
              <a:t> Product performance</a:t>
            </a:r>
          </a:p>
          <a:p>
            <a:pPr>
              <a:spcBef>
                <a:spcPct val="50000"/>
              </a:spcBef>
              <a:buFontTx/>
              <a:buChar char="•"/>
            </a:pPr>
            <a:r>
              <a:rPr lang="en-US" sz="2800" dirty="0">
                <a:latin typeface="Tahoma" panose="020B0604030504040204" pitchFamily="34" charset="0"/>
                <a:ea typeface="Tahoma" panose="020B0604030504040204" pitchFamily="34" charset="0"/>
                <a:cs typeface="Tahoma" panose="020B0604030504040204" pitchFamily="34" charset="0"/>
              </a:rPr>
              <a:t> Product Support</a:t>
            </a:r>
          </a:p>
          <a:p>
            <a:pPr>
              <a:spcBef>
                <a:spcPct val="50000"/>
              </a:spcBef>
              <a:buFontTx/>
              <a:buChar char="•"/>
            </a:pPr>
            <a:r>
              <a:rPr lang="en-US" sz="2800" dirty="0">
                <a:latin typeface="Tahoma" panose="020B0604030504040204" pitchFamily="34" charset="0"/>
                <a:ea typeface="Tahoma" panose="020B0604030504040204" pitchFamily="34" charset="0"/>
                <a:cs typeface="Tahoma" panose="020B0604030504040204" pitchFamily="34" charset="0"/>
              </a:rPr>
              <a:t> Relationship</a:t>
            </a:r>
          </a:p>
          <a:p>
            <a:pPr>
              <a:spcBef>
                <a:spcPct val="50000"/>
              </a:spcBef>
              <a:buFontTx/>
              <a:buChar char="•"/>
            </a:pPr>
            <a:r>
              <a:rPr lang="en-US" sz="2800" dirty="0">
                <a:latin typeface="Tahoma" panose="020B0604030504040204" pitchFamily="34" charset="0"/>
                <a:ea typeface="Tahoma" panose="020B0604030504040204" pitchFamily="34" charset="0"/>
                <a:cs typeface="Tahoma" panose="020B0604030504040204" pitchFamily="34" charset="0"/>
              </a:rPr>
              <a:t> New Products</a:t>
            </a:r>
          </a:p>
        </p:txBody>
      </p:sp>
      <p:sp>
        <p:nvSpPr>
          <p:cNvPr id="2" name="Rectangle 1"/>
          <p:cNvSpPr/>
          <p:nvPr/>
        </p:nvSpPr>
        <p:spPr>
          <a:xfrm>
            <a:off x="2960509" y="1660640"/>
            <a:ext cx="4331357" cy="504496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p:cNvSpPr>
            <a:spLocks noGrp="1"/>
          </p:cNvSpPr>
          <p:nvPr>
            <p:ph type="title"/>
          </p:nvPr>
        </p:nvSpPr>
        <p:spPr/>
        <p:txBody>
          <a:bodyPr/>
          <a:lstStyle/>
          <a:p>
            <a:r>
              <a:rPr lang="en-US" dirty="0">
                <a:ea typeface="Tahoma" panose="020B0604030504040204" pitchFamily="34" charset="0"/>
                <a:cs typeface="Tahoma" panose="020B0604030504040204" pitchFamily="34" charset="0"/>
              </a:rPr>
              <a:t>Add Value</a:t>
            </a:r>
          </a:p>
        </p:txBody>
      </p:sp>
      <p:sp>
        <p:nvSpPr>
          <p:cNvPr id="12" name="Rectangle 1027"/>
          <p:cNvSpPr>
            <a:spLocks noChangeArrowheads="1"/>
          </p:cNvSpPr>
          <p:nvPr/>
        </p:nvSpPr>
        <p:spPr bwMode="auto">
          <a:xfrm>
            <a:off x="7662230" y="1660639"/>
            <a:ext cx="3666171" cy="4398630"/>
          </a:xfrm>
          <a:prstGeom prst="rect">
            <a:avLst/>
          </a:prstGeom>
          <a:noFill/>
          <a:ln w="12700">
            <a:noFill/>
            <a:miter lim="800000"/>
            <a:headEnd/>
            <a:tailEnd/>
          </a:ln>
          <a:effectLst/>
        </p:spPr>
        <p:txBody>
          <a:bodyPr wrap="square" lIns="90478" tIns="44445" rIns="90478" bIns="44445">
            <a:spAutoFit/>
          </a:bodyPr>
          <a:lstStyle/>
          <a:p>
            <a:pPr>
              <a:spcBef>
                <a:spcPct val="50000"/>
              </a:spcBef>
            </a:pPr>
            <a:r>
              <a:rPr lang="en-US" sz="2800" u="sng" dirty="0">
                <a:latin typeface="Tahoma" panose="020B0604030504040204" pitchFamily="34" charset="0"/>
                <a:ea typeface="Tahoma" panose="020B0604030504040204" pitchFamily="34" charset="0"/>
                <a:cs typeface="Tahoma" panose="020B0604030504040204" pitchFamily="34" charset="0"/>
              </a:rPr>
              <a:t>Shareholders</a:t>
            </a:r>
          </a:p>
          <a:p>
            <a:pPr>
              <a:spcBef>
                <a:spcPct val="50000"/>
              </a:spcBef>
              <a:buFontTx/>
              <a:buChar char="•"/>
            </a:pPr>
            <a:r>
              <a:rPr lang="en-US" sz="2800" dirty="0">
                <a:latin typeface="Tahoma" panose="020B0604030504040204" pitchFamily="34" charset="0"/>
                <a:ea typeface="Tahoma" panose="020B0604030504040204" pitchFamily="34" charset="0"/>
                <a:cs typeface="Tahoma" panose="020B0604030504040204" pitchFamily="34" charset="0"/>
              </a:rPr>
              <a:t> Revenue</a:t>
            </a:r>
          </a:p>
          <a:p>
            <a:pPr>
              <a:spcBef>
                <a:spcPct val="50000"/>
              </a:spcBef>
              <a:buFontTx/>
              <a:buChar char="•"/>
            </a:pPr>
            <a:r>
              <a:rPr lang="en-US" sz="2800" dirty="0">
                <a:latin typeface="Tahoma" panose="020B0604030504040204" pitchFamily="34" charset="0"/>
                <a:ea typeface="Tahoma" panose="020B0604030504040204" pitchFamily="34" charset="0"/>
                <a:cs typeface="Tahoma" panose="020B0604030504040204" pitchFamily="34" charset="0"/>
              </a:rPr>
              <a:t> Earnings Per Share</a:t>
            </a:r>
          </a:p>
          <a:p>
            <a:pPr>
              <a:spcBef>
                <a:spcPct val="50000"/>
              </a:spcBef>
              <a:buFontTx/>
              <a:buChar char="•"/>
            </a:pPr>
            <a:r>
              <a:rPr lang="en-US" sz="2800" dirty="0">
                <a:latin typeface="Tahoma" panose="020B0604030504040204" pitchFamily="34" charset="0"/>
                <a:ea typeface="Tahoma" panose="020B0604030504040204" pitchFamily="34" charset="0"/>
                <a:cs typeface="Tahoma" panose="020B0604030504040204" pitchFamily="34" charset="0"/>
              </a:rPr>
              <a:t> Gross Margin</a:t>
            </a:r>
          </a:p>
          <a:p>
            <a:pPr>
              <a:spcBef>
                <a:spcPct val="50000"/>
              </a:spcBef>
              <a:buFontTx/>
              <a:buChar char="•"/>
            </a:pPr>
            <a:r>
              <a:rPr lang="en-US" sz="2800" dirty="0">
                <a:latin typeface="Tahoma" panose="020B0604030504040204" pitchFamily="34" charset="0"/>
                <a:ea typeface="Tahoma" panose="020B0604030504040204" pitchFamily="34" charset="0"/>
                <a:cs typeface="Tahoma" panose="020B0604030504040204" pitchFamily="34" charset="0"/>
              </a:rPr>
              <a:t> Operating Expense</a:t>
            </a:r>
          </a:p>
          <a:p>
            <a:pPr>
              <a:spcBef>
                <a:spcPct val="50000"/>
              </a:spcBef>
              <a:buFontTx/>
              <a:buChar char="•"/>
            </a:pPr>
            <a:r>
              <a:rPr lang="en-US" sz="2800" dirty="0">
                <a:latin typeface="Tahoma" panose="020B0604030504040204" pitchFamily="34" charset="0"/>
                <a:ea typeface="Tahoma" panose="020B0604030504040204" pitchFamily="34" charset="0"/>
                <a:cs typeface="Tahoma" panose="020B0604030504040204" pitchFamily="34" charset="0"/>
              </a:rPr>
              <a:t> Return on Assets</a:t>
            </a:r>
          </a:p>
          <a:p>
            <a:pPr>
              <a:spcBef>
                <a:spcPct val="50000"/>
              </a:spcBef>
              <a:buFontTx/>
              <a:buChar char="•"/>
            </a:pPr>
            <a:r>
              <a:rPr lang="en-US" sz="2800" dirty="0">
                <a:latin typeface="Tahoma" panose="020B0604030504040204" pitchFamily="34" charset="0"/>
                <a:ea typeface="Tahoma" panose="020B0604030504040204" pitchFamily="34" charset="0"/>
                <a:cs typeface="Tahoma" panose="020B0604030504040204" pitchFamily="34" charset="0"/>
              </a:rPr>
              <a:t> Market Share</a:t>
            </a:r>
          </a:p>
        </p:txBody>
      </p:sp>
      <p:sp>
        <p:nvSpPr>
          <p:cNvPr id="14" name="Rectangle 13"/>
          <p:cNvSpPr/>
          <p:nvPr/>
        </p:nvSpPr>
        <p:spPr>
          <a:xfrm>
            <a:off x="51997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L</a:t>
            </a:r>
          </a:p>
        </p:txBody>
      </p:sp>
      <p:sp>
        <p:nvSpPr>
          <p:cNvPr id="15" name="Rectangle 14"/>
          <p:cNvSpPr/>
          <p:nvPr/>
        </p:nvSpPr>
        <p:spPr>
          <a:xfrm>
            <a:off x="58855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E</a:t>
            </a:r>
          </a:p>
        </p:txBody>
      </p:sp>
      <p:sp>
        <p:nvSpPr>
          <p:cNvPr id="16" name="Rectangle 15"/>
          <p:cNvSpPr/>
          <p:nvPr/>
        </p:nvSpPr>
        <p:spPr>
          <a:xfrm>
            <a:off x="65713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a:t>
            </a:r>
          </a:p>
        </p:txBody>
      </p:sp>
      <p:sp>
        <p:nvSpPr>
          <p:cNvPr id="17" name="Rectangle 16"/>
          <p:cNvSpPr/>
          <p:nvPr/>
        </p:nvSpPr>
        <p:spPr>
          <a:xfrm>
            <a:off x="7257144"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D</a:t>
            </a:r>
          </a:p>
        </p:txBody>
      </p:sp>
      <p:sp>
        <p:nvSpPr>
          <p:cNvPr id="18" name="Rectangle 17"/>
          <p:cNvSpPr/>
          <p:nvPr/>
        </p:nvSpPr>
        <p:spPr>
          <a:xfrm>
            <a:off x="7907970"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S</a:t>
            </a:r>
          </a:p>
        </p:txBody>
      </p:sp>
      <p:sp>
        <p:nvSpPr>
          <p:cNvPr id="3" name="Slide Number Placeholder 2"/>
          <p:cNvSpPr>
            <a:spLocks noGrp="1"/>
          </p:cNvSpPr>
          <p:nvPr>
            <p:ph type="sldNum" sz="quarter" idx="12"/>
          </p:nvPr>
        </p:nvSpPr>
        <p:spPr/>
        <p:txBody>
          <a:bodyPr/>
          <a:lstStyle/>
          <a:p>
            <a:pPr>
              <a:defRPr/>
            </a:pPr>
            <a:fld id="{63BADBD1-0476-47DD-BBDB-6EB9DB64714D}" type="slidenum">
              <a:rPr lang="en-US" smtClean="0"/>
              <a:pPr>
                <a:defRPr/>
              </a:pPr>
              <a:t>8</a:t>
            </a:fld>
            <a:endParaRPr lang="en-US" dirty="0"/>
          </a:p>
        </p:txBody>
      </p:sp>
    </p:spTree>
    <p:extLst>
      <p:ext uri="{BB962C8B-B14F-4D97-AF65-F5344CB8AC3E}">
        <p14:creationId xmlns:p14="http://schemas.microsoft.com/office/powerpoint/2010/main" val="426501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a typeface="Tahoma" panose="020B0604030504040204" pitchFamily="34" charset="0"/>
                <a:cs typeface="Tahoma" panose="020B0604030504040204" pitchFamily="34" charset="0"/>
              </a:rPr>
              <a:t>Develop People / Solve Problems</a:t>
            </a:r>
          </a:p>
        </p:txBody>
      </p:sp>
      <p:sp>
        <p:nvSpPr>
          <p:cNvPr id="6" name="Rectangle 5"/>
          <p:cNvSpPr/>
          <p:nvPr/>
        </p:nvSpPr>
        <p:spPr>
          <a:xfrm>
            <a:off x="5156200" y="6664404"/>
            <a:ext cx="835442"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L</a:t>
            </a:r>
          </a:p>
        </p:txBody>
      </p:sp>
      <p:sp>
        <p:nvSpPr>
          <p:cNvPr id="8" name="Rectangle 7"/>
          <p:cNvSpPr/>
          <p:nvPr/>
        </p:nvSpPr>
        <p:spPr>
          <a:xfrm>
            <a:off x="5842000" y="6664404"/>
            <a:ext cx="835442"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E</a:t>
            </a:r>
          </a:p>
        </p:txBody>
      </p:sp>
      <p:sp>
        <p:nvSpPr>
          <p:cNvPr id="9" name="Rectangle 8"/>
          <p:cNvSpPr/>
          <p:nvPr/>
        </p:nvSpPr>
        <p:spPr>
          <a:xfrm>
            <a:off x="6527800" y="6664404"/>
            <a:ext cx="835442"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solidFill>
                  <a:schemeClr val="bg1">
                    <a:lumMod val="95000"/>
                  </a:schemeClr>
                </a:solidFill>
              </a:rPr>
              <a:t>A</a:t>
            </a:r>
          </a:p>
        </p:txBody>
      </p:sp>
      <p:sp>
        <p:nvSpPr>
          <p:cNvPr id="10" name="Rectangle 9"/>
          <p:cNvSpPr/>
          <p:nvPr/>
        </p:nvSpPr>
        <p:spPr>
          <a:xfrm>
            <a:off x="7213600" y="6664404"/>
            <a:ext cx="835442"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
            </a:r>
          </a:p>
        </p:txBody>
      </p:sp>
      <p:sp>
        <p:nvSpPr>
          <p:cNvPr id="15" name="TextBox 14"/>
          <p:cNvSpPr txBox="1"/>
          <p:nvPr/>
        </p:nvSpPr>
        <p:spPr>
          <a:xfrm>
            <a:off x="3632200" y="2449678"/>
            <a:ext cx="3212444" cy="3416320"/>
          </a:xfrm>
          <a:prstGeom prst="rect">
            <a:avLst/>
          </a:prstGeom>
          <a:noFill/>
          <a:ln>
            <a:solidFill>
              <a:schemeClr val="tx1"/>
            </a:solidFill>
          </a:ln>
        </p:spPr>
        <p:txBody>
          <a:bodyPr wrap="square" rtlCol="0">
            <a:spAutoFit/>
          </a:bodyPr>
          <a:lstStyle/>
          <a:p>
            <a:r>
              <a:rPr lang="en-US" sz="2400" b="1" dirty="0"/>
              <a:t>Vision/Mission</a:t>
            </a:r>
          </a:p>
          <a:p>
            <a:endParaRPr lang="en-US" sz="2400" b="1" dirty="0"/>
          </a:p>
          <a:p>
            <a:r>
              <a:rPr lang="en-US" sz="2400" b="1" dirty="0"/>
              <a:t>Strategy</a:t>
            </a:r>
          </a:p>
          <a:p>
            <a:endParaRPr lang="en-US" sz="2400" b="1" dirty="0"/>
          </a:p>
          <a:p>
            <a:r>
              <a:rPr lang="en-US" sz="2400" b="1" dirty="0"/>
              <a:t>Policy Deployment</a:t>
            </a:r>
          </a:p>
          <a:p>
            <a:endParaRPr lang="en-US" sz="2400" b="1" dirty="0"/>
          </a:p>
          <a:p>
            <a:r>
              <a:rPr lang="en-US" sz="2400" b="1" dirty="0"/>
              <a:t>Standard Work</a:t>
            </a:r>
          </a:p>
          <a:p>
            <a:endParaRPr lang="en-US" sz="2400" b="1" dirty="0"/>
          </a:p>
          <a:p>
            <a:r>
              <a:rPr lang="en-US" sz="2400" b="1" dirty="0"/>
              <a:t>Operational Excellence</a:t>
            </a:r>
          </a:p>
        </p:txBody>
      </p:sp>
      <p:sp>
        <p:nvSpPr>
          <p:cNvPr id="22" name="TextBox 21"/>
          <p:cNvSpPr txBox="1"/>
          <p:nvPr/>
        </p:nvSpPr>
        <p:spPr>
          <a:xfrm>
            <a:off x="6853214" y="2446615"/>
            <a:ext cx="3212444" cy="3416320"/>
          </a:xfrm>
          <a:prstGeom prst="rect">
            <a:avLst/>
          </a:prstGeom>
          <a:noFill/>
          <a:ln>
            <a:solidFill>
              <a:schemeClr val="tx1"/>
            </a:solidFill>
          </a:ln>
        </p:spPr>
        <p:txBody>
          <a:bodyPr wrap="square" rtlCol="0">
            <a:spAutoFit/>
          </a:bodyPr>
          <a:lstStyle/>
          <a:p>
            <a:r>
              <a:rPr lang="en-US" sz="2400" b="1" dirty="0"/>
              <a:t>Lead by Example</a:t>
            </a:r>
          </a:p>
          <a:p>
            <a:endParaRPr lang="en-US" sz="2400" b="1" dirty="0"/>
          </a:p>
          <a:p>
            <a:r>
              <a:rPr lang="en-US" sz="2400" b="1" dirty="0"/>
              <a:t>Eliminate Waste</a:t>
            </a:r>
          </a:p>
          <a:p>
            <a:endParaRPr lang="en-US" sz="2400" b="1" dirty="0"/>
          </a:p>
          <a:p>
            <a:r>
              <a:rPr lang="en-US" sz="2400" b="1" dirty="0"/>
              <a:t>Add Value</a:t>
            </a:r>
          </a:p>
          <a:p>
            <a:endParaRPr lang="en-US" sz="2400" b="1" dirty="0"/>
          </a:p>
          <a:p>
            <a:r>
              <a:rPr lang="en-US" sz="2400" b="1" dirty="0"/>
              <a:t>Develop People</a:t>
            </a:r>
          </a:p>
          <a:p>
            <a:endParaRPr lang="en-US" sz="2400" b="1" dirty="0"/>
          </a:p>
          <a:p>
            <a:r>
              <a:rPr lang="en-US" sz="2400" b="1" dirty="0"/>
              <a:t>Solve Problems</a:t>
            </a:r>
          </a:p>
        </p:txBody>
      </p:sp>
      <p:sp>
        <p:nvSpPr>
          <p:cNvPr id="23" name="TextBox 22"/>
          <p:cNvSpPr txBox="1"/>
          <p:nvPr/>
        </p:nvSpPr>
        <p:spPr>
          <a:xfrm>
            <a:off x="3632200" y="1989416"/>
            <a:ext cx="3212444" cy="461665"/>
          </a:xfrm>
          <a:prstGeom prst="rect">
            <a:avLst/>
          </a:prstGeom>
          <a:noFill/>
          <a:ln>
            <a:solidFill>
              <a:schemeClr val="tx1"/>
            </a:solidFill>
          </a:ln>
        </p:spPr>
        <p:txBody>
          <a:bodyPr wrap="square" rtlCol="0">
            <a:spAutoFit/>
          </a:bodyPr>
          <a:lstStyle/>
          <a:p>
            <a:pPr algn="ctr"/>
            <a:r>
              <a:rPr lang="en-US" sz="2400" b="1" dirty="0"/>
              <a:t>Processes</a:t>
            </a:r>
          </a:p>
        </p:txBody>
      </p:sp>
      <p:sp>
        <p:nvSpPr>
          <p:cNvPr id="24" name="TextBox 23"/>
          <p:cNvSpPr txBox="1"/>
          <p:nvPr/>
        </p:nvSpPr>
        <p:spPr>
          <a:xfrm>
            <a:off x="6853213" y="1989416"/>
            <a:ext cx="3212444" cy="461665"/>
          </a:xfrm>
          <a:prstGeom prst="rect">
            <a:avLst/>
          </a:prstGeom>
          <a:noFill/>
          <a:ln>
            <a:solidFill>
              <a:schemeClr val="tx1"/>
            </a:solidFill>
          </a:ln>
        </p:spPr>
        <p:txBody>
          <a:bodyPr wrap="square" rtlCol="0">
            <a:spAutoFit/>
          </a:bodyPr>
          <a:lstStyle/>
          <a:p>
            <a:pPr algn="ctr"/>
            <a:r>
              <a:rPr lang="en-US" sz="2400" b="1" dirty="0"/>
              <a:t>People</a:t>
            </a:r>
          </a:p>
        </p:txBody>
      </p:sp>
      <p:sp>
        <p:nvSpPr>
          <p:cNvPr id="25" name="TextBox 24"/>
          <p:cNvSpPr txBox="1"/>
          <p:nvPr/>
        </p:nvSpPr>
        <p:spPr>
          <a:xfrm>
            <a:off x="3632201" y="5862936"/>
            <a:ext cx="6433457" cy="461665"/>
          </a:xfrm>
          <a:prstGeom prst="rect">
            <a:avLst/>
          </a:prstGeom>
          <a:noFill/>
          <a:ln>
            <a:solidFill>
              <a:schemeClr val="tx1"/>
            </a:solidFill>
          </a:ln>
        </p:spPr>
        <p:txBody>
          <a:bodyPr wrap="square" rtlCol="0">
            <a:spAutoFit/>
          </a:bodyPr>
          <a:lstStyle/>
          <a:p>
            <a:pPr algn="ctr"/>
            <a:r>
              <a:rPr lang="en-US" sz="2400" b="1" dirty="0"/>
              <a:t>6S – TPM – Daily Management</a:t>
            </a:r>
          </a:p>
        </p:txBody>
      </p:sp>
      <p:sp>
        <p:nvSpPr>
          <p:cNvPr id="14" name="Rectangle 13"/>
          <p:cNvSpPr/>
          <p:nvPr/>
        </p:nvSpPr>
        <p:spPr>
          <a:xfrm>
            <a:off x="7907970" y="6664404"/>
            <a:ext cx="650826"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t>
            </a:r>
          </a:p>
        </p:txBody>
      </p:sp>
      <p:sp>
        <p:nvSpPr>
          <p:cNvPr id="2" name="Slide Number Placeholder 1"/>
          <p:cNvSpPr>
            <a:spLocks noGrp="1"/>
          </p:cNvSpPr>
          <p:nvPr>
            <p:ph type="sldNum" sz="quarter" idx="12"/>
          </p:nvPr>
        </p:nvSpPr>
        <p:spPr/>
        <p:txBody>
          <a:bodyPr/>
          <a:lstStyle/>
          <a:p>
            <a:pPr>
              <a:defRPr/>
            </a:pPr>
            <a:fld id="{63BADBD1-0476-47DD-BBDB-6EB9DB64714D}" type="slidenum">
              <a:rPr lang="en-US" smtClean="0"/>
              <a:pPr>
                <a:defRPr/>
              </a:pPr>
              <a:t>9</a:t>
            </a:fld>
            <a:endParaRPr lang="en-US" dirty="0"/>
          </a:p>
        </p:txBody>
      </p:sp>
    </p:spTree>
    <p:extLst>
      <p:ext uri="{BB962C8B-B14F-4D97-AF65-F5344CB8AC3E}">
        <p14:creationId xmlns:p14="http://schemas.microsoft.com/office/powerpoint/2010/main" val="216323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3" grpId="0" animBg="1"/>
      <p:bldP spid="24" grpId="0" animBg="1"/>
      <p:bldP spid="2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digm corp log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solidFill>
          <a:schemeClr val="bg1">
            <a:lumMod val="95000"/>
          </a:schemeClr>
        </a:solidFill>
        <a:ln>
          <a:solidFill>
            <a:schemeClr val="tx2"/>
          </a:solidFill>
        </a:ln>
        <a:effectLst/>
      </a:spPr>
      <a:bodyPr tIns="0" bIns="0" rtlCol="0" anchor="ctr" anchorCtr="0"/>
      <a:lstStyle>
        <a:defPPr algn="ctr">
          <a:defRPr sz="1800" b="1" dirty="0">
            <a:solidFill>
              <a:schemeClr val="accent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3861</TotalTime>
  <Words>1493</Words>
  <Application>Microsoft Office PowerPoint</Application>
  <PresentationFormat>Custom</PresentationFormat>
  <Paragraphs>356</Paragraphs>
  <Slides>24</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Arial</vt:lpstr>
      <vt:lpstr>Calibri</vt:lpstr>
      <vt:lpstr>Constantia</vt:lpstr>
      <vt:lpstr>Courier New</vt:lpstr>
      <vt:lpstr>Garamond</vt:lpstr>
      <vt:lpstr>Tahoma</vt:lpstr>
      <vt:lpstr>Times New Roman</vt:lpstr>
      <vt:lpstr>Wingdings</vt:lpstr>
      <vt:lpstr>Wingdings 2</vt:lpstr>
      <vt:lpstr>Paradigm corp logo</vt:lpstr>
      <vt:lpstr>Worksheet</vt:lpstr>
      <vt:lpstr>Adopting a Lean Culture</vt:lpstr>
      <vt:lpstr>Adopting a Lean culture</vt:lpstr>
      <vt:lpstr>Adopting a Lean culture</vt:lpstr>
      <vt:lpstr>5 Keys to success</vt:lpstr>
      <vt:lpstr>Leading by Example</vt:lpstr>
      <vt:lpstr>Leadership’s Role</vt:lpstr>
      <vt:lpstr>Eliminate Waste &amp; Add Value</vt:lpstr>
      <vt:lpstr>Add Value</vt:lpstr>
      <vt:lpstr>Develop People / Solve Problems</vt:lpstr>
      <vt:lpstr>Policy Deployment</vt:lpstr>
      <vt:lpstr>Lean Daily Management</vt:lpstr>
      <vt:lpstr>Visual Controls</vt:lpstr>
      <vt:lpstr>Problem Solving</vt:lpstr>
      <vt:lpstr>Leader Standard Work</vt:lpstr>
      <vt:lpstr>Daily Accountability</vt:lpstr>
      <vt:lpstr>Organizational Structure</vt:lpstr>
      <vt:lpstr>PowerPoint Presentation</vt:lpstr>
      <vt:lpstr>Cost Accounting</vt:lpstr>
      <vt:lpstr>Incentives</vt:lpstr>
      <vt:lpstr>Increasing your chance of success</vt:lpstr>
      <vt:lpstr>What can your culture absorb?</vt:lpstr>
      <vt:lpstr>Take action!</vt:lpstr>
      <vt:lpstr>Required Reading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Francis</dc:creator>
  <cp:lastModifiedBy>Bob Francis</cp:lastModifiedBy>
  <cp:revision>186</cp:revision>
  <cp:lastPrinted>2016-06-06T13:06:27Z</cp:lastPrinted>
  <dcterms:created xsi:type="dcterms:W3CDTF">2014-09-29T14:50:16Z</dcterms:created>
  <dcterms:modified xsi:type="dcterms:W3CDTF">2023-11-28T16:56:29Z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2014-09-29T00:00:00Z</vt:filetime>
  </property>
  <property fmtid="{D5CDD505-2E9C-101B-9397-08002B2CF9AE}" pid="3" name="LastSaved">
    <vt:filetime>2014-09-29T00:00:00Z</vt:filetime>
  </property>
</Properties>
</file>