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3" r:id="rId1"/>
  </p:sldMasterIdLst>
  <p:notesMasterIdLst>
    <p:notesMasterId r:id="rId25"/>
  </p:notesMasterIdLst>
  <p:handoutMasterIdLst>
    <p:handoutMasterId r:id="rId26"/>
  </p:handoutMasterIdLst>
  <p:sldIdLst>
    <p:sldId id="330" r:id="rId2"/>
    <p:sldId id="256" r:id="rId3"/>
    <p:sldId id="262" r:id="rId4"/>
    <p:sldId id="291" r:id="rId5"/>
    <p:sldId id="296" r:id="rId6"/>
    <p:sldId id="329" r:id="rId7"/>
    <p:sldId id="331" r:id="rId8"/>
    <p:sldId id="313" r:id="rId9"/>
    <p:sldId id="314" r:id="rId10"/>
    <p:sldId id="315" r:id="rId11"/>
    <p:sldId id="311" r:id="rId12"/>
    <p:sldId id="327" r:id="rId13"/>
    <p:sldId id="316" r:id="rId14"/>
    <p:sldId id="317" r:id="rId15"/>
    <p:sldId id="319" r:id="rId16"/>
    <p:sldId id="318" r:id="rId17"/>
    <p:sldId id="323" r:id="rId18"/>
    <p:sldId id="321" r:id="rId19"/>
    <p:sldId id="322" r:id="rId20"/>
    <p:sldId id="325" r:id="rId21"/>
    <p:sldId id="326" r:id="rId22"/>
    <p:sldId id="300" r:id="rId23"/>
    <p:sldId id="277"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154" autoAdjust="0"/>
  </p:normalViewPr>
  <p:slideViewPr>
    <p:cSldViewPr>
      <p:cViewPr varScale="1">
        <p:scale>
          <a:sx n="108" d="100"/>
          <a:sy n="108" d="100"/>
        </p:scale>
        <p:origin x="1704" y="114"/>
      </p:cViewPr>
      <p:guideLst>
        <p:guide orient="horz" pos="2160"/>
        <p:guide pos="288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616" tIns="46808" rIns="93616" bIns="46808"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5"/>
          </a:xfrm>
          <a:prstGeom prst="rect">
            <a:avLst/>
          </a:prstGeom>
        </p:spPr>
        <p:txBody>
          <a:bodyPr vert="horz" lIns="93616" tIns="46808" rIns="93616" bIns="46808" rtlCol="0"/>
          <a:lstStyle>
            <a:lvl1pPr algn="r">
              <a:defRPr sz="1200"/>
            </a:lvl1pPr>
          </a:lstStyle>
          <a:p>
            <a:fld id="{D96E6F90-3B94-4DD2-8222-5F24CBB41889}" type="datetimeFigureOut">
              <a:rPr lang="en-US" smtClean="0"/>
              <a:t>4/29/2019</a:t>
            </a:fld>
            <a:endParaRPr lang="en-US"/>
          </a:p>
        </p:txBody>
      </p:sp>
      <p:sp>
        <p:nvSpPr>
          <p:cNvPr id="4" name="Footer Placeholder 3"/>
          <p:cNvSpPr>
            <a:spLocks noGrp="1"/>
          </p:cNvSpPr>
          <p:nvPr>
            <p:ph type="ftr" sz="quarter" idx="2"/>
          </p:nvPr>
        </p:nvSpPr>
        <p:spPr>
          <a:xfrm>
            <a:off x="0" y="8829968"/>
            <a:ext cx="3037840" cy="466434"/>
          </a:xfrm>
          <a:prstGeom prst="rect">
            <a:avLst/>
          </a:prstGeom>
        </p:spPr>
        <p:txBody>
          <a:bodyPr vert="horz" lIns="93616" tIns="46808" rIns="93616" bIns="46808"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8"/>
            <a:ext cx="3037840" cy="466434"/>
          </a:xfrm>
          <a:prstGeom prst="rect">
            <a:avLst/>
          </a:prstGeom>
        </p:spPr>
        <p:txBody>
          <a:bodyPr vert="horz" lIns="93616" tIns="46808" rIns="93616" bIns="46808" rtlCol="0" anchor="b"/>
          <a:lstStyle>
            <a:lvl1pPr algn="r">
              <a:defRPr sz="1200"/>
            </a:lvl1pPr>
          </a:lstStyle>
          <a:p>
            <a:fld id="{8E31DE8B-2424-44A8-BD82-0371DB2873C1}" type="slidenum">
              <a:rPr lang="en-US" smtClean="0"/>
              <a:t>‹#›</a:t>
            </a:fld>
            <a:endParaRPr lang="en-US"/>
          </a:p>
        </p:txBody>
      </p:sp>
    </p:spTree>
    <p:extLst>
      <p:ext uri="{BB962C8B-B14F-4D97-AF65-F5344CB8AC3E}">
        <p14:creationId xmlns:p14="http://schemas.microsoft.com/office/powerpoint/2010/main" val="122170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616" tIns="46808" rIns="93616" bIns="46808"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616" tIns="46808" rIns="93616" bIns="46808" rtlCol="0"/>
          <a:lstStyle>
            <a:lvl1pPr algn="r">
              <a:defRPr sz="1200"/>
            </a:lvl1pPr>
          </a:lstStyle>
          <a:p>
            <a:fld id="{2F603157-A07A-4726-AAB2-777302A5B2AA}" type="datetimeFigureOut">
              <a:rPr lang="en-US" smtClean="0"/>
              <a:pPr/>
              <a:t>4/29/2019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616" tIns="46808" rIns="93616" bIns="46808"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616" tIns="46808" rIns="93616" bIns="4680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3616" tIns="46808" rIns="93616" bIns="4680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616" tIns="46808" rIns="93616" bIns="46808" rtlCol="0" anchor="b"/>
          <a:lstStyle>
            <a:lvl1pPr algn="r">
              <a:defRPr sz="1200"/>
            </a:lvl1pPr>
          </a:lstStyle>
          <a:p>
            <a:fld id="{AE9D90C8-AC32-4BAD-8634-C9924A920DA2}" type="slidenum">
              <a:rPr lang="en-US" smtClean="0"/>
              <a:pPr/>
              <a:t>‹#›</a:t>
            </a:fld>
            <a:endParaRPr lang="en-US"/>
          </a:p>
        </p:txBody>
      </p:sp>
    </p:spTree>
    <p:extLst>
      <p:ext uri="{BB962C8B-B14F-4D97-AF65-F5344CB8AC3E}">
        <p14:creationId xmlns:p14="http://schemas.microsoft.com/office/powerpoint/2010/main" val="4279664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2</a:t>
            </a:fld>
            <a:endParaRPr lang="en-US"/>
          </a:p>
        </p:txBody>
      </p:sp>
    </p:spTree>
    <p:extLst>
      <p:ext uri="{BB962C8B-B14F-4D97-AF65-F5344CB8AC3E}">
        <p14:creationId xmlns:p14="http://schemas.microsoft.com/office/powerpoint/2010/main" val="1425088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11</a:t>
            </a:fld>
            <a:endParaRPr lang="en-US"/>
          </a:p>
        </p:txBody>
      </p:sp>
    </p:spTree>
    <p:extLst>
      <p:ext uri="{BB962C8B-B14F-4D97-AF65-F5344CB8AC3E}">
        <p14:creationId xmlns:p14="http://schemas.microsoft.com/office/powerpoint/2010/main" val="30420125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12</a:t>
            </a:fld>
            <a:endParaRPr lang="en-US"/>
          </a:p>
        </p:txBody>
      </p:sp>
    </p:spTree>
    <p:extLst>
      <p:ext uri="{BB962C8B-B14F-4D97-AF65-F5344CB8AC3E}">
        <p14:creationId xmlns:p14="http://schemas.microsoft.com/office/powerpoint/2010/main" val="3372486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13</a:t>
            </a:fld>
            <a:endParaRPr lang="en-US"/>
          </a:p>
        </p:txBody>
      </p:sp>
    </p:spTree>
    <p:extLst>
      <p:ext uri="{BB962C8B-B14F-4D97-AF65-F5344CB8AC3E}">
        <p14:creationId xmlns:p14="http://schemas.microsoft.com/office/powerpoint/2010/main" val="753399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14</a:t>
            </a:fld>
            <a:endParaRPr lang="en-US"/>
          </a:p>
        </p:txBody>
      </p:sp>
    </p:spTree>
    <p:extLst>
      <p:ext uri="{BB962C8B-B14F-4D97-AF65-F5344CB8AC3E}">
        <p14:creationId xmlns:p14="http://schemas.microsoft.com/office/powerpoint/2010/main" val="11789545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15</a:t>
            </a:fld>
            <a:endParaRPr lang="en-US"/>
          </a:p>
        </p:txBody>
      </p:sp>
    </p:spTree>
    <p:extLst>
      <p:ext uri="{BB962C8B-B14F-4D97-AF65-F5344CB8AC3E}">
        <p14:creationId xmlns:p14="http://schemas.microsoft.com/office/powerpoint/2010/main" val="10733385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16</a:t>
            </a:fld>
            <a:endParaRPr lang="en-US"/>
          </a:p>
        </p:txBody>
      </p:sp>
    </p:spTree>
    <p:extLst>
      <p:ext uri="{BB962C8B-B14F-4D97-AF65-F5344CB8AC3E}">
        <p14:creationId xmlns:p14="http://schemas.microsoft.com/office/powerpoint/2010/main" val="20006244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17</a:t>
            </a:fld>
            <a:endParaRPr lang="en-US"/>
          </a:p>
        </p:txBody>
      </p:sp>
    </p:spTree>
    <p:extLst>
      <p:ext uri="{BB962C8B-B14F-4D97-AF65-F5344CB8AC3E}">
        <p14:creationId xmlns:p14="http://schemas.microsoft.com/office/powerpoint/2010/main" val="8936474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18</a:t>
            </a:fld>
            <a:endParaRPr lang="en-US"/>
          </a:p>
        </p:txBody>
      </p:sp>
    </p:spTree>
    <p:extLst>
      <p:ext uri="{BB962C8B-B14F-4D97-AF65-F5344CB8AC3E}">
        <p14:creationId xmlns:p14="http://schemas.microsoft.com/office/powerpoint/2010/main" val="7111807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19</a:t>
            </a:fld>
            <a:endParaRPr lang="en-US"/>
          </a:p>
        </p:txBody>
      </p:sp>
    </p:spTree>
    <p:extLst>
      <p:ext uri="{BB962C8B-B14F-4D97-AF65-F5344CB8AC3E}">
        <p14:creationId xmlns:p14="http://schemas.microsoft.com/office/powerpoint/2010/main" val="13660444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20</a:t>
            </a:fld>
            <a:endParaRPr lang="en-US"/>
          </a:p>
        </p:txBody>
      </p:sp>
    </p:spTree>
    <p:extLst>
      <p:ext uri="{BB962C8B-B14F-4D97-AF65-F5344CB8AC3E}">
        <p14:creationId xmlns:p14="http://schemas.microsoft.com/office/powerpoint/2010/main" val="121604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3</a:t>
            </a:fld>
            <a:endParaRPr lang="en-US"/>
          </a:p>
        </p:txBody>
      </p:sp>
    </p:spTree>
    <p:extLst>
      <p:ext uri="{BB962C8B-B14F-4D97-AF65-F5344CB8AC3E}">
        <p14:creationId xmlns:p14="http://schemas.microsoft.com/office/powerpoint/2010/main" val="8538371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21</a:t>
            </a:fld>
            <a:endParaRPr lang="en-US"/>
          </a:p>
        </p:txBody>
      </p:sp>
    </p:spTree>
    <p:extLst>
      <p:ext uri="{BB962C8B-B14F-4D97-AF65-F5344CB8AC3E}">
        <p14:creationId xmlns:p14="http://schemas.microsoft.com/office/powerpoint/2010/main" val="14827186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22</a:t>
            </a:fld>
            <a:endParaRPr lang="en-US"/>
          </a:p>
        </p:txBody>
      </p:sp>
    </p:spTree>
    <p:extLst>
      <p:ext uri="{BB962C8B-B14F-4D97-AF65-F5344CB8AC3E}">
        <p14:creationId xmlns:p14="http://schemas.microsoft.com/office/powerpoint/2010/main" val="40255837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23</a:t>
            </a:fld>
            <a:endParaRPr lang="en-US"/>
          </a:p>
        </p:txBody>
      </p:sp>
    </p:spTree>
    <p:extLst>
      <p:ext uri="{BB962C8B-B14F-4D97-AF65-F5344CB8AC3E}">
        <p14:creationId xmlns:p14="http://schemas.microsoft.com/office/powerpoint/2010/main" val="2977594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4</a:t>
            </a:fld>
            <a:endParaRPr lang="en-US"/>
          </a:p>
        </p:txBody>
      </p:sp>
    </p:spTree>
    <p:extLst>
      <p:ext uri="{BB962C8B-B14F-4D97-AF65-F5344CB8AC3E}">
        <p14:creationId xmlns:p14="http://schemas.microsoft.com/office/powerpoint/2010/main" val="4133845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5</a:t>
            </a:fld>
            <a:endParaRPr lang="en-US"/>
          </a:p>
        </p:txBody>
      </p:sp>
    </p:spTree>
    <p:extLst>
      <p:ext uri="{BB962C8B-B14F-4D97-AF65-F5344CB8AC3E}">
        <p14:creationId xmlns:p14="http://schemas.microsoft.com/office/powerpoint/2010/main" val="1039507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6</a:t>
            </a:fld>
            <a:endParaRPr lang="en-US"/>
          </a:p>
        </p:txBody>
      </p:sp>
    </p:spTree>
    <p:extLst>
      <p:ext uri="{BB962C8B-B14F-4D97-AF65-F5344CB8AC3E}">
        <p14:creationId xmlns:p14="http://schemas.microsoft.com/office/powerpoint/2010/main" val="2400308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7</a:t>
            </a:fld>
            <a:endParaRPr lang="en-US"/>
          </a:p>
        </p:txBody>
      </p:sp>
    </p:spTree>
    <p:extLst>
      <p:ext uri="{BB962C8B-B14F-4D97-AF65-F5344CB8AC3E}">
        <p14:creationId xmlns:p14="http://schemas.microsoft.com/office/powerpoint/2010/main" val="1069317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8</a:t>
            </a:fld>
            <a:endParaRPr lang="en-US"/>
          </a:p>
        </p:txBody>
      </p:sp>
    </p:spTree>
    <p:extLst>
      <p:ext uri="{BB962C8B-B14F-4D97-AF65-F5344CB8AC3E}">
        <p14:creationId xmlns:p14="http://schemas.microsoft.com/office/powerpoint/2010/main" val="952442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9</a:t>
            </a:fld>
            <a:endParaRPr lang="en-US"/>
          </a:p>
        </p:txBody>
      </p:sp>
    </p:spTree>
    <p:extLst>
      <p:ext uri="{BB962C8B-B14F-4D97-AF65-F5344CB8AC3E}">
        <p14:creationId xmlns:p14="http://schemas.microsoft.com/office/powerpoint/2010/main" val="249126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9D90C8-AC32-4BAD-8634-C9924A920DA2}" type="slidenum">
              <a:rPr lang="en-US" smtClean="0"/>
              <a:pPr/>
              <a:t>10</a:t>
            </a:fld>
            <a:endParaRPr lang="en-US"/>
          </a:p>
        </p:txBody>
      </p:sp>
    </p:spTree>
    <p:extLst>
      <p:ext uri="{BB962C8B-B14F-4D97-AF65-F5344CB8AC3E}">
        <p14:creationId xmlns:p14="http://schemas.microsoft.com/office/powerpoint/2010/main" val="751765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A579D956-9A3F-46CB-8FF9-B602F5FE2E51}" type="datetimeFigureOut">
              <a:rPr lang="en-US" smtClean="0"/>
              <a:pPr/>
              <a:t>4/29/2019</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F3A1B7EF-B93D-40D0-BA59-565172ECA947}"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348200978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579D956-9A3F-46CB-8FF9-B602F5FE2E51}" type="datetimeFigureOut">
              <a:rPr lang="en-US" smtClean="0"/>
              <a:pPr/>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1274291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79D956-9A3F-46CB-8FF9-B602F5FE2E51}"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2852144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79D956-9A3F-46CB-8FF9-B602F5FE2E51}"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3342046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79D956-9A3F-46CB-8FF9-B602F5FE2E51}"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3818955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79D956-9A3F-46CB-8FF9-B602F5FE2E51}"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229392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79D956-9A3F-46CB-8FF9-B602F5FE2E51}"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593363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79D956-9A3F-46CB-8FF9-B602F5FE2E51}"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1535059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79D956-9A3F-46CB-8FF9-B602F5FE2E51}"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161617093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A579D956-9A3F-46CB-8FF9-B602F5FE2E51}" type="datetimeFigureOut">
              <a:rPr lang="en-US" smtClean="0"/>
              <a:pPr/>
              <a:t>4/29/2019</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148671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79D956-9A3F-46CB-8FF9-B602F5FE2E51}"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3563961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579D956-9A3F-46CB-8FF9-B602F5FE2E51}" type="datetimeFigureOut">
              <a:rPr lang="en-US" smtClean="0"/>
              <a:pPr/>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2524891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579D956-9A3F-46CB-8FF9-B602F5FE2E51}" type="datetimeFigureOut">
              <a:rPr lang="en-US" smtClean="0"/>
              <a:pPr/>
              <a:t>4/29/2019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4129238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579D956-9A3F-46CB-8FF9-B602F5FE2E51}" type="datetimeFigureOut">
              <a:rPr lang="en-US" smtClean="0"/>
              <a:pPr/>
              <a:t>4/29/2019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1499932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9D956-9A3F-46CB-8FF9-B602F5FE2E51}" type="datetimeFigureOut">
              <a:rPr lang="en-US" smtClean="0"/>
              <a:pPr/>
              <a:t>4/29/2019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143726432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579D956-9A3F-46CB-8FF9-B602F5FE2E51}" type="datetimeFigureOut">
              <a:rPr lang="en-US" smtClean="0"/>
              <a:pPr/>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87611074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579D956-9A3F-46CB-8FF9-B602F5FE2E51}" type="datetimeFigureOut">
              <a:rPr lang="en-US" smtClean="0"/>
              <a:pPr/>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A1B7EF-B93D-40D0-BA59-565172ECA947}" type="slidenum">
              <a:rPr lang="en-US" smtClean="0"/>
              <a:pPr/>
              <a:t>‹#›</a:t>
            </a:fld>
            <a:endParaRPr lang="en-US"/>
          </a:p>
        </p:txBody>
      </p:sp>
    </p:spTree>
    <p:extLst>
      <p:ext uri="{BB962C8B-B14F-4D97-AF65-F5344CB8AC3E}">
        <p14:creationId xmlns:p14="http://schemas.microsoft.com/office/powerpoint/2010/main" val="3398066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579D956-9A3F-46CB-8FF9-B602F5FE2E51}" type="datetimeFigureOut">
              <a:rPr lang="en-US" smtClean="0"/>
              <a:pPr/>
              <a:t>4/29/2019</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3A1B7EF-B93D-40D0-BA59-565172ECA947}" type="slidenum">
              <a:rPr lang="en-US" smtClean="0"/>
              <a:pPr/>
              <a:t>‹#›</a:t>
            </a:fld>
            <a:endParaRPr lang="en-US"/>
          </a:p>
        </p:txBody>
      </p:sp>
    </p:spTree>
    <p:extLst>
      <p:ext uri="{BB962C8B-B14F-4D97-AF65-F5344CB8AC3E}">
        <p14:creationId xmlns:p14="http://schemas.microsoft.com/office/powerpoint/2010/main" val="2220760189"/>
      </p:ext>
    </p:extLst>
  </p:cSld>
  <p:clrMap bg1="lt1" tx1="dk1" bg2="lt2" tx2="dk2" accent1="accent1" accent2="accent2" accent3="accent3" accent4="accent4" accent5="accent5" accent6="accent6" hlink="hlink" folHlink="folHlink"/>
  <p:sldLayoutIdLst>
    <p:sldLayoutId id="2147484094" r:id="rId1"/>
    <p:sldLayoutId id="2147484095" r:id="rId2"/>
    <p:sldLayoutId id="2147484096" r:id="rId3"/>
    <p:sldLayoutId id="2147484097" r:id="rId4"/>
    <p:sldLayoutId id="2147484098" r:id="rId5"/>
    <p:sldLayoutId id="2147484099" r:id="rId6"/>
    <p:sldLayoutId id="2147484100" r:id="rId7"/>
    <p:sldLayoutId id="2147484101" r:id="rId8"/>
    <p:sldLayoutId id="2147484102" r:id="rId9"/>
    <p:sldLayoutId id="2147484103" r:id="rId10"/>
    <p:sldLayoutId id="2147484104" r:id="rId11"/>
    <p:sldLayoutId id="2147484105" r:id="rId12"/>
    <p:sldLayoutId id="2147484106" r:id="rId13"/>
    <p:sldLayoutId id="2147484107" r:id="rId14"/>
    <p:sldLayoutId id="2147484108" r:id="rId15"/>
    <p:sldLayoutId id="2147484109" r:id="rId16"/>
    <p:sldLayoutId id="2147484110"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pbn@usdb.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pbn@usimac.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23.xml.rels><?xml version="1.0" encoding="UTF-8" standalone="yes"?>
<Relationships xmlns="http://schemas.openxmlformats.org/package/2006/relationships"><Relationship Id="rId3" Type="http://schemas.openxmlformats.org/officeDocument/2006/relationships/hyperlink" Target="mailto:pbn@usimac.or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www.usimac.org/" TargetMode="External"/><Relationship Id="rId4" Type="http://schemas.openxmlformats.org/officeDocument/2006/relationships/hyperlink" Target="mailto:pbn@usdb.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pbn@usimac.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pbn@usdb.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8009467" cy="5314016"/>
          </a:xfrm>
        </p:spPr>
        <p:txBody>
          <a:bodyPr>
            <a:normAutofit/>
          </a:bodyPr>
          <a:lstStyle/>
          <a:p>
            <a:pPr marL="0" indent="0" algn="ctr">
              <a:buNone/>
            </a:pPr>
            <a:r>
              <a:rPr lang="en-US" sz="3600" dirty="0" smtClean="0"/>
              <a:t>We will begin the PBN Webinar shortly. </a:t>
            </a:r>
          </a:p>
          <a:p>
            <a:pPr marL="0" indent="0" algn="ctr">
              <a:buNone/>
            </a:pPr>
            <a:r>
              <a:rPr lang="en-US" sz="3600" dirty="0" smtClean="0"/>
              <a:t>Please mute your mic and type your full name in the chat box for roll call.</a:t>
            </a:r>
            <a:endParaRPr lang="en-US" sz="3600" dirty="0"/>
          </a:p>
        </p:txBody>
      </p:sp>
    </p:spTree>
    <p:extLst>
      <p:ext uri="{BB962C8B-B14F-4D97-AF65-F5344CB8AC3E}">
        <p14:creationId xmlns:p14="http://schemas.microsoft.com/office/powerpoint/2010/main" val="408664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543800" cy="685800"/>
          </a:xfrm>
        </p:spPr>
        <p:txBody>
          <a:bodyPr>
            <a:normAutofit fontScale="90000"/>
          </a:bodyPr>
          <a:lstStyle/>
          <a:p>
            <a:r>
              <a:rPr lang="en-US" dirty="0" smtClean="0"/>
              <a:t>USIMAC – </a:t>
            </a:r>
            <a:r>
              <a:rPr lang="en-US" sz="3400" dirty="0" smtClean="0"/>
              <a:t>Approved GAE/ PO Email</a:t>
            </a:r>
            <a:endParaRPr lang="en-US" sz="3400" dirty="0"/>
          </a:p>
        </p:txBody>
      </p:sp>
      <p:sp>
        <p:nvSpPr>
          <p:cNvPr id="3" name="Content Placeholder 2"/>
          <p:cNvSpPr>
            <a:spLocks noGrp="1"/>
          </p:cNvSpPr>
          <p:nvPr>
            <p:ph idx="1"/>
          </p:nvPr>
        </p:nvSpPr>
        <p:spPr>
          <a:xfrm>
            <a:off x="1295400" y="1219200"/>
            <a:ext cx="7162800" cy="5181600"/>
          </a:xfrm>
        </p:spPr>
        <p:txBody>
          <a:bodyPr>
            <a:normAutofit fontScale="25000" lnSpcReduction="20000"/>
          </a:bodyPr>
          <a:lstStyle/>
          <a:p>
            <a:r>
              <a:rPr lang="en-US" sz="11200" dirty="0" smtClean="0"/>
              <a:t>Example email:</a:t>
            </a:r>
          </a:p>
          <a:p>
            <a:pPr marL="0" indent="0">
              <a:buNone/>
            </a:pPr>
            <a:r>
              <a:rPr lang="en-US" sz="6800" dirty="0" smtClean="0"/>
              <a:t>The </a:t>
            </a:r>
            <a:r>
              <a:rPr lang="en-US" sz="6800" dirty="0"/>
              <a:t>State of Utah has approved your bid for</a:t>
            </a:r>
            <a:r>
              <a:rPr lang="en-US" sz="6800" dirty="0" smtClean="0"/>
              <a:t>:</a:t>
            </a:r>
            <a:endParaRPr lang="en-US" sz="6800" dirty="0"/>
          </a:p>
          <a:p>
            <a:pPr marL="0" indent="0">
              <a:buNone/>
            </a:pPr>
            <a:r>
              <a:rPr lang="en-US" sz="6800" dirty="0"/>
              <a:t>SO 10542, ISBN: 9780133338720, My Perspectives English Language Arts, c2017 </a:t>
            </a:r>
            <a:r>
              <a:rPr lang="en-US" sz="6800" dirty="0" smtClean="0"/>
              <a:t>(</a:t>
            </a:r>
            <a:r>
              <a:rPr lang="en-US" sz="6800" dirty="0"/>
              <a:t>Unit 3-5 &amp; Back Matter ONLY)</a:t>
            </a:r>
          </a:p>
          <a:p>
            <a:pPr marL="0" indent="0">
              <a:buNone/>
            </a:pPr>
            <a:r>
              <a:rPr lang="en-US" sz="6800" dirty="0"/>
              <a:t>Purchase Order GAE 068 (attached</a:t>
            </a:r>
            <a:r>
              <a:rPr lang="en-US" sz="6800" dirty="0" smtClean="0"/>
              <a:t>)</a:t>
            </a:r>
            <a:endParaRPr lang="en-US" sz="6800" dirty="0"/>
          </a:p>
          <a:p>
            <a:pPr marL="0" indent="0">
              <a:buNone/>
            </a:pPr>
            <a:r>
              <a:rPr lang="en-US" sz="6800" dirty="0"/>
              <a:t>Date Approved: December 26, </a:t>
            </a:r>
            <a:r>
              <a:rPr lang="en-US" sz="6800" dirty="0" smtClean="0"/>
              <a:t>2018</a:t>
            </a:r>
            <a:endParaRPr lang="en-US" sz="6800" dirty="0"/>
          </a:p>
          <a:p>
            <a:pPr marL="0" indent="0">
              <a:buNone/>
            </a:pPr>
            <a:r>
              <a:rPr lang="en-US" sz="6800" dirty="0">
                <a:solidFill>
                  <a:srgbClr val="FF0000"/>
                </a:solidFill>
              </a:rPr>
              <a:t>The project is DUE on or before Wednesday, March 7, </a:t>
            </a:r>
            <a:r>
              <a:rPr lang="en-US" sz="6800" dirty="0" smtClean="0">
                <a:solidFill>
                  <a:srgbClr val="FF0000"/>
                </a:solidFill>
              </a:rPr>
              <a:t>2019. </a:t>
            </a:r>
            <a:r>
              <a:rPr lang="en-US" sz="6800" dirty="0">
                <a:solidFill>
                  <a:srgbClr val="FF0000"/>
                </a:solidFill>
              </a:rPr>
              <a:t>Partial every 14 days</a:t>
            </a:r>
            <a:r>
              <a:rPr lang="en-US" sz="6800" dirty="0"/>
              <a:t>                                    </a:t>
            </a:r>
          </a:p>
          <a:p>
            <a:pPr marL="0" indent="0">
              <a:buNone/>
            </a:pPr>
            <a:r>
              <a:rPr lang="en-US" sz="6800" dirty="0"/>
              <a:t>You have been assigned to work with </a:t>
            </a:r>
            <a:r>
              <a:rPr lang="en-US" sz="6800" dirty="0" smtClean="0"/>
              <a:t>Laurie MacKenzie lauriem@usdb.org </a:t>
            </a:r>
            <a:r>
              <a:rPr lang="en-US" sz="6800" dirty="0"/>
              <a:t>as your editor. </a:t>
            </a:r>
            <a:r>
              <a:rPr lang="en-US" sz="6800" dirty="0" smtClean="0"/>
              <a:t>For </a:t>
            </a:r>
            <a:r>
              <a:rPr lang="en-US" sz="6800" dirty="0"/>
              <a:t>all questions or communication with your editor, please email </a:t>
            </a:r>
            <a:r>
              <a:rPr lang="en-US" sz="6800" dirty="0" smtClean="0"/>
              <a:t>pbn@usdb.org </a:t>
            </a:r>
            <a:r>
              <a:rPr lang="en-US" sz="6800" dirty="0"/>
              <a:t>and CC the editor. </a:t>
            </a:r>
          </a:p>
          <a:p>
            <a:pPr marL="0" indent="0">
              <a:buNone/>
            </a:pPr>
            <a:r>
              <a:rPr lang="en-US" sz="6800" u="sng" dirty="0"/>
              <a:t>Please reply to this email and CC your editor within 24 business hours to confirm receipt of your </a:t>
            </a:r>
            <a:r>
              <a:rPr lang="en-US" sz="6800" u="sng" dirty="0" smtClean="0"/>
              <a:t>PO/GAE </a:t>
            </a:r>
            <a:r>
              <a:rPr lang="en-US" sz="6800" u="sng" dirty="0"/>
              <a:t>and acknowledgment of your deadline. </a:t>
            </a:r>
            <a:endParaRPr lang="en-US" sz="6800" dirty="0"/>
          </a:p>
          <a:p>
            <a:pPr marL="0" indent="0">
              <a:buNone/>
            </a:pPr>
            <a:r>
              <a:rPr lang="en-US" sz="6800" dirty="0"/>
              <a:t> **ALL COMMUNICATION MUST BE SENT VIA EMAIL TO </a:t>
            </a:r>
            <a:r>
              <a:rPr lang="en-US" sz="6800" dirty="0" smtClean="0"/>
              <a:t>PBN@USDB.ORG </a:t>
            </a:r>
            <a:r>
              <a:rPr lang="en-US" sz="6800" dirty="0"/>
              <a:t>AND CC THE EDITOR ASSIGNED TO THIS PROJECT</a:t>
            </a:r>
            <a:r>
              <a:rPr lang="en-US" sz="6800" dirty="0" smtClean="0"/>
              <a:t>.</a:t>
            </a:r>
            <a:endParaRPr lang="en-US" sz="6800" dirty="0"/>
          </a:p>
          <a:p>
            <a:pPr marL="0" indent="0">
              <a:buNone/>
            </a:pPr>
            <a:r>
              <a:rPr lang="en-US" sz="6800" dirty="0" smtClean="0"/>
              <a:t>Also attached are the Agency Guidelines for USIMAC Braille Projects, State of Utah Terms and Conditions, Approved GAE/PO</a:t>
            </a:r>
            <a:endParaRPr lang="en-US" sz="2500" dirty="0"/>
          </a:p>
          <a:p>
            <a:pPr marL="0" indent="0">
              <a:buNone/>
            </a:pPr>
            <a:endParaRPr lang="en-US" dirty="0"/>
          </a:p>
        </p:txBody>
      </p:sp>
    </p:spTree>
    <p:extLst>
      <p:ext uri="{BB962C8B-B14F-4D97-AF65-F5344CB8AC3E}">
        <p14:creationId xmlns:p14="http://schemas.microsoft.com/office/powerpoint/2010/main" val="1407401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1381" y="152400"/>
            <a:ext cx="7704667" cy="1447800"/>
          </a:xfrm>
        </p:spPr>
        <p:txBody>
          <a:bodyPr>
            <a:normAutofit/>
          </a:bodyPr>
          <a:lstStyle/>
          <a:p>
            <a:r>
              <a:rPr lang="en-US" dirty="0" smtClean="0"/>
              <a:t>USIMAC – Project Process</a:t>
            </a:r>
            <a:endParaRPr lang="en-US" dirty="0"/>
          </a:p>
        </p:txBody>
      </p:sp>
      <p:sp>
        <p:nvSpPr>
          <p:cNvPr id="3" name="Content Placeholder 2"/>
          <p:cNvSpPr>
            <a:spLocks noGrp="1"/>
          </p:cNvSpPr>
          <p:nvPr>
            <p:ph idx="1"/>
          </p:nvPr>
        </p:nvSpPr>
        <p:spPr>
          <a:xfrm>
            <a:off x="914400" y="1447800"/>
            <a:ext cx="7851648" cy="4800600"/>
          </a:xfrm>
        </p:spPr>
        <p:txBody>
          <a:bodyPr>
            <a:normAutofit/>
          </a:bodyPr>
          <a:lstStyle/>
          <a:p>
            <a:r>
              <a:rPr lang="en-US" sz="2600" dirty="0" smtClean="0"/>
              <a:t>All correspondence with your Editor must be via email to </a:t>
            </a:r>
            <a:r>
              <a:rPr lang="en-US" sz="2600" dirty="0" smtClean="0">
                <a:hlinkClick r:id="rId3"/>
              </a:rPr>
              <a:t>pbn@usdb.org</a:t>
            </a:r>
            <a:r>
              <a:rPr lang="en-US" sz="2600" dirty="0" smtClean="0"/>
              <a:t> and cc’d to your Editor. </a:t>
            </a:r>
          </a:p>
          <a:p>
            <a:pPr lvl="1"/>
            <a:r>
              <a:rPr lang="en-US" sz="2600" dirty="0" smtClean="0"/>
              <a:t>Upon receipt of your GAE/ purchase order, confirm with your Editor and pbn@usdb.org within 24 hours (this is a requirement)</a:t>
            </a:r>
          </a:p>
          <a:p>
            <a:r>
              <a:rPr lang="en-US" sz="2600" dirty="0" smtClean="0"/>
              <a:t>Your Editor can answer questions regarding the transcription part of the project.</a:t>
            </a:r>
          </a:p>
          <a:p>
            <a:r>
              <a:rPr lang="en-US" sz="2600" dirty="0" smtClean="0"/>
              <a:t>Any payment or contract questions including deadlines, please email </a:t>
            </a:r>
            <a:r>
              <a:rPr lang="en-US" sz="2600" dirty="0" smtClean="0">
                <a:hlinkClick r:id="rId3"/>
              </a:rPr>
              <a:t>pbn@usdb.org</a:t>
            </a:r>
            <a:r>
              <a:rPr lang="en-US" sz="2600" dirty="0" smtClean="0"/>
              <a:t> </a:t>
            </a:r>
            <a:endParaRPr lang="en-US" sz="2600" dirty="0"/>
          </a:p>
          <a:p>
            <a:pPr marL="0" indent="0">
              <a:buNone/>
            </a:pPr>
            <a:endParaRPr lang="en-US" dirty="0"/>
          </a:p>
        </p:txBody>
      </p:sp>
    </p:spTree>
    <p:extLst>
      <p:ext uri="{BB962C8B-B14F-4D97-AF65-F5344CB8AC3E}">
        <p14:creationId xmlns:p14="http://schemas.microsoft.com/office/powerpoint/2010/main" val="19773384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523999"/>
          </a:xfrm>
        </p:spPr>
        <p:txBody>
          <a:bodyPr/>
          <a:lstStyle/>
          <a:p>
            <a:pPr algn="l"/>
            <a:r>
              <a:rPr lang="en-US" dirty="0" smtClean="0"/>
              <a:t>Project refusal</a:t>
            </a:r>
            <a:endParaRPr lang="en-US" dirty="0"/>
          </a:p>
        </p:txBody>
      </p:sp>
      <p:sp>
        <p:nvSpPr>
          <p:cNvPr id="3" name="Content Placeholder 2"/>
          <p:cNvSpPr>
            <a:spLocks noGrp="1"/>
          </p:cNvSpPr>
          <p:nvPr>
            <p:ph idx="1"/>
          </p:nvPr>
        </p:nvSpPr>
        <p:spPr>
          <a:xfrm>
            <a:off x="982133" y="1752600"/>
            <a:ext cx="7704667" cy="4247216"/>
          </a:xfrm>
        </p:spPr>
        <p:txBody>
          <a:bodyPr>
            <a:normAutofit fontScale="92500" lnSpcReduction="20000"/>
          </a:bodyPr>
          <a:lstStyle/>
          <a:p>
            <a:r>
              <a:rPr lang="en-US" dirty="0"/>
              <a:t>If you refuse a project, or fail to respond to a project request for two projects in a row, you will be skipped on the next project. If you refuse three consecutive projects, you will be put on probation for 3 months. </a:t>
            </a:r>
          </a:p>
          <a:p>
            <a:r>
              <a:rPr lang="en-US" i="1" dirty="0"/>
              <a:t>Note: If you refuse two projects and then accept the next, the violation will be reset.</a:t>
            </a:r>
            <a:endParaRPr lang="en-US" dirty="0"/>
          </a:p>
          <a:p>
            <a:r>
              <a:rPr lang="en-US" dirty="0"/>
              <a:t>If you are put on probation twice within a calendar year, USIMAC will </a:t>
            </a:r>
            <a:r>
              <a:rPr lang="en-US" b="1" dirty="0"/>
              <a:t>remove you from our PBN Approved Vendor list permanently</a:t>
            </a:r>
            <a:r>
              <a:rPr lang="en-US" dirty="0"/>
              <a:t>.  </a:t>
            </a:r>
          </a:p>
          <a:p>
            <a:r>
              <a:rPr lang="en-US" dirty="0"/>
              <a:t>Penalties will be assessed on a case-by-case review basis in accordance with this document and with the </a:t>
            </a:r>
            <a:r>
              <a:rPr lang="en-US" b="1" i="1" dirty="0"/>
              <a:t>State of Utah Purchase Order Terms and Conditions for Services</a:t>
            </a:r>
            <a:r>
              <a:rPr lang="en-US" dirty="0"/>
              <a:t> pursuant to this purchase order. </a:t>
            </a:r>
          </a:p>
        </p:txBody>
      </p:sp>
    </p:spTree>
    <p:extLst>
      <p:ext uri="{BB962C8B-B14F-4D97-AF65-F5344CB8AC3E}">
        <p14:creationId xmlns:p14="http://schemas.microsoft.com/office/powerpoint/2010/main" val="3588399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6347713" cy="685800"/>
          </a:xfrm>
        </p:spPr>
        <p:txBody>
          <a:bodyPr>
            <a:normAutofit fontScale="90000"/>
          </a:bodyPr>
          <a:lstStyle/>
          <a:p>
            <a:r>
              <a:rPr lang="en-US" dirty="0" smtClean="0"/>
              <a:t>USIMAC – Agency Guidelines</a:t>
            </a:r>
            <a:endParaRPr lang="en-US" dirty="0"/>
          </a:p>
        </p:txBody>
      </p:sp>
      <p:sp>
        <p:nvSpPr>
          <p:cNvPr id="3" name="Content Placeholder 2"/>
          <p:cNvSpPr>
            <a:spLocks noGrp="1"/>
          </p:cNvSpPr>
          <p:nvPr>
            <p:ph idx="1"/>
          </p:nvPr>
        </p:nvSpPr>
        <p:spPr>
          <a:xfrm>
            <a:off x="1143000" y="1447800"/>
            <a:ext cx="6934200" cy="5181600"/>
          </a:xfrm>
        </p:spPr>
        <p:txBody>
          <a:bodyPr>
            <a:normAutofit lnSpcReduction="10000"/>
          </a:bodyPr>
          <a:lstStyle/>
          <a:p>
            <a:endParaRPr lang="en-US" sz="2800" dirty="0" smtClean="0"/>
          </a:p>
          <a:p>
            <a:r>
              <a:rPr lang="en-US" sz="2800" dirty="0" smtClean="0"/>
              <a:t>Please read through the agency guidelines carefully! As we have updated about 40% of the Language and or requirements</a:t>
            </a:r>
          </a:p>
          <a:p>
            <a:pPr marL="0" indent="0">
              <a:buNone/>
            </a:pPr>
            <a:endParaRPr lang="en-US" sz="1000" dirty="0" smtClean="0"/>
          </a:p>
          <a:p>
            <a:r>
              <a:rPr lang="en-US" sz="2800" dirty="0" smtClean="0"/>
              <a:t>Do not leave extra space, dead space, </a:t>
            </a:r>
            <a:r>
              <a:rPr lang="en-US" sz="2800" dirty="0"/>
              <a:t>or unnecessary </a:t>
            </a:r>
            <a:r>
              <a:rPr lang="en-US" sz="2800" dirty="0" smtClean="0"/>
              <a:t>blank spaces for the graphics.</a:t>
            </a:r>
          </a:p>
          <a:p>
            <a:pPr marL="0" indent="0">
              <a:buNone/>
            </a:pPr>
            <a:endParaRPr lang="en-US" sz="1000" dirty="0" smtClean="0"/>
          </a:p>
          <a:p>
            <a:r>
              <a:rPr lang="en-US" sz="2800" dirty="0" smtClean="0"/>
              <a:t>Use USIMAC formatted Title page</a:t>
            </a:r>
          </a:p>
          <a:p>
            <a:pPr marL="0" indent="0">
              <a:buNone/>
            </a:pPr>
            <a:endParaRPr lang="en-US" sz="1000" dirty="0" smtClean="0"/>
          </a:p>
          <a:p>
            <a:r>
              <a:rPr lang="en-US" sz="2800" dirty="0" smtClean="0"/>
              <a:t>A copy will be placed on the website under the “Preferred Braille Network” tab</a:t>
            </a:r>
          </a:p>
          <a:p>
            <a:endParaRPr lang="en-US" sz="3100" dirty="0" smtClean="0"/>
          </a:p>
          <a:p>
            <a:endParaRPr lang="en-US" sz="2500" dirty="0"/>
          </a:p>
          <a:p>
            <a:pPr marL="0" indent="0">
              <a:buNone/>
            </a:pPr>
            <a:endParaRPr lang="en-US" dirty="0"/>
          </a:p>
        </p:txBody>
      </p:sp>
    </p:spTree>
    <p:extLst>
      <p:ext uri="{BB962C8B-B14F-4D97-AF65-F5344CB8AC3E}">
        <p14:creationId xmlns:p14="http://schemas.microsoft.com/office/powerpoint/2010/main" val="10314414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9" y="609600"/>
            <a:ext cx="7086599" cy="685800"/>
          </a:xfrm>
        </p:spPr>
        <p:txBody>
          <a:bodyPr>
            <a:normAutofit fontScale="90000"/>
          </a:bodyPr>
          <a:lstStyle/>
          <a:p>
            <a:r>
              <a:rPr lang="en-US" dirty="0" smtClean="0"/>
              <a:t>USIMAC – </a:t>
            </a:r>
            <a:r>
              <a:rPr lang="en-US" sz="3400" dirty="0" smtClean="0"/>
              <a:t>Title Page/Proofreading</a:t>
            </a:r>
            <a:endParaRPr lang="en-US" sz="3400" dirty="0"/>
          </a:p>
        </p:txBody>
      </p:sp>
      <p:sp>
        <p:nvSpPr>
          <p:cNvPr id="3" name="Content Placeholder 2"/>
          <p:cNvSpPr>
            <a:spLocks noGrp="1"/>
          </p:cNvSpPr>
          <p:nvPr>
            <p:ph idx="1"/>
          </p:nvPr>
        </p:nvSpPr>
        <p:spPr>
          <a:xfrm>
            <a:off x="1258823" y="1828800"/>
            <a:ext cx="6854952" cy="4648200"/>
          </a:xfrm>
        </p:spPr>
        <p:txBody>
          <a:bodyPr>
            <a:normAutofit/>
          </a:bodyPr>
          <a:lstStyle/>
          <a:p>
            <a:r>
              <a:rPr lang="en-US" sz="2800" dirty="0" smtClean="0"/>
              <a:t>Please include a completed title page with each volume. (see agency guidelines number 11 a-d)</a:t>
            </a:r>
          </a:p>
          <a:p>
            <a:pPr marL="0" indent="0">
              <a:buNone/>
            </a:pPr>
            <a:endParaRPr lang="en-US" sz="1000" dirty="0" smtClean="0"/>
          </a:p>
          <a:p>
            <a:r>
              <a:rPr lang="en-US" sz="2800" dirty="0" smtClean="0"/>
              <a:t>Proofreader’s name must be included on the title page.</a:t>
            </a:r>
          </a:p>
          <a:p>
            <a:pPr marL="0" indent="0">
              <a:buNone/>
            </a:pPr>
            <a:endParaRPr lang="en-US" sz="1000" dirty="0" smtClean="0"/>
          </a:p>
          <a:p>
            <a:r>
              <a:rPr lang="en-US" sz="2800" dirty="0" smtClean="0"/>
              <a:t>Please transcribe the printing history information on the versa page.</a:t>
            </a:r>
          </a:p>
          <a:p>
            <a:endParaRPr lang="en-US" sz="2800" dirty="0" smtClean="0"/>
          </a:p>
          <a:p>
            <a:endParaRPr lang="en-US" sz="2500" dirty="0"/>
          </a:p>
          <a:p>
            <a:pPr marL="0" indent="0">
              <a:buNone/>
            </a:pPr>
            <a:endParaRPr lang="en-US" dirty="0"/>
          </a:p>
        </p:txBody>
      </p:sp>
    </p:spTree>
    <p:extLst>
      <p:ext uri="{BB962C8B-B14F-4D97-AF65-F5344CB8AC3E}">
        <p14:creationId xmlns:p14="http://schemas.microsoft.com/office/powerpoint/2010/main" val="98988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304800"/>
            <a:ext cx="5745480" cy="6257674"/>
          </a:xfrm>
          <a:prstGeom prst="rect">
            <a:avLst/>
          </a:prstGeom>
          <a:ln w="19050" cap="sq">
            <a:solidFill>
              <a:srgbClr val="000000"/>
            </a:solidFill>
            <a:prstDash val="solid"/>
            <a:miter lim="800000"/>
          </a:ln>
          <a:effectLst/>
        </p:spPr>
      </p:pic>
    </p:spTree>
    <p:extLst>
      <p:ext uri="{BB962C8B-B14F-4D97-AF65-F5344CB8AC3E}">
        <p14:creationId xmlns:p14="http://schemas.microsoft.com/office/powerpoint/2010/main" val="32017641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2762" y="621030"/>
            <a:ext cx="6663038" cy="5627370"/>
          </a:xfrm>
          <a:prstGeom prst="rect">
            <a:avLst/>
          </a:prstGeom>
          <a:ln w="19050" cap="sq">
            <a:solidFill>
              <a:srgbClr val="000000"/>
            </a:solidFill>
            <a:prstDash val="solid"/>
            <a:miter lim="800000"/>
          </a:ln>
          <a:effectLst/>
        </p:spPr>
      </p:pic>
    </p:spTree>
    <p:extLst>
      <p:ext uri="{BB962C8B-B14F-4D97-AF65-F5344CB8AC3E}">
        <p14:creationId xmlns:p14="http://schemas.microsoft.com/office/powerpoint/2010/main" val="25390436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438400" y="304800"/>
            <a:ext cx="4724400" cy="6215109"/>
          </a:xfrm>
          <a:prstGeom prst="rect">
            <a:avLst/>
          </a:prstGeom>
          <a:ln>
            <a:solidFill>
              <a:schemeClr val="tx1"/>
            </a:solidFill>
          </a:ln>
        </p:spPr>
      </p:pic>
      <p:sp>
        <p:nvSpPr>
          <p:cNvPr id="5" name="Down Arrow 4"/>
          <p:cNvSpPr/>
          <p:nvPr/>
        </p:nvSpPr>
        <p:spPr>
          <a:xfrm rot="5400000">
            <a:off x="5143500" y="4959847"/>
            <a:ext cx="990600" cy="2819400"/>
          </a:xfrm>
          <a:prstGeom prst="downArrow">
            <a:avLst/>
          </a:prstGeom>
          <a:solidFill>
            <a:srgbClr val="00B0F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 name="TextBox 5"/>
          <p:cNvSpPr txBox="1"/>
          <p:nvPr/>
        </p:nvSpPr>
        <p:spPr>
          <a:xfrm>
            <a:off x="4457700" y="6129160"/>
            <a:ext cx="2438400" cy="430887"/>
          </a:xfrm>
          <a:prstGeom prst="rect">
            <a:avLst/>
          </a:prstGeom>
          <a:solidFill>
            <a:srgbClr val="00B0F0"/>
          </a:solid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n-US" sz="1100" b="1" dirty="0" smtClean="0">
                <a:solidFill>
                  <a:schemeClr val="tx1"/>
                </a:solidFill>
              </a:rPr>
              <a:t>Transcribe </a:t>
            </a:r>
            <a:r>
              <a:rPr lang="en-US" sz="1100" b="1" dirty="0">
                <a:solidFill>
                  <a:schemeClr val="tx1"/>
                </a:solidFill>
              </a:rPr>
              <a:t>ALL </a:t>
            </a:r>
            <a:r>
              <a:rPr lang="en-US" sz="1100" b="1" dirty="0" smtClean="0">
                <a:solidFill>
                  <a:schemeClr val="tx1"/>
                </a:solidFill>
              </a:rPr>
              <a:t>text including </a:t>
            </a:r>
            <a:r>
              <a:rPr lang="en-US" sz="1100" b="1" dirty="0">
                <a:solidFill>
                  <a:schemeClr val="tx1"/>
                </a:solidFill>
              </a:rPr>
              <a:t>text around and inside of graphics</a:t>
            </a:r>
            <a:r>
              <a:rPr lang="en-US" sz="1000" b="1" dirty="0">
                <a:solidFill>
                  <a:schemeClr val="tx1"/>
                </a:solidFill>
              </a:rPr>
              <a:t>. </a:t>
            </a:r>
          </a:p>
        </p:txBody>
      </p:sp>
      <p:sp>
        <p:nvSpPr>
          <p:cNvPr id="4" name="Rectangle 3"/>
          <p:cNvSpPr/>
          <p:nvPr/>
        </p:nvSpPr>
        <p:spPr>
          <a:xfrm>
            <a:off x="2514600" y="533400"/>
            <a:ext cx="1066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362200" y="500390"/>
            <a:ext cx="2286000" cy="261610"/>
          </a:xfrm>
          <a:prstGeom prst="rect">
            <a:avLst/>
          </a:prstGeom>
          <a:noFill/>
        </p:spPr>
        <p:txBody>
          <a:bodyPr wrap="square" rtlCol="0">
            <a:spAutoFit/>
          </a:bodyPr>
          <a:lstStyle/>
          <a:p>
            <a:r>
              <a:rPr lang="en-US" sz="1100" b="1" dirty="0" smtClean="0"/>
              <a:t>See </a:t>
            </a:r>
            <a:r>
              <a:rPr lang="en-US" sz="1100" b="1" dirty="0"/>
              <a:t>Graphic _ on TG print page _</a:t>
            </a:r>
            <a:endParaRPr lang="en-US" sz="1100" dirty="0"/>
          </a:p>
        </p:txBody>
      </p:sp>
      <p:sp>
        <p:nvSpPr>
          <p:cNvPr id="8" name="Rectangle 7"/>
          <p:cNvSpPr/>
          <p:nvPr/>
        </p:nvSpPr>
        <p:spPr>
          <a:xfrm>
            <a:off x="3352800" y="5666911"/>
            <a:ext cx="3581400" cy="3048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52800" y="5618152"/>
            <a:ext cx="3443748" cy="369332"/>
          </a:xfrm>
          <a:prstGeom prst="rect">
            <a:avLst/>
          </a:prstGeom>
          <a:noFill/>
        </p:spPr>
        <p:txBody>
          <a:bodyPr wrap="square" rtlCol="0">
            <a:spAutoFit/>
          </a:bodyPr>
          <a:lstStyle/>
          <a:p>
            <a:r>
              <a:rPr lang="en-US" b="1" dirty="0" smtClean="0"/>
              <a:t>See </a:t>
            </a:r>
            <a:r>
              <a:rPr lang="en-US" b="1" dirty="0"/>
              <a:t>Graphic _ on TG print page _</a:t>
            </a:r>
            <a:endParaRPr lang="en-US" dirty="0"/>
          </a:p>
        </p:txBody>
      </p:sp>
      <p:sp>
        <p:nvSpPr>
          <p:cNvPr id="9" name="TextBox 8"/>
          <p:cNvSpPr txBox="1"/>
          <p:nvPr/>
        </p:nvSpPr>
        <p:spPr>
          <a:xfrm>
            <a:off x="4462249" y="446529"/>
            <a:ext cx="3695700" cy="369332"/>
          </a:xfrm>
          <a:prstGeom prst="rect">
            <a:avLst/>
          </a:prstGeom>
          <a:noFill/>
        </p:spPr>
        <p:txBody>
          <a:bodyPr wrap="square" rtlCol="0">
            <a:spAutoFit/>
          </a:bodyPr>
          <a:lstStyle/>
          <a:p>
            <a:r>
              <a:rPr lang="en-US" dirty="0" smtClean="0"/>
              <a:t>Previously Read </a:t>
            </a:r>
            <a:r>
              <a:rPr lang="en-US" b="1" dirty="0" smtClean="0"/>
              <a:t>Place Graphic Here</a:t>
            </a:r>
            <a:endParaRPr lang="en-US" b="1" dirty="0"/>
          </a:p>
        </p:txBody>
      </p:sp>
    </p:spTree>
    <p:extLst>
      <p:ext uri="{BB962C8B-B14F-4D97-AF65-F5344CB8AC3E}">
        <p14:creationId xmlns:p14="http://schemas.microsoft.com/office/powerpoint/2010/main" val="27431397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40137" r="38050" b="90996"/>
          <a:stretch/>
        </p:blipFill>
        <p:spPr>
          <a:xfrm>
            <a:off x="3733800" y="533400"/>
            <a:ext cx="1905000" cy="457200"/>
          </a:xfrm>
          <a:prstGeom prst="rect">
            <a:avLst/>
          </a:prstGeom>
          <a:ln>
            <a:noFill/>
          </a:ln>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1745" t="7503" r="34560"/>
          <a:stretch/>
        </p:blipFill>
        <p:spPr>
          <a:xfrm>
            <a:off x="1524000" y="990600"/>
            <a:ext cx="5956118" cy="5029200"/>
          </a:xfrm>
          <a:prstGeom prst="rect">
            <a:avLst/>
          </a:prstGeom>
          <a:ln>
            <a:solidFill>
              <a:schemeClr val="tx1"/>
            </a:solidFill>
          </a:ln>
        </p:spPr>
      </p:pic>
      <p:sp>
        <p:nvSpPr>
          <p:cNvPr id="2" name="Rectangle 1"/>
          <p:cNvSpPr/>
          <p:nvPr/>
        </p:nvSpPr>
        <p:spPr>
          <a:xfrm>
            <a:off x="2895600" y="2743200"/>
            <a:ext cx="2438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ln w="0"/>
                <a:solidFill>
                  <a:schemeClr val="tx1"/>
                </a:solidFill>
                <a:effectLst>
                  <a:outerShdw blurRad="38100" dist="19050" dir="2700000" algn="tl" rotWithShape="0">
                    <a:schemeClr val="dk1">
                      <a:alpha val="40000"/>
                    </a:schemeClr>
                  </a:outerShdw>
                </a:effectLst>
              </a:rPr>
              <a:t>Laurie MacKenzie</a:t>
            </a:r>
            <a:endParaRPr lang="en-US" sz="14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03218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19199"/>
          </a:xfrm>
        </p:spPr>
        <p:txBody>
          <a:bodyPr>
            <a:normAutofit fontScale="90000"/>
          </a:bodyPr>
          <a:lstStyle/>
          <a:p>
            <a:r>
              <a:rPr lang="en-US" dirty="0" smtClean="0"/>
              <a:t>USIMAC – Invoicing/ Receiving Payment</a:t>
            </a:r>
            <a:endParaRPr lang="en-US" dirty="0"/>
          </a:p>
        </p:txBody>
      </p:sp>
      <p:sp>
        <p:nvSpPr>
          <p:cNvPr id="3" name="Content Placeholder 2"/>
          <p:cNvSpPr>
            <a:spLocks noGrp="1"/>
          </p:cNvSpPr>
          <p:nvPr>
            <p:ph idx="1"/>
          </p:nvPr>
        </p:nvSpPr>
        <p:spPr>
          <a:xfrm>
            <a:off x="982133" y="1861456"/>
            <a:ext cx="7857067" cy="4615544"/>
          </a:xfrm>
        </p:spPr>
        <p:txBody>
          <a:bodyPr>
            <a:normAutofit fontScale="70000" lnSpcReduction="20000"/>
          </a:bodyPr>
          <a:lstStyle/>
          <a:p>
            <a:r>
              <a:rPr lang="en-US" sz="3100" dirty="0" smtClean="0"/>
              <a:t>Email all completed information to </a:t>
            </a:r>
            <a:r>
              <a:rPr lang="en-US" sz="3100" dirty="0" smtClean="0">
                <a:hlinkClick r:id="rId3"/>
              </a:rPr>
              <a:t>pbn@usdb.org</a:t>
            </a:r>
            <a:endParaRPr lang="en-US" sz="3100" dirty="0" smtClean="0"/>
          </a:p>
          <a:p>
            <a:pPr lvl="1"/>
            <a:r>
              <a:rPr lang="en-US" dirty="0"/>
              <a:t>You </a:t>
            </a:r>
            <a:r>
              <a:rPr lang="en-US" dirty="0" smtClean="0"/>
              <a:t>have the option to </a:t>
            </a:r>
            <a:r>
              <a:rPr lang="en-US" dirty="0"/>
              <a:t>submit </a:t>
            </a:r>
            <a:r>
              <a:rPr lang="en-US" dirty="0" smtClean="0"/>
              <a:t>an </a:t>
            </a:r>
            <a:r>
              <a:rPr lang="en-US" dirty="0"/>
              <a:t>invoice for completed braille pages every 2 </a:t>
            </a:r>
            <a:r>
              <a:rPr lang="en-US" dirty="0" smtClean="0"/>
              <a:t>weeks or at the end of the project.   </a:t>
            </a:r>
          </a:p>
          <a:p>
            <a:r>
              <a:rPr lang="en-US" sz="3100" dirty="0" smtClean="0"/>
              <a:t>Include the following on your invoice:</a:t>
            </a:r>
          </a:p>
          <a:p>
            <a:pPr lvl="1"/>
            <a:r>
              <a:rPr lang="en-US" sz="2200" dirty="0" smtClean="0"/>
              <a:t>Number of volumes</a:t>
            </a:r>
          </a:p>
          <a:p>
            <a:pPr lvl="1"/>
            <a:r>
              <a:rPr lang="en-US" sz="2200" dirty="0" smtClean="0"/>
              <a:t>Page count per volume</a:t>
            </a:r>
          </a:p>
          <a:p>
            <a:pPr lvl="1"/>
            <a:r>
              <a:rPr lang="en-US" sz="2200" dirty="0" smtClean="0"/>
              <a:t>GAE/PO # </a:t>
            </a:r>
          </a:p>
          <a:p>
            <a:pPr lvl="1"/>
            <a:r>
              <a:rPr lang="en-US" sz="2200" dirty="0" smtClean="0"/>
              <a:t>SO #</a:t>
            </a:r>
          </a:p>
          <a:p>
            <a:pPr marL="457200" lvl="1" indent="0">
              <a:buNone/>
            </a:pPr>
            <a:endParaRPr lang="en-US" sz="1300" dirty="0" smtClean="0"/>
          </a:p>
          <a:p>
            <a:r>
              <a:rPr lang="en-US" sz="2500" dirty="0" smtClean="0"/>
              <a:t>You will receive a confirmation email similar to this example:</a:t>
            </a:r>
          </a:p>
          <a:p>
            <a:endParaRPr lang="en-US" sz="1100" dirty="0" smtClean="0"/>
          </a:p>
          <a:p>
            <a:pPr marL="0" indent="0" algn="ctr">
              <a:buNone/>
            </a:pPr>
            <a:r>
              <a:rPr lang="en-US" sz="2300" dirty="0" smtClean="0"/>
              <a:t>You are authorized for payment of 312 braille pages for a total of $374.40</a:t>
            </a:r>
          </a:p>
          <a:p>
            <a:pPr marL="0" indent="0" algn="ctr">
              <a:buNone/>
            </a:pPr>
            <a:r>
              <a:rPr lang="en-US" sz="2300" dirty="0" smtClean="0"/>
              <a:t>Volume 1	96 Braille Pages		$115.20</a:t>
            </a:r>
          </a:p>
          <a:p>
            <a:pPr marL="0" indent="0" algn="ctr">
              <a:buNone/>
            </a:pPr>
            <a:r>
              <a:rPr lang="en-US" sz="2300" dirty="0" smtClean="0"/>
              <a:t>Volume 2	87 Braille Pages		$104.40</a:t>
            </a:r>
          </a:p>
          <a:p>
            <a:pPr marL="0" indent="0" algn="ctr">
              <a:buNone/>
            </a:pPr>
            <a:r>
              <a:rPr lang="en-US" sz="2300" dirty="0" smtClean="0"/>
              <a:t>Volume 3	129 Braille Pages	$154.80</a:t>
            </a:r>
          </a:p>
          <a:p>
            <a:pPr marL="0" indent="0">
              <a:buNone/>
            </a:pPr>
            <a:endParaRPr lang="en-US" dirty="0"/>
          </a:p>
        </p:txBody>
      </p:sp>
    </p:spTree>
    <p:extLst>
      <p:ext uri="{BB962C8B-B14F-4D97-AF65-F5344CB8AC3E}">
        <p14:creationId xmlns:p14="http://schemas.microsoft.com/office/powerpoint/2010/main" val="409216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43000"/>
            <a:ext cx="7543800" cy="4191000"/>
          </a:xfrm>
        </p:spPr>
        <p:txBody>
          <a:bodyPr>
            <a:normAutofit/>
          </a:bodyPr>
          <a:lstStyle/>
          <a:p>
            <a:pPr algn="ctr"/>
            <a:r>
              <a:rPr lang="en-US" sz="3600" dirty="0" smtClean="0">
                <a:solidFill>
                  <a:schemeClr val="tx1"/>
                </a:solidFill>
              </a:rPr>
              <a:t>Utah State Instructional Materials Access Center</a:t>
            </a:r>
            <a:r>
              <a:rPr lang="en-US" sz="3600" dirty="0">
                <a:solidFill>
                  <a:schemeClr val="tx1"/>
                </a:solidFill>
              </a:rPr>
              <a:t/>
            </a:r>
            <a:br>
              <a:rPr lang="en-US" sz="3600" dirty="0">
                <a:solidFill>
                  <a:schemeClr val="tx1"/>
                </a:solidFill>
              </a:rPr>
            </a:br>
            <a:r>
              <a:rPr lang="en-US" sz="3600" dirty="0">
                <a:solidFill>
                  <a:schemeClr val="tx1"/>
                </a:solidFill>
              </a:rPr>
              <a:t>U.S.I.M.A.C</a:t>
            </a:r>
            <a:r>
              <a:rPr lang="en-US" sz="3600" dirty="0" smtClean="0">
                <a:solidFill>
                  <a:schemeClr val="tx1"/>
                </a:solidFill>
              </a:rPr>
              <a:t/>
            </a:r>
            <a:br>
              <a:rPr lang="en-US" sz="3600" dirty="0" smtClean="0">
                <a:solidFill>
                  <a:schemeClr val="tx1"/>
                </a:solidFill>
              </a:rPr>
            </a:br>
            <a:r>
              <a:rPr lang="en-US" sz="3600" dirty="0" smtClean="0">
                <a:solidFill>
                  <a:schemeClr val="tx1"/>
                </a:solidFill>
              </a:rPr>
              <a:t/>
            </a:r>
            <a:br>
              <a:rPr lang="en-US" sz="3600" dirty="0" smtClean="0">
                <a:solidFill>
                  <a:schemeClr val="tx1"/>
                </a:solidFill>
              </a:rPr>
            </a:br>
            <a:r>
              <a:rPr lang="en-US" sz="3600" dirty="0" smtClean="0">
                <a:solidFill>
                  <a:schemeClr val="tx1"/>
                </a:solidFill>
              </a:rPr>
              <a:t>2019 Preferred Braille Network Webinar (P.B.N.)</a:t>
            </a:r>
            <a:r>
              <a:rPr lang="en-US" sz="3600" dirty="0" smtClean="0"/>
              <a:t/>
            </a:r>
            <a:br>
              <a:rPr lang="en-US" sz="3600" dirty="0" smtClean="0"/>
            </a:br>
            <a:endParaRPr lang="en-US" sz="3600" dirty="0"/>
          </a:p>
        </p:txBody>
      </p:sp>
      <p:sp>
        <p:nvSpPr>
          <p:cNvPr id="3" name="Subtitle 2"/>
          <p:cNvSpPr>
            <a:spLocks noGrp="1"/>
          </p:cNvSpPr>
          <p:nvPr>
            <p:ph type="subTitle" idx="1"/>
          </p:nvPr>
        </p:nvSpPr>
        <p:spPr>
          <a:xfrm>
            <a:off x="3429000" y="5562600"/>
            <a:ext cx="4343400" cy="1096899"/>
          </a:xfrm>
        </p:spPr>
        <p:txBody>
          <a:bodyPr>
            <a:normAutofit/>
          </a:bodyPr>
          <a:lstStyle/>
          <a:p>
            <a:r>
              <a:rPr lang="en-US" sz="2000" dirty="0" smtClean="0"/>
              <a:t> Armando Venegas, USIMAC Director</a:t>
            </a:r>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371599"/>
          </a:xfrm>
        </p:spPr>
        <p:txBody>
          <a:bodyPr/>
          <a:lstStyle/>
          <a:p>
            <a:r>
              <a:rPr lang="en-US" dirty="0" smtClean="0"/>
              <a:t>Contract Violation	</a:t>
            </a:r>
            <a:endParaRPr lang="en-US" dirty="0"/>
          </a:p>
        </p:txBody>
      </p:sp>
      <p:sp>
        <p:nvSpPr>
          <p:cNvPr id="5" name="Content Placeholder 4"/>
          <p:cNvSpPr>
            <a:spLocks noGrp="1"/>
          </p:cNvSpPr>
          <p:nvPr>
            <p:ph idx="1"/>
          </p:nvPr>
        </p:nvSpPr>
        <p:spPr>
          <a:xfrm>
            <a:off x="982133" y="1828800"/>
            <a:ext cx="7704667" cy="4495800"/>
          </a:xfrm>
        </p:spPr>
        <p:txBody>
          <a:bodyPr>
            <a:normAutofit/>
          </a:bodyPr>
          <a:lstStyle/>
          <a:p>
            <a:r>
              <a:rPr lang="en-US" dirty="0"/>
              <a:t>What is considered a violation</a:t>
            </a:r>
            <a:r>
              <a:rPr lang="en-US" dirty="0" smtClean="0"/>
              <a:t>?</a:t>
            </a:r>
          </a:p>
          <a:p>
            <a:pPr lvl="1"/>
            <a:r>
              <a:rPr lang="en-US" dirty="0"/>
              <a:t>Missing a submission deadline by 24 hours </a:t>
            </a:r>
          </a:p>
          <a:p>
            <a:pPr lvl="1"/>
            <a:r>
              <a:rPr lang="en-US" dirty="0"/>
              <a:t>Not responding within 24 hours of receipt of GAE/PO</a:t>
            </a:r>
          </a:p>
          <a:p>
            <a:pPr lvl="1"/>
            <a:r>
              <a:rPr lang="en-US" dirty="0"/>
              <a:t>Submitting the wrong format, not adhering to Agency Guidelines and/or Contract Requirements</a:t>
            </a:r>
          </a:p>
          <a:p>
            <a:pPr lvl="1"/>
            <a:r>
              <a:rPr lang="en-US" dirty="0"/>
              <a:t>Not following through with corrections within five business days after proofreading notes are received</a:t>
            </a:r>
          </a:p>
          <a:p>
            <a:pPr lvl="1"/>
            <a:r>
              <a:rPr lang="en-US" dirty="0"/>
              <a:t>Submitting a volume with more than 45 errors for levels 1 and 2, and 75 errors for level 3 and above including Foreign Language level 2</a:t>
            </a:r>
          </a:p>
        </p:txBody>
      </p:sp>
    </p:spTree>
    <p:extLst>
      <p:ext uri="{BB962C8B-B14F-4D97-AF65-F5344CB8AC3E}">
        <p14:creationId xmlns:p14="http://schemas.microsoft.com/office/powerpoint/2010/main" val="1723183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95399"/>
          </a:xfrm>
        </p:spPr>
        <p:txBody>
          <a:bodyPr/>
          <a:lstStyle/>
          <a:p>
            <a:r>
              <a:rPr lang="en-US" dirty="0" smtClean="0"/>
              <a:t>Penalties for Violations</a:t>
            </a:r>
            <a:endParaRPr lang="en-US" dirty="0"/>
          </a:p>
        </p:txBody>
      </p:sp>
      <p:sp>
        <p:nvSpPr>
          <p:cNvPr id="3" name="Content Placeholder 2"/>
          <p:cNvSpPr>
            <a:spLocks noGrp="1"/>
          </p:cNvSpPr>
          <p:nvPr>
            <p:ph idx="1"/>
          </p:nvPr>
        </p:nvSpPr>
        <p:spPr>
          <a:xfrm>
            <a:off x="982133" y="1600200"/>
            <a:ext cx="7704667" cy="4800600"/>
          </a:xfrm>
        </p:spPr>
        <p:txBody>
          <a:bodyPr>
            <a:normAutofit/>
          </a:bodyPr>
          <a:lstStyle/>
          <a:p>
            <a:pPr lvl="0"/>
            <a:r>
              <a:rPr lang="en-US" dirty="0"/>
              <a:t>1</a:t>
            </a:r>
            <a:r>
              <a:rPr lang="en-US" baseline="30000" dirty="0"/>
              <a:t>st</a:t>
            </a:r>
            <a:r>
              <a:rPr lang="en-US" dirty="0"/>
              <a:t> Violation: Warning</a:t>
            </a:r>
          </a:p>
          <a:p>
            <a:pPr lvl="0"/>
            <a:r>
              <a:rPr lang="en-US" dirty="0"/>
              <a:t>2</a:t>
            </a:r>
            <a:r>
              <a:rPr lang="en-US" baseline="30000" dirty="0"/>
              <a:t>nd</a:t>
            </a:r>
            <a:r>
              <a:rPr lang="en-US" dirty="0"/>
              <a:t> Violation will result in a </a:t>
            </a:r>
            <a:r>
              <a:rPr lang="en-US" b="1" dirty="0"/>
              <a:t>10% deduction</a:t>
            </a:r>
            <a:r>
              <a:rPr lang="en-US" dirty="0"/>
              <a:t> in final payment</a:t>
            </a:r>
          </a:p>
          <a:p>
            <a:pPr lvl="0"/>
            <a:r>
              <a:rPr lang="en-US" dirty="0"/>
              <a:t>3</a:t>
            </a:r>
            <a:r>
              <a:rPr lang="en-US" baseline="30000" dirty="0"/>
              <a:t>rd</a:t>
            </a:r>
            <a:r>
              <a:rPr lang="en-US" dirty="0"/>
              <a:t> Violation will result in a </a:t>
            </a:r>
            <a:r>
              <a:rPr lang="en-US" b="1" dirty="0"/>
              <a:t>contract cancellation for any current projects</a:t>
            </a:r>
            <a:r>
              <a:rPr lang="en-US" dirty="0"/>
              <a:t> and subsequent probation period of three months. You will have twenty-four hours to submit the work you have completed. You will be paid for that piece only, (minus the 10% deduction from your second violation) and you will begin your probation period</a:t>
            </a:r>
            <a:r>
              <a:rPr lang="en-US" dirty="0" smtClean="0"/>
              <a:t>.</a:t>
            </a:r>
          </a:p>
          <a:p>
            <a:r>
              <a:rPr lang="en-US" dirty="0"/>
              <a:t>If you are put on probation twice within a calendar year, we will remove you from our PBN list permanently.</a:t>
            </a:r>
          </a:p>
          <a:p>
            <a:pPr lvl="0"/>
            <a:endParaRPr lang="en-US" dirty="0"/>
          </a:p>
        </p:txBody>
      </p:sp>
    </p:spTree>
    <p:extLst>
      <p:ext uri="{BB962C8B-B14F-4D97-AF65-F5344CB8AC3E}">
        <p14:creationId xmlns:p14="http://schemas.microsoft.com/office/powerpoint/2010/main" val="2800847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t="32583"/>
          <a:stretch/>
        </p:blipFill>
        <p:spPr>
          <a:xfrm>
            <a:off x="1295400" y="3896024"/>
            <a:ext cx="7371080" cy="2809576"/>
          </a:xfrm>
          <a:prstGeom prst="rect">
            <a:avLst/>
          </a:prstGeom>
          <a:ln>
            <a:solidFill>
              <a:schemeClr val="tx1"/>
            </a:solidFill>
          </a:ln>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4951" r="6930"/>
          <a:stretch/>
        </p:blipFill>
        <p:spPr>
          <a:xfrm>
            <a:off x="1295400" y="990600"/>
            <a:ext cx="7371080" cy="2724562"/>
          </a:xfrm>
          <a:prstGeom prst="rect">
            <a:avLst/>
          </a:prstGeom>
          <a:ln>
            <a:solidFill>
              <a:schemeClr val="tx1"/>
            </a:solidFill>
          </a:ln>
        </p:spPr>
      </p:pic>
      <p:sp>
        <p:nvSpPr>
          <p:cNvPr id="6" name="Title 1"/>
          <p:cNvSpPr>
            <a:spLocks noGrp="1"/>
          </p:cNvSpPr>
          <p:nvPr>
            <p:ph type="title"/>
          </p:nvPr>
        </p:nvSpPr>
        <p:spPr>
          <a:xfrm>
            <a:off x="961813" y="1"/>
            <a:ext cx="7704667" cy="1523999"/>
          </a:xfrm>
        </p:spPr>
        <p:txBody>
          <a:bodyPr/>
          <a:lstStyle/>
          <a:p>
            <a:r>
              <a:rPr lang="en-US" dirty="0" smtClean="0"/>
              <a:t>New Website</a:t>
            </a:r>
            <a:endParaRPr lang="en-US" dirty="0"/>
          </a:p>
        </p:txBody>
      </p:sp>
    </p:spTree>
    <p:extLst>
      <p:ext uri="{BB962C8B-B14F-4D97-AF65-F5344CB8AC3E}">
        <p14:creationId xmlns:p14="http://schemas.microsoft.com/office/powerpoint/2010/main" val="17140924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95399"/>
          </a:xfrm>
        </p:spPr>
        <p:txBody>
          <a:bodyPr/>
          <a:lstStyle/>
          <a:p>
            <a:r>
              <a:rPr lang="en-US" dirty="0" smtClean="0"/>
              <a:t>Contacts / Questions</a:t>
            </a:r>
            <a:endParaRPr lang="en-US" dirty="0"/>
          </a:p>
        </p:txBody>
      </p:sp>
      <p:sp>
        <p:nvSpPr>
          <p:cNvPr id="6" name="Content Placeholder 2"/>
          <p:cNvSpPr txBox="1">
            <a:spLocks/>
          </p:cNvSpPr>
          <p:nvPr/>
        </p:nvSpPr>
        <p:spPr>
          <a:xfrm>
            <a:off x="982132" y="1752600"/>
            <a:ext cx="7628467" cy="49530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3200" dirty="0" smtClean="0"/>
              <a:t>Contacts</a:t>
            </a:r>
            <a:endParaRPr lang="en-US" dirty="0"/>
          </a:p>
          <a:p>
            <a:pPr lvl="1"/>
            <a:r>
              <a:rPr lang="en-US" dirty="0" smtClean="0"/>
              <a:t>New &amp; Existing Contracts / Vendors</a:t>
            </a:r>
          </a:p>
          <a:p>
            <a:pPr lvl="2"/>
            <a:r>
              <a:rPr lang="en-US" dirty="0" smtClean="0"/>
              <a:t>Mandy Kay: </a:t>
            </a:r>
            <a:r>
              <a:rPr lang="en-US" dirty="0" smtClean="0">
                <a:hlinkClick r:id="rId3"/>
              </a:rPr>
              <a:t>pbn@usdb.org</a:t>
            </a:r>
            <a:endParaRPr lang="en-US" dirty="0" smtClean="0"/>
          </a:p>
          <a:p>
            <a:pPr lvl="1"/>
            <a:r>
              <a:rPr lang="en-US" dirty="0" smtClean="0"/>
              <a:t>Invoices </a:t>
            </a:r>
          </a:p>
          <a:p>
            <a:pPr lvl="2"/>
            <a:r>
              <a:rPr lang="en-US" dirty="0" smtClean="0"/>
              <a:t>Cassidy McFarland: </a:t>
            </a:r>
            <a:r>
              <a:rPr lang="en-US" dirty="0" smtClean="0">
                <a:hlinkClick r:id="rId4"/>
              </a:rPr>
              <a:t>pbn@usdb.org</a:t>
            </a:r>
            <a:endParaRPr lang="en-US" dirty="0"/>
          </a:p>
          <a:p>
            <a:pPr lvl="1"/>
            <a:r>
              <a:rPr lang="en-US" dirty="0" smtClean="0"/>
              <a:t>Website</a:t>
            </a:r>
          </a:p>
          <a:p>
            <a:pPr lvl="2"/>
            <a:r>
              <a:rPr lang="en-US" dirty="0" smtClean="0">
                <a:hlinkClick r:id="rId5"/>
              </a:rPr>
              <a:t>www.usimac.org</a:t>
            </a:r>
            <a:r>
              <a:rPr lang="en-US" dirty="0" smtClean="0"/>
              <a:t> </a:t>
            </a:r>
          </a:p>
          <a:p>
            <a:pPr lvl="2"/>
            <a:endParaRPr lang="en-US" dirty="0" smtClean="0"/>
          </a:p>
          <a:p>
            <a:pPr marL="0" indent="0">
              <a:buFont typeface="Wingdings"/>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4800"/>
            <a:ext cx="6347713" cy="1320800"/>
          </a:xfrm>
        </p:spPr>
        <p:txBody>
          <a:bodyPr>
            <a:normAutofit/>
          </a:bodyPr>
          <a:lstStyle/>
          <a:p>
            <a:r>
              <a:rPr lang="en-US" dirty="0" smtClean="0"/>
              <a:t>USIMAC - Overview </a:t>
            </a:r>
            <a:endParaRPr lang="en-US" dirty="0"/>
          </a:p>
        </p:txBody>
      </p:sp>
      <p:sp>
        <p:nvSpPr>
          <p:cNvPr id="3" name="Content Placeholder 2"/>
          <p:cNvSpPr>
            <a:spLocks noGrp="1"/>
          </p:cNvSpPr>
          <p:nvPr>
            <p:ph idx="1"/>
          </p:nvPr>
        </p:nvSpPr>
        <p:spPr>
          <a:xfrm>
            <a:off x="990600" y="1447800"/>
            <a:ext cx="7467600" cy="4648200"/>
          </a:xfrm>
        </p:spPr>
        <p:txBody>
          <a:bodyPr>
            <a:normAutofit/>
          </a:bodyPr>
          <a:lstStyle/>
          <a:p>
            <a:r>
              <a:rPr lang="en-US" sz="2800" dirty="0" smtClean="0"/>
              <a:t>NIMAS…NIMAC…USIMAC</a:t>
            </a:r>
          </a:p>
          <a:p>
            <a:pPr marL="0" indent="0">
              <a:buNone/>
            </a:pPr>
            <a:endParaRPr lang="en-US" sz="1000" dirty="0" smtClean="0"/>
          </a:p>
          <a:p>
            <a:r>
              <a:rPr lang="en-US" sz="2800" dirty="0" smtClean="0"/>
              <a:t>Founded </a:t>
            </a:r>
            <a:r>
              <a:rPr lang="en-US" sz="2800" dirty="0"/>
              <a:t>January </a:t>
            </a:r>
            <a:r>
              <a:rPr lang="en-US" sz="2800" dirty="0" smtClean="0"/>
              <a:t>2009</a:t>
            </a:r>
          </a:p>
          <a:p>
            <a:pPr marL="0" indent="0">
              <a:buNone/>
            </a:pPr>
            <a:endParaRPr lang="en-US" sz="1000" dirty="0" smtClean="0"/>
          </a:p>
          <a:p>
            <a:pPr lvl="0"/>
            <a:r>
              <a:rPr lang="en-US" sz="2800" dirty="0" smtClean="0"/>
              <a:t>Our Vision: To provide accessible educational materials to ALL print  disabled students within a timely manner.</a:t>
            </a:r>
            <a:r>
              <a:rPr lang="en-US" sz="2600" dirty="0" smtClean="0"/>
              <a:t> </a:t>
            </a:r>
            <a:endParaRPr lang="en-US" sz="2600" dirty="0"/>
          </a:p>
          <a:p>
            <a:pPr lvl="1"/>
            <a:r>
              <a:rPr lang="en-US" sz="2000" dirty="0" smtClean="0"/>
              <a:t>Timely Manner = The same time as non-print disabled peers</a:t>
            </a:r>
          </a:p>
          <a:p>
            <a:pPr marL="0" indent="0">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6347713" cy="1320800"/>
          </a:xfrm>
        </p:spPr>
        <p:txBody>
          <a:bodyPr/>
          <a:lstStyle/>
          <a:p>
            <a:r>
              <a:rPr lang="en-US" dirty="0" smtClean="0"/>
              <a:t>USIMAC – Production Team</a:t>
            </a:r>
            <a:endParaRPr lang="en-US" dirty="0"/>
          </a:p>
        </p:txBody>
      </p:sp>
      <p:sp>
        <p:nvSpPr>
          <p:cNvPr id="3" name="Content Placeholder 2"/>
          <p:cNvSpPr>
            <a:spLocks noGrp="1"/>
          </p:cNvSpPr>
          <p:nvPr>
            <p:ph idx="1"/>
          </p:nvPr>
        </p:nvSpPr>
        <p:spPr>
          <a:xfrm>
            <a:off x="1066800" y="1066800"/>
            <a:ext cx="7543800" cy="5105400"/>
          </a:xfrm>
        </p:spPr>
        <p:txBody>
          <a:bodyPr>
            <a:normAutofit/>
          </a:bodyPr>
          <a:lstStyle/>
          <a:p>
            <a:pPr>
              <a:tabLst>
                <a:tab pos="0" algn="l"/>
              </a:tabLst>
            </a:pPr>
            <a:r>
              <a:rPr lang="en-US" sz="2800" dirty="0" smtClean="0"/>
              <a:t>Current Staff:</a:t>
            </a:r>
            <a:endParaRPr lang="en-US" sz="2800" dirty="0"/>
          </a:p>
          <a:p>
            <a:pPr lvl="1">
              <a:tabLst>
                <a:tab pos="0" algn="l"/>
              </a:tabLst>
            </a:pPr>
            <a:r>
              <a:rPr lang="en-US" sz="2000" dirty="0" smtClean="0"/>
              <a:t>Director</a:t>
            </a:r>
          </a:p>
          <a:p>
            <a:pPr lvl="1">
              <a:tabLst>
                <a:tab pos="0" algn="l"/>
              </a:tabLst>
            </a:pPr>
            <a:r>
              <a:rPr lang="en-US" sz="2000" dirty="0" smtClean="0"/>
              <a:t>Executive Assistant</a:t>
            </a:r>
          </a:p>
          <a:p>
            <a:pPr lvl="1">
              <a:tabLst>
                <a:tab pos="0" algn="l"/>
              </a:tabLst>
            </a:pPr>
            <a:r>
              <a:rPr lang="en-US" sz="2000" dirty="0" smtClean="0"/>
              <a:t>2 Customer Service Reps</a:t>
            </a:r>
          </a:p>
          <a:p>
            <a:pPr lvl="1">
              <a:tabLst>
                <a:tab pos="0" algn="l"/>
              </a:tabLst>
            </a:pPr>
            <a:r>
              <a:rPr lang="en-US" sz="2000" dirty="0" smtClean="0"/>
              <a:t>6 Braille Transcriber/Editors</a:t>
            </a:r>
          </a:p>
          <a:p>
            <a:pPr lvl="1">
              <a:tabLst>
                <a:tab pos="0" algn="l"/>
              </a:tabLst>
            </a:pPr>
            <a:r>
              <a:rPr lang="en-US" dirty="0"/>
              <a:t>4</a:t>
            </a:r>
            <a:r>
              <a:rPr lang="en-US" sz="2000" dirty="0" smtClean="0"/>
              <a:t> Proofreaders</a:t>
            </a:r>
          </a:p>
          <a:p>
            <a:pPr lvl="1">
              <a:tabLst>
                <a:tab pos="0" algn="l"/>
              </a:tabLst>
            </a:pPr>
            <a:r>
              <a:rPr lang="en-US" dirty="0"/>
              <a:t>5</a:t>
            </a:r>
            <a:r>
              <a:rPr lang="en-US" sz="2000" dirty="0" smtClean="0"/>
              <a:t> Proofreader Aides</a:t>
            </a:r>
          </a:p>
          <a:p>
            <a:pPr lvl="1">
              <a:tabLst>
                <a:tab pos="0" algn="l"/>
              </a:tabLst>
            </a:pPr>
            <a:r>
              <a:rPr lang="en-US" sz="2000" dirty="0"/>
              <a:t>4</a:t>
            </a:r>
            <a:r>
              <a:rPr lang="en-US" sz="2000" dirty="0" smtClean="0"/>
              <a:t> Alternate Format Techs</a:t>
            </a:r>
          </a:p>
          <a:p>
            <a:pPr lvl="1">
              <a:tabLst>
                <a:tab pos="0" algn="l"/>
              </a:tabLst>
            </a:pPr>
            <a:r>
              <a:rPr lang="en-US" dirty="0"/>
              <a:t>3</a:t>
            </a:r>
            <a:r>
              <a:rPr lang="en-US" sz="2000" dirty="0" smtClean="0"/>
              <a:t> Tactile Graphics Specialist</a:t>
            </a:r>
          </a:p>
          <a:p>
            <a:pPr lvl="1">
              <a:tabLst>
                <a:tab pos="0" algn="l"/>
              </a:tabLst>
            </a:pPr>
            <a:r>
              <a:rPr lang="en-US" sz="2000" dirty="0" smtClean="0"/>
              <a:t>1 Distribution/ Inventory Specialist</a:t>
            </a:r>
            <a:endParaRPr lang="en-US" sz="2000" dirty="0"/>
          </a:p>
        </p:txBody>
      </p:sp>
    </p:spTree>
    <p:extLst>
      <p:ext uri="{BB962C8B-B14F-4D97-AF65-F5344CB8AC3E}">
        <p14:creationId xmlns:p14="http://schemas.microsoft.com/office/powerpoint/2010/main" val="22160452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066800"/>
            <a:ext cx="6781799" cy="762000"/>
          </a:xfrm>
        </p:spPr>
        <p:txBody>
          <a:bodyPr>
            <a:normAutofit fontScale="90000"/>
          </a:bodyPr>
          <a:lstStyle/>
          <a:p>
            <a:r>
              <a:rPr lang="en-US" dirty="0" smtClean="0"/>
              <a:t>USIMAC – How to become a PBN </a:t>
            </a:r>
            <a:endParaRPr lang="en-US" dirty="0"/>
          </a:p>
        </p:txBody>
      </p:sp>
      <p:sp>
        <p:nvSpPr>
          <p:cNvPr id="3" name="Content Placeholder 2"/>
          <p:cNvSpPr>
            <a:spLocks noGrp="1"/>
          </p:cNvSpPr>
          <p:nvPr>
            <p:ph idx="1"/>
          </p:nvPr>
        </p:nvSpPr>
        <p:spPr>
          <a:xfrm>
            <a:off x="1295400" y="1524000"/>
            <a:ext cx="7007352" cy="5638800"/>
          </a:xfrm>
        </p:spPr>
        <p:txBody>
          <a:bodyPr>
            <a:normAutofit/>
          </a:bodyPr>
          <a:lstStyle/>
          <a:p>
            <a:r>
              <a:rPr lang="en-US" sz="3000" dirty="0" smtClean="0"/>
              <a:t>Email </a:t>
            </a:r>
            <a:r>
              <a:rPr lang="en-US" sz="3000" dirty="0"/>
              <a:t>your Statement of </a:t>
            </a:r>
            <a:r>
              <a:rPr lang="en-US" sz="3000" dirty="0" smtClean="0"/>
              <a:t>Qualification (letter of interest) and a copy </a:t>
            </a:r>
            <a:r>
              <a:rPr lang="en-US" sz="3000" dirty="0"/>
              <a:t>of your </a:t>
            </a:r>
            <a:r>
              <a:rPr lang="en-US" sz="3000" dirty="0" smtClean="0"/>
              <a:t>certificate </a:t>
            </a:r>
            <a:r>
              <a:rPr lang="en-US" sz="3000" dirty="0"/>
              <a:t>to </a:t>
            </a:r>
            <a:r>
              <a:rPr lang="en-US" sz="3000" u="sng" dirty="0" smtClean="0">
                <a:hlinkClick r:id="rId3"/>
              </a:rPr>
              <a:t>pbn@usdb.org</a:t>
            </a:r>
            <a:r>
              <a:rPr lang="en-US" sz="3000" dirty="0"/>
              <a:t>.</a:t>
            </a:r>
            <a:r>
              <a:rPr lang="en-US" dirty="0"/>
              <a:t> </a:t>
            </a:r>
            <a:endParaRPr lang="en-US" sz="1600" dirty="0" smtClean="0"/>
          </a:p>
          <a:p>
            <a:r>
              <a:rPr lang="en-US" sz="3000" dirty="0"/>
              <a:t>Complete the USIMAC PBN test and return to </a:t>
            </a:r>
            <a:r>
              <a:rPr lang="en-US" sz="3000" dirty="0" smtClean="0">
                <a:hlinkClick r:id="rId3"/>
              </a:rPr>
              <a:t>pbn@usdb.org</a:t>
            </a:r>
            <a:endParaRPr lang="en-US" sz="3000" dirty="0"/>
          </a:p>
          <a:p>
            <a:pPr lvl="1"/>
            <a:r>
              <a:rPr lang="en-US" sz="2000" dirty="0"/>
              <a:t>You must receive a score of 90% or higher.</a:t>
            </a:r>
          </a:p>
          <a:p>
            <a:endParaRPr lang="en-US" sz="2800" dirty="0" smtClean="0"/>
          </a:p>
          <a:p>
            <a:pPr marL="0" indent="0">
              <a:buNone/>
            </a:pPr>
            <a:endParaRPr lang="en-US" dirty="0"/>
          </a:p>
        </p:txBody>
      </p:sp>
    </p:spTree>
    <p:extLst>
      <p:ext uri="{BB962C8B-B14F-4D97-AF65-F5344CB8AC3E}">
        <p14:creationId xmlns:p14="http://schemas.microsoft.com/office/powerpoint/2010/main" val="4231588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0" y="304800"/>
            <a:ext cx="6705601" cy="685800"/>
          </a:xfrm>
        </p:spPr>
        <p:txBody>
          <a:bodyPr>
            <a:normAutofit fontScale="90000"/>
          </a:bodyPr>
          <a:lstStyle/>
          <a:p>
            <a:r>
              <a:rPr lang="en-US" dirty="0" smtClean="0"/>
              <a:t>USIMAC – How to become a PBN </a:t>
            </a:r>
            <a:endParaRPr lang="en-US" dirty="0"/>
          </a:p>
        </p:txBody>
      </p:sp>
      <p:sp>
        <p:nvSpPr>
          <p:cNvPr id="3" name="Content Placeholder 2"/>
          <p:cNvSpPr>
            <a:spLocks noGrp="1"/>
          </p:cNvSpPr>
          <p:nvPr>
            <p:ph idx="1"/>
          </p:nvPr>
        </p:nvSpPr>
        <p:spPr>
          <a:xfrm>
            <a:off x="914401" y="1219200"/>
            <a:ext cx="6934200" cy="5257800"/>
          </a:xfrm>
        </p:spPr>
        <p:txBody>
          <a:bodyPr>
            <a:normAutofit lnSpcReduction="10000"/>
          </a:bodyPr>
          <a:lstStyle/>
          <a:p>
            <a:endParaRPr lang="en-US" sz="2800" dirty="0" smtClean="0"/>
          </a:p>
          <a:p>
            <a:r>
              <a:rPr lang="en-US" sz="2800" dirty="0" smtClean="0"/>
              <a:t>DO </a:t>
            </a:r>
            <a:r>
              <a:rPr lang="en-US" sz="2800" dirty="0"/>
              <a:t>NOT SEND DOCUMENTS UNTIL WE REQUEST </a:t>
            </a:r>
            <a:r>
              <a:rPr lang="en-US" sz="2800" dirty="0" smtClean="0"/>
              <a:t>THEM</a:t>
            </a:r>
          </a:p>
          <a:p>
            <a:pPr marL="0" indent="0">
              <a:buNone/>
            </a:pPr>
            <a:endParaRPr lang="en-US" sz="800" dirty="0"/>
          </a:p>
          <a:p>
            <a:pPr lvl="1"/>
            <a:r>
              <a:rPr lang="en-US" dirty="0" smtClean="0"/>
              <a:t>Current </a:t>
            </a:r>
            <a:r>
              <a:rPr lang="en-US" dirty="0"/>
              <a:t>Resume</a:t>
            </a:r>
          </a:p>
          <a:p>
            <a:pPr lvl="1"/>
            <a:r>
              <a:rPr lang="en-US" dirty="0"/>
              <a:t>Signed PBN Price List Form</a:t>
            </a:r>
          </a:p>
          <a:p>
            <a:pPr lvl="1"/>
            <a:r>
              <a:rPr lang="en-US" dirty="0"/>
              <a:t>Tax ID or SS#: </a:t>
            </a:r>
          </a:p>
          <a:p>
            <a:pPr lvl="1"/>
            <a:r>
              <a:rPr lang="en-US" dirty="0"/>
              <a:t>Copy of your Driver’s License front &amp; back</a:t>
            </a:r>
          </a:p>
          <a:p>
            <a:pPr lvl="1"/>
            <a:r>
              <a:rPr lang="en-US" dirty="0"/>
              <a:t>Copy of your SS Card front &amp; back </a:t>
            </a:r>
          </a:p>
          <a:p>
            <a:pPr lvl="1"/>
            <a:r>
              <a:rPr lang="en-US" dirty="0"/>
              <a:t>EFT form/Direct Deposit &amp; Canceled Check or Bank </a:t>
            </a:r>
            <a:r>
              <a:rPr lang="en-US" dirty="0" smtClean="0"/>
              <a:t>Statement</a:t>
            </a:r>
          </a:p>
          <a:p>
            <a:pPr lvl="1"/>
            <a:r>
              <a:rPr lang="en-US" dirty="0"/>
              <a:t>A State of Utah vendor ID will be issued upon completion of the above steps</a:t>
            </a:r>
            <a:r>
              <a:rPr lang="en-US" dirty="0" smtClean="0"/>
              <a:t>.</a:t>
            </a:r>
            <a:endParaRPr lang="en-US" dirty="0"/>
          </a:p>
          <a:p>
            <a:pPr indent="1588"/>
            <a:endParaRPr lang="en-US" sz="2000" dirty="0"/>
          </a:p>
          <a:p>
            <a:pPr indent="0">
              <a:buNone/>
            </a:pPr>
            <a:endParaRPr lang="en-US" sz="2600" dirty="0"/>
          </a:p>
          <a:p>
            <a:endParaRPr lang="en-US" dirty="0"/>
          </a:p>
        </p:txBody>
      </p:sp>
    </p:spTree>
    <p:extLst>
      <p:ext uri="{BB962C8B-B14F-4D97-AF65-F5344CB8AC3E}">
        <p14:creationId xmlns:p14="http://schemas.microsoft.com/office/powerpoint/2010/main" val="2598257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543800" cy="914400"/>
          </a:xfrm>
        </p:spPr>
        <p:txBody>
          <a:bodyPr/>
          <a:lstStyle/>
          <a:p>
            <a:pPr algn="l"/>
            <a:r>
              <a:rPr lang="en-US" dirty="0" smtClean="0"/>
              <a:t>Pricelist Form</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7435" y="1219200"/>
            <a:ext cx="4561565" cy="5543521"/>
          </a:xfrm>
          <a:prstGeom prst="rect">
            <a:avLst/>
          </a:prstGeom>
        </p:spPr>
      </p:pic>
    </p:spTree>
    <p:extLst>
      <p:ext uri="{BB962C8B-B14F-4D97-AF65-F5344CB8AC3E}">
        <p14:creationId xmlns:p14="http://schemas.microsoft.com/office/powerpoint/2010/main" val="4161441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467600" cy="762000"/>
          </a:xfrm>
        </p:spPr>
        <p:txBody>
          <a:bodyPr>
            <a:normAutofit/>
          </a:bodyPr>
          <a:lstStyle/>
          <a:p>
            <a:r>
              <a:rPr lang="en-US" dirty="0" smtClean="0"/>
              <a:t>USIMAC – </a:t>
            </a:r>
            <a:r>
              <a:rPr lang="en-US" sz="3400" dirty="0" smtClean="0"/>
              <a:t>Awarding/Accepting Work</a:t>
            </a:r>
            <a:endParaRPr lang="en-US" sz="3400" dirty="0"/>
          </a:p>
        </p:txBody>
      </p:sp>
      <p:sp>
        <p:nvSpPr>
          <p:cNvPr id="3" name="Content Placeholder 2"/>
          <p:cNvSpPr>
            <a:spLocks noGrp="1"/>
          </p:cNvSpPr>
          <p:nvPr>
            <p:ph idx="1"/>
          </p:nvPr>
        </p:nvSpPr>
        <p:spPr>
          <a:xfrm>
            <a:off x="1219200" y="914400"/>
            <a:ext cx="7391400" cy="5791200"/>
          </a:xfrm>
        </p:spPr>
        <p:txBody>
          <a:bodyPr>
            <a:normAutofit fontScale="40000" lnSpcReduction="20000"/>
          </a:bodyPr>
          <a:lstStyle/>
          <a:p>
            <a:r>
              <a:rPr lang="en-US" sz="6000" dirty="0" smtClean="0"/>
              <a:t>Example email:</a:t>
            </a:r>
          </a:p>
          <a:p>
            <a:pPr marL="0" indent="0">
              <a:buNone/>
            </a:pPr>
            <a:endParaRPr lang="en-US" sz="6000" dirty="0" smtClean="0"/>
          </a:p>
          <a:p>
            <a:pPr marL="0" indent="0">
              <a:buNone/>
            </a:pPr>
            <a:r>
              <a:rPr lang="en-US" sz="2500" dirty="0" smtClean="0"/>
              <a:t>The </a:t>
            </a:r>
            <a:r>
              <a:rPr lang="en-US" sz="2500" dirty="0"/>
              <a:t>following project is available for transcription from USIMAC. Please accept or decline this offer within 24 hours to pbn@usdb.org. The deadline for this project is Partial every 14 days with the entire project completed within </a:t>
            </a:r>
            <a:r>
              <a:rPr lang="en-US" sz="2500" b="1" dirty="0"/>
              <a:t>126 days after receipt of GAE/purchase order</a:t>
            </a:r>
            <a:r>
              <a:rPr lang="en-US" sz="2500" dirty="0"/>
              <a:t>. </a:t>
            </a:r>
            <a:r>
              <a:rPr lang="en-US" sz="2500" dirty="0">
                <a:solidFill>
                  <a:srgbClr val="FF66FF"/>
                </a:solidFill>
              </a:rPr>
              <a:t>(**Please note you can submit an invoice every 2 weeks that will be processed for payment) </a:t>
            </a:r>
            <a:r>
              <a:rPr lang="en-US" sz="2500" dirty="0"/>
              <a:t>Per agency guidelines (updated </a:t>
            </a:r>
            <a:r>
              <a:rPr lang="en-US" sz="2500" dirty="0" smtClean="0"/>
              <a:t>1/31/19 </a:t>
            </a:r>
            <a:r>
              <a:rPr lang="en-US" sz="2500" dirty="0"/>
              <a:t>and attached), this project must be sent to us as </a:t>
            </a:r>
            <a:r>
              <a:rPr lang="en-US" sz="2500" dirty="0" smtClean="0"/>
              <a:t>a </a:t>
            </a:r>
            <a:r>
              <a:rPr lang="en-US" sz="2500" dirty="0"/>
              <a:t>.b2k, .</a:t>
            </a:r>
            <a:r>
              <a:rPr lang="en-US" sz="2500" dirty="0" err="1"/>
              <a:t>abt</a:t>
            </a:r>
            <a:r>
              <a:rPr lang="en-US" sz="2500" dirty="0"/>
              <a:t> (NEM &amp; EBAE formats only), .</a:t>
            </a:r>
            <a:r>
              <a:rPr lang="en-US" sz="2500" dirty="0" err="1"/>
              <a:t>dxb</a:t>
            </a:r>
            <a:r>
              <a:rPr lang="en-US" sz="2500" dirty="0"/>
              <a:t> or .</a:t>
            </a:r>
            <a:r>
              <a:rPr lang="en-US" sz="2500" dirty="0" err="1"/>
              <a:t>brf</a:t>
            </a:r>
            <a:r>
              <a:rPr lang="en-US" sz="2500" dirty="0"/>
              <a:t> files. or as requested by the editor and always cc your editor and </a:t>
            </a:r>
            <a:r>
              <a:rPr lang="en-US" sz="2500" dirty="0" smtClean="0">
                <a:hlinkClick r:id="rId3"/>
              </a:rPr>
              <a:t>pbn@usdb.org</a:t>
            </a:r>
            <a:endParaRPr lang="en-US" sz="2500" dirty="0"/>
          </a:p>
          <a:p>
            <a:pPr marL="0" indent="0">
              <a:buNone/>
            </a:pPr>
            <a:endParaRPr lang="en-US" sz="1700" dirty="0">
              <a:solidFill>
                <a:schemeClr val="accent4"/>
              </a:solidFill>
            </a:endParaRPr>
          </a:p>
          <a:p>
            <a:pPr marL="0" indent="0">
              <a:buNone/>
            </a:pPr>
            <a:r>
              <a:rPr lang="en-US" sz="2500" dirty="0" smtClean="0">
                <a:solidFill>
                  <a:schemeClr val="accent4"/>
                </a:solidFill>
              </a:rPr>
              <a:t>**</a:t>
            </a:r>
            <a:r>
              <a:rPr lang="en-US" sz="2500" dirty="0">
                <a:solidFill>
                  <a:schemeClr val="accent4"/>
                </a:solidFill>
              </a:rPr>
              <a:t>Please note: during the bidding process, you may suggest an alternate deadline (within reason) if you feel that our deadline is an unreasonable timeline for this project. However, once an offer is accepted &amp; approved the deadline cannot be adjusted</a:t>
            </a:r>
            <a:r>
              <a:rPr lang="en-US" sz="2500" dirty="0" smtClean="0">
                <a:solidFill>
                  <a:schemeClr val="accent4"/>
                </a:solidFill>
              </a:rPr>
              <a:t>.**</a:t>
            </a:r>
          </a:p>
          <a:p>
            <a:pPr marL="0" indent="0">
              <a:buNone/>
            </a:pPr>
            <a:endParaRPr lang="en-US" sz="1700" dirty="0"/>
          </a:p>
          <a:p>
            <a:pPr marL="0" indent="0">
              <a:buNone/>
            </a:pPr>
            <a:r>
              <a:rPr lang="en-US" sz="2500" dirty="0"/>
              <a:t>As a reminder, all projects must be submitted with no more than </a:t>
            </a:r>
            <a:r>
              <a:rPr lang="en-US" sz="2500" b="1" u="sng" dirty="0"/>
              <a:t>45 errors per Braille volume</a:t>
            </a:r>
            <a:r>
              <a:rPr lang="en-US" sz="2500" dirty="0"/>
              <a:t>. If our proofreaders reach 46 errors in one volume they will stop proofreading and return the volume to you for review. </a:t>
            </a:r>
          </a:p>
          <a:p>
            <a:pPr marL="0" indent="0">
              <a:buNone/>
            </a:pPr>
            <a:r>
              <a:rPr lang="en-US" sz="2500" dirty="0"/>
              <a:t>Once you receive correction notes from the editor, you have </a:t>
            </a:r>
            <a:r>
              <a:rPr lang="en-US" sz="2500" b="1" u="sng" dirty="0"/>
              <a:t>5 business days </a:t>
            </a:r>
            <a:r>
              <a:rPr lang="en-US" sz="2500" dirty="0"/>
              <a:t>to fix any errors and resubmit the volume. Please make sure you are consistently returning your first submission and corrections on time to avoid delays with receiving additional projects or being placed on probation</a:t>
            </a:r>
            <a:r>
              <a:rPr lang="en-US" sz="2500" dirty="0" smtClean="0"/>
              <a:t>.</a:t>
            </a:r>
          </a:p>
          <a:p>
            <a:pPr marL="0" indent="0">
              <a:buNone/>
            </a:pPr>
            <a:endParaRPr lang="en-US" sz="1700" dirty="0"/>
          </a:p>
          <a:p>
            <a:pPr marL="0" indent="0">
              <a:buNone/>
            </a:pPr>
            <a:r>
              <a:rPr lang="en-US" sz="2500" dirty="0"/>
              <a:t>Project Details</a:t>
            </a:r>
            <a:r>
              <a:rPr lang="en-US" sz="2500" dirty="0" smtClean="0"/>
              <a:t>:</a:t>
            </a:r>
            <a:endParaRPr lang="en-US" sz="2500" dirty="0"/>
          </a:p>
          <a:p>
            <a:pPr marL="0" indent="0">
              <a:buNone/>
            </a:pPr>
            <a:r>
              <a:rPr lang="en-US" sz="2500" dirty="0" smtClean="0">
                <a:solidFill>
                  <a:schemeClr val="accent6"/>
                </a:solidFill>
              </a:rPr>
              <a:t>**</a:t>
            </a:r>
            <a:r>
              <a:rPr lang="en-US" sz="2500" dirty="0">
                <a:solidFill>
                  <a:schemeClr val="accent6"/>
                </a:solidFill>
              </a:rPr>
              <a:t>SPECIAL REQUIREMENT: </a:t>
            </a:r>
            <a:r>
              <a:rPr lang="en-US" sz="2500" u="sng" dirty="0"/>
              <a:t>Submittal of Complete Volumes, partial pages, chapters, units, or sections, </a:t>
            </a:r>
            <a:r>
              <a:rPr lang="en-US" sz="2500" dirty="0"/>
              <a:t>(Follow the order of text starting with chapter 8 going forward.)  every 14 days after receipt of GAE/purchase order, with the entire project completed </a:t>
            </a:r>
            <a:r>
              <a:rPr lang="en-US" sz="2500" b="1" u="sng" dirty="0"/>
              <a:t>within 126 da</a:t>
            </a:r>
            <a:r>
              <a:rPr lang="en-US" b="1" u="sng" dirty="0"/>
              <a:t>ys</a:t>
            </a:r>
            <a:r>
              <a:rPr lang="en-US" sz="2500" u="sng" dirty="0"/>
              <a:t> after receipt of GAE/purchase order.</a:t>
            </a:r>
            <a:r>
              <a:rPr lang="en-US" sz="2500" dirty="0"/>
              <a:t>  (Front Matter, End Matter, and Ch. 8-24 ONLY) </a:t>
            </a:r>
          </a:p>
          <a:p>
            <a:endParaRPr lang="en-US" sz="2500" dirty="0"/>
          </a:p>
          <a:p>
            <a:pPr marL="0" indent="0">
              <a:buNone/>
            </a:pPr>
            <a:r>
              <a:rPr lang="en-US" sz="2500" dirty="0" smtClean="0"/>
              <a:t>UEB </a:t>
            </a:r>
            <a:r>
              <a:rPr lang="en-US" sz="2500" dirty="0"/>
              <a:t>Literary Level </a:t>
            </a:r>
            <a:r>
              <a:rPr lang="en-US" sz="2500" dirty="0" smtClean="0"/>
              <a:t>3</a:t>
            </a:r>
          </a:p>
          <a:p>
            <a:pPr marL="0" indent="0">
              <a:buNone/>
            </a:pPr>
            <a:r>
              <a:rPr lang="en-US" sz="2500" b="1" dirty="0" smtClean="0"/>
              <a:t>871</a:t>
            </a:r>
            <a:r>
              <a:rPr lang="en-US" sz="2500" dirty="0" smtClean="0"/>
              <a:t> </a:t>
            </a:r>
            <a:r>
              <a:rPr lang="en-US" sz="2500" dirty="0"/>
              <a:t>Estimated Print Pages, </a:t>
            </a:r>
            <a:r>
              <a:rPr lang="en-US" sz="2500" b="1" dirty="0"/>
              <a:t>3,920</a:t>
            </a:r>
            <a:r>
              <a:rPr lang="en-US" sz="2500" dirty="0"/>
              <a:t>  Estimated  Braille Pages (</a:t>
            </a:r>
            <a:r>
              <a:rPr lang="en-US" sz="2500" b="1" dirty="0"/>
              <a:t>High Estimate</a:t>
            </a:r>
            <a:r>
              <a:rPr lang="en-US" sz="2500" dirty="0" smtClean="0"/>
              <a:t>)</a:t>
            </a:r>
            <a:endParaRPr lang="en-US" sz="2500" dirty="0"/>
          </a:p>
          <a:p>
            <a:pPr marL="0" indent="0">
              <a:buNone/>
            </a:pPr>
            <a:r>
              <a:rPr lang="en-US" sz="2500" dirty="0"/>
              <a:t>SO 11508,  ISBN: 9780030994562, American anthem, Modern American history (Grade 9-12)  </a:t>
            </a:r>
            <a:endParaRPr lang="en-US" sz="2500" dirty="0" smtClean="0"/>
          </a:p>
          <a:p>
            <a:pPr marL="0" indent="0">
              <a:buNone/>
            </a:pPr>
            <a:r>
              <a:rPr lang="en-US" sz="2500" dirty="0" smtClean="0"/>
              <a:t>(</a:t>
            </a:r>
            <a:r>
              <a:rPr lang="en-US" sz="2500" dirty="0">
                <a:solidFill>
                  <a:srgbClr val="00B0F0"/>
                </a:solidFill>
              </a:rPr>
              <a:t>Front Matter, End Matter, and Ch. 8-24 ONLY</a:t>
            </a:r>
            <a:r>
              <a:rPr lang="en-US" sz="2500" dirty="0"/>
              <a:t>) </a:t>
            </a:r>
          </a:p>
          <a:p>
            <a:pPr marL="0" indent="0">
              <a:buNone/>
            </a:pPr>
            <a:endParaRPr lang="en-US" dirty="0"/>
          </a:p>
        </p:txBody>
      </p:sp>
      <p:sp>
        <p:nvSpPr>
          <p:cNvPr id="6" name="Content Placeholder 2"/>
          <p:cNvSpPr txBox="1">
            <a:spLocks/>
          </p:cNvSpPr>
          <p:nvPr/>
        </p:nvSpPr>
        <p:spPr>
          <a:xfrm>
            <a:off x="1066800" y="1905000"/>
            <a:ext cx="7239000" cy="312420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Font typeface="Arial"/>
              <a:buNone/>
            </a:pPr>
            <a:endParaRPr lang="en-US" sz="3100" dirty="0" smtClean="0">
              <a:solidFill>
                <a:srgbClr val="FF0000"/>
              </a:solidFill>
            </a:endParaRPr>
          </a:p>
          <a:p>
            <a:pPr marL="0" indent="0">
              <a:buNone/>
            </a:pPr>
            <a:endParaRPr lang="en-US" sz="2500" dirty="0" smtClean="0"/>
          </a:p>
          <a:p>
            <a:pPr marL="0" indent="0">
              <a:buFont typeface="Arial"/>
              <a:buNone/>
            </a:pPr>
            <a:endParaRPr lang="en-US" dirty="0"/>
          </a:p>
        </p:txBody>
      </p:sp>
      <p:sp>
        <p:nvSpPr>
          <p:cNvPr id="9" name="Content Placeholder 2"/>
          <p:cNvSpPr txBox="1">
            <a:spLocks/>
          </p:cNvSpPr>
          <p:nvPr/>
        </p:nvSpPr>
        <p:spPr>
          <a:xfrm>
            <a:off x="1066800" y="2133600"/>
            <a:ext cx="7239000" cy="312420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None/>
            </a:pPr>
            <a:endParaRPr lang="en-US" sz="4800" dirty="0" smtClean="0"/>
          </a:p>
          <a:p>
            <a:pPr marL="0" indent="0">
              <a:buFont typeface="Arial"/>
              <a:buNone/>
            </a:pPr>
            <a:endParaRPr lang="en-US" sz="3100" dirty="0" smtClean="0">
              <a:solidFill>
                <a:srgbClr val="FF0000"/>
              </a:solidFill>
            </a:endParaRPr>
          </a:p>
          <a:p>
            <a:pPr marL="0" indent="0">
              <a:buFont typeface="Arial"/>
              <a:buNone/>
            </a:pPr>
            <a:endParaRPr lang="en-US" sz="3100" dirty="0" smtClean="0">
              <a:solidFill>
                <a:srgbClr val="FF0000"/>
              </a:solidFill>
            </a:endParaRPr>
          </a:p>
          <a:p>
            <a:pPr marL="0" indent="0">
              <a:buNone/>
            </a:pPr>
            <a:endParaRPr lang="en-US" sz="2500" dirty="0" smtClean="0"/>
          </a:p>
          <a:p>
            <a:pPr marL="0" indent="0">
              <a:buFont typeface="Arial"/>
              <a:buNone/>
            </a:pPr>
            <a:endParaRPr lang="en-US" dirty="0"/>
          </a:p>
        </p:txBody>
      </p:sp>
    </p:spTree>
    <p:extLst>
      <p:ext uri="{BB962C8B-B14F-4D97-AF65-F5344CB8AC3E}">
        <p14:creationId xmlns:p14="http://schemas.microsoft.com/office/powerpoint/2010/main" val="1850057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362200"/>
            <a:ext cx="6854952" cy="3962400"/>
          </a:xfrm>
        </p:spPr>
        <p:txBody>
          <a:bodyPr>
            <a:normAutofit fontScale="70000" lnSpcReduction="20000"/>
          </a:bodyPr>
          <a:lstStyle/>
          <a:p>
            <a:r>
              <a:rPr lang="en-US" sz="3300" dirty="0" smtClean="0"/>
              <a:t>Example email:</a:t>
            </a:r>
          </a:p>
          <a:p>
            <a:pPr marL="0" indent="0">
              <a:buNone/>
            </a:pPr>
            <a:endParaRPr lang="en-US" sz="3100" dirty="0" smtClean="0"/>
          </a:p>
          <a:p>
            <a:pPr marL="0" indent="0">
              <a:buNone/>
            </a:pPr>
            <a:r>
              <a:rPr lang="en-US" sz="2400" dirty="0"/>
              <a:t>“State Purchasing has been notified of your acceptance of the project below. The next step in our process would be an e-mail notification from us which typically happens 5-7 business days from the date you accept (During the Holidays in Nov. Dec. &amp; Jan. this date is extended to 7-10 business days). Any work completed prior to receiving the APPROVED purchase order will not be compensated for in the event that the project is canceled, or not approved. If you don't receive an e-mail within the time frame noted above, your welcome to e-mail us to follow up.</a:t>
            </a:r>
          </a:p>
          <a:p>
            <a:pPr marL="0" indent="0">
              <a:buNone/>
            </a:pPr>
            <a:endParaRPr lang="en-US" sz="3100" dirty="0"/>
          </a:p>
          <a:p>
            <a:pPr marL="0" indent="0">
              <a:buNone/>
            </a:pPr>
            <a:r>
              <a:rPr lang="en-US" sz="3100" dirty="0"/>
              <a:t> </a:t>
            </a:r>
          </a:p>
          <a:p>
            <a:pPr marL="0" indent="0">
              <a:buNone/>
            </a:pPr>
            <a:endParaRPr lang="en-US" sz="3100" dirty="0"/>
          </a:p>
          <a:p>
            <a:pPr marL="0" indent="0">
              <a:buNone/>
            </a:pPr>
            <a:endParaRPr lang="en-US" sz="3100" dirty="0" smtClean="0"/>
          </a:p>
          <a:p>
            <a:endParaRPr lang="en-US" sz="2500" dirty="0"/>
          </a:p>
          <a:p>
            <a:pPr marL="0" indent="0">
              <a:buNone/>
            </a:pPr>
            <a:endParaRPr lang="en-US" dirty="0"/>
          </a:p>
        </p:txBody>
      </p:sp>
      <p:sp>
        <p:nvSpPr>
          <p:cNvPr id="4" name="Title 1"/>
          <p:cNvSpPr txBox="1">
            <a:spLocks/>
          </p:cNvSpPr>
          <p:nvPr/>
        </p:nvSpPr>
        <p:spPr>
          <a:xfrm>
            <a:off x="990600" y="762000"/>
            <a:ext cx="7467600" cy="7620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solidFill>
                  <a:schemeClr val="tx1"/>
                </a:solidFill>
              </a:rPr>
              <a:t>USIMAC – </a:t>
            </a:r>
            <a:r>
              <a:rPr lang="en-US" sz="3400" dirty="0" smtClean="0">
                <a:solidFill>
                  <a:schemeClr val="tx1"/>
                </a:solidFill>
              </a:rPr>
              <a:t>Awarding/Accepting Work</a:t>
            </a:r>
            <a:endParaRPr lang="en-US" sz="3400" dirty="0">
              <a:solidFill>
                <a:schemeClr val="tx1"/>
              </a:solidFill>
            </a:endParaRPr>
          </a:p>
        </p:txBody>
      </p:sp>
    </p:spTree>
    <p:extLst>
      <p:ext uri="{BB962C8B-B14F-4D97-AF65-F5344CB8AC3E}">
        <p14:creationId xmlns:p14="http://schemas.microsoft.com/office/powerpoint/2010/main" val="24947112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1923</TotalTime>
  <Words>1528</Words>
  <Application>Microsoft Office PowerPoint</Application>
  <PresentationFormat>On-screen Show (4:3)</PresentationFormat>
  <Paragraphs>169</Paragraphs>
  <Slides>23</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Corbel</vt:lpstr>
      <vt:lpstr>Wingdings</vt:lpstr>
      <vt:lpstr>Wingdings 2</vt:lpstr>
      <vt:lpstr>Parallax</vt:lpstr>
      <vt:lpstr>PowerPoint Presentation</vt:lpstr>
      <vt:lpstr>Utah State Instructional Materials Access Center U.S.I.M.A.C  2019 Preferred Braille Network Webinar (P.B.N.) </vt:lpstr>
      <vt:lpstr>USIMAC - Overview </vt:lpstr>
      <vt:lpstr>USIMAC – Production Team</vt:lpstr>
      <vt:lpstr>USIMAC – How to become a PBN </vt:lpstr>
      <vt:lpstr>USIMAC – How to become a PBN </vt:lpstr>
      <vt:lpstr>Pricelist Form</vt:lpstr>
      <vt:lpstr>USIMAC – Awarding/Accepting Work</vt:lpstr>
      <vt:lpstr>PowerPoint Presentation</vt:lpstr>
      <vt:lpstr>USIMAC – Approved GAE/ PO Email</vt:lpstr>
      <vt:lpstr>USIMAC – Project Process</vt:lpstr>
      <vt:lpstr>Project refusal</vt:lpstr>
      <vt:lpstr>USIMAC – Agency Guidelines</vt:lpstr>
      <vt:lpstr>USIMAC – Title Page/Proofreading</vt:lpstr>
      <vt:lpstr>PowerPoint Presentation</vt:lpstr>
      <vt:lpstr>PowerPoint Presentation</vt:lpstr>
      <vt:lpstr>PowerPoint Presentation</vt:lpstr>
      <vt:lpstr>PowerPoint Presentation</vt:lpstr>
      <vt:lpstr>USIMAC – Invoicing/ Receiving Payment</vt:lpstr>
      <vt:lpstr>Contract Violation </vt:lpstr>
      <vt:lpstr>Penalties for Violations</vt:lpstr>
      <vt:lpstr>New Website</vt:lpstr>
      <vt:lpstr>Contacts / Questions</vt:lpstr>
    </vt:vector>
  </TitlesOfParts>
  <Company>USDB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Overview of the ERC and USIMAC Programs</dc:title>
  <dc:creator>Hollie Fletcher</dc:creator>
  <cp:lastModifiedBy>Hayden Timmins</cp:lastModifiedBy>
  <cp:revision>285</cp:revision>
  <cp:lastPrinted>2019-01-30T21:41:56Z</cp:lastPrinted>
  <dcterms:created xsi:type="dcterms:W3CDTF">2010-03-23T07:07:32Z</dcterms:created>
  <dcterms:modified xsi:type="dcterms:W3CDTF">2019-04-29T19:34:33Z</dcterms:modified>
  <cp:contentStatus/>
</cp:coreProperties>
</file>