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3" r:id="rId4"/>
    <p:sldId id="259" r:id="rId5"/>
    <p:sldId id="260" r:id="rId6"/>
    <p:sldId id="261" r:id="rId7"/>
    <p:sldId id="262" r:id="rId8"/>
    <p:sldId id="264" r:id="rId9"/>
    <p:sldId id="265" r:id="rId10"/>
    <p:sldId id="266" r:id="rId11"/>
    <p:sldId id="267" r:id="rId12"/>
    <p:sldId id="268" r:id="rId13"/>
    <p:sldId id="269" r:id="rId14"/>
    <p:sldId id="270" r:id="rId15"/>
    <p:sldId id="271" r:id="rId16"/>
    <p:sldId id="272"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6327"/>
  </p:normalViewPr>
  <p:slideViewPr>
    <p:cSldViewPr snapToGrid="0">
      <p:cViewPr varScale="1">
        <p:scale>
          <a:sx n="123" d="100"/>
          <a:sy n="123" d="100"/>
        </p:scale>
        <p:origin x="69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3/25/25</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3/25/25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3/25/25</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3/25/25</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3/25/25</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3/25/25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3/25/25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3/25/25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3/25/25</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3/25/25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3/25/25</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3/25/25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3/25/25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3/25/25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3/25/25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3/25/25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3/25/25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3/25/25</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hyperlink" Target="https://maps.app.goo.gl/is9Nui5fgFah3CA27"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maps.app.goo.gl/z9sBvSa8TRj61VMXA" TargetMode="Externa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maps.app.goo.gl/3evbbYAWsqDWub1A9" TargetMode="External"/><Relationship Id="rId2" Type="http://schemas.openxmlformats.org/officeDocument/2006/relationships/hyperlink" Target="https://www.youtube.com/watch?v=JvvUi3_lRTU" TargetMode="External"/><Relationship Id="rId1" Type="http://schemas.openxmlformats.org/officeDocument/2006/relationships/slideLayout" Target="../slideLayouts/slideLayout9.xml"/><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hyperlink" Target="https://maps.app.goo.gl/ayoVe1hK4SSNV35MA" TargetMode="External"/><Relationship Id="rId2" Type="http://schemas.openxmlformats.org/officeDocument/2006/relationships/hyperlink" Target="https://www.youtube.com/watch?v=fM8IYS5jImk" TargetMode="External"/><Relationship Id="rId1" Type="http://schemas.openxmlformats.org/officeDocument/2006/relationships/slideLayout" Target="../slideLayouts/slideLayout9.xml"/><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BXjLfPkwu0w" TargetMode="External"/><Relationship Id="rId2" Type="http://schemas.openxmlformats.org/officeDocument/2006/relationships/hyperlink" Target="https://www.youtube.com/watch?v=_RlzFjdSwAo" TargetMode="External"/><Relationship Id="rId1" Type="http://schemas.openxmlformats.org/officeDocument/2006/relationships/slideLayout" Target="../slideLayouts/slideLayout9.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hyperlink" Target="https://maps.app.goo.gl/27jgnQ27JbNnVHJB8"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hyperlink" Target="https://wgi.org/percussion/world-championships-per/"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5C61F-B8D1-53CF-5F2F-43452E3ED37D}"/>
              </a:ext>
            </a:extLst>
          </p:cNvPr>
          <p:cNvSpPr>
            <a:spLocks noGrp="1"/>
          </p:cNvSpPr>
          <p:nvPr>
            <p:ph type="ctrTitle"/>
          </p:nvPr>
        </p:nvSpPr>
        <p:spPr/>
        <p:txBody>
          <a:bodyPr/>
          <a:lstStyle/>
          <a:p>
            <a:r>
              <a:rPr lang="en-US" dirty="0"/>
              <a:t>WGI </a:t>
            </a:r>
            <a:r>
              <a:rPr lang="en-US" dirty="0" err="1"/>
              <a:t>WorlD</a:t>
            </a:r>
            <a:r>
              <a:rPr lang="en-US" dirty="0"/>
              <a:t> Championships</a:t>
            </a:r>
          </a:p>
        </p:txBody>
      </p:sp>
      <p:sp>
        <p:nvSpPr>
          <p:cNvPr id="3" name="Subtitle 2">
            <a:extLst>
              <a:ext uri="{FF2B5EF4-FFF2-40B4-BE49-F238E27FC236}">
                <a16:creationId xmlns:a16="http://schemas.microsoft.com/office/drawing/2014/main" id="{59520C1C-5542-6FA7-11CB-76A7E9E4578F}"/>
              </a:ext>
            </a:extLst>
          </p:cNvPr>
          <p:cNvSpPr>
            <a:spLocks noGrp="1"/>
          </p:cNvSpPr>
          <p:nvPr>
            <p:ph type="subTitle" idx="1"/>
          </p:nvPr>
        </p:nvSpPr>
        <p:spPr/>
        <p:txBody>
          <a:bodyPr>
            <a:normAutofit fontScale="92500" lnSpcReduction="10000"/>
          </a:bodyPr>
          <a:lstStyle/>
          <a:p>
            <a:r>
              <a:rPr lang="en-US" dirty="0"/>
              <a:t>Hernando Indoor Percussion</a:t>
            </a:r>
          </a:p>
          <a:p>
            <a:r>
              <a:rPr lang="en-US" dirty="0"/>
              <a:t>Dayton, OH – April 9-12, 2025</a:t>
            </a:r>
          </a:p>
        </p:txBody>
      </p:sp>
    </p:spTree>
    <p:extLst>
      <p:ext uri="{BB962C8B-B14F-4D97-AF65-F5344CB8AC3E}">
        <p14:creationId xmlns:p14="http://schemas.microsoft.com/office/powerpoint/2010/main" val="29983290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D27E8-2820-6C4B-EBA3-5515919C59AC}"/>
              </a:ext>
            </a:extLst>
          </p:cNvPr>
          <p:cNvSpPr>
            <a:spLocks noGrp="1"/>
          </p:cNvSpPr>
          <p:nvPr>
            <p:ph type="title"/>
          </p:nvPr>
        </p:nvSpPr>
        <p:spPr/>
        <p:txBody>
          <a:bodyPr/>
          <a:lstStyle/>
          <a:p>
            <a:r>
              <a:rPr lang="en-US" dirty="0"/>
              <a:t>2025 </a:t>
            </a:r>
            <a:r>
              <a:rPr lang="en-US" dirty="0" err="1"/>
              <a:t>Wgi</a:t>
            </a:r>
            <a:r>
              <a:rPr lang="en-US" dirty="0"/>
              <a:t> </a:t>
            </a:r>
            <a:r>
              <a:rPr lang="en-US" dirty="0" err="1"/>
              <a:t>WorlD</a:t>
            </a:r>
            <a:r>
              <a:rPr lang="en-US" dirty="0"/>
              <a:t> Championships</a:t>
            </a:r>
            <a:br>
              <a:rPr lang="en-US" dirty="0"/>
            </a:br>
            <a:r>
              <a:rPr lang="en-US" dirty="0"/>
              <a:t>Rough Draft Itinerary</a:t>
            </a:r>
          </a:p>
        </p:txBody>
      </p:sp>
    </p:spTree>
    <p:extLst>
      <p:ext uri="{BB962C8B-B14F-4D97-AF65-F5344CB8AC3E}">
        <p14:creationId xmlns:p14="http://schemas.microsoft.com/office/powerpoint/2010/main" val="346818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C49B7-4238-48AB-20F0-8D1B05D64AD8}"/>
              </a:ext>
            </a:extLst>
          </p:cNvPr>
          <p:cNvSpPr>
            <a:spLocks noGrp="1"/>
          </p:cNvSpPr>
          <p:nvPr>
            <p:ph type="title"/>
          </p:nvPr>
        </p:nvSpPr>
        <p:spPr/>
        <p:txBody>
          <a:bodyPr/>
          <a:lstStyle/>
          <a:p>
            <a:r>
              <a:rPr lang="en-US" dirty="0"/>
              <a:t>Group needs</a:t>
            </a:r>
          </a:p>
        </p:txBody>
      </p:sp>
      <p:sp>
        <p:nvSpPr>
          <p:cNvPr id="3" name="Text Placeholder 2">
            <a:extLst>
              <a:ext uri="{FF2B5EF4-FFF2-40B4-BE49-F238E27FC236}">
                <a16:creationId xmlns:a16="http://schemas.microsoft.com/office/drawing/2014/main" id="{4FAEFB77-D79C-60BA-7A02-ECDF63922530}"/>
              </a:ext>
            </a:extLst>
          </p:cNvPr>
          <p:cNvSpPr>
            <a:spLocks noGrp="1"/>
          </p:cNvSpPr>
          <p:nvPr>
            <p:ph type="body" idx="1"/>
          </p:nvPr>
        </p:nvSpPr>
        <p:spPr/>
        <p:txBody>
          <a:bodyPr/>
          <a:lstStyle/>
          <a:p>
            <a:r>
              <a:rPr lang="en-US" dirty="0"/>
              <a:t>The Ways You Can Help!</a:t>
            </a:r>
          </a:p>
        </p:txBody>
      </p:sp>
    </p:spTree>
    <p:extLst>
      <p:ext uri="{BB962C8B-B14F-4D97-AF65-F5344CB8AC3E}">
        <p14:creationId xmlns:p14="http://schemas.microsoft.com/office/powerpoint/2010/main" val="623638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ECEC8-13CA-2CEA-65D9-E61C63C75172}"/>
              </a:ext>
            </a:extLst>
          </p:cNvPr>
          <p:cNvSpPr>
            <a:spLocks noGrp="1"/>
          </p:cNvSpPr>
          <p:nvPr>
            <p:ph type="title"/>
          </p:nvPr>
        </p:nvSpPr>
        <p:spPr/>
        <p:txBody>
          <a:bodyPr/>
          <a:lstStyle/>
          <a:p>
            <a:r>
              <a:rPr lang="en-US" dirty="0"/>
              <a:t>Donations</a:t>
            </a:r>
          </a:p>
        </p:txBody>
      </p:sp>
      <p:sp>
        <p:nvSpPr>
          <p:cNvPr id="3" name="Content Placeholder 2">
            <a:extLst>
              <a:ext uri="{FF2B5EF4-FFF2-40B4-BE49-F238E27FC236}">
                <a16:creationId xmlns:a16="http://schemas.microsoft.com/office/drawing/2014/main" id="{CE95FDDF-095E-B576-3780-E19820400047}"/>
              </a:ext>
            </a:extLst>
          </p:cNvPr>
          <p:cNvSpPr>
            <a:spLocks noGrp="1"/>
          </p:cNvSpPr>
          <p:nvPr>
            <p:ph idx="1"/>
          </p:nvPr>
        </p:nvSpPr>
        <p:spPr/>
        <p:txBody>
          <a:bodyPr/>
          <a:lstStyle/>
          <a:p>
            <a:r>
              <a:rPr lang="en-US" dirty="0"/>
              <a:t>Chips</a:t>
            </a:r>
          </a:p>
          <a:p>
            <a:r>
              <a:rPr lang="en-US" dirty="0"/>
              <a:t>Cookies</a:t>
            </a:r>
          </a:p>
          <a:p>
            <a:r>
              <a:rPr lang="en-US" dirty="0"/>
              <a:t>Grab-N-Go Breakfast Items</a:t>
            </a:r>
          </a:p>
          <a:p>
            <a:pPr lvl="1"/>
            <a:r>
              <a:rPr lang="en-US" dirty="0"/>
              <a:t>We might have to leave before hotel breakfast is open</a:t>
            </a:r>
          </a:p>
          <a:p>
            <a:r>
              <a:rPr lang="en-US" dirty="0"/>
              <a:t>Gatorade</a:t>
            </a:r>
          </a:p>
          <a:p>
            <a:r>
              <a:rPr lang="en-US" dirty="0"/>
              <a:t>Bottled Water</a:t>
            </a:r>
          </a:p>
          <a:p>
            <a:r>
              <a:rPr lang="en-US" dirty="0"/>
              <a:t>Might need weather-related items (hot hands if it is cold)</a:t>
            </a:r>
          </a:p>
        </p:txBody>
      </p:sp>
    </p:spTree>
    <p:extLst>
      <p:ext uri="{BB962C8B-B14F-4D97-AF65-F5344CB8AC3E}">
        <p14:creationId xmlns:p14="http://schemas.microsoft.com/office/powerpoint/2010/main" val="39365915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ECEC8-13CA-2CEA-65D9-E61C63C75172}"/>
              </a:ext>
            </a:extLst>
          </p:cNvPr>
          <p:cNvSpPr>
            <a:spLocks noGrp="1"/>
          </p:cNvSpPr>
          <p:nvPr>
            <p:ph type="title"/>
          </p:nvPr>
        </p:nvSpPr>
        <p:spPr/>
        <p:txBody>
          <a:bodyPr/>
          <a:lstStyle/>
          <a:p>
            <a:r>
              <a:rPr lang="en-US" dirty="0"/>
              <a:t>Needs from family/friends</a:t>
            </a:r>
          </a:p>
        </p:txBody>
      </p:sp>
      <p:sp>
        <p:nvSpPr>
          <p:cNvPr id="3" name="Content Placeholder 2">
            <a:extLst>
              <a:ext uri="{FF2B5EF4-FFF2-40B4-BE49-F238E27FC236}">
                <a16:creationId xmlns:a16="http://schemas.microsoft.com/office/drawing/2014/main" id="{CE95FDDF-095E-B576-3780-E19820400047}"/>
              </a:ext>
            </a:extLst>
          </p:cNvPr>
          <p:cNvSpPr>
            <a:spLocks noGrp="1"/>
          </p:cNvSpPr>
          <p:nvPr>
            <p:ph idx="1"/>
          </p:nvPr>
        </p:nvSpPr>
        <p:spPr/>
        <p:txBody>
          <a:bodyPr/>
          <a:lstStyle/>
          <a:p>
            <a:r>
              <a:rPr lang="en-US" dirty="0"/>
              <a:t>Assist moving equipment if needed</a:t>
            </a:r>
          </a:p>
          <a:p>
            <a:r>
              <a:rPr lang="en-US" dirty="0"/>
              <a:t>Assist feeding students if needed</a:t>
            </a:r>
          </a:p>
          <a:p>
            <a:r>
              <a:rPr lang="en-US" dirty="0"/>
              <a:t>Other unexpected help as needed</a:t>
            </a:r>
          </a:p>
          <a:p>
            <a:r>
              <a:rPr lang="en-US" dirty="0"/>
              <a:t>Please be flexible</a:t>
            </a:r>
          </a:p>
          <a:p>
            <a:pPr lvl="1"/>
            <a:r>
              <a:rPr lang="en-US" dirty="0"/>
              <a:t>Most aspects of our schedule are out of our control</a:t>
            </a:r>
          </a:p>
          <a:p>
            <a:pPr lvl="1"/>
            <a:r>
              <a:rPr lang="en-US" dirty="0"/>
              <a:t>We will communicate every way that we can</a:t>
            </a:r>
          </a:p>
          <a:p>
            <a:pPr lvl="2"/>
            <a:r>
              <a:rPr lang="en-US" dirty="0"/>
              <a:t>Slack (for students)</a:t>
            </a:r>
          </a:p>
          <a:p>
            <a:pPr lvl="2"/>
            <a:r>
              <a:rPr lang="en-US" dirty="0"/>
              <a:t>Website</a:t>
            </a:r>
          </a:p>
          <a:p>
            <a:pPr lvl="2"/>
            <a:r>
              <a:rPr lang="en-US" dirty="0"/>
              <a:t>Band App</a:t>
            </a:r>
          </a:p>
          <a:p>
            <a:endParaRPr lang="en-US" dirty="0"/>
          </a:p>
        </p:txBody>
      </p:sp>
    </p:spTree>
    <p:extLst>
      <p:ext uri="{BB962C8B-B14F-4D97-AF65-F5344CB8AC3E}">
        <p14:creationId xmlns:p14="http://schemas.microsoft.com/office/powerpoint/2010/main" val="39525201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B7BC9-5BF4-918E-8D2D-7D3470FCC52B}"/>
              </a:ext>
            </a:extLst>
          </p:cNvPr>
          <p:cNvSpPr>
            <a:spLocks noGrp="1"/>
          </p:cNvSpPr>
          <p:nvPr>
            <p:ph type="title"/>
          </p:nvPr>
        </p:nvSpPr>
        <p:spPr/>
        <p:txBody>
          <a:bodyPr/>
          <a:lstStyle/>
          <a:p>
            <a:r>
              <a:rPr lang="en-US" dirty="0"/>
              <a:t>How to prepare</a:t>
            </a:r>
          </a:p>
        </p:txBody>
      </p:sp>
    </p:spTree>
    <p:extLst>
      <p:ext uri="{BB962C8B-B14F-4D97-AF65-F5344CB8AC3E}">
        <p14:creationId xmlns:p14="http://schemas.microsoft.com/office/powerpoint/2010/main" val="3448405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13E61-9FD1-E782-9431-9105EA8CEF41}"/>
              </a:ext>
            </a:extLst>
          </p:cNvPr>
          <p:cNvSpPr>
            <a:spLocks noGrp="1"/>
          </p:cNvSpPr>
          <p:nvPr>
            <p:ph type="title"/>
          </p:nvPr>
        </p:nvSpPr>
        <p:spPr/>
        <p:txBody>
          <a:bodyPr/>
          <a:lstStyle/>
          <a:p>
            <a:r>
              <a:rPr lang="en-US" dirty="0"/>
              <a:t>Packing</a:t>
            </a:r>
          </a:p>
        </p:txBody>
      </p:sp>
      <p:sp>
        <p:nvSpPr>
          <p:cNvPr id="3" name="Content Placeholder 2">
            <a:extLst>
              <a:ext uri="{FF2B5EF4-FFF2-40B4-BE49-F238E27FC236}">
                <a16:creationId xmlns:a16="http://schemas.microsoft.com/office/drawing/2014/main" id="{74043638-873B-3273-57E5-0BACA3F2EE71}"/>
              </a:ext>
            </a:extLst>
          </p:cNvPr>
          <p:cNvSpPr>
            <a:spLocks noGrp="1"/>
          </p:cNvSpPr>
          <p:nvPr>
            <p:ph idx="1"/>
          </p:nvPr>
        </p:nvSpPr>
        <p:spPr/>
        <p:txBody>
          <a:bodyPr/>
          <a:lstStyle/>
          <a:p>
            <a:r>
              <a:rPr lang="en-US" dirty="0"/>
              <a:t>Some items will be loaded on the truck, some in the van, and some in carry-on bags (space is super limited)</a:t>
            </a:r>
          </a:p>
          <a:p>
            <a:r>
              <a:rPr lang="en-US" dirty="0"/>
              <a:t>The truck will not go with us to every location, and we won’t always have time to get in the van. Please make sure you have the correct items on the bus with you in your carry-on.</a:t>
            </a:r>
          </a:p>
          <a:p>
            <a:r>
              <a:rPr lang="en-US" dirty="0"/>
              <a:t>Please make sure you check the daily schedule to know what to pack and where to put it for each day</a:t>
            </a:r>
          </a:p>
          <a:p>
            <a:r>
              <a:rPr lang="en-US" dirty="0"/>
              <a:t>Be prepared to be flexible. Plans will change. We will give as many details as we can when we have them.</a:t>
            </a:r>
          </a:p>
          <a:p>
            <a:endParaRPr lang="en-US" dirty="0"/>
          </a:p>
        </p:txBody>
      </p:sp>
    </p:spTree>
    <p:extLst>
      <p:ext uri="{BB962C8B-B14F-4D97-AF65-F5344CB8AC3E}">
        <p14:creationId xmlns:p14="http://schemas.microsoft.com/office/powerpoint/2010/main" val="26700125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E5BE4-15DB-7D61-610A-0803ABD77001}"/>
              </a:ext>
            </a:extLst>
          </p:cNvPr>
          <p:cNvSpPr>
            <a:spLocks noGrp="1"/>
          </p:cNvSpPr>
          <p:nvPr>
            <p:ph type="title"/>
          </p:nvPr>
        </p:nvSpPr>
        <p:spPr/>
        <p:txBody>
          <a:bodyPr/>
          <a:lstStyle/>
          <a:p>
            <a:r>
              <a:rPr lang="en-US" dirty="0"/>
              <a:t>What to pack</a:t>
            </a:r>
          </a:p>
        </p:txBody>
      </p:sp>
      <p:sp>
        <p:nvSpPr>
          <p:cNvPr id="3" name="Content Placeholder 2">
            <a:extLst>
              <a:ext uri="{FF2B5EF4-FFF2-40B4-BE49-F238E27FC236}">
                <a16:creationId xmlns:a16="http://schemas.microsoft.com/office/drawing/2014/main" id="{20DA40F8-02AF-3A0A-D829-F263087A02DF}"/>
              </a:ext>
            </a:extLst>
          </p:cNvPr>
          <p:cNvSpPr>
            <a:spLocks noGrp="1"/>
          </p:cNvSpPr>
          <p:nvPr>
            <p:ph sz="half" idx="1"/>
          </p:nvPr>
        </p:nvSpPr>
        <p:spPr/>
        <p:txBody>
          <a:bodyPr/>
          <a:lstStyle/>
          <a:p>
            <a:r>
              <a:rPr lang="en-US" dirty="0"/>
              <a:t>Carry-On Items:</a:t>
            </a:r>
          </a:p>
          <a:p>
            <a:pPr lvl="1"/>
            <a:r>
              <a:rPr lang="en-US" dirty="0"/>
              <a:t>Snacks</a:t>
            </a:r>
          </a:p>
          <a:p>
            <a:pPr lvl="1"/>
            <a:r>
              <a:rPr lang="en-US" dirty="0"/>
              <a:t>Drinks (Screw-top lids)</a:t>
            </a:r>
          </a:p>
          <a:p>
            <a:pPr lvl="1"/>
            <a:r>
              <a:rPr lang="en-US" dirty="0"/>
              <a:t>Practice clothes for Nashville</a:t>
            </a:r>
          </a:p>
          <a:p>
            <a:pPr lvl="1"/>
            <a:r>
              <a:rPr lang="en-US" dirty="0"/>
              <a:t>Performance clothes and a change of clothes on show days</a:t>
            </a:r>
          </a:p>
          <a:p>
            <a:pPr lvl="1"/>
            <a:r>
              <a:rPr lang="en-US" dirty="0"/>
              <a:t>Phone charger</a:t>
            </a:r>
          </a:p>
          <a:p>
            <a:pPr lvl="1"/>
            <a:r>
              <a:rPr lang="en-US" dirty="0"/>
              <a:t>Money for meals and merch</a:t>
            </a:r>
          </a:p>
          <a:p>
            <a:pPr lvl="1"/>
            <a:r>
              <a:rPr lang="en-US" dirty="0"/>
              <a:t>Pillow / Blanket</a:t>
            </a:r>
          </a:p>
          <a:p>
            <a:pPr lvl="1"/>
            <a:endParaRPr lang="en-US" dirty="0"/>
          </a:p>
        </p:txBody>
      </p:sp>
      <p:sp>
        <p:nvSpPr>
          <p:cNvPr id="4" name="Content Placeholder 3">
            <a:extLst>
              <a:ext uri="{FF2B5EF4-FFF2-40B4-BE49-F238E27FC236}">
                <a16:creationId xmlns:a16="http://schemas.microsoft.com/office/drawing/2014/main" id="{731FB02A-8621-8AA6-75FD-73FDE43F2142}"/>
              </a:ext>
            </a:extLst>
          </p:cNvPr>
          <p:cNvSpPr>
            <a:spLocks noGrp="1"/>
          </p:cNvSpPr>
          <p:nvPr>
            <p:ph sz="half" idx="2"/>
          </p:nvPr>
        </p:nvSpPr>
        <p:spPr/>
        <p:txBody>
          <a:bodyPr/>
          <a:lstStyle/>
          <a:p>
            <a:r>
              <a:rPr lang="en-US" dirty="0"/>
              <a:t>In the Van:</a:t>
            </a:r>
          </a:p>
          <a:p>
            <a:pPr lvl="1"/>
            <a:r>
              <a:rPr lang="en-US" dirty="0"/>
              <a:t>One medium suitcase per person</a:t>
            </a:r>
          </a:p>
          <a:p>
            <a:pPr lvl="1"/>
            <a:r>
              <a:rPr lang="en-US" dirty="0"/>
              <a:t>Clothes to start the day</a:t>
            </a:r>
          </a:p>
          <a:p>
            <a:pPr lvl="1"/>
            <a:r>
              <a:rPr lang="en-US"/>
              <a:t>Toiletries</a:t>
            </a:r>
            <a:endParaRPr lang="en-US" dirty="0"/>
          </a:p>
          <a:p>
            <a:pPr lvl="1"/>
            <a:r>
              <a:rPr lang="en-US" dirty="0"/>
              <a:t>Anything else you usually need for hotel stays</a:t>
            </a:r>
          </a:p>
          <a:p>
            <a:pPr lvl="1"/>
            <a:endParaRPr lang="en-US" dirty="0"/>
          </a:p>
          <a:p>
            <a:pPr marL="0" indent="0" algn="ctr">
              <a:buNone/>
            </a:pPr>
            <a:r>
              <a:rPr lang="en-US" dirty="0"/>
              <a:t>****DON’T BRING ANYTHING AGAINST SCHOOL REGULATIONS****</a:t>
            </a:r>
          </a:p>
        </p:txBody>
      </p:sp>
    </p:spTree>
    <p:extLst>
      <p:ext uri="{BB962C8B-B14F-4D97-AF65-F5344CB8AC3E}">
        <p14:creationId xmlns:p14="http://schemas.microsoft.com/office/powerpoint/2010/main" val="2297892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F2F18-91C8-08A2-287E-2520C17CB46C}"/>
              </a:ext>
            </a:extLst>
          </p:cNvPr>
          <p:cNvSpPr>
            <a:spLocks noGrp="1"/>
          </p:cNvSpPr>
          <p:nvPr>
            <p:ph type="title"/>
          </p:nvPr>
        </p:nvSpPr>
        <p:spPr/>
        <p:txBody>
          <a:bodyPr/>
          <a:lstStyle/>
          <a:p>
            <a:r>
              <a:rPr lang="en-US" dirty="0"/>
              <a:t>Travel info</a:t>
            </a:r>
          </a:p>
        </p:txBody>
      </p:sp>
      <p:sp>
        <p:nvSpPr>
          <p:cNvPr id="3" name="Content Placeholder 2">
            <a:extLst>
              <a:ext uri="{FF2B5EF4-FFF2-40B4-BE49-F238E27FC236}">
                <a16:creationId xmlns:a16="http://schemas.microsoft.com/office/drawing/2014/main" id="{A8B332E1-66F5-D778-7F04-78DAA653112F}"/>
              </a:ext>
            </a:extLst>
          </p:cNvPr>
          <p:cNvSpPr>
            <a:spLocks noGrp="1"/>
          </p:cNvSpPr>
          <p:nvPr>
            <p:ph idx="1"/>
          </p:nvPr>
        </p:nvSpPr>
        <p:spPr/>
        <p:txBody>
          <a:bodyPr>
            <a:normAutofit/>
          </a:bodyPr>
          <a:lstStyle/>
          <a:p>
            <a:r>
              <a:rPr lang="en-US" dirty="0"/>
              <a:t>Bus and Luggage</a:t>
            </a:r>
          </a:p>
          <a:p>
            <a:pPr lvl="1"/>
            <a:r>
              <a:rPr lang="en-US" dirty="0"/>
              <a:t>We are taking a school bus like last year. Space is extremely limited</a:t>
            </a:r>
          </a:p>
          <a:p>
            <a:pPr lvl="1"/>
            <a:r>
              <a:rPr lang="en-US" dirty="0"/>
              <a:t>We will have a luggage van</a:t>
            </a:r>
          </a:p>
          <a:p>
            <a:pPr lvl="1"/>
            <a:r>
              <a:rPr lang="en-US" dirty="0"/>
              <a:t>1 suitcase per person. Carry-on bags should be small</a:t>
            </a:r>
          </a:p>
          <a:p>
            <a:r>
              <a:rPr lang="en-US" dirty="0"/>
              <a:t>Hotel: Hampton Inn &amp; Suites Springboro/Dayton South</a:t>
            </a:r>
          </a:p>
          <a:p>
            <a:pPr lvl="1"/>
            <a:r>
              <a:rPr lang="en-US" dirty="0"/>
              <a:t>25 Greenwood Ln, Springboro, OH 45066</a:t>
            </a:r>
          </a:p>
          <a:p>
            <a:pPr lvl="1"/>
            <a:r>
              <a:rPr lang="en-US" dirty="0"/>
              <a:t>Located a little closer to Dayton</a:t>
            </a:r>
          </a:p>
          <a:p>
            <a:pPr lvl="1"/>
            <a:r>
              <a:rPr lang="en-US" dirty="0"/>
              <a:t>Surrounded by restaurants (Chipotle, Waffle House, fast food, Etc.)</a:t>
            </a:r>
          </a:p>
          <a:p>
            <a:pPr lvl="1"/>
            <a:r>
              <a:rPr lang="en-US" dirty="0"/>
              <a:t>Plenty of hotels nearby to stay close to the students</a:t>
            </a:r>
          </a:p>
          <a:p>
            <a:pPr lvl="1"/>
            <a:r>
              <a:rPr lang="en-US" dirty="0">
                <a:hlinkClick r:id="rId2"/>
              </a:rPr>
              <a:t>Map</a:t>
            </a:r>
            <a:endParaRPr lang="en-US" dirty="0"/>
          </a:p>
        </p:txBody>
      </p:sp>
    </p:spTree>
    <p:extLst>
      <p:ext uri="{BB962C8B-B14F-4D97-AF65-F5344CB8AC3E}">
        <p14:creationId xmlns:p14="http://schemas.microsoft.com/office/powerpoint/2010/main" val="265435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DFE63-EEC6-75C9-66FF-3452903359E0}"/>
              </a:ext>
            </a:extLst>
          </p:cNvPr>
          <p:cNvSpPr>
            <a:spLocks noGrp="1"/>
          </p:cNvSpPr>
          <p:nvPr>
            <p:ph type="title"/>
          </p:nvPr>
        </p:nvSpPr>
        <p:spPr/>
        <p:txBody>
          <a:bodyPr/>
          <a:lstStyle/>
          <a:p>
            <a:r>
              <a:rPr lang="en-US" dirty="0"/>
              <a:t>Overview map of Dayton</a:t>
            </a:r>
            <a:br>
              <a:rPr lang="en-US" dirty="0"/>
            </a:br>
            <a:r>
              <a:rPr lang="en-US" dirty="0"/>
              <a:t>and </a:t>
            </a:r>
            <a:r>
              <a:rPr lang="en-US" dirty="0" err="1"/>
              <a:t>cincinnati</a:t>
            </a:r>
            <a:endParaRPr lang="en-US" dirty="0"/>
          </a:p>
        </p:txBody>
      </p:sp>
      <p:sp>
        <p:nvSpPr>
          <p:cNvPr id="3" name="Text Placeholder 2">
            <a:extLst>
              <a:ext uri="{FF2B5EF4-FFF2-40B4-BE49-F238E27FC236}">
                <a16:creationId xmlns:a16="http://schemas.microsoft.com/office/drawing/2014/main" id="{2A856FD4-05DA-6933-E53B-E71FE1E918BD}"/>
              </a:ext>
            </a:extLst>
          </p:cNvPr>
          <p:cNvSpPr>
            <a:spLocks noGrp="1"/>
          </p:cNvSpPr>
          <p:nvPr>
            <p:ph type="body" sz="half" idx="2"/>
          </p:nvPr>
        </p:nvSpPr>
        <p:spPr/>
        <p:txBody>
          <a:bodyPr/>
          <a:lstStyle/>
          <a:p>
            <a:r>
              <a:rPr lang="en-US" dirty="0">
                <a:hlinkClick r:id="rId2"/>
              </a:rPr>
              <a:t>View Here</a:t>
            </a:r>
            <a:endParaRPr lang="en-US" dirty="0"/>
          </a:p>
        </p:txBody>
      </p:sp>
    </p:spTree>
    <p:extLst>
      <p:ext uri="{BB962C8B-B14F-4D97-AF65-F5344CB8AC3E}">
        <p14:creationId xmlns:p14="http://schemas.microsoft.com/office/powerpoint/2010/main" val="3569268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E8325-4530-87FE-5514-92FA5A1BA2F9}"/>
              </a:ext>
            </a:extLst>
          </p:cNvPr>
          <p:cNvSpPr>
            <a:spLocks noGrp="1"/>
          </p:cNvSpPr>
          <p:nvPr>
            <p:ph type="title"/>
          </p:nvPr>
        </p:nvSpPr>
        <p:spPr/>
        <p:txBody>
          <a:bodyPr/>
          <a:lstStyle/>
          <a:p>
            <a:r>
              <a:rPr lang="en-US" dirty="0"/>
              <a:t>Performance Venues</a:t>
            </a:r>
          </a:p>
        </p:txBody>
      </p:sp>
    </p:spTree>
    <p:extLst>
      <p:ext uri="{BB962C8B-B14F-4D97-AF65-F5344CB8AC3E}">
        <p14:creationId xmlns:p14="http://schemas.microsoft.com/office/powerpoint/2010/main" val="864107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B674B-7613-6A2F-BCD6-B9BA905960D3}"/>
              </a:ext>
            </a:extLst>
          </p:cNvPr>
          <p:cNvSpPr>
            <a:spLocks noGrp="1"/>
          </p:cNvSpPr>
          <p:nvPr>
            <p:ph type="title"/>
          </p:nvPr>
        </p:nvSpPr>
        <p:spPr/>
        <p:txBody>
          <a:bodyPr/>
          <a:lstStyle/>
          <a:p>
            <a:r>
              <a:rPr lang="en-US" dirty="0"/>
              <a:t>Wright State University</a:t>
            </a:r>
            <a:br>
              <a:rPr lang="en-US" dirty="0"/>
            </a:br>
            <a:r>
              <a:rPr lang="en-US" dirty="0" err="1"/>
              <a:t>Nutter</a:t>
            </a:r>
            <a:r>
              <a:rPr lang="en-US" dirty="0"/>
              <a:t> Center</a:t>
            </a:r>
          </a:p>
        </p:txBody>
      </p:sp>
      <p:sp>
        <p:nvSpPr>
          <p:cNvPr id="4" name="Text Placeholder 3">
            <a:extLst>
              <a:ext uri="{FF2B5EF4-FFF2-40B4-BE49-F238E27FC236}">
                <a16:creationId xmlns:a16="http://schemas.microsoft.com/office/drawing/2014/main" id="{7AA4681A-D9BF-DBF0-D583-548017027E59}"/>
              </a:ext>
            </a:extLst>
          </p:cNvPr>
          <p:cNvSpPr>
            <a:spLocks noGrp="1"/>
          </p:cNvSpPr>
          <p:nvPr>
            <p:ph type="body" sz="half" idx="2"/>
          </p:nvPr>
        </p:nvSpPr>
        <p:spPr/>
        <p:txBody>
          <a:bodyPr/>
          <a:lstStyle/>
          <a:p>
            <a:pPr marL="285750" indent="-285750">
              <a:buFont typeface="Arial" panose="020B0604020202020204" pitchFamily="34" charset="0"/>
              <a:buChar char="•"/>
            </a:pPr>
            <a:r>
              <a:rPr lang="en-US" dirty="0"/>
              <a:t>PSO Prelims Performance Venue</a:t>
            </a:r>
          </a:p>
          <a:p>
            <a:pPr marL="285750" indent="-285750">
              <a:buFont typeface="Arial" panose="020B0604020202020204" pitchFamily="34" charset="0"/>
              <a:buChar char="•"/>
            </a:pPr>
            <a:r>
              <a:rPr lang="en-US" dirty="0"/>
              <a:t>3640 Colonel Glenn Hwy, Dayton, OH 45324</a:t>
            </a:r>
          </a:p>
          <a:p>
            <a:pPr marL="285750" indent="-285750">
              <a:buFont typeface="Arial" panose="020B0604020202020204" pitchFamily="34" charset="0"/>
              <a:buChar char="•"/>
            </a:pPr>
            <a:r>
              <a:rPr lang="en-US" dirty="0">
                <a:hlinkClick r:id="rId2"/>
              </a:rPr>
              <a:t>Video Walk-Through</a:t>
            </a:r>
            <a:endParaRPr lang="en-US" dirty="0"/>
          </a:p>
          <a:p>
            <a:pPr marL="285750" indent="-285750">
              <a:buFont typeface="Arial" panose="020B0604020202020204" pitchFamily="34" charset="0"/>
              <a:buChar char="•"/>
            </a:pPr>
            <a:r>
              <a:rPr lang="en-US" dirty="0"/>
              <a:t>Thursday, April 10, 2025</a:t>
            </a:r>
          </a:p>
          <a:p>
            <a:pPr marL="742950" lvl="1" indent="-285750">
              <a:buFont typeface="Arial" panose="020B0604020202020204" pitchFamily="34" charset="0"/>
              <a:buChar char="•"/>
            </a:pPr>
            <a:r>
              <a:rPr lang="en-US" dirty="0"/>
              <a:t>Morning/Afternoon</a:t>
            </a:r>
          </a:p>
          <a:p>
            <a:pPr marL="742950" lvl="1" indent="-285750">
              <a:buFont typeface="Arial" panose="020B0604020202020204" pitchFamily="34" charset="0"/>
              <a:buChar char="•"/>
            </a:pPr>
            <a:r>
              <a:rPr lang="en-US" dirty="0"/>
              <a:t>Break</a:t>
            </a:r>
          </a:p>
          <a:p>
            <a:pPr marL="742950" lvl="1" indent="-285750">
              <a:buFont typeface="Arial" panose="020B0604020202020204" pitchFamily="34" charset="0"/>
              <a:buChar char="•"/>
            </a:pPr>
            <a:r>
              <a:rPr lang="en-US" dirty="0"/>
              <a:t>Afternoon/Evening</a:t>
            </a:r>
          </a:p>
          <a:p>
            <a:pPr marL="285750" indent="-285750">
              <a:buFont typeface="Arial" panose="020B0604020202020204" pitchFamily="34" charset="0"/>
              <a:buChar char="•"/>
            </a:pPr>
            <a:r>
              <a:rPr lang="en-US" dirty="0">
                <a:hlinkClick r:id="rId3"/>
              </a:rPr>
              <a:t>Map</a:t>
            </a:r>
            <a:endParaRPr lang="en-US" dirty="0"/>
          </a:p>
        </p:txBody>
      </p:sp>
      <p:pic>
        <p:nvPicPr>
          <p:cNvPr id="12" name="Picture 11" descr="A building with lights on at night&#10;&#10;Description automatically generated with low confidence">
            <a:extLst>
              <a:ext uri="{FF2B5EF4-FFF2-40B4-BE49-F238E27FC236}">
                <a16:creationId xmlns:a16="http://schemas.microsoft.com/office/drawing/2014/main" id="{9BABF0C8-964F-C61D-87EA-C249F179AD2E}"/>
              </a:ext>
            </a:extLst>
          </p:cNvPr>
          <p:cNvPicPr>
            <a:picLocks noChangeAspect="1"/>
          </p:cNvPicPr>
          <p:nvPr/>
        </p:nvPicPr>
        <p:blipFill>
          <a:blip r:embed="rId4"/>
          <a:stretch>
            <a:fillRect/>
          </a:stretch>
        </p:blipFill>
        <p:spPr>
          <a:xfrm>
            <a:off x="7559314" y="800098"/>
            <a:ext cx="3492500" cy="2324100"/>
          </a:xfrm>
          <a:prstGeom prst="rect">
            <a:avLst/>
          </a:prstGeom>
        </p:spPr>
      </p:pic>
      <p:pic>
        <p:nvPicPr>
          <p:cNvPr id="14" name="Picture 13" descr="A picture containing indoor, floor, auditorium&#10;&#10;Description automatically generated">
            <a:extLst>
              <a:ext uri="{FF2B5EF4-FFF2-40B4-BE49-F238E27FC236}">
                <a16:creationId xmlns:a16="http://schemas.microsoft.com/office/drawing/2014/main" id="{EA57E401-7E4F-7EC5-C3A4-9E2EA4A17A34}"/>
              </a:ext>
            </a:extLst>
          </p:cNvPr>
          <p:cNvPicPr>
            <a:picLocks noChangeAspect="1"/>
          </p:cNvPicPr>
          <p:nvPr/>
        </p:nvPicPr>
        <p:blipFill>
          <a:blip r:embed="rId5"/>
          <a:stretch>
            <a:fillRect/>
          </a:stretch>
        </p:blipFill>
        <p:spPr>
          <a:xfrm>
            <a:off x="7746965" y="3152854"/>
            <a:ext cx="3117197" cy="2620990"/>
          </a:xfrm>
          <a:prstGeom prst="rect">
            <a:avLst/>
          </a:prstGeom>
        </p:spPr>
      </p:pic>
    </p:spTree>
    <p:extLst>
      <p:ext uri="{BB962C8B-B14F-4D97-AF65-F5344CB8AC3E}">
        <p14:creationId xmlns:p14="http://schemas.microsoft.com/office/powerpoint/2010/main" val="3855005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B674B-7613-6A2F-BCD6-B9BA905960D3}"/>
              </a:ext>
            </a:extLst>
          </p:cNvPr>
          <p:cNvSpPr>
            <a:spLocks noGrp="1"/>
          </p:cNvSpPr>
          <p:nvPr>
            <p:ph type="title"/>
          </p:nvPr>
        </p:nvSpPr>
        <p:spPr/>
        <p:txBody>
          <a:bodyPr/>
          <a:lstStyle/>
          <a:p>
            <a:r>
              <a:rPr lang="en-US" dirty="0" err="1"/>
              <a:t>Truist</a:t>
            </a:r>
            <a:r>
              <a:rPr lang="en-US" dirty="0"/>
              <a:t> Arena At</a:t>
            </a:r>
            <a:br>
              <a:rPr lang="en-US" dirty="0"/>
            </a:br>
            <a:r>
              <a:rPr lang="en-US" dirty="0"/>
              <a:t>Northern Kentucky University</a:t>
            </a:r>
          </a:p>
        </p:txBody>
      </p:sp>
      <p:sp>
        <p:nvSpPr>
          <p:cNvPr id="4" name="Text Placeholder 3">
            <a:extLst>
              <a:ext uri="{FF2B5EF4-FFF2-40B4-BE49-F238E27FC236}">
                <a16:creationId xmlns:a16="http://schemas.microsoft.com/office/drawing/2014/main" id="{7AA4681A-D9BF-DBF0-D583-548017027E59}"/>
              </a:ext>
            </a:extLst>
          </p:cNvPr>
          <p:cNvSpPr>
            <a:spLocks noGrp="1"/>
          </p:cNvSpPr>
          <p:nvPr>
            <p:ph type="body" sz="half" idx="2"/>
          </p:nvPr>
        </p:nvSpPr>
        <p:spPr/>
        <p:txBody>
          <a:bodyPr/>
          <a:lstStyle/>
          <a:p>
            <a:pPr marL="285750" indent="-285750">
              <a:buFont typeface="Arial" panose="020B0604020202020204" pitchFamily="34" charset="0"/>
              <a:buChar char="•"/>
            </a:pPr>
            <a:r>
              <a:rPr lang="en-US" dirty="0"/>
              <a:t>PSO Semi-Finals Performance Venue</a:t>
            </a:r>
          </a:p>
          <a:p>
            <a:pPr marL="285750" indent="-285750">
              <a:buFont typeface="Arial" panose="020B0604020202020204" pitchFamily="34" charset="0"/>
              <a:buChar char="•"/>
            </a:pPr>
            <a:r>
              <a:rPr lang="en-US" dirty="0"/>
              <a:t>500 Louie B. Nunn Dr, Highland Heights, KY 41099</a:t>
            </a:r>
          </a:p>
          <a:p>
            <a:pPr marL="285750" indent="-285750">
              <a:buFont typeface="Arial" panose="020B0604020202020204" pitchFamily="34" charset="0"/>
              <a:buChar char="•"/>
            </a:pPr>
            <a:r>
              <a:rPr lang="en-US" dirty="0">
                <a:hlinkClick r:id="rId2"/>
              </a:rPr>
              <a:t>Video Walk-Through</a:t>
            </a:r>
            <a:endParaRPr lang="en-US" dirty="0"/>
          </a:p>
          <a:p>
            <a:pPr marL="285750" indent="-285750">
              <a:buFont typeface="Arial" panose="020B0604020202020204" pitchFamily="34" charset="0"/>
              <a:buChar char="•"/>
            </a:pPr>
            <a:r>
              <a:rPr lang="en-US" dirty="0"/>
              <a:t>Friday, April 11, 2025</a:t>
            </a:r>
          </a:p>
          <a:p>
            <a:pPr marL="742950" lvl="1" indent="-285750">
              <a:buFont typeface="Arial" panose="020B0604020202020204" pitchFamily="34" charset="0"/>
              <a:buChar char="•"/>
            </a:pPr>
            <a:r>
              <a:rPr lang="en-US" dirty="0"/>
              <a:t>Morning</a:t>
            </a:r>
          </a:p>
          <a:p>
            <a:pPr marL="742950" lvl="1" indent="-285750">
              <a:buFont typeface="Arial" panose="020B0604020202020204" pitchFamily="34" charset="0"/>
              <a:buChar char="•"/>
            </a:pPr>
            <a:r>
              <a:rPr lang="en-US" dirty="0"/>
              <a:t>Break</a:t>
            </a:r>
          </a:p>
          <a:p>
            <a:pPr marL="742950" lvl="1" indent="-285750">
              <a:buFont typeface="Arial" panose="020B0604020202020204" pitchFamily="34" charset="0"/>
              <a:buChar char="•"/>
            </a:pPr>
            <a:r>
              <a:rPr lang="en-US" dirty="0"/>
              <a:t>Afternoon/Evening</a:t>
            </a:r>
          </a:p>
          <a:p>
            <a:pPr marL="285750" indent="-285750">
              <a:buFont typeface="Arial" panose="020B0604020202020204" pitchFamily="34" charset="0"/>
              <a:buChar char="•"/>
            </a:pPr>
            <a:r>
              <a:rPr lang="en-US" dirty="0">
                <a:hlinkClick r:id="rId3"/>
              </a:rPr>
              <a:t>Map</a:t>
            </a:r>
            <a:endParaRPr lang="en-US" dirty="0"/>
          </a:p>
        </p:txBody>
      </p:sp>
      <p:pic>
        <p:nvPicPr>
          <p:cNvPr id="5" name="Picture 4" descr="A picture containing text, sky, outdoor, road&#10;&#10;Description automatically generated">
            <a:extLst>
              <a:ext uri="{FF2B5EF4-FFF2-40B4-BE49-F238E27FC236}">
                <a16:creationId xmlns:a16="http://schemas.microsoft.com/office/drawing/2014/main" id="{8904AEBD-5274-1626-6B4E-865C98F60E6A}"/>
              </a:ext>
            </a:extLst>
          </p:cNvPr>
          <p:cNvPicPr>
            <a:picLocks noChangeAspect="1"/>
          </p:cNvPicPr>
          <p:nvPr/>
        </p:nvPicPr>
        <p:blipFill>
          <a:blip r:embed="rId4"/>
          <a:stretch>
            <a:fillRect/>
          </a:stretch>
        </p:blipFill>
        <p:spPr>
          <a:xfrm>
            <a:off x="7559040" y="1083004"/>
            <a:ext cx="4038600" cy="2019300"/>
          </a:xfrm>
          <a:prstGeom prst="rect">
            <a:avLst/>
          </a:prstGeom>
        </p:spPr>
      </p:pic>
      <p:pic>
        <p:nvPicPr>
          <p:cNvPr id="7" name="Picture 6" descr="Diagram&#10;&#10;Description automatically generated">
            <a:extLst>
              <a:ext uri="{FF2B5EF4-FFF2-40B4-BE49-F238E27FC236}">
                <a16:creationId xmlns:a16="http://schemas.microsoft.com/office/drawing/2014/main" id="{F4C3C5BB-D7AC-4E29-DBDF-6885D0B22D3C}"/>
              </a:ext>
            </a:extLst>
          </p:cNvPr>
          <p:cNvPicPr>
            <a:picLocks noChangeAspect="1"/>
          </p:cNvPicPr>
          <p:nvPr/>
        </p:nvPicPr>
        <p:blipFill>
          <a:blip r:embed="rId5"/>
          <a:stretch>
            <a:fillRect/>
          </a:stretch>
        </p:blipFill>
        <p:spPr>
          <a:xfrm>
            <a:off x="7933690" y="3311196"/>
            <a:ext cx="3289300" cy="2463800"/>
          </a:xfrm>
          <a:prstGeom prst="rect">
            <a:avLst/>
          </a:prstGeom>
        </p:spPr>
      </p:pic>
    </p:spTree>
    <p:extLst>
      <p:ext uri="{BB962C8B-B14F-4D97-AF65-F5344CB8AC3E}">
        <p14:creationId xmlns:p14="http://schemas.microsoft.com/office/powerpoint/2010/main" val="4277647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B674B-7613-6A2F-BCD6-B9BA905960D3}"/>
              </a:ext>
            </a:extLst>
          </p:cNvPr>
          <p:cNvSpPr>
            <a:spLocks noGrp="1"/>
          </p:cNvSpPr>
          <p:nvPr>
            <p:ph type="title"/>
          </p:nvPr>
        </p:nvSpPr>
        <p:spPr/>
        <p:txBody>
          <a:bodyPr/>
          <a:lstStyle/>
          <a:p>
            <a:r>
              <a:rPr lang="en-US" dirty="0"/>
              <a:t>University of Dayton Arena</a:t>
            </a:r>
          </a:p>
        </p:txBody>
      </p:sp>
      <p:sp>
        <p:nvSpPr>
          <p:cNvPr id="4" name="Text Placeholder 3">
            <a:extLst>
              <a:ext uri="{FF2B5EF4-FFF2-40B4-BE49-F238E27FC236}">
                <a16:creationId xmlns:a16="http://schemas.microsoft.com/office/drawing/2014/main" id="{7AA4681A-D9BF-DBF0-D583-548017027E59}"/>
              </a:ext>
            </a:extLst>
          </p:cNvPr>
          <p:cNvSpPr>
            <a:spLocks noGrp="1"/>
          </p:cNvSpPr>
          <p:nvPr>
            <p:ph type="body" sz="half" idx="2"/>
          </p:nvPr>
        </p:nvSpPr>
        <p:spPr/>
        <p:txBody>
          <a:bodyPr/>
          <a:lstStyle/>
          <a:p>
            <a:pPr marL="285750" indent="-285750">
              <a:buFont typeface="Arial" panose="020B0604020202020204" pitchFamily="34" charset="0"/>
              <a:buChar char="•"/>
            </a:pPr>
            <a:r>
              <a:rPr lang="en-US" dirty="0"/>
              <a:t>PSO Finals Performance Venue</a:t>
            </a:r>
          </a:p>
          <a:p>
            <a:pPr marL="285750" indent="-285750">
              <a:buFont typeface="Arial" panose="020B0604020202020204" pitchFamily="34" charset="0"/>
              <a:buChar char="•"/>
            </a:pPr>
            <a:r>
              <a:rPr lang="en-US" dirty="0"/>
              <a:t>1801 S. Edwin C. Moses Blvd, Dayton, OH 45417</a:t>
            </a:r>
          </a:p>
          <a:p>
            <a:pPr marL="285750" indent="-285750">
              <a:buFont typeface="Arial" panose="020B0604020202020204" pitchFamily="34" charset="0"/>
              <a:buChar char="•"/>
            </a:pPr>
            <a:r>
              <a:rPr lang="en-US" dirty="0">
                <a:hlinkClick r:id="rId2"/>
              </a:rPr>
              <a:t>Video Fly-Over</a:t>
            </a:r>
            <a:endParaRPr lang="en-US" dirty="0"/>
          </a:p>
          <a:p>
            <a:pPr marL="285750" indent="-285750">
              <a:buFont typeface="Arial" panose="020B0604020202020204" pitchFamily="34" charset="0"/>
              <a:buChar char="•"/>
            </a:pPr>
            <a:r>
              <a:rPr lang="en-US" dirty="0">
                <a:hlinkClick r:id="rId3"/>
              </a:rPr>
              <a:t>FACING THE BEAST</a:t>
            </a:r>
            <a:endParaRPr lang="en-US" dirty="0"/>
          </a:p>
          <a:p>
            <a:pPr marL="285750" indent="-285750">
              <a:buFont typeface="Arial" panose="020B0604020202020204" pitchFamily="34" charset="0"/>
              <a:buChar char="•"/>
            </a:pPr>
            <a:r>
              <a:rPr lang="en-US" dirty="0"/>
              <a:t>Saturday, April 12, 2025</a:t>
            </a:r>
          </a:p>
          <a:p>
            <a:pPr marL="742950" lvl="1" indent="-285750">
              <a:buFont typeface="Arial" panose="020B0604020202020204" pitchFamily="34" charset="0"/>
              <a:buChar char="•"/>
            </a:pPr>
            <a:r>
              <a:rPr lang="en-US" dirty="0"/>
              <a:t>Morning</a:t>
            </a:r>
          </a:p>
          <a:p>
            <a:pPr marL="285750" indent="-285750">
              <a:buFont typeface="Arial" panose="020B0604020202020204" pitchFamily="34" charset="0"/>
              <a:buChar char="•"/>
            </a:pPr>
            <a:r>
              <a:rPr lang="en-US" dirty="0">
                <a:hlinkClick r:id="rId4"/>
              </a:rPr>
              <a:t>Map</a:t>
            </a:r>
            <a:endParaRPr lang="en-US" dirty="0"/>
          </a:p>
        </p:txBody>
      </p:sp>
      <p:pic>
        <p:nvPicPr>
          <p:cNvPr id="6" name="Picture 5" descr="A picture containing text, road, sky, outdoor&#10;&#10;Description automatically generated">
            <a:extLst>
              <a:ext uri="{FF2B5EF4-FFF2-40B4-BE49-F238E27FC236}">
                <a16:creationId xmlns:a16="http://schemas.microsoft.com/office/drawing/2014/main" id="{E7FB763C-CF35-022D-FCAF-1D50C5376B50}"/>
              </a:ext>
            </a:extLst>
          </p:cNvPr>
          <p:cNvPicPr>
            <a:picLocks noChangeAspect="1"/>
          </p:cNvPicPr>
          <p:nvPr/>
        </p:nvPicPr>
        <p:blipFill>
          <a:blip r:embed="rId5"/>
          <a:stretch>
            <a:fillRect/>
          </a:stretch>
        </p:blipFill>
        <p:spPr>
          <a:xfrm>
            <a:off x="7559040" y="800098"/>
            <a:ext cx="3492500" cy="2324100"/>
          </a:xfrm>
          <a:prstGeom prst="rect">
            <a:avLst/>
          </a:prstGeom>
        </p:spPr>
      </p:pic>
      <p:pic>
        <p:nvPicPr>
          <p:cNvPr id="9" name="Picture 8" descr="A picture containing text, ceiling, indoor, stage&#10;&#10;Description automatically generated">
            <a:extLst>
              <a:ext uri="{FF2B5EF4-FFF2-40B4-BE49-F238E27FC236}">
                <a16:creationId xmlns:a16="http://schemas.microsoft.com/office/drawing/2014/main" id="{6C07D675-6D47-5DDC-9B6E-6D774D954F51}"/>
              </a:ext>
            </a:extLst>
          </p:cNvPr>
          <p:cNvPicPr>
            <a:picLocks noChangeAspect="1"/>
          </p:cNvPicPr>
          <p:nvPr/>
        </p:nvPicPr>
        <p:blipFill>
          <a:blip r:embed="rId6"/>
          <a:stretch>
            <a:fillRect/>
          </a:stretch>
        </p:blipFill>
        <p:spPr>
          <a:xfrm>
            <a:off x="7559040" y="3733801"/>
            <a:ext cx="3376758" cy="2251612"/>
          </a:xfrm>
          <a:prstGeom prst="rect">
            <a:avLst/>
          </a:prstGeom>
        </p:spPr>
      </p:pic>
    </p:spTree>
    <p:extLst>
      <p:ext uri="{BB962C8B-B14F-4D97-AF65-F5344CB8AC3E}">
        <p14:creationId xmlns:p14="http://schemas.microsoft.com/office/powerpoint/2010/main" val="228725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29A8B-B9D1-2E0D-62B9-0098A8B81C03}"/>
              </a:ext>
            </a:extLst>
          </p:cNvPr>
          <p:cNvSpPr>
            <a:spLocks noGrp="1"/>
          </p:cNvSpPr>
          <p:nvPr>
            <p:ph type="title"/>
          </p:nvPr>
        </p:nvSpPr>
        <p:spPr/>
        <p:txBody>
          <a:bodyPr/>
          <a:lstStyle/>
          <a:p>
            <a:r>
              <a:rPr lang="en-US" dirty="0"/>
              <a:t>Schedules and Itinerary</a:t>
            </a:r>
          </a:p>
        </p:txBody>
      </p:sp>
    </p:spTree>
    <p:extLst>
      <p:ext uri="{BB962C8B-B14F-4D97-AF65-F5344CB8AC3E}">
        <p14:creationId xmlns:p14="http://schemas.microsoft.com/office/powerpoint/2010/main" val="3606772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9FC10-B646-A7CF-73A8-9F8008AFD193}"/>
              </a:ext>
            </a:extLst>
          </p:cNvPr>
          <p:cNvSpPr>
            <a:spLocks noGrp="1"/>
          </p:cNvSpPr>
          <p:nvPr>
            <p:ph type="title"/>
          </p:nvPr>
        </p:nvSpPr>
        <p:spPr/>
        <p:txBody>
          <a:bodyPr/>
          <a:lstStyle/>
          <a:p>
            <a:r>
              <a:rPr lang="en-US" dirty="0"/>
              <a:t>Performance Schedules</a:t>
            </a:r>
          </a:p>
        </p:txBody>
      </p:sp>
      <p:sp>
        <p:nvSpPr>
          <p:cNvPr id="3" name="Content Placeholder 2">
            <a:extLst>
              <a:ext uri="{FF2B5EF4-FFF2-40B4-BE49-F238E27FC236}">
                <a16:creationId xmlns:a16="http://schemas.microsoft.com/office/drawing/2014/main" id="{F6BB536E-7B1B-053B-2516-0A96822032B3}"/>
              </a:ext>
            </a:extLst>
          </p:cNvPr>
          <p:cNvSpPr>
            <a:spLocks noGrp="1"/>
          </p:cNvSpPr>
          <p:nvPr>
            <p:ph idx="1"/>
          </p:nvPr>
        </p:nvSpPr>
        <p:spPr/>
        <p:txBody>
          <a:bodyPr>
            <a:normAutofit fontScale="92500" lnSpcReduction="20000"/>
          </a:bodyPr>
          <a:lstStyle/>
          <a:p>
            <a:r>
              <a:rPr lang="en-US" dirty="0"/>
              <a:t>Prelims performance times are randomly assigned</a:t>
            </a:r>
          </a:p>
          <a:p>
            <a:pPr lvl="1"/>
            <a:r>
              <a:rPr lang="en-US" dirty="0"/>
              <a:t>Groups are placed into several rounds (10-12 groups each)</a:t>
            </a:r>
          </a:p>
          <a:p>
            <a:pPr lvl="1"/>
            <a:r>
              <a:rPr lang="en-US" dirty="0"/>
              <a:t>57 groups as of now</a:t>
            </a:r>
          </a:p>
          <a:p>
            <a:pPr lvl="1"/>
            <a:r>
              <a:rPr lang="en-US" dirty="0"/>
              <a:t>Morning-Afternoon / Break for Concert Class / Afternoon-Evening</a:t>
            </a:r>
          </a:p>
          <a:p>
            <a:r>
              <a:rPr lang="en-US" dirty="0"/>
              <a:t>Semis performance times are based on Prelims</a:t>
            </a:r>
          </a:p>
          <a:p>
            <a:pPr lvl="1"/>
            <a:r>
              <a:rPr lang="en-US" dirty="0"/>
              <a:t>Groups perform in 2 rounds</a:t>
            </a:r>
          </a:p>
          <a:p>
            <a:pPr lvl="1"/>
            <a:r>
              <a:rPr lang="en-US" dirty="0"/>
              <a:t>24 groups advance to Semis</a:t>
            </a:r>
          </a:p>
          <a:p>
            <a:pPr lvl="1"/>
            <a:r>
              <a:rPr lang="en-US" dirty="0"/>
              <a:t>Morning-Afternoon</a:t>
            </a:r>
          </a:p>
          <a:p>
            <a:r>
              <a:rPr lang="en-US" dirty="0"/>
              <a:t>Finals performance times are based on Semis</a:t>
            </a:r>
          </a:p>
          <a:p>
            <a:pPr lvl="1"/>
            <a:r>
              <a:rPr lang="en-US" dirty="0"/>
              <a:t>Groups perform in 1 round</a:t>
            </a:r>
          </a:p>
          <a:p>
            <a:pPr lvl="1"/>
            <a:r>
              <a:rPr lang="en-US" dirty="0"/>
              <a:t>15 groups advance to Finals</a:t>
            </a:r>
          </a:p>
          <a:p>
            <a:pPr lvl="1"/>
            <a:r>
              <a:rPr lang="en-US" dirty="0"/>
              <a:t>Morning</a:t>
            </a:r>
          </a:p>
          <a:p>
            <a:r>
              <a:rPr lang="en-US" dirty="0"/>
              <a:t>Look </a:t>
            </a:r>
            <a:r>
              <a:rPr lang="en-US" dirty="0">
                <a:hlinkClick r:id="rId2"/>
              </a:rPr>
              <a:t>HERE</a:t>
            </a:r>
            <a:r>
              <a:rPr lang="en-US" dirty="0"/>
              <a:t> for future changes and details</a:t>
            </a:r>
          </a:p>
          <a:p>
            <a:pPr lvl="1"/>
            <a:endParaRPr lang="en-US" dirty="0"/>
          </a:p>
        </p:txBody>
      </p:sp>
    </p:spTree>
    <p:extLst>
      <p:ext uri="{BB962C8B-B14F-4D97-AF65-F5344CB8AC3E}">
        <p14:creationId xmlns:p14="http://schemas.microsoft.com/office/powerpoint/2010/main" val="687831046"/>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Vapor Trail</Template>
  <TotalTime>1631</TotalTime>
  <Words>570</Words>
  <Application>Microsoft Macintosh PowerPoint</Application>
  <PresentationFormat>Widescreen</PresentationFormat>
  <Paragraphs>101</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Century Gothic</vt:lpstr>
      <vt:lpstr>Vapor Trail</vt:lpstr>
      <vt:lpstr>WGI WorlD Championships</vt:lpstr>
      <vt:lpstr>Travel info</vt:lpstr>
      <vt:lpstr>Overview map of Dayton and cincinnati</vt:lpstr>
      <vt:lpstr>Performance Venues</vt:lpstr>
      <vt:lpstr>Wright State University Nutter Center</vt:lpstr>
      <vt:lpstr>Truist Arena At Northern Kentucky University</vt:lpstr>
      <vt:lpstr>University of Dayton Arena</vt:lpstr>
      <vt:lpstr>Schedules and Itinerary</vt:lpstr>
      <vt:lpstr>Performance Schedules</vt:lpstr>
      <vt:lpstr>2025 Wgi WorlD Championships Rough Draft Itinerary</vt:lpstr>
      <vt:lpstr>Group needs</vt:lpstr>
      <vt:lpstr>Donations</vt:lpstr>
      <vt:lpstr>Needs from family/friends</vt:lpstr>
      <vt:lpstr>How to prepare</vt:lpstr>
      <vt:lpstr>Packing</vt:lpstr>
      <vt:lpstr>What to pack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WGI WorlD Championships</dc:title>
  <dc:creator>Joseph Quinnelly</dc:creator>
  <cp:lastModifiedBy>Joseph Quinnelly</cp:lastModifiedBy>
  <cp:revision>9</cp:revision>
  <dcterms:created xsi:type="dcterms:W3CDTF">2023-03-27T20:51:47Z</dcterms:created>
  <dcterms:modified xsi:type="dcterms:W3CDTF">2025-03-25T17:35:08Z</dcterms:modified>
</cp:coreProperties>
</file>