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13"/>
  </p:notesMasterIdLst>
  <p:sldIdLst>
    <p:sldId id="328" r:id="rId2"/>
    <p:sldId id="330" r:id="rId3"/>
    <p:sldId id="257" r:id="rId4"/>
    <p:sldId id="335" r:id="rId5"/>
    <p:sldId id="332" r:id="rId6"/>
    <p:sldId id="266" r:id="rId7"/>
    <p:sldId id="267" r:id="rId8"/>
    <p:sldId id="334" r:id="rId9"/>
    <p:sldId id="268" r:id="rId10"/>
    <p:sldId id="269" r:id="rId11"/>
    <p:sldId id="281" r:id="rId12"/>
  </p:sldIdLst>
  <p:sldSz cx="23774400" cy="6858000"/>
  <p:notesSz cx="7102475" cy="93884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66" autoAdjust="0"/>
    <p:restoredTop sz="94660"/>
  </p:normalViewPr>
  <p:slideViewPr>
    <p:cSldViewPr snapToGrid="0">
      <p:cViewPr varScale="1">
        <p:scale>
          <a:sx n="42" d="100"/>
          <a:sy n="42" d="100"/>
        </p:scale>
        <p:origin x="-174" y="-1218"/>
      </p:cViewPr>
      <p:guideLst>
        <p:guide orient="horz" pos="2160"/>
        <p:guide pos="748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22725" y="0"/>
            <a:ext cx="3078163" cy="469900"/>
          </a:xfrm>
          <a:prstGeom prst="rect">
            <a:avLst/>
          </a:prstGeom>
        </p:spPr>
        <p:txBody>
          <a:bodyPr vert="horz" lIns="91440" tIns="45720" rIns="91440" bIns="45720" rtlCol="0"/>
          <a:lstStyle>
            <a:lvl1pPr algn="r">
              <a:defRPr sz="1200"/>
            </a:lvl1pPr>
          </a:lstStyle>
          <a:p>
            <a:fld id="{1203D7E4-2776-48F2-807D-34A09C74AA6C}" type="datetimeFigureOut">
              <a:rPr lang="en-US" smtClean="0"/>
              <a:t>11/1/2024</a:t>
            </a:fld>
            <a:endParaRPr lang="en-US"/>
          </a:p>
        </p:txBody>
      </p:sp>
      <p:sp>
        <p:nvSpPr>
          <p:cNvPr id="4" name="Slide Image Placeholder 3"/>
          <p:cNvSpPr>
            <a:spLocks noGrp="1" noRot="1" noChangeAspect="1"/>
          </p:cNvSpPr>
          <p:nvPr>
            <p:ph type="sldImg" idx="2"/>
          </p:nvPr>
        </p:nvSpPr>
        <p:spPr>
          <a:xfrm>
            <a:off x="-1939925" y="1173163"/>
            <a:ext cx="10982325" cy="31686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9613" y="4518025"/>
            <a:ext cx="5683250" cy="369728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22725" y="8918575"/>
            <a:ext cx="3078163" cy="469900"/>
          </a:xfrm>
          <a:prstGeom prst="rect">
            <a:avLst/>
          </a:prstGeom>
        </p:spPr>
        <p:txBody>
          <a:bodyPr vert="horz" lIns="91440" tIns="45720" rIns="91440" bIns="45720" rtlCol="0" anchor="b"/>
          <a:lstStyle>
            <a:lvl1pPr algn="r">
              <a:defRPr sz="1200"/>
            </a:lvl1pPr>
          </a:lstStyle>
          <a:p>
            <a:fld id="{B3A85CA0-FA56-4A1C-AEAE-E615F2976422}" type="slidenum">
              <a:rPr lang="en-US" smtClean="0"/>
              <a:t>‹#›</a:t>
            </a:fld>
            <a:endParaRPr lang="en-US"/>
          </a:p>
        </p:txBody>
      </p:sp>
    </p:spTree>
    <p:extLst>
      <p:ext uri="{BB962C8B-B14F-4D97-AF65-F5344CB8AC3E}">
        <p14:creationId xmlns:p14="http://schemas.microsoft.com/office/powerpoint/2010/main" val="14385709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4</a:t>
            </a:fld>
            <a:endParaRPr lang="en-US"/>
          </a:p>
        </p:txBody>
      </p:sp>
    </p:spTree>
    <p:extLst>
      <p:ext uri="{BB962C8B-B14F-4D97-AF65-F5344CB8AC3E}">
        <p14:creationId xmlns:p14="http://schemas.microsoft.com/office/powerpoint/2010/main" val="4961738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5</a:t>
            </a:fld>
            <a:endParaRPr lang="en-US"/>
          </a:p>
        </p:txBody>
      </p:sp>
    </p:spTree>
    <p:extLst>
      <p:ext uri="{BB962C8B-B14F-4D97-AF65-F5344CB8AC3E}">
        <p14:creationId xmlns:p14="http://schemas.microsoft.com/office/powerpoint/2010/main" val="1491151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6</a:t>
            </a:fld>
            <a:endParaRPr lang="en-US"/>
          </a:p>
        </p:txBody>
      </p:sp>
    </p:spTree>
    <p:extLst>
      <p:ext uri="{BB962C8B-B14F-4D97-AF65-F5344CB8AC3E}">
        <p14:creationId xmlns:p14="http://schemas.microsoft.com/office/powerpoint/2010/main" val="973289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7</a:t>
            </a:fld>
            <a:endParaRPr lang="en-US"/>
          </a:p>
        </p:txBody>
      </p:sp>
    </p:spTree>
    <p:extLst>
      <p:ext uri="{BB962C8B-B14F-4D97-AF65-F5344CB8AC3E}">
        <p14:creationId xmlns:p14="http://schemas.microsoft.com/office/powerpoint/2010/main" val="262917582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8</a:t>
            </a:fld>
            <a:endParaRPr lang="en-US"/>
          </a:p>
        </p:txBody>
      </p:sp>
    </p:spTree>
    <p:extLst>
      <p:ext uri="{BB962C8B-B14F-4D97-AF65-F5344CB8AC3E}">
        <p14:creationId xmlns:p14="http://schemas.microsoft.com/office/powerpoint/2010/main" val="310548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9</a:t>
            </a:fld>
            <a:endParaRPr lang="en-US"/>
          </a:p>
        </p:txBody>
      </p:sp>
    </p:spTree>
    <p:extLst>
      <p:ext uri="{BB962C8B-B14F-4D97-AF65-F5344CB8AC3E}">
        <p14:creationId xmlns:p14="http://schemas.microsoft.com/office/powerpoint/2010/main" val="30592896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10</a:t>
            </a:fld>
            <a:endParaRPr lang="en-US"/>
          </a:p>
        </p:txBody>
      </p:sp>
    </p:spTree>
    <p:extLst>
      <p:ext uri="{BB962C8B-B14F-4D97-AF65-F5344CB8AC3E}">
        <p14:creationId xmlns:p14="http://schemas.microsoft.com/office/powerpoint/2010/main" val="1680301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100407D-133E-47D4-9264-F17FE500A207}" type="slidenum">
              <a:rPr lang="en-US" smtClean="0"/>
              <a:t>11</a:t>
            </a:fld>
            <a:endParaRPr lang="en-US"/>
          </a:p>
        </p:txBody>
      </p:sp>
    </p:spTree>
    <p:extLst>
      <p:ext uri="{BB962C8B-B14F-4D97-AF65-F5344CB8AC3E}">
        <p14:creationId xmlns:p14="http://schemas.microsoft.com/office/powerpoint/2010/main" val="1496819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1188720" y="3699804"/>
            <a:ext cx="2159508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Title 27"/>
          <p:cNvSpPr>
            <a:spLocks noGrp="1"/>
          </p:cNvSpPr>
          <p:nvPr>
            <p:ph type="ctrTitle"/>
          </p:nvPr>
        </p:nvSpPr>
        <p:spPr>
          <a:xfrm>
            <a:off x="1188720" y="1433732"/>
            <a:ext cx="2159508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US"/>
              <a:t>Click to edit Master title style</a:t>
            </a:r>
          </a:p>
        </p:txBody>
      </p:sp>
      <p:cxnSp>
        <p:nvCxnSpPr>
          <p:cNvPr id="8" name="Straight Connector 7"/>
          <p:cNvCxnSpPr/>
          <p:nvPr/>
        </p:nvCxnSpPr>
        <p:spPr>
          <a:xfrm>
            <a:off x="3805428" y="3550126"/>
            <a:ext cx="772668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12242292" y="3550126"/>
            <a:ext cx="772668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11804905" y="3526302"/>
            <a:ext cx="118872"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sz="1800"/>
          </a:p>
        </p:txBody>
      </p:sp>
      <p:sp>
        <p:nvSpPr>
          <p:cNvPr id="15" name="Date Placeholder 14"/>
          <p:cNvSpPr>
            <a:spLocks noGrp="1"/>
          </p:cNvSpPr>
          <p:nvPr>
            <p:ph type="dt" sz="half" idx="10"/>
          </p:nvPr>
        </p:nvSpPr>
        <p:spPr/>
        <p:txBody>
          <a:bodyPr/>
          <a:lstStyle/>
          <a:p>
            <a:fld id="{5DCAD66D-DCF2-4016-8609-85C860D02577}" type="datetime1">
              <a:rPr lang="en-US" smtClean="0"/>
              <a:t>11/1/2024</a:t>
            </a:fld>
            <a:endParaRPr lang="en-US"/>
          </a:p>
        </p:txBody>
      </p:sp>
      <p:sp>
        <p:nvSpPr>
          <p:cNvPr id="16" name="Slide Number Placeholder 15"/>
          <p:cNvSpPr>
            <a:spLocks noGrp="1"/>
          </p:cNvSpPr>
          <p:nvPr>
            <p:ph type="sldNum" sz="quarter" idx="11"/>
          </p:nvPr>
        </p:nvSpPr>
        <p:spPr/>
        <p:txBody>
          <a:bodyPr/>
          <a:lstStyle/>
          <a:p>
            <a:fld id="{96C9C426-7238-43A6-A3C7-F875F3FC7396}"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11174749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3126560D-2683-4507-BA78-BB3B9ECBA017}"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C426-7238-43A6-A3C7-F875F3FC7396}" type="slidenum">
              <a:rPr lang="en-US" smtClean="0"/>
              <a:t>‹#›</a:t>
            </a:fld>
            <a:endParaRPr lang="en-US"/>
          </a:p>
        </p:txBody>
      </p:sp>
    </p:spTree>
    <p:extLst>
      <p:ext uri="{BB962C8B-B14F-4D97-AF65-F5344CB8AC3E}">
        <p14:creationId xmlns:p14="http://schemas.microsoft.com/office/powerpoint/2010/main" val="6989066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236440" y="274639"/>
            <a:ext cx="534924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88720" y="274639"/>
            <a:ext cx="1565148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223F3A2-3462-4D46-A99A-9876DC25F3D4}"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C426-7238-43A6-A3C7-F875F3FC7396}" type="slidenum">
              <a:rPr lang="en-US" smtClean="0"/>
              <a:t>‹#›</a:t>
            </a:fld>
            <a:endParaRPr lang="en-US"/>
          </a:p>
        </p:txBody>
      </p:sp>
    </p:spTree>
    <p:extLst>
      <p:ext uri="{BB962C8B-B14F-4D97-AF65-F5344CB8AC3E}">
        <p14:creationId xmlns:p14="http://schemas.microsoft.com/office/powerpoint/2010/main" val="3507460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1188720" y="1524000"/>
            <a:ext cx="213969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4" name="Date Placeholder 13"/>
          <p:cNvSpPr>
            <a:spLocks noGrp="1"/>
          </p:cNvSpPr>
          <p:nvPr>
            <p:ph type="dt" sz="half" idx="14"/>
          </p:nvPr>
        </p:nvSpPr>
        <p:spPr/>
        <p:txBody>
          <a:bodyPr/>
          <a:lstStyle/>
          <a:p>
            <a:fld id="{D1E76955-B41A-4787-8402-F86A29FD57F2}" type="datetime1">
              <a:rPr lang="en-US" smtClean="0"/>
              <a:t>11/1/2024</a:t>
            </a:fld>
            <a:endParaRPr lang="en-US"/>
          </a:p>
        </p:txBody>
      </p:sp>
      <p:sp>
        <p:nvSpPr>
          <p:cNvPr id="15" name="Slide Number Placeholder 14"/>
          <p:cNvSpPr>
            <a:spLocks noGrp="1"/>
          </p:cNvSpPr>
          <p:nvPr>
            <p:ph type="sldNum" sz="quarter" idx="15"/>
          </p:nvPr>
        </p:nvSpPr>
        <p:spPr/>
        <p:txBody>
          <a:bodyPr/>
          <a:lstStyle>
            <a:lvl1pPr algn="ctr">
              <a:defRPr/>
            </a:lvl1pPr>
          </a:lstStyle>
          <a:p>
            <a:fld id="{96C9C426-7238-43A6-A3C7-F875F3FC7396}" type="slidenum">
              <a:rPr lang="en-US" smtClean="0"/>
              <a:t>‹#›</a:t>
            </a:fld>
            <a:endParaRPr lang="en-US"/>
          </a:p>
        </p:txBody>
      </p:sp>
      <p:sp>
        <p:nvSpPr>
          <p:cNvPr id="16" name="Footer Placeholder 15"/>
          <p:cNvSpPr>
            <a:spLocks noGrp="1"/>
          </p:cNvSpPr>
          <p:nvPr>
            <p:ph type="ftr" sz="quarter" idx="16"/>
          </p:nvPr>
        </p:nvSpPr>
        <p:spPr/>
        <p:txBody>
          <a:bodyPr/>
          <a:lstStyle/>
          <a:p>
            <a:endParaRPr lang="en-US"/>
          </a:p>
        </p:txBody>
      </p:sp>
      <p:sp>
        <p:nvSpPr>
          <p:cNvPr id="17" name="Title 16"/>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42069984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963D324-9652-40DB-A24A-C9F0A2652905}" type="datetime1">
              <a:rPr lang="en-US" smtClean="0"/>
              <a:t>11/1/2024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C9C426-7238-43A6-A3C7-F875F3FC7396}" type="slidenum">
              <a:rPr lang="en-US" smtClean="0"/>
              <a:t>‹#›</a:t>
            </a:fld>
            <a:endParaRPr lang="en-US"/>
          </a:p>
        </p:txBody>
      </p:sp>
      <p:sp>
        <p:nvSpPr>
          <p:cNvPr id="2" name="Title 1"/>
          <p:cNvSpPr>
            <a:spLocks noGrp="1"/>
          </p:cNvSpPr>
          <p:nvPr>
            <p:ph type="title"/>
          </p:nvPr>
        </p:nvSpPr>
        <p:spPr>
          <a:xfrm>
            <a:off x="1783080" y="3505200"/>
            <a:ext cx="2060448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US"/>
              <a:t>Click to edit Master title style</a:t>
            </a:r>
          </a:p>
        </p:txBody>
      </p:sp>
      <p:sp>
        <p:nvSpPr>
          <p:cNvPr id="3" name="Text Placeholder 2"/>
          <p:cNvSpPr>
            <a:spLocks noGrp="1"/>
          </p:cNvSpPr>
          <p:nvPr>
            <p:ph type="body" idx="1"/>
          </p:nvPr>
        </p:nvSpPr>
        <p:spPr>
          <a:xfrm>
            <a:off x="1783080" y="4958864"/>
            <a:ext cx="2060448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cxnSp>
        <p:nvCxnSpPr>
          <p:cNvPr id="7" name="Straight Connector 6"/>
          <p:cNvCxnSpPr/>
          <p:nvPr/>
        </p:nvCxnSpPr>
        <p:spPr>
          <a:xfrm>
            <a:off x="1783080" y="4916993"/>
            <a:ext cx="2060448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90958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1880C81-8082-41F0-BF35-71BE949CA98F}" type="datetime1">
              <a:rPr lang="en-US" smtClean="0"/>
              <a:t>11/1/2024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C9C426-7238-43A6-A3C7-F875F3FC7396}" type="slidenum">
              <a:rPr lang="en-US" smtClean="0"/>
              <a:t>‹#›</a:t>
            </a:fld>
            <a:endParaRPr lang="en-US"/>
          </a:p>
        </p:txBody>
      </p:sp>
      <p:sp>
        <p:nvSpPr>
          <p:cNvPr id="2" name="Title 1"/>
          <p:cNvSpPr>
            <a:spLocks noGrp="1"/>
          </p:cNvSpPr>
          <p:nvPr>
            <p:ph type="title"/>
          </p:nvPr>
        </p:nvSpPr>
        <p:spPr/>
        <p:txBody>
          <a:bodyPr/>
          <a:lstStyle/>
          <a:p>
            <a:r>
              <a:rPr kumimoji="0" lang="en-US"/>
              <a:t>Click to edit Master title style</a:t>
            </a:r>
          </a:p>
        </p:txBody>
      </p:sp>
      <p:sp>
        <p:nvSpPr>
          <p:cNvPr id="11" name="Content Placeholder 10"/>
          <p:cNvSpPr>
            <a:spLocks noGrp="1"/>
          </p:cNvSpPr>
          <p:nvPr>
            <p:ph sz="half" idx="1"/>
          </p:nvPr>
        </p:nvSpPr>
        <p:spPr>
          <a:xfrm>
            <a:off x="1188720" y="1524000"/>
            <a:ext cx="10555834"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12085320" y="1524000"/>
            <a:ext cx="10555834"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910696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96C9C426-7238-43A6-A3C7-F875F3FC7396}" type="slidenum">
              <a:rPr lang="en-US" smtClean="0"/>
              <a:t>‹#›</a:t>
            </a:fld>
            <a:endParaRPr lang="en-US"/>
          </a:p>
        </p:txBody>
      </p:sp>
      <p:sp>
        <p:nvSpPr>
          <p:cNvPr id="8" name="Footer Placeholder 7"/>
          <p:cNvSpPr>
            <a:spLocks noGrp="1"/>
          </p:cNvSpPr>
          <p:nvPr>
            <p:ph type="ftr" sz="quarter" idx="11"/>
          </p:nvPr>
        </p:nvSpPr>
        <p:spPr/>
        <p:txBody>
          <a:bodyPr/>
          <a:lstStyle/>
          <a:p>
            <a:endParaRPr lang="en-US"/>
          </a:p>
        </p:txBody>
      </p:sp>
      <p:sp>
        <p:nvSpPr>
          <p:cNvPr id="7" name="Date Placeholder 6"/>
          <p:cNvSpPr>
            <a:spLocks noGrp="1"/>
          </p:cNvSpPr>
          <p:nvPr>
            <p:ph type="dt" sz="half" idx="10"/>
          </p:nvPr>
        </p:nvSpPr>
        <p:spPr/>
        <p:txBody>
          <a:bodyPr/>
          <a:lstStyle/>
          <a:p>
            <a:fld id="{E9C756DE-ED84-4F71-BEB1-ECD7955777AF}" type="datetime1">
              <a:rPr lang="en-US" smtClean="0"/>
              <a:t>11/1/2024</a:t>
            </a:fld>
            <a:endParaRPr lang="en-US"/>
          </a:p>
        </p:txBody>
      </p:sp>
      <p:sp>
        <p:nvSpPr>
          <p:cNvPr id="3" name="Text Placeholder 2"/>
          <p:cNvSpPr>
            <a:spLocks noGrp="1"/>
          </p:cNvSpPr>
          <p:nvPr>
            <p:ph type="body" idx="1"/>
          </p:nvPr>
        </p:nvSpPr>
        <p:spPr>
          <a:xfrm>
            <a:off x="1188720" y="1399593"/>
            <a:ext cx="10504489"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32" name="Content Placeholder 31"/>
          <p:cNvSpPr>
            <a:spLocks noGrp="1"/>
          </p:cNvSpPr>
          <p:nvPr>
            <p:ph sz="half" idx="2"/>
          </p:nvPr>
        </p:nvSpPr>
        <p:spPr>
          <a:xfrm>
            <a:off x="1188720" y="2201896"/>
            <a:ext cx="1050036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4" name="Content Placeholder 33"/>
          <p:cNvSpPr>
            <a:spLocks noGrp="1"/>
          </p:cNvSpPr>
          <p:nvPr>
            <p:ph sz="quarter" idx="4"/>
          </p:nvPr>
        </p:nvSpPr>
        <p:spPr>
          <a:xfrm>
            <a:off x="12089449" y="2201896"/>
            <a:ext cx="10500360" cy="391363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 name="Title 1"/>
          <p:cNvSpPr>
            <a:spLocks noGrp="1"/>
          </p:cNvSpPr>
          <p:nvPr>
            <p:ph type="title"/>
          </p:nvPr>
        </p:nvSpPr>
        <p:spPr>
          <a:xfrm>
            <a:off x="1188720" y="155448"/>
            <a:ext cx="21396960" cy="1143000"/>
          </a:xfrm>
        </p:spPr>
        <p:txBody>
          <a:bodyPr anchor="b" anchorCtr="0"/>
          <a:lstStyle>
            <a:lvl1pPr>
              <a:defRPr/>
            </a:lvl1pPr>
          </a:lstStyle>
          <a:p>
            <a:r>
              <a:rPr kumimoji="0" lang="en-US"/>
              <a:t>Click to edit Master title style</a:t>
            </a:r>
          </a:p>
        </p:txBody>
      </p:sp>
      <p:sp>
        <p:nvSpPr>
          <p:cNvPr id="12" name="Text Placeholder 11"/>
          <p:cNvSpPr>
            <a:spLocks noGrp="1"/>
          </p:cNvSpPr>
          <p:nvPr>
            <p:ph type="body" idx="3"/>
          </p:nvPr>
        </p:nvSpPr>
        <p:spPr>
          <a:xfrm>
            <a:off x="12085320" y="1399593"/>
            <a:ext cx="10504489"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cxnSp>
        <p:nvCxnSpPr>
          <p:cNvPr id="10" name="Straight Connector 9"/>
          <p:cNvCxnSpPr/>
          <p:nvPr/>
        </p:nvCxnSpPr>
        <p:spPr>
          <a:xfrm>
            <a:off x="1463657" y="2180219"/>
            <a:ext cx="9747504"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12362688" y="2180219"/>
            <a:ext cx="9747504"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04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F6BCD80-4249-4A50-89F8-1CEE89D4D240}" type="datetime1">
              <a:rPr lang="en-US" smtClean="0"/>
              <a:t>11/1/2024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C9C426-7238-43A6-A3C7-F875F3FC7396}" type="slidenum">
              <a:rPr lang="en-US" smtClean="0"/>
              <a:t>‹#›</a:t>
            </a:fld>
            <a:endParaRPr lang="en-US"/>
          </a:p>
        </p:txBody>
      </p:sp>
      <p:sp>
        <p:nvSpPr>
          <p:cNvPr id="2" name="Title 1"/>
          <p:cNvSpPr>
            <a:spLocks noGrp="1"/>
          </p:cNvSpPr>
          <p:nvPr>
            <p:ph type="title"/>
          </p:nvPr>
        </p:nvSpPr>
        <p:spPr/>
        <p:txBody>
          <a:bodyPr/>
          <a:lstStyle/>
          <a:p>
            <a:r>
              <a:rPr kumimoji="0" lang="en-US"/>
              <a:t>Click to edit Master title style</a:t>
            </a:r>
          </a:p>
        </p:txBody>
      </p:sp>
    </p:spTree>
    <p:extLst>
      <p:ext uri="{BB962C8B-B14F-4D97-AF65-F5344CB8AC3E}">
        <p14:creationId xmlns:p14="http://schemas.microsoft.com/office/powerpoint/2010/main" val="185186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91104E-1FD1-4236-8FD8-1A704A6D9A45}" type="datetime1">
              <a:rPr lang="en-US" smtClean="0"/>
              <a:t>11/1/2024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C9C426-7238-43A6-A3C7-F875F3FC7396}" type="slidenum">
              <a:rPr lang="en-US" smtClean="0"/>
              <a:t>‹#›</a:t>
            </a:fld>
            <a:endParaRPr lang="en-US"/>
          </a:p>
        </p:txBody>
      </p:sp>
    </p:spTree>
    <p:extLst>
      <p:ext uri="{BB962C8B-B14F-4D97-AF65-F5344CB8AC3E}">
        <p14:creationId xmlns:p14="http://schemas.microsoft.com/office/powerpoint/2010/main" val="29613650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1188720" y="457200"/>
            <a:ext cx="16245840" cy="5715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3" name="Text Placeholder 2"/>
          <p:cNvSpPr>
            <a:spLocks noGrp="1"/>
          </p:cNvSpPr>
          <p:nvPr>
            <p:ph type="body" idx="2"/>
          </p:nvPr>
        </p:nvSpPr>
        <p:spPr>
          <a:xfrm>
            <a:off x="17632680" y="1600200"/>
            <a:ext cx="5159045"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31" name="Title 30"/>
          <p:cNvSpPr>
            <a:spLocks noGrp="1"/>
          </p:cNvSpPr>
          <p:nvPr>
            <p:ph type="title"/>
          </p:nvPr>
        </p:nvSpPr>
        <p:spPr>
          <a:xfrm>
            <a:off x="17632680" y="457200"/>
            <a:ext cx="515112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8" name="Date Placeholder 7"/>
          <p:cNvSpPr>
            <a:spLocks noGrp="1"/>
          </p:cNvSpPr>
          <p:nvPr>
            <p:ph type="dt" sz="half" idx="14"/>
          </p:nvPr>
        </p:nvSpPr>
        <p:spPr/>
        <p:txBody>
          <a:bodyPr/>
          <a:lstStyle/>
          <a:p>
            <a:fld id="{485DAAE6-B85B-425C-8922-4B43BE4709FE}" type="datetime1">
              <a:rPr lang="en-US" smtClean="0"/>
              <a:t>11/1/2024</a:t>
            </a:fld>
            <a:endParaRPr lang="en-US"/>
          </a:p>
        </p:txBody>
      </p:sp>
      <p:sp>
        <p:nvSpPr>
          <p:cNvPr id="9" name="Slide Number Placeholder 8"/>
          <p:cNvSpPr>
            <a:spLocks noGrp="1"/>
          </p:cNvSpPr>
          <p:nvPr>
            <p:ph type="sldNum" sz="quarter" idx="15"/>
          </p:nvPr>
        </p:nvSpPr>
        <p:spPr/>
        <p:txBody>
          <a:bodyPr/>
          <a:lstStyle/>
          <a:p>
            <a:fld id="{96C9C426-7238-43A6-A3C7-F875F3FC7396}" type="slidenum">
              <a:rPr lang="en-US" smtClean="0"/>
              <a:t>‹#›</a:t>
            </a:fld>
            <a:endParaRPr lang="en-US"/>
          </a:p>
        </p:txBody>
      </p:sp>
      <p:sp>
        <p:nvSpPr>
          <p:cNvPr id="10" name="Footer Placeholder 9"/>
          <p:cNvSpPr>
            <a:spLocks noGrp="1"/>
          </p:cNvSpPr>
          <p:nvPr>
            <p:ph type="ftr" sz="quarter" idx="16"/>
          </p:nvPr>
        </p:nvSpPr>
        <p:spPr/>
        <p:txBody>
          <a:bodyPr/>
          <a:lstStyle/>
          <a:p>
            <a:endParaRPr lang="en-US"/>
          </a:p>
        </p:txBody>
      </p:sp>
    </p:spTree>
    <p:extLst>
      <p:ext uri="{BB962C8B-B14F-4D97-AF65-F5344CB8AC3E}">
        <p14:creationId xmlns:p14="http://schemas.microsoft.com/office/powerpoint/2010/main" val="19331427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236440" y="457200"/>
            <a:ext cx="534924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US"/>
              <a:t>Click to edit Master title style</a:t>
            </a:r>
          </a:p>
        </p:txBody>
      </p:sp>
      <p:sp>
        <p:nvSpPr>
          <p:cNvPr id="3" name="Picture Placeholder 2"/>
          <p:cNvSpPr>
            <a:spLocks noGrp="1"/>
          </p:cNvSpPr>
          <p:nvPr>
            <p:ph type="pic" idx="1"/>
          </p:nvPr>
        </p:nvSpPr>
        <p:spPr>
          <a:xfrm>
            <a:off x="1188720" y="457200"/>
            <a:ext cx="1565148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US"/>
              <a:t>Click icon to add picture</a:t>
            </a:r>
          </a:p>
        </p:txBody>
      </p:sp>
      <p:sp>
        <p:nvSpPr>
          <p:cNvPr id="4" name="Text Placeholder 3"/>
          <p:cNvSpPr>
            <a:spLocks noGrp="1"/>
          </p:cNvSpPr>
          <p:nvPr>
            <p:ph type="body" sz="half" idx="2"/>
          </p:nvPr>
        </p:nvSpPr>
        <p:spPr>
          <a:xfrm>
            <a:off x="17236440" y="1600200"/>
            <a:ext cx="534924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8" name="Date Placeholder 7"/>
          <p:cNvSpPr>
            <a:spLocks noGrp="1"/>
          </p:cNvSpPr>
          <p:nvPr>
            <p:ph type="dt" sz="half" idx="10"/>
          </p:nvPr>
        </p:nvSpPr>
        <p:spPr/>
        <p:txBody>
          <a:bodyPr/>
          <a:lstStyle/>
          <a:p>
            <a:fld id="{E24E7F33-D74B-461C-A8FD-C8AD40AB7935}" type="datetime1">
              <a:rPr lang="en-US" smtClean="0"/>
              <a:t>11/1/2024</a:t>
            </a:fld>
            <a:endParaRPr lang="en-US"/>
          </a:p>
        </p:txBody>
      </p:sp>
      <p:sp>
        <p:nvSpPr>
          <p:cNvPr id="9" name="Slide Number Placeholder 8"/>
          <p:cNvSpPr>
            <a:spLocks noGrp="1"/>
          </p:cNvSpPr>
          <p:nvPr>
            <p:ph type="sldNum" sz="quarter" idx="11"/>
          </p:nvPr>
        </p:nvSpPr>
        <p:spPr/>
        <p:txBody>
          <a:bodyPr/>
          <a:lstStyle/>
          <a:p>
            <a:fld id="{96C9C426-7238-43A6-A3C7-F875F3FC7396}"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extLst>
      <p:ext uri="{BB962C8B-B14F-4D97-AF65-F5344CB8AC3E}">
        <p14:creationId xmlns:p14="http://schemas.microsoft.com/office/powerpoint/2010/main" val="2032762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1188720" y="1447800"/>
            <a:ext cx="21396960" cy="46783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15057120" y="6203667"/>
            <a:ext cx="6736080" cy="384048"/>
          </a:xfrm>
          <a:prstGeom prst="rect">
            <a:avLst/>
          </a:prstGeom>
        </p:spPr>
        <p:txBody>
          <a:bodyPr vert="horz" anchor="ctr" anchorCtr="0"/>
          <a:lstStyle>
            <a:lvl1pPr algn="l" eaLnBrk="1" latinLnBrk="0" hangingPunct="1">
              <a:defRPr kumimoji="0" sz="1200">
                <a:solidFill>
                  <a:schemeClr val="tx2"/>
                </a:solidFill>
              </a:defRPr>
            </a:lvl1pPr>
          </a:lstStyle>
          <a:p>
            <a:fld id="{678CD421-5809-4B40-B2CF-4634BED2CC8B}" type="datetime1">
              <a:rPr lang="en-US" smtClean="0"/>
              <a:t>11/1/2024</a:t>
            </a:fld>
            <a:endParaRPr lang="en-US"/>
          </a:p>
        </p:txBody>
      </p:sp>
      <p:sp>
        <p:nvSpPr>
          <p:cNvPr id="10" name="Footer Placeholder 9"/>
          <p:cNvSpPr>
            <a:spLocks noGrp="1"/>
          </p:cNvSpPr>
          <p:nvPr>
            <p:ph type="ftr" sz="quarter" idx="3"/>
          </p:nvPr>
        </p:nvSpPr>
        <p:spPr>
          <a:xfrm>
            <a:off x="5547360" y="6203667"/>
            <a:ext cx="931164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a:p>
        </p:txBody>
      </p:sp>
      <p:sp>
        <p:nvSpPr>
          <p:cNvPr id="22" name="Slide Number Placeholder 21"/>
          <p:cNvSpPr>
            <a:spLocks noGrp="1"/>
          </p:cNvSpPr>
          <p:nvPr>
            <p:ph type="sldNum" sz="quarter" idx="4"/>
          </p:nvPr>
        </p:nvSpPr>
        <p:spPr>
          <a:xfrm>
            <a:off x="21867495" y="6181531"/>
            <a:ext cx="158496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96C9C426-7238-43A6-A3C7-F875F3FC7396}" type="slidenum">
              <a:rPr lang="en-US" smtClean="0"/>
              <a:t>‹#›</a:t>
            </a:fld>
            <a:endParaRPr lang="en-US"/>
          </a:p>
        </p:txBody>
      </p:sp>
      <p:sp>
        <p:nvSpPr>
          <p:cNvPr id="5" name="Title Placeholder 4"/>
          <p:cNvSpPr>
            <a:spLocks noGrp="1"/>
          </p:cNvSpPr>
          <p:nvPr>
            <p:ph type="title"/>
          </p:nvPr>
        </p:nvSpPr>
        <p:spPr>
          <a:xfrm>
            <a:off x="1188720" y="152400"/>
            <a:ext cx="21396960" cy="1219200"/>
          </a:xfrm>
          <a:prstGeom prst="rect">
            <a:avLst/>
          </a:prstGeom>
          <a:ln w="6350" cap="rnd">
            <a:noFill/>
          </a:ln>
        </p:spPr>
        <p:txBody>
          <a:bodyPr vert="horz" anchor="b" anchorCtr="0">
            <a:normAutofit/>
          </a:bodyPr>
          <a:lstStyle/>
          <a:p>
            <a:r>
              <a:rPr kumimoji="0" lang="en-US"/>
              <a:t>Click to edit Master title style</a:t>
            </a:r>
          </a:p>
        </p:txBody>
      </p:sp>
    </p:spTree>
    <p:extLst>
      <p:ext uri="{BB962C8B-B14F-4D97-AF65-F5344CB8AC3E}">
        <p14:creationId xmlns:p14="http://schemas.microsoft.com/office/powerpoint/2010/main" val="929761312"/>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hf hdr="0" ftr="0" dt="0"/>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4.sv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4.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312B456C-858B-093D-DA86-35056FBE89E5}"/>
              </a:ext>
            </a:extLst>
          </p:cNvPr>
          <p:cNvSpPr txBox="1"/>
          <p:nvPr/>
        </p:nvSpPr>
        <p:spPr>
          <a:xfrm>
            <a:off x="5943600" y="1536174"/>
            <a:ext cx="11887200" cy="3785652"/>
          </a:xfrm>
          <a:prstGeom prst="rect">
            <a:avLst/>
          </a:prstGeom>
          <a:noFill/>
        </p:spPr>
        <p:txBody>
          <a:bodyPr wrap="square">
            <a:spAutoFit/>
          </a:bodyPr>
          <a:lstStyle/>
          <a:p>
            <a:pPr algn="ctr"/>
            <a:r>
              <a:rPr lang="en-US" sz="8000" b="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rPr>
              <a:t>INDUCTIVE BIBLE STUDY (IBS) </a:t>
            </a:r>
          </a:p>
          <a:p>
            <a:pPr algn="ctr"/>
            <a:r>
              <a:rPr lang="en-US" sz="8000" b="1" i="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rPr>
              <a:t>Exposing the Scripture</a:t>
            </a:r>
            <a:endParaRPr lang="en-US" sz="8000" b="1" dirty="0">
              <a:ln w="22225">
                <a:solidFill>
                  <a:sysClr val="windowText" lastClr="000000"/>
                </a:solidFill>
                <a:prstDash val="solid"/>
              </a:ln>
              <a:solidFill>
                <a:schemeClr val="accent2">
                  <a:lumMod val="40000"/>
                  <a:lumOff val="60000"/>
                </a:schemeClr>
              </a:solidFill>
              <a:effectLst>
                <a:outerShdw blurRad="38100" dist="38100" dir="2700000" algn="tl">
                  <a:srgbClr val="000000">
                    <a:alpha val="43137"/>
                  </a:srgbClr>
                </a:outerShdw>
              </a:effectLst>
            </a:endParaRPr>
          </a:p>
        </p:txBody>
      </p:sp>
      <p:pic>
        <p:nvPicPr>
          <p:cNvPr id="2" name="Camera 1">
            <a:extLst>
              <a:ext uri="{FF2B5EF4-FFF2-40B4-BE49-F238E27FC236}">
                <a16:creationId xmlns:a16="http://schemas.microsoft.com/office/drawing/2014/main" xmlns="" id="{DDA4B5A3-284B-8D0E-EE87-97C9156ED4CC}"/>
              </a:ext>
            </a:extLst>
          </p:cNvPr>
          <p:cNvPicPr>
            <a:picLocks noChangeAspect="1"/>
            <a:extLst>
              <a:ext uri="{51228E76-BA90-4043-B771-695A4F85340A}">
                <alf:liveFeedProps xmlns:alf="http://schemas.microsoft.com/office/drawing/2021/livefeed" xmlns=""/>
              </a:ext>
            </a:extLst>
          </p:cNvPicPr>
          <p:nvPr/>
        </p:nvPicPr>
        <p:blipFill>
          <a:blip r:embed="rId2">
            <a:extLst>
              <a:ext uri="{96DAC541-7B7A-43D3-8B79-37D633B846F1}">
                <asvg:svgBlip xmlns:asvg="http://schemas.microsoft.com/office/drawing/2016/SVG/main" xmlns="" r:embed="rId3"/>
              </a:ext>
            </a:extLst>
          </a:blip>
          <a:stretch>
            <a:fillRect/>
          </a:stretch>
        </p:blipFill>
        <p:spPr>
          <a:xfrm>
            <a:off x="0" y="0"/>
            <a:ext cx="2057400" cy="2057400"/>
          </a:xfrm>
          <a:prstGeom prst="ellipse">
            <a:avLst/>
          </a:prstGeom>
        </p:spPr>
      </p:pic>
    </p:spTree>
    <p:extLst>
      <p:ext uri="{BB962C8B-B14F-4D97-AF65-F5344CB8AC3E}">
        <p14:creationId xmlns:p14="http://schemas.microsoft.com/office/powerpoint/2010/main" val="884444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13112"/>
            <a:ext cx="23774400" cy="6871112"/>
          </a:xfrm>
          <a:prstGeom prst="rect">
            <a:avLst/>
          </a:prstGeom>
          <a:noFill/>
        </p:spPr>
        <p:txBody>
          <a:bodyPr wrap="square" rtlCol="0">
            <a:spAutoFit/>
          </a:bodyPr>
          <a:lstStyle/>
          <a:p>
            <a:pPr lvl="0"/>
            <a:r>
              <a:rPr lang="en-US" sz="3600" b="1" dirty="0">
                <a:effectLst>
                  <a:outerShdw blurRad="38100" dist="38100" dir="2700000" algn="tl">
                    <a:srgbClr val="000000">
                      <a:alpha val="43137"/>
                    </a:srgbClr>
                  </a:outerShdw>
                </a:effectLst>
              </a:rPr>
              <a:t>3. When</a:t>
            </a:r>
            <a:r>
              <a:rPr lang="en-US" sz="3600" dirty="0">
                <a:effectLst>
                  <a:outerShdw blurRad="38100" dist="38100" dir="2700000" algn="tl">
                    <a:srgbClr val="000000">
                      <a:alpha val="43137"/>
                    </a:srgbClr>
                  </a:outerShdw>
                </a:effectLst>
              </a:rPr>
              <a:t>?  time.  When did the story take place and when, will or did something happen? </a:t>
            </a:r>
          </a:p>
          <a:p>
            <a:endParaRPr lang="en-US" sz="1000" dirty="0">
              <a:effectLst>
                <a:outerShdw blurRad="38100" dist="38100" dir="2700000" algn="tl">
                  <a:srgbClr val="000000">
                    <a:alpha val="43137"/>
                  </a:srgbClr>
                </a:outerShdw>
              </a:effectLst>
            </a:endParaRPr>
          </a:p>
          <a:p>
            <a:r>
              <a:rPr lang="en-US" sz="3600" dirty="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When did this writing take place?</a:t>
            </a:r>
          </a:p>
          <a:p>
            <a:endParaRPr lang="en-US" sz="900" b="1" dirty="0">
              <a:effectLst>
                <a:outerShdw blurRad="38100" dist="38100" dir="2700000" algn="tl">
                  <a:srgbClr val="000000">
                    <a:alpha val="43137"/>
                  </a:srgbClr>
                </a:outerShdw>
              </a:effectLst>
            </a:endParaRPr>
          </a:p>
          <a:p>
            <a:pPr lvl="0"/>
            <a:r>
              <a:rPr lang="en-US" sz="3600" b="1" dirty="0">
                <a:effectLst>
                  <a:outerShdw blurRad="38100" dist="38100" dir="2700000" algn="tl">
                    <a:srgbClr val="000000">
                      <a:alpha val="43137"/>
                    </a:srgbClr>
                  </a:outerShdw>
                </a:effectLst>
              </a:rPr>
              <a:t>4. Where</a:t>
            </a:r>
            <a:r>
              <a:rPr lang="en-US" sz="3600" dirty="0">
                <a:effectLst>
                  <a:outerShdw blurRad="38100" dist="38100" dir="2700000" algn="tl">
                    <a:srgbClr val="000000">
                      <a:alpha val="43137"/>
                    </a:srgbClr>
                  </a:outerShdw>
                </a:effectLst>
              </a:rPr>
              <a:t>? location. Where did or will this event take place? Where are the places mentioned in the story?  </a:t>
            </a:r>
          </a:p>
          <a:p>
            <a:pPr lvl="0"/>
            <a:r>
              <a:rPr lang="en-US" sz="3600" dirty="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Where are the people coming from or going to?</a:t>
            </a:r>
          </a:p>
          <a:p>
            <a:r>
              <a:rPr lang="en-US" sz="3200" dirty="0">
                <a:effectLst>
                  <a:outerShdw blurRad="38100" dist="38100" dir="2700000" algn="tl">
                    <a:srgbClr val="000000">
                      <a:alpha val="43137"/>
                    </a:srgbClr>
                  </a:outerShdw>
                </a:effectLst>
              </a:rPr>
              <a:t>	Where is the author at the time of writing?	</a:t>
            </a:r>
            <a:endParaRPr lang="en-US" sz="3200" u="sng" dirty="0">
              <a:effectLst>
                <a:outerShdw blurRad="38100" dist="38100" dir="2700000" algn="tl">
                  <a:srgbClr val="000000">
                    <a:alpha val="43137"/>
                  </a:srgbClr>
                </a:outerShdw>
              </a:effectLst>
            </a:endParaRPr>
          </a:p>
          <a:p>
            <a:r>
              <a:rPr lang="en-US" sz="3200" dirty="0">
                <a:effectLst>
                  <a:outerShdw blurRad="38100" dist="38100" dir="2700000" algn="tl">
                    <a:srgbClr val="000000">
                      <a:alpha val="43137"/>
                    </a:srgbClr>
                  </a:outerShdw>
                </a:effectLst>
              </a:rPr>
              <a:t>	Where is the recipient?</a:t>
            </a:r>
            <a:r>
              <a:rPr lang="en-US" sz="3600"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rPr>
              <a:t>		</a:t>
            </a:r>
            <a:endParaRPr lang="en-US" u="sng" dirty="0">
              <a:effectLst>
                <a:outerShdw blurRad="38100" dist="38100" dir="2700000" algn="tl">
                  <a:srgbClr val="000000">
                    <a:alpha val="43137"/>
                  </a:srgbClr>
                </a:outerShdw>
              </a:effectLst>
            </a:endParaRPr>
          </a:p>
          <a:p>
            <a:endParaRPr lang="en-US" sz="1100" dirty="0">
              <a:effectLst>
                <a:outerShdw blurRad="38100" dist="38100" dir="2700000" algn="tl">
                  <a:srgbClr val="000000">
                    <a:alpha val="43137"/>
                  </a:srgbClr>
                </a:outerShdw>
              </a:effectLst>
            </a:endParaRPr>
          </a:p>
          <a:p>
            <a:pPr lvl="0"/>
            <a:r>
              <a:rPr lang="en-US" sz="3600" b="1" dirty="0">
                <a:effectLst>
                  <a:outerShdw blurRad="38100" dist="38100" dir="2700000" algn="tl">
                    <a:srgbClr val="000000">
                      <a:alpha val="43137"/>
                    </a:srgbClr>
                  </a:outerShdw>
                </a:effectLst>
              </a:rPr>
              <a:t>5. Why</a:t>
            </a:r>
            <a:r>
              <a:rPr lang="en-US" sz="3600" dirty="0">
                <a:effectLst>
                  <a:outerShdw blurRad="38100" dist="38100" dir="2700000" algn="tl">
                    <a:srgbClr val="000000">
                      <a:alpha val="43137"/>
                    </a:srgbClr>
                  </a:outerShdw>
                </a:effectLst>
              </a:rPr>
              <a:t>?  This refers to continued questioning and is related to all of the above.</a:t>
            </a:r>
          </a:p>
          <a:p>
            <a:endParaRPr lang="en-US" sz="1050" dirty="0">
              <a:effectLst>
                <a:outerShdw blurRad="38100" dist="38100" dir="2700000" algn="tl">
                  <a:srgbClr val="000000">
                    <a:alpha val="43137"/>
                  </a:srgbClr>
                </a:outerShdw>
              </a:effectLst>
            </a:endParaRPr>
          </a:p>
          <a:p>
            <a:pPr lvl="0"/>
            <a:r>
              <a:rPr lang="en-US" sz="3600" dirty="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Why is the passage important?		</a:t>
            </a:r>
            <a:endParaRPr lang="en-US" sz="3200" i="1" u="sng" dirty="0">
              <a:effectLst>
                <a:outerShdw blurRad="38100" dist="38100" dir="2700000" algn="tl">
                  <a:srgbClr val="000000">
                    <a:alpha val="43137"/>
                  </a:srgbClr>
                </a:outerShdw>
              </a:effectLst>
            </a:endParaRPr>
          </a:p>
          <a:p>
            <a:pPr lvl="0"/>
            <a:r>
              <a:rPr lang="en-US" sz="3200" dirty="0">
                <a:effectLst>
                  <a:outerShdw blurRad="38100" dist="38100" dir="2700000" algn="tl">
                    <a:srgbClr val="000000">
                      <a:alpha val="43137"/>
                    </a:srgbClr>
                  </a:outerShdw>
                </a:effectLst>
              </a:rPr>
              <a:t>	Why is the what, when, and where significant to the passage?</a:t>
            </a:r>
          </a:p>
          <a:p>
            <a:pPr lvl="0"/>
            <a:endParaRPr lang="en-US" sz="1000" i="1" dirty="0">
              <a:effectLst>
                <a:outerShdw blurRad="38100" dist="38100" dir="2700000" algn="tl">
                  <a:srgbClr val="000000">
                    <a:alpha val="43137"/>
                  </a:srgbClr>
                </a:outerShdw>
              </a:effectLst>
            </a:endParaRPr>
          </a:p>
          <a:p>
            <a:pPr lvl="0"/>
            <a:r>
              <a:rPr lang="en-US" sz="3600" b="1" dirty="0">
                <a:effectLst>
                  <a:outerShdw blurRad="38100" dist="38100" dir="2700000" algn="tl">
                    <a:srgbClr val="000000">
                      <a:alpha val="43137"/>
                    </a:srgbClr>
                  </a:outerShdw>
                </a:effectLst>
              </a:rPr>
              <a:t>6. How</a:t>
            </a:r>
            <a:r>
              <a:rPr lang="en-US" sz="3600" dirty="0">
                <a:effectLst>
                  <a:outerShdw blurRad="38100" dist="38100" dir="2700000" algn="tl">
                    <a:srgbClr val="000000">
                      <a:alpha val="43137"/>
                    </a:srgbClr>
                  </a:outerShdw>
                </a:effectLst>
              </a:rPr>
              <a:t>?  This defines the way in which things or events take place. </a:t>
            </a:r>
          </a:p>
          <a:p>
            <a:endParaRPr lang="en-US" sz="1000" dirty="0">
              <a:effectLst>
                <a:outerShdw blurRad="38100" dist="38100" dir="2700000" algn="tl">
                  <a:srgbClr val="000000">
                    <a:alpha val="43137"/>
                  </a:srgbClr>
                </a:outerShdw>
              </a:effectLst>
            </a:endParaRPr>
          </a:p>
          <a:p>
            <a:pPr lvl="0"/>
            <a:r>
              <a:rPr lang="en-US" dirty="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How is the author communicating his thoughts? </a:t>
            </a:r>
            <a:endParaRPr lang="en-US" i="1" u="sng" dirty="0">
              <a:effectLst>
                <a:outerShdw blurRad="38100" dist="38100" dir="2700000" algn="tl">
                  <a:srgbClr val="000000">
                    <a:alpha val="43137"/>
                  </a:srgbClr>
                </a:outerShdw>
              </a:effectLst>
            </a:endParaRPr>
          </a:p>
        </p:txBody>
      </p:sp>
      <p:pic>
        <p:nvPicPr>
          <p:cNvPr id="3" name="Camera 2">
            <a:extLst>
              <a:ext uri="{FF2B5EF4-FFF2-40B4-BE49-F238E27FC236}">
                <a16:creationId xmlns:a16="http://schemas.microsoft.com/office/drawing/2014/main" xmlns="" id="{58550E12-53D1-AB91-913B-B0A77F9F1A2A}"/>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6A2B4937-008C-C86F-67D9-5C04CDCE4BA5}"/>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495300" y="926131"/>
            <a:ext cx="22783800" cy="575542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tabLst>
                <a:tab pos="685800" algn="l"/>
              </a:tabLst>
            </a:pPr>
            <a:r>
              <a:rPr lang="en-US" sz="3200" b="1" dirty="0">
                <a:effectLst>
                  <a:outerShdw blurRad="38100" dist="38100" dir="2700000" algn="tl">
                    <a:srgbClr val="000000">
                      <a:alpha val="43137"/>
                    </a:srgbClr>
                  </a:outerShdw>
                </a:effectLst>
                <a:ea typeface="Times New Roman" pitchFamily="18" charset="0"/>
                <a:cs typeface="Arial" pitchFamily="34" charset="0"/>
              </a:rPr>
              <a:t>	Observation							Interpretation							Application	 </a:t>
            </a:r>
          </a:p>
          <a:p>
            <a:pPr eaLnBrk="0" fontAlgn="base" hangingPunct="0">
              <a:spcBef>
                <a:spcPct val="0"/>
              </a:spcBef>
              <a:spcAft>
                <a:spcPct val="0"/>
              </a:spcAft>
              <a:tabLst>
                <a:tab pos="685800" algn="l"/>
              </a:tabLst>
            </a:pPr>
            <a:endParaRPr lang="en-US" sz="1100" b="1" dirty="0">
              <a:effectLst>
                <a:outerShdw blurRad="38100" dist="38100" dir="2700000" algn="tl">
                  <a:srgbClr val="000000">
                    <a:alpha val="43137"/>
                  </a:srgbClr>
                </a:outerShdw>
              </a:effectLst>
              <a:ea typeface="Times New Roman" pitchFamily="18" charset="0"/>
              <a:cs typeface="Arial" pitchFamily="34" charset="0"/>
            </a:endParaRP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Paul writes to Timothy</a:t>
            </a: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Who is Timothy</a:t>
            </a: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Where is Paul writing from</a:t>
            </a: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When was this written</a:t>
            </a: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What is the point of the passage</a:t>
            </a:r>
            <a:endParaRPr lang="en-US" sz="3200" dirty="0">
              <a:effectLst>
                <a:outerShdw blurRad="38100" dist="38100" dir="2700000" algn="tl">
                  <a:srgbClr val="000000">
                    <a:alpha val="43137"/>
                  </a:srgbClr>
                </a:outerShdw>
              </a:effectLst>
              <a:cs typeface="Arial" pitchFamily="34" charset="0"/>
            </a:endParaRP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Theme: the Word of</a:t>
            </a: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God in the life of the Man of God</a:t>
            </a:r>
          </a:p>
          <a:p>
            <a:pPr marL="342900" indent="-342900" eaLnBrk="0" fontAlgn="base" hangingPunct="0">
              <a:spcBef>
                <a:spcPct val="0"/>
              </a:spcBef>
              <a:spcAft>
                <a:spcPct val="0"/>
              </a:spcAft>
              <a:buFont typeface="Arial" panose="020B0604020202020204" pitchFamily="34" charset="0"/>
              <a:buChar char="•"/>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Two key thoughts</a:t>
            </a:r>
            <a:endParaRPr lang="en-US" sz="3200" dirty="0">
              <a:effectLst>
                <a:outerShdw blurRad="38100" dist="38100" dir="2700000" algn="tl">
                  <a:srgbClr val="000000">
                    <a:alpha val="43137"/>
                  </a:srgbClr>
                </a:outerShdw>
              </a:effectLst>
              <a:cs typeface="Arial" pitchFamily="34" charset="0"/>
            </a:endParaRPr>
          </a:p>
          <a:p>
            <a:pPr eaLnBrk="0" fontAlgn="base" hangingPunct="0">
              <a:spcBef>
                <a:spcPct val="0"/>
              </a:spcBef>
              <a:spcAft>
                <a:spcPct val="0"/>
              </a:spcAft>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	the scripture</a:t>
            </a:r>
            <a:endParaRPr lang="en-US" sz="3200" dirty="0">
              <a:effectLst>
                <a:outerShdw blurRad="38100" dist="38100" dir="2700000" algn="tl">
                  <a:srgbClr val="000000">
                    <a:alpha val="43137"/>
                  </a:srgbClr>
                </a:outerShdw>
              </a:effectLst>
              <a:cs typeface="Arial" pitchFamily="34" charset="0"/>
            </a:endParaRPr>
          </a:p>
          <a:p>
            <a:pPr eaLnBrk="0" fontAlgn="base" hangingPunct="0">
              <a:spcBef>
                <a:spcPct val="0"/>
              </a:spcBef>
              <a:spcAft>
                <a:spcPct val="0"/>
              </a:spcAft>
              <a:tabLst>
                <a:tab pos="685800" algn="l"/>
              </a:tabLst>
            </a:pPr>
            <a:r>
              <a:rPr lang="en-US" sz="3200" dirty="0">
                <a:effectLst>
                  <a:outerShdw blurRad="38100" dist="38100" dir="2700000" algn="tl">
                    <a:srgbClr val="000000">
                      <a:alpha val="43137"/>
                    </a:srgbClr>
                  </a:outerShdw>
                </a:effectLst>
                <a:ea typeface="Times New Roman" pitchFamily="18" charset="0"/>
                <a:cs typeface="Arial" pitchFamily="34" charset="0"/>
              </a:rPr>
              <a:t>	the man of God</a:t>
            </a:r>
            <a:endParaRPr lang="en-US" sz="3200" dirty="0">
              <a:effectLst>
                <a:outerShdw blurRad="38100" dist="38100" dir="2700000" algn="tl">
                  <a:srgbClr val="000000">
                    <a:alpha val="43137"/>
                  </a:srgbClr>
                </a:outerShdw>
              </a:effectLst>
              <a:cs typeface="Arial" pitchFamily="34" charset="0"/>
            </a:endParaRPr>
          </a:p>
        </p:txBody>
      </p:sp>
      <p:sp>
        <p:nvSpPr>
          <p:cNvPr id="3" name="TextBox 2">
            <a:extLst>
              <a:ext uri="{FF2B5EF4-FFF2-40B4-BE49-F238E27FC236}">
                <a16:creationId xmlns:a16="http://schemas.microsoft.com/office/drawing/2014/main" xmlns="" id="{5C862140-9BBA-8C95-2E36-70CE173D610B}"/>
              </a:ext>
            </a:extLst>
          </p:cNvPr>
          <p:cNvSpPr txBox="1"/>
          <p:nvPr/>
        </p:nvSpPr>
        <p:spPr>
          <a:xfrm>
            <a:off x="18081" y="314234"/>
            <a:ext cx="23774400" cy="584775"/>
          </a:xfrm>
          <a:prstGeom prst="rect">
            <a:avLst/>
          </a:prstGeom>
          <a:noFill/>
        </p:spPr>
        <p:txBody>
          <a:bodyPr wrap="square">
            <a:spAutoFit/>
          </a:bodyPr>
          <a:lstStyle/>
          <a:p>
            <a:pPr algn="ctr" eaLnBrk="0" fontAlgn="base" hangingPunct="0">
              <a:spcBef>
                <a:spcPct val="0"/>
              </a:spcBef>
              <a:spcAft>
                <a:spcPct val="0"/>
              </a:spcAft>
              <a:tabLst>
                <a:tab pos="685800" algn="l"/>
              </a:tabLst>
            </a:pPr>
            <a:r>
              <a:rPr lang="en-US" sz="3200" b="1" i="1" dirty="0">
                <a:effectLst>
                  <a:outerShdw blurRad="38100" dist="38100" dir="2700000" algn="tl">
                    <a:srgbClr val="000000">
                      <a:alpha val="43137"/>
                    </a:srgbClr>
                  </a:outerShdw>
                </a:effectLst>
                <a:ea typeface="Times New Roman" pitchFamily="18" charset="0"/>
                <a:cs typeface="Arial" pitchFamily="34" charset="0"/>
              </a:rPr>
              <a:t>Inductive study Chart - Record your discoveries to this point during the Observation process in the Observation section</a:t>
            </a:r>
          </a:p>
        </p:txBody>
      </p:sp>
      <p:pic>
        <p:nvPicPr>
          <p:cNvPr id="2" name="Camera 1">
            <a:extLst>
              <a:ext uri="{FF2B5EF4-FFF2-40B4-BE49-F238E27FC236}">
                <a16:creationId xmlns:a16="http://schemas.microsoft.com/office/drawing/2014/main" xmlns="" id="{CF27E586-7EE6-A70E-2BA2-5ABC12494ED8}"/>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D1E21C29-D60E-B582-CD87-A98E6A82E683}"/>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05D6D654-99AC-74B7-E6E7-CCD37750604C}"/>
              </a:ext>
            </a:extLst>
          </p:cNvPr>
          <p:cNvSpPr txBox="1"/>
          <p:nvPr/>
        </p:nvSpPr>
        <p:spPr>
          <a:xfrm>
            <a:off x="5166" y="1997839"/>
            <a:ext cx="23774400" cy="2862322"/>
          </a:xfrm>
          <a:prstGeom prst="rect">
            <a:avLst/>
          </a:prstGeom>
          <a:noFill/>
        </p:spPr>
        <p:txBody>
          <a:bodyPr wrap="square">
            <a:spAutoFit/>
          </a:bodyPr>
          <a:lstStyle/>
          <a:p>
            <a:pPr algn="ctr"/>
            <a:r>
              <a:rPr lang="en-US" sz="6000" dirty="0">
                <a:solidFill>
                  <a:schemeClr val="bg1"/>
                </a:solidFill>
                <a:effectLst>
                  <a:outerShdw blurRad="38100" dist="38100" dir="2700000" algn="tl">
                    <a:srgbClr val="000000">
                      <a:alpha val="43137"/>
                    </a:srgbClr>
                  </a:outerShdw>
                </a:effectLst>
              </a:rPr>
              <a:t>2Ti 2:15 Study earnestly to present yourself approved to God, </a:t>
            </a:r>
          </a:p>
          <a:p>
            <a:pPr algn="ctr"/>
            <a:r>
              <a:rPr lang="en-US" sz="6000" dirty="0">
                <a:solidFill>
                  <a:schemeClr val="bg1"/>
                </a:solidFill>
                <a:effectLst>
                  <a:outerShdw blurRad="38100" dist="38100" dir="2700000" algn="tl">
                    <a:srgbClr val="000000">
                      <a:alpha val="43137"/>
                    </a:srgbClr>
                  </a:outerShdw>
                </a:effectLst>
              </a:rPr>
              <a:t>a workman that does not need to be ashamed, </a:t>
            </a:r>
          </a:p>
          <a:p>
            <a:pPr algn="ctr"/>
            <a:r>
              <a:rPr lang="en-US" sz="6000" dirty="0">
                <a:solidFill>
                  <a:schemeClr val="bg1"/>
                </a:solidFill>
                <a:effectLst>
                  <a:outerShdw blurRad="38100" dist="38100" dir="2700000" algn="tl">
                    <a:srgbClr val="000000">
                      <a:alpha val="43137"/>
                    </a:srgbClr>
                  </a:outerShdw>
                </a:effectLst>
              </a:rPr>
              <a:t>rightly dividing the Word of Truth.</a:t>
            </a:r>
          </a:p>
        </p:txBody>
      </p:sp>
      <p:pic>
        <p:nvPicPr>
          <p:cNvPr id="2" name="Camera 1">
            <a:extLst>
              <a:ext uri="{FF2B5EF4-FFF2-40B4-BE49-F238E27FC236}">
                <a16:creationId xmlns:a16="http://schemas.microsoft.com/office/drawing/2014/main" xmlns="" id="{4D30CC96-6DD4-98E4-A5D7-DC89E42FD801}"/>
              </a:ext>
            </a:extLst>
          </p:cNvPr>
          <p:cNvPicPr>
            <a:picLocks noChangeAspect="1"/>
            <a:extLst>
              <a:ext uri="{51228E76-BA90-4043-B771-695A4F85340A}">
                <alf:liveFeedProps xmlns:alf="http://schemas.microsoft.com/office/drawing/2021/livefeed" xmlns=""/>
              </a:ext>
            </a:extLst>
          </p:cNvPicPr>
          <p:nvPr/>
        </p:nvPicPr>
        <p:blipFill>
          <a:blip r:embed="rId2">
            <a:extLst>
              <a:ext uri="{96DAC541-7B7A-43D3-8B79-37D633B846F1}">
                <asvg:svgBlip xmlns:asvg="http://schemas.microsoft.com/office/drawing/2016/SVG/main" xmlns="" r:embed="rId3"/>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48656312-B48F-4555-A2CA-204B558FF3B9}"/>
              </a:ext>
            </a:extLst>
          </p:cNvPr>
          <p:cNvPicPr>
            <a:picLocks noChangeAspect="1"/>
            <a:extLst>
              <a:ext uri="{51228E76-BA90-4043-B771-695A4F85340A}">
                <alf:liveFeedProps xmlns:alf="http://schemas.microsoft.com/office/drawing/2021/livefeed" xmlns=""/>
              </a:ext>
            </a:extLst>
          </p:cNvPicPr>
          <p:nvPr/>
        </p:nvPicPr>
        <p:blipFill>
          <a:blip r:embed="rId2">
            <a:extLst>
              <a:ext uri="{96DAC541-7B7A-43D3-8B79-37D633B846F1}">
                <asvg:svgBlip xmlns:asvg="http://schemas.microsoft.com/office/drawing/2016/SVG/main" xmlns="" r:embed="rId3"/>
              </a:ext>
            </a:extLst>
          </a:blip>
          <a:stretch>
            <a:fillRect/>
          </a:stretch>
        </p:blipFill>
        <p:spPr>
          <a:xfrm>
            <a:off x="21634704" y="4718304"/>
            <a:ext cx="2057400" cy="2057400"/>
          </a:xfrm>
          <a:prstGeom prst="ellipse">
            <a:avLst/>
          </a:prstGeom>
        </p:spPr>
      </p:pic>
    </p:spTree>
    <p:extLst>
      <p:ext uri="{BB962C8B-B14F-4D97-AF65-F5344CB8AC3E}">
        <p14:creationId xmlns:p14="http://schemas.microsoft.com/office/powerpoint/2010/main" val="2444750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7BF142C6-419F-425F-E495-1A7827FD887B}"/>
              </a:ext>
            </a:extLst>
          </p:cNvPr>
          <p:cNvSpPr txBox="1"/>
          <p:nvPr/>
        </p:nvSpPr>
        <p:spPr>
          <a:xfrm>
            <a:off x="10826204" y="0"/>
            <a:ext cx="2121991" cy="1323439"/>
          </a:xfrm>
          <a:prstGeom prst="rect">
            <a:avLst/>
          </a:prstGeom>
          <a:noFill/>
        </p:spPr>
        <p:txBody>
          <a:bodyPr wrap="none" rtlCol="0">
            <a:spAutoFit/>
          </a:bodyPr>
          <a:lstStyle/>
          <a:p>
            <a:r>
              <a:rPr lang="en-US" sz="8000" dirty="0">
                <a:effectLst>
                  <a:outerShdw blurRad="38100" dist="38100" dir="2700000" algn="tl">
                    <a:srgbClr val="000000">
                      <a:alpha val="43137"/>
                    </a:srgbClr>
                  </a:outerShdw>
                </a:effectLst>
              </a:rPr>
              <a:t>Pray</a:t>
            </a:r>
          </a:p>
        </p:txBody>
      </p:sp>
      <p:sp>
        <p:nvSpPr>
          <p:cNvPr id="4" name="TextBox 3">
            <a:extLst>
              <a:ext uri="{FF2B5EF4-FFF2-40B4-BE49-F238E27FC236}">
                <a16:creationId xmlns:a16="http://schemas.microsoft.com/office/drawing/2014/main" xmlns="" id="{4D60DAF5-B871-074E-B1AC-DD712DB953F6}"/>
              </a:ext>
            </a:extLst>
          </p:cNvPr>
          <p:cNvSpPr txBox="1"/>
          <p:nvPr/>
        </p:nvSpPr>
        <p:spPr>
          <a:xfrm>
            <a:off x="10093855" y="1037681"/>
            <a:ext cx="3586688" cy="1323439"/>
          </a:xfrm>
          <a:prstGeom prst="rect">
            <a:avLst/>
          </a:prstGeom>
          <a:noFill/>
        </p:spPr>
        <p:txBody>
          <a:bodyPr wrap="none" rtlCol="0">
            <a:spAutoFit/>
          </a:bodyPr>
          <a:lstStyle/>
          <a:p>
            <a:r>
              <a:rPr lang="en-US" sz="8000" dirty="0">
                <a:effectLst>
                  <a:outerShdw blurRad="38100" dist="38100" dir="2700000" algn="tl">
                    <a:srgbClr val="000000">
                      <a:alpha val="43137"/>
                    </a:srgbClr>
                  </a:outerShdw>
                </a:effectLst>
              </a:rPr>
              <a:t>Prepare</a:t>
            </a:r>
          </a:p>
        </p:txBody>
      </p:sp>
      <p:sp>
        <p:nvSpPr>
          <p:cNvPr id="5" name="TextBox 4">
            <a:extLst>
              <a:ext uri="{FF2B5EF4-FFF2-40B4-BE49-F238E27FC236}">
                <a16:creationId xmlns:a16="http://schemas.microsoft.com/office/drawing/2014/main" xmlns="" id="{1E33CFD0-BDA3-79E8-C315-A27F0ED8D696}"/>
              </a:ext>
            </a:extLst>
          </p:cNvPr>
          <p:cNvSpPr txBox="1"/>
          <p:nvPr/>
        </p:nvSpPr>
        <p:spPr>
          <a:xfrm>
            <a:off x="462334" y="2501214"/>
            <a:ext cx="6227089" cy="1107996"/>
          </a:xfrm>
          <a:prstGeom prst="rect">
            <a:avLst/>
          </a:prstGeom>
          <a:noFill/>
        </p:spPr>
        <p:txBody>
          <a:bodyPr wrap="none" rtlCol="0">
            <a:spAutoFit/>
          </a:bodyPr>
          <a:lstStyle/>
          <a:p>
            <a:r>
              <a:rPr lang="en-US" sz="6600" dirty="0">
                <a:effectLst>
                  <a:outerShdw blurRad="38100" dist="38100" dir="2700000" algn="tl">
                    <a:srgbClr val="000000">
                      <a:alpha val="43137"/>
                    </a:srgbClr>
                  </a:outerShdw>
                </a:effectLst>
              </a:rPr>
              <a:t>Observation (O)</a:t>
            </a:r>
          </a:p>
        </p:txBody>
      </p:sp>
      <p:sp>
        <p:nvSpPr>
          <p:cNvPr id="6" name="TextBox 5">
            <a:extLst>
              <a:ext uri="{FF2B5EF4-FFF2-40B4-BE49-F238E27FC236}">
                <a16:creationId xmlns:a16="http://schemas.microsoft.com/office/drawing/2014/main" xmlns="" id="{795D8F26-6F52-7D34-76A8-09E48E2B44D1}"/>
              </a:ext>
            </a:extLst>
          </p:cNvPr>
          <p:cNvSpPr txBox="1"/>
          <p:nvPr/>
        </p:nvSpPr>
        <p:spPr>
          <a:xfrm>
            <a:off x="427110" y="3719589"/>
            <a:ext cx="6472990" cy="1107996"/>
          </a:xfrm>
          <a:prstGeom prst="rect">
            <a:avLst/>
          </a:prstGeom>
          <a:noFill/>
        </p:spPr>
        <p:txBody>
          <a:bodyPr wrap="none" rtlCol="0">
            <a:spAutoFit/>
          </a:bodyPr>
          <a:lstStyle/>
          <a:p>
            <a:r>
              <a:rPr lang="en-US" sz="6600" dirty="0">
                <a:effectLst>
                  <a:outerShdw blurRad="38100" dist="38100" dir="2700000" algn="tl">
                    <a:srgbClr val="000000">
                      <a:alpha val="43137"/>
                    </a:srgbClr>
                  </a:outerShdw>
                </a:effectLst>
              </a:rPr>
              <a:t>Interpretation (I)</a:t>
            </a:r>
          </a:p>
        </p:txBody>
      </p:sp>
      <p:sp>
        <p:nvSpPr>
          <p:cNvPr id="7" name="TextBox 6">
            <a:extLst>
              <a:ext uri="{FF2B5EF4-FFF2-40B4-BE49-F238E27FC236}">
                <a16:creationId xmlns:a16="http://schemas.microsoft.com/office/drawing/2014/main" xmlns="" id="{BA1814ED-6600-9E00-EB13-1961CDBD0C9C}"/>
              </a:ext>
            </a:extLst>
          </p:cNvPr>
          <p:cNvSpPr txBox="1"/>
          <p:nvPr/>
        </p:nvSpPr>
        <p:spPr>
          <a:xfrm>
            <a:off x="427110" y="4937964"/>
            <a:ext cx="5851474" cy="1107996"/>
          </a:xfrm>
          <a:prstGeom prst="rect">
            <a:avLst/>
          </a:prstGeom>
          <a:noFill/>
        </p:spPr>
        <p:txBody>
          <a:bodyPr wrap="none" rtlCol="0">
            <a:spAutoFit/>
          </a:bodyPr>
          <a:lstStyle/>
          <a:p>
            <a:r>
              <a:rPr lang="en-US" sz="6600" dirty="0">
                <a:effectLst>
                  <a:outerShdw blurRad="38100" dist="38100" dir="2700000" algn="tl">
                    <a:srgbClr val="000000">
                      <a:alpha val="43137"/>
                    </a:srgbClr>
                  </a:outerShdw>
                </a:effectLst>
              </a:rPr>
              <a:t>Application (A)</a:t>
            </a:r>
          </a:p>
        </p:txBody>
      </p:sp>
      <p:sp>
        <p:nvSpPr>
          <p:cNvPr id="8" name="TextBox 7">
            <a:extLst>
              <a:ext uri="{FF2B5EF4-FFF2-40B4-BE49-F238E27FC236}">
                <a16:creationId xmlns:a16="http://schemas.microsoft.com/office/drawing/2014/main" xmlns="" id="{4D4DE2AC-A290-B287-7E08-A08FD5D160A3}"/>
              </a:ext>
            </a:extLst>
          </p:cNvPr>
          <p:cNvSpPr txBox="1"/>
          <p:nvPr/>
        </p:nvSpPr>
        <p:spPr>
          <a:xfrm>
            <a:off x="9465989" y="2501214"/>
            <a:ext cx="10129311" cy="1107996"/>
          </a:xfrm>
          <a:prstGeom prst="rect">
            <a:avLst/>
          </a:prstGeom>
          <a:noFill/>
        </p:spPr>
        <p:txBody>
          <a:bodyPr wrap="none" rtlCol="0">
            <a:spAutoFit/>
          </a:bodyPr>
          <a:lstStyle/>
          <a:p>
            <a:r>
              <a:rPr lang="en-US" sz="6600" dirty="0">
                <a:effectLst>
                  <a:outerShdw blurRad="38100" dist="38100" dir="2700000" algn="tl">
                    <a:srgbClr val="000000">
                      <a:alpha val="43137"/>
                    </a:srgbClr>
                  </a:outerShdw>
                </a:effectLst>
              </a:rPr>
              <a:t>What does the passage say?</a:t>
            </a:r>
          </a:p>
        </p:txBody>
      </p:sp>
      <p:sp>
        <p:nvSpPr>
          <p:cNvPr id="9" name="TextBox 8">
            <a:extLst>
              <a:ext uri="{FF2B5EF4-FFF2-40B4-BE49-F238E27FC236}">
                <a16:creationId xmlns:a16="http://schemas.microsoft.com/office/drawing/2014/main" xmlns="" id="{14F6FA41-93F7-1DF0-84D0-F37E9ABBA0B7}"/>
              </a:ext>
            </a:extLst>
          </p:cNvPr>
          <p:cNvSpPr txBox="1"/>
          <p:nvPr/>
        </p:nvSpPr>
        <p:spPr>
          <a:xfrm>
            <a:off x="9465989" y="3719589"/>
            <a:ext cx="11042446" cy="1107996"/>
          </a:xfrm>
          <a:prstGeom prst="rect">
            <a:avLst/>
          </a:prstGeom>
          <a:noFill/>
        </p:spPr>
        <p:txBody>
          <a:bodyPr wrap="none" rtlCol="0">
            <a:spAutoFit/>
          </a:bodyPr>
          <a:lstStyle/>
          <a:p>
            <a:r>
              <a:rPr lang="en-US" sz="6600" dirty="0">
                <a:effectLst>
                  <a:outerShdw blurRad="38100" dist="38100" dir="2700000" algn="tl">
                    <a:srgbClr val="000000">
                      <a:alpha val="43137"/>
                    </a:srgbClr>
                  </a:outerShdw>
                </a:effectLst>
              </a:rPr>
              <a:t>What does the passage mean?</a:t>
            </a:r>
          </a:p>
        </p:txBody>
      </p:sp>
      <p:sp>
        <p:nvSpPr>
          <p:cNvPr id="10" name="TextBox 9">
            <a:extLst>
              <a:ext uri="{FF2B5EF4-FFF2-40B4-BE49-F238E27FC236}">
                <a16:creationId xmlns:a16="http://schemas.microsoft.com/office/drawing/2014/main" xmlns="" id="{5D8372A0-FEBE-5AB3-03C4-B683995AAAAA}"/>
              </a:ext>
            </a:extLst>
          </p:cNvPr>
          <p:cNvSpPr txBox="1"/>
          <p:nvPr/>
        </p:nvSpPr>
        <p:spPr>
          <a:xfrm>
            <a:off x="9465989" y="4937964"/>
            <a:ext cx="13881301" cy="1107996"/>
          </a:xfrm>
          <a:prstGeom prst="rect">
            <a:avLst/>
          </a:prstGeom>
          <a:noFill/>
        </p:spPr>
        <p:txBody>
          <a:bodyPr wrap="none" rtlCol="0">
            <a:spAutoFit/>
          </a:bodyPr>
          <a:lstStyle/>
          <a:p>
            <a:r>
              <a:rPr lang="en-US" sz="6600" dirty="0">
                <a:effectLst>
                  <a:outerShdw blurRad="38100" dist="38100" dir="2700000" algn="tl">
                    <a:srgbClr val="000000">
                      <a:alpha val="43137"/>
                    </a:srgbClr>
                  </a:outerShdw>
                </a:effectLst>
              </a:rPr>
              <a:t>What does the passage require of me?</a:t>
            </a:r>
          </a:p>
        </p:txBody>
      </p:sp>
      <p:pic>
        <p:nvPicPr>
          <p:cNvPr id="2" name="Camera 1">
            <a:extLst>
              <a:ext uri="{FF2B5EF4-FFF2-40B4-BE49-F238E27FC236}">
                <a16:creationId xmlns:a16="http://schemas.microsoft.com/office/drawing/2014/main" xmlns="" id="{E244306B-F530-1EE2-1E13-6CA321298C3F}"/>
              </a:ext>
            </a:extLst>
          </p:cNvPr>
          <p:cNvPicPr>
            <a:picLocks noChangeAspect="1"/>
            <a:extLst>
              <a:ext uri="{51228E76-BA90-4043-B771-695A4F85340A}">
                <alf:liveFeedProps xmlns:alf="http://schemas.microsoft.com/office/drawing/2021/livefeed" xmlns=""/>
              </a:ext>
            </a:extLst>
          </p:cNvPicPr>
          <p:nvPr/>
        </p:nvPicPr>
        <p:blipFill>
          <a:blip r:embed="rId2">
            <a:extLst>
              <a:ext uri="{96DAC541-7B7A-43D3-8B79-37D633B846F1}">
                <asvg:svgBlip xmlns:asvg="http://schemas.microsoft.com/office/drawing/2016/SVG/main" xmlns="" r:embed="rId3"/>
              </a:ext>
            </a:extLst>
          </a:blip>
          <a:stretch>
            <a:fillRect/>
          </a:stretch>
        </p:blipFill>
        <p:spPr>
          <a:xfrm>
            <a:off x="21634704" y="4718304"/>
            <a:ext cx="2057400" cy="2057400"/>
          </a:xfrm>
          <a:prstGeom prst="ellipse">
            <a:avLst/>
          </a:prstGeom>
        </p:spPr>
      </p:pic>
      <p:pic>
        <p:nvPicPr>
          <p:cNvPr id="11" name="Camera 10">
            <a:extLst>
              <a:ext uri="{FF2B5EF4-FFF2-40B4-BE49-F238E27FC236}">
                <a16:creationId xmlns:a16="http://schemas.microsoft.com/office/drawing/2014/main" xmlns="" id="{00E7FF7C-5FE1-2AD9-B8B8-336A243BB123}"/>
              </a:ext>
            </a:extLst>
          </p:cNvPr>
          <p:cNvPicPr>
            <a:picLocks noChangeAspect="1"/>
            <a:extLst>
              <a:ext uri="{51228E76-BA90-4043-B771-695A4F85340A}">
                <alf:liveFeedProps xmlns:alf="http://schemas.microsoft.com/office/drawing/2021/livefeed" xmlns=""/>
              </a:ext>
            </a:extLst>
          </p:cNvPicPr>
          <p:nvPr/>
        </p:nvPicPr>
        <p:blipFill>
          <a:blip r:embed="rId2">
            <a:extLst>
              <a:ext uri="{96DAC541-7B7A-43D3-8B79-37D633B846F1}">
                <asvg:svgBlip xmlns:asvg="http://schemas.microsoft.com/office/drawing/2016/SVG/main" xmlns="" r:embed="rId3"/>
              </a:ext>
            </a:extLst>
          </a:blip>
          <a:stretch>
            <a:fillRect/>
          </a:stretch>
        </p:blipFill>
        <p:spPr>
          <a:xfrm>
            <a:off x="21634704" y="4718304"/>
            <a:ext cx="2057400" cy="2057400"/>
          </a:xfrm>
          <a:prstGeom prst="ellipse">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P spid="9" grpId="0"/>
      <p:bldP spid="1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85CA7743-1C33-12DA-5588-87348484E57C}"/>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xmlns="" id="{13BF8DE1-6A8D-6147-2428-DAF19728E782}"/>
              </a:ext>
            </a:extLst>
          </p:cNvPr>
          <p:cNvSpPr txBox="1"/>
          <p:nvPr/>
        </p:nvSpPr>
        <p:spPr>
          <a:xfrm>
            <a:off x="-1" y="1562745"/>
            <a:ext cx="23774400" cy="5262979"/>
          </a:xfrm>
          <a:prstGeom prst="rect">
            <a:avLst/>
          </a:prstGeom>
          <a:noFill/>
        </p:spPr>
        <p:txBody>
          <a:bodyPr wrap="square">
            <a:spAutoFit/>
          </a:bodyPr>
          <a:lstStyle/>
          <a:p>
            <a:pPr algn="ctr"/>
            <a:r>
              <a:rPr lang="en-US" sz="4400" dirty="0">
                <a:solidFill>
                  <a:schemeClr val="bg1"/>
                </a:solidFill>
                <a:effectLst>
                  <a:outerShdw blurRad="38100" dist="38100" dir="2700000" algn="tl">
                    <a:srgbClr val="000000">
                      <a:alpha val="43137"/>
                    </a:srgbClr>
                  </a:outerShdw>
                </a:effectLst>
              </a:rPr>
              <a:t>2Ti 3:16 All Scripture is God-breathed, </a:t>
            </a:r>
          </a:p>
          <a:p>
            <a:pPr algn="ctr"/>
            <a:r>
              <a:rPr lang="en-US" sz="4400" dirty="0">
                <a:solidFill>
                  <a:schemeClr val="bg1"/>
                </a:solidFill>
                <a:effectLst>
                  <a:outerShdw blurRad="38100" dist="38100" dir="2700000" algn="tl">
                    <a:srgbClr val="000000">
                      <a:alpha val="43137"/>
                    </a:srgbClr>
                  </a:outerShdw>
                </a:effectLst>
              </a:rPr>
              <a:t>and is profitable for doctrine, </a:t>
            </a:r>
          </a:p>
          <a:p>
            <a:pPr algn="ctr"/>
            <a:r>
              <a:rPr lang="en-US" sz="4400" dirty="0">
                <a:solidFill>
                  <a:schemeClr val="bg1"/>
                </a:solidFill>
                <a:effectLst>
                  <a:outerShdw blurRad="38100" dist="38100" dir="2700000" algn="tl">
                    <a:srgbClr val="000000">
                      <a:alpha val="43137"/>
                    </a:srgbClr>
                  </a:outerShdw>
                </a:effectLst>
              </a:rPr>
              <a:t>for reproof, </a:t>
            </a:r>
          </a:p>
          <a:p>
            <a:pPr algn="ctr"/>
            <a:r>
              <a:rPr lang="en-US" sz="4400" dirty="0">
                <a:solidFill>
                  <a:schemeClr val="bg1"/>
                </a:solidFill>
                <a:effectLst>
                  <a:outerShdw blurRad="38100" dist="38100" dir="2700000" algn="tl">
                    <a:srgbClr val="000000">
                      <a:alpha val="43137"/>
                    </a:srgbClr>
                  </a:outerShdw>
                </a:effectLst>
              </a:rPr>
              <a:t>for correction, </a:t>
            </a:r>
          </a:p>
          <a:p>
            <a:pPr algn="ctr"/>
            <a:r>
              <a:rPr lang="en-US" sz="4400" dirty="0">
                <a:solidFill>
                  <a:schemeClr val="bg1"/>
                </a:solidFill>
                <a:effectLst>
                  <a:outerShdw blurRad="38100" dist="38100" dir="2700000" algn="tl">
                    <a:srgbClr val="000000">
                      <a:alpha val="43137"/>
                    </a:srgbClr>
                  </a:outerShdw>
                </a:effectLst>
              </a:rPr>
              <a:t>for instruction in righteousness,</a:t>
            </a:r>
          </a:p>
          <a:p>
            <a:pPr algn="ctr"/>
            <a:r>
              <a:rPr lang="en-US" sz="4400" dirty="0">
                <a:solidFill>
                  <a:schemeClr val="bg1"/>
                </a:solidFill>
                <a:effectLst>
                  <a:outerShdw blurRad="38100" dist="38100" dir="2700000" algn="tl">
                    <a:srgbClr val="000000">
                      <a:alpha val="43137"/>
                    </a:srgbClr>
                  </a:outerShdw>
                </a:effectLst>
              </a:rPr>
              <a:t> 17 that the man of God may be perfected, </a:t>
            </a:r>
          </a:p>
          <a:p>
            <a:pPr algn="ctr"/>
            <a:r>
              <a:rPr lang="en-US" sz="4400" dirty="0">
                <a:solidFill>
                  <a:schemeClr val="bg1"/>
                </a:solidFill>
                <a:effectLst>
                  <a:outerShdw blurRad="38100" dist="38100" dir="2700000" algn="tl">
                    <a:srgbClr val="000000">
                      <a:alpha val="43137"/>
                    </a:srgbClr>
                  </a:outerShdw>
                </a:effectLst>
              </a:rPr>
              <a:t>thoroughly furnished to every good work.</a:t>
            </a:r>
          </a:p>
          <a:p>
            <a:pPr algn="ctr"/>
            <a:r>
              <a:rPr lang="en-US" sz="2800" i="1" dirty="0">
                <a:effectLst>
                  <a:outerShdw blurRad="38100" dist="38100" dir="2700000" algn="tl">
                    <a:srgbClr val="000000">
                      <a:alpha val="43137"/>
                    </a:srgbClr>
                  </a:outerShdw>
                </a:effectLst>
              </a:rPr>
              <a:t>(MKJV)</a:t>
            </a:r>
          </a:p>
        </p:txBody>
      </p:sp>
      <p:sp>
        <p:nvSpPr>
          <p:cNvPr id="4" name="TextBox 3">
            <a:extLst>
              <a:ext uri="{FF2B5EF4-FFF2-40B4-BE49-F238E27FC236}">
                <a16:creationId xmlns:a16="http://schemas.microsoft.com/office/drawing/2014/main" xmlns="" id="{CD1B360F-2A63-BD77-4D2D-E2A5A620522A}"/>
              </a:ext>
            </a:extLst>
          </p:cNvPr>
          <p:cNvSpPr txBox="1"/>
          <p:nvPr/>
        </p:nvSpPr>
        <p:spPr>
          <a:xfrm>
            <a:off x="8201511" y="411984"/>
            <a:ext cx="7371377" cy="646331"/>
          </a:xfrm>
          <a:prstGeom prst="rect">
            <a:avLst/>
          </a:prstGeom>
          <a:noFill/>
        </p:spPr>
        <p:txBody>
          <a:bodyPr wrap="none" rtlCol="0">
            <a:spAutoFit/>
          </a:bodyPr>
          <a:lstStyle/>
          <a:p>
            <a:r>
              <a:rPr lang="en-US" sz="3600" dirty="0">
                <a:effectLst>
                  <a:outerShdw blurRad="38100" dist="38100" dir="2700000" algn="tl">
                    <a:srgbClr val="000000">
                      <a:alpha val="43137"/>
                    </a:srgbClr>
                  </a:outerShdw>
                </a:effectLst>
              </a:rPr>
              <a:t>Observation – “What do I see here?”</a:t>
            </a:r>
          </a:p>
        </p:txBody>
      </p:sp>
      <p:pic>
        <p:nvPicPr>
          <p:cNvPr id="2" name="Camera 1">
            <a:extLst>
              <a:ext uri="{FF2B5EF4-FFF2-40B4-BE49-F238E27FC236}">
                <a16:creationId xmlns:a16="http://schemas.microsoft.com/office/drawing/2014/main" xmlns="" id="{A6C73F8A-5CB5-790E-8127-C8DDD8022215}"/>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3" name="Camera 2">
            <a:extLst>
              <a:ext uri="{FF2B5EF4-FFF2-40B4-BE49-F238E27FC236}">
                <a16:creationId xmlns:a16="http://schemas.microsoft.com/office/drawing/2014/main" xmlns="" id="{21513B7D-DA04-37D5-7B40-F88C3104A399}"/>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extLst>
      <p:ext uri="{BB962C8B-B14F-4D97-AF65-F5344CB8AC3E}">
        <p14:creationId xmlns:p14="http://schemas.microsoft.com/office/powerpoint/2010/main" val="2516933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5291EC3E-15A1-7045-C61A-E071E43EFBA9}"/>
              </a:ext>
            </a:extLst>
          </p:cNvPr>
          <p:cNvSpPr txBox="1"/>
          <p:nvPr/>
        </p:nvSpPr>
        <p:spPr>
          <a:xfrm>
            <a:off x="0" y="643622"/>
            <a:ext cx="23774400" cy="5570756"/>
          </a:xfrm>
          <a:prstGeom prst="rect">
            <a:avLst/>
          </a:prstGeom>
          <a:noFill/>
        </p:spPr>
        <p:txBody>
          <a:bodyPr wrap="square">
            <a:spAutoFit/>
          </a:bodyPr>
          <a:lstStyle/>
          <a:p>
            <a:pPr lvl="0" algn="ctr"/>
            <a:r>
              <a:rPr lang="en-US" sz="3600" dirty="0">
                <a:effectLst>
                  <a:outerShdw blurRad="38100" dist="38100" dir="2700000" algn="tl">
                    <a:srgbClr val="000000">
                      <a:alpha val="43137"/>
                    </a:srgbClr>
                  </a:outerShdw>
                </a:effectLst>
              </a:rPr>
              <a:t>1. Determine context </a:t>
            </a:r>
            <a:r>
              <a:rPr lang="en-US" sz="3600" b="1" dirty="0">
                <a:effectLst>
                  <a:outerShdw blurRad="38100" dist="38100" dir="2700000" algn="tl">
                    <a:srgbClr val="000000">
                      <a:alpha val="43137"/>
                    </a:srgbClr>
                  </a:outerShdw>
                </a:effectLst>
              </a:rPr>
              <a:t>- </a:t>
            </a:r>
            <a:r>
              <a:rPr lang="en-US" sz="3600" dirty="0">
                <a:effectLst>
                  <a:outerShdw blurRad="38100" dist="38100" dir="2700000" algn="tl">
                    <a:srgbClr val="000000">
                      <a:alpha val="43137"/>
                    </a:srgbClr>
                  </a:outerShdw>
                </a:effectLst>
              </a:rPr>
              <a:t>Read the verses before and after the text you are studying to see it within its context. 	</a:t>
            </a:r>
          </a:p>
          <a:p>
            <a:pPr lvl="0"/>
            <a:endParaRPr lang="en-US" sz="2400" b="1" dirty="0">
              <a:solidFill>
                <a:schemeClr val="bg1"/>
              </a:solidFill>
              <a:effectLst>
                <a:outerShdw blurRad="38100" dist="38100" dir="2700000" algn="tl">
                  <a:srgbClr val="000000">
                    <a:alpha val="43137"/>
                  </a:srgbClr>
                </a:outerShdw>
              </a:effectLst>
            </a:endParaRPr>
          </a:p>
          <a:p>
            <a:pPr lvl="0"/>
            <a:r>
              <a:rPr lang="en-US" sz="3600" dirty="0">
                <a:solidFill>
                  <a:schemeClr val="bg1"/>
                </a:solidFill>
                <a:effectLst>
                  <a:outerShdw blurRad="38100" dist="38100" dir="2700000" algn="tl">
                    <a:srgbClr val="000000">
                      <a:alpha val="43137"/>
                    </a:srgbClr>
                  </a:outerShdw>
                </a:effectLst>
              </a:rPr>
              <a:t>		2Tim 3:10-15 </a:t>
            </a:r>
          </a:p>
          <a:p>
            <a:pPr marL="571500" lvl="0" indent="-571500">
              <a:buFont typeface="Arial" panose="020B0604020202020204" pitchFamily="34" charset="0"/>
              <a:buChar char="•"/>
            </a:pPr>
            <a:r>
              <a:rPr lang="en-US" sz="3600" dirty="0">
                <a:effectLst>
                  <a:outerShdw blurRad="38100" dist="38100" dir="2700000" algn="tl">
                    <a:srgbClr val="000000">
                      <a:alpha val="43137"/>
                    </a:srgbClr>
                  </a:outerShdw>
                </a:effectLst>
              </a:rPr>
              <a:t>Timothy had learned of Paul his teaching, his lifestyle, his purpose, his faith, his love, his perseverance in persecution, his patience </a:t>
            </a:r>
            <a:endParaRPr lang="en-US" sz="1200" dirty="0">
              <a:effectLst>
                <a:outerShdw blurRad="38100" dist="38100" dir="2700000" algn="tl">
                  <a:srgbClr val="000000">
                    <a:alpha val="43137"/>
                  </a:srgbClr>
                </a:outerShdw>
              </a:effectLst>
            </a:endParaRPr>
          </a:p>
          <a:p>
            <a:pPr marL="571500" lvl="0" indent="-571500">
              <a:buFont typeface="Arial" panose="020B0604020202020204" pitchFamily="34" charset="0"/>
              <a:buChar char="•"/>
            </a:pPr>
            <a:r>
              <a:rPr lang="en-US" sz="3600" dirty="0">
                <a:effectLst>
                  <a:outerShdw blurRad="38100" dist="38100" dir="2700000" algn="tl">
                    <a:srgbClr val="000000">
                      <a:alpha val="43137"/>
                    </a:srgbClr>
                  </a:outerShdw>
                </a:effectLst>
              </a:rPr>
              <a:t>Timothy was aware of difficulties Paul had faced at Antioch, Iconium and Lystra</a:t>
            </a:r>
          </a:p>
          <a:p>
            <a:pPr marL="571500" lvl="0" indent="-571500">
              <a:buFont typeface="Arial" panose="020B0604020202020204" pitchFamily="34" charset="0"/>
              <a:buChar char="•"/>
            </a:pPr>
            <a:r>
              <a:rPr lang="en-US" sz="3600" dirty="0">
                <a:effectLst>
                  <a:outerShdw blurRad="38100" dist="38100" dir="2700000" algn="tl">
                    <a:srgbClr val="000000">
                      <a:alpha val="43137"/>
                    </a:srgbClr>
                  </a:outerShdw>
                </a:effectLst>
              </a:rPr>
              <a:t>Timothy had heard and known the scriptures since childhood, he must understand their source and significance. </a:t>
            </a:r>
          </a:p>
          <a:p>
            <a:pPr lvl="0"/>
            <a:endParaRPr lang="en-US" sz="3600" b="1" dirty="0">
              <a:effectLst>
                <a:outerShdw blurRad="38100" dist="38100" dir="2700000" algn="tl">
                  <a:srgbClr val="000000">
                    <a:alpha val="43137"/>
                  </a:srgbClr>
                </a:outerShdw>
              </a:effectLst>
            </a:endParaRPr>
          </a:p>
          <a:p>
            <a:pPr lvl="0" algn="ctr"/>
            <a:r>
              <a:rPr lang="en-US" sz="3600" dirty="0">
                <a:effectLst>
                  <a:outerShdw blurRad="38100" dist="38100" dir="2700000" algn="tl">
                    <a:srgbClr val="000000">
                      <a:alpha val="43137"/>
                    </a:srgbClr>
                  </a:outerShdw>
                </a:effectLst>
              </a:rPr>
              <a:t>Paraphrase and explain the passage in a few of your own words, this will be your basic theme. </a:t>
            </a:r>
          </a:p>
          <a:p>
            <a:pPr lvl="0" algn="ctr"/>
            <a:r>
              <a:rPr lang="en-US" sz="3600" b="1" dirty="0">
                <a:effectLst>
                  <a:outerShdw blurRad="38100" dist="38100" dir="2700000" algn="tl">
                    <a:srgbClr val="000000">
                      <a:alpha val="43137"/>
                    </a:srgbClr>
                  </a:outerShdw>
                </a:effectLst>
              </a:rPr>
              <a:t>(</a:t>
            </a:r>
            <a:r>
              <a:rPr lang="en-US" sz="3600" dirty="0">
                <a:effectLst>
                  <a:outerShdw blurRad="38100" dist="38100" dir="2700000" algn="tl">
                    <a:srgbClr val="000000">
                      <a:alpha val="43137"/>
                    </a:srgbClr>
                  </a:outerShdw>
                </a:effectLst>
              </a:rPr>
              <a:t>This passage talks about - </a:t>
            </a:r>
            <a:r>
              <a:rPr lang="en-US" sz="3600" i="1" dirty="0">
                <a:effectLst>
                  <a:outerShdw blurRad="38100" dist="38100" dir="2700000" algn="tl">
                    <a:srgbClr val="000000">
                      <a:alpha val="43137"/>
                    </a:srgbClr>
                  </a:outerShdw>
                </a:effectLst>
              </a:rPr>
              <a:t>the source of God’s word and its significance for the man of God in spite of difficulties</a:t>
            </a:r>
            <a:r>
              <a:rPr lang="en-US" sz="3600" dirty="0">
                <a:effectLst>
                  <a:outerShdw blurRad="38100" dist="38100" dir="2700000" algn="tl">
                    <a:srgbClr val="000000">
                      <a:alpha val="43137"/>
                    </a:srgbClr>
                  </a:outerShdw>
                </a:effectLst>
              </a:rPr>
              <a:t>)</a:t>
            </a:r>
          </a:p>
        </p:txBody>
      </p:sp>
      <p:pic>
        <p:nvPicPr>
          <p:cNvPr id="2" name="Camera 1">
            <a:extLst>
              <a:ext uri="{FF2B5EF4-FFF2-40B4-BE49-F238E27FC236}">
                <a16:creationId xmlns:a16="http://schemas.microsoft.com/office/drawing/2014/main" xmlns="" id="{EC37BB60-B3C7-5C9B-3879-B3FB888CD9F5}"/>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F02E9453-56A9-0254-128D-9BC82A8867D2}"/>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extLst>
      <p:ext uri="{BB962C8B-B14F-4D97-AF65-F5344CB8AC3E}">
        <p14:creationId xmlns:p14="http://schemas.microsoft.com/office/powerpoint/2010/main" val="20762366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9705" y="751344"/>
            <a:ext cx="23744695" cy="5355312"/>
          </a:xfrm>
          <a:prstGeom prst="rect">
            <a:avLst/>
          </a:prstGeom>
          <a:noFill/>
        </p:spPr>
        <p:txBody>
          <a:bodyPr wrap="square" rtlCol="0">
            <a:spAutoFit/>
          </a:bodyPr>
          <a:lstStyle/>
          <a:p>
            <a:pPr lvl="0" algn="ctr"/>
            <a:r>
              <a:rPr lang="en-US" sz="3600" dirty="0">
                <a:effectLst>
                  <a:outerShdw blurRad="38100" dist="38100" dir="2700000" algn="tl">
                    <a:srgbClr val="000000">
                      <a:alpha val="43137"/>
                    </a:srgbClr>
                  </a:outerShdw>
                </a:effectLst>
              </a:rPr>
              <a:t>2. Repeated readings</a:t>
            </a:r>
          </a:p>
          <a:p>
            <a:pPr lvl="0" algn="ctr"/>
            <a:endParaRPr lang="en-US" dirty="0">
              <a:effectLst>
                <a:outerShdw blurRad="38100" dist="38100" dir="2700000" algn="tl">
                  <a:srgbClr val="000000">
                    <a:alpha val="43137"/>
                  </a:srgbClr>
                </a:outerShdw>
              </a:effectLst>
            </a:endParaRPr>
          </a:p>
          <a:p>
            <a:pPr lvl="0" algn="just"/>
            <a:r>
              <a:rPr lang="en-US" sz="3600" dirty="0">
                <a:effectLst>
                  <a:outerShdw blurRad="38100" dist="38100" dir="2700000" algn="tl">
                    <a:srgbClr val="000000">
                      <a:alpha val="43137"/>
                    </a:srgbClr>
                  </a:outerShdw>
                </a:effectLst>
              </a:rPr>
              <a:t>This will help form a basic outline of the text. To outline the text is to organize your discoveries in the observation process into a structured, systematic and logical sequence. Outlining forces, us to stay within the context of the passage. This skill will help you to discover the author’s main thought, the division of the passage and to identify the major facts. It is a skill that can take some time to develop so be patient with yourself.</a:t>
            </a:r>
          </a:p>
          <a:p>
            <a:pPr lvl="0" algn="just"/>
            <a:r>
              <a:rPr lang="en-US" sz="3600" dirty="0">
                <a:effectLst>
                  <a:outerShdw blurRad="38100" dist="38100" dir="2700000" algn="tl">
                    <a:srgbClr val="000000">
                      <a:alpha val="43137"/>
                    </a:srgbClr>
                  </a:outerShdw>
                </a:effectLst>
              </a:rPr>
              <a:t> </a:t>
            </a:r>
          </a:p>
          <a:p>
            <a:pPr lvl="0" algn="ctr"/>
            <a:r>
              <a:rPr lang="en-US" sz="3600" i="1" dirty="0">
                <a:effectLst>
                  <a:outerShdw blurRad="38100" dist="38100" dir="2700000" algn="tl">
                    <a:srgbClr val="000000">
                      <a:alpha val="43137"/>
                    </a:srgbClr>
                  </a:outerShdw>
                </a:effectLst>
              </a:rPr>
              <a:t>Keep in mind chapter and verse divisions in our modern translations </a:t>
            </a:r>
          </a:p>
          <a:p>
            <a:pPr lvl="0" algn="ctr"/>
            <a:r>
              <a:rPr lang="en-US" sz="3600" i="1" dirty="0">
                <a:effectLst>
                  <a:outerShdw blurRad="38100" dist="38100" dir="2700000" algn="tl">
                    <a:srgbClr val="000000">
                      <a:alpha val="43137"/>
                    </a:srgbClr>
                  </a:outerShdw>
                </a:effectLst>
              </a:rPr>
              <a:t>do not necessarily denote where verses begin or end </a:t>
            </a:r>
          </a:p>
          <a:p>
            <a:pPr lvl="0" algn="ctr"/>
            <a:r>
              <a:rPr lang="en-US" sz="3600" i="1" dirty="0">
                <a:effectLst>
                  <a:outerShdw blurRad="38100" dist="38100" dir="2700000" algn="tl">
                    <a:srgbClr val="000000">
                      <a:alpha val="43137"/>
                    </a:srgbClr>
                  </a:outerShdw>
                </a:effectLst>
              </a:rPr>
              <a:t>Because they were not part of the original writings!</a:t>
            </a:r>
          </a:p>
        </p:txBody>
      </p:sp>
      <p:pic>
        <p:nvPicPr>
          <p:cNvPr id="3" name="Camera 2">
            <a:extLst>
              <a:ext uri="{FF2B5EF4-FFF2-40B4-BE49-F238E27FC236}">
                <a16:creationId xmlns:a16="http://schemas.microsoft.com/office/drawing/2014/main" xmlns="" id="{90A69A89-610C-360D-C7AE-62C75CD015C7}"/>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4E3A79CC-6C5C-EB34-8A8D-8182A2E0DDCE}"/>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381000"/>
            <a:ext cx="23774400" cy="2739211"/>
          </a:xfrm>
          <a:prstGeom prst="rect">
            <a:avLst/>
          </a:prstGeom>
          <a:noFill/>
        </p:spPr>
        <p:txBody>
          <a:bodyPr wrap="square" rtlCol="0">
            <a:spAutoFit/>
          </a:bodyPr>
          <a:lstStyle/>
          <a:p>
            <a:pPr algn="ctr"/>
            <a:r>
              <a:rPr lang="en-US" sz="3600" i="1" dirty="0">
                <a:effectLst>
                  <a:outerShdw blurRad="38100" dist="38100" dir="2700000" algn="tl">
                    <a:srgbClr val="000000">
                      <a:alpha val="43137"/>
                    </a:srgbClr>
                  </a:outerShdw>
                </a:effectLst>
              </a:rPr>
              <a:t>3. Make a basic outline</a:t>
            </a:r>
          </a:p>
          <a:p>
            <a:pPr algn="ctr"/>
            <a:endParaRPr lang="en-US" sz="1000" i="1" dirty="0"/>
          </a:p>
          <a:p>
            <a:pPr algn="ctr"/>
            <a:r>
              <a:rPr lang="en-US" sz="3600" i="1" dirty="0">
                <a:effectLst>
                  <a:outerShdw blurRad="38100" dist="38100" dir="2700000" algn="tl">
                    <a:srgbClr val="000000">
                      <a:alpha val="43137"/>
                    </a:srgbClr>
                  </a:outerShdw>
                </a:effectLst>
              </a:rPr>
              <a:t>First read the text several times. </a:t>
            </a:r>
            <a:r>
              <a:rPr lang="en-US" sz="3600" b="1" i="1" u="sng" dirty="0">
                <a:effectLst>
                  <a:outerShdw blurRad="38100" dist="38100" dir="2700000" algn="tl">
                    <a:srgbClr val="000000">
                      <a:alpha val="43137"/>
                    </a:srgbClr>
                  </a:outerShdw>
                </a:effectLst>
              </a:rPr>
              <a:t>Always</a:t>
            </a:r>
            <a:r>
              <a:rPr lang="en-US" sz="3600" b="1" i="1" dirty="0">
                <a:effectLst>
                  <a:outerShdw blurRad="38100" dist="38100" dir="2700000" algn="tl">
                    <a:srgbClr val="000000">
                      <a:alpha val="43137"/>
                    </a:srgbClr>
                  </a:outerShdw>
                </a:effectLst>
              </a:rPr>
              <a:t> </a:t>
            </a:r>
            <a:r>
              <a:rPr lang="en-US" sz="3600" i="1" dirty="0">
                <a:effectLst>
                  <a:outerShdw blurRad="38100" dist="38100" dir="2700000" algn="tl">
                    <a:srgbClr val="000000">
                      <a:alpha val="43137"/>
                    </a:srgbClr>
                  </a:outerShdw>
                </a:effectLst>
              </a:rPr>
              <a:t>go in sequence from verse to verse</a:t>
            </a:r>
          </a:p>
          <a:p>
            <a:pPr algn="ctr"/>
            <a:endParaRPr lang="en-US" i="1" dirty="0">
              <a:effectLst>
                <a:outerShdw blurRad="38100" dist="38100" dir="2700000" algn="tl">
                  <a:srgbClr val="000000">
                    <a:alpha val="43137"/>
                  </a:srgbClr>
                </a:outerShdw>
              </a:effectLst>
            </a:endParaRPr>
          </a:p>
          <a:p>
            <a:pPr algn="ctr"/>
            <a:r>
              <a:rPr lang="en-US" sz="3600" b="1" i="1" dirty="0">
                <a:effectLst>
                  <a:outerShdw blurRad="38100" dist="38100" dir="2700000" algn="tl">
                    <a:srgbClr val="000000">
                      <a:alpha val="43137"/>
                    </a:srgbClr>
                  </a:outerShdw>
                </a:effectLst>
              </a:rPr>
              <a:t>	Step 1:</a:t>
            </a:r>
            <a:r>
              <a:rPr lang="en-US" sz="3600" i="1" dirty="0">
                <a:effectLst>
                  <a:outerShdw blurRad="38100" dist="38100" dir="2700000" algn="tl">
                    <a:srgbClr val="000000">
                      <a:alpha val="43137"/>
                    </a:srgbClr>
                  </a:outerShdw>
                </a:effectLst>
              </a:rPr>
              <a:t>  Recognize the changes in thought or divisions</a:t>
            </a:r>
          </a:p>
          <a:p>
            <a:pPr algn="ctr"/>
            <a:r>
              <a:rPr lang="en-US" sz="3600" i="1" dirty="0">
                <a:effectLst>
                  <a:outerShdw blurRad="38100" dist="38100" dir="2700000" algn="tl">
                    <a:srgbClr val="000000">
                      <a:alpha val="43137"/>
                    </a:srgbClr>
                  </a:outerShdw>
                </a:effectLst>
              </a:rPr>
              <a:t>		*Two key thoughts are primary in these verses</a:t>
            </a:r>
          </a:p>
        </p:txBody>
      </p:sp>
      <p:sp>
        <p:nvSpPr>
          <p:cNvPr id="6" name="TextBox 5">
            <a:extLst>
              <a:ext uri="{FF2B5EF4-FFF2-40B4-BE49-F238E27FC236}">
                <a16:creationId xmlns:a16="http://schemas.microsoft.com/office/drawing/2014/main" xmlns="" id="{8EF1E1A8-8F76-93EB-1A57-F1D679C836BA}"/>
              </a:ext>
            </a:extLst>
          </p:cNvPr>
          <p:cNvSpPr txBox="1"/>
          <p:nvPr/>
        </p:nvSpPr>
        <p:spPr>
          <a:xfrm>
            <a:off x="0" y="3276600"/>
            <a:ext cx="23774400" cy="3416320"/>
          </a:xfrm>
          <a:prstGeom prst="rect">
            <a:avLst/>
          </a:prstGeom>
          <a:noFill/>
        </p:spPr>
        <p:txBody>
          <a:bodyPr wrap="square" rtlCol="0">
            <a:spAutoFit/>
          </a:bodyPr>
          <a:lstStyle/>
          <a:p>
            <a:pPr algn="ctr"/>
            <a:r>
              <a:rPr lang="en-US" sz="3600" b="1" dirty="0">
                <a:solidFill>
                  <a:schemeClr val="bg1"/>
                </a:solidFill>
                <a:effectLst>
                  <a:outerShdw blurRad="38100" dist="38100" dir="2700000" algn="tl">
                    <a:srgbClr val="000000">
                      <a:alpha val="43137"/>
                    </a:srgbClr>
                  </a:outerShdw>
                </a:effectLst>
              </a:rPr>
              <a:t>16 </a:t>
            </a:r>
            <a:r>
              <a:rPr lang="en-US" sz="3600" b="1" u="sng" dirty="0">
                <a:solidFill>
                  <a:schemeClr val="bg1"/>
                </a:solidFill>
                <a:effectLst>
                  <a:outerShdw blurRad="38100" dist="38100" dir="2700000" algn="tl">
                    <a:srgbClr val="000000">
                      <a:alpha val="43137"/>
                    </a:srgbClr>
                  </a:outerShdw>
                </a:effectLst>
              </a:rPr>
              <a:t>All Scripture is given by inspiration of God</a:t>
            </a:r>
            <a:r>
              <a:rPr lang="en-US" sz="3600" dirty="0">
                <a:solidFill>
                  <a:schemeClr val="bg1"/>
                </a:solidFill>
                <a:effectLst>
                  <a:outerShdw blurRad="38100" dist="38100" dir="2700000" algn="tl">
                    <a:srgbClr val="000000">
                      <a:alpha val="43137"/>
                    </a:srgbClr>
                  </a:outerShdw>
                </a:effectLst>
              </a:rPr>
              <a:t>, </a:t>
            </a:r>
          </a:p>
          <a:p>
            <a:pPr algn="ctr"/>
            <a:r>
              <a:rPr lang="en-US" sz="3600" dirty="0">
                <a:solidFill>
                  <a:schemeClr val="bg1"/>
                </a:solidFill>
                <a:effectLst>
                  <a:outerShdw blurRad="38100" dist="38100" dir="2700000" algn="tl">
                    <a:srgbClr val="000000">
                      <a:alpha val="43137"/>
                    </a:srgbClr>
                  </a:outerShdw>
                </a:effectLst>
              </a:rPr>
              <a:t>And is profitable for doctrine, for reproof, for correction, for instruction in righteousness </a:t>
            </a:r>
          </a:p>
          <a:p>
            <a:pPr algn="ctr"/>
            <a:r>
              <a:rPr lang="en-US" sz="3600" i="1" dirty="0"/>
              <a:t>____________________________________________________</a:t>
            </a:r>
          </a:p>
          <a:p>
            <a:pPr algn="ctr"/>
            <a:endParaRPr lang="en-US" sz="3600" i="1" dirty="0"/>
          </a:p>
          <a:p>
            <a:pPr algn="ctr"/>
            <a:r>
              <a:rPr lang="en-US" sz="3600" b="1" dirty="0">
                <a:solidFill>
                  <a:schemeClr val="bg1"/>
                </a:solidFill>
                <a:effectLst>
                  <a:outerShdw blurRad="38100" dist="38100" dir="2700000" algn="tl">
                    <a:srgbClr val="000000">
                      <a:alpha val="43137"/>
                    </a:srgbClr>
                  </a:outerShdw>
                </a:effectLst>
              </a:rPr>
              <a:t>17 </a:t>
            </a:r>
            <a:r>
              <a:rPr lang="en-US" sz="3600" dirty="0">
                <a:solidFill>
                  <a:schemeClr val="bg1"/>
                </a:solidFill>
                <a:effectLst>
                  <a:outerShdw blurRad="38100" dist="38100" dir="2700000" algn="tl">
                    <a:srgbClr val="000000">
                      <a:alpha val="43137"/>
                    </a:srgbClr>
                  </a:outerShdw>
                </a:effectLst>
              </a:rPr>
              <a:t>That the </a:t>
            </a:r>
            <a:r>
              <a:rPr lang="en-US" sz="3600" b="1" u="sng" dirty="0">
                <a:solidFill>
                  <a:schemeClr val="bg1"/>
                </a:solidFill>
                <a:effectLst>
                  <a:outerShdw blurRad="38100" dist="38100" dir="2700000" algn="tl">
                    <a:srgbClr val="000000">
                      <a:alpha val="43137"/>
                    </a:srgbClr>
                  </a:outerShdw>
                </a:effectLst>
              </a:rPr>
              <a:t>Man of God</a:t>
            </a:r>
            <a:r>
              <a:rPr lang="en-US" sz="3600" dirty="0">
                <a:solidFill>
                  <a:schemeClr val="bg1"/>
                </a:solidFill>
                <a:effectLst>
                  <a:outerShdw blurRad="38100" dist="38100" dir="2700000" algn="tl">
                    <a:srgbClr val="000000">
                      <a:alpha val="43137"/>
                    </a:srgbClr>
                  </a:outerShdw>
                </a:effectLst>
              </a:rPr>
              <a:t> may be thoroughly equipped for every good work </a:t>
            </a:r>
          </a:p>
          <a:p>
            <a:endParaRPr lang="en-US" sz="3600" dirty="0"/>
          </a:p>
        </p:txBody>
      </p:sp>
      <p:pic>
        <p:nvPicPr>
          <p:cNvPr id="3" name="Camera 2">
            <a:extLst>
              <a:ext uri="{FF2B5EF4-FFF2-40B4-BE49-F238E27FC236}">
                <a16:creationId xmlns:a16="http://schemas.microsoft.com/office/drawing/2014/main" xmlns="" id="{C7221F9A-1496-73E8-A1ED-FCE1A02FB043}"/>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B8047E88-FA8D-A4C4-72C1-CC245AB225B6}"/>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C13787DF-C187-A0AB-BE3A-F94B361A1948}"/>
              </a:ext>
            </a:extLst>
          </p:cNvPr>
          <p:cNvSpPr txBox="1"/>
          <p:nvPr/>
        </p:nvSpPr>
        <p:spPr>
          <a:xfrm>
            <a:off x="2583" y="2274838"/>
            <a:ext cx="23774400" cy="2308324"/>
          </a:xfrm>
          <a:prstGeom prst="rect">
            <a:avLst/>
          </a:prstGeom>
          <a:noFill/>
        </p:spPr>
        <p:txBody>
          <a:bodyPr wrap="square">
            <a:spAutoFit/>
          </a:bodyPr>
          <a:lstStyle/>
          <a:p>
            <a:pPr algn="ctr"/>
            <a:r>
              <a:rPr lang="en-US" sz="3600" i="1" dirty="0">
                <a:effectLst>
                  <a:outerShdw blurRad="38100" dist="38100" dir="2700000" algn="tl">
                    <a:srgbClr val="000000">
                      <a:alpha val="43137"/>
                    </a:srgbClr>
                  </a:outerShdw>
                </a:effectLst>
              </a:rPr>
              <a:t>From saturating yourself with the text and your basic theme, </a:t>
            </a:r>
          </a:p>
          <a:p>
            <a:pPr algn="ctr"/>
            <a:r>
              <a:rPr lang="en-US" sz="3600" i="1" dirty="0">
                <a:effectLst>
                  <a:outerShdw blurRad="38100" dist="38100" dir="2700000" algn="tl">
                    <a:srgbClr val="000000">
                      <a:alpha val="43137"/>
                    </a:srgbClr>
                  </a:outerShdw>
                </a:effectLst>
              </a:rPr>
              <a:t>you can now can clarify it further</a:t>
            </a:r>
          </a:p>
          <a:p>
            <a:pPr algn="ctr"/>
            <a:endParaRPr lang="en-US" sz="3600" i="1" dirty="0">
              <a:effectLst>
                <a:outerShdw blurRad="38100" dist="38100" dir="2700000" algn="tl">
                  <a:srgbClr val="000000">
                    <a:alpha val="43137"/>
                  </a:srgbClr>
                </a:outerShdw>
              </a:effectLst>
            </a:endParaRPr>
          </a:p>
          <a:p>
            <a:pPr algn="ctr"/>
            <a:r>
              <a:rPr lang="en-US" sz="3600" b="1" i="1" dirty="0">
                <a:effectLst>
                  <a:outerShdw blurRad="38100" dist="38100" dir="2700000" algn="tl">
                    <a:srgbClr val="000000">
                      <a:alpha val="43137"/>
                    </a:srgbClr>
                  </a:outerShdw>
                </a:effectLst>
              </a:rPr>
              <a:t>Basic theme clarified-</a:t>
            </a:r>
            <a:r>
              <a:rPr lang="en-US" sz="3600" i="1" dirty="0">
                <a:effectLst>
                  <a:outerShdw blurRad="38100" dist="38100" dir="2700000" algn="tl">
                    <a:srgbClr val="000000">
                      <a:alpha val="43137"/>
                    </a:srgbClr>
                  </a:outerShdw>
                </a:effectLst>
              </a:rPr>
              <a:t> The Word of God; The Man of God</a:t>
            </a:r>
          </a:p>
        </p:txBody>
      </p:sp>
      <p:pic>
        <p:nvPicPr>
          <p:cNvPr id="2" name="Camera 1">
            <a:extLst>
              <a:ext uri="{FF2B5EF4-FFF2-40B4-BE49-F238E27FC236}">
                <a16:creationId xmlns:a16="http://schemas.microsoft.com/office/drawing/2014/main" xmlns="" id="{B34B2C0C-ECAD-633A-9AD0-0C3CA099667F}"/>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52EC3DAA-5776-38AD-32E8-B1A288468C54}"/>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extLst>
      <p:ext uri="{BB962C8B-B14F-4D97-AF65-F5344CB8AC3E}">
        <p14:creationId xmlns:p14="http://schemas.microsoft.com/office/powerpoint/2010/main" val="1981795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435" y="474345"/>
            <a:ext cx="23739529" cy="5909310"/>
          </a:xfrm>
          <a:prstGeom prst="rect">
            <a:avLst/>
          </a:prstGeom>
          <a:noFill/>
        </p:spPr>
        <p:txBody>
          <a:bodyPr wrap="square" rtlCol="0">
            <a:spAutoFit/>
          </a:bodyPr>
          <a:lstStyle/>
          <a:p>
            <a:pPr algn="ctr"/>
            <a:r>
              <a:rPr lang="en-US" sz="3600" dirty="0">
                <a:effectLst>
                  <a:outerShdw blurRad="38100" dist="38100" dir="2700000" algn="tl">
                    <a:srgbClr val="000000">
                      <a:alpha val="43137"/>
                    </a:srgbClr>
                  </a:outerShdw>
                </a:effectLst>
              </a:rPr>
              <a:t>4. Probe</a:t>
            </a:r>
          </a:p>
          <a:p>
            <a:pPr algn="ctr"/>
            <a:endParaRPr lang="en-US" sz="1000" dirty="0">
              <a:effectLst>
                <a:outerShdw blurRad="38100" dist="38100" dir="2700000" algn="tl">
                  <a:srgbClr val="000000">
                    <a:alpha val="43137"/>
                  </a:srgbClr>
                </a:outerShdw>
              </a:effectLst>
            </a:endParaRPr>
          </a:p>
          <a:p>
            <a:pPr algn="ctr"/>
            <a:r>
              <a:rPr lang="en-US" sz="3600" dirty="0">
                <a:effectLst>
                  <a:outerShdw blurRad="38100" dist="38100" dir="2700000" algn="tl">
                    <a:srgbClr val="000000">
                      <a:alpha val="43137"/>
                    </a:srgbClr>
                  </a:outerShdw>
                </a:effectLst>
              </a:rPr>
              <a:t>Examine the text in its basic setting (cultural, historical and geographical) ask the investigative questions; 5w’s &amp; h </a:t>
            </a:r>
          </a:p>
          <a:p>
            <a:endParaRPr lang="en-US" dirty="0">
              <a:effectLst>
                <a:outerShdw blurRad="38100" dist="38100" dir="2700000" algn="tl">
                  <a:srgbClr val="000000">
                    <a:alpha val="43137"/>
                  </a:srgbClr>
                </a:outerShdw>
              </a:effectLst>
            </a:endParaRPr>
          </a:p>
          <a:p>
            <a:pPr lvl="0"/>
            <a:r>
              <a:rPr lang="en-US" sz="3600" dirty="0">
                <a:effectLst>
                  <a:outerShdw blurRad="38100" dist="38100" dir="2700000" algn="tl">
                    <a:srgbClr val="000000">
                      <a:alpha val="43137"/>
                    </a:srgbClr>
                  </a:outerShdw>
                </a:effectLst>
              </a:rPr>
              <a:t>1. Who? the people.  Who is speaking and who is he speaking to or about?</a:t>
            </a:r>
            <a:endParaRPr lang="en-US" sz="2800" dirty="0">
              <a:effectLst>
                <a:outerShdw blurRad="38100" dist="38100" dir="2700000" algn="tl">
                  <a:srgbClr val="000000">
                    <a:alpha val="43137"/>
                  </a:srgbClr>
                </a:outerShdw>
              </a:effectLst>
            </a:endParaRPr>
          </a:p>
          <a:p>
            <a:r>
              <a:rPr lang="en-US" sz="3600" dirty="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Who is the author? 		</a:t>
            </a:r>
          </a:p>
          <a:p>
            <a:r>
              <a:rPr lang="en-US" sz="3200" dirty="0">
                <a:effectLst>
                  <a:outerShdw blurRad="38100" dist="38100" dir="2700000" algn="tl">
                    <a:srgbClr val="000000">
                      <a:alpha val="43137"/>
                    </a:srgbClr>
                  </a:outerShdw>
                </a:effectLst>
              </a:rPr>
              <a:t>	Who is he addressing in the letter? </a:t>
            </a:r>
            <a:r>
              <a:rPr lang="en-US" sz="2800" dirty="0">
                <a:effectLst>
                  <a:outerShdw blurRad="38100" dist="38100" dir="2700000" algn="tl">
                    <a:srgbClr val="000000">
                      <a:alpha val="43137"/>
                    </a:srgbClr>
                  </a:outerShdw>
                </a:effectLst>
              </a:rPr>
              <a:t>	</a:t>
            </a:r>
          </a:p>
          <a:p>
            <a:r>
              <a:rPr lang="en-US" sz="2800" dirty="0">
                <a:effectLst>
                  <a:outerShdw blurRad="38100" dist="38100" dir="2700000" algn="tl">
                    <a:srgbClr val="000000">
                      <a:alpha val="43137"/>
                    </a:srgbClr>
                  </a:outerShdw>
                </a:effectLst>
              </a:rPr>
              <a:t> </a:t>
            </a:r>
          </a:p>
          <a:p>
            <a:pPr lvl="0"/>
            <a:r>
              <a:rPr lang="en-US" sz="3600" dirty="0">
                <a:effectLst>
                  <a:outerShdw blurRad="38100" dist="38100" dir="2700000" algn="tl">
                    <a:srgbClr val="000000">
                      <a:alpha val="43137"/>
                    </a:srgbClr>
                  </a:outerShdw>
                </a:effectLst>
              </a:rPr>
              <a:t>2. What? events and actions. What events are taking place? What are the people doing and what are they saying?</a:t>
            </a:r>
          </a:p>
          <a:p>
            <a:endParaRPr lang="en-US" sz="1000" dirty="0">
              <a:effectLst>
                <a:outerShdw blurRad="38100" dist="38100" dir="2700000" algn="tl">
                  <a:srgbClr val="000000">
                    <a:alpha val="43137"/>
                  </a:srgbClr>
                </a:outerShdw>
              </a:effectLst>
            </a:endParaRPr>
          </a:p>
          <a:p>
            <a:pPr lvl="0"/>
            <a:r>
              <a:rPr lang="en-US" sz="3600" dirty="0">
                <a:effectLst>
                  <a:outerShdw blurRad="38100" dist="38100" dir="2700000" algn="tl">
                    <a:srgbClr val="000000">
                      <a:alpha val="43137"/>
                    </a:srgbClr>
                  </a:outerShdw>
                </a:effectLst>
              </a:rPr>
              <a:t>	</a:t>
            </a:r>
            <a:r>
              <a:rPr lang="en-US" sz="3200" dirty="0">
                <a:effectLst>
                  <a:outerShdw blurRad="38100" dist="38100" dir="2700000" algn="tl">
                    <a:srgbClr val="000000">
                      <a:alpha val="43137"/>
                    </a:srgbClr>
                  </a:outerShdw>
                </a:effectLst>
              </a:rPr>
              <a:t>What is the motive? 		</a:t>
            </a:r>
          </a:p>
          <a:p>
            <a:pPr lvl="0"/>
            <a:r>
              <a:rPr lang="en-US" sz="3200" dirty="0">
                <a:effectLst>
                  <a:outerShdw blurRad="38100" dist="38100" dir="2700000" algn="tl">
                    <a:srgbClr val="000000">
                      <a:alpha val="43137"/>
                    </a:srgbClr>
                  </a:outerShdw>
                </a:effectLst>
              </a:rPr>
              <a:t>	What is the significance? 		</a:t>
            </a:r>
          </a:p>
          <a:p>
            <a:pPr lvl="0"/>
            <a:r>
              <a:rPr lang="en-US" sz="3200" dirty="0">
                <a:effectLst>
                  <a:outerShdw blurRad="38100" dist="38100" dir="2700000" algn="tl">
                    <a:srgbClr val="000000">
                      <a:alpha val="43137"/>
                    </a:srgbClr>
                  </a:outerShdw>
                </a:effectLst>
              </a:rPr>
              <a:t>	What is the point? </a:t>
            </a:r>
            <a:r>
              <a:rPr lang="en-US" sz="2800" dirty="0">
                <a:effectLst>
                  <a:outerShdw blurRad="38100" dist="38100" dir="2700000" algn="tl">
                    <a:srgbClr val="000000">
                      <a:alpha val="43137"/>
                    </a:srgbClr>
                  </a:outerShdw>
                </a:effectLst>
              </a:rPr>
              <a:t>		              </a:t>
            </a:r>
          </a:p>
        </p:txBody>
      </p:sp>
      <p:pic>
        <p:nvPicPr>
          <p:cNvPr id="3" name="Camera 2">
            <a:extLst>
              <a:ext uri="{FF2B5EF4-FFF2-40B4-BE49-F238E27FC236}">
                <a16:creationId xmlns:a16="http://schemas.microsoft.com/office/drawing/2014/main" xmlns="" id="{659EBE5F-12CB-2516-197F-FE2DBB2FCE03}"/>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pic>
        <p:nvPicPr>
          <p:cNvPr id="4" name="Camera 3">
            <a:extLst>
              <a:ext uri="{FF2B5EF4-FFF2-40B4-BE49-F238E27FC236}">
                <a16:creationId xmlns:a16="http://schemas.microsoft.com/office/drawing/2014/main" xmlns="" id="{5A04B5C8-8B4C-DD78-302E-611A4A0F900E}"/>
              </a:ext>
            </a:extLst>
          </p:cNvPr>
          <p:cNvPicPr>
            <a:picLocks noChangeAspect="1"/>
            <a:extLst>
              <a:ext uri="{51228E76-BA90-4043-B771-695A4F85340A}">
                <alf:liveFeedProps xmlns:alf="http://schemas.microsoft.com/office/drawing/2021/livefeed" xmlns=""/>
              </a:ext>
            </a:extLst>
          </p:cNvPicPr>
          <p:nvPr/>
        </p:nvPicPr>
        <p:blipFill>
          <a:blip r:embed="rId3">
            <a:extLst>
              <a:ext uri="{96DAC541-7B7A-43D3-8B79-37D633B846F1}">
                <asvg:svgBlip xmlns:asvg="http://schemas.microsoft.com/office/drawing/2016/SVG/main" xmlns="" r:embed="rId4"/>
              </a:ext>
            </a:extLst>
          </a:blip>
          <a:stretch>
            <a:fillRect/>
          </a:stretch>
        </p:blipFill>
        <p:spPr>
          <a:xfrm>
            <a:off x="21634704" y="4718304"/>
            <a:ext cx="2057400" cy="2057400"/>
          </a:xfrm>
          <a:prstGeom prst="ellipse">
            <a:avLst/>
          </a:prstGeo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heme1">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extLst>
    <a:ext uri="{05A4C25C-085E-4340-85A3-A5531E510DB2}">
      <thm15:themeFamily xmlns:thm15="http://schemas.microsoft.com/office/thememl/2012/main" xmlns="" name="Theme1" id="{AB5F0B47-197D-488C-BDB9-575A1B2757D5}" vid="{6E0A9611-3708-4BB3-9B26-AE7B0DE9ABD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620</TotalTime>
  <Words>453</Words>
  <Application>Microsoft Office PowerPoint</Application>
  <PresentationFormat>Custom</PresentationFormat>
  <Paragraphs>104</Paragraphs>
  <Slides>11</Slides>
  <Notes>8</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Rick Jackson</dc:creator>
  <cp:lastModifiedBy>CCM A-V Booth</cp:lastModifiedBy>
  <cp:revision>244</cp:revision>
  <cp:lastPrinted>2024-10-24T00:25:17Z</cp:lastPrinted>
  <dcterms:created xsi:type="dcterms:W3CDTF">2022-01-06T01:24:31Z</dcterms:created>
  <dcterms:modified xsi:type="dcterms:W3CDTF">2024-11-01T16:51:24Z</dcterms:modified>
</cp:coreProperties>
</file>