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2"/>
  </p:notesMasterIdLst>
  <p:sldIdLst>
    <p:sldId id="328" r:id="rId2"/>
    <p:sldId id="355" r:id="rId3"/>
    <p:sldId id="346" r:id="rId4"/>
    <p:sldId id="348" r:id="rId5"/>
    <p:sldId id="349" r:id="rId6"/>
    <p:sldId id="350" r:id="rId7"/>
    <p:sldId id="351" r:id="rId8"/>
    <p:sldId id="352" r:id="rId9"/>
    <p:sldId id="353" r:id="rId10"/>
    <p:sldId id="1994" r:id="rId11"/>
  </p:sldIdLst>
  <p:sldSz cx="237744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74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6" autoAdjust="0"/>
    <p:restoredTop sz="94660"/>
  </p:normalViewPr>
  <p:slideViewPr>
    <p:cSldViewPr snapToGrid="0">
      <p:cViewPr varScale="1">
        <p:scale>
          <a:sx n="42" d="100"/>
          <a:sy n="42" d="100"/>
        </p:scale>
        <p:origin x="-174" y="-1218"/>
      </p:cViewPr>
      <p:guideLst>
        <p:guide orient="horz" pos="2160"/>
        <p:guide pos="748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1203D7E4-2776-48F2-807D-34A09C74AA6C}" type="datetimeFigureOut">
              <a:rPr lang="en-US" smtClean="0"/>
              <a:t>11/13/2024</a:t>
            </a:fld>
            <a:endParaRPr lang="en-US"/>
          </a:p>
        </p:txBody>
      </p:sp>
      <p:sp>
        <p:nvSpPr>
          <p:cNvPr id="4" name="Slide Image Placeholder 3"/>
          <p:cNvSpPr>
            <a:spLocks noGrp="1" noRot="1" noChangeAspect="1"/>
          </p:cNvSpPr>
          <p:nvPr>
            <p:ph type="sldImg" idx="2"/>
          </p:nvPr>
        </p:nvSpPr>
        <p:spPr>
          <a:xfrm>
            <a:off x="-1939925" y="1173163"/>
            <a:ext cx="109823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B3A85CA0-FA56-4A1C-AEAE-E615F2976422}" type="slidenum">
              <a:rPr lang="en-US" smtClean="0"/>
              <a:t>‹#›</a:t>
            </a:fld>
            <a:endParaRPr lang="en-US"/>
          </a:p>
        </p:txBody>
      </p:sp>
    </p:spTree>
    <p:extLst>
      <p:ext uri="{BB962C8B-B14F-4D97-AF65-F5344CB8AC3E}">
        <p14:creationId xmlns:p14="http://schemas.microsoft.com/office/powerpoint/2010/main" val="1438570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1188720" y="3699804"/>
            <a:ext cx="2159508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Title 27"/>
          <p:cNvSpPr>
            <a:spLocks noGrp="1"/>
          </p:cNvSpPr>
          <p:nvPr>
            <p:ph type="ctrTitle"/>
          </p:nvPr>
        </p:nvSpPr>
        <p:spPr>
          <a:xfrm>
            <a:off x="1188720" y="1433732"/>
            <a:ext cx="2159508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a:t>Click to edit Master title style</a:t>
            </a:r>
          </a:p>
        </p:txBody>
      </p:sp>
      <p:cxnSp>
        <p:nvCxnSpPr>
          <p:cNvPr id="8" name="Straight Connector 7"/>
          <p:cNvCxnSpPr/>
          <p:nvPr/>
        </p:nvCxnSpPr>
        <p:spPr>
          <a:xfrm>
            <a:off x="3805428" y="3550126"/>
            <a:ext cx="772668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242292" y="3550126"/>
            <a:ext cx="772668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1804905" y="3526302"/>
            <a:ext cx="118872"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sz="1800"/>
          </a:p>
        </p:txBody>
      </p:sp>
      <p:sp>
        <p:nvSpPr>
          <p:cNvPr id="15" name="Date Placeholder 14"/>
          <p:cNvSpPr>
            <a:spLocks noGrp="1"/>
          </p:cNvSpPr>
          <p:nvPr>
            <p:ph type="dt" sz="half" idx="10"/>
          </p:nvPr>
        </p:nvSpPr>
        <p:spPr/>
        <p:txBody>
          <a:bodyPr/>
          <a:lstStyle/>
          <a:p>
            <a:fld id="{5DCAD66D-DCF2-4016-8609-85C860D02577}" type="datetime1">
              <a:rPr lang="en-US" smtClean="0"/>
              <a:t>11/13/2024</a:t>
            </a:fld>
            <a:endParaRPr lang="en-US"/>
          </a:p>
        </p:txBody>
      </p:sp>
      <p:sp>
        <p:nvSpPr>
          <p:cNvPr id="16" name="Slide Number Placeholder 15"/>
          <p:cNvSpPr>
            <a:spLocks noGrp="1"/>
          </p:cNvSpPr>
          <p:nvPr>
            <p:ph type="sldNum" sz="quarter" idx="11"/>
          </p:nvPr>
        </p:nvSpPr>
        <p:spPr/>
        <p:txBody>
          <a:bodyPr/>
          <a:lstStyle/>
          <a:p>
            <a:fld id="{96C9C426-7238-43A6-A3C7-F875F3FC7396}"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117474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126560D-2683-4507-BA78-BB3B9ECBA017}" type="datetime1">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C426-7238-43A6-A3C7-F875F3FC7396}" type="slidenum">
              <a:rPr lang="en-US" smtClean="0"/>
              <a:t>‹#›</a:t>
            </a:fld>
            <a:endParaRPr lang="en-US"/>
          </a:p>
        </p:txBody>
      </p:sp>
    </p:spTree>
    <p:extLst>
      <p:ext uri="{BB962C8B-B14F-4D97-AF65-F5344CB8AC3E}">
        <p14:creationId xmlns:p14="http://schemas.microsoft.com/office/powerpoint/2010/main" val="69890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236440" y="274639"/>
            <a:ext cx="5349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88720" y="274639"/>
            <a:ext cx="1565148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223F3A2-3462-4D46-A99A-9876DC25F3D4}" type="datetime1">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C426-7238-43A6-A3C7-F875F3FC7396}" type="slidenum">
              <a:rPr lang="en-US" smtClean="0"/>
              <a:t>‹#›</a:t>
            </a:fld>
            <a:endParaRPr lang="en-US"/>
          </a:p>
        </p:txBody>
      </p:sp>
    </p:spTree>
    <p:extLst>
      <p:ext uri="{BB962C8B-B14F-4D97-AF65-F5344CB8AC3E}">
        <p14:creationId xmlns:p14="http://schemas.microsoft.com/office/powerpoint/2010/main" val="3507460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1188720" y="1524000"/>
            <a:ext cx="213969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fld id="{D1E76955-B41A-4787-8402-F86A29FD57F2}" type="datetime1">
              <a:rPr lang="en-US" smtClean="0"/>
              <a:t>11/13/2024</a:t>
            </a:fld>
            <a:endParaRPr lang="en-US"/>
          </a:p>
        </p:txBody>
      </p:sp>
      <p:sp>
        <p:nvSpPr>
          <p:cNvPr id="15" name="Slide Number Placeholder 14"/>
          <p:cNvSpPr>
            <a:spLocks noGrp="1"/>
          </p:cNvSpPr>
          <p:nvPr>
            <p:ph type="sldNum" sz="quarter" idx="15"/>
          </p:nvPr>
        </p:nvSpPr>
        <p:spPr/>
        <p:txBody>
          <a:bodyPr/>
          <a:lstStyle>
            <a:lvl1pPr algn="ctr">
              <a:defRPr/>
            </a:lvl1pPr>
          </a:lstStyle>
          <a:p>
            <a:fld id="{96C9C426-7238-43A6-A3C7-F875F3FC7396}"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4206998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63D324-9652-40DB-A24A-C9F0A2652905}" type="datetime1">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C426-7238-43A6-A3C7-F875F3FC7396}" type="slidenum">
              <a:rPr lang="en-US" smtClean="0"/>
              <a:t>‹#›</a:t>
            </a:fld>
            <a:endParaRPr lang="en-US"/>
          </a:p>
        </p:txBody>
      </p:sp>
      <p:sp>
        <p:nvSpPr>
          <p:cNvPr id="2" name="Title 1"/>
          <p:cNvSpPr>
            <a:spLocks noGrp="1"/>
          </p:cNvSpPr>
          <p:nvPr>
            <p:ph type="title"/>
          </p:nvPr>
        </p:nvSpPr>
        <p:spPr>
          <a:xfrm>
            <a:off x="1783080" y="3505200"/>
            <a:ext cx="2060448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a:t>Click to edit Master title style</a:t>
            </a:r>
          </a:p>
        </p:txBody>
      </p:sp>
      <p:sp>
        <p:nvSpPr>
          <p:cNvPr id="3" name="Text Placeholder 2"/>
          <p:cNvSpPr>
            <a:spLocks noGrp="1"/>
          </p:cNvSpPr>
          <p:nvPr>
            <p:ph type="body" idx="1"/>
          </p:nvPr>
        </p:nvSpPr>
        <p:spPr>
          <a:xfrm>
            <a:off x="1783080" y="4958864"/>
            <a:ext cx="2060448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cxnSp>
        <p:nvCxnSpPr>
          <p:cNvPr id="7" name="Straight Connector 6"/>
          <p:cNvCxnSpPr/>
          <p:nvPr/>
        </p:nvCxnSpPr>
        <p:spPr>
          <a:xfrm>
            <a:off x="1783080" y="4916993"/>
            <a:ext cx="2060448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095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1880C81-8082-41F0-BF35-71BE949CA98F}" type="datetime1">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C9C426-7238-43A6-A3C7-F875F3FC7396}" type="slidenum">
              <a:rPr lang="en-US" smtClean="0"/>
              <a:t>‹#›</a:t>
            </a:fld>
            <a:endParaRPr lang="en-US"/>
          </a:p>
        </p:txBody>
      </p:sp>
      <p:sp>
        <p:nvSpPr>
          <p:cNvPr id="2" name="Title 1"/>
          <p:cNvSpPr>
            <a:spLocks noGrp="1"/>
          </p:cNvSpPr>
          <p:nvPr>
            <p:ph type="title"/>
          </p:nvPr>
        </p:nvSpPr>
        <p:spPr/>
        <p:txBody>
          <a:bodyPr/>
          <a:lstStyle/>
          <a:p>
            <a:r>
              <a:rPr kumimoji="0" lang="en-US"/>
              <a:t>Click to edit Master title style</a:t>
            </a:r>
          </a:p>
        </p:txBody>
      </p:sp>
      <p:sp>
        <p:nvSpPr>
          <p:cNvPr id="11" name="Content Placeholder 10"/>
          <p:cNvSpPr>
            <a:spLocks noGrp="1"/>
          </p:cNvSpPr>
          <p:nvPr>
            <p:ph sz="half" idx="1"/>
          </p:nvPr>
        </p:nvSpPr>
        <p:spPr>
          <a:xfrm>
            <a:off x="1188720" y="1524000"/>
            <a:ext cx="10555834"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12085320" y="1524000"/>
            <a:ext cx="10555834"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910696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96C9C426-7238-43A6-A3C7-F875F3FC7396}"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E9C756DE-ED84-4F71-BEB1-ECD7955777AF}" type="datetime1">
              <a:rPr lang="en-US" smtClean="0"/>
              <a:t>11/13/2024</a:t>
            </a:fld>
            <a:endParaRPr lang="en-US"/>
          </a:p>
        </p:txBody>
      </p:sp>
      <p:sp>
        <p:nvSpPr>
          <p:cNvPr id="3" name="Text Placeholder 2"/>
          <p:cNvSpPr>
            <a:spLocks noGrp="1"/>
          </p:cNvSpPr>
          <p:nvPr>
            <p:ph type="body" idx="1"/>
          </p:nvPr>
        </p:nvSpPr>
        <p:spPr>
          <a:xfrm>
            <a:off x="1188720" y="1399593"/>
            <a:ext cx="10504489"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32" name="Content Placeholder 31"/>
          <p:cNvSpPr>
            <a:spLocks noGrp="1"/>
          </p:cNvSpPr>
          <p:nvPr>
            <p:ph sz="half" idx="2"/>
          </p:nvPr>
        </p:nvSpPr>
        <p:spPr>
          <a:xfrm>
            <a:off x="1188720" y="2201896"/>
            <a:ext cx="1050036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4" name="Content Placeholder 33"/>
          <p:cNvSpPr>
            <a:spLocks noGrp="1"/>
          </p:cNvSpPr>
          <p:nvPr>
            <p:ph sz="quarter" idx="4"/>
          </p:nvPr>
        </p:nvSpPr>
        <p:spPr>
          <a:xfrm>
            <a:off x="12089449" y="2201896"/>
            <a:ext cx="1050036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1188720" y="155448"/>
            <a:ext cx="21396960" cy="1143000"/>
          </a:xfrm>
        </p:spPr>
        <p:txBody>
          <a:bodyPr anchor="b" anchorCtr="0"/>
          <a:lstStyle>
            <a:lvl1pPr>
              <a:defRPr/>
            </a:lvl1pPr>
          </a:lstStyle>
          <a:p>
            <a:r>
              <a:rPr kumimoji="0" lang="en-US"/>
              <a:t>Click to edit Master title style</a:t>
            </a:r>
          </a:p>
        </p:txBody>
      </p:sp>
      <p:sp>
        <p:nvSpPr>
          <p:cNvPr id="12" name="Text Placeholder 11"/>
          <p:cNvSpPr>
            <a:spLocks noGrp="1"/>
          </p:cNvSpPr>
          <p:nvPr>
            <p:ph type="body" idx="3"/>
          </p:nvPr>
        </p:nvSpPr>
        <p:spPr>
          <a:xfrm>
            <a:off x="12085320" y="1399593"/>
            <a:ext cx="10504489"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cxnSp>
        <p:nvCxnSpPr>
          <p:cNvPr id="10" name="Straight Connector 9"/>
          <p:cNvCxnSpPr/>
          <p:nvPr/>
        </p:nvCxnSpPr>
        <p:spPr>
          <a:xfrm>
            <a:off x="1463657" y="2180219"/>
            <a:ext cx="9747504"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2362688" y="2180219"/>
            <a:ext cx="9747504"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004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F6BCD80-4249-4A50-89F8-1CEE89D4D240}" type="datetime1">
              <a:rPr lang="en-US" smtClean="0"/>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C9C426-7238-43A6-A3C7-F875F3FC7396}" type="slidenum">
              <a:rPr lang="en-US" smtClean="0"/>
              <a:t>‹#›</a:t>
            </a:fld>
            <a:endParaRPr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1851861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91104E-1FD1-4236-8FD8-1A704A6D9A45}" type="datetime1">
              <a:rPr lang="en-US" smtClean="0"/>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C9C426-7238-43A6-A3C7-F875F3FC7396}" type="slidenum">
              <a:rPr lang="en-US" smtClean="0"/>
              <a:t>‹#›</a:t>
            </a:fld>
            <a:endParaRPr lang="en-US"/>
          </a:p>
        </p:txBody>
      </p:sp>
    </p:spTree>
    <p:extLst>
      <p:ext uri="{BB962C8B-B14F-4D97-AF65-F5344CB8AC3E}">
        <p14:creationId xmlns:p14="http://schemas.microsoft.com/office/powerpoint/2010/main" val="2961365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1188720" y="457200"/>
            <a:ext cx="1624584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17632680" y="1600200"/>
            <a:ext cx="5159045"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31" name="Title 30"/>
          <p:cNvSpPr>
            <a:spLocks noGrp="1"/>
          </p:cNvSpPr>
          <p:nvPr>
            <p:ph type="title"/>
          </p:nvPr>
        </p:nvSpPr>
        <p:spPr>
          <a:xfrm>
            <a:off x="17632680" y="457200"/>
            <a:ext cx="515112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8" name="Date Placeholder 7"/>
          <p:cNvSpPr>
            <a:spLocks noGrp="1"/>
          </p:cNvSpPr>
          <p:nvPr>
            <p:ph type="dt" sz="half" idx="14"/>
          </p:nvPr>
        </p:nvSpPr>
        <p:spPr/>
        <p:txBody>
          <a:bodyPr/>
          <a:lstStyle/>
          <a:p>
            <a:fld id="{485DAAE6-B85B-425C-8922-4B43BE4709FE}" type="datetime1">
              <a:rPr lang="en-US" smtClean="0"/>
              <a:t>11/13/2024</a:t>
            </a:fld>
            <a:endParaRPr lang="en-US"/>
          </a:p>
        </p:txBody>
      </p:sp>
      <p:sp>
        <p:nvSpPr>
          <p:cNvPr id="9" name="Slide Number Placeholder 8"/>
          <p:cNvSpPr>
            <a:spLocks noGrp="1"/>
          </p:cNvSpPr>
          <p:nvPr>
            <p:ph type="sldNum" sz="quarter" idx="15"/>
          </p:nvPr>
        </p:nvSpPr>
        <p:spPr/>
        <p:txBody>
          <a:bodyPr/>
          <a:lstStyle/>
          <a:p>
            <a:fld id="{96C9C426-7238-43A6-A3C7-F875F3FC7396}"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extLst>
      <p:ext uri="{BB962C8B-B14F-4D97-AF65-F5344CB8AC3E}">
        <p14:creationId xmlns:p14="http://schemas.microsoft.com/office/powerpoint/2010/main" val="1933142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236440" y="457200"/>
            <a:ext cx="534924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3" name="Picture Placeholder 2"/>
          <p:cNvSpPr>
            <a:spLocks noGrp="1"/>
          </p:cNvSpPr>
          <p:nvPr>
            <p:ph type="pic" idx="1"/>
          </p:nvPr>
        </p:nvSpPr>
        <p:spPr>
          <a:xfrm>
            <a:off x="1188720" y="457200"/>
            <a:ext cx="1565148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a:t>Click icon to add picture</a:t>
            </a:r>
          </a:p>
        </p:txBody>
      </p:sp>
      <p:sp>
        <p:nvSpPr>
          <p:cNvPr id="4" name="Text Placeholder 3"/>
          <p:cNvSpPr>
            <a:spLocks noGrp="1"/>
          </p:cNvSpPr>
          <p:nvPr>
            <p:ph type="body" sz="half" idx="2"/>
          </p:nvPr>
        </p:nvSpPr>
        <p:spPr>
          <a:xfrm>
            <a:off x="17236440" y="1600200"/>
            <a:ext cx="534924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8" name="Date Placeholder 7"/>
          <p:cNvSpPr>
            <a:spLocks noGrp="1"/>
          </p:cNvSpPr>
          <p:nvPr>
            <p:ph type="dt" sz="half" idx="10"/>
          </p:nvPr>
        </p:nvSpPr>
        <p:spPr/>
        <p:txBody>
          <a:bodyPr/>
          <a:lstStyle/>
          <a:p>
            <a:fld id="{E24E7F33-D74B-461C-A8FD-C8AD40AB7935}" type="datetime1">
              <a:rPr lang="en-US" smtClean="0"/>
              <a:t>11/13/2024</a:t>
            </a:fld>
            <a:endParaRPr lang="en-US"/>
          </a:p>
        </p:txBody>
      </p:sp>
      <p:sp>
        <p:nvSpPr>
          <p:cNvPr id="9" name="Slide Number Placeholder 8"/>
          <p:cNvSpPr>
            <a:spLocks noGrp="1"/>
          </p:cNvSpPr>
          <p:nvPr>
            <p:ph type="sldNum" sz="quarter" idx="11"/>
          </p:nvPr>
        </p:nvSpPr>
        <p:spPr/>
        <p:txBody>
          <a:bodyPr/>
          <a:lstStyle/>
          <a:p>
            <a:fld id="{96C9C426-7238-43A6-A3C7-F875F3FC7396}"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032762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1188720" y="1447800"/>
            <a:ext cx="21396960" cy="46783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15057120" y="6203667"/>
            <a:ext cx="6736080" cy="384048"/>
          </a:xfrm>
          <a:prstGeom prst="rect">
            <a:avLst/>
          </a:prstGeom>
        </p:spPr>
        <p:txBody>
          <a:bodyPr vert="horz" anchor="ctr" anchorCtr="0"/>
          <a:lstStyle>
            <a:lvl1pPr algn="l" eaLnBrk="1" latinLnBrk="0" hangingPunct="1">
              <a:defRPr kumimoji="0" sz="1200">
                <a:solidFill>
                  <a:schemeClr val="tx2"/>
                </a:solidFill>
              </a:defRPr>
            </a:lvl1pPr>
          </a:lstStyle>
          <a:p>
            <a:fld id="{678CD421-5809-4B40-B2CF-4634BED2CC8B}" type="datetime1">
              <a:rPr lang="en-US" smtClean="0"/>
              <a:t>11/13/2024</a:t>
            </a:fld>
            <a:endParaRPr lang="en-US"/>
          </a:p>
        </p:txBody>
      </p:sp>
      <p:sp>
        <p:nvSpPr>
          <p:cNvPr id="10" name="Footer Placeholder 9"/>
          <p:cNvSpPr>
            <a:spLocks noGrp="1"/>
          </p:cNvSpPr>
          <p:nvPr>
            <p:ph type="ftr" sz="quarter" idx="3"/>
          </p:nvPr>
        </p:nvSpPr>
        <p:spPr>
          <a:xfrm>
            <a:off x="5547360" y="6203667"/>
            <a:ext cx="931164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21867495" y="6181531"/>
            <a:ext cx="158496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6C9C426-7238-43A6-A3C7-F875F3FC7396}" type="slidenum">
              <a:rPr lang="en-US" smtClean="0"/>
              <a:t>‹#›</a:t>
            </a:fld>
            <a:endParaRPr lang="en-US"/>
          </a:p>
        </p:txBody>
      </p:sp>
      <p:sp>
        <p:nvSpPr>
          <p:cNvPr id="5" name="Title Placeholder 4"/>
          <p:cNvSpPr>
            <a:spLocks noGrp="1"/>
          </p:cNvSpPr>
          <p:nvPr>
            <p:ph type="title"/>
          </p:nvPr>
        </p:nvSpPr>
        <p:spPr>
          <a:xfrm>
            <a:off x="1188720" y="152400"/>
            <a:ext cx="21396960" cy="1219200"/>
          </a:xfrm>
          <a:prstGeom prst="rect">
            <a:avLst/>
          </a:prstGeom>
          <a:ln w="6350" cap="rnd">
            <a:noFill/>
          </a:ln>
        </p:spPr>
        <p:txBody>
          <a:bodyPr vert="horz" anchor="b" anchorCtr="0">
            <a:normAutofit/>
          </a:bodyPr>
          <a:lstStyle/>
          <a:p>
            <a:r>
              <a:rPr kumimoji="0" lang="en-US"/>
              <a:t>Click to edit Master title style</a:t>
            </a:r>
          </a:p>
        </p:txBody>
      </p:sp>
    </p:spTree>
    <p:extLst>
      <p:ext uri="{BB962C8B-B14F-4D97-AF65-F5344CB8AC3E}">
        <p14:creationId xmlns:p14="http://schemas.microsoft.com/office/powerpoint/2010/main" val="929761312"/>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12B456C-858B-093D-DA86-35056FBE89E5}"/>
              </a:ext>
            </a:extLst>
          </p:cNvPr>
          <p:cNvSpPr txBox="1"/>
          <p:nvPr/>
        </p:nvSpPr>
        <p:spPr>
          <a:xfrm>
            <a:off x="5943600" y="1536174"/>
            <a:ext cx="11887200" cy="3785652"/>
          </a:xfrm>
          <a:prstGeom prst="rect">
            <a:avLst/>
          </a:prstGeom>
          <a:noFill/>
        </p:spPr>
        <p:txBody>
          <a:bodyPr wrap="square">
            <a:spAutoFit/>
          </a:bodyPr>
          <a:lstStyle/>
          <a:p>
            <a:pPr algn="ctr"/>
            <a:r>
              <a:rPr lang="en-US" sz="8000" b="1" dirty="0">
                <a:ln w="22225">
                  <a:solidFill>
                    <a:sysClr val="windowText" lastClr="000000"/>
                  </a:solidFill>
                  <a:prstDash val="solid"/>
                </a:ln>
                <a:solidFill>
                  <a:schemeClr val="accent2">
                    <a:lumMod val="40000"/>
                    <a:lumOff val="60000"/>
                  </a:schemeClr>
                </a:solidFill>
                <a:effectLst>
                  <a:outerShdw blurRad="38100" dist="38100" dir="2700000" algn="tl">
                    <a:srgbClr val="000000">
                      <a:alpha val="43137"/>
                    </a:srgbClr>
                  </a:outerShdw>
                </a:effectLst>
              </a:rPr>
              <a:t>INDUCTIVE BIBLE STUDY (IBS) </a:t>
            </a:r>
          </a:p>
          <a:p>
            <a:pPr algn="ctr"/>
            <a:r>
              <a:rPr lang="en-US" sz="8000" b="1" i="1" dirty="0">
                <a:ln w="22225">
                  <a:solidFill>
                    <a:sysClr val="windowText" lastClr="000000"/>
                  </a:solidFill>
                  <a:prstDash val="solid"/>
                </a:ln>
                <a:solidFill>
                  <a:schemeClr val="accent2">
                    <a:lumMod val="40000"/>
                    <a:lumOff val="60000"/>
                  </a:schemeClr>
                </a:solidFill>
                <a:effectLst>
                  <a:outerShdw blurRad="38100" dist="38100" dir="2700000" algn="tl">
                    <a:srgbClr val="000000">
                      <a:alpha val="43137"/>
                    </a:srgbClr>
                  </a:outerShdw>
                </a:effectLst>
              </a:rPr>
              <a:t>Exposing the Scripture</a:t>
            </a:r>
            <a:endParaRPr lang="en-US" sz="8000" b="1" dirty="0">
              <a:ln w="22225">
                <a:solidFill>
                  <a:sysClr val="windowText" lastClr="000000"/>
                </a:solidFill>
                <a:prstDash val="solid"/>
              </a:ln>
              <a:solidFill>
                <a:schemeClr val="accent2">
                  <a:lumMod val="40000"/>
                  <a:lumOff val="6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844441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BACDEE58-DF4F-3262-92B0-2DE36FADA35A}"/>
              </a:ext>
            </a:extLst>
          </p:cNvPr>
          <p:cNvSpPr>
            <a:spLocks noGrp="1"/>
          </p:cNvSpPr>
          <p:nvPr>
            <p:ph type="sldNum" sz="quarter" idx="12"/>
          </p:nvPr>
        </p:nvSpPr>
        <p:spPr/>
        <p:txBody>
          <a:bodyPr/>
          <a:lstStyle/>
          <a:p>
            <a:fld id="{96C9C426-7238-43A6-A3C7-F875F3FC7396}" type="slidenum">
              <a:rPr lang="en-US" smtClean="0"/>
              <a:t>10</a:t>
            </a:fld>
            <a:endParaRPr lang="en-US"/>
          </a:p>
        </p:txBody>
      </p:sp>
      <p:pic>
        <p:nvPicPr>
          <p:cNvPr id="3" name="Camera 2">
            <a:extLst>
              <a:ext uri="{FF2B5EF4-FFF2-40B4-BE49-F238E27FC236}">
                <a16:creationId xmlns="" xmlns:a16="http://schemas.microsoft.com/office/drawing/2014/main" id="{CB0CFDA5-35D7-71B1-7B35-E881F8DE9AB9}"/>
              </a:ext>
            </a:extLst>
          </p:cNvPr>
          <p:cNvPicPr>
            <a:picLocks noChangeAspect="1"/>
            <a:extLst>
              <a:ext uri="{51228E76-BA90-4043-B771-695A4F85340A}">
                <alf:liveFeedProps xmlns="" xmlns:alf="http://schemas.microsoft.com/office/drawing/2021/livefeed"/>
              </a:ext>
            </a:extLst>
          </p:cNvPicPr>
          <p:nvPr/>
        </p:nvPicPr>
        <p:blipFill>
          <a:blip r:embed="rId2">
            <a:extLst>
              <a:ext uri="{96DAC541-7B7A-43D3-8B79-37D633B846F1}">
                <asvg:svgBlip xmlns="" xmlns:asvg="http://schemas.microsoft.com/office/drawing/2016/SVG/main" r:embed="rId3"/>
              </a:ext>
            </a:extLst>
          </a:blip>
          <a:stretch>
            <a:fillRect/>
          </a:stretch>
        </p:blipFill>
        <p:spPr>
          <a:xfrm>
            <a:off x="21634704" y="4718304"/>
            <a:ext cx="2057400" cy="2057400"/>
          </a:xfrm>
          <a:prstGeom prst="ellipse">
            <a:avLst/>
          </a:prstGeom>
        </p:spPr>
      </p:pic>
      <p:pic>
        <p:nvPicPr>
          <p:cNvPr id="4" name="Camera 3">
            <a:extLst>
              <a:ext uri="{FF2B5EF4-FFF2-40B4-BE49-F238E27FC236}">
                <a16:creationId xmlns="" xmlns:a16="http://schemas.microsoft.com/office/drawing/2014/main" id="{35228EFC-20F4-9A6B-1C85-ADB5250E3011}"/>
              </a:ext>
            </a:extLst>
          </p:cNvPr>
          <p:cNvPicPr>
            <a:picLocks noChangeAspect="1"/>
            <a:extLst>
              <a:ext uri="{51228E76-BA90-4043-B771-695A4F85340A}">
                <alf:liveFeedProps xmlns="" xmlns:alf="http://schemas.microsoft.com/office/drawing/2021/livefeed"/>
              </a:ext>
            </a:extLst>
          </p:cNvPicPr>
          <p:nvPr/>
        </p:nvPicPr>
        <p:blipFill>
          <a:blip r:embed="rId2">
            <a:extLst>
              <a:ext uri="{96DAC541-7B7A-43D3-8B79-37D633B846F1}">
                <asvg:svgBlip xmlns="" xmlns:asvg="http://schemas.microsoft.com/office/drawing/2016/SVG/main" r:embed="rId3"/>
              </a:ext>
            </a:extLst>
          </a:blip>
          <a:stretch>
            <a:fillRect/>
          </a:stretch>
        </p:blipFill>
        <p:spPr>
          <a:xfrm>
            <a:off x="21634704" y="4718304"/>
            <a:ext cx="2057400" cy="2057400"/>
          </a:xfrm>
          <a:prstGeom prst="ellipse">
            <a:avLst/>
          </a:prstGeom>
        </p:spPr>
      </p:pic>
    </p:spTree>
    <p:extLst>
      <p:ext uri="{BB962C8B-B14F-4D97-AF65-F5344CB8AC3E}">
        <p14:creationId xmlns:p14="http://schemas.microsoft.com/office/powerpoint/2010/main" val="2294134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954BA24-A8C2-DD55-785C-9AB422C3C750}"/>
            </a:ext>
          </a:extLst>
        </p:cNvPr>
        <p:cNvGrpSpPr/>
        <p:nvPr/>
      </p:nvGrpSpPr>
      <p:grpSpPr>
        <a:xfrm>
          <a:off x="0" y="0"/>
          <a:ext cx="0" cy="0"/>
          <a:chOff x="0" y="0"/>
          <a:chExt cx="0" cy="0"/>
        </a:xfrm>
      </p:grpSpPr>
      <p:sp>
        <p:nvSpPr>
          <p:cNvPr id="2" name="TextBox 1">
            <a:extLst>
              <a:ext uri="{FF2B5EF4-FFF2-40B4-BE49-F238E27FC236}">
                <a16:creationId xmlns="" xmlns:a16="http://schemas.microsoft.com/office/drawing/2014/main" id="{D2D3F34E-9F6A-5E8B-5B57-2BAFADE186CC}"/>
              </a:ext>
            </a:extLst>
          </p:cNvPr>
          <p:cNvSpPr txBox="1"/>
          <p:nvPr/>
        </p:nvSpPr>
        <p:spPr>
          <a:xfrm>
            <a:off x="8991151" y="990600"/>
            <a:ext cx="5792098" cy="707886"/>
          </a:xfrm>
          <a:prstGeom prst="rect">
            <a:avLst/>
          </a:prstGeom>
          <a:noFill/>
        </p:spPr>
        <p:txBody>
          <a:bodyPr wrap="none" rtlCol="0">
            <a:spAutoFit/>
          </a:bodyPr>
          <a:lstStyle/>
          <a:p>
            <a:r>
              <a:rPr lang="en-US" sz="4000" dirty="0">
                <a:effectLst>
                  <a:outerShdw blurRad="38100" dist="38100" dir="2700000" algn="tl">
                    <a:srgbClr val="000000">
                      <a:alpha val="43137"/>
                    </a:srgbClr>
                  </a:outerShdw>
                </a:effectLst>
              </a:rPr>
              <a:t>Move from “Observation”</a:t>
            </a:r>
          </a:p>
        </p:txBody>
      </p:sp>
      <p:sp>
        <p:nvSpPr>
          <p:cNvPr id="3" name="TextBox 2">
            <a:extLst>
              <a:ext uri="{FF2B5EF4-FFF2-40B4-BE49-F238E27FC236}">
                <a16:creationId xmlns="" xmlns:a16="http://schemas.microsoft.com/office/drawing/2014/main" id="{FCA386BF-E3F9-741D-ACB1-C3F3E1535D82}"/>
              </a:ext>
            </a:extLst>
          </p:cNvPr>
          <p:cNvSpPr txBox="1"/>
          <p:nvPr/>
        </p:nvSpPr>
        <p:spPr>
          <a:xfrm>
            <a:off x="8780034" y="2287937"/>
            <a:ext cx="6214330" cy="707886"/>
          </a:xfrm>
          <a:prstGeom prst="rect">
            <a:avLst/>
          </a:prstGeom>
          <a:noFill/>
        </p:spPr>
        <p:txBody>
          <a:bodyPr wrap="none" rtlCol="0">
            <a:spAutoFit/>
          </a:bodyPr>
          <a:lstStyle/>
          <a:p>
            <a:r>
              <a:rPr lang="en-US" sz="4000" dirty="0">
                <a:effectLst>
                  <a:outerShdw blurRad="38100" dist="38100" dir="2700000" algn="tl">
                    <a:srgbClr val="000000">
                      <a:alpha val="43137"/>
                    </a:srgbClr>
                  </a:outerShdw>
                </a:effectLst>
              </a:rPr>
              <a:t>What does the passage say?</a:t>
            </a:r>
          </a:p>
        </p:txBody>
      </p:sp>
      <p:sp>
        <p:nvSpPr>
          <p:cNvPr id="4" name="TextBox 3">
            <a:extLst>
              <a:ext uri="{FF2B5EF4-FFF2-40B4-BE49-F238E27FC236}">
                <a16:creationId xmlns="" xmlns:a16="http://schemas.microsoft.com/office/drawing/2014/main" id="{0CC3D06C-86CA-A0CA-5CB0-11298F6E9D8D}"/>
              </a:ext>
            </a:extLst>
          </p:cNvPr>
          <p:cNvSpPr txBox="1"/>
          <p:nvPr/>
        </p:nvSpPr>
        <p:spPr>
          <a:xfrm>
            <a:off x="9763669" y="3585275"/>
            <a:ext cx="4247060" cy="707886"/>
          </a:xfrm>
          <a:prstGeom prst="rect">
            <a:avLst/>
          </a:prstGeom>
          <a:noFill/>
        </p:spPr>
        <p:txBody>
          <a:bodyPr wrap="none" rtlCol="0">
            <a:spAutoFit/>
          </a:bodyPr>
          <a:lstStyle/>
          <a:p>
            <a:r>
              <a:rPr lang="en-US" sz="4000" dirty="0">
                <a:effectLst>
                  <a:outerShdw blurRad="38100" dist="38100" dir="2700000" algn="tl">
                    <a:srgbClr val="000000">
                      <a:alpha val="43137"/>
                    </a:srgbClr>
                  </a:outerShdw>
                </a:effectLst>
              </a:rPr>
              <a:t>to “Interpretation”</a:t>
            </a:r>
          </a:p>
        </p:txBody>
      </p:sp>
      <p:sp>
        <p:nvSpPr>
          <p:cNvPr id="5" name="TextBox 4">
            <a:extLst>
              <a:ext uri="{FF2B5EF4-FFF2-40B4-BE49-F238E27FC236}">
                <a16:creationId xmlns="" xmlns:a16="http://schemas.microsoft.com/office/drawing/2014/main" id="{720873BB-3F94-A509-631F-620B3AA0D76C}"/>
              </a:ext>
            </a:extLst>
          </p:cNvPr>
          <p:cNvSpPr txBox="1"/>
          <p:nvPr/>
        </p:nvSpPr>
        <p:spPr>
          <a:xfrm>
            <a:off x="8503933" y="4882613"/>
            <a:ext cx="6766532" cy="707886"/>
          </a:xfrm>
          <a:prstGeom prst="rect">
            <a:avLst/>
          </a:prstGeom>
          <a:noFill/>
        </p:spPr>
        <p:txBody>
          <a:bodyPr wrap="none" rtlCol="0">
            <a:spAutoFit/>
          </a:bodyPr>
          <a:lstStyle/>
          <a:p>
            <a:r>
              <a:rPr lang="en-US" sz="4000" dirty="0">
                <a:effectLst>
                  <a:outerShdw blurRad="38100" dist="38100" dir="2700000" algn="tl">
                    <a:srgbClr val="000000">
                      <a:alpha val="43137"/>
                    </a:srgbClr>
                  </a:outerShdw>
                </a:effectLst>
              </a:rPr>
              <a:t>What does the passage mean?</a:t>
            </a:r>
          </a:p>
        </p:txBody>
      </p:sp>
    </p:spTree>
    <p:extLst>
      <p:ext uri="{BB962C8B-B14F-4D97-AF65-F5344CB8AC3E}">
        <p14:creationId xmlns:p14="http://schemas.microsoft.com/office/powerpoint/2010/main" val="3411214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E440DB7-ADE6-2386-3A7F-323499879A96}"/>
              </a:ext>
            </a:extLst>
          </p:cNvPr>
          <p:cNvSpPr txBox="1"/>
          <p:nvPr/>
        </p:nvSpPr>
        <p:spPr>
          <a:xfrm>
            <a:off x="495300" y="125499"/>
            <a:ext cx="22783800" cy="2068836"/>
          </a:xfrm>
          <a:prstGeom prst="rect">
            <a:avLst/>
          </a:prstGeom>
          <a:noFill/>
        </p:spPr>
        <p:txBody>
          <a:bodyPr wrap="square">
            <a:spAutoFit/>
          </a:bodyPr>
          <a:lstStyle/>
          <a:p>
            <a:pPr marR="0" lvl="1" rtl="0">
              <a:lnSpc>
                <a:spcPct val="115000"/>
              </a:lnSpc>
              <a:spcAft>
                <a:spcPts val="800"/>
              </a:spcAft>
            </a:pP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Interpretation –</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“what does the passage mean?”</a:t>
            </a:r>
          </a:p>
          <a:p>
            <a:pPr marL="0" marR="0" indent="457200">
              <a:lnSpc>
                <a:spcPct val="115000"/>
              </a:lnSpc>
              <a:spcAft>
                <a:spcPts val="800"/>
              </a:spcAf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Now that you have built your foundation in the </a:t>
            </a: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Observation </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process, the next step is to explain and define what you have discovered.</a:t>
            </a:r>
          </a:p>
        </p:txBody>
      </p:sp>
      <p:sp>
        <p:nvSpPr>
          <p:cNvPr id="4" name="TextBox 3">
            <a:extLst>
              <a:ext uri="{FF2B5EF4-FFF2-40B4-BE49-F238E27FC236}">
                <a16:creationId xmlns="" xmlns:a16="http://schemas.microsoft.com/office/drawing/2014/main" id="{E9DD5F93-0B17-5DC1-FC21-6B1DB69BD030}"/>
              </a:ext>
            </a:extLst>
          </p:cNvPr>
          <p:cNvSpPr txBox="1"/>
          <p:nvPr/>
        </p:nvSpPr>
        <p:spPr>
          <a:xfrm>
            <a:off x="495300" y="3082288"/>
            <a:ext cx="8117415" cy="646331"/>
          </a:xfrm>
          <a:prstGeom prst="rect">
            <a:avLst/>
          </a:prstGeom>
          <a:noFill/>
        </p:spPr>
        <p:txBody>
          <a:bodyPr wrap="none" rtlCol="0">
            <a:spAutoFit/>
          </a:bodyPr>
          <a:lstStyle/>
          <a:p>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1. Always interpret the Scripture literally</a:t>
            </a:r>
          </a:p>
        </p:txBody>
      </p:sp>
      <p:sp>
        <p:nvSpPr>
          <p:cNvPr id="5" name="TextBox 4">
            <a:extLst>
              <a:ext uri="{FF2B5EF4-FFF2-40B4-BE49-F238E27FC236}">
                <a16:creationId xmlns="" xmlns:a16="http://schemas.microsoft.com/office/drawing/2014/main" id="{852F0E4C-4033-95BC-444F-5F8997C8ED72}"/>
              </a:ext>
            </a:extLst>
          </p:cNvPr>
          <p:cNvSpPr txBox="1"/>
          <p:nvPr/>
        </p:nvSpPr>
        <p:spPr>
          <a:xfrm>
            <a:off x="495300" y="3877879"/>
            <a:ext cx="15054891" cy="1200329"/>
          </a:xfrm>
          <a:prstGeom prst="rect">
            <a:avLst/>
          </a:prstGeom>
          <a:noFill/>
        </p:spPr>
        <p:txBody>
          <a:bodyPr wrap="none" rtlCol="0">
            <a:spAutoFit/>
          </a:bodyPr>
          <a:lstStyle/>
          <a:p>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2. Context, context, context… always study the Scripture within its context. </a:t>
            </a:r>
          </a:p>
          <a:p>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This is known as the </a:t>
            </a: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king of interpretation</a:t>
            </a:r>
            <a:endPar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endParaRPr>
          </a:p>
        </p:txBody>
      </p:sp>
      <p:sp>
        <p:nvSpPr>
          <p:cNvPr id="6" name="TextBox 5">
            <a:extLst>
              <a:ext uri="{FF2B5EF4-FFF2-40B4-BE49-F238E27FC236}">
                <a16:creationId xmlns="" xmlns:a16="http://schemas.microsoft.com/office/drawing/2014/main" id="{D4C3BF89-B2D7-C4FB-9E61-DDCB6515A7A2}"/>
              </a:ext>
            </a:extLst>
          </p:cNvPr>
          <p:cNvSpPr txBox="1"/>
          <p:nvPr/>
        </p:nvSpPr>
        <p:spPr>
          <a:xfrm>
            <a:off x="495300" y="5147936"/>
            <a:ext cx="7019229" cy="646331"/>
          </a:xfrm>
          <a:prstGeom prst="rect">
            <a:avLst/>
          </a:prstGeom>
          <a:noFill/>
        </p:spPr>
        <p:txBody>
          <a:bodyPr wrap="none" rtlCol="0">
            <a:spAutoFit/>
          </a:bodyPr>
          <a:lstStyle/>
          <a:p>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3. Let Scripture interpret Scripture</a:t>
            </a:r>
          </a:p>
        </p:txBody>
      </p:sp>
      <p:sp>
        <p:nvSpPr>
          <p:cNvPr id="7" name="TextBox 6">
            <a:extLst>
              <a:ext uri="{FF2B5EF4-FFF2-40B4-BE49-F238E27FC236}">
                <a16:creationId xmlns="" xmlns:a16="http://schemas.microsoft.com/office/drawing/2014/main" id="{B50EFB29-5AB8-C9B9-5488-ACF06BB20C1D}"/>
              </a:ext>
            </a:extLst>
          </p:cNvPr>
          <p:cNvSpPr txBox="1"/>
          <p:nvPr/>
        </p:nvSpPr>
        <p:spPr>
          <a:xfrm>
            <a:off x="495300" y="5863995"/>
            <a:ext cx="10262297" cy="646331"/>
          </a:xfrm>
          <a:prstGeom prst="rect">
            <a:avLst/>
          </a:prstGeom>
          <a:noFill/>
        </p:spPr>
        <p:txBody>
          <a:bodyPr wrap="none" rtlCol="0">
            <a:spAutoFit/>
          </a:bodyPr>
          <a:lstStyle/>
          <a:p>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4. What is explicit has priority over what is implicit</a:t>
            </a:r>
          </a:p>
        </p:txBody>
      </p:sp>
      <p:sp>
        <p:nvSpPr>
          <p:cNvPr id="8" name="TextBox 7">
            <a:extLst>
              <a:ext uri="{FF2B5EF4-FFF2-40B4-BE49-F238E27FC236}">
                <a16:creationId xmlns="" xmlns:a16="http://schemas.microsoft.com/office/drawing/2014/main" id="{AFA03364-DE2C-AA8B-863F-14E880199286}"/>
              </a:ext>
            </a:extLst>
          </p:cNvPr>
          <p:cNvSpPr txBox="1"/>
          <p:nvPr/>
        </p:nvSpPr>
        <p:spPr>
          <a:xfrm>
            <a:off x="966005" y="2343595"/>
            <a:ext cx="9320885" cy="646331"/>
          </a:xfrm>
          <a:prstGeom prst="rect">
            <a:avLst/>
          </a:prstGeom>
          <a:noFill/>
        </p:spPr>
        <p:txBody>
          <a:bodyPr wrap="none" rtlCol="0">
            <a:spAutoFit/>
          </a:bodyPr>
          <a:lstStyle/>
          <a:p>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Four rules or principles for interpretation:</a:t>
            </a:r>
            <a:endPar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87523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7B10A64-02DB-6A74-004F-5F4BB46B1821}"/>
              </a:ext>
            </a:extLst>
          </p:cNvPr>
          <p:cNvSpPr txBox="1"/>
          <p:nvPr/>
        </p:nvSpPr>
        <p:spPr>
          <a:xfrm>
            <a:off x="457200" y="723066"/>
            <a:ext cx="22860000" cy="2705934"/>
          </a:xfrm>
          <a:prstGeom prst="rect">
            <a:avLst/>
          </a:prstGeom>
          <a:noFill/>
        </p:spPr>
        <p:txBody>
          <a:bodyPr wrap="square">
            <a:spAutoFit/>
          </a:bodyPr>
          <a:lstStyle/>
          <a:p>
            <a:pPr marL="1171575" marR="0" indent="-257175">
              <a:lnSpc>
                <a:spcPct val="115000"/>
              </a:lnSpc>
              <a:spcAft>
                <a:spcPts val="800"/>
              </a:spcAft>
              <a:tabLst>
                <a:tab pos="1171575" algn="l"/>
              </a:tabLst>
            </a:pP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Understanding the setting:</a:t>
            </a:r>
            <a:endPar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endParaRPr>
          </a:p>
          <a:p>
            <a:pPr marL="0" marR="0" indent="228600" algn="just">
              <a:lnSpc>
                <a:spcPct val="115000"/>
              </a:lnSpc>
              <a:spcAft>
                <a:spcPts val="800"/>
              </a:spcAf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As you have examined the passage in </a:t>
            </a: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(O)</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you will have gotten the basic setting as you recorded the five “W’s” and an “H”.  Now is a good time to expand and explain your findings.  To accomplish this, it will be helpful to gain a good understanding of the passage in light of it’s,</a:t>
            </a:r>
          </a:p>
        </p:txBody>
      </p:sp>
      <p:sp>
        <p:nvSpPr>
          <p:cNvPr id="4" name="TextBox 3">
            <a:extLst>
              <a:ext uri="{FF2B5EF4-FFF2-40B4-BE49-F238E27FC236}">
                <a16:creationId xmlns="" xmlns:a16="http://schemas.microsoft.com/office/drawing/2014/main" id="{89628C34-2D58-268C-1B83-BEBC8C1B4FF2}"/>
              </a:ext>
            </a:extLst>
          </p:cNvPr>
          <p:cNvSpPr txBox="1"/>
          <p:nvPr/>
        </p:nvSpPr>
        <p:spPr>
          <a:xfrm>
            <a:off x="944506" y="3658968"/>
            <a:ext cx="3996543" cy="646331"/>
          </a:xfrm>
          <a:prstGeom prst="rect">
            <a:avLst/>
          </a:prstGeom>
          <a:noFill/>
        </p:spPr>
        <p:txBody>
          <a:bodyPr wrap="none" rtlCol="0">
            <a:spAutoFit/>
          </a:bodyPr>
          <a:lstStyle/>
          <a:p>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1. Historical setting</a:t>
            </a:r>
          </a:p>
        </p:txBody>
      </p:sp>
      <p:sp>
        <p:nvSpPr>
          <p:cNvPr id="5" name="TextBox 4">
            <a:extLst>
              <a:ext uri="{FF2B5EF4-FFF2-40B4-BE49-F238E27FC236}">
                <a16:creationId xmlns="" xmlns:a16="http://schemas.microsoft.com/office/drawing/2014/main" id="{6B7366C2-EAFC-E26E-A1E6-A25E0EC129F1}"/>
              </a:ext>
            </a:extLst>
          </p:cNvPr>
          <p:cNvSpPr txBox="1"/>
          <p:nvPr/>
        </p:nvSpPr>
        <p:spPr>
          <a:xfrm>
            <a:off x="935465" y="4535269"/>
            <a:ext cx="3744295" cy="646331"/>
          </a:xfrm>
          <a:prstGeom prst="rect">
            <a:avLst/>
          </a:prstGeom>
          <a:noFill/>
        </p:spPr>
        <p:txBody>
          <a:bodyPr wrap="none" rtlCol="0">
            <a:spAutoFit/>
          </a:bodyPr>
          <a:lstStyle/>
          <a:p>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2. Cultural setting</a:t>
            </a:r>
          </a:p>
        </p:txBody>
      </p:sp>
      <p:sp>
        <p:nvSpPr>
          <p:cNvPr id="6" name="TextBox 5">
            <a:extLst>
              <a:ext uri="{FF2B5EF4-FFF2-40B4-BE49-F238E27FC236}">
                <a16:creationId xmlns="" xmlns:a16="http://schemas.microsoft.com/office/drawing/2014/main" id="{C091E742-116A-CA06-85EF-FF2C7BB5566F}"/>
              </a:ext>
            </a:extLst>
          </p:cNvPr>
          <p:cNvSpPr txBox="1"/>
          <p:nvPr/>
        </p:nvSpPr>
        <p:spPr>
          <a:xfrm>
            <a:off x="935465" y="5411568"/>
            <a:ext cx="4739182" cy="646331"/>
          </a:xfrm>
          <a:prstGeom prst="rect">
            <a:avLst/>
          </a:prstGeom>
          <a:noFill/>
        </p:spPr>
        <p:txBody>
          <a:bodyPr wrap="none" rtlCol="0">
            <a:spAutoFit/>
          </a:bodyPr>
          <a:lstStyle/>
          <a:p>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3. Geographical setting</a:t>
            </a:r>
          </a:p>
        </p:txBody>
      </p:sp>
    </p:spTree>
    <p:extLst>
      <p:ext uri="{BB962C8B-B14F-4D97-AF65-F5344CB8AC3E}">
        <p14:creationId xmlns:p14="http://schemas.microsoft.com/office/powerpoint/2010/main" val="4264940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963A91E-1C5F-DB15-66F8-B60A2EB60C21}"/>
              </a:ext>
            </a:extLst>
          </p:cNvPr>
          <p:cNvSpPr txBox="1"/>
          <p:nvPr/>
        </p:nvSpPr>
        <p:spPr>
          <a:xfrm>
            <a:off x="419100" y="966498"/>
            <a:ext cx="22936200" cy="4925003"/>
          </a:xfrm>
          <a:prstGeom prst="rect">
            <a:avLst/>
          </a:prstGeom>
          <a:noFill/>
        </p:spPr>
        <p:txBody>
          <a:bodyPr wrap="square">
            <a:spAutoFit/>
          </a:bodyPr>
          <a:lstStyle/>
          <a:p>
            <a:pPr marL="0" marR="0" indent="457200">
              <a:lnSpc>
                <a:spcPct val="115000"/>
              </a:lnSpc>
              <a:spcAft>
                <a:spcPts val="800"/>
              </a:spcAf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A good understanding of the text setting can be found by reading the book analysis found in any good study Bible.  Other helps are Bible dictionaries, encyclopedias, handbooks and books on the manners and customs of Biblical times.  This part of the interpretation process will help you to interpret properly by seeing;</a:t>
            </a:r>
          </a:p>
          <a:p>
            <a:pPr marL="342900" marR="0" lvl="0" indent="-342900">
              <a:lnSpc>
                <a:spcPct val="115000"/>
              </a:lnSpc>
              <a:spcAft>
                <a:spcPts val="800"/>
              </a:spcAft>
              <a:buFont typeface="+mj-lt"/>
              <a:buAutoNum type="arabicPeriod"/>
              <a:tabLst>
                <a:tab pos="914400" algn="l"/>
              </a:tabLs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Author and date of writing</a:t>
            </a:r>
          </a:p>
          <a:p>
            <a:pPr marL="342900" marR="0" lvl="0" indent="-342900">
              <a:lnSpc>
                <a:spcPct val="115000"/>
              </a:lnSpc>
              <a:spcAft>
                <a:spcPts val="800"/>
              </a:spcAft>
              <a:buFont typeface="+mj-lt"/>
              <a:buAutoNum type="arabicPeriod"/>
              <a:tabLst>
                <a:tab pos="914400" algn="l"/>
              </a:tabLs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Context and structure of the passage</a:t>
            </a:r>
          </a:p>
          <a:p>
            <a:pPr marL="342900" marR="0" lvl="0" indent="-342900">
              <a:lnSpc>
                <a:spcPct val="115000"/>
              </a:lnSpc>
              <a:spcAft>
                <a:spcPts val="800"/>
              </a:spcAft>
              <a:buFont typeface="+mj-lt"/>
              <a:buAutoNum type="arabicPeriod"/>
              <a:tabLst>
                <a:tab pos="914400" algn="l"/>
              </a:tabLs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Perspective on the culture at the time of writing</a:t>
            </a:r>
          </a:p>
          <a:p>
            <a:pPr marL="342900" marR="0" lvl="0" indent="-342900">
              <a:lnSpc>
                <a:spcPct val="115000"/>
              </a:lnSpc>
              <a:spcAft>
                <a:spcPts val="800"/>
              </a:spcAft>
              <a:buFont typeface="+mj-lt"/>
              <a:buAutoNum type="arabicPeriod"/>
              <a:tabLst>
                <a:tab pos="914400" algn="l"/>
              </a:tabLs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Purpose and reason for writing</a:t>
            </a:r>
          </a:p>
        </p:txBody>
      </p:sp>
    </p:spTree>
    <p:extLst>
      <p:ext uri="{BB962C8B-B14F-4D97-AF65-F5344CB8AC3E}">
        <p14:creationId xmlns:p14="http://schemas.microsoft.com/office/powerpoint/2010/main" val="615601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892E352-F9F0-8743-A187-3B6B6E4929E6}"/>
              </a:ext>
            </a:extLst>
          </p:cNvPr>
          <p:cNvSpPr txBox="1"/>
          <p:nvPr/>
        </p:nvSpPr>
        <p:spPr>
          <a:xfrm>
            <a:off x="457200" y="1069091"/>
            <a:ext cx="22860000" cy="4719818"/>
          </a:xfrm>
          <a:prstGeom prst="rect">
            <a:avLst/>
          </a:prstGeom>
          <a:noFill/>
        </p:spPr>
        <p:txBody>
          <a:bodyPr wrap="square">
            <a:spAutoFit/>
          </a:bodyPr>
          <a:lstStyle/>
          <a:p>
            <a:pPr marL="0" marR="0">
              <a:lnSpc>
                <a:spcPct val="115000"/>
              </a:lnSpc>
              <a:spcAft>
                <a:spcPts val="800"/>
              </a:spcAft>
            </a:pP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Word studies:</a:t>
            </a:r>
            <a:endPar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endParaRPr>
          </a:p>
          <a:p>
            <a:pPr marL="0" marR="0" indent="457200" algn="just">
              <a:lnSpc>
                <a:spcPct val="115000"/>
              </a:lnSpc>
              <a:spcAft>
                <a:spcPts val="800"/>
              </a:spcAf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The next step will be to define and explain the meanings of the many types of words that you identified in the </a:t>
            </a: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Observation</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process.  An important part of studying words is to study them within your immediate context and then to see how different authors in other contexts use the same word or words.  This will also develop your skill in cross-referencing.</a:t>
            </a:r>
          </a:p>
          <a:p>
            <a:pPr marL="0" marR="0" indent="457200" algn="just">
              <a:lnSpc>
                <a:spcPct val="115000"/>
              </a:lnSpc>
              <a:spcAft>
                <a:spcPts val="800"/>
              </a:spcAf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Here again a good study Bible is very helpful, especially those with cross-referencing helps such as the “Thompson Chain Reference Study Bible”.  Other helpful word study tools are:</a:t>
            </a:r>
          </a:p>
        </p:txBody>
      </p:sp>
    </p:spTree>
    <p:extLst>
      <p:ext uri="{BB962C8B-B14F-4D97-AF65-F5344CB8AC3E}">
        <p14:creationId xmlns:p14="http://schemas.microsoft.com/office/powerpoint/2010/main" val="4107462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C3506B7-84F8-DDFB-D4F3-C5DF85A767A8}"/>
              </a:ext>
            </a:extLst>
          </p:cNvPr>
          <p:cNvSpPr txBox="1"/>
          <p:nvPr/>
        </p:nvSpPr>
        <p:spPr>
          <a:xfrm>
            <a:off x="457200" y="964864"/>
            <a:ext cx="22860000" cy="4287905"/>
          </a:xfrm>
          <a:prstGeom prst="rect">
            <a:avLst/>
          </a:prstGeom>
          <a:noFill/>
        </p:spPr>
        <p:txBody>
          <a:bodyPr wrap="square">
            <a:spAutoFit/>
          </a:bodyPr>
          <a:lstStyle/>
          <a:p>
            <a:pPr marL="342900" marR="0" lvl="0" indent="-342900" rtl="0">
              <a:lnSpc>
                <a:spcPct val="115000"/>
              </a:lnSpc>
              <a:spcAft>
                <a:spcPts val="800"/>
              </a:spcAft>
              <a:buFont typeface="+mj-lt"/>
              <a:buAutoNum type="arabicPeriod"/>
              <a:tabLst>
                <a:tab pos="914400" algn="l"/>
              </a:tabLst>
            </a:pP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Electronic</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[Blue Letter Bible, E Sword, Logos Bible Software]</a:t>
            </a:r>
          </a:p>
          <a:p>
            <a:pPr marL="342900" marR="0" lvl="0" indent="-342900">
              <a:lnSpc>
                <a:spcPct val="115000"/>
              </a:lnSpc>
              <a:spcAft>
                <a:spcPts val="800"/>
              </a:spcAft>
              <a:buFont typeface="+mj-lt"/>
              <a:buAutoNum type="arabicPeriod"/>
              <a:tabLst>
                <a:tab pos="914400" algn="l"/>
              </a:tabLst>
            </a:pP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Concordances</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[Strong’s, Englishmen’s, Young’s Analytical Concordance, NIV/NAS exhaustive concordances] </a:t>
            </a:r>
          </a:p>
          <a:p>
            <a:pPr marL="342900" marR="0" lvl="0" indent="-342900">
              <a:lnSpc>
                <a:spcPct val="115000"/>
              </a:lnSpc>
              <a:spcAft>
                <a:spcPts val="800"/>
              </a:spcAft>
              <a:buFont typeface="+mj-lt"/>
              <a:buAutoNum type="arabicPeriod"/>
              <a:tabLst>
                <a:tab pos="914400" algn="l"/>
              </a:tabLst>
            </a:pP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Specific word study books</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[Theological Word Book of Old Testament, Vine’s, </a:t>
            </a:r>
            <a:r>
              <a:rPr lang="en-US" sz="3600" kern="100" dirty="0" err="1">
                <a:effectLst>
                  <a:outerShdw blurRad="38100" dist="38100" dir="2700000" algn="tl">
                    <a:srgbClr val="000000">
                      <a:alpha val="43137"/>
                    </a:srgbClr>
                  </a:outerShdw>
                </a:effectLst>
                <a:ea typeface="Aptos" panose="020B0004020202020204" pitchFamily="34" charset="0"/>
                <a:cs typeface="Arial" panose="020B0604020202020204" pitchFamily="34" charset="0"/>
              </a:rPr>
              <a:t>Zodhiates</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Complete Word Study Bibles; Old and New Testament versions]</a:t>
            </a:r>
          </a:p>
          <a:p>
            <a:pPr marL="342900" marR="0" lvl="0" indent="-342900">
              <a:lnSpc>
                <a:spcPct val="115000"/>
              </a:lnSpc>
              <a:spcAft>
                <a:spcPts val="800"/>
              </a:spcAft>
              <a:buFont typeface="+mj-lt"/>
              <a:buAutoNum type="arabicPeriod"/>
              <a:tabLst>
                <a:tab pos="914400" algn="l"/>
              </a:tabLst>
            </a:pP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Doctrinal reference books</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[systematic theology, doctrinal, history books]</a:t>
            </a:r>
          </a:p>
          <a:p>
            <a:pPr marL="342900" marR="0" lvl="0" indent="-342900">
              <a:lnSpc>
                <a:spcPct val="115000"/>
              </a:lnSpc>
              <a:spcAft>
                <a:spcPts val="800"/>
              </a:spcAft>
              <a:buFont typeface="+mj-lt"/>
              <a:buAutoNum type="arabicPeriod"/>
              <a:tabLst>
                <a:tab pos="914400" algn="l"/>
              </a:tabLst>
            </a:pP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Topical reference books</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[Treasury of Scriptural Knowledge, Naves, Roget’s Topical Analyses]</a:t>
            </a:r>
          </a:p>
        </p:txBody>
      </p:sp>
      <p:sp>
        <p:nvSpPr>
          <p:cNvPr id="4" name="TextBox 3">
            <a:extLst>
              <a:ext uri="{FF2B5EF4-FFF2-40B4-BE49-F238E27FC236}">
                <a16:creationId xmlns="" xmlns:a16="http://schemas.microsoft.com/office/drawing/2014/main" id="{26D3992D-F1BE-4296-BCAF-F13A14AB236D}"/>
              </a:ext>
            </a:extLst>
          </p:cNvPr>
          <p:cNvSpPr txBox="1"/>
          <p:nvPr/>
        </p:nvSpPr>
        <p:spPr>
          <a:xfrm>
            <a:off x="11683458" y="5638800"/>
            <a:ext cx="407484" cy="707886"/>
          </a:xfrm>
          <a:prstGeom prst="rect">
            <a:avLst/>
          </a:prstGeom>
          <a:noFill/>
        </p:spPr>
        <p:txBody>
          <a:bodyPr wrap="none" rtlCol="0">
            <a:spAutoFit/>
          </a:bodyPr>
          <a:lstStyle/>
          <a:p>
            <a:r>
              <a:rPr lang="en-US" sz="4000"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697709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3338339-A2D2-7CE0-8FE0-6ECE4F826241}"/>
              </a:ext>
            </a:extLst>
          </p:cNvPr>
          <p:cNvSpPr txBox="1"/>
          <p:nvPr/>
        </p:nvSpPr>
        <p:spPr>
          <a:xfrm>
            <a:off x="457200" y="381000"/>
            <a:ext cx="22860000" cy="1431739"/>
          </a:xfrm>
          <a:prstGeom prst="rect">
            <a:avLst/>
          </a:prstGeom>
          <a:noFill/>
        </p:spPr>
        <p:txBody>
          <a:bodyPr wrap="square">
            <a:spAutoFit/>
          </a:bodyPr>
          <a:lstStyle/>
          <a:p>
            <a:pPr marL="0" marR="0">
              <a:lnSpc>
                <a:spcPct val="115000"/>
              </a:lnSpc>
              <a:spcAft>
                <a:spcPts val="800"/>
              </a:spcAft>
            </a:pP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V16 – “all Scripture”</a:t>
            </a:r>
            <a:endPar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endParaRPr>
          </a:p>
          <a:p>
            <a:pPr marL="0" marR="0">
              <a:lnSpc>
                <a:spcPct val="115000"/>
              </a:lnSpc>
              <a:spcAft>
                <a:spcPts val="800"/>
              </a:spcAf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G.1124.  </a:t>
            </a:r>
            <a:r>
              <a:rPr lang="en-US" sz="3600" b="1" kern="100" dirty="0" err="1">
                <a:effectLst>
                  <a:outerShdw blurRad="38100" dist="38100" dir="2700000" algn="tl">
                    <a:srgbClr val="000000">
                      <a:alpha val="43137"/>
                    </a:srgbClr>
                  </a:outerShdw>
                </a:effectLst>
                <a:latin typeface="Symbol" panose="05050102010706020507" pitchFamily="18" charset="2"/>
                <a:ea typeface="Aptos" panose="020B0004020202020204" pitchFamily="34" charset="0"/>
                <a:cs typeface="Arial" panose="020B0604020202020204" pitchFamily="34" charset="0"/>
              </a:rPr>
              <a:t>grafh</a:t>
            </a: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a:t>
            </a:r>
            <a:r>
              <a:rPr lang="en-US" sz="3600" kern="100" dirty="0" err="1">
                <a:effectLst>
                  <a:outerShdw blurRad="38100" dist="38100" dir="2700000" algn="tl">
                    <a:srgbClr val="000000">
                      <a:alpha val="43137"/>
                    </a:srgbClr>
                  </a:outerShdw>
                </a:effectLst>
                <a:ea typeface="Aptos" panose="020B0004020202020204" pitchFamily="34" charset="0"/>
                <a:cs typeface="Arial" panose="020B0604020202020204" pitchFamily="34" charset="0"/>
              </a:rPr>
              <a:t>graf</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-ay' = a document, i.e. holy Writ (or its contents or a statement in it)</a:t>
            </a:r>
          </a:p>
        </p:txBody>
      </p:sp>
      <p:sp>
        <p:nvSpPr>
          <p:cNvPr id="5" name="TextBox 4">
            <a:extLst>
              <a:ext uri="{FF2B5EF4-FFF2-40B4-BE49-F238E27FC236}">
                <a16:creationId xmlns="" xmlns:a16="http://schemas.microsoft.com/office/drawing/2014/main" id="{CC31EC48-AFF8-DE85-D185-EF1E1943C8A8}"/>
              </a:ext>
            </a:extLst>
          </p:cNvPr>
          <p:cNvSpPr txBox="1"/>
          <p:nvPr/>
        </p:nvSpPr>
        <p:spPr>
          <a:xfrm>
            <a:off x="4572000" y="2133600"/>
            <a:ext cx="6400800" cy="584775"/>
          </a:xfrm>
          <a:prstGeom prst="rect">
            <a:avLst/>
          </a:prstGeom>
          <a:noFill/>
        </p:spPr>
        <p:txBody>
          <a:bodyPr wrap="square">
            <a:spAutoFit/>
          </a:bodyPr>
          <a:lstStyle/>
          <a:p>
            <a:r>
              <a:rPr lang="en-US" sz="32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What Scripture is Paul referring to?</a:t>
            </a:r>
            <a:endParaRPr lang="en-US" sz="3200" dirty="0">
              <a:effectLst>
                <a:outerShdw blurRad="38100" dist="38100" dir="2700000" algn="tl">
                  <a:srgbClr val="000000">
                    <a:alpha val="43137"/>
                  </a:srgbClr>
                </a:outerShdw>
              </a:effectLst>
            </a:endParaRPr>
          </a:p>
        </p:txBody>
      </p:sp>
      <p:sp>
        <p:nvSpPr>
          <p:cNvPr id="7" name="TextBox 6">
            <a:extLst>
              <a:ext uri="{FF2B5EF4-FFF2-40B4-BE49-F238E27FC236}">
                <a16:creationId xmlns="" xmlns:a16="http://schemas.microsoft.com/office/drawing/2014/main" id="{239671FC-F9E5-FD16-EC83-BF22B772DF81}"/>
              </a:ext>
            </a:extLst>
          </p:cNvPr>
          <p:cNvSpPr txBox="1"/>
          <p:nvPr/>
        </p:nvSpPr>
        <p:spPr>
          <a:xfrm>
            <a:off x="12801602" y="2072044"/>
            <a:ext cx="7543800" cy="646331"/>
          </a:xfrm>
          <a:prstGeom prst="rect">
            <a:avLst/>
          </a:prstGeom>
          <a:noFill/>
        </p:spPr>
        <p:txBody>
          <a:bodyPr wrap="square">
            <a:spAutoFit/>
          </a:bodyPr>
          <a:lstStyle/>
          <a:p>
            <a:r>
              <a:rPr lang="en-US" sz="3600" i="1"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(the whole “all” of the Old Testament)</a:t>
            </a:r>
            <a:endParaRPr lang="en-US" sz="3600" dirty="0">
              <a:effectLst>
                <a:outerShdw blurRad="38100" dist="38100" dir="2700000" algn="tl">
                  <a:srgbClr val="000000">
                    <a:alpha val="43137"/>
                  </a:srgbClr>
                </a:outerShdw>
              </a:effectLst>
            </a:endParaRPr>
          </a:p>
        </p:txBody>
      </p:sp>
      <p:sp>
        <p:nvSpPr>
          <p:cNvPr id="9" name="TextBox 8">
            <a:extLst>
              <a:ext uri="{FF2B5EF4-FFF2-40B4-BE49-F238E27FC236}">
                <a16:creationId xmlns="" xmlns:a16="http://schemas.microsoft.com/office/drawing/2014/main" id="{3FC67D8F-90EE-830E-FDDF-1AB5BE04C207}"/>
              </a:ext>
            </a:extLst>
          </p:cNvPr>
          <p:cNvSpPr txBox="1"/>
          <p:nvPr/>
        </p:nvSpPr>
        <p:spPr>
          <a:xfrm>
            <a:off x="4953000" y="2977680"/>
            <a:ext cx="13868400" cy="692049"/>
          </a:xfrm>
          <a:prstGeom prst="rect">
            <a:avLst/>
          </a:prstGeom>
          <a:noFill/>
        </p:spPr>
        <p:txBody>
          <a:bodyPr wrap="square">
            <a:spAutoFit/>
          </a:bodyPr>
          <a:lstStyle/>
          <a:p>
            <a:pPr marL="0" marR="0" algn="ctr">
              <a:lnSpc>
                <a:spcPct val="115000"/>
              </a:lnSpc>
              <a:spcAft>
                <a:spcPts val="800"/>
              </a:spcAf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God’s appointed “Moedim” times (they are His not Israel’s – Lv 23:2)</a:t>
            </a:r>
          </a:p>
        </p:txBody>
      </p:sp>
      <p:sp>
        <p:nvSpPr>
          <p:cNvPr id="11" name="TextBox 10">
            <a:extLst>
              <a:ext uri="{FF2B5EF4-FFF2-40B4-BE49-F238E27FC236}">
                <a16:creationId xmlns="" xmlns:a16="http://schemas.microsoft.com/office/drawing/2014/main" id="{6518E295-5E40-1661-F77A-80DE40501275}"/>
              </a:ext>
            </a:extLst>
          </p:cNvPr>
          <p:cNvSpPr txBox="1"/>
          <p:nvPr/>
        </p:nvSpPr>
        <p:spPr>
          <a:xfrm>
            <a:off x="3771900" y="3958739"/>
            <a:ext cx="17564100" cy="646331"/>
          </a:xfrm>
          <a:prstGeom prst="rect">
            <a:avLst/>
          </a:prstGeom>
          <a:noFill/>
        </p:spPr>
        <p:txBody>
          <a:bodyPr wrap="square">
            <a:spAutoFit/>
          </a:bodyPr>
          <a:lstStyle/>
          <a:p>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Passover	                     Un Bread	                            First Fruits		      Pentecost</a:t>
            </a:r>
            <a:endParaRPr lang="en-US" sz="3600" dirty="0">
              <a:effectLst>
                <a:outerShdw blurRad="38100" dist="38100" dir="2700000" algn="tl">
                  <a:srgbClr val="000000">
                    <a:alpha val="43137"/>
                  </a:srgbClr>
                </a:outerShdw>
              </a:effectLst>
            </a:endParaRPr>
          </a:p>
        </p:txBody>
      </p:sp>
      <p:sp>
        <p:nvSpPr>
          <p:cNvPr id="13" name="TextBox 12">
            <a:extLst>
              <a:ext uri="{FF2B5EF4-FFF2-40B4-BE49-F238E27FC236}">
                <a16:creationId xmlns="" xmlns:a16="http://schemas.microsoft.com/office/drawing/2014/main" id="{1622E537-FA1F-F703-CFDC-1B158EC69110}"/>
              </a:ext>
            </a:extLst>
          </p:cNvPr>
          <p:cNvSpPr txBox="1"/>
          <p:nvPr/>
        </p:nvSpPr>
        <p:spPr>
          <a:xfrm>
            <a:off x="3581400" y="4699237"/>
            <a:ext cx="16306800" cy="692049"/>
          </a:xfrm>
          <a:prstGeom prst="rect">
            <a:avLst/>
          </a:prstGeom>
          <a:noFill/>
        </p:spPr>
        <p:txBody>
          <a:bodyPr wrap="square">
            <a:spAutoFit/>
          </a:bodyPr>
          <a:lstStyle/>
          <a:p>
            <a:pPr marL="0" marR="0">
              <a:lnSpc>
                <a:spcPct val="115000"/>
              </a:lnSpc>
              <a:spcAft>
                <a:spcPts val="800"/>
              </a:spcAft>
            </a:pP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Christ died		Christ was buried		Christ rose again		Holy Spirit </a:t>
            </a:r>
            <a:endPar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endParaRPr>
          </a:p>
        </p:txBody>
      </p:sp>
      <p:sp>
        <p:nvSpPr>
          <p:cNvPr id="15" name="TextBox 14">
            <a:extLst>
              <a:ext uri="{FF2B5EF4-FFF2-40B4-BE49-F238E27FC236}">
                <a16:creationId xmlns="" xmlns:a16="http://schemas.microsoft.com/office/drawing/2014/main" id="{5209C9D7-0898-2938-F2BA-0EEE2BD9346E}"/>
              </a:ext>
            </a:extLst>
          </p:cNvPr>
          <p:cNvSpPr txBox="1"/>
          <p:nvPr/>
        </p:nvSpPr>
        <p:spPr>
          <a:xfrm>
            <a:off x="5010150" y="5604873"/>
            <a:ext cx="13754100" cy="692049"/>
          </a:xfrm>
          <a:prstGeom prst="rect">
            <a:avLst/>
          </a:prstGeom>
          <a:noFill/>
        </p:spPr>
        <p:txBody>
          <a:bodyPr wrap="square">
            <a:spAutoFit/>
          </a:bodyPr>
          <a:lstStyle/>
          <a:p>
            <a:pPr marL="0" marR="0" algn="ctr">
              <a:lnSpc>
                <a:spcPct val="115000"/>
              </a:lnSpc>
              <a:spcAft>
                <a:spcPts val="800"/>
              </a:spcAft>
            </a:pPr>
            <a:r>
              <a:rPr lang="en-US" sz="3600" b="1" kern="100" dirty="0">
                <a:solidFill>
                  <a:schemeClr val="bg1"/>
                </a:solidFill>
                <a:effectLst>
                  <a:outerShdw blurRad="38100" dist="38100" dir="2700000" algn="tl">
                    <a:srgbClr val="000000">
                      <a:alpha val="43137"/>
                    </a:srgbClr>
                  </a:outerShdw>
                </a:effectLst>
                <a:ea typeface="Aptos" panose="020B0004020202020204" pitchFamily="34" charset="0"/>
                <a:cs typeface="Arial" panose="020B0604020202020204" pitchFamily="34" charset="0"/>
              </a:rPr>
              <a:t>1Co 15:1-4</a:t>
            </a:r>
            <a:r>
              <a:rPr lang="en-US" sz="3600" b="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“THE GOSPEL” 	</a:t>
            </a:r>
            <a:r>
              <a:rPr lang="en-US" sz="3600" i="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(Christ’s first coming to REDEEM)</a:t>
            </a:r>
            <a:endPar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668505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P spid="13"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4D3A0F6-8DD1-47A4-6FB0-ECBD637CD363}"/>
              </a:ext>
            </a:extLst>
          </p:cNvPr>
          <p:cNvSpPr txBox="1"/>
          <p:nvPr/>
        </p:nvSpPr>
        <p:spPr>
          <a:xfrm>
            <a:off x="4724400" y="300274"/>
            <a:ext cx="14782800" cy="646331"/>
          </a:xfrm>
          <a:prstGeom prst="rect">
            <a:avLst/>
          </a:prstGeom>
          <a:noFill/>
        </p:spPr>
        <p:txBody>
          <a:bodyPr wrap="square">
            <a:spAutoFit/>
          </a:bodyPr>
          <a:lstStyle/>
          <a:p>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Trumpets 		        Day of Atonement			           Tabernacles</a:t>
            </a:r>
            <a:endParaRPr lang="en-US" sz="3600" dirty="0">
              <a:effectLst>
                <a:outerShdw blurRad="38100" dist="38100" dir="2700000" algn="tl">
                  <a:srgbClr val="000000">
                    <a:alpha val="43137"/>
                  </a:srgbClr>
                </a:outerShdw>
              </a:effectLst>
            </a:endParaRPr>
          </a:p>
        </p:txBody>
      </p:sp>
      <p:sp>
        <p:nvSpPr>
          <p:cNvPr id="5" name="TextBox 4">
            <a:extLst>
              <a:ext uri="{FF2B5EF4-FFF2-40B4-BE49-F238E27FC236}">
                <a16:creationId xmlns="" xmlns:a16="http://schemas.microsoft.com/office/drawing/2014/main" id="{69CE5FD2-4590-92F3-41FA-C99861D15B3F}"/>
              </a:ext>
            </a:extLst>
          </p:cNvPr>
          <p:cNvSpPr txBox="1"/>
          <p:nvPr/>
        </p:nvSpPr>
        <p:spPr>
          <a:xfrm>
            <a:off x="4050222" y="965311"/>
            <a:ext cx="15673953" cy="646331"/>
          </a:xfrm>
          <a:prstGeom prst="rect">
            <a:avLst/>
          </a:prstGeom>
          <a:noFill/>
        </p:spPr>
        <p:txBody>
          <a:bodyPr wrap="square">
            <a:spAutoFit/>
          </a:bodyPr>
          <a:lstStyle/>
          <a:p>
            <a:r>
              <a:rPr lang="en-US" sz="3600" b="1" i="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Christ returns		   Christ judges nations	           Christ rules nations</a:t>
            </a:r>
            <a:endParaRPr lang="en-US" sz="3600" dirty="0">
              <a:effectLst>
                <a:outerShdw blurRad="38100" dist="38100" dir="2700000" algn="tl">
                  <a:srgbClr val="000000">
                    <a:alpha val="43137"/>
                  </a:srgbClr>
                </a:outerShdw>
              </a:effectLst>
            </a:endParaRPr>
          </a:p>
        </p:txBody>
      </p:sp>
      <p:sp>
        <p:nvSpPr>
          <p:cNvPr id="7" name="TextBox 6">
            <a:extLst>
              <a:ext uri="{FF2B5EF4-FFF2-40B4-BE49-F238E27FC236}">
                <a16:creationId xmlns="" xmlns:a16="http://schemas.microsoft.com/office/drawing/2014/main" id="{D219921A-C682-8A50-DF6E-483E4B139E01}"/>
              </a:ext>
            </a:extLst>
          </p:cNvPr>
          <p:cNvSpPr txBox="1"/>
          <p:nvPr/>
        </p:nvSpPr>
        <p:spPr>
          <a:xfrm>
            <a:off x="5943598" y="1630348"/>
            <a:ext cx="11887200" cy="692049"/>
          </a:xfrm>
          <a:prstGeom prst="rect">
            <a:avLst/>
          </a:prstGeom>
          <a:noFill/>
        </p:spPr>
        <p:txBody>
          <a:bodyPr wrap="square">
            <a:spAutoFit/>
          </a:bodyPr>
          <a:lstStyle/>
          <a:p>
            <a:pPr marL="0" marR="0" algn="ctr">
              <a:lnSpc>
                <a:spcPct val="115000"/>
              </a:lnSpc>
              <a:spcAft>
                <a:spcPts val="800"/>
              </a:spcAft>
            </a:pPr>
            <a:r>
              <a:rPr lang="en-US" sz="3600" b="1" kern="100" dirty="0">
                <a:solidFill>
                  <a:schemeClr val="bg1"/>
                </a:solidFill>
                <a:effectLst>
                  <a:outerShdw blurRad="38100" dist="38100" dir="2700000" algn="tl">
                    <a:srgbClr val="000000">
                      <a:alpha val="43137"/>
                    </a:srgbClr>
                  </a:outerShdw>
                </a:effectLst>
                <a:ea typeface="Aptos" panose="020B0004020202020204" pitchFamily="34" charset="0"/>
                <a:cs typeface="Arial" panose="020B0604020202020204" pitchFamily="34" charset="0"/>
              </a:rPr>
              <a:t>Mt 24:30-31</a:t>
            </a:r>
            <a:r>
              <a:rPr lang="en-US" sz="3600" kern="100" dirty="0">
                <a:solidFill>
                  <a:schemeClr val="bg1"/>
                </a:solidFill>
                <a:effectLst>
                  <a:outerShdw blurRad="38100" dist="38100" dir="2700000" algn="tl">
                    <a:srgbClr val="000000">
                      <a:alpha val="43137"/>
                    </a:srgbClr>
                  </a:outerShdw>
                </a:effectLst>
                <a:ea typeface="Aptos" panose="020B0004020202020204" pitchFamily="34" charset="0"/>
                <a:cs typeface="Arial" panose="020B0604020202020204" pitchFamily="34" charset="0"/>
              </a:rPr>
              <a:t> </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(Christ’s second coming to RULE)</a:t>
            </a:r>
          </a:p>
        </p:txBody>
      </p:sp>
      <p:sp>
        <p:nvSpPr>
          <p:cNvPr id="9" name="TextBox 8">
            <a:extLst>
              <a:ext uri="{FF2B5EF4-FFF2-40B4-BE49-F238E27FC236}">
                <a16:creationId xmlns="" xmlns:a16="http://schemas.microsoft.com/office/drawing/2014/main" id="{DDBDF343-05A4-FE88-97A6-4CD782B9C054}"/>
              </a:ext>
            </a:extLst>
          </p:cNvPr>
          <p:cNvSpPr txBox="1"/>
          <p:nvPr/>
        </p:nvSpPr>
        <p:spPr>
          <a:xfrm>
            <a:off x="5295898" y="2438400"/>
            <a:ext cx="13182600" cy="692049"/>
          </a:xfrm>
          <a:prstGeom prst="rect">
            <a:avLst/>
          </a:prstGeom>
          <a:noFill/>
        </p:spPr>
        <p:txBody>
          <a:bodyPr wrap="square">
            <a:spAutoFit/>
          </a:bodyPr>
          <a:lstStyle/>
          <a:p>
            <a:pPr marR="0" lvl="0" rtl="0">
              <a:lnSpc>
                <a:spcPct val="115000"/>
              </a:lnSpc>
              <a:spcAft>
                <a:spcPts val="800"/>
              </a:spcAf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Are there other passages that refer to the whole Old Testament?</a:t>
            </a:r>
          </a:p>
        </p:txBody>
      </p:sp>
      <p:sp>
        <p:nvSpPr>
          <p:cNvPr id="11" name="TextBox 10">
            <a:extLst>
              <a:ext uri="{FF2B5EF4-FFF2-40B4-BE49-F238E27FC236}">
                <a16:creationId xmlns="" xmlns:a16="http://schemas.microsoft.com/office/drawing/2014/main" id="{FA733418-1D72-6FDE-3A1A-D35FE4B82D62}"/>
              </a:ext>
            </a:extLst>
          </p:cNvPr>
          <p:cNvSpPr txBox="1"/>
          <p:nvPr/>
        </p:nvSpPr>
        <p:spPr>
          <a:xfrm>
            <a:off x="419098" y="3246452"/>
            <a:ext cx="22936200" cy="3240439"/>
          </a:xfrm>
          <a:prstGeom prst="rect">
            <a:avLst/>
          </a:prstGeom>
          <a:noFill/>
        </p:spPr>
        <p:txBody>
          <a:bodyPr wrap="square">
            <a:spAutoFit/>
          </a:bodyPr>
          <a:lstStyle/>
          <a:p>
            <a:pPr marL="742950" marR="0" lvl="1" indent="-285750" rtl="0">
              <a:lnSpc>
                <a:spcPct val="115000"/>
              </a:lnSpc>
              <a:buFont typeface="Courier New" panose="02070309020205020404" pitchFamily="49" charset="0"/>
              <a:buChar char="o"/>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a:t>
            </a:r>
            <a:r>
              <a:rPr lang="en-US" sz="3600" kern="100" dirty="0">
                <a:solidFill>
                  <a:schemeClr val="bg1"/>
                </a:solidFill>
                <a:effectLst>
                  <a:outerShdw blurRad="38100" dist="38100" dir="2700000" algn="tl">
                    <a:srgbClr val="000000">
                      <a:alpha val="43137"/>
                    </a:srgbClr>
                  </a:outerShdw>
                </a:effectLst>
                <a:ea typeface="Aptos" panose="020B0004020202020204" pitchFamily="34" charset="0"/>
                <a:cs typeface="Arial" panose="020B0604020202020204" pitchFamily="34" charset="0"/>
              </a:rPr>
              <a:t>Jn 5:39 </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“Scriptures…they which testify of Me”</a:t>
            </a:r>
          </a:p>
          <a:p>
            <a:pPr marL="742950" marR="0" lvl="1" indent="-285750">
              <a:lnSpc>
                <a:spcPct val="115000"/>
              </a:lnSpc>
              <a:buFont typeface="Courier New" panose="02070309020205020404" pitchFamily="49" charset="0"/>
              <a:buChar char="o"/>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a:t>
            </a:r>
            <a:r>
              <a:rPr lang="en-US" sz="3600" kern="100" dirty="0">
                <a:solidFill>
                  <a:schemeClr val="bg1"/>
                </a:solidFill>
                <a:effectLst>
                  <a:outerShdw blurRad="38100" dist="38100" dir="2700000" algn="tl">
                    <a:srgbClr val="000000">
                      <a:alpha val="43137"/>
                    </a:srgbClr>
                  </a:outerShdw>
                </a:effectLst>
                <a:ea typeface="Aptos" panose="020B0004020202020204" pitchFamily="34" charset="0"/>
                <a:cs typeface="Arial" panose="020B0604020202020204" pitchFamily="34" charset="0"/>
              </a:rPr>
              <a:t>Lk 24:27 </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“Moses and all the Prophets…in all the Scriptures concerning Himself”</a:t>
            </a:r>
          </a:p>
          <a:p>
            <a:pPr marL="742950" marR="0" lvl="1" indent="-285750">
              <a:lnSpc>
                <a:spcPct val="115000"/>
              </a:lnSpc>
              <a:buFont typeface="Courier New" panose="02070309020205020404" pitchFamily="49" charset="0"/>
              <a:buChar char="o"/>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a:t>
            </a:r>
            <a:r>
              <a:rPr lang="en-US" sz="3600" kern="100" dirty="0">
                <a:solidFill>
                  <a:schemeClr val="bg1"/>
                </a:solidFill>
                <a:effectLst>
                  <a:outerShdw blurRad="38100" dist="38100" dir="2700000" algn="tl">
                    <a:srgbClr val="000000">
                      <a:alpha val="43137"/>
                    </a:srgbClr>
                  </a:outerShdw>
                </a:effectLst>
                <a:ea typeface="Aptos" panose="020B0004020202020204" pitchFamily="34" charset="0"/>
                <a:cs typeface="Arial" panose="020B0604020202020204" pitchFamily="34" charset="0"/>
              </a:rPr>
              <a:t>Ac 8:35 </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“Philip beginning at this Scripture (Isaiah) preached Jesus unto him”</a:t>
            </a:r>
          </a:p>
          <a:p>
            <a:pPr marL="742950" marR="0" lvl="1" indent="-285750">
              <a:lnSpc>
                <a:spcPct val="115000"/>
              </a:lnSpc>
              <a:buFont typeface="Courier New" panose="02070309020205020404" pitchFamily="49" charset="0"/>
              <a:buChar char="o"/>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a:t>
            </a:r>
            <a:r>
              <a:rPr lang="en-US" sz="3600" kern="100" dirty="0">
                <a:solidFill>
                  <a:schemeClr val="bg1"/>
                </a:solidFill>
                <a:effectLst>
                  <a:outerShdw blurRad="38100" dist="38100" dir="2700000" algn="tl">
                    <a:srgbClr val="000000">
                      <a:alpha val="43137"/>
                    </a:srgbClr>
                  </a:outerShdw>
                </a:effectLst>
                <a:ea typeface="Aptos" panose="020B0004020202020204" pitchFamily="34" charset="0"/>
                <a:cs typeface="Arial" panose="020B0604020202020204" pitchFamily="34" charset="0"/>
              </a:rPr>
              <a:t>Ac 28:22-23 </a:t>
            </a: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	 Paul persuaded them “concerning Jesus from both the Law of Moses and the Prophets”</a:t>
            </a:r>
          </a:p>
          <a:p>
            <a:pPr marR="0" lvl="1" algn="ctr">
              <a:lnSpc>
                <a:spcPct val="115000"/>
              </a:lnSpc>
              <a:spcAft>
                <a:spcPts val="800"/>
              </a:spcAft>
            </a:pPr>
            <a:r>
              <a:rPr lang="en-US" sz="3600"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Paul and the “Roman’s road” and his letter to the Romans </a:t>
            </a:r>
            <a:r>
              <a:rPr lang="en-US" sz="3600" i="1" kern="100" dirty="0">
                <a:effectLst>
                  <a:outerShdw blurRad="38100" dist="38100" dir="2700000" algn="tl">
                    <a:srgbClr val="000000">
                      <a:alpha val="43137"/>
                    </a:srgbClr>
                  </a:outerShdw>
                </a:effectLst>
                <a:ea typeface="Aptos" panose="020B0004020202020204" pitchFamily="34" charset="0"/>
                <a:cs typeface="Arial" panose="020B0604020202020204" pitchFamily="34" charset="0"/>
              </a:rPr>
              <a:t>(“the scripture” 13x, “it is written” 36x)</a:t>
            </a:r>
          </a:p>
        </p:txBody>
      </p:sp>
    </p:spTree>
    <p:extLst>
      <p:ext uri="{BB962C8B-B14F-4D97-AF65-F5344CB8AC3E}">
        <p14:creationId xmlns:p14="http://schemas.microsoft.com/office/powerpoint/2010/main" val="25999638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extLst>
    <a:ext uri="{05A4C25C-085E-4340-85A3-A5531E510DB2}">
      <thm15:themeFamily xmlns="" xmlns:thm15="http://schemas.microsoft.com/office/thememl/2012/main" name="Theme1" id="{AB5F0B47-197D-488C-BDB9-575A1B2757D5}" vid="{6E0A9611-3708-4BB3-9B26-AE7B0DE9AB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714</TotalTime>
  <Words>564</Words>
  <Application>Microsoft Office PowerPoint</Application>
  <PresentationFormat>Custom</PresentationFormat>
  <Paragraphs>51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Theme1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Jackson</dc:creator>
  <cp:lastModifiedBy>CCM A-V Booth</cp:lastModifiedBy>
  <cp:revision>248</cp:revision>
  <cp:lastPrinted>2024-11-07T00:05:32Z</cp:lastPrinted>
  <dcterms:created xsi:type="dcterms:W3CDTF">2022-01-06T01:24:31Z</dcterms:created>
  <dcterms:modified xsi:type="dcterms:W3CDTF">2024-11-14T03:22:58Z</dcterms:modified>
</cp:coreProperties>
</file>