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9" r:id="rId2"/>
    <p:sldId id="264" r:id="rId3"/>
    <p:sldId id="328" r:id="rId4"/>
    <p:sldId id="290" r:id="rId5"/>
    <p:sldId id="267" r:id="rId6"/>
    <p:sldId id="286" r:id="rId7"/>
    <p:sldId id="338" r:id="rId8"/>
    <p:sldId id="270" r:id="rId9"/>
    <p:sldId id="271" r:id="rId10"/>
    <p:sldId id="346" r:id="rId11"/>
    <p:sldId id="272" r:id="rId12"/>
    <p:sldId id="274" r:id="rId13"/>
    <p:sldId id="275" r:id="rId14"/>
    <p:sldId id="276" r:id="rId15"/>
    <p:sldId id="277" r:id="rId16"/>
    <p:sldId id="278" r:id="rId17"/>
    <p:sldId id="279" r:id="rId18"/>
    <p:sldId id="342" r:id="rId19"/>
    <p:sldId id="284" r:id="rId20"/>
    <p:sldId id="288" r:id="rId21"/>
    <p:sldId id="344" r:id="rId22"/>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4E15"/>
    <a:srgbClr val="797805"/>
    <a:srgbClr val="DFDCC3"/>
    <a:srgbClr val="F1E9C9"/>
    <a:srgbClr val="E8D1C2"/>
    <a:srgbClr val="FEE2CF"/>
    <a:srgbClr val="C3AD05"/>
    <a:srgbClr val="DED3C5"/>
    <a:srgbClr val="FA8539"/>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a McVicker" userId="9297ee9c-3fb1-4a42-9a84-76fbb6a4bdf4" providerId="ADAL" clId="{6B570CB8-5DA1-4AAD-A13F-9183160F8C46}"/>
    <pc:docChg chg="modSld">
      <pc:chgData name="Adriana McVicker" userId="9297ee9c-3fb1-4a42-9a84-76fbb6a4bdf4" providerId="ADAL" clId="{6B570CB8-5DA1-4AAD-A13F-9183160F8C46}" dt="2024-04-22T20:32:29.303" v="0" actId="113"/>
      <pc:docMkLst>
        <pc:docMk/>
      </pc:docMkLst>
      <pc:sldChg chg="modSp mod">
        <pc:chgData name="Adriana McVicker" userId="9297ee9c-3fb1-4a42-9a84-76fbb6a4bdf4" providerId="ADAL" clId="{6B570CB8-5DA1-4AAD-A13F-9183160F8C46}" dt="2024-04-22T20:32:29.303" v="0" actId="113"/>
        <pc:sldMkLst>
          <pc:docMk/>
          <pc:sldMk cId="1051477801" sldId="276"/>
        </pc:sldMkLst>
        <pc:spChg chg="mod">
          <ac:chgData name="Adriana McVicker" userId="9297ee9c-3fb1-4a42-9a84-76fbb6a4bdf4" providerId="ADAL" clId="{6B570CB8-5DA1-4AAD-A13F-9183160F8C46}" dt="2024-04-22T20:32:29.303" v="0" actId="113"/>
          <ac:spMkLst>
            <pc:docMk/>
            <pc:sldMk cId="1051477801" sldId="276"/>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CA"/>
          </a:p>
        </p:txBody>
      </p:sp>
      <p:sp>
        <p:nvSpPr>
          <p:cNvPr id="3" name="Date Placeholder 2"/>
          <p:cNvSpPr>
            <a:spLocks noGrp="1"/>
          </p:cNvSpPr>
          <p:nvPr>
            <p:ph type="dt" idx="1"/>
          </p:nvPr>
        </p:nvSpPr>
        <p:spPr>
          <a:xfrm>
            <a:off x="4023092" y="0"/>
            <a:ext cx="3077739" cy="469424"/>
          </a:xfrm>
          <a:prstGeom prst="rect">
            <a:avLst/>
          </a:prstGeom>
        </p:spPr>
        <p:txBody>
          <a:bodyPr vert="horz" lIns="94229" tIns="47114" rIns="94229" bIns="47114" rtlCol="0"/>
          <a:lstStyle>
            <a:lvl1pPr algn="r">
              <a:defRPr sz="1200"/>
            </a:lvl1pPr>
          </a:lstStyle>
          <a:p>
            <a:fld id="{297421C8-BA7D-4616-99E2-4D51D7DFE15A}" type="datetimeFigureOut">
              <a:rPr lang="en-CA" smtClean="0"/>
              <a:pPr/>
              <a:t>2024-04-22</a:t>
            </a:fld>
            <a:endParaRPr lang="en-CA"/>
          </a:p>
        </p:txBody>
      </p:sp>
      <p:sp>
        <p:nvSpPr>
          <p:cNvPr id="4" name="Slide Image Placeholder 3"/>
          <p:cNvSpPr>
            <a:spLocks noGrp="1" noRot="1" noChangeAspect="1"/>
          </p:cNvSpPr>
          <p:nvPr>
            <p:ph type="sldImg" idx="2"/>
          </p:nvPr>
        </p:nvSpPr>
        <p:spPr>
          <a:xfrm>
            <a:off x="422275" y="704850"/>
            <a:ext cx="6257925" cy="3519488"/>
          </a:xfrm>
          <a:prstGeom prst="rect">
            <a:avLst/>
          </a:prstGeom>
          <a:noFill/>
          <a:ln w="12700">
            <a:solidFill>
              <a:prstClr val="black"/>
            </a:solidFill>
          </a:ln>
        </p:spPr>
        <p:txBody>
          <a:bodyPr vert="horz" lIns="94229" tIns="47114" rIns="94229" bIns="47114" rtlCol="0" anchor="ctr"/>
          <a:lstStyle/>
          <a:p>
            <a:endParaRPr lang="en-CA"/>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9" tIns="47114" rIns="94229" bIns="471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422"/>
            <a:ext cx="3077739" cy="469424"/>
          </a:xfrm>
          <a:prstGeom prst="rect">
            <a:avLst/>
          </a:prstGeom>
        </p:spPr>
        <p:txBody>
          <a:bodyPr vert="horz" lIns="94229" tIns="47114" rIns="94229" bIns="47114" rtlCol="0" anchor="b"/>
          <a:lstStyle>
            <a:lvl1pPr algn="l">
              <a:defRPr sz="1200"/>
            </a:lvl1pPr>
          </a:lstStyle>
          <a:p>
            <a:endParaRPr lang="en-CA"/>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9" tIns="47114" rIns="94229" bIns="47114" rtlCol="0" anchor="b"/>
          <a:lstStyle>
            <a:lvl1pPr algn="r">
              <a:defRPr sz="1200"/>
            </a:lvl1pPr>
          </a:lstStyle>
          <a:p>
            <a:fld id="{E762277A-D9E6-442D-94EA-19242A58FA6F}" type="slidenum">
              <a:rPr lang="en-CA" smtClean="0"/>
              <a:pPr/>
              <a:t>‹#›</a:t>
            </a:fld>
            <a:endParaRPr lang="en-C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4785019E-C88E-4041-A6EE-5B5CCEF59230}" type="datetime1">
              <a:rPr lang="en-CA" smtClean="0"/>
              <a:pPr/>
              <a:t>2024-04-22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CB02240-24A6-4AA6-8894-ADF9C5F8C4FB}" type="slidenum">
              <a:rPr lang="en-CA" smtClean="0"/>
              <a:pPr/>
              <a:t>‹#›</a:t>
            </a:fld>
            <a:endParaRPr lang="en-CA" dirty="0"/>
          </a:p>
        </p:txBody>
      </p:sp>
    </p:spTree>
    <p:extLst>
      <p:ext uri="{BB962C8B-B14F-4D97-AF65-F5344CB8AC3E}">
        <p14:creationId xmlns:p14="http://schemas.microsoft.com/office/powerpoint/2010/main" val="1016554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22DB530D-806B-49C2-BE59-D0B2BBBE9E15}" type="datetime1">
              <a:rPr lang="en-CA" smtClean="0"/>
              <a:pPr/>
              <a:t>2024-04-22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CB02240-24A6-4AA6-8894-ADF9C5F8C4FB}" type="slidenum">
              <a:rPr lang="en-CA" smtClean="0"/>
              <a:pPr/>
              <a:t>‹#›</a:t>
            </a:fld>
            <a:endParaRPr lang="en-CA" dirty="0"/>
          </a:p>
        </p:txBody>
      </p:sp>
    </p:spTree>
    <p:extLst>
      <p:ext uri="{BB962C8B-B14F-4D97-AF65-F5344CB8AC3E}">
        <p14:creationId xmlns:p14="http://schemas.microsoft.com/office/powerpoint/2010/main" val="47120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9DE1295-973F-42CB-A2F1-BCD524F0FA8B}" type="datetime1">
              <a:rPr lang="en-CA" smtClean="0"/>
              <a:pPr/>
              <a:t>2024-04-22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CB02240-24A6-4AA6-8894-ADF9C5F8C4FB}" type="slidenum">
              <a:rPr lang="en-CA" smtClean="0"/>
              <a:pPr/>
              <a:t>‹#›</a:t>
            </a:fld>
            <a:endParaRPr lang="en-CA" dirty="0"/>
          </a:p>
        </p:txBody>
      </p:sp>
    </p:spTree>
    <p:extLst>
      <p:ext uri="{BB962C8B-B14F-4D97-AF65-F5344CB8AC3E}">
        <p14:creationId xmlns:p14="http://schemas.microsoft.com/office/powerpoint/2010/main" val="287022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4B094E75-3FE6-4805-9566-5BE4EC169419}" type="datetime1">
              <a:rPr lang="en-CA" smtClean="0"/>
              <a:pPr/>
              <a:t>2024-04-22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CB02240-24A6-4AA6-8894-ADF9C5F8C4FB}" type="slidenum">
              <a:rPr lang="en-CA" smtClean="0"/>
              <a:pPr/>
              <a:t>‹#›</a:t>
            </a:fld>
            <a:endParaRPr lang="en-CA" dirty="0"/>
          </a:p>
        </p:txBody>
      </p:sp>
    </p:spTree>
    <p:extLst>
      <p:ext uri="{BB962C8B-B14F-4D97-AF65-F5344CB8AC3E}">
        <p14:creationId xmlns:p14="http://schemas.microsoft.com/office/powerpoint/2010/main" val="2163515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F8CA29-7A62-4C23-8EAD-3BC18B791CEE}" type="datetime1">
              <a:rPr lang="en-CA" smtClean="0"/>
              <a:pPr/>
              <a:t>2024-04-22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CB02240-24A6-4AA6-8894-ADF9C5F8C4FB}" type="slidenum">
              <a:rPr lang="en-CA" smtClean="0"/>
              <a:pPr/>
              <a:t>‹#›</a:t>
            </a:fld>
            <a:endParaRPr lang="en-CA" dirty="0"/>
          </a:p>
        </p:txBody>
      </p:sp>
    </p:spTree>
    <p:extLst>
      <p:ext uri="{BB962C8B-B14F-4D97-AF65-F5344CB8AC3E}">
        <p14:creationId xmlns:p14="http://schemas.microsoft.com/office/powerpoint/2010/main" val="1063194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7ECBB728-C0B6-4F97-B2FC-D81BEF244944}" type="datetime1">
              <a:rPr lang="en-CA" smtClean="0"/>
              <a:pPr/>
              <a:t>2024-04-22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CB02240-24A6-4AA6-8894-ADF9C5F8C4FB}" type="slidenum">
              <a:rPr lang="en-CA" smtClean="0"/>
              <a:pPr/>
              <a:t>‹#›</a:t>
            </a:fld>
            <a:endParaRPr lang="en-CA" dirty="0"/>
          </a:p>
        </p:txBody>
      </p:sp>
    </p:spTree>
    <p:extLst>
      <p:ext uri="{BB962C8B-B14F-4D97-AF65-F5344CB8AC3E}">
        <p14:creationId xmlns:p14="http://schemas.microsoft.com/office/powerpoint/2010/main" val="3253191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94CB2769-7C5D-4C6F-9D0E-F489AE3125DE}" type="datetime1">
              <a:rPr lang="en-CA" smtClean="0"/>
              <a:pPr/>
              <a:t>2024-04-22</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ACB02240-24A6-4AA6-8894-ADF9C5F8C4FB}" type="slidenum">
              <a:rPr lang="en-CA" smtClean="0"/>
              <a:pPr/>
              <a:t>‹#›</a:t>
            </a:fld>
            <a:endParaRPr lang="en-CA" dirty="0"/>
          </a:p>
        </p:txBody>
      </p:sp>
    </p:spTree>
    <p:extLst>
      <p:ext uri="{BB962C8B-B14F-4D97-AF65-F5344CB8AC3E}">
        <p14:creationId xmlns:p14="http://schemas.microsoft.com/office/powerpoint/2010/main" val="1824367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22D0DA39-0304-439A-AF22-CDE753BC73CD}" type="datetime1">
              <a:rPr lang="en-CA" smtClean="0"/>
              <a:pPr/>
              <a:t>2024-04-22</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ACB02240-24A6-4AA6-8894-ADF9C5F8C4FB}" type="slidenum">
              <a:rPr lang="en-CA" smtClean="0"/>
              <a:pPr/>
              <a:t>‹#›</a:t>
            </a:fld>
            <a:endParaRPr lang="en-CA" dirty="0"/>
          </a:p>
        </p:txBody>
      </p:sp>
    </p:spTree>
    <p:extLst>
      <p:ext uri="{BB962C8B-B14F-4D97-AF65-F5344CB8AC3E}">
        <p14:creationId xmlns:p14="http://schemas.microsoft.com/office/powerpoint/2010/main" val="3878729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76A454-C0C8-4F80-AABC-D5E3E2E96442}" type="datetime1">
              <a:rPr lang="en-CA" smtClean="0"/>
              <a:pPr/>
              <a:t>2024-04-22</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ACB02240-24A6-4AA6-8894-ADF9C5F8C4FB}" type="slidenum">
              <a:rPr lang="en-CA" smtClean="0"/>
              <a:pPr/>
              <a:t>‹#›</a:t>
            </a:fld>
            <a:endParaRPr lang="en-CA" dirty="0"/>
          </a:p>
        </p:txBody>
      </p:sp>
    </p:spTree>
    <p:extLst>
      <p:ext uri="{BB962C8B-B14F-4D97-AF65-F5344CB8AC3E}">
        <p14:creationId xmlns:p14="http://schemas.microsoft.com/office/powerpoint/2010/main" val="138823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2E8516-51AC-438A-A251-B03FD83939F4}" type="datetime1">
              <a:rPr lang="en-CA" smtClean="0"/>
              <a:pPr/>
              <a:t>2024-04-22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CB02240-24A6-4AA6-8894-ADF9C5F8C4FB}" type="slidenum">
              <a:rPr lang="en-CA" smtClean="0"/>
              <a:pPr/>
              <a:t>‹#›</a:t>
            </a:fld>
            <a:endParaRPr lang="en-CA" dirty="0"/>
          </a:p>
        </p:txBody>
      </p:sp>
    </p:spTree>
    <p:extLst>
      <p:ext uri="{BB962C8B-B14F-4D97-AF65-F5344CB8AC3E}">
        <p14:creationId xmlns:p14="http://schemas.microsoft.com/office/powerpoint/2010/main" val="1326319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43B123-B7FD-41F9-8895-64D88918E069}" type="datetime1">
              <a:rPr lang="en-CA" smtClean="0"/>
              <a:pPr/>
              <a:t>2024-04-22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CB02240-24A6-4AA6-8894-ADF9C5F8C4FB}" type="slidenum">
              <a:rPr lang="en-CA" smtClean="0"/>
              <a:pPr/>
              <a:t>‹#›</a:t>
            </a:fld>
            <a:endParaRPr lang="en-CA" dirty="0"/>
          </a:p>
        </p:txBody>
      </p:sp>
    </p:spTree>
    <p:extLst>
      <p:ext uri="{BB962C8B-B14F-4D97-AF65-F5344CB8AC3E}">
        <p14:creationId xmlns:p14="http://schemas.microsoft.com/office/powerpoint/2010/main" val="2649194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8A2558-1DA5-49D9-B59F-4D810449DA31}" type="datetime1">
              <a:rPr lang="en-CA" smtClean="0"/>
              <a:pPr/>
              <a:t>2024-04-22</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B02240-24A6-4AA6-8894-ADF9C5F8C4FB}" type="slidenum">
              <a:rPr lang="en-CA" smtClean="0"/>
              <a:pPr/>
              <a:t>‹#›</a:t>
            </a:fld>
            <a:endParaRPr lang="en-CA" dirty="0"/>
          </a:p>
        </p:txBody>
      </p:sp>
    </p:spTree>
    <p:extLst>
      <p:ext uri="{BB962C8B-B14F-4D97-AF65-F5344CB8AC3E}">
        <p14:creationId xmlns:p14="http://schemas.microsoft.com/office/powerpoint/2010/main" val="27667978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4" name="TextBox 4"/>
          <p:cNvSpPr txBox="1"/>
          <p:nvPr/>
        </p:nvSpPr>
        <p:spPr>
          <a:xfrm>
            <a:off x="335903" y="3404195"/>
            <a:ext cx="11541967" cy="193899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6000" dirty="0">
                <a:solidFill>
                  <a:srgbClr val="797805"/>
                </a:solidFill>
                <a:latin typeface="Tw Cen MT Condensed Extra Bold" panose="020B0803020202020204" pitchFamily="34" charset="0"/>
              </a:rPr>
              <a:t>Summary</a:t>
            </a:r>
            <a:endParaRPr lang="en-CA" sz="6000" b="1" dirty="0">
              <a:solidFill>
                <a:srgbClr val="797805"/>
              </a:solidFill>
              <a:latin typeface="Freestyle Script" pitchFamily="66" charset="0"/>
            </a:endParaRPr>
          </a:p>
          <a:p>
            <a:pPr algn="ctr"/>
            <a:r>
              <a:rPr lang="en-CA" sz="6000" dirty="0">
                <a:solidFill>
                  <a:srgbClr val="797805"/>
                </a:solidFill>
                <a:latin typeface="Tw Cen MT Condensed Extra Bold" panose="020B0803020202020204" pitchFamily="34" charset="0"/>
              </a:rPr>
              <a:t>The Five Stage CCS Process</a:t>
            </a:r>
            <a:endParaRPr lang="en-CA" sz="6000" b="1" dirty="0">
              <a:solidFill>
                <a:srgbClr val="797805"/>
              </a:solidFill>
              <a:latin typeface="Freestyle Script" pitchFamily="66"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0236" y="530782"/>
            <a:ext cx="4702629" cy="2530869"/>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346623"/>
            <a:ext cx="1500872" cy="1116155"/>
          </a:xfrm>
          <a:prstGeom prst="rect">
            <a:avLst/>
          </a:prstGeom>
        </p:spPr>
      </p:pic>
      <p:sp>
        <p:nvSpPr>
          <p:cNvPr id="8" name="TextBox 7"/>
          <p:cNvSpPr txBox="1"/>
          <p:nvPr/>
        </p:nvSpPr>
        <p:spPr>
          <a:xfrm>
            <a:off x="3994132" y="5703450"/>
            <a:ext cx="4076700" cy="461665"/>
          </a:xfrm>
          <a:prstGeom prst="rect">
            <a:avLst/>
          </a:prstGeom>
          <a:noFill/>
        </p:spPr>
        <p:txBody>
          <a:bodyPr wrap="square" rtlCol="0">
            <a:spAutoFit/>
          </a:bodyPr>
          <a:lstStyle/>
          <a:p>
            <a:pPr algn="ctr"/>
            <a:r>
              <a:rPr lang="en-CA" sz="2400" b="1">
                <a:solidFill>
                  <a:srgbClr val="797805"/>
                </a:solidFill>
                <a:latin typeface="Tw Cen MT Condensed" pitchFamily="34" charset="0"/>
              </a:rPr>
              <a:t>Session 8 </a:t>
            </a:r>
            <a:r>
              <a:rPr lang="en-CA" sz="2400" b="1" dirty="0">
                <a:solidFill>
                  <a:srgbClr val="797805"/>
                </a:solidFill>
                <a:latin typeface="Tw Cen MT Condensed" pitchFamily="34" charset="0"/>
              </a:rPr>
              <a:t>– </a:t>
            </a:r>
            <a:r>
              <a:rPr lang="en-CA" sz="2400" b="1">
                <a:solidFill>
                  <a:srgbClr val="797805"/>
                </a:solidFill>
                <a:latin typeface="Tw Cen MT Condensed" pitchFamily="34" charset="0"/>
              </a:rPr>
              <a:t>Resource 3</a:t>
            </a:r>
            <a:endParaRPr lang="en-CA" sz="2400" b="1" dirty="0">
              <a:solidFill>
                <a:srgbClr val="797805"/>
              </a:solidFill>
              <a:latin typeface="Tw Cen MT Condensed" pitchFamily="34" charset="0"/>
            </a:endParaRPr>
          </a:p>
        </p:txBody>
      </p:sp>
    </p:spTree>
    <p:extLst>
      <p:ext uri="{BB962C8B-B14F-4D97-AF65-F5344CB8AC3E}">
        <p14:creationId xmlns:p14="http://schemas.microsoft.com/office/powerpoint/2010/main" val="870755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E8D1C2"/>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271" y="5147444"/>
            <a:ext cx="1500872" cy="1116155"/>
          </a:xfrm>
          <a:prstGeom prst="rect">
            <a:avLst/>
          </a:prstGeom>
        </p:spPr>
      </p:pic>
      <p:sp>
        <p:nvSpPr>
          <p:cNvPr id="7" name="Slide Number Placeholder 6"/>
          <p:cNvSpPr>
            <a:spLocks noGrp="1"/>
          </p:cNvSpPr>
          <p:nvPr>
            <p:ph type="sldNum" sz="quarter" idx="12"/>
          </p:nvPr>
        </p:nvSpPr>
        <p:spPr/>
        <p:txBody>
          <a:bodyPr/>
          <a:lstStyle/>
          <a:p>
            <a:fld id="{ACB02240-24A6-4AA6-8894-ADF9C5F8C4FB}" type="slidenum">
              <a:rPr lang="en-CA" sz="2000" smtClean="0"/>
              <a:pPr/>
              <a:t>10</a:t>
            </a:fld>
            <a:endParaRPr lang="en-CA" sz="2000" dirty="0"/>
          </a:p>
        </p:txBody>
      </p:sp>
      <p:sp>
        <p:nvSpPr>
          <p:cNvPr id="8" name="Rectangle 7"/>
          <p:cNvSpPr/>
          <p:nvPr/>
        </p:nvSpPr>
        <p:spPr>
          <a:xfrm>
            <a:off x="1674891" y="392492"/>
            <a:ext cx="8247706" cy="707886"/>
          </a:xfrm>
          <a:prstGeom prst="rect">
            <a:avLst/>
          </a:prstGeom>
        </p:spPr>
        <p:txBody>
          <a:bodyPr wrap="square">
            <a:spAutoFit/>
          </a:bodyPr>
          <a:lstStyle/>
          <a:p>
            <a:pPr algn="ctr"/>
            <a:r>
              <a:rPr lang="en-CA" sz="4000" b="1" dirty="0">
                <a:solidFill>
                  <a:srgbClr val="9A4E15"/>
                </a:solidFill>
              </a:rPr>
              <a:t>Self Calming Strategies</a:t>
            </a:r>
            <a:endParaRPr lang="en-CA" sz="4000" dirty="0">
              <a:solidFill>
                <a:srgbClr val="9A4E15"/>
              </a:solidFill>
            </a:endParaRPr>
          </a:p>
        </p:txBody>
      </p:sp>
      <p:sp>
        <p:nvSpPr>
          <p:cNvPr id="9" name="TextBox 8"/>
          <p:cNvSpPr txBox="1"/>
          <p:nvPr/>
        </p:nvSpPr>
        <p:spPr>
          <a:xfrm>
            <a:off x="1584357" y="1659969"/>
            <a:ext cx="8827128" cy="3539430"/>
          </a:xfrm>
          <a:prstGeom prst="rect">
            <a:avLst/>
          </a:prstGeom>
          <a:noFill/>
        </p:spPr>
        <p:txBody>
          <a:bodyPr wrap="square" rtlCol="0">
            <a:spAutoFit/>
          </a:bodyPr>
          <a:lstStyle/>
          <a:p>
            <a:pPr marL="285750" indent="-285750">
              <a:buFont typeface="Arial" pitchFamily="34" charset="0"/>
              <a:buChar char="•"/>
            </a:pPr>
            <a:r>
              <a:rPr lang="en-CA" sz="2800" dirty="0"/>
              <a:t>Basic B-FIT Stress Rehearsal</a:t>
            </a:r>
          </a:p>
          <a:p>
            <a:pPr marL="285750" indent="-285750"/>
            <a:endParaRPr lang="en-CA" sz="2800" dirty="0"/>
          </a:p>
          <a:p>
            <a:pPr marL="285750" indent="-285750">
              <a:buFont typeface="Arial" panose="020B0604020202020204" pitchFamily="34" charset="0"/>
              <a:buChar char="•"/>
            </a:pPr>
            <a:r>
              <a:rPr lang="en-CA" sz="2800" dirty="0"/>
              <a:t>Full Field Focus</a:t>
            </a:r>
          </a:p>
          <a:p>
            <a:pPr marL="285750" indent="-285750"/>
            <a:endParaRPr lang="en-CA" sz="2800" dirty="0"/>
          </a:p>
          <a:p>
            <a:pPr marL="285750" indent="-285750">
              <a:buFont typeface="Arial" panose="020B0604020202020204" pitchFamily="34" charset="0"/>
              <a:buChar char="•"/>
            </a:pPr>
            <a:r>
              <a:rPr lang="en-CA" sz="2800" dirty="0"/>
              <a:t>B-FIT Compassion Practice</a:t>
            </a:r>
          </a:p>
          <a:p>
            <a:pPr marL="285750" indent="-285750"/>
            <a:endParaRPr lang="en-CA" sz="2800" dirty="0"/>
          </a:p>
          <a:p>
            <a:pPr marL="285750" indent="-285750">
              <a:buFont typeface="Arial" panose="020B0604020202020204" pitchFamily="34" charset="0"/>
              <a:buChar char="•"/>
            </a:pPr>
            <a:r>
              <a:rPr lang="en-CA" sz="2800" dirty="0"/>
              <a:t>Self Bilateral, Biomeridian Awareness Based Calming,   e.g. hands, butterfly hug, mindful movement/walks</a:t>
            </a:r>
          </a:p>
        </p:txBody>
      </p:sp>
    </p:spTree>
    <p:extLst>
      <p:ext uri="{BB962C8B-B14F-4D97-AF65-F5344CB8AC3E}">
        <p14:creationId xmlns:p14="http://schemas.microsoft.com/office/powerpoint/2010/main" val="1946928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Content Placeholder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6718" y="271276"/>
            <a:ext cx="9079085" cy="6262950"/>
          </a:xfrm>
          <a:prstGeom prst="rect">
            <a:avLst/>
          </a:prstGeom>
        </p:spPr>
      </p:pic>
      <p:sp>
        <p:nvSpPr>
          <p:cNvPr id="24" name="TextBox 23"/>
          <p:cNvSpPr txBox="1"/>
          <p:nvPr/>
        </p:nvSpPr>
        <p:spPr>
          <a:xfrm>
            <a:off x="5093690" y="5566144"/>
            <a:ext cx="2545140"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CATCH</a:t>
            </a:r>
            <a:r>
              <a:rPr lang="en-CA" sz="2400" b="1" dirty="0">
                <a:solidFill>
                  <a:schemeClr val="bg1"/>
                </a:solidFill>
                <a:latin typeface="Arial Narrow" panose="020B0606020202030204" pitchFamily="34" charset="0"/>
              </a:rPr>
              <a:t> </a:t>
            </a:r>
          </a:p>
        </p:txBody>
      </p:sp>
      <p:sp>
        <p:nvSpPr>
          <p:cNvPr id="25" name="TextBox 24"/>
          <p:cNvSpPr txBox="1"/>
          <p:nvPr/>
        </p:nvSpPr>
        <p:spPr>
          <a:xfrm>
            <a:off x="4182530" y="6027809"/>
            <a:ext cx="4529667" cy="369332"/>
          </a:xfrm>
          <a:prstGeom prst="rect">
            <a:avLst/>
          </a:prstGeom>
          <a:noFill/>
        </p:spPr>
        <p:txBody>
          <a:bodyPr wrap="square" rtlCol="0">
            <a:spAutoFit/>
          </a:bodyPr>
          <a:lstStyle/>
          <a:p>
            <a:pPr algn="ctr"/>
            <a:r>
              <a:rPr lang="en-CA" b="1" dirty="0">
                <a:solidFill>
                  <a:schemeClr val="bg1"/>
                </a:solidFill>
              </a:rPr>
              <a:t>“I catch myself being here, now, present”</a:t>
            </a:r>
          </a:p>
        </p:txBody>
      </p:sp>
      <p:sp>
        <p:nvSpPr>
          <p:cNvPr id="26" name="TextBox 25"/>
          <p:cNvSpPr txBox="1"/>
          <p:nvPr/>
        </p:nvSpPr>
        <p:spPr>
          <a:xfrm>
            <a:off x="512748" y="724836"/>
            <a:ext cx="4398697" cy="2123658"/>
          </a:xfrm>
          <a:prstGeom prst="rect">
            <a:avLst/>
          </a:prstGeom>
          <a:noFill/>
        </p:spPr>
        <p:txBody>
          <a:bodyPr wrap="square" rtlCol="0">
            <a:spAutoFit/>
          </a:bodyPr>
          <a:lstStyle/>
          <a:p>
            <a:pPr algn="ctr"/>
            <a:r>
              <a:rPr lang="en-CA" sz="4400" b="1" i="1" dirty="0">
                <a:solidFill>
                  <a:srgbClr val="9A4E15"/>
                </a:solidFill>
              </a:rPr>
              <a:t>Making Optimal Care and Support Happen</a:t>
            </a:r>
          </a:p>
        </p:txBody>
      </p:sp>
      <p:sp>
        <p:nvSpPr>
          <p:cNvPr id="27" name="TextBox 26"/>
          <p:cNvSpPr txBox="1"/>
          <p:nvPr/>
        </p:nvSpPr>
        <p:spPr>
          <a:xfrm>
            <a:off x="4715932" y="4557461"/>
            <a:ext cx="4351867" cy="646331"/>
          </a:xfrm>
          <a:prstGeom prst="rect">
            <a:avLst/>
          </a:prstGeom>
          <a:noFill/>
        </p:spPr>
        <p:txBody>
          <a:bodyPr wrap="square" rtlCol="0">
            <a:spAutoFit/>
          </a:bodyPr>
          <a:lstStyle/>
          <a:p>
            <a:pPr algn="ctr"/>
            <a:r>
              <a:rPr lang="en-US" b="1" dirty="0">
                <a:solidFill>
                  <a:schemeClr val="bg1"/>
                </a:solidFill>
              </a:rPr>
              <a:t>“Being aware and ahh-llowing of B-FIT,</a:t>
            </a:r>
            <a:endParaRPr lang="en-CA" dirty="0">
              <a:solidFill>
                <a:schemeClr val="bg1"/>
              </a:solidFill>
            </a:endParaRPr>
          </a:p>
          <a:p>
            <a:pPr algn="ctr"/>
            <a:r>
              <a:rPr lang="en-US" b="1" dirty="0">
                <a:solidFill>
                  <a:schemeClr val="bg1"/>
                </a:solidFill>
              </a:rPr>
              <a:t>I calm myself and therefore calm others”.</a:t>
            </a:r>
            <a:endParaRPr lang="en-CA" dirty="0">
              <a:solidFill>
                <a:schemeClr val="bg1"/>
              </a:solidFill>
            </a:endParaRPr>
          </a:p>
        </p:txBody>
      </p:sp>
      <p:sp>
        <p:nvSpPr>
          <p:cNvPr id="28" name="TextBox 27"/>
          <p:cNvSpPr txBox="1"/>
          <p:nvPr/>
        </p:nvSpPr>
        <p:spPr>
          <a:xfrm>
            <a:off x="5802623" y="4171999"/>
            <a:ext cx="2299979"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CALM</a:t>
            </a:r>
            <a:r>
              <a:rPr lang="en-CA" sz="2400" dirty="0">
                <a:solidFill>
                  <a:schemeClr val="bg1"/>
                </a:solidFill>
                <a:latin typeface="Arial Black" pitchFamily="34" charset="0"/>
              </a:rPr>
              <a:t> </a:t>
            </a:r>
            <a:endParaRPr lang="en-CA" sz="2400" b="1" dirty="0">
              <a:solidFill>
                <a:schemeClr val="bg1"/>
              </a:solidFill>
              <a:latin typeface="Arial Narrow" panose="020B0606020202030204" pitchFamily="34" charset="0"/>
            </a:endParaRPr>
          </a:p>
        </p:txBody>
      </p:sp>
      <p:sp>
        <p:nvSpPr>
          <p:cNvPr id="3" name="TextBox 2"/>
          <p:cNvSpPr txBox="1"/>
          <p:nvPr/>
        </p:nvSpPr>
        <p:spPr>
          <a:xfrm>
            <a:off x="5173131" y="3199549"/>
            <a:ext cx="4495802" cy="707886"/>
          </a:xfrm>
          <a:prstGeom prst="rect">
            <a:avLst/>
          </a:prstGeom>
          <a:noFill/>
        </p:spPr>
        <p:txBody>
          <a:bodyPr wrap="square" rtlCol="0">
            <a:spAutoFit/>
          </a:bodyPr>
          <a:lstStyle/>
          <a:p>
            <a:pPr>
              <a:lnSpc>
                <a:spcPts val="1600"/>
              </a:lnSpc>
            </a:pPr>
            <a:r>
              <a:rPr lang="en-US" sz="1600" b="1" dirty="0">
                <a:solidFill>
                  <a:schemeClr val="bg1"/>
                </a:solidFill>
              </a:rPr>
              <a:t>“I objectively clarify my  and their emotional state and the needs of the situation and then choose what actions to take.”</a:t>
            </a:r>
            <a:endParaRPr lang="en-CA" sz="1600" dirty="0">
              <a:solidFill>
                <a:schemeClr val="bg1"/>
              </a:solidFill>
            </a:endParaRPr>
          </a:p>
        </p:txBody>
      </p:sp>
      <p:sp>
        <p:nvSpPr>
          <p:cNvPr id="20" name="TextBox 19"/>
          <p:cNvSpPr txBox="1"/>
          <p:nvPr/>
        </p:nvSpPr>
        <p:spPr>
          <a:xfrm>
            <a:off x="5426497" y="2820446"/>
            <a:ext cx="4047700"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CLARIFY AND CHOOSE</a:t>
            </a: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9324" y="5165551"/>
            <a:ext cx="1500872" cy="1116155"/>
          </a:xfrm>
          <a:prstGeom prst="rect">
            <a:avLst/>
          </a:prstGeom>
        </p:spPr>
      </p:pic>
      <p:sp>
        <p:nvSpPr>
          <p:cNvPr id="11" name="Slide Number Placeholder 10"/>
          <p:cNvSpPr>
            <a:spLocks noGrp="1"/>
          </p:cNvSpPr>
          <p:nvPr>
            <p:ph type="sldNum" sz="quarter" idx="12"/>
          </p:nvPr>
        </p:nvSpPr>
        <p:spPr/>
        <p:txBody>
          <a:bodyPr/>
          <a:lstStyle/>
          <a:p>
            <a:fld id="{ACB02240-24A6-4AA6-8894-ADF9C5F8C4FB}" type="slidenum">
              <a:rPr lang="en-CA" sz="2000" smtClean="0"/>
              <a:pPr/>
              <a:t>11</a:t>
            </a:fld>
            <a:endParaRPr lang="en-CA" sz="2000" dirty="0"/>
          </a:p>
        </p:txBody>
      </p:sp>
    </p:spTree>
    <p:extLst>
      <p:ext uri="{BB962C8B-B14F-4D97-AF65-F5344CB8AC3E}">
        <p14:creationId xmlns:p14="http://schemas.microsoft.com/office/powerpoint/2010/main" val="2788348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1000"/>
                                        <p:tgtEl>
                                          <p:spTgt spid="24"/>
                                        </p:tgtEl>
                                      </p:cBhvr>
                                    </p:animEffect>
                                    <p:anim calcmode="lin" valueType="num">
                                      <p:cBhvr>
                                        <p:cTn id="22" dur="1000" fill="hold"/>
                                        <p:tgtEl>
                                          <p:spTgt spid="24"/>
                                        </p:tgtEl>
                                        <p:attrNameLst>
                                          <p:attrName>ppt_x</p:attrName>
                                        </p:attrNameLst>
                                      </p:cBhvr>
                                      <p:tavLst>
                                        <p:tav tm="0">
                                          <p:val>
                                            <p:strVal val="#ppt_x"/>
                                          </p:val>
                                        </p:tav>
                                        <p:tav tm="100000">
                                          <p:val>
                                            <p:strVal val="#ppt_x"/>
                                          </p:val>
                                        </p:tav>
                                      </p:tavLst>
                                    </p:anim>
                                    <p:anim calcmode="lin" valueType="num">
                                      <p:cBhvr>
                                        <p:cTn id="2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8"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E8D1C2"/>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TextBox 2"/>
          <p:cNvSpPr txBox="1"/>
          <p:nvPr/>
        </p:nvSpPr>
        <p:spPr>
          <a:xfrm>
            <a:off x="1307220" y="870066"/>
            <a:ext cx="9638419" cy="2492990"/>
          </a:xfrm>
          <a:prstGeom prst="rect">
            <a:avLst/>
          </a:prstGeom>
          <a:noFill/>
        </p:spPr>
        <p:txBody>
          <a:bodyPr wrap="square" rtlCol="0">
            <a:spAutoFit/>
          </a:bodyPr>
          <a:lstStyle/>
          <a:p>
            <a:r>
              <a:rPr lang="en-US" sz="4400" b="1" dirty="0"/>
              <a:t>To clarify and choose is… </a:t>
            </a:r>
          </a:p>
          <a:p>
            <a:pPr algn="just"/>
            <a:r>
              <a:rPr lang="en-US" sz="2800" dirty="0"/>
              <a:t>together with catch and calm, remain aware of mine and others’ Feelings and Filters that are influencing the situation and then to objectively make informed choices.</a:t>
            </a:r>
            <a:endParaRPr lang="en-CA" sz="2800" dirty="0"/>
          </a:p>
          <a:p>
            <a:endParaRPr lang="en-CA" sz="28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32252" y="3975828"/>
            <a:ext cx="5606486" cy="236795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0271" y="5147444"/>
            <a:ext cx="1500872" cy="1116155"/>
          </a:xfrm>
          <a:prstGeom prst="rect">
            <a:avLst/>
          </a:prstGeom>
        </p:spPr>
      </p:pic>
      <p:sp>
        <p:nvSpPr>
          <p:cNvPr id="7" name="Slide Number Placeholder 6"/>
          <p:cNvSpPr>
            <a:spLocks noGrp="1"/>
          </p:cNvSpPr>
          <p:nvPr>
            <p:ph type="sldNum" sz="quarter" idx="12"/>
          </p:nvPr>
        </p:nvSpPr>
        <p:spPr/>
        <p:txBody>
          <a:bodyPr/>
          <a:lstStyle/>
          <a:p>
            <a:fld id="{ACB02240-24A6-4AA6-8894-ADF9C5F8C4FB}" type="slidenum">
              <a:rPr lang="en-CA" sz="2000" smtClean="0"/>
              <a:pPr/>
              <a:t>12</a:t>
            </a:fld>
            <a:endParaRPr lang="en-CA" sz="2000" dirty="0"/>
          </a:p>
        </p:txBody>
      </p:sp>
    </p:spTree>
    <p:extLst>
      <p:ext uri="{BB962C8B-B14F-4D97-AF65-F5344CB8AC3E}">
        <p14:creationId xmlns:p14="http://schemas.microsoft.com/office/powerpoint/2010/main" val="1946928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6718" y="271276"/>
            <a:ext cx="9079085" cy="6262950"/>
          </a:xfrm>
          <a:prstGeom prst="rect">
            <a:avLst/>
          </a:prstGeom>
        </p:spPr>
      </p:pic>
      <p:sp>
        <p:nvSpPr>
          <p:cNvPr id="16" name="TextBox 15"/>
          <p:cNvSpPr txBox="1"/>
          <p:nvPr/>
        </p:nvSpPr>
        <p:spPr>
          <a:xfrm>
            <a:off x="5093690" y="5566144"/>
            <a:ext cx="2545140"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CATCH</a:t>
            </a:r>
            <a:r>
              <a:rPr lang="en-CA" sz="2400" b="1" dirty="0">
                <a:solidFill>
                  <a:schemeClr val="bg1"/>
                </a:solidFill>
                <a:latin typeface="Arial Narrow" panose="020B0606020202030204" pitchFamily="34" charset="0"/>
              </a:rPr>
              <a:t> </a:t>
            </a:r>
          </a:p>
        </p:txBody>
      </p:sp>
      <p:sp>
        <p:nvSpPr>
          <p:cNvPr id="17" name="TextBox 16"/>
          <p:cNvSpPr txBox="1"/>
          <p:nvPr/>
        </p:nvSpPr>
        <p:spPr>
          <a:xfrm>
            <a:off x="4182530" y="6027809"/>
            <a:ext cx="4529667" cy="369332"/>
          </a:xfrm>
          <a:prstGeom prst="rect">
            <a:avLst/>
          </a:prstGeom>
          <a:noFill/>
        </p:spPr>
        <p:txBody>
          <a:bodyPr wrap="square" rtlCol="0">
            <a:spAutoFit/>
          </a:bodyPr>
          <a:lstStyle/>
          <a:p>
            <a:pPr algn="ctr"/>
            <a:r>
              <a:rPr lang="en-CA" b="1" dirty="0">
                <a:solidFill>
                  <a:schemeClr val="bg1"/>
                </a:solidFill>
              </a:rPr>
              <a:t>“I catch myself being here, now, present”</a:t>
            </a:r>
          </a:p>
        </p:txBody>
      </p:sp>
      <p:sp>
        <p:nvSpPr>
          <p:cNvPr id="18" name="TextBox 17"/>
          <p:cNvSpPr txBox="1"/>
          <p:nvPr/>
        </p:nvSpPr>
        <p:spPr>
          <a:xfrm>
            <a:off x="512748" y="724836"/>
            <a:ext cx="4398697" cy="2123658"/>
          </a:xfrm>
          <a:prstGeom prst="rect">
            <a:avLst/>
          </a:prstGeom>
          <a:noFill/>
        </p:spPr>
        <p:txBody>
          <a:bodyPr wrap="square" rtlCol="0">
            <a:spAutoFit/>
          </a:bodyPr>
          <a:lstStyle/>
          <a:p>
            <a:pPr algn="ctr"/>
            <a:r>
              <a:rPr lang="en-CA" sz="4400" b="1" i="1" dirty="0">
                <a:solidFill>
                  <a:srgbClr val="9A4E15"/>
                </a:solidFill>
              </a:rPr>
              <a:t>Making Optimal Care and Support Happen</a:t>
            </a:r>
          </a:p>
        </p:txBody>
      </p:sp>
      <p:sp>
        <p:nvSpPr>
          <p:cNvPr id="19" name="TextBox 18"/>
          <p:cNvSpPr txBox="1"/>
          <p:nvPr/>
        </p:nvSpPr>
        <p:spPr>
          <a:xfrm>
            <a:off x="4715932" y="4557461"/>
            <a:ext cx="4351867" cy="646331"/>
          </a:xfrm>
          <a:prstGeom prst="rect">
            <a:avLst/>
          </a:prstGeom>
          <a:noFill/>
        </p:spPr>
        <p:txBody>
          <a:bodyPr wrap="square" rtlCol="0">
            <a:spAutoFit/>
          </a:bodyPr>
          <a:lstStyle/>
          <a:p>
            <a:pPr algn="ctr"/>
            <a:r>
              <a:rPr lang="en-US" b="1" dirty="0">
                <a:solidFill>
                  <a:schemeClr val="bg1"/>
                </a:solidFill>
              </a:rPr>
              <a:t>“Being aware and ahh-llowing of B-FIT,</a:t>
            </a:r>
            <a:endParaRPr lang="en-CA" dirty="0">
              <a:solidFill>
                <a:schemeClr val="bg1"/>
              </a:solidFill>
            </a:endParaRPr>
          </a:p>
          <a:p>
            <a:pPr algn="ctr"/>
            <a:r>
              <a:rPr lang="en-US" b="1" dirty="0">
                <a:solidFill>
                  <a:schemeClr val="bg1"/>
                </a:solidFill>
              </a:rPr>
              <a:t>I calm myself and therefore calm others”.</a:t>
            </a:r>
            <a:endParaRPr lang="en-CA" dirty="0">
              <a:solidFill>
                <a:schemeClr val="bg1"/>
              </a:solidFill>
            </a:endParaRPr>
          </a:p>
        </p:txBody>
      </p:sp>
      <p:sp>
        <p:nvSpPr>
          <p:cNvPr id="20" name="TextBox 19"/>
          <p:cNvSpPr txBox="1"/>
          <p:nvPr/>
        </p:nvSpPr>
        <p:spPr>
          <a:xfrm>
            <a:off x="5802623" y="4171999"/>
            <a:ext cx="2299979"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CALM</a:t>
            </a:r>
            <a:r>
              <a:rPr lang="en-CA" sz="2400" dirty="0">
                <a:solidFill>
                  <a:schemeClr val="bg1"/>
                </a:solidFill>
                <a:latin typeface="Arial Black" pitchFamily="34" charset="0"/>
              </a:rPr>
              <a:t> </a:t>
            </a:r>
            <a:endParaRPr lang="en-CA" sz="2400" b="1" dirty="0">
              <a:solidFill>
                <a:schemeClr val="bg1"/>
              </a:solidFill>
              <a:latin typeface="Arial Narrow" panose="020B0606020202030204" pitchFamily="34" charset="0"/>
            </a:endParaRPr>
          </a:p>
        </p:txBody>
      </p:sp>
      <p:sp>
        <p:nvSpPr>
          <p:cNvPr id="32" name="TextBox 31"/>
          <p:cNvSpPr txBox="1"/>
          <p:nvPr/>
        </p:nvSpPr>
        <p:spPr>
          <a:xfrm>
            <a:off x="5173131" y="3199549"/>
            <a:ext cx="4495802" cy="746358"/>
          </a:xfrm>
          <a:prstGeom prst="rect">
            <a:avLst/>
          </a:prstGeom>
          <a:noFill/>
        </p:spPr>
        <p:txBody>
          <a:bodyPr wrap="square" rtlCol="0">
            <a:spAutoFit/>
          </a:bodyPr>
          <a:lstStyle/>
          <a:p>
            <a:pPr>
              <a:lnSpc>
                <a:spcPts val="1700"/>
              </a:lnSpc>
            </a:pPr>
            <a:r>
              <a:rPr lang="en-US" b="1" dirty="0">
                <a:solidFill>
                  <a:schemeClr val="bg1"/>
                </a:solidFill>
              </a:rPr>
              <a:t>“I objectively clarify my  and their emotional state and the needs of the situation and then choose what actions to take.”</a:t>
            </a:r>
            <a:endParaRPr lang="en-CA" dirty="0">
              <a:solidFill>
                <a:schemeClr val="bg1"/>
              </a:solidFill>
            </a:endParaRPr>
          </a:p>
        </p:txBody>
      </p:sp>
      <p:sp>
        <p:nvSpPr>
          <p:cNvPr id="33" name="TextBox 32"/>
          <p:cNvSpPr txBox="1"/>
          <p:nvPr/>
        </p:nvSpPr>
        <p:spPr>
          <a:xfrm>
            <a:off x="5426497" y="2820446"/>
            <a:ext cx="4047700"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CLARIFY AND CHOOSE</a:t>
            </a:r>
          </a:p>
        </p:txBody>
      </p:sp>
      <p:sp>
        <p:nvSpPr>
          <p:cNvPr id="29" name="TextBox 28"/>
          <p:cNvSpPr txBox="1"/>
          <p:nvPr/>
        </p:nvSpPr>
        <p:spPr>
          <a:xfrm>
            <a:off x="5695472" y="1891224"/>
            <a:ext cx="4329059" cy="746358"/>
          </a:xfrm>
          <a:prstGeom prst="rect">
            <a:avLst/>
          </a:prstGeom>
          <a:noFill/>
        </p:spPr>
        <p:txBody>
          <a:bodyPr wrap="square" rtlCol="0">
            <a:spAutoFit/>
          </a:bodyPr>
          <a:lstStyle/>
          <a:p>
            <a:pPr>
              <a:lnSpc>
                <a:spcPts val="1700"/>
              </a:lnSpc>
            </a:pPr>
            <a:r>
              <a:rPr lang="en-US" b="1" dirty="0"/>
              <a:t>“I intend and become non-judgmental and unconditionally connected—regardless of how I feel”</a:t>
            </a:r>
            <a:endParaRPr lang="en-CA" dirty="0"/>
          </a:p>
        </p:txBody>
      </p:sp>
      <p:sp>
        <p:nvSpPr>
          <p:cNvPr id="30" name="TextBox 29"/>
          <p:cNvSpPr txBox="1"/>
          <p:nvPr/>
        </p:nvSpPr>
        <p:spPr>
          <a:xfrm>
            <a:off x="5560984" y="1532030"/>
            <a:ext cx="4598034"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CONSCIOUSLY CONNECT</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0271" y="5192712"/>
            <a:ext cx="1500872" cy="1116155"/>
          </a:xfrm>
          <a:prstGeom prst="rect">
            <a:avLst/>
          </a:prstGeom>
        </p:spPr>
      </p:pic>
      <p:sp>
        <p:nvSpPr>
          <p:cNvPr id="13" name="Slide Number Placeholder 12"/>
          <p:cNvSpPr>
            <a:spLocks noGrp="1"/>
          </p:cNvSpPr>
          <p:nvPr>
            <p:ph type="sldNum" sz="quarter" idx="12"/>
          </p:nvPr>
        </p:nvSpPr>
        <p:spPr/>
        <p:txBody>
          <a:bodyPr/>
          <a:lstStyle/>
          <a:p>
            <a:fld id="{ACB02240-24A6-4AA6-8894-ADF9C5F8C4FB}" type="slidenum">
              <a:rPr lang="en-CA" sz="2000" smtClean="0"/>
              <a:pPr/>
              <a:t>13</a:t>
            </a:fld>
            <a:endParaRPr lang="en-CA" sz="2000" dirty="0"/>
          </a:p>
        </p:txBody>
      </p:sp>
    </p:spTree>
    <p:extLst>
      <p:ext uri="{BB962C8B-B14F-4D97-AF65-F5344CB8AC3E}">
        <p14:creationId xmlns:p14="http://schemas.microsoft.com/office/powerpoint/2010/main" val="46006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0" grpId="0"/>
      <p:bldP spid="33" grpId="0"/>
      <p:bldP spid="3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2047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1E9C9"/>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1298085" y="578793"/>
            <a:ext cx="9403112" cy="2677656"/>
          </a:xfrm>
          <a:prstGeom prst="rect">
            <a:avLst/>
          </a:prstGeom>
        </p:spPr>
        <p:txBody>
          <a:bodyPr wrap="square">
            <a:spAutoFit/>
          </a:bodyPr>
          <a:lstStyle/>
          <a:p>
            <a:pPr algn="just"/>
            <a:r>
              <a:rPr lang="en-US" sz="2400" dirty="0"/>
              <a:t>When we </a:t>
            </a:r>
            <a:r>
              <a:rPr lang="en-US" sz="2400" b="1" dirty="0"/>
              <a:t>Mindfully Consciously Connect </a:t>
            </a:r>
            <a:r>
              <a:rPr lang="en-US" sz="2400" dirty="0"/>
              <a:t>to another person, we move </a:t>
            </a:r>
            <a:r>
              <a:rPr lang="en-US" sz="2400" b="1" dirty="0"/>
              <a:t>beyond our separate identity and roles </a:t>
            </a:r>
            <a:r>
              <a:rPr lang="en-US" sz="2400" dirty="0"/>
              <a:t>to a place of shared unity and stillness – us-</a:t>
            </a:r>
            <a:r>
              <a:rPr lang="en-US" sz="2400" dirty="0" err="1"/>
              <a:t>ness</a:t>
            </a:r>
            <a:r>
              <a:rPr lang="en-US" sz="2400" dirty="0"/>
              <a:t>. This guides our every action, not against anything but in harmony with it.  From this place of balance and no subjective resistance, </a:t>
            </a:r>
            <a:r>
              <a:rPr lang="en-US" sz="2400" b="1" dirty="0"/>
              <a:t>we know and can therefore positively facilitate what must be done to keep others motivated, safe, respected, and still deeply connected with us</a:t>
            </a:r>
            <a:r>
              <a:rPr lang="en-US" sz="2400" dirty="0"/>
              <a:t>.</a:t>
            </a:r>
            <a:endParaRPr lang="en-CA"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4057" y="5102177"/>
            <a:ext cx="1500872" cy="1116155"/>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7498" y="3489448"/>
            <a:ext cx="4611057" cy="3109130"/>
          </a:xfrm>
          <a:prstGeom prst="rect">
            <a:avLst/>
          </a:prstGeom>
        </p:spPr>
      </p:pic>
      <p:sp>
        <p:nvSpPr>
          <p:cNvPr id="6" name="TextBox 5"/>
          <p:cNvSpPr txBox="1"/>
          <p:nvPr/>
        </p:nvSpPr>
        <p:spPr>
          <a:xfrm>
            <a:off x="4157133" y="4647343"/>
            <a:ext cx="863600" cy="523220"/>
          </a:xfrm>
          <a:prstGeom prst="rect">
            <a:avLst/>
          </a:prstGeom>
          <a:noFill/>
        </p:spPr>
        <p:txBody>
          <a:bodyPr wrap="square" rtlCol="0">
            <a:spAutoFit/>
          </a:bodyPr>
          <a:lstStyle/>
          <a:p>
            <a:pPr algn="ctr"/>
            <a:r>
              <a:rPr lang="en-CA" sz="2800" b="1" dirty="0"/>
              <a:t>ME</a:t>
            </a:r>
          </a:p>
        </p:txBody>
      </p:sp>
      <p:sp>
        <p:nvSpPr>
          <p:cNvPr id="7" name="TextBox 6"/>
          <p:cNvSpPr txBox="1"/>
          <p:nvPr/>
        </p:nvSpPr>
        <p:spPr>
          <a:xfrm>
            <a:off x="7052733" y="4721955"/>
            <a:ext cx="863600" cy="523220"/>
          </a:xfrm>
          <a:prstGeom prst="rect">
            <a:avLst/>
          </a:prstGeom>
          <a:noFill/>
        </p:spPr>
        <p:txBody>
          <a:bodyPr wrap="square" rtlCol="0">
            <a:spAutoFit/>
          </a:bodyPr>
          <a:lstStyle/>
          <a:p>
            <a:pPr algn="ctr"/>
            <a:r>
              <a:rPr lang="en-CA" sz="2800" b="1" dirty="0"/>
              <a:t>YOU</a:t>
            </a:r>
          </a:p>
        </p:txBody>
      </p:sp>
      <p:sp>
        <p:nvSpPr>
          <p:cNvPr id="8" name="TextBox 7"/>
          <p:cNvSpPr txBox="1"/>
          <p:nvPr/>
        </p:nvSpPr>
        <p:spPr>
          <a:xfrm>
            <a:off x="5596692" y="4661831"/>
            <a:ext cx="863600" cy="523220"/>
          </a:xfrm>
          <a:prstGeom prst="rect">
            <a:avLst/>
          </a:prstGeom>
          <a:noFill/>
        </p:spPr>
        <p:txBody>
          <a:bodyPr wrap="square" rtlCol="0">
            <a:spAutoFit/>
          </a:bodyPr>
          <a:lstStyle/>
          <a:p>
            <a:pPr algn="ctr"/>
            <a:r>
              <a:rPr lang="en-CA" sz="2800" b="1" dirty="0"/>
              <a:t>US</a:t>
            </a:r>
          </a:p>
        </p:txBody>
      </p:sp>
      <p:sp>
        <p:nvSpPr>
          <p:cNvPr id="10" name="Slide Number Placeholder 9"/>
          <p:cNvSpPr>
            <a:spLocks noGrp="1"/>
          </p:cNvSpPr>
          <p:nvPr>
            <p:ph type="sldNum" sz="quarter" idx="12"/>
          </p:nvPr>
        </p:nvSpPr>
        <p:spPr/>
        <p:txBody>
          <a:bodyPr/>
          <a:lstStyle/>
          <a:p>
            <a:fld id="{ACB02240-24A6-4AA6-8894-ADF9C5F8C4FB}" type="slidenum">
              <a:rPr lang="en-CA" sz="2000" smtClean="0"/>
              <a:pPr/>
              <a:t>14</a:t>
            </a:fld>
            <a:endParaRPr lang="en-CA" sz="2000" dirty="0"/>
          </a:p>
        </p:txBody>
      </p:sp>
    </p:spTree>
    <p:extLst>
      <p:ext uri="{BB962C8B-B14F-4D97-AF65-F5344CB8AC3E}">
        <p14:creationId xmlns:p14="http://schemas.microsoft.com/office/powerpoint/2010/main" val="1051477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Content Placeholder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6718" y="271276"/>
            <a:ext cx="9079085" cy="6262950"/>
          </a:xfrm>
          <a:prstGeom prst="rect">
            <a:avLst/>
          </a:prstGeom>
        </p:spPr>
      </p:pic>
      <p:sp>
        <p:nvSpPr>
          <p:cNvPr id="35" name="TextBox 34"/>
          <p:cNvSpPr txBox="1"/>
          <p:nvPr/>
        </p:nvSpPr>
        <p:spPr>
          <a:xfrm>
            <a:off x="5093690" y="5566144"/>
            <a:ext cx="2545140"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CATCH</a:t>
            </a:r>
            <a:r>
              <a:rPr lang="en-CA" sz="2400" b="1" dirty="0">
                <a:solidFill>
                  <a:schemeClr val="bg1"/>
                </a:solidFill>
                <a:latin typeface="Arial Narrow" panose="020B0606020202030204" pitchFamily="34" charset="0"/>
              </a:rPr>
              <a:t> </a:t>
            </a:r>
          </a:p>
        </p:txBody>
      </p:sp>
      <p:sp>
        <p:nvSpPr>
          <p:cNvPr id="36" name="TextBox 35"/>
          <p:cNvSpPr txBox="1"/>
          <p:nvPr/>
        </p:nvSpPr>
        <p:spPr>
          <a:xfrm>
            <a:off x="4182530" y="6027809"/>
            <a:ext cx="4529667" cy="369332"/>
          </a:xfrm>
          <a:prstGeom prst="rect">
            <a:avLst/>
          </a:prstGeom>
          <a:noFill/>
        </p:spPr>
        <p:txBody>
          <a:bodyPr wrap="square" rtlCol="0">
            <a:spAutoFit/>
          </a:bodyPr>
          <a:lstStyle/>
          <a:p>
            <a:pPr algn="ctr"/>
            <a:r>
              <a:rPr lang="en-CA" b="1" dirty="0">
                <a:solidFill>
                  <a:schemeClr val="bg1"/>
                </a:solidFill>
              </a:rPr>
              <a:t>“I catch myself being here, now, present”</a:t>
            </a:r>
          </a:p>
        </p:txBody>
      </p:sp>
      <p:sp>
        <p:nvSpPr>
          <p:cNvPr id="37" name="TextBox 36"/>
          <p:cNvSpPr txBox="1"/>
          <p:nvPr/>
        </p:nvSpPr>
        <p:spPr>
          <a:xfrm>
            <a:off x="512748" y="724836"/>
            <a:ext cx="4398697" cy="2123658"/>
          </a:xfrm>
          <a:prstGeom prst="rect">
            <a:avLst/>
          </a:prstGeom>
          <a:noFill/>
        </p:spPr>
        <p:txBody>
          <a:bodyPr wrap="square" rtlCol="0">
            <a:spAutoFit/>
          </a:bodyPr>
          <a:lstStyle/>
          <a:p>
            <a:pPr algn="ctr"/>
            <a:r>
              <a:rPr lang="en-CA" sz="4400" b="1" i="1" dirty="0">
                <a:solidFill>
                  <a:srgbClr val="9A4E15"/>
                </a:solidFill>
              </a:rPr>
              <a:t>Making Optimal Care and Support Happen</a:t>
            </a:r>
          </a:p>
        </p:txBody>
      </p:sp>
      <p:sp>
        <p:nvSpPr>
          <p:cNvPr id="38" name="TextBox 37"/>
          <p:cNvSpPr txBox="1"/>
          <p:nvPr/>
        </p:nvSpPr>
        <p:spPr>
          <a:xfrm>
            <a:off x="4715932" y="4557461"/>
            <a:ext cx="4351867" cy="646331"/>
          </a:xfrm>
          <a:prstGeom prst="rect">
            <a:avLst/>
          </a:prstGeom>
          <a:noFill/>
        </p:spPr>
        <p:txBody>
          <a:bodyPr wrap="square" rtlCol="0">
            <a:spAutoFit/>
          </a:bodyPr>
          <a:lstStyle/>
          <a:p>
            <a:pPr algn="ctr"/>
            <a:r>
              <a:rPr lang="en-US" b="1" dirty="0">
                <a:solidFill>
                  <a:schemeClr val="bg1"/>
                </a:solidFill>
              </a:rPr>
              <a:t>“Being aware and </a:t>
            </a:r>
            <a:r>
              <a:rPr lang="en-US" b="1" dirty="0" err="1">
                <a:solidFill>
                  <a:schemeClr val="bg1"/>
                </a:solidFill>
              </a:rPr>
              <a:t>ahh-llowing</a:t>
            </a:r>
            <a:r>
              <a:rPr lang="en-US" b="1" dirty="0">
                <a:solidFill>
                  <a:schemeClr val="bg1"/>
                </a:solidFill>
              </a:rPr>
              <a:t> of B-FIT,</a:t>
            </a:r>
            <a:endParaRPr lang="en-CA" dirty="0">
              <a:solidFill>
                <a:schemeClr val="bg1"/>
              </a:solidFill>
            </a:endParaRPr>
          </a:p>
          <a:p>
            <a:pPr algn="ctr"/>
            <a:r>
              <a:rPr lang="en-US" b="1" dirty="0">
                <a:solidFill>
                  <a:schemeClr val="bg1"/>
                </a:solidFill>
              </a:rPr>
              <a:t>I calm myself and therefore calm others”.</a:t>
            </a:r>
            <a:endParaRPr lang="en-CA" dirty="0">
              <a:solidFill>
                <a:schemeClr val="bg1"/>
              </a:solidFill>
            </a:endParaRPr>
          </a:p>
        </p:txBody>
      </p:sp>
      <p:sp>
        <p:nvSpPr>
          <p:cNvPr id="39" name="TextBox 38"/>
          <p:cNvSpPr txBox="1"/>
          <p:nvPr/>
        </p:nvSpPr>
        <p:spPr>
          <a:xfrm>
            <a:off x="5802623" y="4171999"/>
            <a:ext cx="2299979"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CALM</a:t>
            </a:r>
            <a:r>
              <a:rPr lang="en-CA" sz="2400" dirty="0">
                <a:solidFill>
                  <a:schemeClr val="bg1"/>
                </a:solidFill>
                <a:latin typeface="Arial Black" pitchFamily="34" charset="0"/>
              </a:rPr>
              <a:t> </a:t>
            </a:r>
            <a:endParaRPr lang="en-CA" sz="2400" b="1" dirty="0">
              <a:solidFill>
                <a:schemeClr val="bg1"/>
              </a:solidFill>
              <a:latin typeface="Arial Narrow" panose="020B0606020202030204" pitchFamily="34" charset="0"/>
            </a:endParaRPr>
          </a:p>
        </p:txBody>
      </p:sp>
      <p:sp>
        <p:nvSpPr>
          <p:cNvPr id="40" name="TextBox 39"/>
          <p:cNvSpPr txBox="1"/>
          <p:nvPr/>
        </p:nvSpPr>
        <p:spPr>
          <a:xfrm>
            <a:off x="5173131" y="3199549"/>
            <a:ext cx="4495802" cy="746358"/>
          </a:xfrm>
          <a:prstGeom prst="rect">
            <a:avLst/>
          </a:prstGeom>
          <a:noFill/>
        </p:spPr>
        <p:txBody>
          <a:bodyPr wrap="square" rtlCol="0">
            <a:spAutoFit/>
          </a:bodyPr>
          <a:lstStyle/>
          <a:p>
            <a:pPr>
              <a:lnSpc>
                <a:spcPts val="1700"/>
              </a:lnSpc>
            </a:pPr>
            <a:r>
              <a:rPr lang="en-US" b="1" dirty="0">
                <a:solidFill>
                  <a:schemeClr val="bg1"/>
                </a:solidFill>
              </a:rPr>
              <a:t>“I objectively clarify my  and their emotional state and the needs of the situation and then choose what actions to take.”</a:t>
            </a:r>
            <a:endParaRPr lang="en-CA" dirty="0">
              <a:solidFill>
                <a:schemeClr val="bg1"/>
              </a:solidFill>
            </a:endParaRPr>
          </a:p>
        </p:txBody>
      </p:sp>
      <p:sp>
        <p:nvSpPr>
          <p:cNvPr id="41" name="TextBox 40"/>
          <p:cNvSpPr txBox="1"/>
          <p:nvPr/>
        </p:nvSpPr>
        <p:spPr>
          <a:xfrm>
            <a:off x="5426497" y="2820446"/>
            <a:ext cx="4047700"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CLARIFY AND CHOOSE</a:t>
            </a:r>
          </a:p>
        </p:txBody>
      </p:sp>
      <p:sp>
        <p:nvSpPr>
          <p:cNvPr id="42" name="TextBox 41"/>
          <p:cNvSpPr txBox="1"/>
          <p:nvPr/>
        </p:nvSpPr>
        <p:spPr>
          <a:xfrm>
            <a:off x="5695472" y="1891224"/>
            <a:ext cx="4329059" cy="746358"/>
          </a:xfrm>
          <a:prstGeom prst="rect">
            <a:avLst/>
          </a:prstGeom>
          <a:noFill/>
        </p:spPr>
        <p:txBody>
          <a:bodyPr wrap="square" rtlCol="0">
            <a:spAutoFit/>
          </a:bodyPr>
          <a:lstStyle/>
          <a:p>
            <a:pPr>
              <a:lnSpc>
                <a:spcPts val="1700"/>
              </a:lnSpc>
            </a:pPr>
            <a:r>
              <a:rPr lang="en-US" b="1" dirty="0"/>
              <a:t>“I intend and become non-judgmental and unconditionally connected—regardless of how I feel”</a:t>
            </a:r>
            <a:endParaRPr lang="en-CA" dirty="0"/>
          </a:p>
        </p:txBody>
      </p:sp>
      <p:sp>
        <p:nvSpPr>
          <p:cNvPr id="43" name="TextBox 42"/>
          <p:cNvSpPr txBox="1"/>
          <p:nvPr/>
        </p:nvSpPr>
        <p:spPr>
          <a:xfrm>
            <a:off x="5560984" y="1532030"/>
            <a:ext cx="4598034"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CONSCIOUSLY CONNECT</a:t>
            </a:r>
          </a:p>
        </p:txBody>
      </p:sp>
      <p:pic>
        <p:nvPicPr>
          <p:cNvPr id="44" name="Picture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9324" y="5210820"/>
            <a:ext cx="1500872" cy="1116155"/>
          </a:xfrm>
          <a:prstGeom prst="rect">
            <a:avLst/>
          </a:prstGeom>
        </p:spPr>
      </p:pic>
      <p:sp>
        <p:nvSpPr>
          <p:cNvPr id="5" name="TextBox 4"/>
          <p:cNvSpPr txBox="1"/>
          <p:nvPr/>
        </p:nvSpPr>
        <p:spPr>
          <a:xfrm>
            <a:off x="6104467" y="986102"/>
            <a:ext cx="4309533" cy="369332"/>
          </a:xfrm>
          <a:prstGeom prst="rect">
            <a:avLst/>
          </a:prstGeom>
          <a:noFill/>
        </p:spPr>
        <p:txBody>
          <a:bodyPr wrap="square" rtlCol="0">
            <a:spAutoFit/>
          </a:bodyPr>
          <a:lstStyle/>
          <a:p>
            <a:pPr algn="ctr"/>
            <a:r>
              <a:rPr lang="en-US" b="1" dirty="0">
                <a:solidFill>
                  <a:schemeClr val="bg1"/>
                </a:solidFill>
              </a:rPr>
              <a:t>(Competence x Consciousness)</a:t>
            </a:r>
            <a:endParaRPr lang="en-CA" dirty="0">
              <a:solidFill>
                <a:schemeClr val="bg1"/>
              </a:solidFill>
            </a:endParaRPr>
          </a:p>
        </p:txBody>
      </p:sp>
      <p:sp>
        <p:nvSpPr>
          <p:cNvPr id="6" name="TextBox 5"/>
          <p:cNvSpPr txBox="1"/>
          <p:nvPr/>
        </p:nvSpPr>
        <p:spPr>
          <a:xfrm>
            <a:off x="432908" y="3872468"/>
            <a:ext cx="3876626" cy="646331"/>
          </a:xfrm>
          <a:prstGeom prst="rect">
            <a:avLst/>
          </a:prstGeom>
          <a:noFill/>
        </p:spPr>
        <p:txBody>
          <a:bodyPr wrap="square" rtlCol="0">
            <a:spAutoFit/>
          </a:bodyPr>
          <a:lstStyle/>
          <a:p>
            <a:r>
              <a:rPr lang="en-US" b="1" dirty="0"/>
              <a:t>“My mindful, compassionate actions are useful, truthful, timely and kind”</a:t>
            </a:r>
            <a:endParaRPr lang="en-CA" b="1" dirty="0"/>
          </a:p>
        </p:txBody>
      </p:sp>
      <p:sp>
        <p:nvSpPr>
          <p:cNvPr id="20" name="TextBox 19"/>
          <p:cNvSpPr txBox="1"/>
          <p:nvPr/>
        </p:nvSpPr>
        <p:spPr>
          <a:xfrm>
            <a:off x="6104466" y="544373"/>
            <a:ext cx="4309533" cy="622222"/>
          </a:xfrm>
          <a:prstGeom prst="rect">
            <a:avLst/>
          </a:prstGeom>
          <a:noFill/>
        </p:spPr>
        <p:txBody>
          <a:bodyPr wrap="square" rtlCol="0">
            <a:spAutoFit/>
          </a:bodyPr>
          <a:lstStyle/>
          <a:p>
            <a:pPr algn="ctr">
              <a:lnSpc>
                <a:spcPts val="2000"/>
              </a:lnSpc>
            </a:pPr>
            <a:r>
              <a:rPr lang="en-CA" sz="2400" dirty="0">
                <a:ln w="12700">
                  <a:solidFill>
                    <a:schemeClr val="tx1"/>
                  </a:solidFill>
                </a:ln>
                <a:solidFill>
                  <a:schemeClr val="bg1"/>
                </a:solidFill>
                <a:latin typeface="Arial Black" pitchFamily="34" charset="0"/>
              </a:rPr>
              <a:t>CARE AND SUPPORT </a:t>
            </a:r>
            <a:br>
              <a:rPr lang="en-CA" sz="2400" dirty="0">
                <a:ln w="12700">
                  <a:solidFill>
                    <a:schemeClr val="tx1"/>
                  </a:solidFill>
                </a:ln>
                <a:solidFill>
                  <a:schemeClr val="bg1"/>
                </a:solidFill>
                <a:latin typeface="Arial Black" pitchFamily="34" charset="0"/>
              </a:rPr>
            </a:br>
            <a:r>
              <a:rPr lang="en-CA" sz="2400" dirty="0">
                <a:ln w="12700">
                  <a:solidFill>
                    <a:schemeClr val="tx1"/>
                  </a:solidFill>
                </a:ln>
                <a:solidFill>
                  <a:schemeClr val="bg1"/>
                </a:solidFill>
                <a:latin typeface="Arial Black" pitchFamily="34" charset="0"/>
              </a:rPr>
              <a:t>IS OPTIMAL</a:t>
            </a:r>
          </a:p>
        </p:txBody>
      </p:sp>
      <p:sp>
        <p:nvSpPr>
          <p:cNvPr id="16" name="Slide Number Placeholder 15"/>
          <p:cNvSpPr>
            <a:spLocks noGrp="1"/>
          </p:cNvSpPr>
          <p:nvPr>
            <p:ph type="sldNum" sz="quarter" idx="12"/>
          </p:nvPr>
        </p:nvSpPr>
        <p:spPr/>
        <p:txBody>
          <a:bodyPr/>
          <a:lstStyle/>
          <a:p>
            <a:fld id="{ACB02240-24A6-4AA6-8894-ADF9C5F8C4FB}" type="slidenum">
              <a:rPr lang="en-CA" sz="2000" smtClean="0"/>
              <a:pPr/>
              <a:t>15</a:t>
            </a:fld>
            <a:endParaRPr lang="en-CA" sz="2000" dirty="0"/>
          </a:p>
        </p:txBody>
      </p:sp>
    </p:spTree>
    <p:extLst>
      <p:ext uri="{BB962C8B-B14F-4D97-AF65-F5344CB8AC3E}">
        <p14:creationId xmlns:p14="http://schemas.microsoft.com/office/powerpoint/2010/main" val="151238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fade">
                                      <p:cBhvr>
                                        <p:cTn id="14" dur="1000"/>
                                        <p:tgtEl>
                                          <p:spTgt spid="43"/>
                                        </p:tgtEl>
                                      </p:cBhvr>
                                    </p:animEffect>
                                    <p:anim calcmode="lin" valueType="num">
                                      <p:cBhvr>
                                        <p:cTn id="15" dur="1000" fill="hold"/>
                                        <p:tgtEl>
                                          <p:spTgt spid="43"/>
                                        </p:tgtEl>
                                        <p:attrNameLst>
                                          <p:attrName>ppt_x</p:attrName>
                                        </p:attrNameLst>
                                      </p:cBhvr>
                                      <p:tavLst>
                                        <p:tav tm="0">
                                          <p:val>
                                            <p:strVal val="#ppt_x"/>
                                          </p:val>
                                        </p:tav>
                                        <p:tav tm="100000">
                                          <p:val>
                                            <p:strVal val="#ppt_x"/>
                                          </p:val>
                                        </p:tav>
                                      </p:tavLst>
                                    </p:anim>
                                    <p:anim calcmode="lin" valueType="num">
                                      <p:cBhvr>
                                        <p:cTn id="1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1000"/>
                                        <p:tgtEl>
                                          <p:spTgt spid="41"/>
                                        </p:tgtEl>
                                      </p:cBhvr>
                                    </p:animEffect>
                                    <p:anim calcmode="lin" valueType="num">
                                      <p:cBhvr>
                                        <p:cTn id="22" dur="1000" fill="hold"/>
                                        <p:tgtEl>
                                          <p:spTgt spid="41"/>
                                        </p:tgtEl>
                                        <p:attrNameLst>
                                          <p:attrName>ppt_x</p:attrName>
                                        </p:attrNameLst>
                                      </p:cBhvr>
                                      <p:tavLst>
                                        <p:tav tm="0">
                                          <p:val>
                                            <p:strVal val="#ppt_x"/>
                                          </p:val>
                                        </p:tav>
                                        <p:tav tm="100000">
                                          <p:val>
                                            <p:strVal val="#ppt_x"/>
                                          </p:val>
                                        </p:tav>
                                      </p:tavLst>
                                    </p:anim>
                                    <p:anim calcmode="lin" valueType="num">
                                      <p:cBhvr>
                                        <p:cTn id="23"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fade">
                                      <p:cBhvr>
                                        <p:cTn id="28" dur="1000"/>
                                        <p:tgtEl>
                                          <p:spTgt spid="39"/>
                                        </p:tgtEl>
                                      </p:cBhvr>
                                    </p:animEffect>
                                    <p:anim calcmode="lin" valueType="num">
                                      <p:cBhvr>
                                        <p:cTn id="29" dur="1000" fill="hold"/>
                                        <p:tgtEl>
                                          <p:spTgt spid="39"/>
                                        </p:tgtEl>
                                        <p:attrNameLst>
                                          <p:attrName>ppt_x</p:attrName>
                                        </p:attrNameLst>
                                      </p:cBhvr>
                                      <p:tavLst>
                                        <p:tav tm="0">
                                          <p:val>
                                            <p:strVal val="#ppt_x"/>
                                          </p:val>
                                        </p:tav>
                                        <p:tav tm="100000">
                                          <p:val>
                                            <p:strVal val="#ppt_x"/>
                                          </p:val>
                                        </p:tav>
                                      </p:tavLst>
                                    </p:anim>
                                    <p:anim calcmode="lin" valueType="num">
                                      <p:cBhvr>
                                        <p:cTn id="30"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1000"/>
                                        <p:tgtEl>
                                          <p:spTgt spid="35"/>
                                        </p:tgtEl>
                                      </p:cBhvr>
                                    </p:animEffect>
                                    <p:anim calcmode="lin" valueType="num">
                                      <p:cBhvr>
                                        <p:cTn id="36" dur="1000" fill="hold"/>
                                        <p:tgtEl>
                                          <p:spTgt spid="35"/>
                                        </p:tgtEl>
                                        <p:attrNameLst>
                                          <p:attrName>ppt_x</p:attrName>
                                        </p:attrNameLst>
                                      </p:cBhvr>
                                      <p:tavLst>
                                        <p:tav tm="0">
                                          <p:val>
                                            <p:strVal val="#ppt_x"/>
                                          </p:val>
                                        </p:tav>
                                        <p:tav tm="100000">
                                          <p:val>
                                            <p:strVal val="#ppt_x"/>
                                          </p:val>
                                        </p:tav>
                                      </p:tavLst>
                                    </p:anim>
                                    <p:anim calcmode="lin" valueType="num">
                                      <p:cBhvr>
                                        <p:cTn id="37"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9" grpId="0"/>
      <p:bldP spid="41" grpId="0"/>
      <p:bldP spid="43"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204700" cy="6858000"/>
          </a:xfrm>
          <a:prstGeom prst="rect">
            <a:avLst/>
          </a:prstGeom>
          <a:gradFill flip="none" rotWithShape="1">
            <a:gsLst>
              <a:gs pos="0">
                <a:schemeClr val="accent3">
                  <a:lumMod val="0"/>
                  <a:lumOff val="100000"/>
                </a:schemeClr>
              </a:gs>
              <a:gs pos="66000">
                <a:schemeClr val="accent3">
                  <a:lumMod val="0"/>
                  <a:lumOff val="100000"/>
                </a:schemeClr>
              </a:gs>
              <a:gs pos="100000">
                <a:srgbClr val="DFDCC3"/>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1090" y="3322352"/>
            <a:ext cx="7648109" cy="3122136"/>
          </a:xfrm>
          <a:prstGeom prst="rect">
            <a:avLst/>
          </a:prstGeom>
        </p:spPr>
      </p:pic>
      <p:sp>
        <p:nvSpPr>
          <p:cNvPr id="2" name="Rectangle 1"/>
          <p:cNvSpPr/>
          <p:nvPr/>
        </p:nvSpPr>
        <p:spPr>
          <a:xfrm>
            <a:off x="1879599" y="993339"/>
            <a:ext cx="8974667" cy="2677656"/>
          </a:xfrm>
          <a:prstGeom prst="rect">
            <a:avLst/>
          </a:prstGeom>
          <a:solidFill>
            <a:srgbClr val="9A4E15"/>
          </a:solidFill>
          <a:effectLst>
            <a:outerShdw blurRad="50800" dist="38100" dir="2700000" algn="tl" rotWithShape="0">
              <a:prstClr val="black">
                <a:alpha val="40000"/>
              </a:prstClr>
            </a:outerShdw>
          </a:effectLst>
        </p:spPr>
        <p:txBody>
          <a:bodyPr wrap="square">
            <a:spAutoFit/>
          </a:bodyPr>
          <a:lstStyle/>
          <a:p>
            <a:pPr algn="just"/>
            <a:r>
              <a:rPr lang="en-US" sz="2400" i="1" dirty="0">
                <a:solidFill>
                  <a:schemeClr val="bg1"/>
                </a:solidFill>
              </a:rPr>
              <a:t>Compassion appears as selfless service, yet in mindful care and support we do not serve the other; we serve “us”. Compassion’s communion brings us together in a whole. It does not see the world’s pain and sorrow as other, it is shared, and it is ours. When we allow our shared vulnerability and humanness, our compassion is as natural as our breath and without hesitation we act to help. </a:t>
            </a:r>
            <a:endParaRPr lang="en-CA" sz="2400" dirty="0">
              <a:solidFill>
                <a:schemeClr val="bg1"/>
              </a:solidFill>
            </a:endParaRPr>
          </a:p>
          <a:p>
            <a:pPr algn="r"/>
            <a:r>
              <a:rPr lang="en-US" sz="2400" dirty="0">
                <a:solidFill>
                  <a:schemeClr val="bg1"/>
                </a:solidFill>
              </a:rPr>
              <a:t>	</a:t>
            </a:r>
            <a:r>
              <a:rPr lang="en-US" dirty="0" err="1">
                <a:solidFill>
                  <a:schemeClr val="bg1"/>
                </a:solidFill>
              </a:rPr>
              <a:t>Thich</a:t>
            </a:r>
            <a:r>
              <a:rPr lang="en-US" dirty="0">
                <a:solidFill>
                  <a:schemeClr val="bg1"/>
                </a:solidFill>
              </a:rPr>
              <a:t> </a:t>
            </a:r>
            <a:r>
              <a:rPr lang="en-US" dirty="0" err="1">
                <a:solidFill>
                  <a:schemeClr val="bg1"/>
                </a:solidFill>
              </a:rPr>
              <a:t>Nhat</a:t>
            </a:r>
            <a:r>
              <a:rPr lang="en-US" dirty="0">
                <a:solidFill>
                  <a:schemeClr val="bg1"/>
                </a:solidFill>
              </a:rPr>
              <a:t> Hanh</a:t>
            </a:r>
            <a:endParaRPr lang="en-CA" dirty="0">
              <a:solidFill>
                <a:schemeClr val="bg1"/>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2164" y="5165552"/>
            <a:ext cx="1500872" cy="1116155"/>
          </a:xfrm>
          <a:prstGeom prst="rect">
            <a:avLst/>
          </a:prstGeom>
        </p:spPr>
      </p:pic>
      <p:sp>
        <p:nvSpPr>
          <p:cNvPr id="7" name="Slide Number Placeholder 6"/>
          <p:cNvSpPr>
            <a:spLocks noGrp="1"/>
          </p:cNvSpPr>
          <p:nvPr>
            <p:ph type="sldNum" sz="quarter" idx="12"/>
          </p:nvPr>
        </p:nvSpPr>
        <p:spPr/>
        <p:txBody>
          <a:bodyPr/>
          <a:lstStyle/>
          <a:p>
            <a:fld id="{ACB02240-24A6-4AA6-8894-ADF9C5F8C4FB}" type="slidenum">
              <a:rPr lang="en-CA" sz="2000" smtClean="0"/>
              <a:pPr/>
              <a:t>16</a:t>
            </a:fld>
            <a:endParaRPr lang="en-CA" sz="2000" dirty="0"/>
          </a:p>
        </p:txBody>
      </p:sp>
    </p:spTree>
    <p:extLst>
      <p:ext uri="{BB962C8B-B14F-4D97-AF65-F5344CB8AC3E}">
        <p14:creationId xmlns:p14="http://schemas.microsoft.com/office/powerpoint/2010/main" val="1586017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204700" cy="6858000"/>
          </a:xfrm>
          <a:prstGeom prst="rect">
            <a:avLst/>
          </a:prstGeom>
          <a:gradFill flip="none" rotWithShape="1">
            <a:gsLst>
              <a:gs pos="0">
                <a:schemeClr val="accent3">
                  <a:lumMod val="0"/>
                  <a:lumOff val="100000"/>
                </a:schemeClr>
              </a:gs>
              <a:gs pos="66000">
                <a:schemeClr val="accent3">
                  <a:lumMod val="0"/>
                  <a:lumOff val="100000"/>
                </a:schemeClr>
              </a:gs>
              <a:gs pos="100000">
                <a:srgbClr val="DFDCC3"/>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Rectangle 1"/>
          <p:cNvSpPr/>
          <p:nvPr/>
        </p:nvSpPr>
        <p:spPr>
          <a:xfrm>
            <a:off x="1236133" y="841570"/>
            <a:ext cx="9880600" cy="2246769"/>
          </a:xfrm>
          <a:prstGeom prst="rect">
            <a:avLst/>
          </a:prstGeom>
        </p:spPr>
        <p:txBody>
          <a:bodyPr wrap="square">
            <a:spAutoFit/>
          </a:bodyPr>
          <a:lstStyle/>
          <a:p>
            <a:pPr algn="just"/>
            <a:r>
              <a:rPr lang="en-US" sz="2800" dirty="0"/>
              <a:t>I listen to this person with dementia as she shares her most important story with me for the fifth time this morning.  I listen and respond as excitedly as I did the first time she shared it with me. I know that my words in this moment are almost insignificant compared to my intention to just be present, Here-Now, for her.</a:t>
            </a:r>
            <a:endParaRPr lang="en-CA"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2713"/>
            <a:ext cx="1500872" cy="1116155"/>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2325" y="3596979"/>
            <a:ext cx="3577552" cy="2789597"/>
          </a:xfrm>
          <a:prstGeom prst="rect">
            <a:avLst/>
          </a:prstGeom>
        </p:spPr>
      </p:pic>
      <p:sp>
        <p:nvSpPr>
          <p:cNvPr id="6" name="Slide Number Placeholder 5"/>
          <p:cNvSpPr>
            <a:spLocks noGrp="1"/>
          </p:cNvSpPr>
          <p:nvPr>
            <p:ph type="sldNum" sz="quarter" idx="12"/>
          </p:nvPr>
        </p:nvSpPr>
        <p:spPr/>
        <p:txBody>
          <a:bodyPr/>
          <a:lstStyle/>
          <a:p>
            <a:fld id="{ACB02240-24A6-4AA6-8894-ADF9C5F8C4FB}" type="slidenum">
              <a:rPr lang="en-CA" sz="2000" smtClean="0"/>
              <a:pPr/>
              <a:t>17</a:t>
            </a:fld>
            <a:endParaRPr lang="en-CA" sz="2000" dirty="0"/>
          </a:p>
        </p:txBody>
      </p:sp>
    </p:spTree>
    <p:extLst>
      <p:ext uri="{BB962C8B-B14F-4D97-AF65-F5344CB8AC3E}">
        <p14:creationId xmlns:p14="http://schemas.microsoft.com/office/powerpoint/2010/main" val="3817139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52388" y="129464"/>
            <a:ext cx="11242709" cy="1200329"/>
          </a:xfrm>
          <a:prstGeom prst="rect">
            <a:avLst/>
          </a:prstGeom>
        </p:spPr>
        <p:txBody>
          <a:bodyPr wrap="square">
            <a:spAutoFit/>
          </a:bodyPr>
          <a:lstStyle/>
          <a:p>
            <a:pPr algn="ctr"/>
            <a:r>
              <a:rPr lang="en-US" sz="2400" b="1" dirty="0">
                <a:latin typeface="Times New Roman" panose="02020603050405020304" pitchFamily="18" charset="0"/>
                <a:cs typeface="Times New Roman" panose="02020603050405020304" pitchFamily="18" charset="0"/>
              </a:rPr>
              <a:t>Evidence Based CCS Components for     </a:t>
            </a:r>
            <a:br>
              <a:rPr lang="en-US" sz="24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Well-being and the Prevention and </a:t>
            </a:r>
            <a:br>
              <a:rPr lang="en-US" sz="24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De-escalation of Challenging Behaviours* </a:t>
            </a:r>
            <a:endParaRPr lang="en-CA" sz="2400" b="1" dirty="0">
              <a:latin typeface="Times New Roman" panose="02020603050405020304" pitchFamily="18" charset="0"/>
              <a:cs typeface="Times New Roman" panose="02020603050405020304" pitchFamily="18" charset="0"/>
            </a:endParaRPr>
          </a:p>
        </p:txBody>
      </p:sp>
      <p:sp>
        <p:nvSpPr>
          <p:cNvPr id="14" name="Rectangle 13"/>
          <p:cNvSpPr/>
          <p:nvPr/>
        </p:nvSpPr>
        <p:spPr>
          <a:xfrm>
            <a:off x="738837" y="6301095"/>
            <a:ext cx="9723326" cy="338476"/>
          </a:xfrm>
          <a:prstGeom prst="rect">
            <a:avLst/>
          </a:prstGeom>
        </p:spPr>
        <p:txBody>
          <a:bodyPr wrap="square">
            <a:spAutoFit/>
          </a:bodyPr>
          <a:lstStyle/>
          <a:p>
            <a:r>
              <a:rPr lang="en-US" sz="1600" b="1" dirty="0"/>
              <a:t>* CCS reduces challenging behaviours by 50%-75% compared </a:t>
            </a:r>
            <a:r>
              <a:rPr lang="en-US" sz="1600" b="1"/>
              <a:t>to MCCSS </a:t>
            </a:r>
            <a:r>
              <a:rPr lang="en-US" sz="1600" b="1" dirty="0"/>
              <a:t>current ‘must use’ crisis protocols alone.</a:t>
            </a:r>
            <a:endParaRPr lang="en-CA" sz="1600" b="1" dirty="0"/>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6337" y="1412151"/>
            <a:ext cx="9554811" cy="4900216"/>
          </a:xfrm>
          <a:prstGeom prst="rect">
            <a:avLst/>
          </a:prstGeom>
        </p:spPr>
      </p:pic>
      <p:sp>
        <p:nvSpPr>
          <p:cNvPr id="17" name="TextBox 16"/>
          <p:cNvSpPr txBox="1"/>
          <p:nvPr/>
        </p:nvSpPr>
        <p:spPr>
          <a:xfrm>
            <a:off x="1965624" y="2099063"/>
            <a:ext cx="3003650" cy="830997"/>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Adequate Access to </a:t>
            </a:r>
          </a:p>
          <a:p>
            <a:pPr algn="ctr"/>
            <a:r>
              <a:rPr lang="en-US" sz="1200" b="1" dirty="0">
                <a:latin typeface="Arial" panose="020B0604020202020204" pitchFamily="34" charset="0"/>
                <a:cs typeface="Arial" panose="020B0604020202020204" pitchFamily="34" charset="0"/>
              </a:rPr>
              <a:t>Services to meet Physical, </a:t>
            </a:r>
          </a:p>
          <a:p>
            <a:pPr algn="ctr"/>
            <a:r>
              <a:rPr lang="en-US" sz="1200" b="1" dirty="0">
                <a:latin typeface="Arial" panose="020B0604020202020204" pitchFamily="34" charset="0"/>
                <a:cs typeface="Arial" panose="020B0604020202020204" pitchFamily="34" charset="0"/>
              </a:rPr>
              <a:t>Dental, Neurological and Mental </a:t>
            </a:r>
          </a:p>
          <a:p>
            <a:pPr algn="ctr"/>
            <a:r>
              <a:rPr lang="en-US" sz="1200" b="1" dirty="0">
                <a:latin typeface="Arial" panose="020B0604020202020204" pitchFamily="34" charset="0"/>
                <a:cs typeface="Arial" panose="020B0604020202020204" pitchFamily="34" charset="0"/>
              </a:rPr>
              <a:t>Health Services Needs</a:t>
            </a:r>
            <a:endParaRPr lang="en-CA" sz="1200" b="1" dirty="0">
              <a:latin typeface="Arial" panose="020B0604020202020204" pitchFamily="34" charset="0"/>
              <a:cs typeface="Arial" panose="020B0604020202020204" pitchFamily="34" charset="0"/>
            </a:endParaRPr>
          </a:p>
        </p:txBody>
      </p:sp>
      <p:sp>
        <p:nvSpPr>
          <p:cNvPr id="27" name="TextBox 26"/>
          <p:cNvSpPr txBox="1"/>
          <p:nvPr/>
        </p:nvSpPr>
        <p:spPr>
          <a:xfrm>
            <a:off x="4969273" y="1603981"/>
            <a:ext cx="2466684"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Crisis Interventions and </a:t>
            </a:r>
          </a:p>
          <a:p>
            <a:pPr algn="ctr"/>
            <a:r>
              <a:rPr lang="en-US" sz="1200" b="1" dirty="0">
                <a:latin typeface="Arial" panose="020B0604020202020204" pitchFamily="34" charset="0"/>
                <a:cs typeface="Arial" panose="020B0604020202020204" pitchFamily="34" charset="0"/>
              </a:rPr>
              <a:t>Learned Life Skills</a:t>
            </a:r>
          </a:p>
          <a:p>
            <a:pPr algn="ctr"/>
            <a:r>
              <a:rPr lang="en-US" sz="1200" b="1" dirty="0">
                <a:latin typeface="Arial" panose="020B0604020202020204" pitchFamily="34" charset="0"/>
                <a:cs typeface="Arial" panose="020B0604020202020204" pitchFamily="34" charset="0"/>
              </a:rPr>
              <a:t>e.g. ABA, IBI</a:t>
            </a:r>
            <a:endParaRPr lang="en-CA" sz="1200" b="1" dirty="0">
              <a:latin typeface="Arial" panose="020B0604020202020204" pitchFamily="34" charset="0"/>
              <a:cs typeface="Arial" panose="020B0604020202020204" pitchFamily="34" charset="0"/>
            </a:endParaRPr>
          </a:p>
        </p:txBody>
      </p:sp>
      <p:sp>
        <p:nvSpPr>
          <p:cNvPr id="28" name="TextBox 27"/>
          <p:cNvSpPr txBox="1"/>
          <p:nvPr/>
        </p:nvSpPr>
        <p:spPr>
          <a:xfrm>
            <a:off x="7721905" y="2283688"/>
            <a:ext cx="2475074"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Socially Valued Roles,</a:t>
            </a:r>
          </a:p>
          <a:p>
            <a:pPr algn="ctr"/>
            <a:r>
              <a:rPr lang="en-US" sz="1200" b="1" dirty="0">
                <a:latin typeface="Arial" panose="020B0604020202020204" pitchFamily="34" charset="0"/>
                <a:cs typeface="Arial" panose="020B0604020202020204" pitchFamily="34" charset="0"/>
              </a:rPr>
              <a:t>Relationships and Meaningful</a:t>
            </a:r>
          </a:p>
          <a:p>
            <a:pPr algn="ctr"/>
            <a:r>
              <a:rPr lang="en-US" sz="1200" b="1" dirty="0">
                <a:latin typeface="Arial" panose="020B0604020202020204" pitchFamily="34" charset="0"/>
                <a:cs typeface="Arial" panose="020B0604020202020204" pitchFamily="34" charset="0"/>
              </a:rPr>
              <a:t>Life Experiences</a:t>
            </a:r>
            <a:endParaRPr lang="en-CA" sz="1200" b="1" dirty="0">
              <a:latin typeface="Arial" panose="020B0604020202020204" pitchFamily="34" charset="0"/>
              <a:cs typeface="Arial" panose="020B0604020202020204" pitchFamily="34" charset="0"/>
            </a:endParaRPr>
          </a:p>
        </p:txBody>
      </p:sp>
      <p:sp>
        <p:nvSpPr>
          <p:cNvPr id="29" name="TextBox 28"/>
          <p:cNvSpPr txBox="1"/>
          <p:nvPr/>
        </p:nvSpPr>
        <p:spPr>
          <a:xfrm>
            <a:off x="961387" y="3595716"/>
            <a:ext cx="3708345" cy="830997"/>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Adequate Access to Services </a:t>
            </a:r>
          </a:p>
          <a:p>
            <a:pPr algn="ctr"/>
            <a:r>
              <a:rPr lang="en-US" sz="1200" b="1" dirty="0">
                <a:latin typeface="Arial" panose="020B0604020202020204" pitchFamily="34" charset="0"/>
                <a:cs typeface="Arial" panose="020B0604020202020204" pitchFamily="34" charset="0"/>
              </a:rPr>
              <a:t>to Meet Biomedical, Body, </a:t>
            </a:r>
          </a:p>
          <a:p>
            <a:pPr algn="ctr"/>
            <a:r>
              <a:rPr lang="en-US" sz="1200" b="1" dirty="0">
                <a:latin typeface="Arial" panose="020B0604020202020204" pitchFamily="34" charset="0"/>
                <a:cs typeface="Arial" panose="020B0604020202020204" pitchFamily="34" charset="0"/>
              </a:rPr>
              <a:t>Bowel, Brain, </a:t>
            </a:r>
          </a:p>
          <a:p>
            <a:pPr algn="ctr"/>
            <a:r>
              <a:rPr lang="en-US" sz="1200" b="1" dirty="0">
                <a:latin typeface="Arial" panose="020B0604020202020204" pitchFamily="34" charset="0"/>
                <a:cs typeface="Arial" panose="020B0604020202020204" pitchFamily="34" charset="0"/>
              </a:rPr>
              <a:t>Being, etc. Needs</a:t>
            </a:r>
            <a:endParaRPr lang="en-CA" sz="1200" b="1" dirty="0">
              <a:latin typeface="Arial" panose="020B0604020202020204" pitchFamily="34" charset="0"/>
              <a:cs typeface="Arial" panose="020B0604020202020204" pitchFamily="34" charset="0"/>
            </a:endParaRPr>
          </a:p>
        </p:txBody>
      </p:sp>
      <p:sp>
        <p:nvSpPr>
          <p:cNvPr id="30" name="TextBox 29"/>
          <p:cNvSpPr txBox="1"/>
          <p:nvPr/>
        </p:nvSpPr>
        <p:spPr>
          <a:xfrm>
            <a:off x="3298784" y="4456582"/>
            <a:ext cx="3607300"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Mindful, Emotionally </a:t>
            </a:r>
          </a:p>
          <a:p>
            <a:pPr algn="ctr"/>
            <a:r>
              <a:rPr lang="en-US" sz="1200" b="1" dirty="0">
                <a:latin typeface="Arial" panose="020B0604020202020204" pitchFamily="34" charset="0"/>
                <a:cs typeface="Arial" panose="020B0604020202020204" pitchFamily="34" charset="0"/>
              </a:rPr>
              <a:t>Self Regulated and Unconditionally</a:t>
            </a:r>
          </a:p>
          <a:p>
            <a:pPr algn="ctr"/>
            <a:r>
              <a:rPr lang="en-US" sz="1200" b="1" dirty="0">
                <a:latin typeface="Arial" panose="020B0604020202020204" pitchFamily="34" charset="0"/>
                <a:cs typeface="Arial" panose="020B0604020202020204" pitchFamily="34" charset="0"/>
              </a:rPr>
              <a:t>Caring Supporters</a:t>
            </a:r>
            <a:endParaRPr lang="en-CA" sz="1200" b="1" dirty="0">
              <a:latin typeface="Arial" panose="020B0604020202020204" pitchFamily="34" charset="0"/>
              <a:cs typeface="Arial" panose="020B0604020202020204" pitchFamily="34" charset="0"/>
            </a:endParaRPr>
          </a:p>
        </p:txBody>
      </p:sp>
      <p:sp>
        <p:nvSpPr>
          <p:cNvPr id="31" name="TextBox 30"/>
          <p:cNvSpPr txBox="1"/>
          <p:nvPr/>
        </p:nvSpPr>
        <p:spPr>
          <a:xfrm>
            <a:off x="5015125" y="2694100"/>
            <a:ext cx="1434706" cy="1200329"/>
          </a:xfrm>
          <a:prstGeom prst="rect">
            <a:avLst/>
          </a:prstGeom>
          <a:noFill/>
        </p:spPr>
        <p:txBody>
          <a:bodyPr wrap="square" rtlCol="0">
            <a:spAutoFit/>
          </a:bodyPr>
          <a:lstStyle/>
          <a:p>
            <a:pPr algn="ctr"/>
            <a:endParaRPr lang="en-US" b="1"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Optimal</a:t>
            </a:r>
          </a:p>
          <a:p>
            <a:pPr algn="ctr"/>
            <a:r>
              <a:rPr lang="en-US" b="1" dirty="0">
                <a:latin typeface="Times New Roman" panose="02020603050405020304" pitchFamily="18" charset="0"/>
                <a:cs typeface="Times New Roman" panose="02020603050405020304" pitchFamily="18" charset="0"/>
              </a:rPr>
              <a:t>Well-being</a:t>
            </a:r>
          </a:p>
          <a:p>
            <a:pPr algn="ctr"/>
            <a:endParaRPr lang="en-CA" b="1" dirty="0">
              <a:latin typeface="Times New Roman" panose="02020603050405020304" pitchFamily="18" charset="0"/>
              <a:cs typeface="Times New Roman" panose="02020603050405020304" pitchFamily="18" charset="0"/>
            </a:endParaRPr>
          </a:p>
        </p:txBody>
      </p:sp>
      <p:sp>
        <p:nvSpPr>
          <p:cNvPr id="32" name="TextBox 31"/>
          <p:cNvSpPr txBox="1"/>
          <p:nvPr/>
        </p:nvSpPr>
        <p:spPr>
          <a:xfrm>
            <a:off x="6691095" y="3538325"/>
            <a:ext cx="3102073"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‘How-Tos’ that Meet and </a:t>
            </a:r>
          </a:p>
          <a:p>
            <a:pPr algn="ctr"/>
            <a:r>
              <a:rPr lang="en-US" sz="1200" b="1" dirty="0">
                <a:latin typeface="Arial" panose="020B0604020202020204" pitchFamily="34" charset="0"/>
                <a:cs typeface="Arial" panose="020B0604020202020204" pitchFamily="34" charset="0"/>
              </a:rPr>
              <a:t>Exceed Professional Standards</a:t>
            </a:r>
          </a:p>
          <a:p>
            <a:pPr algn="ctr"/>
            <a:r>
              <a:rPr lang="en-US" sz="1200" b="1" dirty="0">
                <a:latin typeface="Arial" panose="020B0604020202020204" pitchFamily="34" charset="0"/>
                <a:cs typeface="Arial" panose="020B0604020202020204" pitchFamily="34" charset="0"/>
              </a:rPr>
              <a:t>e.g. 5 C’s Process</a:t>
            </a:r>
            <a:endParaRPr lang="en-CA" sz="1200" b="1" dirty="0">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19033"/>
            <a:ext cx="1500873" cy="1116155"/>
          </a:xfrm>
          <a:prstGeom prst="rect">
            <a:avLst/>
          </a:prstGeom>
        </p:spPr>
      </p:pic>
      <p:sp>
        <p:nvSpPr>
          <p:cNvPr id="15" name="Slide Number Placeholder 14"/>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18</a:t>
            </a:fld>
            <a:endParaRPr lang="en-CA" sz="2000" dirty="0">
              <a:solidFill>
                <a:prstClr val="black">
                  <a:tint val="75000"/>
                </a:prstClr>
              </a:solidFill>
            </a:endParaRPr>
          </a:p>
        </p:txBody>
      </p:sp>
    </p:spTree>
    <p:extLst>
      <p:ext uri="{BB962C8B-B14F-4D97-AF65-F5344CB8AC3E}">
        <p14:creationId xmlns:p14="http://schemas.microsoft.com/office/powerpoint/2010/main" val="60536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7" grpId="0"/>
      <p:bldP spid="28" grpId="0"/>
      <p:bldP spid="29" grpId="0"/>
      <p:bldP spid="30" grpId="0"/>
      <p:bldP spid="3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2267" y="0"/>
            <a:ext cx="8875059" cy="6858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6485" y="5283247"/>
            <a:ext cx="1500872" cy="1116155"/>
          </a:xfrm>
          <a:prstGeom prst="rect">
            <a:avLst/>
          </a:prstGeom>
        </p:spPr>
      </p:pic>
      <p:sp>
        <p:nvSpPr>
          <p:cNvPr id="6" name="Slide Number Placeholder 5"/>
          <p:cNvSpPr>
            <a:spLocks noGrp="1"/>
          </p:cNvSpPr>
          <p:nvPr>
            <p:ph type="sldNum" sz="quarter" idx="12"/>
          </p:nvPr>
        </p:nvSpPr>
        <p:spPr/>
        <p:txBody>
          <a:bodyPr/>
          <a:lstStyle/>
          <a:p>
            <a:fld id="{ACB02240-24A6-4AA6-8894-ADF9C5F8C4FB}" type="slidenum">
              <a:rPr lang="en-CA" sz="2000" smtClean="0"/>
              <a:pPr/>
              <a:t>19</a:t>
            </a:fld>
            <a:endParaRPr lang="en-CA" sz="2000" dirty="0"/>
          </a:p>
        </p:txBody>
      </p:sp>
    </p:spTree>
    <p:extLst>
      <p:ext uri="{BB962C8B-B14F-4D97-AF65-F5344CB8AC3E}">
        <p14:creationId xmlns:p14="http://schemas.microsoft.com/office/powerpoint/2010/main" val="3601480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590584" y="826632"/>
            <a:ext cx="9000067" cy="1446550"/>
          </a:xfrm>
          <a:prstGeom prst="rect">
            <a:avLst/>
          </a:prstGeom>
          <a:noFill/>
        </p:spPr>
        <p:txBody>
          <a:bodyPr wrap="square" rtlCol="0">
            <a:spAutoFit/>
          </a:bodyPr>
          <a:lstStyle/>
          <a:p>
            <a:pPr algn="ctr"/>
            <a:r>
              <a:rPr lang="en-CA" sz="4400" b="1" dirty="0">
                <a:solidFill>
                  <a:srgbClr val="797805"/>
                </a:solidFill>
              </a:rPr>
              <a:t>A More Complete Understanding of Optimal Care and Support</a:t>
            </a:r>
          </a:p>
        </p:txBody>
      </p:sp>
      <p:sp>
        <p:nvSpPr>
          <p:cNvPr id="3" name="TextBox 2"/>
          <p:cNvSpPr txBox="1"/>
          <p:nvPr/>
        </p:nvSpPr>
        <p:spPr>
          <a:xfrm>
            <a:off x="0" y="3191933"/>
            <a:ext cx="12192000" cy="1384995"/>
          </a:xfrm>
          <a:prstGeom prst="rect">
            <a:avLst/>
          </a:prstGeom>
          <a:noFill/>
        </p:spPr>
        <p:txBody>
          <a:bodyPr wrap="square" rtlCol="0">
            <a:spAutoFit/>
          </a:bodyPr>
          <a:lstStyle/>
          <a:p>
            <a:pPr algn="ctr"/>
            <a:r>
              <a:rPr lang="en-CA" sz="2800" b="1" dirty="0"/>
              <a:t>Optimal Care and Support = Competence x Mindful/Conscious Compassion</a:t>
            </a:r>
          </a:p>
          <a:p>
            <a:pPr algn="ctr"/>
            <a:endParaRPr lang="en-CA" sz="2800" b="1" dirty="0"/>
          </a:p>
          <a:p>
            <a:pPr algn="ctr"/>
            <a:r>
              <a:rPr lang="en-CA" sz="2800" b="1" dirty="0"/>
              <a:t>“We don’t have to feel it to be it”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37979"/>
            <a:ext cx="1500872" cy="1116155"/>
          </a:xfrm>
          <a:prstGeom prst="rect">
            <a:avLst/>
          </a:prstGeom>
        </p:spPr>
      </p:pic>
      <p:sp>
        <p:nvSpPr>
          <p:cNvPr id="6" name="Slide Number Placeholder 5"/>
          <p:cNvSpPr>
            <a:spLocks noGrp="1"/>
          </p:cNvSpPr>
          <p:nvPr>
            <p:ph type="sldNum" sz="quarter" idx="12"/>
          </p:nvPr>
        </p:nvSpPr>
        <p:spPr/>
        <p:txBody>
          <a:bodyPr/>
          <a:lstStyle/>
          <a:p>
            <a:fld id="{ACB02240-24A6-4AA6-8894-ADF9C5F8C4FB}" type="slidenum">
              <a:rPr lang="en-CA" sz="2000" smtClean="0"/>
              <a:pPr/>
              <a:t>2</a:t>
            </a:fld>
            <a:endParaRPr lang="en-CA" sz="2000" dirty="0"/>
          </a:p>
        </p:txBody>
      </p:sp>
    </p:spTree>
    <p:extLst>
      <p:ext uri="{BB962C8B-B14F-4D97-AF65-F5344CB8AC3E}">
        <p14:creationId xmlns:p14="http://schemas.microsoft.com/office/powerpoint/2010/main" val="1940221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srcRec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761999" y="1100669"/>
            <a:ext cx="10752667" cy="3477875"/>
          </a:xfrm>
          <a:prstGeom prst="rect">
            <a:avLst/>
          </a:prstGeom>
          <a:noFill/>
        </p:spPr>
        <p:txBody>
          <a:bodyPr wrap="square" rtlCol="0">
            <a:spAutoFit/>
          </a:bodyPr>
          <a:lstStyle/>
          <a:p>
            <a:pPr algn="ctr"/>
            <a:r>
              <a:rPr lang="en-CA" sz="6000" b="1" dirty="0"/>
              <a:t>Our life’s most urgent and persistent question must be; what will I do for others today?</a:t>
            </a:r>
          </a:p>
          <a:p>
            <a:br>
              <a:rPr lang="en-CA" sz="2000" b="1" dirty="0"/>
            </a:br>
            <a:r>
              <a:rPr lang="en-CA" sz="2000" b="1" dirty="0"/>
              <a:t>						Adapted from Martin Luther King Jr.</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1765"/>
            <a:ext cx="1500872" cy="1116155"/>
          </a:xfrm>
          <a:prstGeom prst="rect">
            <a:avLst/>
          </a:prstGeom>
        </p:spPr>
      </p:pic>
      <p:sp>
        <p:nvSpPr>
          <p:cNvPr id="4" name="Slide Number Placeholder 3"/>
          <p:cNvSpPr>
            <a:spLocks noGrp="1"/>
          </p:cNvSpPr>
          <p:nvPr>
            <p:ph type="sldNum" sz="quarter" idx="12"/>
          </p:nvPr>
        </p:nvSpPr>
        <p:spPr/>
        <p:txBody>
          <a:bodyPr/>
          <a:lstStyle/>
          <a:p>
            <a:fld id="{ACB02240-24A6-4AA6-8894-ADF9C5F8C4FB}" type="slidenum">
              <a:rPr lang="en-CA" sz="2000" smtClean="0"/>
              <a:pPr/>
              <a:t>20</a:t>
            </a:fld>
            <a:endParaRPr lang="en-CA" sz="2000" dirty="0"/>
          </a:p>
        </p:txBody>
      </p:sp>
    </p:spTree>
    <p:extLst>
      <p:ext uri="{BB962C8B-B14F-4D97-AF65-F5344CB8AC3E}">
        <p14:creationId xmlns:p14="http://schemas.microsoft.com/office/powerpoint/2010/main" val="2867293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28926"/>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21</a:t>
            </a:fld>
            <a:endParaRPr lang="en-CA" sz="2000" dirty="0"/>
          </a:p>
        </p:txBody>
      </p:sp>
      <p:sp>
        <p:nvSpPr>
          <p:cNvPr id="7" name="TextBox 6"/>
          <p:cNvSpPr txBox="1"/>
          <p:nvPr/>
        </p:nvSpPr>
        <p:spPr>
          <a:xfrm>
            <a:off x="0" y="690546"/>
            <a:ext cx="12192000" cy="1446550"/>
          </a:xfrm>
          <a:prstGeom prst="rect">
            <a:avLst/>
          </a:prstGeom>
          <a:noFill/>
        </p:spPr>
        <p:txBody>
          <a:bodyPr wrap="square" rtlCol="0">
            <a:spAutoFit/>
          </a:bodyPr>
          <a:lstStyle/>
          <a:p>
            <a:pPr algn="ctr"/>
            <a:r>
              <a:rPr lang="en-CA" sz="4400" b="1" dirty="0"/>
              <a:t>My plan to be a more complete supporter </a:t>
            </a:r>
          </a:p>
          <a:p>
            <a:pPr algn="ctr"/>
            <a:r>
              <a:rPr lang="en-CA" sz="4400" b="1" dirty="0"/>
              <a:t>and more fully human</a:t>
            </a:r>
          </a:p>
        </p:txBody>
      </p:sp>
      <p:sp>
        <p:nvSpPr>
          <p:cNvPr id="8" name="TextBox 7"/>
          <p:cNvSpPr txBox="1"/>
          <p:nvPr/>
        </p:nvSpPr>
        <p:spPr>
          <a:xfrm>
            <a:off x="1422398" y="2218267"/>
            <a:ext cx="8212667" cy="3600986"/>
          </a:xfrm>
          <a:prstGeom prst="rect">
            <a:avLst/>
          </a:prstGeom>
          <a:noFill/>
        </p:spPr>
        <p:txBody>
          <a:bodyPr wrap="square" rtlCol="0">
            <a:spAutoFit/>
          </a:bodyPr>
          <a:lstStyle/>
          <a:p>
            <a:r>
              <a:rPr lang="en-CA" sz="3600" b="1" dirty="0"/>
              <a:t>I will…</a:t>
            </a:r>
          </a:p>
          <a:p>
            <a:endParaRPr lang="en-CA" sz="2400" dirty="0"/>
          </a:p>
          <a:p>
            <a:r>
              <a:rPr lang="en-CA" sz="2400" dirty="0"/>
              <a:t>Continue:</a:t>
            </a:r>
          </a:p>
          <a:p>
            <a:endParaRPr lang="en-CA" sz="2400" dirty="0"/>
          </a:p>
          <a:p>
            <a:endParaRPr lang="en-CA" sz="2400" dirty="0"/>
          </a:p>
          <a:p>
            <a:r>
              <a:rPr lang="en-CA" sz="2400" dirty="0"/>
              <a:t>Stop:</a:t>
            </a:r>
          </a:p>
          <a:p>
            <a:endParaRPr lang="en-CA" sz="2400" dirty="0"/>
          </a:p>
          <a:p>
            <a:endParaRPr lang="en-CA" sz="2400" dirty="0"/>
          </a:p>
          <a:p>
            <a:r>
              <a:rPr lang="en-CA" sz="2400" dirty="0"/>
              <a:t>Start:</a:t>
            </a:r>
          </a:p>
        </p:txBody>
      </p:sp>
    </p:spTree>
    <p:extLst>
      <p:ext uri="{BB962C8B-B14F-4D97-AF65-F5344CB8AC3E}">
        <p14:creationId xmlns:p14="http://schemas.microsoft.com/office/powerpoint/2010/main" val="2768261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6200" y="742099"/>
            <a:ext cx="7229895" cy="5582508"/>
          </a:xfrm>
          <a:prstGeom prst="rect">
            <a:avLst/>
          </a:prstGeom>
        </p:spPr>
      </p:pic>
      <p:sp>
        <p:nvSpPr>
          <p:cNvPr id="2" name="TextBox 1"/>
          <p:cNvSpPr txBox="1"/>
          <p:nvPr/>
        </p:nvSpPr>
        <p:spPr>
          <a:xfrm>
            <a:off x="0" y="-8466"/>
            <a:ext cx="12191999" cy="769441"/>
          </a:xfrm>
          <a:prstGeom prst="rect">
            <a:avLst/>
          </a:prstGeom>
          <a:noFill/>
        </p:spPr>
        <p:txBody>
          <a:bodyPr wrap="square" rtlCol="0">
            <a:spAutoFit/>
          </a:bodyPr>
          <a:lstStyle/>
          <a:p>
            <a:pPr algn="ctr"/>
            <a:r>
              <a:rPr lang="en-CA" sz="4400" b="1" dirty="0"/>
              <a:t>Optimal Care and Support</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19873"/>
            <a:ext cx="1500872" cy="1116155"/>
          </a:xfrm>
          <a:prstGeom prst="rect">
            <a:avLst/>
          </a:prstGeom>
        </p:spPr>
      </p:pic>
      <p:sp>
        <p:nvSpPr>
          <p:cNvPr id="7" name="TextBox 6"/>
          <p:cNvSpPr txBox="1"/>
          <p:nvPr/>
        </p:nvSpPr>
        <p:spPr>
          <a:xfrm>
            <a:off x="2201333" y="6324606"/>
            <a:ext cx="482600" cy="369332"/>
          </a:xfrm>
          <a:prstGeom prst="rect">
            <a:avLst/>
          </a:prstGeom>
          <a:noFill/>
        </p:spPr>
        <p:txBody>
          <a:bodyPr wrap="square" rtlCol="0">
            <a:spAutoFit/>
          </a:bodyPr>
          <a:lstStyle/>
          <a:p>
            <a:pPr algn="ctr"/>
            <a:r>
              <a:rPr lang="en-CA" b="1" dirty="0"/>
              <a:t>0</a:t>
            </a:r>
          </a:p>
        </p:txBody>
      </p:sp>
      <p:sp>
        <p:nvSpPr>
          <p:cNvPr id="9" name="TextBox 8"/>
          <p:cNvSpPr txBox="1"/>
          <p:nvPr/>
        </p:nvSpPr>
        <p:spPr>
          <a:xfrm>
            <a:off x="9574662" y="6324606"/>
            <a:ext cx="482600" cy="369332"/>
          </a:xfrm>
          <a:prstGeom prst="rect">
            <a:avLst/>
          </a:prstGeom>
          <a:noFill/>
        </p:spPr>
        <p:txBody>
          <a:bodyPr wrap="square" rtlCol="0">
            <a:spAutoFit/>
          </a:bodyPr>
          <a:lstStyle/>
          <a:p>
            <a:pPr algn="ctr"/>
            <a:r>
              <a:rPr lang="en-CA" b="1" dirty="0"/>
              <a:t>10</a:t>
            </a:r>
          </a:p>
        </p:txBody>
      </p:sp>
      <p:sp>
        <p:nvSpPr>
          <p:cNvPr id="10" name="TextBox 9"/>
          <p:cNvSpPr txBox="1"/>
          <p:nvPr/>
        </p:nvSpPr>
        <p:spPr>
          <a:xfrm>
            <a:off x="2980267" y="3759206"/>
            <a:ext cx="2853266" cy="2308324"/>
          </a:xfrm>
          <a:prstGeom prst="rect">
            <a:avLst/>
          </a:prstGeom>
          <a:noFill/>
        </p:spPr>
        <p:txBody>
          <a:bodyPr wrap="square" rtlCol="0">
            <a:spAutoFit/>
          </a:bodyPr>
          <a:lstStyle/>
          <a:p>
            <a:pPr algn="ctr"/>
            <a:r>
              <a:rPr lang="en-CA" sz="3600" b="1" dirty="0">
                <a:solidFill>
                  <a:schemeClr val="bg1"/>
                </a:solidFill>
              </a:rPr>
              <a:t>Compromised</a:t>
            </a:r>
          </a:p>
          <a:p>
            <a:pPr algn="ctr"/>
            <a:r>
              <a:rPr lang="en-CA" sz="3600" b="1" dirty="0">
                <a:solidFill>
                  <a:schemeClr val="bg1"/>
                </a:solidFill>
              </a:rPr>
              <a:t>4 Outs</a:t>
            </a:r>
          </a:p>
          <a:p>
            <a:pPr algn="ctr"/>
            <a:r>
              <a:rPr lang="en-CA" b="1" dirty="0">
                <a:solidFill>
                  <a:schemeClr val="bg1"/>
                </a:solidFill>
              </a:rPr>
              <a:t>Burn-out</a:t>
            </a:r>
          </a:p>
          <a:p>
            <a:pPr algn="ctr"/>
            <a:r>
              <a:rPr lang="en-CA" b="1" dirty="0">
                <a:solidFill>
                  <a:schemeClr val="bg1"/>
                </a:solidFill>
              </a:rPr>
              <a:t>Tune-out</a:t>
            </a:r>
          </a:p>
          <a:p>
            <a:pPr algn="ctr"/>
            <a:r>
              <a:rPr lang="en-CA" b="1" dirty="0">
                <a:solidFill>
                  <a:schemeClr val="bg1"/>
                </a:solidFill>
              </a:rPr>
              <a:t>Freak-out</a:t>
            </a:r>
          </a:p>
          <a:p>
            <a:pPr algn="ctr"/>
            <a:r>
              <a:rPr lang="en-CA" b="1" dirty="0">
                <a:solidFill>
                  <a:schemeClr val="bg1"/>
                </a:solidFill>
              </a:rPr>
              <a:t>Space-out</a:t>
            </a:r>
          </a:p>
        </p:txBody>
      </p:sp>
      <p:sp>
        <p:nvSpPr>
          <p:cNvPr id="11" name="TextBox 10"/>
          <p:cNvSpPr txBox="1"/>
          <p:nvPr/>
        </p:nvSpPr>
        <p:spPr>
          <a:xfrm>
            <a:off x="3047254" y="1695586"/>
            <a:ext cx="2853266" cy="1200329"/>
          </a:xfrm>
          <a:prstGeom prst="rect">
            <a:avLst/>
          </a:prstGeom>
          <a:noFill/>
        </p:spPr>
        <p:txBody>
          <a:bodyPr wrap="square" rtlCol="0">
            <a:spAutoFit/>
          </a:bodyPr>
          <a:lstStyle/>
          <a:p>
            <a:pPr algn="ctr"/>
            <a:r>
              <a:rPr lang="en-CA" sz="3600" b="1" dirty="0">
                <a:solidFill>
                  <a:schemeClr val="bg1"/>
                </a:solidFill>
              </a:rPr>
              <a:t>Cold</a:t>
            </a:r>
          </a:p>
          <a:p>
            <a:pPr algn="ctr"/>
            <a:r>
              <a:rPr lang="en-CA" sz="3600" b="1" dirty="0">
                <a:solidFill>
                  <a:schemeClr val="bg1"/>
                </a:solidFill>
              </a:rPr>
              <a:t>Competence</a:t>
            </a:r>
            <a:endParaRPr lang="en-CA" b="1" dirty="0">
              <a:solidFill>
                <a:schemeClr val="bg1"/>
              </a:solidFill>
            </a:endParaRPr>
          </a:p>
        </p:txBody>
      </p:sp>
      <p:sp>
        <p:nvSpPr>
          <p:cNvPr id="12" name="TextBox 11"/>
          <p:cNvSpPr txBox="1"/>
          <p:nvPr/>
        </p:nvSpPr>
        <p:spPr>
          <a:xfrm>
            <a:off x="6310000" y="1492386"/>
            <a:ext cx="3198065" cy="1477328"/>
          </a:xfrm>
          <a:prstGeom prst="rect">
            <a:avLst/>
          </a:prstGeom>
          <a:noFill/>
        </p:spPr>
        <p:txBody>
          <a:bodyPr wrap="square" rtlCol="0">
            <a:spAutoFit/>
          </a:bodyPr>
          <a:lstStyle/>
          <a:p>
            <a:pPr algn="ctr"/>
            <a:r>
              <a:rPr lang="en-CA" sz="3600" b="1" dirty="0">
                <a:solidFill>
                  <a:schemeClr val="bg1"/>
                </a:solidFill>
              </a:rPr>
              <a:t>Optimal Care and Support</a:t>
            </a:r>
          </a:p>
          <a:p>
            <a:pPr algn="ctr"/>
            <a:r>
              <a:rPr lang="en-CA" b="1" dirty="0">
                <a:solidFill>
                  <a:schemeClr val="bg1"/>
                </a:solidFill>
              </a:rPr>
              <a:t>(Competent, Calm and Caring)</a:t>
            </a:r>
          </a:p>
        </p:txBody>
      </p:sp>
      <p:sp>
        <p:nvSpPr>
          <p:cNvPr id="13" name="TextBox 12"/>
          <p:cNvSpPr txBox="1"/>
          <p:nvPr/>
        </p:nvSpPr>
        <p:spPr>
          <a:xfrm>
            <a:off x="6172200" y="4313203"/>
            <a:ext cx="3428999" cy="1200329"/>
          </a:xfrm>
          <a:prstGeom prst="rect">
            <a:avLst/>
          </a:prstGeom>
          <a:noFill/>
        </p:spPr>
        <p:txBody>
          <a:bodyPr wrap="square" rtlCol="0">
            <a:spAutoFit/>
          </a:bodyPr>
          <a:lstStyle/>
          <a:p>
            <a:pPr algn="ctr"/>
            <a:r>
              <a:rPr lang="en-CA" sz="3600" b="1" dirty="0"/>
              <a:t>Caring Incompetence</a:t>
            </a:r>
            <a:endParaRPr lang="en-CA" b="1" dirty="0"/>
          </a:p>
        </p:txBody>
      </p:sp>
      <p:sp>
        <p:nvSpPr>
          <p:cNvPr id="14" name="TextBox 13"/>
          <p:cNvSpPr txBox="1"/>
          <p:nvPr/>
        </p:nvSpPr>
        <p:spPr>
          <a:xfrm>
            <a:off x="2616200" y="6324606"/>
            <a:ext cx="1549400" cy="276999"/>
          </a:xfrm>
          <a:prstGeom prst="rect">
            <a:avLst/>
          </a:prstGeom>
          <a:noFill/>
        </p:spPr>
        <p:txBody>
          <a:bodyPr wrap="square" rtlCol="0">
            <a:spAutoFit/>
          </a:bodyPr>
          <a:lstStyle/>
          <a:p>
            <a:r>
              <a:rPr lang="en-CA" sz="1200" b="1" dirty="0"/>
              <a:t>Unconscious</a:t>
            </a:r>
          </a:p>
        </p:txBody>
      </p:sp>
      <p:sp>
        <p:nvSpPr>
          <p:cNvPr id="15" name="TextBox 14"/>
          <p:cNvSpPr txBox="1"/>
          <p:nvPr/>
        </p:nvSpPr>
        <p:spPr>
          <a:xfrm>
            <a:off x="5232400" y="6324606"/>
            <a:ext cx="1549400" cy="276999"/>
          </a:xfrm>
          <a:prstGeom prst="rect">
            <a:avLst/>
          </a:prstGeom>
          <a:noFill/>
        </p:spPr>
        <p:txBody>
          <a:bodyPr wrap="square" rtlCol="0">
            <a:spAutoFit/>
          </a:bodyPr>
          <a:lstStyle/>
          <a:p>
            <a:pPr algn="ctr"/>
            <a:r>
              <a:rPr lang="en-CA" sz="1200" b="1" dirty="0"/>
              <a:t>Semi Conscious</a:t>
            </a:r>
          </a:p>
        </p:txBody>
      </p:sp>
      <p:sp>
        <p:nvSpPr>
          <p:cNvPr id="16" name="TextBox 15"/>
          <p:cNvSpPr txBox="1"/>
          <p:nvPr/>
        </p:nvSpPr>
        <p:spPr>
          <a:xfrm>
            <a:off x="7909032" y="6324606"/>
            <a:ext cx="1775682" cy="276999"/>
          </a:xfrm>
          <a:prstGeom prst="rect">
            <a:avLst/>
          </a:prstGeom>
          <a:noFill/>
        </p:spPr>
        <p:txBody>
          <a:bodyPr wrap="square" rtlCol="0">
            <a:spAutoFit/>
          </a:bodyPr>
          <a:lstStyle/>
          <a:p>
            <a:pPr algn="ctr"/>
            <a:r>
              <a:rPr lang="en-CA" sz="1200" b="1" dirty="0"/>
              <a:t>Fully Conscious/Mindful</a:t>
            </a:r>
          </a:p>
        </p:txBody>
      </p:sp>
      <p:sp>
        <p:nvSpPr>
          <p:cNvPr id="17" name="TextBox 16"/>
          <p:cNvSpPr txBox="1"/>
          <p:nvPr/>
        </p:nvSpPr>
        <p:spPr>
          <a:xfrm>
            <a:off x="2159000" y="618644"/>
            <a:ext cx="482600" cy="369332"/>
          </a:xfrm>
          <a:prstGeom prst="rect">
            <a:avLst/>
          </a:prstGeom>
          <a:noFill/>
        </p:spPr>
        <p:txBody>
          <a:bodyPr wrap="square" rtlCol="0">
            <a:spAutoFit/>
          </a:bodyPr>
          <a:lstStyle/>
          <a:p>
            <a:pPr algn="ctr"/>
            <a:r>
              <a:rPr lang="en-CA" b="1" dirty="0"/>
              <a:t>10</a:t>
            </a:r>
          </a:p>
        </p:txBody>
      </p:sp>
      <p:sp>
        <p:nvSpPr>
          <p:cNvPr id="19" name="TextBox 18"/>
          <p:cNvSpPr txBox="1"/>
          <p:nvPr/>
        </p:nvSpPr>
        <p:spPr>
          <a:xfrm>
            <a:off x="524933" y="5531668"/>
            <a:ext cx="2014752" cy="646331"/>
          </a:xfrm>
          <a:prstGeom prst="rect">
            <a:avLst/>
          </a:prstGeom>
          <a:noFill/>
        </p:spPr>
        <p:txBody>
          <a:bodyPr wrap="square" rtlCol="0">
            <a:spAutoFit/>
          </a:bodyPr>
          <a:lstStyle/>
          <a:p>
            <a:pPr algn="r"/>
            <a:r>
              <a:rPr lang="en-CA" sz="1200" b="1" dirty="0"/>
              <a:t>Incomplete </a:t>
            </a:r>
          </a:p>
          <a:p>
            <a:pPr algn="r"/>
            <a:r>
              <a:rPr lang="en-CA" sz="1200" b="1" dirty="0"/>
              <a:t>Support </a:t>
            </a:r>
          </a:p>
          <a:p>
            <a:pPr algn="r"/>
            <a:r>
              <a:rPr lang="en-CA" sz="1200" b="1" dirty="0"/>
              <a:t>Practices</a:t>
            </a:r>
          </a:p>
        </p:txBody>
      </p:sp>
      <p:sp>
        <p:nvSpPr>
          <p:cNvPr id="22" name="TextBox 21"/>
          <p:cNvSpPr txBox="1"/>
          <p:nvPr/>
        </p:nvSpPr>
        <p:spPr>
          <a:xfrm>
            <a:off x="431800" y="971732"/>
            <a:ext cx="2099418" cy="1200329"/>
          </a:xfrm>
          <a:prstGeom prst="rect">
            <a:avLst/>
          </a:prstGeom>
          <a:noFill/>
        </p:spPr>
        <p:txBody>
          <a:bodyPr wrap="square" rtlCol="0">
            <a:spAutoFit/>
          </a:bodyPr>
          <a:lstStyle/>
          <a:p>
            <a:pPr algn="r"/>
            <a:r>
              <a:rPr lang="en-CA" sz="1200" b="1" dirty="0"/>
              <a:t>Fully </a:t>
            </a:r>
          </a:p>
          <a:p>
            <a:pPr algn="r"/>
            <a:r>
              <a:rPr lang="en-CA" sz="1200" b="1" dirty="0"/>
              <a:t>Integrated</a:t>
            </a:r>
          </a:p>
          <a:p>
            <a:pPr algn="r"/>
            <a:r>
              <a:rPr lang="en-CA" sz="1200" b="1" dirty="0"/>
              <a:t>Biomedical, </a:t>
            </a:r>
          </a:p>
          <a:p>
            <a:pPr algn="r"/>
            <a:r>
              <a:rPr lang="en-CA" sz="1200" b="1" dirty="0"/>
              <a:t>Behavioural </a:t>
            </a:r>
          </a:p>
          <a:p>
            <a:pPr algn="r"/>
            <a:r>
              <a:rPr lang="en-CA" sz="1200" b="1" dirty="0"/>
              <a:t>and Medical </a:t>
            </a:r>
          </a:p>
          <a:p>
            <a:pPr algn="r"/>
            <a:r>
              <a:rPr lang="en-CA" sz="1200" b="1" dirty="0"/>
              <a:t>Best Practices</a:t>
            </a:r>
          </a:p>
        </p:txBody>
      </p:sp>
      <p:sp>
        <p:nvSpPr>
          <p:cNvPr id="23" name="TextBox 22"/>
          <p:cNvSpPr txBox="1"/>
          <p:nvPr/>
        </p:nvSpPr>
        <p:spPr>
          <a:xfrm>
            <a:off x="713286" y="1695586"/>
            <a:ext cx="553998" cy="3653881"/>
          </a:xfrm>
          <a:prstGeom prst="rect">
            <a:avLst/>
          </a:prstGeom>
          <a:noFill/>
        </p:spPr>
        <p:txBody>
          <a:bodyPr vert="vert270" wrap="square" rtlCol="0">
            <a:spAutoFit/>
          </a:bodyPr>
          <a:lstStyle/>
          <a:p>
            <a:pPr algn="ctr"/>
            <a:r>
              <a:rPr lang="en-CA" sz="2400" b="1" dirty="0"/>
              <a:t>Competent Best Practices</a:t>
            </a:r>
          </a:p>
        </p:txBody>
      </p:sp>
      <p:sp>
        <p:nvSpPr>
          <p:cNvPr id="24" name="TextBox 23"/>
          <p:cNvSpPr txBox="1"/>
          <p:nvPr/>
        </p:nvSpPr>
        <p:spPr>
          <a:xfrm>
            <a:off x="3395051" y="6462774"/>
            <a:ext cx="5604094" cy="461665"/>
          </a:xfrm>
          <a:prstGeom prst="rect">
            <a:avLst/>
          </a:prstGeom>
          <a:noFill/>
        </p:spPr>
        <p:txBody>
          <a:bodyPr wrap="square" rtlCol="0">
            <a:spAutoFit/>
          </a:bodyPr>
          <a:lstStyle/>
          <a:p>
            <a:pPr algn="ctr"/>
            <a:r>
              <a:rPr lang="en-CA" sz="2400" b="1" dirty="0"/>
              <a:t>Conscious and therefore Calm and Caring </a:t>
            </a:r>
          </a:p>
        </p:txBody>
      </p:sp>
      <p:sp>
        <p:nvSpPr>
          <p:cNvPr id="20" name="Slide Number Placeholder 19"/>
          <p:cNvSpPr>
            <a:spLocks noGrp="1"/>
          </p:cNvSpPr>
          <p:nvPr>
            <p:ph type="sldNum" sz="quarter" idx="12"/>
          </p:nvPr>
        </p:nvSpPr>
        <p:spPr/>
        <p:txBody>
          <a:bodyPr/>
          <a:lstStyle/>
          <a:p>
            <a:fld id="{ACB02240-24A6-4AA6-8894-ADF9C5F8C4FB}" type="slidenum">
              <a:rPr lang="en-CA" sz="2000" smtClean="0"/>
              <a:pPr/>
              <a:t>3</a:t>
            </a:fld>
            <a:endParaRPr lang="en-CA" sz="2000" dirty="0"/>
          </a:p>
        </p:txBody>
      </p:sp>
    </p:spTree>
    <p:extLst>
      <p:ext uri="{BB962C8B-B14F-4D97-AF65-F5344CB8AC3E}">
        <p14:creationId xmlns:p14="http://schemas.microsoft.com/office/powerpoint/2010/main" val="3246701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Rectangle 1"/>
          <p:cNvSpPr/>
          <p:nvPr/>
        </p:nvSpPr>
        <p:spPr>
          <a:xfrm>
            <a:off x="668867" y="612844"/>
            <a:ext cx="9829511" cy="5570756"/>
          </a:xfrm>
          <a:prstGeom prst="rect">
            <a:avLst/>
          </a:prstGeom>
        </p:spPr>
        <p:txBody>
          <a:bodyPr wrap="square">
            <a:spAutoFit/>
          </a:bodyPr>
          <a:lstStyle/>
          <a:p>
            <a:pPr algn="ctr"/>
            <a:r>
              <a:rPr lang="en-US" sz="3600" b="1" dirty="0">
                <a:solidFill>
                  <a:srgbClr val="797805"/>
                </a:solidFill>
              </a:rPr>
              <a:t>We Don’t Have to Feel It to Be It</a:t>
            </a:r>
            <a:endParaRPr lang="en-CA" sz="3600" dirty="0">
              <a:solidFill>
                <a:srgbClr val="797805"/>
              </a:solidFill>
            </a:endParaRPr>
          </a:p>
          <a:p>
            <a:pPr algn="just"/>
            <a:r>
              <a:rPr lang="en-US" sz="2000" b="1" i="1" dirty="0"/>
              <a:t> </a:t>
            </a:r>
            <a:endParaRPr lang="en-CA" sz="2000" dirty="0"/>
          </a:p>
          <a:p>
            <a:pPr algn="just"/>
            <a:r>
              <a:rPr lang="en-US" sz="2000" i="1" dirty="0"/>
              <a:t>“I have supported a man for several years.  He is a very unlikeable, demeaning and unappreciative person.  Honestly, I could not stand him.  I tried to like him but he was so mean and self centred.  I talked to myself every day, reminding myself that it is his disabilities that are causing his negative behaviour, but still I couldn’t stand him.  </a:t>
            </a:r>
            <a:r>
              <a:rPr lang="en-US" sz="2000" b="1" i="1" dirty="0"/>
              <a:t>Then during my CCS training I learnt that liking is not a necessary part of being a compassionate supporter</a:t>
            </a:r>
            <a:r>
              <a:rPr lang="en-US" sz="2000" i="1" dirty="0"/>
              <a:t>.</a:t>
            </a:r>
          </a:p>
          <a:p>
            <a:pPr algn="just"/>
            <a:endParaRPr lang="en-CA" sz="2000" dirty="0"/>
          </a:p>
          <a:p>
            <a:pPr algn="just"/>
            <a:r>
              <a:rPr lang="en-US" sz="2000" i="1" dirty="0"/>
              <a:t>Liking is not the same as being competent and conscious.  Liking is a feeling that may or may not happen in support relationships.  Compassionate care is the ‘by product’ of being competent with best practices and being more conscious/mindful and skillfully ahh-llowing of internal/subjective B-FIT resistance.</a:t>
            </a:r>
          </a:p>
          <a:p>
            <a:pPr algn="just"/>
            <a:endParaRPr lang="en-CA" sz="2000" dirty="0"/>
          </a:p>
          <a:p>
            <a:pPr algn="just"/>
            <a:r>
              <a:rPr lang="en-US" sz="2000" i="1" dirty="0"/>
              <a:t>When I learnt this and just started to apply my B-FIT Mindfulness skill while supporting this man, everything started to change.  I lost my negativity toward him.  He is even it seems, becoming a bit more likeable.”</a:t>
            </a:r>
          </a:p>
          <a:p>
            <a:pPr algn="just"/>
            <a:r>
              <a:rPr lang="en-US" sz="2000" i="1" dirty="0"/>
              <a:t>							                        </a:t>
            </a:r>
            <a:r>
              <a:rPr lang="en-US" sz="1600" dirty="0"/>
              <a:t>A Supporter</a:t>
            </a:r>
            <a:endParaRPr lang="en-CA" sz="16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28926"/>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4</a:t>
            </a:fld>
            <a:endParaRPr lang="en-CA" sz="2000" dirty="0"/>
          </a:p>
        </p:txBody>
      </p:sp>
    </p:spTree>
    <p:extLst>
      <p:ext uri="{BB962C8B-B14F-4D97-AF65-F5344CB8AC3E}">
        <p14:creationId xmlns:p14="http://schemas.microsoft.com/office/powerpoint/2010/main" val="2768261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6319" y="1065257"/>
            <a:ext cx="7334188" cy="5059282"/>
          </a:xfrm>
          <a:prstGeom prst="rect">
            <a:avLst/>
          </a:prstGeom>
        </p:spPr>
      </p:pic>
      <p:sp>
        <p:nvSpPr>
          <p:cNvPr id="7" name="TextBox 6"/>
          <p:cNvSpPr txBox="1"/>
          <p:nvPr/>
        </p:nvSpPr>
        <p:spPr>
          <a:xfrm>
            <a:off x="6254821" y="1287448"/>
            <a:ext cx="3194088" cy="646331"/>
          </a:xfrm>
          <a:prstGeom prst="rect">
            <a:avLst/>
          </a:prstGeom>
          <a:noFill/>
        </p:spPr>
        <p:txBody>
          <a:bodyPr wrap="square" rtlCol="0">
            <a:spAutoFit/>
          </a:bodyPr>
          <a:lstStyle/>
          <a:p>
            <a:pPr algn="ctr"/>
            <a:r>
              <a:rPr lang="en-CA" b="1" dirty="0">
                <a:ln w="12700">
                  <a:solidFill>
                    <a:schemeClr val="tx1"/>
                  </a:solidFill>
                </a:ln>
                <a:solidFill>
                  <a:schemeClr val="bg1"/>
                </a:solidFill>
                <a:latin typeface="Arial Black" pitchFamily="34" charset="0"/>
              </a:rPr>
              <a:t>CARING &amp; </a:t>
            </a:r>
            <a:br>
              <a:rPr lang="en-CA" b="1" dirty="0">
                <a:ln w="12700">
                  <a:solidFill>
                    <a:schemeClr val="tx1"/>
                  </a:solidFill>
                </a:ln>
                <a:solidFill>
                  <a:schemeClr val="bg1"/>
                </a:solidFill>
                <a:latin typeface="Arial Black" pitchFamily="34" charset="0"/>
              </a:rPr>
            </a:br>
            <a:r>
              <a:rPr lang="en-CA" b="1" dirty="0">
                <a:ln w="12700">
                  <a:solidFill>
                    <a:schemeClr val="tx1"/>
                  </a:solidFill>
                </a:ln>
                <a:solidFill>
                  <a:schemeClr val="bg1"/>
                </a:solidFill>
                <a:latin typeface="Arial Black" pitchFamily="34" charset="0"/>
              </a:rPr>
              <a:t>COMPETENT SERVICES</a:t>
            </a:r>
          </a:p>
        </p:txBody>
      </p:sp>
      <p:sp>
        <p:nvSpPr>
          <p:cNvPr id="8" name="TextBox 7"/>
          <p:cNvSpPr txBox="1"/>
          <p:nvPr/>
        </p:nvSpPr>
        <p:spPr>
          <a:xfrm>
            <a:off x="6320637" y="2233969"/>
            <a:ext cx="2682581" cy="646331"/>
          </a:xfrm>
          <a:prstGeom prst="rect">
            <a:avLst/>
          </a:prstGeom>
          <a:noFill/>
        </p:spPr>
        <p:txBody>
          <a:bodyPr wrap="square" rtlCol="0">
            <a:spAutoFit/>
          </a:bodyPr>
          <a:lstStyle/>
          <a:p>
            <a:pPr algn="ctr"/>
            <a:r>
              <a:rPr lang="en-CA" dirty="0">
                <a:ln w="12700">
                  <a:solidFill>
                    <a:schemeClr val="tx1"/>
                  </a:solidFill>
                </a:ln>
                <a:solidFill>
                  <a:schemeClr val="bg1"/>
                </a:solidFill>
                <a:latin typeface="Arial Black" pitchFamily="34" charset="0"/>
              </a:rPr>
              <a:t>CONSCIOUSLY CONNECT</a:t>
            </a:r>
          </a:p>
        </p:txBody>
      </p:sp>
      <p:sp>
        <p:nvSpPr>
          <p:cNvPr id="9" name="TextBox 8"/>
          <p:cNvSpPr txBox="1"/>
          <p:nvPr/>
        </p:nvSpPr>
        <p:spPr>
          <a:xfrm>
            <a:off x="5873005" y="3237177"/>
            <a:ext cx="2735412" cy="646331"/>
          </a:xfrm>
          <a:prstGeom prst="rect">
            <a:avLst/>
          </a:prstGeom>
          <a:noFill/>
        </p:spPr>
        <p:txBody>
          <a:bodyPr wrap="square" rtlCol="0">
            <a:spAutoFit/>
          </a:bodyPr>
          <a:lstStyle/>
          <a:p>
            <a:pPr algn="ctr"/>
            <a:r>
              <a:rPr lang="en-CA" dirty="0">
                <a:ln w="12700">
                  <a:solidFill>
                    <a:schemeClr val="tx1"/>
                  </a:solidFill>
                </a:ln>
                <a:solidFill>
                  <a:schemeClr val="bg1"/>
                </a:solidFill>
                <a:latin typeface="Arial Black" pitchFamily="34" charset="0"/>
              </a:rPr>
              <a:t>CLARIFY AND CHOOSE</a:t>
            </a:r>
          </a:p>
        </p:txBody>
      </p:sp>
      <p:sp>
        <p:nvSpPr>
          <p:cNvPr id="10" name="TextBox 9"/>
          <p:cNvSpPr txBox="1"/>
          <p:nvPr/>
        </p:nvSpPr>
        <p:spPr>
          <a:xfrm>
            <a:off x="5618279" y="4486408"/>
            <a:ext cx="2299979" cy="369332"/>
          </a:xfrm>
          <a:prstGeom prst="rect">
            <a:avLst/>
          </a:prstGeom>
          <a:noFill/>
        </p:spPr>
        <p:txBody>
          <a:bodyPr wrap="square" rtlCol="0">
            <a:spAutoFit/>
          </a:bodyPr>
          <a:lstStyle/>
          <a:p>
            <a:pPr algn="ctr"/>
            <a:r>
              <a:rPr lang="en-CA" dirty="0">
                <a:ln w="12700">
                  <a:solidFill>
                    <a:schemeClr val="tx1"/>
                  </a:solidFill>
                </a:ln>
                <a:solidFill>
                  <a:schemeClr val="bg1"/>
                </a:solidFill>
                <a:latin typeface="Arial Black" pitchFamily="34" charset="0"/>
              </a:rPr>
              <a:t>CALM</a:t>
            </a:r>
            <a:r>
              <a:rPr lang="en-CA" dirty="0">
                <a:solidFill>
                  <a:schemeClr val="bg1"/>
                </a:solidFill>
                <a:latin typeface="Arial Black" pitchFamily="34" charset="0"/>
              </a:rPr>
              <a:t> </a:t>
            </a:r>
            <a:endParaRPr lang="en-CA" b="1" dirty="0">
              <a:solidFill>
                <a:schemeClr val="bg1"/>
              </a:solidFill>
              <a:latin typeface="Arial Narrow" panose="020B0606020202030204" pitchFamily="34" charset="0"/>
            </a:endParaRPr>
          </a:p>
        </p:txBody>
      </p:sp>
      <p:sp>
        <p:nvSpPr>
          <p:cNvPr id="11" name="TextBox 10"/>
          <p:cNvSpPr txBox="1"/>
          <p:nvPr/>
        </p:nvSpPr>
        <p:spPr>
          <a:xfrm>
            <a:off x="5290600" y="5415919"/>
            <a:ext cx="2545140" cy="369332"/>
          </a:xfrm>
          <a:prstGeom prst="rect">
            <a:avLst/>
          </a:prstGeom>
          <a:noFill/>
        </p:spPr>
        <p:txBody>
          <a:bodyPr wrap="square" rtlCol="0">
            <a:spAutoFit/>
          </a:bodyPr>
          <a:lstStyle/>
          <a:p>
            <a:pPr algn="ctr"/>
            <a:r>
              <a:rPr lang="en-CA" dirty="0">
                <a:ln w="12700">
                  <a:solidFill>
                    <a:schemeClr val="tx1"/>
                  </a:solidFill>
                </a:ln>
                <a:solidFill>
                  <a:schemeClr val="bg1"/>
                </a:solidFill>
                <a:latin typeface="Arial Black" pitchFamily="34" charset="0"/>
              </a:rPr>
              <a:t>CATCH</a:t>
            </a:r>
            <a:r>
              <a:rPr lang="en-CA" b="1" dirty="0">
                <a:solidFill>
                  <a:schemeClr val="bg1"/>
                </a:solidFill>
                <a:latin typeface="Arial Narrow" panose="020B0606020202030204" pitchFamily="34" charset="0"/>
              </a:rPr>
              <a:t> </a:t>
            </a:r>
          </a:p>
        </p:txBody>
      </p:sp>
      <p:sp>
        <p:nvSpPr>
          <p:cNvPr id="12" name="Rectangle 11"/>
          <p:cNvSpPr/>
          <p:nvPr/>
        </p:nvSpPr>
        <p:spPr>
          <a:xfrm>
            <a:off x="5873005" y="1287448"/>
            <a:ext cx="895264" cy="338554"/>
          </a:xfrm>
          <a:prstGeom prst="rect">
            <a:avLst/>
          </a:prstGeom>
        </p:spPr>
        <p:txBody>
          <a:bodyPr wrap="square">
            <a:spAutoFit/>
          </a:bodyPr>
          <a:lstStyle/>
          <a:p>
            <a:r>
              <a:rPr lang="en-CA" sz="1600" b="1" dirty="0"/>
              <a:t>Part 5</a:t>
            </a:r>
          </a:p>
        </p:txBody>
      </p:sp>
      <p:sp>
        <p:nvSpPr>
          <p:cNvPr id="13" name="Rectangle 12"/>
          <p:cNvSpPr/>
          <p:nvPr/>
        </p:nvSpPr>
        <p:spPr>
          <a:xfrm>
            <a:off x="5538007" y="2077885"/>
            <a:ext cx="1025163" cy="338554"/>
          </a:xfrm>
          <a:prstGeom prst="rect">
            <a:avLst/>
          </a:prstGeom>
        </p:spPr>
        <p:txBody>
          <a:bodyPr wrap="square">
            <a:spAutoFit/>
          </a:bodyPr>
          <a:lstStyle/>
          <a:p>
            <a:r>
              <a:rPr lang="en-CA" sz="1600" b="1" dirty="0"/>
              <a:t>Part 4</a:t>
            </a:r>
          </a:p>
        </p:txBody>
      </p:sp>
      <p:sp>
        <p:nvSpPr>
          <p:cNvPr id="14" name="Rectangle 13"/>
          <p:cNvSpPr/>
          <p:nvPr/>
        </p:nvSpPr>
        <p:spPr>
          <a:xfrm>
            <a:off x="5117299" y="3172687"/>
            <a:ext cx="933289" cy="338554"/>
          </a:xfrm>
          <a:prstGeom prst="rect">
            <a:avLst/>
          </a:prstGeom>
        </p:spPr>
        <p:txBody>
          <a:bodyPr wrap="square">
            <a:spAutoFit/>
          </a:bodyPr>
          <a:lstStyle/>
          <a:p>
            <a:r>
              <a:rPr lang="en-CA" sz="1600" b="1" dirty="0"/>
              <a:t>Part 3</a:t>
            </a:r>
          </a:p>
        </p:txBody>
      </p:sp>
      <p:sp>
        <p:nvSpPr>
          <p:cNvPr id="15" name="Rectangle 14"/>
          <p:cNvSpPr/>
          <p:nvPr/>
        </p:nvSpPr>
        <p:spPr>
          <a:xfrm>
            <a:off x="4788291" y="4181024"/>
            <a:ext cx="944275" cy="338554"/>
          </a:xfrm>
          <a:prstGeom prst="rect">
            <a:avLst/>
          </a:prstGeom>
        </p:spPr>
        <p:txBody>
          <a:bodyPr wrap="square">
            <a:spAutoFit/>
          </a:bodyPr>
          <a:lstStyle/>
          <a:p>
            <a:r>
              <a:rPr lang="en-CA" sz="1600" b="1" dirty="0"/>
              <a:t>Part 2</a:t>
            </a:r>
          </a:p>
        </p:txBody>
      </p:sp>
      <p:sp>
        <p:nvSpPr>
          <p:cNvPr id="16" name="Rectangle 15"/>
          <p:cNvSpPr/>
          <p:nvPr/>
        </p:nvSpPr>
        <p:spPr>
          <a:xfrm>
            <a:off x="4404857" y="5299651"/>
            <a:ext cx="1013177" cy="338554"/>
          </a:xfrm>
          <a:prstGeom prst="rect">
            <a:avLst/>
          </a:prstGeom>
        </p:spPr>
        <p:txBody>
          <a:bodyPr wrap="square">
            <a:spAutoFit/>
          </a:bodyPr>
          <a:lstStyle/>
          <a:p>
            <a:r>
              <a:rPr lang="en-CA" sz="1600" b="1" dirty="0"/>
              <a:t>Part 1</a:t>
            </a: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47033"/>
            <a:ext cx="1500872" cy="1116155"/>
          </a:xfrm>
          <a:prstGeom prst="rect">
            <a:avLst/>
          </a:prstGeom>
        </p:spPr>
      </p:pic>
      <p:sp>
        <p:nvSpPr>
          <p:cNvPr id="4" name="TextBox 3"/>
          <p:cNvSpPr txBox="1"/>
          <p:nvPr/>
        </p:nvSpPr>
        <p:spPr>
          <a:xfrm>
            <a:off x="3134378" y="6304040"/>
            <a:ext cx="6026556" cy="461665"/>
          </a:xfrm>
          <a:prstGeom prst="rect">
            <a:avLst/>
          </a:prstGeom>
          <a:noFill/>
        </p:spPr>
        <p:txBody>
          <a:bodyPr wrap="square" rtlCol="0">
            <a:spAutoFit/>
          </a:bodyPr>
          <a:lstStyle/>
          <a:p>
            <a:pPr algn="ctr"/>
            <a:r>
              <a:rPr lang="en-CA" sz="2400" b="1" dirty="0"/>
              <a:t>Ben’s story</a:t>
            </a:r>
          </a:p>
        </p:txBody>
      </p:sp>
      <p:sp>
        <p:nvSpPr>
          <p:cNvPr id="2" name="TextBox 1"/>
          <p:cNvSpPr txBox="1"/>
          <p:nvPr/>
        </p:nvSpPr>
        <p:spPr>
          <a:xfrm>
            <a:off x="512748" y="724836"/>
            <a:ext cx="4398697" cy="2123658"/>
          </a:xfrm>
          <a:prstGeom prst="rect">
            <a:avLst/>
          </a:prstGeom>
          <a:noFill/>
        </p:spPr>
        <p:txBody>
          <a:bodyPr wrap="square" rtlCol="0">
            <a:spAutoFit/>
          </a:bodyPr>
          <a:lstStyle/>
          <a:p>
            <a:pPr algn="ctr"/>
            <a:r>
              <a:rPr lang="en-CA" sz="4400" b="1" i="1" dirty="0">
                <a:solidFill>
                  <a:srgbClr val="9A4E15"/>
                </a:solidFill>
              </a:rPr>
              <a:t>Making Optimal Care and Support Happen</a:t>
            </a:r>
          </a:p>
        </p:txBody>
      </p:sp>
      <p:sp>
        <p:nvSpPr>
          <p:cNvPr id="18" name="Slide Number Placeholder 17"/>
          <p:cNvSpPr>
            <a:spLocks noGrp="1"/>
          </p:cNvSpPr>
          <p:nvPr>
            <p:ph type="sldNum" sz="quarter" idx="12"/>
          </p:nvPr>
        </p:nvSpPr>
        <p:spPr/>
        <p:txBody>
          <a:bodyPr/>
          <a:lstStyle/>
          <a:p>
            <a:fld id="{ACB02240-24A6-4AA6-8894-ADF9C5F8C4FB}" type="slidenum">
              <a:rPr lang="en-CA" sz="2000" smtClean="0"/>
              <a:pPr/>
              <a:t>5</a:t>
            </a:fld>
            <a:endParaRPr lang="en-CA" sz="2000" dirty="0"/>
          </a:p>
        </p:txBody>
      </p:sp>
    </p:spTree>
    <p:extLst>
      <p:ext uri="{BB962C8B-B14F-4D97-AF65-F5344CB8AC3E}">
        <p14:creationId xmlns:p14="http://schemas.microsoft.com/office/powerpoint/2010/main" val="2756307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Content Placeholder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6718" y="271276"/>
            <a:ext cx="9079085" cy="6262950"/>
          </a:xfrm>
          <a:prstGeom prst="rect">
            <a:avLst/>
          </a:prstGeom>
        </p:spPr>
      </p:pic>
      <p:sp>
        <p:nvSpPr>
          <p:cNvPr id="31" name="TextBox 30"/>
          <p:cNvSpPr txBox="1"/>
          <p:nvPr/>
        </p:nvSpPr>
        <p:spPr>
          <a:xfrm>
            <a:off x="5093690" y="5566144"/>
            <a:ext cx="2545140"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CATCH</a:t>
            </a:r>
            <a:r>
              <a:rPr lang="en-CA" sz="2400" b="1" dirty="0">
                <a:solidFill>
                  <a:schemeClr val="bg1"/>
                </a:solidFill>
                <a:latin typeface="Arial Narrow" panose="020B0606020202030204" pitchFamily="34" charset="0"/>
              </a:rPr>
              <a:t> </a:t>
            </a:r>
          </a:p>
        </p:txBody>
      </p:sp>
      <p:sp>
        <p:nvSpPr>
          <p:cNvPr id="33" name="TextBox 32"/>
          <p:cNvSpPr txBox="1"/>
          <p:nvPr/>
        </p:nvSpPr>
        <p:spPr>
          <a:xfrm>
            <a:off x="4182530" y="6027809"/>
            <a:ext cx="4529667" cy="369332"/>
          </a:xfrm>
          <a:prstGeom prst="rect">
            <a:avLst/>
          </a:prstGeom>
          <a:noFill/>
        </p:spPr>
        <p:txBody>
          <a:bodyPr wrap="square" rtlCol="0">
            <a:spAutoFit/>
          </a:bodyPr>
          <a:lstStyle/>
          <a:p>
            <a:pPr algn="ctr"/>
            <a:r>
              <a:rPr lang="en-CA" dirty="0">
                <a:solidFill>
                  <a:schemeClr val="bg1"/>
                </a:solidFill>
              </a:rPr>
              <a:t>“I catch myself being here, now, present”</a:t>
            </a:r>
          </a:p>
        </p:txBody>
      </p:sp>
      <p:sp>
        <p:nvSpPr>
          <p:cNvPr id="18" name="TextBox 17"/>
          <p:cNvSpPr txBox="1"/>
          <p:nvPr/>
        </p:nvSpPr>
        <p:spPr>
          <a:xfrm>
            <a:off x="322604" y="3992883"/>
            <a:ext cx="4401795" cy="1015663"/>
          </a:xfrm>
          <a:prstGeom prst="rect">
            <a:avLst/>
          </a:prstGeom>
          <a:noFill/>
        </p:spPr>
        <p:txBody>
          <a:bodyPr wrap="square" rtlCol="0">
            <a:spAutoFit/>
          </a:bodyPr>
          <a:lstStyle/>
          <a:p>
            <a:pPr marL="285750" indent="-285750">
              <a:buFont typeface="Arial" panose="020B0604020202020204" pitchFamily="34" charset="0"/>
              <a:buChar char="•"/>
            </a:pPr>
            <a:r>
              <a:rPr lang="en-CA" sz="2000" b="1" dirty="0"/>
              <a:t>I pay attention to what I am doing</a:t>
            </a:r>
          </a:p>
          <a:p>
            <a:pPr marL="285750" indent="-285750">
              <a:buFont typeface="Arial" panose="020B0604020202020204" pitchFamily="34" charset="0"/>
              <a:buChar char="•"/>
            </a:pPr>
            <a:r>
              <a:rPr lang="en-CA" sz="2000" b="1" dirty="0"/>
              <a:t>I am aware that I’m doing it</a:t>
            </a:r>
          </a:p>
          <a:p>
            <a:pPr marL="285750" indent="-285750">
              <a:buFont typeface="Arial" panose="020B0604020202020204" pitchFamily="34" charset="0"/>
              <a:buChar char="•"/>
            </a:pPr>
            <a:r>
              <a:rPr lang="en-CA" sz="2000" b="1" dirty="0"/>
              <a:t>I am aware of what B-FIT is doing</a:t>
            </a: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552"/>
            <a:ext cx="1500872" cy="1116155"/>
          </a:xfrm>
          <a:prstGeom prst="rect">
            <a:avLst/>
          </a:prstGeom>
        </p:spPr>
      </p:pic>
      <p:sp>
        <p:nvSpPr>
          <p:cNvPr id="9" name="TextBox 8"/>
          <p:cNvSpPr txBox="1"/>
          <p:nvPr/>
        </p:nvSpPr>
        <p:spPr>
          <a:xfrm>
            <a:off x="512748" y="724836"/>
            <a:ext cx="4398697" cy="2123658"/>
          </a:xfrm>
          <a:prstGeom prst="rect">
            <a:avLst/>
          </a:prstGeom>
          <a:noFill/>
        </p:spPr>
        <p:txBody>
          <a:bodyPr wrap="square" rtlCol="0">
            <a:spAutoFit/>
          </a:bodyPr>
          <a:lstStyle/>
          <a:p>
            <a:pPr algn="ctr"/>
            <a:r>
              <a:rPr lang="en-CA" sz="4400" b="1" i="1" dirty="0">
                <a:solidFill>
                  <a:srgbClr val="9A4E15"/>
                </a:solidFill>
              </a:rPr>
              <a:t>Making Optimal Care and Support Happen</a:t>
            </a:r>
          </a:p>
        </p:txBody>
      </p:sp>
      <p:sp>
        <p:nvSpPr>
          <p:cNvPr id="8" name="Slide Number Placeholder 7"/>
          <p:cNvSpPr>
            <a:spLocks noGrp="1"/>
          </p:cNvSpPr>
          <p:nvPr>
            <p:ph type="sldNum" sz="quarter" idx="12"/>
          </p:nvPr>
        </p:nvSpPr>
        <p:spPr/>
        <p:txBody>
          <a:bodyPr/>
          <a:lstStyle/>
          <a:p>
            <a:fld id="{ACB02240-24A6-4AA6-8894-ADF9C5F8C4FB}" type="slidenum">
              <a:rPr lang="en-CA" sz="2000" smtClean="0"/>
              <a:pPr/>
              <a:t>6</a:t>
            </a:fld>
            <a:endParaRPr lang="en-CA" sz="2000" dirty="0"/>
          </a:p>
        </p:txBody>
      </p:sp>
    </p:spTree>
    <p:extLst>
      <p:ext uri="{BB962C8B-B14F-4D97-AF65-F5344CB8AC3E}">
        <p14:creationId xmlns:p14="http://schemas.microsoft.com/office/powerpoint/2010/main" val="350008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DED3C5"/>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TextBox 2"/>
          <p:cNvSpPr txBox="1"/>
          <p:nvPr/>
        </p:nvSpPr>
        <p:spPr>
          <a:xfrm>
            <a:off x="795867" y="635000"/>
            <a:ext cx="10811933" cy="1631216"/>
          </a:xfrm>
          <a:prstGeom prst="rect">
            <a:avLst/>
          </a:prstGeom>
          <a:noFill/>
        </p:spPr>
        <p:txBody>
          <a:bodyPr wrap="square" rtlCol="0">
            <a:spAutoFit/>
          </a:bodyPr>
          <a:lstStyle/>
          <a:p>
            <a:r>
              <a:rPr lang="en-CA" sz="4400" b="1" dirty="0"/>
              <a:t>Catching Is…</a:t>
            </a:r>
          </a:p>
          <a:p>
            <a:r>
              <a:rPr lang="en-CA" sz="2800" dirty="0"/>
              <a:t>e.g.</a:t>
            </a:r>
          </a:p>
          <a:p>
            <a:r>
              <a:rPr lang="en-CA" sz="2800" dirty="0"/>
              <a:t>How aware you are when you are driving with a police car behind you?</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9325" y="5247033"/>
            <a:ext cx="1500872" cy="1116155"/>
          </a:xfrm>
          <a:prstGeom prst="rect">
            <a:avLst/>
          </a:prstGeom>
        </p:spPr>
      </p:pic>
      <p:sp>
        <p:nvSpPr>
          <p:cNvPr id="8" name="TextBox 7"/>
          <p:cNvSpPr txBox="1"/>
          <p:nvPr/>
        </p:nvSpPr>
        <p:spPr>
          <a:xfrm>
            <a:off x="860079" y="5794218"/>
            <a:ext cx="9813957" cy="523220"/>
          </a:xfrm>
          <a:prstGeom prst="rect">
            <a:avLst/>
          </a:prstGeom>
          <a:noFill/>
        </p:spPr>
        <p:txBody>
          <a:bodyPr wrap="square" rtlCol="0">
            <a:spAutoFit/>
          </a:bodyPr>
          <a:lstStyle/>
          <a:p>
            <a:r>
              <a:rPr lang="en-CA" sz="2800" dirty="0"/>
              <a:t>Right Now – become Aware that you are reading this i.e. Catch</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374" y="2793565"/>
            <a:ext cx="9021434" cy="2553056"/>
          </a:xfrm>
          <a:prstGeom prst="rect">
            <a:avLst/>
          </a:prstGeom>
        </p:spPr>
      </p:pic>
      <p:sp>
        <p:nvSpPr>
          <p:cNvPr id="7" name="Slide Number Placeholder 6"/>
          <p:cNvSpPr>
            <a:spLocks noGrp="1"/>
          </p:cNvSpPr>
          <p:nvPr>
            <p:ph type="sldNum" sz="quarter" idx="12"/>
          </p:nvPr>
        </p:nvSpPr>
        <p:spPr/>
        <p:txBody>
          <a:bodyPr/>
          <a:lstStyle/>
          <a:p>
            <a:fld id="{ACB02240-24A6-4AA6-8894-ADF9C5F8C4FB}" type="slidenum">
              <a:rPr lang="en-CA" sz="2000" smtClean="0"/>
              <a:pPr/>
              <a:t>7</a:t>
            </a:fld>
            <a:endParaRPr lang="en-CA" sz="2000" dirty="0"/>
          </a:p>
        </p:txBody>
      </p:sp>
    </p:spTree>
    <p:extLst>
      <p:ext uri="{BB962C8B-B14F-4D97-AF65-F5344CB8AC3E}">
        <p14:creationId xmlns:p14="http://schemas.microsoft.com/office/powerpoint/2010/main" val="2144365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Content Placeholder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6718" y="271276"/>
            <a:ext cx="9079085" cy="6262950"/>
          </a:xfrm>
          <a:prstGeom prst="rect">
            <a:avLst/>
          </a:prstGeom>
        </p:spPr>
      </p:pic>
      <p:sp>
        <p:nvSpPr>
          <p:cNvPr id="20" name="TextBox 19"/>
          <p:cNvSpPr txBox="1"/>
          <p:nvPr/>
        </p:nvSpPr>
        <p:spPr>
          <a:xfrm>
            <a:off x="5093690" y="5566144"/>
            <a:ext cx="2545140"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CATCH</a:t>
            </a:r>
            <a:r>
              <a:rPr lang="en-CA" sz="2400" b="1" dirty="0">
                <a:solidFill>
                  <a:schemeClr val="bg1"/>
                </a:solidFill>
                <a:latin typeface="Arial Narrow" panose="020B0606020202030204" pitchFamily="34" charset="0"/>
              </a:rPr>
              <a:t> </a:t>
            </a:r>
          </a:p>
        </p:txBody>
      </p:sp>
      <p:sp>
        <p:nvSpPr>
          <p:cNvPr id="21" name="TextBox 20"/>
          <p:cNvSpPr txBox="1"/>
          <p:nvPr/>
        </p:nvSpPr>
        <p:spPr>
          <a:xfrm>
            <a:off x="4182530" y="6027809"/>
            <a:ext cx="4529667" cy="369332"/>
          </a:xfrm>
          <a:prstGeom prst="rect">
            <a:avLst/>
          </a:prstGeom>
          <a:noFill/>
        </p:spPr>
        <p:txBody>
          <a:bodyPr wrap="square" rtlCol="0">
            <a:spAutoFit/>
          </a:bodyPr>
          <a:lstStyle/>
          <a:p>
            <a:pPr algn="ctr"/>
            <a:r>
              <a:rPr lang="en-CA" b="1" dirty="0">
                <a:solidFill>
                  <a:schemeClr val="bg1"/>
                </a:solidFill>
              </a:rPr>
              <a:t>“I catch myself being here, now, present”</a:t>
            </a:r>
          </a:p>
        </p:txBody>
      </p:sp>
      <p:sp>
        <p:nvSpPr>
          <p:cNvPr id="22" name="TextBox 21"/>
          <p:cNvSpPr txBox="1"/>
          <p:nvPr/>
        </p:nvSpPr>
        <p:spPr>
          <a:xfrm>
            <a:off x="512748" y="724836"/>
            <a:ext cx="4398697" cy="2123658"/>
          </a:xfrm>
          <a:prstGeom prst="rect">
            <a:avLst/>
          </a:prstGeom>
          <a:noFill/>
        </p:spPr>
        <p:txBody>
          <a:bodyPr wrap="square" rtlCol="0">
            <a:spAutoFit/>
          </a:bodyPr>
          <a:lstStyle/>
          <a:p>
            <a:pPr algn="ctr"/>
            <a:r>
              <a:rPr lang="en-CA" sz="4400" b="1" i="1" dirty="0">
                <a:solidFill>
                  <a:srgbClr val="9A4E15"/>
                </a:solidFill>
              </a:rPr>
              <a:t>Making Optimal Care and Support Happen</a:t>
            </a:r>
          </a:p>
        </p:txBody>
      </p:sp>
      <p:sp>
        <p:nvSpPr>
          <p:cNvPr id="15" name="TextBox 14"/>
          <p:cNvSpPr txBox="1"/>
          <p:nvPr/>
        </p:nvSpPr>
        <p:spPr>
          <a:xfrm>
            <a:off x="4715932" y="4557461"/>
            <a:ext cx="4351867" cy="646331"/>
          </a:xfrm>
          <a:prstGeom prst="rect">
            <a:avLst/>
          </a:prstGeom>
          <a:noFill/>
        </p:spPr>
        <p:txBody>
          <a:bodyPr wrap="square" rtlCol="0">
            <a:spAutoFit/>
          </a:bodyPr>
          <a:lstStyle/>
          <a:p>
            <a:pPr algn="ctr"/>
            <a:r>
              <a:rPr lang="en-US" b="1" dirty="0">
                <a:solidFill>
                  <a:schemeClr val="bg1"/>
                </a:solidFill>
              </a:rPr>
              <a:t>“Being aware and ahh-llowing of B-FIT,</a:t>
            </a:r>
            <a:endParaRPr lang="en-CA" dirty="0">
              <a:solidFill>
                <a:schemeClr val="bg1"/>
              </a:solidFill>
            </a:endParaRPr>
          </a:p>
          <a:p>
            <a:pPr algn="ctr"/>
            <a:r>
              <a:rPr lang="en-US" b="1" dirty="0">
                <a:solidFill>
                  <a:schemeClr val="bg1"/>
                </a:solidFill>
              </a:rPr>
              <a:t>I calm myself and therefore calm others”.</a:t>
            </a:r>
            <a:endParaRPr lang="en-CA" dirty="0">
              <a:solidFill>
                <a:schemeClr val="bg1"/>
              </a:solidFill>
            </a:endParaRPr>
          </a:p>
        </p:txBody>
      </p:sp>
      <p:sp>
        <p:nvSpPr>
          <p:cNvPr id="16" name="TextBox 15"/>
          <p:cNvSpPr txBox="1"/>
          <p:nvPr/>
        </p:nvSpPr>
        <p:spPr>
          <a:xfrm>
            <a:off x="5802623" y="4171999"/>
            <a:ext cx="2299979"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CALM</a:t>
            </a:r>
            <a:r>
              <a:rPr lang="en-CA" sz="2400" dirty="0">
                <a:solidFill>
                  <a:schemeClr val="bg1"/>
                </a:solidFill>
                <a:latin typeface="Arial Black" pitchFamily="34" charset="0"/>
              </a:rPr>
              <a:t> </a:t>
            </a:r>
            <a:endParaRPr lang="en-CA" sz="2400" b="1" dirty="0">
              <a:solidFill>
                <a:schemeClr val="bg1"/>
              </a:solidFill>
              <a:latin typeface="Arial Narrow" panose="020B0606020202030204" pitchFamily="34" charset="0"/>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1766"/>
            <a:ext cx="1500872" cy="1116155"/>
          </a:xfrm>
          <a:prstGeom prst="rect">
            <a:avLst/>
          </a:prstGeom>
        </p:spPr>
      </p:pic>
      <p:sp>
        <p:nvSpPr>
          <p:cNvPr id="9" name="Slide Number Placeholder 8"/>
          <p:cNvSpPr>
            <a:spLocks noGrp="1"/>
          </p:cNvSpPr>
          <p:nvPr>
            <p:ph type="sldNum" sz="quarter" idx="12"/>
          </p:nvPr>
        </p:nvSpPr>
        <p:spPr/>
        <p:txBody>
          <a:bodyPr/>
          <a:lstStyle/>
          <a:p>
            <a:fld id="{ACB02240-24A6-4AA6-8894-ADF9C5F8C4FB}" type="slidenum">
              <a:rPr lang="en-CA" sz="2000" smtClean="0"/>
              <a:pPr/>
              <a:t>8</a:t>
            </a:fld>
            <a:endParaRPr lang="en-CA" sz="2000" dirty="0"/>
          </a:p>
        </p:txBody>
      </p:sp>
    </p:spTree>
    <p:extLst>
      <p:ext uri="{BB962C8B-B14F-4D97-AF65-F5344CB8AC3E}">
        <p14:creationId xmlns:p14="http://schemas.microsoft.com/office/powerpoint/2010/main" val="26019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TextBox 2"/>
          <p:cNvSpPr txBox="1"/>
          <p:nvPr/>
        </p:nvSpPr>
        <p:spPr>
          <a:xfrm>
            <a:off x="507998" y="2836333"/>
            <a:ext cx="3386669" cy="769441"/>
          </a:xfrm>
          <a:prstGeom prst="rect">
            <a:avLst/>
          </a:prstGeom>
          <a:noFill/>
        </p:spPr>
        <p:txBody>
          <a:bodyPr wrap="square" rtlCol="0">
            <a:spAutoFit/>
          </a:bodyPr>
          <a:lstStyle/>
          <a:p>
            <a:r>
              <a:rPr lang="en-CA" sz="4400" b="1" dirty="0"/>
              <a:t>Calm Is…</a:t>
            </a:r>
            <a:endParaRPr lang="en-CA" sz="3600" dirty="0"/>
          </a:p>
        </p:txBody>
      </p:sp>
      <p:pic>
        <p:nvPicPr>
          <p:cNvPr id="2054" name="Picture 6" descr="autumn calm environment evening forest lak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94667" y="1683831"/>
            <a:ext cx="6366933" cy="4778945"/>
          </a:xfrm>
          <a:prstGeom prst="rect">
            <a:avLst/>
          </a:prstGeom>
          <a:noFill/>
          <a:effectLst>
            <a:outerShdw blurRad="50800" dist="63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1765"/>
            <a:ext cx="1500872" cy="1116155"/>
          </a:xfrm>
          <a:prstGeom prst="rect">
            <a:avLst/>
          </a:prstGeom>
        </p:spPr>
      </p:pic>
      <p:sp>
        <p:nvSpPr>
          <p:cNvPr id="8" name="TextBox 7"/>
          <p:cNvSpPr txBox="1"/>
          <p:nvPr/>
        </p:nvSpPr>
        <p:spPr>
          <a:xfrm>
            <a:off x="922867" y="396937"/>
            <a:ext cx="10325947" cy="1200329"/>
          </a:xfrm>
          <a:prstGeom prst="rect">
            <a:avLst/>
          </a:prstGeom>
          <a:noFill/>
        </p:spPr>
        <p:txBody>
          <a:bodyPr wrap="square" rtlCol="0">
            <a:spAutoFit/>
          </a:bodyPr>
          <a:lstStyle/>
          <a:p>
            <a:pPr algn="just"/>
            <a:r>
              <a:rPr lang="en-US" sz="2400" b="1" dirty="0"/>
              <a:t>To be calm is to subjectively (internally) experience body sensations, feelings and thoughts with no/low resistance, as you work mindfully and passionately to solve problems or threats happening in your external world.</a:t>
            </a:r>
            <a:endParaRPr lang="en-CA" sz="2400" b="1" dirty="0"/>
          </a:p>
        </p:txBody>
      </p:sp>
      <p:sp>
        <p:nvSpPr>
          <p:cNvPr id="10" name="Slide Number Placeholder 9"/>
          <p:cNvSpPr>
            <a:spLocks noGrp="1"/>
          </p:cNvSpPr>
          <p:nvPr>
            <p:ph type="sldNum" sz="quarter" idx="12"/>
          </p:nvPr>
        </p:nvSpPr>
        <p:spPr/>
        <p:txBody>
          <a:bodyPr/>
          <a:lstStyle/>
          <a:p>
            <a:fld id="{ACB02240-24A6-4AA6-8894-ADF9C5F8C4FB}" type="slidenum">
              <a:rPr lang="en-CA" sz="2000" smtClean="0"/>
              <a:pPr/>
              <a:t>9</a:t>
            </a:fld>
            <a:endParaRPr lang="en-CA" sz="2000" dirty="0"/>
          </a:p>
        </p:txBody>
      </p:sp>
    </p:spTree>
    <p:extLst>
      <p:ext uri="{BB962C8B-B14F-4D97-AF65-F5344CB8AC3E}">
        <p14:creationId xmlns:p14="http://schemas.microsoft.com/office/powerpoint/2010/main" val="2099189175"/>
      </p:ext>
    </p:extLst>
  </p:cSld>
  <p:clrMapOvr>
    <a:masterClrMapping/>
  </p:clrMapOvr>
</p:sld>
</file>

<file path=ppt/theme/theme1.xml><?xml version="1.0" encoding="utf-8"?>
<a:theme xmlns:a="http://schemas.openxmlformats.org/drawingml/2006/main" name="Office Them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6366</TotalTime>
  <Words>1278</Words>
  <Application>Microsoft Office PowerPoint</Application>
  <PresentationFormat>Widescreen</PresentationFormat>
  <Paragraphs>191</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Arial Black</vt:lpstr>
      <vt:lpstr>Arial Narrow</vt:lpstr>
      <vt:lpstr>Calibri</vt:lpstr>
      <vt:lpstr>Calibri Light</vt:lpstr>
      <vt:lpstr>Freestyle Script</vt:lpstr>
      <vt:lpstr>Times New Roman</vt:lpstr>
      <vt:lpstr>Tw Cen MT Condensed</vt:lpstr>
      <vt:lpstr>Tw Cen MT Condensed Extra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Adriana McVicker</cp:lastModifiedBy>
  <cp:revision>103</cp:revision>
  <dcterms:created xsi:type="dcterms:W3CDTF">2015-05-12T19:14:55Z</dcterms:created>
  <dcterms:modified xsi:type="dcterms:W3CDTF">2024-04-22T20:32:40Z</dcterms:modified>
</cp:coreProperties>
</file>