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81" r:id="rId2"/>
    <p:sldId id="263" r:id="rId3"/>
    <p:sldId id="286" r:id="rId4"/>
    <p:sldId id="287" r:id="rId5"/>
    <p:sldId id="294" r:id="rId6"/>
    <p:sldId id="296" r:id="rId7"/>
    <p:sldId id="298" r:id="rId8"/>
    <p:sldId id="300" r:id="rId9"/>
    <p:sldId id="302" r:id="rId10"/>
    <p:sldId id="256" r:id="rId11"/>
    <p:sldId id="257" r:id="rId12"/>
    <p:sldId id="258" r:id="rId13"/>
    <p:sldId id="259" r:id="rId14"/>
    <p:sldId id="260" r:id="rId15"/>
    <p:sldId id="261" r:id="rId16"/>
    <p:sldId id="262" r:id="rId17"/>
    <p:sldId id="291" r:id="rId18"/>
    <p:sldId id="271" r:id="rId19"/>
    <p:sldId id="272" r:id="rId20"/>
    <p:sldId id="273" r:id="rId21"/>
    <p:sldId id="274" r:id="rId22"/>
    <p:sldId id="1457" r:id="rId23"/>
    <p:sldId id="1353" r:id="rId24"/>
    <p:sldId id="1459" r:id="rId25"/>
    <p:sldId id="1360" r:id="rId26"/>
    <p:sldId id="292" r:id="rId27"/>
    <p:sldId id="304" r:id="rId28"/>
    <p:sldId id="308" r:id="rId29"/>
  </p:sldIdLst>
  <p:sldSz cx="12190413"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A4E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F93AC4-B83A-40DD-AE8E-73C577847A58}" v="107" dt="2024-04-10T12:35:09.4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8978" autoAdjust="0"/>
  </p:normalViewPr>
  <p:slideViewPr>
    <p:cSldViewPr>
      <p:cViewPr varScale="1">
        <p:scale>
          <a:sx n="78" d="100"/>
          <a:sy n="78" d="100"/>
        </p:scale>
        <p:origin x="1836"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riana McVicker" userId="9297ee9c-3fb1-4a42-9a84-76fbb6a4bdf4" providerId="ADAL" clId="{0BF93AC4-B83A-40DD-AE8E-73C577847A58}"/>
    <pc:docChg chg="undo custSel addSld delSld modSld sldOrd">
      <pc:chgData name="Adriana McVicker" userId="9297ee9c-3fb1-4a42-9a84-76fbb6a4bdf4" providerId="ADAL" clId="{0BF93AC4-B83A-40DD-AE8E-73C577847A58}" dt="2024-04-10T12:38:51.380" v="981" actId="20577"/>
      <pc:docMkLst>
        <pc:docMk/>
      </pc:docMkLst>
      <pc:sldChg chg="modSp mod modNotesTx">
        <pc:chgData name="Adriana McVicker" userId="9297ee9c-3fb1-4a42-9a84-76fbb6a4bdf4" providerId="ADAL" clId="{0BF93AC4-B83A-40DD-AE8E-73C577847A58}" dt="2024-04-10T12:34:52.795" v="962" actId="6549"/>
        <pc:sldMkLst>
          <pc:docMk/>
          <pc:sldMk cId="2637958494" sldId="259"/>
        </pc:sldMkLst>
        <pc:spChg chg="mod">
          <ac:chgData name="Adriana McVicker" userId="9297ee9c-3fb1-4a42-9a84-76fbb6a4bdf4" providerId="ADAL" clId="{0BF93AC4-B83A-40DD-AE8E-73C577847A58}" dt="2024-04-06T16:07:01.971" v="293" actId="20577"/>
          <ac:spMkLst>
            <pc:docMk/>
            <pc:sldMk cId="2637958494" sldId="259"/>
            <ac:spMk id="2" creationId="{00000000-0000-0000-0000-000000000000}"/>
          </ac:spMkLst>
        </pc:spChg>
      </pc:sldChg>
      <pc:sldChg chg="modSp mod modNotesTx">
        <pc:chgData name="Adriana McVicker" userId="9297ee9c-3fb1-4a42-9a84-76fbb6a4bdf4" providerId="ADAL" clId="{0BF93AC4-B83A-40DD-AE8E-73C577847A58}" dt="2024-04-10T12:35:02.336" v="963"/>
        <pc:sldMkLst>
          <pc:docMk/>
          <pc:sldMk cId="3126866715" sldId="260"/>
        </pc:sldMkLst>
        <pc:spChg chg="mod">
          <ac:chgData name="Adriana McVicker" userId="9297ee9c-3fb1-4a42-9a84-76fbb6a4bdf4" providerId="ADAL" clId="{0BF93AC4-B83A-40DD-AE8E-73C577847A58}" dt="2024-04-06T16:09:32.324" v="333" actId="20577"/>
          <ac:spMkLst>
            <pc:docMk/>
            <pc:sldMk cId="3126866715" sldId="260"/>
            <ac:spMk id="2" creationId="{00000000-0000-0000-0000-000000000000}"/>
          </ac:spMkLst>
        </pc:spChg>
      </pc:sldChg>
      <pc:sldChg chg="modSp mod modNotesTx">
        <pc:chgData name="Adriana McVicker" userId="9297ee9c-3fb1-4a42-9a84-76fbb6a4bdf4" providerId="ADAL" clId="{0BF93AC4-B83A-40DD-AE8E-73C577847A58}" dt="2024-04-10T12:35:12.550" v="964"/>
        <pc:sldMkLst>
          <pc:docMk/>
          <pc:sldMk cId="581021288" sldId="261"/>
        </pc:sldMkLst>
        <pc:spChg chg="mod">
          <ac:chgData name="Adriana McVicker" userId="9297ee9c-3fb1-4a42-9a84-76fbb6a4bdf4" providerId="ADAL" clId="{0BF93AC4-B83A-40DD-AE8E-73C577847A58}" dt="2024-04-06T16:15:28.314" v="480" actId="20577"/>
          <ac:spMkLst>
            <pc:docMk/>
            <pc:sldMk cId="581021288" sldId="261"/>
            <ac:spMk id="2" creationId="{00000000-0000-0000-0000-000000000000}"/>
          </ac:spMkLst>
        </pc:spChg>
      </pc:sldChg>
      <pc:sldChg chg="modNotesTx">
        <pc:chgData name="Adriana McVicker" userId="9297ee9c-3fb1-4a42-9a84-76fbb6a4bdf4" providerId="ADAL" clId="{0BF93AC4-B83A-40DD-AE8E-73C577847A58}" dt="2024-04-10T12:30:50.711" v="877"/>
        <pc:sldMkLst>
          <pc:docMk/>
          <pc:sldMk cId="3405170223" sldId="263"/>
        </pc:sldMkLst>
      </pc:sldChg>
      <pc:sldChg chg="addSp modSp mod modNotesTx">
        <pc:chgData name="Adriana McVicker" userId="9297ee9c-3fb1-4a42-9a84-76fbb6a4bdf4" providerId="ADAL" clId="{0BF93AC4-B83A-40DD-AE8E-73C577847A58}" dt="2024-04-10T12:36:22.777" v="968"/>
        <pc:sldMkLst>
          <pc:docMk/>
          <pc:sldMk cId="3322544526" sldId="271"/>
        </pc:sldMkLst>
        <pc:spChg chg="mod">
          <ac:chgData name="Adriana McVicker" userId="9297ee9c-3fb1-4a42-9a84-76fbb6a4bdf4" providerId="ADAL" clId="{0BF93AC4-B83A-40DD-AE8E-73C577847A58}" dt="2024-04-06T16:19:32.775" v="502" actId="6549"/>
          <ac:spMkLst>
            <pc:docMk/>
            <pc:sldMk cId="3322544526" sldId="271"/>
            <ac:spMk id="2" creationId="{00000000-0000-0000-0000-000000000000}"/>
          </ac:spMkLst>
        </pc:spChg>
        <pc:spChg chg="add mod">
          <ac:chgData name="Adriana McVicker" userId="9297ee9c-3fb1-4a42-9a84-76fbb6a4bdf4" providerId="ADAL" clId="{0BF93AC4-B83A-40DD-AE8E-73C577847A58}" dt="2024-04-06T16:20:12.439" v="507" actId="1076"/>
          <ac:spMkLst>
            <pc:docMk/>
            <pc:sldMk cId="3322544526" sldId="271"/>
            <ac:spMk id="6" creationId="{39AB362A-E24C-CA54-D0C4-7DE98731ECBB}"/>
          </ac:spMkLst>
        </pc:spChg>
      </pc:sldChg>
      <pc:sldChg chg="addSp modSp mod modNotesTx">
        <pc:chgData name="Adriana McVicker" userId="9297ee9c-3fb1-4a42-9a84-76fbb6a4bdf4" providerId="ADAL" clId="{0BF93AC4-B83A-40DD-AE8E-73C577847A58}" dt="2024-04-10T12:36:44.831" v="969"/>
        <pc:sldMkLst>
          <pc:docMk/>
          <pc:sldMk cId="1773550753" sldId="272"/>
        </pc:sldMkLst>
        <pc:spChg chg="mod">
          <ac:chgData name="Adriana McVicker" userId="9297ee9c-3fb1-4a42-9a84-76fbb6a4bdf4" providerId="ADAL" clId="{0BF93AC4-B83A-40DD-AE8E-73C577847A58}" dt="2024-04-06T16:21:38.464" v="528" actId="20577"/>
          <ac:spMkLst>
            <pc:docMk/>
            <pc:sldMk cId="1773550753" sldId="272"/>
            <ac:spMk id="2" creationId="{00000000-0000-0000-0000-000000000000}"/>
          </ac:spMkLst>
        </pc:spChg>
        <pc:spChg chg="add mod">
          <ac:chgData name="Adriana McVicker" userId="9297ee9c-3fb1-4a42-9a84-76fbb6a4bdf4" providerId="ADAL" clId="{0BF93AC4-B83A-40DD-AE8E-73C577847A58}" dt="2024-04-06T16:21:41.907" v="529" actId="20577"/>
          <ac:spMkLst>
            <pc:docMk/>
            <pc:sldMk cId="1773550753" sldId="272"/>
            <ac:spMk id="6" creationId="{2729780F-CB01-7F66-E626-69E2076E5510}"/>
          </ac:spMkLst>
        </pc:spChg>
      </pc:sldChg>
      <pc:sldChg chg="modSp mod">
        <pc:chgData name="Adriana McVicker" userId="9297ee9c-3fb1-4a42-9a84-76fbb6a4bdf4" providerId="ADAL" clId="{0BF93AC4-B83A-40DD-AE8E-73C577847A58}" dt="2024-04-06T16:58:52.875" v="548" actId="6549"/>
        <pc:sldMkLst>
          <pc:docMk/>
          <pc:sldMk cId="2475141317" sldId="273"/>
        </pc:sldMkLst>
        <pc:spChg chg="mod">
          <ac:chgData name="Adriana McVicker" userId="9297ee9c-3fb1-4a42-9a84-76fbb6a4bdf4" providerId="ADAL" clId="{0BF93AC4-B83A-40DD-AE8E-73C577847A58}" dt="2024-04-06T16:58:52.875" v="548" actId="6549"/>
          <ac:spMkLst>
            <pc:docMk/>
            <pc:sldMk cId="2475141317" sldId="273"/>
            <ac:spMk id="2" creationId="{00000000-0000-0000-0000-000000000000}"/>
          </ac:spMkLst>
        </pc:spChg>
      </pc:sldChg>
      <pc:sldChg chg="addSp modSp mod modNotesTx">
        <pc:chgData name="Adriana McVicker" userId="9297ee9c-3fb1-4a42-9a84-76fbb6a4bdf4" providerId="ADAL" clId="{0BF93AC4-B83A-40DD-AE8E-73C577847A58}" dt="2024-04-10T12:37:03.220" v="970"/>
        <pc:sldMkLst>
          <pc:docMk/>
          <pc:sldMk cId="3538995966" sldId="274"/>
        </pc:sldMkLst>
        <pc:spChg chg="mod">
          <ac:chgData name="Adriana McVicker" userId="9297ee9c-3fb1-4a42-9a84-76fbb6a4bdf4" providerId="ADAL" clId="{0BF93AC4-B83A-40DD-AE8E-73C577847A58}" dt="2024-04-06T18:28:54.515" v="873" actId="20577"/>
          <ac:spMkLst>
            <pc:docMk/>
            <pc:sldMk cId="3538995966" sldId="274"/>
            <ac:spMk id="2" creationId="{00000000-0000-0000-0000-000000000000}"/>
          </ac:spMkLst>
        </pc:spChg>
        <pc:spChg chg="mod">
          <ac:chgData name="Adriana McVicker" userId="9297ee9c-3fb1-4a42-9a84-76fbb6a4bdf4" providerId="ADAL" clId="{0BF93AC4-B83A-40DD-AE8E-73C577847A58}" dt="2024-04-06T18:27:40.481" v="838" actId="1076"/>
          <ac:spMkLst>
            <pc:docMk/>
            <pc:sldMk cId="3538995966" sldId="274"/>
            <ac:spMk id="3" creationId="{00000000-0000-0000-0000-000000000000}"/>
          </ac:spMkLst>
        </pc:spChg>
        <pc:spChg chg="add mod">
          <ac:chgData name="Adriana McVicker" userId="9297ee9c-3fb1-4a42-9a84-76fbb6a4bdf4" providerId="ADAL" clId="{0BF93AC4-B83A-40DD-AE8E-73C577847A58}" dt="2024-04-06T18:27:44.794" v="839" actId="1076"/>
          <ac:spMkLst>
            <pc:docMk/>
            <pc:sldMk cId="3538995966" sldId="274"/>
            <ac:spMk id="6" creationId="{B7E15ED0-A809-9F33-2720-D0BCEA01FDD2}"/>
          </ac:spMkLst>
        </pc:spChg>
      </pc:sldChg>
      <pc:sldChg chg="modSp add del mod">
        <pc:chgData name="Adriana McVicker" userId="9297ee9c-3fb1-4a42-9a84-76fbb6a4bdf4" providerId="ADAL" clId="{0BF93AC4-B83A-40DD-AE8E-73C577847A58}" dt="2024-04-06T17:44:30.490" v="700" actId="47"/>
        <pc:sldMkLst>
          <pc:docMk/>
          <pc:sldMk cId="3180960086" sldId="276"/>
        </pc:sldMkLst>
        <pc:spChg chg="mod">
          <ac:chgData name="Adriana McVicker" userId="9297ee9c-3fb1-4a42-9a84-76fbb6a4bdf4" providerId="ADAL" clId="{0BF93AC4-B83A-40DD-AE8E-73C577847A58}" dt="2024-04-06T17:37:59.616" v="696" actId="21"/>
          <ac:spMkLst>
            <pc:docMk/>
            <pc:sldMk cId="3180960086" sldId="276"/>
            <ac:spMk id="2" creationId="{00000000-0000-0000-0000-000000000000}"/>
          </ac:spMkLst>
        </pc:spChg>
      </pc:sldChg>
      <pc:sldChg chg="add del ord">
        <pc:chgData name="Adriana McVicker" userId="9297ee9c-3fb1-4a42-9a84-76fbb6a4bdf4" providerId="ADAL" clId="{0BF93AC4-B83A-40DD-AE8E-73C577847A58}" dt="2024-04-06T17:44:49.293" v="701" actId="47"/>
        <pc:sldMkLst>
          <pc:docMk/>
          <pc:sldMk cId="1929831961" sldId="278"/>
        </pc:sldMkLst>
      </pc:sldChg>
      <pc:sldChg chg="modSp mod">
        <pc:chgData name="Adriana McVicker" userId="9297ee9c-3fb1-4a42-9a84-76fbb6a4bdf4" providerId="ADAL" clId="{0BF93AC4-B83A-40DD-AE8E-73C577847A58}" dt="2024-04-06T15:23:02.439" v="0" actId="20577"/>
        <pc:sldMkLst>
          <pc:docMk/>
          <pc:sldMk cId="3515753861" sldId="281"/>
        </pc:sldMkLst>
        <pc:spChg chg="mod">
          <ac:chgData name="Adriana McVicker" userId="9297ee9c-3fb1-4a42-9a84-76fbb6a4bdf4" providerId="ADAL" clId="{0BF93AC4-B83A-40DD-AE8E-73C577847A58}" dt="2024-04-06T15:23:02.439" v="0" actId="20577"/>
          <ac:spMkLst>
            <pc:docMk/>
            <pc:sldMk cId="3515753861" sldId="281"/>
            <ac:spMk id="8" creationId="{00000000-0000-0000-0000-000000000000}"/>
          </ac:spMkLst>
        </pc:spChg>
      </pc:sldChg>
      <pc:sldChg chg="addSp modSp mod modNotes modNotesTx">
        <pc:chgData name="Adriana McVicker" userId="9297ee9c-3fb1-4a42-9a84-76fbb6a4bdf4" providerId="ADAL" clId="{0BF93AC4-B83A-40DD-AE8E-73C577847A58}" dt="2024-04-10T12:32:42.913" v="907" actId="27636"/>
        <pc:sldMkLst>
          <pc:docMk/>
          <pc:sldMk cId="835850253" sldId="286"/>
        </pc:sldMkLst>
        <pc:spChg chg="add mod">
          <ac:chgData name="Adriana McVicker" userId="9297ee9c-3fb1-4a42-9a84-76fbb6a4bdf4" providerId="ADAL" clId="{0BF93AC4-B83A-40DD-AE8E-73C577847A58}" dt="2024-04-06T15:56:17.188" v="137"/>
          <ac:spMkLst>
            <pc:docMk/>
            <pc:sldMk cId="835850253" sldId="286"/>
            <ac:spMk id="2" creationId="{CEBEC39D-80C0-A9ED-EC5C-3E2BE932AAC5}"/>
          </ac:spMkLst>
        </pc:spChg>
        <pc:spChg chg="mod">
          <ac:chgData name="Adriana McVicker" userId="9297ee9c-3fb1-4a42-9a84-76fbb6a4bdf4" providerId="ADAL" clId="{0BF93AC4-B83A-40DD-AE8E-73C577847A58}" dt="2024-04-10T12:22:20.879" v="875" actId="20577"/>
          <ac:spMkLst>
            <pc:docMk/>
            <pc:sldMk cId="835850253" sldId="286"/>
            <ac:spMk id="10" creationId="{00000000-0000-0000-0000-000000000000}"/>
          </ac:spMkLst>
        </pc:spChg>
      </pc:sldChg>
      <pc:sldChg chg="addSp delSp modSp mod modNotesTx">
        <pc:chgData name="Adriana McVicker" userId="9297ee9c-3fb1-4a42-9a84-76fbb6a4bdf4" providerId="ADAL" clId="{0BF93AC4-B83A-40DD-AE8E-73C577847A58}" dt="2024-04-10T12:31:53.965" v="904"/>
        <pc:sldMkLst>
          <pc:docMk/>
          <pc:sldMk cId="3512526515" sldId="287"/>
        </pc:sldMkLst>
        <pc:spChg chg="add mod">
          <ac:chgData name="Adriana McVicker" userId="9297ee9c-3fb1-4a42-9a84-76fbb6a4bdf4" providerId="ADAL" clId="{0BF93AC4-B83A-40DD-AE8E-73C577847A58}" dt="2024-04-06T15:54:29.636" v="136" actId="1076"/>
          <ac:spMkLst>
            <pc:docMk/>
            <pc:sldMk cId="3512526515" sldId="287"/>
            <ac:spMk id="3" creationId="{20DF86A6-95D5-CC74-885E-8DC16642DB90}"/>
          </ac:spMkLst>
        </pc:spChg>
        <pc:spChg chg="del mod">
          <ac:chgData name="Adriana McVicker" userId="9297ee9c-3fb1-4a42-9a84-76fbb6a4bdf4" providerId="ADAL" clId="{0BF93AC4-B83A-40DD-AE8E-73C577847A58}" dt="2024-04-06T15:54:04.110" v="49" actId="478"/>
          <ac:spMkLst>
            <pc:docMk/>
            <pc:sldMk cId="3512526515" sldId="287"/>
            <ac:spMk id="6" creationId="{00000000-0000-0000-0000-000000000000}"/>
          </ac:spMkLst>
        </pc:spChg>
        <pc:spChg chg="mod">
          <ac:chgData name="Adriana McVicker" userId="9297ee9c-3fb1-4a42-9a84-76fbb6a4bdf4" providerId="ADAL" clId="{0BF93AC4-B83A-40DD-AE8E-73C577847A58}" dt="2024-04-06T15:53:46.519" v="45" actId="1076"/>
          <ac:spMkLst>
            <pc:docMk/>
            <pc:sldMk cId="3512526515" sldId="287"/>
            <ac:spMk id="7" creationId="{00000000-0000-0000-0000-000000000000}"/>
          </ac:spMkLst>
        </pc:spChg>
        <pc:spChg chg="mod">
          <ac:chgData name="Adriana McVicker" userId="9297ee9c-3fb1-4a42-9a84-76fbb6a4bdf4" providerId="ADAL" clId="{0BF93AC4-B83A-40DD-AE8E-73C577847A58}" dt="2024-04-06T15:53:49.813" v="46" actId="1076"/>
          <ac:spMkLst>
            <pc:docMk/>
            <pc:sldMk cId="3512526515" sldId="287"/>
            <ac:spMk id="9" creationId="{00000000-0000-0000-0000-000000000000}"/>
          </ac:spMkLst>
        </pc:spChg>
        <pc:picChg chg="mod">
          <ac:chgData name="Adriana McVicker" userId="9297ee9c-3fb1-4a42-9a84-76fbb6a4bdf4" providerId="ADAL" clId="{0BF93AC4-B83A-40DD-AE8E-73C577847A58}" dt="2024-04-06T15:53:52.239" v="47" actId="1076"/>
          <ac:picMkLst>
            <pc:docMk/>
            <pc:sldMk cId="3512526515" sldId="287"/>
            <ac:picMk id="2" creationId="{00000000-0000-0000-0000-000000000000}"/>
          </ac:picMkLst>
        </pc:picChg>
      </pc:sldChg>
      <pc:sldChg chg="del">
        <pc:chgData name="Adriana McVicker" userId="9297ee9c-3fb1-4a42-9a84-76fbb6a4bdf4" providerId="ADAL" clId="{0BF93AC4-B83A-40DD-AE8E-73C577847A58}" dt="2024-04-06T17:34:40.760" v="691" actId="47"/>
        <pc:sldMkLst>
          <pc:docMk/>
          <pc:sldMk cId="166902177" sldId="289"/>
        </pc:sldMkLst>
      </pc:sldChg>
      <pc:sldChg chg="del">
        <pc:chgData name="Adriana McVicker" userId="9297ee9c-3fb1-4a42-9a84-76fbb6a4bdf4" providerId="ADAL" clId="{0BF93AC4-B83A-40DD-AE8E-73C577847A58}" dt="2024-04-06T17:45:19.471" v="702" actId="47"/>
        <pc:sldMkLst>
          <pc:docMk/>
          <pc:sldMk cId="669496004" sldId="290"/>
        </pc:sldMkLst>
      </pc:sldChg>
      <pc:sldChg chg="modSp mod modNotesTx">
        <pc:chgData name="Adriana McVicker" userId="9297ee9c-3fb1-4a42-9a84-76fbb6a4bdf4" providerId="ADAL" clId="{0BF93AC4-B83A-40DD-AE8E-73C577847A58}" dt="2024-04-10T12:35:33.854" v="965"/>
        <pc:sldMkLst>
          <pc:docMk/>
          <pc:sldMk cId="3141050244" sldId="291"/>
        </pc:sldMkLst>
        <pc:spChg chg="mod">
          <ac:chgData name="Adriana McVicker" userId="9297ee9c-3fb1-4a42-9a84-76fbb6a4bdf4" providerId="ADAL" clId="{0BF93AC4-B83A-40DD-AE8E-73C577847A58}" dt="2024-04-06T16:18:39.033" v="483" actId="1076"/>
          <ac:spMkLst>
            <pc:docMk/>
            <pc:sldMk cId="3141050244" sldId="291"/>
            <ac:spMk id="2" creationId="{00000000-0000-0000-0000-000000000000}"/>
          </ac:spMkLst>
        </pc:spChg>
        <pc:spChg chg="mod">
          <ac:chgData name="Adriana McVicker" userId="9297ee9c-3fb1-4a42-9a84-76fbb6a4bdf4" providerId="ADAL" clId="{0BF93AC4-B83A-40DD-AE8E-73C577847A58}" dt="2024-04-06T16:19:00.047" v="488" actId="20577"/>
          <ac:spMkLst>
            <pc:docMk/>
            <pc:sldMk cId="3141050244" sldId="291"/>
            <ac:spMk id="4" creationId="{00000000-0000-0000-0000-000000000000}"/>
          </ac:spMkLst>
        </pc:spChg>
        <pc:spChg chg="mod">
          <ac:chgData name="Adriana McVicker" userId="9297ee9c-3fb1-4a42-9a84-76fbb6a4bdf4" providerId="ADAL" clId="{0BF93AC4-B83A-40DD-AE8E-73C577847A58}" dt="2024-04-06T16:19:07.075" v="492" actId="20577"/>
          <ac:spMkLst>
            <pc:docMk/>
            <pc:sldMk cId="3141050244" sldId="291"/>
            <ac:spMk id="5" creationId="{00000000-0000-0000-0000-000000000000}"/>
          </ac:spMkLst>
        </pc:spChg>
        <pc:spChg chg="mod">
          <ac:chgData name="Adriana McVicker" userId="9297ee9c-3fb1-4a42-9a84-76fbb6a4bdf4" providerId="ADAL" clId="{0BF93AC4-B83A-40DD-AE8E-73C577847A58}" dt="2024-04-06T16:19:13.438" v="493" actId="20577"/>
          <ac:spMkLst>
            <pc:docMk/>
            <pc:sldMk cId="3141050244" sldId="291"/>
            <ac:spMk id="10" creationId="{00000000-0000-0000-0000-000000000000}"/>
          </ac:spMkLst>
        </pc:spChg>
        <pc:spChg chg="mod">
          <ac:chgData name="Adriana McVicker" userId="9297ee9c-3fb1-4a42-9a84-76fbb6a4bdf4" providerId="ADAL" clId="{0BF93AC4-B83A-40DD-AE8E-73C577847A58}" dt="2024-04-06T16:19:04.281" v="490" actId="20577"/>
          <ac:spMkLst>
            <pc:docMk/>
            <pc:sldMk cId="3141050244" sldId="291"/>
            <ac:spMk id="13" creationId="{00000000-0000-0000-0000-000000000000}"/>
          </ac:spMkLst>
        </pc:spChg>
      </pc:sldChg>
      <pc:sldChg chg="addSp modSp mod modNotesTx">
        <pc:chgData name="Adriana McVicker" userId="9297ee9c-3fb1-4a42-9a84-76fbb6a4bdf4" providerId="ADAL" clId="{0BF93AC4-B83A-40DD-AE8E-73C577847A58}" dt="2024-04-10T12:38:51.380" v="981" actId="20577"/>
        <pc:sldMkLst>
          <pc:docMk/>
          <pc:sldMk cId="2774110735" sldId="292"/>
        </pc:sldMkLst>
        <pc:spChg chg="add mod">
          <ac:chgData name="Adriana McVicker" userId="9297ee9c-3fb1-4a42-9a84-76fbb6a4bdf4" providerId="ADAL" clId="{0BF93AC4-B83A-40DD-AE8E-73C577847A58}" dt="2024-04-06T18:02:08.713" v="771" actId="20577"/>
          <ac:spMkLst>
            <pc:docMk/>
            <pc:sldMk cId="2774110735" sldId="292"/>
            <ac:spMk id="3" creationId="{0A8EF1F0-EACD-94F5-22C8-E4E7D5D5470D}"/>
          </ac:spMkLst>
        </pc:spChg>
        <pc:spChg chg="mod">
          <ac:chgData name="Adriana McVicker" userId="9297ee9c-3fb1-4a42-9a84-76fbb6a4bdf4" providerId="ADAL" clId="{0BF93AC4-B83A-40DD-AE8E-73C577847A58}" dt="2024-04-06T18:00:33.465" v="703" actId="6549"/>
          <ac:spMkLst>
            <pc:docMk/>
            <pc:sldMk cId="2774110735" sldId="292"/>
            <ac:spMk id="4" creationId="{00000000-0000-0000-0000-000000000000}"/>
          </ac:spMkLst>
        </pc:spChg>
      </pc:sldChg>
      <pc:sldChg chg="modSp mod modNotesTx">
        <pc:chgData name="Adriana McVicker" userId="9297ee9c-3fb1-4a42-9a84-76fbb6a4bdf4" providerId="ADAL" clId="{0BF93AC4-B83A-40DD-AE8E-73C577847A58}" dt="2024-04-10T12:32:08.759" v="905"/>
        <pc:sldMkLst>
          <pc:docMk/>
          <pc:sldMk cId="1757759625" sldId="294"/>
        </pc:sldMkLst>
        <pc:spChg chg="mod">
          <ac:chgData name="Adriana McVicker" userId="9297ee9c-3fb1-4a42-9a84-76fbb6a4bdf4" providerId="ADAL" clId="{0BF93AC4-B83A-40DD-AE8E-73C577847A58}" dt="2024-04-06T18:17:19.763" v="831" actId="6549"/>
          <ac:spMkLst>
            <pc:docMk/>
            <pc:sldMk cId="1757759625" sldId="294"/>
            <ac:spMk id="4" creationId="{00000000-0000-0000-0000-000000000000}"/>
          </ac:spMkLst>
        </pc:spChg>
      </pc:sldChg>
      <pc:sldChg chg="modSp mod modNotesTx">
        <pc:chgData name="Adriana McVicker" userId="9297ee9c-3fb1-4a42-9a84-76fbb6a4bdf4" providerId="ADAL" clId="{0BF93AC4-B83A-40DD-AE8E-73C577847A58}" dt="2024-04-10T12:32:38.445" v="906"/>
        <pc:sldMkLst>
          <pc:docMk/>
          <pc:sldMk cId="0" sldId="296"/>
        </pc:sldMkLst>
        <pc:spChg chg="mod">
          <ac:chgData name="Adriana McVicker" userId="9297ee9c-3fb1-4a42-9a84-76fbb6a4bdf4" providerId="ADAL" clId="{0BF93AC4-B83A-40DD-AE8E-73C577847A58}" dt="2024-04-06T15:26:43.531" v="2" actId="20577"/>
          <ac:spMkLst>
            <pc:docMk/>
            <pc:sldMk cId="0" sldId="296"/>
            <ac:spMk id="4" creationId="{00000000-0000-0000-0000-000000000000}"/>
          </ac:spMkLst>
        </pc:spChg>
      </pc:sldChg>
      <pc:sldChg chg="addSp modSp mod modNotesTx">
        <pc:chgData name="Adriana McVicker" userId="9297ee9c-3fb1-4a42-9a84-76fbb6a4bdf4" providerId="ADAL" clId="{0BF93AC4-B83A-40DD-AE8E-73C577847A58}" dt="2024-04-10T12:32:44.687" v="908"/>
        <pc:sldMkLst>
          <pc:docMk/>
          <pc:sldMk cId="0" sldId="298"/>
        </pc:sldMkLst>
        <pc:spChg chg="mod">
          <ac:chgData name="Adriana McVicker" userId="9297ee9c-3fb1-4a42-9a84-76fbb6a4bdf4" providerId="ADAL" clId="{0BF93AC4-B83A-40DD-AE8E-73C577847A58}" dt="2024-04-06T15:50:55.016" v="27" actId="21"/>
          <ac:spMkLst>
            <pc:docMk/>
            <pc:sldMk cId="0" sldId="298"/>
            <ac:spMk id="2" creationId="{00000000-0000-0000-0000-000000000000}"/>
          </ac:spMkLst>
        </pc:spChg>
        <pc:spChg chg="mod">
          <ac:chgData name="Adriana McVicker" userId="9297ee9c-3fb1-4a42-9a84-76fbb6a4bdf4" providerId="ADAL" clId="{0BF93AC4-B83A-40DD-AE8E-73C577847A58}" dt="2024-04-06T15:50:22.448" v="18" actId="20577"/>
          <ac:spMkLst>
            <pc:docMk/>
            <pc:sldMk cId="0" sldId="298"/>
            <ac:spMk id="4" creationId="{00000000-0000-0000-0000-000000000000}"/>
          </ac:spMkLst>
        </pc:spChg>
        <pc:spChg chg="add mod">
          <ac:chgData name="Adriana McVicker" userId="9297ee9c-3fb1-4a42-9a84-76fbb6a4bdf4" providerId="ADAL" clId="{0BF93AC4-B83A-40DD-AE8E-73C577847A58}" dt="2024-04-06T16:19:46.580" v="503" actId="2711"/>
          <ac:spMkLst>
            <pc:docMk/>
            <pc:sldMk cId="0" sldId="298"/>
            <ac:spMk id="7" creationId="{07A01678-3ED4-4AB2-5E3C-A2327F0BB7B3}"/>
          </ac:spMkLst>
        </pc:spChg>
      </pc:sldChg>
      <pc:sldChg chg="addSp modSp mod modNotesTx">
        <pc:chgData name="Adriana McVicker" userId="9297ee9c-3fb1-4a42-9a84-76fbb6a4bdf4" providerId="ADAL" clId="{0BF93AC4-B83A-40DD-AE8E-73C577847A58}" dt="2024-04-10T12:33:22.999" v="911" actId="20577"/>
        <pc:sldMkLst>
          <pc:docMk/>
          <pc:sldMk cId="0" sldId="300"/>
        </pc:sldMkLst>
        <pc:spChg chg="mod">
          <ac:chgData name="Adriana McVicker" userId="9297ee9c-3fb1-4a42-9a84-76fbb6a4bdf4" providerId="ADAL" clId="{0BF93AC4-B83A-40DD-AE8E-73C577847A58}" dt="2024-04-06T15:49:52.349" v="11" actId="6549"/>
          <ac:spMkLst>
            <pc:docMk/>
            <pc:sldMk cId="0" sldId="300"/>
            <ac:spMk id="6" creationId="{00000000-0000-0000-0000-000000000000}"/>
          </ac:spMkLst>
        </pc:spChg>
        <pc:spChg chg="add mod">
          <ac:chgData name="Adriana McVicker" userId="9297ee9c-3fb1-4a42-9a84-76fbb6a4bdf4" providerId="ADAL" clId="{0BF93AC4-B83A-40DD-AE8E-73C577847A58}" dt="2024-04-06T15:49:54.421" v="12"/>
          <ac:spMkLst>
            <pc:docMk/>
            <pc:sldMk cId="0" sldId="300"/>
            <ac:spMk id="9" creationId="{3703EE87-037E-5C37-BEAE-9B5E6C5551CD}"/>
          </ac:spMkLst>
        </pc:spChg>
      </pc:sldChg>
      <pc:sldChg chg="modSp mod modNotesTx">
        <pc:chgData name="Adriana McVicker" userId="9297ee9c-3fb1-4a42-9a84-76fbb6a4bdf4" providerId="ADAL" clId="{0BF93AC4-B83A-40DD-AE8E-73C577847A58}" dt="2024-04-10T12:33:37.052" v="912"/>
        <pc:sldMkLst>
          <pc:docMk/>
          <pc:sldMk cId="0" sldId="302"/>
        </pc:sldMkLst>
        <pc:spChg chg="mod">
          <ac:chgData name="Adriana McVicker" userId="9297ee9c-3fb1-4a42-9a84-76fbb6a4bdf4" providerId="ADAL" clId="{0BF93AC4-B83A-40DD-AE8E-73C577847A58}" dt="2024-04-06T15:39:40.527" v="10" actId="20577"/>
          <ac:spMkLst>
            <pc:docMk/>
            <pc:sldMk cId="0" sldId="302"/>
            <ac:spMk id="4" creationId="{00000000-0000-0000-0000-000000000000}"/>
          </ac:spMkLst>
        </pc:spChg>
      </pc:sldChg>
      <pc:sldChg chg="addSp modSp mod modAnim">
        <pc:chgData name="Adriana McVicker" userId="9297ee9c-3fb1-4a42-9a84-76fbb6a4bdf4" providerId="ADAL" clId="{0BF93AC4-B83A-40DD-AE8E-73C577847A58}" dt="2024-04-06T18:04:45.322" v="809" actId="20577"/>
        <pc:sldMkLst>
          <pc:docMk/>
          <pc:sldMk cId="2941449141" sldId="304"/>
        </pc:sldMkLst>
        <pc:spChg chg="mod">
          <ac:chgData name="Adriana McVicker" userId="9297ee9c-3fb1-4a42-9a84-76fbb6a4bdf4" providerId="ADAL" clId="{0BF93AC4-B83A-40DD-AE8E-73C577847A58}" dt="2024-04-06T18:04:45.322" v="809" actId="20577"/>
          <ac:spMkLst>
            <pc:docMk/>
            <pc:sldMk cId="2941449141" sldId="304"/>
            <ac:spMk id="2" creationId="{00000000-0000-0000-0000-000000000000}"/>
          </ac:spMkLst>
        </pc:spChg>
        <pc:spChg chg="add mod">
          <ac:chgData name="Adriana McVicker" userId="9297ee9c-3fb1-4a42-9a84-76fbb6a4bdf4" providerId="ADAL" clId="{0BF93AC4-B83A-40DD-AE8E-73C577847A58}" dt="2024-04-06T17:22:51.697" v="636" actId="1076"/>
          <ac:spMkLst>
            <pc:docMk/>
            <pc:sldMk cId="2941449141" sldId="304"/>
            <ac:spMk id="6" creationId="{C1D8843D-316C-6551-CCE5-DDE3FBF06B77}"/>
          </ac:spMkLst>
        </pc:spChg>
      </pc:sldChg>
      <pc:sldChg chg="modSp mod">
        <pc:chgData name="Adriana McVicker" userId="9297ee9c-3fb1-4a42-9a84-76fbb6a4bdf4" providerId="ADAL" clId="{0BF93AC4-B83A-40DD-AE8E-73C577847A58}" dt="2024-04-06T17:29:41.252" v="665" actId="20577"/>
        <pc:sldMkLst>
          <pc:docMk/>
          <pc:sldMk cId="415761952" sldId="308"/>
        </pc:sldMkLst>
        <pc:spChg chg="mod">
          <ac:chgData name="Adriana McVicker" userId="9297ee9c-3fb1-4a42-9a84-76fbb6a4bdf4" providerId="ADAL" clId="{0BF93AC4-B83A-40DD-AE8E-73C577847A58}" dt="2024-04-06T17:29:41.252" v="665" actId="20577"/>
          <ac:spMkLst>
            <pc:docMk/>
            <pc:sldMk cId="415761952" sldId="308"/>
            <ac:spMk id="3" creationId="{00000000-0000-0000-0000-000000000000}"/>
          </ac:spMkLst>
        </pc:spChg>
      </pc:sldChg>
      <pc:sldChg chg="addSp modSp del mod">
        <pc:chgData name="Adriana McVicker" userId="9297ee9c-3fb1-4a42-9a84-76fbb6a4bdf4" providerId="ADAL" clId="{0BF93AC4-B83A-40DD-AE8E-73C577847A58}" dt="2024-04-06T17:33:45.900" v="667" actId="47"/>
        <pc:sldMkLst>
          <pc:docMk/>
          <pc:sldMk cId="3180960086" sldId="310"/>
        </pc:sldMkLst>
        <pc:spChg chg="mod">
          <ac:chgData name="Adriana McVicker" userId="9297ee9c-3fb1-4a42-9a84-76fbb6a4bdf4" providerId="ADAL" clId="{0BF93AC4-B83A-40DD-AE8E-73C577847A58}" dt="2024-04-06T17:25:55.808" v="662" actId="6549"/>
          <ac:spMkLst>
            <pc:docMk/>
            <pc:sldMk cId="3180960086" sldId="310"/>
            <ac:spMk id="2" creationId="{00000000-0000-0000-0000-000000000000}"/>
          </ac:spMkLst>
        </pc:spChg>
        <pc:spChg chg="mod">
          <ac:chgData name="Adriana McVicker" userId="9297ee9c-3fb1-4a42-9a84-76fbb6a4bdf4" providerId="ADAL" clId="{0BF93AC4-B83A-40DD-AE8E-73C577847A58}" dt="2024-04-06T17:25:23.740" v="645"/>
          <ac:spMkLst>
            <pc:docMk/>
            <pc:sldMk cId="3180960086" sldId="310"/>
            <ac:spMk id="3" creationId="{00000000-0000-0000-0000-000000000000}"/>
          </ac:spMkLst>
        </pc:spChg>
        <pc:spChg chg="add mod">
          <ac:chgData name="Adriana McVicker" userId="9297ee9c-3fb1-4a42-9a84-76fbb6a4bdf4" providerId="ADAL" clId="{0BF93AC4-B83A-40DD-AE8E-73C577847A58}" dt="2024-04-06T17:25:38.181" v="648" actId="1076"/>
          <ac:spMkLst>
            <pc:docMk/>
            <pc:sldMk cId="3180960086" sldId="310"/>
            <ac:spMk id="6" creationId="{C6E8CC00-96C5-C12F-81DE-C59FDA088C77}"/>
          </ac:spMkLst>
        </pc:spChg>
      </pc:sldChg>
      <pc:sldChg chg="addSp modSp add mod">
        <pc:chgData name="Adriana McVicker" userId="9297ee9c-3fb1-4a42-9a84-76fbb6a4bdf4" providerId="ADAL" clId="{0BF93AC4-B83A-40DD-AE8E-73C577847A58}" dt="2024-04-06T17:34:16.640" v="677" actId="171"/>
        <pc:sldMkLst>
          <pc:docMk/>
          <pc:sldMk cId="1940221366" sldId="1353"/>
        </pc:sldMkLst>
        <pc:spChg chg="add mod ord">
          <ac:chgData name="Adriana McVicker" userId="9297ee9c-3fb1-4a42-9a84-76fbb6a4bdf4" providerId="ADAL" clId="{0BF93AC4-B83A-40DD-AE8E-73C577847A58}" dt="2024-04-06T17:34:16.640" v="677" actId="171"/>
          <ac:spMkLst>
            <pc:docMk/>
            <pc:sldMk cId="1940221366" sldId="1353"/>
            <ac:spMk id="2" creationId="{F70E00A0-8C21-9190-660B-4DB3008CEFB8}"/>
          </ac:spMkLst>
        </pc:spChg>
      </pc:sldChg>
      <pc:sldChg chg="addSp modSp add mod">
        <pc:chgData name="Adriana McVicker" userId="9297ee9c-3fb1-4a42-9a84-76fbb6a4bdf4" providerId="ADAL" clId="{0BF93AC4-B83A-40DD-AE8E-73C577847A58}" dt="2024-04-06T17:34:35.430" v="690" actId="171"/>
        <pc:sldMkLst>
          <pc:docMk/>
          <pc:sldMk cId="2890315358" sldId="1360"/>
        </pc:sldMkLst>
        <pc:spChg chg="add mod ord">
          <ac:chgData name="Adriana McVicker" userId="9297ee9c-3fb1-4a42-9a84-76fbb6a4bdf4" providerId="ADAL" clId="{0BF93AC4-B83A-40DD-AE8E-73C577847A58}" dt="2024-04-06T17:34:35.430" v="690" actId="171"/>
          <ac:spMkLst>
            <pc:docMk/>
            <pc:sldMk cId="2890315358" sldId="1360"/>
            <ac:spMk id="5" creationId="{BB0D5ACD-9A97-4E92-74F5-5BAFD0A9D435}"/>
          </ac:spMkLst>
        </pc:spChg>
      </pc:sldChg>
      <pc:sldChg chg="addSp modSp add mod modNotesTx">
        <pc:chgData name="Adriana McVicker" userId="9297ee9c-3fb1-4a42-9a84-76fbb6a4bdf4" providerId="ADAL" clId="{0BF93AC4-B83A-40DD-AE8E-73C577847A58}" dt="2024-04-10T12:37:54.980" v="973"/>
        <pc:sldMkLst>
          <pc:docMk/>
          <pc:sldMk cId="2895436686" sldId="1457"/>
        </pc:sldMkLst>
        <pc:spChg chg="add mod ord">
          <ac:chgData name="Adriana McVicker" userId="9297ee9c-3fb1-4a42-9a84-76fbb6a4bdf4" providerId="ADAL" clId="{0BF93AC4-B83A-40DD-AE8E-73C577847A58}" dt="2024-04-06T17:34:06.159" v="672" actId="171"/>
          <ac:spMkLst>
            <pc:docMk/>
            <pc:sldMk cId="2895436686" sldId="1457"/>
            <ac:spMk id="2" creationId="{B1075D63-085F-C373-5D44-6F530C57FD74}"/>
          </ac:spMkLst>
        </pc:spChg>
      </pc:sldChg>
      <pc:sldChg chg="addSp modSp add mod">
        <pc:chgData name="Adriana McVicker" userId="9297ee9c-3fb1-4a42-9a84-76fbb6a4bdf4" providerId="ADAL" clId="{0BF93AC4-B83A-40DD-AE8E-73C577847A58}" dt="2024-04-06T17:44:25.104" v="698" actId="6549"/>
        <pc:sldMkLst>
          <pc:docMk/>
          <pc:sldMk cId="3883016055" sldId="1459"/>
        </pc:sldMkLst>
        <pc:spChg chg="add mod ord">
          <ac:chgData name="Adriana McVicker" userId="9297ee9c-3fb1-4a42-9a84-76fbb6a4bdf4" providerId="ADAL" clId="{0BF93AC4-B83A-40DD-AE8E-73C577847A58}" dt="2024-04-06T17:34:25.642" v="684" actId="171"/>
          <ac:spMkLst>
            <pc:docMk/>
            <pc:sldMk cId="3883016055" sldId="1459"/>
            <ac:spMk id="2" creationId="{3DC6CF3A-57FA-3EE3-B9B6-7B2DC6B40DBE}"/>
          </ac:spMkLst>
        </pc:spChg>
        <pc:spChg chg="mod">
          <ac:chgData name="Adriana McVicker" userId="9297ee9c-3fb1-4a42-9a84-76fbb6a4bdf4" providerId="ADAL" clId="{0BF93AC4-B83A-40DD-AE8E-73C577847A58}" dt="2024-04-06T17:44:25.104" v="698" actId="6549"/>
          <ac:spMkLst>
            <pc:docMk/>
            <pc:sldMk cId="3883016055" sldId="1459"/>
            <ac:spMk id="7" creationId="{0A054CC4-08FB-4D32-B81A-EEEC38AA425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BF00BA-49D8-4D0E-AF5B-EA760C3A8B8C}" type="datetimeFigureOut">
              <a:rPr lang="en-CA" smtClean="0"/>
              <a:pPr/>
              <a:t>2024-04-10</a:t>
            </a:fld>
            <a:endParaRPr lang="en-CA"/>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CDA9CF9-D030-4BB3-81C4-E3CB3C5DC6B4}" type="slidenum">
              <a:rPr lang="en-CA" smtClean="0"/>
              <a:pPr/>
              <a:t>‹#›</a:t>
            </a:fld>
            <a:endParaRPr lang="en-C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1CDA9CF9-D030-4BB3-81C4-E3CB3C5DC6B4}" type="slidenum">
              <a:rPr lang="en-CA" smtClean="0"/>
              <a:pPr/>
              <a:t>2</a:t>
            </a:fld>
            <a:endParaRPr lang="en-CA"/>
          </a:p>
        </p:txBody>
      </p:sp>
    </p:spTree>
    <p:extLst>
      <p:ext uri="{BB962C8B-B14F-4D97-AF65-F5344CB8AC3E}">
        <p14:creationId xmlns:p14="http://schemas.microsoft.com/office/powerpoint/2010/main" val="30884010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lvl="1" indent="-285750">
              <a:lnSpc>
                <a:spcPct val="115000"/>
              </a:lnSpc>
              <a:buFont typeface="Courier New" panose="02070309020205020404" pitchFamily="49" charset="0"/>
              <a:buChar char="o"/>
            </a:pPr>
            <a:r>
              <a:rPr lang="en-CA" sz="1100" dirty="0">
                <a:effectLst/>
                <a:latin typeface="Garamond" panose="02020404030301010803" pitchFamily="18" charset="0"/>
                <a:ea typeface="Calibri" panose="020F0502020204030204" pitchFamily="34" charset="0"/>
                <a:cs typeface="Times New Roman" panose="02020603050405020304" pitchFamily="18" charset="0"/>
              </a:rPr>
              <a:t>Review that brain functioning can possibly be enhanced by developing:</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nSpc>
                <a:spcPct val="115000"/>
              </a:lnSpc>
              <a:spcAft>
                <a:spcPts val="1000"/>
              </a:spcAft>
              <a:buFont typeface="Wingdings" panose="05000000000000000000" pitchFamily="2" charset="2"/>
              <a:buChar char=""/>
            </a:pPr>
            <a:r>
              <a:rPr lang="en-CA" sz="1100" dirty="0">
                <a:effectLst/>
                <a:latin typeface="Garamond" panose="02020404030301010803" pitchFamily="18" charset="0"/>
                <a:ea typeface="Calibri" panose="020F0502020204030204" pitchFamily="34" charset="0"/>
                <a:cs typeface="Times New Roman" panose="02020603050405020304" pitchFamily="18" charset="0"/>
              </a:rPr>
              <a:t>Neurochemical Production</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CA" sz="1100" dirty="0">
                <a:effectLst/>
                <a:latin typeface="Garamond" panose="02020404030301010803" pitchFamily="18" charset="0"/>
                <a:ea typeface="Calibri" panose="020F0502020204030204" pitchFamily="34" charset="0"/>
                <a:cs typeface="Times New Roman" panose="02020603050405020304" pitchFamily="18" charset="0"/>
              </a:rPr>
              <a:t> </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p>
        </p:txBody>
      </p:sp>
      <p:sp>
        <p:nvSpPr>
          <p:cNvPr id="4" name="Slide Number Placeholder 3"/>
          <p:cNvSpPr>
            <a:spLocks noGrp="1"/>
          </p:cNvSpPr>
          <p:nvPr>
            <p:ph type="sldNum" sz="quarter" idx="5"/>
          </p:nvPr>
        </p:nvSpPr>
        <p:spPr/>
        <p:txBody>
          <a:bodyPr/>
          <a:lstStyle/>
          <a:p>
            <a:fld id="{1CDA9CF9-D030-4BB3-81C4-E3CB3C5DC6B4}" type="slidenum">
              <a:rPr lang="en-CA" smtClean="0"/>
              <a:pPr/>
              <a:t>13</a:t>
            </a:fld>
            <a:endParaRPr lang="en-CA"/>
          </a:p>
        </p:txBody>
      </p:sp>
    </p:spTree>
    <p:extLst>
      <p:ext uri="{BB962C8B-B14F-4D97-AF65-F5344CB8AC3E}">
        <p14:creationId xmlns:p14="http://schemas.microsoft.com/office/powerpoint/2010/main" val="35951187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143000" lvl="2" indent="-228600">
              <a:lnSpc>
                <a:spcPct val="115000"/>
              </a:lnSpc>
              <a:spcAft>
                <a:spcPts val="1000"/>
              </a:spcAft>
              <a:buFont typeface="Wingdings" panose="05000000000000000000" pitchFamily="2" charset="2"/>
              <a:buChar char=""/>
            </a:pPr>
            <a:r>
              <a:rPr lang="en-CA" sz="1100" dirty="0">
                <a:effectLst/>
                <a:latin typeface="Garamond" panose="02020404030301010803" pitchFamily="18" charset="0"/>
                <a:ea typeface="Calibri" panose="020F0502020204030204" pitchFamily="34" charset="0"/>
                <a:cs typeface="Times New Roman" panose="02020603050405020304" pitchFamily="18" charset="0"/>
              </a:rPr>
              <a:t>Neurogenesis</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CA" sz="1100" dirty="0">
                <a:effectLst/>
                <a:latin typeface="Garamond" panose="02020404030301010803" pitchFamily="18" charset="0"/>
                <a:ea typeface="Calibri" panose="020F0502020204030204" pitchFamily="34" charset="0"/>
                <a:cs typeface="Times New Roman" panose="02020603050405020304" pitchFamily="18" charset="0"/>
              </a:rPr>
              <a:t>  </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nSpc>
                <a:spcPct val="115000"/>
              </a:lnSpc>
              <a:buFont typeface="Wingdings" panose="05000000000000000000" pitchFamily="2" charset="2"/>
              <a:buChar char=""/>
            </a:pPr>
            <a:r>
              <a:rPr lang="en-CA" sz="1100" dirty="0">
                <a:effectLst/>
                <a:latin typeface="Garamond" panose="02020404030301010803" pitchFamily="18" charset="0"/>
                <a:ea typeface="Calibri" panose="020F0502020204030204" pitchFamily="34" charset="0"/>
                <a:cs typeface="Times New Roman" panose="02020603050405020304" pitchFamily="18" charset="0"/>
              </a:rPr>
              <a:t>Neuroplasticity</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a:lnSpc>
                <a:spcPct val="115000"/>
              </a:lnSpc>
            </a:pPr>
            <a:r>
              <a:rPr lang="en-CA" sz="1100" dirty="0">
                <a:effectLst/>
                <a:latin typeface="Garamond" panose="02020404030301010803" pitchFamily="18" charset="0"/>
                <a:ea typeface="Calibri" panose="020F0502020204030204" pitchFamily="34" charset="0"/>
                <a:cs typeface="Times New Roman" panose="02020603050405020304" pitchFamily="18" charset="0"/>
              </a:rPr>
              <a:t>  </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p>
        </p:txBody>
      </p:sp>
      <p:sp>
        <p:nvSpPr>
          <p:cNvPr id="4" name="Slide Number Placeholder 3"/>
          <p:cNvSpPr>
            <a:spLocks noGrp="1"/>
          </p:cNvSpPr>
          <p:nvPr>
            <p:ph type="sldNum" sz="quarter" idx="5"/>
          </p:nvPr>
        </p:nvSpPr>
        <p:spPr/>
        <p:txBody>
          <a:bodyPr/>
          <a:lstStyle/>
          <a:p>
            <a:fld id="{1CDA9CF9-D030-4BB3-81C4-E3CB3C5DC6B4}" type="slidenum">
              <a:rPr lang="en-CA" smtClean="0"/>
              <a:pPr/>
              <a:t>14</a:t>
            </a:fld>
            <a:endParaRPr lang="en-CA"/>
          </a:p>
        </p:txBody>
      </p:sp>
    </p:spTree>
    <p:extLst>
      <p:ext uri="{BB962C8B-B14F-4D97-AF65-F5344CB8AC3E}">
        <p14:creationId xmlns:p14="http://schemas.microsoft.com/office/powerpoint/2010/main" val="19904423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143000" lvl="2" indent="-228600">
              <a:lnSpc>
                <a:spcPct val="115000"/>
              </a:lnSpc>
              <a:buFont typeface="Wingdings" panose="05000000000000000000" pitchFamily="2" charset="2"/>
              <a:buChar char=""/>
            </a:pPr>
            <a:r>
              <a:rPr lang="en-CA" sz="1100" dirty="0">
                <a:effectLst/>
                <a:latin typeface="Garamond" panose="02020404030301010803" pitchFamily="18" charset="0"/>
                <a:ea typeface="Calibri" panose="020F0502020204030204" pitchFamily="34" charset="0"/>
                <a:cs typeface="Times New Roman" panose="02020603050405020304" pitchFamily="18" charset="0"/>
              </a:rPr>
              <a:t>Neurostimulation</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1000"/>
              </a:spcAft>
            </a:pPr>
            <a:r>
              <a:rPr lang="en-CA" sz="1100" dirty="0">
                <a:effectLst/>
                <a:latin typeface="Garamond" panose="02020404030301010803" pitchFamily="18" charset="0"/>
                <a:ea typeface="Calibri" panose="020F0502020204030204" pitchFamily="34" charset="0"/>
                <a:cs typeface="Times New Roman" panose="02020603050405020304" pitchFamily="18" charset="0"/>
              </a:rPr>
              <a:t>  </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nSpc>
                <a:spcPct val="115000"/>
              </a:lnSpc>
              <a:spcAft>
                <a:spcPts val="1000"/>
              </a:spcAft>
              <a:buFont typeface="Wingdings" panose="05000000000000000000" pitchFamily="2" charset="2"/>
              <a:buChar char=""/>
            </a:pPr>
            <a:r>
              <a:rPr lang="en-CA" sz="1100" dirty="0">
                <a:effectLst/>
                <a:latin typeface="Garamond" panose="02020404030301010803" pitchFamily="18" charset="0"/>
                <a:ea typeface="Calibri" panose="020F0502020204030204" pitchFamily="34" charset="0"/>
                <a:cs typeface="Times New Roman" panose="02020603050405020304" pitchFamily="18" charset="0"/>
              </a:rPr>
              <a:t>Transcranial Magnetic Stimulation</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p>
        </p:txBody>
      </p:sp>
      <p:sp>
        <p:nvSpPr>
          <p:cNvPr id="4" name="Slide Number Placeholder 3"/>
          <p:cNvSpPr>
            <a:spLocks noGrp="1"/>
          </p:cNvSpPr>
          <p:nvPr>
            <p:ph type="sldNum" sz="quarter" idx="5"/>
          </p:nvPr>
        </p:nvSpPr>
        <p:spPr/>
        <p:txBody>
          <a:bodyPr/>
          <a:lstStyle/>
          <a:p>
            <a:fld id="{1CDA9CF9-D030-4BB3-81C4-E3CB3C5DC6B4}" type="slidenum">
              <a:rPr lang="en-CA" smtClean="0"/>
              <a:pPr/>
              <a:t>15</a:t>
            </a:fld>
            <a:endParaRPr lang="en-CA"/>
          </a:p>
        </p:txBody>
      </p:sp>
    </p:spTree>
    <p:extLst>
      <p:ext uri="{BB962C8B-B14F-4D97-AF65-F5344CB8AC3E}">
        <p14:creationId xmlns:p14="http://schemas.microsoft.com/office/powerpoint/2010/main" val="23661988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US" sz="1100" dirty="0">
                <a:effectLst/>
                <a:latin typeface="Garamond" panose="02020404030301010803" pitchFamily="18" charset="0"/>
                <a:ea typeface="Calibri" panose="020F0502020204030204" pitchFamily="34" charset="0"/>
                <a:cs typeface="Times New Roman" panose="02020603050405020304" pitchFamily="18" charset="0"/>
              </a:rPr>
              <a:t>Review the involvement of the medial prefrontal cortex (MPFC) as it relates to emotional self-regulation.</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o"/>
            </a:pPr>
            <a:r>
              <a:rPr lang="en-US" sz="1000" dirty="0">
                <a:effectLst/>
                <a:latin typeface="Garamond" panose="02020404030301010803" pitchFamily="18" charset="0"/>
                <a:ea typeface="Times New Roman" panose="02020603050405020304" pitchFamily="18" charset="0"/>
                <a:cs typeface="Times New Roman" panose="02020603050405020304" pitchFamily="18" charset="0"/>
              </a:rPr>
              <a:t>MPFC is activated when things get personal, or when feelings are involved  </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o"/>
            </a:pPr>
            <a:r>
              <a:rPr lang="en-US" sz="1000" dirty="0">
                <a:effectLst/>
                <a:latin typeface="Garamond" panose="02020404030301010803" pitchFamily="18" charset="0"/>
                <a:ea typeface="Times New Roman" panose="02020603050405020304" pitchFamily="18" charset="0"/>
                <a:cs typeface="Times New Roman" panose="02020603050405020304" pitchFamily="18" charset="0"/>
              </a:rPr>
              <a:t>MPFC is also connected with our limbic system (fight, flight or freeze), our amygdala which fires twice a second to make that we are safe.  </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o"/>
            </a:pPr>
            <a:r>
              <a:rPr lang="en-US" sz="1000" dirty="0">
                <a:effectLst/>
                <a:latin typeface="Garamond" panose="02020404030301010803" pitchFamily="18" charset="0"/>
                <a:ea typeface="Times New Roman" panose="02020603050405020304" pitchFamily="18" charset="0"/>
                <a:cs typeface="Times New Roman" panose="02020603050405020304" pitchFamily="18" charset="0"/>
              </a:rPr>
              <a:t>MPFC acts as a big brother or sister and checks in with the amygdala to keep it better regulated without need to go into fight flight or freeze.</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o"/>
            </a:pPr>
            <a:r>
              <a:rPr lang="en-US" sz="1000" dirty="0">
                <a:effectLst/>
                <a:latin typeface="Garamond" panose="02020404030301010803" pitchFamily="18" charset="0"/>
                <a:ea typeface="Times New Roman" panose="02020603050405020304" pitchFamily="18" charset="0"/>
                <a:cs typeface="Times New Roman" panose="02020603050405020304" pitchFamily="18" charset="0"/>
              </a:rPr>
              <a:t>If a person has an underactive MPFC, anxiety often results.  An underactive MPFC means that the person doesn’t experience the calming of the amygdala.</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spcAft>
                <a:spcPts val="1000"/>
              </a:spcAft>
              <a:buFont typeface="Courier New" panose="02070309020205020404" pitchFamily="49" charset="0"/>
              <a:buChar char="o"/>
            </a:pPr>
            <a:r>
              <a:rPr lang="en-US" sz="1100" dirty="0">
                <a:effectLst/>
                <a:latin typeface="Garamond" panose="02020404030301010803" pitchFamily="18" charset="0"/>
                <a:ea typeface="Calibri" panose="020F0502020204030204" pitchFamily="34" charset="0"/>
                <a:cs typeface="Times New Roman" panose="02020603050405020304" pitchFamily="18" charset="0"/>
              </a:rPr>
              <a:t>Much research has been done with respect to this underactive part of the brain and to increase the activation of MPFC is strongly influenced by exercises that develop self-awareness- mindfulness.</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p>
        </p:txBody>
      </p:sp>
      <p:sp>
        <p:nvSpPr>
          <p:cNvPr id="4" name="Slide Number Placeholder 3"/>
          <p:cNvSpPr>
            <a:spLocks noGrp="1"/>
          </p:cNvSpPr>
          <p:nvPr>
            <p:ph type="sldNum" sz="quarter" idx="5"/>
          </p:nvPr>
        </p:nvSpPr>
        <p:spPr/>
        <p:txBody>
          <a:bodyPr/>
          <a:lstStyle/>
          <a:p>
            <a:fld id="{1CDA9CF9-D030-4BB3-81C4-E3CB3C5DC6B4}" type="slidenum">
              <a:rPr lang="en-CA" smtClean="0"/>
              <a:pPr/>
              <a:t>17</a:t>
            </a:fld>
            <a:endParaRPr lang="en-CA"/>
          </a:p>
        </p:txBody>
      </p:sp>
    </p:spTree>
    <p:extLst>
      <p:ext uri="{BB962C8B-B14F-4D97-AF65-F5344CB8AC3E}">
        <p14:creationId xmlns:p14="http://schemas.microsoft.com/office/powerpoint/2010/main" val="4086362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CA" sz="1100" dirty="0">
                <a:effectLst/>
                <a:latin typeface="Garamond" panose="02020404030301010803" pitchFamily="18" charset="0"/>
                <a:ea typeface="Calibri" panose="020F0502020204030204" pitchFamily="34" charset="0"/>
                <a:cs typeface="Times New Roman" panose="02020603050405020304" pitchFamily="18" charset="0"/>
              </a:rPr>
              <a:t>Review the correlations of the activation of the MPFC that all contribute to emotional self-regulation:</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o"/>
            </a:pPr>
            <a:r>
              <a:rPr lang="en-US" sz="1100" b="1" dirty="0">
                <a:effectLst/>
                <a:latin typeface="Garamond" panose="02020404030301010803" pitchFamily="18" charset="0"/>
                <a:ea typeface="Calibri" panose="020F0502020204030204" pitchFamily="34" charset="0"/>
                <a:cs typeface="Times New Roman" panose="02020603050405020304" pitchFamily="18" charset="0"/>
              </a:rPr>
              <a:t>Body regulation</a:t>
            </a:r>
            <a:r>
              <a:rPr lang="en-US" sz="1100" dirty="0">
                <a:effectLst/>
                <a:latin typeface="Garamond" panose="02020404030301010803" pitchFamily="18" charset="0"/>
                <a:ea typeface="Calibri" panose="020F0502020204030204" pitchFamily="34" charset="0"/>
                <a:cs typeface="Times New Roman" panose="02020603050405020304" pitchFamily="18" charset="0"/>
              </a:rPr>
              <a:t> – the emotional brakes and accelerator functions.</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o"/>
            </a:pPr>
            <a:r>
              <a:rPr lang="en-US" sz="1100" b="1" dirty="0">
                <a:effectLst/>
                <a:latin typeface="Garamond" panose="02020404030301010803" pitchFamily="18" charset="0"/>
                <a:ea typeface="Calibri" panose="020F0502020204030204" pitchFamily="34" charset="0"/>
                <a:cs typeface="Times New Roman" panose="02020603050405020304" pitchFamily="18" charset="0"/>
              </a:rPr>
              <a:t>Attuned communication</a:t>
            </a:r>
            <a:r>
              <a:rPr lang="en-US" sz="1100" dirty="0">
                <a:effectLst/>
                <a:latin typeface="Garamond" panose="02020404030301010803" pitchFamily="18" charset="0"/>
                <a:ea typeface="Calibri" panose="020F0502020204030204" pitchFamily="34" charset="0"/>
                <a:cs typeface="Times New Roman" panose="02020603050405020304" pitchFamily="18" charset="0"/>
              </a:rPr>
              <a:t> involves the coordination of the input from another person with the activity of one’s own (as with mirror neurons).</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o"/>
            </a:pPr>
            <a:r>
              <a:rPr lang="en-US" sz="1100" b="1" dirty="0">
                <a:effectLst/>
                <a:latin typeface="Garamond" panose="02020404030301010803" pitchFamily="18" charset="0"/>
                <a:ea typeface="Calibri" panose="020F0502020204030204" pitchFamily="34" charset="0"/>
                <a:cs typeface="Times New Roman" panose="02020603050405020304" pitchFamily="18" charset="0"/>
              </a:rPr>
              <a:t>Emotional balance</a:t>
            </a:r>
            <a:r>
              <a:rPr lang="en-US" sz="1100" dirty="0">
                <a:effectLst/>
                <a:latin typeface="Garamond" panose="02020404030301010803" pitchFamily="18" charset="0"/>
                <a:ea typeface="Calibri" panose="020F0502020204030204" pitchFamily="34" charset="0"/>
                <a:cs typeface="Times New Roman" panose="02020603050405020304" pitchFamily="18" charset="0"/>
              </a:rPr>
              <a:t> to have enough activation so that life has meaning and vitality but not so much that life becomes chaotic.</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o"/>
            </a:pPr>
            <a:r>
              <a:rPr lang="en-US" sz="1100" b="1" dirty="0">
                <a:effectLst/>
                <a:latin typeface="Garamond" panose="02020404030301010803" pitchFamily="18" charset="0"/>
                <a:ea typeface="Calibri" panose="020F0502020204030204" pitchFamily="34" charset="0"/>
                <a:cs typeface="Times New Roman" panose="02020603050405020304" pitchFamily="18" charset="0"/>
              </a:rPr>
              <a:t>Response flexibility</a:t>
            </a:r>
            <a:r>
              <a:rPr lang="en-US" sz="1100" dirty="0">
                <a:effectLst/>
                <a:latin typeface="Garamond" panose="02020404030301010803" pitchFamily="18" charset="0"/>
                <a:ea typeface="Calibri" panose="020F0502020204030204" pitchFamily="34" charset="0"/>
                <a:cs typeface="Times New Roman" panose="02020603050405020304" pitchFamily="18" charset="0"/>
              </a:rPr>
              <a:t> is the capacity to pause before action.</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o"/>
            </a:pPr>
            <a:r>
              <a:rPr lang="en-US" sz="1100" b="1" dirty="0">
                <a:effectLst/>
                <a:latin typeface="Garamond" panose="02020404030301010803" pitchFamily="18" charset="0"/>
                <a:ea typeface="Calibri" panose="020F0502020204030204" pitchFamily="34" charset="0"/>
                <a:cs typeface="Times New Roman" panose="02020603050405020304" pitchFamily="18" charset="0"/>
              </a:rPr>
              <a:t>Empathy</a:t>
            </a:r>
            <a:r>
              <a:rPr lang="en-US" sz="1100" dirty="0">
                <a:effectLst/>
                <a:latin typeface="Garamond" panose="02020404030301010803" pitchFamily="18" charset="0"/>
                <a:ea typeface="Calibri" panose="020F0502020204030204" pitchFamily="34" charset="0"/>
                <a:cs typeface="Times New Roman" panose="02020603050405020304" pitchFamily="18" charset="0"/>
              </a:rPr>
              <a:t> – knowing what might be going on inside someone else.</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o"/>
            </a:pPr>
            <a:r>
              <a:rPr lang="en-US" sz="1100" b="1" dirty="0">
                <a:effectLst/>
                <a:latin typeface="Garamond" panose="02020404030301010803" pitchFamily="18" charset="0"/>
                <a:ea typeface="Calibri" panose="020F0502020204030204" pitchFamily="34" charset="0"/>
                <a:cs typeface="Times New Roman" panose="02020603050405020304" pitchFamily="18" charset="0"/>
              </a:rPr>
              <a:t>Insight or self-knowing</a:t>
            </a:r>
            <a:r>
              <a:rPr lang="en-US" sz="1100" dirty="0">
                <a:effectLst/>
                <a:latin typeface="Garamond" panose="02020404030301010803" pitchFamily="18" charset="0"/>
                <a:ea typeface="Calibri" panose="020F0502020204030204" pitchFamily="34" charset="0"/>
                <a:cs typeface="Times New Roman" panose="02020603050405020304" pitchFamily="18" charset="0"/>
              </a:rPr>
              <a:t> awareness to be able to link the past, present and future.</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o"/>
            </a:pPr>
            <a:r>
              <a:rPr lang="en-US" sz="1100" b="1" dirty="0">
                <a:effectLst/>
                <a:latin typeface="Garamond" panose="02020404030301010803" pitchFamily="18" charset="0"/>
                <a:ea typeface="Calibri" panose="020F0502020204030204" pitchFamily="34" charset="0"/>
                <a:cs typeface="Times New Roman" panose="02020603050405020304" pitchFamily="18" charset="0"/>
              </a:rPr>
              <a:t>Fear modulation</a:t>
            </a:r>
            <a:r>
              <a:rPr lang="en-US" sz="1100" dirty="0">
                <a:effectLst/>
                <a:latin typeface="Garamond" panose="02020404030301010803" pitchFamily="18" charset="0"/>
                <a:ea typeface="Calibri" panose="020F0502020204030204" pitchFamily="34" charset="0"/>
                <a:cs typeface="Times New Roman" panose="02020603050405020304" pitchFamily="18" charset="0"/>
              </a:rPr>
              <a:t> that may be carried out by the release of the inhibitory neurotransmitter GABA.</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o"/>
            </a:pPr>
            <a:r>
              <a:rPr lang="en-US" sz="1100" b="1" dirty="0">
                <a:effectLst/>
                <a:latin typeface="Garamond" panose="02020404030301010803" pitchFamily="18" charset="0"/>
                <a:ea typeface="Calibri" panose="020F0502020204030204" pitchFamily="34" charset="0"/>
                <a:cs typeface="Times New Roman" panose="02020603050405020304" pitchFamily="18" charset="0"/>
              </a:rPr>
              <a:t>Intuition</a:t>
            </a:r>
            <a:r>
              <a:rPr lang="en-US" sz="1100" dirty="0">
                <a:effectLst/>
                <a:latin typeface="Garamond" panose="02020404030301010803" pitchFamily="18" charset="0"/>
                <a:ea typeface="Calibri" panose="020F0502020204030204" pitchFamily="34" charset="0"/>
                <a:cs typeface="Times New Roman" panose="02020603050405020304" pitchFamily="18" charset="0"/>
              </a:rPr>
              <a:t> – a neural mechanism by which we process deep ways of knowing via our body i.e. ‘somatic intelligence’.</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Courier New" panose="02070309020205020404" pitchFamily="49" charset="0"/>
              <a:buChar char="o"/>
            </a:pPr>
            <a:r>
              <a:rPr lang="en-US" sz="1100" b="1" dirty="0">
                <a:effectLst/>
                <a:latin typeface="Garamond" panose="02020404030301010803" pitchFamily="18" charset="0"/>
                <a:ea typeface="Calibri" panose="020F0502020204030204" pitchFamily="34" charset="0"/>
                <a:cs typeface="Times New Roman" panose="02020603050405020304" pitchFamily="18" charset="0"/>
              </a:rPr>
              <a:t>Morality</a:t>
            </a:r>
            <a:r>
              <a:rPr lang="en-US" sz="1100" dirty="0">
                <a:effectLst/>
                <a:latin typeface="Garamond" panose="02020404030301010803" pitchFamily="18" charset="0"/>
                <a:ea typeface="Calibri" panose="020F0502020204030204" pitchFamily="34" charset="0"/>
                <a:cs typeface="Times New Roman" panose="02020603050405020304" pitchFamily="18" charset="0"/>
              </a:rPr>
              <a:t> – taking into consideration the larger picture, to image what is best for the whole not just one’s self, even when alone.</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Garamond" panose="02020404030301010803" pitchFamily="18" charset="0"/>
                <a:ea typeface="Calibri" panose="020F0502020204030204" pitchFamily="34" charset="0"/>
                <a:cs typeface="Times New Roman" panose="02020603050405020304" pitchFamily="18" charset="0"/>
              </a:rPr>
              <a:t>Explain that the way in how we activate this part of our brain (MPFC) is through practices of self-awareness- mindfulness. The more that we engage in practices of self-awareness the more that we grow this part of our brain.  We then build greater capacity for emotional self-regulation and all of the above-mentioned correlations.</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p>
        </p:txBody>
      </p:sp>
      <p:sp>
        <p:nvSpPr>
          <p:cNvPr id="4" name="Slide Number Placeholder 3"/>
          <p:cNvSpPr>
            <a:spLocks noGrp="1"/>
          </p:cNvSpPr>
          <p:nvPr>
            <p:ph type="sldNum" sz="quarter" idx="5"/>
          </p:nvPr>
        </p:nvSpPr>
        <p:spPr/>
        <p:txBody>
          <a:bodyPr/>
          <a:lstStyle/>
          <a:p>
            <a:fld id="{1CDA9CF9-D030-4BB3-81C4-E3CB3C5DC6B4}" type="slidenum">
              <a:rPr lang="en-CA" smtClean="0"/>
              <a:pPr/>
              <a:t>18</a:t>
            </a:fld>
            <a:endParaRPr lang="en-CA"/>
          </a:p>
        </p:txBody>
      </p:sp>
    </p:spTree>
    <p:extLst>
      <p:ext uri="{BB962C8B-B14F-4D97-AF65-F5344CB8AC3E}">
        <p14:creationId xmlns:p14="http://schemas.microsoft.com/office/powerpoint/2010/main" val="35357260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lvl="1" indent="-285750">
              <a:lnSpc>
                <a:spcPct val="115000"/>
              </a:lnSpc>
              <a:buFont typeface="Courier New" panose="02070309020205020404" pitchFamily="49" charset="0"/>
              <a:buChar char="o"/>
            </a:pPr>
            <a:r>
              <a:rPr lang="en-US" sz="1800" dirty="0">
                <a:effectLst/>
                <a:latin typeface="Garamond" panose="02020404030301010803" pitchFamily="18" charset="0"/>
                <a:ea typeface="Calibri" panose="020F0502020204030204" pitchFamily="34" charset="0"/>
                <a:cs typeface="Times New Roman" panose="02020603050405020304" pitchFamily="18" charset="0"/>
              </a:rPr>
              <a:t>Explain that every time we fire up regions of the brain, we wire it more completely, lending to better connectivity or resonance circuitry.</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spcAft>
                <a:spcPts val="1000"/>
              </a:spcAft>
              <a:buFont typeface="Courier New" panose="02070309020205020404" pitchFamily="49" charset="0"/>
              <a:buChar char="o"/>
            </a:pPr>
            <a:r>
              <a:rPr lang="en-US" sz="1800" dirty="0">
                <a:effectLst/>
                <a:latin typeface="Garamond" panose="02020404030301010803" pitchFamily="18" charset="0"/>
                <a:ea typeface="Calibri" panose="020F0502020204030204" pitchFamily="34" charset="0"/>
                <a:cs typeface="Times New Roman" panose="02020603050405020304" pitchFamily="18" charset="0"/>
              </a:rPr>
              <a:t>“What fires wires!”</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p>
        </p:txBody>
      </p:sp>
      <p:sp>
        <p:nvSpPr>
          <p:cNvPr id="4" name="Slide Number Placeholder 3"/>
          <p:cNvSpPr>
            <a:spLocks noGrp="1"/>
          </p:cNvSpPr>
          <p:nvPr>
            <p:ph type="sldNum" sz="quarter" idx="5"/>
          </p:nvPr>
        </p:nvSpPr>
        <p:spPr/>
        <p:txBody>
          <a:bodyPr/>
          <a:lstStyle/>
          <a:p>
            <a:fld id="{1CDA9CF9-D030-4BB3-81C4-E3CB3C5DC6B4}" type="slidenum">
              <a:rPr lang="en-CA" smtClean="0"/>
              <a:pPr/>
              <a:t>19</a:t>
            </a:fld>
            <a:endParaRPr lang="en-CA"/>
          </a:p>
        </p:txBody>
      </p:sp>
    </p:spTree>
    <p:extLst>
      <p:ext uri="{BB962C8B-B14F-4D97-AF65-F5344CB8AC3E}">
        <p14:creationId xmlns:p14="http://schemas.microsoft.com/office/powerpoint/2010/main" val="22542554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US" sz="1800" dirty="0">
                <a:effectLst/>
                <a:latin typeface="Garamond" panose="02020404030301010803" pitchFamily="18" charset="0"/>
                <a:ea typeface="Calibri" panose="020F0502020204030204" pitchFamily="34" charset="0"/>
                <a:cs typeface="Times New Roman" panose="02020603050405020304" pitchFamily="18" charset="0"/>
              </a:rPr>
              <a:t>Explain the research has shown </a:t>
            </a:r>
            <a:r>
              <a:rPr lang="en-CA" sz="1800" dirty="0">
                <a:effectLst/>
                <a:latin typeface="Garamond" panose="02020404030301010803" pitchFamily="18" charset="0"/>
                <a:ea typeface="Calibri" panose="020F0502020204030204" pitchFamily="34" charset="0"/>
                <a:cs typeface="Times New Roman" panose="02020603050405020304" pitchFamily="18" charset="0"/>
              </a:rPr>
              <a:t>that the medial pre-frontal cortex of people supported with neurodiversity can be functional but not as</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15000"/>
              </a:lnSpc>
              <a:spcAft>
                <a:spcPts val="1000"/>
              </a:spcAft>
            </a:pPr>
            <a:r>
              <a:rPr lang="en-CA" sz="1800" dirty="0">
                <a:effectLst/>
                <a:latin typeface="Garamond" panose="02020404030301010803" pitchFamily="18" charset="0"/>
                <a:ea typeface="Calibri" panose="020F0502020204030204" pitchFamily="34" charset="0"/>
                <a:cs typeface="Times New Roman" panose="02020603050405020304" pitchFamily="18" charset="0"/>
              </a:rPr>
              <a:t>readily activated as those who are not neurodiverse. Our goal in this section is to offer strategies to enhance the functioning of this region of the brain.  </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p>
        </p:txBody>
      </p:sp>
      <p:sp>
        <p:nvSpPr>
          <p:cNvPr id="4" name="Slide Number Placeholder 3"/>
          <p:cNvSpPr>
            <a:spLocks noGrp="1"/>
          </p:cNvSpPr>
          <p:nvPr>
            <p:ph type="sldNum" sz="quarter" idx="5"/>
          </p:nvPr>
        </p:nvSpPr>
        <p:spPr/>
        <p:txBody>
          <a:bodyPr/>
          <a:lstStyle/>
          <a:p>
            <a:fld id="{1CDA9CF9-D030-4BB3-81C4-E3CB3C5DC6B4}" type="slidenum">
              <a:rPr lang="en-CA" smtClean="0"/>
              <a:pPr/>
              <a:t>21</a:t>
            </a:fld>
            <a:endParaRPr lang="en-CA"/>
          </a:p>
        </p:txBody>
      </p:sp>
    </p:spTree>
    <p:extLst>
      <p:ext uri="{BB962C8B-B14F-4D97-AF65-F5344CB8AC3E}">
        <p14:creationId xmlns:p14="http://schemas.microsoft.com/office/powerpoint/2010/main" val="28229916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lvl="1" indent="-285750">
              <a:lnSpc>
                <a:spcPct val="115000"/>
              </a:lnSpc>
              <a:buFont typeface="Courier New" panose="02070309020205020404" pitchFamily="49" charset="0"/>
              <a:buChar char="o"/>
            </a:pPr>
            <a:r>
              <a:rPr lang="en-CA" sz="1800" b="1" dirty="0">
                <a:effectLst/>
                <a:latin typeface="Garamond" panose="02020404030301010803" pitchFamily="18" charset="0"/>
                <a:ea typeface="Calibri" panose="020F0502020204030204" pitchFamily="34" charset="0"/>
                <a:cs typeface="Times New Roman" panose="02020603050405020304" pitchFamily="18" charset="0"/>
              </a:rPr>
              <a:t>Enhance essential brain calming elements</a:t>
            </a:r>
            <a:br>
              <a:rPr lang="en-CA" sz="1800" dirty="0">
                <a:effectLst/>
                <a:latin typeface="Garamond" panose="02020404030301010803" pitchFamily="18" charset="0"/>
                <a:ea typeface="Calibri" panose="020F0502020204030204" pitchFamily="34" charset="0"/>
                <a:cs typeface="Times New Roman" panose="02020603050405020304" pitchFamily="18" charset="0"/>
              </a:rPr>
            </a:br>
            <a:r>
              <a:rPr lang="en-CA" sz="1800" dirty="0">
                <a:effectLst/>
                <a:latin typeface="Garamond" panose="02020404030301010803" pitchFamily="18" charset="0"/>
                <a:ea typeface="Calibri" panose="020F0502020204030204" pitchFamily="34" charset="0"/>
                <a:cs typeface="Times New Roman" panose="02020603050405020304" pitchFamily="18" charset="0"/>
              </a:rPr>
              <a:t>(e.g. GABA and Serotonin)</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o"/>
            </a:pPr>
            <a:r>
              <a:rPr lang="en-CA" sz="1800" b="1" dirty="0">
                <a:effectLst/>
                <a:latin typeface="Garamond" panose="02020404030301010803" pitchFamily="18" charset="0"/>
                <a:ea typeface="Calibri" panose="020F0502020204030204" pitchFamily="34" charset="0"/>
                <a:cs typeface="Times New Roman" panose="02020603050405020304" pitchFamily="18" charset="0"/>
              </a:rPr>
              <a:t>Prevent excess of excitatory elements </a:t>
            </a:r>
            <a:br>
              <a:rPr lang="en-CA" sz="1800" dirty="0">
                <a:effectLst/>
                <a:latin typeface="Garamond" panose="02020404030301010803" pitchFamily="18" charset="0"/>
                <a:ea typeface="Calibri" panose="020F0502020204030204" pitchFamily="34" charset="0"/>
                <a:cs typeface="Times New Roman" panose="02020603050405020304" pitchFamily="18" charset="0"/>
              </a:rPr>
            </a:br>
            <a:r>
              <a:rPr lang="en-CA" sz="1800" dirty="0">
                <a:effectLst/>
                <a:latin typeface="Garamond" panose="02020404030301010803" pitchFamily="18" charset="0"/>
                <a:ea typeface="Calibri" panose="020F0502020204030204" pitchFamily="34" charset="0"/>
                <a:cs typeface="Times New Roman" panose="02020603050405020304" pitchFamily="18" charset="0"/>
              </a:rPr>
              <a:t>(e.g. Cortisol, Glutamate, PPA)</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o"/>
            </a:pPr>
            <a:r>
              <a:rPr lang="en-CA" sz="1800" b="1" dirty="0">
                <a:effectLst/>
                <a:latin typeface="Garamond" panose="02020404030301010803" pitchFamily="18" charset="0"/>
                <a:ea typeface="Calibri" panose="020F0502020204030204" pitchFamily="34" charset="0"/>
                <a:cs typeface="Times New Roman" panose="02020603050405020304" pitchFamily="18" charset="0"/>
              </a:rPr>
              <a:t>Balance anxiety producing vitamins and minerals</a:t>
            </a:r>
            <a:br>
              <a:rPr lang="en-CA" sz="1800" dirty="0">
                <a:effectLst/>
                <a:latin typeface="Garamond" panose="02020404030301010803" pitchFamily="18" charset="0"/>
                <a:ea typeface="Calibri" panose="020F0502020204030204" pitchFamily="34" charset="0"/>
                <a:cs typeface="Times New Roman" panose="02020603050405020304" pitchFamily="18" charset="0"/>
              </a:rPr>
            </a:br>
            <a:r>
              <a:rPr lang="en-CA" sz="1800" dirty="0">
                <a:effectLst/>
                <a:latin typeface="Garamond" panose="02020404030301010803" pitchFamily="18" charset="0"/>
                <a:ea typeface="Calibri" panose="020F0502020204030204" pitchFamily="34" charset="0"/>
                <a:cs typeface="Times New Roman" panose="02020603050405020304" pitchFamily="18" charset="0"/>
              </a:rPr>
              <a:t>(e.g. Magnesium, Vitamin B6, Vitamin B12)</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spcAft>
                <a:spcPts val="1000"/>
              </a:spcAft>
              <a:buFont typeface="Courier New" panose="02070309020205020404" pitchFamily="49" charset="0"/>
              <a:buChar char="o"/>
            </a:pPr>
            <a:r>
              <a:rPr lang="en-CA" sz="1800" b="1" dirty="0">
                <a:effectLst/>
                <a:latin typeface="Garamond" panose="02020404030301010803" pitchFamily="18" charset="0"/>
                <a:ea typeface="Calibri" panose="020F0502020204030204" pitchFamily="34" charset="0"/>
                <a:cs typeface="Times New Roman" panose="02020603050405020304" pitchFamily="18" charset="0"/>
              </a:rPr>
              <a:t>Cerebellum activation</a:t>
            </a:r>
            <a:br>
              <a:rPr lang="en-CA" sz="1800" dirty="0">
                <a:effectLst/>
                <a:latin typeface="Garamond" panose="02020404030301010803" pitchFamily="18" charset="0"/>
                <a:ea typeface="Calibri" panose="020F0502020204030204" pitchFamily="34" charset="0"/>
                <a:cs typeface="Times New Roman" panose="02020603050405020304" pitchFamily="18" charset="0"/>
              </a:rPr>
            </a:br>
            <a:r>
              <a:rPr lang="en-CA" sz="1800" dirty="0">
                <a:effectLst/>
                <a:latin typeface="Garamond" panose="02020404030301010803" pitchFamily="18" charset="0"/>
                <a:ea typeface="Calibri" panose="020F0502020204030204" pitchFamily="34" charset="0"/>
                <a:cs typeface="Times New Roman" panose="02020603050405020304" pitchFamily="18" charset="0"/>
              </a:rPr>
              <a:t>(e.g. 20 minutes of bouncing and balancing to activate the cerebellum which then can increase brain energy in MPFC)</a:t>
            </a:r>
          </a:p>
          <a:p>
            <a:pPr marL="742950" lvl="1" indent="-285750">
              <a:lnSpc>
                <a:spcPct val="115000"/>
              </a:lnSpc>
              <a:buFont typeface="Courier New" panose="02070309020205020404" pitchFamily="49" charset="0"/>
              <a:buChar char="o"/>
            </a:pPr>
            <a:r>
              <a:rPr lang="en-CA" sz="1100" b="1" dirty="0">
                <a:effectLst/>
                <a:latin typeface="Garamond" panose="02020404030301010803" pitchFamily="18" charset="0"/>
                <a:ea typeface="Calibri" panose="020F0502020204030204" pitchFamily="34" charset="0"/>
                <a:cs typeface="Times New Roman" panose="02020603050405020304" pitchFamily="18" charset="0"/>
              </a:rPr>
              <a:t>Maintain adequate glutathione levels to prevent brain inflammation </a:t>
            </a:r>
            <a:r>
              <a:rPr lang="en-CA" sz="1100" dirty="0">
                <a:effectLst/>
                <a:latin typeface="Garamond" panose="02020404030301010803" pitchFamily="18" charset="0"/>
                <a:ea typeface="Calibri" panose="020F0502020204030204" pitchFamily="34" charset="0"/>
                <a:cs typeface="Times New Roman" panose="02020603050405020304" pitchFamily="18" charset="0"/>
              </a:rPr>
              <a:t>(e.g. NAC)</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lvl="2" indent="-228600">
              <a:lnSpc>
                <a:spcPct val="115000"/>
              </a:lnSpc>
              <a:buFont typeface="Wingdings" panose="05000000000000000000" pitchFamily="2" charset="2"/>
              <a:buChar char=""/>
            </a:pPr>
            <a:r>
              <a:rPr lang="en-CA" sz="1000" dirty="0">
                <a:effectLst/>
                <a:latin typeface="Garamond" panose="02020404030301010803" pitchFamily="18" charset="0"/>
                <a:ea typeface="Times New Roman" panose="02020603050405020304" pitchFamily="18" charset="0"/>
                <a:cs typeface="Times New Roman" panose="02020603050405020304" pitchFamily="18" charset="0"/>
              </a:rPr>
              <a:t>eliminating triggers for inflammation and providing anti-inflammatory supplements (e.g. </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pPr marL="1143000">
              <a:lnSpc>
                <a:spcPct val="115000"/>
              </a:lnSpc>
              <a:spcAft>
                <a:spcPts val="1000"/>
              </a:spcAft>
            </a:pPr>
            <a:r>
              <a:rPr lang="en-CA" sz="1100" dirty="0">
                <a:effectLst/>
                <a:latin typeface="Garamond" panose="02020404030301010803" pitchFamily="18" charset="0"/>
                <a:ea typeface="Calibri" panose="020F0502020204030204" pitchFamily="34" charset="0"/>
                <a:cs typeface="Times New Roman" panose="02020603050405020304" pitchFamily="18" charset="0"/>
              </a:rPr>
              <a:t>N-acetylcysteine (NAC)) increases the body’s own production of glutathione (GSH) which is the most critical antioxidant that protects the brain from many toxins and contaminants that cause inflammation. Many people supported are dangerously low in GSH. This deficiency can be remedied by increasing the intake of sulfur-rich foods and supplements such as NAC. NAC, given to a group of children with ASD/DD during a controlled research study by Stanford University in 2013, was 72% effective in reducing the levels of irritation.</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spcAft>
                <a:spcPts val="1000"/>
              </a:spcAft>
              <a:buFont typeface="Courier New" panose="02070309020205020404" pitchFamily="49" charset="0"/>
              <a:buChar char="o"/>
            </a:pP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D86FE9D4-78C8-43A0-BD41-021821486FD7}" type="slidenum">
              <a:rPr lang="en-CA" smtClean="0"/>
              <a:pPr/>
              <a:t>22</a:t>
            </a:fld>
            <a:endParaRPr lang="en-CA" dirty="0"/>
          </a:p>
        </p:txBody>
      </p:sp>
    </p:spTree>
    <p:extLst>
      <p:ext uri="{BB962C8B-B14F-4D97-AF65-F5344CB8AC3E}">
        <p14:creationId xmlns:p14="http://schemas.microsoft.com/office/powerpoint/2010/main" val="37452884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23</a:t>
            </a:fld>
            <a:endParaRPr lang="en-CA" dirty="0"/>
          </a:p>
        </p:txBody>
      </p:sp>
    </p:spTree>
    <p:extLst>
      <p:ext uri="{BB962C8B-B14F-4D97-AF65-F5344CB8AC3E}">
        <p14:creationId xmlns:p14="http://schemas.microsoft.com/office/powerpoint/2010/main" val="31932540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D86FE9D4-78C8-43A0-BD41-021821486FD7}" type="slidenum">
              <a:rPr lang="en-CA" smtClean="0"/>
              <a:pPr/>
              <a:t>24</a:t>
            </a:fld>
            <a:endParaRPr lang="en-CA" dirty="0"/>
          </a:p>
        </p:txBody>
      </p:sp>
    </p:spTree>
    <p:extLst>
      <p:ext uri="{BB962C8B-B14F-4D97-AF65-F5344CB8AC3E}">
        <p14:creationId xmlns:p14="http://schemas.microsoft.com/office/powerpoint/2010/main" val="40541077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marL="342900" lvl="0" indent="-342900">
              <a:lnSpc>
                <a:spcPct val="115000"/>
              </a:lnSpc>
              <a:buFont typeface="Symbol" panose="05050102010706020507" pitchFamily="18" charset="2"/>
              <a:buChar char=""/>
            </a:pPr>
            <a:r>
              <a:rPr lang="en-US" sz="1800" dirty="0">
                <a:effectLst/>
                <a:latin typeface="Garamond" panose="02020404030301010803" pitchFamily="18" charset="0"/>
                <a:ea typeface="Times New Roman" panose="02020603050405020304" pitchFamily="18" charset="0"/>
                <a:cs typeface="Times New Roman" panose="02020603050405020304" pitchFamily="18" charset="0"/>
              </a:rPr>
              <a:t>Explain that neurogenesis, neuroplasticity, neuro-stimulation and neurochemical production are not well explored when provided optimal supports for people who have a disability.</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Symbol" panose="05050102010706020507" pitchFamily="18" charset="2"/>
              <a:buChar char=""/>
            </a:pPr>
            <a:r>
              <a:rPr lang="en-US" sz="1800" dirty="0">
                <a:effectLst/>
                <a:latin typeface="Garamond" panose="02020404030301010803" pitchFamily="18" charset="0"/>
                <a:ea typeface="Times New Roman" panose="02020603050405020304" pitchFamily="18" charset="0"/>
                <a:cs typeface="Times New Roman" panose="02020603050405020304" pitchFamily="18" charset="0"/>
              </a:rPr>
              <a:t>When activities are in engaged that stimulate the above considerations, improve levels of anxiety and agitation can occur leading to improved quality of life.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p>
          <a:p>
            <a:pPr marL="742950" lvl="1" indent="-285750">
              <a:lnSpc>
                <a:spcPct val="115000"/>
              </a:lnSpc>
              <a:buFont typeface="Courier New" panose="02070309020205020404" pitchFamily="49" charset="0"/>
              <a:buChar char="o"/>
            </a:pPr>
            <a:r>
              <a:rPr lang="en-US" sz="1800" dirty="0">
                <a:effectLst/>
                <a:latin typeface="Garamond" panose="02020404030301010803" pitchFamily="18" charset="0"/>
                <a:ea typeface="Times New Roman" panose="02020603050405020304" pitchFamily="18" charset="0"/>
                <a:cs typeface="Times New Roman" panose="02020603050405020304" pitchFamily="18" charset="0"/>
              </a:rPr>
              <a:t>A neurotypical/non-neurodivergent brain runs at 25 Hz of energy for processing</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o"/>
            </a:pPr>
            <a:r>
              <a:rPr lang="en-US" sz="1800" dirty="0">
                <a:effectLst/>
                <a:latin typeface="Garamond" panose="02020404030301010803" pitchFamily="18" charset="0"/>
                <a:ea typeface="Times New Roman" panose="02020603050405020304" pitchFamily="18" charset="0"/>
                <a:cs typeface="Times New Roman" panose="02020603050405020304" pitchFamily="18" charset="0"/>
              </a:rPr>
              <a:t>A neurodivergent brain runs at 17Hz much like how we feel when we first open our eyes after sleeping.</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buFont typeface="Courier New" panose="02070309020205020404" pitchFamily="49" charset="0"/>
              <a:buChar char="o"/>
            </a:pPr>
            <a:r>
              <a:rPr lang="en-US" sz="1800" dirty="0">
                <a:effectLst/>
                <a:latin typeface="Garamond" panose="02020404030301010803" pitchFamily="18" charset="0"/>
                <a:ea typeface="Times New Roman" panose="02020603050405020304" pitchFamily="18" charset="0"/>
                <a:cs typeface="Times New Roman" panose="02020603050405020304" pitchFamily="18" charset="0"/>
              </a:rPr>
              <a:t>Often people will aggress to raise the level of brain energy or, they can activate the cerebellum through activities of bouncing and balancing.</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spcAft>
                <a:spcPts val="1000"/>
              </a:spcAft>
              <a:buFont typeface="Courier New" panose="02070309020205020404" pitchFamily="49" charset="0"/>
              <a:buChar char="o"/>
            </a:pPr>
            <a:r>
              <a:rPr lang="en-US" sz="1800" dirty="0">
                <a:effectLst/>
                <a:latin typeface="Garamond" panose="02020404030301010803" pitchFamily="18" charset="0"/>
                <a:ea typeface="Times New Roman" panose="02020603050405020304" pitchFamily="18" charset="0"/>
                <a:cs typeface="Times New Roman" panose="02020603050405020304" pitchFamily="18" charset="0"/>
              </a:rPr>
              <a:t>Reference work of John Ratey, SPARK that speaks to exercise and revving up the brain to increase coherence.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p>
        </p:txBody>
      </p:sp>
      <p:sp>
        <p:nvSpPr>
          <p:cNvPr id="4" name="Slide Number Placeholder 3"/>
          <p:cNvSpPr>
            <a:spLocks noGrp="1"/>
          </p:cNvSpPr>
          <p:nvPr>
            <p:ph type="sldNum" sz="quarter" idx="5"/>
          </p:nvPr>
        </p:nvSpPr>
        <p:spPr/>
        <p:txBody>
          <a:bodyPr/>
          <a:lstStyle/>
          <a:p>
            <a:fld id="{1CDA9CF9-D030-4BB3-81C4-E3CB3C5DC6B4}" type="slidenum">
              <a:rPr lang="en-CA" smtClean="0"/>
              <a:pPr/>
              <a:t>3</a:t>
            </a:fld>
            <a:endParaRPr lang="en-CA"/>
          </a:p>
        </p:txBody>
      </p:sp>
    </p:spTree>
    <p:extLst>
      <p:ext uri="{BB962C8B-B14F-4D97-AF65-F5344CB8AC3E}">
        <p14:creationId xmlns:p14="http://schemas.microsoft.com/office/powerpoint/2010/main" val="27147304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800" dirty="0">
                <a:effectLst/>
                <a:latin typeface="Garamond" panose="02020404030301010803" pitchFamily="18" charset="0"/>
                <a:ea typeface="Times New Roman" panose="02020603050405020304" pitchFamily="18" charset="0"/>
                <a:cs typeface="Times New Roman" panose="02020603050405020304" pitchFamily="18" charset="0"/>
              </a:rPr>
              <a:t>Studies have shown that neurofeedback and biofeedback have an influence to increase the coherence of brain waves with people who have autism. This brain coherence then allows for a more organized pattern of thought and therefore lowered experiences of anxiety and agitation.</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sz="1800" dirty="0">
              <a:effectLst/>
              <a:latin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800" dirty="0">
                <a:effectLst/>
                <a:latin typeface="Garamond" panose="02020404030301010803" pitchFamily="18" charset="0"/>
                <a:ea typeface="Times New Roman" panose="02020603050405020304" pitchFamily="18" charset="0"/>
                <a:cs typeface="Times New Roman" panose="02020603050405020304" pitchFamily="18" charset="0"/>
              </a:rPr>
              <a:t>Overview the EMWave2 technology of biofeedback and identifying an image of calm through their biofeedback of heart rate and breath rate and visualization activities.</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sz="1800" dirty="0">
              <a:effectLst/>
              <a:latin typeface="Calibri" panose="020F0502020204030204" pitchFamily="34" charset="0"/>
              <a:cs typeface="Times New Roman" panose="02020603050405020304" pitchFamily="18" charset="0"/>
            </a:endParaRPr>
          </a:p>
          <a:p>
            <a:r>
              <a:rPr lang="en-CA" sz="1800" dirty="0">
                <a:effectLst/>
                <a:latin typeface="Garamond" panose="02020404030301010803" pitchFamily="18" charset="0"/>
                <a:ea typeface="Calibri" panose="020F0502020204030204" pitchFamily="34" charset="0"/>
                <a:cs typeface="Times New Roman" panose="02020603050405020304" pitchFamily="18" charset="0"/>
              </a:rPr>
              <a:t>Overview the technology of the MUSE Headband and identifying a sense of calm through their biofeedback of heart rate and brain activity from frontal lobe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sz="1800" dirty="0">
              <a:effectLst/>
              <a:latin typeface="Calibri" panose="020F0502020204030204" pitchFamily="34" charset="0"/>
              <a:cs typeface="Times New Roman" panose="02020603050405020304" pitchFamily="18" charset="0"/>
            </a:endParaRPr>
          </a:p>
          <a:p>
            <a:endParaRPr lang="en-CA" dirty="0"/>
          </a:p>
        </p:txBody>
      </p:sp>
      <p:sp>
        <p:nvSpPr>
          <p:cNvPr id="4" name="Slide Number Placeholder 3"/>
          <p:cNvSpPr>
            <a:spLocks noGrp="1"/>
          </p:cNvSpPr>
          <p:nvPr>
            <p:ph type="sldNum" sz="quarter" idx="5"/>
          </p:nvPr>
        </p:nvSpPr>
        <p:spPr/>
        <p:txBody>
          <a:bodyPr/>
          <a:lstStyle/>
          <a:p>
            <a:fld id="{1CDA9CF9-D030-4BB3-81C4-E3CB3C5DC6B4}" type="slidenum">
              <a:rPr lang="en-CA" smtClean="0"/>
              <a:pPr/>
              <a:t>26</a:t>
            </a:fld>
            <a:endParaRPr lang="en-CA"/>
          </a:p>
        </p:txBody>
      </p:sp>
    </p:spTree>
    <p:extLst>
      <p:ext uri="{BB962C8B-B14F-4D97-AF65-F5344CB8AC3E}">
        <p14:creationId xmlns:p14="http://schemas.microsoft.com/office/powerpoint/2010/main" val="20621764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Garamond" panose="02020404030301010803" pitchFamily="18" charset="0"/>
                <a:ea typeface="Calibri" panose="020F0502020204030204" pitchFamily="34" charset="0"/>
                <a:cs typeface="Times New Roman" panose="02020603050405020304" pitchFamily="18" charset="0"/>
              </a:rPr>
              <a:t>Illustrates the inconsistent brain patterns in someone who has autism demonstrating low level of brain coherence.</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p>
        </p:txBody>
      </p:sp>
      <p:sp>
        <p:nvSpPr>
          <p:cNvPr id="4" name="Slide Number Placeholder 3"/>
          <p:cNvSpPr>
            <a:spLocks noGrp="1"/>
          </p:cNvSpPr>
          <p:nvPr>
            <p:ph type="sldNum" sz="quarter" idx="5"/>
          </p:nvPr>
        </p:nvSpPr>
        <p:spPr/>
        <p:txBody>
          <a:bodyPr/>
          <a:lstStyle/>
          <a:p>
            <a:fld id="{1CDA9CF9-D030-4BB3-81C4-E3CB3C5DC6B4}" type="slidenum">
              <a:rPr lang="en-CA" smtClean="0"/>
              <a:pPr/>
              <a:t>4</a:t>
            </a:fld>
            <a:endParaRPr lang="en-CA"/>
          </a:p>
        </p:txBody>
      </p:sp>
    </p:spTree>
    <p:extLst>
      <p:ext uri="{BB962C8B-B14F-4D97-AF65-F5344CB8AC3E}">
        <p14:creationId xmlns:p14="http://schemas.microsoft.com/office/powerpoint/2010/main" val="36475912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US" sz="1100" dirty="0">
                <a:effectLst/>
                <a:latin typeface="Garamond" panose="02020404030301010803" pitchFamily="18" charset="0"/>
                <a:ea typeface="Calibri" panose="020F0502020204030204" pitchFamily="34" charset="0"/>
                <a:cs typeface="Times New Roman" panose="02020603050405020304" pitchFamily="18" charset="0"/>
              </a:rPr>
              <a:t>Review that an area of main focus of CCS is to develop the mindful neurodevelopment for both supporters and people who have autism or other intellectual/developmental disabilities.</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spcAft>
                <a:spcPts val="1000"/>
              </a:spcAft>
              <a:buFont typeface="Courier New" panose="02070309020205020404" pitchFamily="49" charset="0"/>
              <a:buChar char="o"/>
            </a:pPr>
            <a:r>
              <a:rPr lang="en-US" sz="1000" dirty="0">
                <a:effectLst/>
                <a:latin typeface="Garamond" panose="02020404030301010803" pitchFamily="18" charset="0"/>
                <a:ea typeface="Times New Roman" panose="02020603050405020304" pitchFamily="18" charset="0"/>
                <a:cs typeface="Times New Roman" panose="02020603050405020304" pitchFamily="18" charset="0"/>
              </a:rPr>
              <a:t>Focus on the development of areas of the brain including the medial prefrontal cortex as it relates to the amygdala.</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p>
        </p:txBody>
      </p:sp>
      <p:sp>
        <p:nvSpPr>
          <p:cNvPr id="4" name="Slide Number Placeholder 3"/>
          <p:cNvSpPr>
            <a:spLocks noGrp="1"/>
          </p:cNvSpPr>
          <p:nvPr>
            <p:ph type="sldNum" sz="quarter" idx="5"/>
          </p:nvPr>
        </p:nvSpPr>
        <p:spPr/>
        <p:txBody>
          <a:bodyPr/>
          <a:lstStyle/>
          <a:p>
            <a:fld id="{1CDA9CF9-D030-4BB3-81C4-E3CB3C5DC6B4}" type="slidenum">
              <a:rPr lang="en-CA" smtClean="0"/>
              <a:pPr/>
              <a:t>5</a:t>
            </a:fld>
            <a:endParaRPr lang="en-CA"/>
          </a:p>
        </p:txBody>
      </p:sp>
    </p:spTree>
    <p:extLst>
      <p:ext uri="{BB962C8B-B14F-4D97-AF65-F5344CB8AC3E}">
        <p14:creationId xmlns:p14="http://schemas.microsoft.com/office/powerpoint/2010/main" val="252223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lvl="1" indent="-285750">
              <a:lnSpc>
                <a:spcPct val="115000"/>
              </a:lnSpc>
              <a:buFont typeface="Courier New" panose="02070309020205020404" pitchFamily="49" charset="0"/>
              <a:buChar char="o"/>
            </a:pPr>
            <a:r>
              <a:rPr lang="en-US" sz="1800" dirty="0">
                <a:effectLst/>
                <a:latin typeface="Garamond" panose="02020404030301010803" pitchFamily="18" charset="0"/>
                <a:ea typeface="Calibri" panose="020F0502020204030204" pitchFamily="34" charset="0"/>
                <a:cs typeface="Times New Roman" panose="02020603050405020304" pitchFamily="18" charset="0"/>
              </a:rPr>
              <a:t>Explain that research is demonstrating that neurodivergent brains or the brains of those who have a developmental disability may have areas of the brain which are over-connected or areas of under connectivity.</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p>
        </p:txBody>
      </p:sp>
      <p:sp>
        <p:nvSpPr>
          <p:cNvPr id="4" name="Slide Number Placeholder 3"/>
          <p:cNvSpPr>
            <a:spLocks noGrp="1"/>
          </p:cNvSpPr>
          <p:nvPr>
            <p:ph type="sldNum" sz="quarter" idx="5"/>
          </p:nvPr>
        </p:nvSpPr>
        <p:spPr/>
        <p:txBody>
          <a:bodyPr/>
          <a:lstStyle/>
          <a:p>
            <a:fld id="{1CDA9CF9-D030-4BB3-81C4-E3CB3C5DC6B4}" type="slidenum">
              <a:rPr lang="en-CA" smtClean="0"/>
              <a:pPr/>
              <a:t>6</a:t>
            </a:fld>
            <a:endParaRPr lang="en-CA"/>
          </a:p>
        </p:txBody>
      </p:sp>
    </p:spTree>
    <p:extLst>
      <p:ext uri="{BB962C8B-B14F-4D97-AF65-F5344CB8AC3E}">
        <p14:creationId xmlns:p14="http://schemas.microsoft.com/office/powerpoint/2010/main" val="33503682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Garamond" panose="02020404030301010803" pitchFamily="18" charset="0"/>
                <a:ea typeface="Calibri" panose="020F0502020204030204" pitchFamily="34" charset="0"/>
                <a:cs typeface="Times New Roman" panose="02020603050405020304" pitchFamily="18" charset="0"/>
              </a:rPr>
              <a:t>No evidence to suggest that Brain and GI of people with developmental disabilities, yet there is evidence that they can grow with CCS type interventions.</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p>
        </p:txBody>
      </p:sp>
      <p:sp>
        <p:nvSpPr>
          <p:cNvPr id="4" name="Slide Number Placeholder 3"/>
          <p:cNvSpPr>
            <a:spLocks noGrp="1"/>
          </p:cNvSpPr>
          <p:nvPr>
            <p:ph type="sldNum" sz="quarter" idx="5"/>
          </p:nvPr>
        </p:nvSpPr>
        <p:spPr/>
        <p:txBody>
          <a:bodyPr/>
          <a:lstStyle/>
          <a:p>
            <a:fld id="{1CDA9CF9-D030-4BB3-81C4-E3CB3C5DC6B4}" type="slidenum">
              <a:rPr lang="en-CA" smtClean="0"/>
              <a:pPr/>
              <a:t>7</a:t>
            </a:fld>
            <a:endParaRPr lang="en-CA"/>
          </a:p>
        </p:txBody>
      </p:sp>
    </p:spTree>
    <p:extLst>
      <p:ext uri="{BB962C8B-B14F-4D97-AF65-F5344CB8AC3E}">
        <p14:creationId xmlns:p14="http://schemas.microsoft.com/office/powerpoint/2010/main" val="35846334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lvl="1" indent="-285750">
              <a:lnSpc>
                <a:spcPct val="115000"/>
              </a:lnSpc>
              <a:buFont typeface="Courier New" panose="02070309020205020404" pitchFamily="49" charset="0"/>
              <a:buChar char="o"/>
            </a:pPr>
            <a:r>
              <a:rPr lang="en-CA" sz="1100" dirty="0">
                <a:effectLst/>
                <a:latin typeface="Garamond" panose="02020404030301010803" pitchFamily="18" charset="0"/>
                <a:ea typeface="Calibri" panose="020F0502020204030204" pitchFamily="34" charset="0"/>
                <a:cs typeface="Times New Roman" panose="02020603050405020304" pitchFamily="18" charset="0"/>
              </a:rPr>
              <a:t>At the age of four, Cameron began to have violent seizures. The seizures were aggressive: Cameron would suddenly drop to the floor, requiring her to wear a helmet all the time. She was quickly diagnosed with a rare and debilitating disease call Rasmussen’s Encephalitis.</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pPr marL="685800">
              <a:lnSpc>
                <a:spcPct val="115000"/>
              </a:lnSpc>
            </a:pPr>
            <a:r>
              <a:rPr lang="en-CA" sz="1100" dirty="0">
                <a:effectLst/>
                <a:latin typeface="Garamond" panose="02020404030301010803" pitchFamily="18" charset="0"/>
                <a:ea typeface="Calibri" panose="020F0502020204030204" pitchFamily="34" charset="0"/>
                <a:cs typeface="Times New Roman" panose="02020603050405020304" pitchFamily="18" charset="0"/>
              </a:rPr>
              <a:t>Her neurologist knew that this form of epilepsy would lead to paralysis and eventually to death – and so they proposed a drastic surgery. In 2007, in an operation that took almost 12 hours, a team of neurosurgeons removed an entire half of Cameron’s brain.</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pPr marL="685800">
              <a:lnSpc>
                <a:spcPct val="115000"/>
              </a:lnSpc>
            </a:pPr>
            <a:r>
              <a:rPr lang="en-CA" sz="1100" dirty="0">
                <a:effectLst/>
                <a:latin typeface="Garamond" panose="02020404030301010803" pitchFamily="18" charset="0"/>
                <a:ea typeface="Calibri" panose="020F0502020204030204" pitchFamily="34" charset="0"/>
                <a:cs typeface="Times New Roman" panose="02020603050405020304" pitchFamily="18" charset="0"/>
              </a:rPr>
              <a:t>What would be the long-term effects of removing half her brain? As it turns out, the consequences were surprisingly slight. Cameron is weak on one side of her body, but otherwise</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pPr marL="685800">
              <a:lnSpc>
                <a:spcPct val="115000"/>
              </a:lnSpc>
            </a:pPr>
            <a:r>
              <a:rPr lang="en-CA" sz="1100" dirty="0">
                <a:effectLst/>
                <a:latin typeface="Garamond" panose="02020404030301010803" pitchFamily="18" charset="0"/>
                <a:ea typeface="Calibri" panose="020F0502020204030204" pitchFamily="34" charset="0"/>
                <a:cs typeface="Times New Roman" panose="02020603050405020304" pitchFamily="18" charset="0"/>
              </a:rPr>
              <a:t>she’s essentially indistinguishable from other children in her class. She has no problems, understanding language, music, math, stories. She’s good in school and she participates in sports.</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pPr marL="685800">
              <a:lnSpc>
                <a:spcPct val="115000"/>
              </a:lnSpc>
              <a:spcAft>
                <a:spcPts val="1000"/>
              </a:spcAft>
            </a:pPr>
            <a:r>
              <a:rPr lang="en-CA" sz="1100" dirty="0">
                <a:effectLst/>
                <a:latin typeface="Garamond" panose="02020404030301010803" pitchFamily="18" charset="0"/>
                <a:ea typeface="Calibri" panose="020F0502020204030204" pitchFamily="34" charset="0"/>
                <a:cs typeface="Times New Roman" panose="02020603050405020304" pitchFamily="18" charset="0"/>
              </a:rPr>
              <a:t>How could this be possible? It’s not that one half of Cameron’s brain was simply not needed; instead, the remaining half of Cameron’s brain dynamically rewired to take over the missing functions, essentially cramming all the operations into half the brain space. Cameron’s recovery,</a:t>
            </a:r>
            <a:r>
              <a:rPr lang="en-CA" sz="1100" dirty="0">
                <a:effectLst/>
                <a:latin typeface="Calibri" panose="020F0502020204030204" pitchFamily="34" charset="0"/>
                <a:ea typeface="Calibri" panose="020F0502020204030204" pitchFamily="34" charset="0"/>
                <a:cs typeface="Times New Roman" panose="02020603050405020304" pitchFamily="18" charset="0"/>
              </a:rPr>
              <a:t> </a:t>
            </a:r>
            <a:r>
              <a:rPr lang="en-CA" sz="1100" dirty="0">
                <a:effectLst/>
                <a:latin typeface="Garamond" panose="02020404030301010803" pitchFamily="18" charset="0"/>
                <a:ea typeface="Calibri" panose="020F0502020204030204" pitchFamily="34" charset="0"/>
                <a:cs typeface="Times New Roman" panose="02020603050405020304" pitchFamily="18" charset="0"/>
              </a:rPr>
              <a:t>and thousands of other examples, underscore a remarkable ability of the brain: it rewires itself to adjust to the inputs, outputs, and tasks at hand.</a:t>
            </a:r>
            <a:endParaRPr lang="en-CA" dirty="0"/>
          </a:p>
        </p:txBody>
      </p:sp>
      <p:sp>
        <p:nvSpPr>
          <p:cNvPr id="4" name="Slide Number Placeholder 3"/>
          <p:cNvSpPr>
            <a:spLocks noGrp="1"/>
          </p:cNvSpPr>
          <p:nvPr>
            <p:ph type="sldNum" sz="quarter" idx="5"/>
          </p:nvPr>
        </p:nvSpPr>
        <p:spPr/>
        <p:txBody>
          <a:bodyPr/>
          <a:lstStyle/>
          <a:p>
            <a:fld id="{1CDA9CF9-D030-4BB3-81C4-E3CB3C5DC6B4}" type="slidenum">
              <a:rPr lang="en-CA" smtClean="0"/>
              <a:pPr/>
              <a:t>8</a:t>
            </a:fld>
            <a:endParaRPr lang="en-CA"/>
          </a:p>
        </p:txBody>
      </p:sp>
    </p:spTree>
    <p:extLst>
      <p:ext uri="{BB962C8B-B14F-4D97-AF65-F5344CB8AC3E}">
        <p14:creationId xmlns:p14="http://schemas.microsoft.com/office/powerpoint/2010/main" val="17575576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Garamond" panose="02020404030301010803" pitchFamily="18" charset="0"/>
                <a:ea typeface="Calibri" panose="020F0502020204030204" pitchFamily="34" charset="0"/>
                <a:cs typeface="Times New Roman" panose="02020603050405020304" pitchFamily="18" charset="0"/>
              </a:rPr>
              <a:t>No evidence to suggest that Brain and GI of people with developmental disabilities, yet there is evidence that they can grow with CCS type interventions.</a:t>
            </a:r>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p>
        </p:txBody>
      </p:sp>
      <p:sp>
        <p:nvSpPr>
          <p:cNvPr id="4" name="Slide Number Placeholder 3"/>
          <p:cNvSpPr>
            <a:spLocks noGrp="1"/>
          </p:cNvSpPr>
          <p:nvPr>
            <p:ph type="sldNum" sz="quarter" idx="5"/>
          </p:nvPr>
        </p:nvSpPr>
        <p:spPr/>
        <p:txBody>
          <a:bodyPr/>
          <a:lstStyle/>
          <a:p>
            <a:fld id="{1CDA9CF9-D030-4BB3-81C4-E3CB3C5DC6B4}" type="slidenum">
              <a:rPr lang="en-CA" smtClean="0"/>
              <a:pPr/>
              <a:t>9</a:t>
            </a:fld>
            <a:endParaRPr lang="en-CA"/>
          </a:p>
        </p:txBody>
      </p:sp>
    </p:spTree>
    <p:extLst>
      <p:ext uri="{BB962C8B-B14F-4D97-AF65-F5344CB8AC3E}">
        <p14:creationId xmlns:p14="http://schemas.microsoft.com/office/powerpoint/2010/main" val="22130016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1CDA9CF9-D030-4BB3-81C4-E3CB3C5DC6B4}" type="slidenum">
              <a:rPr lang="en-CA" smtClean="0"/>
              <a:pPr/>
              <a:t>10</a:t>
            </a:fld>
            <a:endParaRPr lang="en-C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281" y="2130426"/>
            <a:ext cx="10361851" cy="1470025"/>
          </a:xfrm>
        </p:spPr>
        <p:txBody>
          <a:bodyPr/>
          <a:lstStyle/>
          <a:p>
            <a:r>
              <a:rPr lang="en-US"/>
              <a:t>Click to edit Master title style</a:t>
            </a:r>
            <a:endParaRPr lang="en-CA"/>
          </a:p>
        </p:txBody>
      </p:sp>
      <p:sp>
        <p:nvSpPr>
          <p:cNvPr id="3" name="Subtitle 2"/>
          <p:cNvSpPr>
            <a:spLocks noGrp="1"/>
          </p:cNvSpPr>
          <p:nvPr>
            <p:ph type="subTitle" idx="1"/>
          </p:nvPr>
        </p:nvSpPr>
        <p:spPr>
          <a:xfrm>
            <a:off x="1828562" y="3886200"/>
            <a:ext cx="8533289"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7ACADE89-5768-4CE6-BBD8-04814B4EC1DB}" type="datetime1">
              <a:rPr lang="en-CA" smtClean="0"/>
              <a:pPr/>
              <a:t>2024-04-10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5412AF2-B6D4-498F-B348-BD70083F63F4}" type="slidenum">
              <a:rPr lang="en-CA" smtClean="0"/>
              <a:pPr/>
              <a:t>‹#›</a:t>
            </a:fld>
            <a:endParaRPr lang="en-CA"/>
          </a:p>
        </p:txBody>
      </p:sp>
    </p:spTree>
    <p:extLst>
      <p:ext uri="{BB962C8B-B14F-4D97-AF65-F5344CB8AC3E}">
        <p14:creationId xmlns:p14="http://schemas.microsoft.com/office/powerpoint/2010/main" val="3457702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B10C73CB-B5BC-46DD-B49F-21BB93F69035}" type="datetime1">
              <a:rPr lang="en-CA" smtClean="0"/>
              <a:pPr/>
              <a:t>2024-04-10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5412AF2-B6D4-498F-B348-BD70083F63F4}" type="slidenum">
              <a:rPr lang="en-CA" smtClean="0"/>
              <a:pPr/>
              <a:t>‹#›</a:t>
            </a:fld>
            <a:endParaRPr lang="en-CA"/>
          </a:p>
        </p:txBody>
      </p:sp>
    </p:spTree>
    <p:extLst>
      <p:ext uri="{BB962C8B-B14F-4D97-AF65-F5344CB8AC3E}">
        <p14:creationId xmlns:p14="http://schemas.microsoft.com/office/powerpoint/2010/main" val="3476032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8049" y="274639"/>
            <a:ext cx="2742843" cy="5851525"/>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609521" y="274639"/>
            <a:ext cx="8025355"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A2AD5CD1-73EE-49A2-84B3-17876FB01033}" type="datetime1">
              <a:rPr lang="en-CA" smtClean="0"/>
              <a:pPr/>
              <a:t>2024-04-10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5412AF2-B6D4-498F-B348-BD70083F63F4}" type="slidenum">
              <a:rPr lang="en-CA" smtClean="0"/>
              <a:pPr/>
              <a:t>‹#›</a:t>
            </a:fld>
            <a:endParaRPr lang="en-CA"/>
          </a:p>
        </p:txBody>
      </p:sp>
    </p:spTree>
    <p:extLst>
      <p:ext uri="{BB962C8B-B14F-4D97-AF65-F5344CB8AC3E}">
        <p14:creationId xmlns:p14="http://schemas.microsoft.com/office/powerpoint/2010/main" val="532385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38DB7B36-0F90-4529-9278-6E7A3BF6D34B}" type="datetime1">
              <a:rPr lang="en-CA" smtClean="0"/>
              <a:pPr/>
              <a:t>2024-04-10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5412AF2-B6D4-498F-B348-BD70083F63F4}" type="slidenum">
              <a:rPr lang="en-CA" smtClean="0"/>
              <a:pPr/>
              <a:t>‹#›</a:t>
            </a:fld>
            <a:endParaRPr lang="en-CA"/>
          </a:p>
        </p:txBody>
      </p:sp>
    </p:spTree>
    <p:extLst>
      <p:ext uri="{BB962C8B-B14F-4D97-AF65-F5344CB8AC3E}">
        <p14:creationId xmlns:p14="http://schemas.microsoft.com/office/powerpoint/2010/main" val="1447438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959" y="4406901"/>
            <a:ext cx="10361851"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962959" y="2906713"/>
            <a:ext cx="1036185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87C1DE-1DCE-4603-8D39-23B7B0B53DF6}" type="datetime1">
              <a:rPr lang="en-CA" smtClean="0"/>
              <a:pPr/>
              <a:t>2024-04-10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95412AF2-B6D4-498F-B348-BD70083F63F4}" type="slidenum">
              <a:rPr lang="en-CA" smtClean="0"/>
              <a:pPr/>
              <a:t>‹#›</a:t>
            </a:fld>
            <a:endParaRPr lang="en-CA"/>
          </a:p>
        </p:txBody>
      </p:sp>
    </p:spTree>
    <p:extLst>
      <p:ext uri="{BB962C8B-B14F-4D97-AF65-F5344CB8AC3E}">
        <p14:creationId xmlns:p14="http://schemas.microsoft.com/office/powerpoint/2010/main" val="1023802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609521" y="1600201"/>
            <a:ext cx="538409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96793" y="1600201"/>
            <a:ext cx="538409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AE09E74D-5C04-43F8-B533-AE2A0B43A8DD}" type="datetime1">
              <a:rPr lang="en-CA" smtClean="0"/>
              <a:pPr/>
              <a:t>2024-04-10</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95412AF2-B6D4-498F-B348-BD70083F63F4}" type="slidenum">
              <a:rPr lang="en-CA" smtClean="0"/>
              <a:pPr/>
              <a:t>‹#›</a:t>
            </a:fld>
            <a:endParaRPr lang="en-CA"/>
          </a:p>
        </p:txBody>
      </p:sp>
    </p:spTree>
    <p:extLst>
      <p:ext uri="{BB962C8B-B14F-4D97-AF65-F5344CB8AC3E}">
        <p14:creationId xmlns:p14="http://schemas.microsoft.com/office/powerpoint/2010/main" val="2339212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609521" y="1535113"/>
            <a:ext cx="538621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21" y="2174875"/>
            <a:ext cx="538621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92561" y="1535113"/>
            <a:ext cx="538833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561" y="2174875"/>
            <a:ext cx="538833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488BAB26-A852-4D3B-B734-7A5F77D7562F}" type="datetime1">
              <a:rPr lang="en-CA" smtClean="0"/>
              <a:pPr/>
              <a:t>2024-04-10</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95412AF2-B6D4-498F-B348-BD70083F63F4}" type="slidenum">
              <a:rPr lang="en-CA" smtClean="0"/>
              <a:pPr/>
              <a:t>‹#›</a:t>
            </a:fld>
            <a:endParaRPr lang="en-CA"/>
          </a:p>
        </p:txBody>
      </p:sp>
    </p:spTree>
    <p:extLst>
      <p:ext uri="{BB962C8B-B14F-4D97-AF65-F5344CB8AC3E}">
        <p14:creationId xmlns:p14="http://schemas.microsoft.com/office/powerpoint/2010/main" val="2517059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6467F594-1505-4162-AF82-4EAFBFDD7B38}" type="datetime1">
              <a:rPr lang="en-CA" smtClean="0"/>
              <a:pPr/>
              <a:t>2024-04-10</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95412AF2-B6D4-498F-B348-BD70083F63F4}" type="slidenum">
              <a:rPr lang="en-CA" smtClean="0"/>
              <a:pPr/>
              <a:t>‹#›</a:t>
            </a:fld>
            <a:endParaRPr lang="en-CA"/>
          </a:p>
        </p:txBody>
      </p:sp>
    </p:spTree>
    <p:extLst>
      <p:ext uri="{BB962C8B-B14F-4D97-AF65-F5344CB8AC3E}">
        <p14:creationId xmlns:p14="http://schemas.microsoft.com/office/powerpoint/2010/main" val="1057302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A4DF48-BCDB-42E2-A256-4389E593B541}" type="datetime1">
              <a:rPr lang="en-CA" smtClean="0"/>
              <a:pPr/>
              <a:t>2024-04-10</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95412AF2-B6D4-498F-B348-BD70083F63F4}" type="slidenum">
              <a:rPr lang="en-CA" smtClean="0"/>
              <a:pPr/>
              <a:t>‹#›</a:t>
            </a:fld>
            <a:endParaRPr lang="en-CA"/>
          </a:p>
        </p:txBody>
      </p:sp>
    </p:spTree>
    <p:extLst>
      <p:ext uri="{BB962C8B-B14F-4D97-AF65-F5344CB8AC3E}">
        <p14:creationId xmlns:p14="http://schemas.microsoft.com/office/powerpoint/2010/main" val="4276957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21" y="273050"/>
            <a:ext cx="4010562" cy="1162050"/>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4766113" y="273051"/>
            <a:ext cx="681477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609521" y="1435101"/>
            <a:ext cx="401056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6BC2400-CC8A-4FC0-B6FC-FC08CC3921B1}" type="datetime1">
              <a:rPr lang="en-CA" smtClean="0"/>
              <a:pPr/>
              <a:t>2024-04-10</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95412AF2-B6D4-498F-B348-BD70083F63F4}" type="slidenum">
              <a:rPr lang="en-CA" smtClean="0"/>
              <a:pPr/>
              <a:t>‹#›</a:t>
            </a:fld>
            <a:endParaRPr lang="en-CA"/>
          </a:p>
        </p:txBody>
      </p:sp>
    </p:spTree>
    <p:extLst>
      <p:ext uri="{BB962C8B-B14F-4D97-AF65-F5344CB8AC3E}">
        <p14:creationId xmlns:p14="http://schemas.microsoft.com/office/powerpoint/2010/main" val="344889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406" y="4800600"/>
            <a:ext cx="7314248" cy="566738"/>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2389406" y="612775"/>
            <a:ext cx="731424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2389406" y="5367338"/>
            <a:ext cx="731424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9837321-9C89-4B3B-ACB0-FF9734A9A488}" type="datetime1">
              <a:rPr lang="en-CA" smtClean="0"/>
              <a:pPr/>
              <a:t>2024-04-10</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95412AF2-B6D4-498F-B348-BD70083F63F4}" type="slidenum">
              <a:rPr lang="en-CA" smtClean="0"/>
              <a:pPr/>
              <a:t>‹#›</a:t>
            </a:fld>
            <a:endParaRPr lang="en-CA"/>
          </a:p>
        </p:txBody>
      </p:sp>
    </p:spTree>
    <p:extLst>
      <p:ext uri="{BB962C8B-B14F-4D97-AF65-F5344CB8AC3E}">
        <p14:creationId xmlns:p14="http://schemas.microsoft.com/office/powerpoint/2010/main" val="2185496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521" y="274638"/>
            <a:ext cx="10971372" cy="1143000"/>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609521" y="1600201"/>
            <a:ext cx="10971372"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609521" y="6356351"/>
            <a:ext cx="284443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2DC0CD-736C-413C-92D1-6BB5EDDB3984}" type="datetime1">
              <a:rPr lang="en-CA" smtClean="0"/>
              <a:pPr/>
              <a:t>2024-04-10</a:t>
            </a:fld>
            <a:endParaRPr lang="en-CA"/>
          </a:p>
        </p:txBody>
      </p:sp>
      <p:sp>
        <p:nvSpPr>
          <p:cNvPr id="5" name="Footer Placeholder 4"/>
          <p:cNvSpPr>
            <a:spLocks noGrp="1"/>
          </p:cNvSpPr>
          <p:nvPr>
            <p:ph type="ftr" sz="quarter" idx="3"/>
          </p:nvPr>
        </p:nvSpPr>
        <p:spPr>
          <a:xfrm>
            <a:off x="4165058" y="6356351"/>
            <a:ext cx="386029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736463" y="6356351"/>
            <a:ext cx="284443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412AF2-B6D4-498F-B348-BD70083F63F4}" type="slidenum">
              <a:rPr lang="en-CA" smtClean="0"/>
              <a:pPr/>
              <a:t>‹#›</a:t>
            </a:fld>
            <a:endParaRPr lang="en-CA"/>
          </a:p>
        </p:txBody>
      </p:sp>
    </p:spTree>
    <p:extLst>
      <p:ext uri="{BB962C8B-B14F-4D97-AF65-F5344CB8AC3E}">
        <p14:creationId xmlns:p14="http://schemas.microsoft.com/office/powerpoint/2010/main" val="39468834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www.camh.ca/en/health-info/mental-illness-and-addiction-index/repetitive-transcranial-magnetic-stimulation"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2.gif"/><Relationship Id="rId4" Type="http://schemas.openxmlformats.org/officeDocument/2006/relationships/hyperlink" Target="https://www.youtube.com/watch?v=N68o_76qmUw"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1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9.wmf"/></Relationships>
</file>

<file path=ppt/slides/_rels/slide2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2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2.gif"/><Relationship Id="rId4" Type="http://schemas.openxmlformats.org/officeDocument/2006/relationships/image" Target="../media/image13.png"/></Relationships>
</file>

<file path=ppt/slides/_rels/slide2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7" name="TextBox 4"/>
          <p:cNvSpPr txBox="1"/>
          <p:nvPr/>
        </p:nvSpPr>
        <p:spPr>
          <a:xfrm>
            <a:off x="1" y="3429000"/>
            <a:ext cx="12190412" cy="156966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4800" dirty="0">
                <a:solidFill>
                  <a:srgbClr val="9A4E15"/>
                </a:solidFill>
                <a:latin typeface="Tw Cen MT Condensed Extra Bold" panose="020B0803020202020204" pitchFamily="34" charset="0"/>
              </a:rPr>
              <a:t>Brain Development, Coherence Balancing              and Inflammation Regulation</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59747" y="530782"/>
            <a:ext cx="4702017" cy="2530869"/>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7012" y="5472751"/>
            <a:ext cx="1500677" cy="1116155"/>
          </a:xfrm>
          <a:prstGeom prst="rect">
            <a:avLst/>
          </a:prstGeom>
        </p:spPr>
      </p:pic>
      <p:sp>
        <p:nvSpPr>
          <p:cNvPr id="8" name="TextBox 7"/>
          <p:cNvSpPr txBox="1"/>
          <p:nvPr/>
        </p:nvSpPr>
        <p:spPr>
          <a:xfrm>
            <a:off x="4078982" y="5589240"/>
            <a:ext cx="4076700" cy="461665"/>
          </a:xfrm>
          <a:prstGeom prst="rect">
            <a:avLst/>
          </a:prstGeom>
          <a:noFill/>
        </p:spPr>
        <p:txBody>
          <a:bodyPr wrap="square" rtlCol="0">
            <a:spAutoFit/>
          </a:bodyPr>
          <a:lstStyle/>
          <a:p>
            <a:pPr algn="ctr"/>
            <a:r>
              <a:rPr lang="en-CA" sz="2400" b="1" dirty="0">
                <a:solidFill>
                  <a:srgbClr val="797805"/>
                </a:solidFill>
                <a:latin typeface="Tw Cen MT Condensed" pitchFamily="34" charset="0"/>
              </a:rPr>
              <a:t>Session VI – Resource 1</a:t>
            </a:r>
          </a:p>
        </p:txBody>
      </p:sp>
    </p:spTree>
    <p:extLst>
      <p:ext uri="{BB962C8B-B14F-4D97-AF65-F5344CB8AC3E}">
        <p14:creationId xmlns:p14="http://schemas.microsoft.com/office/powerpoint/2010/main" val="35157538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 name="TextBox 3"/>
          <p:cNvSpPr txBox="1"/>
          <p:nvPr/>
        </p:nvSpPr>
        <p:spPr>
          <a:xfrm>
            <a:off x="1054646" y="476672"/>
            <a:ext cx="10081120" cy="5816977"/>
          </a:xfrm>
          <a:prstGeom prst="rect">
            <a:avLst/>
          </a:prstGeom>
          <a:noFill/>
        </p:spPr>
        <p:txBody>
          <a:bodyPr wrap="square" rtlCol="0">
            <a:spAutoFit/>
          </a:bodyPr>
          <a:lstStyle/>
          <a:p>
            <a:pPr algn="ctr"/>
            <a:r>
              <a:rPr lang="en-US" sz="3600" b="1" dirty="0">
                <a:solidFill>
                  <a:srgbClr val="9A4E15"/>
                </a:solidFill>
                <a:latin typeface="Arial Black" panose="020B0A04020102020204" pitchFamily="34" charset="0"/>
              </a:rPr>
              <a:t>Maladaptive Behaviours </a:t>
            </a:r>
          </a:p>
          <a:p>
            <a:pPr algn="ctr"/>
            <a:r>
              <a:rPr lang="en-US" sz="3600" b="1" dirty="0">
                <a:solidFill>
                  <a:srgbClr val="9A4E15"/>
                </a:solidFill>
                <a:latin typeface="Arial Black" panose="020B0A04020102020204" pitchFamily="34" charset="0"/>
              </a:rPr>
              <a:t>Related to Brain Balancing</a:t>
            </a:r>
            <a:r>
              <a:rPr lang="en-US" sz="3600" b="1" dirty="0">
                <a:latin typeface="Arial Black" panose="020B0A04020102020204" pitchFamily="34" charset="0"/>
              </a:rPr>
              <a:t> </a:t>
            </a:r>
          </a:p>
          <a:p>
            <a:pPr algn="ctr"/>
            <a:endParaRPr lang="en-CA" sz="2400" b="1" dirty="0">
              <a:solidFill>
                <a:srgbClr val="0070C0"/>
              </a:solidFill>
              <a:effectLst/>
            </a:endParaRPr>
          </a:p>
          <a:p>
            <a:pPr algn="ctr"/>
            <a:endParaRPr lang="en-CA" sz="2400" dirty="0">
              <a:effectLst/>
            </a:endParaRPr>
          </a:p>
          <a:p>
            <a:r>
              <a:rPr lang="en-US" sz="2800" dirty="0"/>
              <a:t>In trying to satisfy their need for brain central coherence, individuals experiencing </a:t>
            </a:r>
            <a:r>
              <a:rPr lang="en-US" sz="2800" b="1" dirty="0"/>
              <a:t>problems associated with brain balancing may behave in reactionary and cognitively unintended ways</a:t>
            </a:r>
            <a:r>
              <a:rPr lang="en-US" sz="2800" dirty="0"/>
              <a:t>. </a:t>
            </a:r>
          </a:p>
          <a:p>
            <a:endParaRPr lang="en-US" sz="2800" dirty="0"/>
          </a:p>
          <a:p>
            <a:r>
              <a:rPr lang="en-US" sz="2800" dirty="0"/>
              <a:t>They may:</a:t>
            </a:r>
            <a:endParaRPr lang="en-CA" sz="2800" dirty="0"/>
          </a:p>
          <a:p>
            <a:pPr marL="285750" indent="-285750">
              <a:buFont typeface="Arial" panose="020B0604020202020204" pitchFamily="34" charset="0"/>
              <a:buChar char="•"/>
            </a:pPr>
            <a:r>
              <a:rPr lang="en-CA" sz="2800" b="1" dirty="0"/>
              <a:t>become angry</a:t>
            </a:r>
            <a:r>
              <a:rPr lang="en-CA" sz="2800" dirty="0"/>
              <a:t>. Anger </a:t>
            </a:r>
            <a:r>
              <a:rPr lang="en-CA" sz="2800" b="1" dirty="0"/>
              <a:t>stimulates the brain to focus and in so doing organizes the individual’s thoughts</a:t>
            </a:r>
            <a:r>
              <a:rPr lang="en-CA" sz="2800" dirty="0"/>
              <a:t>, and therefore offers the individual </a:t>
            </a:r>
            <a:r>
              <a:rPr lang="en-CA" sz="2800" b="1" dirty="0"/>
              <a:t>relative calm</a:t>
            </a:r>
            <a:r>
              <a:rPr lang="en-CA" sz="2800" dirty="0"/>
              <a:t>. For everyone, anger is a much        less painful emotion than fear.</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7694" y="5229200"/>
            <a:ext cx="1500677" cy="1116155"/>
          </a:xfrm>
          <a:prstGeom prst="rect">
            <a:avLst/>
          </a:prstGeom>
        </p:spPr>
      </p:pic>
      <p:sp>
        <p:nvSpPr>
          <p:cNvPr id="6" name="Slide Number Placeholder 5"/>
          <p:cNvSpPr>
            <a:spLocks noGrp="1"/>
          </p:cNvSpPr>
          <p:nvPr>
            <p:ph type="sldNum" sz="quarter" idx="12"/>
          </p:nvPr>
        </p:nvSpPr>
        <p:spPr/>
        <p:txBody>
          <a:bodyPr/>
          <a:lstStyle/>
          <a:p>
            <a:fld id="{95412AF2-B6D4-498F-B348-BD70083F63F4}" type="slidenum">
              <a:rPr lang="en-CA" sz="2000" smtClean="0"/>
              <a:pPr/>
              <a:t>10</a:t>
            </a:fld>
            <a:endParaRPr lang="en-CA" sz="2000" dirty="0"/>
          </a:p>
        </p:txBody>
      </p:sp>
    </p:spTree>
    <p:extLst>
      <p:ext uri="{BB962C8B-B14F-4D97-AF65-F5344CB8AC3E}">
        <p14:creationId xmlns:p14="http://schemas.microsoft.com/office/powerpoint/2010/main" val="42447636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054646" y="1124744"/>
            <a:ext cx="10079808" cy="3970318"/>
          </a:xfrm>
          <a:prstGeom prst="rect">
            <a:avLst/>
          </a:prstGeom>
          <a:noFill/>
        </p:spPr>
        <p:txBody>
          <a:bodyPr wrap="square" rtlCol="0">
            <a:spAutoFit/>
          </a:bodyPr>
          <a:lstStyle/>
          <a:p>
            <a:pPr marL="285750" lvl="0" indent="-285750">
              <a:buFont typeface="Arial" panose="020B0604020202020204" pitchFamily="34" charset="0"/>
              <a:buChar char="•"/>
            </a:pPr>
            <a:r>
              <a:rPr lang="en-CA" sz="2800" b="1" dirty="0"/>
              <a:t>obsess and become compulsive</a:t>
            </a:r>
            <a:r>
              <a:rPr lang="en-CA" sz="2800" dirty="0"/>
              <a:t>. These behaviours </a:t>
            </a:r>
            <a:r>
              <a:rPr lang="en-CA" sz="2800" b="1" dirty="0"/>
              <a:t>organize the individual’s thoughts, create focus </a:t>
            </a:r>
            <a:r>
              <a:rPr lang="en-CA" sz="2800" dirty="0"/>
              <a:t>and therefore calm the individual;</a:t>
            </a:r>
          </a:p>
          <a:p>
            <a:pPr marL="285750" lvl="0" indent="-285750"/>
            <a:endParaRPr lang="en-CA" sz="2800" dirty="0">
              <a:effectLst/>
            </a:endParaRPr>
          </a:p>
          <a:p>
            <a:pPr marL="285750" lvl="0" indent="-285750">
              <a:buFont typeface="Arial" panose="020B0604020202020204" pitchFamily="34" charset="0"/>
              <a:buChar char="•"/>
            </a:pPr>
            <a:r>
              <a:rPr lang="en-CA" sz="2800" b="1" dirty="0">
                <a:effectLst/>
              </a:rPr>
              <a:t>blame and even hit others</a:t>
            </a:r>
            <a:r>
              <a:rPr lang="en-CA" sz="2800" dirty="0">
                <a:effectLst/>
              </a:rPr>
              <a:t>. This is one way that the individual can </a:t>
            </a:r>
            <a:r>
              <a:rPr lang="en-CA" sz="2800" b="1" dirty="0">
                <a:effectLst/>
              </a:rPr>
              <a:t>self-medicate with anger</a:t>
            </a:r>
            <a:r>
              <a:rPr lang="en-CA" sz="2800" dirty="0">
                <a:effectLst/>
              </a:rPr>
              <a:t>. These behaviours are magnified by a supporter’s mindless fear and unknowing powerful communication of that fear. </a:t>
            </a:r>
          </a:p>
          <a:p>
            <a:pPr marL="285750" indent="-285750">
              <a:buFont typeface="Arial" panose="020B0604020202020204" pitchFamily="34" charset="0"/>
              <a:buChar char="•"/>
            </a:pPr>
            <a:endParaRPr lang="en-CA" sz="28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7694" y="5085184"/>
            <a:ext cx="1500677" cy="1116155"/>
          </a:xfrm>
          <a:prstGeom prst="rect">
            <a:avLst/>
          </a:prstGeom>
        </p:spPr>
      </p:pic>
      <p:sp>
        <p:nvSpPr>
          <p:cNvPr id="5" name="Slide Number Placeholder 4"/>
          <p:cNvSpPr>
            <a:spLocks noGrp="1"/>
          </p:cNvSpPr>
          <p:nvPr>
            <p:ph type="sldNum" sz="quarter" idx="12"/>
          </p:nvPr>
        </p:nvSpPr>
        <p:spPr/>
        <p:txBody>
          <a:bodyPr/>
          <a:lstStyle/>
          <a:p>
            <a:fld id="{95412AF2-B6D4-498F-B348-BD70083F63F4}" type="slidenum">
              <a:rPr lang="en-CA" sz="2000" smtClean="0"/>
              <a:pPr/>
              <a:t>11</a:t>
            </a:fld>
            <a:endParaRPr lang="en-CA" sz="2000" dirty="0"/>
          </a:p>
        </p:txBody>
      </p:sp>
    </p:spTree>
    <p:extLst>
      <p:ext uri="{BB962C8B-B14F-4D97-AF65-F5344CB8AC3E}">
        <p14:creationId xmlns:p14="http://schemas.microsoft.com/office/powerpoint/2010/main" val="15096520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270670" y="685720"/>
            <a:ext cx="9576463" cy="4493538"/>
          </a:xfrm>
          <a:prstGeom prst="rect">
            <a:avLst/>
          </a:prstGeom>
          <a:noFill/>
        </p:spPr>
        <p:txBody>
          <a:bodyPr wrap="square" rtlCol="0">
            <a:spAutoFit/>
          </a:bodyPr>
          <a:lstStyle/>
          <a:p>
            <a:pPr algn="ctr"/>
            <a:r>
              <a:rPr lang="en-CA" b="1" dirty="0">
                <a:effectLst/>
              </a:rPr>
              <a:t> </a:t>
            </a:r>
            <a:r>
              <a:rPr lang="en-CA" sz="3600" b="1" dirty="0">
                <a:solidFill>
                  <a:srgbClr val="9A4E15"/>
                </a:solidFill>
                <a:effectLst/>
                <a:latin typeface="Arial Black" panose="020B0A04020102020204" pitchFamily="34" charset="0"/>
              </a:rPr>
              <a:t>Brain Facts to Enhance Brain Coherence and Functioning and Reduce Challenging Behaviours </a:t>
            </a:r>
          </a:p>
          <a:p>
            <a:pPr algn="ctr"/>
            <a:endParaRPr lang="en-CA" sz="2400" b="1" dirty="0">
              <a:solidFill>
                <a:srgbClr val="0070C0"/>
              </a:solidFill>
              <a:effectLst/>
            </a:endParaRPr>
          </a:p>
          <a:p>
            <a:pPr algn="ctr"/>
            <a:endParaRPr lang="en-CA" sz="2400" dirty="0">
              <a:effectLst/>
            </a:endParaRPr>
          </a:p>
          <a:p>
            <a:r>
              <a:rPr lang="en-CA" b="1" dirty="0">
                <a:effectLst/>
              </a:rPr>
              <a:t> </a:t>
            </a:r>
            <a:r>
              <a:rPr lang="en-CA" sz="2800" dirty="0">
                <a:effectLst/>
              </a:rPr>
              <a:t>The proven potential for brain development and enhanced functioning is sadly, possibly the least appreciated and understood fact regarding needs in supporting individuals with ASD/DD to be all that they can be.</a:t>
            </a:r>
          </a:p>
          <a:p>
            <a:endParaRPr lang="en-CA"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7694" y="5229200"/>
            <a:ext cx="1500677" cy="1116155"/>
          </a:xfrm>
          <a:prstGeom prst="rect">
            <a:avLst/>
          </a:prstGeom>
        </p:spPr>
      </p:pic>
      <p:sp>
        <p:nvSpPr>
          <p:cNvPr id="5" name="Slide Number Placeholder 4"/>
          <p:cNvSpPr>
            <a:spLocks noGrp="1"/>
          </p:cNvSpPr>
          <p:nvPr>
            <p:ph type="sldNum" sz="quarter" idx="12"/>
          </p:nvPr>
        </p:nvSpPr>
        <p:spPr/>
        <p:txBody>
          <a:bodyPr/>
          <a:lstStyle/>
          <a:p>
            <a:fld id="{95412AF2-B6D4-498F-B348-BD70083F63F4}" type="slidenum">
              <a:rPr lang="en-CA" sz="2000" smtClean="0"/>
              <a:pPr/>
              <a:t>12</a:t>
            </a:fld>
            <a:endParaRPr lang="en-CA" sz="2000" dirty="0"/>
          </a:p>
        </p:txBody>
      </p:sp>
    </p:spTree>
    <p:extLst>
      <p:ext uri="{BB962C8B-B14F-4D97-AF65-F5344CB8AC3E}">
        <p14:creationId xmlns:p14="http://schemas.microsoft.com/office/powerpoint/2010/main" val="9300838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414686" y="1268760"/>
            <a:ext cx="9215824" cy="3662541"/>
          </a:xfrm>
          <a:prstGeom prst="rect">
            <a:avLst/>
          </a:prstGeom>
          <a:noFill/>
        </p:spPr>
        <p:txBody>
          <a:bodyPr wrap="square" rtlCol="0">
            <a:spAutoFit/>
          </a:bodyPr>
          <a:lstStyle/>
          <a:p>
            <a:r>
              <a:rPr lang="en-CA" sz="2800" dirty="0"/>
              <a:t>Through proven training and maintenance of a healthy brain (e.g. inflammation prevention) </a:t>
            </a:r>
            <a:r>
              <a:rPr lang="en-CA" sz="2800" b="1" dirty="0"/>
              <a:t>enhanced brain functioning is possible</a:t>
            </a:r>
            <a:r>
              <a:rPr lang="en-CA" sz="2800" dirty="0"/>
              <a:t> as a result of development in the following area:</a:t>
            </a:r>
          </a:p>
          <a:p>
            <a:pPr lvl="0"/>
            <a:endParaRPr lang="en-CA" sz="2800" dirty="0"/>
          </a:p>
          <a:p>
            <a:pPr marL="285750" lvl="0" indent="-285750">
              <a:buFont typeface="Arial" panose="020B0604020202020204" pitchFamily="34" charset="0"/>
              <a:buChar char="•"/>
            </a:pPr>
            <a:r>
              <a:rPr lang="en-CA" sz="2800" b="1" dirty="0"/>
              <a:t>Neurochemicals Production </a:t>
            </a:r>
            <a:r>
              <a:rPr lang="en-CA" sz="2800" dirty="0"/>
              <a:t>e.g. endorphins, oxytocin, neurotransmitters like dopamine (pleasure) and serotonin and GABA (calming).  </a:t>
            </a:r>
          </a:p>
          <a:p>
            <a:pPr lvl="0"/>
            <a:r>
              <a:rPr lang="en-US" dirty="0"/>
              <a:t>	Ratey, J. J., &amp; Manning, R. (2014). Go wild: Free your body and mind from the afflictions 	of civilization. Hachette UK.</a:t>
            </a:r>
            <a:endParaRPr lang="en-CA"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15686" y="5229200"/>
            <a:ext cx="1500677" cy="1116155"/>
          </a:xfrm>
          <a:prstGeom prst="rect">
            <a:avLst/>
          </a:prstGeom>
        </p:spPr>
      </p:pic>
      <p:sp>
        <p:nvSpPr>
          <p:cNvPr id="5" name="Slide Number Placeholder 4"/>
          <p:cNvSpPr>
            <a:spLocks noGrp="1"/>
          </p:cNvSpPr>
          <p:nvPr>
            <p:ph type="sldNum" sz="quarter" idx="12"/>
          </p:nvPr>
        </p:nvSpPr>
        <p:spPr/>
        <p:txBody>
          <a:bodyPr/>
          <a:lstStyle/>
          <a:p>
            <a:fld id="{95412AF2-B6D4-498F-B348-BD70083F63F4}" type="slidenum">
              <a:rPr lang="en-CA" sz="2000" smtClean="0"/>
              <a:pPr/>
              <a:t>13</a:t>
            </a:fld>
            <a:endParaRPr lang="en-CA" sz="2000" dirty="0"/>
          </a:p>
        </p:txBody>
      </p:sp>
    </p:spTree>
    <p:extLst>
      <p:ext uri="{BB962C8B-B14F-4D97-AF65-F5344CB8AC3E}">
        <p14:creationId xmlns:p14="http://schemas.microsoft.com/office/powerpoint/2010/main" val="26379584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982638" y="1340768"/>
            <a:ext cx="10200472" cy="5724644"/>
          </a:xfrm>
          <a:prstGeom prst="rect">
            <a:avLst/>
          </a:prstGeom>
          <a:noFill/>
        </p:spPr>
        <p:txBody>
          <a:bodyPr wrap="square" rtlCol="0">
            <a:spAutoFit/>
          </a:bodyPr>
          <a:lstStyle/>
          <a:p>
            <a:pPr marL="285750" lvl="0" indent="-285750">
              <a:buFont typeface="Arial" panose="020B0604020202020204" pitchFamily="34" charset="0"/>
              <a:buChar char="•"/>
            </a:pPr>
            <a:r>
              <a:rPr lang="en-CA" sz="2800" b="1" dirty="0"/>
              <a:t>Neurogenesis </a:t>
            </a:r>
            <a:r>
              <a:rPr lang="en-CA" sz="2800" dirty="0"/>
              <a:t>i.e. promotion of the growth of new neuron cells </a:t>
            </a:r>
          </a:p>
          <a:p>
            <a:pPr lvl="0"/>
            <a:r>
              <a:rPr lang="en-US" dirty="0"/>
              <a:t>	</a:t>
            </a:r>
            <a:r>
              <a:rPr lang="en-US" dirty="0" err="1"/>
              <a:t>Ahlskog</a:t>
            </a:r>
            <a:r>
              <a:rPr lang="en-US" dirty="0"/>
              <a:t>, J. E., et al. (2011). </a:t>
            </a:r>
            <a:r>
              <a:rPr lang="en-US" i="1" dirty="0"/>
              <a:t>Physical exercise as a preventive or disease-modifying treatment of</a:t>
            </a:r>
          </a:p>
          <a:p>
            <a:pPr lvl="0"/>
            <a:r>
              <a:rPr lang="en-US" i="1" dirty="0"/>
              <a:t>	dementia and brain aging. Mayo Clinic proceedings, 86</a:t>
            </a:r>
            <a:r>
              <a:rPr lang="en-US" dirty="0"/>
              <a:t>(9), 876–884.</a:t>
            </a:r>
          </a:p>
          <a:p>
            <a:pPr lvl="0"/>
            <a:endParaRPr lang="en-CA" dirty="0">
              <a:solidFill>
                <a:schemeClr val="tx1"/>
              </a:solidFill>
              <a:effectLst/>
              <a:ea typeface="Calibri" panose="020F0502020204030204" pitchFamily="34" charset="0"/>
              <a:cs typeface="Times New Roman" panose="02020603050405020304" pitchFamily="18" charset="0"/>
            </a:endParaRPr>
          </a:p>
          <a:p>
            <a:pPr lvl="0"/>
            <a:r>
              <a:rPr lang="en-CA" dirty="0">
                <a:ea typeface="Calibri" panose="020F0502020204030204" pitchFamily="34" charset="0"/>
                <a:cs typeface="Times New Roman" panose="02020603050405020304" pitchFamily="18" charset="0"/>
              </a:rPr>
              <a:t>	</a:t>
            </a:r>
            <a:r>
              <a:rPr lang="en-CA" dirty="0">
                <a:solidFill>
                  <a:schemeClr val="tx1"/>
                </a:solidFill>
                <a:effectLst/>
                <a:ea typeface="Calibri" panose="020F0502020204030204" pitchFamily="34" charset="0"/>
                <a:cs typeface="Times New Roman" panose="02020603050405020304" pitchFamily="18" charset="0"/>
              </a:rPr>
              <a:t>Siegel, D. J. (2007). </a:t>
            </a:r>
            <a:r>
              <a:rPr lang="en-CA" i="1" dirty="0">
                <a:solidFill>
                  <a:schemeClr val="tx1"/>
                </a:solidFill>
                <a:effectLst/>
                <a:ea typeface="Calibri" panose="020F0502020204030204" pitchFamily="34" charset="0"/>
                <a:cs typeface="Times New Roman" panose="02020603050405020304" pitchFamily="18" charset="0"/>
              </a:rPr>
              <a:t>The Mindful Brain: Reflection and </a:t>
            </a:r>
            <a:r>
              <a:rPr lang="en-CA" i="1" dirty="0" err="1">
                <a:solidFill>
                  <a:schemeClr val="tx1"/>
                </a:solidFill>
                <a:effectLst/>
                <a:ea typeface="Calibri" panose="020F0502020204030204" pitchFamily="34" charset="0"/>
                <a:cs typeface="Times New Roman" panose="02020603050405020304" pitchFamily="18" charset="0"/>
              </a:rPr>
              <a:t>attunement</a:t>
            </a:r>
            <a:r>
              <a:rPr lang="en-CA" i="1" dirty="0">
                <a:solidFill>
                  <a:schemeClr val="tx1"/>
                </a:solidFill>
                <a:effectLst/>
                <a:ea typeface="Calibri" panose="020F0502020204030204" pitchFamily="34" charset="0"/>
                <a:cs typeface="Times New Roman" panose="02020603050405020304" pitchFamily="18" charset="0"/>
              </a:rPr>
              <a:t> in the cultivation of wellbeing.</a:t>
            </a:r>
            <a:r>
              <a:rPr lang="en-CA" dirty="0">
                <a:solidFill>
                  <a:schemeClr val="tx1"/>
                </a:solidFill>
                <a:effectLst/>
                <a:ea typeface="Calibri" panose="020F0502020204030204" pitchFamily="34" charset="0"/>
                <a:cs typeface="Times New Roman" panose="02020603050405020304" pitchFamily="18" charset="0"/>
              </a:rPr>
              <a:t> 	WW Norton &amp; Company. </a:t>
            </a:r>
          </a:p>
          <a:p>
            <a:pPr marL="285750" lvl="0" indent="-285750">
              <a:buFont typeface="Arial" panose="020B0604020202020204" pitchFamily="34" charset="0"/>
              <a:buChar char="•"/>
            </a:pPr>
            <a:endParaRPr lang="en-CA" sz="2800" dirty="0"/>
          </a:p>
          <a:p>
            <a:pPr marL="285750" lvl="0" indent="-285750">
              <a:buFont typeface="Arial" panose="020B0604020202020204" pitchFamily="34" charset="0"/>
              <a:buChar char="•"/>
            </a:pPr>
            <a:r>
              <a:rPr lang="en-US" sz="2800" b="1" dirty="0"/>
              <a:t>Neuroplasticity </a:t>
            </a:r>
            <a:r>
              <a:rPr lang="en-US" sz="2800" dirty="0"/>
              <a:t>i.e. the reformation of neuron networks to take on new and extra ‘tasks’</a:t>
            </a:r>
          </a:p>
          <a:p>
            <a:r>
              <a:rPr lang="en-CA" dirty="0">
                <a:solidFill>
                  <a:schemeClr val="tx1"/>
                </a:solidFill>
                <a:effectLst/>
                <a:latin typeface="+mj-lt"/>
                <a:ea typeface="Calibri" panose="020F0502020204030204" pitchFamily="34" charset="0"/>
                <a:cs typeface="Times New Roman" panose="02020603050405020304" pitchFamily="18" charset="0"/>
              </a:rPr>
              <a:t>	Doidge, N. (2007). </a:t>
            </a:r>
            <a:r>
              <a:rPr lang="en-US" i="1" dirty="0">
                <a:solidFill>
                  <a:schemeClr val="tx1"/>
                </a:solidFill>
                <a:effectLst/>
                <a:latin typeface="+mj-lt"/>
                <a:ea typeface="Calibri" panose="020F0502020204030204" pitchFamily="34" charset="0"/>
                <a:cs typeface="Times New Roman" panose="02020603050405020304" pitchFamily="18" charset="0"/>
              </a:rPr>
              <a:t>The Brain That Changes Itself: Stories of personal </a:t>
            </a:r>
            <a:r>
              <a:rPr lang="en-US" i="1" dirty="0">
                <a:latin typeface="+mj-lt"/>
                <a:ea typeface="Calibri" panose="020F0502020204030204" pitchFamily="34" charset="0"/>
                <a:cs typeface="Times New Roman" panose="02020603050405020304" pitchFamily="18" charset="0"/>
              </a:rPr>
              <a:t>t</a:t>
            </a:r>
            <a:r>
              <a:rPr lang="en-US" i="1" dirty="0">
                <a:solidFill>
                  <a:schemeClr val="tx1"/>
                </a:solidFill>
                <a:effectLst/>
                <a:latin typeface="+mj-lt"/>
                <a:ea typeface="Calibri" panose="020F0502020204030204" pitchFamily="34" charset="0"/>
                <a:cs typeface="Times New Roman" panose="02020603050405020304" pitchFamily="18" charset="0"/>
              </a:rPr>
              <a:t>riumph from the frontiers of 	brain </a:t>
            </a:r>
            <a:r>
              <a:rPr lang="en-US" i="1" dirty="0">
                <a:latin typeface="+mj-lt"/>
                <a:ea typeface="Calibri" panose="020F0502020204030204" pitchFamily="34" charset="0"/>
                <a:cs typeface="Times New Roman" panose="02020603050405020304" pitchFamily="18" charset="0"/>
              </a:rPr>
              <a:t>s</a:t>
            </a:r>
            <a:r>
              <a:rPr lang="en-US" i="1" dirty="0">
                <a:solidFill>
                  <a:schemeClr val="tx1"/>
                </a:solidFill>
                <a:effectLst/>
                <a:latin typeface="+mj-lt"/>
                <a:ea typeface="Calibri" panose="020F0502020204030204" pitchFamily="34" charset="0"/>
                <a:cs typeface="Times New Roman" panose="02020603050405020304" pitchFamily="18" charset="0"/>
              </a:rPr>
              <a:t>cience</a:t>
            </a:r>
            <a:r>
              <a:rPr lang="en-CA" i="1" dirty="0">
                <a:solidFill>
                  <a:schemeClr val="tx1"/>
                </a:solidFill>
                <a:effectLst/>
                <a:latin typeface="+mj-lt"/>
                <a:ea typeface="Calibri" panose="020F0502020204030204" pitchFamily="34" charset="0"/>
                <a:cs typeface="Times New Roman" panose="02020603050405020304" pitchFamily="18" charset="0"/>
              </a:rPr>
              <a:t>.</a:t>
            </a:r>
            <a:r>
              <a:rPr lang="en-CA" dirty="0">
                <a:solidFill>
                  <a:schemeClr val="tx1"/>
                </a:solidFill>
                <a:effectLst/>
                <a:latin typeface="+mj-lt"/>
                <a:ea typeface="Calibri" panose="020F0502020204030204" pitchFamily="34" charset="0"/>
                <a:cs typeface="Times New Roman" panose="02020603050405020304" pitchFamily="18" charset="0"/>
              </a:rPr>
              <a:t> Penguin Life.</a:t>
            </a:r>
          </a:p>
          <a:p>
            <a:endParaRPr lang="en-CA" dirty="0">
              <a:solidFill>
                <a:schemeClr val="tx1"/>
              </a:solidFill>
              <a:effectLst/>
              <a:latin typeface="+mj-lt"/>
              <a:ea typeface="Calibri" panose="020F0502020204030204" pitchFamily="34" charset="0"/>
              <a:cs typeface="Times New Roman" panose="02020603050405020304" pitchFamily="18" charset="0"/>
            </a:endParaRPr>
          </a:p>
          <a:p>
            <a:r>
              <a:rPr lang="en-CA" dirty="0">
                <a:latin typeface="+mj-lt"/>
                <a:ea typeface="Calibri" panose="020F0502020204030204" pitchFamily="34" charset="0"/>
                <a:cs typeface="Times New Roman" panose="02020603050405020304" pitchFamily="18" charset="0"/>
              </a:rPr>
              <a:t>	</a:t>
            </a:r>
            <a:r>
              <a:rPr lang="en-CA" dirty="0">
                <a:solidFill>
                  <a:schemeClr val="tx1"/>
                </a:solidFill>
                <a:effectLst/>
                <a:latin typeface="+mj-lt"/>
                <a:ea typeface="Calibri" panose="020F0502020204030204" pitchFamily="34" charset="0"/>
                <a:cs typeface="Times New Roman" panose="02020603050405020304" pitchFamily="18" charset="0"/>
              </a:rPr>
              <a:t>Doidge, N. (2016). </a:t>
            </a:r>
            <a:r>
              <a:rPr lang="en-CA" i="1" dirty="0">
                <a:solidFill>
                  <a:schemeClr val="tx1"/>
                </a:solidFill>
                <a:effectLst/>
                <a:latin typeface="+mj-lt"/>
                <a:ea typeface="Calibri" panose="020F0502020204030204" pitchFamily="34" charset="0"/>
                <a:cs typeface="Times New Roman" panose="02020603050405020304" pitchFamily="18" charset="0"/>
              </a:rPr>
              <a:t>The brain's way of healing: Remarkable discoveries and recoveries from the 	frontiers of neuroplasticity.</a:t>
            </a:r>
            <a:r>
              <a:rPr lang="en-CA" dirty="0">
                <a:solidFill>
                  <a:schemeClr val="tx1"/>
                </a:solidFill>
                <a:effectLst/>
                <a:latin typeface="+mj-lt"/>
                <a:ea typeface="Calibri" panose="020F0502020204030204" pitchFamily="34" charset="0"/>
                <a:cs typeface="Times New Roman" panose="02020603050405020304" pitchFamily="18" charset="0"/>
              </a:rPr>
              <a:t> Penguin Life.</a:t>
            </a:r>
          </a:p>
          <a:p>
            <a:endParaRPr lang="en-CA" dirty="0">
              <a:solidFill>
                <a:schemeClr val="tx1"/>
              </a:solidFill>
              <a:effectLst/>
              <a:latin typeface="+mj-lt"/>
              <a:ea typeface="Calibri" panose="020F0502020204030204" pitchFamily="34" charset="0"/>
              <a:cs typeface="Times New Roman" panose="02020603050405020304" pitchFamily="18" charset="0"/>
            </a:endParaRPr>
          </a:p>
          <a:p>
            <a:pPr marL="285750" lvl="0" indent="-285750">
              <a:buFont typeface="Arial" panose="020B0604020202020204" pitchFamily="34" charset="0"/>
              <a:buChar char="•"/>
            </a:pPr>
            <a:endParaRPr lang="en-CA" sz="2800" dirty="0"/>
          </a:p>
          <a:p>
            <a:pPr marL="285750" indent="-285750">
              <a:buFont typeface="Arial" panose="020B0604020202020204" pitchFamily="34" charset="0"/>
              <a:buChar char="•"/>
            </a:pPr>
            <a:endParaRPr lang="en-CA" sz="28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7694" y="5229200"/>
            <a:ext cx="1500677" cy="1116155"/>
          </a:xfrm>
          <a:prstGeom prst="rect">
            <a:avLst/>
          </a:prstGeom>
        </p:spPr>
      </p:pic>
      <p:sp>
        <p:nvSpPr>
          <p:cNvPr id="5" name="Slide Number Placeholder 4"/>
          <p:cNvSpPr>
            <a:spLocks noGrp="1"/>
          </p:cNvSpPr>
          <p:nvPr>
            <p:ph type="sldNum" sz="quarter" idx="12"/>
          </p:nvPr>
        </p:nvSpPr>
        <p:spPr/>
        <p:txBody>
          <a:bodyPr/>
          <a:lstStyle/>
          <a:p>
            <a:fld id="{95412AF2-B6D4-498F-B348-BD70083F63F4}" type="slidenum">
              <a:rPr lang="en-CA" sz="2000" smtClean="0"/>
              <a:pPr/>
              <a:t>14</a:t>
            </a:fld>
            <a:endParaRPr lang="en-CA" sz="2000" dirty="0"/>
          </a:p>
        </p:txBody>
      </p:sp>
    </p:spTree>
    <p:extLst>
      <p:ext uri="{BB962C8B-B14F-4D97-AF65-F5344CB8AC3E}">
        <p14:creationId xmlns:p14="http://schemas.microsoft.com/office/powerpoint/2010/main" val="31268667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982638" y="1484784"/>
            <a:ext cx="9695815" cy="4862870"/>
          </a:xfrm>
          <a:prstGeom prst="rect">
            <a:avLst/>
          </a:prstGeom>
          <a:noFill/>
        </p:spPr>
        <p:txBody>
          <a:bodyPr wrap="square" rtlCol="0">
            <a:spAutoFit/>
          </a:bodyPr>
          <a:lstStyle/>
          <a:p>
            <a:pPr marL="285750" lvl="0" indent="-285750">
              <a:buFont typeface="Arial" panose="020B0604020202020204" pitchFamily="34" charset="0"/>
              <a:buChar char="•"/>
            </a:pPr>
            <a:r>
              <a:rPr lang="en-US" sz="2800" b="1" dirty="0" err="1"/>
              <a:t>Neurostimulation</a:t>
            </a:r>
            <a:endParaRPr lang="en-US" sz="2800" b="1" dirty="0"/>
          </a:p>
          <a:p>
            <a:pPr lvl="0"/>
            <a:r>
              <a:rPr lang="en-US" sz="2800" dirty="0"/>
              <a:t>    Promoting Motor Function by Exercising the Brain</a:t>
            </a:r>
          </a:p>
          <a:p>
            <a:pPr lvl="2"/>
            <a:r>
              <a:rPr lang="en-US" dirty="0"/>
              <a:t>Perrey, S. (2013). Promoting motor function by exercising the brain. Brain sciences, 3(1), 101-122.</a:t>
            </a:r>
          </a:p>
          <a:p>
            <a:pPr lvl="2"/>
            <a:endParaRPr lang="en-US" dirty="0"/>
          </a:p>
          <a:p>
            <a:pPr lvl="0">
              <a:buFont typeface="Arial" pitchFamily="34" charset="0"/>
              <a:buChar char="•"/>
            </a:pPr>
            <a:r>
              <a:rPr lang="en-US" sz="2800" dirty="0"/>
              <a:t>  </a:t>
            </a:r>
            <a:r>
              <a:rPr lang="en-US" sz="2800" b="1" dirty="0"/>
              <a:t>Transcranial Magnetic Stimulation</a:t>
            </a:r>
          </a:p>
          <a:p>
            <a:r>
              <a:rPr lang="en-CA" dirty="0">
                <a:solidFill>
                  <a:schemeClr val="tx1"/>
                </a:solidFill>
                <a:effectLst/>
                <a:ea typeface="Calibri" panose="020F0502020204030204" pitchFamily="34" charset="0"/>
                <a:cs typeface="Times New Roman" panose="02020603050405020304" pitchFamily="18" charset="0"/>
              </a:rPr>
              <a:t>	Centre for Addiction and Mental Health (N.D.) </a:t>
            </a:r>
            <a:r>
              <a:rPr lang="en-CA" i="1" dirty="0">
                <a:solidFill>
                  <a:schemeClr val="tx1"/>
                </a:solidFill>
                <a:effectLst/>
                <a:ea typeface="Calibri" panose="020F0502020204030204" pitchFamily="34" charset="0"/>
                <a:cs typeface="Times New Roman" panose="02020603050405020304" pitchFamily="18" charset="0"/>
              </a:rPr>
              <a:t>Repetitive Transcranial Magnetic Stimulation 	(</a:t>
            </a:r>
            <a:r>
              <a:rPr lang="en-CA" i="1" dirty="0" err="1">
                <a:solidFill>
                  <a:schemeClr val="tx1"/>
                </a:solidFill>
                <a:effectLst/>
                <a:ea typeface="Calibri" panose="020F0502020204030204" pitchFamily="34" charset="0"/>
                <a:cs typeface="Times New Roman" panose="02020603050405020304" pitchFamily="18" charset="0"/>
              </a:rPr>
              <a:t>rTMS</a:t>
            </a:r>
            <a:r>
              <a:rPr lang="en-CA" i="1" dirty="0">
                <a:solidFill>
                  <a:schemeClr val="tx1"/>
                </a:solidFill>
                <a:effectLst/>
                <a:ea typeface="Calibri" panose="020F0502020204030204" pitchFamily="34" charset="0"/>
                <a:cs typeface="Times New Roman" panose="02020603050405020304" pitchFamily="18" charset="0"/>
              </a:rPr>
              <a:t>). </a:t>
            </a:r>
            <a:r>
              <a:rPr lang="en-CA" dirty="0">
                <a:ea typeface="Calibri" panose="020F0502020204030204" pitchFamily="34" charset="0"/>
                <a:cs typeface="Times New Roman" panose="02020603050405020304" pitchFamily="18" charset="0"/>
                <a:hlinkClick r:id="rId3"/>
              </a:rPr>
              <a:t>URL</a:t>
            </a:r>
            <a:r>
              <a:rPr lang="en-CA" dirty="0">
                <a:ea typeface="Calibri" panose="020F0502020204030204" pitchFamily="34" charset="0"/>
                <a:cs typeface="Times New Roman" panose="02020603050405020304" pitchFamily="18" charset="0"/>
              </a:rPr>
              <a:t>.</a:t>
            </a:r>
          </a:p>
          <a:p>
            <a:endParaRPr lang="en-CA" dirty="0">
              <a:ea typeface="Calibri" panose="020F0502020204030204" pitchFamily="34" charset="0"/>
              <a:cs typeface="Times New Roman" panose="02020603050405020304" pitchFamily="18" charset="0"/>
            </a:endParaRPr>
          </a:p>
          <a:p>
            <a:r>
              <a:rPr lang="en-CA" dirty="0">
                <a:solidFill>
                  <a:schemeClr val="tx1"/>
                </a:solidFill>
                <a:effectLst/>
                <a:ea typeface="Calibri" panose="020F0502020204030204" pitchFamily="34" charset="0"/>
                <a:cs typeface="Times New Roman" panose="02020603050405020304" pitchFamily="18" charset="0"/>
              </a:rPr>
              <a:t>	</a:t>
            </a:r>
            <a:r>
              <a:rPr lang="en-US" dirty="0">
                <a:solidFill>
                  <a:schemeClr val="tx1"/>
                </a:solidFill>
                <a:effectLst/>
                <a:ea typeface="Calibri" panose="020F0502020204030204" pitchFamily="34" charset="0"/>
                <a:cs typeface="Times New Roman" panose="02020603050405020304" pitchFamily="18" charset="0"/>
              </a:rPr>
              <a:t>Centre for Addiction and Mental Health. (2015, April 1). RTMS for autism spectrum disorder. 	YouTube. </a:t>
            </a:r>
            <a:r>
              <a:rPr lang="en-US" dirty="0">
                <a:solidFill>
                  <a:schemeClr val="tx1"/>
                </a:solidFill>
                <a:effectLst/>
                <a:ea typeface="Calibri" panose="020F0502020204030204" pitchFamily="34" charset="0"/>
                <a:cs typeface="Times New Roman" panose="02020603050405020304" pitchFamily="18" charset="0"/>
                <a:hlinkClick r:id="rId4"/>
              </a:rPr>
              <a:t>URL</a:t>
            </a:r>
            <a:r>
              <a:rPr lang="en-US" dirty="0">
                <a:solidFill>
                  <a:schemeClr val="tx1"/>
                </a:solidFill>
                <a:effectLst/>
                <a:ea typeface="Calibri" panose="020F0502020204030204" pitchFamily="34" charset="0"/>
                <a:cs typeface="Times New Roman" panose="02020603050405020304" pitchFamily="18" charset="0"/>
              </a:rPr>
              <a:t>.</a:t>
            </a:r>
          </a:p>
          <a:p>
            <a:endParaRPr lang="en-CA" dirty="0">
              <a:solidFill>
                <a:schemeClr val="tx1"/>
              </a:solidFill>
              <a:effectLst/>
              <a:ea typeface="Calibri" panose="020F0502020204030204" pitchFamily="34" charset="0"/>
              <a:cs typeface="Times New Roman" panose="02020603050405020304" pitchFamily="18" charset="0"/>
            </a:endParaRPr>
          </a:p>
          <a:p>
            <a:r>
              <a:rPr lang="en-CA" dirty="0">
                <a:solidFill>
                  <a:schemeClr val="tx1"/>
                </a:solidFill>
                <a:effectLst/>
                <a:ea typeface="Calibri" panose="020F0502020204030204" pitchFamily="34" charset="0"/>
                <a:cs typeface="Times New Roman" panose="02020603050405020304" pitchFamily="18" charset="0"/>
              </a:rPr>
              <a:t>	Eagleman, D. (2017). </a:t>
            </a:r>
            <a:r>
              <a:rPr lang="en-CA" i="1" dirty="0">
                <a:solidFill>
                  <a:schemeClr val="tx1"/>
                </a:solidFill>
                <a:effectLst/>
                <a:ea typeface="Calibri" panose="020F0502020204030204" pitchFamily="34" charset="0"/>
                <a:cs typeface="Times New Roman" panose="02020603050405020304" pitchFamily="18" charset="0"/>
              </a:rPr>
              <a:t>The Brain: The story of you</a:t>
            </a:r>
            <a:r>
              <a:rPr lang="en-CA" dirty="0">
                <a:solidFill>
                  <a:schemeClr val="tx1"/>
                </a:solidFill>
                <a:effectLst/>
                <a:ea typeface="Calibri" panose="020F0502020204030204" pitchFamily="34" charset="0"/>
                <a:cs typeface="Times New Roman" panose="02020603050405020304" pitchFamily="18" charset="0"/>
              </a:rPr>
              <a:t>. Vintage. pp.94-95</a:t>
            </a:r>
          </a:p>
          <a:p>
            <a:pPr lvl="0"/>
            <a:endParaRPr lang="en-US" b="1" dirty="0"/>
          </a:p>
          <a:p>
            <a:pPr lvl="0"/>
            <a:endParaRPr lang="en-CA" sz="2800" dirty="0"/>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87694" y="5229200"/>
            <a:ext cx="1500677" cy="1116155"/>
          </a:xfrm>
          <a:prstGeom prst="rect">
            <a:avLst/>
          </a:prstGeom>
        </p:spPr>
      </p:pic>
      <p:sp>
        <p:nvSpPr>
          <p:cNvPr id="5" name="Slide Number Placeholder 4"/>
          <p:cNvSpPr>
            <a:spLocks noGrp="1"/>
          </p:cNvSpPr>
          <p:nvPr>
            <p:ph type="sldNum" sz="quarter" idx="12"/>
          </p:nvPr>
        </p:nvSpPr>
        <p:spPr/>
        <p:txBody>
          <a:bodyPr/>
          <a:lstStyle/>
          <a:p>
            <a:fld id="{95412AF2-B6D4-498F-B348-BD70083F63F4}" type="slidenum">
              <a:rPr lang="en-CA" sz="2000" smtClean="0"/>
              <a:pPr/>
              <a:t>15</a:t>
            </a:fld>
            <a:endParaRPr lang="en-CA" sz="2000" dirty="0"/>
          </a:p>
        </p:txBody>
      </p:sp>
    </p:spTree>
    <p:extLst>
      <p:ext uri="{BB962C8B-B14F-4D97-AF65-F5344CB8AC3E}">
        <p14:creationId xmlns:p14="http://schemas.microsoft.com/office/powerpoint/2010/main" val="5810212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 name="TextBox 4"/>
          <p:cNvSpPr txBox="1"/>
          <p:nvPr/>
        </p:nvSpPr>
        <p:spPr>
          <a:xfrm>
            <a:off x="1486694" y="1412776"/>
            <a:ext cx="9023828" cy="2800767"/>
          </a:xfrm>
          <a:prstGeom prst="rect">
            <a:avLst/>
          </a:prstGeom>
          <a:solidFill>
            <a:srgbClr val="9A4E15"/>
          </a:solidFill>
          <a:ln w="28575">
            <a:solidFill>
              <a:schemeClr val="bg1"/>
            </a:solidFill>
          </a:ln>
          <a:effectLst>
            <a:outerShdw blurRad="317500" dist="101600" dir="5400000" algn="t" rotWithShape="0">
              <a:prstClr val="black">
                <a:alpha val="40000"/>
              </a:prstClr>
            </a:outerShdw>
          </a:effectLst>
        </p:spPr>
        <p:txBody>
          <a:bodyPr wrap="square" rtlCol="0">
            <a:spAutoFit/>
          </a:bodyPr>
          <a:lstStyle/>
          <a:p>
            <a:r>
              <a:rPr lang="en-US" sz="3200" b="1" i="1" dirty="0">
                <a:solidFill>
                  <a:schemeClr val="bg1"/>
                </a:solidFill>
              </a:rPr>
              <a:t>“In his book The Mindful Brain, Siegel has both a meticulous understanding of the roles of different parts of the brain and an intimate relationship with mindfulness”.</a:t>
            </a:r>
            <a:endParaRPr lang="en-CA" sz="3200" b="1" dirty="0">
              <a:solidFill>
                <a:schemeClr val="bg1"/>
              </a:solidFill>
            </a:endParaRPr>
          </a:p>
          <a:p>
            <a:endParaRPr lang="en-US" sz="2400" dirty="0">
              <a:solidFill>
                <a:schemeClr val="bg1"/>
              </a:solidFill>
            </a:endParaRPr>
          </a:p>
          <a:p>
            <a:pPr algn="r"/>
            <a:r>
              <a:rPr lang="en-US" sz="2400" dirty="0">
                <a:solidFill>
                  <a:schemeClr val="bg1"/>
                </a:solidFill>
              </a:rPr>
              <a:t>Scientific American Mind</a:t>
            </a:r>
            <a:endParaRPr lang="en-CA" sz="2400" dirty="0">
              <a:solidFill>
                <a:schemeClr val="bg1"/>
              </a:solidFill>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7694" y="5229200"/>
            <a:ext cx="1500677" cy="1116155"/>
          </a:xfrm>
          <a:prstGeom prst="rect">
            <a:avLst/>
          </a:prstGeom>
        </p:spPr>
      </p:pic>
      <p:sp>
        <p:nvSpPr>
          <p:cNvPr id="6" name="Slide Number Placeholder 5"/>
          <p:cNvSpPr>
            <a:spLocks noGrp="1"/>
          </p:cNvSpPr>
          <p:nvPr>
            <p:ph type="sldNum" sz="quarter" idx="12"/>
          </p:nvPr>
        </p:nvSpPr>
        <p:spPr/>
        <p:txBody>
          <a:bodyPr/>
          <a:lstStyle/>
          <a:p>
            <a:fld id="{95412AF2-B6D4-498F-B348-BD70083F63F4}" type="slidenum">
              <a:rPr lang="en-CA" sz="2000" smtClean="0"/>
              <a:pPr/>
              <a:t>16</a:t>
            </a:fld>
            <a:endParaRPr lang="en-CA" sz="2000" dirty="0"/>
          </a:p>
        </p:txBody>
      </p:sp>
    </p:spTree>
    <p:extLst>
      <p:ext uri="{BB962C8B-B14F-4D97-AF65-F5344CB8AC3E}">
        <p14:creationId xmlns:p14="http://schemas.microsoft.com/office/powerpoint/2010/main" val="4986543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11021" y="2772810"/>
            <a:ext cx="4552992" cy="3248478"/>
          </a:xfrm>
          <a:prstGeom prst="rect">
            <a:avLst/>
          </a:prstGeom>
        </p:spPr>
      </p:pic>
      <p:sp>
        <p:nvSpPr>
          <p:cNvPr id="4" name="TextBox 5"/>
          <p:cNvSpPr txBox="1"/>
          <p:nvPr/>
        </p:nvSpPr>
        <p:spPr>
          <a:xfrm>
            <a:off x="978679" y="1321604"/>
            <a:ext cx="10085079"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2800" b="1" dirty="0"/>
              <a:t>Mindful Emotional Self-Regulation</a:t>
            </a:r>
            <a:endParaRPr lang="en-CA" sz="2800" dirty="0"/>
          </a:p>
        </p:txBody>
      </p:sp>
      <p:sp>
        <p:nvSpPr>
          <p:cNvPr id="5" name="TextBox 6"/>
          <p:cNvSpPr txBox="1"/>
          <p:nvPr/>
        </p:nvSpPr>
        <p:spPr>
          <a:xfrm>
            <a:off x="859697" y="1765265"/>
            <a:ext cx="10663538" cy="1015663"/>
          </a:xfrm>
          <a:prstGeom prst="rect">
            <a:avLst/>
          </a:prstGeom>
          <a:noFill/>
          <a:ln>
            <a:noFill/>
          </a:ln>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sz="2000" dirty="0">
                <a:latin typeface="Arial Narrow" panose="020B0606020202030204" pitchFamily="34" charset="0"/>
              </a:rPr>
              <a:t>The main way we can consciously access the emotional brain is through self-awareness*, i.e. becoming mindful. Mindfulness increases connections in the medial pre-frontal cortex. This reduces anxiety for the Supporter and the Person Supported.</a:t>
            </a:r>
          </a:p>
        </p:txBody>
      </p:sp>
      <p:sp>
        <p:nvSpPr>
          <p:cNvPr id="6" name="TextBox 7"/>
          <p:cNvSpPr txBox="1"/>
          <p:nvPr/>
        </p:nvSpPr>
        <p:spPr>
          <a:xfrm>
            <a:off x="2064328" y="2816954"/>
            <a:ext cx="2644002" cy="147732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Dorsolateral pre-frontal Cortex</a:t>
            </a:r>
            <a:endParaRPr lang="en-CA" dirty="0"/>
          </a:p>
          <a:p>
            <a:r>
              <a:rPr lang="en-CA" b="1" i="1" dirty="0"/>
              <a:t>Working Memory</a:t>
            </a:r>
            <a:endParaRPr lang="en-CA" dirty="0"/>
          </a:p>
          <a:p>
            <a:r>
              <a:rPr lang="en-CA" b="1" i="1" dirty="0"/>
              <a:t>Impulse Control</a:t>
            </a:r>
          </a:p>
          <a:p>
            <a:endParaRPr lang="en-CA" b="1" i="1" dirty="0"/>
          </a:p>
        </p:txBody>
      </p:sp>
      <p:sp>
        <p:nvSpPr>
          <p:cNvPr id="7" name="TextBox 8"/>
          <p:cNvSpPr txBox="1"/>
          <p:nvPr/>
        </p:nvSpPr>
        <p:spPr>
          <a:xfrm>
            <a:off x="7604051" y="3137140"/>
            <a:ext cx="2815458" cy="80021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Medial pre-frontal Cortex </a:t>
            </a:r>
            <a:br>
              <a:rPr lang="en-CA" b="1" i="1" dirty="0"/>
            </a:br>
            <a:r>
              <a:rPr lang="en-CA" sz="1400" b="1" i="1" dirty="0"/>
              <a:t>(part of the brain that notices what’s going on)</a:t>
            </a:r>
          </a:p>
        </p:txBody>
      </p:sp>
      <p:sp>
        <p:nvSpPr>
          <p:cNvPr id="8" name="TextBox 9"/>
          <p:cNvSpPr txBox="1"/>
          <p:nvPr/>
        </p:nvSpPr>
        <p:spPr>
          <a:xfrm>
            <a:off x="7760056" y="5363924"/>
            <a:ext cx="2644002"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CA" b="1" i="1" dirty="0"/>
              <a:t>Amygdala</a:t>
            </a:r>
            <a:endParaRPr lang="en-CA" dirty="0"/>
          </a:p>
        </p:txBody>
      </p:sp>
      <p:sp>
        <p:nvSpPr>
          <p:cNvPr id="10" name="TextBox 6"/>
          <p:cNvSpPr txBox="1"/>
          <p:nvPr/>
        </p:nvSpPr>
        <p:spPr>
          <a:xfrm>
            <a:off x="978679" y="6250404"/>
            <a:ext cx="10563724" cy="369332"/>
          </a:xfrm>
          <a:prstGeom prst="rect">
            <a:avLst/>
          </a:prstGeom>
          <a:noFill/>
          <a:ln>
            <a:noFill/>
          </a:ln>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latin typeface="Arial Narrow" panose="020B0606020202030204" pitchFamily="34" charset="0"/>
              </a:rPr>
              <a:t>*LeDoux, J. E. (2000). Emotion circuits in the brain. Annual review of neuroscience, 23(1), 155-184.</a:t>
            </a:r>
            <a:endParaRPr lang="en-CA" dirty="0">
              <a:latin typeface="Arial Narrow" panose="020B0606020202030204" pitchFamily="34" charset="0"/>
            </a:endParaRP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59702" y="5229200"/>
            <a:ext cx="1500677" cy="1116155"/>
          </a:xfrm>
          <a:prstGeom prst="rect">
            <a:avLst/>
          </a:prstGeom>
        </p:spPr>
      </p:pic>
      <p:sp>
        <p:nvSpPr>
          <p:cNvPr id="13" name="TextBox 12"/>
          <p:cNvSpPr txBox="1"/>
          <p:nvPr/>
        </p:nvSpPr>
        <p:spPr>
          <a:xfrm>
            <a:off x="334566" y="404664"/>
            <a:ext cx="11449272" cy="553998"/>
          </a:xfrm>
          <a:prstGeom prst="rect">
            <a:avLst/>
          </a:prstGeom>
          <a:noFill/>
        </p:spPr>
        <p:txBody>
          <a:bodyPr wrap="square" rtlCol="0">
            <a:spAutoFit/>
          </a:bodyPr>
          <a:lstStyle/>
          <a:p>
            <a:pPr algn="ctr"/>
            <a:r>
              <a:rPr lang="en-CA" sz="3000" b="1" dirty="0">
                <a:solidFill>
                  <a:srgbClr val="9A4E15"/>
                </a:solidFill>
                <a:latin typeface="Arial Black" panose="020B0A04020102020204" pitchFamily="34" charset="0"/>
              </a:rPr>
              <a:t>B-FIT Mindfulness to be Emotionally Self-Regulated </a:t>
            </a:r>
            <a:endParaRPr lang="en-CA" dirty="0">
              <a:solidFill>
                <a:srgbClr val="0070C0"/>
              </a:solidFill>
            </a:endParaRPr>
          </a:p>
        </p:txBody>
      </p:sp>
      <p:sp>
        <p:nvSpPr>
          <p:cNvPr id="12" name="Slide Number Placeholder 11"/>
          <p:cNvSpPr>
            <a:spLocks noGrp="1"/>
          </p:cNvSpPr>
          <p:nvPr>
            <p:ph type="sldNum" sz="quarter" idx="12"/>
          </p:nvPr>
        </p:nvSpPr>
        <p:spPr/>
        <p:txBody>
          <a:bodyPr/>
          <a:lstStyle/>
          <a:p>
            <a:fld id="{95412AF2-B6D4-498F-B348-BD70083F63F4}" type="slidenum">
              <a:rPr lang="en-CA" sz="2000" smtClean="0"/>
              <a:pPr/>
              <a:t>17</a:t>
            </a:fld>
            <a:endParaRPr lang="en-CA" sz="2000" dirty="0"/>
          </a:p>
        </p:txBody>
      </p:sp>
    </p:spTree>
    <p:extLst>
      <p:ext uri="{BB962C8B-B14F-4D97-AF65-F5344CB8AC3E}">
        <p14:creationId xmlns:p14="http://schemas.microsoft.com/office/powerpoint/2010/main" val="31410502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694606" y="476673"/>
            <a:ext cx="10776498" cy="5293757"/>
          </a:xfrm>
          <a:prstGeom prst="rect">
            <a:avLst/>
          </a:prstGeom>
          <a:noFill/>
        </p:spPr>
        <p:txBody>
          <a:bodyPr wrap="square" rtlCol="0">
            <a:spAutoFit/>
          </a:bodyPr>
          <a:lstStyle/>
          <a:p>
            <a:r>
              <a:rPr lang="en-US" sz="2000" dirty="0"/>
              <a:t>According to Dr. Daniel Siegel in </a:t>
            </a:r>
            <a:r>
              <a:rPr lang="en-US" sz="2000" i="1" dirty="0"/>
              <a:t>The Mindful Brain</a:t>
            </a:r>
            <a:r>
              <a:rPr lang="en-US" sz="2000" dirty="0"/>
              <a:t> (pgs. 42-43) the following brain, body and being functions correlate with the activity of areas within the medial prefrontal cortex:</a:t>
            </a:r>
            <a:endParaRPr lang="en-CA" sz="2000" dirty="0"/>
          </a:p>
          <a:p>
            <a:pPr lvl="0"/>
            <a:endParaRPr lang="en-US" sz="2000" b="1" dirty="0"/>
          </a:p>
          <a:p>
            <a:pPr marL="285750" lvl="0" indent="-285750">
              <a:buFont typeface="Arial" panose="020B0604020202020204" pitchFamily="34" charset="0"/>
              <a:buChar char="•"/>
            </a:pPr>
            <a:r>
              <a:rPr lang="en-US" sz="2000" b="1" dirty="0"/>
              <a:t>Body regulation</a:t>
            </a:r>
            <a:r>
              <a:rPr lang="en-US" sz="2000" dirty="0"/>
              <a:t>: the emotional brakes and accelerator functions;</a:t>
            </a:r>
            <a:endParaRPr lang="en-CA" sz="2000" dirty="0"/>
          </a:p>
          <a:p>
            <a:pPr marL="285750" lvl="0" indent="-285750">
              <a:buFont typeface="Arial" panose="020B0604020202020204" pitchFamily="34" charset="0"/>
              <a:buChar char="•"/>
            </a:pPr>
            <a:r>
              <a:rPr lang="en-US" sz="2000" b="1" dirty="0"/>
              <a:t>Attuned communication</a:t>
            </a:r>
            <a:r>
              <a:rPr lang="en-US" sz="2000" dirty="0"/>
              <a:t> involves the coordination of the input from another person with the activity of one’s own (as with mirror neurons);</a:t>
            </a:r>
            <a:endParaRPr lang="en-CA" sz="2000" dirty="0"/>
          </a:p>
          <a:p>
            <a:pPr marL="285750" lvl="0" indent="-285750">
              <a:buFont typeface="Arial" panose="020B0604020202020204" pitchFamily="34" charset="0"/>
              <a:buChar char="•"/>
            </a:pPr>
            <a:r>
              <a:rPr lang="en-US" sz="2000" b="1" dirty="0"/>
              <a:t>Emotional balance:</a:t>
            </a:r>
            <a:r>
              <a:rPr lang="en-US" sz="2000" dirty="0"/>
              <a:t> to have enough activation so that life has meaning and vitality but not so much that life becomes chaotic;</a:t>
            </a:r>
            <a:endParaRPr lang="en-CA" sz="2000" dirty="0"/>
          </a:p>
          <a:p>
            <a:pPr marL="285750" lvl="0" indent="-285750">
              <a:buFont typeface="Arial" panose="020B0604020202020204" pitchFamily="34" charset="0"/>
              <a:buChar char="•"/>
            </a:pPr>
            <a:r>
              <a:rPr lang="en-US" sz="2000" b="1" dirty="0"/>
              <a:t>Response flexibility</a:t>
            </a:r>
            <a:r>
              <a:rPr lang="en-US" sz="2000" dirty="0"/>
              <a:t>: the capacity to pause before action;</a:t>
            </a:r>
            <a:endParaRPr lang="en-CA" sz="2000" dirty="0"/>
          </a:p>
          <a:p>
            <a:pPr marL="285750" lvl="0" indent="-285750">
              <a:buFont typeface="Arial" panose="020B0604020202020204" pitchFamily="34" charset="0"/>
              <a:buChar char="•"/>
            </a:pPr>
            <a:r>
              <a:rPr lang="en-US" sz="2000" b="1" dirty="0"/>
              <a:t>Empathy</a:t>
            </a:r>
            <a:r>
              <a:rPr lang="en-US" sz="2000" dirty="0"/>
              <a:t>: knowing what might be going on inside someone else;</a:t>
            </a:r>
            <a:endParaRPr lang="en-CA" sz="2000" dirty="0"/>
          </a:p>
          <a:p>
            <a:pPr marL="285750" lvl="0" indent="-285750">
              <a:buFont typeface="Arial" panose="020B0604020202020204" pitchFamily="34" charset="0"/>
              <a:buChar char="•"/>
            </a:pPr>
            <a:r>
              <a:rPr lang="en-US" sz="2000" b="1" dirty="0"/>
              <a:t>Insight or self-knowing</a:t>
            </a:r>
            <a:r>
              <a:rPr lang="en-US" sz="2000" dirty="0"/>
              <a:t>: awareness to be able to link the past, present and future;</a:t>
            </a:r>
            <a:endParaRPr lang="en-CA" sz="2000" dirty="0"/>
          </a:p>
          <a:p>
            <a:pPr marL="285750" lvl="0" indent="-285750">
              <a:buFont typeface="Arial" panose="020B0604020202020204" pitchFamily="34" charset="0"/>
              <a:buChar char="•"/>
            </a:pPr>
            <a:r>
              <a:rPr lang="en-US" sz="2000" b="1" dirty="0"/>
              <a:t>Fear modulation</a:t>
            </a:r>
            <a:r>
              <a:rPr lang="en-US" sz="2000" dirty="0"/>
              <a:t> that may be carried out by the release of the inhibitory neurotransmitter GABA;</a:t>
            </a:r>
            <a:endParaRPr lang="en-CA" sz="2000" dirty="0"/>
          </a:p>
          <a:p>
            <a:pPr marL="285750" lvl="0" indent="-285750">
              <a:buFont typeface="Arial" panose="020B0604020202020204" pitchFamily="34" charset="0"/>
              <a:buChar char="•"/>
            </a:pPr>
            <a:r>
              <a:rPr lang="en-US" sz="2000" b="1" dirty="0"/>
              <a:t>Intuition</a:t>
            </a:r>
            <a:r>
              <a:rPr lang="en-US" sz="2000" dirty="0"/>
              <a:t>: a neural mechanism by which we process deep ways of knowing via our body, i.e. somatic intelligence;</a:t>
            </a:r>
            <a:endParaRPr lang="en-CA" sz="2000" dirty="0"/>
          </a:p>
          <a:p>
            <a:pPr marL="285750" lvl="0" indent="-285750">
              <a:buFont typeface="Arial" panose="020B0604020202020204" pitchFamily="34" charset="0"/>
              <a:buChar char="•"/>
            </a:pPr>
            <a:r>
              <a:rPr lang="en-US" sz="2000" b="1" dirty="0"/>
              <a:t>Morality</a:t>
            </a:r>
            <a:r>
              <a:rPr lang="en-US" sz="2000" dirty="0"/>
              <a:t>: taking into consideration the larger picture, to image what is best for the whole not just one’s self, even when alone.</a:t>
            </a:r>
            <a:endParaRPr lang="en-CA" sz="2000" dirty="0"/>
          </a:p>
          <a:p>
            <a:endParaRPr lang="en-CA" sz="20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7694" y="5301208"/>
            <a:ext cx="1500677" cy="1116155"/>
          </a:xfrm>
          <a:prstGeom prst="rect">
            <a:avLst/>
          </a:prstGeom>
        </p:spPr>
      </p:pic>
      <p:sp>
        <p:nvSpPr>
          <p:cNvPr id="5" name="Slide Number Placeholder 4"/>
          <p:cNvSpPr>
            <a:spLocks noGrp="1"/>
          </p:cNvSpPr>
          <p:nvPr>
            <p:ph type="sldNum" sz="quarter" idx="12"/>
          </p:nvPr>
        </p:nvSpPr>
        <p:spPr/>
        <p:txBody>
          <a:bodyPr/>
          <a:lstStyle/>
          <a:p>
            <a:fld id="{95412AF2-B6D4-498F-B348-BD70083F63F4}" type="slidenum">
              <a:rPr lang="en-CA" sz="2000" smtClean="0"/>
              <a:pPr/>
              <a:t>18</a:t>
            </a:fld>
            <a:endParaRPr lang="en-CA" sz="2000" dirty="0"/>
          </a:p>
        </p:txBody>
      </p:sp>
      <p:sp>
        <p:nvSpPr>
          <p:cNvPr id="6" name="TextBox 5">
            <a:extLst>
              <a:ext uri="{FF2B5EF4-FFF2-40B4-BE49-F238E27FC236}">
                <a16:creationId xmlns:a16="http://schemas.microsoft.com/office/drawing/2014/main" id="{39AB362A-E24C-CA54-D0C4-7DE98731ECBB}"/>
              </a:ext>
            </a:extLst>
          </p:cNvPr>
          <p:cNvSpPr txBox="1"/>
          <p:nvPr/>
        </p:nvSpPr>
        <p:spPr>
          <a:xfrm>
            <a:off x="1366331" y="6077248"/>
            <a:ext cx="9433048" cy="923330"/>
          </a:xfrm>
          <a:prstGeom prst="rect">
            <a:avLst/>
          </a:prstGeom>
          <a:noFill/>
        </p:spPr>
        <p:txBody>
          <a:bodyPr wrap="square" rtlCol="0">
            <a:spAutoFit/>
          </a:bodyPr>
          <a:lstStyle/>
          <a:p>
            <a:r>
              <a:rPr lang="en-CA" sz="1800" dirty="0">
                <a:solidFill>
                  <a:schemeClr val="tx1"/>
                </a:solidFill>
                <a:effectLst/>
                <a:ea typeface="Calibri" panose="020F0502020204030204" pitchFamily="34" charset="0"/>
                <a:cs typeface="Times New Roman" panose="02020603050405020304" pitchFamily="18" charset="0"/>
              </a:rPr>
              <a:t>Siegel, D. J. (2007). </a:t>
            </a:r>
            <a:r>
              <a:rPr lang="en-CA" sz="1800" i="1" dirty="0">
                <a:solidFill>
                  <a:schemeClr val="tx1"/>
                </a:solidFill>
                <a:effectLst/>
                <a:ea typeface="Calibri" panose="020F0502020204030204" pitchFamily="34" charset="0"/>
                <a:cs typeface="Times New Roman" panose="02020603050405020304" pitchFamily="18" charset="0"/>
              </a:rPr>
              <a:t>The Mindful Brain: Reflection and </a:t>
            </a:r>
            <a:r>
              <a:rPr lang="en-CA" sz="1800" i="1" dirty="0" err="1">
                <a:solidFill>
                  <a:schemeClr val="tx1"/>
                </a:solidFill>
                <a:effectLst/>
                <a:ea typeface="Calibri" panose="020F0502020204030204" pitchFamily="34" charset="0"/>
                <a:cs typeface="Times New Roman" panose="02020603050405020304" pitchFamily="18" charset="0"/>
              </a:rPr>
              <a:t>attunement</a:t>
            </a:r>
            <a:r>
              <a:rPr lang="en-CA" sz="1800" i="1" dirty="0">
                <a:solidFill>
                  <a:schemeClr val="tx1"/>
                </a:solidFill>
                <a:effectLst/>
                <a:ea typeface="Calibri" panose="020F0502020204030204" pitchFamily="34" charset="0"/>
                <a:cs typeface="Times New Roman" panose="02020603050405020304" pitchFamily="18" charset="0"/>
              </a:rPr>
              <a:t> in the cultivation of well being.</a:t>
            </a:r>
            <a:r>
              <a:rPr lang="en-CA" sz="1800" dirty="0">
                <a:solidFill>
                  <a:schemeClr val="tx1"/>
                </a:solidFill>
                <a:effectLst/>
                <a:ea typeface="Calibri" panose="020F0502020204030204" pitchFamily="34" charset="0"/>
                <a:cs typeface="Times New Roman" panose="02020603050405020304" pitchFamily="18" charset="0"/>
              </a:rPr>
              <a:t> WW Norton &amp; Company. </a:t>
            </a:r>
          </a:p>
          <a:p>
            <a:endParaRPr lang="en-CA" dirty="0"/>
          </a:p>
        </p:txBody>
      </p:sp>
    </p:spTree>
    <p:extLst>
      <p:ext uri="{BB962C8B-B14F-4D97-AF65-F5344CB8AC3E}">
        <p14:creationId xmlns:p14="http://schemas.microsoft.com/office/powerpoint/2010/main" val="33225445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198662" y="620688"/>
            <a:ext cx="9503819" cy="3970318"/>
          </a:xfrm>
          <a:prstGeom prst="rect">
            <a:avLst/>
          </a:prstGeom>
          <a:noFill/>
        </p:spPr>
        <p:txBody>
          <a:bodyPr wrap="square" rtlCol="0">
            <a:spAutoFit/>
          </a:bodyPr>
          <a:lstStyle/>
          <a:p>
            <a:endParaRPr lang="en-CA" sz="2400" dirty="0"/>
          </a:p>
          <a:p>
            <a:pPr algn="ctr"/>
            <a:endParaRPr lang="en-CA" sz="2400" dirty="0"/>
          </a:p>
          <a:p>
            <a:pPr algn="ctr"/>
            <a:r>
              <a:rPr lang="en-CA" sz="4000" b="1" i="1" dirty="0">
                <a:solidFill>
                  <a:srgbClr val="9A4E15"/>
                </a:solidFill>
                <a:latin typeface="Aharoni" pitchFamily="2" charset="-79"/>
                <a:cs typeface="Aharoni" pitchFamily="2" charset="-79"/>
              </a:rPr>
              <a:t>Brain Development</a:t>
            </a:r>
          </a:p>
          <a:p>
            <a:pPr algn="ctr"/>
            <a:endParaRPr lang="en-CA" sz="2400" dirty="0"/>
          </a:p>
          <a:p>
            <a:r>
              <a:rPr lang="en-CA" sz="2800" dirty="0"/>
              <a:t>The areas for brain development are mainly the insula, superior temporal and medial prefrontal cortex (MPFC).  This system forms the interconnected “resonance circuitry”.  </a:t>
            </a:r>
            <a:r>
              <a:rPr lang="en-CA" sz="2800" b="1" dirty="0"/>
              <a:t>Each time we become mindful, we fire-up these regions and what fires, wires </a:t>
            </a:r>
            <a:r>
              <a:rPr lang="en-CA" sz="2800" dirty="0"/>
              <a:t>(i.e. grows new neuron cells i.e. neurogenesis).</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15686" y="5301208"/>
            <a:ext cx="1500677" cy="1116155"/>
          </a:xfrm>
          <a:prstGeom prst="rect">
            <a:avLst/>
          </a:prstGeom>
        </p:spPr>
      </p:pic>
      <p:sp>
        <p:nvSpPr>
          <p:cNvPr id="5" name="Slide Number Placeholder 4"/>
          <p:cNvSpPr>
            <a:spLocks noGrp="1"/>
          </p:cNvSpPr>
          <p:nvPr>
            <p:ph type="sldNum" sz="quarter" idx="12"/>
          </p:nvPr>
        </p:nvSpPr>
        <p:spPr/>
        <p:txBody>
          <a:bodyPr/>
          <a:lstStyle/>
          <a:p>
            <a:fld id="{95412AF2-B6D4-498F-B348-BD70083F63F4}" type="slidenum">
              <a:rPr lang="en-CA" sz="2000" smtClean="0"/>
              <a:pPr/>
              <a:t>19</a:t>
            </a:fld>
            <a:endParaRPr lang="en-CA" sz="2000" dirty="0"/>
          </a:p>
        </p:txBody>
      </p:sp>
      <p:sp>
        <p:nvSpPr>
          <p:cNvPr id="6" name="TextBox 5">
            <a:extLst>
              <a:ext uri="{FF2B5EF4-FFF2-40B4-BE49-F238E27FC236}">
                <a16:creationId xmlns:a16="http://schemas.microsoft.com/office/drawing/2014/main" id="{2729780F-CB01-7F66-E626-69E2076E5510}"/>
              </a:ext>
            </a:extLst>
          </p:cNvPr>
          <p:cNvSpPr txBox="1"/>
          <p:nvPr/>
        </p:nvSpPr>
        <p:spPr>
          <a:xfrm>
            <a:off x="1366331" y="6077248"/>
            <a:ext cx="9433048" cy="923330"/>
          </a:xfrm>
          <a:prstGeom prst="rect">
            <a:avLst/>
          </a:prstGeom>
          <a:noFill/>
        </p:spPr>
        <p:txBody>
          <a:bodyPr wrap="square" rtlCol="0">
            <a:spAutoFit/>
          </a:bodyPr>
          <a:lstStyle/>
          <a:p>
            <a:r>
              <a:rPr lang="en-CA" sz="1800" dirty="0">
                <a:solidFill>
                  <a:schemeClr val="tx1"/>
                </a:solidFill>
                <a:effectLst/>
                <a:ea typeface="Calibri" panose="020F0502020204030204" pitchFamily="34" charset="0"/>
                <a:cs typeface="Times New Roman" panose="02020603050405020304" pitchFamily="18" charset="0"/>
              </a:rPr>
              <a:t>Siegel, D. J. (2007). </a:t>
            </a:r>
            <a:r>
              <a:rPr lang="en-CA" sz="1800" i="1" dirty="0">
                <a:solidFill>
                  <a:schemeClr val="tx1"/>
                </a:solidFill>
                <a:effectLst/>
                <a:ea typeface="Calibri" panose="020F0502020204030204" pitchFamily="34" charset="0"/>
                <a:cs typeface="Times New Roman" panose="02020603050405020304" pitchFamily="18" charset="0"/>
              </a:rPr>
              <a:t>The Mindful Brain: Reflection and </a:t>
            </a:r>
            <a:r>
              <a:rPr lang="en-CA" sz="1800" i="1" dirty="0" err="1">
                <a:solidFill>
                  <a:schemeClr val="tx1"/>
                </a:solidFill>
                <a:effectLst/>
                <a:ea typeface="Calibri" panose="020F0502020204030204" pitchFamily="34" charset="0"/>
                <a:cs typeface="Times New Roman" panose="02020603050405020304" pitchFamily="18" charset="0"/>
              </a:rPr>
              <a:t>attunement</a:t>
            </a:r>
            <a:r>
              <a:rPr lang="en-CA" sz="1800" i="1" dirty="0">
                <a:solidFill>
                  <a:schemeClr val="tx1"/>
                </a:solidFill>
                <a:effectLst/>
                <a:ea typeface="Calibri" panose="020F0502020204030204" pitchFamily="34" charset="0"/>
                <a:cs typeface="Times New Roman" panose="02020603050405020304" pitchFamily="18" charset="0"/>
              </a:rPr>
              <a:t> in the cultivation of wellbeing.</a:t>
            </a:r>
            <a:r>
              <a:rPr lang="en-CA" sz="1800" dirty="0">
                <a:solidFill>
                  <a:schemeClr val="tx1"/>
                </a:solidFill>
                <a:effectLst/>
                <a:ea typeface="Calibri" panose="020F0502020204030204" pitchFamily="34" charset="0"/>
                <a:cs typeface="Times New Roman" panose="02020603050405020304" pitchFamily="18" charset="0"/>
              </a:rPr>
              <a:t> WW Norton &amp; Company. pp. 165-190.</a:t>
            </a:r>
          </a:p>
          <a:p>
            <a:endParaRPr lang="en-CA" dirty="0"/>
          </a:p>
        </p:txBody>
      </p:sp>
    </p:spTree>
    <p:extLst>
      <p:ext uri="{BB962C8B-B14F-4D97-AF65-F5344CB8AC3E}">
        <p14:creationId xmlns:p14="http://schemas.microsoft.com/office/powerpoint/2010/main" val="1773550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342678" y="1268760"/>
            <a:ext cx="9023828" cy="4031873"/>
          </a:xfrm>
          <a:prstGeom prst="rect">
            <a:avLst/>
          </a:prstGeom>
          <a:solidFill>
            <a:srgbClr val="9A4E15"/>
          </a:solidFill>
          <a:ln w="28575">
            <a:solidFill>
              <a:schemeClr val="bg1"/>
            </a:solidFill>
          </a:ln>
          <a:effectLst>
            <a:outerShdw blurRad="317500" dist="101600" dir="5400000" algn="t" rotWithShape="0">
              <a:prstClr val="black">
                <a:alpha val="40000"/>
              </a:prstClr>
            </a:outerShdw>
          </a:effectLst>
        </p:spPr>
        <p:txBody>
          <a:bodyPr wrap="square" rtlCol="0">
            <a:spAutoFit/>
          </a:bodyPr>
          <a:lstStyle/>
          <a:p>
            <a:pPr algn="just"/>
            <a:r>
              <a:rPr lang="en-US" sz="3200" b="1" i="1" dirty="0">
                <a:solidFill>
                  <a:schemeClr val="bg1"/>
                </a:solidFill>
              </a:rPr>
              <a:t>“The idea that the brain can change (heal) its own structure and function through thought and activity is, I believe, the most important discovery of the brain since we sketched out its basic anatomy and the workings of its basic components, the neuron.”</a:t>
            </a:r>
            <a:endParaRPr lang="en-CA" sz="3200" b="1" dirty="0">
              <a:solidFill>
                <a:schemeClr val="bg1"/>
              </a:solidFill>
            </a:endParaRPr>
          </a:p>
          <a:p>
            <a:endParaRPr lang="en-US" sz="2400" dirty="0">
              <a:solidFill>
                <a:schemeClr val="bg1"/>
              </a:solidFill>
            </a:endParaRPr>
          </a:p>
          <a:p>
            <a:r>
              <a:rPr lang="en-US" sz="2400" dirty="0">
                <a:solidFill>
                  <a:schemeClr val="bg1"/>
                </a:solidFill>
              </a:rPr>
              <a:t>Norman Doidge</a:t>
            </a:r>
            <a:endParaRPr lang="en-CA" sz="2400" dirty="0">
              <a:solidFill>
                <a:schemeClr val="bg1"/>
              </a:solidFill>
            </a:endParaRPr>
          </a:p>
          <a:p>
            <a:r>
              <a:rPr lang="en-US" sz="2400" i="1" dirty="0">
                <a:solidFill>
                  <a:schemeClr val="bg1"/>
                </a:solidFill>
              </a:rPr>
              <a:t>The Brain That Changes Itself</a:t>
            </a:r>
            <a:endParaRPr lang="en-CA" sz="2400" dirty="0">
              <a:solidFill>
                <a:schemeClr val="bg1"/>
              </a:solidFill>
            </a:endParaRPr>
          </a:p>
          <a:p>
            <a:endParaRPr lang="en-CA" sz="2400" dirty="0">
              <a:solidFill>
                <a:schemeClr val="bg1"/>
              </a:solidFill>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59702" y="5229200"/>
            <a:ext cx="1500677" cy="1116155"/>
          </a:xfrm>
          <a:prstGeom prst="rect">
            <a:avLst/>
          </a:prstGeom>
        </p:spPr>
      </p:pic>
      <p:sp>
        <p:nvSpPr>
          <p:cNvPr id="5" name="Slide Number Placeholder 4"/>
          <p:cNvSpPr>
            <a:spLocks noGrp="1"/>
          </p:cNvSpPr>
          <p:nvPr>
            <p:ph type="sldNum" sz="quarter" idx="12"/>
          </p:nvPr>
        </p:nvSpPr>
        <p:spPr/>
        <p:txBody>
          <a:bodyPr/>
          <a:lstStyle/>
          <a:p>
            <a:fld id="{95412AF2-B6D4-498F-B348-BD70083F63F4}" type="slidenum">
              <a:rPr lang="en-CA" sz="2000" smtClean="0"/>
              <a:pPr/>
              <a:t>2</a:t>
            </a:fld>
            <a:endParaRPr lang="en-CA" sz="2000" dirty="0"/>
          </a:p>
        </p:txBody>
      </p:sp>
    </p:spTree>
    <p:extLst>
      <p:ext uri="{BB962C8B-B14F-4D97-AF65-F5344CB8AC3E}">
        <p14:creationId xmlns:p14="http://schemas.microsoft.com/office/powerpoint/2010/main" val="34051702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558702" y="908720"/>
            <a:ext cx="8952382" cy="4401205"/>
          </a:xfrm>
          <a:prstGeom prst="rect">
            <a:avLst/>
          </a:prstGeom>
          <a:noFill/>
        </p:spPr>
        <p:txBody>
          <a:bodyPr wrap="square" rtlCol="0">
            <a:spAutoFit/>
          </a:bodyPr>
          <a:lstStyle/>
          <a:p>
            <a:endParaRPr lang="en-CA" sz="2400" dirty="0"/>
          </a:p>
          <a:p>
            <a:pPr algn="ctr"/>
            <a:r>
              <a:rPr lang="en-CA" sz="4000" b="1" i="1" dirty="0">
                <a:solidFill>
                  <a:srgbClr val="9A4E15"/>
                </a:solidFill>
                <a:latin typeface="Aharoni" pitchFamily="2" charset="-79"/>
                <a:cs typeface="Aharoni" pitchFamily="2" charset="-79"/>
              </a:rPr>
              <a:t>Why Invest in Mindfulness</a:t>
            </a:r>
            <a:r>
              <a:rPr lang="en-CA" sz="4000" b="1" i="1" dirty="0">
                <a:solidFill>
                  <a:srgbClr val="9A4E15"/>
                </a:solidFill>
                <a:cs typeface="Aharoni" pitchFamily="2" charset="-79"/>
              </a:rPr>
              <a:t>?</a:t>
            </a:r>
          </a:p>
          <a:p>
            <a:endParaRPr lang="en-CA" sz="2400" dirty="0"/>
          </a:p>
          <a:p>
            <a:r>
              <a:rPr lang="en-CA" sz="2800" dirty="0"/>
              <a:t>For this reason, </a:t>
            </a:r>
            <a:r>
              <a:rPr lang="en-CA" sz="2800" i="1" dirty="0"/>
              <a:t>CCS</a:t>
            </a:r>
            <a:r>
              <a:rPr lang="en-CA" sz="2800" dirty="0"/>
              <a:t> invests heavily in </a:t>
            </a:r>
            <a:r>
              <a:rPr lang="en-CA" sz="2800" b="1" dirty="0"/>
              <a:t>mindfulness training to enhance the development of emotional self-regulation in supporters</a:t>
            </a:r>
            <a:r>
              <a:rPr lang="en-CA" sz="2800" dirty="0"/>
              <a:t>, who in turn will </a:t>
            </a:r>
            <a:r>
              <a:rPr lang="en-CA" sz="2800" b="1" dirty="0"/>
              <a:t>then be competent and committed to teach mindful awareness</a:t>
            </a:r>
            <a:r>
              <a:rPr lang="en-CA" sz="2800" dirty="0"/>
              <a:t> to people with developmental disabilities to enhance their emotional self-regulation.</a:t>
            </a:r>
          </a:p>
          <a:p>
            <a:endParaRPr lang="en-CA" sz="24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7694" y="5229200"/>
            <a:ext cx="1500677" cy="1116155"/>
          </a:xfrm>
          <a:prstGeom prst="rect">
            <a:avLst/>
          </a:prstGeom>
        </p:spPr>
      </p:pic>
      <p:sp>
        <p:nvSpPr>
          <p:cNvPr id="5" name="Slide Number Placeholder 4"/>
          <p:cNvSpPr>
            <a:spLocks noGrp="1"/>
          </p:cNvSpPr>
          <p:nvPr>
            <p:ph type="sldNum" sz="quarter" idx="12"/>
          </p:nvPr>
        </p:nvSpPr>
        <p:spPr/>
        <p:txBody>
          <a:bodyPr/>
          <a:lstStyle/>
          <a:p>
            <a:fld id="{95412AF2-B6D4-498F-B348-BD70083F63F4}" type="slidenum">
              <a:rPr lang="en-CA" sz="2000" smtClean="0"/>
              <a:pPr/>
              <a:t>20</a:t>
            </a:fld>
            <a:endParaRPr lang="en-CA" sz="2000" dirty="0"/>
          </a:p>
        </p:txBody>
      </p:sp>
    </p:spTree>
    <p:extLst>
      <p:ext uri="{BB962C8B-B14F-4D97-AF65-F5344CB8AC3E}">
        <p14:creationId xmlns:p14="http://schemas.microsoft.com/office/powerpoint/2010/main" val="24751413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838622" y="1052736"/>
            <a:ext cx="10153128" cy="3454920"/>
          </a:xfrm>
          <a:prstGeom prst="rect">
            <a:avLst/>
          </a:prstGeom>
          <a:noFill/>
        </p:spPr>
        <p:txBody>
          <a:bodyPr wrap="square" rtlCol="0">
            <a:spAutoFit/>
          </a:bodyPr>
          <a:lstStyle/>
          <a:p>
            <a:endParaRPr lang="en-CA" sz="2400" dirty="0"/>
          </a:p>
          <a:p>
            <a:pPr algn="ctr"/>
            <a:r>
              <a:rPr lang="en-CA" sz="4000" b="1" i="1" dirty="0">
                <a:solidFill>
                  <a:srgbClr val="9A4E15"/>
                </a:solidFill>
                <a:latin typeface="Aharoni" pitchFamily="2" charset="-79"/>
                <a:cs typeface="Aharoni" pitchFamily="2" charset="-79"/>
              </a:rPr>
              <a:t>Prefrontal Cortex Development – Autism </a:t>
            </a:r>
          </a:p>
          <a:p>
            <a:pPr lvl="0">
              <a:lnSpc>
                <a:spcPct val="115000"/>
              </a:lnSpc>
            </a:pPr>
            <a:endParaRPr lang="en-CA" sz="2400" dirty="0"/>
          </a:p>
          <a:p>
            <a:pPr lvl="0">
              <a:lnSpc>
                <a:spcPct val="115000"/>
              </a:lnSpc>
            </a:pPr>
            <a:r>
              <a:rPr lang="en-CA" sz="2800" dirty="0">
                <a:effectLst/>
                <a:ea typeface="Calibri" panose="020F0502020204030204" pitchFamily="34" charset="0"/>
                <a:cs typeface="Times New Roman" panose="02020603050405020304" pitchFamily="18" charset="0"/>
              </a:rPr>
              <a:t>R</a:t>
            </a:r>
            <a:r>
              <a:rPr lang="en-US" sz="2800" dirty="0" err="1">
                <a:effectLst/>
                <a:ea typeface="Calibri" panose="020F0502020204030204" pitchFamily="34" charset="0"/>
                <a:cs typeface="Times New Roman" panose="02020603050405020304" pitchFamily="18" charset="0"/>
              </a:rPr>
              <a:t>esearch</a:t>
            </a:r>
            <a:r>
              <a:rPr lang="en-US" sz="2800" dirty="0">
                <a:effectLst/>
                <a:ea typeface="Calibri" panose="020F0502020204030204" pitchFamily="34" charset="0"/>
                <a:cs typeface="Times New Roman" panose="02020603050405020304" pitchFamily="18" charset="0"/>
              </a:rPr>
              <a:t> has shown </a:t>
            </a:r>
            <a:r>
              <a:rPr lang="en-CA" sz="2800" dirty="0">
                <a:effectLst/>
                <a:ea typeface="Times New Roman" panose="02020603050405020304" pitchFamily="18" charset="0"/>
                <a:cs typeface="Times New Roman" panose="02020603050405020304" pitchFamily="18" charset="0"/>
              </a:rPr>
              <a:t>that the medial pre-frontal cortex of people supported </a:t>
            </a:r>
            <a:r>
              <a:rPr lang="en-CA" sz="2800" dirty="0">
                <a:effectLst/>
                <a:ea typeface="Calibri" panose="020F0502020204030204" pitchFamily="34" charset="0"/>
                <a:cs typeface="Times New Roman" panose="02020603050405020304" pitchFamily="18" charset="0"/>
              </a:rPr>
              <a:t>with neurodiversity </a:t>
            </a:r>
            <a:r>
              <a:rPr lang="en-CA" sz="2800" dirty="0">
                <a:effectLst/>
                <a:ea typeface="Times New Roman" panose="02020603050405020304" pitchFamily="18" charset="0"/>
                <a:cs typeface="Times New Roman" panose="02020603050405020304" pitchFamily="18" charset="0"/>
              </a:rPr>
              <a:t>can be functional, but not as</a:t>
            </a:r>
            <a:r>
              <a:rPr lang="en-CA" sz="2800" dirty="0">
                <a:ea typeface="Times New Roman" panose="02020603050405020304" pitchFamily="18" charset="0"/>
                <a:cs typeface="Times New Roman" panose="02020603050405020304" pitchFamily="18" charset="0"/>
              </a:rPr>
              <a:t> </a:t>
            </a:r>
            <a:r>
              <a:rPr lang="en-CA" sz="2800" dirty="0">
                <a:effectLst/>
                <a:ea typeface="Times New Roman" panose="02020603050405020304" pitchFamily="18" charset="0"/>
                <a:cs typeface="Times New Roman" panose="02020603050405020304" pitchFamily="18" charset="0"/>
              </a:rPr>
              <a:t>readily activated as </a:t>
            </a:r>
            <a:r>
              <a:rPr lang="en-CA" sz="2800" dirty="0">
                <a:effectLst/>
                <a:ea typeface="Calibri" panose="020F0502020204030204" pitchFamily="34" charset="0"/>
                <a:cs typeface="Times New Roman" panose="02020603050405020304" pitchFamily="18" charset="0"/>
              </a:rPr>
              <a:t>those who are not neurodiverse</a:t>
            </a:r>
            <a:r>
              <a:rPr lang="en-CA" sz="2800" dirty="0">
                <a:effectLst/>
                <a:ea typeface="Times New Roman" panose="02020603050405020304" pitchFamily="18" charset="0"/>
                <a:cs typeface="Times New Roman" panose="02020603050405020304" pitchFamily="18" charset="0"/>
              </a:rPr>
              <a:t>. </a:t>
            </a:r>
            <a:r>
              <a:rPr lang="en-CA" sz="2800" dirty="0">
                <a:ea typeface="Times New Roman" panose="02020603050405020304" pitchFamily="18" charset="0"/>
                <a:cs typeface="Times New Roman" panose="02020603050405020304" pitchFamily="18" charset="0"/>
              </a:rPr>
              <a:t>The</a:t>
            </a:r>
            <a:r>
              <a:rPr lang="en-CA" sz="2800" dirty="0">
                <a:effectLst/>
                <a:ea typeface="Times New Roman" panose="02020603050405020304" pitchFamily="18" charset="0"/>
                <a:cs typeface="Times New Roman" panose="02020603050405020304" pitchFamily="18" charset="0"/>
              </a:rPr>
              <a:t> goal is to offer strategies to enhance</a:t>
            </a:r>
            <a:r>
              <a:rPr lang="en-CA" sz="2800" dirty="0">
                <a:effectLst/>
                <a:ea typeface="Calibri" panose="020F0502020204030204" pitchFamily="34" charset="0"/>
                <a:cs typeface="Times New Roman" panose="02020603050405020304" pitchFamily="18" charset="0"/>
              </a:rPr>
              <a:t> the functioning of this region of the brain.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7694" y="5229200"/>
            <a:ext cx="1500677" cy="1116155"/>
          </a:xfrm>
          <a:prstGeom prst="rect">
            <a:avLst/>
          </a:prstGeom>
        </p:spPr>
      </p:pic>
      <p:sp>
        <p:nvSpPr>
          <p:cNvPr id="5" name="Slide Number Placeholder 4"/>
          <p:cNvSpPr>
            <a:spLocks noGrp="1"/>
          </p:cNvSpPr>
          <p:nvPr>
            <p:ph type="sldNum" sz="quarter" idx="12"/>
          </p:nvPr>
        </p:nvSpPr>
        <p:spPr/>
        <p:txBody>
          <a:bodyPr/>
          <a:lstStyle/>
          <a:p>
            <a:fld id="{95412AF2-B6D4-498F-B348-BD70083F63F4}" type="slidenum">
              <a:rPr lang="en-CA" sz="2000" smtClean="0"/>
              <a:pPr/>
              <a:t>21</a:t>
            </a:fld>
            <a:endParaRPr lang="en-CA" sz="2000" dirty="0"/>
          </a:p>
        </p:txBody>
      </p:sp>
      <p:sp>
        <p:nvSpPr>
          <p:cNvPr id="6" name="TextBox 5">
            <a:extLst>
              <a:ext uri="{FF2B5EF4-FFF2-40B4-BE49-F238E27FC236}">
                <a16:creationId xmlns:a16="http://schemas.microsoft.com/office/drawing/2014/main" id="{B7E15ED0-A809-9F33-2720-D0BCEA01FDD2}"/>
              </a:ext>
            </a:extLst>
          </p:cNvPr>
          <p:cNvSpPr txBox="1"/>
          <p:nvPr/>
        </p:nvSpPr>
        <p:spPr>
          <a:xfrm>
            <a:off x="1162658" y="5615583"/>
            <a:ext cx="9505056" cy="923330"/>
          </a:xfrm>
          <a:prstGeom prst="rect">
            <a:avLst/>
          </a:prstGeom>
          <a:noFill/>
        </p:spPr>
        <p:txBody>
          <a:bodyPr wrap="square" rtlCol="0">
            <a:spAutoFit/>
          </a:bodyPr>
          <a:lstStyle/>
          <a:p>
            <a:r>
              <a:rPr lang="en-CA" sz="1800" dirty="0"/>
              <a:t>Richey, J. A., et al. (2015). Neural mechanisms of emotion regulation in autism spectrum disorder. </a:t>
            </a:r>
            <a:r>
              <a:rPr lang="en-CA" sz="1800" i="1" dirty="0"/>
              <a:t>Journal of autism and developmental disorders, 45</a:t>
            </a:r>
            <a:r>
              <a:rPr lang="en-CA" sz="1800" dirty="0"/>
              <a:t>, 3409-3423.</a:t>
            </a:r>
          </a:p>
          <a:p>
            <a:endParaRPr lang="en-CA" dirty="0"/>
          </a:p>
        </p:txBody>
      </p:sp>
    </p:spTree>
    <p:extLst>
      <p:ext uri="{BB962C8B-B14F-4D97-AF65-F5344CB8AC3E}">
        <p14:creationId xmlns:p14="http://schemas.microsoft.com/office/powerpoint/2010/main" val="35389959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1075D63-085F-C373-5D44-6F530C57FD74}"/>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7013" y="5240061"/>
            <a:ext cx="1500678" cy="1116010"/>
          </a:xfrm>
          <a:prstGeom prst="rect">
            <a:avLst/>
          </a:prstGeom>
        </p:spPr>
      </p:pic>
      <p:sp>
        <p:nvSpPr>
          <p:cNvPr id="6" name="Slide Number Placeholder 5"/>
          <p:cNvSpPr>
            <a:spLocks noGrp="1"/>
          </p:cNvSpPr>
          <p:nvPr>
            <p:ph type="sldNum" sz="quarter" idx="12"/>
          </p:nvPr>
        </p:nvSpPr>
        <p:spPr>
          <a:xfrm>
            <a:off x="8736462" y="6355989"/>
            <a:ext cx="2649525" cy="365077"/>
          </a:xfrm>
        </p:spPr>
        <p:txBody>
          <a:bodyPr/>
          <a:lstStyle/>
          <a:p>
            <a:fld id="{AFE74BE6-3F01-4C25-9B60-2EB5994FEE56}" type="slidenum">
              <a:rPr lang="en-CA" sz="1400">
                <a:solidFill>
                  <a:prstClr val="black">
                    <a:tint val="75000"/>
                  </a:prstClr>
                </a:solidFill>
              </a:rPr>
              <a:pPr/>
              <a:t>22</a:t>
            </a:fld>
            <a:endParaRPr lang="en-CA" sz="1400" dirty="0">
              <a:solidFill>
                <a:prstClr val="black">
                  <a:tint val="75000"/>
                </a:prstClr>
              </a:solidFill>
            </a:endParaRPr>
          </a:p>
        </p:txBody>
      </p:sp>
      <p:sp>
        <p:nvSpPr>
          <p:cNvPr id="7" name="Rectangle 6">
            <a:extLst>
              <a:ext uri="{FF2B5EF4-FFF2-40B4-BE49-F238E27FC236}">
                <a16:creationId xmlns:a16="http://schemas.microsoft.com/office/drawing/2014/main" id="{1C587CF2-D761-4BB3-87AA-55E3BFA1BA3F}"/>
              </a:ext>
            </a:extLst>
          </p:cNvPr>
          <p:cNvSpPr/>
          <p:nvPr/>
        </p:nvSpPr>
        <p:spPr>
          <a:xfrm>
            <a:off x="1282093" y="136935"/>
            <a:ext cx="9214920" cy="1196309"/>
          </a:xfrm>
          <a:prstGeom prst="rect">
            <a:avLst/>
          </a:prstGeom>
          <a:solidFill>
            <a:srgbClr val="CDCC98"/>
          </a:solidFill>
          <a:scene3d>
            <a:camera prst="orthographicFront"/>
            <a:lightRig rig="threePt" dir="t"/>
          </a:scene3d>
          <a:sp3d>
            <a:bevelT/>
          </a:sp3d>
        </p:spPr>
        <p:txBody>
          <a:bodyPr wrap="square" lIns="91428" tIns="45714" rIns="91428" bIns="45714">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600" b="1" dirty="0"/>
              <a:t>CCS Brain Coherence, Balancing &amp; Inflammation Regulating Interventions</a:t>
            </a:r>
            <a:endParaRPr lang="en-CA" sz="3600" b="1" dirty="0"/>
          </a:p>
        </p:txBody>
      </p:sp>
      <p:sp>
        <p:nvSpPr>
          <p:cNvPr id="8" name="TextBox 4">
            <a:extLst>
              <a:ext uri="{FF2B5EF4-FFF2-40B4-BE49-F238E27FC236}">
                <a16:creationId xmlns:a16="http://schemas.microsoft.com/office/drawing/2014/main" id="{9BA6E552-3687-4EB2-99EF-115238136C4D}"/>
              </a:ext>
            </a:extLst>
          </p:cNvPr>
          <p:cNvSpPr txBox="1"/>
          <p:nvPr/>
        </p:nvSpPr>
        <p:spPr>
          <a:xfrm>
            <a:off x="1282093" y="1625831"/>
            <a:ext cx="9722782" cy="473015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154" indent="-457154"/>
            <a:r>
              <a:rPr lang="en-CA" sz="2400" b="1" dirty="0"/>
              <a:t>1.	Enhance essential brain calming elements</a:t>
            </a:r>
            <a:br>
              <a:rPr lang="en-CA" sz="2400" dirty="0"/>
            </a:br>
            <a:r>
              <a:rPr lang="en-CA" sz="2400" dirty="0"/>
              <a:t>(e.g. GABA and Serotonin)</a:t>
            </a:r>
          </a:p>
          <a:p>
            <a:pPr marL="457154" indent="-457154">
              <a:buFont typeface="+mj-lt"/>
              <a:buAutoNum type="arabicPeriod"/>
            </a:pPr>
            <a:endParaRPr lang="en-CA" sz="1200" dirty="0"/>
          </a:p>
          <a:p>
            <a:pPr marL="457154" indent="-457154"/>
            <a:r>
              <a:rPr lang="en-CA" sz="2400" b="1" dirty="0"/>
              <a:t>2.	Prevent excess of excitatory elements </a:t>
            </a:r>
            <a:br>
              <a:rPr lang="en-CA" sz="2400" dirty="0"/>
            </a:br>
            <a:r>
              <a:rPr lang="en-CA" sz="2400" dirty="0"/>
              <a:t>(e.g. Cortisol, Glutamate, PPA)</a:t>
            </a:r>
          </a:p>
          <a:p>
            <a:pPr marL="457154" indent="-457154"/>
            <a:endParaRPr lang="en-CA" sz="2400" dirty="0"/>
          </a:p>
          <a:p>
            <a:pPr marL="457154" indent="-457154"/>
            <a:r>
              <a:rPr lang="en-CA" sz="2400" b="1" dirty="0"/>
              <a:t>3.</a:t>
            </a:r>
            <a:r>
              <a:rPr lang="en-CA" sz="2400" dirty="0"/>
              <a:t>	</a:t>
            </a:r>
            <a:r>
              <a:rPr lang="en-CA" sz="2400" b="1" dirty="0"/>
              <a:t>Balance anxiety producing vitamins and minerals</a:t>
            </a:r>
            <a:br>
              <a:rPr lang="en-CA" sz="2400" dirty="0"/>
            </a:br>
            <a:r>
              <a:rPr lang="en-CA" sz="2400" dirty="0"/>
              <a:t>(e.g. Magnesium, Vitamin B6, Vitamin B12)</a:t>
            </a:r>
          </a:p>
          <a:p>
            <a:pPr marL="457154" indent="-457154">
              <a:buFont typeface="+mj-lt"/>
              <a:buAutoNum type="arabicPeriod"/>
            </a:pPr>
            <a:endParaRPr lang="en-CA" sz="1200" dirty="0"/>
          </a:p>
          <a:p>
            <a:pPr marL="457154" indent="-457154"/>
            <a:r>
              <a:rPr lang="en-CA" sz="2400" b="1" dirty="0"/>
              <a:t>4.</a:t>
            </a:r>
            <a:r>
              <a:rPr lang="en-CA" sz="2400" dirty="0"/>
              <a:t>	</a:t>
            </a:r>
            <a:r>
              <a:rPr lang="en-CA" sz="2400" b="1" dirty="0"/>
              <a:t>Cerebellum activation</a:t>
            </a:r>
            <a:br>
              <a:rPr lang="en-CA" sz="2400" dirty="0"/>
            </a:br>
            <a:r>
              <a:rPr lang="en-CA" sz="2400" dirty="0"/>
              <a:t>(e.g. 20 minutes of bouncing and balancing)</a:t>
            </a:r>
          </a:p>
          <a:p>
            <a:pPr marL="457154" indent="-457154">
              <a:buFont typeface="+mj-lt"/>
              <a:buAutoNum type="arabicPeriod"/>
            </a:pPr>
            <a:endParaRPr lang="en-CA" sz="1200" dirty="0"/>
          </a:p>
          <a:p>
            <a:pPr marL="457154" indent="-457154">
              <a:buAutoNum type="arabicPeriod" startAt="5"/>
            </a:pPr>
            <a:r>
              <a:rPr lang="en-CA" sz="2400" b="1" dirty="0"/>
              <a:t>Maintain adequate glutathione levels to prevent brain inflammation </a:t>
            </a:r>
          </a:p>
          <a:p>
            <a:r>
              <a:rPr lang="en-CA" sz="2400" dirty="0"/>
              <a:t>      (e.g. NAC)</a:t>
            </a:r>
          </a:p>
        </p:txBody>
      </p:sp>
    </p:spTree>
    <p:extLst>
      <p:ext uri="{BB962C8B-B14F-4D97-AF65-F5344CB8AC3E}">
        <p14:creationId xmlns:p14="http://schemas.microsoft.com/office/powerpoint/2010/main" val="28954366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70E00A0-8C21-9190-660B-4DB3008CEFB8}"/>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7011" y="5271954"/>
            <a:ext cx="1500678" cy="1116010"/>
          </a:xfrm>
          <a:prstGeom prst="rect">
            <a:avLst/>
          </a:prstGeom>
        </p:spPr>
      </p:pic>
      <p:sp>
        <p:nvSpPr>
          <p:cNvPr id="6" name="TextBox 5"/>
          <p:cNvSpPr txBox="1"/>
          <p:nvPr/>
        </p:nvSpPr>
        <p:spPr>
          <a:xfrm>
            <a:off x="1391700" y="649979"/>
            <a:ext cx="9692822" cy="1938740"/>
          </a:xfrm>
          <a:prstGeom prst="rect">
            <a:avLst/>
          </a:prstGeom>
          <a:noFill/>
        </p:spPr>
        <p:txBody>
          <a:bodyPr wrap="square" rtlCol="0">
            <a:spAutoFit/>
          </a:bodyPr>
          <a:lstStyle/>
          <a:p>
            <a:pPr marL="457154" indent="-457154">
              <a:lnSpc>
                <a:spcPct val="150000"/>
              </a:lnSpc>
            </a:pPr>
            <a:r>
              <a:rPr lang="en-CA" sz="2400" b="1" dirty="0"/>
              <a:t>6.</a:t>
            </a:r>
            <a:r>
              <a:rPr lang="en-CA" sz="2400" dirty="0"/>
              <a:t>	</a:t>
            </a:r>
            <a:r>
              <a:rPr lang="en-CA" sz="2400" b="1" dirty="0"/>
              <a:t>Keep the Mitochondria Cell System Healthy:</a:t>
            </a:r>
          </a:p>
          <a:p>
            <a:pPr marL="914309" lvl="1" indent="-457154">
              <a:buFont typeface="Arial" pitchFamily="34" charset="0"/>
              <a:buChar char="•"/>
            </a:pPr>
            <a:r>
              <a:rPr lang="en-CA" sz="2400" dirty="0"/>
              <a:t>Mitochondria are known as the powerhouse of each cell</a:t>
            </a:r>
          </a:p>
          <a:p>
            <a:pPr marL="914309" lvl="1" indent="-457154">
              <a:buFont typeface="Arial" pitchFamily="34" charset="0"/>
              <a:buChar char="•"/>
            </a:pPr>
            <a:r>
              <a:rPr lang="en-CA" sz="2400" dirty="0"/>
              <a:t>They give cells their energy to do their work such as maintaining healthy brain functioning</a:t>
            </a:r>
          </a:p>
          <a:p>
            <a:pPr marL="457154" indent="-457154"/>
            <a:r>
              <a:rPr lang="en-CA" sz="1200" dirty="0"/>
              <a:t>	</a:t>
            </a:r>
          </a:p>
        </p:txBody>
      </p:sp>
      <p:sp>
        <p:nvSpPr>
          <p:cNvPr id="7" name="TextBox 6"/>
          <p:cNvSpPr txBox="1"/>
          <p:nvPr/>
        </p:nvSpPr>
        <p:spPr>
          <a:xfrm>
            <a:off x="1323393" y="3090086"/>
            <a:ext cx="8859804" cy="2584986"/>
          </a:xfrm>
          <a:prstGeom prst="rect">
            <a:avLst/>
          </a:prstGeom>
          <a:noFill/>
        </p:spPr>
        <p:txBody>
          <a:bodyPr wrap="square" rtlCol="0">
            <a:spAutoFit/>
          </a:bodyPr>
          <a:lstStyle/>
          <a:p>
            <a:pPr marL="457154" indent="-457154">
              <a:lnSpc>
                <a:spcPct val="150000"/>
              </a:lnSpc>
            </a:pPr>
            <a:r>
              <a:rPr lang="en-CA" sz="2400" dirty="0"/>
              <a:t>	</a:t>
            </a:r>
            <a:r>
              <a:rPr lang="en-CA" sz="2400" b="1" dirty="0"/>
              <a:t>Controllable Mitochondria Killers:  </a:t>
            </a:r>
          </a:p>
          <a:p>
            <a:pPr marL="914309" lvl="1" indent="-457154">
              <a:buFont typeface="Arial" pitchFamily="34" charset="0"/>
              <a:buChar char="•"/>
            </a:pPr>
            <a:r>
              <a:rPr lang="en-CA" sz="2400" dirty="0"/>
              <a:t>Sugar and Simple Carbohydrates</a:t>
            </a:r>
          </a:p>
          <a:p>
            <a:pPr marL="914309" lvl="1" indent="-457154">
              <a:buFont typeface="Arial" pitchFamily="34" charset="0"/>
              <a:buChar char="•"/>
            </a:pPr>
            <a:r>
              <a:rPr lang="en-CA" sz="2400" dirty="0"/>
              <a:t>Oxidative Stress causing Brain Inflammation – low glutathione </a:t>
            </a:r>
          </a:p>
          <a:p>
            <a:pPr marL="914309" lvl="1" indent="-457154">
              <a:buFont typeface="Arial" pitchFamily="34" charset="0"/>
              <a:buChar char="•"/>
            </a:pPr>
            <a:r>
              <a:rPr lang="en-CA" sz="2400" dirty="0"/>
              <a:t>Medications such as Antibiotics and Antipsychotics</a:t>
            </a:r>
          </a:p>
          <a:p>
            <a:pPr marL="914309" lvl="1" indent="-457154">
              <a:buFont typeface="Arial" pitchFamily="34" charset="0"/>
              <a:buChar char="•"/>
            </a:pPr>
            <a:r>
              <a:rPr lang="en-CA" sz="2400" dirty="0"/>
              <a:t>Vitamins and Minerals Imbalance – low B vitamins, folic acid, magnesium, vitamin D	</a:t>
            </a:r>
          </a:p>
        </p:txBody>
      </p:sp>
      <p:sp>
        <p:nvSpPr>
          <p:cNvPr id="8" name="Slide Number Placeholder 7"/>
          <p:cNvSpPr>
            <a:spLocks noGrp="1"/>
          </p:cNvSpPr>
          <p:nvPr>
            <p:ph type="sldNum" sz="quarter" idx="12"/>
          </p:nvPr>
        </p:nvSpPr>
        <p:spPr/>
        <p:txBody>
          <a:bodyPr/>
          <a:lstStyle/>
          <a:p>
            <a:fld id="{AFE74BE6-3F01-4C25-9B60-2EB5994FEE56}" type="slidenum">
              <a:rPr lang="en-CA" sz="1400">
                <a:solidFill>
                  <a:prstClr val="black">
                    <a:tint val="75000"/>
                  </a:prstClr>
                </a:solidFill>
              </a:rPr>
              <a:pPr/>
              <a:t>23</a:t>
            </a:fld>
            <a:endParaRPr lang="en-CA" sz="1400" dirty="0">
              <a:solidFill>
                <a:prstClr val="black">
                  <a:tint val="75000"/>
                </a:prstClr>
              </a:solidFill>
            </a:endParaRPr>
          </a:p>
        </p:txBody>
      </p:sp>
    </p:spTree>
    <p:extLst>
      <p:ext uri="{BB962C8B-B14F-4D97-AF65-F5344CB8AC3E}">
        <p14:creationId xmlns:p14="http://schemas.microsoft.com/office/powerpoint/2010/main" val="1940221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C6CF3A-57FA-3EE3-B9B6-7B2DC6B40DBE}"/>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7013" y="5240061"/>
            <a:ext cx="1500678" cy="1116010"/>
          </a:xfrm>
          <a:prstGeom prst="rect">
            <a:avLst/>
          </a:prstGeom>
        </p:spPr>
      </p:pic>
      <p:sp>
        <p:nvSpPr>
          <p:cNvPr id="6" name="Slide Number Placeholder 5"/>
          <p:cNvSpPr>
            <a:spLocks noGrp="1"/>
          </p:cNvSpPr>
          <p:nvPr>
            <p:ph type="sldNum" sz="quarter" idx="12"/>
          </p:nvPr>
        </p:nvSpPr>
        <p:spPr>
          <a:xfrm>
            <a:off x="8736462" y="6355989"/>
            <a:ext cx="2649525" cy="365077"/>
          </a:xfrm>
        </p:spPr>
        <p:txBody>
          <a:bodyPr/>
          <a:lstStyle/>
          <a:p>
            <a:fld id="{AFE74BE6-3F01-4C25-9B60-2EB5994FEE56}" type="slidenum">
              <a:rPr lang="en-CA" sz="1400">
                <a:solidFill>
                  <a:prstClr val="black">
                    <a:tint val="75000"/>
                  </a:prstClr>
                </a:solidFill>
              </a:rPr>
              <a:pPr/>
              <a:t>24</a:t>
            </a:fld>
            <a:endParaRPr lang="en-CA" sz="1400" dirty="0">
              <a:solidFill>
                <a:prstClr val="black">
                  <a:tint val="75000"/>
                </a:prstClr>
              </a:solidFill>
            </a:endParaRPr>
          </a:p>
        </p:txBody>
      </p:sp>
      <p:sp>
        <p:nvSpPr>
          <p:cNvPr id="7" name="Rectangle 6">
            <a:extLst>
              <a:ext uri="{FF2B5EF4-FFF2-40B4-BE49-F238E27FC236}">
                <a16:creationId xmlns:a16="http://schemas.microsoft.com/office/drawing/2014/main" id="{0A054CC4-08FB-4D32-B81A-EEEC38AA4251}"/>
              </a:ext>
            </a:extLst>
          </p:cNvPr>
          <p:cNvSpPr/>
          <p:nvPr/>
        </p:nvSpPr>
        <p:spPr>
          <a:xfrm>
            <a:off x="856230" y="369851"/>
            <a:ext cx="9974163" cy="2000288"/>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514299" indent="-514299">
              <a:buAutoNum type="arabicPeriod" startAt="7"/>
            </a:pPr>
            <a:r>
              <a:rPr lang="en-CA" sz="2400" b="1" dirty="0"/>
              <a:t>Cardio Exercise:</a:t>
            </a:r>
          </a:p>
          <a:p>
            <a:pPr marL="514299" indent="-514299"/>
            <a:endParaRPr lang="en-CA" sz="2800" b="1" dirty="0"/>
          </a:p>
          <a:p>
            <a:pPr marL="514299" indent="-514299">
              <a:buFont typeface="Arial" pitchFamily="34" charset="0"/>
              <a:buChar char="•"/>
            </a:pPr>
            <a:r>
              <a:rPr lang="en-CA" sz="2400" dirty="0"/>
              <a:t>Cardio exercise, especially bouncing and balancing, increases brain wave activity (e.g. cerebellum) to give better brain coherence for optimal functioning.</a:t>
            </a:r>
          </a:p>
        </p:txBody>
      </p:sp>
      <p:sp>
        <p:nvSpPr>
          <p:cNvPr id="8" name="Rectangle 7">
            <a:extLst>
              <a:ext uri="{FF2B5EF4-FFF2-40B4-BE49-F238E27FC236}">
                <a16:creationId xmlns:a16="http://schemas.microsoft.com/office/drawing/2014/main" id="{E378EAFC-9D22-4021-B243-B2B344489D09}"/>
              </a:ext>
            </a:extLst>
          </p:cNvPr>
          <p:cNvSpPr/>
          <p:nvPr/>
        </p:nvSpPr>
        <p:spPr>
          <a:xfrm>
            <a:off x="926133" y="2824552"/>
            <a:ext cx="5468203" cy="830889"/>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866" indent="-342866">
              <a:buFont typeface="Arial" panose="020B0604020202020204" pitchFamily="34" charset="0"/>
              <a:buChar char="•"/>
            </a:pPr>
            <a:r>
              <a:rPr lang="en-CA" sz="2400" dirty="0"/>
              <a:t>Improved coherence results in thoughts becoming more organized and focused.</a:t>
            </a:r>
          </a:p>
        </p:txBody>
      </p:sp>
      <p:sp>
        <p:nvSpPr>
          <p:cNvPr id="9" name="Rectangle 8">
            <a:extLst>
              <a:ext uri="{FF2B5EF4-FFF2-40B4-BE49-F238E27FC236}">
                <a16:creationId xmlns:a16="http://schemas.microsoft.com/office/drawing/2014/main" id="{DDF2EBA5-4DA8-4456-8E5F-72F63FF483A4}"/>
              </a:ext>
            </a:extLst>
          </p:cNvPr>
          <p:cNvSpPr/>
          <p:nvPr/>
        </p:nvSpPr>
        <p:spPr>
          <a:xfrm>
            <a:off x="926133" y="4442046"/>
            <a:ext cx="5468203" cy="830889"/>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866" indent="-342866">
              <a:buFont typeface="Arial" panose="020B0604020202020204" pitchFamily="34" charset="0"/>
              <a:buChar char="•"/>
            </a:pPr>
            <a:r>
              <a:rPr lang="en-CA" sz="2400" dirty="0"/>
              <a:t>This results in less fear and therefore more calm.</a:t>
            </a:r>
          </a:p>
        </p:txBody>
      </p:sp>
      <p:pic>
        <p:nvPicPr>
          <p:cNvPr id="10" name="Picture 9">
            <a:extLst>
              <a:ext uri="{FF2B5EF4-FFF2-40B4-BE49-F238E27FC236}">
                <a16:creationId xmlns:a16="http://schemas.microsoft.com/office/drawing/2014/main" id="{8761099F-3A31-47B6-B046-16EF68E7C71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0297" y="2442277"/>
            <a:ext cx="3210097" cy="2725646"/>
          </a:xfrm>
          <a:prstGeom prst="rect">
            <a:avLst/>
          </a:prstGeom>
        </p:spPr>
      </p:pic>
    </p:spTree>
    <p:extLst>
      <p:ext uri="{BB962C8B-B14F-4D97-AF65-F5344CB8AC3E}">
        <p14:creationId xmlns:p14="http://schemas.microsoft.com/office/powerpoint/2010/main" val="38830160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B0D5ACD-9A97-4E92-74F5-5BAFD0A9D435}"/>
              </a:ext>
            </a:extLst>
          </p:cNvPr>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2" name="Picture 1"/>
          <p:cNvPicPr/>
          <p:nvPr/>
        </p:nvPicPr>
        <p:blipFill rotWithShape="1">
          <a:blip r:embed="rId2" cstate="print">
            <a:extLst>
              <a:ext uri="{28A0092B-C50C-407E-A947-70E740481C1C}">
                <a14:useLocalDpi xmlns:a14="http://schemas.microsoft.com/office/drawing/2010/main" val="0"/>
              </a:ext>
            </a:extLst>
          </a:blip>
          <a:srcRect b="10177"/>
          <a:stretch/>
        </p:blipFill>
        <p:spPr bwMode="auto">
          <a:xfrm>
            <a:off x="1003856" y="706847"/>
            <a:ext cx="3521304" cy="5620235"/>
          </a:xfrm>
          <a:prstGeom prst="rect">
            <a:avLst/>
          </a:prstGeom>
          <a:ln>
            <a:noFill/>
          </a:ln>
          <a:extLst>
            <a:ext uri="{53640926-AAD7-44D8-BBD7-CCE9431645EC}">
              <a14:shadowObscured xmlns:a14="http://schemas.microsoft.com/office/drawing/2010/main"/>
            </a:ext>
          </a:extLst>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44180" y="5261325"/>
            <a:ext cx="1494643" cy="1116010"/>
          </a:xfrm>
          <a:prstGeom prst="rect">
            <a:avLst/>
          </a:prstGeom>
        </p:spPr>
      </p:pic>
      <p:pic>
        <p:nvPicPr>
          <p:cNvPr id="1026" name="Picture 2" descr="Image result for stabilization ball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06405" y="448"/>
            <a:ext cx="5665024" cy="437967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449824" y="4220986"/>
            <a:ext cx="4876224" cy="646247"/>
          </a:xfrm>
          <a:prstGeom prst="rect">
            <a:avLst/>
          </a:prstGeom>
          <a:noFill/>
        </p:spPr>
        <p:txBody>
          <a:bodyPr wrap="square" rtlCol="0">
            <a:spAutoFit/>
          </a:bodyPr>
          <a:lstStyle/>
          <a:p>
            <a:pPr algn="ctr"/>
            <a:r>
              <a:rPr lang="en-CA" dirty="0"/>
              <a:t>stabilization balls</a:t>
            </a:r>
          </a:p>
          <a:p>
            <a:pPr algn="ctr"/>
            <a:r>
              <a:rPr lang="en-CA" dirty="0"/>
              <a:t>and elliptical stabilization cushions</a:t>
            </a:r>
          </a:p>
        </p:txBody>
      </p:sp>
      <p:sp>
        <p:nvSpPr>
          <p:cNvPr id="6" name="Slide Number Placeholder 5"/>
          <p:cNvSpPr>
            <a:spLocks noGrp="1"/>
          </p:cNvSpPr>
          <p:nvPr>
            <p:ph type="sldNum" sz="quarter" idx="12"/>
          </p:nvPr>
        </p:nvSpPr>
        <p:spPr/>
        <p:txBody>
          <a:bodyPr/>
          <a:lstStyle/>
          <a:p>
            <a:fld id="{AFE74BE6-3F01-4C25-9B60-2EB5994FEE56}" type="slidenum">
              <a:rPr lang="en-CA" sz="1400">
                <a:solidFill>
                  <a:prstClr val="black">
                    <a:tint val="75000"/>
                  </a:prstClr>
                </a:solidFill>
              </a:rPr>
              <a:pPr/>
              <a:t>25</a:t>
            </a:fld>
            <a:endParaRPr lang="en-CA" sz="1400" dirty="0">
              <a:solidFill>
                <a:prstClr val="black">
                  <a:tint val="75000"/>
                </a:prstClr>
              </a:solidFill>
            </a:endParaRPr>
          </a:p>
        </p:txBody>
      </p:sp>
    </p:spTree>
    <p:extLst>
      <p:ext uri="{BB962C8B-B14F-4D97-AF65-F5344CB8AC3E}">
        <p14:creationId xmlns:p14="http://schemas.microsoft.com/office/powerpoint/2010/main" val="28903153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8062296" cy="6858000"/>
          </a:xfrm>
          <a:prstGeom prst="rect">
            <a:avLst/>
          </a:prstGeom>
        </p:spPr>
      </p:pic>
      <p:sp>
        <p:nvSpPr>
          <p:cNvPr id="4" name="TextBox 3"/>
          <p:cNvSpPr txBox="1"/>
          <p:nvPr/>
        </p:nvSpPr>
        <p:spPr>
          <a:xfrm>
            <a:off x="974806" y="3170383"/>
            <a:ext cx="5680797" cy="2677656"/>
          </a:xfrm>
          <a:prstGeom prst="rect">
            <a:avLst/>
          </a:prstGeom>
          <a:noFill/>
        </p:spPr>
        <p:txBody>
          <a:bodyPr wrap="square" rtlCol="0">
            <a:spAutoFit/>
          </a:bodyPr>
          <a:lstStyle/>
          <a:p>
            <a:pPr algn="ctr"/>
            <a:r>
              <a:rPr lang="en-CA" sz="2800" dirty="0"/>
              <a:t>After four months of         neurofeedback, a ten-year-old boy’s family drawings show the equivalent of six years of mental development.</a:t>
            </a:r>
          </a:p>
          <a:p>
            <a:pPr algn="ctr"/>
            <a:endParaRPr lang="en-CA" sz="2800" dirty="0"/>
          </a:p>
          <a:p>
            <a:pPr algn="ctr"/>
            <a:endParaRPr lang="en-CA" sz="2800" dirty="0"/>
          </a:p>
        </p:txBody>
      </p:sp>
      <p:pic>
        <p:nvPicPr>
          <p:cNvPr id="6" name="Picture 5"/>
          <p:cNvPicPr>
            <a:picLocks noChangeAspect="1"/>
          </p:cNvPicPr>
          <p:nvPr/>
        </p:nvPicPr>
        <p:blipFill>
          <a:blip r:embed="rId4" cstate="print"/>
          <a:stretch>
            <a:fillRect/>
          </a:stretch>
        </p:blipFill>
        <p:spPr>
          <a:xfrm>
            <a:off x="6992316" y="1304109"/>
            <a:ext cx="3646591" cy="5345783"/>
          </a:xfrm>
          <a:prstGeom prst="rect">
            <a:avLst/>
          </a:prstGeom>
        </p:spPr>
      </p:pic>
      <p:sp>
        <p:nvSpPr>
          <p:cNvPr id="8" name="TextBox 7"/>
          <p:cNvSpPr txBox="1"/>
          <p:nvPr/>
        </p:nvSpPr>
        <p:spPr>
          <a:xfrm>
            <a:off x="748553" y="1762126"/>
            <a:ext cx="6133303" cy="1200329"/>
          </a:xfrm>
          <a:prstGeom prst="rect">
            <a:avLst/>
          </a:prstGeom>
          <a:noFill/>
        </p:spPr>
        <p:txBody>
          <a:bodyPr wrap="square" rtlCol="0">
            <a:spAutoFit/>
          </a:bodyPr>
          <a:lstStyle/>
          <a:p>
            <a:pPr algn="ctr"/>
            <a:r>
              <a:rPr lang="en-CA" sz="3600" b="1" dirty="0"/>
              <a:t>From Stick People to </a:t>
            </a:r>
          </a:p>
          <a:p>
            <a:pPr algn="ctr"/>
            <a:r>
              <a:rPr lang="en-CA" sz="3600" b="1" dirty="0"/>
              <a:t>Clearly Defined Human Beings</a:t>
            </a:r>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415686" y="5157192"/>
            <a:ext cx="1500677" cy="1116155"/>
          </a:xfrm>
          <a:prstGeom prst="rect">
            <a:avLst/>
          </a:prstGeom>
        </p:spPr>
      </p:pic>
      <p:sp>
        <p:nvSpPr>
          <p:cNvPr id="10" name="TextBox 9"/>
          <p:cNvSpPr txBox="1"/>
          <p:nvPr/>
        </p:nvSpPr>
        <p:spPr>
          <a:xfrm>
            <a:off x="1" y="297882"/>
            <a:ext cx="12190413" cy="1015663"/>
          </a:xfrm>
          <a:prstGeom prst="rect">
            <a:avLst/>
          </a:prstGeom>
          <a:noFill/>
        </p:spPr>
        <p:txBody>
          <a:bodyPr wrap="square" rtlCol="0">
            <a:spAutoFit/>
          </a:bodyPr>
          <a:lstStyle/>
          <a:p>
            <a:pPr algn="ctr"/>
            <a:r>
              <a:rPr lang="en-CA" sz="6000" b="1" i="1" dirty="0">
                <a:solidFill>
                  <a:srgbClr val="9A4E15"/>
                </a:solidFill>
              </a:rPr>
              <a:t>Autism and Neurofeedback</a:t>
            </a:r>
          </a:p>
        </p:txBody>
      </p:sp>
      <p:sp>
        <p:nvSpPr>
          <p:cNvPr id="11" name="Slide Number Placeholder 10"/>
          <p:cNvSpPr>
            <a:spLocks noGrp="1"/>
          </p:cNvSpPr>
          <p:nvPr>
            <p:ph type="sldNum" sz="quarter" idx="12"/>
          </p:nvPr>
        </p:nvSpPr>
        <p:spPr/>
        <p:txBody>
          <a:bodyPr/>
          <a:lstStyle/>
          <a:p>
            <a:fld id="{95412AF2-B6D4-498F-B348-BD70083F63F4}" type="slidenum">
              <a:rPr lang="en-CA" sz="2000" smtClean="0"/>
              <a:pPr/>
              <a:t>26</a:t>
            </a:fld>
            <a:endParaRPr lang="en-CA" sz="2000" dirty="0"/>
          </a:p>
        </p:txBody>
      </p:sp>
      <p:sp>
        <p:nvSpPr>
          <p:cNvPr id="3" name="TextBox 2">
            <a:extLst>
              <a:ext uri="{FF2B5EF4-FFF2-40B4-BE49-F238E27FC236}">
                <a16:creationId xmlns:a16="http://schemas.microsoft.com/office/drawing/2014/main" id="{0A8EF1F0-EACD-94F5-22C8-E4E7D5D5470D}"/>
              </a:ext>
            </a:extLst>
          </p:cNvPr>
          <p:cNvSpPr txBox="1"/>
          <p:nvPr/>
        </p:nvSpPr>
        <p:spPr>
          <a:xfrm>
            <a:off x="1111364" y="5950181"/>
            <a:ext cx="5839567" cy="646331"/>
          </a:xfrm>
          <a:prstGeom prst="rect">
            <a:avLst/>
          </a:prstGeom>
          <a:noFill/>
        </p:spPr>
        <p:txBody>
          <a:bodyPr wrap="square" rtlCol="0">
            <a:spAutoFit/>
          </a:bodyPr>
          <a:lstStyle/>
          <a:p>
            <a:r>
              <a:rPr lang="en-US" dirty="0"/>
              <a:t>van der Kolk, B. (2015). </a:t>
            </a:r>
            <a:r>
              <a:rPr lang="en-US" i="1" dirty="0"/>
              <a:t>The body keeps the score: brain, mind, and body in the healing of trauma. </a:t>
            </a:r>
            <a:r>
              <a:rPr lang="en-US" dirty="0"/>
              <a:t>Penguin Books. </a:t>
            </a:r>
            <a:endParaRPr lang="en-CA" dirty="0"/>
          </a:p>
        </p:txBody>
      </p:sp>
    </p:spTree>
    <p:extLst>
      <p:ext uri="{BB962C8B-B14F-4D97-AF65-F5344CB8AC3E}">
        <p14:creationId xmlns:p14="http://schemas.microsoft.com/office/powerpoint/2010/main" val="27741107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2" name="TextBox 1"/>
          <p:cNvSpPr txBox="1"/>
          <p:nvPr/>
        </p:nvSpPr>
        <p:spPr>
          <a:xfrm>
            <a:off x="1066663" y="651850"/>
            <a:ext cx="10300898" cy="5047536"/>
          </a:xfrm>
          <a:prstGeom prst="rect">
            <a:avLst/>
          </a:prstGeom>
          <a:noFill/>
        </p:spPr>
        <p:txBody>
          <a:bodyPr wrap="square" rtlCol="0">
            <a:spAutoFit/>
          </a:bodyPr>
          <a:lstStyle/>
          <a:p>
            <a:pPr marL="514350" indent="-514350" algn="just"/>
            <a:r>
              <a:rPr lang="en-CA" sz="3200" b="1" dirty="0">
                <a:solidFill>
                  <a:srgbClr val="9A4E15"/>
                </a:solidFill>
              </a:rPr>
              <a:t>Training in Self-Regulation with those with ASD/DD can be </a:t>
            </a:r>
          </a:p>
          <a:p>
            <a:pPr marL="514350" indent="-514350" algn="just"/>
            <a:r>
              <a:rPr lang="en-CA" sz="3200" b="1" dirty="0">
                <a:solidFill>
                  <a:srgbClr val="9A4E15"/>
                </a:solidFill>
              </a:rPr>
              <a:t>Successful and Sustainable in the Following Areas:</a:t>
            </a:r>
          </a:p>
          <a:p>
            <a:pPr marL="514350" indent="-514350" algn="just"/>
            <a:endParaRPr lang="en-CA" sz="3000" b="1" dirty="0"/>
          </a:p>
          <a:p>
            <a:pPr marL="514350" indent="-514350" algn="just">
              <a:buFont typeface="Arial" panose="020B0604020202020204" pitchFamily="34" charset="0"/>
              <a:buChar char="•"/>
            </a:pPr>
            <a:r>
              <a:rPr lang="en-CA" sz="3000" dirty="0"/>
              <a:t>Attentional control, inhibition of verbal responses, cognitive flexibility and planning – through neurofeedback</a:t>
            </a:r>
          </a:p>
          <a:p>
            <a:pPr marL="514350" indent="-514350" algn="just">
              <a:lnSpc>
                <a:spcPct val="150000"/>
              </a:lnSpc>
              <a:buFont typeface="Arial" panose="020B0604020202020204" pitchFamily="34" charset="0"/>
              <a:buChar char="•"/>
            </a:pPr>
            <a:r>
              <a:rPr lang="en-CA" sz="3000" dirty="0"/>
              <a:t>Some areas of executive functioning and  behavioural control</a:t>
            </a:r>
          </a:p>
          <a:p>
            <a:pPr marL="514350" indent="-514350" algn="just">
              <a:lnSpc>
                <a:spcPct val="150000"/>
              </a:lnSpc>
              <a:buFont typeface="Arial" panose="020B0604020202020204" pitchFamily="34" charset="0"/>
              <a:buChar char="•"/>
            </a:pPr>
            <a:r>
              <a:rPr lang="en-CA" sz="3000" dirty="0"/>
              <a:t>Resistance to distraction and concentration</a:t>
            </a:r>
          </a:p>
          <a:p>
            <a:pPr marL="514350" indent="-514350" algn="just">
              <a:buFont typeface="Arial" panose="020B0604020202020204" pitchFamily="34" charset="0"/>
              <a:buChar char="•"/>
            </a:pPr>
            <a:r>
              <a:rPr lang="en-CA" sz="3000" dirty="0"/>
              <a:t>Affective, cognitive, physical self-regulation and pro-social behaviour</a:t>
            </a:r>
          </a:p>
          <a:p>
            <a:pPr algn="just"/>
            <a:endParaRPr lang="en-US"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15686" y="5157192"/>
            <a:ext cx="1500677" cy="1116155"/>
          </a:xfrm>
          <a:prstGeom prst="rect">
            <a:avLst/>
          </a:prstGeom>
        </p:spPr>
      </p:pic>
      <p:sp>
        <p:nvSpPr>
          <p:cNvPr id="5" name="Slide Number Placeholder 4"/>
          <p:cNvSpPr>
            <a:spLocks noGrp="1"/>
          </p:cNvSpPr>
          <p:nvPr>
            <p:ph type="sldNum" sz="quarter" idx="12"/>
          </p:nvPr>
        </p:nvSpPr>
        <p:spPr/>
        <p:txBody>
          <a:bodyPr/>
          <a:lstStyle/>
          <a:p>
            <a:fld id="{95412AF2-B6D4-498F-B348-BD70083F63F4}" type="slidenum">
              <a:rPr lang="en-CA" sz="2000" smtClean="0"/>
              <a:pPr/>
              <a:t>27</a:t>
            </a:fld>
            <a:endParaRPr lang="en-CA" sz="2000" dirty="0"/>
          </a:p>
        </p:txBody>
      </p:sp>
      <p:sp>
        <p:nvSpPr>
          <p:cNvPr id="6" name="TextBox 5">
            <a:extLst>
              <a:ext uri="{FF2B5EF4-FFF2-40B4-BE49-F238E27FC236}">
                <a16:creationId xmlns:a16="http://schemas.microsoft.com/office/drawing/2014/main" id="{C1D8843D-316C-6551-CCE5-DDE3FBF06B77}"/>
              </a:ext>
            </a:extLst>
          </p:cNvPr>
          <p:cNvSpPr txBox="1"/>
          <p:nvPr/>
        </p:nvSpPr>
        <p:spPr>
          <a:xfrm>
            <a:off x="1125123" y="5877366"/>
            <a:ext cx="9300523" cy="923330"/>
          </a:xfrm>
          <a:prstGeom prst="rect">
            <a:avLst/>
          </a:prstGeom>
          <a:noFill/>
        </p:spPr>
        <p:txBody>
          <a:bodyPr wrap="square" rtlCol="0">
            <a:spAutoFit/>
          </a:bodyPr>
          <a:lstStyle/>
          <a:p>
            <a:r>
              <a:rPr lang="en-US" dirty="0" err="1"/>
              <a:t>MacKenzie</a:t>
            </a:r>
            <a:r>
              <a:rPr lang="en-US" dirty="0"/>
              <a:t>, H. (2013). </a:t>
            </a:r>
            <a:r>
              <a:rPr lang="en-US" i="1" dirty="0"/>
              <a:t>The autistic child’s guide: presenting spark* (self-regulation program of awareness &amp; resilience in kids). </a:t>
            </a:r>
            <a:r>
              <a:rPr lang="en-US" dirty="0"/>
              <a:t>Wired Fox. pp. 321-323.</a:t>
            </a:r>
            <a:endParaRPr lang="en-US" i="1" dirty="0"/>
          </a:p>
          <a:p>
            <a:endParaRPr lang="en-CA" dirty="0"/>
          </a:p>
        </p:txBody>
      </p:sp>
    </p:spTree>
    <p:extLst>
      <p:ext uri="{BB962C8B-B14F-4D97-AF65-F5344CB8AC3E}">
        <p14:creationId xmlns:p14="http://schemas.microsoft.com/office/powerpoint/2010/main" val="2941449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TextBox 2"/>
          <p:cNvSpPr txBox="1"/>
          <p:nvPr/>
        </p:nvSpPr>
        <p:spPr>
          <a:xfrm>
            <a:off x="1198662" y="548680"/>
            <a:ext cx="9503819" cy="5201424"/>
          </a:xfrm>
          <a:prstGeom prst="rect">
            <a:avLst/>
          </a:prstGeom>
          <a:noFill/>
        </p:spPr>
        <p:txBody>
          <a:bodyPr wrap="square" rtlCol="0">
            <a:spAutoFit/>
          </a:bodyPr>
          <a:lstStyle/>
          <a:p>
            <a:pPr algn="ctr"/>
            <a:r>
              <a:rPr lang="en-US" sz="4000" b="1" dirty="0">
                <a:solidFill>
                  <a:srgbClr val="9A4E15"/>
                </a:solidFill>
                <a:latin typeface="Arial Black" panose="020B0A04020102020204" pitchFamily="34" charset="0"/>
              </a:rPr>
              <a:t>Summary</a:t>
            </a:r>
          </a:p>
          <a:p>
            <a:pPr algn="ctr"/>
            <a:endParaRPr lang="en-CA" sz="3600" dirty="0">
              <a:latin typeface="Arial Black" panose="020B0A04020102020204" pitchFamily="34" charset="0"/>
            </a:endParaRPr>
          </a:p>
          <a:p>
            <a:pPr>
              <a:buFont typeface="Arial" pitchFamily="34" charset="0"/>
              <a:buChar char="•"/>
            </a:pPr>
            <a:r>
              <a:rPr lang="en-US" sz="3200" dirty="0"/>
              <a:t> 	</a:t>
            </a:r>
            <a:r>
              <a:rPr lang="en-US" sz="2800" b="1" dirty="0"/>
              <a:t>Brain development</a:t>
            </a:r>
            <a:r>
              <a:rPr lang="en-US" sz="2800" dirty="0"/>
              <a:t>, coherence and inflammation 	prevention are </a:t>
            </a:r>
            <a:r>
              <a:rPr lang="en-US" sz="2800" b="1" dirty="0"/>
              <a:t>essential</a:t>
            </a:r>
            <a:r>
              <a:rPr lang="en-US" sz="2800" dirty="0"/>
              <a:t> to promote the well-being            	of children, youth and adults with ASD/DD.</a:t>
            </a:r>
          </a:p>
          <a:p>
            <a:endParaRPr lang="en-US" sz="2800" dirty="0"/>
          </a:p>
          <a:p>
            <a:pPr>
              <a:buFont typeface="Arial" pitchFamily="34" charset="0"/>
              <a:buChar char="•"/>
            </a:pPr>
            <a:r>
              <a:rPr lang="en-US" sz="2800" dirty="0"/>
              <a:t> 	</a:t>
            </a:r>
            <a:r>
              <a:rPr lang="en-US" sz="2800" b="1" dirty="0"/>
              <a:t>Brain development and coherence </a:t>
            </a:r>
            <a:r>
              <a:rPr lang="en-US" sz="2800" dirty="0"/>
              <a:t>are proven to 	</a:t>
            </a:r>
            <a:r>
              <a:rPr lang="en-US" sz="2800" b="1" dirty="0"/>
              <a:t>absolutely be possible through mindfulness, 	physical exercise, nutrition </a:t>
            </a:r>
            <a:r>
              <a:rPr lang="en-US" sz="2800" dirty="0"/>
              <a:t>and other support 	initiatives as outlined in Need #1 – 15 BB-ABC Best 	Practices/Tools.</a:t>
            </a:r>
            <a:endParaRPr lang="en-CA" sz="28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7694" y="5157192"/>
            <a:ext cx="1500677" cy="1116155"/>
          </a:xfrm>
          <a:prstGeom prst="rect">
            <a:avLst/>
          </a:prstGeom>
        </p:spPr>
      </p:pic>
      <p:sp>
        <p:nvSpPr>
          <p:cNvPr id="6" name="Slide Number Placeholder 5"/>
          <p:cNvSpPr>
            <a:spLocks noGrp="1"/>
          </p:cNvSpPr>
          <p:nvPr>
            <p:ph type="sldNum" sz="quarter" idx="12"/>
          </p:nvPr>
        </p:nvSpPr>
        <p:spPr/>
        <p:txBody>
          <a:bodyPr/>
          <a:lstStyle/>
          <a:p>
            <a:fld id="{95412AF2-B6D4-498F-B348-BD70083F63F4}" type="slidenum">
              <a:rPr lang="en-CA" sz="2000" smtClean="0"/>
              <a:pPr/>
              <a:t>28</a:t>
            </a:fld>
            <a:endParaRPr lang="en-CA" sz="2000" dirty="0"/>
          </a:p>
        </p:txBody>
      </p:sp>
    </p:spTree>
    <p:extLst>
      <p:ext uri="{BB962C8B-B14F-4D97-AF65-F5344CB8AC3E}">
        <p14:creationId xmlns:p14="http://schemas.microsoft.com/office/powerpoint/2010/main" val="4157619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91044" y="0"/>
            <a:ext cx="12608891"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Font typeface="Wingdings" pitchFamily="2" charset="2"/>
              <a:buChar char="§"/>
            </a:pPr>
            <a:endParaRPr lang="en-CA" dirty="0"/>
          </a:p>
        </p:txBody>
      </p:sp>
      <p:sp>
        <p:nvSpPr>
          <p:cNvPr id="10" name="TextBox 9"/>
          <p:cNvSpPr txBox="1"/>
          <p:nvPr/>
        </p:nvSpPr>
        <p:spPr>
          <a:xfrm>
            <a:off x="642468" y="185780"/>
            <a:ext cx="11053740" cy="1815882"/>
          </a:xfrm>
          <a:prstGeom prst="rect">
            <a:avLst/>
          </a:prstGeom>
          <a:noFill/>
        </p:spPr>
        <p:txBody>
          <a:bodyPr wrap="square" rtlCol="0">
            <a:spAutoFit/>
          </a:bodyPr>
          <a:lstStyle/>
          <a:p>
            <a:pPr algn="ctr"/>
            <a:r>
              <a:rPr lang="en-CA" sz="2400" b="1" dirty="0">
                <a:latin typeface="Arial Black" panose="020B0A04020102020204" pitchFamily="34" charset="0"/>
              </a:rPr>
              <a:t>Brain Coherence </a:t>
            </a:r>
            <a:br>
              <a:rPr lang="en-CA" sz="2800" b="1" dirty="0"/>
            </a:br>
            <a:r>
              <a:rPr lang="en-CA" sz="2400" b="1" dirty="0"/>
              <a:t>i.e. Many Parts of the Brain ‘Talking’ to Each Other</a:t>
            </a:r>
          </a:p>
          <a:p>
            <a:pPr algn="ctr"/>
            <a:endParaRPr lang="en-CA" sz="3000" dirty="0">
              <a:latin typeface="Arial Black" panose="020B0A04020102020204" pitchFamily="34" charset="0"/>
            </a:endParaRPr>
          </a:p>
          <a:p>
            <a:pPr algn="ctr"/>
            <a:endParaRPr lang="en-CA" sz="3000" dirty="0">
              <a:latin typeface="Arial Black" panose="020B0A04020102020204" pitchFamily="34" charset="0"/>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94487" y="3439603"/>
            <a:ext cx="4766222" cy="2949016"/>
          </a:xfrm>
          <a:prstGeom prst="rect">
            <a:avLst/>
          </a:prstGeom>
        </p:spPr>
      </p:pic>
      <p:sp>
        <p:nvSpPr>
          <p:cNvPr id="13" name="TextBox 12"/>
          <p:cNvSpPr txBox="1"/>
          <p:nvPr/>
        </p:nvSpPr>
        <p:spPr>
          <a:xfrm>
            <a:off x="914281" y="1176694"/>
            <a:ext cx="10234489" cy="2523768"/>
          </a:xfrm>
          <a:prstGeom prst="rect">
            <a:avLst/>
          </a:prstGeom>
          <a:noFill/>
        </p:spPr>
        <p:txBody>
          <a:bodyPr wrap="square" rtlCol="0">
            <a:spAutoFit/>
          </a:bodyPr>
          <a:lstStyle/>
          <a:p>
            <a:r>
              <a:rPr lang="en-CA" sz="2000" b="1" i="1" dirty="0"/>
              <a:t>“Like you, I need to be able to understand and process information”.  </a:t>
            </a:r>
            <a:r>
              <a:rPr lang="en-CA" sz="2000" b="1" dirty="0"/>
              <a:t>This requires optimal Brain Functioning e.g. </a:t>
            </a:r>
          </a:p>
          <a:p>
            <a:pPr lvl="4" algn="just">
              <a:buFont typeface="Wingdings" pitchFamily="2" charset="2"/>
              <a:buChar char="§"/>
            </a:pPr>
            <a:r>
              <a:rPr lang="en-CA" sz="2000" b="1" dirty="0"/>
              <a:t>    </a:t>
            </a:r>
            <a:r>
              <a:rPr lang="en-CA" sz="2000" b="1" dirty="0" err="1"/>
              <a:t>neurogenesis</a:t>
            </a:r>
            <a:r>
              <a:rPr lang="en-CA" sz="2000" b="1" dirty="0"/>
              <a:t> (new neurons)</a:t>
            </a:r>
          </a:p>
          <a:p>
            <a:pPr lvl="4" algn="just">
              <a:buFont typeface="Wingdings" pitchFamily="2" charset="2"/>
              <a:buChar char="§"/>
            </a:pPr>
            <a:r>
              <a:rPr lang="en-CA" sz="2000" b="1" dirty="0"/>
              <a:t>    </a:t>
            </a:r>
            <a:r>
              <a:rPr lang="en-CA" sz="2000" b="1" dirty="0" err="1"/>
              <a:t>neuroplasticity</a:t>
            </a:r>
            <a:r>
              <a:rPr lang="en-CA" sz="2000" b="1" dirty="0"/>
              <a:t> (more complete </a:t>
            </a:r>
            <a:r>
              <a:rPr lang="en-CA" sz="2000" b="1" dirty="0" err="1"/>
              <a:t>neuro</a:t>
            </a:r>
            <a:r>
              <a:rPr lang="en-CA" sz="2000" b="1" dirty="0"/>
              <a:t> networks)</a:t>
            </a:r>
          </a:p>
          <a:p>
            <a:pPr lvl="4" algn="just">
              <a:buFont typeface="Wingdings" pitchFamily="2" charset="2"/>
              <a:buChar char="§"/>
            </a:pPr>
            <a:r>
              <a:rPr lang="en-CA" sz="2000" b="1" dirty="0"/>
              <a:t>    </a:t>
            </a:r>
            <a:r>
              <a:rPr lang="en-CA" sz="2000" b="1" dirty="0" err="1"/>
              <a:t>neurostimulation</a:t>
            </a:r>
            <a:r>
              <a:rPr lang="en-CA" sz="2000" b="1" dirty="0"/>
              <a:t> (brain firing)</a:t>
            </a:r>
          </a:p>
          <a:p>
            <a:pPr lvl="4" algn="just">
              <a:buFont typeface="Wingdings" pitchFamily="2" charset="2"/>
              <a:buChar char="§"/>
            </a:pPr>
            <a:r>
              <a:rPr lang="en-CA" sz="2000" b="1" dirty="0"/>
              <a:t>    </a:t>
            </a:r>
            <a:r>
              <a:rPr lang="en-CA" sz="2000" b="1" dirty="0" err="1"/>
              <a:t>neurochemicals</a:t>
            </a:r>
            <a:r>
              <a:rPr lang="en-CA" sz="2000" b="1" dirty="0"/>
              <a:t> production (endorphins, dopamine, serotonin, </a:t>
            </a:r>
            <a:r>
              <a:rPr lang="en-CA" sz="2000" b="1" dirty="0" err="1"/>
              <a:t>oxytocin</a:t>
            </a:r>
            <a:r>
              <a:rPr lang="en-CA" sz="2000" b="1" dirty="0"/>
              <a:t>) </a:t>
            </a:r>
          </a:p>
          <a:p>
            <a:pPr algn="just"/>
            <a:endParaRPr lang="en-CA" sz="2000" dirty="0"/>
          </a:p>
          <a:p>
            <a:pPr algn="just"/>
            <a:endParaRPr lang="en-CA" dirty="0"/>
          </a:p>
        </p:txBody>
      </p:sp>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87694" y="5229200"/>
            <a:ext cx="1500677" cy="1116155"/>
          </a:xfrm>
          <a:prstGeom prst="rect">
            <a:avLst/>
          </a:prstGeom>
        </p:spPr>
      </p:pic>
      <p:sp>
        <p:nvSpPr>
          <p:cNvPr id="7" name="Slide Number Placeholder 6"/>
          <p:cNvSpPr>
            <a:spLocks noGrp="1"/>
          </p:cNvSpPr>
          <p:nvPr>
            <p:ph type="sldNum" sz="quarter" idx="12"/>
          </p:nvPr>
        </p:nvSpPr>
        <p:spPr/>
        <p:txBody>
          <a:bodyPr/>
          <a:lstStyle/>
          <a:p>
            <a:fld id="{95412AF2-B6D4-498F-B348-BD70083F63F4}" type="slidenum">
              <a:rPr lang="en-CA" sz="2000" smtClean="0"/>
              <a:pPr/>
              <a:t>3</a:t>
            </a:fld>
            <a:endParaRPr lang="en-CA" sz="2000" dirty="0"/>
          </a:p>
        </p:txBody>
      </p:sp>
      <p:sp>
        <p:nvSpPr>
          <p:cNvPr id="2" name="TextBox 1">
            <a:extLst>
              <a:ext uri="{FF2B5EF4-FFF2-40B4-BE49-F238E27FC236}">
                <a16:creationId xmlns:a16="http://schemas.microsoft.com/office/drawing/2014/main" id="{CEBEC39D-80C0-A9ED-EC5C-3E2BE932AAC5}"/>
              </a:ext>
            </a:extLst>
          </p:cNvPr>
          <p:cNvSpPr txBox="1"/>
          <p:nvPr/>
        </p:nvSpPr>
        <p:spPr>
          <a:xfrm>
            <a:off x="1711772" y="6490781"/>
            <a:ext cx="8916736" cy="338554"/>
          </a:xfrm>
          <a:prstGeom prst="rect">
            <a:avLst/>
          </a:prstGeom>
          <a:noFill/>
        </p:spPr>
        <p:txBody>
          <a:bodyPr wrap="none" rtlCol="0">
            <a:spAutoFit/>
          </a:bodyPr>
          <a:lstStyle/>
          <a:p>
            <a:r>
              <a:rPr lang="en-US" sz="1600" dirty="0">
                <a:latin typeface="Arial Narrow" panose="020B0606020202030204" pitchFamily="34" charset="0"/>
              </a:rPr>
              <a:t>Ratey, J. &amp; Hagerman, E.  (2013). </a:t>
            </a:r>
            <a:r>
              <a:rPr lang="en-US" sz="1600" i="1" dirty="0">
                <a:solidFill>
                  <a:srgbClr val="0F1111"/>
                </a:solidFill>
                <a:effectLst/>
                <a:latin typeface="Arial Narrow" panose="020B0606020202030204" pitchFamily="34" charset="0"/>
              </a:rPr>
              <a:t>Spark: the </a:t>
            </a:r>
            <a:r>
              <a:rPr lang="en-US" sz="1600" i="1" dirty="0">
                <a:solidFill>
                  <a:srgbClr val="0F1111"/>
                </a:solidFill>
                <a:latin typeface="Arial Narrow" panose="020B0606020202030204" pitchFamily="34" charset="0"/>
              </a:rPr>
              <a:t>r</a:t>
            </a:r>
            <a:r>
              <a:rPr lang="en-US" sz="1600" i="1" dirty="0">
                <a:solidFill>
                  <a:srgbClr val="0F1111"/>
                </a:solidFill>
                <a:effectLst/>
                <a:latin typeface="Arial Narrow" panose="020B0606020202030204" pitchFamily="34" charset="0"/>
              </a:rPr>
              <a:t>evolutionary </a:t>
            </a:r>
            <a:r>
              <a:rPr lang="en-US" sz="1600" i="1" dirty="0">
                <a:solidFill>
                  <a:srgbClr val="0F1111"/>
                </a:solidFill>
                <a:latin typeface="Arial Narrow" panose="020B0606020202030204" pitchFamily="34" charset="0"/>
              </a:rPr>
              <a:t>n</a:t>
            </a:r>
            <a:r>
              <a:rPr lang="en-US" sz="1600" i="1" dirty="0">
                <a:solidFill>
                  <a:srgbClr val="0F1111"/>
                </a:solidFill>
                <a:effectLst/>
                <a:latin typeface="Arial Narrow" panose="020B0606020202030204" pitchFamily="34" charset="0"/>
              </a:rPr>
              <a:t>ew </a:t>
            </a:r>
            <a:r>
              <a:rPr lang="en-US" sz="1600" i="1" dirty="0">
                <a:solidFill>
                  <a:srgbClr val="0F1111"/>
                </a:solidFill>
                <a:latin typeface="Arial Narrow" panose="020B0606020202030204" pitchFamily="34" charset="0"/>
              </a:rPr>
              <a:t>s</a:t>
            </a:r>
            <a:r>
              <a:rPr lang="en-US" sz="1600" i="1" dirty="0">
                <a:solidFill>
                  <a:srgbClr val="0F1111"/>
                </a:solidFill>
                <a:effectLst/>
                <a:latin typeface="Arial Narrow" panose="020B0606020202030204" pitchFamily="34" charset="0"/>
              </a:rPr>
              <a:t>cience of exercise and the brain. </a:t>
            </a:r>
            <a:r>
              <a:rPr lang="en-US" sz="1600" dirty="0">
                <a:solidFill>
                  <a:srgbClr val="0F1111"/>
                </a:solidFill>
                <a:effectLst/>
                <a:latin typeface="Arial Narrow" panose="020B0606020202030204" pitchFamily="34" charset="0"/>
              </a:rPr>
              <a:t>Little, Brown Spark</a:t>
            </a:r>
            <a:r>
              <a:rPr lang="en-US" sz="1600" i="1" dirty="0">
                <a:solidFill>
                  <a:srgbClr val="0F1111"/>
                </a:solidFill>
                <a:effectLst/>
                <a:latin typeface="Arial Narrow" panose="020B0606020202030204" pitchFamily="34" charset="0"/>
              </a:rPr>
              <a:t>.</a:t>
            </a:r>
            <a:endParaRPr lang="en-CA" sz="1600" dirty="0">
              <a:latin typeface="Arial Narrow" panose="020B0606020202030204" pitchFamily="34" charset="0"/>
            </a:endParaRPr>
          </a:p>
        </p:txBody>
      </p:sp>
    </p:spTree>
    <p:extLst>
      <p:ext uri="{BB962C8B-B14F-4D97-AF65-F5344CB8AC3E}">
        <p14:creationId xmlns:p14="http://schemas.microsoft.com/office/powerpoint/2010/main" val="8358502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rainwaves mind states chart"/>
          <p:cNvPicPr/>
          <p:nvPr/>
        </p:nvPicPr>
        <p:blipFill>
          <a:blip r:embed="rId3" cstate="print"/>
          <a:srcRect/>
          <a:stretch>
            <a:fillRect/>
          </a:stretch>
        </p:blipFill>
        <p:spPr bwMode="auto">
          <a:xfrm>
            <a:off x="3112503" y="1040219"/>
            <a:ext cx="5913998" cy="4698125"/>
          </a:xfrm>
          <a:prstGeom prst="rect">
            <a:avLst/>
          </a:prstGeom>
          <a:noFill/>
          <a:ln w="9525">
            <a:noFill/>
            <a:miter lim="800000"/>
            <a:headEnd/>
            <a:tailEnd/>
          </a:ln>
        </p:spPr>
      </p:pic>
      <p:sp>
        <p:nvSpPr>
          <p:cNvPr id="7" name="TextBox 6"/>
          <p:cNvSpPr txBox="1"/>
          <p:nvPr/>
        </p:nvSpPr>
        <p:spPr>
          <a:xfrm>
            <a:off x="236450" y="108945"/>
            <a:ext cx="11633439" cy="707886"/>
          </a:xfrm>
          <a:prstGeom prst="rect">
            <a:avLst/>
          </a:prstGeom>
          <a:noFill/>
        </p:spPr>
        <p:txBody>
          <a:bodyPr wrap="square" rtlCol="0">
            <a:spAutoFit/>
          </a:bodyPr>
          <a:lstStyle/>
          <a:p>
            <a:pPr algn="ctr"/>
            <a:r>
              <a:rPr lang="en-CA" sz="2400" dirty="0">
                <a:latin typeface="Arial Black" pitchFamily="34" charset="0"/>
              </a:rPr>
              <a:t>Brain Coherence Balancing &amp; Inflammation Regulation</a:t>
            </a:r>
          </a:p>
          <a:p>
            <a:pPr algn="ctr"/>
            <a:r>
              <a:rPr lang="en-CA" sz="1600" dirty="0">
                <a:latin typeface="Arial Black" pitchFamily="34" charset="0"/>
              </a:rPr>
              <a:t>ASD Neurological Abnormalities</a:t>
            </a:r>
          </a:p>
        </p:txBody>
      </p:sp>
      <p:sp>
        <p:nvSpPr>
          <p:cNvPr id="9" name="TextBox 8"/>
          <p:cNvSpPr txBox="1"/>
          <p:nvPr/>
        </p:nvSpPr>
        <p:spPr>
          <a:xfrm>
            <a:off x="3121735" y="723643"/>
            <a:ext cx="5895535" cy="369332"/>
          </a:xfrm>
          <a:prstGeom prst="rect">
            <a:avLst/>
          </a:prstGeom>
          <a:noFill/>
        </p:spPr>
        <p:txBody>
          <a:bodyPr wrap="square" rtlCol="0">
            <a:spAutoFit/>
          </a:bodyPr>
          <a:lstStyle/>
          <a:p>
            <a:r>
              <a:rPr lang="en-CA" b="1" i="1" dirty="0"/>
              <a:t>                                 </a:t>
            </a:r>
            <a:r>
              <a:rPr lang="en-CA" sz="1600" b="1" i="1" dirty="0">
                <a:latin typeface="Arial Black" pitchFamily="34" charset="0"/>
              </a:rPr>
              <a:t>Left              Right</a:t>
            </a: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87694" y="5229200"/>
            <a:ext cx="1500677" cy="1116155"/>
          </a:xfrm>
          <a:prstGeom prst="rect">
            <a:avLst/>
          </a:prstGeom>
        </p:spPr>
      </p:pic>
      <p:sp>
        <p:nvSpPr>
          <p:cNvPr id="10" name="Slide Number Placeholder 9"/>
          <p:cNvSpPr>
            <a:spLocks noGrp="1"/>
          </p:cNvSpPr>
          <p:nvPr>
            <p:ph type="sldNum" sz="quarter" idx="12"/>
          </p:nvPr>
        </p:nvSpPr>
        <p:spPr/>
        <p:txBody>
          <a:bodyPr/>
          <a:lstStyle/>
          <a:p>
            <a:fld id="{95412AF2-B6D4-498F-B348-BD70083F63F4}" type="slidenum">
              <a:rPr lang="en-CA" sz="2000" smtClean="0"/>
              <a:pPr/>
              <a:t>4</a:t>
            </a:fld>
            <a:endParaRPr lang="en-CA" sz="2000" dirty="0"/>
          </a:p>
        </p:txBody>
      </p:sp>
      <p:sp>
        <p:nvSpPr>
          <p:cNvPr id="3" name="TextBox 2">
            <a:extLst>
              <a:ext uri="{FF2B5EF4-FFF2-40B4-BE49-F238E27FC236}">
                <a16:creationId xmlns:a16="http://schemas.microsoft.com/office/drawing/2014/main" id="{20DF86A6-95D5-CC74-885E-8DC16642DB90}"/>
              </a:ext>
            </a:extLst>
          </p:cNvPr>
          <p:cNvSpPr txBox="1"/>
          <p:nvPr/>
        </p:nvSpPr>
        <p:spPr>
          <a:xfrm>
            <a:off x="1522698" y="5986164"/>
            <a:ext cx="9145016" cy="646331"/>
          </a:xfrm>
          <a:prstGeom prst="rect">
            <a:avLst/>
          </a:prstGeom>
          <a:noFill/>
        </p:spPr>
        <p:txBody>
          <a:bodyPr wrap="square" rtlCol="0">
            <a:spAutoFit/>
          </a:bodyPr>
          <a:lstStyle/>
          <a:p>
            <a:r>
              <a:rPr lang="en-CA" dirty="0"/>
              <a:t>Wang, J., et al. (2013). </a:t>
            </a:r>
            <a:r>
              <a:rPr lang="en-CA" i="1" dirty="0"/>
              <a:t>Resting state EEG abnormalities in autism spectrum disorders. Journal of neurodevelopmental disorders, </a:t>
            </a:r>
            <a:r>
              <a:rPr lang="en-CA" dirty="0"/>
              <a:t>5, 1-14.</a:t>
            </a:r>
          </a:p>
        </p:txBody>
      </p:sp>
    </p:spTree>
    <p:extLst>
      <p:ext uri="{BB962C8B-B14F-4D97-AF65-F5344CB8AC3E}">
        <p14:creationId xmlns:p14="http://schemas.microsoft.com/office/powerpoint/2010/main" val="3512526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0413" cy="6858000"/>
          </a:xfrm>
          <a:prstGeom prst="rect">
            <a:avLst/>
          </a:prstGeom>
          <a:gradFill flip="none" rotWithShape="1">
            <a:gsLst>
              <a:gs pos="0">
                <a:schemeClr val="accent3">
                  <a:lumMod val="0"/>
                  <a:lumOff val="100000"/>
                </a:schemeClr>
              </a:gs>
              <a:gs pos="46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i="1" dirty="0">
              <a:solidFill>
                <a:srgbClr val="9A4E15"/>
              </a:solidFill>
              <a:latin typeface="Aharoni" pitchFamily="2" charset="-79"/>
              <a:cs typeface="Aharoni" pitchFamily="2" charset="-79"/>
            </a:endParaRPr>
          </a:p>
        </p:txBody>
      </p:sp>
      <p:sp>
        <p:nvSpPr>
          <p:cNvPr id="4" name="Rectangle 3"/>
          <p:cNvSpPr/>
          <p:nvPr/>
        </p:nvSpPr>
        <p:spPr>
          <a:xfrm>
            <a:off x="1190692" y="627491"/>
            <a:ext cx="9312909" cy="1938992"/>
          </a:xfrm>
          <a:prstGeom prst="rect">
            <a:avLst/>
          </a:prstGeom>
        </p:spPr>
        <p:txBody>
          <a:bodyPr wrap="square">
            <a:spAutoFit/>
          </a:bodyPr>
          <a:lstStyle/>
          <a:p>
            <a:pPr algn="ctr"/>
            <a:r>
              <a:rPr lang="en-CA" sz="4800" b="1" i="1" dirty="0">
                <a:solidFill>
                  <a:srgbClr val="9A4E15"/>
                </a:solidFill>
                <a:latin typeface="Aharoni" pitchFamily="2" charset="-79"/>
                <a:cs typeface="Aharoni" pitchFamily="2" charset="-79"/>
              </a:rPr>
              <a:t>A Main CCS Focus</a:t>
            </a:r>
          </a:p>
          <a:p>
            <a:pPr algn="ctr"/>
            <a:r>
              <a:rPr lang="en-CA" sz="3600" b="1" i="1" dirty="0">
                <a:latin typeface="Aharoni" pitchFamily="2" charset="-79"/>
                <a:cs typeface="Aharoni" pitchFamily="2" charset="-79"/>
              </a:rPr>
              <a:t>Mindful Neurodevelopment for Supporters and People They Support</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59702" y="5229200"/>
            <a:ext cx="1500677" cy="1116155"/>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75217" y="2930144"/>
            <a:ext cx="3839980" cy="3395472"/>
          </a:xfrm>
          <a:prstGeom prst="rect">
            <a:avLst/>
          </a:prstGeom>
        </p:spPr>
      </p:pic>
      <p:sp>
        <p:nvSpPr>
          <p:cNvPr id="6" name="Slide Number Placeholder 5"/>
          <p:cNvSpPr>
            <a:spLocks noGrp="1"/>
          </p:cNvSpPr>
          <p:nvPr>
            <p:ph type="sldNum" sz="quarter" idx="12"/>
          </p:nvPr>
        </p:nvSpPr>
        <p:spPr/>
        <p:txBody>
          <a:bodyPr/>
          <a:lstStyle/>
          <a:p>
            <a:fld id="{95412AF2-B6D4-498F-B348-BD70083F63F4}" type="slidenum">
              <a:rPr lang="en-CA" sz="2000" smtClean="0"/>
              <a:pPr/>
              <a:t>5</a:t>
            </a:fld>
            <a:endParaRPr lang="en-CA" sz="2000" dirty="0"/>
          </a:p>
        </p:txBody>
      </p:sp>
    </p:spTree>
    <p:extLst>
      <p:ext uri="{BB962C8B-B14F-4D97-AF65-F5344CB8AC3E}">
        <p14:creationId xmlns:p14="http://schemas.microsoft.com/office/powerpoint/2010/main" val="1757759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a:t>JJanuary 11, 2016</a:t>
            </a:r>
            <a:endParaRPr lang="en-CA" dirty="0"/>
          </a:p>
        </p:txBody>
      </p:sp>
      <p:sp>
        <p:nvSpPr>
          <p:cNvPr id="3" name="Rectangle 2"/>
          <p:cNvSpPr/>
          <p:nvPr/>
        </p:nvSpPr>
        <p:spPr>
          <a:xfrm>
            <a:off x="0" y="494676"/>
            <a:ext cx="12190413" cy="584775"/>
          </a:xfrm>
          <a:prstGeom prst="rect">
            <a:avLst/>
          </a:prstGeom>
        </p:spPr>
        <p:txBody>
          <a:bodyPr wrap="square">
            <a:spAutoFit/>
          </a:bodyPr>
          <a:lstStyle/>
          <a:p>
            <a:pPr algn="ctr"/>
            <a:r>
              <a:rPr lang="en-US" sz="3200" b="1" i="1" dirty="0">
                <a:solidFill>
                  <a:srgbClr val="9A4E15"/>
                </a:solidFill>
              </a:rPr>
              <a:t>Potential for Well-being for People with Developmental Disabilities</a:t>
            </a:r>
            <a:endParaRPr lang="en-CA" sz="3200" dirty="0">
              <a:solidFill>
                <a:srgbClr val="9A4E15"/>
              </a:solidFill>
            </a:endParaRPr>
          </a:p>
        </p:txBody>
      </p:sp>
      <p:sp>
        <p:nvSpPr>
          <p:cNvPr id="4" name="TextBox 3"/>
          <p:cNvSpPr txBox="1"/>
          <p:nvPr/>
        </p:nvSpPr>
        <p:spPr>
          <a:xfrm>
            <a:off x="814874" y="1466966"/>
            <a:ext cx="10088983" cy="4524315"/>
          </a:xfrm>
          <a:prstGeom prst="rect">
            <a:avLst/>
          </a:prstGeom>
          <a:noFill/>
        </p:spPr>
        <p:txBody>
          <a:bodyPr wrap="square" rtlCol="0">
            <a:spAutoFit/>
          </a:bodyPr>
          <a:lstStyle/>
          <a:p>
            <a:pPr algn="just"/>
            <a:r>
              <a:rPr lang="en-US" sz="3200" dirty="0"/>
              <a:t>Neuroscience is generally in agreement that for most people with developmental disabilities, reduced brain information transfer that contributes to deficits in executive function, understanding what others are thinking and some lack of empathy, in great part are a consequence of local over-connectivity and long-range under-connectivity. </a:t>
            </a:r>
          </a:p>
          <a:p>
            <a:pPr algn="just"/>
            <a:endParaRPr lang="en-US" sz="3200" b="1" dirty="0"/>
          </a:p>
          <a:p>
            <a:pPr algn="ctr"/>
            <a:endParaRPr lang="en-CA" sz="3200" b="1" dirty="0"/>
          </a:p>
          <a:p>
            <a:pPr lvl="0"/>
            <a:endParaRPr lang="en-US" sz="32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7694" y="5229200"/>
            <a:ext cx="1500677" cy="1116155"/>
          </a:xfrm>
          <a:prstGeom prst="rect">
            <a:avLst/>
          </a:prstGeom>
        </p:spPr>
      </p:pic>
      <p:pic>
        <p:nvPicPr>
          <p:cNvPr id="6" name="Picture 5"/>
          <p:cNvPicPr/>
          <p:nvPr/>
        </p:nvPicPr>
        <p:blipFill>
          <a:blip r:embed="rId4" cstate="print"/>
          <a:stretch>
            <a:fillRect/>
          </a:stretch>
        </p:blipFill>
        <p:spPr>
          <a:xfrm>
            <a:off x="3099293" y="4581128"/>
            <a:ext cx="5633622" cy="2121353"/>
          </a:xfrm>
          <a:prstGeom prst="rect">
            <a:avLst/>
          </a:prstGeom>
        </p:spPr>
      </p:pic>
      <p:sp>
        <p:nvSpPr>
          <p:cNvPr id="7" name="Slide Number Placeholder 6"/>
          <p:cNvSpPr>
            <a:spLocks noGrp="1"/>
          </p:cNvSpPr>
          <p:nvPr>
            <p:ph type="sldNum" sz="quarter" idx="12"/>
          </p:nvPr>
        </p:nvSpPr>
        <p:spPr/>
        <p:txBody>
          <a:bodyPr/>
          <a:lstStyle/>
          <a:p>
            <a:fld id="{95412AF2-B6D4-498F-B348-BD70083F63F4}" type="slidenum">
              <a:rPr lang="en-CA" sz="2000" smtClean="0"/>
              <a:pPr/>
              <a:t>6</a:t>
            </a:fld>
            <a:endParaRPr lang="en-CA"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000"/>
              </a:spcAft>
            </a:pPr>
            <a:endParaRPr lang="en-CA"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p:cNvSpPr/>
          <p:nvPr/>
        </p:nvSpPr>
        <p:spPr>
          <a:xfrm>
            <a:off x="776076" y="494675"/>
            <a:ext cx="10248452" cy="707886"/>
          </a:xfrm>
          <a:prstGeom prst="rect">
            <a:avLst/>
          </a:prstGeom>
        </p:spPr>
        <p:txBody>
          <a:bodyPr wrap="square">
            <a:spAutoFit/>
          </a:bodyPr>
          <a:lstStyle/>
          <a:p>
            <a:r>
              <a:rPr lang="en-US" sz="4000" b="1" i="1" dirty="0">
                <a:solidFill>
                  <a:srgbClr val="9A4E15"/>
                </a:solidFill>
              </a:rPr>
              <a:t>However:</a:t>
            </a:r>
            <a:endParaRPr lang="en-CA" sz="4000" dirty="0">
              <a:solidFill>
                <a:srgbClr val="9A4E15"/>
              </a:solidFill>
            </a:endParaRPr>
          </a:p>
        </p:txBody>
      </p:sp>
      <p:sp>
        <p:nvSpPr>
          <p:cNvPr id="4" name="TextBox 3"/>
          <p:cNvSpPr txBox="1"/>
          <p:nvPr/>
        </p:nvSpPr>
        <p:spPr>
          <a:xfrm>
            <a:off x="766614" y="1388292"/>
            <a:ext cx="10369151" cy="3847207"/>
          </a:xfrm>
          <a:prstGeom prst="rect">
            <a:avLst/>
          </a:prstGeom>
          <a:noFill/>
        </p:spPr>
        <p:txBody>
          <a:bodyPr wrap="square" rtlCol="0">
            <a:spAutoFit/>
          </a:bodyPr>
          <a:lstStyle/>
          <a:p>
            <a:pPr algn="just"/>
            <a:r>
              <a:rPr lang="en-US" sz="3200" dirty="0"/>
              <a:t>Neuroscience also near unanimously concurs that </a:t>
            </a:r>
            <a:r>
              <a:rPr lang="en-US" sz="3200" b="1" dirty="0" err="1"/>
              <a:t>neurogenesis</a:t>
            </a:r>
            <a:r>
              <a:rPr lang="en-US" sz="3200" b="1" dirty="0"/>
              <a:t>, </a:t>
            </a:r>
            <a:r>
              <a:rPr lang="en-US" sz="3200" b="1" dirty="0" err="1"/>
              <a:t>neuroelectric</a:t>
            </a:r>
            <a:r>
              <a:rPr lang="en-US" sz="3200" b="1" dirty="0"/>
              <a:t> stimulation, </a:t>
            </a:r>
            <a:r>
              <a:rPr lang="en-US" sz="3200" b="1" dirty="0" err="1"/>
              <a:t>neurochemicals</a:t>
            </a:r>
            <a:r>
              <a:rPr lang="en-US" sz="3200" b="1" dirty="0"/>
              <a:t> production, and </a:t>
            </a:r>
            <a:r>
              <a:rPr lang="en-US" sz="3200" b="1" dirty="0" err="1"/>
              <a:t>neuroplasticity</a:t>
            </a:r>
            <a:r>
              <a:rPr lang="en-US" sz="3200" dirty="0"/>
              <a:t> are, with appropriate training and conditioning, not only possible but highly </a:t>
            </a:r>
            <a:r>
              <a:rPr lang="en-US" sz="3200" b="1" dirty="0"/>
              <a:t>predictable</a:t>
            </a:r>
            <a:r>
              <a:rPr lang="en-US" sz="3200" dirty="0"/>
              <a:t> to measurably enhance cognition, empathy and emotional self regulation.</a:t>
            </a:r>
          </a:p>
          <a:p>
            <a:endParaRPr lang="en-US" sz="2600" dirty="0"/>
          </a:p>
          <a:p>
            <a:r>
              <a:rPr lang="en-US" sz="2600" dirty="0"/>
              <a:t>References:</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7694" y="5157192"/>
            <a:ext cx="1500677" cy="1116155"/>
          </a:xfrm>
          <a:prstGeom prst="rect">
            <a:avLst/>
          </a:prstGeom>
        </p:spPr>
      </p:pic>
      <p:sp>
        <p:nvSpPr>
          <p:cNvPr id="6" name="Slide Number Placeholder 5"/>
          <p:cNvSpPr>
            <a:spLocks noGrp="1"/>
          </p:cNvSpPr>
          <p:nvPr>
            <p:ph type="sldNum" sz="quarter" idx="12"/>
          </p:nvPr>
        </p:nvSpPr>
        <p:spPr>
          <a:xfrm>
            <a:off x="8471470" y="6309320"/>
            <a:ext cx="2844430" cy="365125"/>
          </a:xfrm>
        </p:spPr>
        <p:txBody>
          <a:bodyPr/>
          <a:lstStyle/>
          <a:p>
            <a:fld id="{95412AF2-B6D4-498F-B348-BD70083F63F4}" type="slidenum">
              <a:rPr lang="en-CA" sz="2000" smtClean="0"/>
              <a:pPr/>
              <a:t>7</a:t>
            </a:fld>
            <a:endParaRPr lang="en-CA" sz="2000" dirty="0"/>
          </a:p>
        </p:txBody>
      </p:sp>
      <p:sp>
        <p:nvSpPr>
          <p:cNvPr id="7" name="TextBox 6">
            <a:extLst>
              <a:ext uri="{FF2B5EF4-FFF2-40B4-BE49-F238E27FC236}">
                <a16:creationId xmlns:a16="http://schemas.microsoft.com/office/drawing/2014/main" id="{07A01678-3ED4-4AB2-5E3C-A2327F0BB7B3}"/>
              </a:ext>
            </a:extLst>
          </p:cNvPr>
          <p:cNvSpPr txBox="1"/>
          <p:nvPr/>
        </p:nvSpPr>
        <p:spPr>
          <a:xfrm>
            <a:off x="898891" y="5112768"/>
            <a:ext cx="9613181" cy="2169825"/>
          </a:xfrm>
          <a:prstGeom prst="rect">
            <a:avLst/>
          </a:prstGeom>
          <a:noFill/>
        </p:spPr>
        <p:txBody>
          <a:bodyPr wrap="square" rtlCol="0">
            <a:spAutoFit/>
          </a:bodyPr>
          <a:lstStyle/>
          <a:p>
            <a:pPr>
              <a:lnSpc>
                <a:spcPct val="115000"/>
              </a:lnSpc>
              <a:spcAft>
                <a:spcPts val="1000"/>
              </a:spcAft>
            </a:pPr>
            <a:r>
              <a:rPr lang="en-CA" sz="1600" dirty="0">
                <a:solidFill>
                  <a:schemeClr val="tx1"/>
                </a:solidFill>
                <a:effectLst/>
                <a:ea typeface="Calibri" panose="020F0502020204030204" pitchFamily="34" charset="0"/>
                <a:cs typeface="Times New Roman" panose="02020603050405020304" pitchFamily="18" charset="0"/>
              </a:rPr>
              <a:t>Doidge, N. (2016). </a:t>
            </a:r>
            <a:r>
              <a:rPr lang="en-CA" sz="1600" i="1" dirty="0">
                <a:solidFill>
                  <a:schemeClr val="tx1"/>
                </a:solidFill>
                <a:effectLst/>
                <a:ea typeface="Calibri" panose="020F0502020204030204" pitchFamily="34" charset="0"/>
                <a:cs typeface="Times New Roman" panose="02020603050405020304" pitchFamily="18" charset="0"/>
              </a:rPr>
              <a:t>The brain's way of healing: Remarkable discoveries and recoveries from the frontiers of neuroplasticity.</a:t>
            </a:r>
            <a:r>
              <a:rPr lang="en-CA" sz="1600" dirty="0">
                <a:solidFill>
                  <a:schemeClr val="tx1"/>
                </a:solidFill>
                <a:effectLst/>
                <a:ea typeface="Calibri" panose="020F0502020204030204" pitchFamily="34" charset="0"/>
                <a:cs typeface="Times New Roman" panose="02020603050405020304" pitchFamily="18" charset="0"/>
              </a:rPr>
              <a:t> Penguin Life.</a:t>
            </a:r>
          </a:p>
          <a:p>
            <a:pPr>
              <a:lnSpc>
                <a:spcPct val="115000"/>
              </a:lnSpc>
              <a:spcAft>
                <a:spcPts val="1000"/>
              </a:spcAft>
            </a:pPr>
            <a:r>
              <a:rPr lang="en-CA" sz="1600" dirty="0">
                <a:solidFill>
                  <a:schemeClr val="tx1"/>
                </a:solidFill>
                <a:effectLst/>
                <a:ea typeface="Calibri" panose="020F0502020204030204" pitchFamily="34" charset="0"/>
                <a:cs typeface="Times New Roman" panose="02020603050405020304" pitchFamily="18" charset="0"/>
              </a:rPr>
              <a:t>Eagleman, D. (2017). </a:t>
            </a:r>
            <a:r>
              <a:rPr lang="en-CA" sz="1600" i="1" dirty="0">
                <a:solidFill>
                  <a:schemeClr val="tx1"/>
                </a:solidFill>
                <a:effectLst/>
                <a:ea typeface="Calibri" panose="020F0502020204030204" pitchFamily="34" charset="0"/>
                <a:cs typeface="Times New Roman" panose="02020603050405020304" pitchFamily="18" charset="0"/>
              </a:rPr>
              <a:t>The Brain: The story of you</a:t>
            </a:r>
            <a:r>
              <a:rPr lang="en-CA" sz="1600" dirty="0">
                <a:solidFill>
                  <a:schemeClr val="tx1"/>
                </a:solidFill>
                <a:effectLst/>
                <a:ea typeface="Calibri" panose="020F0502020204030204" pitchFamily="34" charset="0"/>
                <a:cs typeface="Times New Roman" panose="02020603050405020304" pitchFamily="18" charset="0"/>
              </a:rPr>
              <a:t>. Vintage.</a:t>
            </a:r>
          </a:p>
          <a:p>
            <a:pPr>
              <a:lnSpc>
                <a:spcPct val="115000"/>
              </a:lnSpc>
              <a:spcAft>
                <a:spcPts val="1000"/>
              </a:spcAft>
            </a:pPr>
            <a:r>
              <a:rPr lang="en-CA" sz="1600" dirty="0">
                <a:solidFill>
                  <a:schemeClr val="tx1"/>
                </a:solidFill>
                <a:effectLst/>
                <a:ea typeface="Calibri" panose="020F0502020204030204" pitchFamily="34" charset="0"/>
                <a:cs typeface="Times New Roman" panose="02020603050405020304" pitchFamily="18" charset="0"/>
              </a:rPr>
              <a:t>Siegel, D. J. (2007). </a:t>
            </a:r>
            <a:r>
              <a:rPr lang="en-CA" sz="1600" i="1" dirty="0">
                <a:solidFill>
                  <a:schemeClr val="tx1"/>
                </a:solidFill>
                <a:effectLst/>
                <a:ea typeface="Calibri" panose="020F0502020204030204" pitchFamily="34" charset="0"/>
                <a:cs typeface="Times New Roman" panose="02020603050405020304" pitchFamily="18" charset="0"/>
              </a:rPr>
              <a:t>The Mindful Brain: Reflection and </a:t>
            </a:r>
            <a:r>
              <a:rPr lang="en-CA" sz="1600" i="1" dirty="0" err="1">
                <a:solidFill>
                  <a:schemeClr val="tx1"/>
                </a:solidFill>
                <a:effectLst/>
                <a:ea typeface="Calibri" panose="020F0502020204030204" pitchFamily="34" charset="0"/>
                <a:cs typeface="Times New Roman" panose="02020603050405020304" pitchFamily="18" charset="0"/>
              </a:rPr>
              <a:t>attunement</a:t>
            </a:r>
            <a:r>
              <a:rPr lang="en-CA" sz="1600" i="1" dirty="0">
                <a:solidFill>
                  <a:schemeClr val="tx1"/>
                </a:solidFill>
                <a:effectLst/>
                <a:ea typeface="Calibri" panose="020F0502020204030204" pitchFamily="34" charset="0"/>
                <a:cs typeface="Times New Roman" panose="02020603050405020304" pitchFamily="18" charset="0"/>
              </a:rPr>
              <a:t> in the cultivation of well being.</a:t>
            </a:r>
            <a:r>
              <a:rPr lang="en-CA" sz="1600" dirty="0">
                <a:solidFill>
                  <a:schemeClr val="tx1"/>
                </a:solidFill>
                <a:effectLst/>
                <a:ea typeface="Calibri" panose="020F0502020204030204" pitchFamily="34" charset="0"/>
                <a:cs typeface="Times New Roman" panose="02020603050405020304" pitchFamily="18" charset="0"/>
              </a:rPr>
              <a:t> WW Norton &amp; Company. </a:t>
            </a:r>
          </a:p>
          <a:p>
            <a:endParaRPr lang="en-C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3" name="Rectangle 2"/>
          <p:cNvSpPr/>
          <p:nvPr/>
        </p:nvSpPr>
        <p:spPr>
          <a:xfrm>
            <a:off x="0" y="494676"/>
            <a:ext cx="12190413" cy="584775"/>
          </a:xfrm>
          <a:prstGeom prst="rect">
            <a:avLst/>
          </a:prstGeom>
        </p:spPr>
        <p:txBody>
          <a:bodyPr wrap="square">
            <a:spAutoFit/>
          </a:bodyPr>
          <a:lstStyle/>
          <a:p>
            <a:pPr algn="ctr"/>
            <a:r>
              <a:rPr lang="en-US" sz="3200" b="1" i="1" dirty="0">
                <a:solidFill>
                  <a:srgbClr val="9A4E15"/>
                </a:solidFill>
              </a:rPr>
              <a:t>Could This Indicate Potential for Well-being?</a:t>
            </a:r>
            <a:endParaRPr lang="en-CA" sz="3200" dirty="0">
              <a:solidFill>
                <a:srgbClr val="9A4E15"/>
              </a:solidFill>
            </a:endParaRPr>
          </a:p>
        </p:txBody>
      </p:sp>
      <p:sp>
        <p:nvSpPr>
          <p:cNvPr id="4" name="TextBox 3"/>
          <p:cNvSpPr txBox="1"/>
          <p:nvPr/>
        </p:nvSpPr>
        <p:spPr>
          <a:xfrm>
            <a:off x="818601" y="1270330"/>
            <a:ext cx="10333500" cy="523220"/>
          </a:xfrm>
          <a:prstGeom prst="rect">
            <a:avLst/>
          </a:prstGeom>
          <a:noFill/>
        </p:spPr>
        <p:txBody>
          <a:bodyPr wrap="square" rtlCol="0">
            <a:spAutoFit/>
          </a:bodyPr>
          <a:lstStyle/>
          <a:p>
            <a:pPr algn="ctr"/>
            <a:r>
              <a:rPr lang="en-US" sz="2800" b="1" dirty="0"/>
              <a:t>In 2007, Neurosurgeons removed half of Cameron Mott’s Brain</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7694" y="5157192"/>
            <a:ext cx="1500677" cy="1116155"/>
          </a:xfrm>
          <a:prstGeom prst="rect">
            <a:avLst/>
          </a:prstGeom>
        </p:spPr>
      </p:pic>
      <p:sp>
        <p:nvSpPr>
          <p:cNvPr id="6" name="TextBox 5"/>
          <p:cNvSpPr txBox="1"/>
          <p:nvPr/>
        </p:nvSpPr>
        <p:spPr>
          <a:xfrm>
            <a:off x="864669" y="4208461"/>
            <a:ext cx="9911057" cy="1569660"/>
          </a:xfrm>
          <a:prstGeom prst="rect">
            <a:avLst/>
          </a:prstGeom>
          <a:noFill/>
        </p:spPr>
        <p:txBody>
          <a:bodyPr wrap="square" rtlCol="0">
            <a:spAutoFit/>
          </a:bodyPr>
          <a:lstStyle/>
          <a:p>
            <a:pPr algn="just"/>
            <a:r>
              <a:rPr lang="en-US" sz="2400" b="1" dirty="0"/>
              <a:t>The Results:</a:t>
            </a:r>
          </a:p>
          <a:p>
            <a:r>
              <a:rPr lang="en-US" sz="2400" dirty="0"/>
              <a:t>Aside from some weakening on one side of her body, she is indistinguishable         from her classmates.  She is a good student and participates in sports.</a:t>
            </a:r>
          </a:p>
          <a:p>
            <a:pPr algn="just"/>
            <a:endParaRPr lang="en-US" sz="2400" dirty="0"/>
          </a:p>
        </p:txBody>
      </p:sp>
      <p:pic>
        <p:nvPicPr>
          <p:cNvPr id="7" name="Picture 6"/>
          <p:cNvPicPr/>
          <p:nvPr/>
        </p:nvPicPr>
        <p:blipFill rotWithShape="1">
          <a:blip r:embed="rId4" cstate="print">
            <a:extLst>
              <a:ext uri="{28A0092B-C50C-407E-A947-70E740481C1C}">
                <a14:useLocalDpi xmlns:a14="http://schemas.microsoft.com/office/drawing/2010/main" val="0"/>
              </a:ext>
            </a:extLst>
          </a:blip>
          <a:srcRect l="15865" t="27243" r="17789" b="51705"/>
          <a:stretch/>
        </p:blipFill>
        <p:spPr bwMode="auto">
          <a:xfrm>
            <a:off x="3432857" y="1974666"/>
            <a:ext cx="5218386" cy="2143125"/>
          </a:xfrm>
          <a:prstGeom prst="rect">
            <a:avLst/>
          </a:prstGeom>
          <a:ln>
            <a:noFill/>
          </a:ln>
          <a:extLst>
            <a:ext uri="{53640926-AAD7-44D8-BBD7-CCE9431645EC}">
              <a14:shadowObscured xmlns:a14="http://schemas.microsoft.com/office/drawing/2010/main"/>
            </a:ext>
          </a:extLst>
        </p:spPr>
      </p:pic>
      <p:sp>
        <p:nvSpPr>
          <p:cNvPr id="8" name="Slide Number Placeholder 7"/>
          <p:cNvSpPr>
            <a:spLocks noGrp="1"/>
          </p:cNvSpPr>
          <p:nvPr>
            <p:ph type="sldNum" sz="quarter" idx="12"/>
          </p:nvPr>
        </p:nvSpPr>
        <p:spPr/>
        <p:txBody>
          <a:bodyPr/>
          <a:lstStyle/>
          <a:p>
            <a:fld id="{95412AF2-B6D4-498F-B348-BD70083F63F4}" type="slidenum">
              <a:rPr lang="en-CA" sz="2000" smtClean="0"/>
              <a:pPr/>
              <a:t>8</a:t>
            </a:fld>
            <a:endParaRPr lang="en-CA" sz="2000" dirty="0"/>
          </a:p>
        </p:txBody>
      </p:sp>
      <p:sp>
        <p:nvSpPr>
          <p:cNvPr id="9" name="TextBox 8">
            <a:extLst>
              <a:ext uri="{FF2B5EF4-FFF2-40B4-BE49-F238E27FC236}">
                <a16:creationId xmlns:a16="http://schemas.microsoft.com/office/drawing/2014/main" id="{3703EE87-037E-5C37-BEAE-9B5E6C5551CD}"/>
              </a:ext>
            </a:extLst>
          </p:cNvPr>
          <p:cNvSpPr txBox="1"/>
          <p:nvPr/>
        </p:nvSpPr>
        <p:spPr>
          <a:xfrm>
            <a:off x="4218301" y="6219073"/>
            <a:ext cx="6093372" cy="338554"/>
          </a:xfrm>
          <a:prstGeom prst="rect">
            <a:avLst/>
          </a:prstGeom>
          <a:noFill/>
        </p:spPr>
        <p:txBody>
          <a:bodyPr wrap="square">
            <a:spAutoFit/>
          </a:bodyPr>
          <a:lstStyle/>
          <a:p>
            <a:pPr algn="just"/>
            <a:r>
              <a:rPr lang="en-US" sz="1600" dirty="0">
                <a:latin typeface="Arial Narrow" panose="020B0606020202030204" pitchFamily="34" charset="0"/>
              </a:rPr>
              <a:t>Eagleman, D. (2017). </a:t>
            </a:r>
            <a:r>
              <a:rPr lang="en-US" sz="1600" i="1" dirty="0">
                <a:solidFill>
                  <a:srgbClr val="0F1111"/>
                </a:solidFill>
                <a:effectLst/>
                <a:latin typeface="Arial Narrow" panose="020B0606020202030204" pitchFamily="34" charset="0"/>
              </a:rPr>
              <a:t>The Brain: the </a:t>
            </a:r>
            <a:r>
              <a:rPr lang="en-US" sz="1600" i="1" dirty="0">
                <a:solidFill>
                  <a:srgbClr val="0F1111"/>
                </a:solidFill>
                <a:latin typeface="Arial Narrow" panose="020B0606020202030204" pitchFamily="34" charset="0"/>
              </a:rPr>
              <a:t>s</a:t>
            </a:r>
            <a:r>
              <a:rPr lang="en-US" sz="1600" i="1" dirty="0">
                <a:solidFill>
                  <a:srgbClr val="0F1111"/>
                </a:solidFill>
                <a:effectLst/>
                <a:latin typeface="Arial Narrow" panose="020B0606020202030204" pitchFamily="34" charset="0"/>
              </a:rPr>
              <a:t>tory of you. </a:t>
            </a:r>
            <a:r>
              <a:rPr lang="en-US" sz="1600" dirty="0">
                <a:solidFill>
                  <a:srgbClr val="0F1111"/>
                </a:solidFill>
                <a:effectLst/>
                <a:latin typeface="Arial Narrow" panose="020B0606020202030204" pitchFamily="34" charset="0"/>
              </a:rPr>
              <a:t>Vintage.</a:t>
            </a:r>
            <a:endParaRPr lang="en-US" sz="1600" i="1" dirty="0">
              <a:solidFill>
                <a:srgbClr val="0F1111"/>
              </a:solidFill>
              <a:effectLst/>
              <a:latin typeface="Arial Narrow" panose="020B060602020203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0413"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JJanuary 11, 2016</a:t>
            </a:r>
          </a:p>
        </p:txBody>
      </p:sp>
      <p:sp>
        <p:nvSpPr>
          <p:cNvPr id="3" name="Rectangle 2"/>
          <p:cNvSpPr/>
          <p:nvPr/>
        </p:nvSpPr>
        <p:spPr>
          <a:xfrm>
            <a:off x="0" y="494676"/>
            <a:ext cx="12190413" cy="584775"/>
          </a:xfrm>
          <a:prstGeom prst="rect">
            <a:avLst/>
          </a:prstGeom>
        </p:spPr>
        <p:txBody>
          <a:bodyPr wrap="square">
            <a:spAutoFit/>
          </a:bodyPr>
          <a:lstStyle/>
          <a:p>
            <a:pPr algn="ctr"/>
            <a:r>
              <a:rPr lang="en-US" sz="3200" b="1" i="1" dirty="0">
                <a:solidFill>
                  <a:srgbClr val="9A4E15"/>
                </a:solidFill>
              </a:rPr>
              <a:t>Neuroscience and Gastrointestinal (GI) Research Conclusions</a:t>
            </a:r>
            <a:endParaRPr lang="en-CA" sz="3200" dirty="0">
              <a:solidFill>
                <a:srgbClr val="9A4E15"/>
              </a:solidFill>
            </a:endParaRPr>
          </a:p>
        </p:txBody>
      </p:sp>
      <p:sp>
        <p:nvSpPr>
          <p:cNvPr id="4" name="TextBox 3"/>
          <p:cNvSpPr txBox="1"/>
          <p:nvPr/>
        </p:nvSpPr>
        <p:spPr>
          <a:xfrm>
            <a:off x="1270670" y="1556792"/>
            <a:ext cx="9716893" cy="4493538"/>
          </a:xfrm>
          <a:prstGeom prst="rect">
            <a:avLst/>
          </a:prstGeom>
          <a:noFill/>
        </p:spPr>
        <p:txBody>
          <a:bodyPr wrap="square" rtlCol="0">
            <a:spAutoFit/>
          </a:bodyPr>
          <a:lstStyle/>
          <a:p>
            <a:pPr algn="just"/>
            <a:r>
              <a:rPr lang="en-US" sz="2800" b="1" dirty="0">
                <a:solidFill>
                  <a:srgbClr val="9A4E28"/>
                </a:solidFill>
              </a:rPr>
              <a:t>Hundreds of Studies Indicate:</a:t>
            </a:r>
          </a:p>
          <a:p>
            <a:pPr algn="just"/>
            <a:endParaRPr lang="en-US" sz="3200" dirty="0"/>
          </a:p>
          <a:p>
            <a:pPr marL="514350" indent="-514350">
              <a:buAutoNum type="arabicPeriod"/>
            </a:pPr>
            <a:r>
              <a:rPr lang="en-US" sz="2800" dirty="0"/>
              <a:t>No evidence to suggest that the Brain and GI of people with developmental disabilities cannot heal, grow and develop.</a:t>
            </a:r>
          </a:p>
          <a:p>
            <a:endParaRPr lang="en-US" sz="2800" dirty="0"/>
          </a:p>
          <a:p>
            <a:pPr marL="514350" indent="-514350">
              <a:buAutoNum type="arabicPeriod" startAt="2"/>
            </a:pPr>
            <a:r>
              <a:rPr lang="en-US" sz="2800" dirty="0"/>
              <a:t>Evidence that the Brain and GI can heal, grow and </a:t>
            </a:r>
          </a:p>
          <a:p>
            <a:pPr marL="514350" indent="-514350"/>
            <a:r>
              <a:rPr lang="en-US" sz="2800" dirty="0"/>
              <a:t>      develop with appropriate (CCS type) training and conditions.</a:t>
            </a:r>
          </a:p>
          <a:p>
            <a:pPr marL="514350" indent="-514350"/>
            <a:endParaRPr lang="en-US" sz="2800" dirty="0"/>
          </a:p>
          <a:p>
            <a:pPr marL="514350" indent="-514350"/>
            <a:r>
              <a:rPr lang="en-US" sz="2600" dirty="0"/>
              <a:t>	</a:t>
            </a:r>
            <a:r>
              <a:rPr lang="en-US" sz="2400" dirty="0"/>
              <a:t>(Reference previous Bibliography) </a:t>
            </a:r>
            <a:endParaRPr lang="en-CA" sz="2400" b="1" dirty="0"/>
          </a:p>
          <a:p>
            <a:pPr lvl="0"/>
            <a:endParaRPr lang="en-US" sz="32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7694" y="5229200"/>
            <a:ext cx="1500677" cy="1116155"/>
          </a:xfrm>
          <a:prstGeom prst="rect">
            <a:avLst/>
          </a:prstGeom>
        </p:spPr>
      </p:pic>
      <p:sp>
        <p:nvSpPr>
          <p:cNvPr id="6" name="Slide Number Placeholder 5"/>
          <p:cNvSpPr>
            <a:spLocks noGrp="1"/>
          </p:cNvSpPr>
          <p:nvPr>
            <p:ph type="sldNum" sz="quarter" idx="12"/>
          </p:nvPr>
        </p:nvSpPr>
        <p:spPr/>
        <p:txBody>
          <a:bodyPr/>
          <a:lstStyle/>
          <a:p>
            <a:fld id="{95412AF2-B6D4-498F-B348-BD70083F63F4}" type="slidenum">
              <a:rPr lang="en-CA" sz="2000" smtClean="0"/>
              <a:pPr/>
              <a:t>9</a:t>
            </a:fld>
            <a:endParaRPr lang="en-CA" sz="2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5957</TotalTime>
  <Words>3462</Words>
  <Application>Microsoft Office PowerPoint</Application>
  <PresentationFormat>Custom</PresentationFormat>
  <Paragraphs>280</Paragraphs>
  <Slides>28</Slides>
  <Notes>20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28</vt:i4>
      </vt:variant>
    </vt:vector>
  </HeadingPairs>
  <TitlesOfParts>
    <vt:vector size="41" baseType="lpstr">
      <vt:lpstr>Aharoni</vt:lpstr>
      <vt:lpstr>Arial</vt:lpstr>
      <vt:lpstr>Arial Black</vt:lpstr>
      <vt:lpstr>Arial Narrow</vt:lpstr>
      <vt:lpstr>Calibri</vt:lpstr>
      <vt:lpstr>Courier New</vt:lpstr>
      <vt:lpstr>Garamond</vt:lpstr>
      <vt:lpstr>Symbol</vt:lpstr>
      <vt:lpstr>Times New Roman</vt:lpstr>
      <vt:lpstr>Tw Cen MT Condensed</vt:lpstr>
      <vt:lpstr>Tw Cen MT Condensed Extra Bold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 Osbourne</dc:creator>
  <cp:lastModifiedBy>Adriana McVicker</cp:lastModifiedBy>
  <cp:revision>36</cp:revision>
  <dcterms:created xsi:type="dcterms:W3CDTF">2017-07-02T18:00:11Z</dcterms:created>
  <dcterms:modified xsi:type="dcterms:W3CDTF">2024-04-10T12:38:58Z</dcterms:modified>
</cp:coreProperties>
</file>