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633" r:id="rId2"/>
    <p:sldId id="1405" r:id="rId3"/>
    <p:sldId id="1347" r:id="rId4"/>
    <p:sldId id="1349" r:id="rId5"/>
    <p:sldId id="869" r:id="rId6"/>
    <p:sldId id="1235" r:id="rId7"/>
    <p:sldId id="1233" r:id="rId8"/>
    <p:sldId id="1308" r:id="rId9"/>
    <p:sldId id="997" r:id="rId10"/>
    <p:sldId id="1390" r:id="rId11"/>
    <p:sldId id="1278" r:id="rId12"/>
    <p:sldId id="1353" r:id="rId13"/>
    <p:sldId id="1355" r:id="rId14"/>
    <p:sldId id="1357" r:id="rId15"/>
    <p:sldId id="1011" r:id="rId16"/>
    <p:sldId id="1359" r:id="rId17"/>
    <p:sldId id="1070" r:id="rId18"/>
    <p:sldId id="1301" r:id="rId19"/>
    <p:sldId id="1302" r:id="rId20"/>
    <p:sldId id="1311" r:id="rId21"/>
    <p:sldId id="1303" r:id="rId22"/>
    <p:sldId id="1306" r:id="rId23"/>
    <p:sldId id="1289" r:id="rId24"/>
    <p:sldId id="1293" r:id="rId25"/>
    <p:sldId id="1294" r:id="rId26"/>
    <p:sldId id="1296" r:id="rId27"/>
    <p:sldId id="1090" r:id="rId28"/>
    <p:sldId id="1092" r:id="rId29"/>
    <p:sldId id="1094" r:id="rId30"/>
    <p:sldId id="1096" r:id="rId31"/>
    <p:sldId id="1312" r:id="rId32"/>
    <p:sldId id="1107" r:id="rId33"/>
    <p:sldId id="880" r:id="rId34"/>
    <p:sldId id="1119" r:id="rId35"/>
    <p:sldId id="1120" r:id="rId36"/>
    <p:sldId id="1125" r:id="rId37"/>
    <p:sldId id="1126" r:id="rId38"/>
    <p:sldId id="1130" r:id="rId39"/>
    <p:sldId id="1131" r:id="rId40"/>
    <p:sldId id="1134" r:id="rId41"/>
    <p:sldId id="783" r:id="rId42"/>
    <p:sldId id="861" r:id="rId43"/>
    <p:sldId id="1324" r:id="rId44"/>
    <p:sldId id="801" r:id="rId45"/>
    <p:sldId id="809" r:id="rId46"/>
    <p:sldId id="1314" r:id="rId47"/>
    <p:sldId id="1151" r:id="rId48"/>
    <p:sldId id="834" r:id="rId49"/>
    <p:sldId id="930" r:id="rId50"/>
    <p:sldId id="926" r:id="rId51"/>
    <p:sldId id="917" r:id="rId52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4E15"/>
    <a:srgbClr val="797805"/>
    <a:srgbClr val="660033"/>
    <a:srgbClr val="E4E1CE"/>
    <a:srgbClr val="E2EFD9"/>
    <a:srgbClr val="FF5050"/>
    <a:srgbClr val="F6FB31"/>
    <a:srgbClr val="FFE599"/>
    <a:srgbClr val="FFCCCC"/>
    <a:srgbClr val="F7DA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0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17418"/>
    </p:cViewPr>
  </p:sorterViewPr>
  <p:notesViewPr>
    <p:cSldViewPr snapToGrid="0">
      <p:cViewPr varScale="1">
        <p:scale>
          <a:sx n="86" d="100"/>
          <a:sy n="86" d="100"/>
        </p:scale>
        <p:origin x="-3750" y="-90"/>
      </p:cViewPr>
      <p:guideLst>
        <p:guide orient="horz" pos="2957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a McVicker" userId="9297ee9c-3fb1-4a42-9a84-76fbb6a4bdf4" providerId="ADAL" clId="{94960AC2-05DF-4636-9FCD-A2DEC6487286}"/>
    <pc:docChg chg="custSel delSld modSld sldOrd">
      <pc:chgData name="Adriana McVicker" userId="9297ee9c-3fb1-4a42-9a84-76fbb6a4bdf4" providerId="ADAL" clId="{94960AC2-05DF-4636-9FCD-A2DEC6487286}" dt="2024-04-23T22:00:09.845" v="13" actId="113"/>
      <pc:docMkLst>
        <pc:docMk/>
      </pc:docMkLst>
      <pc:sldChg chg="modSp mod">
        <pc:chgData name="Adriana McVicker" userId="9297ee9c-3fb1-4a42-9a84-76fbb6a4bdf4" providerId="ADAL" clId="{94960AC2-05DF-4636-9FCD-A2DEC6487286}" dt="2024-04-23T22:00:09.845" v="13" actId="113"/>
        <pc:sldMkLst>
          <pc:docMk/>
          <pc:sldMk cId="1390782825" sldId="926"/>
        </pc:sldMkLst>
        <pc:spChg chg="mod">
          <ac:chgData name="Adriana McVicker" userId="9297ee9c-3fb1-4a42-9a84-76fbb6a4bdf4" providerId="ADAL" clId="{94960AC2-05DF-4636-9FCD-A2DEC6487286}" dt="2024-04-23T22:00:09.845" v="13" actId="113"/>
          <ac:spMkLst>
            <pc:docMk/>
            <pc:sldMk cId="1390782825" sldId="926"/>
            <ac:spMk id="6" creationId="{00000000-0000-0000-0000-000000000000}"/>
          </ac:spMkLst>
        </pc:spChg>
      </pc:sldChg>
      <pc:sldChg chg="ord">
        <pc:chgData name="Adriana McVicker" userId="9297ee9c-3fb1-4a42-9a84-76fbb6a4bdf4" providerId="ADAL" clId="{94960AC2-05DF-4636-9FCD-A2DEC6487286}" dt="2024-04-23T17:04:42.466" v="3"/>
        <pc:sldMkLst>
          <pc:docMk/>
          <pc:sldMk cId="3596937799" sldId="1278"/>
        </pc:sldMkLst>
      </pc:sldChg>
      <pc:sldChg chg="modSp mod ord">
        <pc:chgData name="Adriana McVicker" userId="9297ee9c-3fb1-4a42-9a84-76fbb6a4bdf4" providerId="ADAL" clId="{94960AC2-05DF-4636-9FCD-A2DEC6487286}" dt="2024-04-23T17:05:15.435" v="10" actId="20577"/>
        <pc:sldMkLst>
          <pc:docMk/>
          <pc:sldMk cId="1390782825" sldId="1390"/>
        </pc:sldMkLst>
        <pc:spChg chg="mod">
          <ac:chgData name="Adriana McVicker" userId="9297ee9c-3fb1-4a42-9a84-76fbb6a4bdf4" providerId="ADAL" clId="{94960AC2-05DF-4636-9FCD-A2DEC6487286}" dt="2024-04-23T17:05:15.435" v="10" actId="20577"/>
          <ac:spMkLst>
            <pc:docMk/>
            <pc:sldMk cId="1390782825" sldId="1390"/>
            <ac:spMk id="9" creationId="{00000000-0000-0000-0000-000000000000}"/>
          </ac:spMkLst>
        </pc:spChg>
      </pc:sldChg>
      <pc:sldChg chg="del">
        <pc:chgData name="Adriana McVicker" userId="9297ee9c-3fb1-4a42-9a84-76fbb6a4bdf4" providerId="ADAL" clId="{94960AC2-05DF-4636-9FCD-A2DEC6487286}" dt="2024-04-23T17:20:53.853" v="11" actId="47"/>
        <pc:sldMkLst>
          <pc:docMk/>
          <pc:sldMk cId="692120128" sldId="1441"/>
        </pc:sldMkLst>
      </pc:sldChg>
      <pc:sldChg chg="del">
        <pc:chgData name="Adriana McVicker" userId="9297ee9c-3fb1-4a42-9a84-76fbb6a4bdf4" providerId="ADAL" clId="{94960AC2-05DF-4636-9FCD-A2DEC6487286}" dt="2024-04-23T17:20:54.567" v="12" actId="47"/>
        <pc:sldMkLst>
          <pc:docMk/>
          <pc:sldMk cId="1224073146" sldId="144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3"/>
          </p:nvPr>
        </p:nvSpPr>
        <p:spPr>
          <a:xfrm>
            <a:off x="4022824" y="8917301"/>
            <a:ext cx="3078058" cy="469583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r">
              <a:defRPr sz="1200"/>
            </a:lvl1pPr>
          </a:lstStyle>
          <a:p>
            <a:fld id="{719DF284-D90E-449C-B9C1-6A8A9FF2EE54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910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058" cy="469583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824" y="1"/>
            <a:ext cx="3078058" cy="469583"/>
          </a:xfrm>
          <a:prstGeom prst="rect">
            <a:avLst/>
          </a:prstGeom>
        </p:spPr>
        <p:txBody>
          <a:bodyPr vert="horz" lIns="91714" tIns="45857" rIns="91714" bIns="45857" rtlCol="0"/>
          <a:lstStyle>
            <a:lvl1pPr algn="r">
              <a:defRPr sz="1200"/>
            </a:lvl1pPr>
          </a:lstStyle>
          <a:p>
            <a:fld id="{40A50079-E354-4B3F-AB85-008746CF03CE}" type="datetimeFigureOut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03263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4" tIns="45857" rIns="91714" bIns="45857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567" y="4460242"/>
            <a:ext cx="5681343" cy="4224655"/>
          </a:xfrm>
          <a:prstGeom prst="rect">
            <a:avLst/>
          </a:prstGeom>
        </p:spPr>
        <p:txBody>
          <a:bodyPr vert="horz" lIns="91714" tIns="45857" rIns="91714" bIns="458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301"/>
            <a:ext cx="3078058" cy="469583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824" y="8917301"/>
            <a:ext cx="3078058" cy="469583"/>
          </a:xfrm>
          <a:prstGeom prst="rect">
            <a:avLst/>
          </a:prstGeom>
        </p:spPr>
        <p:txBody>
          <a:bodyPr vert="horz" lIns="91714" tIns="45857" rIns="91714" bIns="45857" rtlCol="0" anchor="b"/>
          <a:lstStyle>
            <a:lvl1pPr algn="r">
              <a:defRPr sz="1200"/>
            </a:lvl1pPr>
          </a:lstStyle>
          <a:p>
            <a:fld id="{D86FE9D4-78C8-43A0-BD41-021821486FD7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84030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32EC8-DA67-4C7D-8553-003B22A7CA99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1338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6ED6-6E6F-4DA6-A54E-E79AB4C50B3E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674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899EB-D298-47B7-85B3-CCB3796A68B8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0662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4A011-74B1-427F-8CAA-276B8A000EE0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21405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1798B-5C30-49F6-B2C6-30F4FBF8104E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368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116F8-6490-43E3-8ABB-CCB24CE23706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7470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4A7E5-B4BC-4879-B691-2DE8556C0FD8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86287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C21C7-5689-4FED-A9E6-4324F4C6AD5E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8966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2A20D-8BEA-4615-844A-C5F507AA2580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620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4C7C-2CD8-4F7B-B8BD-F9D83C6AB0C1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7851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1A1DA-4AA7-4775-A335-6659DA6950A8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5658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6AC24-1614-44AC-8A90-4E708208CB55}" type="datetime1">
              <a:rPr lang="en-CA" smtClean="0"/>
              <a:pPr/>
              <a:t>2024-04-23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74BE6-3F01-4C25-9B60-2EB5994FEE56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7176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gif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a/url?sa=i&amp;rct=j&amp;q=&amp;esrc=s&amp;source=images&amp;cd=&amp;cad=rja&amp;uact=8&amp;ved=2ahUKEwiQwqL6lODaAhXqxYMKHQApBTYQjRx6BAgBEAU&amp;url=https://pngtree.com/freepng/family-of-five_1456574.html&amp;psig=AOvVaw0V6DrbtgUTwjhMEWo5yuTa&amp;ust=1525114640904267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a/url?sa=i&amp;rct=j&amp;q=&amp;esrc=s&amp;source=images&amp;cd=&amp;cad=rja&amp;uact=8&amp;ved=2ahUKEwj148b-hc7aAhVB44MKHVkxDQMQjRx6BAgAEAU&amp;url=https://www.independent.co.uk/news/science/duck-or-rabbit-the-100-year-old-optical-illusion-that-tells-you-how-creative-you-are-a6873106.html&amp;psig=AOvVaw2bR3pk_uS0ekPakrww4Iat&amp;ust=1524492146647750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sp>
        <p:nvSpPr>
          <p:cNvPr id="2" name="TextBox 4"/>
          <p:cNvSpPr txBox="1"/>
          <p:nvPr/>
        </p:nvSpPr>
        <p:spPr>
          <a:xfrm>
            <a:off x="335902" y="3450278"/>
            <a:ext cx="11541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3600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Developing Emotionally Self-Regulated and Kind Supporters</a:t>
            </a:r>
          </a:p>
          <a:p>
            <a:pPr algn="ctr"/>
            <a:endParaRPr lang="en-CA" sz="3600" i="1" dirty="0">
              <a:solidFill>
                <a:srgbClr val="9A4E15"/>
              </a:solidFill>
              <a:latin typeface="Tw Cen MT Condensed Extra Bold" panose="020B0803020202020204" pitchFamily="34" charset="0"/>
            </a:endParaRPr>
          </a:p>
          <a:p>
            <a:pPr algn="ctr"/>
            <a:r>
              <a:rPr lang="en-CA" sz="3600" b="1" dirty="0">
                <a:solidFill>
                  <a:srgbClr val="797805"/>
                </a:solidFill>
                <a:latin typeface="Tw Cen MT Condensed Extra Bold" pitchFamily="34" charset="0"/>
                <a:cs typeface="Times New Roman" panose="02020603050405020304" pitchFamily="18" charset="0"/>
              </a:rPr>
              <a:t>Claim Your Brain, Start Your Heart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36" y="530780"/>
            <a:ext cx="4702629" cy="25308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346621"/>
            <a:ext cx="1500872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90975" y="5581650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797805"/>
                </a:solidFill>
                <a:latin typeface="Tw Cen MT Condensed" pitchFamily="34" charset="0"/>
              </a:rPr>
              <a:t>Session 2 – Resource 1</a:t>
            </a:r>
          </a:p>
        </p:txBody>
      </p:sp>
    </p:spTree>
    <p:extLst>
      <p:ext uri="{BB962C8B-B14F-4D97-AF65-F5344CB8AC3E}">
        <p14:creationId xmlns:p14="http://schemas.microsoft.com/office/powerpoint/2010/main" val="1101748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dirty="0"/>
              <a:t>,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51371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10</a:t>
            </a:fld>
            <a:endParaRPr lang="en-C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0396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9A4E15"/>
                </a:solidFill>
                <a:latin typeface="Arial Black" pitchFamily="34" charset="0"/>
              </a:rPr>
              <a:t>	</a:t>
            </a:r>
            <a:r>
              <a:rPr lang="en-CA" sz="3200" b="1" dirty="0">
                <a:solidFill>
                  <a:srgbClr val="9A4E15"/>
                </a:solidFill>
                <a:latin typeface="Arial Black" pitchFamily="34" charset="0"/>
              </a:rPr>
              <a:t>Definitions to Better Understand Life’s ‘Set-up’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6751" y="1327198"/>
            <a:ext cx="103917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/>
              <a:t>Over each 24 hour period, we can be experiencing consciousness on a 1-10 continuum.</a:t>
            </a:r>
          </a:p>
          <a:p>
            <a:r>
              <a:rPr lang="en-CA" sz="2400" b="1" dirty="0">
                <a:solidFill>
                  <a:srgbClr val="9A4E15"/>
                </a:solidFill>
              </a:rPr>
              <a:t>Unconscious:  (1)</a:t>
            </a:r>
          </a:p>
          <a:p>
            <a:pPr lvl="1">
              <a:buFont typeface="Arial" pitchFamily="34" charset="0"/>
              <a:buChar char="•"/>
            </a:pPr>
            <a:r>
              <a:rPr lang="en-CA" sz="2400" dirty="0"/>
              <a:t>  	like when we are asleep in our bed.</a:t>
            </a:r>
          </a:p>
          <a:p>
            <a:r>
              <a:rPr lang="en-CA" sz="2400" b="1" dirty="0">
                <a:solidFill>
                  <a:srgbClr val="9A4E15"/>
                </a:solidFill>
              </a:rPr>
              <a:t>Semiconscious:  (autopilot)  (5)	</a:t>
            </a:r>
          </a:p>
          <a:p>
            <a:pPr lvl="1">
              <a:buFont typeface="Arial" pitchFamily="34" charset="0"/>
              <a:buChar char="•"/>
            </a:pPr>
            <a:r>
              <a:rPr lang="en-CA" sz="2400" dirty="0"/>
              <a:t>  	like how we typically drive our car, relate to people and do most ‘doings’.</a:t>
            </a:r>
          </a:p>
          <a:p>
            <a:r>
              <a:rPr lang="en-CA" sz="2400" b="1" dirty="0">
                <a:solidFill>
                  <a:srgbClr val="9A4E15"/>
                </a:solidFill>
              </a:rPr>
              <a:t>Fully Conscious:  (self aware)  (10)</a:t>
            </a:r>
          </a:p>
          <a:p>
            <a:pPr lvl="1">
              <a:buFont typeface="Arial" pitchFamily="34" charset="0"/>
              <a:buChar char="•"/>
            </a:pPr>
            <a:r>
              <a:rPr lang="en-CA" sz="2400" dirty="0"/>
              <a:t>  	like when we are paying attention – noticing </a:t>
            </a:r>
            <a:r>
              <a:rPr lang="en-CA" sz="2400" b="1" dirty="0"/>
              <a:t>what</a:t>
            </a:r>
            <a:r>
              <a:rPr lang="en-CA" sz="2400" dirty="0"/>
              <a:t> we are doing e.g. how 	we drive when a police car is following us;</a:t>
            </a:r>
          </a:p>
          <a:p>
            <a:pPr lvl="1">
              <a:buFont typeface="Arial" pitchFamily="34" charset="0"/>
              <a:buChar char="•"/>
            </a:pPr>
            <a:r>
              <a:rPr lang="en-CA" sz="2400" dirty="0"/>
              <a:t>  	knowing </a:t>
            </a:r>
            <a:r>
              <a:rPr lang="en-CA" sz="2400" b="1" dirty="0"/>
              <a:t>that </a:t>
            </a:r>
            <a:r>
              <a:rPr lang="en-CA" sz="2400" dirty="0"/>
              <a:t>we are doing it and</a:t>
            </a:r>
          </a:p>
          <a:p>
            <a:pPr lvl="1">
              <a:buFont typeface="Arial" pitchFamily="34" charset="0"/>
              <a:buChar char="•"/>
            </a:pPr>
            <a:r>
              <a:rPr lang="en-CA" sz="2400" dirty="0"/>
              <a:t>  	knowing </a:t>
            </a:r>
            <a:r>
              <a:rPr lang="en-CA" sz="2400" b="1" dirty="0"/>
              <a:t>how</a:t>
            </a:r>
            <a:r>
              <a:rPr lang="en-CA" sz="2400" dirty="0"/>
              <a:t> our </a:t>
            </a:r>
            <a:r>
              <a:rPr lang="en-CA" sz="2400" b="1" dirty="0"/>
              <a:t>body’s sensations, feelings and thoughts</a:t>
            </a:r>
            <a:r>
              <a:rPr lang="en-CA" sz="2400" dirty="0"/>
              <a:t> are 	    </a:t>
            </a:r>
          </a:p>
          <a:p>
            <a:pPr lvl="1"/>
            <a:r>
              <a:rPr lang="en-CA" sz="2400" dirty="0"/>
              <a:t>       reacting to what is happening.</a:t>
            </a:r>
          </a:p>
          <a:p>
            <a:r>
              <a:rPr lang="en-CA" sz="2400" b="1" dirty="0">
                <a:solidFill>
                  <a:srgbClr val="9A4E15"/>
                </a:solidFill>
              </a:rPr>
              <a:t>Subconscious:</a:t>
            </a:r>
          </a:p>
          <a:p>
            <a:pPr lvl="1">
              <a:buFont typeface="Arial" pitchFamily="34" charset="0"/>
              <a:buChar char="•"/>
            </a:pPr>
            <a:r>
              <a:rPr lang="en-CA" sz="2400" dirty="0"/>
              <a:t>  	our data bank of ‘files’ that we inherit and develop. 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63199"/>
            <a:ext cx="1500872" cy="11161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23875" y="2045399"/>
            <a:ext cx="98251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endParaRPr lang="en-CA" sz="2800" b="1" dirty="0"/>
          </a:p>
          <a:p>
            <a:pPr marL="628650" indent="-62865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2800" b="1" dirty="0"/>
              <a:t>To survive in the early, dangerous Paleo jungles</a:t>
            </a:r>
            <a:r>
              <a:rPr lang="en-CA" sz="2800" dirty="0"/>
              <a:t>, we  needed Quick and Simple Reactions to solve life threatening problems.</a:t>
            </a:r>
          </a:p>
          <a:p>
            <a:pPr marL="628650" indent="-628650">
              <a:buClr>
                <a:srgbClr val="9A4E15"/>
              </a:buClr>
              <a:buSzPct val="125000"/>
            </a:pPr>
            <a:r>
              <a:rPr lang="en-CA" sz="2800" dirty="0"/>
              <a:t> 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2800" dirty="0"/>
              <a:t>				“</a:t>
            </a:r>
            <a:r>
              <a:rPr lang="en-CA" sz="2800" i="1" dirty="0"/>
              <a:t>Our Brain hasn’t changed much 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2800" i="1" dirty="0"/>
              <a:t>		  	  	over the last 50,000 years.”</a:t>
            </a:r>
          </a:p>
          <a:p>
            <a:pPr marL="342900" indent="-342900">
              <a:buClr>
                <a:srgbClr val="9A4E15"/>
              </a:buClr>
              <a:buSzPct val="125000"/>
            </a:pPr>
            <a:endParaRPr lang="en-CA" sz="3200" i="1" dirty="0"/>
          </a:p>
          <a:p>
            <a:pPr marL="4000500" lvl="8" indent="-342900">
              <a:buClr>
                <a:srgbClr val="9A4E15"/>
              </a:buClr>
              <a:buSzPct val="125000"/>
            </a:pPr>
            <a:r>
              <a:rPr lang="en-CA" sz="2000" dirty="0"/>
              <a:t>			</a:t>
            </a:r>
            <a:r>
              <a:rPr lang="en-CA" dirty="0"/>
              <a:t>Dr. John </a:t>
            </a:r>
            <a:r>
              <a:rPr lang="en-CA" dirty="0" err="1"/>
              <a:t>Ratey</a:t>
            </a:r>
            <a:endParaRPr lang="en-CA" dirty="0"/>
          </a:p>
          <a:p>
            <a:pPr marL="4000500" lvl="8" indent="-342900">
              <a:buClr>
                <a:srgbClr val="9A4E15"/>
              </a:buClr>
              <a:buSzPct val="125000"/>
            </a:pPr>
            <a:r>
              <a:rPr lang="en-CA" dirty="0"/>
              <a:t>			Associate Professor of Psychiatry </a:t>
            </a:r>
          </a:p>
          <a:p>
            <a:pPr marL="4000500" lvl="8" indent="-342900">
              <a:buClr>
                <a:srgbClr val="9A4E15"/>
              </a:buClr>
              <a:buSzPct val="125000"/>
            </a:pPr>
            <a:r>
              <a:rPr lang="en-CA" dirty="0"/>
              <a:t>			Harvard Medical School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3200" dirty="0"/>
              <a:t> 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11</a:t>
            </a:fld>
            <a:endParaRPr lang="en-C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907030" y="368457"/>
            <a:ext cx="100863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Life’s Set-up</a:t>
            </a:r>
          </a:p>
          <a:p>
            <a:pPr algn="ctr"/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Understanding The Main Sources of </a:t>
            </a:r>
            <a:b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</a:br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Our Loss of Emotional Self-Regulation</a:t>
            </a:r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63199"/>
            <a:ext cx="1500872" cy="11161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9574" y="2588324"/>
            <a:ext cx="1018902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2800" b="1" dirty="0"/>
              <a:t>The Brain therefore inherited and develops ‘Files’/a data bank </a:t>
            </a:r>
            <a:r>
              <a:rPr lang="en-CA" sz="2800" dirty="0"/>
              <a:t>from which to semiconsciously </a:t>
            </a:r>
            <a:r>
              <a:rPr lang="en-CA" sz="2800" u="sng" dirty="0"/>
              <a:t>speed-dial</a:t>
            </a:r>
            <a:r>
              <a:rPr lang="en-CA" sz="2800" dirty="0"/>
              <a:t> reactions to manage our world and keep us (mainly our ego) safe.  </a:t>
            </a:r>
            <a:r>
              <a:rPr lang="en-CA" sz="2800" i="1" dirty="0"/>
              <a:t> </a:t>
            </a:r>
            <a:endParaRPr lang="en-CA" sz="2800" dirty="0"/>
          </a:p>
          <a:p>
            <a:pPr marL="361950" indent="-361950">
              <a:buClr>
                <a:srgbClr val="9A4E15"/>
              </a:buClr>
              <a:buSzPct val="125000"/>
            </a:pPr>
            <a:r>
              <a:rPr lang="en-CA" sz="3200" dirty="0"/>
              <a:t>       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12</a:t>
            </a:fld>
            <a:endParaRPr lang="en-C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907030" y="501807"/>
            <a:ext cx="1008639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Life’s Set-up</a:t>
            </a:r>
          </a:p>
          <a:p>
            <a:pPr algn="ctr"/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Understanding The Main Sources of </a:t>
            </a:r>
            <a:b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</a:br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Our Loss of Emotional Self-Regulation </a:t>
            </a:r>
            <a:r>
              <a:rPr lang="en-CA" sz="2400" b="1" dirty="0">
                <a:solidFill>
                  <a:srgbClr val="9A4E15"/>
                </a:solidFill>
                <a:latin typeface="Arial Black" panose="020B0A04020102020204" pitchFamily="34" charset="0"/>
              </a:rPr>
              <a:t>(cont’d)</a:t>
            </a:r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3746"/>
            <a:ext cx="1500872" cy="11161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36094" y="409575"/>
            <a:ext cx="9841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b="1" dirty="0">
                <a:solidFill>
                  <a:srgbClr val="9A4E15"/>
                </a:solidFill>
                <a:latin typeface="Arial Black" panose="020B0A04020102020204" pitchFamily="34" charset="0"/>
              </a:rPr>
              <a:t>Speed Dialing Often Means…………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3715" y="2505075"/>
            <a:ext cx="72563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400" b="1" dirty="0">
              <a:solidFill>
                <a:srgbClr val="9A4E15"/>
              </a:solidFill>
            </a:endParaRP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look good and impress</a:t>
            </a: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 in control</a:t>
            </a: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 right</a:t>
            </a: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 treated fairly</a:t>
            </a: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not be criticized</a:t>
            </a: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 judgmental</a:t>
            </a:r>
          </a:p>
          <a:p>
            <a:pPr marL="971550" lvl="1" indent="-514350">
              <a:buFont typeface="Wingdings" pitchFamily="2" charset="2"/>
              <a:buChar char="Ø"/>
            </a:pPr>
            <a:r>
              <a:rPr lang="en-CA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 accepted by the ‘herd’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13</a:t>
            </a:fld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104901" y="1368582"/>
            <a:ext cx="9810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Being Semiconsciously Driven by the Ego’s</a:t>
            </a:r>
          </a:p>
          <a:p>
            <a:r>
              <a:rPr lang="en-CA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Primitive and Programmed Needs to: </a:t>
            </a:r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63199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6539" y="546544"/>
            <a:ext cx="1056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Life’s Set-up –                                     Being Mostly Semiconscious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6326" y="2327192"/>
            <a:ext cx="95059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3600" dirty="0"/>
              <a:t>	</a:t>
            </a:r>
            <a:r>
              <a:rPr lang="en-CA" sz="3200" dirty="0"/>
              <a:t>Means that we have insufficient consciousness 		</a:t>
            </a:r>
            <a:r>
              <a:rPr lang="en-CA" sz="3200" b="1" dirty="0"/>
              <a:t>to consistently offer our ‘A’ Game</a:t>
            </a:r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endParaRPr lang="en-CA" sz="3200" b="1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3200" b="1" dirty="0"/>
              <a:t> 	</a:t>
            </a:r>
            <a:r>
              <a:rPr lang="en-CA" sz="3200" dirty="0"/>
              <a:t>Especially  in crisis, we speed dial our ‘C’ survival 	game as our ancestors have done for thousands of 	years.</a:t>
            </a:r>
            <a:r>
              <a:rPr lang="en-CA" sz="3600" dirty="0"/>
              <a:t>	</a:t>
            </a:r>
            <a:endParaRPr lang="en-CA" sz="32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14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90" y="714414"/>
            <a:ext cx="10713937" cy="5400600"/>
          </a:xfrm>
          <a:prstGeom prst="rect">
            <a:avLst/>
          </a:prstGeom>
          <a:effectLst/>
        </p:spPr>
      </p:pic>
      <p:sp>
        <p:nvSpPr>
          <p:cNvPr id="6" name="TextBox 5"/>
          <p:cNvSpPr txBox="1"/>
          <p:nvPr/>
        </p:nvSpPr>
        <p:spPr>
          <a:xfrm>
            <a:off x="335367" y="2875409"/>
            <a:ext cx="2385849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Primitive </a:t>
            </a:r>
          </a:p>
          <a:p>
            <a:pPr algn="ctr"/>
            <a:r>
              <a:rPr lang="en-CA" sz="1600" b="1" dirty="0">
                <a:solidFill>
                  <a:schemeClr val="bg1"/>
                </a:solidFill>
              </a:rPr>
              <a:t>Predispositions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39617" y="2803404"/>
            <a:ext cx="355239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 b="1" dirty="0"/>
              <a:t>  </a:t>
            </a:r>
            <a:r>
              <a:rPr lang="en-US" sz="1500" b="1" dirty="0"/>
              <a:t>Inherited genetic makeup            </a:t>
            </a:r>
          </a:p>
          <a:p>
            <a:r>
              <a:rPr lang="en-US" sz="1500" b="1" dirty="0"/>
              <a:t>    re:  survival and reproduction </a:t>
            </a:r>
          </a:p>
          <a:p>
            <a:r>
              <a:rPr lang="en-US" sz="1500" b="1" dirty="0"/>
              <a:t>    drives (i.e. </a:t>
            </a:r>
            <a:r>
              <a:rPr lang="en-US" sz="1500" b="1" dirty="0">
                <a:solidFill>
                  <a:srgbClr val="FF0000"/>
                </a:solidFill>
              </a:rPr>
              <a:t>‘Nature’</a:t>
            </a:r>
            <a:r>
              <a:rPr lang="en-US" sz="1500" b="1" dirty="0"/>
              <a:t> You)</a:t>
            </a:r>
            <a:endParaRPr lang="en-CA" sz="1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5367" y="3739519"/>
            <a:ext cx="2385849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Filters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39616" y="3667506"/>
            <a:ext cx="451250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 b="1" dirty="0"/>
              <a:t>  </a:t>
            </a:r>
            <a:r>
              <a:rPr lang="en-US" sz="1500" b="1" dirty="0"/>
              <a:t>Illogical beliefs/faulty filters from </a:t>
            </a:r>
          </a:p>
          <a:p>
            <a:r>
              <a:rPr lang="en-US" sz="1500" b="1" dirty="0"/>
              <a:t>    childhood conditioning e.g.  “I need”,                </a:t>
            </a:r>
          </a:p>
          <a:p>
            <a:r>
              <a:rPr lang="en-US" sz="1500" b="1" dirty="0"/>
              <a:t>    “I am”, “Others are” (i.e. </a:t>
            </a:r>
            <a:r>
              <a:rPr lang="en-US" sz="1500" b="1" dirty="0">
                <a:solidFill>
                  <a:srgbClr val="FF0000"/>
                </a:solidFill>
              </a:rPr>
              <a:t>‘Nurture’ </a:t>
            </a:r>
            <a:r>
              <a:rPr lang="en-US" sz="1500" b="1" dirty="0"/>
              <a:t>You)</a:t>
            </a:r>
            <a:endParaRPr lang="en-CA" sz="1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35367" y="4603616"/>
            <a:ext cx="2385849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solidFill>
                  <a:schemeClr val="bg1"/>
                </a:solidFill>
              </a:rPr>
              <a:t>Primed </a:t>
            </a:r>
          </a:p>
          <a:p>
            <a:pPr algn="ctr"/>
            <a:r>
              <a:rPr lang="en-CA" sz="1600" b="1" dirty="0">
                <a:solidFill>
                  <a:schemeClr val="bg1"/>
                </a:solidFill>
              </a:rPr>
              <a:t>Prompts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9617" y="4531602"/>
            <a:ext cx="441649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1600" dirty="0"/>
              <a:t>  </a:t>
            </a:r>
            <a:r>
              <a:rPr lang="en-US" sz="1500" b="1" dirty="0"/>
              <a:t>Societal and cultural brain washing/ </a:t>
            </a:r>
          </a:p>
          <a:p>
            <a:r>
              <a:rPr lang="en-US" sz="1500" b="1" dirty="0"/>
              <a:t>    stereotyping/branding/bigotry           </a:t>
            </a:r>
          </a:p>
          <a:p>
            <a:r>
              <a:rPr lang="en-US" sz="1500" b="1" dirty="0"/>
              <a:t>    (i.e. </a:t>
            </a:r>
            <a:r>
              <a:rPr lang="en-US" sz="1500" b="1" dirty="0">
                <a:solidFill>
                  <a:srgbClr val="FF0000"/>
                </a:solidFill>
              </a:rPr>
              <a:t>‘Numbed’ </a:t>
            </a:r>
            <a:r>
              <a:rPr lang="en-US" sz="1500" b="1" dirty="0"/>
              <a:t>You)</a:t>
            </a:r>
            <a:endParaRPr lang="en-CA" sz="15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6000" y="5467712"/>
            <a:ext cx="238584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/>
              <a:t> Semi-Conscious</a:t>
            </a:r>
          </a:p>
          <a:p>
            <a:pPr algn="ctr"/>
            <a:r>
              <a:rPr lang="en-CA" sz="1600" b="1" dirty="0"/>
              <a:t>Mindless Mind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39627" y="5395689"/>
            <a:ext cx="37967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§"/>
            </a:pPr>
            <a:r>
              <a:rPr lang="en-US" sz="1500" b="1" dirty="0"/>
              <a:t>The “You” who is reading this but doesn’t         know it (i.e. </a:t>
            </a:r>
            <a:r>
              <a:rPr lang="en-US" sz="1500" b="1" dirty="0">
                <a:solidFill>
                  <a:srgbClr val="FF0000"/>
                </a:solidFill>
              </a:rPr>
              <a:t>‘Normal’ </a:t>
            </a:r>
            <a:r>
              <a:rPr lang="en-US" sz="1500" b="1" dirty="0"/>
              <a:t>You)</a:t>
            </a:r>
            <a:endParaRPr lang="en-CA" sz="1500" b="1" dirty="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0" y="180389"/>
            <a:ext cx="12192000" cy="676861"/>
          </a:xfrm>
          <a:prstGeom prst="rect">
            <a:avLst/>
          </a:prstGeom>
          <a:noFill/>
          <a:ln>
            <a:noFill/>
          </a:ln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3600" b="1" dirty="0">
                <a:solidFill>
                  <a:srgbClr val="00B0F0"/>
                </a:solidFill>
                <a:latin typeface="Cooper Black" panose="0208090404030B020404" pitchFamily="18" charset="0"/>
              </a:rPr>
              <a:t>What Do We Speed Dial?</a:t>
            </a:r>
            <a:endParaRPr lang="en-CA" sz="2400" b="1" dirty="0">
              <a:solidFill>
                <a:srgbClr val="00B0F0"/>
              </a:solidFill>
              <a:latin typeface="Cooper Black" panose="0208090404030B0204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26208" y="2155344"/>
            <a:ext cx="28803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7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Semi-Conscious Mindless Mind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8641" y="1531023"/>
            <a:ext cx="2301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</a:t>
            </a:r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rimitive </a:t>
            </a:r>
          </a:p>
          <a:p>
            <a:pPr algn="ctr"/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Predispositions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39138" y="1228097"/>
            <a:ext cx="2397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F</a:t>
            </a:r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ilters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11233" y="1566651"/>
            <a:ext cx="2301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</a:t>
            </a:r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rimed</a:t>
            </a:r>
          </a:p>
          <a:p>
            <a:pPr algn="ctr"/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Prompts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15</a:t>
            </a:fld>
            <a:endParaRPr lang="en-CA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346000" y="6248400"/>
            <a:ext cx="10360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000" b="1" dirty="0">
                <a:solidFill>
                  <a:srgbClr val="00B0F0"/>
                </a:solidFill>
                <a:latin typeface="Cooper Black" panose="0208090404030B020404" pitchFamily="18" charset="0"/>
              </a:rPr>
              <a:t>Because </a:t>
            </a:r>
            <a:r>
              <a:rPr lang="en-CA" sz="2000" b="1" dirty="0">
                <a:solidFill>
                  <a:srgbClr val="FF0000"/>
                </a:solidFill>
                <a:latin typeface="Cooper Black" panose="0208090404030B020404" pitchFamily="18" charset="0"/>
              </a:rPr>
              <a:t>PFP</a:t>
            </a:r>
            <a:r>
              <a:rPr lang="en-CA" sz="2000" b="1" dirty="0">
                <a:solidFill>
                  <a:srgbClr val="00B0F0"/>
                </a:solidFill>
                <a:latin typeface="Cooper Black" panose="0208090404030B020404" pitchFamily="18" charset="0"/>
              </a:rPr>
              <a:t> So Controls Our Life – We Call It PFP Prison!</a:t>
            </a:r>
          </a:p>
          <a:p>
            <a:endParaRPr lang="en-CA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7759533" y="3366834"/>
            <a:ext cx="288032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7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PFP</a:t>
            </a:r>
          </a:p>
          <a:p>
            <a:pPr algn="ctr"/>
            <a:r>
              <a:rPr lang="en-CA" sz="17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Subconscious</a:t>
            </a:r>
          </a:p>
          <a:p>
            <a:pPr algn="ctr"/>
            <a:r>
              <a:rPr lang="en-CA" sz="17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Programming</a:t>
            </a:r>
          </a:p>
        </p:txBody>
      </p:sp>
    </p:spTree>
    <p:extLst>
      <p:ext uri="{BB962C8B-B14F-4D97-AF65-F5344CB8AC3E}">
        <p14:creationId xmlns:p14="http://schemas.microsoft.com/office/powerpoint/2010/main" val="21885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139" y="2299494"/>
            <a:ext cx="5728136" cy="30299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60896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16</a:t>
            </a:fld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78971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solidFill>
                  <a:srgbClr val="9A4E15"/>
                </a:solidFill>
                <a:latin typeface="Arial Black" pitchFamily="34" charset="0"/>
              </a:rPr>
              <a:t>What do we mean by an ‘Inherited DATA BANK’?  </a:t>
            </a:r>
          </a:p>
        </p:txBody>
      </p:sp>
    </p:spTree>
    <p:extLst>
      <p:ext uri="{BB962C8B-B14F-4D97-AF65-F5344CB8AC3E}">
        <p14:creationId xmlns:p14="http://schemas.microsoft.com/office/powerpoint/2010/main" val="2114900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63199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3900" y="539907"/>
            <a:ext cx="10544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Examples of Inherited Primitive Predispositions</a:t>
            </a:r>
          </a:p>
          <a:p>
            <a:pPr algn="ctr"/>
            <a:r>
              <a:rPr lang="en-CA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(The Hard-drive)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17</a:t>
            </a:fld>
            <a:endParaRPr lang="en-CA" sz="2000" dirty="0"/>
          </a:p>
        </p:txBody>
      </p:sp>
      <p:pic>
        <p:nvPicPr>
          <p:cNvPr id="9" name="Picture 8" descr="Red and blue card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43225" y="2057400"/>
            <a:ext cx="6115050" cy="427672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41848"/>
            <a:ext cx="1500872" cy="11161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2125" y="1675548"/>
            <a:ext cx="10569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b="1" i="1" dirty="0">
                <a:solidFill>
                  <a:srgbClr val="797805"/>
                </a:solidFill>
              </a:rPr>
              <a:t>Installing Our Subjective Software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0827" y="2305050"/>
            <a:ext cx="1084025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Understanding the Filters’ Set-up:</a:t>
            </a:r>
          </a:p>
          <a:p>
            <a:endParaRPr lang="en-CA" sz="1000" b="1" dirty="0"/>
          </a:p>
          <a:p>
            <a:r>
              <a:rPr lang="en-CA" sz="2800" dirty="0"/>
              <a:t>We start our life perceiving that </a:t>
            </a:r>
            <a:r>
              <a:rPr lang="en-CA" sz="2800" b="1" dirty="0"/>
              <a:t>“I am weak and vulnerable,”</a:t>
            </a:r>
            <a:r>
              <a:rPr lang="en-CA" sz="2800" dirty="0"/>
              <a:t> both emotionally and physically.  We therefore groped for ways to feel secure through inclusion in our family (the herd).  This gives a sense of counting for something and connection which our brain registers as being safe and secure.  </a:t>
            </a:r>
          </a:p>
          <a:p>
            <a:endParaRPr lang="en-CA" sz="1400" dirty="0"/>
          </a:p>
          <a:p>
            <a:r>
              <a:rPr lang="en-CA" sz="2800" dirty="0"/>
              <a:t>To figure out how to meet these needs, we became                                          </a:t>
            </a:r>
            <a:r>
              <a:rPr lang="en-CA" sz="2800" b="1" dirty="0"/>
              <a:t>a good mind reader</a:t>
            </a:r>
            <a:r>
              <a:rPr lang="en-CA" sz="2800" dirty="0"/>
              <a:t>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18</a:t>
            </a:fld>
            <a:endParaRPr lang="en-CA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926081" y="492282"/>
            <a:ext cx="1008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Understanding Our Filters’ Part of PFP</a:t>
            </a:r>
          </a:p>
        </p:txBody>
      </p:sp>
    </p:spTree>
    <p:extLst>
      <p:ext uri="{BB962C8B-B14F-4D97-AF65-F5344CB8AC3E}">
        <p14:creationId xmlns:p14="http://schemas.microsoft.com/office/powerpoint/2010/main" val="13705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27915" y="1477544"/>
            <a:ext cx="604867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i="1" dirty="0"/>
              <a:t>How </a:t>
            </a:r>
            <a:r>
              <a:rPr lang="en-CA" sz="2400" b="1" i="1"/>
              <a:t>you learned </a:t>
            </a:r>
            <a:r>
              <a:rPr lang="en-CA" sz="2400" b="1" i="1" dirty="0"/>
              <a:t>to read minds to get included and protected and in so doing, became you i.e. got programmed with rules about:</a:t>
            </a:r>
          </a:p>
          <a:p>
            <a:endParaRPr lang="en-CA" sz="2400" i="1" dirty="0"/>
          </a:p>
          <a:p>
            <a:pPr lvl="1">
              <a:buFont typeface="Arial" pitchFamily="34" charset="0"/>
              <a:buChar char="•"/>
            </a:pPr>
            <a:r>
              <a:rPr lang="en-CA" sz="2400" i="1" dirty="0"/>
              <a:t>  I must be ……….</a:t>
            </a:r>
          </a:p>
          <a:p>
            <a:pPr lvl="1">
              <a:buFont typeface="Arial" pitchFamily="34" charset="0"/>
              <a:buChar char="•"/>
            </a:pPr>
            <a:r>
              <a:rPr lang="en-CA" sz="2400" i="1" dirty="0"/>
              <a:t>  Men are ……….</a:t>
            </a:r>
          </a:p>
          <a:p>
            <a:pPr lvl="1">
              <a:buFont typeface="Arial" pitchFamily="34" charset="0"/>
              <a:buChar char="•"/>
            </a:pPr>
            <a:r>
              <a:rPr lang="en-CA" sz="2400" i="1" dirty="0"/>
              <a:t>  Women are ……….</a:t>
            </a:r>
          </a:p>
          <a:p>
            <a:pPr lvl="1">
              <a:buFont typeface="Arial" pitchFamily="34" charset="0"/>
              <a:buChar char="•"/>
            </a:pPr>
            <a:r>
              <a:rPr lang="en-CA" sz="2400" i="1" dirty="0"/>
              <a:t>  The world is ……….</a:t>
            </a:r>
          </a:p>
          <a:p>
            <a:pPr lvl="1"/>
            <a:r>
              <a:rPr lang="en-CA" sz="2400" i="1" dirty="0">
                <a:solidFill>
                  <a:srgbClr val="C00000"/>
                </a:solidFill>
              </a:rPr>
              <a:t>           </a:t>
            </a:r>
            <a:r>
              <a:rPr lang="en-CA" sz="2400" b="1" i="1" dirty="0">
                <a:solidFill>
                  <a:srgbClr val="FF0000"/>
                </a:solidFill>
              </a:rPr>
              <a:t>and</a:t>
            </a:r>
          </a:p>
          <a:p>
            <a:pPr lvl="1"/>
            <a:r>
              <a:rPr lang="en-CA" sz="2400" b="1" i="1" dirty="0">
                <a:solidFill>
                  <a:srgbClr val="FF0000"/>
                </a:solidFill>
              </a:rPr>
              <a:t>    Who my ‘In-Group’ is </a:t>
            </a:r>
          </a:p>
          <a:p>
            <a:endParaRPr lang="en-CA" i="1" dirty="0"/>
          </a:p>
        </p:txBody>
      </p:sp>
      <p:pic>
        <p:nvPicPr>
          <p:cNvPr id="5" name="Picture 2" descr="http://www.clker.com/cliparts/k/1/R/8/m/2/jack-of-spades-m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564" y="5333600"/>
            <a:ext cx="1173420" cy="119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clker.com/cliparts/5/L/u/p/r/E/ace-of-spades-m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776" y="863793"/>
            <a:ext cx="1158488" cy="118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clker.com/cliparts/9/o/3/K/I/9/queen-of-spades-m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794" y="3782387"/>
            <a:ext cx="1177320" cy="12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http://www.clker.com/cliparts/v/2/e/h/h/m/king-of-spades-m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385" y="2373553"/>
            <a:ext cx="1180975" cy="1205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://images.clipshrine.com/download/downloadpnglarge/Ornamental-deck-3-of-diamonds-11288-larg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546" y="2284927"/>
            <a:ext cx="1180975" cy="120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Free Clipart: Ornamental deck: 6 of diamonds | nicubun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18" y="3820448"/>
            <a:ext cx="1165665" cy="118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128" y="5345804"/>
            <a:ext cx="1166717" cy="1189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17" y="942845"/>
            <a:ext cx="1166719" cy="118909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64044" y="5108836"/>
            <a:ext cx="3504768" cy="511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9" y="5175173"/>
            <a:ext cx="1500872" cy="1116155"/>
          </a:xfrm>
          <a:prstGeom prst="rect">
            <a:avLst/>
          </a:prstGeom>
        </p:spPr>
      </p:pic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19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25131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08" y="72189"/>
            <a:ext cx="11179944" cy="66891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90221" y="390557"/>
            <a:ext cx="3004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 Black" panose="020B0A04020102020204" pitchFamily="34" charset="0"/>
              </a:rPr>
              <a:t>SELF-EXPRESSION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37682" y="2092206"/>
            <a:ext cx="295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 Black" panose="020B0A04020102020204" pitchFamily="34" charset="0"/>
              </a:rPr>
              <a:t>SELF-MANAGEMENT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82779" y="3489539"/>
            <a:ext cx="3218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 Black" panose="020B0A04020102020204" pitchFamily="34" charset="0"/>
              </a:rPr>
              <a:t>SELF-UNDERSTANDING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193243" y="5472749"/>
            <a:ext cx="2516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 Black" panose="020B0A04020102020204" pitchFamily="34" charset="0"/>
              </a:rPr>
              <a:t>SELF-AWARENESS</a:t>
            </a:r>
          </a:p>
        </p:txBody>
      </p:sp>
      <p:sp>
        <p:nvSpPr>
          <p:cNvPr id="8" name="Rectangle 7"/>
          <p:cNvSpPr/>
          <p:nvPr/>
        </p:nvSpPr>
        <p:spPr>
          <a:xfrm>
            <a:off x="2334643" y="5847937"/>
            <a:ext cx="84381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• Awareness of being stuck in a ‘Good Place’, e.g. semiconscious</a:t>
            </a:r>
          </a:p>
          <a:p>
            <a:r>
              <a:rPr lang="en-US" sz="1400" b="1" dirty="0"/>
              <a:t>• Awareness of the actual cause of Suffering and what to do about it</a:t>
            </a:r>
          </a:p>
          <a:p>
            <a:r>
              <a:rPr lang="en-US" sz="1400" b="1" i="1" dirty="0"/>
              <a:t>   i.e. suffering = pain x resistance + pleasure x attachment</a:t>
            </a:r>
          </a:p>
          <a:p>
            <a:r>
              <a:rPr lang="en-US" sz="1400" b="1" dirty="0"/>
              <a:t>• B-FIT Mindfulness, i.e. Concentration, Sensory Clarity, </a:t>
            </a:r>
            <a:r>
              <a:rPr lang="en-US" sz="1400" b="1" dirty="0" err="1"/>
              <a:t>Ahh-llowing</a:t>
            </a:r>
            <a:r>
              <a:rPr lang="en-US" sz="1400" b="1" dirty="0"/>
              <a:t> and be ‘Here Now’</a:t>
            </a:r>
            <a:endParaRPr lang="en-CA" sz="1400" b="1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72" y="4914671"/>
            <a:ext cx="1500872" cy="11161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3453" y="860555"/>
            <a:ext cx="3689684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CA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The Four Personal Qualities of </a:t>
            </a:r>
          </a:p>
          <a:p>
            <a:pPr algn="ctr"/>
            <a:r>
              <a:rPr lang="en-CA" sz="2800" b="1" dirty="0">
                <a:ln w="0"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tBrush" panose="020B0500000000000000" pitchFamily="34" charset="0"/>
              </a:rPr>
              <a:t>Mindful Emotional </a:t>
            </a:r>
          </a:p>
          <a:p>
            <a:pPr algn="ctr"/>
            <a:r>
              <a:rPr lang="en-CA" sz="2800" b="1" dirty="0">
                <a:ln w="0">
                  <a:noFill/>
                </a:ln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tBrush" panose="020B0500000000000000" pitchFamily="34" charset="0"/>
              </a:rPr>
              <a:t>Self-Regulation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230034" y="3793644"/>
            <a:ext cx="5645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• </a:t>
            </a:r>
            <a:r>
              <a:rPr lang="en-US" sz="1400" b="1" dirty="0"/>
              <a:t>Discovering and Disengaging from PFP Brain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27095" y="2501511"/>
            <a:ext cx="56453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• </a:t>
            </a:r>
            <a:r>
              <a:rPr lang="en-US" sz="1400" b="1" dirty="0"/>
              <a:t>Catch, Calm, Clarify and Consciously Connect</a:t>
            </a:r>
          </a:p>
          <a:p>
            <a:r>
              <a:rPr lang="en-US" sz="1400" b="1" dirty="0"/>
              <a:t>• Private Victories, i.e. Self-Discipline/Sacrifice, </a:t>
            </a:r>
          </a:p>
          <a:p>
            <a:r>
              <a:rPr lang="en-US" sz="1400" b="1" dirty="0"/>
              <a:t>   Persistence, &amp; Secular Moral Ethics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185384" y="925649"/>
            <a:ext cx="55892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• ‘</a:t>
            </a:r>
            <a:r>
              <a:rPr lang="en-US" sz="1200" b="1" dirty="0"/>
              <a:t>Here Now’</a:t>
            </a:r>
          </a:p>
          <a:p>
            <a:pPr algn="ctr"/>
            <a:r>
              <a:rPr lang="en-US" sz="1200" b="1" dirty="0"/>
              <a:t>• Right Speech</a:t>
            </a:r>
          </a:p>
          <a:p>
            <a:pPr algn="ctr"/>
            <a:r>
              <a:rPr lang="en-US" sz="1200" b="1" dirty="0"/>
              <a:t>• Feelings to Feelings </a:t>
            </a:r>
          </a:p>
          <a:p>
            <a:pPr algn="ctr"/>
            <a:r>
              <a:rPr lang="en-US" sz="1200" b="1" dirty="0"/>
              <a:t>and Reasons to Reasons</a:t>
            </a:r>
          </a:p>
          <a:p>
            <a:pPr algn="ctr"/>
            <a:r>
              <a:rPr lang="en-US" sz="1200" b="1" dirty="0"/>
              <a:t>• Authentic Kindness in all Relationships</a:t>
            </a:r>
            <a:endParaRPr lang="en-CA" sz="1200" b="1" dirty="0"/>
          </a:p>
        </p:txBody>
      </p:sp>
      <p:sp>
        <p:nvSpPr>
          <p:cNvPr id="13" name="Rectangle 12"/>
          <p:cNvSpPr/>
          <p:nvPr/>
        </p:nvSpPr>
        <p:spPr>
          <a:xfrm>
            <a:off x="3434038" y="4021271"/>
            <a:ext cx="63993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US" sz="1100" b="1" dirty="0"/>
              <a:t>- no/low free will, e.g. choices of cities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we have a thinking problem, e.g. your next thought?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</a:t>
            </a:r>
            <a:r>
              <a:rPr lang="en-US" sz="1100" b="1" dirty="0" err="1"/>
              <a:t>inattentional</a:t>
            </a:r>
            <a:r>
              <a:rPr lang="en-US" sz="1100" b="1" dirty="0"/>
              <a:t> blindness, e.g. missing buildings, cuts and cars with 60 bits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PFP brain cheats and makes things up, e.g. checker board, memory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the body keeps the score, but ‘we’ ignore, e.g. cards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we are prejudice and racist, e.g. hurting hands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feelings not facts make our decisions, e.g. train trolley</a:t>
            </a:r>
          </a:p>
          <a:p>
            <a:pPr>
              <a:lnSpc>
                <a:spcPts val="1200"/>
              </a:lnSpc>
            </a:pPr>
            <a:r>
              <a:rPr lang="en-US" sz="1100" b="1" dirty="0"/>
              <a:t>- cognitive bias – we speed dial feeling’s reactions in 1.4 seconds</a:t>
            </a:r>
          </a:p>
        </p:txBody>
      </p:sp>
      <p:sp>
        <p:nvSpPr>
          <p:cNvPr id="14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261257" y="6059466"/>
            <a:ext cx="689758" cy="365125"/>
          </a:xfrm>
        </p:spPr>
        <p:txBody>
          <a:bodyPr/>
          <a:lstStyle/>
          <a:p>
            <a:fld id="{AFE74BE6-3F01-4C25-9B60-2EB5994FEE56}" type="slidenum">
              <a:rPr lang="en-CA" sz="2000" smtClean="0"/>
              <a:pPr/>
              <a:t>2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60987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1" grpId="0"/>
      <p:bldP spid="32" grpId="0"/>
      <p:bldP spid="33" grpId="0"/>
      <p:bldP spid="19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7150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dirty="0">
                <a:latin typeface="Arial Black" panose="020B0A04020102020204" pitchFamily="34" charset="0"/>
              </a:rPr>
              <a:t>The Birth Order Experiment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60896"/>
            <a:ext cx="1500872" cy="1116155"/>
          </a:xfrm>
          <a:prstGeom prst="rect">
            <a:avLst/>
          </a:prstGeom>
        </p:spPr>
      </p:pic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FE74BE6-3F01-4C25-9B60-2EB5994FEE56}" type="slidenum">
              <a:rPr lang="en-CA" sz="2000" smtClean="0"/>
              <a:pPr/>
              <a:t>20</a:t>
            </a:fld>
            <a:endParaRPr lang="en-CA" sz="2000" dirty="0"/>
          </a:p>
        </p:txBody>
      </p:sp>
      <p:pic>
        <p:nvPicPr>
          <p:cNvPr id="3074" name="Picture 2" descr="Image result for family of five graphic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0" t="10817" r="20527" b="6019"/>
          <a:stretch/>
        </p:blipFill>
        <p:spPr bwMode="auto">
          <a:xfrm>
            <a:off x="4495800" y="1457325"/>
            <a:ext cx="3248025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456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804" y="5222798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1425" y="332656"/>
            <a:ext cx="1018501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b="1" dirty="0"/>
              <a:t>Examples of  Filters</a:t>
            </a:r>
          </a:p>
          <a:p>
            <a:endParaRPr lang="en-CA" sz="1200" b="1" dirty="0"/>
          </a:p>
          <a:p>
            <a:endParaRPr lang="en-CA" sz="1200" b="1" dirty="0"/>
          </a:p>
          <a:p>
            <a:pPr marL="355600" lvl="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I </a:t>
            </a:r>
            <a:r>
              <a:rPr lang="en-US" sz="2600" b="1" dirty="0"/>
              <a:t>need to be in control </a:t>
            </a:r>
            <a:r>
              <a:rPr lang="en-US" sz="2600" dirty="0"/>
              <a:t>or not out of control of most situations and people in order to feel okay.</a:t>
            </a:r>
            <a:endParaRPr lang="en-CA" sz="2600" dirty="0"/>
          </a:p>
          <a:p>
            <a:pPr marL="355600" lvl="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</a:t>
            </a:r>
            <a:r>
              <a:rPr lang="en-US" sz="2600" b="1" dirty="0"/>
              <a:t>I need to be right </a:t>
            </a:r>
            <a:r>
              <a:rPr lang="en-US" sz="2600" dirty="0"/>
              <a:t>and above criticism in order to feel okay.</a:t>
            </a:r>
            <a:endParaRPr lang="en-CA" sz="2600" dirty="0"/>
          </a:p>
          <a:p>
            <a:pPr marL="355600" lvl="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</a:t>
            </a:r>
            <a:r>
              <a:rPr lang="en-US" sz="2600" b="1" dirty="0"/>
              <a:t>I need approval </a:t>
            </a:r>
            <a:r>
              <a:rPr lang="en-US" sz="2600" dirty="0"/>
              <a:t>from important people in my life in order for me to feel worthwhile  and okay.  </a:t>
            </a:r>
            <a:endParaRPr lang="en-CA" sz="2600" dirty="0"/>
          </a:p>
          <a:p>
            <a:pPr marL="355600" lvl="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</a:t>
            </a:r>
            <a:r>
              <a:rPr lang="en-US" sz="2600" b="1" dirty="0"/>
              <a:t>others and life must treat me fairly </a:t>
            </a:r>
            <a:r>
              <a:rPr lang="en-US" sz="2600" dirty="0"/>
              <a:t>otherwise, I have a God-given right to feel awful.</a:t>
            </a:r>
            <a:endParaRPr lang="en-CA" sz="2600" dirty="0"/>
          </a:p>
          <a:p>
            <a:pPr marL="355600" lvl="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</a:t>
            </a:r>
            <a:r>
              <a:rPr lang="en-US" sz="2600" b="1" dirty="0"/>
              <a:t>I must be included </a:t>
            </a:r>
            <a:r>
              <a:rPr lang="en-US" sz="2600" dirty="0"/>
              <a:t>or not be excluded from social situations that I feel are important in order for me to have adequate self-worth.</a:t>
            </a:r>
          </a:p>
          <a:p>
            <a:pPr marL="35560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</a:t>
            </a:r>
            <a:r>
              <a:rPr lang="en-US" sz="2600" b="1" dirty="0"/>
              <a:t>I need to be superior </a:t>
            </a:r>
            <a:r>
              <a:rPr lang="en-US" sz="2600" dirty="0"/>
              <a:t>to others in order to feel okay and worthwhile.</a:t>
            </a:r>
            <a:endParaRPr lang="en-CA" sz="2600" dirty="0"/>
          </a:p>
          <a:p>
            <a:pPr marL="355600" indent="-355600">
              <a:buFont typeface="Arial" panose="020B0604020202020204" pitchFamily="34" charset="0"/>
              <a:buChar char="•"/>
            </a:pPr>
            <a:r>
              <a:rPr lang="en-US" sz="2600" dirty="0"/>
              <a:t>I think that </a:t>
            </a:r>
            <a:r>
              <a:rPr lang="en-US" sz="2600" b="1" dirty="0"/>
              <a:t>I need to achieve and be busy </a:t>
            </a:r>
            <a:r>
              <a:rPr lang="en-US" sz="2600" dirty="0"/>
              <a:t>in order to feel okay and     that boredom is very emotionally painful and anxiety producing.</a:t>
            </a:r>
            <a:endParaRPr lang="en-CA" sz="2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21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1296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854" y="5232323"/>
            <a:ext cx="1500872" cy="11161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2622" y="373039"/>
            <a:ext cx="10177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600" b="1" i="1" dirty="0"/>
              <a:t>An Example of a Program/Filter</a:t>
            </a:r>
          </a:p>
        </p:txBody>
      </p:sp>
      <p:sp>
        <p:nvSpPr>
          <p:cNvPr id="6" name="Text Box 769"/>
          <p:cNvSpPr txBox="1">
            <a:spLocks noChangeArrowheads="1"/>
          </p:cNvSpPr>
          <p:nvPr/>
        </p:nvSpPr>
        <p:spPr bwMode="auto">
          <a:xfrm>
            <a:off x="1436836" y="1219200"/>
            <a:ext cx="8968702" cy="2505075"/>
          </a:xfrm>
          <a:prstGeom prst="rect">
            <a:avLst/>
          </a:prstGeom>
          <a:solidFill>
            <a:srgbClr val="9A4E15"/>
          </a:solidFill>
          <a:ln w="19050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I can win an argument on any topic against any opponent.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People know this and steer clear of me at parties.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Often as a sign of great respect,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they don’t even invite me anymore.</a:t>
            </a:r>
            <a:endParaRPr lang="en-CA" sz="2800" dirty="0">
              <a:effectLst/>
              <a:latin typeface="Times New Roman"/>
              <a:ea typeface="Calibri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en-US" sz="2000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Lily Tomlin</a:t>
            </a:r>
            <a:endParaRPr lang="en-CA" sz="2000" dirty="0">
              <a:effectLst/>
              <a:latin typeface="Times New Roman"/>
              <a:ea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22</a:t>
            </a:fld>
            <a:endParaRPr lang="en-CA" sz="2000" dirty="0"/>
          </a:p>
        </p:txBody>
      </p:sp>
      <p:sp>
        <p:nvSpPr>
          <p:cNvPr id="8" name="Text Box 71"/>
          <p:cNvSpPr txBox="1">
            <a:spLocks noChangeArrowheads="1"/>
          </p:cNvSpPr>
          <p:nvPr/>
        </p:nvSpPr>
        <p:spPr bwMode="auto">
          <a:xfrm>
            <a:off x="2085974" y="4257489"/>
            <a:ext cx="7858125" cy="1657536"/>
          </a:xfrm>
          <a:prstGeom prst="rect">
            <a:avLst/>
          </a:prstGeom>
          <a:solidFill>
            <a:srgbClr val="9A4E15"/>
          </a:solidFill>
          <a:ln w="19050">
            <a:noFill/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i="1" dirty="0">
                <a:solidFill>
                  <a:srgbClr val="FFFFFF"/>
                </a:solidFill>
                <a:effectLst/>
                <a:ea typeface="Calibri"/>
                <a:cs typeface="Times New Roman"/>
              </a:rPr>
              <a:t>When a pick pocket meets a saint – </a:t>
            </a:r>
            <a:endParaRPr lang="en-CA" sz="2800" dirty="0">
              <a:effectLst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i="1" dirty="0">
                <a:solidFill>
                  <a:srgbClr val="FFFFFF"/>
                </a:solidFill>
                <a:effectLst/>
                <a:ea typeface="Calibri"/>
                <a:cs typeface="Times New Roman"/>
              </a:rPr>
              <a:t>All they see are the saint’s pockets.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en-US" sz="2000" dirty="0">
                <a:solidFill>
                  <a:srgbClr val="FFFFFF"/>
                </a:solidFill>
                <a:ea typeface="Calibri"/>
                <a:cs typeface="Times New Roman"/>
              </a:rPr>
              <a:t>Ram Dass</a:t>
            </a:r>
            <a:endParaRPr lang="en-CA" sz="2000" dirty="0"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en-CA" sz="1200" dirty="0">
              <a:effectLst/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1200" i="1" dirty="0">
                <a:solidFill>
                  <a:srgbClr val="FFFFFF"/>
                </a:solidFill>
                <a:effectLst/>
                <a:latin typeface="Times New Roman"/>
                <a:ea typeface="Calibri"/>
              </a:rPr>
              <a:t>				</a:t>
            </a:r>
            <a:endParaRPr lang="en-CA" sz="1200" dirty="0">
              <a:effectLst/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i="1" dirty="0">
                <a:solidFill>
                  <a:srgbClr val="FFFFFF"/>
                </a:solidFill>
                <a:effectLst/>
                <a:latin typeface="Times New Roman"/>
                <a:ea typeface="Calibri"/>
              </a:rPr>
              <a:t> </a:t>
            </a:r>
            <a:endParaRPr lang="en-CA" sz="1200" dirty="0">
              <a:effectLst/>
              <a:latin typeface="Times New Roman"/>
              <a:ea typeface="Calibri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solidFill>
                  <a:srgbClr val="FFFFFF"/>
                </a:solidFill>
                <a:effectLst/>
                <a:latin typeface="Times New Roman"/>
                <a:ea typeface="Calibri"/>
              </a:rPr>
              <a:t> </a:t>
            </a:r>
            <a:endParaRPr lang="en-CA" sz="120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6164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3746"/>
            <a:ext cx="1500872" cy="11161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5094" y="390525"/>
            <a:ext cx="10760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Experiment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1290" y="1866900"/>
            <a:ext cx="1046516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400" b="1" dirty="0">
              <a:solidFill>
                <a:srgbClr val="9A4E15"/>
              </a:solidFill>
            </a:endParaRPr>
          </a:p>
          <a:p>
            <a:pPr marL="514350" indent="-514350">
              <a:buAutoNum type="arabicPeriod"/>
            </a:pPr>
            <a:r>
              <a:rPr lang="en-CA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Divide into pairs and decide who is #1 and who is #2.</a:t>
            </a:r>
          </a:p>
          <a:p>
            <a:pPr marL="514350" indent="-514350"/>
            <a:endParaRPr lang="en-CA" sz="3200" dirty="0">
              <a:solidFill>
                <a:srgbClr val="9A4E15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14350" indent="-514350"/>
            <a:endParaRPr lang="en-CA" sz="3200" dirty="0">
              <a:solidFill>
                <a:srgbClr val="9A4E15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514350" indent="-514350"/>
            <a:r>
              <a:rPr lang="en-CA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2.  Everyone close your eyes.</a:t>
            </a:r>
            <a:endParaRPr lang="en-CA" sz="2600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23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3746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24</a:t>
            </a:fld>
            <a:endParaRPr lang="en-CA" sz="2000" dirty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131" y="490389"/>
            <a:ext cx="6908979" cy="581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3746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25</a:t>
            </a:fld>
            <a:endParaRPr lang="en-CA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131" y="212786"/>
            <a:ext cx="6841650" cy="644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03746"/>
            <a:ext cx="1500872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26</a:t>
            </a:fld>
            <a:endParaRPr lang="en-CA" sz="2000" dirty="0"/>
          </a:p>
        </p:txBody>
      </p:sp>
      <p:pic>
        <p:nvPicPr>
          <p:cNvPr id="8" name="Picture 2" descr="Image result for rabbit and goose optical illusi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96" y="1124744"/>
            <a:ext cx="6698460" cy="502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853" y="5213271"/>
            <a:ext cx="1500872" cy="1116155"/>
          </a:xfrm>
          <a:prstGeom prst="rect">
            <a:avLst/>
          </a:prstGeom>
        </p:spPr>
      </p:pic>
      <p:pic>
        <p:nvPicPr>
          <p:cNvPr id="5" name="Picture 4" descr="Image result for barn yard graphi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89" y="968023"/>
            <a:ext cx="5813946" cy="33177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624084" y="4869659"/>
            <a:ext cx="7983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/>
              <a:t>How many farm animals do you see in this picture?</a:t>
            </a:r>
            <a:endParaRPr lang="en-CA" sz="28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27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41846"/>
            <a:ext cx="1500872" cy="111615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766" y="968753"/>
            <a:ext cx="2795627" cy="32554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20119" y="4941168"/>
            <a:ext cx="7124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/>
              <a:t>Now tell me what you </a:t>
            </a:r>
            <a:r>
              <a:rPr lang="en-US" sz="2800" b="1" i="1" dirty="0"/>
              <a:t>first see </a:t>
            </a:r>
            <a:r>
              <a:rPr lang="en-US" sz="2800" i="1" dirty="0"/>
              <a:t>in this picture.</a:t>
            </a:r>
            <a:endParaRPr lang="en-CA" sz="2800" i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28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22796"/>
            <a:ext cx="1500872" cy="1116155"/>
          </a:xfrm>
          <a:prstGeom prst="rect">
            <a:avLst/>
          </a:prstGeom>
        </p:spPr>
      </p:pic>
      <p:grpSp>
        <p:nvGrpSpPr>
          <p:cNvPr id="2" name="Group 4"/>
          <p:cNvGrpSpPr/>
          <p:nvPr/>
        </p:nvGrpSpPr>
        <p:grpSpPr>
          <a:xfrm>
            <a:off x="4067887" y="1144640"/>
            <a:ext cx="3140614" cy="3453803"/>
            <a:chOff x="3493828" y="632515"/>
            <a:chExt cx="5084359" cy="559138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3828" y="632515"/>
              <a:ext cx="1385816" cy="5591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2371" y="632515"/>
              <a:ext cx="1385816" cy="5591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3596185" y="3753136"/>
              <a:ext cx="1126509" cy="747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b="1" dirty="0">
                  <a:latin typeface="Arial Narrow" panose="020B0606020202030204" pitchFamily="34" charset="0"/>
                </a:rPr>
                <a:t>$90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322024" y="3753136"/>
              <a:ext cx="1126509" cy="747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b="1" dirty="0">
                  <a:latin typeface="Arial Narrow" panose="020B0606020202030204" pitchFamily="34" charset="0"/>
                </a:rPr>
                <a:t>$10</a:t>
              </a:r>
            </a:p>
          </p:txBody>
        </p:sp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29</a:t>
            </a:fld>
            <a:endParaRPr lang="en-CA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029075" y="5391150"/>
            <a:ext cx="3381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MRI Research </a:t>
            </a:r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51371"/>
            <a:ext cx="1500872" cy="11161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5351" y="675417"/>
            <a:ext cx="10315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dirty="0">
                <a:solidFill>
                  <a:srgbClr val="9A4E15"/>
                </a:solidFill>
              </a:rPr>
              <a:t>How often do power struggles compromise the quality of the supported person’s well-being?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7282" y="2155873"/>
            <a:ext cx="102631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/>
            <a:r>
              <a:rPr lang="en-CA" sz="3200" dirty="0"/>
              <a:t>It appears that a minimum of 40% of behavioural incidents</a:t>
            </a:r>
          </a:p>
          <a:p>
            <a:pPr marL="361950" indent="-361950"/>
            <a:r>
              <a:rPr lang="en-CA" sz="3200" dirty="0"/>
              <a:t>result from or are significantly influenced by generally good</a:t>
            </a:r>
          </a:p>
          <a:p>
            <a:pPr marL="361950" indent="-361950"/>
            <a:r>
              <a:rPr lang="en-CA" sz="3200" dirty="0"/>
              <a:t>and caring supporters’ unintended and unaware loss of </a:t>
            </a:r>
          </a:p>
          <a:p>
            <a:pPr marL="361950" indent="-361950"/>
            <a:r>
              <a:rPr lang="en-CA" sz="3200" dirty="0"/>
              <a:t>mindful emotional self-regulation.  This often results in </a:t>
            </a:r>
          </a:p>
          <a:p>
            <a:pPr marL="361950" indent="-361950"/>
            <a:r>
              <a:rPr lang="en-CA" sz="3200" dirty="0"/>
              <a:t>power struggles and other supporter induced behavioural </a:t>
            </a:r>
          </a:p>
          <a:p>
            <a:pPr marL="361950" indent="-361950"/>
            <a:r>
              <a:rPr lang="en-CA" sz="3200" dirty="0"/>
              <a:t>antecedents.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9422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7146" y="1623461"/>
            <a:ext cx="8157903" cy="3416320"/>
          </a:xfrm>
          <a:prstGeom prst="rect">
            <a:avLst/>
          </a:prstGeom>
          <a:solidFill>
            <a:srgbClr val="797805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n-US" sz="3600" b="1" i="1" dirty="0">
              <a:solidFill>
                <a:srgbClr val="797805"/>
              </a:solidFill>
            </a:endParaRPr>
          </a:p>
          <a:p>
            <a:pPr algn="ctr"/>
            <a:r>
              <a:rPr lang="en-US" sz="3600" b="1" i="1" dirty="0">
                <a:solidFill>
                  <a:schemeClr val="bg1"/>
                </a:solidFill>
              </a:rPr>
              <a:t>Our Brain Fabricates</a:t>
            </a:r>
            <a:endParaRPr lang="en-CA" sz="3600" b="1" dirty="0">
              <a:solidFill>
                <a:schemeClr val="bg1"/>
              </a:solidFill>
            </a:endParaRPr>
          </a:p>
          <a:p>
            <a:pPr algn="ctr"/>
            <a:r>
              <a:rPr lang="en-CA" sz="3600" b="1" i="1" dirty="0">
                <a:solidFill>
                  <a:schemeClr val="bg1"/>
                </a:solidFill>
              </a:rPr>
              <a:t>Much of Our Reality</a:t>
            </a:r>
          </a:p>
          <a:p>
            <a:pPr algn="ctr"/>
            <a:r>
              <a:rPr lang="en-CA" sz="3600" b="1" i="1" dirty="0">
                <a:solidFill>
                  <a:schemeClr val="bg1"/>
                </a:solidFill>
              </a:rPr>
              <a:t>Based on</a:t>
            </a:r>
          </a:p>
          <a:p>
            <a:pPr algn="ctr"/>
            <a:r>
              <a:rPr lang="en-CA" sz="3600" b="1" i="1" dirty="0">
                <a:solidFill>
                  <a:schemeClr val="bg1"/>
                </a:solidFill>
              </a:rPr>
              <a:t>How our 7 Senses have been Primed</a:t>
            </a:r>
          </a:p>
          <a:p>
            <a:pPr algn="ctr"/>
            <a:endParaRPr lang="en-CA" sz="3600" b="1" i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30</a:t>
            </a:fld>
            <a:endParaRPr lang="en-CA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16555" y="368457"/>
            <a:ext cx="1008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Primed Prompts</a:t>
            </a:r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E74BE6-3F01-4C25-9B60-2EB5994FEE56}" type="slidenum">
              <a:rPr lang="en-CA" sz="2000" smtClean="0"/>
              <a:pPr/>
              <a:t>31</a:t>
            </a:fld>
            <a:endParaRPr lang="en-CA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9422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6555" y="368457"/>
            <a:ext cx="10086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>
                <a:solidFill>
                  <a:srgbClr val="C00000"/>
                </a:solidFill>
                <a:latin typeface="Arial Black" panose="020B0A04020102020204" pitchFamily="34" charset="0"/>
              </a:rPr>
              <a:t>Priming Problems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0175" y="1257300"/>
            <a:ext cx="897255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Possibly one of the most serious brain primes that negatively impacts current services is most </a:t>
            </a:r>
            <a:r>
              <a:rPr lang="en-CA" sz="3200" b="1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supporters’ limited beliefs regarding the potential </a:t>
            </a:r>
            <a:r>
              <a:rPr lang="en-CA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of people who we are supporting.</a:t>
            </a:r>
          </a:p>
          <a:p>
            <a:endParaRPr lang="en-CA" dirty="0"/>
          </a:p>
          <a:p>
            <a:r>
              <a:rPr lang="en-CA" sz="3200" b="1" dirty="0">
                <a:solidFill>
                  <a:srgbClr val="C00000"/>
                </a:solidFill>
              </a:rPr>
              <a:t>As we observe the </a:t>
            </a:r>
            <a:r>
              <a:rPr lang="en-CA" sz="3200" b="1" u="sng" dirty="0">
                <a:solidFill>
                  <a:srgbClr val="C00000"/>
                </a:solidFill>
              </a:rPr>
              <a:t>highest level</a:t>
            </a:r>
            <a:r>
              <a:rPr lang="en-CA" sz="3200" b="1" dirty="0">
                <a:solidFill>
                  <a:srgbClr val="C00000"/>
                </a:solidFill>
              </a:rPr>
              <a:t> of a person supported experiencing life, know that this is probably representative of the </a:t>
            </a:r>
            <a:r>
              <a:rPr lang="en-CA" sz="3200" b="1" u="sng" dirty="0">
                <a:solidFill>
                  <a:srgbClr val="C00000"/>
                </a:solidFill>
              </a:rPr>
              <a:t>lowest level</a:t>
            </a:r>
            <a:r>
              <a:rPr lang="en-CA" sz="3200" b="1" dirty="0">
                <a:solidFill>
                  <a:srgbClr val="C00000"/>
                </a:solidFill>
              </a:rPr>
              <a:t> of    their potential.</a:t>
            </a:r>
            <a:endParaRPr lang="en-CA" sz="32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7559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1143001" y="1412590"/>
            <a:ext cx="9202978" cy="3785652"/>
          </a:xfrm>
          <a:prstGeom prst="rect">
            <a:avLst/>
          </a:prstGeom>
          <a:solidFill>
            <a:srgbClr val="797805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just"/>
            <a:endParaRPr lang="en-CA" sz="2000" dirty="0">
              <a:solidFill>
                <a:schemeClr val="bg1"/>
              </a:solidFill>
            </a:endParaRPr>
          </a:p>
          <a:p>
            <a:r>
              <a:rPr lang="en-CA" sz="2400" b="1" i="1" dirty="0">
                <a:solidFill>
                  <a:schemeClr val="bg1"/>
                </a:solidFill>
              </a:rPr>
              <a:t>“In each of us there is another whom we do not know.”</a:t>
            </a:r>
          </a:p>
          <a:p>
            <a:pPr algn="r"/>
            <a:r>
              <a:rPr lang="en-CA" sz="2400" dirty="0">
                <a:solidFill>
                  <a:schemeClr val="bg1"/>
                </a:solidFill>
              </a:rPr>
              <a:t>							</a:t>
            </a:r>
            <a:r>
              <a:rPr lang="en-CA" sz="2000" dirty="0">
                <a:solidFill>
                  <a:schemeClr val="bg1"/>
                </a:solidFill>
              </a:rPr>
              <a:t>Carl Jung</a:t>
            </a:r>
          </a:p>
          <a:p>
            <a:pPr algn="r"/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b="1" i="1" dirty="0">
                <a:solidFill>
                  <a:schemeClr val="bg1"/>
                </a:solidFill>
              </a:rPr>
              <a:t>“There’s someone in my head and it’s not me.”</a:t>
            </a:r>
          </a:p>
          <a:p>
            <a:pPr algn="r"/>
            <a:r>
              <a:rPr lang="en-CA" sz="2400" dirty="0">
                <a:solidFill>
                  <a:schemeClr val="bg1"/>
                </a:solidFill>
              </a:rPr>
              <a:t>							</a:t>
            </a:r>
            <a:r>
              <a:rPr lang="en-CA" sz="2000" dirty="0">
                <a:solidFill>
                  <a:schemeClr val="bg1"/>
                </a:solidFill>
              </a:rPr>
              <a:t>Pink Floyd</a:t>
            </a:r>
          </a:p>
          <a:p>
            <a:pPr algn="r"/>
            <a:endParaRPr lang="en-CA" sz="2800" dirty="0">
              <a:solidFill>
                <a:schemeClr val="bg1"/>
              </a:solidFill>
            </a:endParaRPr>
          </a:p>
          <a:p>
            <a:r>
              <a:rPr lang="en-CA" sz="2400" b="1" i="1" dirty="0">
                <a:solidFill>
                  <a:schemeClr val="bg1"/>
                </a:solidFill>
              </a:rPr>
              <a:t>“How can I tell what I think till I hear what I say?”</a:t>
            </a:r>
          </a:p>
          <a:p>
            <a:pPr algn="r"/>
            <a:r>
              <a:rPr lang="en-CA" sz="2400" dirty="0">
                <a:solidFill>
                  <a:schemeClr val="bg1"/>
                </a:solidFill>
              </a:rPr>
              <a:t>							</a:t>
            </a:r>
            <a:r>
              <a:rPr lang="en-CA" sz="2000" dirty="0">
                <a:solidFill>
                  <a:schemeClr val="bg1"/>
                </a:solidFill>
              </a:rPr>
              <a:t>E.M. Forester</a:t>
            </a:r>
          </a:p>
          <a:p>
            <a:endParaRPr lang="en-CA" sz="2400" b="1" i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203747"/>
            <a:ext cx="1500873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32</a:t>
            </a:fld>
            <a:endParaRPr lang="en-CA" sz="2000" dirty="0"/>
          </a:p>
        </p:txBody>
      </p:sp>
      <p:sp>
        <p:nvSpPr>
          <p:cNvPr id="9" name="Rectangle 8"/>
          <p:cNvSpPr/>
          <p:nvPr/>
        </p:nvSpPr>
        <p:spPr>
          <a:xfrm>
            <a:off x="1585914" y="568220"/>
            <a:ext cx="8353426" cy="523220"/>
          </a:xfrm>
          <a:prstGeom prst="rect">
            <a:avLst/>
          </a:prstGeom>
          <a:solidFill>
            <a:srgbClr val="797805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Examples of PFP Prison –  Fellow ‘Conspiracy’ Theorists</a:t>
            </a:r>
            <a:endParaRPr lang="en-CA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9589" y="5532928"/>
            <a:ext cx="7556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i="1" dirty="0">
                <a:solidFill>
                  <a:srgbClr val="FF0000"/>
                </a:solidFill>
              </a:rPr>
              <a:t>Could our PFP Programming be compromising the quality of some of how we offer support or leadership?</a:t>
            </a:r>
          </a:p>
        </p:txBody>
      </p:sp>
    </p:spTree>
    <p:extLst>
      <p:ext uri="{BB962C8B-B14F-4D97-AF65-F5344CB8AC3E}">
        <p14:creationId xmlns:p14="http://schemas.microsoft.com/office/powerpoint/2010/main" val="241779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i="1" dirty="0">
              <a:solidFill>
                <a:srgbClr val="9A4E15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80" y="5146598"/>
            <a:ext cx="1500873" cy="11161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19175" y="1314450"/>
            <a:ext cx="10010566" cy="3046988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Examples of Supporters’                     PFP Programming Prison’s                   Mostly Unknown Causes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</a:rPr>
              <a:t>For Less Than Optimal Support</a:t>
            </a:r>
            <a:endParaRPr lang="en-CA" sz="4800" b="1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33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4223643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86999"/>
            <a:ext cx="1500872" cy="11161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4410" y="2149433"/>
            <a:ext cx="91915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A4E15"/>
              </a:buClr>
              <a:buSzPct val="125000"/>
            </a:pPr>
            <a:endParaRPr lang="en-CA" sz="3200" dirty="0"/>
          </a:p>
          <a:p>
            <a:pPr marL="514350" indent="-514350">
              <a:buClr>
                <a:srgbClr val="9A4E15"/>
              </a:buClr>
              <a:buSzPct val="125000"/>
              <a:buFont typeface="Arial" pitchFamily="34" charset="0"/>
              <a:buChar char="•"/>
            </a:pPr>
            <a:r>
              <a:rPr lang="en-CA" sz="3200" dirty="0"/>
              <a:t>Think of someone you know.</a:t>
            </a:r>
          </a:p>
          <a:p>
            <a:pPr marL="514350" indent="-514350">
              <a:buClr>
                <a:srgbClr val="9A4E15"/>
              </a:buClr>
              <a:buSzPct val="125000"/>
              <a:buFont typeface="+mj-lt"/>
              <a:buAutoNum type="arabicPeriod"/>
            </a:pPr>
            <a:endParaRPr lang="en-CA" sz="3200" dirty="0"/>
          </a:p>
          <a:p>
            <a:pPr marL="514350" indent="-514350">
              <a:buClr>
                <a:srgbClr val="9A4E15"/>
              </a:buClr>
              <a:buSzPct val="125000"/>
              <a:buFont typeface="Arial" pitchFamily="34" charset="0"/>
              <a:buChar char="•"/>
            </a:pPr>
            <a:r>
              <a:rPr lang="en-CA" sz="3200" dirty="0"/>
              <a:t>Now think of someone else you know.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34</a:t>
            </a:fld>
            <a:endParaRPr lang="en-CA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014741" y="1366577"/>
            <a:ext cx="10151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i="1" dirty="0">
                <a:solidFill>
                  <a:srgbClr val="9A4E15"/>
                </a:solidFill>
              </a:rPr>
              <a:t>Using Your Free Will, Make the Following Choices:</a:t>
            </a:r>
            <a:endParaRPr lang="en-CA" sz="3600" dirty="0">
              <a:solidFill>
                <a:srgbClr val="9A4E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328" y="5301299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4834" y="616973"/>
            <a:ext cx="9728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So then, let’s explore our capacity for free will – Optimal Choices.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2826" y="1550100"/>
            <a:ext cx="101890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9A4E15"/>
              </a:buClr>
              <a:buSzPct val="125000"/>
            </a:pPr>
            <a:r>
              <a:rPr lang="en-CA" sz="2800" dirty="0"/>
              <a:t>  </a:t>
            </a:r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dirty="0"/>
              <a:t>Why did you think of the first person?</a:t>
            </a:r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800" dirty="0"/>
              <a:t>Why didn’t you think of the second person first?</a:t>
            </a:r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044834" y="3334813"/>
            <a:ext cx="88609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</a:pPr>
            <a:r>
              <a:rPr lang="en-CA" sz="3200" b="1" dirty="0">
                <a:solidFill>
                  <a:srgbClr val="9A4E15"/>
                </a:solidFill>
              </a:rPr>
              <a:t>Really</a:t>
            </a:r>
            <a:r>
              <a:rPr lang="en-CA" sz="3200" dirty="0"/>
              <a:t> – did the you who is listening to me actually 	     plan and decide what city or person ‘you’ 	     would think about</a:t>
            </a:r>
          </a:p>
          <a:p>
            <a:pPr marL="342900" indent="-342900" algn="ctr">
              <a:buClr>
                <a:srgbClr val="9A4E15"/>
              </a:buClr>
              <a:buSzPct val="125000"/>
            </a:pPr>
            <a:r>
              <a:rPr lang="en-CA" sz="3200" b="1" i="1" dirty="0">
                <a:solidFill>
                  <a:srgbClr val="9A4E15"/>
                </a:solidFill>
              </a:rPr>
              <a:t>or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3200" b="1" i="1" dirty="0"/>
              <a:t>		     </a:t>
            </a:r>
            <a:r>
              <a:rPr lang="en-CA" sz="3200" dirty="0"/>
              <a:t>did it just pop into your mind as directed by 	     your PFP subconscious?</a:t>
            </a:r>
            <a:endParaRPr lang="en-CA" sz="3200" b="1" i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35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91774"/>
            <a:ext cx="1500872" cy="11161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9301" y="1187864"/>
            <a:ext cx="107921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600" b="1" dirty="0">
                <a:solidFill>
                  <a:srgbClr val="9A4E15"/>
                </a:solidFill>
                <a:latin typeface="Arial Black" panose="020B0A04020102020204" pitchFamily="34" charset="0"/>
              </a:rPr>
              <a:t>More Of The Human Predicament of Being Semiconscious                                    Indicating Limitations Of Free Will To Think and Feel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9738" y="2383928"/>
            <a:ext cx="101234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/>
              <a:t>Do you know what your next thought will be before you have it?</a:t>
            </a:r>
            <a:br>
              <a:rPr lang="en-CA" sz="2400" dirty="0"/>
            </a:br>
            <a:endParaRPr lang="en-CA" sz="24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/>
              <a:t>Do you have incessant talking thoughts with yourself all day long?</a:t>
            </a:r>
            <a:br>
              <a:rPr lang="en-CA" sz="2400" dirty="0"/>
            </a:br>
            <a:r>
              <a:rPr lang="en-CA" sz="2400" dirty="0"/>
              <a:t>	</a:t>
            </a:r>
            <a:r>
              <a:rPr lang="en-CA" sz="2400" dirty="0">
                <a:solidFill>
                  <a:srgbClr val="9A4E15"/>
                </a:solidFill>
              </a:rPr>
              <a:t> </a:t>
            </a:r>
            <a:endParaRPr lang="en-CA" sz="24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/>
              <a:t>Can you stop these thoughts at will for even 15 seconds?</a:t>
            </a:r>
          </a:p>
          <a:p>
            <a:pPr marL="342900" indent="-342900">
              <a:buClr>
                <a:srgbClr val="9A4E15"/>
              </a:buClr>
              <a:buSzPct val="125000"/>
            </a:pPr>
            <a:endParaRPr lang="en-CA" sz="24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/>
              <a:t>When you are emotionally hijacked, how long does it take you to realize it and stop it?</a:t>
            </a:r>
          </a:p>
          <a:p>
            <a:pPr marL="342900" indent="-342900">
              <a:buClr>
                <a:srgbClr val="9A4E15"/>
              </a:buClr>
              <a:buSzPct val="125000"/>
            </a:pPr>
            <a:endParaRPr lang="en-CA" sz="24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r>
              <a:rPr lang="en-CA" sz="2400" dirty="0"/>
              <a:t>Would you share all the thoughts you had yesterday with anyone?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36</a:t>
            </a:fld>
            <a:endParaRPr lang="en-CA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42ABC4-28FA-4D94-8263-9C784D380CA2}"/>
              </a:ext>
            </a:extLst>
          </p:cNvPr>
          <p:cNvSpPr txBox="1"/>
          <p:nvPr/>
        </p:nvSpPr>
        <p:spPr>
          <a:xfrm>
            <a:off x="1922804" y="316194"/>
            <a:ext cx="79048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solidFill>
                  <a:srgbClr val="9A4E15"/>
                </a:solidFill>
                <a:latin typeface="Arial Black" panose="020B0A04020102020204" pitchFamily="34" charset="0"/>
              </a:rPr>
              <a:t>Do You Have A Thinking Problem? </a:t>
            </a:r>
            <a:endParaRPr lang="en-CA" sz="2600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rgbClr val="9A4E15"/>
                </a:solidFill>
                <a:latin typeface="Aharoni" pitchFamily="2" charset="-79"/>
                <a:cs typeface="Aharoni" pitchFamily="2" charset="-79"/>
              </a:rPr>
              <a:t>I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80" y="5194223"/>
            <a:ext cx="1500873" cy="11161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72284" y="1419225"/>
            <a:ext cx="9210676" cy="2862322"/>
          </a:xfrm>
          <a:prstGeom prst="rect">
            <a:avLst/>
          </a:prstGeom>
          <a:solidFill>
            <a:srgbClr val="E4E1CE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>
              <a:solidFill>
                <a:srgbClr val="C00000"/>
              </a:solidFill>
            </a:endParaRPr>
          </a:p>
          <a:p>
            <a:pPr algn="ctr"/>
            <a:r>
              <a:rPr lang="en-US" sz="3600" b="1" dirty="0">
                <a:solidFill>
                  <a:srgbClr val="C00000"/>
                </a:solidFill>
              </a:rPr>
              <a:t>Might this Limited*  </a:t>
            </a:r>
          </a:p>
          <a:p>
            <a:pPr algn="ctr"/>
            <a:r>
              <a:rPr lang="en-US" sz="3600" b="1" dirty="0">
                <a:solidFill>
                  <a:srgbClr val="C00000"/>
                </a:solidFill>
              </a:rPr>
              <a:t>Free Will Prison be Compromising Some of the Quality of Our Support?</a:t>
            </a:r>
          </a:p>
          <a:p>
            <a:endParaRPr lang="en-CA" sz="3600" b="1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37</a:t>
            </a:fld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495425" y="4772025"/>
            <a:ext cx="7715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>
                <a:solidFill>
                  <a:srgbClr val="FF0000"/>
                </a:solidFill>
              </a:rPr>
              <a:t>*  That is if we are only semiconscious i.e. mindless </a:t>
            </a:r>
          </a:p>
        </p:txBody>
      </p:sp>
    </p:spTree>
    <p:extLst>
      <p:ext uri="{BB962C8B-B14F-4D97-AF65-F5344CB8AC3E}">
        <p14:creationId xmlns:p14="http://schemas.microsoft.com/office/powerpoint/2010/main" val="42236435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903" y="5203746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87605" y="620688"/>
            <a:ext cx="889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2400" b="1" i="1" dirty="0"/>
          </a:p>
          <a:p>
            <a:endParaRPr lang="en-CA" sz="2400" b="1" i="1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172" y="2103108"/>
            <a:ext cx="5691117" cy="2416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381422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b="1" i="1" dirty="0">
                <a:solidFill>
                  <a:schemeClr val="accent2">
                    <a:lumMod val="50000"/>
                  </a:schemeClr>
                </a:solidFill>
              </a:rPr>
              <a:t>	</a:t>
            </a:r>
            <a:r>
              <a:rPr lang="en-CA" sz="3600" b="1" i="1" dirty="0">
                <a:solidFill>
                  <a:srgbClr val="9A4E15"/>
                </a:solidFill>
              </a:rPr>
              <a:t>Is Most Everyone’s Brain Designed to </a:t>
            </a:r>
            <a:br>
              <a:rPr lang="en-CA" sz="3600" b="1" i="1" dirty="0">
                <a:solidFill>
                  <a:srgbClr val="9A4E15"/>
                </a:solidFill>
              </a:rPr>
            </a:br>
            <a:r>
              <a:rPr lang="en-CA" sz="3600" b="1" i="1" dirty="0">
                <a:solidFill>
                  <a:srgbClr val="9A4E15"/>
                </a:solidFill>
              </a:rPr>
              <a:t>         Devalue People Supported?</a:t>
            </a:r>
            <a:endParaRPr lang="en-CA" sz="3600" dirty="0">
              <a:solidFill>
                <a:srgbClr val="9A4E1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7901" y="4962525"/>
            <a:ext cx="7877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MRIs indicate that most individuals’ brains react with strong pain empathy</a:t>
            </a:r>
          </a:p>
          <a:p>
            <a:pPr algn="ctr"/>
            <a:r>
              <a:rPr lang="en-CA" sz="2000" dirty="0"/>
              <a:t>when they witness this painful procedure.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38</a:t>
            </a:fld>
            <a:endParaRPr lang="en-CA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2190751" y="5676900"/>
            <a:ext cx="7877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3600" dirty="0"/>
              <a:t>Provided…………………….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5830">
            <a:off x="1289438" y="2069037"/>
            <a:ext cx="1917192" cy="190804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74802">
            <a:off x="2200220" y="4161249"/>
            <a:ext cx="1917192" cy="190804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55904">
            <a:off x="4858438" y="3911046"/>
            <a:ext cx="1917192" cy="1908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9359">
            <a:off x="5400031" y="1972519"/>
            <a:ext cx="1917192" cy="19080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543" y="796855"/>
            <a:ext cx="1917192" cy="1908048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871" y="1719618"/>
            <a:ext cx="3576463" cy="304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248033" y="2970192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Atheist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53133" y="2098125"/>
            <a:ext cx="1226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Muslim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79718" y="2917790"/>
            <a:ext cx="1228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Christian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18684" y="4438588"/>
            <a:ext cx="124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Jew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52131" y="4438588"/>
            <a:ext cx="1473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Buddhist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25699" y="2653731"/>
            <a:ext cx="136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Atheist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84696"/>
            <a:ext cx="1500872" cy="111615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0" y="35242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b="1" dirty="0"/>
              <a:t>Provided the brain relates to the injured hand as being a lot like its own!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39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74278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i="1" dirty="0">
              <a:solidFill>
                <a:srgbClr val="9A4E15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80" y="5146598"/>
            <a:ext cx="1500873" cy="111615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</a:t>
            </a:fld>
            <a:endParaRPr lang="en-CA" sz="2000" dirty="0"/>
          </a:p>
        </p:txBody>
      </p:sp>
      <p:sp>
        <p:nvSpPr>
          <p:cNvPr id="8" name="Rectangle 7"/>
          <p:cNvSpPr/>
          <p:nvPr/>
        </p:nvSpPr>
        <p:spPr>
          <a:xfrm>
            <a:off x="1353209" y="1371600"/>
            <a:ext cx="9210676" cy="3416320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>
              <a:solidFill>
                <a:srgbClr val="C00000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Why might the average good and caring supporter become emotionally hijacked into power struggles that can cause challenging </a:t>
            </a:r>
            <a:r>
              <a:rPr lang="en-US" sz="3600" b="1" dirty="0" err="1">
                <a:solidFill>
                  <a:schemeClr val="bg1"/>
                </a:solidFill>
              </a:rPr>
              <a:t>behaviours</a:t>
            </a:r>
            <a:r>
              <a:rPr lang="en-US" sz="3600" b="1" dirty="0">
                <a:solidFill>
                  <a:schemeClr val="bg1"/>
                </a:solidFill>
              </a:rPr>
              <a:t> in the person being supported?</a:t>
            </a:r>
          </a:p>
          <a:p>
            <a:pPr algn="ctr"/>
            <a:endParaRPr lang="en-CA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6435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78" y="517517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9157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b="1" i="1" dirty="0"/>
              <a:t>	</a:t>
            </a:r>
            <a:endParaRPr lang="en-CA" sz="3200" b="1" i="1" dirty="0">
              <a:solidFill>
                <a:srgbClr val="9A4E1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6774" y="2322207"/>
            <a:ext cx="103251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sz="3200" dirty="0"/>
              <a:t>The brain is wired to devalue/exclude others who it perceives to be different.  In the old days, in the jungle, </a:t>
            </a:r>
            <a:r>
              <a:rPr lang="en-CA" sz="3200" b="1" dirty="0"/>
              <a:t>‘different was dangerous’ </a:t>
            </a:r>
            <a:r>
              <a:rPr lang="en-CA" sz="3200" dirty="0"/>
              <a:t>so the brain evolved to reward taking care of our ‘in- group’ not other’s i.e. the ‘out-group’.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40</a:t>
            </a:fld>
            <a:endParaRPr lang="en-CA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209675" y="1076325"/>
            <a:ext cx="920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solidFill>
                  <a:srgbClr val="9A4E15"/>
                </a:solidFill>
                <a:latin typeface="Arial Black" panose="020B0A04020102020204" pitchFamily="34" charset="0"/>
              </a:rPr>
              <a:t>Understanding ‘In’ and ‘Out’ Groups</a:t>
            </a:r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64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6980" y="339725"/>
            <a:ext cx="106337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/>
              <a:t>Neuroscience research is showing that for average Canadians and Americans, </a:t>
            </a:r>
            <a:r>
              <a:rPr lang="en-CA" sz="2800" b="1" dirty="0"/>
              <a:t>homeless people are dehumanized </a:t>
            </a:r>
            <a:r>
              <a:rPr lang="en-CA" sz="2800" dirty="0"/>
              <a:t>by the semiconscious/mindless brain. They are </a:t>
            </a:r>
            <a:r>
              <a:rPr lang="en-CA" sz="2800" b="1" dirty="0"/>
              <a:t>generally seen as ‘different’</a:t>
            </a:r>
            <a:r>
              <a:rPr lang="en-CA" sz="2800" dirty="0"/>
              <a:t> and therefore our PFP Programming (not us) often relates to them impersonally, not like our ‘in’ group members who we feel with and for.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12" y="2948938"/>
            <a:ext cx="4635500" cy="2622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853" y="5156121"/>
            <a:ext cx="1500872" cy="11161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0081" y="5834153"/>
            <a:ext cx="548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i="1" dirty="0"/>
              <a:t>Department store research</a:t>
            </a:r>
          </a:p>
          <a:p>
            <a:pPr algn="ctr"/>
            <a:r>
              <a:rPr lang="en-CA" sz="2400" i="1" dirty="0"/>
              <a:t>and MRI Research – Dr. L. Harris 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41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318651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903" y="5165646"/>
            <a:ext cx="1500872" cy="11161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0" y="786725"/>
            <a:ext cx="9512488" cy="56189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3801" y="128516"/>
            <a:ext cx="670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i="1" dirty="0">
                <a:solidFill>
                  <a:srgbClr val="660033"/>
                </a:solidFill>
              </a:rPr>
              <a:t>  </a:t>
            </a:r>
            <a:r>
              <a:rPr lang="en-CA" sz="3600" b="1" i="1" dirty="0">
                <a:solidFill>
                  <a:srgbClr val="9A4E15"/>
                </a:solidFill>
              </a:rPr>
              <a:t>PFP-Feelings versus Logic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42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5338637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94221"/>
            <a:ext cx="1500872" cy="11161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6658" y="2528657"/>
            <a:ext cx="9938683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CA" sz="3200" dirty="0"/>
              <a:t>Might the example of how we supporters get our </a:t>
            </a:r>
            <a:r>
              <a:rPr lang="en-CA" sz="3200" b="1" dirty="0"/>
              <a:t>good feelings by giving unhealthy snacks </a:t>
            </a:r>
            <a:r>
              <a:rPr lang="en-CA" sz="3200" dirty="0"/>
              <a:t>or avoiding bad feelings by not encouraging more healthy life styles, be an example of feelings overpowering logic?  </a:t>
            </a:r>
          </a:p>
          <a:p>
            <a:pPr marL="285750" indent="-285750">
              <a:buFont typeface="Arial" pitchFamily="34" charset="0"/>
              <a:buChar char="•"/>
            </a:pPr>
            <a:endParaRPr lang="en-CA" sz="3200" dirty="0"/>
          </a:p>
          <a:p>
            <a:r>
              <a:rPr lang="en-CA" sz="3200" b="1" i="1" dirty="0">
                <a:solidFill>
                  <a:srgbClr val="FF0000"/>
                </a:solidFill>
              </a:rPr>
              <a:t>	</a:t>
            </a:r>
            <a:endParaRPr lang="en-CA" sz="3200" i="1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FE74BE6-3F01-4C25-9B60-2EB5994FEE56}" type="slidenum">
              <a:rPr lang="en-CA" sz="2000" smtClean="0"/>
              <a:pPr/>
              <a:t>43</a:t>
            </a:fld>
            <a:endParaRPr lang="en-CA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CC6CD8-7E93-49FD-A933-4F8828029EEF}"/>
              </a:ext>
            </a:extLst>
          </p:cNvPr>
          <p:cNvSpPr txBox="1"/>
          <p:nvPr/>
        </p:nvSpPr>
        <p:spPr>
          <a:xfrm>
            <a:off x="1126658" y="547624"/>
            <a:ext cx="9938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3600" b="1" i="1" dirty="0">
                <a:solidFill>
                  <a:srgbClr val="C00000"/>
                </a:solidFill>
              </a:rPr>
              <a:t>Might Our Mindless Feelings Be Compromising the Quality of Our Support? </a:t>
            </a:r>
          </a:p>
        </p:txBody>
      </p:sp>
    </p:spTree>
    <p:extLst>
      <p:ext uri="{BB962C8B-B14F-4D97-AF65-F5344CB8AC3E}">
        <p14:creationId xmlns:p14="http://schemas.microsoft.com/office/powerpoint/2010/main" val="70265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58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6978" y="2073461"/>
            <a:ext cx="107215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/>
            <a:r>
              <a:rPr lang="en-CA" sz="3000" dirty="0"/>
              <a:t>Because of only 60 bits per second of data processing capacity,</a:t>
            </a:r>
            <a:endParaRPr lang="en-CA" sz="3000" b="1" dirty="0"/>
          </a:p>
          <a:p>
            <a:pPr marL="914400" lvl="1" indent="-457200"/>
            <a:r>
              <a:rPr lang="en-CA" sz="3000" b="1" dirty="0"/>
              <a:t>our brain filters out</a:t>
            </a:r>
            <a:r>
              <a:rPr lang="en-CA" sz="3000" dirty="0"/>
              <a:t> much information that comes our way.  </a:t>
            </a:r>
          </a:p>
          <a:p>
            <a:pPr marL="914400" lvl="1" indent="-457200"/>
            <a:r>
              <a:rPr lang="en-CA" sz="3000" dirty="0"/>
              <a:t>This filtering prioritizing is based on what it remembers is</a:t>
            </a:r>
          </a:p>
          <a:p>
            <a:pPr marL="914400" lvl="1" indent="-457200"/>
            <a:r>
              <a:rPr lang="en-CA" sz="3000" dirty="0"/>
              <a:t>important and meaningful to it at the time, e.g. what it believes</a:t>
            </a:r>
          </a:p>
          <a:p>
            <a:pPr marL="914400" lvl="1" indent="-457200"/>
            <a:r>
              <a:rPr lang="en-CA" sz="3000" dirty="0"/>
              <a:t>and wants to hear.  We therefore </a:t>
            </a:r>
            <a:r>
              <a:rPr lang="en-CA" sz="3000" b="1" dirty="0"/>
              <a:t>miss buildings, pain, gorillas</a:t>
            </a:r>
          </a:p>
          <a:p>
            <a:pPr marL="914400" lvl="1" indent="-457200"/>
            <a:r>
              <a:rPr lang="en-CA" sz="3000" b="1" dirty="0"/>
              <a:t>and other truths</a:t>
            </a:r>
            <a:r>
              <a:rPr lang="en-CA" sz="3000" dirty="0"/>
              <a:t>.</a:t>
            </a:r>
          </a:p>
          <a:p>
            <a:pPr marL="914400" lvl="1" indent="-457200"/>
            <a:endParaRPr lang="en-CA" sz="3000" dirty="0"/>
          </a:p>
          <a:p>
            <a:pPr lvl="1"/>
            <a:r>
              <a:rPr lang="en-CA" sz="2400" b="1" i="1" dirty="0">
                <a:solidFill>
                  <a:srgbClr val="C00000"/>
                </a:solidFill>
              </a:rPr>
              <a:t>Might our brain’s limited energy and narrow band</a:t>
            </a:r>
            <a:r>
              <a:rPr lang="en-CA" sz="2400" b="1" i="1" dirty="0">
                <a:solidFill>
                  <a:srgbClr val="FF0000"/>
                </a:solidFill>
              </a:rPr>
              <a:t> </a:t>
            </a:r>
            <a:r>
              <a:rPr lang="en-CA" sz="2400" b="1" i="1" dirty="0">
                <a:solidFill>
                  <a:srgbClr val="C00000"/>
                </a:solidFill>
              </a:rPr>
              <a:t>width </a:t>
            </a:r>
          </a:p>
          <a:p>
            <a:pPr lvl="1"/>
            <a:r>
              <a:rPr lang="en-CA" sz="2400" b="1" i="1" dirty="0">
                <a:solidFill>
                  <a:srgbClr val="C00000"/>
                </a:solidFill>
              </a:rPr>
              <a:t>be compromising some of the quality of our support?</a:t>
            </a:r>
          </a:p>
          <a:p>
            <a:pPr marL="914400" lvl="1" indent="-457200"/>
            <a:endParaRPr lang="en-CA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9" y="5232323"/>
            <a:ext cx="1500872" cy="1116155"/>
          </a:xfrm>
          <a:prstGeom prst="rect">
            <a:avLst/>
          </a:prstGeom>
        </p:spPr>
      </p:pic>
      <p:pic>
        <p:nvPicPr>
          <p:cNvPr id="8194" name="Picture 2" descr="Image result for gorilla carto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59732" y="4547186"/>
            <a:ext cx="1728191" cy="172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14149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i="1" dirty="0">
                <a:solidFill>
                  <a:srgbClr val="9A4E15"/>
                </a:solidFill>
              </a:rPr>
              <a:t>Managing Information Overload Results </a:t>
            </a:r>
            <a:br>
              <a:rPr lang="en-CA" sz="3600" b="1" i="1" dirty="0">
                <a:solidFill>
                  <a:srgbClr val="9A4E15"/>
                </a:solidFill>
              </a:rPr>
            </a:br>
            <a:r>
              <a:rPr lang="en-CA" sz="3600" b="1" i="1" dirty="0">
                <a:solidFill>
                  <a:srgbClr val="9A4E15"/>
                </a:solidFill>
              </a:rPr>
              <a:t>in </a:t>
            </a:r>
            <a:r>
              <a:rPr lang="en-CA" sz="3600" b="1" i="1" u="sng" dirty="0" err="1">
                <a:solidFill>
                  <a:srgbClr val="9A4E15"/>
                </a:solidFill>
              </a:rPr>
              <a:t>Inattentional</a:t>
            </a:r>
            <a:r>
              <a:rPr lang="en-CA" sz="3600" b="1" i="1" u="sng" dirty="0">
                <a:solidFill>
                  <a:srgbClr val="9A4E15"/>
                </a:solidFill>
              </a:rPr>
              <a:t> Blindness</a:t>
            </a:r>
            <a:endParaRPr lang="en-CA" sz="3200" b="1" i="1" u="sng" dirty="0">
              <a:solidFill>
                <a:srgbClr val="9A4E1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44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97206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3232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266" y="1233700"/>
            <a:ext cx="101852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The brain needs to be focused and this makes it feel safe. More and more in great part because of the speed and sensory stimulation of electronic devices, </a:t>
            </a:r>
            <a:r>
              <a:rPr lang="en-CA" sz="2600" b="1" dirty="0"/>
              <a:t>our brain is being trained to lose focus quickly </a:t>
            </a:r>
            <a:r>
              <a:rPr lang="en-CA" sz="2600" dirty="0"/>
              <a:t>if the communication is not fast and multisensory appealing.</a:t>
            </a:r>
            <a:endParaRPr lang="en-CA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713948" y="513234"/>
            <a:ext cx="11878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i="1" dirty="0">
                <a:solidFill>
                  <a:srgbClr val="9A4E15"/>
                </a:solidFill>
              </a:rPr>
              <a:t>Focusing and Concentrating:</a:t>
            </a:r>
            <a:endParaRPr lang="en-CA" sz="3600" dirty="0">
              <a:solidFill>
                <a:srgbClr val="9A4E1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45</a:t>
            </a:fld>
            <a:endParaRPr lang="en-CA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890372" y="3087862"/>
            <a:ext cx="1143000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600" dirty="0"/>
              <a:t>This fast form of communication is one of the worst ways to learn and retain new information needed for implementation of new and more complete interventions e.g. CCS Best Practices.</a:t>
            </a:r>
          </a:p>
          <a:p>
            <a:endParaRPr lang="en-CA" sz="2600" dirty="0"/>
          </a:p>
        </p:txBody>
      </p:sp>
      <p:pic>
        <p:nvPicPr>
          <p:cNvPr id="11" name="Picture 6" descr="Image result for cell phone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134" y="4388649"/>
            <a:ext cx="1262707" cy="195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76301" y="4715222"/>
            <a:ext cx="63341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b="1" i="1" dirty="0">
                <a:solidFill>
                  <a:srgbClr val="C00000"/>
                </a:solidFill>
              </a:rPr>
              <a:t>Many people supported, process information much slower than neurotypical people – we need to slow down!</a:t>
            </a:r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32321"/>
            <a:ext cx="1500872" cy="1116155"/>
          </a:xfrm>
          <a:prstGeom prst="rect">
            <a:avLst/>
          </a:prstGeom>
        </p:spPr>
      </p:pic>
      <p:sp>
        <p:nvSpPr>
          <p:cNvPr id="8" name="Slide Number Placeholder 8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FE74BE6-3F01-4C25-9B60-2EB5994FEE56}" type="slidenum">
              <a:rPr lang="en-CA" sz="2000" smtClean="0"/>
              <a:pPr/>
              <a:t>46</a:t>
            </a:fld>
            <a:endParaRPr lang="en-CA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352550" y="2397917"/>
            <a:ext cx="9258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/>
              <a:t>To learn and retain and feel motivated to want to implement </a:t>
            </a:r>
            <a:r>
              <a:rPr lang="en-CA" sz="2800" b="1" dirty="0"/>
              <a:t>Best Practices</a:t>
            </a:r>
            <a:r>
              <a:rPr lang="en-CA" sz="2800" dirty="0"/>
              <a:t> thoroughly requires slow systematic repetition and persistence. This process is </a:t>
            </a:r>
            <a:r>
              <a:rPr lang="en-CA" sz="2800" b="1" dirty="0"/>
              <a:t>contrary to how the brain is being trained</a:t>
            </a:r>
            <a:r>
              <a:rPr lang="en-CA" sz="2800" dirty="0"/>
              <a:t> to learn through devices ‘sound bites’ and social media addictions.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5067" y="536895"/>
            <a:ext cx="9938683" cy="1220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i="1" dirty="0">
                <a:solidFill>
                  <a:srgbClr val="C00000"/>
                </a:solidFill>
              </a:rPr>
              <a:t>Might Lack of Focus and Concentration be Compromising Some of the Quality of our Support?</a:t>
            </a:r>
          </a:p>
        </p:txBody>
      </p:sp>
    </p:spTree>
    <p:extLst>
      <p:ext uri="{BB962C8B-B14F-4D97-AF65-F5344CB8AC3E}">
        <p14:creationId xmlns:p14="http://schemas.microsoft.com/office/powerpoint/2010/main" val="30601189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8853" y="523232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5324" y="476672"/>
            <a:ext cx="11496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CA" sz="2800" b="1" i="1" dirty="0">
                <a:solidFill>
                  <a:srgbClr val="9A4E15"/>
                </a:solidFill>
              </a:rPr>
              <a:t>If I hadn’t seen it, I would not believe it! </a:t>
            </a:r>
          </a:p>
          <a:p>
            <a:pPr lvl="1"/>
            <a:endParaRPr lang="en-CA" sz="2400" dirty="0"/>
          </a:p>
        </p:txBody>
      </p:sp>
      <p:pic>
        <p:nvPicPr>
          <p:cNvPr id="6" name="Picture 3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329" y="1561986"/>
            <a:ext cx="2459038" cy="47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607" y="2420830"/>
            <a:ext cx="5489575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47</a:t>
            </a:fld>
            <a:endParaRPr lang="en-C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33399" y="5582072"/>
            <a:ext cx="11496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CA" sz="2800" b="1" i="1" dirty="0">
                <a:solidFill>
                  <a:srgbClr val="9A4E15"/>
                </a:solidFill>
              </a:rPr>
              <a:t>OR – could it be ……..</a:t>
            </a:r>
          </a:p>
          <a:p>
            <a:pPr lvl="1"/>
            <a:r>
              <a:rPr lang="en-CA" sz="2800" b="1" i="1" dirty="0">
                <a:solidFill>
                  <a:srgbClr val="9A4E15"/>
                </a:solidFill>
              </a:rPr>
              <a:t>If I hadn’t believed it – I would not have seen it!</a:t>
            </a:r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79946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8595" y="564668"/>
            <a:ext cx="101850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b="1" dirty="0">
                <a:solidFill>
                  <a:srgbClr val="9A4E15"/>
                </a:solidFill>
              </a:rPr>
              <a:t>To summarize, internationally published and peer reviewed neuroscience research (reference last page) indicates that our brain (not the mindful you):</a:t>
            </a:r>
          </a:p>
          <a:p>
            <a:endParaRPr lang="en-CA" sz="1200" b="1" dirty="0"/>
          </a:p>
          <a:p>
            <a:endParaRPr lang="en-CA" sz="1200" b="1" dirty="0"/>
          </a:p>
          <a:p>
            <a:pPr marL="514350" lvl="0" indent="-514350">
              <a:buFont typeface="+mj-lt"/>
              <a:buAutoNum type="arabicPeriod"/>
            </a:pPr>
            <a:r>
              <a:rPr lang="en-US" sz="2400" dirty="0"/>
              <a:t>makes things up based on PFP directives;</a:t>
            </a:r>
          </a:p>
          <a:p>
            <a:pPr marL="514350" lvl="0" indent="-514350"/>
            <a:endParaRPr lang="en-US" sz="2400" dirty="0"/>
          </a:p>
          <a:p>
            <a:pPr marL="514350" lvl="0" indent="-514350"/>
            <a:r>
              <a:rPr lang="en-US" sz="2400" dirty="0"/>
              <a:t>2.	has a serious ‘thinking’ problem;</a:t>
            </a:r>
          </a:p>
          <a:p>
            <a:pPr marL="514350" lvl="0" indent="-514350"/>
            <a:endParaRPr lang="en-US" sz="2400" dirty="0"/>
          </a:p>
          <a:p>
            <a:pPr marL="514350" lvl="0" indent="-514350"/>
            <a:r>
              <a:rPr lang="en-US" sz="2400" dirty="0"/>
              <a:t>3.	is prejudice against one’s out-groups;</a:t>
            </a:r>
          </a:p>
          <a:p>
            <a:pPr marL="514350" lvl="0" indent="-514350">
              <a:buFont typeface="+mj-lt"/>
              <a:buAutoNum type="arabicPeriod"/>
            </a:pPr>
            <a:endParaRPr lang="en-US" sz="2400" dirty="0"/>
          </a:p>
          <a:p>
            <a:pPr marL="514350" lvl="0" indent="-514350"/>
            <a:r>
              <a:rPr lang="en-US" sz="2400" dirty="0"/>
              <a:t>4.	is driven by feelings, not logic and  doesn’t feel the same empathy for perceived out-groups e.g. hand needle experiment;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48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36345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3232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0" y="201865"/>
            <a:ext cx="107061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1200" b="1" dirty="0"/>
          </a:p>
          <a:p>
            <a:r>
              <a:rPr lang="en-CA" sz="2000" i="1" dirty="0"/>
              <a:t>(cont’d)</a:t>
            </a:r>
          </a:p>
          <a:p>
            <a:endParaRPr lang="en-CA" sz="2000" i="1" dirty="0"/>
          </a:p>
          <a:p>
            <a:pPr marL="514350" indent="-514350"/>
            <a:r>
              <a:rPr lang="en-US" sz="2400" dirty="0"/>
              <a:t>5.	is cognitively biased and addicted to opening existing ‘old files’ versus new files (e.g. CCS) and therefore misses 3 storey buildings and others’ support needs etc.;</a:t>
            </a:r>
          </a:p>
          <a:p>
            <a:pPr marL="514350" indent="-514350">
              <a:buAutoNum type="arabicPeriod" startAt="6"/>
            </a:pPr>
            <a:endParaRPr lang="en-US" sz="2400" dirty="0"/>
          </a:p>
          <a:p>
            <a:pPr marL="514350" lvl="0" indent="-514350">
              <a:buAutoNum type="arabicPeriod" startAt="6"/>
            </a:pPr>
            <a:r>
              <a:rPr lang="en-US" sz="2400" dirty="0"/>
              <a:t>needs to process things very, very fast and therefore demands simple and easy solutions;</a:t>
            </a:r>
          </a:p>
          <a:p>
            <a:pPr marL="514350" lvl="0" indent="-514350"/>
            <a:endParaRPr lang="en-US" sz="2400" dirty="0"/>
          </a:p>
          <a:p>
            <a:pPr marL="514350" lvl="0" indent="-514350"/>
            <a:r>
              <a:rPr lang="en-US" sz="2400" dirty="0"/>
              <a:t>7.	is losing its focusing power due to devices’ screen addiction;</a:t>
            </a:r>
          </a:p>
          <a:p>
            <a:pPr marL="514350" lvl="0" indent="-514350">
              <a:buAutoNum type="arabicPeriod" startAt="8"/>
            </a:pPr>
            <a:endParaRPr lang="en-US" sz="2400" dirty="0"/>
          </a:p>
          <a:p>
            <a:pPr marL="514350" lvl="0" indent="-514350"/>
            <a:r>
              <a:rPr lang="en-US" sz="2400" dirty="0"/>
              <a:t>8.	is programmed from childhood with many illogical and outdated programs of     “I must, and should”;</a:t>
            </a:r>
          </a:p>
          <a:p>
            <a:pPr marL="514350" lvl="0" indent="-514350">
              <a:buAutoNum type="arabicPeriod" startAt="9"/>
            </a:pPr>
            <a:endParaRPr lang="en-US" sz="2400" dirty="0"/>
          </a:p>
          <a:p>
            <a:pPr marL="514350" lvl="0" indent="-514350"/>
            <a:r>
              <a:rPr lang="en-US" sz="2400" dirty="0"/>
              <a:t>9.</a:t>
            </a:r>
            <a:r>
              <a:rPr lang="en-US" sz="2400" dirty="0">
                <a:solidFill>
                  <a:srgbClr val="FF0000"/>
                </a:solidFill>
              </a:rPr>
              <a:t>	gets ‘primed’ and acts as it has been directed e.g. when people                supported  have challenging behaviour, might they become an                            out-group for us, who we can then support in less than optimal                         ways without us feeling guilty?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49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i="1" dirty="0">
              <a:solidFill>
                <a:srgbClr val="9A4E15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80" y="5251373"/>
            <a:ext cx="1500873" cy="11161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71005" y="2333442"/>
            <a:ext cx="9210676" cy="1815882"/>
          </a:xfrm>
          <a:prstGeom prst="rect">
            <a:avLst/>
          </a:prstGeom>
          <a:solidFill>
            <a:srgbClr val="CDCC98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3600" b="1" dirty="0"/>
          </a:p>
          <a:p>
            <a:pPr algn="ctr"/>
            <a:r>
              <a:rPr lang="en-US" sz="4000" b="1" dirty="0"/>
              <a:t>The 4 Outs in Action</a:t>
            </a:r>
          </a:p>
          <a:p>
            <a:pPr algn="ctr"/>
            <a:endParaRPr lang="en-CA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94069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000" b="1" i="1" dirty="0"/>
              <a:t>Diane and Me</a:t>
            </a:r>
            <a:endParaRPr lang="en-CA" sz="4000" i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5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42236435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19422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93856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i="1" dirty="0">
                <a:solidFill>
                  <a:srgbClr val="9A4E15"/>
                </a:solidFill>
              </a:rPr>
              <a:t>    	</a:t>
            </a:r>
            <a:r>
              <a:rPr lang="en-CA" sz="4400" b="1" i="1" dirty="0">
                <a:solidFill>
                  <a:srgbClr val="9A4E15"/>
                </a:solidFill>
              </a:rPr>
              <a:t>So then ……..</a:t>
            </a:r>
            <a:endParaRPr lang="en-CA" sz="4400" dirty="0">
              <a:solidFill>
                <a:srgbClr val="9A4E1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0877" y="2448059"/>
            <a:ext cx="96933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Could it be that </a:t>
            </a:r>
            <a:r>
              <a:rPr lang="en-US" sz="4000" b="1" dirty="0">
                <a:solidFill>
                  <a:srgbClr val="FF0000"/>
                </a:solidFill>
              </a:rPr>
              <a:t>Mindless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/>
              <a:t>PFP Programming, at times is causing or seriously contributing to how we offer significantly less than optimal support?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50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22796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7220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b="1" i="1" dirty="0">
                <a:solidFill>
                  <a:srgbClr val="9A4E15"/>
                </a:solidFill>
              </a:rPr>
              <a:t>    	</a:t>
            </a:r>
            <a:r>
              <a:rPr lang="en-CA" sz="4000" b="1" i="1" dirty="0">
                <a:solidFill>
                  <a:srgbClr val="9A4E15"/>
                </a:solidFill>
              </a:rPr>
              <a:t>With your partner:</a:t>
            </a:r>
            <a:endParaRPr lang="en-CA" sz="4000" dirty="0">
              <a:solidFill>
                <a:srgbClr val="9A4E15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3026" y="2052274"/>
            <a:ext cx="897255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/>
              <a:t>	</a:t>
            </a:r>
            <a:r>
              <a:rPr lang="en-US" sz="3600" dirty="0"/>
              <a:t>Name what you feel are 2 of the most concerning ways that PFP Programming is unknowingly compromising the quality       of our support for others.	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51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51371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9876" y="1495348"/>
            <a:ext cx="622934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n-CA" sz="4000" b="1" dirty="0">
                <a:latin typeface="Baskerville Old Face" pitchFamily="18" charset="0"/>
              </a:rPr>
              <a:t>Tune-out</a:t>
            </a:r>
            <a:r>
              <a:rPr lang="en-CA" sz="4000" dirty="0">
                <a:latin typeface="Baskerville Old Face" pitchFamily="18" charset="0"/>
              </a:rPr>
              <a:t> is typically how the</a:t>
            </a:r>
          </a:p>
          <a:p>
            <a:pPr marL="285750" indent="-285750"/>
            <a:endParaRPr lang="en-CA" sz="4000" dirty="0">
              <a:latin typeface="Baskerville Old Face" pitchFamily="18" charset="0"/>
            </a:endParaRPr>
          </a:p>
          <a:p>
            <a:pPr marL="285750" indent="-285750"/>
            <a:r>
              <a:rPr lang="en-CA" sz="4000" b="1" dirty="0">
                <a:latin typeface="Baskerville Old Face" pitchFamily="18" charset="0"/>
              </a:rPr>
              <a:t>Spaced-out</a:t>
            </a:r>
            <a:r>
              <a:rPr lang="en-CA" sz="4000" dirty="0">
                <a:latin typeface="Baskerville Old Face" pitchFamily="18" charset="0"/>
              </a:rPr>
              <a:t> Supporter</a:t>
            </a:r>
          </a:p>
          <a:p>
            <a:pPr marL="285750" indent="-285750"/>
            <a:endParaRPr lang="en-CA" sz="4000" dirty="0">
              <a:latin typeface="Baskerville Old Face" pitchFamily="18" charset="0"/>
            </a:endParaRPr>
          </a:p>
          <a:p>
            <a:pPr marL="285750" indent="-285750"/>
            <a:r>
              <a:rPr lang="en-CA" sz="4000" dirty="0">
                <a:latin typeface="Baskerville Old Face" pitchFamily="18" charset="0"/>
              </a:rPr>
              <a:t>Protects our self from</a:t>
            </a:r>
          </a:p>
          <a:p>
            <a:pPr marL="285750" indent="-285750"/>
            <a:endParaRPr lang="en-CA" sz="4000" dirty="0">
              <a:latin typeface="Baskerville Old Face" pitchFamily="18" charset="0"/>
            </a:endParaRPr>
          </a:p>
          <a:p>
            <a:pPr marL="285750" indent="-285750"/>
            <a:r>
              <a:rPr lang="en-CA" sz="4000" b="1" dirty="0">
                <a:latin typeface="Baskerville Old Face" pitchFamily="18" charset="0"/>
              </a:rPr>
              <a:t>Burn-out </a:t>
            </a:r>
            <a:r>
              <a:rPr lang="en-CA" sz="4000" dirty="0">
                <a:latin typeface="Baskerville Old Face" pitchFamily="18" charset="0"/>
              </a:rPr>
              <a:t>and </a:t>
            </a:r>
            <a:r>
              <a:rPr lang="en-CA" sz="4000" b="1" dirty="0">
                <a:latin typeface="Baskerville Old Face" pitchFamily="18" charset="0"/>
              </a:rPr>
              <a:t>Freak-out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6</a:t>
            </a:fld>
            <a:endParaRPr lang="en-CA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638425" y="457200"/>
            <a:ext cx="5448299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4400" b="1" dirty="0">
                <a:solidFill>
                  <a:srgbClr val="9A4E15"/>
                </a:solidFill>
                <a:latin typeface="Arial Black" panose="020B0A04020102020204" pitchFamily="34" charset="0"/>
              </a:rPr>
              <a:t>The 4 Outs</a:t>
            </a:r>
          </a:p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9078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44149"/>
            <a:ext cx="1500872" cy="1116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4359" y="578502"/>
            <a:ext cx="102518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Loss of Emotional Self-Regulation of Good and Caring Supporters Can Result in Some of the Following:</a:t>
            </a:r>
            <a:endParaRPr lang="en-CA" sz="3000" b="1" dirty="0">
              <a:solidFill>
                <a:srgbClr val="9A4E15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5652" y="2161308"/>
            <a:ext cx="101890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2800" dirty="0"/>
              <a:t>   being impatient and becoming emotionally hijacked into power  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2800" dirty="0"/>
              <a:t>       struggles (i.e. silent temper tantrums or anger);</a:t>
            </a:r>
            <a:br>
              <a:rPr lang="en-CA" sz="2800" dirty="0"/>
            </a:br>
            <a:endParaRPr lang="en-CA" sz="28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2800" dirty="0"/>
              <a:t>   being self righteous, judgmental, critical and unforgiving;  </a:t>
            </a:r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§"/>
            </a:pPr>
            <a:endParaRPr lang="en-CA" sz="28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2800" dirty="0"/>
              <a:t>   being generally indifferent to some supported persons’ suffering;</a:t>
            </a:r>
          </a:p>
          <a:p>
            <a:pPr marL="342900" indent="-342900">
              <a:buClr>
                <a:srgbClr val="9A4E15"/>
              </a:buClr>
              <a:buSzPct val="125000"/>
            </a:pPr>
            <a:endParaRPr lang="en-CA" sz="2800" dirty="0"/>
          </a:p>
          <a:p>
            <a:pPr marL="342900" indent="-342900">
              <a:buClr>
                <a:srgbClr val="9A4E15"/>
              </a:buClr>
              <a:buSzPct val="125000"/>
              <a:buFont typeface="Wingdings" pitchFamily="2" charset="2"/>
              <a:buChar char="Ø"/>
            </a:pPr>
            <a:r>
              <a:rPr lang="en-CA" sz="2800" dirty="0"/>
              <a:t>   being overtaken by 1 of the 4 outs – (Burn-out, Freak-out,                 </a:t>
            </a:r>
          </a:p>
          <a:p>
            <a:pPr marL="342900" indent="-342900">
              <a:buClr>
                <a:srgbClr val="9A4E15"/>
              </a:buClr>
              <a:buSzPct val="125000"/>
            </a:pPr>
            <a:r>
              <a:rPr lang="en-CA" sz="2800" dirty="0"/>
              <a:t>       Tune-out, Space-out);</a:t>
            </a:r>
            <a:endParaRPr lang="en-CA" sz="2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7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59693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JJanuary 11,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32321"/>
            <a:ext cx="1500872" cy="11161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6037" y="2188160"/>
            <a:ext cx="101850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9A4E15"/>
              </a:buClr>
              <a:buFont typeface="Wingdings" pitchFamily="2" charset="2"/>
              <a:buChar char="Ø"/>
            </a:pPr>
            <a:r>
              <a:rPr lang="en-US" sz="2800" dirty="0"/>
              <a:t>   the physical redirect/restraint that is executed mindlessly, </a:t>
            </a:r>
          </a:p>
          <a:p>
            <a:pPr lvl="0">
              <a:buClr>
                <a:srgbClr val="9A4E15"/>
              </a:buClr>
            </a:pPr>
            <a:r>
              <a:rPr lang="en-US" sz="2800" dirty="0"/>
              <a:t>      mechanically and without compassion;  </a:t>
            </a:r>
          </a:p>
          <a:p>
            <a:pPr lvl="0">
              <a:buClr>
                <a:srgbClr val="9A4E15"/>
              </a:buClr>
            </a:pPr>
            <a:endParaRPr lang="en-CA" sz="2800" dirty="0"/>
          </a:p>
          <a:p>
            <a:pPr lvl="0">
              <a:buClr>
                <a:srgbClr val="9A4E15"/>
              </a:buClr>
              <a:buFont typeface="Wingdings" pitchFamily="2" charset="2"/>
              <a:buChar char="Ø"/>
            </a:pPr>
            <a:r>
              <a:rPr lang="en-US" sz="2800" dirty="0"/>
              <a:t>   the closed, “whatever,” attitude that shows on the face of the </a:t>
            </a:r>
          </a:p>
          <a:p>
            <a:pPr lvl="0">
              <a:buClr>
                <a:srgbClr val="9A4E15"/>
              </a:buClr>
            </a:pPr>
            <a:r>
              <a:rPr lang="en-US" sz="2800" dirty="0"/>
              <a:t>       supporter as they hear the same story over and over again;</a:t>
            </a:r>
          </a:p>
          <a:p>
            <a:pPr lvl="0">
              <a:buClr>
                <a:srgbClr val="9A4E15"/>
              </a:buClr>
            </a:pPr>
            <a:endParaRPr lang="en-US" sz="2800" dirty="0"/>
          </a:p>
          <a:p>
            <a:pPr lvl="0">
              <a:buClr>
                <a:srgbClr val="9A4E15"/>
              </a:buClr>
              <a:buFont typeface="Wingdings" pitchFamily="2" charset="2"/>
              <a:buChar char="Ø"/>
            </a:pPr>
            <a:r>
              <a:rPr lang="en-US" sz="2800" dirty="0"/>
              <a:t>   the change and clean-up that is now hours overdue;</a:t>
            </a:r>
          </a:p>
          <a:p>
            <a:pPr lvl="0">
              <a:buClr>
                <a:srgbClr val="9A4E15"/>
              </a:buClr>
            </a:pPr>
            <a:endParaRPr lang="en-US" sz="2800" dirty="0"/>
          </a:p>
          <a:p>
            <a:pPr lvl="0">
              <a:buClr>
                <a:srgbClr val="9A4E15"/>
              </a:buClr>
              <a:buFont typeface="Wingdings" pitchFamily="2" charset="2"/>
              <a:buChar char="Ø"/>
            </a:pPr>
            <a:r>
              <a:rPr lang="en-US" sz="2800" dirty="0"/>
              <a:t>   the powerful enforcing of ‘unnecessary rules’.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8</a:t>
            </a:fld>
            <a:endParaRPr lang="en-CA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063884" y="483252"/>
            <a:ext cx="102518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dirty="0">
                <a:solidFill>
                  <a:srgbClr val="9A4E15"/>
                </a:solidFill>
                <a:latin typeface="Arial Black" panose="020B0A04020102020204" pitchFamily="34" charset="0"/>
              </a:rPr>
              <a:t>Loss of Emotional Self-Regulation of Good and Caring Supporters Can Result in Some of the Following:  </a:t>
            </a:r>
            <a:r>
              <a:rPr lang="en-CA" sz="2000" b="1" dirty="0">
                <a:solidFill>
                  <a:srgbClr val="9A4E15"/>
                </a:solidFill>
                <a:latin typeface="Arial Black" panose="020B0A04020102020204" pitchFamily="34" charset="0"/>
              </a:rPr>
              <a:t>(cont’d)</a:t>
            </a:r>
          </a:p>
        </p:txBody>
      </p:sp>
    </p:spTree>
    <p:extLst>
      <p:ext uri="{BB962C8B-B14F-4D97-AF65-F5344CB8AC3E}">
        <p14:creationId xmlns:p14="http://schemas.microsoft.com/office/powerpoint/2010/main" val="1025508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378" y="5222796"/>
            <a:ext cx="1500872" cy="11161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7538" y="695660"/>
            <a:ext cx="8823368" cy="5447645"/>
          </a:xfrm>
          <a:prstGeom prst="rect">
            <a:avLst/>
          </a:prstGeom>
          <a:solidFill>
            <a:srgbClr val="D5DAC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CA" sz="3600" dirty="0">
                <a:latin typeface="Arial Narrow" panose="020B0606020202030204" pitchFamily="34" charset="0"/>
              </a:rPr>
              <a:t>Could it be that these Supporters’ 4 Outs too often</a:t>
            </a:r>
          </a:p>
          <a:p>
            <a:pPr marL="514350" indent="-514350"/>
            <a:r>
              <a:rPr lang="en-CA" sz="3600" dirty="0">
                <a:latin typeface="Arial Narrow" panose="020B0606020202030204" pitchFamily="34" charset="0"/>
              </a:rPr>
              <a:t>drive Emotionally and Biologically Vulnerable </a:t>
            </a:r>
          </a:p>
          <a:p>
            <a:pPr marL="514350" indent="-514350"/>
            <a:r>
              <a:rPr lang="en-CA" sz="3600" dirty="0">
                <a:latin typeface="Arial Narrow" panose="020B0606020202030204" pitchFamily="34" charset="0"/>
              </a:rPr>
              <a:t>People into: </a:t>
            </a:r>
          </a:p>
          <a:p>
            <a:pPr marL="1885950" lvl="3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CA" sz="3200" dirty="0">
                <a:latin typeface="Arial Narrow" panose="020B0606020202030204" pitchFamily="34" charset="0"/>
              </a:rPr>
              <a:t>elevated levels of anxiety;</a:t>
            </a:r>
          </a:p>
          <a:p>
            <a:pPr marL="1885950" lvl="3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CA" sz="3200" dirty="0">
                <a:latin typeface="Arial Narrow" panose="020B0606020202030204" pitchFamily="34" charset="0"/>
              </a:rPr>
              <a:t>anxious repetitive behaviour;</a:t>
            </a:r>
          </a:p>
          <a:p>
            <a:pPr marL="1885950" lvl="3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CA" sz="3200" dirty="0">
                <a:latin typeface="Arial Narrow" panose="020B0606020202030204" pitchFamily="34" charset="0"/>
              </a:rPr>
              <a:t>self injurious behaviour;</a:t>
            </a:r>
          </a:p>
          <a:p>
            <a:pPr marL="1885950" lvl="3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CA" sz="3200" dirty="0">
                <a:latin typeface="Arial Narrow" panose="020B0606020202030204" pitchFamily="34" charset="0"/>
              </a:rPr>
              <a:t>aggression towards peers and supporters;</a:t>
            </a:r>
          </a:p>
          <a:p>
            <a:pPr marL="1885950" lvl="3" indent="-514350">
              <a:lnSpc>
                <a:spcPct val="150000"/>
              </a:lnSpc>
              <a:buFont typeface="Wingdings" pitchFamily="2" charset="2"/>
              <a:buChar char="Ø"/>
            </a:pPr>
            <a:r>
              <a:rPr lang="en-CA" sz="3200" dirty="0">
                <a:latin typeface="Arial Narrow" panose="020B0606020202030204" pitchFamily="34" charset="0"/>
              </a:rPr>
              <a:t>property destruction.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74BE6-3F01-4C25-9B60-2EB5994FEE56}" type="slidenum">
              <a:rPr lang="en-CA" sz="2000" smtClean="0"/>
              <a:pPr/>
              <a:t>9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596426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18457</TotalTime>
  <Words>2977</Words>
  <Application>Microsoft Office PowerPoint</Application>
  <PresentationFormat>Widescreen</PresentationFormat>
  <Paragraphs>403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6" baseType="lpstr">
      <vt:lpstr>Aharoni</vt:lpstr>
      <vt:lpstr>Arial</vt:lpstr>
      <vt:lpstr>Arial Black</vt:lpstr>
      <vt:lpstr>Arial Narrow</vt:lpstr>
      <vt:lpstr>Arial Unicode MS</vt:lpstr>
      <vt:lpstr>ArtBrush</vt:lpstr>
      <vt:lpstr>Baskerville Old Face</vt:lpstr>
      <vt:lpstr>Calibri</vt:lpstr>
      <vt:lpstr>Calibri Light</vt:lpstr>
      <vt:lpstr>Cooper Black</vt:lpstr>
      <vt:lpstr>Times New Roman</vt:lpstr>
      <vt:lpstr>Tw Cen MT Condensed</vt:lpstr>
      <vt:lpstr>Tw Cen MT Condensed Extra 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Osbourne</dc:creator>
  <cp:lastModifiedBy>Adriana McVicker</cp:lastModifiedBy>
  <cp:revision>836</cp:revision>
  <cp:lastPrinted>2021-05-03T18:40:00Z</cp:lastPrinted>
  <dcterms:created xsi:type="dcterms:W3CDTF">2015-07-21T22:36:13Z</dcterms:created>
  <dcterms:modified xsi:type="dcterms:W3CDTF">2024-04-23T22:00:18Z</dcterms:modified>
</cp:coreProperties>
</file>